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286" r:id="rId7"/>
    <p:sldId id="287" r:id="rId8"/>
    <p:sldId id="351" r:id="rId9"/>
    <p:sldId id="380" r:id="rId10"/>
    <p:sldId id="288" r:id="rId11"/>
    <p:sldId id="289" r:id="rId12"/>
    <p:sldId id="290" r:id="rId13"/>
    <p:sldId id="291" r:id="rId14"/>
    <p:sldId id="373" r:id="rId15"/>
    <p:sldId id="366" r:id="rId16"/>
    <p:sldId id="292" r:id="rId17"/>
    <p:sldId id="360" r:id="rId18"/>
    <p:sldId id="293" r:id="rId19"/>
    <p:sldId id="297" r:id="rId20"/>
    <p:sldId id="298" r:id="rId21"/>
    <p:sldId id="357" r:id="rId22"/>
    <p:sldId id="376" r:id="rId23"/>
    <p:sldId id="300" r:id="rId24"/>
    <p:sldId id="301" r:id="rId25"/>
    <p:sldId id="377" r:id="rId26"/>
    <p:sldId id="370" r:id="rId27"/>
    <p:sldId id="378" r:id="rId28"/>
    <p:sldId id="317" r:id="rId29"/>
    <p:sldId id="302" r:id="rId30"/>
    <p:sldId id="381" r:id="rId31"/>
    <p:sldId id="371" r:id="rId32"/>
    <p:sldId id="321" r:id="rId33"/>
    <p:sldId id="361" r:id="rId34"/>
    <p:sldId id="382" r:id="rId35"/>
    <p:sldId id="323" r:id="rId36"/>
    <p:sldId id="362" r:id="rId37"/>
    <p:sldId id="326" r:id="rId38"/>
    <p:sldId id="327" r:id="rId39"/>
    <p:sldId id="324" r:id="rId40"/>
    <p:sldId id="358" r:id="rId41"/>
    <p:sldId id="363" r:id="rId42"/>
    <p:sldId id="346" r:id="rId43"/>
    <p:sldId id="347" r:id="rId44"/>
    <p:sldId id="383" r:id="rId45"/>
    <p:sldId id="322" r:id="rId46"/>
    <p:sldId id="30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738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36.png"/><Relationship Id="rId4" Type="http://schemas.openxmlformats.org/officeDocument/2006/relationships/image" Target="../media/image8.emf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49.png"/><Relationship Id="rId4" Type="http://schemas.openxmlformats.org/officeDocument/2006/relationships/image" Target="../media/image8.emf"/><Relationship Id="rId9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6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7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7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7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7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8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8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9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9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7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7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Identity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6080291"/>
            <a:ext cx="873686" cy="783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241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23411" y="1459228"/>
            <a:ext cx="10310580" cy="5073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foster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interaction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enrich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individuals.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always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technologies mediate are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depend on uneven power dynamics, as well as on cultural and identity factors.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are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coding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people, things and ideas into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means that it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 interactions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order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predict future behavior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These companies have developed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extract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manage.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collected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can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to third parties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7971" y="137577"/>
            <a:ext cx="2935458" cy="117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5892737"/>
            <a:ext cx="1082836" cy="9710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2851" y="-27434"/>
            <a:ext cx="36043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8857" y="554566"/>
            <a:ext cx="409906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6870081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32528" y="82961"/>
            <a:ext cx="2328203" cy="232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1067" y="539655"/>
            <a:ext cx="4117581" cy="6039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52232" y="2018543"/>
            <a:ext cx="7200031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building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38586D-2FBB-4A91-99EB-38E8737F96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7294" y="822402"/>
            <a:ext cx="3738981" cy="276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8518" y="161146"/>
            <a:ext cx="2366152" cy="64332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427" y="1564861"/>
            <a:ext cx="913500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mid‐twentieth century the sociologist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Erving Goffman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studied the rituals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self‐presentation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which people present themselves in public and construct their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communicative practices (1959).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idea has been recalibrated to adapt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the possibilities offered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Goffman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theater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a metaphor to describe the way in which people “perform” their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public.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Following this metaphor, we can argue that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one of the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stages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from which individuals represent their own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a continuous work of construction.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C77638-3C80-49E2-B0C3-EC6DEE30931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6448"/>
          <a:stretch/>
        </p:blipFill>
        <p:spPr>
          <a:xfrm>
            <a:off x="10200454" y="236725"/>
            <a:ext cx="1866721" cy="16624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A9E88F-F8A7-4788-BDB5-13E3256CBE7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64429" y="2042690"/>
            <a:ext cx="3110241" cy="241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69425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212000"/>
            <a:ext cx="699775" cy="627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358616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3662" y="199237"/>
            <a:ext cx="263051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446" y="1560021"/>
            <a:ext cx="9353893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 individuals with a high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over these processes, therefore allowing for a particularly flexible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construction of 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Opening an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account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particular social media, choosing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photo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characterizes your profile, choosing your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joining a particular discussion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group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posting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politically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connoted images 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music videos are all examples of the ways in which we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represent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public some features that we want to be perceived as part of our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revealing something about themselves, for example the way they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dress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their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hobbies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musical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preferences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political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views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individuals perform the continuous work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construction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discussed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Goffman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85DC48-0322-4737-8E78-3E9AEF9125A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3496"/>
          <a:stretch/>
        </p:blipFill>
        <p:spPr>
          <a:xfrm>
            <a:off x="9653372" y="355746"/>
            <a:ext cx="2643746" cy="307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57233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3" y="6231988"/>
            <a:ext cx="657497" cy="5896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79986"/>
            <a:ext cx="377973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04785" y="-27434"/>
            <a:ext cx="17124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5306" y="92114"/>
            <a:ext cx="221354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9076" y="1421224"/>
            <a:ext cx="9452901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type of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we make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may vary within different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contexts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i.e., on platforms that are meant to have specific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purposes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audiences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 identity construction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explicit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LinkedIn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while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boundary between professional identity and other forms of identity can fade or be difficult to maintain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based on the ability to activate and make visible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ties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information posted by a user may be less important than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context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which the communication takes place.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735BDF-DF84-4367-A396-6DBF3059C1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4061" y="1971727"/>
            <a:ext cx="2694452" cy="201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80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6" y="374500"/>
            <a:ext cx="33921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33537"/>
            <a:ext cx="925932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photo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beautiful sunset on a beach posted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wall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be important not only for what it depicts, but especially because it highlights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this case it may indicate that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published it was on a vacation with that person.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completely determine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person, but rather contribute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framing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97F127-BF15-435C-8382-E872C6F017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60093" y="804861"/>
            <a:ext cx="2762250" cy="21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80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597" y="397229"/>
            <a:ext cx="33921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1776" y="1656267"/>
            <a:ext cx="9381073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 behaviors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have to do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performance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mirror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those that take place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offline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researchers have found the prevalence of phenomena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conformism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among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adolescents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used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MySpace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mid‐2000s and strove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accepted by peers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(Boyd 2008).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166892-2BF6-4073-A115-50DFD2C1F5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18448" y="4710533"/>
            <a:ext cx="3273236" cy="183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99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342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14811"/>
            <a:ext cx="751258" cy="673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7447" y="357653"/>
            <a:ext cx="3398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3723" y="-27434"/>
            <a:ext cx="20334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9583" y="24618"/>
            <a:ext cx="2287342" cy="59745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7392" y="1604822"/>
            <a:ext cx="962821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today’s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individuals use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real name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Platform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had an impact on this change: 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prohibits the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pseudonyms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other cases,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provide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which individuals can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anonymously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express sides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are deemed socially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unacceptable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4959DF-2F53-4F8D-961E-19F80ACA8B2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3678"/>
          <a:stretch/>
        </p:blipFill>
        <p:spPr>
          <a:xfrm>
            <a:off x="5393292" y="4423074"/>
            <a:ext cx="4454301" cy="22634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63F6A6F-7F24-4B28-8477-7CC028C8D3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90047" y="122776"/>
            <a:ext cx="2058681" cy="246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8476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2" y="6203852"/>
            <a:ext cx="729468" cy="6541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5" y="408353"/>
            <a:ext cx="336203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820" y="1398401"/>
            <a:ext cx="8884176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importance of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people’s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also highlighted by phenomena such as the so‐called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“digital afterlife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”: it has become common to use a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dead person’s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profile, especially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to announce their passing and collect messages and memories from friends and relatives.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process can create a kind of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immortality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identity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deceased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survives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his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death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examples do not mean that there is discontinuity between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offline and online identities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Efforts to distinguish them can indeed sound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unrealistic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1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A84E7B-44E1-46AC-BA7C-248BC28F5D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75637" y="1067189"/>
            <a:ext cx="3267380" cy="23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256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397229"/>
            <a:ext cx="341830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8770" y="397229"/>
            <a:ext cx="2679836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5" y="1563467"/>
            <a:ext cx="9465766" cy="4395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rooted in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face‐to‐face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platforms such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people tend to become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mainly with people with whom they have interactions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offline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also used to form new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to enable so‐called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latent ties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example is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 of friends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even if two individuals do not know each other in person, they may realize that they are already part of the same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circles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therefore create a connection via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819DE-146D-4E14-9935-52AD3CEC6D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60819" y="943140"/>
            <a:ext cx="2764031" cy="236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154082"/>
            <a:ext cx="723013" cy="648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3264" y="86471"/>
            <a:ext cx="2703956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888" y="1540568"/>
            <a:ext cx="9374700" cy="3728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course, the use of digital media as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spaces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influenced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factors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ethnicity, or class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response to the spread of connectivity and the integration between the internet and mobile technologies in the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media scholars even discussed the rise of a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generational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subject.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definition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(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Prensky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2001) was meant to describe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young people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born in close contact with computers and the internet through mobile phones, tablets, and video games consoles.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CB7A5-944C-4FF9-9060-F952E0030B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92082" y="66545"/>
            <a:ext cx="1861712" cy="21556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3AA315-8C42-4329-9B37-9434D6594F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86150" y="5473611"/>
            <a:ext cx="3097007" cy="11561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5259745-A112-4B9C-9008-7F121ABEBD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36492" y="2482728"/>
            <a:ext cx="2857500" cy="182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154082"/>
            <a:ext cx="723013" cy="648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8658" y="86471"/>
            <a:ext cx="2588561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4644" y="1722794"/>
            <a:ext cx="7174392" cy="3584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formula was used to distinguish them from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immigrants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that is from people who were born before the advent of the internet and came of age in a world dominated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print and television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natives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also be bearers of new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sociability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strongly marked by the characteristics of these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12EE07-37C6-4485-B9E3-94C1D60381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0623" y="959997"/>
            <a:ext cx="4620230" cy="424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92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67520"/>
            <a:ext cx="596514" cy="5349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490" y="63758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715" y="422663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2002" y="200376"/>
            <a:ext cx="2575111" cy="64572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98828"/>
            <a:ext cx="7346795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resonates with common sense ideas of how so‐called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millennials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interact with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the concept of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has been largely abandoned, since it tends to hide the differences in how people use the internet and social media, even among those who are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born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into a world dominated by these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it focuses narrowly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generational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while ignoring those based on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class, gender, and ethnicity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BD9230-9096-4A8C-BC4D-1091AA5C24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78745" y="1633537"/>
            <a:ext cx="4745974" cy="288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006904"/>
            <a:ext cx="930083" cy="8340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789" y="294950"/>
            <a:ext cx="387005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5799" y="236723"/>
            <a:ext cx="24862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506" y="1488386"/>
            <a:ext cx="944661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far from being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blind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or race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can reproduce gender‐ or race‐based rather than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generational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divisions.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First, different services can be populated by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demographics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respond to specific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gender‐based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logics.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4chan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famous anonymous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forum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where many memes that subsequently spread on social media are created, has a strong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component.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B86A10-8A00-41DE-9683-6AF4B5118B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56222" y="1139810"/>
            <a:ext cx="2204569" cy="294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006904"/>
            <a:ext cx="930083" cy="8340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7403" y="294950"/>
            <a:ext cx="351859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4818" y="236723"/>
            <a:ext cx="2647181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53360"/>
            <a:ext cx="9129768" cy="4395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research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cultures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indeed shown how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represent both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stereotypes, thus contributing to reinforcing them.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Recent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feminist scholarship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highlighted several facets of such phenomena and how they intersect with the functioning of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platform such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relies on human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moderators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often working in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developing countries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to filter and remove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violent, racist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content after it has been flagged by users.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A79476-C336-4B53-86F8-C446F3B1DFF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654" t="16391" r="6619" b="17043"/>
          <a:stretch/>
        </p:blipFill>
        <p:spPr>
          <a:xfrm>
            <a:off x="9549533" y="1553360"/>
            <a:ext cx="2666774" cy="209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4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15" y="410935"/>
            <a:ext cx="544158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54" y="6174444"/>
            <a:ext cx="768728" cy="6893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23521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68206"/>
            <a:ext cx="36717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9977" y="30255"/>
            <a:ext cx="2687242" cy="62049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36388"/>
            <a:ext cx="9467649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representation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identities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not the only lens through which to look at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and race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intersects with other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dynamics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Feminist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theorists of technology have long argued that studying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design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key to understanding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relations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contemporary societies (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Wajcman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2000).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Following this call, scholarship on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started focusing on how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and political values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simply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represented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inscribed in or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reproduced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“the machine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46E86E-A4A2-4E4C-95A0-A72750857D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9664" y="93966"/>
            <a:ext cx="2633700" cy="26580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18227D4-40BD-42D0-8BBE-7D72508CB5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29278" y="2809741"/>
            <a:ext cx="1492632" cy="186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52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780" y="374780"/>
            <a:ext cx="557656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6080563"/>
            <a:ext cx="825368" cy="7401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586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6685" y="402769"/>
            <a:ext cx="388616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1673" y="98474"/>
            <a:ext cx="2524601" cy="64649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3907" y="1513403"/>
            <a:ext cx="945116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Black feminists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Safiya Noble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called for a politically infused analysis of the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 of oppression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that reinforce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while presenting themselves as neutral.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 are many other instances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reinforce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example, companies producing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 recognition software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been criticized for producing technologies which work better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light skin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50186C-EBB0-4F9C-A9CB-41BD29F06E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0740" y="294546"/>
            <a:ext cx="2362200" cy="1933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B4750B-D2CB-4E92-9F8B-42C45AF2A94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1556" t="7475" r="18381" b="17151"/>
          <a:stretch/>
        </p:blipFill>
        <p:spPr>
          <a:xfrm>
            <a:off x="9581202" y="2354029"/>
            <a:ext cx="2523384" cy="12754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F83B7B-E48A-4596-BA56-C325F428B74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19503" b="17339"/>
          <a:stretch/>
        </p:blipFill>
        <p:spPr>
          <a:xfrm>
            <a:off x="3680732" y="5468609"/>
            <a:ext cx="3445022" cy="122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71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5" y="397229"/>
            <a:ext cx="587268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116931"/>
            <a:ext cx="822955" cy="737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5990" y="63149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7267" y="403418"/>
            <a:ext cx="403545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3780" y="87372"/>
            <a:ext cx="2626553" cy="656664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165" y="1464952"/>
            <a:ext cx="9063034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algorithms that underpin the functioning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 what scholars have called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 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not directly related to our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racial or gender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but rather inferred based on algorithmic evaluations of our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behavior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has to do with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rationales.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to profile users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calculate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and race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so to speak, by producing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statistical models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used for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other purposes.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these processes,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and race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become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categories rather than negotiations about gender roles or socially constructed racial groups.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D16123-0AAF-4622-AA84-08A680FDCB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7981" y="545818"/>
            <a:ext cx="2662854" cy="221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7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57882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5904941"/>
            <a:ext cx="1059354" cy="949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450795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9720" y="1"/>
            <a:ext cx="2626553" cy="63034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2" y="1586472"/>
            <a:ext cx="904648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visits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website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is classified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would be considered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 algorithms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more likely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does not ask users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but, depending on what they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the platform, it may assign them something it calls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ethnic affinity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6521F9-72F8-41EF-B9B9-E930DC3664C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854" b="12945"/>
          <a:stretch/>
        </p:blipFill>
        <p:spPr>
          <a:xfrm>
            <a:off x="9439881" y="1237896"/>
            <a:ext cx="2705548" cy="21911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C8781D-FC4F-4096-94B8-AE5AB8A3C98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13359"/>
          <a:stretch/>
        </p:blipFill>
        <p:spPr>
          <a:xfrm>
            <a:off x="3836870" y="4823881"/>
            <a:ext cx="3958602" cy="1714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59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58445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5904941"/>
            <a:ext cx="1059354" cy="949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435321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9720" y="1"/>
            <a:ext cx="2626553" cy="63034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1541" y="1633537"/>
            <a:ext cx="8769014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you live 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Texas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occasionally write messages 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Spanish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it might assign you to the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Hispanic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category.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Interestingly,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ethnic affinity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categories for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African Americans, Asian Americans, and Hispanics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among others, but none for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Caucasians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Regardless of behavior, social relations, and geographical location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won’t put them in the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category, because that category does not exist.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BE87AD-898A-412A-97C4-CFCD2B1795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61500" y="1073343"/>
            <a:ext cx="3131673" cy="233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691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04594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2" y="6102916"/>
            <a:ext cx="898466" cy="8056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623" y="382592"/>
            <a:ext cx="40859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14596" y="190640"/>
            <a:ext cx="2297549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747" y="1464904"/>
            <a:ext cx="9078456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Scholars studying such phenomena have come up with definitions such as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platformed racism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to describe how seemingly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technical decisions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amplify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racist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discourses and reproduce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inequalities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these calculations have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effects, as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assigned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used to predict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 behavior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select which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will be shown to a certain user.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Facebook’s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choices reinforce the idea that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normal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shapes its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accordingly.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some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job‐seeking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platforms, users who are considered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women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less likely than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 shown job ads for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managerial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positions.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9FF724-DC45-4A86-A5EA-38D9D86A64A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3279" r="11179" b="13604"/>
          <a:stretch/>
        </p:blipFill>
        <p:spPr>
          <a:xfrm>
            <a:off x="9156954" y="129130"/>
            <a:ext cx="3192404" cy="153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5952159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19385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6077" y="214774"/>
            <a:ext cx="2970732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543774"/>
            <a:ext cx="885799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some of the most important differences in the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result from different levels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what sociologists call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capital.”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a high level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education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are used to searching and using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thoughtful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way tend to exhibit these characteristics in all spheres of life, including those mediated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9692CA-BA51-4C4C-ABAE-917D0E9D7F9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0181" b="22448"/>
          <a:stretch/>
        </p:blipFill>
        <p:spPr>
          <a:xfrm>
            <a:off x="9166077" y="1532248"/>
            <a:ext cx="3160265" cy="149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5944701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00351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3339" y="65085"/>
            <a:ext cx="2462796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3" y="1329545"/>
            <a:ext cx="891199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contrary, people who are accustomed to a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passive use of 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 to be less critical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less reflective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 who have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life full of activities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perhaps because they are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members of associations, volunteer for a non‐profit, or are politically active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tend to make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more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varied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 of 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compared to those characterized by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lower richness of social relations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2AEA3E-92E2-40ED-93C9-32C0FDDEE47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865"/>
          <a:stretch/>
        </p:blipFill>
        <p:spPr>
          <a:xfrm>
            <a:off x="9033481" y="526529"/>
            <a:ext cx="3283738" cy="167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705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135039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36266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4170" y="214774"/>
            <a:ext cx="3362171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26024"/>
            <a:ext cx="850475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Facebook,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sum, differences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class, gender, cultural traditions, or geographical area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may be more important than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influencing the different ways in which people use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(Van </a:t>
            </a:r>
            <a:r>
              <a:rPr lang="en-US" sz="24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Dijck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Hacker 2011).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used by diasporic communities that are united by the experience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migration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used to maintain and strengthen ties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ethnicity and nationality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3F90EC-5A01-4ECA-B140-CF78D4C8ED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64169" y="1447136"/>
            <a:ext cx="3353903" cy="244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024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149107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395470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8352" y="214774"/>
            <a:ext cx="2848457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638288"/>
            <a:ext cx="841831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 the same time, individuals belonging to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classes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use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technologies in completely different ways even within the same territory.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order to capture the flexible nature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identities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media studies have focused on how they are organized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publics of media 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CACD84-3716-40F8-A0E1-91A3200BAA7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373" r="12964"/>
          <a:stretch/>
        </p:blipFill>
        <p:spPr>
          <a:xfrm>
            <a:off x="9129432" y="1190831"/>
            <a:ext cx="3062568" cy="319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21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738613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5" y="5948108"/>
            <a:ext cx="994180" cy="8915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546346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6954" y="203697"/>
            <a:ext cx="3106418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94663" y="2013325"/>
            <a:ext cx="7997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faced with 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critiques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the most common points of contention is the claim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colder and less engaging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face‐to‐face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interactions.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6FAA39-BAC6-464A-9B6B-83672B9B88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64975"/>
          <a:stretch/>
        </p:blipFill>
        <p:spPr>
          <a:xfrm>
            <a:off x="9412586" y="1360698"/>
            <a:ext cx="2554041" cy="267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40843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277" y="410591"/>
            <a:ext cx="545756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9243" y="10551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56" y="1507881"/>
            <a:ext cx="944195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some, the result of an increasingly mediated world would be a set of individuals who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emotionally disconnected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each other, and thus united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weak bonds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superficial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solidarity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are likely to fall apart when facing challenges.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criticism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founded.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Compared with traditional communities,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characterize contemporary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publics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less strong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generate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stringent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solidarity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A1D753-3384-48EA-B801-8BA29416711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952" t="13744" r="12077" b="17536"/>
          <a:stretch/>
        </p:blipFill>
        <p:spPr>
          <a:xfrm>
            <a:off x="9535556" y="1122448"/>
            <a:ext cx="2733702" cy="197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8304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1157" y="6184549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5923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7717" y="-27434"/>
            <a:ext cx="15695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28738" y="200286"/>
            <a:ext cx="213705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287" y="1434995"/>
            <a:ext cx="992377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having strong social 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 the people with whom one shares some interests or discussions does not prevent them from satisfying their need for affectivity in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spaces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with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Moreover, the weight of different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depends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 may choose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or less bound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a certain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53FE1F-EB5B-4CFA-84C1-A05E8B8ACD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5467" y="4802183"/>
            <a:ext cx="6133674" cy="204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270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442369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545166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6595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1694" y="1435085"/>
            <a:ext cx="9406340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Other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critics of digital sociality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argue that the immersive experience provided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tends to absorb people into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parallel 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therefore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isolate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them.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idea was already present in science fiction written at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dawn of digital networks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cyberpunk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described in the 1980s by US novelist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William Gibson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people immersed themselves in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virtual 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cyberspace directly connected to their cerebral cortex in which they lived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parallel life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without having to interact with other human beings.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3D5618-154D-44BE-8C3B-838C8518AB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5785" y="468613"/>
            <a:ext cx="2831434" cy="20300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E3ABEB-DF03-40CC-B247-67CFBBD7633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34660"/>
          <a:stretch/>
        </p:blipFill>
        <p:spPr>
          <a:xfrm>
            <a:off x="9987102" y="2681482"/>
            <a:ext cx="1828800" cy="163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2135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397229"/>
            <a:ext cx="539884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5923" y="98183"/>
            <a:ext cx="2621564" cy="66079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41170"/>
            <a:ext cx="932816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(2011), the spread of the internet, and particularly of ubiquitous social media accessible via mobile technologies, creates a situation in which individuals no longer interact with their neighbors but are rather absorbed in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parallel world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made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Snapchat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messages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posts.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this view,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 project us in a world in which we are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alone together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741EFE-7F62-4599-B2F9-5AD7FD476F1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3264" b="40736"/>
          <a:stretch/>
        </p:blipFill>
        <p:spPr>
          <a:xfrm>
            <a:off x="9833969" y="151840"/>
            <a:ext cx="2023827" cy="17031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67160E-33A1-48AB-842E-55604D9320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8274" y="1970523"/>
            <a:ext cx="2465601" cy="370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24438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526291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2086" y="98473"/>
            <a:ext cx="267418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6336" y="1669388"/>
            <a:ext cx="8675762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includes in this framework many technologies,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robots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to foster social interactions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patients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suffering from senile dementia.</a:t>
            </a:r>
            <a:endParaRPr lang="en-US" sz="2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 become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scarce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replaced by interactions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machines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try to simulate, with varying degrees of success,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warmth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authenticity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human affectivity.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EEF855-2602-4372-8970-7DA98163B8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93039" y="1583909"/>
            <a:ext cx="3253454" cy="244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540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729" y="436682"/>
            <a:ext cx="72659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555098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5836" y="98473"/>
            <a:ext cx="272043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83909"/>
            <a:ext cx="819565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picture painted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recognizable in situations like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subway car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individuals sitting side by side are immersed in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smartphones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classroom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where students interact on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instead of listening to the lecture.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physically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present together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mentally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absorbed in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worlds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Alone together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indeed.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BFFDA-E308-4ACA-9377-547B756A6F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88644" y="385334"/>
            <a:ext cx="3689997" cy="25700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E35F15-CC95-4678-BE88-324E58EF02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74400" y="3167663"/>
            <a:ext cx="3375712" cy="225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30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8238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73053"/>
            <a:ext cx="751257" cy="6736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93083"/>
            <a:ext cx="548193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2552" y="166333"/>
            <a:ext cx="2718064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0985" y="1917041"/>
            <a:ext cx="832675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and other similar views are part of a long narrative about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sense of community and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warm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that, since the late nineteenth century, accompanies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modernization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processes and the emergence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communication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47A816-6D41-42F1-B552-A8A60344CD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0331" y="1573995"/>
            <a:ext cx="3136888" cy="313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61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0" y="397229"/>
            <a:ext cx="74386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73053"/>
            <a:ext cx="751257" cy="6736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287" y="384359"/>
            <a:ext cx="533147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6954" y="124130"/>
            <a:ext cx="3083662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623" y="1623298"/>
            <a:ext cx="831632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empirical studies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carried out since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seem to provide a very different picture.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have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larger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more diverse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those who do not use them.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users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inherently less prone to visit their neighbors and tend to have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richer community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people who do not use digital media.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0A8D42-71CE-4C76-B10C-9FB38D7955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8957" y="1633538"/>
            <a:ext cx="3444591" cy="273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329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401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3378" y="447465"/>
            <a:ext cx="529792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8515" y="-27434"/>
            <a:ext cx="323870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4839" y="98473"/>
            <a:ext cx="330716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6" y="1581299"/>
            <a:ext cx="860543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keep people away from the public space, but rather can be considered a factor that nurtures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 social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Rainie and Wellman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2012).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an integral part of our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are not a means to leave it.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do not impoverish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Rather, the way in which people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each other can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these technologies.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0A263B-B19F-4832-9827-472267F8E0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71928" y="1361865"/>
            <a:ext cx="3532982" cy="264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4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0" y="397229"/>
            <a:ext cx="725577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21" y="6233520"/>
            <a:ext cx="683828" cy="6132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9886" y="369732"/>
            <a:ext cx="55310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651" y="98473"/>
            <a:ext cx="262162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6038" y="1545955"/>
            <a:ext cx="9232887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When analyzing such critiques, we should keep in mind that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communication technologies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always tend to generate waves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criticism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even moral panic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forms of so‐called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techno‐pessimism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nothing new: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Fears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linked to the social role of digital technologies are part of a much longer history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mistrust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toward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eighteenth‐century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Europe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novel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accused of diverting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young women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their social roles and immersing them in an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unreal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dreams.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D6AF57-1725-4F73-9A94-38485C3ACB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63332" y="2836326"/>
            <a:ext cx="2266950" cy="2019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DC050C-E864-4AFC-9BED-C386E89079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26123" y="204947"/>
            <a:ext cx="2371503" cy="237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24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728390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26009"/>
            <a:ext cx="915233" cy="8207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1287" y="420997"/>
            <a:ext cx="57276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5882" y="-27434"/>
            <a:ext cx="277133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5901" y="200286"/>
            <a:ext cx="327761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3514" y="1598876"/>
            <a:ext cx="847054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1930s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some argued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movie, theaters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jazz music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diffused via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radio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destroy the moral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fiber of younger generations.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1960s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accused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destroying communities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traditional cultures;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videotapes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were blamed for generating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violence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youth; this accusation was then turned against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 games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1990s.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5765CB-497C-4F29-94BD-BF3624008D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68299" y="2038127"/>
            <a:ext cx="3312818" cy="178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22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639678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302326"/>
            <a:ext cx="638474" cy="5725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02941"/>
            <a:ext cx="552873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0958" y="98473"/>
            <a:ext cx="223531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5" y="1391161"/>
            <a:ext cx="9451624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another area of emerging concern.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 proliferation and extension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 environments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organize our social and individual lives has important effects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have undermined old concepts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based on the ability to live a private life not visible in public.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 sense this idea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had already been undermined with the advent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 subsequent exposure of the private lives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celebrities and politicians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656A05-6A85-4811-B1E0-8BF06A1AFCA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9599"/>
          <a:stretch/>
        </p:blipFill>
        <p:spPr>
          <a:xfrm>
            <a:off x="9681606" y="1443626"/>
            <a:ext cx="2635613" cy="194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023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7" y="383980"/>
            <a:ext cx="66781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361583"/>
            <a:ext cx="572394" cy="5132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1" y="442507"/>
            <a:ext cx="558500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9099" y="98473"/>
            <a:ext cx="255290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3538" y="1307620"/>
            <a:ext cx="9447579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push all individuals to share, in public, personal details of their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lives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from holiday photos on Instagram to the results of medical tests on patient forums.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Google’s CEO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Eric Schmidt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once argued that “if you have something that you don’t want anyone to know, maybe you shouldn’t be doing it in the first place”, reiterating that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to be considered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responsible for their own privacy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it would be difficult to ignore the need for stringent rules that protect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for technologies that allow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removal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unwanted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public view.</a:t>
            </a:r>
            <a:endParaRPr kumimoji="0" lang="en-US" sz="2200" i="0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1404BD-68F8-4E53-8832-12C05EB864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9099" y="336444"/>
            <a:ext cx="2628900" cy="2628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C044C2-286A-4ED9-9657-55F6932FD1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39099" y="3114680"/>
            <a:ext cx="26289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0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74105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6" y="6308070"/>
            <a:ext cx="643842" cy="57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6152" y="416618"/>
            <a:ext cx="574311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0969" y="117976"/>
            <a:ext cx="262622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3548" y="1704659"/>
            <a:ext cx="9311568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issues around individual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intersect with the pervasive forms of surveillance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control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both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governments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corporations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put in place through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Clashes regarding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information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held by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services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by, for example,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police,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the use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social media data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purposes emerge cyclically.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yet several studies show that the explosive growth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goes hand in hand with a change in the perception of these problems.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16AEE1-1AA3-4942-8381-95E2018476B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487" r="15077"/>
          <a:stretch/>
        </p:blipFill>
        <p:spPr>
          <a:xfrm>
            <a:off x="9528764" y="1336589"/>
            <a:ext cx="2788454" cy="222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773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96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1868" y="397229"/>
            <a:ext cx="55810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2111" y="-27434"/>
            <a:ext cx="23351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7209" y="98473"/>
            <a:ext cx="287906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86472"/>
            <a:ext cx="8885650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idea of having two completely separate spheres, i.e.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and a private life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cannot be considered an accurate description of digitally mediated sociality.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one hand,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partially given up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conception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a right to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non‐accessible private sphere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such an arrangement would undermine one’s chances to fully participate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0183E5-B3ED-4FFC-BA23-3279893085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69103" y="1769210"/>
            <a:ext cx="3148116" cy="209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0296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96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1868" y="397229"/>
            <a:ext cx="55810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2111" y="-27434"/>
            <a:ext cx="23351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7209" y="98473"/>
            <a:ext cx="287906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2086" y="1539796"/>
            <a:ext cx="872505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hand, people tend to actively negotiate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controlling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available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about them or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have in different mediated spaces.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 are able to choose what kinds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relating to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carry on through which media.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Also, they know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and informal communication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codes that characterize different platforms and contexts.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5F38D-CAE3-4A86-BD84-628E266BD22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454" t="8410" r="11350" b="9744"/>
          <a:stretch/>
        </p:blipFill>
        <p:spPr>
          <a:xfrm>
            <a:off x="9155791" y="1539797"/>
            <a:ext cx="3161428" cy="283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7949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86472"/>
            <a:ext cx="10319487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building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one of 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stages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from which individuals represent their own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identity.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 perform the continuous work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construction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so‐called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“digital afterlife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create a kind of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immortality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identity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deceased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death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use of digital media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spaces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influenced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factors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ethnicity, or class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Like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immigrants”.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reinforce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 identity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algorithmic evaluations of our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behavior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faced with many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critiques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8288</TotalTime>
  <Words>3774</Words>
  <Application>Microsoft Office PowerPoint</Application>
  <PresentationFormat>Widescreen</PresentationFormat>
  <Paragraphs>276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 Salma Mohamed Mohamed Kedwany</cp:lastModifiedBy>
  <cp:revision>1563</cp:revision>
  <dcterms:created xsi:type="dcterms:W3CDTF">2021-08-03T13:03:26Z</dcterms:created>
  <dcterms:modified xsi:type="dcterms:W3CDTF">2022-10-23T19:02:28Z</dcterms:modified>
</cp:coreProperties>
</file>