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7"/>
  </p:notesMasterIdLst>
  <p:sldIdLst>
    <p:sldId id="480" r:id="rId5"/>
    <p:sldId id="303" r:id="rId6"/>
    <p:sldId id="256" r:id="rId7"/>
    <p:sldId id="313" r:id="rId8"/>
    <p:sldId id="306" r:id="rId9"/>
    <p:sldId id="496" r:id="rId10"/>
    <p:sldId id="507" r:id="rId11"/>
    <p:sldId id="276" r:id="rId12"/>
    <p:sldId id="530" r:id="rId13"/>
    <p:sldId id="531" r:id="rId14"/>
    <p:sldId id="532" r:id="rId15"/>
    <p:sldId id="539" r:id="rId16"/>
    <p:sldId id="552" r:id="rId17"/>
    <p:sldId id="556" r:id="rId18"/>
    <p:sldId id="557" r:id="rId19"/>
    <p:sldId id="558" r:id="rId20"/>
    <p:sldId id="561" r:id="rId21"/>
    <p:sldId id="560" r:id="rId22"/>
    <p:sldId id="559" r:id="rId23"/>
    <p:sldId id="551" r:id="rId24"/>
    <p:sldId id="529" r:id="rId25"/>
    <p:sldId id="349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56"/>
            <p14:sldId id="313"/>
            <p14:sldId id="306"/>
            <p14:sldId id="496"/>
            <p14:sldId id="507"/>
            <p14:sldId id="276"/>
            <p14:sldId id="530"/>
            <p14:sldId id="531"/>
            <p14:sldId id="532"/>
            <p14:sldId id="539"/>
            <p14:sldId id="552"/>
            <p14:sldId id="556"/>
            <p14:sldId id="557"/>
            <p14:sldId id="558"/>
            <p14:sldId id="561"/>
            <p14:sldId id="560"/>
            <p14:sldId id="559"/>
            <p14:sldId id="551"/>
            <p14:sldId id="5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FFFFFF"/>
    <a:srgbClr val="00AEEF"/>
    <a:srgbClr val="FFD200"/>
    <a:srgbClr val="203E5F"/>
    <a:srgbClr val="F58221"/>
    <a:srgbClr val="000000"/>
    <a:srgbClr val="669BBC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56" autoAdjust="0"/>
    <p:restoredTop sz="94660"/>
  </p:normalViewPr>
  <p:slideViewPr>
    <p:cSldViewPr snapToGrid="0">
      <p:cViewPr varScale="1">
        <p:scale>
          <a:sx n="60" d="100"/>
          <a:sy n="60" d="100"/>
        </p:scale>
        <p:origin x="5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94941D-FD31-15E7-8EE3-193FA11F4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D65335-9CA1-91C6-15EE-11DA6DEE7A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F99320-6F30-3853-CC13-CAD687F2F0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9A5ED3-0CDB-BDF0-492B-5D5201254C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62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F9D586-231C-A0D8-4A90-31DEA2B2C8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EF812D-13FF-20B0-3566-72D3117EE8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A3FE41-F49B-D6A2-C2DE-CDB68D9EEE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C5121A-0E59-7D56-B363-01DC89B7CC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0208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FDDC2-16E3-DDC0-1E45-C66427DC5B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AE7F0C-B34C-0E21-189A-C1D196F585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E7EF68-BF87-8791-2A51-2D4938985F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17B0BC-B660-6880-7320-A4B979AC5D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3784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0FC08-1177-E521-2AB4-BE8FB0396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8CFD01-6822-C620-3B39-51F0729877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3A0FCE-B4F5-DF28-9B0F-5DE9A523AE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0EA181-7831-8E78-901E-657986ACD5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3281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BD17B-3E37-CE34-F427-DB2252D605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A21AB4-F048-091B-CBAC-B3EE79781D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9D7F92-73F5-51CF-E457-5AE4255D64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A0B9E-01FB-20DE-09C1-7612728BDC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202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-499820" y="3068637"/>
            <a:ext cx="67001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EG" sz="2000" b="1" dirty="0">
                <a:solidFill>
                  <a:srgbClr val="002060"/>
                </a:solidFill>
                <a:latin typeface="Alexandria" charset="0"/>
                <a:cs typeface="Alexandria" charset="0"/>
              </a:rPr>
              <a:t>أ.م.د</a:t>
            </a:r>
            <a:r>
              <a:rPr lang="ar-EG" sz="2000" b="1" dirty="0">
                <a:solidFill>
                  <a:srgbClr val="002060"/>
                </a:solidFill>
                <a:latin typeface="Alexandria" charset="0"/>
                <a:cs typeface="+mj-cs"/>
              </a:rPr>
              <a:t>/ شيرين فاروق ربيع</a:t>
            </a:r>
          </a:p>
          <a:p>
            <a:pPr marL="0" marR="0" lvl="0" indent="0" algn="ctr" defTabSz="914400" rtl="1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000" b="1" dirty="0">
                <a:solidFill>
                  <a:srgbClr val="002060"/>
                </a:solidFill>
                <a:latin typeface="Alexandria" charset="0"/>
                <a:cs typeface="+mj-cs"/>
              </a:rPr>
              <a:t>أستاذ مشارك بكلية 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j-cs"/>
              </a:rPr>
              <a:t>الإعلام والتسويق – جامعة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j-cs"/>
              </a:rPr>
              <a:t>Midocean 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j-cs"/>
              </a:rPr>
              <a:t> 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     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 </a:t>
            </a: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  <a:p>
            <a:r>
              <a:rPr lang="ar-EG" sz="2000" b="1" dirty="0">
                <a:solidFill>
                  <a:srgbClr val="002060"/>
                </a:solidFill>
                <a:latin typeface="Alexandria" charset="0"/>
                <a:cs typeface="+mj-cs"/>
              </a:rPr>
              <a:t>  </a:t>
            </a:r>
            <a:endParaRPr lang="en-US" sz="2000" b="1" dirty="0">
              <a:solidFill>
                <a:srgbClr val="002060"/>
              </a:solidFill>
              <a:latin typeface="Alexandria" charset="0"/>
              <a:cs typeface="+mj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019001" y="4839434"/>
            <a:ext cx="3074534" cy="1015663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المحاضرة التمهيدية </a:t>
            </a:r>
          </a:p>
          <a:p>
            <a:pPr algn="ctr" rtl="1">
              <a:lnSpc>
                <a:spcPct val="150000"/>
              </a:lnSpc>
            </a:pPr>
            <a:r>
              <a:rPr lang="ar-EG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Simplified Arabic" panose="02020603050405020304" pitchFamily="18" charset="-78"/>
              </a:rPr>
              <a:t>كود المقرر 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Simplified Arabic" panose="02020603050405020304" pitchFamily="18" charset="-78"/>
              </a:rPr>
              <a:t>MKT 123</a:t>
            </a:r>
            <a:endParaRPr lang="en-US" sz="2000" b="1" dirty="0">
              <a:solidFill>
                <a:schemeClr val="bg1"/>
              </a:solidFill>
              <a:latin typeface="Alexandria" charset="0"/>
            </a:endParaRPr>
          </a:p>
          <a:p>
            <a:pPr algn="ctr"/>
            <a:endParaRPr lang="en-US" sz="3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-177351" y="-15418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6BA0BED-74E8-9C32-63BE-34D8BF0031A3}"/>
              </a:ext>
            </a:extLst>
          </p:cNvPr>
          <p:cNvSpPr txBox="1"/>
          <p:nvPr/>
        </p:nvSpPr>
        <p:spPr>
          <a:xfrm>
            <a:off x="325352" y="1478409"/>
            <a:ext cx="5216525" cy="1612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EG" sz="2800" b="1" dirty="0">
                <a:solidFill>
                  <a:srgbClr val="0070C0"/>
                </a:solidFill>
                <a:latin typeface="Alexandria" charset="0"/>
                <a:cs typeface="+mj-cs"/>
              </a:rPr>
              <a:t>مقرر الإعلان الرقمي</a:t>
            </a:r>
            <a:endParaRPr lang="en-US" sz="2800" b="1" dirty="0">
              <a:solidFill>
                <a:srgbClr val="0070C0"/>
              </a:solidFill>
              <a:latin typeface="Alexandria" charset="0"/>
              <a:cs typeface="+mj-cs"/>
            </a:endParaRPr>
          </a:p>
          <a:p>
            <a:pPr algn="ctr">
              <a:lnSpc>
                <a:spcPct val="150000"/>
              </a:lnSpc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Digital Advertising </a:t>
            </a:r>
          </a:p>
          <a:p>
            <a:pPr algn="ctr" rtl="1">
              <a:lnSpc>
                <a:spcPct val="150000"/>
              </a:lnSpc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000" b="1" dirty="0">
              <a:solidFill>
                <a:srgbClr val="0070C0"/>
              </a:solidFill>
              <a:latin typeface="Alexandria" charset="0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271884" y="3207304"/>
            <a:ext cx="2218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Alexandria" charset="0"/>
                <a:cs typeface="+mj-cs"/>
              </a:rPr>
              <a:t> </a:t>
            </a:r>
            <a:r>
              <a:rPr lang="ar-EG" sz="2800" b="1" dirty="0">
                <a:solidFill>
                  <a:srgbClr val="0070C0"/>
                </a:solidFill>
                <a:latin typeface="Alexandria" charset="0"/>
                <a:cs typeface="+mj-cs"/>
              </a:rPr>
              <a:t>محاضرة تمهيدية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623018" y="4665241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59992" y="6049137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Shereen farouk</a:t>
            </a:r>
          </a:p>
          <a:p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46848" y="-101601"/>
            <a:ext cx="2305141" cy="107634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835C72E-8A2B-1A4B-FB7A-18D141972387}"/>
              </a:ext>
            </a:extLst>
          </p:cNvPr>
          <p:cNvSpPr/>
          <p:nvPr/>
        </p:nvSpPr>
        <p:spPr>
          <a:xfrm>
            <a:off x="5528930" y="3730524"/>
            <a:ext cx="3700129" cy="871869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Times New Roman" panose="02020603050405020304" pitchFamily="18" charset="0"/>
              </a:rPr>
              <a:t>مقدمة موجزة عن الإعلان الرقمي</a:t>
            </a:r>
            <a:endParaRPr lang="en-US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32313EB-AC47-7E2E-104B-676566D76A53}"/>
              </a:ext>
            </a:extLst>
          </p:cNvPr>
          <p:cNvSpPr/>
          <p:nvPr/>
        </p:nvSpPr>
        <p:spPr>
          <a:xfrm>
            <a:off x="168700" y="552893"/>
            <a:ext cx="11210263" cy="58945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206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3" name="Rectangle: Rounded Corners 22"/>
          <p:cNvSpPr/>
          <p:nvPr/>
        </p:nvSpPr>
        <p:spPr>
          <a:xfrm>
            <a:off x="7808397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490868" y="721129"/>
            <a:ext cx="11210263" cy="6036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206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77116" y="938836"/>
            <a:ext cx="8480307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Wingdings" panose="05000000000000000000" pitchFamily="2" charset="2"/>
              <a:buChar char="§"/>
            </a:pPr>
            <a:r>
              <a:rPr lang="ar-EG" sz="2400" b="1" dirty="0">
                <a:solidFill>
                  <a:srgbClr val="0070C0"/>
                </a:solidFill>
                <a:latin typeface="Alexandria" charset="0"/>
                <a:cs typeface="+mj-cs"/>
              </a:rPr>
              <a:t>الملف التعريفي بأستاذ المقرر:</a:t>
            </a:r>
          </a:p>
          <a:p>
            <a:pPr algn="r" rtl="1"/>
            <a:endParaRPr lang="ar-EG" sz="500" b="1" dirty="0">
              <a:solidFill>
                <a:srgbClr val="2D3956"/>
              </a:solidFill>
              <a:latin typeface="Alexandria" charset="0"/>
              <a:cs typeface="+mj-cs"/>
            </a:endParaRPr>
          </a:p>
          <a:p>
            <a:pPr algn="r" rtl="1"/>
            <a:r>
              <a:rPr lang="ar-EG" sz="2000" dirty="0">
                <a:solidFill>
                  <a:srgbClr val="2D3956"/>
                </a:solidFill>
                <a:latin typeface="Alexandria" charset="0"/>
                <a:cs typeface="+mj-cs"/>
              </a:rPr>
              <a:t>- </a:t>
            </a:r>
            <a:r>
              <a:rPr lang="ar-EG" sz="2000" b="1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إعداد وتقديم المقرر </a:t>
            </a:r>
            <a:r>
              <a:rPr lang="ar-EG" sz="2000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: أ.م.د. شيرين فاروق ربيع </a:t>
            </a:r>
          </a:p>
          <a:p>
            <a:pPr algn="r" rtl="1"/>
            <a:endParaRPr lang="ar-EG" sz="400" dirty="0">
              <a:solidFill>
                <a:schemeClr val="accent5">
                  <a:lumMod val="50000"/>
                </a:schemeClr>
              </a:solidFill>
              <a:latin typeface="Alexandria" charset="0"/>
              <a:cs typeface="+mj-cs"/>
            </a:endParaRPr>
          </a:p>
          <a:p>
            <a:pPr algn="r" rtl="1"/>
            <a:endParaRPr lang="ar-EG" sz="100" dirty="0">
              <a:solidFill>
                <a:schemeClr val="accent5">
                  <a:lumMod val="50000"/>
                </a:schemeClr>
              </a:solidFill>
              <a:latin typeface="Alexandria" charset="0"/>
              <a:cs typeface="+mj-cs"/>
            </a:endParaRPr>
          </a:p>
          <a:p>
            <a:pPr algn="r" rtl="1"/>
            <a:r>
              <a:rPr lang="ar-EG" sz="2000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- </a:t>
            </a:r>
            <a:r>
              <a:rPr lang="ar-EG" sz="2000" b="1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الدرجة العلمية:</a:t>
            </a:r>
            <a:r>
              <a:rPr lang="ar-EG" sz="2000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 أستاذ مشارك فى علوم الإعلام الرقمي وخوارزميات التعلم الآلي</a:t>
            </a:r>
          </a:p>
          <a:p>
            <a:pPr marL="342900" indent="-342900" algn="r" rtl="1">
              <a:buFontTx/>
              <a:buChar char="-"/>
            </a:pPr>
            <a:r>
              <a:rPr lang="ar-EG" sz="2000" b="1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التخصص الدقيق </a:t>
            </a:r>
            <a:r>
              <a:rPr lang="ar-EG" sz="2000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: إعلام رقمي وذكاء اصطناعي </a:t>
            </a:r>
            <a:endParaRPr lang="en-US" sz="2000" dirty="0">
              <a:solidFill>
                <a:schemeClr val="accent5">
                  <a:lumMod val="50000"/>
                </a:schemeClr>
              </a:solidFill>
              <a:latin typeface="Alexandria" charset="0"/>
              <a:cs typeface="+mj-cs"/>
            </a:endParaRPr>
          </a:p>
          <a:p>
            <a:pPr marL="342900" indent="-342900" algn="r" rtl="1">
              <a:buFontTx/>
              <a:buChar char="-"/>
            </a:pPr>
            <a:r>
              <a:rPr lang="ar-EG" sz="2000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حاصلة على زمالة الإعلام الرقمي- الجامعة الأمريكية بالقاهرة 2026</a:t>
            </a:r>
          </a:p>
          <a:p>
            <a:pPr marL="342900" indent="-342900" algn="r" rtl="1">
              <a:buFont typeface="Wingdings" panose="05000000000000000000" pitchFamily="2" charset="2"/>
              <a:buChar char="§"/>
            </a:pPr>
            <a:r>
              <a:rPr lang="ar-EG" sz="2000" b="1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الوظائف الاكاديمية الحالية: </a:t>
            </a:r>
          </a:p>
          <a:p>
            <a:pPr marL="285750" indent="-285750" algn="r" rtl="1">
              <a:buFontTx/>
              <a:buChar char="-"/>
            </a:pPr>
            <a:r>
              <a:rPr lang="ar-EG" sz="2000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أستاذ مشارك الإعلام الرقمي بكلية الإعلام والتسويق–- جامعة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+mj-cs"/>
              </a:rPr>
              <a:t>Midocean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 </a:t>
            </a:r>
          </a:p>
          <a:p>
            <a:pPr marL="285750" indent="-285750" algn="r" rtl="1">
              <a:buFontTx/>
              <a:buChar char="-"/>
            </a:pPr>
            <a:r>
              <a:rPr lang="ar-EG" sz="2000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وكيل كلية الإعلام والتسويق الرقمي- جامعة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+mj-cs"/>
              </a:rPr>
              <a:t>Midocean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 </a:t>
            </a:r>
          </a:p>
          <a:p>
            <a:pPr marL="285750" indent="-285750" algn="r" rtl="1">
              <a:buFontTx/>
              <a:buChar char="-"/>
            </a:pPr>
            <a:r>
              <a:rPr lang="ar-EG" sz="2000" b="1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الخبرات الأكاديمية:</a:t>
            </a:r>
          </a:p>
          <a:p>
            <a:pPr marL="285750" indent="-285750" algn="r" rtl="1">
              <a:buFontTx/>
              <a:buChar char="-"/>
            </a:pPr>
            <a:r>
              <a:rPr lang="ar-EG" sz="2000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خبرة أكاديمية تمتد لأكثر من 12 عاماً فى عدد من الجامعات الحكومية والخاصة </a:t>
            </a:r>
            <a:r>
              <a:rPr lang="ar-EG" sz="2000" dirty="0">
                <a:solidFill>
                  <a:schemeClr val="accent5">
                    <a:lumMod val="50000"/>
                  </a:schemeClr>
                </a:solidFill>
                <a:latin typeface="Alexandria" charset="0"/>
              </a:rPr>
              <a:t>فى مجال الإعلام الرقمي وتطبيقات الذكاء الاصطناعي</a:t>
            </a:r>
          </a:p>
          <a:p>
            <a:pPr algn="r" rtl="1"/>
            <a:endParaRPr lang="ar-EG" sz="200" dirty="0">
              <a:solidFill>
                <a:schemeClr val="accent5">
                  <a:lumMod val="50000"/>
                </a:schemeClr>
              </a:solidFill>
              <a:latin typeface="Alexandria" charset="0"/>
              <a:cs typeface="+mj-cs"/>
            </a:endParaRPr>
          </a:p>
          <a:p>
            <a:pPr>
              <a:buFont typeface="Arial" panose="020B0604020202020204" pitchFamily="34" charset="0"/>
              <a:buChar char="•"/>
            </a:pPr>
            <a:endParaRPr lang="ar-EG" sz="4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 algn="r" rtl="1">
              <a:buFont typeface="Wingdings" panose="05000000000000000000" pitchFamily="2" charset="2"/>
              <a:buChar char="§"/>
            </a:pPr>
            <a:r>
              <a:rPr lang="ar-EG" sz="2000" b="1" dirty="0">
                <a:solidFill>
                  <a:schemeClr val="accent5">
                    <a:lumMod val="50000"/>
                  </a:schemeClr>
                </a:solidFill>
              </a:rPr>
              <a:t>الاهتمامات البحثية:</a:t>
            </a:r>
            <a:endParaRPr lang="ar-EG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 algn="r" rtl="1">
              <a:buFontTx/>
              <a:buChar char="-"/>
            </a:pPr>
            <a:r>
              <a:rPr lang="ar-EG" sz="2000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النشر العلمي الدولي في مجالات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Media &amp; AI</a:t>
            </a:r>
            <a:endParaRPr lang="ar-EG" sz="20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r" rtl="1">
              <a:buFontTx/>
              <a:buChar char="-"/>
            </a:pPr>
            <a:r>
              <a:rPr lang="ar-EG" sz="2000" dirty="0">
                <a:solidFill>
                  <a:schemeClr val="accent5">
                    <a:lumMod val="50000"/>
                  </a:schemeClr>
                </a:solidFill>
                <a:latin typeface="Alexandria" charset="0"/>
                <a:cs typeface="+mj-cs"/>
              </a:rPr>
              <a:t>التركيز على دمج التكنولوجيا في التعليم الإعلامي، ومتابعة تطورات الإعلام التفاعلى وتقنيات الذكاء الاصطناعي </a:t>
            </a:r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295882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8167CA-D89A-0558-24DA-5E839B9966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77" y="1304429"/>
            <a:ext cx="2465821" cy="40543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06906" y="244803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987ED94-13C2-4F8E-96E1-60AD1DA1D008}"/>
              </a:ext>
            </a:extLst>
          </p:cNvPr>
          <p:cNvSpPr/>
          <p:nvPr/>
        </p:nvSpPr>
        <p:spPr>
          <a:xfrm>
            <a:off x="2612047" y="244803"/>
            <a:ext cx="8126172" cy="1076343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+mj-cs"/>
              </a:rPr>
              <a:t>محتوى المحاضرة التعريفية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5161A53-1370-4B75-3EF8-F3C9E0287E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97605" y="361480"/>
            <a:ext cx="1094395" cy="1076343"/>
          </a:xfrm>
          <a:prstGeom prst="rect">
            <a:avLst/>
          </a:prstGeom>
        </p:spPr>
      </p:pic>
      <p:sp>
        <p:nvSpPr>
          <p:cNvPr id="12" name="TextBox 8">
            <a:extLst>
              <a:ext uri="{FF2B5EF4-FFF2-40B4-BE49-F238E27FC236}">
                <a16:creationId xmlns:a16="http://schemas.microsoft.com/office/drawing/2014/main" id="{630FD27D-5586-B112-0802-2B95CF8F7D85}"/>
              </a:ext>
            </a:extLst>
          </p:cNvPr>
          <p:cNvSpPr txBox="1"/>
          <p:nvPr/>
        </p:nvSpPr>
        <p:spPr>
          <a:xfrm>
            <a:off x="4866076" y="1321146"/>
            <a:ext cx="7180612" cy="4922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9pPr>
          </a:lstStyle>
          <a:p>
            <a:pPr algn="just" rtl="1">
              <a:lnSpc>
                <a:spcPct val="200000"/>
              </a:lnSpc>
            </a:pPr>
            <a:r>
              <a:rPr lang="ar-SA" sz="2000" b="1" dirty="0">
                <a:solidFill>
                  <a:srgbClr val="C00000"/>
                </a:solidFill>
                <a:latin typeface="Alexandria" charset="0"/>
                <a:cs typeface="+mj-cs"/>
              </a:rPr>
              <a:t>في هذه المحاضرة التعريفية، سنتناول النقاط التالية:</a:t>
            </a:r>
          </a:p>
          <a:p>
            <a:pPr marL="1196975" indent="-342900" algn="just" rtl="1">
              <a:lnSpc>
                <a:spcPct val="200000"/>
              </a:lnSpc>
              <a:buFont typeface="Calibri Light"/>
              <a:buAutoNum type="arabicPeriod"/>
            </a:pPr>
            <a:r>
              <a:rPr lang="ar-S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التعريف بالمقرر وأهميته.</a:t>
            </a:r>
          </a:p>
          <a:p>
            <a:pPr marL="1196975" indent="-342900" algn="just" rtl="1">
              <a:lnSpc>
                <a:spcPct val="200000"/>
              </a:lnSpc>
              <a:buFont typeface="Calibri Light"/>
              <a:buAutoNum type="arabicPeriod"/>
            </a:pPr>
            <a:r>
              <a:rPr lang="ar-S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أهداف ومخرجات التعلم للمقرر.</a:t>
            </a:r>
          </a:p>
          <a:p>
            <a:pPr marL="1196975" indent="-342900" algn="just" rtl="1">
              <a:lnSpc>
                <a:spcPct val="200000"/>
              </a:lnSpc>
              <a:buFont typeface="Calibri Light"/>
              <a:buAutoNum type="arabicPeriod"/>
            </a:pPr>
            <a:r>
              <a:rPr lang="ar-S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موضوعات المقرر الرئيسية.</a:t>
            </a:r>
          </a:p>
          <a:p>
            <a:pPr marL="1196975" indent="-342900" algn="just" rtl="1">
              <a:lnSpc>
                <a:spcPct val="200000"/>
              </a:lnSpc>
              <a:buFont typeface="Calibri Light"/>
              <a:buAutoNum type="arabicPeriod"/>
            </a:pPr>
            <a:r>
              <a:rPr lang="ar-S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طرق التدريس والأنشطة التعليمية.</a:t>
            </a:r>
          </a:p>
          <a:p>
            <a:pPr marL="1196975" indent="-342900" algn="just" rtl="1">
              <a:lnSpc>
                <a:spcPct val="200000"/>
              </a:lnSpc>
              <a:buFont typeface="Calibri Light"/>
              <a:buAutoNum type="arabicPeriod"/>
            </a:pPr>
            <a:r>
              <a:rPr lang="ar-S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نظام التقييم وتوزيع الدرجات.</a:t>
            </a:r>
          </a:p>
          <a:p>
            <a:pPr marL="1196975" indent="-342900" algn="just" rtl="1">
              <a:lnSpc>
                <a:spcPct val="200000"/>
              </a:lnSpc>
              <a:buFont typeface="Calibri Light"/>
              <a:buAutoNum type="arabicPeriod"/>
            </a:pPr>
            <a:r>
              <a:rPr lang="ar-S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المراجع الأساسية والمصادر الإضافية.</a:t>
            </a:r>
          </a:p>
          <a:p>
            <a:pPr marL="1196975" indent="-342900" algn="just" rtl="1">
              <a:lnSpc>
                <a:spcPct val="200000"/>
              </a:lnSpc>
              <a:buFont typeface="Calibri Light"/>
              <a:buAutoNum type="arabicPeriod"/>
            </a:pPr>
            <a:r>
              <a:rPr lang="ar-S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مقدمة موجزة عن </a:t>
            </a:r>
            <a:r>
              <a:rPr lang="ar-EG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الإعلان الرقمي </a:t>
            </a:r>
            <a:r>
              <a:rPr lang="ar-S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E566D4B-19EE-D513-9687-C8F35E4F60BA}"/>
              </a:ext>
            </a:extLst>
          </p:cNvPr>
          <p:cNvSpPr/>
          <p:nvPr/>
        </p:nvSpPr>
        <p:spPr>
          <a:xfrm>
            <a:off x="547836" y="1437823"/>
            <a:ext cx="4128422" cy="5079224"/>
          </a:xfrm>
          <a:prstGeom prst="roundRect">
            <a:avLst>
              <a:gd name="adj" fmla="val 6140"/>
            </a:avLst>
          </a:prstGeom>
          <a:gradFill flip="none" rotWithShape="1">
            <a:gsLst>
              <a:gs pos="0">
                <a:srgbClr val="203E5F">
                  <a:shade val="30000"/>
                  <a:satMod val="115000"/>
                </a:srgbClr>
              </a:gs>
              <a:gs pos="50000">
                <a:srgbClr val="203E5F">
                  <a:shade val="67500"/>
                  <a:satMod val="115000"/>
                </a:srgbClr>
              </a:gs>
              <a:gs pos="100000">
                <a:srgbClr val="203E5F">
                  <a:shade val="100000"/>
                  <a:satMod val="115000"/>
                </a:srgbClr>
              </a:gs>
            </a:gsLst>
            <a:lin ang="2700000" scaled="1"/>
            <a:tileRect/>
          </a:gradFill>
          <a:ln w="38100" cap="flat" cmpd="sng" algn="ctr">
            <a:noFill/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14" name="Picture 13" descr="Midocean 02-03">
            <a:extLst>
              <a:ext uri="{FF2B5EF4-FFF2-40B4-BE49-F238E27FC236}">
                <a16:creationId xmlns:a16="http://schemas.microsoft.com/office/drawing/2014/main" id="{C3D48E3A-1EF1-BEC5-D3A3-7202E663C4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8367" y="1156971"/>
            <a:ext cx="3410425" cy="2272029"/>
          </a:xfrm>
          <a:prstGeom prst="rect">
            <a:avLst/>
          </a:prstGeom>
        </p:spPr>
      </p:pic>
      <p:sp>
        <p:nvSpPr>
          <p:cNvPr id="15" name="TextBox 7">
            <a:extLst>
              <a:ext uri="{FF2B5EF4-FFF2-40B4-BE49-F238E27FC236}">
                <a16:creationId xmlns:a16="http://schemas.microsoft.com/office/drawing/2014/main" id="{D74C1125-B7B0-FD9F-3E4F-4E566D21880B}"/>
              </a:ext>
            </a:extLst>
          </p:cNvPr>
          <p:cNvSpPr txBox="1"/>
          <p:nvPr/>
        </p:nvSpPr>
        <p:spPr>
          <a:xfrm>
            <a:off x="1514237" y="3361011"/>
            <a:ext cx="1811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9pPr>
          </a:lstStyle>
          <a:p>
            <a:pPr algn="r" rtl="1"/>
            <a:r>
              <a:rPr lang="ar-SA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كلية الإعلام والتسويق</a:t>
            </a:r>
            <a:endParaRPr lang="en-US" b="1" dirty="0">
              <a:solidFill>
                <a:sysClr val="window" lastClr="FFFFFF"/>
              </a:solidFill>
              <a:latin typeface="Alexandria" charset="0"/>
              <a:cs typeface="+mj-cs"/>
            </a:endParaRPr>
          </a:p>
        </p:txBody>
      </p:sp>
      <p:sp>
        <p:nvSpPr>
          <p:cNvPr id="16" name="TextBox 1">
            <a:extLst>
              <a:ext uri="{FF2B5EF4-FFF2-40B4-BE49-F238E27FC236}">
                <a16:creationId xmlns:a16="http://schemas.microsoft.com/office/drawing/2014/main" id="{6BECAFFD-2D46-FE4E-06A5-B6AF9C30870C}"/>
              </a:ext>
            </a:extLst>
          </p:cNvPr>
          <p:cNvSpPr txBox="1"/>
          <p:nvPr/>
        </p:nvSpPr>
        <p:spPr>
          <a:xfrm>
            <a:off x="1001673" y="3931359"/>
            <a:ext cx="28504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9pPr>
          </a:lstStyle>
          <a:p>
            <a:pPr algn="r" rtl="1"/>
            <a:r>
              <a:rPr lang="ar-SA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برنامج بكالو</a:t>
            </a:r>
            <a:r>
              <a:rPr lang="ar-EG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ريو</a:t>
            </a:r>
            <a:r>
              <a:rPr lang="ar-SA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س </a:t>
            </a:r>
            <a:r>
              <a:rPr lang="ar-EG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 التسويق </a:t>
            </a:r>
            <a:r>
              <a:rPr lang="ar-SA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الرقمي</a:t>
            </a:r>
            <a:endParaRPr lang="en-US" b="1" dirty="0">
              <a:solidFill>
                <a:sysClr val="window" lastClr="FFFFFF"/>
              </a:solidFill>
              <a:latin typeface="Alexandria" charset="0"/>
              <a:cs typeface="+mj-cs"/>
            </a:endParaRPr>
          </a:p>
        </p:txBody>
      </p:sp>
      <p:sp>
        <p:nvSpPr>
          <p:cNvPr id="17" name="TextBox 4">
            <a:extLst>
              <a:ext uri="{FF2B5EF4-FFF2-40B4-BE49-F238E27FC236}">
                <a16:creationId xmlns:a16="http://schemas.microsoft.com/office/drawing/2014/main" id="{7FA01943-05EF-1817-C0E4-A54CA6284D19}"/>
              </a:ext>
            </a:extLst>
          </p:cNvPr>
          <p:cNvSpPr txBox="1"/>
          <p:nvPr/>
        </p:nvSpPr>
        <p:spPr>
          <a:xfrm>
            <a:off x="1387728" y="4603691"/>
            <a:ext cx="2114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9pPr>
          </a:lstStyle>
          <a:p>
            <a:pPr algn="r" rtl="1"/>
            <a:r>
              <a:rPr lang="ar-SA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كود المقرر</a:t>
            </a:r>
            <a:r>
              <a:rPr lang="en-US" b="1" dirty="0">
                <a:solidFill>
                  <a:sysClr val="window" lastClr="FFFFFF"/>
                </a:solidFill>
                <a:latin typeface="Times New Roman" panose="02020603050405020304" pitchFamily="18" charset="0"/>
                <a:cs typeface="+mj-cs"/>
              </a:rPr>
              <a:t> 123</a:t>
            </a:r>
            <a:r>
              <a:rPr lang="en-US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 </a:t>
            </a:r>
            <a:r>
              <a:rPr lang="ar-EG" sz="100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 </a:t>
            </a:r>
            <a:r>
              <a:rPr lang="en-US" b="1" dirty="0">
                <a:solidFill>
                  <a:sysClr val="window" lastClr="FFFFFF"/>
                </a:solidFill>
                <a:latin typeface="Times New Roman" panose="02020603050405020304" pitchFamily="18" charset="0"/>
                <a:cs typeface="+mj-cs"/>
              </a:rPr>
              <a:t>MKT</a:t>
            </a:r>
            <a:r>
              <a:rPr lang="en-US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0377304" y="592338"/>
            <a:ext cx="1180287" cy="94273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563054" y="776050"/>
            <a:ext cx="81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0">
            <a:extLst>
              <a:ext uri="{FF2B5EF4-FFF2-40B4-BE49-F238E27FC236}">
                <a16:creationId xmlns:a16="http://schemas.microsoft.com/office/drawing/2014/main" id="{BFAE908B-E057-43F2-B0C3-3B9816F24650}"/>
              </a:ext>
            </a:extLst>
          </p:cNvPr>
          <p:cNvSpPr txBox="1"/>
          <p:nvPr/>
        </p:nvSpPr>
        <p:spPr>
          <a:xfrm>
            <a:off x="6669699" y="776050"/>
            <a:ext cx="3200116" cy="523220"/>
          </a:xfrm>
          <a:prstGeom prst="rect">
            <a:avLst/>
          </a:prstGeom>
          <a:solidFill>
            <a:srgbClr val="203E5F"/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 marL="0" algn="ctr" defTabSz="914400" rtl="1" eaLnBrk="1" latinLnBrk="0" hangingPunct="1">
              <a:defRPr sz="2800" b="1" kern="1200">
                <a:solidFill>
                  <a:sysClr val="window" lastClr="FFFFFF"/>
                </a:solidFill>
                <a:latin typeface="Alexandria" charset="0"/>
                <a:cs typeface="Alexandria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9pPr>
          </a:lstStyle>
          <a:p>
            <a:r>
              <a:rPr lang="ar-SA" dirty="0">
                <a:cs typeface="+mj-cs"/>
              </a:rPr>
              <a:t>التعريف بالمقرر</a:t>
            </a:r>
            <a:endParaRPr lang="en-US" dirty="0">
              <a:cs typeface="+mj-cs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B9D281E-5413-5255-8377-B58A5D1EFE11}"/>
              </a:ext>
            </a:extLst>
          </p:cNvPr>
          <p:cNvSpPr/>
          <p:nvPr/>
        </p:nvSpPr>
        <p:spPr>
          <a:xfrm>
            <a:off x="547836" y="1437823"/>
            <a:ext cx="4128422" cy="5079224"/>
          </a:xfrm>
          <a:prstGeom prst="roundRect">
            <a:avLst>
              <a:gd name="adj" fmla="val 6140"/>
            </a:avLst>
          </a:prstGeom>
          <a:gradFill flip="none" rotWithShape="1">
            <a:gsLst>
              <a:gs pos="0">
                <a:srgbClr val="203E5F">
                  <a:shade val="30000"/>
                  <a:satMod val="115000"/>
                </a:srgbClr>
              </a:gs>
              <a:gs pos="50000">
                <a:srgbClr val="203E5F">
                  <a:shade val="67500"/>
                  <a:satMod val="115000"/>
                </a:srgbClr>
              </a:gs>
              <a:gs pos="100000">
                <a:srgbClr val="203E5F">
                  <a:shade val="100000"/>
                  <a:satMod val="115000"/>
                </a:srgbClr>
              </a:gs>
            </a:gsLst>
            <a:lin ang="2700000" scaled="1"/>
            <a:tileRect/>
          </a:gradFill>
          <a:ln w="38100" cap="flat" cmpd="sng" algn="ctr">
            <a:noFill/>
            <a:prstDash val="solid"/>
            <a:miter lim="800000"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10" name="Picture 9" descr="Midocean 02-03">
            <a:extLst>
              <a:ext uri="{FF2B5EF4-FFF2-40B4-BE49-F238E27FC236}">
                <a16:creationId xmlns:a16="http://schemas.microsoft.com/office/drawing/2014/main" id="{B2DAD32F-DD68-3F2B-80DB-1BAAAE69EB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367" y="1156971"/>
            <a:ext cx="3410425" cy="2272029"/>
          </a:xfrm>
          <a:prstGeom prst="rect">
            <a:avLst/>
          </a:prstGeom>
        </p:spPr>
      </p:pic>
      <p:sp>
        <p:nvSpPr>
          <p:cNvPr id="12" name="TextBox 7">
            <a:extLst>
              <a:ext uri="{FF2B5EF4-FFF2-40B4-BE49-F238E27FC236}">
                <a16:creationId xmlns:a16="http://schemas.microsoft.com/office/drawing/2014/main" id="{15722336-027B-2BFD-46EA-C9B4A63805AD}"/>
              </a:ext>
            </a:extLst>
          </p:cNvPr>
          <p:cNvSpPr txBox="1"/>
          <p:nvPr/>
        </p:nvSpPr>
        <p:spPr>
          <a:xfrm>
            <a:off x="1514237" y="3361011"/>
            <a:ext cx="1811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9pPr>
          </a:lstStyle>
          <a:p>
            <a:pPr algn="r" rtl="1"/>
            <a:r>
              <a:rPr lang="ar-SA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كلية الإعلام والتسويق</a:t>
            </a:r>
            <a:endParaRPr lang="en-US" b="1" dirty="0">
              <a:solidFill>
                <a:sysClr val="window" lastClr="FFFFFF"/>
              </a:solidFill>
              <a:latin typeface="Alexandria" charset="0"/>
              <a:cs typeface="+mj-cs"/>
            </a:endParaRPr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CF217A68-0258-3146-F937-FA6E67BE3DB1}"/>
              </a:ext>
            </a:extLst>
          </p:cNvPr>
          <p:cNvSpPr txBox="1"/>
          <p:nvPr/>
        </p:nvSpPr>
        <p:spPr>
          <a:xfrm>
            <a:off x="1001673" y="3931359"/>
            <a:ext cx="28504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9pPr>
          </a:lstStyle>
          <a:p>
            <a:pPr algn="r" rtl="1"/>
            <a:r>
              <a:rPr lang="ar-SA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برنامج بكالو</a:t>
            </a:r>
            <a:r>
              <a:rPr lang="ar-EG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ريو</a:t>
            </a:r>
            <a:r>
              <a:rPr lang="ar-SA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س </a:t>
            </a:r>
            <a:r>
              <a:rPr lang="ar-EG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 التسويق </a:t>
            </a:r>
            <a:r>
              <a:rPr lang="ar-SA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الرقمي</a:t>
            </a:r>
            <a:endParaRPr lang="en-US" b="1" dirty="0">
              <a:solidFill>
                <a:sysClr val="window" lastClr="FFFFFF"/>
              </a:solidFill>
              <a:latin typeface="Alexandria" charset="0"/>
              <a:cs typeface="+mj-cs"/>
            </a:endParaRPr>
          </a:p>
        </p:txBody>
      </p:sp>
      <p:sp>
        <p:nvSpPr>
          <p:cNvPr id="16" name="TextBox 4">
            <a:extLst>
              <a:ext uri="{FF2B5EF4-FFF2-40B4-BE49-F238E27FC236}">
                <a16:creationId xmlns:a16="http://schemas.microsoft.com/office/drawing/2014/main" id="{7C8DB1FA-A866-64D5-84F7-67F32A7FAF05}"/>
              </a:ext>
            </a:extLst>
          </p:cNvPr>
          <p:cNvSpPr txBox="1"/>
          <p:nvPr/>
        </p:nvSpPr>
        <p:spPr>
          <a:xfrm>
            <a:off x="1387728" y="4603691"/>
            <a:ext cx="2114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9pPr>
          </a:lstStyle>
          <a:p>
            <a:pPr algn="r" rtl="1"/>
            <a:r>
              <a:rPr lang="ar-SA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كود المقرر</a:t>
            </a:r>
            <a:r>
              <a:rPr lang="en-US" b="1" dirty="0">
                <a:solidFill>
                  <a:sysClr val="window" lastClr="FFFFFF"/>
                </a:solidFill>
                <a:latin typeface="Times New Roman" panose="02020603050405020304" pitchFamily="18" charset="0"/>
                <a:cs typeface="+mj-cs"/>
              </a:rPr>
              <a:t> 123</a:t>
            </a:r>
            <a:r>
              <a:rPr lang="en-US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 </a:t>
            </a:r>
            <a:r>
              <a:rPr lang="ar-EG" sz="100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 </a:t>
            </a:r>
            <a:r>
              <a:rPr lang="en-US" b="1" dirty="0">
                <a:solidFill>
                  <a:sysClr val="window" lastClr="FFFFFF"/>
                </a:solidFill>
                <a:latin typeface="Times New Roman" panose="02020603050405020304" pitchFamily="18" charset="0"/>
                <a:cs typeface="+mj-cs"/>
              </a:rPr>
              <a:t>MKT</a:t>
            </a:r>
            <a:r>
              <a:rPr lang="en-US" b="1" dirty="0">
                <a:solidFill>
                  <a:sysClr val="window" lastClr="FFFFFF"/>
                </a:solidFill>
                <a:latin typeface="Alexandria" charset="0"/>
                <a:cs typeface="+mj-cs"/>
              </a:rPr>
              <a:t> </a:t>
            </a:r>
          </a:p>
        </p:txBody>
      </p:sp>
      <p:sp>
        <p:nvSpPr>
          <p:cNvPr id="17" name="TextBox 21">
            <a:extLst>
              <a:ext uri="{FF2B5EF4-FFF2-40B4-BE49-F238E27FC236}">
                <a16:creationId xmlns:a16="http://schemas.microsoft.com/office/drawing/2014/main" id="{643FED53-B854-4234-B5F8-ADCBE1809470}"/>
              </a:ext>
            </a:extLst>
          </p:cNvPr>
          <p:cNvSpPr txBox="1"/>
          <p:nvPr/>
        </p:nvSpPr>
        <p:spPr>
          <a:xfrm>
            <a:off x="9869815" y="1626294"/>
            <a:ext cx="2037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400" b="1" dirty="0">
                <a:solidFill>
                  <a:srgbClr val="C00000"/>
                </a:solidFill>
                <a:latin typeface="Alexandria" charset="0"/>
                <a:cs typeface="+mj-cs"/>
              </a:rPr>
              <a:t>عنوان المقرر :</a:t>
            </a:r>
            <a:endParaRPr lang="en-US" sz="2400" b="1" dirty="0">
              <a:solidFill>
                <a:srgbClr val="C00000"/>
              </a:solidFill>
              <a:latin typeface="Alexandria" charset="0"/>
              <a:cs typeface="+mj-cs"/>
            </a:endParaRPr>
          </a:p>
        </p:txBody>
      </p:sp>
      <p:sp>
        <p:nvSpPr>
          <p:cNvPr id="19" name="TextBox 13">
            <a:extLst>
              <a:ext uri="{FF2B5EF4-FFF2-40B4-BE49-F238E27FC236}">
                <a16:creationId xmlns:a16="http://schemas.microsoft.com/office/drawing/2014/main" id="{7C0475CE-B0FF-3DC3-3C70-EE3ED93DE2E0}"/>
              </a:ext>
            </a:extLst>
          </p:cNvPr>
          <p:cNvSpPr txBox="1"/>
          <p:nvPr/>
        </p:nvSpPr>
        <p:spPr>
          <a:xfrm>
            <a:off x="7008084" y="1626294"/>
            <a:ext cx="3746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9pPr>
          </a:lstStyle>
          <a:p>
            <a:pPr algn="ctr" rtl="1"/>
            <a:r>
              <a:rPr lang="ar-EG" sz="2400" b="1" dirty="0">
                <a:solidFill>
                  <a:srgbClr val="203E5F"/>
                </a:solidFill>
                <a:latin typeface="Alexandria" charset="0"/>
                <a:cs typeface="+mj-cs"/>
              </a:rPr>
              <a:t>الإعلان الرقمي</a:t>
            </a:r>
            <a:endParaRPr lang="en-US" sz="2400" b="1" dirty="0">
              <a:solidFill>
                <a:srgbClr val="203E5F"/>
              </a:solidFill>
              <a:latin typeface="Alexandria" charset="0"/>
              <a:cs typeface="+mj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FCAF451-B4BB-6947-358B-FC3681CB14CF}"/>
              </a:ext>
            </a:extLst>
          </p:cNvPr>
          <p:cNvSpPr txBox="1"/>
          <p:nvPr/>
        </p:nvSpPr>
        <p:spPr>
          <a:xfrm>
            <a:off x="5130095" y="2164901"/>
            <a:ext cx="6909872" cy="4420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EG" sz="2000" dirty="0">
                <a:solidFill>
                  <a:srgbClr val="203E5F"/>
                </a:solidFill>
                <a:latin typeface="Alexandria" charset="0"/>
              </a:rPr>
              <a:t>    </a:t>
            </a:r>
            <a:r>
              <a:rPr lang="en-US" sz="2000" dirty="0">
                <a:solidFill>
                  <a:srgbClr val="203E5F"/>
                </a:solidFill>
                <a:cs typeface="+mj-cs"/>
              </a:rPr>
              <a:t>يتناول مقرر </a:t>
            </a:r>
            <a:r>
              <a:rPr lang="en-US" sz="2000" b="1" dirty="0">
                <a:solidFill>
                  <a:srgbClr val="203E5F"/>
                </a:solidFill>
                <a:cs typeface="+mj-cs"/>
              </a:rPr>
              <a:t>الإعلان الرقمي </a:t>
            </a:r>
            <a:r>
              <a:rPr lang="en-US" sz="2000" dirty="0">
                <a:solidFill>
                  <a:srgbClr val="203E5F"/>
                </a:solidFill>
                <a:cs typeface="+mj-cs"/>
              </a:rPr>
              <a:t>المفاهيم والأسس الحديثة للإعلان في البيئة الرقمية، وتطوراته وأهم قنواته ومنصاته.</a:t>
            </a:r>
            <a:r>
              <a:rPr lang="ar-EG" sz="2000" dirty="0">
                <a:solidFill>
                  <a:srgbClr val="203E5F"/>
                </a:solidFill>
                <a:cs typeface="+mj-cs"/>
              </a:rPr>
              <a:t> كما </a:t>
            </a:r>
            <a:r>
              <a:rPr lang="en-US" sz="2000" dirty="0">
                <a:solidFill>
                  <a:srgbClr val="203E5F"/>
                </a:solidFill>
                <a:cs typeface="+mj-cs"/>
              </a:rPr>
              <a:t>يركز على </a:t>
            </a:r>
            <a:r>
              <a:rPr lang="en-US" sz="2000" b="1" dirty="0">
                <a:solidFill>
                  <a:srgbClr val="203E5F"/>
                </a:solidFill>
                <a:cs typeface="+mj-cs"/>
              </a:rPr>
              <a:t>تحديد الجمهور </a:t>
            </a:r>
            <a:r>
              <a:rPr lang="en-US" sz="2000" dirty="0">
                <a:solidFill>
                  <a:srgbClr val="203E5F"/>
                </a:solidFill>
                <a:cs typeface="+mj-cs"/>
              </a:rPr>
              <a:t>والأهداف الإعلانية وفهم </a:t>
            </a:r>
            <a:r>
              <a:rPr lang="en-US" sz="2000" b="1" dirty="0">
                <a:solidFill>
                  <a:srgbClr val="203E5F"/>
                </a:solidFill>
                <a:cs typeface="+mj-cs"/>
              </a:rPr>
              <a:t>رحلة العميل</a:t>
            </a:r>
            <a:r>
              <a:rPr lang="en-US" sz="2000" dirty="0">
                <a:solidFill>
                  <a:srgbClr val="203E5F"/>
                </a:solidFill>
                <a:cs typeface="+mj-cs"/>
              </a:rPr>
              <a:t>، إلى جانب صناعة وكتابة وتصميم المحتوى الإعلاني</a:t>
            </a:r>
            <a:endParaRPr lang="ar-EG" sz="2000" dirty="0">
              <a:solidFill>
                <a:srgbClr val="203E5F"/>
              </a:solidFill>
              <a:cs typeface="+mj-cs"/>
            </a:endParaRPr>
          </a:p>
          <a:p>
            <a:pPr algn="just" rtl="1">
              <a:lnSpc>
                <a:spcPct val="200000"/>
              </a:lnSpc>
            </a:pPr>
            <a:r>
              <a:rPr lang="ar-EG" sz="2000" dirty="0">
                <a:solidFill>
                  <a:srgbClr val="203E5F"/>
                </a:solidFill>
                <a:cs typeface="+mj-cs"/>
              </a:rPr>
              <a:t>     </a:t>
            </a:r>
            <a:r>
              <a:rPr lang="en-US" sz="2000" dirty="0">
                <a:solidFill>
                  <a:srgbClr val="203E5F"/>
                </a:solidFill>
                <a:cs typeface="+mj-cs"/>
              </a:rPr>
              <a:t>كما يتناول</a:t>
            </a:r>
            <a:r>
              <a:rPr lang="ar-EG" sz="2000" dirty="0">
                <a:solidFill>
                  <a:srgbClr val="203E5F"/>
                </a:solidFill>
                <a:cs typeface="+mj-cs"/>
              </a:rPr>
              <a:t> المقرر</a:t>
            </a:r>
            <a:r>
              <a:rPr lang="en-US" sz="2000" dirty="0">
                <a:solidFill>
                  <a:srgbClr val="203E5F"/>
                </a:solidFill>
                <a:cs typeface="+mj-cs"/>
              </a:rPr>
              <a:t> التخطيط </a:t>
            </a:r>
            <a:r>
              <a:rPr lang="en-US" sz="2000" b="1" dirty="0">
                <a:solidFill>
                  <a:srgbClr val="203E5F"/>
                </a:solidFill>
                <a:cs typeface="+mj-cs"/>
              </a:rPr>
              <a:t>والشراء </a:t>
            </a:r>
            <a:r>
              <a:rPr lang="ar-EG" sz="2000" b="1" dirty="0">
                <a:solidFill>
                  <a:srgbClr val="203E5F"/>
                </a:solidFill>
                <a:cs typeface="+mj-cs"/>
              </a:rPr>
              <a:t>الإعلاني </a:t>
            </a:r>
            <a:r>
              <a:rPr lang="en-US" sz="2000" dirty="0">
                <a:solidFill>
                  <a:srgbClr val="203E5F"/>
                </a:solidFill>
                <a:cs typeface="+mj-cs"/>
              </a:rPr>
              <a:t>وقياس أداء الحملات وتحليل نتائجها وتحسينها باستخدام مؤشرات الأداء.</a:t>
            </a:r>
            <a:r>
              <a:rPr lang="ar-EG" sz="2000" dirty="0">
                <a:solidFill>
                  <a:srgbClr val="203E5F"/>
                </a:solidFill>
                <a:cs typeface="+mj-cs"/>
              </a:rPr>
              <a:t> كما </a:t>
            </a:r>
            <a:r>
              <a:rPr lang="en-US" sz="2000" dirty="0">
                <a:solidFill>
                  <a:srgbClr val="203E5F"/>
                </a:solidFill>
                <a:cs typeface="+mj-cs"/>
              </a:rPr>
              <a:t>يستعرض المقرر </a:t>
            </a:r>
            <a:r>
              <a:rPr lang="en-US" sz="2000" b="1" dirty="0">
                <a:solidFill>
                  <a:srgbClr val="203E5F"/>
                </a:solidFill>
                <a:cs typeface="+mj-cs"/>
              </a:rPr>
              <a:t>دور الذكاء الاصطناعي </a:t>
            </a:r>
            <a:r>
              <a:rPr lang="en-US" sz="2000" dirty="0">
                <a:solidFill>
                  <a:srgbClr val="203E5F"/>
                </a:solidFill>
                <a:cs typeface="+mj-cs"/>
              </a:rPr>
              <a:t>في تطوير استراتيجيات الإعلان والتسويق الرقمي، وصولًا إلى تصميم حملة إعلانية رقمية متكاملة</a:t>
            </a:r>
            <a:r>
              <a:rPr lang="en-US" sz="2400" dirty="0">
                <a:solidFill>
                  <a:srgbClr val="203E5F"/>
                </a:solidFill>
                <a:cs typeface="+mj-cs"/>
              </a:rPr>
              <a:t>.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0C4E3D-1479-1D1B-6A92-CB24C2064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80684227-767F-7E09-0C38-B92E30C1D94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1" y="210623"/>
            <a:ext cx="5093664" cy="5117355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C4C6D629-F04A-4378-8761-6742B12A2CD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593B93B9-D26C-4D4B-3605-D48571F0C18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CA86610-5238-3F31-4A8A-7369082E8C2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78AFEAF-948C-DE6C-7217-5EA263647D29}"/>
              </a:ext>
            </a:extLst>
          </p:cNvPr>
          <p:cNvSpPr/>
          <p:nvPr/>
        </p:nvSpPr>
        <p:spPr>
          <a:xfrm>
            <a:off x="10638441" y="1136131"/>
            <a:ext cx="951048" cy="71072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15EBE58-7D6E-5FF9-F050-13FF96032D6C}"/>
              </a:ext>
            </a:extLst>
          </p:cNvPr>
          <p:cNvSpPr txBox="1"/>
          <p:nvPr/>
        </p:nvSpPr>
        <p:spPr>
          <a:xfrm>
            <a:off x="10553411" y="1247346"/>
            <a:ext cx="11211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D426A2-3E98-3D1C-BBBB-6CFC0B9F39E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F311351-0AF8-837A-4900-8ABDBD60757C}"/>
              </a:ext>
            </a:extLst>
          </p:cNvPr>
          <p:cNvSpPr txBox="1"/>
          <p:nvPr/>
        </p:nvSpPr>
        <p:spPr>
          <a:xfrm>
            <a:off x="2546833" y="1770566"/>
            <a:ext cx="9345015" cy="4969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EG" sz="2400" b="1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يهدف هذا المقرر إلى تحقيق الأهداف التالية:</a:t>
            </a:r>
          </a:p>
          <a:p>
            <a:pPr lvl="0" algn="just" rtl="1">
              <a:lnSpc>
                <a:spcPct val="200000"/>
              </a:lnSpc>
            </a:pPr>
            <a:r>
              <a:rPr lang="ar-EG" sz="2000" b="1" dirty="0">
                <a:solidFill>
                  <a:srgbClr val="2D3956"/>
                </a:solidFill>
                <a:cs typeface="+mj-cs"/>
              </a:rPr>
              <a:t>1. </a:t>
            </a:r>
            <a:r>
              <a:rPr lang="en-US" sz="2000" b="1" dirty="0">
                <a:solidFill>
                  <a:srgbClr val="2D3956"/>
                </a:solidFill>
                <a:cs typeface="+mj-cs"/>
              </a:rPr>
              <a:t>التعرف على مفهوم الإعلان الرقمي وخصائصه وأنواعه</a:t>
            </a:r>
            <a:r>
              <a:rPr lang="en-US" sz="2000" dirty="0">
                <a:solidFill>
                  <a:srgbClr val="2D3956"/>
                </a:solidFill>
                <a:cs typeface="+mj-cs"/>
              </a:rPr>
              <a:t>، وفهم تطوره ودوره في البيئة الإعلامية والتسويقية الحديثة. </a:t>
            </a:r>
          </a:p>
          <a:p>
            <a:pPr lvl="0" algn="just" rtl="1">
              <a:lnSpc>
                <a:spcPct val="200000"/>
              </a:lnSpc>
            </a:pPr>
            <a:r>
              <a:rPr lang="ar-EG" sz="2000" b="1" dirty="0">
                <a:solidFill>
                  <a:srgbClr val="2D3956"/>
                </a:solidFill>
                <a:cs typeface="+mj-cs"/>
              </a:rPr>
              <a:t>2. </a:t>
            </a:r>
            <a:r>
              <a:rPr lang="en-US" sz="2000" b="1" dirty="0">
                <a:solidFill>
                  <a:srgbClr val="2D3956"/>
                </a:solidFill>
                <a:cs typeface="+mj-cs"/>
              </a:rPr>
              <a:t>تحليل الجمهور المستهدف وتحديد الأهداف الإعلانية</a:t>
            </a:r>
            <a:r>
              <a:rPr lang="en-US" sz="2000" dirty="0">
                <a:solidFill>
                  <a:srgbClr val="2D3956"/>
                </a:solidFill>
                <a:cs typeface="+mj-cs"/>
              </a:rPr>
              <a:t> بما يتناسب مع طبيعة المنتج واحتياجات الجمهور وسلوكياته الرقمية. </a:t>
            </a:r>
          </a:p>
          <a:p>
            <a:pPr lvl="0" algn="just" rtl="1">
              <a:lnSpc>
                <a:spcPct val="200000"/>
              </a:lnSpc>
            </a:pPr>
            <a:r>
              <a:rPr lang="ar-EG" sz="2000" b="1" dirty="0">
                <a:solidFill>
                  <a:srgbClr val="2D3956"/>
                </a:solidFill>
                <a:cs typeface="+mj-cs"/>
              </a:rPr>
              <a:t>3. </a:t>
            </a:r>
            <a:r>
              <a:rPr lang="en-US" sz="2000" b="1" dirty="0">
                <a:solidFill>
                  <a:srgbClr val="2D3956"/>
                </a:solidFill>
                <a:cs typeface="+mj-cs"/>
              </a:rPr>
              <a:t>فهم رحلة العميل الرقمية</a:t>
            </a:r>
            <a:r>
              <a:rPr lang="en-US" sz="2000" dirty="0">
                <a:solidFill>
                  <a:srgbClr val="2D3956"/>
                </a:solidFill>
                <a:cs typeface="+mj-cs"/>
              </a:rPr>
              <a:t> وربط مراحلها المختلفة بالرسائل والأشكال الإعلانية المناسبة. </a:t>
            </a:r>
          </a:p>
          <a:p>
            <a:pPr lvl="0" algn="just" rtl="1">
              <a:lnSpc>
                <a:spcPct val="200000"/>
              </a:lnSpc>
            </a:pPr>
            <a:r>
              <a:rPr lang="ar-EG" sz="2000" b="1" dirty="0">
                <a:solidFill>
                  <a:srgbClr val="2D3956"/>
                </a:solidFill>
                <a:cs typeface="+mj-cs"/>
              </a:rPr>
              <a:t>4. </a:t>
            </a:r>
            <a:r>
              <a:rPr lang="en-US" sz="2000" b="1" dirty="0">
                <a:solidFill>
                  <a:srgbClr val="2D3956"/>
                </a:solidFill>
                <a:cs typeface="+mj-cs"/>
              </a:rPr>
              <a:t>التعرف على أساليب الإعلان الرقمي عبر محركات البحث ومنصات التواصل الاجتماعي والفيديو الرقمي</a:t>
            </a:r>
            <a:r>
              <a:rPr lang="en-US" sz="2000" dirty="0">
                <a:solidFill>
                  <a:srgbClr val="2D3956"/>
                </a:solidFill>
                <a:cs typeface="+mj-cs"/>
              </a:rPr>
              <a:t>، واختيار المنصة المناسبة وفقًا لأهداف الحملة. </a:t>
            </a:r>
            <a:endParaRPr lang="en-US" sz="2000" kern="100" dirty="0">
              <a:solidFill>
                <a:srgbClr val="2D395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sp>
        <p:nvSpPr>
          <p:cNvPr id="3" name="TextBox 24">
            <a:extLst>
              <a:ext uri="{FF2B5EF4-FFF2-40B4-BE49-F238E27FC236}">
                <a16:creationId xmlns:a16="http://schemas.microsoft.com/office/drawing/2014/main" id="{F6C9AC4C-351C-DBAC-77F1-2CF8637B8FAF}"/>
              </a:ext>
            </a:extLst>
          </p:cNvPr>
          <p:cNvSpPr txBox="1"/>
          <p:nvPr/>
        </p:nvSpPr>
        <p:spPr>
          <a:xfrm>
            <a:off x="5932777" y="1136131"/>
            <a:ext cx="4551934" cy="523220"/>
          </a:xfrm>
          <a:prstGeom prst="rect">
            <a:avLst/>
          </a:prstGeom>
          <a:solidFill>
            <a:srgbClr val="203E5F"/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 marL="0" algn="ctr" defTabSz="914400" rtl="1" eaLnBrk="1" latinLnBrk="0" hangingPunct="1">
              <a:defRPr sz="2800" b="1" kern="1200">
                <a:solidFill>
                  <a:schemeClr val="bg1"/>
                </a:solidFill>
                <a:latin typeface="Alexandria" charset="0"/>
                <a:ea typeface="+mn-ea"/>
                <a:cs typeface="Alexandria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dirty="0">
                <a:cs typeface="+mj-cs"/>
              </a:rPr>
              <a:t>أهداف ومخرجات التعلم</a:t>
            </a:r>
            <a:endParaRPr lang="en-US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4259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80C0A1-A19A-61BB-CF34-01437734B1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CAEAC627-FDD2-38E8-B5B3-63906748C53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" y="210624"/>
            <a:ext cx="3519375" cy="3535744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1781ED95-DB75-8427-8AA5-2BB059C1F0D7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E21E7EAB-016C-D52C-3DC0-E89D47358DA3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23D8439-7279-3D9D-6EC0-C14920D661E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8BDE17B-93D5-BD23-97CF-2DD78016FA81}"/>
              </a:ext>
            </a:extLst>
          </p:cNvPr>
          <p:cNvSpPr/>
          <p:nvPr/>
        </p:nvSpPr>
        <p:spPr>
          <a:xfrm>
            <a:off x="9835370" y="932223"/>
            <a:ext cx="951048" cy="71072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E54EB6F-0991-4E90-F6ED-B1B194BA3119}"/>
              </a:ext>
            </a:extLst>
          </p:cNvPr>
          <p:cNvSpPr txBox="1"/>
          <p:nvPr/>
        </p:nvSpPr>
        <p:spPr>
          <a:xfrm>
            <a:off x="9750341" y="950626"/>
            <a:ext cx="11211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EDF1583-55C0-5EC0-7788-C57FCB31D14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35370" y="-5611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6B950AD-BE70-161F-8039-1027754FFF0C}"/>
              </a:ext>
            </a:extLst>
          </p:cNvPr>
          <p:cNvSpPr txBox="1"/>
          <p:nvPr/>
        </p:nvSpPr>
        <p:spPr>
          <a:xfrm>
            <a:off x="908367" y="1696207"/>
            <a:ext cx="11283632" cy="5550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ar-EG" sz="2400" b="1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implified Arabic" panose="02020603050405020304" pitchFamily="18" charset="-78"/>
              </a:rPr>
              <a:t>يهدف هذا المقرر إلى تحقيق الأهداف التالية: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5.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تنمية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مهارات صناعة المحتوى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والرسائل الإعلانية الرقمية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، بما يشمل كتابة النصوص والعناوين وتصميم العناصر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البصرية والفيديو واستخدام أساليب الإقناع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Call to Action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. </a:t>
            </a:r>
          </a:p>
          <a:p>
            <a:pPr marR="0" lvl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6.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اكتساب أساسيات التخطيط والشراء الإعلامي الرقمي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، وتحديد الميزانية والمنصات والمواضع الإعلانية المناسبة للحملة. </a:t>
            </a:r>
          </a:p>
          <a:p>
            <a:pPr marR="0" lvl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7.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قياس وتحليل أداء الحملات الإعلانية الرقمية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 باستخدام مؤشرات الأداء الرئيسية، وتوظيف نتائج التحليل في تحسين الحملات ورفع كفاءتها. </a:t>
            </a:r>
          </a:p>
          <a:p>
            <a:pPr marR="0" lvl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8.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التعرف على دور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AI</a:t>
            </a: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في التسويق والإعلان الرقمي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 وتوظيف أدواته في تحليل الجمهور، وتوليد الأفكار والمحتوى، وتخصيص الرسائل، وتحسين الاستهداف وقياس أداء الحملات، مع مراعاة الاستخدام الأخلاقي والمسؤول.</a:t>
            </a:r>
          </a:p>
          <a:p>
            <a:pPr lvl="0" algn="r" rtl="1"/>
            <a:endParaRPr lang="en-US" sz="2400" kern="1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" name="TextBox 24">
            <a:extLst>
              <a:ext uri="{FF2B5EF4-FFF2-40B4-BE49-F238E27FC236}">
                <a16:creationId xmlns:a16="http://schemas.microsoft.com/office/drawing/2014/main" id="{C5CF5BEF-0109-E1A5-CB1F-3E9B03A43E64}"/>
              </a:ext>
            </a:extLst>
          </p:cNvPr>
          <p:cNvSpPr txBox="1"/>
          <p:nvPr/>
        </p:nvSpPr>
        <p:spPr>
          <a:xfrm>
            <a:off x="4936486" y="951479"/>
            <a:ext cx="4551934" cy="523220"/>
          </a:xfrm>
          <a:prstGeom prst="rect">
            <a:avLst/>
          </a:prstGeom>
          <a:solidFill>
            <a:srgbClr val="203E5F"/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 marL="0" algn="ctr" defTabSz="914400" rtl="1" eaLnBrk="1" latinLnBrk="0" hangingPunct="1">
              <a:defRPr sz="2800" b="1" kern="1200">
                <a:solidFill>
                  <a:schemeClr val="bg1"/>
                </a:solidFill>
                <a:latin typeface="Alexandria" charset="0"/>
                <a:ea typeface="+mn-ea"/>
                <a:cs typeface="Alexandria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dirty="0">
                <a:cs typeface="+mj-cs"/>
              </a:rPr>
              <a:t>أهداف ومخرجات التعلم</a:t>
            </a:r>
            <a:endParaRPr lang="en-US" dirty="0">
              <a:cs typeface="+mj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6221E6-85D1-E452-9858-A3A2081453C0}"/>
              </a:ext>
            </a:extLst>
          </p:cNvPr>
          <p:cNvSpPr txBox="1"/>
          <p:nvPr/>
        </p:nvSpPr>
        <p:spPr>
          <a:xfrm>
            <a:off x="1116453" y="19948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>
                <a:solidFill>
                  <a:srgbClr val="002060"/>
                </a:solidFill>
                <a:latin typeface="Alexandria" charset="0"/>
                <a:cs typeface="+mj-cs"/>
              </a:rPr>
              <a:t>  المحاضرة التمهيدية- </a:t>
            </a:r>
            <a:r>
              <a:rPr lang="ar-EG" b="1" dirty="0">
                <a:solidFill>
                  <a:srgbClr val="002060"/>
                </a:solidFill>
                <a:latin typeface="Alexandria" charset="0"/>
                <a:cs typeface="+mj-cs"/>
              </a:rPr>
              <a:t>مقدمة موجزة عن الإعلان الرقمي  </a:t>
            </a:r>
            <a:endParaRPr lang="en-US" b="1" dirty="0">
              <a:solidFill>
                <a:srgbClr val="002060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8620682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35937" y="1219746"/>
            <a:ext cx="11504428" cy="54122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0326281" y="425301"/>
            <a:ext cx="1193616" cy="7063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200" b="1" dirty="0">
                <a:ea typeface="Roboto Light" panose="02000000000000000000" pitchFamily="2" charset="0"/>
                <a:cs typeface="+mj-cs"/>
              </a:rPr>
              <a:t>03</a:t>
            </a:r>
            <a:endParaRPr lang="en-US" sz="3200" b="1" dirty="0">
              <a:ea typeface="Roboto Light" panose="02000000000000000000" pitchFamily="2" charset="0"/>
              <a:cs typeface="+mj-cs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7376" y="-14226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16510FEB-4AF7-4936-35C2-95ACABECA9AB}"/>
              </a:ext>
            </a:extLst>
          </p:cNvPr>
          <p:cNvSpPr txBox="1"/>
          <p:nvPr/>
        </p:nvSpPr>
        <p:spPr>
          <a:xfrm>
            <a:off x="5060888" y="554984"/>
            <a:ext cx="4813369" cy="523220"/>
          </a:xfrm>
          <a:prstGeom prst="rect">
            <a:avLst/>
          </a:prstGeom>
          <a:solidFill>
            <a:srgbClr val="203E5F"/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 marL="0" algn="ctr" defTabSz="914400" rtl="1" eaLnBrk="1" latinLnBrk="0" hangingPunct="1">
              <a:defRPr sz="2800" b="1" kern="1200">
                <a:solidFill>
                  <a:sysClr val="window" lastClr="FFFFFF"/>
                </a:solidFill>
                <a:latin typeface="Alexandria" charset="0"/>
                <a:cs typeface="Alexandria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Text" lastClr="000000"/>
                </a:solidFill>
                <a:latin typeface="Calibri"/>
              </a:defRPr>
            </a:lvl9pPr>
          </a:lstStyle>
          <a:p>
            <a:r>
              <a:rPr lang="ar-EG" dirty="0">
                <a:cs typeface="+mj-cs"/>
              </a:rPr>
              <a:t>موضوعات المقرر الرئيسية </a:t>
            </a:r>
            <a:endParaRPr lang="en-US" dirty="0">
              <a:cs typeface="+mj-cs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9AD16E1-5483-AA79-62D1-746DDFB21E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9718098"/>
              </p:ext>
            </p:extLst>
          </p:nvPr>
        </p:nvGraphicFramePr>
        <p:xfrm>
          <a:off x="4816548" y="1158949"/>
          <a:ext cx="6836735" cy="5533858"/>
        </p:xfrm>
        <a:graphic>
          <a:graphicData uri="http://schemas.openxmlformats.org/drawingml/2006/table">
            <a:tbl>
              <a:tblPr firstRow="1" firstCol="1" bandRow="1"/>
              <a:tblGrid>
                <a:gridCol w="6836735">
                  <a:extLst>
                    <a:ext uri="{9D8B030D-6E8A-4147-A177-3AD203B41FA5}">
                      <a16:colId xmlns:a16="http://schemas.microsoft.com/office/drawing/2014/main" val="559106776"/>
                    </a:ext>
                  </a:extLst>
                </a:gridCol>
              </a:tblGrid>
              <a:tr h="5533858">
                <a:tc>
                  <a:txBody>
                    <a:bodyPr/>
                    <a:lstStyle/>
                    <a:p>
                      <a:pPr marL="457200" marR="0" indent="-457200" algn="r" rtl="1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+mj-lt"/>
                        <a:buAutoNum type="arabicParenR"/>
                      </a:pPr>
                      <a:r>
                        <a:rPr lang="ar-SA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مدخل إلى الإعلان الرقمي</a:t>
                      </a:r>
                    </a:p>
                    <a:p>
                      <a:pPr marL="457200" marR="0" indent="-457200" algn="r" rtl="1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+mj-lt"/>
                        <a:buAutoNum type="arabicParenR"/>
                      </a:pPr>
                      <a:r>
                        <a:rPr lang="ar-SA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الجمهور والأهداف الإعلانية</a:t>
                      </a:r>
                    </a:p>
                    <a:p>
                      <a:pPr marL="457200" marR="0" indent="-457200" algn="r" rtl="1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+mj-lt"/>
                        <a:buAutoNum type="arabicParenR"/>
                      </a:pPr>
                      <a:r>
                        <a:rPr lang="ar-SA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رحلة العميل والإعلان الرقمي</a:t>
                      </a:r>
                    </a:p>
                    <a:p>
                      <a:pPr marL="457200" marR="0" indent="-457200" algn="r" rtl="1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+mj-lt"/>
                        <a:buAutoNum type="arabicParenR"/>
                      </a:pPr>
                      <a:r>
                        <a:rPr lang="ar-SA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الإعلان عبر محركات البحث</a:t>
                      </a:r>
                      <a:r>
                        <a:rPr lang="en-US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SEM</a:t>
                      </a:r>
                    </a:p>
                    <a:p>
                      <a:pPr marL="457200" marR="0" indent="-457200" algn="r" rtl="1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+mj-lt"/>
                        <a:buAutoNum type="arabicParenR"/>
                      </a:pPr>
                      <a:r>
                        <a:rPr lang="ar-SA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الإعلان عبر منصات التواصل الاجتماعي</a:t>
                      </a:r>
                    </a:p>
                    <a:p>
                      <a:pPr marL="457200" marR="0" indent="-457200" algn="r" rtl="1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+mj-lt"/>
                        <a:buAutoNum type="arabicParenR"/>
                      </a:pPr>
                      <a:r>
                        <a:rPr lang="ar-SA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إعلانات</a:t>
                      </a:r>
                      <a:r>
                        <a:rPr lang="en-US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YouTube </a:t>
                      </a:r>
                      <a:r>
                        <a:rPr lang="ar-SA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والفيديو الرقمي</a:t>
                      </a:r>
                    </a:p>
                    <a:p>
                      <a:pPr marL="457200" marR="0" indent="-457200" algn="r" rtl="1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+mj-lt"/>
                        <a:buAutoNum type="arabicParenR"/>
                      </a:pPr>
                      <a:r>
                        <a:rPr lang="ar-SA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صناعة المحتوى الإعلاني</a:t>
                      </a:r>
                    </a:p>
                    <a:p>
                      <a:pPr marL="457200" marR="0" indent="-457200" algn="r" rtl="1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+mj-lt"/>
                        <a:buAutoNum type="arabicParenR"/>
                      </a:pPr>
                      <a:r>
                        <a:rPr lang="ar-SA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التخطيط والشراء الإعلا</a:t>
                      </a:r>
                      <a:r>
                        <a:rPr lang="ar-EG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ن</a:t>
                      </a:r>
                      <a:r>
                        <a:rPr lang="ar-SA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ي الرقمي</a:t>
                      </a:r>
                    </a:p>
                    <a:p>
                      <a:pPr marL="457200" marR="0" indent="-457200" algn="r" rtl="1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+mj-lt"/>
                        <a:buAutoNum type="arabicParenR"/>
                      </a:pPr>
                      <a:r>
                        <a:rPr lang="ar-SA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قياس الأداء وتحسين الحملات</a:t>
                      </a:r>
                      <a:r>
                        <a:rPr lang="ar-EG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الإعلانية الرقمية</a:t>
                      </a:r>
                      <a:endParaRPr lang="ar-SA" sz="2000" b="1" kern="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457200" marR="0" indent="-457200" algn="r" rtl="1">
                        <a:lnSpc>
                          <a:spcPct val="150000"/>
                        </a:lnSpc>
                        <a:spcAft>
                          <a:spcPts val="800"/>
                        </a:spcAft>
                        <a:buFont typeface="+mj-lt"/>
                        <a:buAutoNum type="arabicParenR"/>
                      </a:pPr>
                      <a:r>
                        <a:rPr lang="ar-SA" sz="2000" b="1" kern="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تصميم حملة إعلانية متكاملة</a:t>
                      </a:r>
                      <a:endParaRPr lang="en-US" sz="2000" kern="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1612370"/>
                  </a:ext>
                </a:extLst>
              </a:tr>
            </a:tbl>
          </a:graphicData>
        </a:graphic>
      </p:graphicFrame>
      <p:pic>
        <p:nvPicPr>
          <p:cNvPr id="3" name="Picture 2" descr="What is a Subject? | Quirk's Glossary of Marketing Research Terms">
            <a:extLst>
              <a:ext uri="{FF2B5EF4-FFF2-40B4-BE49-F238E27FC236}">
                <a16:creationId xmlns:a16="http://schemas.microsoft.com/office/drawing/2014/main" id="{2B5CB83B-2AA7-7C34-2D36-EB51E54B80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0991" y="1775637"/>
            <a:ext cx="5511727" cy="36044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16BD4D-D7FD-3A72-8F1B-EF41F1A652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0B364EBE-C2E9-6250-BAFC-2797932EF36A}"/>
              </a:ext>
            </a:extLst>
          </p:cNvPr>
          <p:cNvSpPr txBox="1"/>
          <p:nvPr/>
        </p:nvSpPr>
        <p:spPr>
          <a:xfrm>
            <a:off x="6015900" y="1350951"/>
            <a:ext cx="4551934" cy="523220"/>
          </a:xfrm>
          <a:prstGeom prst="rect">
            <a:avLst/>
          </a:prstGeom>
          <a:solidFill>
            <a:srgbClr val="203E5F"/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 rtl="1">
              <a:defRPr sz="2800" b="1">
                <a:solidFill>
                  <a:schemeClr val="bg1"/>
                </a:solidFill>
                <a:latin typeface="Alexandria" charset="0"/>
                <a:cs typeface="Alexandria" charset="0"/>
              </a:defRPr>
            </a:lvl1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طريقة التدريس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+mj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988163C-AE2D-44DC-62F0-4E1CEDF34705}"/>
              </a:ext>
            </a:extLst>
          </p:cNvPr>
          <p:cNvSpPr/>
          <p:nvPr/>
        </p:nvSpPr>
        <p:spPr>
          <a:xfrm flipV="1">
            <a:off x="745160" y="780001"/>
            <a:ext cx="892257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3205CF4-E563-533A-0840-460828B25AD9}"/>
              </a:ext>
            </a:extLst>
          </p:cNvPr>
          <p:cNvSpPr txBox="1"/>
          <p:nvPr/>
        </p:nvSpPr>
        <p:spPr>
          <a:xfrm>
            <a:off x="2917371" y="2238355"/>
            <a:ext cx="8922577" cy="4610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203E5F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يتكون المقرر من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AC414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(10) محاضرات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203E5F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يتم تدريسها خلال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AC414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(10) أسابيع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203E5F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دراسية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 -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المحاضرات تشمل موضوعات المقرر والجوانب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AC414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النظرية والتطبيقية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معاً.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 -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تنشر المحاضرات المسجلة على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AC414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منصة الجامعة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 -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نشر المحاضرات بشكل أسبوعي (يوم السبت من كل أسبوع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 الساعة 12 ظهراً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).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     </a:t>
            </a:r>
            <a:r>
              <a:rPr kumimoji="0" lang="ar-SA" sz="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    </a:t>
            </a:r>
            <a:r>
              <a:rPr kumimoji="0" lang="ar-SA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 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203E5F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الأنشطة التدريسية (حلقات النقاش الأسبوعية)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 -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عقد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AC414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حلقة نقاش أسبوعية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بحسب الجدول المعلن من إدارة الكلية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 -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تكون حلقة النقاش فرصة للطلاب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AC414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لطرح الأسئلة والاستفسارات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حول المقرر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 -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حلقة النقاش يحضرها عضو هيئة التدريس ومدير المقرر والطلاب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 -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الفترة الزمنية لحلقة النقاش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AC414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ساعة واحدة فقط 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كل أسبوع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+mj-cs"/>
              </a:rPr>
              <a:t>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A9CBDB1-D433-AF16-6FB1-1A8F03CDA2B8}"/>
              </a:ext>
            </a:extLst>
          </p:cNvPr>
          <p:cNvGrpSpPr/>
          <p:nvPr/>
        </p:nvGrpSpPr>
        <p:grpSpPr>
          <a:xfrm>
            <a:off x="10649348" y="1118335"/>
            <a:ext cx="1190600" cy="988453"/>
            <a:chOff x="3386537" y="1335074"/>
            <a:chExt cx="1190600" cy="988453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B517239B-B7B4-D67D-F83C-1E99B79B1261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Roboto Light" panose="02000000000000000000" pitchFamily="2" charset="0"/>
                <a:cs typeface="+mn-c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B1D7303-DE58-6301-C25F-9E3F5DBB7C3A}"/>
                </a:ext>
              </a:extLst>
            </p:cNvPr>
            <p:cNvSpPr txBox="1"/>
            <p:nvPr/>
          </p:nvSpPr>
          <p:spPr>
            <a:xfrm>
              <a:off x="3549566" y="1480282"/>
              <a:ext cx="8191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lexandria" charset="0"/>
                  <a:ea typeface="+mn-ea"/>
                  <a:cs typeface="Alexandria" charset="0"/>
                </a:rPr>
                <a:t>04</a:t>
              </a:r>
              <a:endPara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endParaRPr>
            </a:p>
          </p:txBody>
        </p:sp>
      </p:grpSp>
      <p:pic>
        <p:nvPicPr>
          <p:cNvPr id="6" name="Graphic 21">
            <a:extLst>
              <a:ext uri="{FF2B5EF4-FFF2-40B4-BE49-F238E27FC236}">
                <a16:creationId xmlns:a16="http://schemas.microsoft.com/office/drawing/2014/main" id="{F68EEE13-E30E-3E1E-6D44-975E24AABC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42E3183-B32E-91E1-FD35-59B85431FF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92" y="1463672"/>
            <a:ext cx="4774018" cy="45686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C428FE7-08A9-872F-B886-06135A4B4179}"/>
              </a:ext>
            </a:extLst>
          </p:cNvPr>
          <p:cNvSpPr txBox="1"/>
          <p:nvPr/>
        </p:nvSpPr>
        <p:spPr>
          <a:xfrm>
            <a:off x="-1208150" y="38802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>
                <a:solidFill>
                  <a:srgbClr val="002060"/>
                </a:solidFill>
                <a:latin typeface="Alexandria" charset="0"/>
                <a:cs typeface="+mj-cs"/>
              </a:rPr>
              <a:t>  المحاضرة التمهيدية- </a:t>
            </a:r>
            <a:r>
              <a:rPr lang="ar-EG" b="1" dirty="0">
                <a:solidFill>
                  <a:srgbClr val="002060"/>
                </a:solidFill>
                <a:latin typeface="Alexandria" charset="0"/>
                <a:cs typeface="+mj-cs"/>
              </a:rPr>
              <a:t>مقدمة موجزة عن الإعلان الرقمي  </a:t>
            </a:r>
            <a:endParaRPr lang="en-US" b="1" dirty="0">
              <a:solidFill>
                <a:srgbClr val="002060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90679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268C4-B290-85AE-DD6C-914E877DB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rallelogram 7">
            <a:extLst>
              <a:ext uri="{FF2B5EF4-FFF2-40B4-BE49-F238E27FC236}">
                <a16:creationId xmlns:a16="http://schemas.microsoft.com/office/drawing/2014/main" id="{8AD28701-44C2-9CD2-815C-B980A92C241E}"/>
              </a:ext>
            </a:extLst>
          </p:cNvPr>
          <p:cNvSpPr/>
          <p:nvPr/>
        </p:nvSpPr>
        <p:spPr>
          <a:xfrm rot="16200000" flipV="1">
            <a:off x="-995791" y="4047625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C07B5DF-ACFB-B06B-3E97-3BD2AC66E7D2}"/>
              </a:ext>
            </a:extLst>
          </p:cNvPr>
          <p:cNvSpPr txBox="1">
            <a:spLocks/>
          </p:cNvSpPr>
          <p:nvPr/>
        </p:nvSpPr>
        <p:spPr>
          <a:xfrm>
            <a:off x="1297885" y="978800"/>
            <a:ext cx="8485114" cy="523220"/>
          </a:xfrm>
          <a:prstGeom prst="rect">
            <a:avLst/>
          </a:prstGeom>
          <a:solidFill>
            <a:srgbClr val="203E5F"/>
          </a:solidFill>
        </p:spPr>
        <p:txBody>
          <a:bodyPr wrap="square" rtlCol="0" anchor="ctr">
            <a:spAutoFit/>
          </a:bodyPr>
          <a:lstStyle/>
          <a:p>
            <a:pPr algn="ct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+mj-cs"/>
              </a:rPr>
              <a:t>طريقة التقييم</a:t>
            </a:r>
            <a:endParaRPr lang="en-US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BF37444-EBD8-21BE-4EB1-D518966E4FA3}"/>
              </a:ext>
            </a:extLst>
          </p:cNvPr>
          <p:cNvSpPr/>
          <p:nvPr/>
        </p:nvSpPr>
        <p:spPr>
          <a:xfrm>
            <a:off x="1297885" y="805327"/>
            <a:ext cx="842748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2060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2847E3F-E7BC-196C-764D-5590D58B66BA}"/>
              </a:ext>
            </a:extLst>
          </p:cNvPr>
          <p:cNvSpPr txBox="1"/>
          <p:nvPr/>
        </p:nvSpPr>
        <p:spPr>
          <a:xfrm>
            <a:off x="3276600" y="2141075"/>
            <a:ext cx="8563348" cy="4495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A" sz="2000" b="1" dirty="0">
                <a:solidFill>
                  <a:srgbClr val="203E5F"/>
                </a:solidFill>
                <a:latin typeface="Alexandria" charset="0"/>
                <a:cs typeface="+mj-cs"/>
              </a:rPr>
              <a:t>طريقة التقييم المتبعة هي الاختبارات الأسبوعية والاختبار النهائي.</a:t>
            </a:r>
          </a:p>
          <a:p>
            <a:pPr algn="just" rtl="1">
              <a:lnSpc>
                <a:spcPct val="200000"/>
              </a:lnSpc>
            </a:pPr>
            <a:r>
              <a:rPr lang="ar-SA" sz="2000" b="1" dirty="0">
                <a:solidFill>
                  <a:srgbClr val="002060"/>
                </a:solidFill>
                <a:latin typeface="Alexandria" charset="0"/>
                <a:cs typeface="+mj-cs"/>
              </a:rPr>
              <a:t>أولاً: الاختبارات الأسبوعية: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solidFill>
                  <a:srgbClr val="002060"/>
                </a:solidFill>
                <a:latin typeface="Alexandria" charset="0"/>
                <a:cs typeface="+mj-cs"/>
              </a:rPr>
              <a:t>     - كل اختبار يتكون من </a:t>
            </a:r>
            <a:r>
              <a:rPr lang="ar-SA" sz="2000" b="1" dirty="0">
                <a:solidFill>
                  <a:srgbClr val="002060"/>
                </a:solidFill>
                <a:latin typeface="Alexandria" charset="0"/>
                <a:cs typeface="+mj-cs"/>
              </a:rPr>
              <a:t>(8) أسئلة </a:t>
            </a:r>
            <a:r>
              <a:rPr lang="ar-SA" sz="2000" dirty="0">
                <a:solidFill>
                  <a:srgbClr val="002060"/>
                </a:solidFill>
                <a:latin typeface="Alexandria" charset="0"/>
                <a:cs typeface="+mj-cs"/>
              </a:rPr>
              <a:t>لكل سؤال </a:t>
            </a:r>
            <a:r>
              <a:rPr lang="ar-SA" sz="2000" b="1" dirty="0">
                <a:solidFill>
                  <a:srgbClr val="002060"/>
                </a:solidFill>
                <a:latin typeface="Alexandria" charset="0"/>
                <a:cs typeface="+mj-cs"/>
              </a:rPr>
              <a:t>درجة واحدة </a:t>
            </a:r>
            <a:r>
              <a:rPr lang="ar-SA" sz="2000" dirty="0">
                <a:solidFill>
                  <a:srgbClr val="002060"/>
                </a:solidFill>
                <a:latin typeface="Alexandria" charset="0"/>
                <a:cs typeface="+mj-cs"/>
              </a:rPr>
              <a:t>في التقييم.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solidFill>
                  <a:srgbClr val="002060"/>
                </a:solidFill>
                <a:latin typeface="Alexandria" charset="0"/>
                <a:cs typeface="+mj-cs"/>
              </a:rPr>
              <a:t>     - مجموع درجات الاختبارات الأسبوعية النهائي يساوي </a:t>
            </a:r>
            <a:r>
              <a:rPr lang="ar-SA" sz="2000" dirty="0">
                <a:solidFill>
                  <a:srgbClr val="AC4140"/>
                </a:solidFill>
                <a:latin typeface="Alexandria" charset="0"/>
                <a:cs typeface="+mj-cs"/>
              </a:rPr>
              <a:t>(80 درجة)</a:t>
            </a:r>
          </a:p>
          <a:p>
            <a:pPr algn="just" rtl="1">
              <a:lnSpc>
                <a:spcPct val="200000"/>
              </a:lnSpc>
            </a:pPr>
            <a:endParaRPr lang="ar-SA" sz="500" dirty="0">
              <a:latin typeface="Alexandria" charset="0"/>
              <a:cs typeface="+mj-cs"/>
            </a:endParaRPr>
          </a:p>
          <a:p>
            <a:pPr algn="just" rtl="1">
              <a:lnSpc>
                <a:spcPct val="200000"/>
              </a:lnSpc>
            </a:pPr>
            <a:r>
              <a:rPr lang="ar-SA" sz="2000" b="1" dirty="0">
                <a:solidFill>
                  <a:srgbClr val="002060"/>
                </a:solidFill>
                <a:latin typeface="Alexandria" charset="0"/>
                <a:cs typeface="+mj-cs"/>
              </a:rPr>
              <a:t>ثانياً: الاختبار النهائي: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solidFill>
                  <a:srgbClr val="002060"/>
                </a:solidFill>
                <a:latin typeface="Alexandria" charset="0"/>
                <a:cs typeface="+mj-cs"/>
              </a:rPr>
              <a:t>     - يتكون من </a:t>
            </a:r>
            <a:r>
              <a:rPr lang="ar-SA" sz="2000" b="1" dirty="0">
                <a:solidFill>
                  <a:srgbClr val="002060"/>
                </a:solidFill>
                <a:latin typeface="Alexandria" charset="0"/>
                <a:cs typeface="+mj-cs"/>
              </a:rPr>
              <a:t>(20) سؤال </a:t>
            </a:r>
            <a:r>
              <a:rPr lang="ar-SA" sz="2000" dirty="0">
                <a:solidFill>
                  <a:srgbClr val="002060"/>
                </a:solidFill>
                <a:latin typeface="Alexandria" charset="0"/>
                <a:cs typeface="+mj-cs"/>
              </a:rPr>
              <a:t>لكل سؤال </a:t>
            </a:r>
            <a:r>
              <a:rPr lang="ar-SA" sz="2000" b="1" dirty="0">
                <a:solidFill>
                  <a:srgbClr val="002060"/>
                </a:solidFill>
                <a:latin typeface="Alexandria" charset="0"/>
                <a:cs typeface="+mj-cs"/>
              </a:rPr>
              <a:t>درجة واحدة </a:t>
            </a:r>
            <a:r>
              <a:rPr lang="ar-SA" sz="2000" dirty="0">
                <a:solidFill>
                  <a:srgbClr val="002060"/>
                </a:solidFill>
                <a:latin typeface="Alexandria" charset="0"/>
                <a:cs typeface="+mj-cs"/>
              </a:rPr>
              <a:t>في التقييم.</a:t>
            </a:r>
          </a:p>
          <a:p>
            <a:pPr algn="just" rtl="1">
              <a:lnSpc>
                <a:spcPct val="200000"/>
              </a:lnSpc>
            </a:pPr>
            <a:r>
              <a:rPr lang="ar-SA" sz="2000" dirty="0">
                <a:solidFill>
                  <a:srgbClr val="002060"/>
                </a:solidFill>
                <a:latin typeface="Alexandria" charset="0"/>
                <a:cs typeface="+mj-cs"/>
              </a:rPr>
              <a:t>     - مجموع درجات الاختبارت الأسبوعية + الاختبار النهائي تساوي </a:t>
            </a:r>
            <a:r>
              <a:rPr lang="ar-SA" sz="2000" dirty="0">
                <a:solidFill>
                  <a:srgbClr val="AC4140"/>
                </a:solidFill>
                <a:latin typeface="Alexandria" charset="0"/>
                <a:cs typeface="+mj-cs"/>
              </a:rPr>
              <a:t>(100) درجة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181FCBA-9F3B-813F-1003-5FF98BA56C9E}"/>
              </a:ext>
            </a:extLst>
          </p:cNvPr>
          <p:cNvGrpSpPr/>
          <p:nvPr/>
        </p:nvGrpSpPr>
        <p:grpSpPr>
          <a:xfrm>
            <a:off x="10649348" y="1118334"/>
            <a:ext cx="1190600" cy="1005840"/>
            <a:chOff x="3386537" y="1335074"/>
            <a:chExt cx="1190600" cy="988453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B43EEC9F-7BF5-5AB9-165C-70D4B98847DC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B7D8815-11FC-EA9B-4D75-2D379284E1B2}"/>
                </a:ext>
              </a:extLst>
            </p:cNvPr>
            <p:cNvSpPr txBox="1"/>
            <p:nvPr/>
          </p:nvSpPr>
          <p:spPr>
            <a:xfrm>
              <a:off x="3549566" y="1480282"/>
              <a:ext cx="8191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SA" sz="36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05</a:t>
              </a:r>
              <a:endPara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pic>
        <p:nvPicPr>
          <p:cNvPr id="6" name="Graphic 21">
            <a:extLst>
              <a:ext uri="{FF2B5EF4-FFF2-40B4-BE49-F238E27FC236}">
                <a16:creationId xmlns:a16="http://schemas.microsoft.com/office/drawing/2014/main" id="{6D77FE64-48BD-EDCB-F8E8-978D0C2CB0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FF9935B-8B23-6C4F-CFE4-BF5E2D7EE3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086" y="2124174"/>
            <a:ext cx="4178571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92EC88-017F-2976-AACF-5D7A32F46985}"/>
              </a:ext>
            </a:extLst>
          </p:cNvPr>
          <p:cNvSpPr txBox="1"/>
          <p:nvPr/>
        </p:nvSpPr>
        <p:spPr>
          <a:xfrm>
            <a:off x="-1761043" y="48171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>
                <a:solidFill>
                  <a:srgbClr val="002060"/>
                </a:solidFill>
                <a:latin typeface="Alexandria" charset="0"/>
                <a:cs typeface="+mj-cs"/>
              </a:rPr>
              <a:t>  المحاضرة التمهيدية- </a:t>
            </a:r>
            <a:r>
              <a:rPr lang="ar-EG" b="1" dirty="0">
                <a:solidFill>
                  <a:srgbClr val="002060"/>
                </a:solidFill>
                <a:latin typeface="Alexandria" charset="0"/>
                <a:cs typeface="+mj-cs"/>
              </a:rPr>
              <a:t>مقدمة موجزة عن الإعلان الرقمي  </a:t>
            </a:r>
            <a:endParaRPr lang="en-US" b="1" dirty="0">
              <a:solidFill>
                <a:srgbClr val="002060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37506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0774D1-0EBD-C4BD-A2F3-20E893337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29A6154-2063-314C-4CB4-E9DC6866C2F8}"/>
              </a:ext>
            </a:extLst>
          </p:cNvPr>
          <p:cNvSpPr/>
          <p:nvPr/>
        </p:nvSpPr>
        <p:spPr>
          <a:xfrm>
            <a:off x="266391" y="1241791"/>
            <a:ext cx="11360728" cy="53335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Low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ar-SA" kern="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عبد الله، داليا محمد، وأحمد، إيمان أسامة</a:t>
            </a:r>
            <a:r>
              <a:rPr lang="en-US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 (2022). </a:t>
            </a:r>
            <a:r>
              <a:rPr lang="ar-SA" i="1" kern="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مقدمة في الإعلان الرقمي عبر وسائل التواصل الاجتماعي والهاتف المحمول</a:t>
            </a:r>
            <a:r>
              <a:rPr lang="en-US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ar-SA" kern="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دار النهضة العربية</a:t>
            </a:r>
            <a:r>
              <a:rPr lang="en-US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100" kern="1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4D469E9-E1BA-5507-A7B8-CF5CF7970D5B}"/>
              </a:ext>
            </a:extLst>
          </p:cNvPr>
          <p:cNvSpPr txBox="1"/>
          <p:nvPr/>
        </p:nvSpPr>
        <p:spPr>
          <a:xfrm>
            <a:off x="5365995" y="668728"/>
            <a:ext cx="4113898" cy="523220"/>
          </a:xfrm>
          <a:prstGeom prst="rect">
            <a:avLst/>
          </a:prstGeom>
          <a:solidFill>
            <a:srgbClr val="203E5F"/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 rtl="1">
              <a:defRPr sz="2800" b="1">
                <a:solidFill>
                  <a:schemeClr val="bg1"/>
                </a:solidFill>
                <a:latin typeface="Alexandria" charset="0"/>
                <a:cs typeface="Alexandria" charset="0"/>
              </a:defRPr>
            </a:lvl1pPr>
          </a:lstStyle>
          <a:p>
            <a:r>
              <a:rPr lang="ar-SA" dirty="0">
                <a:cs typeface="+mj-cs"/>
              </a:rPr>
              <a:t>مراجع المقرر</a:t>
            </a:r>
            <a:endParaRPr lang="en-US" dirty="0">
              <a:cs typeface="+mj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CE060DD-8D23-E9B0-E6CB-6487D647CA90}"/>
              </a:ext>
            </a:extLst>
          </p:cNvPr>
          <p:cNvSpPr/>
          <p:nvPr/>
        </p:nvSpPr>
        <p:spPr>
          <a:xfrm>
            <a:off x="10632100" y="666355"/>
            <a:ext cx="1030102" cy="80837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58D801-7633-36E7-8559-95F5D825B6A8}"/>
              </a:ext>
            </a:extLst>
          </p:cNvPr>
          <p:cNvSpPr/>
          <p:nvPr/>
        </p:nvSpPr>
        <p:spPr>
          <a:xfrm>
            <a:off x="529798" y="1222114"/>
            <a:ext cx="10131472" cy="96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sz="2000" u="sng" dirty="0">
                <a:solidFill>
                  <a:srgbClr val="002060"/>
                </a:solidFill>
                <a:latin typeface="Alexandria" charset="0"/>
                <a:cs typeface="+mj-cs"/>
              </a:rPr>
              <a:t>قائمة بمجموعة من المراجع التي يمكن للطالب الرجوع إليها لمزيد من المعلومات حول موضوعات المقرر، ولمزيد من الاطلاع والالمام بتفاصيل أكثر، وهذه المراجع هي: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8734A4F-53BD-FD3D-A805-93107EAA1E7C}"/>
              </a:ext>
            </a:extLst>
          </p:cNvPr>
          <p:cNvSpPr txBox="1"/>
          <p:nvPr/>
        </p:nvSpPr>
        <p:spPr>
          <a:xfrm>
            <a:off x="10753245" y="799815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77AFA6EA-016E-4C95-3409-98FA28A49A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oogle Shape;6301;p53">
            <a:extLst>
              <a:ext uri="{FF2B5EF4-FFF2-40B4-BE49-F238E27FC236}">
                <a16:creationId xmlns:a16="http://schemas.microsoft.com/office/drawing/2014/main" id="{A81EBA2E-0274-DF9F-000E-6148D117D43D}"/>
              </a:ext>
            </a:extLst>
          </p:cNvPr>
          <p:cNvGrpSpPr/>
          <p:nvPr/>
        </p:nvGrpSpPr>
        <p:grpSpPr>
          <a:xfrm>
            <a:off x="10977413" y="1702278"/>
            <a:ext cx="370764" cy="445375"/>
            <a:chOff x="-35814600" y="3202075"/>
            <a:chExt cx="242625" cy="291450"/>
          </a:xfrm>
        </p:grpSpPr>
        <p:sp>
          <p:nvSpPr>
            <p:cNvPr id="4" name="Google Shape;6302;p53">
              <a:extLst>
                <a:ext uri="{FF2B5EF4-FFF2-40B4-BE49-F238E27FC236}">
                  <a16:creationId xmlns:a16="http://schemas.microsoft.com/office/drawing/2014/main" id="{5FE46035-5545-37C9-383C-5FCD61AC3E3F}"/>
                </a:ext>
              </a:extLst>
            </p:cNvPr>
            <p:cNvSpPr/>
            <p:nvPr/>
          </p:nvSpPr>
          <p:spPr>
            <a:xfrm>
              <a:off x="-35814600" y="3202075"/>
              <a:ext cx="51225" cy="202450"/>
            </a:xfrm>
            <a:custGeom>
              <a:avLst/>
              <a:gdLst/>
              <a:ahLst/>
              <a:cxnLst/>
              <a:rect l="l" t="t" r="r" b="b"/>
              <a:pathLst>
                <a:path w="2049" h="8098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8097"/>
                  </a:lnTo>
                  <a:cubicBezTo>
                    <a:pt x="348" y="7782"/>
                    <a:pt x="820" y="7562"/>
                    <a:pt x="1387" y="7562"/>
                  </a:cubicBezTo>
                  <a:lnTo>
                    <a:pt x="2049" y="7562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9" name="Google Shape;6303;p53">
              <a:extLst>
                <a:ext uri="{FF2B5EF4-FFF2-40B4-BE49-F238E27FC236}">
                  <a16:creationId xmlns:a16="http://schemas.microsoft.com/office/drawing/2014/main" id="{3370103E-C371-E836-B629-08B253C0979A}"/>
                </a:ext>
              </a:extLst>
            </p:cNvPr>
            <p:cNvSpPr/>
            <p:nvPr/>
          </p:nvSpPr>
          <p:spPr>
            <a:xfrm>
              <a:off x="-35814600" y="3407650"/>
              <a:ext cx="242625" cy="68550"/>
            </a:xfrm>
            <a:custGeom>
              <a:avLst/>
              <a:gdLst/>
              <a:ahLst/>
              <a:cxnLst/>
              <a:rect l="l" t="t" r="r" b="b"/>
              <a:pathLst>
                <a:path w="9705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00" y="2741"/>
                    <a:pt x="1356" y="2741"/>
                  </a:cubicBezTo>
                  <a:lnTo>
                    <a:pt x="4758" y="2741"/>
                  </a:lnTo>
                  <a:lnTo>
                    <a:pt x="4758" y="1733"/>
                  </a:lnTo>
                  <a:lnTo>
                    <a:pt x="1702" y="1733"/>
                  </a:lnTo>
                  <a:cubicBezTo>
                    <a:pt x="1513" y="1733"/>
                    <a:pt x="1356" y="1575"/>
                    <a:pt x="1356" y="1355"/>
                  </a:cubicBezTo>
                  <a:cubicBezTo>
                    <a:pt x="1356" y="1166"/>
                    <a:pt x="1513" y="1008"/>
                    <a:pt x="1702" y="1008"/>
                  </a:cubicBezTo>
                  <a:lnTo>
                    <a:pt x="9232" y="1008"/>
                  </a:lnTo>
                  <a:cubicBezTo>
                    <a:pt x="9263" y="851"/>
                    <a:pt x="9326" y="662"/>
                    <a:pt x="9452" y="536"/>
                  </a:cubicBezTo>
                  <a:cubicBezTo>
                    <a:pt x="9704" y="221"/>
                    <a:pt x="9484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0" name="Google Shape;6304;p53">
              <a:extLst>
                <a:ext uri="{FF2B5EF4-FFF2-40B4-BE49-F238E27FC236}">
                  <a16:creationId xmlns:a16="http://schemas.microsoft.com/office/drawing/2014/main" id="{9C31E4B3-5B89-3ACB-58A7-57912946ACA4}"/>
                </a:ext>
              </a:extLst>
            </p:cNvPr>
            <p:cNvSpPr/>
            <p:nvPr/>
          </p:nvSpPr>
          <p:spPr>
            <a:xfrm>
              <a:off x="-35627125" y="3450950"/>
              <a:ext cx="55150" cy="25250"/>
            </a:xfrm>
            <a:custGeom>
              <a:avLst/>
              <a:gdLst/>
              <a:ahLst/>
              <a:cxnLst/>
              <a:rect l="l" t="t" r="r" b="b"/>
              <a:pathLst>
                <a:path w="2206" h="1010" extrusionOk="0">
                  <a:moveTo>
                    <a:pt x="0" y="1"/>
                  </a:moveTo>
                  <a:lnTo>
                    <a:pt x="0" y="1009"/>
                  </a:lnTo>
                  <a:lnTo>
                    <a:pt x="1670" y="1009"/>
                  </a:lnTo>
                  <a:cubicBezTo>
                    <a:pt x="1953" y="1009"/>
                    <a:pt x="2205" y="788"/>
                    <a:pt x="1953" y="505"/>
                  </a:cubicBezTo>
                  <a:cubicBezTo>
                    <a:pt x="1827" y="347"/>
                    <a:pt x="1764" y="190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1" name="Google Shape;6305;p53">
              <a:extLst>
                <a:ext uri="{FF2B5EF4-FFF2-40B4-BE49-F238E27FC236}">
                  <a16:creationId xmlns:a16="http://schemas.microsoft.com/office/drawing/2014/main" id="{A3CA5EEA-05C9-200B-8403-6E637B3E5CB7}"/>
                </a:ext>
              </a:extLst>
            </p:cNvPr>
            <p:cNvSpPr/>
            <p:nvPr/>
          </p:nvSpPr>
          <p:spPr>
            <a:xfrm>
              <a:off x="-35703525" y="3305250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701" y="0"/>
                  </a:moveTo>
                  <a:cubicBezTo>
                    <a:pt x="882" y="0"/>
                    <a:pt x="221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521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2" name="Google Shape;6306;p53">
              <a:extLst>
                <a:ext uri="{FF2B5EF4-FFF2-40B4-BE49-F238E27FC236}">
                  <a16:creationId xmlns:a16="http://schemas.microsoft.com/office/drawing/2014/main" id="{46B8CD0D-9857-8C9B-FD29-6FD26ACD19B8}"/>
                </a:ext>
              </a:extLst>
            </p:cNvPr>
            <p:cNvSpPr/>
            <p:nvPr/>
          </p:nvSpPr>
          <p:spPr>
            <a:xfrm>
              <a:off x="-35677550" y="3254050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316" y="1"/>
                    <a:pt x="1" y="284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cubicBezTo>
                    <a:pt x="1040" y="1324"/>
                    <a:pt x="1324" y="1040"/>
                    <a:pt x="1324" y="662"/>
                  </a:cubicBezTo>
                  <a:cubicBezTo>
                    <a:pt x="1324" y="284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3" name="Google Shape;6307;p53">
              <a:extLst>
                <a:ext uri="{FF2B5EF4-FFF2-40B4-BE49-F238E27FC236}">
                  <a16:creationId xmlns:a16="http://schemas.microsoft.com/office/drawing/2014/main" id="{A255F812-3A42-19E6-16CB-36768C4F7FF2}"/>
                </a:ext>
              </a:extLst>
            </p:cNvPr>
            <p:cNvSpPr/>
            <p:nvPr/>
          </p:nvSpPr>
          <p:spPr>
            <a:xfrm>
              <a:off x="-35746850" y="3202075"/>
              <a:ext cx="171725" cy="189050"/>
            </a:xfrm>
            <a:custGeom>
              <a:avLst/>
              <a:gdLst/>
              <a:ahLst/>
              <a:cxnLst/>
              <a:rect l="l" t="t" r="r" b="b"/>
              <a:pathLst>
                <a:path w="6869" h="7562" extrusionOk="0">
                  <a:moveTo>
                    <a:pt x="3434" y="1355"/>
                  </a:moveTo>
                  <a:cubicBezTo>
                    <a:pt x="4191" y="1355"/>
                    <a:pt x="4821" y="1985"/>
                    <a:pt x="4821" y="2741"/>
                  </a:cubicBezTo>
                  <a:cubicBezTo>
                    <a:pt x="4821" y="3088"/>
                    <a:pt x="4663" y="3403"/>
                    <a:pt x="4474" y="3655"/>
                  </a:cubicBezTo>
                  <a:cubicBezTo>
                    <a:pt x="5293" y="4033"/>
                    <a:pt x="5829" y="4852"/>
                    <a:pt x="5829" y="5829"/>
                  </a:cubicBezTo>
                  <a:cubicBezTo>
                    <a:pt x="5829" y="6018"/>
                    <a:pt x="5671" y="6175"/>
                    <a:pt x="5482" y="6175"/>
                  </a:cubicBezTo>
                  <a:lnTo>
                    <a:pt x="1387" y="6175"/>
                  </a:lnTo>
                  <a:cubicBezTo>
                    <a:pt x="1198" y="6175"/>
                    <a:pt x="1040" y="6018"/>
                    <a:pt x="1040" y="5829"/>
                  </a:cubicBezTo>
                  <a:cubicBezTo>
                    <a:pt x="1040" y="4852"/>
                    <a:pt x="1576" y="4033"/>
                    <a:pt x="2426" y="3655"/>
                  </a:cubicBezTo>
                  <a:cubicBezTo>
                    <a:pt x="2174" y="3403"/>
                    <a:pt x="2048" y="3088"/>
                    <a:pt x="2048" y="2741"/>
                  </a:cubicBezTo>
                  <a:cubicBezTo>
                    <a:pt x="2048" y="1985"/>
                    <a:pt x="2678" y="1355"/>
                    <a:pt x="3434" y="1355"/>
                  </a:cubicBezTo>
                  <a:close/>
                  <a:moveTo>
                    <a:pt x="0" y="0"/>
                  </a:moveTo>
                  <a:lnTo>
                    <a:pt x="0" y="7562"/>
                  </a:lnTo>
                  <a:lnTo>
                    <a:pt x="6868" y="7562"/>
                  </a:lnTo>
                  <a:lnTo>
                    <a:pt x="6868" y="1009"/>
                  </a:lnTo>
                  <a:cubicBezTo>
                    <a:pt x="6868" y="473"/>
                    <a:pt x="6396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4" name="Google Shape;6308;p53">
              <a:extLst>
                <a:ext uri="{FF2B5EF4-FFF2-40B4-BE49-F238E27FC236}">
                  <a16:creationId xmlns:a16="http://schemas.microsoft.com/office/drawing/2014/main" id="{11697F1F-E4F1-B455-25C6-A9D5876A36A1}"/>
                </a:ext>
              </a:extLst>
            </p:cNvPr>
            <p:cNvSpPr/>
            <p:nvPr/>
          </p:nvSpPr>
          <p:spPr>
            <a:xfrm>
              <a:off x="-35677550" y="3450950"/>
              <a:ext cx="34675" cy="42575"/>
            </a:xfrm>
            <a:custGeom>
              <a:avLst/>
              <a:gdLst/>
              <a:ahLst/>
              <a:cxnLst/>
              <a:rect l="l" t="t" r="r" b="b"/>
              <a:pathLst>
                <a:path w="1387" h="1703" extrusionOk="0">
                  <a:moveTo>
                    <a:pt x="1" y="1"/>
                  </a:moveTo>
                  <a:lnTo>
                    <a:pt x="1" y="1702"/>
                  </a:lnTo>
                  <a:lnTo>
                    <a:pt x="505" y="1387"/>
                  </a:lnTo>
                  <a:cubicBezTo>
                    <a:pt x="536" y="1324"/>
                    <a:pt x="631" y="1324"/>
                    <a:pt x="694" y="1324"/>
                  </a:cubicBezTo>
                  <a:cubicBezTo>
                    <a:pt x="711" y="1316"/>
                    <a:pt x="725" y="1312"/>
                    <a:pt x="739" y="1312"/>
                  </a:cubicBezTo>
                  <a:cubicBezTo>
                    <a:pt x="776" y="1312"/>
                    <a:pt x="805" y="1341"/>
                    <a:pt x="851" y="1387"/>
                  </a:cubicBezTo>
                  <a:lnTo>
                    <a:pt x="1387" y="1702"/>
                  </a:ln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1193C08-67E0-1B04-0C89-88245A7D2011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5853B0DA-F63E-9B62-71B4-DC654FC5CAF8}"/>
              </a:ext>
            </a:extLst>
          </p:cNvPr>
          <p:cNvSpPr/>
          <p:nvPr/>
        </p:nvSpPr>
        <p:spPr>
          <a:xfrm>
            <a:off x="613713" y="2532862"/>
            <a:ext cx="10662260" cy="4089955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Low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ar-SA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عبد الله، داليا محمد، وأحمد، إيمان أسامة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 (2022). </a:t>
            </a:r>
            <a:r>
              <a:rPr lang="ar-SA" i="1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مقدمة في الإعلان الرقمي عبر وسائل التواصل الاجتماعي والهاتف المحمول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 </a:t>
            </a:r>
            <a:r>
              <a:rPr lang="ar-SA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دار النهضة العربية</a:t>
            </a:r>
            <a:endParaRPr lang="en-US" kern="0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+mj-cs"/>
            </a:endParaRPr>
          </a:p>
          <a:p>
            <a:pPr marL="342900" marR="0" lvl="0" indent="-342900" algn="justLow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ar-SA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.رعد، دحام عصام، ومجيد، عيسى عيال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 (2024). </a:t>
            </a:r>
            <a:r>
              <a:rPr lang="ar-SA" i="1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الإعلان الإلكتروني والإعلام الجديد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 </a:t>
            </a:r>
            <a:r>
              <a:rPr lang="ar-SA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دار أمجد للنشر والتوزيع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</a:t>
            </a:r>
            <a:endParaRPr lang="en-US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marL="342900" marR="0" lvl="0" indent="-342900" algn="justLow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ar-SA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العبابنة، حسن علي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 (2025). </a:t>
            </a:r>
            <a:r>
              <a:rPr lang="ar-SA" i="1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تكنولوجيا الإعلان الإلكتروني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 </a:t>
            </a:r>
            <a:r>
              <a:rPr lang="ar-SA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دار السواقي العلمية للنشر والتوزيع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</a:t>
            </a:r>
            <a:b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</a:br>
            <a:r>
              <a:rPr lang="ar-SA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الطبعة الأولى. </a:t>
            </a:r>
            <a:endParaRPr lang="en-US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marL="342900" marR="0" lvl="0" indent="-342900" algn="justLow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ar-SA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الشوا، أحمد محمد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 (2025). </a:t>
            </a:r>
            <a:r>
              <a:rPr lang="ar-SA" i="1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استراتيجيات التسويق الرقمي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 </a:t>
            </a:r>
            <a:r>
              <a:rPr lang="ar-SA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مركز الأدب العربي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.. </a:t>
            </a:r>
            <a:endParaRPr lang="en-US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marL="342900" marR="0" lvl="0" indent="-342900" algn="justLow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ar-SA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رجب، أحمد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 (2024). </a:t>
            </a:r>
            <a:r>
              <a:rPr lang="ar-SA" i="1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التسويق الرقمي وآفاق المستقبل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 </a:t>
            </a:r>
            <a:r>
              <a:rPr lang="ar-SA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وكالة الصحافة العربية</a:t>
            </a:r>
            <a:endParaRPr lang="en-US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marL="342900" marR="0" lvl="0" indent="-342900" algn="justLow" rtl="1">
              <a:lnSpc>
                <a:spcPct val="115000"/>
              </a:lnSpc>
              <a:spcAft>
                <a:spcPts val="8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ar-SA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الرويني، محمد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 (2021). </a:t>
            </a:r>
            <a:r>
              <a:rPr lang="ar-SA" i="1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مدخل إلى التسويق والإعلان الإلكتروني: الأساسيات – المفهوم – الأشكال</a:t>
            </a:r>
            <a:r>
              <a:rPr lang="en-US" kern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. </a:t>
            </a:r>
            <a:r>
              <a:rPr lang="ar-SA" kern="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+mj-cs"/>
              </a:rPr>
              <a:t>دار العلا للنشر والتوزيع</a:t>
            </a:r>
            <a:endParaRPr lang="en-US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marL="342900" marR="0" lvl="0" indent="-342900">
              <a:buFont typeface="+mj-lt"/>
              <a:buAutoNum type="arabicPeriod"/>
              <a:tabLst>
                <a:tab pos="228600" algn="l"/>
              </a:tabLst>
            </a:pPr>
            <a:r>
              <a:rPr lang="en-US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Chaffey, D., &amp; Ellis-Chadwick, F. (2022).</a:t>
            </a:r>
            <a:r>
              <a:rPr lang="en-US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Digital Marketing: Strategy, Implementation and Practice</a:t>
            </a:r>
            <a:r>
              <a:rPr lang="en-US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(8th ed.). Pearson.</a:t>
            </a:r>
          </a:p>
          <a:p>
            <a:pPr marL="342900" marR="0" lvl="0" indent="-342900">
              <a:buFont typeface="+mj-lt"/>
              <a:buAutoNum type="arabicPeriod"/>
              <a:tabLst>
                <a:tab pos="228600" algn="l"/>
              </a:tabLst>
            </a:pPr>
            <a:r>
              <a:rPr lang="en-US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Kingsnorth, S. (2022).</a:t>
            </a:r>
            <a:r>
              <a:rPr lang="en-US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US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Digital Marketing Strategy: An Integrated Approach to Online Marketing</a:t>
            </a:r>
            <a:r>
              <a:rPr lang="en-US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(3rd ed.). Kogan Page.</a:t>
            </a:r>
          </a:p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US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 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29E166B-3C74-7C11-082E-831E414B9F5C}"/>
              </a:ext>
            </a:extLst>
          </p:cNvPr>
          <p:cNvSpPr txBox="1"/>
          <p:nvPr/>
        </p:nvSpPr>
        <p:spPr>
          <a:xfrm>
            <a:off x="6213375" y="13204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>
                <a:solidFill>
                  <a:srgbClr val="002060"/>
                </a:solidFill>
                <a:latin typeface="Alexandria" charset="0"/>
                <a:cs typeface="+mj-cs"/>
              </a:rPr>
              <a:t>  المحاضرة التمهيدية- </a:t>
            </a:r>
            <a:r>
              <a:rPr lang="ar-EG" b="1" dirty="0">
                <a:solidFill>
                  <a:srgbClr val="002060"/>
                </a:solidFill>
                <a:latin typeface="Alexandria" charset="0"/>
                <a:cs typeface="+mj-cs"/>
              </a:rPr>
              <a:t>مقدمة موجزة عن الإعلان الرقمي  </a:t>
            </a:r>
            <a:endParaRPr lang="en-US" b="1" dirty="0">
              <a:solidFill>
                <a:srgbClr val="002060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4070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7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4A9597-7BCC-6882-F953-FB67FF41BB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EE5DFC-CA89-FE5B-7985-7C9AD699A6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B6CBEBF7-B615-2D5F-F9CF-7B3CBB66899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-138735" y="-338545"/>
            <a:ext cx="2930426" cy="13683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6F07718-084E-69E5-811D-1B1E49C23A75}"/>
              </a:ext>
            </a:extLst>
          </p:cNvPr>
          <p:cNvSpPr txBox="1"/>
          <p:nvPr/>
        </p:nvSpPr>
        <p:spPr>
          <a:xfrm>
            <a:off x="-684100" y="2059525"/>
            <a:ext cx="9993549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</a:t>
            </a:r>
            <a:r>
              <a:rPr lang="ar-EG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ــــ</a:t>
            </a:r>
            <a:r>
              <a:rPr lang="ar-SA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دمة موجزة </a:t>
            </a:r>
          </a:p>
          <a:p>
            <a:pPr algn="ctr" rtl="1"/>
            <a:r>
              <a:rPr lang="ar-SA" sz="2800" b="1" dirty="0">
                <a:solidFill>
                  <a:srgbClr val="203E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عن</a:t>
            </a:r>
            <a:endParaRPr lang="ar-EG" sz="2800" b="1" dirty="0">
              <a:solidFill>
                <a:srgbClr val="203E5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1"/>
            <a:endParaRPr lang="ar-EG" sz="2400" b="1" dirty="0">
              <a:solidFill>
                <a:srgbClr val="203E5F"/>
              </a:solidFill>
              <a:latin typeface="Alexandria" charset="0"/>
              <a:cs typeface="Alexandria" charset="0"/>
            </a:endParaRPr>
          </a:p>
          <a:p>
            <a:pPr algn="ctr" rtl="1"/>
            <a:r>
              <a:rPr lang="ar-EG" sz="4400" b="1" dirty="0">
                <a:solidFill>
                  <a:srgbClr val="203E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الإعلان الرقمي </a:t>
            </a:r>
            <a:endParaRPr lang="ar-SA" sz="4400" b="1" dirty="0">
              <a:solidFill>
                <a:srgbClr val="203E5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49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58BEFEA7-9FA3-E96B-E7E7-708F9BDE0C68}"/>
              </a:ext>
            </a:extLst>
          </p:cNvPr>
          <p:cNvSpPr txBox="1"/>
          <p:nvPr/>
        </p:nvSpPr>
        <p:spPr>
          <a:xfrm>
            <a:off x="5018567" y="1726062"/>
            <a:ext cx="7056892" cy="5018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الإعلان الرقمي</a:t>
            </a:r>
            <a:r>
              <a:rPr lang="ar-EG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هو استخدام المنصات والقنوات الرقمية لتقديم رسائل إعلانية إلى جمهور مستهدف بهدف التعريف بمنتج أو خدمة أو علامة تجارية، والتأثير في سلوك الجمهور ودفعه إلى اتخاذ إجراء محدد.</a:t>
            </a:r>
          </a:p>
          <a:p>
            <a:pPr algn="justLow" rtl="1">
              <a:lnSpc>
                <a:spcPct val="150000"/>
              </a:lnSpc>
              <a:buNone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ويتم الإعلان الرقمي عبر مجموعة متنوعة من القنوات، مثل: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محركات البحث.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منصات التواصل الاجتماعي.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مواقع الويب والتطبيقات.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منصات الفيديو مثل YouTube.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الإعلانات داخل التطبيقات والمحتوى الرقمي.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4435AF-2C49-F542-8475-CDF4FB10336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14F10E-6558-4AB3-912D-911876447340}"/>
              </a:ext>
            </a:extLst>
          </p:cNvPr>
          <p:cNvSpPr txBox="1"/>
          <p:nvPr/>
        </p:nvSpPr>
        <p:spPr>
          <a:xfrm>
            <a:off x="5979459" y="15292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>
                <a:solidFill>
                  <a:srgbClr val="002060"/>
                </a:solidFill>
                <a:latin typeface="Alexandria" charset="0"/>
                <a:cs typeface="+mj-cs"/>
              </a:rPr>
              <a:t>  المحاضرة التمهيدية- </a:t>
            </a:r>
            <a:r>
              <a:rPr lang="ar-EG" b="1" dirty="0">
                <a:solidFill>
                  <a:srgbClr val="002060"/>
                </a:solidFill>
                <a:latin typeface="Alexandria" charset="0"/>
                <a:cs typeface="+mj-cs"/>
              </a:rPr>
              <a:t>مقدمة موجزة عن الإعلان الرقمي  </a:t>
            </a:r>
            <a:endParaRPr lang="en-US" b="1" dirty="0">
              <a:solidFill>
                <a:srgbClr val="002060"/>
              </a:solidFill>
              <a:latin typeface="Alexandria" charset="0"/>
              <a:cs typeface="+mj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20C1907-7986-48B8-98CC-D2312C30A2A8}"/>
              </a:ext>
            </a:extLst>
          </p:cNvPr>
          <p:cNvSpPr/>
          <p:nvPr/>
        </p:nvSpPr>
        <p:spPr>
          <a:xfrm>
            <a:off x="2712158" y="693384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r" rtl="1"/>
            <a:r>
              <a:rPr lang="ar-EG" sz="2800" b="1" dirty="0">
                <a:solidFill>
                  <a:schemeClr val="bg1"/>
                </a:solidFill>
                <a:latin typeface="Alexandria" charset="0"/>
                <a:cs typeface="+mj-cs"/>
              </a:rPr>
              <a:t>                                        </a:t>
            </a:r>
            <a:r>
              <a:rPr lang="ar-SA" sz="2800" b="1" dirty="0">
                <a:solidFill>
                  <a:schemeClr val="bg1"/>
                </a:solidFill>
                <a:latin typeface="Alexandria" charset="0"/>
                <a:cs typeface="+mj-cs"/>
              </a:rPr>
              <a:t>ما هو </a:t>
            </a:r>
            <a:r>
              <a:rPr lang="ar-EG" sz="2800" b="1" dirty="0">
                <a:solidFill>
                  <a:schemeClr val="bg1"/>
                </a:solidFill>
                <a:latin typeface="Alexandria" charset="0"/>
                <a:cs typeface="+mj-cs"/>
              </a:rPr>
              <a:t>الإعلان الرقمي</a:t>
            </a:r>
            <a:r>
              <a:rPr lang="ar-SA" sz="2800" b="1" dirty="0">
                <a:solidFill>
                  <a:schemeClr val="bg1"/>
                </a:solidFill>
                <a:latin typeface="Alexandria" charset="0"/>
                <a:cs typeface="+mj-cs"/>
              </a:rPr>
              <a:t>؟</a:t>
            </a: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39C420C8-2E83-475F-9FB1-BEE171008E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58271" y="-77648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6C1309B-1118-4989-A80C-05B51FC79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41" y="1602069"/>
            <a:ext cx="4823824" cy="45650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C0B177-5732-890C-14E0-94ACC9AEC8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CA7E5D35-BBD3-AEC9-396E-7062F120C455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0B34BD9-9193-FB1E-9D4D-7D57A52B32F3}"/>
              </a:ext>
            </a:extLst>
          </p:cNvPr>
          <p:cNvSpPr/>
          <p:nvPr/>
        </p:nvSpPr>
        <p:spPr>
          <a:xfrm>
            <a:off x="2653888" y="658382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 rtl="1"/>
            <a:r>
              <a:rPr lang="ar-EG" sz="2800" b="1" dirty="0">
                <a:solidFill>
                  <a:schemeClr val="bg1"/>
                </a:solidFill>
                <a:latin typeface="Alexandria" charset="0"/>
                <a:cs typeface="+mj-cs"/>
              </a:rPr>
              <a:t>ماالذى يميز الإعلان الرقمي </a:t>
            </a:r>
            <a:endParaRPr lang="ar-SA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B43E1F1E-C739-4F3D-09E0-09B909073F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200582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D7E6061-1C0A-BE0A-BE40-47D3CA48C3B4}"/>
              </a:ext>
            </a:extLst>
          </p:cNvPr>
          <p:cNvSpPr txBox="1"/>
          <p:nvPr/>
        </p:nvSpPr>
        <p:spPr>
          <a:xfrm>
            <a:off x="5305647" y="1711842"/>
            <a:ext cx="6520167" cy="4191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buNone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يتميز الإعلان الرقمي بقدرته على الوصول إلى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الجمهور المناسب، في الوقت والمكان المناسبين، برسالة قابلة للتخصيص والقياس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Low" rtl="1">
              <a:lnSpc>
                <a:spcPct val="150000"/>
              </a:lnSpc>
              <a:buFont typeface="+mj-lt"/>
              <a:buAutoNum type="arabicParenR"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ومن أهم خصائصه:</a:t>
            </a:r>
          </a:p>
          <a:p>
            <a:pPr marL="457200" lvl="0" indent="-457200" algn="justLow" rtl="1">
              <a:lnSpc>
                <a:spcPct val="150000"/>
              </a:lnSpc>
              <a:buFont typeface="+mj-lt"/>
              <a:buAutoNum type="arabicParenR"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الاستهداف الدقيق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وفق خصائص الجمهور واهتماماته وسلوكياته.</a:t>
            </a:r>
          </a:p>
          <a:p>
            <a:pPr marL="457200" lvl="0" indent="-457200" algn="justLow" rtl="1">
              <a:lnSpc>
                <a:spcPct val="150000"/>
              </a:lnSpc>
              <a:buFont typeface="+mj-lt"/>
              <a:buAutoNum type="arabicParenR"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التفاعل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المباشر مع الجمهور وقياس استجابته.</a:t>
            </a:r>
          </a:p>
          <a:p>
            <a:pPr marL="457200" lvl="0" indent="-457200" algn="justLow" rtl="1">
              <a:lnSpc>
                <a:spcPct val="150000"/>
              </a:lnSpc>
              <a:buFont typeface="+mj-lt"/>
              <a:buAutoNum type="arabicParenR"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القابلية للقياس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من خلال مؤشرات أداء واضحة.</a:t>
            </a:r>
          </a:p>
          <a:p>
            <a:pPr marL="457200" lvl="0" indent="-457200" algn="justLow" rtl="1">
              <a:lnSpc>
                <a:spcPct val="150000"/>
              </a:lnSpc>
              <a:buFont typeface="+mj-lt"/>
              <a:buAutoNum type="arabicParenR"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المرونة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في تعديل الحملات والميزانيات والمحتوى.</a:t>
            </a:r>
          </a:p>
          <a:p>
            <a:pPr marL="457200" lvl="0" indent="-457200" algn="justLow" rtl="1">
              <a:lnSpc>
                <a:spcPct val="150000"/>
              </a:lnSpc>
              <a:buFont typeface="+mj-lt"/>
              <a:buAutoNum type="arabicParenR"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التخصيص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وتقديم رسائل مختلفة لفئات مختلفة من الجمهور.</a:t>
            </a:r>
          </a:p>
          <a:p>
            <a:pPr marL="457200" lvl="0" indent="-457200" algn="justLow" rtl="1">
              <a:lnSpc>
                <a:spcPct val="150000"/>
              </a:lnSpc>
              <a:buFont typeface="+mj-lt"/>
              <a:buAutoNum type="arabicParenR"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الانتشار وسرعة الوصول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عبر المنصات الرقمية المتنوعة.</a:t>
            </a:r>
          </a:p>
        </p:txBody>
      </p:sp>
      <p:pic>
        <p:nvPicPr>
          <p:cNvPr id="4" name="Picture 3" descr="Maximizing Impact: The Shift from Static to Dynamic Ads in Digital Marketing  - Tattva Creations">
            <a:extLst>
              <a:ext uri="{FF2B5EF4-FFF2-40B4-BE49-F238E27FC236}">
                <a16:creationId xmlns:a16="http://schemas.microsoft.com/office/drawing/2014/main" id="{9C526A1B-2334-5AFA-B6AE-ACCDEB3A1C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663" y="1619437"/>
            <a:ext cx="4738449" cy="45801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6FF738B-36D3-807A-4258-80C876E38757}"/>
              </a:ext>
            </a:extLst>
          </p:cNvPr>
          <p:cNvSpPr txBox="1"/>
          <p:nvPr/>
        </p:nvSpPr>
        <p:spPr>
          <a:xfrm>
            <a:off x="5979459" y="15292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>
                <a:solidFill>
                  <a:srgbClr val="002060"/>
                </a:solidFill>
                <a:latin typeface="Alexandria" charset="0"/>
                <a:cs typeface="+mj-cs"/>
              </a:rPr>
              <a:t>  المحاضرة التمهيدية- </a:t>
            </a:r>
            <a:r>
              <a:rPr lang="ar-EG" b="1" dirty="0">
                <a:solidFill>
                  <a:srgbClr val="002060"/>
                </a:solidFill>
                <a:latin typeface="Alexandria" charset="0"/>
                <a:cs typeface="+mj-cs"/>
              </a:rPr>
              <a:t>مقدمة موجزة عن الإعلان الرقمي  </a:t>
            </a:r>
            <a:endParaRPr lang="en-US" b="1" dirty="0">
              <a:solidFill>
                <a:srgbClr val="002060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3049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23D93B-4452-0077-D1F3-351FE03FE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C782D310-2371-A2F2-7D3E-46D269E7314C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EB38697-D902-0D44-E525-90BF7E19C8E1}"/>
              </a:ext>
            </a:extLst>
          </p:cNvPr>
          <p:cNvSpPr/>
          <p:nvPr/>
        </p:nvSpPr>
        <p:spPr>
          <a:xfrm>
            <a:off x="2653888" y="618885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لماذا الإعلان الرقمي مهم؟ </a:t>
            </a:r>
            <a:endParaRPr lang="ar-SA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B1F7ADB9-60AA-AE1A-A4AF-D6A69747C9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1591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9E99E7-1C1B-D632-EA5E-CB178503F779}"/>
              </a:ext>
            </a:extLst>
          </p:cNvPr>
          <p:cNvSpPr txBox="1"/>
          <p:nvPr/>
        </p:nvSpPr>
        <p:spPr>
          <a:xfrm>
            <a:off x="5219213" y="1745451"/>
            <a:ext cx="6826103" cy="3730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أصبح الإعلان الرقمي عنصرًا أساسيًا في الاتصال بالعملاء، نتيجة التحول المتزايد للجمهور نحو البيئة الرقمية.</a:t>
            </a:r>
          </a:p>
          <a:p>
            <a:pPr algn="r" rtl="1">
              <a:lnSpc>
                <a:spcPct val="150000"/>
              </a:lnSpc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وتبرز أهميته في أنه: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يتيح الوصول إلى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جمهور واسع ومستهدف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يساعد المؤسسات على بناء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حضور رقمي قوي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يوفر إمكانية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قياس النتائج وتحليل سلوك الجمهور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يتيح الوصول إلى العملاء خلال مراحل مختلفة من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رحلة العميل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يدعم اتخاذ القرارات الإعلانية اعتمادًا على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البيانات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409452-26BD-8916-AFFD-89349912E785}"/>
              </a:ext>
            </a:extLst>
          </p:cNvPr>
          <p:cNvSpPr txBox="1"/>
          <p:nvPr/>
        </p:nvSpPr>
        <p:spPr>
          <a:xfrm>
            <a:off x="5979459" y="15292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>
                <a:solidFill>
                  <a:srgbClr val="002060"/>
                </a:solidFill>
                <a:latin typeface="Alexandria" charset="0"/>
                <a:cs typeface="+mj-cs"/>
              </a:rPr>
              <a:t>  المحاضرة التمهيدية- </a:t>
            </a:r>
            <a:r>
              <a:rPr lang="ar-EG" b="1" dirty="0">
                <a:solidFill>
                  <a:srgbClr val="002060"/>
                </a:solidFill>
                <a:latin typeface="Alexandria" charset="0"/>
                <a:cs typeface="+mj-cs"/>
              </a:rPr>
              <a:t>مقدمة موجزة عن الإعلان الرقمي  </a:t>
            </a:r>
            <a:endParaRPr lang="en-US" b="1" dirty="0">
              <a:solidFill>
                <a:srgbClr val="002060"/>
              </a:solidFill>
              <a:latin typeface="Alexandria" charset="0"/>
              <a:cs typeface="+mj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8CEC013-AF5C-02B7-0E7C-782EAF510B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84" y="2245222"/>
            <a:ext cx="5467307" cy="32305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133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D99F2A-766A-F7D5-0FDF-295FE9140B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B8BD010E-E23C-477D-0925-86151950C866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C1B7F1C-3963-C605-0097-4D7E636BEA16}"/>
              </a:ext>
            </a:extLst>
          </p:cNvPr>
          <p:cNvSpPr/>
          <p:nvPr/>
        </p:nvSpPr>
        <p:spPr>
          <a:xfrm>
            <a:off x="2653888" y="658382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 rtl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من الإعلان إلى النتائج</a:t>
            </a:r>
            <a:endParaRPr lang="ar-SA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CCE0B3B5-B1C4-920F-F719-CA26003811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16541" y="-29404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378446E-2585-0596-96C3-072D70842047}"/>
              </a:ext>
            </a:extLst>
          </p:cNvPr>
          <p:cNvSpPr txBox="1"/>
          <p:nvPr/>
        </p:nvSpPr>
        <p:spPr>
          <a:xfrm>
            <a:off x="297671" y="1748006"/>
            <a:ext cx="6953733" cy="43656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buNone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لا 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تقتصر قيمة الإعلان الرقمي على الوصول إلى الجمهور، وإنما تمتد إلى القدرة على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فهمه والتفاعل معه وتحويل استجابته إلى نتائج قابلة للقياس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 rtl="1">
              <a:lnSpc>
                <a:spcPct val="150000"/>
              </a:lnSpc>
              <a:buNone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وصول → تفاعل → تحويل → ولاء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>
              <a:lnSpc>
                <a:spcPct val="150000"/>
              </a:lnSpc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ومن خلال البيانات والتحليلات، يمكن للمعلن معرفة: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 شاهد الإعلان؟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 تفاعل معه؟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 اتخذ إجراءً؟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ما الذي حقق أفضل نتيجة؟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وكيف يمكن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تحسين الحملة؟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CF9D8B-F629-0BF2-81BC-DDF8E865DBD3}"/>
              </a:ext>
            </a:extLst>
          </p:cNvPr>
          <p:cNvSpPr txBox="1"/>
          <p:nvPr/>
        </p:nvSpPr>
        <p:spPr>
          <a:xfrm>
            <a:off x="5979459" y="15292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>
                <a:solidFill>
                  <a:srgbClr val="002060"/>
                </a:solidFill>
                <a:latin typeface="Alexandria" charset="0"/>
                <a:cs typeface="+mj-cs"/>
              </a:rPr>
              <a:t>  المحاضرة التمهيدية- </a:t>
            </a:r>
            <a:r>
              <a:rPr lang="ar-EG" b="1" dirty="0">
                <a:solidFill>
                  <a:srgbClr val="002060"/>
                </a:solidFill>
                <a:latin typeface="Alexandria" charset="0"/>
                <a:cs typeface="+mj-cs"/>
              </a:rPr>
              <a:t>مقدمة موجزة عن الإعلان الرقمي  </a:t>
            </a:r>
            <a:endParaRPr lang="en-US" b="1" dirty="0">
              <a:solidFill>
                <a:srgbClr val="002060"/>
              </a:solidFill>
              <a:latin typeface="Alexandria" charset="0"/>
              <a:cs typeface="+mj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7D70F09-0640-C956-B16A-5FE7703350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4673" y="1934320"/>
            <a:ext cx="41877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80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72490-E5CA-56F0-F8EE-1753AC20E7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B0294501-F4E8-E15F-8BCC-D66A5E07BD1E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4195743-13B6-007C-5499-C2E75381EAA6}"/>
              </a:ext>
            </a:extLst>
          </p:cNvPr>
          <p:cNvSpPr/>
          <p:nvPr/>
        </p:nvSpPr>
        <p:spPr>
          <a:xfrm>
            <a:off x="2653888" y="704667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أنواع الإعلان الرقمي </a:t>
            </a:r>
            <a:r>
              <a:rPr lang="ar-SA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؟</a:t>
            </a: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F3B64E6E-C1D7-3429-E973-17C25285E7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133344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2ACB425-003C-46D1-6530-05B8691572AD}"/>
              </a:ext>
            </a:extLst>
          </p:cNvPr>
          <p:cNvSpPr txBox="1"/>
          <p:nvPr/>
        </p:nvSpPr>
        <p:spPr>
          <a:xfrm>
            <a:off x="4040372" y="1845935"/>
            <a:ext cx="7772400" cy="43073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تتنوع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أشكال الإعلان الرقمي وفقًا للمنصة وطبيعة الجمهور والهدف الإعلاني، ومن أبرزها: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r" rtl="1">
              <a:lnSpc>
                <a:spcPct val="200000"/>
              </a:lnSpc>
              <a:buFont typeface="+mj-lt"/>
              <a:buAutoNum type="arabicParenR"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إعلانات محركات البحث Search Ads</a:t>
            </a:r>
            <a:b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تظهر للمستخدمين عند البحث عن كلمات أو منتجات محددة.</a:t>
            </a:r>
          </a:p>
          <a:p>
            <a:pPr marL="457200" lvl="0" indent="-457200" algn="r" rtl="1">
              <a:lnSpc>
                <a:spcPct val="200000"/>
              </a:lnSpc>
              <a:buFont typeface="+mj-lt"/>
              <a:buAutoNum type="arabicParenR"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إعلانات منصات التواصل الاجتماعي Social Media Ads</a:t>
            </a:r>
            <a:b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مثل إعلانات Facebook -Instagram -TikTok</a:t>
            </a:r>
            <a:r>
              <a:rPr lang="ar-EG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Snapchat </a:t>
            </a:r>
          </a:p>
          <a:p>
            <a:pPr marL="457200" lvl="0" indent="-457200" algn="r" rtl="1">
              <a:lnSpc>
                <a:spcPct val="200000"/>
              </a:lnSpc>
              <a:buFont typeface="+mj-lt"/>
              <a:buAutoNum type="arabicParenR"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إعلانات الفيديو Video Ads</a:t>
            </a:r>
            <a:b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وتظهر عبر YouTube والمنصات الرقمية المختلفة.</a:t>
            </a:r>
          </a:p>
        </p:txBody>
      </p:sp>
      <p:pic>
        <p:nvPicPr>
          <p:cNvPr id="4" name="Picture 3" descr="What is Digital Marketing? Everything you need to know about it - DataFlair">
            <a:extLst>
              <a:ext uri="{FF2B5EF4-FFF2-40B4-BE49-F238E27FC236}">
                <a16:creationId xmlns:a16="http://schemas.microsoft.com/office/drawing/2014/main" id="{7D5713CF-6A47-B7FE-6551-AA7A6C9EE2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55" y="1905932"/>
            <a:ext cx="4231826" cy="35869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6F87748-C72E-0C0F-7282-F365709363CF}"/>
              </a:ext>
            </a:extLst>
          </p:cNvPr>
          <p:cNvSpPr txBox="1"/>
          <p:nvPr/>
        </p:nvSpPr>
        <p:spPr>
          <a:xfrm>
            <a:off x="5979459" y="15292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>
                <a:solidFill>
                  <a:srgbClr val="002060"/>
                </a:solidFill>
                <a:latin typeface="Alexandria" charset="0"/>
                <a:cs typeface="+mj-cs"/>
              </a:rPr>
              <a:t>  المحاضرة التمهيدية- </a:t>
            </a:r>
            <a:r>
              <a:rPr lang="ar-EG" b="1" dirty="0">
                <a:solidFill>
                  <a:srgbClr val="002060"/>
                </a:solidFill>
                <a:latin typeface="Alexandria" charset="0"/>
                <a:cs typeface="+mj-cs"/>
              </a:rPr>
              <a:t>مقدمة موجزة عن الإعلان الرقمي  </a:t>
            </a:r>
            <a:endParaRPr lang="en-US" b="1" dirty="0">
              <a:solidFill>
                <a:srgbClr val="002060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0032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27DB3-9733-7148-405C-F014A80B2C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E761D761-630D-BFC7-F0D6-5640A4BB48DB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5F132E2-1502-77AA-3568-E1880635C0F0}"/>
              </a:ext>
            </a:extLst>
          </p:cNvPr>
          <p:cNvSpPr/>
          <p:nvPr/>
        </p:nvSpPr>
        <p:spPr>
          <a:xfrm>
            <a:off x="2653888" y="704667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 rtl="1"/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أنواع الإعلان الرقمي </a:t>
            </a:r>
            <a:r>
              <a:rPr lang="ar-SA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؟</a:t>
            </a: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F928BC6C-E0CD-CF14-0463-C39128AEEB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-133344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0711A86-B38D-9603-7170-4430422A6C03}"/>
              </a:ext>
            </a:extLst>
          </p:cNvPr>
          <p:cNvSpPr txBox="1"/>
          <p:nvPr/>
        </p:nvSpPr>
        <p:spPr>
          <a:xfrm>
            <a:off x="4146698" y="1624635"/>
            <a:ext cx="7772400" cy="46767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>
              <a:lnSpc>
                <a:spcPct val="200000"/>
              </a:lnSpc>
            </a:pPr>
            <a:r>
              <a:rPr lang="ar-EG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الإعلانات المصوّرة Display Ads</a:t>
            </a:r>
            <a:b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وهي الإعلانات التي تظهر في المواقع والتطبيقات في </a:t>
            </a:r>
            <a:r>
              <a:rPr lang="ar-EG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شكل 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صور أو رسومات</a:t>
            </a:r>
            <a:r>
              <a:rPr lang="ar-EG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تفاعلية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rtl="1">
              <a:lnSpc>
                <a:spcPct val="200000"/>
              </a:lnSpc>
            </a:pPr>
            <a:r>
              <a:rPr lang="ar-EG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إعلانات المحتوى Content &amp; Native Ads</a:t>
            </a:r>
            <a:b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تندمج مع المحتوى الرقمي وتقدم الرسالة الإعلانية بصورة أكثر طبيعية.</a:t>
            </a:r>
          </a:p>
          <a:p>
            <a:pPr lvl="0" algn="r" rtl="1">
              <a:lnSpc>
                <a:spcPct val="200000"/>
              </a:lnSpc>
            </a:pPr>
            <a:r>
              <a:rPr lang="ar-EG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6)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إعلانات إعادة الاستهداف Retargeting Ads</a:t>
            </a:r>
            <a:b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تستهدف المستخدمين الذين سبق لهم زيارة موقع أو التفاعل مع منتج أو خدمة.</a:t>
            </a:r>
            <a:endParaRPr lang="ar-EG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 rtl="1">
              <a:lnSpc>
                <a:spcPct val="200000"/>
              </a:lnSpc>
            </a:pPr>
            <a:endParaRPr lang="en-US" sz="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1">
              <a:lnSpc>
                <a:spcPct val="200000"/>
              </a:lnSpc>
              <a:buNone/>
            </a:pPr>
            <a:r>
              <a:rPr lang="en-US" sz="20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ويُختار نوع الإعلان وفقًا للهدف الإعلاني والجمهور والمنصة ورحلة العميل.</a:t>
            </a:r>
            <a:endParaRPr lang="en-US" sz="2000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What is Digital Marketing? Everything you need to know about it - DataFlair">
            <a:extLst>
              <a:ext uri="{FF2B5EF4-FFF2-40B4-BE49-F238E27FC236}">
                <a16:creationId xmlns:a16="http://schemas.microsoft.com/office/drawing/2014/main" id="{22617901-F367-10B6-1AC5-68C5DCF184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55" y="1905932"/>
            <a:ext cx="3902217" cy="35869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54AB69-D628-81DD-25FE-9F4D074F7248}"/>
              </a:ext>
            </a:extLst>
          </p:cNvPr>
          <p:cNvSpPr txBox="1"/>
          <p:nvPr/>
        </p:nvSpPr>
        <p:spPr>
          <a:xfrm>
            <a:off x="5979459" y="15292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>
                <a:solidFill>
                  <a:srgbClr val="002060"/>
                </a:solidFill>
                <a:latin typeface="Alexandria" charset="0"/>
                <a:cs typeface="+mj-cs"/>
              </a:rPr>
              <a:t>  المحاضرة التمهيدية- </a:t>
            </a:r>
            <a:r>
              <a:rPr lang="ar-EG" b="1" dirty="0">
                <a:solidFill>
                  <a:srgbClr val="002060"/>
                </a:solidFill>
                <a:latin typeface="Alexandria" charset="0"/>
                <a:cs typeface="+mj-cs"/>
              </a:rPr>
              <a:t>مقدمة موجزة عن الإعلان الرقمي  </a:t>
            </a:r>
            <a:endParaRPr lang="en-US" b="1" dirty="0">
              <a:solidFill>
                <a:srgbClr val="002060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7584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E90C6A-9DCC-AEC3-2F03-692F3B09ED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B38796D0-8D62-0589-A11A-FE59EBFF47BF}"/>
              </a:ext>
            </a:extLst>
          </p:cNvPr>
          <p:cNvSpPr/>
          <p:nvPr/>
        </p:nvSpPr>
        <p:spPr>
          <a:xfrm flipV="1">
            <a:off x="2653888" y="565977"/>
            <a:ext cx="9538112" cy="529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3756257-490B-FFEE-309D-BD81CF15E446}"/>
              </a:ext>
            </a:extLst>
          </p:cNvPr>
          <p:cNvSpPr/>
          <p:nvPr/>
        </p:nvSpPr>
        <p:spPr>
          <a:xfrm>
            <a:off x="2653888" y="693384"/>
            <a:ext cx="9421571" cy="834186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 rtl="1"/>
            <a:r>
              <a:rPr lang="ar-EG" sz="2800" b="1" dirty="0">
                <a:solidFill>
                  <a:schemeClr val="bg1"/>
                </a:solidFill>
                <a:latin typeface="Alexandria" charset="0"/>
                <a:cs typeface="+mj-cs"/>
              </a:rPr>
              <a:t>حاضر ومستقبل  الإعلان الرقمي</a:t>
            </a:r>
            <a:endParaRPr lang="ar-SA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B6DE4ABB-EF33-6D41-9ACE-AFA79E533E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16541" y="8071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A995429-A336-4DA4-2A2B-9844ED915D20}"/>
              </a:ext>
            </a:extLst>
          </p:cNvPr>
          <p:cNvSpPr txBox="1"/>
          <p:nvPr/>
        </p:nvSpPr>
        <p:spPr>
          <a:xfrm>
            <a:off x="4582633" y="1527570"/>
            <a:ext cx="7492825" cy="47054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  <a:buNone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حاضر الإعلان الرقمي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يقوم على البيانات، والاستهداف الدقيق، وتعدد المنصات، والمحتوى التفاعلي، والقياس المستمر للأداء.</a:t>
            </a:r>
          </a:p>
          <a:p>
            <a:pPr algn="justLow" rtl="1">
              <a:lnSpc>
                <a:spcPct val="150000"/>
              </a:lnSpc>
              <a:buNone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أما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مستقبله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فيتجه نحو مزيد من التخصيص والأتمتة، مع تنامي دور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الذكاء الاصطناعي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في:</a:t>
            </a:r>
          </a:p>
          <a:p>
            <a:pPr marL="342900" lvl="0" indent="-342900" algn="justLow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تحليل الجمهور والتنبؤ بسلوك العملاء.</a:t>
            </a:r>
          </a:p>
          <a:p>
            <a:pPr marL="342900" lvl="0" indent="-342900" algn="justLow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توليد الأفكار والمحتوى الإعلاني.</a:t>
            </a:r>
          </a:p>
          <a:p>
            <a:pPr marL="342900" lvl="0" indent="-342900" algn="justLow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تخصيص الرسائل وفق اهتمامات المستخدمين.</a:t>
            </a:r>
          </a:p>
          <a:p>
            <a:pPr marL="342900" lvl="0" indent="-342900" algn="justLow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تحسين الاستهداف وتوزيع الميزانيات.</a:t>
            </a:r>
          </a:p>
          <a:p>
            <a:pPr marL="342900" lvl="0" indent="-342900" algn="justLow" rtl="1">
              <a:lnSpc>
                <a:spcPct val="150000"/>
              </a:lnSpc>
              <a:buFont typeface="+mj-lt"/>
              <a:buAutoNum type="arabicParenR"/>
            </a:pP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تحليل النتائج واتخاذ قرارات أسرع وأكثر دقة.</a:t>
            </a:r>
            <a:endParaRPr lang="ar-EG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Low" rtl="1">
              <a:lnSpc>
                <a:spcPct val="150000"/>
              </a:lnSpc>
            </a:pPr>
            <a:endParaRPr lang="en-US" sz="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Low" rtl="1">
              <a:lnSpc>
                <a:spcPct val="150000"/>
              </a:lnSpc>
              <a:buNone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المعلن المستقبلي لن يكتفي بصناعة الإعلان، بل سيعتمد على البيانات والذكاء الاصطناعي لصناعة الإعلان الأنسب للجمهور الأنسب.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E91DB7-D464-F8DE-D07D-CCF93F07E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405" y="1956391"/>
            <a:ext cx="4019107" cy="41553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6BC0CD-1B0A-7F4A-5714-BC520D2F10B6}"/>
              </a:ext>
            </a:extLst>
          </p:cNvPr>
          <p:cNvSpPr txBox="1"/>
          <p:nvPr/>
        </p:nvSpPr>
        <p:spPr>
          <a:xfrm>
            <a:off x="5979459" y="15292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>
                <a:solidFill>
                  <a:srgbClr val="002060"/>
                </a:solidFill>
                <a:latin typeface="Alexandria" charset="0"/>
                <a:cs typeface="+mj-cs"/>
              </a:rPr>
              <a:t>  المحاضرة التمهيدية- </a:t>
            </a:r>
            <a:r>
              <a:rPr lang="ar-EG" b="1" dirty="0">
                <a:solidFill>
                  <a:srgbClr val="002060"/>
                </a:solidFill>
                <a:latin typeface="Alexandria" charset="0"/>
                <a:cs typeface="+mj-cs"/>
              </a:rPr>
              <a:t>مقدمة موجزة عن الإعلان الرقمي  </a:t>
            </a:r>
            <a:endParaRPr lang="en-US" b="1" dirty="0">
              <a:solidFill>
                <a:srgbClr val="002060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7044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BEA290-5F5D-849D-0239-FBBFDE39FE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30FD27D-5586-B112-0802-2B95CF8F7D85}"/>
              </a:ext>
            </a:extLst>
          </p:cNvPr>
          <p:cNvSpPr txBox="1"/>
          <p:nvPr/>
        </p:nvSpPr>
        <p:spPr>
          <a:xfrm>
            <a:off x="1971500" y="927454"/>
            <a:ext cx="8784077" cy="856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50000"/>
              </a:lnSpc>
            </a:pPr>
            <a:r>
              <a:rPr lang="ar-SA" sz="2400" b="1" dirty="0">
                <a:solidFill>
                  <a:srgbClr val="002060"/>
                </a:solidFill>
                <a:latin typeface="Alexandria" charset="0"/>
                <a:cs typeface="+mj-cs"/>
              </a:rPr>
              <a:t>في هذه المحاضرة من مقرر </a:t>
            </a:r>
            <a:r>
              <a:rPr lang="ar-EG" sz="2400" b="1" dirty="0">
                <a:solidFill>
                  <a:srgbClr val="C00000"/>
                </a:solidFill>
                <a:latin typeface="Alexandria" charset="0"/>
                <a:cs typeface="+mj-cs"/>
              </a:rPr>
              <a:t>الإعلان الرقمي</a:t>
            </a:r>
            <a:r>
              <a:rPr lang="ar-SA" b="1" dirty="0">
                <a:latin typeface="Alexandria" charset="0"/>
                <a:cs typeface="+mj-cs"/>
              </a:rPr>
              <a:t>: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683B42D-F4EF-A70A-0FEF-B82126B5E7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4125" y="-75738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987ED94-13C2-4F8E-96E1-60AD1DA1D008}"/>
              </a:ext>
            </a:extLst>
          </p:cNvPr>
          <p:cNvSpPr/>
          <p:nvPr/>
        </p:nvSpPr>
        <p:spPr>
          <a:xfrm>
            <a:off x="2429266" y="163249"/>
            <a:ext cx="7868545" cy="1076343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+mj-cs"/>
              </a:rPr>
              <a:t>ملخص المحاضرة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382CD001-AA28-4375-BC86-E54E4AEBA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439" y="253871"/>
            <a:ext cx="1133929" cy="10763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064A881-B233-A523-F434-8E45628E760D}"/>
              </a:ext>
            </a:extLst>
          </p:cNvPr>
          <p:cNvSpPr txBox="1"/>
          <p:nvPr/>
        </p:nvSpPr>
        <p:spPr>
          <a:xfrm>
            <a:off x="2017362" y="1784420"/>
            <a:ext cx="8784077" cy="4576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 rtl="1">
              <a:lnSpc>
                <a:spcPct val="250000"/>
              </a:lnSpc>
              <a:buFont typeface="+mj-lt"/>
              <a:buAutoNum type="arabicPeriod"/>
            </a:pPr>
            <a:r>
              <a:rPr lang="ar-SA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تعرفنا على مقرر </a:t>
            </a:r>
            <a:r>
              <a:rPr lang="ar-EG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الإعلان الرقمي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وأهميته لطلاب ا</a:t>
            </a:r>
            <a:r>
              <a:rPr lang="ar-EG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لتسويق</a:t>
            </a:r>
            <a:r>
              <a:rPr lang="ar-SA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الرقمي.</a:t>
            </a:r>
          </a:p>
          <a:p>
            <a:pPr marL="342900" indent="-342900" algn="justLow" rtl="1">
              <a:lnSpc>
                <a:spcPct val="250000"/>
              </a:lnSpc>
              <a:buFont typeface="+mj-lt"/>
              <a:buAutoNum type="arabicPeriod"/>
            </a:pPr>
            <a:r>
              <a:rPr lang="ar-SA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استعرضنا أهداف ومخرجات التعلم التي سيكتسبها الطلاب.</a:t>
            </a:r>
          </a:p>
          <a:p>
            <a:pPr marL="342900" indent="-342900" algn="justLow" rtl="1">
              <a:lnSpc>
                <a:spcPct val="250000"/>
              </a:lnSpc>
              <a:buFont typeface="+mj-lt"/>
              <a:buAutoNum type="arabicPeriod"/>
            </a:pPr>
            <a:r>
              <a:rPr lang="ar-SA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تطرقنا إلى موضوعات المقرر الرئيسية التي سيتم تناولها خلال الفصل الدراسي.</a:t>
            </a:r>
          </a:p>
          <a:p>
            <a:pPr marL="342900" indent="-342900" algn="justLow" rtl="1">
              <a:lnSpc>
                <a:spcPct val="250000"/>
              </a:lnSpc>
              <a:buFont typeface="+mj-lt"/>
              <a:buAutoNum type="arabicPeriod"/>
            </a:pPr>
            <a:r>
              <a:rPr lang="ar-SA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فهمنا طرق التدريس والأنشطة التعليمية المتبعة في المقرر.</a:t>
            </a:r>
          </a:p>
          <a:p>
            <a:pPr marL="342900" indent="-342900" algn="justLow" rtl="1">
              <a:lnSpc>
                <a:spcPct val="250000"/>
              </a:lnSpc>
              <a:buFont typeface="+mj-lt"/>
              <a:buAutoNum type="arabicPeriod"/>
            </a:pPr>
            <a:r>
              <a:rPr lang="ar-SA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تعرفنا على نظام التقييم وتوزيع الدرجات خلال الفصل الدراسي.</a:t>
            </a:r>
          </a:p>
          <a:p>
            <a:pPr marL="342900" indent="-342900" algn="justLow" rtl="1">
              <a:lnSpc>
                <a:spcPct val="250000"/>
              </a:lnSpc>
              <a:buFont typeface="+mj-lt"/>
              <a:buAutoNum type="arabicPeriod"/>
            </a:pPr>
            <a:r>
              <a:rPr lang="ar-SA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ألقينا نظرة سريعة على مفهوم </a:t>
            </a:r>
            <a:r>
              <a:rPr lang="ar-EG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الإعلان الرقمي </a:t>
            </a:r>
            <a:r>
              <a:rPr lang="ar-SA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وأهميته و</a:t>
            </a:r>
            <a:r>
              <a:rPr lang="ar-EG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أنواعه، وحاضره ومستقبله</a:t>
            </a:r>
            <a:r>
              <a:rPr lang="ar-SA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7332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29D339-E6AC-AA8A-DF87-B9C82F29F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47A16A5-6AB2-1BAA-1389-0018919B91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" y="0"/>
            <a:ext cx="12179809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DF1A506-788B-42C0-B845-C4F64162E815}"/>
              </a:ext>
            </a:extLst>
          </p:cNvPr>
          <p:cNvSpPr/>
          <p:nvPr/>
        </p:nvSpPr>
        <p:spPr>
          <a:xfrm>
            <a:off x="10243226" y="1667527"/>
            <a:ext cx="1948773" cy="531369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400" b="1" dirty="0">
                <a:latin typeface="Alexandria" charset="0"/>
                <a:cs typeface="+mj-cs"/>
              </a:rPr>
              <a:t>المحاضرة</a:t>
            </a:r>
          </a:p>
          <a:p>
            <a:pPr algn="ctr" rtl="1"/>
            <a:endParaRPr lang="ar-SA" sz="2400" b="1" dirty="0">
              <a:latin typeface="Alexandria" charset="0"/>
              <a:cs typeface="+mj-cs"/>
            </a:endParaRPr>
          </a:p>
          <a:p>
            <a:pPr algn="ctr" rtl="1"/>
            <a:r>
              <a:rPr lang="ar-SA" sz="2400" b="1" dirty="0">
                <a:latin typeface="Alexandria" charset="0"/>
                <a:cs typeface="+mj-cs"/>
              </a:rPr>
              <a:t> الأولى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968BFFB-0F79-3E24-6758-E2BAD6D0C62C}"/>
              </a:ext>
            </a:extLst>
          </p:cNvPr>
          <p:cNvSpPr/>
          <p:nvPr/>
        </p:nvSpPr>
        <p:spPr>
          <a:xfrm>
            <a:off x="-1" y="6269502"/>
            <a:ext cx="12191999" cy="724799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ar-SA" sz="2800" dirty="0">
              <a:latin typeface="Alexandria" charset="0"/>
              <a:cs typeface="Alexandria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D9970F1-AF41-661C-E9AF-A10A5232AD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D41ACE7-D0BB-4065-9DD8-D9DB5BBE5878}"/>
              </a:ext>
            </a:extLst>
          </p:cNvPr>
          <p:cNvSpPr/>
          <p:nvPr/>
        </p:nvSpPr>
        <p:spPr>
          <a:xfrm>
            <a:off x="2496459" y="259841"/>
            <a:ext cx="8213258" cy="1076343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800" b="1" dirty="0">
                <a:solidFill>
                  <a:schemeClr val="bg1"/>
                </a:solidFill>
                <a:latin typeface="Alexandria" charset="0"/>
                <a:cs typeface="+mj-cs"/>
              </a:rPr>
              <a:t>تقديم للمحاضرة </a:t>
            </a:r>
            <a:r>
              <a:rPr lang="ar-EG" sz="2800" b="1" dirty="0">
                <a:solidFill>
                  <a:schemeClr val="bg1"/>
                </a:solidFill>
                <a:latin typeface="Alexandria" charset="0"/>
                <a:cs typeface="+mj-cs"/>
              </a:rPr>
              <a:t>القادمة</a:t>
            </a:r>
            <a:endParaRPr lang="ar-SA" sz="28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D12A0C5-B36B-41EB-92F7-8D6C12F8EF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9706" y="259841"/>
            <a:ext cx="1093891" cy="10763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0FA452F-DF09-4557-97C7-2F2CC8AAEAB5}"/>
              </a:ext>
            </a:extLst>
          </p:cNvPr>
          <p:cNvSpPr/>
          <p:nvPr/>
        </p:nvSpPr>
        <p:spPr>
          <a:xfrm>
            <a:off x="-1" y="1561201"/>
            <a:ext cx="12192000" cy="724799"/>
          </a:xfrm>
          <a:prstGeom prst="rect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800" b="1" dirty="0">
                <a:latin typeface="Alexandria" charset="0"/>
                <a:cs typeface="+mj-cs"/>
              </a:rPr>
              <a:t>ماهية </a:t>
            </a:r>
            <a:r>
              <a:rPr lang="ar-EG" sz="2800" b="1" dirty="0">
                <a:latin typeface="Alexandria" charset="0"/>
                <a:cs typeface="+mj-cs"/>
              </a:rPr>
              <a:t>الإعلان الرقمي</a:t>
            </a:r>
            <a:endParaRPr lang="ar-SA" sz="2800" dirty="0">
              <a:latin typeface="Alexandria" charset="0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20D48E-96B7-D899-A82E-444C021C68B2}"/>
              </a:ext>
            </a:extLst>
          </p:cNvPr>
          <p:cNvSpPr txBox="1"/>
          <p:nvPr/>
        </p:nvSpPr>
        <p:spPr>
          <a:xfrm>
            <a:off x="0" y="2480380"/>
            <a:ext cx="10243226" cy="37359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buNone/>
            </a:pPr>
            <a:r>
              <a:rPr lang="ar-EG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لو شاهد 100 ألف شخص إعلانًا واحدًا، ولكن لم يكن من بينهم سوى 100 شخص مهتمون فعلًا بالمنتج</a:t>
            </a:r>
            <a:endParaRPr lang="ar-EG" sz="20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1">
              <a:lnSpc>
                <a:spcPct val="150000"/>
              </a:lnSpc>
              <a:buNone/>
            </a:pPr>
            <a:r>
              <a:rPr lang="en-US" sz="20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 هل يمكن أن نعتبر الإعلان ناجحًا؟</a:t>
            </a:r>
          </a:p>
          <a:p>
            <a:pPr algn="justLow" rtl="1">
              <a:lnSpc>
                <a:spcPct val="150000"/>
              </a:lnSpc>
              <a:buNone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"هنا تحديدًا تبدأ قصة الإعلان الرقمي؛ فالقوة لم تعد في الوصول إلى أكبر عدد من الأشخاص فقط، وإنما في الوصول إلى الشخص المناسب، في الوقت المناسب، بالرسالة المناسبة."</a:t>
            </a:r>
            <a:endParaRPr lang="ar-EG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1">
              <a:lnSpc>
                <a:spcPct val="150000"/>
              </a:lnSpc>
              <a:buNone/>
            </a:pPr>
            <a:r>
              <a:rPr lang="en-US" sz="2000" b="1" dirty="0">
                <a:solidFill>
                  <a:srgbClr val="002060"/>
                </a:solidFill>
              </a:rPr>
              <a:t>نلتقي الأسبوع القادم </a:t>
            </a:r>
            <a:r>
              <a:rPr lang="ar-EG" sz="2000" b="1" dirty="0">
                <a:solidFill>
                  <a:srgbClr val="002060"/>
                </a:solidFill>
              </a:rPr>
              <a:t> إن شاء الله </a:t>
            </a:r>
            <a:r>
              <a:rPr lang="en-US" sz="2000" b="1" dirty="0">
                <a:solidFill>
                  <a:srgbClr val="002060"/>
                </a:solidFill>
              </a:rPr>
              <a:t>مع محاضرة جديدة من محاضرات الإعلان الرقمي بعنوان:</a:t>
            </a:r>
            <a:endParaRPr lang="en-US" sz="2000" dirty="0">
              <a:solidFill>
                <a:srgbClr val="002060"/>
              </a:solidFill>
            </a:endParaRPr>
          </a:p>
          <a:p>
            <a:pPr algn="ctr" rtl="1">
              <a:lnSpc>
                <a:spcPct val="150000"/>
              </a:lnSpc>
              <a:buNone/>
            </a:pPr>
            <a:r>
              <a:rPr lang="en-US" sz="2000" b="1" dirty="0">
                <a:solidFill>
                  <a:srgbClr val="002060"/>
                </a:solidFill>
              </a:rPr>
              <a:t>من الإعلان التقليدي إلى الإعلان الرقمي: تحولات الاتصال الإعلاني في البيئة الرقمية</a:t>
            </a:r>
          </a:p>
          <a:p>
            <a:pPr algn="ctr" rtl="1">
              <a:lnSpc>
                <a:spcPct val="150000"/>
              </a:lnSpc>
              <a:buNone/>
            </a:pPr>
            <a:r>
              <a:rPr lang="en-US" sz="2000" u="sng" dirty="0">
                <a:solidFill>
                  <a:srgbClr val="002060"/>
                </a:solidFill>
              </a:rPr>
              <a:t>وسنتعرف خلالها على مفهوم الإعلان الرقمي، وخصائصه، وتطوره، </a:t>
            </a:r>
            <a:endParaRPr lang="ar-EG" sz="2000" u="sng" dirty="0">
              <a:solidFill>
                <a:srgbClr val="002060"/>
              </a:solidFill>
            </a:endParaRPr>
          </a:p>
          <a:p>
            <a:pPr algn="ctr" rtl="1">
              <a:lnSpc>
                <a:spcPct val="150000"/>
              </a:lnSpc>
              <a:buNone/>
            </a:pPr>
            <a:r>
              <a:rPr lang="en-US" sz="2000" u="sng" dirty="0">
                <a:solidFill>
                  <a:srgbClr val="002060"/>
                </a:solidFill>
              </a:rPr>
              <a:t>وأهم أنواعه ومميزاته</a:t>
            </a:r>
            <a:r>
              <a:rPr lang="ar-EG" sz="2000" u="sng" dirty="0">
                <a:solidFill>
                  <a:srgbClr val="002060"/>
                </a:solidFill>
              </a:rPr>
              <a:t>..</a:t>
            </a:r>
            <a:endParaRPr lang="en-US" sz="20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93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3833717" y="5753767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6180" y="7112"/>
            <a:ext cx="2580006" cy="120468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CDEE939-D9A5-CC39-FEE5-8FEE0B50EA95}"/>
              </a:ext>
            </a:extLst>
          </p:cNvPr>
          <p:cNvSpPr txBox="1"/>
          <p:nvPr/>
        </p:nvSpPr>
        <p:spPr>
          <a:xfrm>
            <a:off x="-1072978" y="5753767"/>
            <a:ext cx="45245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b="1" dirty="0">
                <a:solidFill>
                  <a:schemeClr val="bg1"/>
                </a:solidFill>
                <a:latin typeface="Alexandria" charset="0"/>
                <a:cs typeface="+mj-cs"/>
              </a:rPr>
              <a:t>شكراً لحضوركم</a:t>
            </a:r>
            <a:endParaRPr lang="en-US" sz="44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1743</TotalTime>
  <Words>1805</Words>
  <Application>Microsoft Office PowerPoint</Application>
  <PresentationFormat>Widescreen</PresentationFormat>
  <Paragraphs>212</Paragraphs>
  <Slides>22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22</cp:revision>
  <dcterms:created xsi:type="dcterms:W3CDTF">2023-04-29T09:08:00Z</dcterms:created>
  <dcterms:modified xsi:type="dcterms:W3CDTF">2026-09-25T09:34:06Z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