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510" r:id="rId7"/>
    <p:sldId id="743" r:id="rId8"/>
    <p:sldId id="276" r:id="rId9"/>
    <p:sldId id="511" r:id="rId10"/>
    <p:sldId id="760" r:id="rId11"/>
    <p:sldId id="761" r:id="rId12"/>
    <p:sldId id="762" r:id="rId13"/>
    <p:sldId id="763" r:id="rId14"/>
    <p:sldId id="764" r:id="rId15"/>
    <p:sldId id="765" r:id="rId16"/>
    <p:sldId id="766" r:id="rId17"/>
    <p:sldId id="767" r:id="rId18"/>
    <p:sldId id="768" r:id="rId19"/>
    <p:sldId id="769" r:id="rId20"/>
    <p:sldId id="770" r:id="rId21"/>
    <p:sldId id="771" r:id="rId22"/>
    <p:sldId id="772" r:id="rId23"/>
    <p:sldId id="773" r:id="rId24"/>
    <p:sldId id="806" r:id="rId25"/>
    <p:sldId id="807" r:id="rId26"/>
    <p:sldId id="808" r:id="rId27"/>
    <p:sldId id="545" r:id="rId28"/>
    <p:sldId id="600" r:id="rId29"/>
    <p:sldId id="774" r:id="rId30"/>
    <p:sldId id="775" r:id="rId31"/>
    <p:sldId id="776" r:id="rId32"/>
    <p:sldId id="777" r:id="rId33"/>
    <p:sldId id="778" r:id="rId34"/>
    <p:sldId id="779" r:id="rId35"/>
    <p:sldId id="809" r:id="rId36"/>
    <p:sldId id="745" r:id="rId37"/>
    <p:sldId id="652" r:id="rId38"/>
    <p:sldId id="781" r:id="rId39"/>
    <p:sldId id="788" r:id="rId40"/>
    <p:sldId id="782" r:id="rId41"/>
    <p:sldId id="783" r:id="rId42"/>
    <p:sldId id="784" r:id="rId43"/>
    <p:sldId id="785" r:id="rId44"/>
    <p:sldId id="786" r:id="rId45"/>
    <p:sldId id="787" r:id="rId46"/>
    <p:sldId id="789" r:id="rId47"/>
    <p:sldId id="790" r:id="rId48"/>
    <p:sldId id="634" r:id="rId49"/>
    <p:sldId id="759" r:id="rId50"/>
    <p:sldId id="791" r:id="rId51"/>
    <p:sldId id="793" r:id="rId52"/>
    <p:sldId id="792" r:id="rId53"/>
    <p:sldId id="794" r:id="rId54"/>
    <p:sldId id="795" r:id="rId55"/>
    <p:sldId id="796" r:id="rId56"/>
    <p:sldId id="798" r:id="rId57"/>
    <p:sldId id="797" r:id="rId58"/>
    <p:sldId id="800" r:id="rId59"/>
    <p:sldId id="801" r:id="rId60"/>
    <p:sldId id="802" r:id="rId61"/>
    <p:sldId id="803" r:id="rId62"/>
    <p:sldId id="804" r:id="rId63"/>
    <p:sldId id="805" r:id="rId64"/>
    <p:sldId id="757" r:id="rId65"/>
    <p:sldId id="758"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743"/>
            <p14:sldId id="276"/>
            <p14:sldId id="511"/>
            <p14:sldId id="760"/>
            <p14:sldId id="761"/>
            <p14:sldId id="762"/>
            <p14:sldId id="763"/>
            <p14:sldId id="764"/>
            <p14:sldId id="765"/>
            <p14:sldId id="766"/>
            <p14:sldId id="767"/>
            <p14:sldId id="768"/>
            <p14:sldId id="769"/>
            <p14:sldId id="770"/>
            <p14:sldId id="771"/>
            <p14:sldId id="772"/>
            <p14:sldId id="773"/>
            <p14:sldId id="806"/>
            <p14:sldId id="807"/>
            <p14:sldId id="808"/>
            <p14:sldId id="545"/>
            <p14:sldId id="600"/>
            <p14:sldId id="774"/>
            <p14:sldId id="775"/>
            <p14:sldId id="776"/>
            <p14:sldId id="777"/>
            <p14:sldId id="778"/>
            <p14:sldId id="779"/>
            <p14:sldId id="809"/>
            <p14:sldId id="745"/>
            <p14:sldId id="652"/>
            <p14:sldId id="781"/>
            <p14:sldId id="788"/>
            <p14:sldId id="782"/>
            <p14:sldId id="783"/>
            <p14:sldId id="784"/>
            <p14:sldId id="785"/>
            <p14:sldId id="786"/>
            <p14:sldId id="787"/>
            <p14:sldId id="789"/>
            <p14:sldId id="790"/>
            <p14:sldId id="634"/>
            <p14:sldId id="759"/>
            <p14:sldId id="791"/>
            <p14:sldId id="793"/>
            <p14:sldId id="792"/>
            <p14:sldId id="794"/>
            <p14:sldId id="795"/>
            <p14:sldId id="796"/>
            <p14:sldId id="798"/>
            <p14:sldId id="797"/>
            <p14:sldId id="800"/>
            <p14:sldId id="801"/>
            <p14:sldId id="802"/>
            <p14:sldId id="803"/>
            <p14:sldId id="804"/>
            <p14:sldId id="805"/>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15" autoAdjust="0"/>
    <p:restoredTop sz="93741" autoAdjust="0"/>
  </p:normalViewPr>
  <p:slideViewPr>
    <p:cSldViewPr snapToGrid="0">
      <p:cViewPr>
        <p:scale>
          <a:sx n="62" d="100"/>
          <a:sy n="62" d="100"/>
        </p:scale>
        <p:origin x="120" y="12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22125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53622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22248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31400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2599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47498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55516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1211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51811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7651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7147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09161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761107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14802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778104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25068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991292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28640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490884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1576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199047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451777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029980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586185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772010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233711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3355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56335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9794600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8624668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544356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156921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175586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5913626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856975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105997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8199080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27340876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66255037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6300980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1272490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2767913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29347189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36999714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2042430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55954024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78874127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9455683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51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5860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6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14.xml"/><Relationship Id="rId7" Type="http://schemas.openxmlformats.org/officeDocument/2006/relationships/image" Target="../media/image1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التاسعة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قياس وتقييم الأداء والتعلم من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2820709"/>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التاسعة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الثامنة موضوع تطبيق نظريات إدارة الأزمات على الحالات الواقعية؛ إذ نستعرض نظريات إدارة الأزمات الحديثة، والتحديات والفرص في تطبيق نظريات إدارة الأزمات، وأخيرًا نقوم بدراسة حالات واقعية.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التاسعة موضوع قياس وتقييم الأداء والتعلم من الأزمات، بدءًا من أهمية التقييم والقياس في إدارة الأزمات،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في الأزمات، وطرق تقييم فعالية إدارة الأزمات في العلاقات العامة، إلى استخدام البيانات والتحليلات لتوجيه استراتيجيات إدارة الأزمات في العلاقات العامة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23509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650603" y="1396107"/>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قياس وتقييم الأداء والتعلم من الأزمات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60469" y="2473155"/>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أهمية التقييم والقياس في إدارة الأزمات</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05276" y="3108185"/>
            <a:ext cx="8113398"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 لحملات العلاقات العامة في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20983" y="4062861"/>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طرق تقييم فعالية إدارة الأزمات في العلاقات العامة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4709761"/>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استخدام البيانات والتحليلات لتوجيه استراتيجيات إدارة الأزمات في العلاقات العامة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66402"/>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أولًا: أهمية التقييم والقياس في إدارة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08B2E3C5-0B5C-7A15-4610-2DE63FE9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088236"/>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7725" y="1872383"/>
            <a:ext cx="9316550" cy="3864969"/>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التوافق مع الأهداف الاستراتيجية</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EG"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يتمثل أحد أهم أدوار التقييم في التأكد من أن جميع أنشطة العلاقات العامة تدعم الأهداف الاستراتيجية للمؤسسة. يُعد هذا التوافق ضروريًا لضمان أن الجهود المبذولة تسهم بشكل مباشر في تحقيق رؤية ورسالة المؤسسة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التركيز على الأولويات</a:t>
            </a:r>
            <a:r>
              <a:rPr lang="en-GB" b="1" kern="100" dirty="0">
                <a:effectLst/>
                <a:latin typeface="Alexandria" pitchFamily="2" charset="-78"/>
                <a:ea typeface="Calibri" panose="020F0502020204030204" pitchFamily="34" charset="0"/>
                <a:cs typeface="Arial" panose="020B0604020202020204" pitchFamily="34" charset="0"/>
              </a:rPr>
              <a:t>:</a:t>
            </a:r>
            <a:r>
              <a:rPr lang="en-GB" kern="100" dirty="0">
                <a:effectLst/>
                <a:latin typeface="Alexandria" pitchFamily="2" charset="-78"/>
                <a:ea typeface="Calibri" panose="020F0502020204030204" pitchFamily="34" charset="0"/>
                <a:cs typeface="Arial" panose="020B0604020202020204" pitchFamily="34" charset="0"/>
              </a:rPr>
              <a:t> </a:t>
            </a:r>
            <a:r>
              <a:rPr lang="ar-EG" kern="100" dirty="0">
                <a:effectLst/>
                <a:latin typeface="Alexandria" pitchFamily="2" charset="-78"/>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lexandria" pitchFamily="2" charset="-78"/>
              </a:rPr>
              <a:t>يساعد التقييم في توجيه الأنشطة نحو الأولويات الاستراتيجية الأكثر أهمية، مما يعزز من فعالية الأنشطة ويسهم في تحقيق النتائج المطلوبة</a:t>
            </a:r>
            <a:r>
              <a:rPr lang="en-GB"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40721"/>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توجيه الأنشطة نحو الأهداف</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التقييم المستمر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يتطلب النجاح في تحقيق الأهداف الاستراتيجية مراقبة مستمرة وتقييم دوري لمدى التقدم المحرز. من خلال التقييم المستمر، يمكن للمؤسسة متابعة الأداء بشكل منتظم وتحديد أي انحرافات عن المسار المخطط له</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فعالية الاستراتيجيات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قياس التقدم للمؤسسة تحليل فعالية الاستراتيجيات المتبعة. إذا أظهرت التقييمات أن التقدم نحو الأهداف بطيء أو غير موجود، يمكن إجراء تعديلات سريعة على الاستراتيجيات لتحسين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توجيه الجهود</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حال اكتشاف أي مشكلات أو عوائق تؤثر على تحقيق الأهداف، يمكن استخدام نتائج التقييم لإعادة توجيه الجهود والموارد نحو الأساليب الأكثر فعالية والأكثر ملاءمة لتحقيق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57199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536138"/>
            <a:ext cx="9316550" cy="3755323"/>
          </a:xfrm>
          <a:prstGeom prst="rect">
            <a:avLst/>
          </a:prstGeom>
          <a:noFill/>
        </p:spPr>
        <p:txBody>
          <a:bodyPr wrap="square" rtlCol="0">
            <a:spAutoFit/>
          </a:bodyPr>
          <a:lstStyle/>
          <a:p>
            <a:pPr marL="342900" lvl="0" indent="-342900" algn="just" rtl="1">
              <a:lnSpc>
                <a:spcPct val="150000"/>
              </a:lnSpc>
              <a:spcAft>
                <a:spcPts val="800"/>
              </a:spcAft>
              <a:buFont typeface="+mj-lt"/>
              <a:buAutoNum type="arabicPeriod"/>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ضمان تحقيق الأهداف الاستراتيجية</a:t>
            </a:r>
            <a:endParaRPr lang="en-GB" sz="22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أمثلة تطبيقية</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شركة عالمية تعمل في مجال التكنولوجيا، قد تكون إحدى الأهداف الاستراتيجية هي زيادة الوعي بالعلامة التجارية في الأسواق الجديدة. من خلال التقييم المستمر للأنشطة الإعلامية وحملات العلاقات العامة، يمكن قياس مدى تحقيق هذا الهدف من خلال مؤشرات مثل التغطية الإعلامية، التفاعل على وسائل التواصل الاجتماعي، والاستطلاعات التي تقيس وعي الجمهور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التحسين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 التقييم أن الوعي لم يزد بالقدر المطلوب، يمكن تعديل الاستراتيجية من خلال استهداف قنوات إعلامية مختلفة أو تحسين الرسائل التسويقية لجذب اهتمام أكبر من الجمهور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1533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158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49501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في إجراء تحليل دقيق لأداء الحملات والأنشطة الحالية. من خلال جمع البيانات حول كيفية استجابة الجمهور المستهدف للحملات، يمكن تحديد العناصر التي تحقق نجاحًا وتلك التي تحتاج إلى تحسين</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التركيز على النجاحات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نقاط القوة في الحملة، يمكن تعزيز هذه العناصر واستخدامها كأصول رئيسية في الحملات المستقبلية. على سبيل المثال، إذا كانت الرسائل المرئية تجذب اهتمام الجمهور بشكل كبير، يمكن زيادة التركيز عليها في الاستراتيجيات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معالجة الضعف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التقييم أيضًا في كشف نقاط الضعف، مثل انخفاض مستوى التفاعل أو ردود الفعل السلبية. هذه المعلومات تسمح بإجراء تعديلات سريعة للتغلب على التحديات وضمان تحقيق الأهداف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5245324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الكفاءة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تخصيص الموارد بذكاء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يسمح التقييم بتحديد الأنشطة والاستراتيجيات الأكثر فعالية من حيث التكلفة والنتائج، مما يمكن المؤسسة من تخصيص مواردها بشكل أكثر كفاءة. هذا يمكن أن يشمل تقليل الإنفاق على القنوات أو الأنشطة ذات الأداء الضعيف وزيادة الاستثمار في تلك التي تحقق أفضل النتائج</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زيادة العائد على الاستثمار</a:t>
            </a:r>
            <a:r>
              <a:rPr lang="en-GB" sz="1800" b="1" kern="100" dirty="0">
                <a:effectLst/>
                <a:latin typeface="Alexandria" pitchFamily="2" charset="-78"/>
                <a:ea typeface="Calibri" panose="020F0502020204030204" pitchFamily="34" charset="0"/>
                <a:cs typeface="Arial" panose="020B0604020202020204" pitchFamily="34" charset="0"/>
              </a:rPr>
              <a:t> (ROI):</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تحسين الكفاءة، يمكن تحقيق نتائج أفضل بموارد أقل، مما يزيد من العائد على الاستثمار ويعزز من فعالية الحملات بشكل عام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للتقييم المستمر أن يكشف عن طرق لتبسيط العمليات وتحسين الأداء التشغيلي، مثل تقليل وقت إعداد الحملات أو تحسين التنسيق بين الفرق المختلفة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06830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8745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7747" y="1418547"/>
            <a:ext cx="9316550" cy="470622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التغيرات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يتيح التقييم المستمر للمؤسسة الاستجابة بسرعة للتغيرات في البيئة الخارجية، مثل التحولات في سلوك الجمهور أو التغيرات في المنافسة. يمكن تعديل الاستراتيجيات فورًا بناءً على نتائج التقييم لضمان بقاء الحملات ذات صلة وفعالة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التقييمات أن بعض الرسائل لا تحقق الأثر المطلوب، يمكن تعديلها لتكون أكثر تأثيرًا وجاذبية للجمهور المستهدف</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إعادة استهداف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كانت الحملة لا تحقق النتائج المرجوة مع فئة معينة من الجمهور، يمكن استخدام بيانات التقييم لإعادة استهداف الجمهور أو توسيع نطاق الحملة لتشمل فئات جديدة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620341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9713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1176" y="1689593"/>
            <a:ext cx="9316550" cy="3436775"/>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2.</a:t>
            </a: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تحسين فعالية الحملات والأنشطة</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مثال من الواقع</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حملة للترويج لمنتج جديد، يمكن استخدام التقييم لتحديد أن الجمهور يتفاعل بشكل إيجابي مع الفيديوهات الترويجية أكثر من المقالات المكتوبة. بناءً على هذه النتيجة، يمكن تعديل الاستراتيجية للتركيز بشكل أكبر على إنتاج ومشاركة المزيد من المحتوى المرئي، مع تحسين جودة المقالات المكتوبة لجذب الجمهور الأقل تفاعلًا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ما تحقق نتائج ضعيفة في منطقة جغرافية معينة، يمكن تعديل الرسائل لتكون أكثر توافقًا مع الثقافة المحلية أو استخدام قنوات توزيع مختلفة تصل إلى الجمهور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779598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81356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استناد القرارات إلى بيانات موثوقة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البيانات الكمية والنوعية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التقييم والقياس في العلاقات العامة يوفران بيانات دقيقة يمكن استخدامها لاتخاذ قرارات مستنيرة. البيانات الكمية، مثل نسب التفاعل والتحويلات، تقدم صورة واضحة عن الأداء الرقمي للحملات. البيانات النوعية، مثل ردود فعل الجمهور من خلال المقابلات أو الاستطلاعات، تساعد في فهم المشاعر والسلوكيات وراء الأرقام</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أدوات التحليل المتقدمة، يمكن استخراج رؤى مهمة من البيانات المجمعة. على سبيل المثال، يمكن تحديد الأنماط والتوجهات التي تشير إلى فعالية حملات معينة أو جوانب من الرسائل تحتاج إلى تعديل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مستنيرة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استنادًا إلى البيانات، يمكن اتخاذ قرارات دقيقة حول تعديل الاستراتيجيات، تخصيص الموارد، أو تغيير الجمهور المستهدف. على سبيل المثال، إذا أظهرت البيانات أن الجمهور المستهدف يتفاعل بشكل أكبر مع محتوى معين، يمكن زيادة التركيز على هذا النوع من المحتوى في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987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91458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483961"/>
            <a:ext cx="9316550" cy="449501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إدارة المخاطر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المخاطر المحتملة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الفهم الدقيق لأداء الحملات، يمكن التعرف على المخاطر المحتملة مثل انخفاض التفاعل أو التغطية الإعلامية السلبية. هذا يساعد في وضع استراتيجيات استباقية للتعامل مع هذه المخاطر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الحد من المخاطر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القرارات غير المستندة إلى بيانات قد تؤدي إلى نتائج غير متوقعة أو غير مرغوبة. باستخدام البيانات الموثوقة، يمكن تقليل هذه المخاطر وضمان أن الاستراتيجيات المتبعة ستؤدي إلى النتائج المرجوة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التكيف مع الظروف المتغيرة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المستمرة تتيح للمؤسسات الاستجابة بسرعة لأي تغييرات غير متوقعة في السوق أو في استجابة الجمهور. على سبيل المثال، إذا تبين أن حملة ما تفقد فعاليتها بمرور الوقت، يمكن تعديل الاستراتيجية بسرعة لتجنب التأثير السلبي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64344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07374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9019" y="1767903"/>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تحسين التخطيط المستقبلي</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الأداء السابق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البيانات المستخلصة من الحملات السابقة توفر رؤية قيمة حول ما نجح وما لم ينجح. هذا يمكن أن يشمل فهم أفضل للوقت الأمثل لإطلاق الحملات، والقنوات الأكثر فاعلية، والرسائل التي تثير أكبر قدر من الاستجابة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وضع خطط قائمة على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البيانات، يمكن وضع خطط مستقبلية قائمة على المعرفة المكتسبة من الأداء السابق. هذا يتضمن تحديد أهداف واقعية، وتخصيص الميزانيات بناءً على تقديرات الأداء، وتصميم استراتيجيات تواصل مخصصة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قياس التقدم</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وضع معايير وأهداف واضحة باستخدام البيانات، يمكن قياس التقدم بمرور الوقت وتعديل الخطط حسب الحاجة لضمان تحقيق الأهداف بأعلى كفاءة ممكنة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47059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8891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تقديم بيانات داعمة لاتخاذ القرارات</a:t>
            </a:r>
            <a:endPar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بيانات حملة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أظهرت البيانات أن حملة معينة حققت نتائج جيدة في قناة تسويقية معينة (مثل وسائل التواصل الاجتماعي)، يمكن التخطيط لزيادة الاستثمار في هذه القناة في المستقبل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تجنب القرارات العشوائية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بدلاً من الاعتماد على الحدس أو التخمين، يمكن للمؤسسة استخدام البيانات لتجنب القرارات غير المستندة إلى دليل، مما يقلل من المخاطر المالية والاستراتيجية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تحسين الاستراتيجيات المستقبلية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باستخدام تحليل الأداء السابق، يمكن تصميم حملات جديدة تستفيد من النجاحات السابقة وتتجنب الأخطاء، مما يضمن تحسين مستمر في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92059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616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073872"/>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تقييم قيمة الحملات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التكاليف مقابل النتائج</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قياس العائد على الاستثمار</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تحديد ما إذا كانت الحملات التي تقوم بها العلاقات العامة تحقق العوائد المطلوبة مقابل التكاليف المستثمرة فيها. يتم ذلك من خلال مقارنة تكاليف الحملات (مثل التكاليف الإعلانية، تكاليف الإنتاج، والموارد البشرية) مع العوائد المالية أو القيمة المحققة من هذه الحملات (مثل زيادة المبيعات، تحسين السمعة، أو زيادة الوعي بالعلامة التجارية)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العائد غير المالي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كثير من الأحيان، قد لا تكون نتائج العلاقات العامة مالية بشكل مباشر، ولكن يمكن قياس العائد من خلال تحسين العلاقات مع أصحاب المصلحة، تعزيز السمعة، أو تحسين صورة العلامة التجارية. يمكن استخدام مقاييس مثل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أو التغطية الإعلامية لحساب العوائد غير المباشرة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22894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3050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3755323"/>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تعزيز الميزانية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تبرير الاستثمار في العلاقات العامة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إظهار العائد الإيجابي على الاستثمار، يمكن للمؤسسات تقديم حجة قوية لزيادة ميزانية العلاقات العامة. يعزز ذلك الثقة من الإدارة العليا وأصحاب المصلحة في فعالية العلاقات العامة كجزء من الاستراتيجية الشاملة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توجيه الموارد بكفاءة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فهم العائد على الاستثمار، يمكن توجيه الموارد نحو الأنشطة والقنوات الأكثر فعالية، مما يساهم في تحسين الأداء العام للحملات وتقليل الهدر في الميزانية. على سبيل المثال، إذا أظهر التحليل أن قناة معينة تحقق</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أعلى من غيرها، يمكن زيادة الاستثمار في تلك القناة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866840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تحقيق المزيد من الاستدامة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اتخاذ قرارات مستدامة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يساعد فهم العائد على الاستثمار في اتخاذ قرارات تدعم الاستدامة المالية والاستراتيجية للمؤسسة. يساهم ذلك في تقليل المخاطر المالية وضمان أن العلاقات العامة تساهم في النمو طويل الأجل للمؤسسة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القدرة على التكيف</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كأداة لتقييم الأداء المستمر وتحسين الاستراتيجيات. هذا يمكن أن يشمل تعديل أو إيقاف الحملات التي لا تحقق العوائد المتوقعة والتركيز على الاستراتيجيات الأكثر نجاحًا</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في التخطيط يساعد المؤسسات في تحديد الأولويات ووضع استراتيجيات تعزز من قدرتها على مواجهة التحديات المستقبلية وتحقيق الأهداف بكفاءة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606632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5874" y="1648951"/>
            <a:ext cx="9316550" cy="4176464"/>
          </a:xfrm>
          <a:prstGeom prst="rect">
            <a:avLst/>
          </a:prstGeom>
          <a:noFill/>
        </p:spPr>
        <p:txBody>
          <a:bodyPr wrap="square" rtlCol="0">
            <a:spAutoFit/>
          </a:bodyPr>
          <a:lstStyle/>
          <a:p>
            <a:pPr lvl="0" algn="just" rtl="1">
              <a:lnSpc>
                <a:spcPct val="150000"/>
              </a:lnSpc>
              <a:spcAft>
                <a:spcPts val="800"/>
              </a:spcAft>
            </a:pP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4.</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 </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قياس العائد على الاستثمار </a:t>
            </a:r>
            <a:r>
              <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rPr>
              <a:t>ROI</a:t>
            </a:r>
          </a:p>
          <a:p>
            <a:pPr algn="just" rtl="1">
              <a:lnSpc>
                <a:spcPct val="115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أمثلة تطبيقية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حملة توعية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قامت مؤسسة بحملة توعية لتحسين صورتها العامة وكانت التكاليف الإجمالية للحملة 50,000 دولار، بينما قُدّرت القيمة الإعلامية المكافئة</a:t>
            </a:r>
            <a:r>
              <a:rPr lang="en-GB" sz="1800" kern="100" dirty="0">
                <a:effectLst/>
                <a:latin typeface="Alexandria" pitchFamily="2" charset="-78"/>
                <a:ea typeface="Calibri" panose="020F0502020204030204" pitchFamily="34" charset="0"/>
                <a:cs typeface="Arial" panose="020B0604020202020204" pitchFamily="34" charset="0"/>
              </a:rPr>
              <a:t> (AVE) </a:t>
            </a:r>
            <a:r>
              <a:rPr lang="ar-SA" sz="1800" kern="100" dirty="0">
                <a:effectLst/>
                <a:latin typeface="Calibri" panose="020F0502020204030204" pitchFamily="34" charset="0"/>
                <a:ea typeface="Calibri" panose="020F0502020204030204" pitchFamily="34" charset="0"/>
                <a:cs typeface="Alexandria" pitchFamily="2" charset="-78"/>
              </a:rPr>
              <a:t>بـ 200,000 دولار، فإن العائد على الاستثمار يظهر أن الحملة كانت ناجحة وذات قيمة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تعزيز الاستثمار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إذا أثبتت العلاقات العامة من خلال البيانات أن حملة معينة ساهمت بشكل كبير في زيادة المبيعات أو جذب استثمارات جديدة، يمكن استخدامها كدليل لدعم طلب زيادة الميزانية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تحقيق استدامة أكبر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من خلال تحديد الحملات أو الأنشطة التي تحقق عائدًا أعلى، يمكن للمؤسسة الاستثمار بشكل أكبر في تلك المجالات، مما يدعم الاستدامة والنمو المستقبلي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86753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24318" y="104909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708713"/>
            <a:ext cx="10159188" cy="4538999"/>
          </a:xfrm>
          <a:prstGeom prst="rect">
            <a:avLst/>
          </a:prstGeom>
          <a:noFill/>
        </p:spPr>
        <p:txBody>
          <a:bodyPr wrap="square" rtlCol="0">
            <a:spAutoFit/>
          </a:bodyPr>
          <a:lstStyle/>
          <a:p>
            <a:pPr lvl="0" algn="just" rtl="1">
              <a:lnSpc>
                <a:spcPct val="150000"/>
              </a:lnSpc>
              <a:spcAft>
                <a:spcPts val="8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أهمية قياس الأداء بعد الأزمات</a:t>
            </a:r>
          </a:p>
          <a:p>
            <a:pPr lvl="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أ. أسباب القياس</a:t>
            </a:r>
            <a:endParaRPr lang="ar-EG" sz="20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نقاط القوة والضعف:</a:t>
            </a:r>
            <a:endParaRPr lang="ar-EG" sz="18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تحليل الفعالية: </a:t>
            </a:r>
            <a:r>
              <a:rPr lang="ar-EG" sz="1800" kern="100" dirty="0">
                <a:effectLst/>
                <a:latin typeface="Calibri" panose="020F0502020204030204" pitchFamily="34" charset="0"/>
                <a:ea typeface="Calibri" panose="020F0502020204030204" pitchFamily="34" charset="0"/>
                <a:cs typeface="Alexandria" pitchFamily="2" charset="-78"/>
              </a:rPr>
              <a:t>قياس الأداء بعد الأزمة يساعد في تحديد مدى فعالية استراتيجيات الاستجابة.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تحسين المستقبل: </a:t>
            </a:r>
            <a:r>
              <a:rPr lang="ar-EG" sz="1800" kern="100" dirty="0">
                <a:effectLst/>
                <a:latin typeface="Calibri" panose="020F0502020204030204" pitchFamily="34" charset="0"/>
                <a:ea typeface="Calibri" panose="020F0502020204030204" pitchFamily="34" charset="0"/>
                <a:cs typeface="Alexandria" pitchFamily="2" charset="-78"/>
              </a:rPr>
              <a:t>يساعد في تحديد نقاط القوة التي يمكن تعزيزها والضعف التي تحتاج إلى معالجة.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دعم اتخاذ القرار: </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معلومات قائمة على الأدلة</a:t>
            </a:r>
            <a:r>
              <a:rPr lang="ar-EG" sz="1800" kern="100" dirty="0">
                <a:effectLst/>
                <a:latin typeface="Calibri" panose="020F0502020204030204" pitchFamily="34" charset="0"/>
                <a:ea typeface="Calibri" panose="020F0502020204030204" pitchFamily="34" charset="0"/>
                <a:cs typeface="Alexandria" pitchFamily="2" charset="-78"/>
              </a:rPr>
              <a:t>: يوفر قياس الأداء بيانات دقيقة تساعد في اتخاذ قرارات مستنيرة حول تحسين الاستراتيجيات المستقبلية.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81794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0102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41062" y="1609396"/>
            <a:ext cx="10942855" cy="4641655"/>
          </a:xfrm>
          <a:prstGeom prst="rect">
            <a:avLst/>
          </a:prstGeom>
          <a:noFill/>
        </p:spPr>
        <p:txBody>
          <a:bodyPr wrap="square" rtlCol="0">
            <a:spAutoFit/>
          </a:bodyPr>
          <a:lstStyle/>
          <a:p>
            <a:pPr lvl="0" algn="just" rtl="1">
              <a:lnSpc>
                <a:spcPct val="150000"/>
              </a:lnSpc>
              <a:spcAft>
                <a:spcPts val="8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أهمية قياس الأداء بعد الأزمات</a:t>
            </a:r>
          </a:p>
          <a:p>
            <a:pPr lvl="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ب. تحليل الأداء</a:t>
            </a:r>
            <a:endParaRPr lang="ar-EG" sz="20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تحديد ما إذا كانت الأهداف قد تحققت:</a:t>
            </a:r>
            <a:endParaRPr lang="ar-EG" sz="18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مقارنة النتائج بالأهداف: </a:t>
            </a:r>
            <a:r>
              <a:rPr lang="ar-EG" sz="1800" kern="100" dirty="0">
                <a:effectLst/>
                <a:latin typeface="Calibri" panose="020F0502020204030204" pitchFamily="34" charset="0"/>
                <a:ea typeface="Calibri" panose="020F0502020204030204" pitchFamily="34" charset="0"/>
                <a:cs typeface="Alexandria" pitchFamily="2" charset="-78"/>
              </a:rPr>
              <a:t>استخدام مؤشرات الأداء الأساسية</a:t>
            </a:r>
            <a:r>
              <a:rPr lang="en-GB" sz="1800" kern="100" dirty="0">
                <a:effectLst/>
                <a:latin typeface="Calibri" panose="020F0502020204030204" pitchFamily="34" charset="0"/>
                <a:ea typeface="Calibri" panose="020F0502020204030204" pitchFamily="34" charset="0"/>
                <a:cs typeface="Alexandria" pitchFamily="2" charset="-78"/>
              </a:rPr>
              <a:t>KPIs </a:t>
            </a:r>
            <a:r>
              <a:rPr lang="ar-EG" sz="1800" kern="100" dirty="0">
                <a:effectLst/>
                <a:latin typeface="Calibri" panose="020F0502020204030204" pitchFamily="34" charset="0"/>
                <a:ea typeface="Calibri" panose="020F0502020204030204" pitchFamily="34" charset="0"/>
                <a:cs typeface="Alexandria" pitchFamily="2" charset="-78"/>
              </a:rPr>
              <a:t> لمقارنة النتائج الفعلية بالأهداف المحددة قبل الأزمة.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مراجعة الاستراتيجيات: </a:t>
            </a:r>
            <a:r>
              <a:rPr lang="ar-EG" sz="1800" kern="100" dirty="0">
                <a:effectLst/>
                <a:latin typeface="Calibri" panose="020F0502020204030204" pitchFamily="34" charset="0"/>
                <a:ea typeface="Calibri" panose="020F0502020204030204" pitchFamily="34" charset="0"/>
                <a:cs typeface="Alexandria" pitchFamily="2" charset="-78"/>
              </a:rPr>
              <a:t>تحليل مدى نجاح أو فشل الاستراتيجيات المستخدمة في تحقيق الأهداف المرجوة.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استخدام البيانات النوعية والكمية:</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التقييم الكمي: </a:t>
            </a:r>
            <a:r>
              <a:rPr lang="ar-EG" sz="1800" kern="100" dirty="0">
                <a:effectLst/>
                <a:latin typeface="Calibri" panose="020F0502020204030204" pitchFamily="34" charset="0"/>
                <a:ea typeface="Calibri" panose="020F0502020204030204" pitchFamily="34" charset="0"/>
                <a:cs typeface="Alexandria" pitchFamily="2" charset="-78"/>
              </a:rPr>
              <a:t>استخدام البيانات الرقمية لقياس تأثير الأزمة والاستجابة لها.</a:t>
            </a:r>
          </a:p>
          <a:p>
            <a:pPr lvl="0" algn="just" rtl="1">
              <a:lnSpc>
                <a:spcPct val="150000"/>
              </a:lnSpc>
              <a:spcAft>
                <a:spcPts val="800"/>
              </a:spcAft>
            </a:pPr>
            <a:r>
              <a:rPr lang="ar-EG" sz="1800" b="1" kern="100" dirty="0">
                <a:effectLst/>
                <a:latin typeface="Calibri" panose="020F0502020204030204" pitchFamily="34" charset="0"/>
                <a:ea typeface="Calibri" panose="020F0502020204030204" pitchFamily="34" charset="0"/>
                <a:cs typeface="Alexandria" pitchFamily="2" charset="-78"/>
              </a:rPr>
              <a:t>التقييم النوعي: </a:t>
            </a:r>
            <a:r>
              <a:rPr lang="ar-EG" sz="1800" kern="100" dirty="0">
                <a:effectLst/>
                <a:latin typeface="Calibri" panose="020F0502020204030204" pitchFamily="34" charset="0"/>
                <a:ea typeface="Calibri" panose="020F0502020204030204" pitchFamily="34" charset="0"/>
                <a:cs typeface="Alexandria" pitchFamily="2" charset="-78"/>
              </a:rPr>
              <a:t>جمع وتحليل الردود من الجمهور وأصحاب المصلحة لفهم الجوانب غير الملموسة للأداء.</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0586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65415" y="9291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أهمية التقييم والقياس في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5415" y="1609396"/>
            <a:ext cx="10942855" cy="4641592"/>
          </a:xfrm>
          <a:prstGeom prst="rect">
            <a:avLst/>
          </a:prstGeom>
          <a:noFill/>
        </p:spPr>
        <p:txBody>
          <a:bodyPr wrap="square" rtlCol="0">
            <a:spAutoFit/>
          </a:bodyPr>
          <a:lstStyle/>
          <a:p>
            <a:pPr lvl="0" algn="just" rtl="1">
              <a:lnSpc>
                <a:spcPct val="150000"/>
              </a:lnSpc>
              <a:spcAft>
                <a:spcPts val="8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أهمية قياس الأداء بعد الأزمات</a:t>
            </a:r>
          </a:p>
          <a:p>
            <a:pPr lvl="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 التقييم الشامل</a:t>
            </a:r>
            <a:endParaRPr lang="ar-EG" sz="20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من منظور العلاقات العامة:</a:t>
            </a:r>
            <a:endParaRPr lang="ar-EG" sz="1800" b="1"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تأثير الأزمة على السمعة: </a:t>
            </a:r>
            <a:r>
              <a:rPr lang="ar-SA" sz="1800" kern="100" dirty="0">
                <a:effectLst/>
                <a:latin typeface="Calibri" panose="020F0502020204030204" pitchFamily="34" charset="0"/>
                <a:ea typeface="Calibri" panose="020F0502020204030204" pitchFamily="34" charset="0"/>
                <a:cs typeface="Alexandria" pitchFamily="2" charset="-78"/>
              </a:rPr>
              <a:t>تحليل كيف أثرت الأزمة على سمعة المؤسسة وعلاقتها مع الجمهور.</a:t>
            </a:r>
            <a:endParaRPr lang="ar-EG" sz="1800"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قياس استجابة الجمهور: </a:t>
            </a:r>
            <a:r>
              <a:rPr lang="ar-SA" sz="1800" kern="100" dirty="0">
                <a:effectLst/>
                <a:latin typeface="Calibri" panose="020F0502020204030204" pitchFamily="34" charset="0"/>
                <a:ea typeface="Calibri" panose="020F0502020204030204" pitchFamily="34" charset="0"/>
                <a:cs typeface="Alexandria" pitchFamily="2" charset="-78"/>
              </a:rPr>
              <a:t>تقييم كيفية استقبال الجمهور للإجراءات التي اتخذتها المؤسسة خلال الأزمة.</a:t>
            </a:r>
            <a:endParaRPr lang="ar-EG" sz="1800"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الردود من أصحاب المصلحة:</a:t>
            </a:r>
            <a:r>
              <a:rPr lang="ar-EG" sz="1800" b="1" kern="100" dirty="0">
                <a:effectLst/>
                <a:latin typeface="Calibri" panose="020F0502020204030204" pitchFamily="34" charset="0"/>
                <a:ea typeface="Calibri" panose="020F0502020204030204" pitchFamily="34" charset="0"/>
                <a:cs typeface="Alexandria" pitchFamily="2" charset="-78"/>
              </a:rPr>
              <a:t> </a:t>
            </a: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تحليل التغذية الراجعة: </a:t>
            </a:r>
            <a:r>
              <a:rPr lang="ar-SA" sz="1800" kern="100" dirty="0">
                <a:effectLst/>
                <a:latin typeface="Calibri" panose="020F0502020204030204" pitchFamily="34" charset="0"/>
                <a:ea typeface="Calibri" panose="020F0502020204030204" pitchFamily="34" charset="0"/>
                <a:cs typeface="Alexandria" pitchFamily="2" charset="-78"/>
              </a:rPr>
              <a:t>جمع وتحليل ملاحظات أصحاب المصلحة مثل العملاء، الموظفين، والمستثمرين.</a:t>
            </a:r>
            <a:endParaRPr lang="ar-EG" sz="1800" kern="100" dirty="0">
              <a:effectLst/>
              <a:latin typeface="Calibri" panose="020F0502020204030204" pitchFamily="34" charset="0"/>
              <a:ea typeface="Calibri" panose="020F0502020204030204" pitchFamily="34" charset="0"/>
              <a:cs typeface="Alexandria" pitchFamily="2" charset="-78"/>
            </a:endParaRPr>
          </a:p>
          <a:p>
            <a:pPr lvl="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بناء الثقة: </a:t>
            </a:r>
            <a:r>
              <a:rPr lang="ar-SA" sz="1800" kern="100" dirty="0">
                <a:effectLst/>
                <a:latin typeface="Calibri" panose="020F0502020204030204" pitchFamily="34" charset="0"/>
                <a:ea typeface="Calibri" panose="020F0502020204030204" pitchFamily="34" charset="0"/>
                <a:cs typeface="Alexandria" pitchFamily="2" charset="-78"/>
              </a:rPr>
              <a:t>تقييم مدى تأثير استجابة المؤسسة على ثقة أصحاب المصلحة بها، وكيف يمكن تعزيز هذه الثقة بعد الأزمة.</a:t>
            </a:r>
            <a:endParaRPr lang="ar-EG" sz="1800" kern="100" dirty="0">
              <a:effectLst/>
              <a:latin typeface="Calibri" panose="020F0502020204030204" pitchFamily="34" charset="0"/>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21930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286115"/>
            <a:ext cx="11293642" cy="954107"/>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تحديد مؤشرات الأداء الرئيسية</a:t>
            </a:r>
            <a:r>
              <a:rPr lang="en-GB" sz="2800" b="1" dirty="0">
                <a:solidFill>
                  <a:srgbClr val="00AEEF"/>
                </a:solidFill>
                <a:latin typeface="Alexandria" charset="0"/>
                <a:cs typeface="Alexandria" charset="0"/>
              </a:rPr>
              <a:t>KPIs   </a:t>
            </a:r>
            <a:r>
              <a:rPr lang="ar-EG" sz="2800" b="1" dirty="0">
                <a:solidFill>
                  <a:srgbClr val="00AEEF"/>
                </a:solidFill>
                <a:latin typeface="Alexandria" charset="0"/>
                <a:cs typeface="Alexandria" charset="0"/>
              </a:rPr>
              <a:t> لحملات العلاقات العامة في 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CD1E4474-2D7E-D845-9AEB-B3F4E0129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240222"/>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6" y="786139"/>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79545" y="48961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8229" y="1439967"/>
            <a:ext cx="11075541" cy="4967450"/>
          </a:xfrm>
          <a:prstGeom prst="rect">
            <a:avLst/>
          </a:prstGeom>
          <a:noFill/>
        </p:spPr>
        <p:txBody>
          <a:bodyPr wrap="square" rtlCol="0">
            <a:spAutoFit/>
          </a:bodyPr>
          <a:lstStyle/>
          <a:p>
            <a:pPr marL="342900" lvl="0" indent="-342900" algn="r" rtl="1">
              <a:lnSpc>
                <a:spcPct val="115000"/>
              </a:lnSpc>
              <a:spcAft>
                <a:spcPts val="800"/>
              </a:spcAft>
              <a:buFont typeface="+mj-lt"/>
              <a:buAutoNum type="arabicPeriod"/>
            </a:pPr>
            <a:r>
              <a:rPr lang="ar-SA" sz="2000" b="1" kern="100" dirty="0">
                <a:solidFill>
                  <a:srgbClr val="00AEEF"/>
                </a:solidFill>
                <a:effectLst/>
                <a:latin typeface="Calibri" panose="020F0502020204030204" pitchFamily="34" charset="0"/>
                <a:ea typeface="Calibri" panose="020F0502020204030204" pitchFamily="34" charset="0"/>
                <a:cs typeface="Alexandria" pitchFamily="2" charset="-78"/>
              </a:rPr>
              <a:t>تعريف مؤشرات الأداء الرئيسية </a:t>
            </a:r>
            <a:r>
              <a:rPr lang="en-GB" sz="2000" b="1" kern="100" dirty="0">
                <a:solidFill>
                  <a:srgbClr val="00AEEF"/>
                </a:solidFill>
                <a:effectLst/>
                <a:latin typeface="Alexandria" pitchFamily="2" charset="-78"/>
                <a:ea typeface="Calibri" panose="020F0502020204030204" pitchFamily="34" charset="0"/>
                <a:cs typeface="Arial" panose="020B0604020202020204" pitchFamily="34" charset="0"/>
              </a:rPr>
              <a:t>(KPIs)</a:t>
            </a:r>
            <a:endParaRPr lang="en-GB" sz="2000" b="1" kern="1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ما هي </a:t>
            </a:r>
            <a:r>
              <a:rPr lang="en-GB" sz="1800" b="1" kern="0" dirty="0">
                <a:effectLst/>
                <a:latin typeface="Alexandria" pitchFamily="2" charset="-78"/>
                <a:ea typeface="Times New Roman" panose="02020603050405020304" pitchFamily="18" charset="0"/>
                <a:cs typeface="Arial" panose="020B0604020202020204" pitchFamily="34" charset="0"/>
              </a:rPr>
              <a:t>KPIs</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15000"/>
              </a:lnSpc>
              <a:spcAft>
                <a:spcPts val="800"/>
              </a:spcAft>
              <a:buFont typeface="Arial" panose="020B0604020202020204" pitchFamily="34" charset="0"/>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التعريف</a:t>
            </a:r>
            <a:r>
              <a:rPr lang="en-GB" sz="1800" b="1" kern="0" dirty="0">
                <a:effectLst/>
                <a:latin typeface="Alexandria" pitchFamily="2" charset="-78"/>
                <a:ea typeface="Times New Roman" panose="02020603050405020304" pitchFamily="18" charset="0"/>
                <a:cs typeface="Arial" panose="020B0604020202020204" pitchFamily="34" charset="0"/>
              </a:rPr>
              <a:t>:</a:t>
            </a:r>
            <a:br>
              <a:rPr lang="en-GB" sz="1800" kern="0" dirty="0">
                <a:effectLst/>
                <a:latin typeface="Alexandria" pitchFamily="2" charset="-78"/>
                <a:ea typeface="Times New Roman" panose="02020603050405020304" pitchFamily="18" charset="0"/>
                <a:cs typeface="Arial" panose="020B0604020202020204" pitchFamily="34" charset="0"/>
              </a:rPr>
            </a:br>
            <a:r>
              <a:rPr lang="ar-SA" kern="0" dirty="0">
                <a:effectLst/>
                <a:latin typeface="Calibri" panose="020F0502020204030204" pitchFamily="34" charset="0"/>
                <a:ea typeface="Times New Roman" panose="02020603050405020304" pitchFamily="18" charset="0"/>
                <a:cs typeface="Alexandria" pitchFamily="2" charset="-78"/>
              </a:rPr>
              <a:t>مؤشرات الأداء الرئيسية</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هي مقاييس محددة تُستخدم لتقييم مدى نجاح حملة العلاقات العامة في تحقيق أهدافها. تُعتبر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أدوات قياس تعكس أداء الحملة وتوفر بيانات كمية ونوعية حول نتائج الأنشطة المختلفة، مما يساعد في تقييم فعالية الاستراتيجيات المستخدمة وتحديد المجالات التي تحتاج إلى تحسين</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1800" b="1" kern="0" dirty="0">
                <a:effectLst/>
                <a:latin typeface="Calibri" panose="020F0502020204030204" pitchFamily="34" charset="0"/>
                <a:ea typeface="Times New Roman" panose="02020603050405020304" pitchFamily="18" charset="0"/>
                <a:cs typeface="Alexandria" pitchFamily="2" charset="-78"/>
              </a:rPr>
              <a:t>لماذا تعد</a:t>
            </a:r>
            <a:r>
              <a:rPr lang="en-GB" sz="1800" b="1" kern="0" dirty="0">
                <a:effectLst/>
                <a:latin typeface="Alexandria" pitchFamily="2" charset="-78"/>
                <a:ea typeface="Times New Roman" panose="02020603050405020304" pitchFamily="18" charset="0"/>
                <a:cs typeface="Arial" panose="020B0604020202020204" pitchFamily="34" charset="0"/>
              </a:rPr>
              <a:t> KPIs </a:t>
            </a:r>
            <a:r>
              <a:rPr lang="ar-SA" sz="1800" b="1" kern="0" dirty="0">
                <a:effectLst/>
                <a:latin typeface="Calibri" panose="020F0502020204030204" pitchFamily="34" charset="0"/>
                <a:ea typeface="Times New Roman" panose="02020603050405020304" pitchFamily="18" charset="0"/>
                <a:cs typeface="Alexandria" pitchFamily="2" charset="-78"/>
              </a:rPr>
              <a:t>مهمة؟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قياس النجاح</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تساعد</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في قياس مدى التقدم نحو تحقيق الأهداف الاستراتيجية للحملة. من خلال تحليل هذه المؤشرات، يمكن للمؤسسات تحديد ما إذا كانت الحملة تسير في الاتجاه الصحيح أم تحتاج إلى تعديل مسارها</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تحسين الأداء</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توفر</a:t>
            </a:r>
            <a:r>
              <a:rPr lang="en-GB" kern="0" dirty="0">
                <a:effectLst/>
                <a:latin typeface="Alexandria" pitchFamily="2" charset="-78"/>
                <a:ea typeface="Times New Roman" panose="02020603050405020304" pitchFamily="18" charset="0"/>
                <a:cs typeface="Arial" panose="020B0604020202020204" pitchFamily="34" charset="0"/>
              </a:rPr>
              <a:t> KPIs </a:t>
            </a:r>
            <a:r>
              <a:rPr lang="ar-SA" kern="0" dirty="0">
                <a:effectLst/>
                <a:latin typeface="Calibri" panose="020F0502020204030204" pitchFamily="34" charset="0"/>
                <a:ea typeface="Times New Roman" panose="02020603050405020304" pitchFamily="18" charset="0"/>
                <a:cs typeface="Alexandria" pitchFamily="2" charset="-78"/>
              </a:rPr>
              <a:t>بيانات قيّمة تساعد في تحسين الاستراتيجيات الحالية وضبطها لضمان تحقيق نتائج أفضل. كما تسهم في تحديد نقاط القوة والضعف في الحملات، مما يمكن الفرق من تحسين الكفاءة وزيادة التأثير</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13514"/>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150203"/>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5428" y="1888129"/>
            <a:ext cx="9407703" cy="4234301"/>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الأهداف الاستراتيجية</a:t>
            </a:r>
            <a:r>
              <a:rPr lang="en-GB" sz="2000" b="1" kern="100" dirty="0">
                <a:effectLst/>
                <a:latin typeface="Alexandria" pitchFamily="2" charset="-78"/>
                <a:ea typeface="Calibri" panose="020F0502020204030204" pitchFamily="34"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مواءمة</a:t>
            </a:r>
            <a:r>
              <a:rPr lang="en-GB" b="1" kern="100" dirty="0">
                <a:effectLst/>
                <a:latin typeface="Alexandria" pitchFamily="2" charset="-78"/>
                <a:ea typeface="Calibri" panose="020F0502020204030204" pitchFamily="34" charset="0"/>
                <a:cs typeface="Arial" panose="020B0604020202020204" pitchFamily="34" charset="0"/>
              </a:rPr>
              <a:t> KPIs </a:t>
            </a:r>
            <a:r>
              <a:rPr lang="ar-SA" b="1" kern="100" dirty="0">
                <a:effectLst/>
                <a:latin typeface="Calibri" panose="020F0502020204030204" pitchFamily="34" charset="0"/>
                <a:ea typeface="Calibri" panose="020F0502020204030204" pitchFamily="34" charset="0"/>
                <a:cs typeface="Alexandria" pitchFamily="2" charset="-78"/>
              </a:rPr>
              <a:t>مع أهداف الحملة العامة</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100" dirty="0">
                <a:effectLst/>
                <a:latin typeface="Calibri" panose="020F0502020204030204" pitchFamily="34" charset="0"/>
                <a:ea typeface="Calibri" panose="020F0502020204030204" pitchFamily="34" charset="0"/>
                <a:cs typeface="Alexandria" pitchFamily="2" charset="-78"/>
              </a:rPr>
              <a:t>لتكون مؤشرات الأداء الرئيسية فعّالة، يجب أن تكون مرتبطة بشكل وثيق بالأهداف الاستراتيجية للحملة. على سبيل المثال، إذا كان الهدف من الحملة هو زيادة الوعي بالعلامة التجارية، فيجب أن تتضمن</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نسبة الوصول والظهور الإعلامي. إذا كان الهدف </a:t>
            </a:r>
            <a:r>
              <a:rPr lang="ar-SA" b="1" kern="100" dirty="0">
                <a:effectLst/>
                <a:latin typeface="Calibri" panose="020F0502020204030204" pitchFamily="34" charset="0"/>
                <a:ea typeface="Calibri" panose="020F0502020204030204" pitchFamily="34" charset="0"/>
                <a:cs typeface="Alexandria" pitchFamily="2" charset="-78"/>
              </a:rPr>
              <a:t>تحسين سمعة المؤسسة</a:t>
            </a:r>
            <a:r>
              <a:rPr lang="ar-SA" kern="100" dirty="0">
                <a:effectLst/>
                <a:latin typeface="Calibri" panose="020F0502020204030204" pitchFamily="34" charset="0"/>
                <a:ea typeface="Calibri" panose="020F0502020204030204" pitchFamily="34" charset="0"/>
                <a:cs typeface="Alexandria" pitchFamily="2" charset="-78"/>
              </a:rPr>
              <a:t>، يمكن أن تشمل</a:t>
            </a:r>
            <a:r>
              <a:rPr lang="en-GB" kern="100" dirty="0">
                <a:effectLst/>
                <a:latin typeface="Alexandria" pitchFamily="2" charset="-78"/>
                <a:ea typeface="Calibri" panose="020F0502020204030204" pitchFamily="34" charset="0"/>
                <a:cs typeface="Times New Roman" panose="02020603050405020304" pitchFamily="18" charset="0"/>
              </a:rPr>
              <a:t> KPIs </a:t>
            </a:r>
            <a:r>
              <a:rPr lang="ar-SA" kern="100" dirty="0">
                <a:effectLst/>
                <a:latin typeface="Calibri" panose="020F0502020204030204" pitchFamily="34" charset="0"/>
                <a:ea typeface="Calibri" panose="020F0502020204030204" pitchFamily="34" charset="0"/>
                <a:cs typeface="Alexandria" pitchFamily="2" charset="-78"/>
              </a:rPr>
              <a:t>مقاييس مثل </a:t>
            </a:r>
            <a:r>
              <a:rPr lang="ar-SA" b="1" kern="100" dirty="0">
                <a:effectLst/>
                <a:latin typeface="Calibri" panose="020F0502020204030204" pitchFamily="34" charset="0"/>
                <a:ea typeface="Calibri" panose="020F0502020204030204" pitchFamily="34" charset="0"/>
                <a:cs typeface="Alexandria" pitchFamily="2" charset="-78"/>
              </a:rPr>
              <a:t>التفاعل الإيجابي عبر وسائل التواصل الاجتماعي</a:t>
            </a:r>
            <a:r>
              <a:rPr lang="ar-SA" kern="100" dirty="0">
                <a:effectLst/>
                <a:latin typeface="Calibri" panose="020F0502020204030204" pitchFamily="34" charset="0"/>
                <a:ea typeface="Calibri" panose="020F0502020204030204" pitchFamily="34" charset="0"/>
                <a:cs typeface="Alexandria" pitchFamily="2" charset="-78"/>
              </a:rPr>
              <a:t> أو </a:t>
            </a:r>
            <a:r>
              <a:rPr lang="ar-SA" b="1" kern="100" dirty="0">
                <a:effectLst/>
                <a:latin typeface="Calibri" panose="020F0502020204030204" pitchFamily="34" charset="0"/>
                <a:ea typeface="Calibri" panose="020F0502020204030204" pitchFamily="34" charset="0"/>
                <a:cs typeface="Alexandria" pitchFamily="2" charset="-78"/>
              </a:rPr>
              <a:t>نتائج استطلاعات رضا العملاء</a:t>
            </a:r>
            <a:r>
              <a:rPr lang="en-GB" b="1" kern="100" dirty="0">
                <a:effectLst/>
                <a:latin typeface="Alexandria" pitchFamily="2" charset="-78"/>
                <a:ea typeface="Calibri" panose="020F0502020204030204" pitchFamily="34" charset="0"/>
                <a:cs typeface="Times New Roman" panose="02020603050405020304" pitchFamily="18" charset="0"/>
              </a:rPr>
              <a:t>.</a:t>
            </a:r>
            <a:endParaRPr lang="en-GB" sz="12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4463248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4" y="988872"/>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34574" y="1699888"/>
            <a:ext cx="10149059" cy="4475136"/>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الكمية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التغطيات الإعلامية: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المقالات، التقارير، أو المقابلات الإعلامية التي تناولت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نسبة الوصول: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الأشخاص الذين تم الوصول إليهم من خلال وسائل الإعلام المختلفة، سواء كانت تقليدية أو رقمية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الزوار للموقع:</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عدد الزوار الذين تم جذبهم إلى الموقع الإلكتروني للمؤسسة أو الحملة من خلال جهود العلاقات العامة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805501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890372" cy="4269951"/>
          </a:xfrm>
          <a:prstGeom prst="rect">
            <a:avLst/>
          </a:prstGeom>
          <a:noFill/>
        </p:spPr>
        <p:txBody>
          <a:bodyPr wrap="square" rtlCol="0">
            <a:spAutoFit/>
          </a:bodyPr>
          <a:lstStyle/>
          <a:p>
            <a:pPr lvl="0" algn="r" rtl="1">
              <a:lnSpc>
                <a:spcPct val="150000"/>
              </a:lnSpc>
              <a:spcAft>
                <a:spcPts val="800"/>
              </a:spcAft>
            </a:pPr>
            <a:r>
              <a:rPr lang="ar-SA" sz="2200" b="1" kern="100" dirty="0">
                <a:solidFill>
                  <a:srgbClr val="00AEEF"/>
                </a:solidFill>
                <a:effectLst/>
                <a:latin typeface="Alexandria" pitchFamily="2" charset="-78"/>
                <a:ea typeface="Calibri" panose="020F0502020204030204" pitchFamily="34" charset="0"/>
                <a:cs typeface="Alexandria" pitchFamily="2" charset="-78"/>
              </a:rPr>
              <a:t>2.</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تحديد </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المناسبة</a:t>
            </a:r>
            <a:endParaRPr lang="ar-EG" sz="2200" b="1" kern="100" dirty="0">
              <a:solidFill>
                <a:srgbClr val="00AEEF"/>
              </a:solidFill>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Alexandria" pitchFamily="2" charset="-78"/>
                <a:ea typeface="Calibri" panose="020F0502020204030204" pitchFamily="34" charset="0"/>
                <a:cs typeface="Alexandria" pitchFamily="2" charset="-78"/>
              </a:rPr>
              <a:t>أنواع </a:t>
            </a:r>
            <a:r>
              <a:rPr lang="en-GB" sz="2000" b="1" kern="100" dirty="0">
                <a:effectLst/>
                <a:latin typeface="Alexandria" pitchFamily="2" charset="-78"/>
                <a:ea typeface="Calibri" panose="020F0502020204030204" pitchFamily="34" charset="0"/>
                <a:cs typeface="Alexandria" pitchFamily="2" charset="-78"/>
              </a:rPr>
              <a:t>KPIs</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b="1" kern="100" dirty="0">
                <a:effectLst/>
                <a:latin typeface="Alexandria" pitchFamily="2" charset="-78"/>
                <a:ea typeface="Calibri" panose="020F0502020204030204" pitchFamily="34" charset="0"/>
                <a:cs typeface="Alexandria" pitchFamily="2" charset="-78"/>
              </a:rPr>
              <a:t>KPIs </a:t>
            </a:r>
            <a:r>
              <a:rPr lang="ar-EG" b="1" kern="100" dirty="0">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النوعية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الصورة العامة:</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التغيير في تصورات الجمهور تجاه العلامة التجارية أو المؤسسة، والذي يمكن قياسه من خلال استطلاعات الرأي أو تحليل المشاعر في وسائل الإعلام الاجتماعية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رضا العملاء:</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rtl="1">
              <a:lnSpc>
                <a:spcPct val="150000"/>
              </a:lnSpc>
              <a:spcAft>
                <a:spcPts val="800"/>
              </a:spcAft>
            </a:pPr>
            <a:r>
              <a:rPr lang="ar-SA" sz="1600" kern="100" dirty="0">
                <a:effectLst/>
                <a:latin typeface="Calibri" panose="020F0502020204030204" pitchFamily="34" charset="0"/>
                <a:ea typeface="Calibri" panose="020F0502020204030204" pitchFamily="34" charset="0"/>
                <a:cs typeface="Alexandria" pitchFamily="2" charset="-78"/>
              </a:rPr>
              <a:t>قياس مدى رضا العملاء عن المؤسسة أو منتجاتها، والذي يمكن تحقيقه من خلال استطلاعات الرضا أو مراجعات العملاء</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49238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680973"/>
            <a:ext cx="9890372" cy="407502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التغطية الإعلامية</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المقالات أو التقارير الإخبارية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هذا المؤشر يقيس كمية التغطية الإعلامية التي تلقتها الحملة. يمكن استخدامه لتقييم مدى انتشار الرسالة الإعلامية وتأثيرها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جودة التغطية (إيجابية، سلبية، محايدة)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تقييم نوعية التغطية الإعلامية، حيث يمكن تحليل محتوى المقالات أو التقارير لتحديد ما إذا كانت التغطية قد نقلت الرسائل بشكل إيجابي، سلبي، أو محايد. يساعد هذا في فهم تأثير الحملة على صورة المؤسسة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42537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931267"/>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79864" y="1759214"/>
            <a:ext cx="9890372" cy="407502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التفاعل عبر وسائل التواصل الاجتماعي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عدد </a:t>
            </a:r>
            <a:r>
              <a:rPr lang="ar-SA" sz="1600" b="1" kern="100" dirty="0" err="1">
                <a:effectLst/>
                <a:latin typeface="Calibri" panose="020F0502020204030204" pitchFamily="34" charset="0"/>
                <a:ea typeface="Calibri" panose="020F0502020204030204" pitchFamily="34" charset="0"/>
                <a:cs typeface="Alexandria" pitchFamily="2" charset="-78"/>
              </a:rPr>
              <a:t>الإعجابات</a:t>
            </a:r>
            <a:r>
              <a:rPr lang="ar-SA" sz="1600" b="1" kern="100" dirty="0">
                <a:effectLst/>
                <a:latin typeface="Calibri" panose="020F0502020204030204" pitchFamily="34" charset="0"/>
                <a:ea typeface="Calibri" panose="020F0502020204030204" pitchFamily="34" charset="0"/>
                <a:cs typeface="Alexandria" pitchFamily="2" charset="-78"/>
              </a:rPr>
              <a:t>، المشاركات، والتعليقات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قياس مستوى التفاعل الذي تولده الحملة عبر وسائل التواصل الاجتماعي. يمكن أن تشير الأرقام المرتفعة إلى نجاح الحملة في جذب انتباه الجمهور المستهدف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مستوى التفاعل والنقاش</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تحليل نوعية التفاعل عبر وسائل التواصل الاجتماعي، مثل عمق النقاشات وجودة التفاعل مع المحتوى. يمكن أن يشير هذا المؤشر إلى مدى تأثير الحملة على الجمهور ومدى تفاعلهم مع الرسائل المقدمة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30155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2296852"/>
            <a:ext cx="9152678" cy="2761846"/>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 والاتجاهات لدى الجمهور المستهدف</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kern="100" dirty="0">
                <a:effectLst/>
                <a:latin typeface="Calibri" panose="020F0502020204030204" pitchFamily="34" charset="0"/>
                <a:ea typeface="Calibri" panose="020F0502020204030204" pitchFamily="34" charset="0"/>
                <a:cs typeface="Alexandria" pitchFamily="2" charset="-78"/>
              </a:rPr>
              <a:t>استخدام استطلاعات الرأي لقياس مدى معرفة الجمهور بالحملة وتأثيرها على آرائهم وتوجهاتهم. يمكن أن تساعد هذه الاستطلاعات في تقييم نجاح الحملة في تغيير الوعي أو الاتجاهات تجاه موضوع معين</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089034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218064"/>
            <a:ext cx="1156965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تحديد مؤشرات الأداء الرئيسية</a:t>
            </a:r>
            <a:r>
              <a:rPr lang="en-GB" sz="2800" dirty="0">
                <a:solidFill>
                  <a:srgbClr val="00B0F0"/>
                </a:solidFill>
                <a:latin typeface="Alexandria" charset="0"/>
                <a:cs typeface="Alexandria" charset="0"/>
              </a:rPr>
              <a:t>KPIs   </a:t>
            </a:r>
            <a:r>
              <a:rPr lang="ar-EG" sz="2800" dirty="0">
                <a:solidFill>
                  <a:srgbClr val="00B0F0"/>
                </a:solidFill>
                <a:latin typeface="Alexandria" charset="0"/>
                <a:cs typeface="Alexandria" charset="0"/>
              </a:rPr>
              <a:t> لحملات العلاقات العامة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3811" y="2234211"/>
            <a:ext cx="9152678" cy="3187604"/>
          </a:xfrm>
          <a:prstGeom prst="rect">
            <a:avLst/>
          </a:prstGeom>
          <a:noFill/>
        </p:spPr>
        <p:txBody>
          <a:bodyPr wrap="square" rtlCol="0">
            <a:spAutoFit/>
          </a:bodyPr>
          <a:lstStyle/>
          <a:p>
            <a:pPr marL="457200" lvl="0" indent="-457200" algn="r" rtl="1">
              <a:lnSpc>
                <a:spcPct val="150000"/>
              </a:lnSpc>
              <a:spcAft>
                <a:spcPts val="800"/>
              </a:spcAft>
              <a:buAutoNum type="arabicPeriod" startAt="3"/>
            </a:pPr>
            <a:r>
              <a:rPr lang="ar-SA" sz="2200" b="1" kern="100" dirty="0">
                <a:solidFill>
                  <a:srgbClr val="00AEEF"/>
                </a:solidFill>
                <a:effectLst/>
                <a:latin typeface="Alexandria" pitchFamily="2" charset="-78"/>
                <a:ea typeface="Calibri" panose="020F0502020204030204" pitchFamily="34" charset="0"/>
                <a:cs typeface="Alexandria" pitchFamily="2" charset="-78"/>
              </a:rPr>
              <a:t>أمثلة على</a:t>
            </a:r>
            <a:r>
              <a:rPr lang="en-GB" sz="2200" b="1" kern="100" dirty="0">
                <a:solidFill>
                  <a:srgbClr val="00AEEF"/>
                </a:solidFill>
                <a:effectLst/>
                <a:latin typeface="Alexandria" pitchFamily="2" charset="-78"/>
                <a:ea typeface="Calibri" panose="020F0502020204030204" pitchFamily="34" charset="0"/>
                <a:cs typeface="Alexandria" pitchFamily="2" charset="-78"/>
              </a:rPr>
              <a:t>KPIs </a:t>
            </a:r>
            <a:r>
              <a:rPr lang="ar-EG" sz="2200" b="1" kern="100" dirty="0">
                <a:solidFill>
                  <a:srgbClr val="00AEEF"/>
                </a:solidFill>
                <a:effectLst/>
                <a:latin typeface="Alexandria" pitchFamily="2" charset="-78"/>
                <a:ea typeface="Calibri" panose="020F0502020204030204" pitchFamily="34" charset="0"/>
                <a:cs typeface="Alexandria" pitchFamily="2" charset="-78"/>
              </a:rPr>
              <a:t> </a:t>
            </a:r>
            <a:r>
              <a:rPr lang="ar-SA" sz="2200" b="1" kern="100" dirty="0">
                <a:solidFill>
                  <a:srgbClr val="00AEEF"/>
                </a:solidFill>
                <a:effectLst/>
                <a:latin typeface="Alexandria" pitchFamily="2" charset="-78"/>
                <a:ea typeface="Calibri" panose="020F0502020204030204" pitchFamily="34" charset="0"/>
                <a:cs typeface="Alexandria" pitchFamily="2" charset="-78"/>
              </a:rPr>
              <a:t>لحملات العلاقات العامة</a:t>
            </a:r>
            <a:r>
              <a:rPr lang="ar-EG" sz="2200" b="1" kern="100" dirty="0">
                <a:solidFill>
                  <a:srgbClr val="00AEEF"/>
                </a:solidFill>
                <a:effectLst/>
                <a:latin typeface="Alexandria" pitchFamily="2" charset="-78"/>
                <a:ea typeface="Calibri" panose="020F0502020204030204" pitchFamily="34" charset="0"/>
                <a:cs typeface="Alexandria" pitchFamily="2" charset="-78"/>
              </a:rPr>
              <a:t> خلال الأزمات</a:t>
            </a:r>
          </a:p>
          <a:p>
            <a:pPr lvl="0" algn="just" rtl="1">
              <a:lnSpc>
                <a:spcPct val="150000"/>
              </a:lnSpc>
              <a:spcAft>
                <a:spcPts val="800"/>
              </a:spcAft>
              <a:buSzPts val="1000"/>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زمن الاستجابة: </a:t>
            </a:r>
            <a:endParaRPr lang="ar-EG" sz="1600" b="1" kern="1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kern="100" dirty="0">
                <a:effectLst/>
                <a:latin typeface="Calibri" panose="020F0502020204030204" pitchFamily="34" charset="0"/>
                <a:ea typeface="Calibri" panose="020F0502020204030204" pitchFamily="34" charset="0"/>
                <a:cs typeface="Alexandria" pitchFamily="2" charset="-78"/>
              </a:rPr>
              <a:t>الوقت المستغرق للاستجابة الفعالة منذ بداية الأزمة. يُستخدم لقياس سرعة تفاعل المؤسسة مع الأزمة وتقديم الحلول الأولية.</a:t>
            </a:r>
            <a:endParaRPr lang="ar-EG" sz="1600" kern="100" dirty="0">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buSzPts val="1000"/>
              <a:tabLst>
                <a:tab pos="457200" algn="l"/>
              </a:tabLst>
            </a:pPr>
            <a:r>
              <a:rPr lang="ar-EG" sz="1600" b="1" kern="100" dirty="0">
                <a:latin typeface="Calibri" panose="020F0502020204030204" pitchFamily="34" charset="0"/>
                <a:ea typeface="Calibri" panose="020F0502020204030204" pitchFamily="34" charset="0"/>
                <a:cs typeface="Alexandria" pitchFamily="2" charset="-78"/>
              </a:rPr>
              <a:t>معدل استعادة السمعة: </a:t>
            </a:r>
          </a:p>
          <a:p>
            <a:pPr marL="342900" indent="-342900" algn="just" rtl="1">
              <a:lnSpc>
                <a:spcPct val="150000"/>
              </a:lnSpc>
              <a:spcAft>
                <a:spcPts val="800"/>
              </a:spcAft>
              <a:buSzPts val="1000"/>
              <a:buFont typeface="Symbol" panose="05050102010706020507" pitchFamily="18" charset="2"/>
              <a:buChar char=""/>
              <a:tabLst>
                <a:tab pos="457200" algn="l"/>
              </a:tabLst>
            </a:pPr>
            <a:r>
              <a:rPr lang="ar-EG" sz="1600" kern="100" dirty="0">
                <a:latin typeface="Calibri" panose="020F0502020204030204" pitchFamily="34" charset="0"/>
                <a:ea typeface="Calibri" panose="020F0502020204030204" pitchFamily="34" charset="0"/>
                <a:cs typeface="Alexandria" pitchFamily="2" charset="-78"/>
              </a:rPr>
              <a:t>الوقت المستغرق لإعادة بناء سمعة المؤسسة بعد الأزمة، ويمكن تقييمه من خلال استطلاعات الرأي وقياس التغطية الإعلامية المتجددة.</a:t>
            </a:r>
            <a:endParaRPr lang="en-GB" sz="1600" kern="100" dirty="0">
              <a:latin typeface="Calibri" panose="020F0502020204030204" pitchFamily="34" charset="0"/>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291575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طرق تقييم فعالية إدارة الأزمات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837C2D06-A7AA-5FAA-A595-CA3355AB8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26659"/>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2319" y="1755057"/>
            <a:ext cx="9823801" cy="4300665"/>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جمع البيانات</a:t>
            </a:r>
            <a:r>
              <a:rPr lang="ar-EG" sz="1600" b="1" kern="100" dirty="0">
                <a:effectLst/>
                <a:latin typeface="Calibri" panose="020F0502020204030204" pitchFamily="34" charset="0"/>
                <a:ea typeface="Calibri" panose="020F0502020204030204" pitchFamily="34" charset="0"/>
                <a:cs typeface="Alexandria" pitchFamily="2" charset="-78"/>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البيانات من الوسائط المختلفة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الإعلام</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التغطية الإعلامية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عدد المقالات والتقارير الإخبارية التي تتناول الحملة. تقييم نوعية التغطية بناءً على تصنيفات إيجابية، سلبية، أو محايدة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الجغرافي</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مدى انتشار التغطية عبر المناطق الجغرافية المختلفة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العام</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التفاعل على منصات مثل فيسبوك، تويتر، </a:t>
            </a:r>
            <a:r>
              <a:rPr lang="ar-SA" sz="1600" kern="0" dirty="0" err="1">
                <a:effectLst/>
                <a:latin typeface="Calibri" panose="020F0502020204030204" pitchFamily="34" charset="0"/>
                <a:ea typeface="Times New Roman" panose="02020603050405020304" pitchFamily="18" charset="0"/>
                <a:cs typeface="Alexandria" pitchFamily="2" charset="-78"/>
              </a:rPr>
              <a:t>إنستجرام</a:t>
            </a:r>
            <a:r>
              <a:rPr lang="ar-SA"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err="1">
                <a:effectLst/>
                <a:latin typeface="Calibri" panose="020F0502020204030204" pitchFamily="34" charset="0"/>
                <a:ea typeface="Times New Roman" panose="02020603050405020304" pitchFamily="18" charset="0"/>
                <a:cs typeface="Alexandria" pitchFamily="2" charset="-78"/>
              </a:rPr>
              <a:t>ولينكدإن</a:t>
            </a:r>
            <a:r>
              <a:rPr lang="ar-SA" sz="1600" kern="0" dirty="0">
                <a:effectLst/>
                <a:latin typeface="Calibri" panose="020F0502020204030204" pitchFamily="34" charset="0"/>
                <a:ea typeface="Times New Roman" panose="02020603050405020304" pitchFamily="18" charset="0"/>
                <a:cs typeface="Alexandria" pitchFamily="2" charset="-78"/>
              </a:rPr>
              <a:t>. يشمل ذلك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التعليقات، وعدد المتابعين الجدد</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15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مستوى النقاش</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قياس مدى عمق النقاش حول الحملة واستجابة الجمهور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1040084"/>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82522" y="1955257"/>
            <a:ext cx="9053515" cy="3654398"/>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أدوات التحليل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en-GB" sz="1600" b="1" kern="0" dirty="0">
                <a:effectLst/>
                <a:latin typeface="Alexandria" pitchFamily="2" charset="-78"/>
                <a:ea typeface="Times New Roman" panose="02020603050405020304" pitchFamily="18" charset="0"/>
                <a:cs typeface="Arial" panose="020B0604020202020204" pitchFamily="34" charset="0"/>
              </a:rPr>
              <a:t>Google Analytics:</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حركة المرور على الموقع</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عدد الزوار، مصادر الزيارات (مثل محركات البحث، الإعلانات، الروابط الواردة)، مدة الإقامة على الصفحات، ومعدلات التحويل (مثل التسجيلات أو عمليات الشراء)</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فعالية الحملات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التأثير المباشر للحملات الإعلانية على حركة المرور والتفاعل عبر الإنترنت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0555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53362"/>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53000" y="1599956"/>
            <a:ext cx="8970006" cy="4228850"/>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أدوات مراقبة وسائل التواصل الاجتماعي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Hootsuite</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Sprout Social</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Alexandria" pitchFamily="2" charset="-78"/>
                <a:ea typeface="Times New Roman" panose="02020603050405020304" pitchFamily="18" charset="0"/>
                <a:cs typeface="Times New Roman" panose="02020603050405020304" pitchFamily="18" charset="0"/>
              </a:rPr>
              <a:t>Buffer:</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التفاعل</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بيانات التفاعل، مثل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والتعليقات. تقييم فعالية الحملات الدعائية والتسويقية على هذه المنصات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Times New Roman" panose="02020603050405020304" pitchFamily="18" charset="0"/>
              </a:rPr>
              <a:t>Social Mention</a:t>
            </a:r>
            <a:r>
              <a:rPr lang="ar-SA"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err="1">
                <a:effectLst/>
                <a:latin typeface="Alexandria" pitchFamily="2" charset="-78"/>
                <a:ea typeface="Times New Roman" panose="02020603050405020304" pitchFamily="18" charset="0"/>
                <a:cs typeface="Times New Roman" panose="02020603050405020304" pitchFamily="18" charset="0"/>
              </a:rPr>
              <a:t>Brandwatch</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المشاعر والاتجاهات</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المشاعر المرتبطة بالعلامة التجارية وتحليل الاتجاهات والموضوعات التي يثيرها الجمهور حول الحملة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مراقبة العلامة التجارية</a:t>
            </a:r>
            <a:r>
              <a:rPr lang="en-GB" sz="1600" b="1" kern="0" dirty="0">
                <a:effectLst/>
                <a:latin typeface="Alexandria" pitchFamily="2" charset="-78"/>
                <a:ea typeface="Times New Roman" panose="02020603050405020304" pitchFamily="18" charset="0"/>
                <a:cs typeface="Arial" panose="020B0604020202020204" pitchFamily="34" charset="0"/>
              </a:rPr>
              <a:t>:</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متابعة العلامة التجارية وتقييم تأثير الحملات على سمعتها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938627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1573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4" y="1507947"/>
            <a:ext cx="9714826" cy="4615687"/>
          </a:xfrm>
          <a:prstGeom prst="rect">
            <a:avLst/>
          </a:prstGeom>
          <a:noFill/>
        </p:spPr>
        <p:txBody>
          <a:bodyPr wrap="square" rtlCol="0">
            <a:spAutoFit/>
          </a:bodyPr>
          <a:lstStyle/>
          <a:p>
            <a:pPr algn="just" rtl="1">
              <a:lnSpc>
                <a:spcPct val="150000"/>
              </a:lnSpc>
              <a:spcBef>
                <a:spcPts val="600"/>
              </a:spcBef>
              <a:spcAft>
                <a:spcPts val="1200"/>
              </a:spcAft>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1.</a:t>
            </a:r>
            <a:r>
              <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الكمي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15000"/>
              </a:lnSpc>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نقاط إضافية لتحليل كمي فعّال</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مؤشرات الأداء الرئيسية</a:t>
            </a:r>
            <a:r>
              <a:rPr lang="en-GB" sz="1600" b="1" kern="0" dirty="0">
                <a:effectLst/>
                <a:latin typeface="Alexandria" pitchFamily="2" charset="-78"/>
                <a:ea typeface="Times New Roman" panose="02020603050405020304" pitchFamily="18" charset="0"/>
                <a:cs typeface="Arial" panose="020B0604020202020204" pitchFamily="34" charset="0"/>
              </a:rPr>
              <a:t> (KPIs):</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تحديد</a:t>
            </a:r>
            <a:r>
              <a:rPr lang="en-GB" sz="1600" kern="0" dirty="0">
                <a:effectLst/>
                <a:latin typeface="Alexandria" pitchFamily="2" charset="-78"/>
                <a:ea typeface="Times New Roman" panose="02020603050405020304" pitchFamily="18" charset="0"/>
                <a:cs typeface="Arial" panose="020B0604020202020204" pitchFamily="34" charset="0"/>
              </a:rPr>
              <a:t> KPIs </a:t>
            </a:r>
            <a:r>
              <a:rPr lang="ar-SA" sz="1600" kern="0" dirty="0">
                <a:effectLst/>
                <a:latin typeface="Calibri" panose="020F0502020204030204" pitchFamily="34" charset="0"/>
                <a:ea typeface="Times New Roman" panose="02020603050405020304" pitchFamily="18" charset="0"/>
                <a:cs typeface="Alexandria" pitchFamily="2" charset="-78"/>
              </a:rPr>
              <a:t>واضحة ومحددة تتعلق بعدد التغطيات الإعلامية، نسبة الوصول، عدد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والمشاركات، وغيرها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الحملات السابقة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نتائج الحملة الحالية مع الحملات السابقة لتحديد التحسن أو التراجع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مع معايير الصناعة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مقارنة الأداء بمعايير الصناعة أو المنافسين لتحديد موقع الحملة في السوق</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تفسير النتائج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الأنماط والاتجاهات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تفسير البيانات للعثور على الأنماط والاتجاهات التي تشير إلى نجاح الحملة أو الحاجة إلى تحسينات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فعالية الاستراتيجيات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التحليل لتحديد استراتيجيات فعالة أو تحتاج إلى تعديل لضمان تحقيق أهداف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79563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82672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26081" y="1281888"/>
            <a:ext cx="8987252" cy="486498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تقييم جودة التغطية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مضمون التغطيات الإعلامية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محتوى التغطية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تحليل النصوص والمحتوى الذي تم نشره أو بثه حول الحملة. من المهم تقييم الرسائل الرئيسية وسرد الحملة ونبرة التغطية (إيجابية، سلبية، محايدة). هذا يساعد في فهم كيف تمت معالجة الحملة في وسائل الإعلام</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مصداقية المصادر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مصداقية وسائل الإعلام التي قامت بنشر أو بث التغطية. يتم التحقق من مدى موثوقية هذه المصادر وتأثيرها على الجمهور المستهدف. المصادر الموثوقة تعزز من مصداقية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الرسائل الرئيسية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تقييم مدى تطابق التغطية الإعلامية مع الرسائل الرئيسية للحملة وأهدافها. من الضروري فهم كيفية تقديم الرسائل ومدى وضوحها في التغطية الإعلامية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670147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1033555"/>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94092" y="1951458"/>
            <a:ext cx="9036795" cy="3551806"/>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تأثير الحملة على صورة المنظمة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المشاعر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تقييم المشاعر التي أثارتها التغطية الإعلامية حول الحملة. يتم تحديد ما إذا كانت التغطية قد حسنت أو ساءت صورة المنظمة. يتم استخدام أدوات تحليل المشاعر لقياس ردود الفعل العاطفية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EG" sz="1600" b="1" kern="100" dirty="0">
                <a:effectLst/>
                <a:latin typeface="Calibri" panose="020F0502020204030204" pitchFamily="34" charset="0"/>
                <a:ea typeface="Calibri" panose="020F0502020204030204" pitchFamily="34" charset="0"/>
                <a:cs typeface="Alexandria" pitchFamily="2" charset="-78"/>
              </a:rPr>
              <a:t>ال</a:t>
            </a:r>
            <a:r>
              <a:rPr lang="ar-SA" sz="1600" b="1" kern="100" dirty="0">
                <a:effectLst/>
                <a:latin typeface="Calibri" panose="020F0502020204030204" pitchFamily="34" charset="0"/>
                <a:ea typeface="Calibri" panose="020F0502020204030204" pitchFamily="34" charset="0"/>
                <a:cs typeface="Alexandria" pitchFamily="2" charset="-78"/>
              </a:rPr>
              <a:t>تأثير على السمعة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قياس كيف أثرت الحملة على سمعة المنظمة بين الجمهور ووسائل الإعلام. يتم تحديد ما إذا كانت الحملة قد ساهمت في تحسين تصورات الجمهور حول المنظمة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60628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524839"/>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25509" y="4475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54756" y="786449"/>
            <a:ext cx="10849510" cy="580883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 والمقابلات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استطلاعات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الوعي</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يتم استخدام الاستطلاعات لقياس مدى وعي الجمهور بالحملة ومدى انتشار الرسائل الرئيسية. يمكن أن تشمل الأسئلة تقييم الوعي العام ودرجة التعرف على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التأثير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يتضمن تقييم كيف تلقى الجمهور الرسائل وكيف أثرت الحملة على تصوراتهم ومواقفهم. يمكن استخدام أسئلة مفتوحة للحصول على تعليقات تفصيلية حول تجربة الجمهور مع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إجراء مقابلات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مقابلات فردية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إجراء مقابلات مع مجموعة من الأفراد الرئيسيين مثل العملاء، وسائل الإعلام، والشركاء. الهدف هو فهم كيفية تلقيهم للرسائل ومدى تأثيرها عليهم. قد توفر هذه المقابلات رؤى عميقة حول تجربة الفرد</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مجموعات بؤرية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تشمل تنظيم مجموعات بؤرية لجمع معلومات نوعية حول كيفية استجابة مختلف فئات الجمهور للحملة. يمكن أن تساعد هذه الجلسات في فهم التوجهات والاتجاهات بشكل أعمق</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75159"/>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656328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679360"/>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9314"/>
            <a:ext cx="10628877" cy="4803687"/>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startAt="2"/>
            </a:pPr>
            <a:r>
              <a:rPr lang="ar-SA" sz="2400" b="1" kern="0" dirty="0">
                <a:solidFill>
                  <a:srgbClr val="00AEEF"/>
                </a:solidFill>
                <a:effectLst/>
                <a:latin typeface="Calibri" panose="020F0502020204030204" pitchFamily="34" charset="0"/>
                <a:ea typeface="Times New Roman" panose="02020603050405020304" pitchFamily="18" charset="0"/>
                <a:cs typeface="Alexandria" pitchFamily="2" charset="-78"/>
              </a:rPr>
              <a:t>التحليل النوعي</a:t>
            </a:r>
            <a:endParaRPr lang="ar-EG" sz="2400" b="1" kern="0" dirty="0">
              <a:solidFill>
                <a:srgbClr val="00AEEF"/>
              </a:solidFill>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للتحليل النوعي 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تعليقات الجمهور</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جمع وتحليل التعليقات والآراء التي يقدمها الجمهور عبر استطلاعات الرأي، وسائل التواصل الاجتماعي، والمقابلات. يمكن أن توفر هذه التعليقات رؤى قيمة حول كيفية تحسين الحملة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تحديد تحسينات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يتضمن استخدام البيانات النوعية لتحديد المجالات التي يمكن تحسينها في الحملات المستقبلية. يتم تحليل ملاحظات الجمهور لتحسين الاستراتيجيات وتطوير حملات أكثر فعالية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تطوير الرسائل</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يشمل تعديل الرسائل والاستراتيجيات بناءً على ردود الفعل والنصائح المستخلصة من التحليل النوعي. هذا يساعد في تحسين فعالية الحملات المستقبلية وضمان تحقيق أهداف الحملة بشكل أفضل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207568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8008" y="606306"/>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40309" y="1018739"/>
            <a:ext cx="10111382" cy="5542030"/>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a:t>
            </a:r>
            <a:r>
              <a:rPr lang="en-GB" sz="1600" b="1" kern="100" dirty="0">
                <a:effectLst/>
                <a:latin typeface="Alexandria" pitchFamily="2" charset="-78"/>
                <a:ea typeface="Calibri" panose="020F0502020204030204" pitchFamily="34" charset="0"/>
                <a:cs typeface="Arial" panose="020B0604020202020204" pitchFamily="34" charset="0"/>
              </a:rPr>
              <a:t>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مقارنة التكاليف الإجمالية للحملة بالعائدات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التكاليف</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جمع كل التكاليف المرتبطة بالحملة، بما في ذلك تكاليف الإعلانات، الإنتاج، التوزيع، والموارد البشرية. يجب تحديد التكاليف بدقة للحصول على صورة واضحة عن الاستثمارات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حساب العائدات</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يشمل قياس العائدات التي تحققها الحملة، مثل زيادة المبيعات، تحسين صورة العلامة التجارية، أو زيادة الوعي بالعلامة التجارية. يتم تقدير العائدات بناءً على البيانات المتاحة مثل الزيادة في الطلب أو تحسين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صيغة حساب</a:t>
            </a:r>
            <a:r>
              <a:rPr lang="en-GB" sz="1600" b="1" kern="100" dirty="0">
                <a:effectLst/>
                <a:latin typeface="Alexandria" pitchFamily="2" charset="-78"/>
                <a:ea typeface="Calibri" panose="020F0502020204030204" pitchFamily="34" charset="0"/>
                <a:cs typeface="Times New Roman" panose="02020603050405020304" pitchFamily="18" charset="0"/>
              </a:rPr>
              <a:t> ROI: </a:t>
            </a:r>
            <a:r>
              <a:rPr lang="ar-SA" sz="1600" kern="100" dirty="0">
                <a:effectLst/>
                <a:latin typeface="Calibri" panose="020F0502020204030204" pitchFamily="34" charset="0"/>
                <a:ea typeface="Calibri" panose="020F0502020204030204" pitchFamily="34" charset="0"/>
                <a:cs typeface="Alexandria" pitchFamily="2" charset="-78"/>
              </a:rPr>
              <a:t>يتم حساب العائد على الاستثمار باستخدام الصيغة التالية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ar-EG" sz="1100" kern="100" dirty="0">
              <a:latin typeface="Calibri" panose="020F0502020204030204" pitchFamily="34" charset="0"/>
              <a:ea typeface="Calibri" panose="020F0502020204030204" pitchFamily="34" charset="0"/>
              <a:cs typeface="Times New Roman" panose="02020603050405020304" pitchFamily="18" charset="0"/>
            </a:endParaRPr>
          </a:p>
          <a:p>
            <a:pPr lvl="1" algn="just" rtl="1">
              <a:lnSpc>
                <a:spcPct val="150000"/>
              </a:lnSpc>
              <a:spcAft>
                <a:spcPts val="800"/>
              </a:spcAft>
              <a:buSzPts val="1000"/>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حيث</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العائدات المحققة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الفوائد أو الأرباح الناتجة عن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100" dirty="0">
                <a:effectLst/>
                <a:latin typeface="Calibri" panose="020F0502020204030204" pitchFamily="34" charset="0"/>
                <a:ea typeface="Calibri" panose="020F0502020204030204" pitchFamily="34" charset="0"/>
                <a:cs typeface="Alexandria" pitchFamily="2" charset="-78"/>
              </a:rPr>
              <a:t>التكاليف الإجمالية</a:t>
            </a:r>
            <a:r>
              <a:rPr lang="en-GB" sz="1600" b="1"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النفقات المرتبطة بتنفيذ الحملة</a:t>
            </a:r>
            <a:r>
              <a:rPr lang="en-GB" sz="1600"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3">
            <a:extLst>
              <a:ext uri="{FF2B5EF4-FFF2-40B4-BE49-F238E27FC236}">
                <a16:creationId xmlns:a16="http://schemas.microsoft.com/office/drawing/2014/main" id="{6097D04B-F841-6CC0-23E6-D6C9BA1F642C}"/>
              </a:ext>
            </a:extLst>
          </p:cNvPr>
          <p:cNvPicPr>
            <a:picLocks noChangeAspect="1"/>
          </p:cNvPicPr>
          <p:nvPr/>
        </p:nvPicPr>
        <p:blipFill>
          <a:blip r:embed="rId4"/>
          <a:stretch>
            <a:fillRect/>
          </a:stretch>
        </p:blipFill>
        <p:spPr>
          <a:xfrm>
            <a:off x="1040309" y="4698764"/>
            <a:ext cx="2249287" cy="639279"/>
          </a:xfrm>
          <a:prstGeom prst="rect">
            <a:avLst/>
          </a:prstGeom>
        </p:spPr>
      </p:pic>
    </p:spTree>
    <p:extLst>
      <p:ext uri="{BB962C8B-B14F-4D97-AF65-F5344CB8AC3E}">
        <p14:creationId xmlns:p14="http://schemas.microsoft.com/office/powerpoint/2010/main" val="24715492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23521" y="392688"/>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89819" y="42206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50938" y="710155"/>
            <a:ext cx="10590407" cy="5953489"/>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15000"/>
              </a:lnSpc>
              <a:spcAft>
                <a:spcPts val="800"/>
              </a:spcAft>
            </a:pPr>
            <a:r>
              <a:rPr lang="ar-SA" sz="1600" b="1" kern="100" dirty="0">
                <a:effectLst/>
                <a:latin typeface="Calibri" panose="020F0502020204030204" pitchFamily="34" charset="0"/>
                <a:ea typeface="Calibri" panose="020F0502020204030204" pitchFamily="34" charset="0"/>
                <a:cs typeface="Alexandria" pitchFamily="2" charset="-78"/>
              </a:rPr>
              <a:t>أمثلة على قياس</a:t>
            </a:r>
            <a:r>
              <a:rPr lang="en-GB" sz="1600" b="1" kern="100" dirty="0">
                <a:effectLst/>
                <a:latin typeface="Alexandria" pitchFamily="2" charset="-78"/>
                <a:ea typeface="Calibri" panose="020F0502020204030204" pitchFamily="34" charset="0"/>
                <a:cs typeface="Arial" panose="020B0604020202020204" pitchFamily="34" charset="0"/>
              </a:rPr>
              <a:t> ROI:</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قياس زيادة المبيعات</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المبيعات قبل وبعد الحملة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أرقام المبيعات قبل تنفيذ الحملة وبعدها لتحديد تأثير الحملة على زيادة المبيعات. يشمل ذلك تحديد نسبة الزيادة في المبيعات ونسبة التغيير في الإيرادات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العوامل المؤثرة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تقييم كيف ساهمت الحملة في تحقيق هذه الزيادة، مقارنة مع العوامل الأخرى التي قد تؤثر على المبيعات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التغطية الإعلامية</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مدى تحسين صورة العلامة التجارية من خلال تحليل التغطية الإعلامية وتقييم مشاعر الجمهور والنتائج النوعية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الرأي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تحسين تصورات الجمهور حول العلامة التجارية بعد الحملة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زيادة الوعي بالعلامة التجارية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بيانات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قياس الزيادة في الوعي بالعلامة التجارية من خلال تحليل التفاعل عبر وسائل التواصل الاجتماعي، والبحث على الإنترنت، وحركة المرور على الموقع الإلكتروني</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استطلاعات الوعي</a:t>
            </a:r>
            <a:r>
              <a:rPr lang="en-GB" sz="1600" b="1"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استطلاعات لقياس مدى الوعي بالعلامة التجارية قبل وبعد الحملة، وتحديد أي زيادة في التعرف على العلامة التجارية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3547" y="45276"/>
            <a:ext cx="2305141" cy="813518"/>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129744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900737"/>
            <a:ext cx="10849510"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طرق تقييم فعالية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29757" y="1525149"/>
            <a:ext cx="10253876" cy="3972691"/>
          </a:xfrm>
          <a:prstGeom prst="rect">
            <a:avLst/>
          </a:prstGeom>
          <a:noFill/>
        </p:spPr>
        <p:txBody>
          <a:bodyPr wrap="square" rtlCol="0">
            <a:spAutoFit/>
          </a:bodyPr>
          <a:lstStyle/>
          <a:p>
            <a:pPr algn="just" rtl="1">
              <a:lnSpc>
                <a:spcPct val="150000"/>
              </a:lnSpc>
              <a:spcBef>
                <a:spcPts val="600"/>
              </a:spcBef>
              <a:spcAft>
                <a:spcPts val="1200"/>
              </a:spcAft>
            </a:pPr>
            <a:r>
              <a:rPr lang="ar-EG" sz="2400" b="1" kern="0" dirty="0">
                <a:solidFill>
                  <a:srgbClr val="00AEEF"/>
                </a:solidFill>
                <a:effectLst/>
                <a:latin typeface="Alexandria" pitchFamily="2" charset="-78"/>
                <a:ea typeface="Times New Roman" panose="02020603050405020304" pitchFamily="18" charset="0"/>
                <a:cs typeface="Alexandria" pitchFamily="2" charset="-78"/>
              </a:rPr>
              <a:t>3. </a:t>
            </a: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العائد على الاستثمار </a:t>
            </a:r>
            <a:r>
              <a:rPr lang="en-GB" sz="2400" b="1" kern="0" dirty="0">
                <a:solidFill>
                  <a:srgbClr val="00AEEF"/>
                </a:solidFill>
                <a:effectLst/>
                <a:latin typeface="Alexandria" pitchFamily="2" charset="-78"/>
                <a:ea typeface="Times New Roman" panose="02020603050405020304" pitchFamily="18" charset="0"/>
                <a:cs typeface="Alexandria" pitchFamily="2" charset="-78"/>
              </a:rPr>
              <a:t>ROI</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لقياس</a:t>
            </a:r>
            <a:r>
              <a:rPr lang="en-GB" sz="1800" b="1" kern="100" dirty="0">
                <a:effectLst/>
                <a:latin typeface="Alexandria" pitchFamily="2" charset="-78"/>
                <a:ea typeface="Calibri" panose="020F0502020204030204" pitchFamily="34" charset="0"/>
                <a:cs typeface="Arial" panose="020B0604020202020204" pitchFamily="34" charset="0"/>
              </a:rPr>
              <a:t> ROI </a:t>
            </a:r>
            <a:r>
              <a:rPr lang="ar-SA" sz="1800" b="1" kern="100" dirty="0">
                <a:effectLst/>
                <a:latin typeface="Calibri" panose="020F0502020204030204" pitchFamily="34" charset="0"/>
                <a:ea typeface="Calibri" panose="020F0502020204030204" pitchFamily="34" charset="0"/>
                <a:cs typeface="Alexandria" pitchFamily="2" charset="-78"/>
              </a:rPr>
              <a:t>الفعّال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تقدير الفوائد غير المالية</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في بعض الحالات، قد تكون الفوائد غير المالية مثل تحسين العلاقات العامة أو تعزيز الثقة ذات قيمة كبيرة، وقد تحتاج إلى تقدير إضافي</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الاتجاهات على المدى الطويل</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يمكن أن تكون بعض فوائد الحملات واضحة فقط على المدى الطويل، لذا من المهم متابعة نتائج الحملة وتقييم</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على مدى فترة أطول</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التعديل والتخطيط المستقبلي</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استخدم نتائج قياس</a:t>
            </a:r>
            <a:r>
              <a:rPr lang="en-GB" sz="1800" kern="100" dirty="0">
                <a:effectLst/>
                <a:latin typeface="Alexandria" pitchFamily="2" charset="-78"/>
                <a:ea typeface="Calibri" panose="020F0502020204030204" pitchFamily="34" charset="0"/>
                <a:cs typeface="Arial" panose="020B0604020202020204" pitchFamily="34" charset="0"/>
              </a:rPr>
              <a:t> ROI </a:t>
            </a:r>
            <a:r>
              <a:rPr lang="ar-SA" sz="1800" kern="100" dirty="0">
                <a:effectLst/>
                <a:latin typeface="Calibri" panose="020F0502020204030204" pitchFamily="34" charset="0"/>
                <a:ea typeface="Calibri" panose="020F0502020204030204" pitchFamily="34" charset="0"/>
                <a:cs typeface="Alexandria" pitchFamily="2" charset="-78"/>
              </a:rPr>
              <a:t>لتحديد ما إذا كانت هناك حاجة لتعديلات في استراتيجيات الحملات المستقبلية، وللتخطيط بشكل أفضل لتحقيق نتائج أعلى</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35336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استخدام البيانات والتحليلات لتوجيه استراتيجيات إدارة الأزمات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959679"/>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680" y="1529056"/>
            <a:ext cx="9860889" cy="4485652"/>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أدوات التحليل الإلكتروني</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en-GB" b="1" kern="100" dirty="0">
                <a:effectLst/>
                <a:latin typeface="Alexandria" pitchFamily="2" charset="-78"/>
                <a:ea typeface="Calibri" panose="020F0502020204030204" pitchFamily="34" charset="0"/>
                <a:cs typeface="Times New Roman" panose="02020603050405020304" pitchFamily="18" charset="0"/>
              </a:rPr>
              <a:t>Google Analytics:</a:t>
            </a:r>
            <a:r>
              <a:rPr lang="en-GB" kern="100" dirty="0">
                <a:effectLst/>
                <a:latin typeface="Alexandria" pitchFamily="2" charset="-78"/>
                <a:ea typeface="Calibri" panose="020F0502020204030204" pitchFamily="34" charset="0"/>
                <a:cs typeface="Times New Roman" panose="02020603050405020304" pitchFamily="18" charset="0"/>
              </a:rPr>
              <a:t> </a:t>
            </a:r>
            <a:r>
              <a:rPr lang="ar-EG"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يوفر بيانات شاملة حول حركة المرور على الموقع الإلكتروني، سلوك الزوار، مصادر الزيارات، وتحليل 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أدوات مراقبة وسائل التواصل الاجتماعي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Hootsuite</a:t>
            </a:r>
            <a:r>
              <a:rPr lang="ar-SA" kern="100" dirty="0">
                <a:effectLst/>
                <a:latin typeface="Calibri" panose="020F0502020204030204" pitchFamily="34" charset="0"/>
                <a:ea typeface="Calibri" panose="020F0502020204030204" pitchFamily="34" charset="0"/>
                <a:cs typeface="Alexandria" pitchFamily="2" charset="-78"/>
              </a:rPr>
              <a:t>، </a:t>
            </a:r>
            <a:r>
              <a:rPr lang="en-GB" kern="100" dirty="0">
                <a:effectLst/>
                <a:latin typeface="Alexandria" pitchFamily="2" charset="-78"/>
                <a:ea typeface="Calibri" panose="020F0502020204030204" pitchFamily="34" charset="0"/>
                <a:cs typeface="Times New Roman" panose="02020603050405020304" pitchFamily="18" charset="0"/>
              </a:rPr>
              <a:t>Sprout Social</a:t>
            </a:r>
            <a:r>
              <a:rPr lang="ar-SA" kern="100" dirty="0">
                <a:effectLst/>
                <a:latin typeface="Calibri" panose="020F0502020204030204" pitchFamily="34" charset="0"/>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Times New Roman" panose="02020603050405020304" pitchFamily="18" charset="0"/>
              </a:rPr>
              <a:t>Buffer</a:t>
            </a:r>
            <a:r>
              <a:rPr lang="ar-SA" kern="100" dirty="0">
                <a:effectLst/>
                <a:latin typeface="Calibri" panose="020F0502020204030204" pitchFamily="34" charset="0"/>
                <a:ea typeface="Calibri" panose="020F0502020204030204" pitchFamily="34" charset="0"/>
                <a:cs typeface="Alexandria" pitchFamily="2" charset="-78"/>
              </a:rPr>
              <a:t>، التي تساعد في جمع بيانات التفاعل على منصات التواصل الاجتماعي وتحليل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أنظمة إدارة علاقات العملاء</a:t>
            </a:r>
            <a:r>
              <a:rPr lang="en-GB" b="1" kern="100" dirty="0">
                <a:effectLst/>
                <a:latin typeface="Alexandria" pitchFamily="2" charset="-78"/>
                <a:ea typeface="Calibri" panose="020F0502020204030204" pitchFamily="34" charset="0"/>
                <a:cs typeface="Times New Roman" panose="02020603050405020304" pitchFamily="18" charset="0"/>
              </a:rPr>
              <a:t> (CRM):</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Times New Roman" panose="02020603050405020304" pitchFamily="18" charset="0"/>
              </a:rPr>
              <a:t> Salesforce </a:t>
            </a:r>
            <a:r>
              <a:rPr lang="ar-SA" kern="100" dirty="0">
                <a:effectLst/>
                <a:latin typeface="Calibri" panose="020F0502020204030204" pitchFamily="34" charset="0"/>
                <a:ea typeface="Calibri" panose="020F0502020204030204" pitchFamily="34" charset="0"/>
                <a:cs typeface="Alexandria" pitchFamily="2" charset="-78"/>
              </a:rPr>
              <a:t>أو</a:t>
            </a:r>
            <a:r>
              <a:rPr lang="en-GB" kern="100" dirty="0">
                <a:effectLst/>
                <a:latin typeface="Alexandria" pitchFamily="2" charset="-78"/>
                <a:ea typeface="Calibri" panose="020F0502020204030204" pitchFamily="34" charset="0"/>
                <a:cs typeface="Times New Roman" panose="02020603050405020304" pitchFamily="18" charset="0"/>
              </a:rPr>
              <a:t> HubSpot</a:t>
            </a:r>
            <a:r>
              <a:rPr lang="ar-SA" kern="100" dirty="0">
                <a:effectLst/>
                <a:latin typeface="Calibri" panose="020F0502020204030204" pitchFamily="34" charset="0"/>
                <a:ea typeface="Calibri" panose="020F0502020204030204" pitchFamily="34" charset="0"/>
                <a:cs typeface="Alexandria" pitchFamily="2" charset="-78"/>
              </a:rPr>
              <a:t>، التي تجمع بيانات العملاء وتوفر رؤى حول التفاعل مع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advTm="114812"/>
    </mc:Choice>
    <mc:Fallback xmlns="">
      <p:transition advClick="0" advTm="11481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16500"/>
            <a:ext cx="12227129"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1" y="1298377"/>
            <a:ext cx="10208812" cy="5106334"/>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جمع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قواعد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وسائل الإعلام</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تتبع التغطية الإعلامية وتحليل المقالات والتقارير حول الحملة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قواعد بيانات الاستطلاعات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تخزين بيانات الاستطلاعات والنتائج من الاستبيانات التي تقيس الوعي، التصورات، ورضا العملاء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الاستطلاعات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الرأي</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جمع معلومات حول كيفية تلقي الجمهور للرسائل، تأثير الحملة على التصورات، وتحديد مجالات التحسين</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استطلاعات الرضا</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قياس مدى رضا العملاء والمتابعين عن الحملات والأداء العام</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7124060"/>
      </p:ext>
    </p:extLst>
  </p:cSld>
  <p:clrMapOvr>
    <a:masterClrMapping/>
  </p:clrMapOvr>
  <mc:AlternateContent xmlns:mc="http://schemas.openxmlformats.org/markup-compatibility/2006" xmlns:p14="http://schemas.microsoft.com/office/powerpoint/2010/main">
    <mc:Choice Requires="p14">
      <p:transition p14:dur="10" advClick="0" advTm="89990"/>
    </mc:Choice>
    <mc:Fallback xmlns="">
      <p:transition advClick="0" advTm="8999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49348"/>
            <a:ext cx="12227129"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78709" y="1327059"/>
            <a:ext cx="9492681" cy="4947316"/>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استخراج الرؤى من البيانات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الاتجاهات والأنماط</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تحليل البيانات لاكتشاف الاتجاهات الشائعة والأنماط في تفاعل الجمهور، أداء الحملات، والتغطية الإعلامية. على سبيل المثال، يمكن أن تكشف بيانات التفاعل عن زيادة في الاهتمام أو مشكلات معينة تحتاج إلى معالجة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مقارنة نتائج الحملات مع الأهداف المحددة لتقييم مدى تحقيق الأهداف وتحديد نقاط القوة والضعف. يشمل ذلك مراجعة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وتقييم فعالية الاستراتيجيات المستخدمة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استخلاص الدروس من البيانات لتحديد المجالات التي يمكن تحسينها في الحملات المستقبلية. يشمل ذلك تحليل الفجوات بين الأداء الفعلي والأهداف المحددة وتعديل الاستراتيجيات بناءً على النتائج</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1353865"/>
      </p:ext>
    </p:extLst>
  </p:cSld>
  <p:clrMapOvr>
    <a:masterClrMapping/>
  </p:clrMapOvr>
  <mc:AlternateContent xmlns:mc="http://schemas.openxmlformats.org/markup-compatibility/2006" xmlns:p14="http://schemas.microsoft.com/office/powerpoint/2010/main">
    <mc:Choice Requires="p14">
      <p:transition p14:dur="10" advClick="0" advTm="98721"/>
    </mc:Choice>
    <mc:Fallback xmlns="">
      <p:transition advClick="0" advTm="9872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92612"/>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2053959"/>
            <a:ext cx="9492681" cy="3552063"/>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تحليل البيانات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التحليل</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تفسير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تحليلية توضح النتائج الرئيسية والتوصيات لتحسين الأداء. يتضمن ذلك تقديم بيانات واضحة ورؤى قيمة لصانعي القرار</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عرض الرؤى</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الرسوم البيانية والتقارير التوضيحية لتقديم النتائج بشكل بصري يسهل فهمه وتفسيره</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4974143"/>
      </p:ext>
    </p:extLst>
  </p:cSld>
  <p:clrMapOvr>
    <a:masterClrMapping/>
  </p:clrMapOvr>
  <mc:AlternateContent xmlns:mc="http://schemas.openxmlformats.org/markup-compatibility/2006" xmlns:p14="http://schemas.microsoft.com/office/powerpoint/2010/main">
    <mc:Choice Requires="p14">
      <p:transition p14:dur="10" advClick="0" advTm="73620"/>
    </mc:Choice>
    <mc:Fallback xmlns="">
      <p:transition advClick="0" advTm="7362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1034759"/>
            <a:ext cx="12227129"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42888" y="1860353"/>
            <a:ext cx="9492681" cy="3967561"/>
          </a:xfrm>
          <a:prstGeom prst="rect">
            <a:avLst/>
          </a:prstGeom>
          <a:noFill/>
        </p:spPr>
        <p:txBody>
          <a:bodyPr wrap="square" rtlCol="0">
            <a:spAutoFit/>
          </a:bodyPr>
          <a:lstStyle/>
          <a:p>
            <a:pPr lvl="0" algn="just" rtl="1">
              <a:lnSpc>
                <a:spcPct val="150000"/>
              </a:lnSpc>
              <a:spcAft>
                <a:spcPts val="800"/>
              </a:spcAft>
              <a:tabLst>
                <a:tab pos="457200" algn="l"/>
              </a:tabLst>
            </a:pP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1.</a:t>
            </a: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	جمع البيانات وتحليلها</a:t>
            </a:r>
            <a:endPar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endParaRP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لتحليل البيانات الفعّال</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التأكد من دقة البيانات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ضمان أن البيانات المجمعة دقيقة وشاملة لتقديم رؤى موثوقة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تحليل البيانات بشكل دوري</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تحليلات دورية لقياس التقدم المستمر والتأكد من التعديلات السريعة حسب الحاجة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تطبيق التحليل على استراتيجيات جديدة</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النتائج المستخلصة من التحليل لتطوير استراتيجيات جديدة وتحسين الحملات المستقبلية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6872464"/>
      </p:ext>
    </p:extLst>
  </p:cSld>
  <p:clrMapOvr>
    <a:masterClrMapping/>
  </p:clrMapOvr>
  <mc:AlternateContent xmlns:mc="http://schemas.openxmlformats.org/markup-compatibility/2006" xmlns:p14="http://schemas.microsoft.com/office/powerpoint/2010/main">
    <mc:Choice Requires="p14">
      <p:transition p14:dur="10" advClick="0" advTm="72449"/>
    </mc:Choice>
    <mc:Fallback xmlns="">
      <p:transition advClick="0" advTm="7244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80093"/>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31034" y="1622183"/>
            <a:ext cx="9588032" cy="448026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تعديل الاستراتيجيات</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الرؤى لتعديل الحملات الحالية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البيانات والتحليل، يمكن تحديد جوانب الحملات التي لا تحقق الأهداف المتوقعة أو تحتاج إلى تعزيز. على سبيل المثال، إذا كانت الحملة تحقق تفاعلًا محدودًا على وسائل التواصل الاجتماعي، قد تكون هناك حاجة لتعديل الرسائل أو تحسين التفاعل مع الجمهور</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تحسين استراتيجيات التفاعل</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الأساليب والتكتيكات المستخدمة للتفاعل مع الجمهور. يشمل ذلك تغيير نوعية المحتوى، استخدام قنوات تواصل جديدة، أو تحسين توقيت الحملات. يمكن استخدام الرؤى لتطوير استراتيجيات أكثر فعالية للوصول إلى الجمهور المستهدف وزيادة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1154615"/>
      </p:ext>
    </p:extLst>
  </p:cSld>
  <p:clrMapOvr>
    <a:masterClrMapping/>
  </p:clrMapOvr>
  <mc:AlternateContent xmlns:mc="http://schemas.openxmlformats.org/markup-compatibility/2006" xmlns:p14="http://schemas.microsoft.com/office/powerpoint/2010/main">
    <mc:Choice Requires="p14">
      <p:transition p14:dur="10" advClick="0" advTm="143837"/>
    </mc:Choice>
    <mc:Fallback xmlns="">
      <p:transition advClick="0" advTm="143837"/>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4759"/>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695966"/>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2000" b="1" kern="100" dirty="0">
                <a:effectLst/>
                <a:latin typeface="Calibri" panose="020F0502020204030204" pitchFamily="34" charset="0"/>
                <a:ea typeface="Calibri" panose="020F0502020204030204" pitchFamily="34" charset="0"/>
                <a:cs typeface="Alexandria" pitchFamily="2" charset="-78"/>
              </a:rPr>
              <a:t>تعديل الرسائل والاستراتيجيات</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تطوير رسائل مخصصة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التحليلات لفهم تفضيلات واهتمامات الجمهور وتعديل الرسائل لتكون أكثر جاذبية وملاءمة لاحتياجاتهم. على سبيل المثال، إذا أظهرت التحليلات أن الجمهور يستجيب بشكل إيجابي لمحتوى مرئي، يمكن زيادة استخدام الصور والفيديوهات في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تحديد القنوات الأكثر فعالية</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استخدام بيانات الأداء لتحديد القنوات التي تحقق أفضل نتائج وتخصيص الموارد بشكل أكثر فعالية. إذا أظهرت البيانات أن بعض القنوات أكثر نجاحًا في تحقيق أهداف الحملة، يمكن التركيز على تلك القنوات في الاستراتيجيات المستقبلية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77391663"/>
      </p:ext>
    </p:extLst>
  </p:cSld>
  <p:clrMapOvr>
    <a:masterClrMapping/>
  </p:clrMapOvr>
  <mc:AlternateContent xmlns:mc="http://schemas.openxmlformats.org/markup-compatibility/2006" xmlns:p14="http://schemas.microsoft.com/office/powerpoint/2010/main">
    <mc:Choice Requires="p14">
      <p:transition p14:dur="10" advClick="0" advTm="77452"/>
    </mc:Choice>
    <mc:Fallback xmlns="">
      <p:transition advClick="0" advTm="77452"/>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419" y="946377"/>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622487"/>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التحليلات للتخطيط للحملات المستقبلية</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الاستفادة من الرؤى المستخلصة من تحليل الأداء لتصميم استراتيجيات جديدة تتماشى مع الاتجاهات والأنماط التي تم تحديدها. يشمل ذلك ابتكار حملات تتعامل مع نقاط القوة والضعف المكتشفة في الحملات السابقة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التخطيط بناءً على نتائج الأداء</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إعداد خطط حملات مستقبلية تعتمد على نتائج الأداء الحالية. يتضمن ذلك تحديد أهداف واضحة، وضع استراتيجيات محددة لتحقيق تلك الأهداف، وتحديد مؤشرات الأداء الرئيسية</a:t>
            </a:r>
            <a:r>
              <a:rPr lang="en-GB" sz="1600" kern="100" dirty="0">
                <a:effectLst/>
                <a:latin typeface="Alexandria" pitchFamily="2" charset="-78"/>
                <a:ea typeface="Calibri" panose="020F0502020204030204" pitchFamily="34" charset="0"/>
                <a:cs typeface="Times New Roman" panose="02020603050405020304" pitchFamily="18" charset="0"/>
              </a:rPr>
              <a:t> (KPIs) </a:t>
            </a:r>
            <a:r>
              <a:rPr lang="ar-SA" sz="1600" kern="100" dirty="0">
                <a:effectLst/>
                <a:latin typeface="Calibri" panose="020F0502020204030204" pitchFamily="34" charset="0"/>
                <a:ea typeface="Calibri" panose="020F0502020204030204" pitchFamily="34" charset="0"/>
                <a:cs typeface="Alexandria" pitchFamily="2" charset="-78"/>
              </a:rPr>
              <a:t>المناسبة لقياس 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28606585"/>
      </p:ext>
    </p:extLst>
  </p:cSld>
  <p:clrMapOvr>
    <a:masterClrMapping/>
  </p:clrMapOvr>
  <mc:AlternateContent xmlns:mc="http://schemas.openxmlformats.org/markup-compatibility/2006" xmlns:p14="http://schemas.microsoft.com/office/powerpoint/2010/main">
    <mc:Choice Requires="p14">
      <p:transition p14:dur="10" advClick="0" advTm="71925"/>
    </mc:Choice>
    <mc:Fallback xmlns="">
      <p:transition advClick="0" advTm="7192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34759"/>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701844"/>
            <a:ext cx="9492681" cy="4064767"/>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b="1" kern="100" dirty="0">
                <a:effectLst/>
                <a:latin typeface="Calibri" panose="020F0502020204030204" pitchFamily="34" charset="0"/>
                <a:ea typeface="Calibri" panose="020F0502020204030204" pitchFamily="34" charset="0"/>
                <a:cs typeface="Alexandria" pitchFamily="2" charset="-78"/>
              </a:rPr>
              <a:t>التخطيط للمستقبل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تحديث استراتيجيات التفاعل</a:t>
            </a:r>
            <a:r>
              <a:rPr lang="en-GB" b="1" kern="100" dirty="0">
                <a:effectLst/>
                <a:latin typeface="Alexandria" pitchFamily="2" charset="-78"/>
                <a:ea typeface="Calibri" panose="020F0502020204030204" pitchFamily="34"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الاستجابة للتغيرات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تعديل استراتيجيات التفاعل بناءً على التغيرات في اهتمامات الجمهور وتفضيلاتهم. إذا أظهرت التحليلات تغييرات في كيفية استجابة الجمهور، يجب تحديث الاستراتيجيات لضمان استمرارية التفاعل والنجاح</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الابتكار والتحسين المستمر</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دمج الابتكارات والطرق الجديدة التي أثبتت فعاليتها في الحملات السابقة. استخدام التجارب السابقة كقاعدة لتحسين الأداء وتقديم حملات أكثر فعالية في المستقبل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7762840"/>
      </p:ext>
    </p:extLst>
  </p:cSld>
  <p:clrMapOvr>
    <a:masterClrMapping/>
  </p:clrMapOvr>
  <mc:AlternateContent xmlns:mc="http://schemas.openxmlformats.org/markup-compatibility/2006" xmlns:p14="http://schemas.microsoft.com/office/powerpoint/2010/main">
    <mc:Choice Requires="p14">
      <p:transition p14:dur="10" advClick="0" advTm="53362"/>
    </mc:Choice>
    <mc:Fallback xmlns="">
      <p:transition advClick="0" advTm="53362"/>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56358"/>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66149" y="1586743"/>
            <a:ext cx="9492681" cy="3921395"/>
          </a:xfrm>
          <a:prstGeom prst="rect">
            <a:avLst/>
          </a:prstGeom>
          <a:noFill/>
        </p:spPr>
        <p:txBody>
          <a:bodyPr wrap="square" rtlCol="0">
            <a:spAutoFit/>
          </a:bodyPr>
          <a:lstStyle/>
          <a:p>
            <a:pPr lvl="0" algn="just" rtl="1">
              <a:lnSpc>
                <a:spcPct val="150000"/>
              </a:lnSpc>
              <a:spcAft>
                <a:spcPts val="800"/>
              </a:spcAft>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2. </a:t>
            </a:r>
            <a:r>
              <a:rPr lang="ar-SA" sz="2400" b="1" kern="100" dirty="0">
                <a:solidFill>
                  <a:srgbClr val="009EDE"/>
                </a:solidFill>
                <a:effectLst/>
                <a:latin typeface="Calibri" panose="020F0502020204030204" pitchFamily="34" charset="0"/>
                <a:ea typeface="Calibri" panose="020F0502020204030204" pitchFamily="34" charset="0"/>
                <a:cs typeface="Alexandria" pitchFamily="2" charset="-78"/>
              </a:rPr>
              <a:t>تطبيق الرؤى في استراتيجيات العلاقات العامة</a:t>
            </a:r>
            <a:endParaRPr lang="en-GB" sz="2400" b="1"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نقاط إضافية لتطبيق الرؤى بشكل فعّال</a:t>
            </a:r>
            <a:r>
              <a:rPr lang="en-GB" sz="1800" b="1"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مراجعة دورية للاستراتيجيات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إجراء مراجعات دورية للاستراتيجيات بناءً على التحليلات المستمرة لضمان التكيف مع التغيرات في البيئة الإعلامية والجمهور</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تدريب الفريق</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تدريب فريق العلاقات العامة على استخدام البيانات والرؤى بشكل فعال لتحسين الأداء واتخاذ قرارات مستنيرة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تقييم تأثير التعديلات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متابعة تأثير التعديلات على الأداء باستخدام</a:t>
            </a:r>
            <a:r>
              <a:rPr lang="en-GB" sz="1800" kern="100" dirty="0">
                <a:effectLst/>
                <a:latin typeface="Alexandria" pitchFamily="2" charset="-78"/>
                <a:ea typeface="Calibri" panose="020F0502020204030204" pitchFamily="34" charset="0"/>
                <a:cs typeface="Arial" panose="020B0604020202020204" pitchFamily="34" charset="0"/>
              </a:rPr>
              <a:t> KPIs </a:t>
            </a:r>
            <a:r>
              <a:rPr lang="ar-SA" sz="1800" kern="100" dirty="0">
                <a:effectLst/>
                <a:latin typeface="Calibri" panose="020F0502020204030204" pitchFamily="34" charset="0"/>
                <a:ea typeface="Calibri" panose="020F0502020204030204" pitchFamily="34" charset="0"/>
                <a:cs typeface="Alexandria" pitchFamily="2" charset="-78"/>
              </a:rPr>
              <a:t>وتحليل النتائج لضمان تحقيق الأهداف وتحسين فعالية الحملات</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5576293"/>
      </p:ext>
    </p:extLst>
  </p:cSld>
  <p:clrMapOvr>
    <a:masterClrMapping/>
  </p:clrMapOvr>
  <mc:AlternateContent xmlns:mc="http://schemas.openxmlformats.org/markup-compatibility/2006" xmlns:p14="http://schemas.microsoft.com/office/powerpoint/2010/main">
    <mc:Choice Requires="p14">
      <p:transition p14:dur="10" advClick="0" advTm="55323"/>
    </mc:Choice>
    <mc:Fallback xmlns="">
      <p:transition advClick="0" advTm="5532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129" y="949186"/>
            <a:ext cx="1219200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297665"/>
            <a:ext cx="11004885" cy="4901150"/>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تقديم تقارير مفصلة عن نتائج الحملات</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تلخيص النتائج</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إعداد تقارير شاملة تتضمن ملخصًا للنتائج الرئيسية من الحملات، مع التركيز على تحقيق الأهداف المرسومة وتقييم الأداء بناءً على مؤشرات الأداء الرئيسية</a:t>
            </a:r>
            <a:r>
              <a:rPr lang="en-GB" kern="100" dirty="0">
                <a:effectLst/>
                <a:latin typeface="Alexandria" pitchFamily="2" charset="-78"/>
                <a:ea typeface="Calibri" panose="020F0502020204030204" pitchFamily="34" charset="0"/>
                <a:cs typeface="Times New Roman" panose="02020603050405020304" pitchFamily="18" charset="0"/>
              </a:rPr>
              <a:t> (KPIs).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تفصيل</a:t>
            </a:r>
            <a:r>
              <a:rPr lang="en-GB" b="1" kern="100" dirty="0">
                <a:effectLst/>
                <a:latin typeface="Alexandria" pitchFamily="2" charset="-78"/>
                <a:ea typeface="Calibri" panose="020F0502020204030204" pitchFamily="34" charset="0"/>
                <a:cs typeface="Times New Roman" panose="02020603050405020304" pitchFamily="18" charset="0"/>
              </a:rPr>
              <a:t> KPIs:</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عرض الأداء وفقًا لمؤشرات الأداء الرئيسية، مثل عدد التغطيات الإعلامية، نسبة التفاعل عبر وسائل التواصل الاجتماعي، ونتائج استطلاعات الرأي. يجب أن تتضمن التقارير بيانات كمية ونوعية مع الرسوم البيانية والمخططات لتوضيح الأداء</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تحليل العائد على الاستثمار</a:t>
            </a:r>
            <a:r>
              <a:rPr lang="en-GB" b="1" kern="100" dirty="0">
                <a:effectLst/>
                <a:latin typeface="Alexandria" pitchFamily="2" charset="-78"/>
                <a:ea typeface="Calibri" panose="020F0502020204030204" pitchFamily="34" charset="0"/>
                <a:cs typeface="Times New Roman" panose="02020603050405020304" pitchFamily="18" charset="0"/>
              </a:rPr>
              <a:t> (ROI):</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توضيح كيفية قياس العائد على الاستثمار، مقارنة التكاليف الإجمالية للحملة بالعائدات المحققة، مثل زيادة المبيعات أو تحسين الصورة العامة للعلامة التجارية</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86722937"/>
      </p:ext>
    </p:extLst>
  </p:cSld>
  <p:clrMapOvr>
    <a:masterClrMapping/>
  </p:clrMapOvr>
  <mc:AlternateContent xmlns:mc="http://schemas.openxmlformats.org/markup-compatibility/2006" xmlns:p14="http://schemas.microsoft.com/office/powerpoint/2010/main">
    <mc:Choice Requires="p14">
      <p:transition p14:dur="10" advClick="0" advTm="109147"/>
    </mc:Choice>
    <mc:Fallback xmlns="">
      <p:transition advClick="0" advTm="109147"/>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29" y="1033082"/>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6605" y="1674932"/>
            <a:ext cx="9318788" cy="3967561"/>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marL="228600"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إعداد تقارير الأداء</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b="1" kern="100" dirty="0">
                <a:effectLst/>
                <a:latin typeface="Calibri" panose="020F0502020204030204" pitchFamily="34" charset="0"/>
                <a:ea typeface="Calibri" panose="020F0502020204030204" pitchFamily="34" charset="0"/>
                <a:cs typeface="Alexandria" pitchFamily="2" charset="-78"/>
              </a:rPr>
              <a:t>مشاركة التحليلات والرؤى</a:t>
            </a:r>
            <a:r>
              <a:rPr lang="en-GB" b="1" kern="100" dirty="0">
                <a:effectLst/>
                <a:latin typeface="Alexandria" pitchFamily="2" charset="-78"/>
                <a:ea typeface="Calibri" panose="020F0502020204030204" pitchFamily="34"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استخدام الرسوم البيانية والمرئيات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تقديم المعلومات بطريقة بصرية تسهم في تسهيل فهم النتائج. الرسوم البيانية والمخططات تساعد في عرض البيانات بشكل واضح وفعّال</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100" dirty="0">
                <a:effectLst/>
                <a:latin typeface="Calibri" panose="020F0502020204030204" pitchFamily="34" charset="0"/>
                <a:ea typeface="Calibri" panose="020F0502020204030204" pitchFamily="34" charset="0"/>
                <a:cs typeface="Alexandria" pitchFamily="2" charset="-78"/>
              </a:rPr>
              <a:t>توضيح تأثير الحملات</a:t>
            </a:r>
            <a:r>
              <a:rPr lang="en-GB" b="1" kern="100" dirty="0">
                <a:effectLst/>
                <a:latin typeface="Alexandria" pitchFamily="2" charset="-78"/>
                <a:ea typeface="Calibri" panose="020F0502020204030204" pitchFamily="34" charset="0"/>
                <a:cs typeface="Times New Roman" panose="02020603050405020304" pitchFamily="18" charset="0"/>
              </a:rPr>
              <a:t>:</a:t>
            </a:r>
            <a:r>
              <a:rPr lang="en-GB" kern="100" dirty="0">
                <a:effectLst/>
                <a:latin typeface="Alexandria" pitchFamily="2" charset="-78"/>
                <a:ea typeface="Calibri" panose="020F0502020204030204" pitchFamily="34" charset="0"/>
                <a:cs typeface="Times New Roman" panose="02020603050405020304" pitchFamily="18" charset="0"/>
              </a:rPr>
              <a:t> </a:t>
            </a:r>
            <a:r>
              <a:rPr lang="ar-SA" kern="100" dirty="0">
                <a:effectLst/>
                <a:latin typeface="Calibri" panose="020F0502020204030204" pitchFamily="34" charset="0"/>
                <a:ea typeface="Calibri" panose="020F0502020204030204" pitchFamily="34" charset="0"/>
                <a:cs typeface="Alexandria" pitchFamily="2" charset="-78"/>
              </a:rPr>
              <a:t>شرح كيف أثرت الحملات على الجمهور المستهدف وصورة المنظمة، مع تقديم أدلة واضحة على تأثير الحملات</a:t>
            </a:r>
            <a:r>
              <a:rPr lang="en-GB" kern="100" dirty="0">
                <a:effectLst/>
                <a:latin typeface="Alexandria" pitchFamily="2" charset="-78"/>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65895234"/>
      </p:ext>
    </p:extLst>
  </p:cSld>
  <p:clrMapOvr>
    <a:masterClrMapping/>
  </p:clrMapOvr>
  <mc:AlternateContent xmlns:mc="http://schemas.openxmlformats.org/markup-compatibility/2006" xmlns:p14="http://schemas.microsoft.com/office/powerpoint/2010/main">
    <mc:Choice Requires="p14">
      <p:transition p14:dur="10" advClick="0" advTm="33380"/>
    </mc:Choice>
    <mc:Fallback xmlns="">
      <p:transition advClick="0" advTm="3338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173742"/>
            <a:ext cx="1198428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26425" y="1911878"/>
            <a:ext cx="9139145" cy="3279937"/>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مراجعة الأداء</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تقييم النتائج</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إجراء مراجعة شاملة لنتائج الأداء مقارنة بالأهداف الموضوعة. تقييم مدى تحقيق الأهداف الاستراتيجية للحملة والوقوف على نقاط القوة والضعف</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الفجوات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تحديد الفجوات بين الأداء الفعلي والأهداف المرجوة. فهم الأسباب التي أدت إلى تحقيق نتائج دون المستوى المطلوب</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30851886"/>
      </p:ext>
    </p:extLst>
  </p:cSld>
  <p:clrMapOvr>
    <a:masterClrMapping/>
  </p:clrMapOvr>
  <mc:AlternateContent xmlns:mc="http://schemas.openxmlformats.org/markup-compatibility/2006" xmlns:p14="http://schemas.microsoft.com/office/powerpoint/2010/main">
    <mc:Choice Requires="p14">
      <p:transition p14:dur="10" advClick="0" advTm="64890"/>
    </mc:Choice>
    <mc:Fallback xmlns="">
      <p:transition advClick="0" advTm="6489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127798"/>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43261" y="1739301"/>
            <a:ext cx="9705473" cy="4121193"/>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1800" b="1" kern="100" dirty="0">
                <a:effectLst/>
                <a:latin typeface="Calibri" panose="020F0502020204030204" pitchFamily="34" charset="0"/>
                <a:ea typeface="Calibri" panose="020F0502020204030204" pitchFamily="34" charset="0"/>
                <a:cs typeface="Alexandria" pitchFamily="2" charset="-78"/>
              </a:rPr>
              <a:t>مراجعة وتحسين الاستراتيجيات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Calibri" panose="020F0502020204030204" pitchFamily="34" charset="0"/>
                <a:ea typeface="Calibri" panose="020F0502020204030204" pitchFamily="34" charset="0"/>
                <a:cs typeface="Alexandria" pitchFamily="2" charset="-78"/>
              </a:rPr>
              <a:t>تقديم توصيات لتحسين الاستراتيجيات المستقبلية</a:t>
            </a:r>
            <a:r>
              <a:rPr lang="en-GB" sz="1600" b="1" kern="100" dirty="0">
                <a:effectLst/>
                <a:latin typeface="Alexandria" pitchFamily="2" charset="-78"/>
                <a:ea typeface="Calibri" panose="020F0502020204030204" pitchFamily="34"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تحديد المجالات التي تحتاج إلى تحسين</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بناءً على نتائج الأداء، تقديم توصيات لتحسين استراتيجيات الحملات. يشمل ذلك تحسين الرسائل، تعديل قنوات التوزيع، أو تغيير تكتيكات التفاعل</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تطوير استراتيجيات جديدة</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اقتراح استراتيجيات جديدة مبنية على البيانات والرؤى المستخلصة لتحسين الأداء في الحملات المستقبلية</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100" dirty="0">
                <a:effectLst/>
                <a:latin typeface="Calibri" panose="020F0502020204030204" pitchFamily="34" charset="0"/>
                <a:ea typeface="Calibri" panose="020F0502020204030204" pitchFamily="34" charset="0"/>
                <a:cs typeface="Alexandria" pitchFamily="2" charset="-78"/>
              </a:rPr>
              <a:t>تنفيذ التغييرات</a:t>
            </a:r>
            <a:r>
              <a:rPr lang="en-GB" sz="1600" b="1" kern="100" dirty="0">
                <a:effectLst/>
                <a:latin typeface="Alexandria" pitchFamily="2" charset="-78"/>
                <a:ea typeface="Calibri" panose="020F0502020204030204" pitchFamily="34" charset="0"/>
                <a:cs typeface="Times New Roman" panose="02020603050405020304" pitchFamily="18" charset="0"/>
              </a:rPr>
              <a:t>:</a:t>
            </a:r>
            <a:r>
              <a:rPr lang="en-GB" sz="1600" kern="100" dirty="0">
                <a:effectLst/>
                <a:latin typeface="Alexandria" pitchFamily="2" charset="-78"/>
                <a:ea typeface="Calibri" panose="020F0502020204030204" pitchFamily="34" charset="0"/>
                <a:cs typeface="Times New Roman" panose="02020603050405020304" pitchFamily="18" charset="0"/>
              </a:rPr>
              <a:t> </a:t>
            </a:r>
            <a:r>
              <a:rPr lang="ar-SA" sz="1600" kern="100" dirty="0">
                <a:effectLst/>
                <a:latin typeface="Calibri" panose="020F0502020204030204" pitchFamily="34" charset="0"/>
                <a:ea typeface="Calibri" panose="020F0502020204030204" pitchFamily="34" charset="0"/>
                <a:cs typeface="Alexandria" pitchFamily="2" charset="-78"/>
              </a:rPr>
              <a:t>وضع خطة عمل لتنفيذ التعديلات والتوصيات المستخلصة من مراجعة الأداء. يتضمن ذلك تحديث استراتيجيات التفاعل والتواصل، وتحسين عملية جمع وتحليل البيانات</a:t>
            </a:r>
            <a:r>
              <a:rPr lang="en-GB" sz="1600" kern="100" dirty="0">
                <a:effectLst/>
                <a:latin typeface="Alexandria" pitchFamily="2" charset="-78"/>
                <a:ea typeface="Calibri" panose="020F0502020204030204" pitchFamily="34"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223581"/>
      </p:ext>
    </p:extLst>
  </p:cSld>
  <p:clrMapOvr>
    <a:masterClrMapping/>
  </p:clrMapOvr>
  <mc:AlternateContent xmlns:mc="http://schemas.openxmlformats.org/markup-compatibility/2006" xmlns:p14="http://schemas.microsoft.com/office/powerpoint/2010/main">
    <mc:Choice Requires="p14">
      <p:transition p14:dur="10" advClick="0" advTm="67746"/>
    </mc:Choice>
    <mc:Fallback xmlns="">
      <p:transition advClick="0" advTm="6774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122725"/>
            <a:ext cx="12088140" cy="492443"/>
          </a:xfrm>
          <a:prstGeom prst="rect">
            <a:avLst/>
          </a:prstGeom>
          <a:noFill/>
        </p:spPr>
        <p:txBody>
          <a:bodyPr wrap="square" rtlCol="0">
            <a:spAutoFit/>
          </a:bodyPr>
          <a:lstStyle/>
          <a:p>
            <a:pPr algn="ctr" rtl="1"/>
            <a:r>
              <a:rPr lang="ar-EG" sz="2600" dirty="0">
                <a:solidFill>
                  <a:srgbClr val="00B0F0"/>
                </a:solidFill>
                <a:latin typeface="Alexandria" charset="0"/>
                <a:cs typeface="Alexandria" charset="0"/>
              </a:rPr>
              <a:t>استخدام البيانات والتحليلات لتوجيه استراتيجيات إدارة الأزمات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94793" y="1935097"/>
            <a:ext cx="9440776" cy="3033972"/>
          </a:xfrm>
          <a:prstGeom prst="rect">
            <a:avLst/>
          </a:prstGeom>
          <a:noFill/>
        </p:spPr>
        <p:txBody>
          <a:bodyPr wrap="square" rtlCol="0">
            <a:spAutoFit/>
          </a:bodyPr>
          <a:lstStyle/>
          <a:p>
            <a:pPr marL="457200" lvl="0" indent="-457200" algn="just" rtl="1">
              <a:lnSpc>
                <a:spcPct val="150000"/>
              </a:lnSpc>
              <a:spcAft>
                <a:spcPts val="800"/>
              </a:spcAft>
              <a:buAutoNum type="arabicPeriod" startAt="3"/>
            </a:pPr>
            <a:r>
              <a:rPr lang="ar-EG" sz="2400" b="1" kern="100" dirty="0">
                <a:solidFill>
                  <a:srgbClr val="009EDE"/>
                </a:solidFill>
                <a:effectLst/>
                <a:latin typeface="Calibri" panose="020F0502020204030204" pitchFamily="34" charset="0"/>
                <a:ea typeface="Calibri" panose="020F0502020204030204" pitchFamily="34" charset="0"/>
                <a:cs typeface="Alexandria" pitchFamily="2" charset="-78"/>
              </a:rPr>
              <a:t>تقديم التقارير والمراجعة</a:t>
            </a:r>
          </a:p>
          <a:p>
            <a:pPr algn="just" rtl="1">
              <a:lnSpc>
                <a:spcPct val="150000"/>
              </a:lnSpc>
              <a:spcAft>
                <a:spcPts val="800"/>
              </a:spcAft>
            </a:pPr>
            <a:r>
              <a:rPr lang="ar-SA" sz="2000" b="1" kern="100" dirty="0">
                <a:effectLst/>
                <a:latin typeface="Calibri" panose="020F0502020204030204" pitchFamily="34" charset="0"/>
                <a:ea typeface="Calibri" panose="020F0502020204030204" pitchFamily="34" charset="0"/>
                <a:cs typeface="Alexandria" pitchFamily="2" charset="-78"/>
              </a:rPr>
              <a:t>نقاط إضافية لتقديم التقارير والمراجعة بشكل فعّال</a:t>
            </a:r>
            <a:r>
              <a:rPr lang="en-GB" sz="2000" b="1" kern="100" dirty="0">
                <a:effectLst/>
                <a:latin typeface="Alexandria" pitchFamily="2" charset="-78"/>
                <a:ea typeface="Calibri" panose="020F0502020204030204" pitchFamily="34"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التواصل مع المعنيين</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التأكد من أن التقارير والمراجعات يتم مشاركتها مع جميع المعنيين في المؤسسة لضمان شفافية الأداء وإشراك الجميع في عملية تحسين الأداء</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800" b="1" kern="100" dirty="0">
                <a:effectLst/>
                <a:latin typeface="Calibri" panose="020F0502020204030204" pitchFamily="34" charset="0"/>
                <a:ea typeface="Calibri" panose="020F0502020204030204" pitchFamily="34" charset="0"/>
                <a:cs typeface="Alexandria" pitchFamily="2" charset="-78"/>
              </a:rPr>
              <a:t>تحديث العمليات</a:t>
            </a:r>
            <a:r>
              <a:rPr lang="en-GB" sz="1800" b="1" kern="100" dirty="0">
                <a:effectLst/>
                <a:latin typeface="Alexandria" pitchFamily="2" charset="-78"/>
                <a:ea typeface="Calibri" panose="020F0502020204030204" pitchFamily="34" charset="0"/>
                <a:cs typeface="Arial" panose="020B0604020202020204" pitchFamily="34" charset="0"/>
              </a:rPr>
              <a:t>:</a:t>
            </a:r>
            <a:r>
              <a:rPr lang="en-GB" sz="1800" kern="100" dirty="0">
                <a:effectLst/>
                <a:latin typeface="Alexandria" pitchFamily="2"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lexandria" pitchFamily="2" charset="-78"/>
              </a:rPr>
              <a:t>استخدام نتائج المراجعة لتحديث وتطوير العمليات الخاصة بتقييم الحملات وتحليل الأداء لضمان الاستمرارية في تحسين فعالية العلاقات العامة</a:t>
            </a:r>
            <a:r>
              <a:rPr lang="en-GB" sz="1800" kern="100" dirty="0">
                <a:effectLst/>
                <a:latin typeface="Alexandria" pitchFamily="2" charset="-78"/>
                <a:ea typeface="Calibri" panose="020F0502020204030204" pitchFamily="34"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58015880"/>
      </p:ext>
    </p:extLst>
  </p:cSld>
  <p:clrMapOvr>
    <a:masterClrMapping/>
  </p:clrMapOvr>
  <mc:AlternateContent xmlns:mc="http://schemas.openxmlformats.org/markup-compatibility/2006" xmlns:p14="http://schemas.microsoft.com/office/powerpoint/2010/main">
    <mc:Choice Requires="p14">
      <p:transition p14:dur="10" advClick="0" advTm="48380"/>
    </mc:Choice>
    <mc:Fallback xmlns="">
      <p:transition advClick="0" advTm="4838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قياس وتقييم الأداء والتعلم من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598422" y="2400464"/>
            <a:ext cx="2206943" cy="1015663"/>
          </a:xfrm>
          <a:prstGeom prst="rect">
            <a:avLst/>
          </a:prstGeom>
          <a:noFill/>
        </p:spPr>
        <p:txBody>
          <a:bodyPr wrap="square" rtlCol="0">
            <a:spAutoFit/>
          </a:bodyPr>
          <a:lstStyle/>
          <a:p>
            <a:pPr algn="ctr" rtl="1"/>
            <a:r>
              <a:rPr lang="ar-EG" sz="2000" b="1" dirty="0">
                <a:latin typeface="Alexandria" charset="0"/>
                <a:cs typeface="Alexandria" charset="0"/>
              </a:rPr>
              <a:t>أهمية التقييم والقياس في إدارة الأزمات</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1015663"/>
          </a:xfrm>
          <a:prstGeom prst="rect">
            <a:avLst/>
          </a:prstGeom>
          <a:noFill/>
        </p:spPr>
        <p:txBody>
          <a:bodyPr wrap="square" rtlCol="0">
            <a:spAutoFit/>
          </a:bodyPr>
          <a:lstStyle/>
          <a:p>
            <a:pPr algn="ctr" rtl="1"/>
            <a:r>
              <a:rPr lang="ar-EG" sz="2000" b="1" dirty="0">
                <a:latin typeface="Alexandria" charset="0"/>
                <a:cs typeface="Alexandria" charset="0"/>
              </a:rPr>
              <a:t>طرق تقييم فعالية إدارة الأزمات في العلاقات العامة</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631216"/>
          </a:xfrm>
          <a:prstGeom prst="rect">
            <a:avLst/>
          </a:prstGeom>
          <a:noFill/>
        </p:spPr>
        <p:txBody>
          <a:bodyPr wrap="square" rtlCol="0">
            <a:spAutoFit/>
          </a:bodyPr>
          <a:lstStyle/>
          <a:p>
            <a:pPr algn="ctr" rtl="1"/>
            <a:r>
              <a:rPr lang="ar-EG" sz="2000" b="1" dirty="0">
                <a:latin typeface="Alexandria" charset="0"/>
                <a:cs typeface="Alexandria" charset="0"/>
              </a:rPr>
              <a:t>تحديد مؤشرات الأداء الرئيسية</a:t>
            </a:r>
            <a:r>
              <a:rPr lang="en-GB" sz="2000" b="1" dirty="0">
                <a:latin typeface="Alexandria" charset="0"/>
                <a:cs typeface="Alexandria" charset="0"/>
              </a:rPr>
              <a:t>KPIs   </a:t>
            </a:r>
            <a:r>
              <a:rPr lang="ar-EG" sz="2000" b="1" dirty="0">
                <a:latin typeface="Alexandria" charset="0"/>
                <a:cs typeface="Alexandria" charset="0"/>
              </a:rPr>
              <a:t>لحملات العلاقات العامة في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477107" cy="1631216"/>
          </a:xfrm>
          <a:prstGeom prst="rect">
            <a:avLst/>
          </a:prstGeom>
          <a:noFill/>
        </p:spPr>
        <p:txBody>
          <a:bodyPr wrap="square" rtlCol="0">
            <a:spAutoFit/>
          </a:bodyPr>
          <a:lstStyle/>
          <a:p>
            <a:pPr algn="ctr" rtl="1"/>
            <a:r>
              <a:rPr lang="ar-EG" sz="2000" b="1" dirty="0">
                <a:latin typeface="Alexandria" charset="0"/>
                <a:cs typeface="Alexandria" charset="0"/>
              </a:rPr>
              <a:t>استخدام البيانات والتحليلات لتوجيه استراتيجيات إدارة الأزمات في العلاقات العامة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58">
            <a:hlinkClick r:id="" action="ppaction://media"/>
            <a:extLst>
              <a:ext uri="{FF2B5EF4-FFF2-40B4-BE49-F238E27FC236}">
                <a16:creationId xmlns:a16="http://schemas.microsoft.com/office/drawing/2014/main" id="{00D6AD50-94B0-39D2-8AD9-9D4AFDA3C1C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D594B5B-C939-4785-B878-CE8056B76B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aca13214-df29-4e3c-a050-857c0bf7bd8e"/>
    <ds:schemaRef ds:uri="http://purl.org/dc/dcmitype/"/>
    <ds:schemaRef ds:uri="688354b5-287c-4cda-825e-1d7935aea40e"/>
    <ds:schemaRef ds:uri="http://purl.org/dc/terms/"/>
    <ds:schemaRef ds:uri="http://purl.org/dc/elements/1.1/"/>
    <ds:schemaRef ds:uri="http://schemas.microsoft.com/office/infopath/2007/PartnerControls"/>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9588</TotalTime>
  <Words>5809</Words>
  <Application>Microsoft Macintosh PowerPoint</Application>
  <PresentationFormat>Widescreen</PresentationFormat>
  <Paragraphs>443</Paragraphs>
  <Slides>62</Slides>
  <Notes>56</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879</cp:revision>
  <dcterms:created xsi:type="dcterms:W3CDTF">2023-04-29T09:08:00Z</dcterms:created>
  <dcterms:modified xsi:type="dcterms:W3CDTF">2026-04-04T08:45:16Z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