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6"/>
  </p:notesMasterIdLst>
  <p:sldIdLst>
    <p:sldId id="754" r:id="rId5"/>
    <p:sldId id="553" r:id="rId6"/>
    <p:sldId id="756" r:id="rId7"/>
    <p:sldId id="772" r:id="rId8"/>
    <p:sldId id="759" r:id="rId9"/>
    <p:sldId id="779" r:id="rId10"/>
    <p:sldId id="780" r:id="rId11"/>
    <p:sldId id="806" r:id="rId12"/>
    <p:sldId id="810" r:id="rId13"/>
    <p:sldId id="807" r:id="rId14"/>
    <p:sldId id="808" r:id="rId15"/>
    <p:sldId id="811" r:id="rId16"/>
    <p:sldId id="809" r:id="rId17"/>
    <p:sldId id="812" r:id="rId18"/>
    <p:sldId id="813" r:id="rId19"/>
    <p:sldId id="814" r:id="rId20"/>
    <p:sldId id="815" r:id="rId21"/>
    <p:sldId id="816" r:id="rId22"/>
    <p:sldId id="817" r:id="rId23"/>
    <p:sldId id="818" r:id="rId24"/>
    <p:sldId id="819" r:id="rId25"/>
    <p:sldId id="820" r:id="rId26"/>
    <p:sldId id="821" r:id="rId27"/>
    <p:sldId id="822" r:id="rId28"/>
    <p:sldId id="823" r:id="rId29"/>
    <p:sldId id="824" r:id="rId30"/>
    <p:sldId id="825" r:id="rId31"/>
    <p:sldId id="826" r:id="rId32"/>
    <p:sldId id="827" r:id="rId33"/>
    <p:sldId id="828" r:id="rId34"/>
    <p:sldId id="829" r:id="rId35"/>
    <p:sldId id="830" r:id="rId36"/>
    <p:sldId id="831" r:id="rId37"/>
    <p:sldId id="832" r:id="rId38"/>
    <p:sldId id="833" r:id="rId39"/>
    <p:sldId id="836" r:id="rId40"/>
    <p:sldId id="834" r:id="rId41"/>
    <p:sldId id="835" r:id="rId42"/>
    <p:sldId id="837" r:id="rId43"/>
    <p:sldId id="838" r:id="rId44"/>
    <p:sldId id="753" r:id="rId45"/>
  </p:sldIdLst>
  <p:sldSz cx="12192000" cy="6858000"/>
  <p:notesSz cx="6858000" cy="9144000"/>
  <p:embeddedFontLst>
    <p:embeddedFont>
      <p:font typeface="Alexandria" pitchFamily="2" charset="-78"/>
      <p:regular r:id="rId47"/>
      <p:bold r:id="rId48"/>
    </p:embeddedFont>
    <p:embeddedFont>
      <p:font typeface="Alexandria Light" pitchFamily="2" charset="-78"/>
      <p:regular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759"/>
            <p14:sldId id="779"/>
            <p14:sldId id="780"/>
            <p14:sldId id="806"/>
            <p14:sldId id="810"/>
            <p14:sldId id="807"/>
            <p14:sldId id="808"/>
            <p14:sldId id="811"/>
            <p14:sldId id="809"/>
            <p14:sldId id="812"/>
            <p14:sldId id="813"/>
            <p14:sldId id="814"/>
            <p14:sldId id="815"/>
            <p14:sldId id="816"/>
            <p14:sldId id="817"/>
            <p14:sldId id="818"/>
            <p14:sldId id="819"/>
            <p14:sldId id="820"/>
            <p14:sldId id="821"/>
            <p14:sldId id="822"/>
            <p14:sldId id="823"/>
            <p14:sldId id="824"/>
            <p14:sldId id="825"/>
            <p14:sldId id="826"/>
            <p14:sldId id="827"/>
            <p14:sldId id="828"/>
            <p14:sldId id="829"/>
            <p14:sldId id="830"/>
            <p14:sldId id="831"/>
            <p14:sldId id="832"/>
            <p14:sldId id="833"/>
            <p14:sldId id="836"/>
            <p14:sldId id="834"/>
            <p14:sldId id="835"/>
            <p14:sldId id="837"/>
            <p14:sldId id="838"/>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934705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07772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599647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026302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7350413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0427346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416011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324168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9112402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132352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2709444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251631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916344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2514205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7503139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770362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5056609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2136273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9688747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9956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6274851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2601032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536001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546270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0022661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884755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2047591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51702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71731185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17561538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196391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1828082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0611412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8119811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35614672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5214410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6/7/2026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6/7/2026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6/7/2026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6/7/2026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6/7/2026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6/7/2026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6/7/2026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6/7/2026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6/7/2026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6/7/2026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6/7/2026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6/7/2026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3.xml"/><Relationship Id="rId5" Type="http://schemas.openxmlformats.org/officeDocument/2006/relationships/image" Target="../media/image20.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02</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1</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Starting the research process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الأول</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بدء عملية البحث</a:t>
            </a:r>
          </a:p>
        </p:txBody>
      </p:sp>
      <p:pic>
        <p:nvPicPr>
          <p:cNvPr id="2050" name="Picture 2" descr="The Research Process | IRSC English 1101">
            <a:extLst>
              <a:ext uri="{FF2B5EF4-FFF2-40B4-BE49-F238E27FC236}">
                <a16:creationId xmlns:a16="http://schemas.microsoft.com/office/drawing/2014/main" id="{6FDE42E3-5CCF-D53E-758E-5F17D7EDBE3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95151" y="906574"/>
            <a:ext cx="8437610" cy="41122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Starting the research process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بدء عملية البحث</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2010190"/>
            <a:ext cx="5041031" cy="35898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200" b="1" dirty="0">
                <a:latin typeface="Alexandria Light" pitchFamily="2" charset="-78"/>
                <a:cs typeface="Alexandria Light" pitchFamily="2" charset="-78"/>
              </a:rPr>
              <a:t>Part 1 </a:t>
            </a:r>
            <a:r>
              <a:rPr lang="en-US" sz="2200" dirty="0">
                <a:solidFill>
                  <a:srgbClr val="002060"/>
                </a:solidFill>
                <a:latin typeface="Alexandria Light" pitchFamily="2" charset="-78"/>
                <a:cs typeface="Alexandria Light" pitchFamily="2" charset="-78"/>
              </a:rPr>
              <a:t>focuses on the generic issues that are necessary for the majority of research investigations regardless of the methodology, method, technique, or research instrument</a:t>
            </a:r>
            <a:r>
              <a:rPr lang="en-US" sz="2200" dirty="0">
                <a:latin typeface="Alexandria Light" pitchFamily="2" charset="-78"/>
                <a:cs typeface="Alexandria Light"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630866"/>
          </a:xfrm>
          <a:prstGeom prst="rect">
            <a:avLst/>
          </a:prstGeom>
        </p:spPr>
        <p:txBody>
          <a:bodyPr wrap="square">
            <a:spAutoFit/>
          </a:bodyPr>
          <a:lstStyle/>
          <a:p>
            <a:pPr algn="just" rtl="1">
              <a:lnSpc>
                <a:spcPct val="250000"/>
              </a:lnSpc>
            </a:pPr>
            <a:r>
              <a:rPr lang="ar-SA" sz="2400" b="1" dirty="0">
                <a:solidFill>
                  <a:schemeClr val="accent6">
                    <a:lumMod val="50000"/>
                  </a:schemeClr>
                </a:solidFill>
                <a:latin typeface="Alexandria Light" pitchFamily="2" charset="-78"/>
                <a:cs typeface="Alexandria Light" pitchFamily="2" charset="-78"/>
              </a:rPr>
              <a:t>يركز الجزء الأول </a:t>
            </a:r>
            <a:r>
              <a:rPr lang="ar-SA" sz="2400" dirty="0">
                <a:solidFill>
                  <a:srgbClr val="002060"/>
                </a:solidFill>
                <a:latin typeface="Alexandria Light" pitchFamily="2" charset="-78"/>
                <a:cs typeface="Alexandria Light" pitchFamily="2" charset="-78"/>
              </a:rPr>
              <a:t>على القضايا العامة الضرورية لغالبية الاستسقاءات البحثية بغض النظر عن المنهجية أو الطريقة أو التقنية أو أداة البحث.</a:t>
            </a:r>
            <a:endParaRPr lang="ar-SA" sz="24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Defining the research</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2</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Defining the research</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الثاني</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تعريف البحث</a:t>
            </a:r>
          </a:p>
        </p:txBody>
      </p:sp>
      <p:pic>
        <p:nvPicPr>
          <p:cNvPr id="7" name="Picture 6">
            <a:extLst>
              <a:ext uri="{FF2B5EF4-FFF2-40B4-BE49-F238E27FC236}">
                <a16:creationId xmlns:a16="http://schemas.microsoft.com/office/drawing/2014/main" id="{AB9A1635-1D8B-1001-6E72-10E757DE5531}"/>
              </a:ext>
            </a:extLst>
          </p:cNvPr>
          <p:cNvPicPr>
            <a:picLocks noChangeAspect="1"/>
          </p:cNvPicPr>
          <p:nvPr/>
        </p:nvPicPr>
        <p:blipFill>
          <a:blip r:embed="rId3"/>
          <a:stretch>
            <a:fillRect/>
          </a:stretch>
        </p:blipFill>
        <p:spPr>
          <a:xfrm>
            <a:off x="2917459" y="1277042"/>
            <a:ext cx="5738170" cy="3136248"/>
          </a:xfrm>
          <a:prstGeom prst="rect">
            <a:avLst/>
          </a:prstGeom>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Defining the research</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Now you have developed a theoretical framework for the research from the literature review.</a:t>
            </a:r>
          </a:p>
          <a:p>
            <a:pPr algn="just">
              <a:lnSpc>
                <a:spcPct val="150000"/>
              </a:lnSpc>
            </a:pPr>
            <a:r>
              <a:rPr lang="en-US" b="1" dirty="0">
                <a:solidFill>
                  <a:srgbClr val="FF0000"/>
                </a:solidFill>
                <a:latin typeface="Alexandria Light" pitchFamily="2" charset="-78"/>
                <a:cs typeface="Alexandria Light" pitchFamily="2" charset="-78"/>
              </a:rPr>
              <a:t>The next step is to use that theoretical framework to construct a conceptual framework.</a:t>
            </a:r>
          </a:p>
          <a:p>
            <a:pPr marL="457200" indent="-4572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Both qualitative and quantitative research demand the development of a theoretical and conceptual framework; after the conceptual stage, the two approaches begin to move forward in their own discrete fashion.</a:t>
            </a:r>
          </a:p>
          <a:p>
            <a:pPr marL="457200" indent="-4572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Table 3.1 outlines the divergence that takes place at this stage in the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الآن طورت إطارا نظريا للبحث من مراجعة الأدبيات.</a:t>
            </a:r>
          </a:p>
          <a:p>
            <a:pPr algn="just" rtl="1">
              <a:lnSpc>
                <a:spcPct val="150000"/>
              </a:lnSpc>
            </a:pPr>
            <a:r>
              <a:rPr lang="ar-SA" sz="2000" b="1" dirty="0">
                <a:solidFill>
                  <a:srgbClr val="FF0000"/>
                </a:solidFill>
                <a:latin typeface="Alexandria Light" pitchFamily="2" charset="-78"/>
                <a:cs typeface="Alexandria Light" pitchFamily="2" charset="-78"/>
              </a:rPr>
              <a:t>الخطوة التالية هي استخدام هذا الإطار النظري لبناء إطار مفاهيمي.</a:t>
            </a: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يتطلب كل من البحث النوعي والكمي تطوير إطار نظري ومفاهيمي؛ بعد المرحلة المفاهيمية، يبدأ النهجان في التقدم بطريقتهما الخاصة.</a:t>
            </a:r>
            <a:endParaRPr lang="en-US" sz="2000" dirty="0">
              <a:solidFill>
                <a:srgbClr val="002060"/>
              </a:solidFill>
              <a:latin typeface="Alexandria Light" pitchFamily="2" charset="-78"/>
              <a:cs typeface="Alexandria Light" pitchFamily="2" charset="-78"/>
            </a:endParaRPr>
          </a:p>
          <a:p>
            <a:pPr marL="342900" indent="-342900" algn="just" rtl="1">
              <a:lnSpc>
                <a:spcPct val="15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يوضح الجدول 3.1 الاختلاف الذي يحدث في هذه المرحلة من البحث.</a:t>
            </a:r>
          </a:p>
        </p:txBody>
      </p:sp>
    </p:spTree>
    <p:extLst>
      <p:ext uri="{BB962C8B-B14F-4D97-AF65-F5344CB8AC3E}">
        <p14:creationId xmlns:p14="http://schemas.microsoft.com/office/powerpoint/2010/main" val="23791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523220"/>
          </a:xfrm>
          <a:prstGeom prst="rect">
            <a:avLst/>
          </a:prstGeom>
        </p:spPr>
        <p:txBody>
          <a:bodyPr wrap="square">
            <a:spAutoFit/>
          </a:bodyPr>
          <a:lstStyle/>
          <a:p>
            <a:pPr marL="0" algn="l" rtl="0" eaLnBrk="1" latinLnBrk="0" hangingPunct="1">
              <a:spcBef>
                <a:spcPts val="0"/>
              </a:spcBef>
              <a:spcAft>
                <a:spcPts val="0"/>
              </a:spcAft>
            </a:pPr>
            <a:r>
              <a:rPr lang="en-US" sz="2800" b="1" kern="1200" dirty="0">
                <a:solidFill>
                  <a:srgbClr val="00B0F0"/>
                </a:solidFill>
                <a:effectLst/>
                <a:latin typeface="Alexandria" pitchFamily="2" charset="-78"/>
                <a:ea typeface="+mn-ea"/>
                <a:cs typeface="Alexandria" pitchFamily="2" charset="-78"/>
              </a:rPr>
              <a:t>Defining the research</a:t>
            </a:r>
            <a:endParaRPr lang="en-US" sz="36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BD2BB9B6-DE54-7555-EC8A-B43CCB49FB70}"/>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Lst>
          </a:blip>
          <a:stretch>
            <a:fillRect/>
          </a:stretch>
        </p:blipFill>
        <p:spPr>
          <a:xfrm>
            <a:off x="316285" y="1785708"/>
            <a:ext cx="11421077" cy="3905126"/>
          </a:xfrm>
          <a:prstGeom prst="rect">
            <a:avLst/>
          </a:prstGeom>
        </p:spPr>
      </p:pic>
    </p:spTree>
    <p:extLst>
      <p:ext uri="{BB962C8B-B14F-4D97-AF65-F5344CB8AC3E}">
        <p14:creationId xmlns:p14="http://schemas.microsoft.com/office/powerpoint/2010/main" val="2456086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23580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900" dirty="0">
                <a:solidFill>
                  <a:srgbClr val="002060"/>
                </a:solidFill>
                <a:latin typeface="Alexandria" pitchFamily="2" charset="-78"/>
                <a:cs typeface="Alexandria" pitchFamily="2" charset="-78"/>
              </a:rPr>
              <a:t>When you move from theory to concept, you begin to identify the true focus of your research, to define the boundaries of your own work as it relates to the wider theory that already exists.</a:t>
            </a:r>
          </a:p>
          <a:p>
            <a:pPr algn="just">
              <a:lnSpc>
                <a:spcPct val="150000"/>
              </a:lnSpc>
            </a:pPr>
            <a:r>
              <a:rPr lang="en-US" sz="1900" b="1" dirty="0">
                <a:solidFill>
                  <a:srgbClr val="FF0000"/>
                </a:solidFill>
                <a:latin typeface="Alexandria" pitchFamily="2" charset="-78"/>
                <a:cs typeface="Alexandria" pitchFamily="2" charset="-78"/>
              </a:rPr>
              <a:t>This is essentially your research question.</a:t>
            </a:r>
          </a:p>
          <a:p>
            <a:pPr marL="342900" indent="-342900" algn="just">
              <a:lnSpc>
                <a:spcPct val="150000"/>
              </a:lnSpc>
              <a:buFont typeface="Arial" panose="020B0604020202020204" pitchFamily="34" charset="0"/>
              <a:buChar char="•"/>
            </a:pPr>
            <a:r>
              <a:rPr lang="en-US" sz="1900" b="1" dirty="0">
                <a:solidFill>
                  <a:srgbClr val="002060"/>
                </a:solidFill>
                <a:latin typeface="Alexandria" pitchFamily="2" charset="-78"/>
                <a:cs typeface="Alexandria" pitchFamily="2" charset="-78"/>
              </a:rPr>
              <a:t>It is at this stage that we make final decisions on that approach.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عندما تنتقل من النظرية إلى المفهوم، تبدأ في تحديد التركيز الحقيقي لبحثك، لتحديد حدود عملك كما يتعلق بالنظرية الأوسع الموجودة بالفعل.</a:t>
            </a:r>
          </a:p>
          <a:p>
            <a:pPr algn="just" rtl="1">
              <a:lnSpc>
                <a:spcPct val="200000"/>
              </a:lnSpc>
            </a:pPr>
            <a:r>
              <a:rPr lang="ar-SA" sz="1900" b="1" dirty="0">
                <a:solidFill>
                  <a:srgbClr val="FF0000"/>
                </a:solidFill>
                <a:latin typeface="Alexandria" pitchFamily="2" charset="-78"/>
                <a:cs typeface="Alexandria" pitchFamily="2" charset="-78"/>
              </a:rPr>
              <a:t>هذا في الأساس هو سؤالك البحثي.</a:t>
            </a:r>
          </a:p>
          <a:p>
            <a:pPr marL="457200" indent="-457200" algn="just" rtl="1">
              <a:lnSpc>
                <a:spcPct val="200000"/>
              </a:lnSpc>
              <a:buFont typeface="Arial" panose="020B0604020202020204" pitchFamily="34" charset="0"/>
              <a:buChar char="•"/>
            </a:pPr>
            <a:r>
              <a:rPr lang="ar-SA" sz="1900" b="1" dirty="0">
                <a:solidFill>
                  <a:srgbClr val="002060"/>
                </a:solidFill>
                <a:latin typeface="Alexandria" pitchFamily="2" charset="-78"/>
                <a:cs typeface="Alexandria" pitchFamily="2" charset="-78"/>
              </a:rPr>
              <a:t>في هذه المرحلة نتخذ القرارات النهائية بشأن هذا النهج.</a:t>
            </a:r>
          </a:p>
        </p:txBody>
      </p:sp>
    </p:spTree>
    <p:extLst>
      <p:ext uri="{BB962C8B-B14F-4D97-AF65-F5344CB8AC3E}">
        <p14:creationId xmlns:p14="http://schemas.microsoft.com/office/powerpoint/2010/main" val="4167246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2050" name="Picture 2" descr="No photo description available.">
            <a:extLst>
              <a:ext uri="{FF2B5EF4-FFF2-40B4-BE49-F238E27FC236}">
                <a16:creationId xmlns:a16="http://schemas.microsoft.com/office/drawing/2014/main" id="{A195F739-8E46-4BD4-0926-DB1ED3916FE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0019" y="1512483"/>
            <a:ext cx="9133610" cy="5134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9319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dirty="0">
                <a:solidFill>
                  <a:srgbClr val="FF0000"/>
                </a:solidFill>
                <a:latin typeface="Alexandria" pitchFamily="2" charset="-78"/>
                <a:cs typeface="Alexandria" pitchFamily="2" charset="-78"/>
              </a:rPr>
              <a:t>Designing a conceptual framework:        </a:t>
            </a:r>
            <a:r>
              <a:rPr lang="ar-SA" sz="2000" dirty="0">
                <a:solidFill>
                  <a:srgbClr val="FF0000"/>
                </a:solidFill>
                <a:latin typeface="Alexandria" pitchFamily="2" charset="-78"/>
                <a:cs typeface="Alexandria" pitchFamily="2" charset="-78"/>
              </a:rPr>
              <a:t>                     </a:t>
            </a:r>
            <a:r>
              <a:rPr lang="en-US" sz="2000" dirty="0">
                <a:solidFill>
                  <a:srgbClr val="FF000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تصميم الإطار مفاهيمي:</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074" name="Picture 2" descr="conceptual framework diagram">
            <a:extLst>
              <a:ext uri="{FF2B5EF4-FFF2-40B4-BE49-F238E27FC236}">
                <a16:creationId xmlns:a16="http://schemas.microsoft.com/office/drawing/2014/main" id="{4F74FCAC-E759-4370-6A60-739D695DD70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9657" b="13789"/>
          <a:stretch/>
        </p:blipFill>
        <p:spPr bwMode="auto">
          <a:xfrm>
            <a:off x="1524000" y="2263429"/>
            <a:ext cx="9144000" cy="4564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785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Essentially, the research question should itself determine the design of your study, but it is usually the case that, naturally, </a:t>
            </a:r>
            <a:r>
              <a:rPr lang="en-US" b="1" dirty="0">
                <a:solidFill>
                  <a:srgbClr val="FF0000"/>
                </a:solidFill>
                <a:latin typeface="Alexandria" pitchFamily="2" charset="-78"/>
                <a:cs typeface="Alexandria" pitchFamily="2" charset="-78"/>
              </a:rPr>
              <a:t>qualitative researchers</a:t>
            </a:r>
            <a:r>
              <a:rPr lang="en-US" b="1" dirty="0">
                <a:solidFill>
                  <a:schemeClr val="accent6">
                    <a:lumMod val="50000"/>
                  </a:schemeClr>
                </a:solidFill>
                <a:latin typeface="Alexandria" pitchFamily="2" charset="-78"/>
                <a:cs typeface="Alexandria" pitchFamily="2" charset="-78"/>
              </a:rPr>
              <a:t> </a:t>
            </a:r>
            <a:r>
              <a:rPr lang="en-US" dirty="0">
                <a:solidFill>
                  <a:schemeClr val="accent6">
                    <a:lumMod val="50000"/>
                  </a:schemeClr>
                </a:solidFill>
                <a:latin typeface="Alexandria" pitchFamily="2" charset="-78"/>
                <a:cs typeface="Alexandria" pitchFamily="2" charset="-78"/>
              </a:rPr>
              <a:t>ask questions such as: Why? How? What?</a:t>
            </a:r>
            <a:r>
              <a:rPr lang="en-US" dirty="0">
                <a:solidFill>
                  <a:srgbClr val="002060"/>
                </a:solidFill>
                <a:latin typeface="Alexandria" pitchFamily="2" charset="-78"/>
                <a:cs typeface="Alexandria" pitchFamily="2" charset="-78"/>
              </a:rPr>
              <a:t>, and naturally, </a:t>
            </a:r>
            <a:r>
              <a:rPr lang="en-US" b="1" dirty="0">
                <a:solidFill>
                  <a:srgbClr val="FF0000"/>
                </a:solidFill>
                <a:latin typeface="Alexandria" pitchFamily="2" charset="-78"/>
                <a:cs typeface="Alexandria" pitchFamily="2" charset="-78"/>
              </a:rPr>
              <a:t>quantitative researchers </a:t>
            </a:r>
            <a:r>
              <a:rPr lang="en-US" dirty="0">
                <a:solidFill>
                  <a:schemeClr val="accent6">
                    <a:lumMod val="50000"/>
                  </a:schemeClr>
                </a:solidFill>
                <a:latin typeface="Alexandria" pitchFamily="2" charset="-78"/>
                <a:cs typeface="Alexandria" pitchFamily="2" charset="-78"/>
              </a:rPr>
              <a:t>ask such questions as How many? How often? Where?</a:t>
            </a:r>
          </a:p>
          <a:p>
            <a:pPr algn="just">
              <a:lnSpc>
                <a:spcPct val="150000"/>
              </a:lnSpc>
            </a:pPr>
            <a:r>
              <a:rPr lang="en-US" b="1" dirty="0">
                <a:solidFill>
                  <a:srgbClr val="002060"/>
                </a:solidFill>
                <a:latin typeface="Alexandria" pitchFamily="2" charset="-78"/>
                <a:cs typeface="Alexandria" pitchFamily="2" charset="-78"/>
              </a:rPr>
              <a:t>It is at the stage of the conceptual framework that you make these methodological choices.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في الأساس، يجب أن يحدد سؤال البحث نفسه تصميم دراستك، لكن عادة ما يطرح </a:t>
            </a:r>
            <a:r>
              <a:rPr lang="ar-SA" b="1" dirty="0">
                <a:solidFill>
                  <a:srgbClr val="FF0000"/>
                </a:solidFill>
                <a:latin typeface="Alexandria" pitchFamily="2" charset="-78"/>
                <a:cs typeface="Alexandria" pitchFamily="2" charset="-78"/>
              </a:rPr>
              <a:t>الباحثون</a:t>
            </a:r>
            <a:r>
              <a:rPr lang="ar-SA" sz="1900" dirty="0">
                <a:solidFill>
                  <a:srgbClr val="002060"/>
                </a:solidFill>
                <a:latin typeface="Alexandria" pitchFamily="2" charset="-78"/>
                <a:cs typeface="Alexandria" pitchFamily="2" charset="-78"/>
              </a:rPr>
              <a:t> </a:t>
            </a:r>
            <a:r>
              <a:rPr lang="ar-SA" b="1" dirty="0">
                <a:solidFill>
                  <a:srgbClr val="FF0000"/>
                </a:solidFill>
                <a:latin typeface="Alexandria" pitchFamily="2" charset="-78"/>
                <a:cs typeface="Alexandria" pitchFamily="2" charset="-78"/>
              </a:rPr>
              <a:t>النوعيون</a:t>
            </a:r>
            <a:r>
              <a:rPr lang="ar-SA" sz="1900"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أسئلة مثل: لماذا؟ كيف؟ ماذا؟، </a:t>
            </a:r>
            <a:r>
              <a:rPr lang="ar-SA" sz="1900" dirty="0">
                <a:solidFill>
                  <a:srgbClr val="002060"/>
                </a:solidFill>
                <a:latin typeface="Alexandria" pitchFamily="2" charset="-78"/>
                <a:cs typeface="Alexandria" pitchFamily="2" charset="-78"/>
              </a:rPr>
              <a:t>وبطبيعة الحال، يطرح </a:t>
            </a:r>
            <a:r>
              <a:rPr lang="ar-SA" b="1" dirty="0">
                <a:solidFill>
                  <a:srgbClr val="FF0000"/>
                </a:solidFill>
                <a:latin typeface="Alexandria" pitchFamily="2" charset="-78"/>
                <a:cs typeface="Alexandria" pitchFamily="2" charset="-78"/>
              </a:rPr>
              <a:t>الباحثون</a:t>
            </a:r>
            <a:r>
              <a:rPr lang="ar-SA" sz="1900" dirty="0">
                <a:solidFill>
                  <a:srgbClr val="002060"/>
                </a:solidFill>
                <a:latin typeface="Alexandria" pitchFamily="2" charset="-78"/>
                <a:cs typeface="Alexandria" pitchFamily="2" charset="-78"/>
              </a:rPr>
              <a:t> </a:t>
            </a:r>
            <a:r>
              <a:rPr lang="ar-SA" b="1" dirty="0">
                <a:solidFill>
                  <a:srgbClr val="FF0000"/>
                </a:solidFill>
                <a:latin typeface="Alexandria" pitchFamily="2" charset="-78"/>
                <a:cs typeface="Alexandria" pitchFamily="2" charset="-78"/>
              </a:rPr>
              <a:t>الكميون</a:t>
            </a:r>
            <a:r>
              <a:rPr lang="ar-SA" sz="1900" dirty="0">
                <a:solidFill>
                  <a:srgbClr val="002060"/>
                </a:solidFill>
                <a:latin typeface="Alexandria" pitchFamily="2" charset="-78"/>
                <a:cs typeface="Alexandria" pitchFamily="2" charset="-78"/>
              </a:rPr>
              <a:t> </a:t>
            </a:r>
            <a:r>
              <a:rPr lang="ar-SA" dirty="0">
                <a:solidFill>
                  <a:schemeClr val="accent6">
                    <a:lumMod val="50000"/>
                  </a:schemeClr>
                </a:solidFill>
                <a:latin typeface="Alexandria" pitchFamily="2" charset="-78"/>
                <a:cs typeface="Alexandria" pitchFamily="2" charset="-78"/>
              </a:rPr>
              <a:t>أسئلة مثل كم عدد؟ كم مرة؟ أين؟</a:t>
            </a:r>
          </a:p>
          <a:p>
            <a:pPr algn="just" rtl="1">
              <a:lnSpc>
                <a:spcPct val="200000"/>
              </a:lnSpc>
            </a:pPr>
            <a:r>
              <a:rPr lang="ar-SA" sz="1900" b="1" dirty="0">
                <a:solidFill>
                  <a:srgbClr val="002060"/>
                </a:solidFill>
                <a:latin typeface="Alexandria" pitchFamily="2" charset="-78"/>
                <a:cs typeface="Alexandria" pitchFamily="2" charset="-78"/>
              </a:rPr>
              <a:t>في مرحلة الإطار المفاهيمي تتخذ هذه الخيارات المنهجية.</a:t>
            </a:r>
          </a:p>
        </p:txBody>
      </p:sp>
    </p:spTree>
    <p:extLst>
      <p:ext uri="{BB962C8B-B14F-4D97-AF65-F5344CB8AC3E}">
        <p14:creationId xmlns:p14="http://schemas.microsoft.com/office/powerpoint/2010/main" val="2497388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So let us look at how we could explore the issues surrounding the use of electronic information resources in the provision of learning opportunities for young people.</a:t>
            </a:r>
          </a:p>
          <a:p>
            <a:pPr algn="ctr">
              <a:lnSpc>
                <a:spcPct val="150000"/>
              </a:lnSpc>
            </a:pPr>
            <a:r>
              <a:rPr lang="en-US" b="1" dirty="0">
                <a:solidFill>
                  <a:srgbClr val="FF0000"/>
                </a:solidFill>
                <a:latin typeface="Alexandria" pitchFamily="2" charset="-78"/>
                <a:cs typeface="Alexandria" pitchFamily="2" charset="-78"/>
              </a:rPr>
              <a:t>Our research question for this stage in the process will be:</a:t>
            </a:r>
          </a:p>
          <a:p>
            <a:pPr algn="ctr">
              <a:lnSpc>
                <a:spcPct val="150000"/>
              </a:lnSpc>
            </a:pPr>
            <a:r>
              <a:rPr lang="en-US" b="1" dirty="0">
                <a:solidFill>
                  <a:schemeClr val="accent6">
                    <a:lumMod val="50000"/>
                  </a:schemeClr>
                </a:solidFill>
                <a:latin typeface="Alexandria" pitchFamily="2" charset="-78"/>
                <a:cs typeface="Alexandria" pitchFamily="2" charset="-78"/>
              </a:rPr>
              <a:t>Does access to electronic information resources have a role in breaking down barriers to learning opportunities encountered by young people?’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لذا دعونا ننظر في كيفية استكشاف القضايا المتعلقة باستخدام الموارد الإلكترونية المعلوماتية في توفير فرص التعلم للشباب.</a:t>
            </a:r>
          </a:p>
          <a:p>
            <a:pPr algn="ctr" rtl="1">
              <a:lnSpc>
                <a:spcPct val="150000"/>
              </a:lnSpc>
            </a:pPr>
            <a:r>
              <a:rPr lang="ar-SA" sz="1900" b="1" dirty="0">
                <a:solidFill>
                  <a:srgbClr val="FF0000"/>
                </a:solidFill>
                <a:latin typeface="Alexandria" pitchFamily="2" charset="-78"/>
                <a:cs typeface="Alexandria" pitchFamily="2" charset="-78"/>
              </a:rPr>
              <a:t>سؤال بحثنا لهذه المرحلة من العملية سيكون:</a:t>
            </a:r>
          </a:p>
          <a:p>
            <a:pPr algn="ctr" rtl="1">
              <a:lnSpc>
                <a:spcPct val="150000"/>
              </a:lnSpc>
            </a:pPr>
            <a:r>
              <a:rPr lang="ar-SA" sz="1900" b="1" dirty="0">
                <a:solidFill>
                  <a:schemeClr val="accent6">
                    <a:lumMod val="50000"/>
                  </a:schemeClr>
                </a:solidFill>
                <a:latin typeface="Alexandria" pitchFamily="2" charset="-78"/>
                <a:cs typeface="Alexandria" pitchFamily="2" charset="-78"/>
              </a:rPr>
              <a:t>هل يلعب الوصول إلى مصادر المعلومات الإلكترونية دورا في إزالة الحواجز أمام فرص التعلم التي يواجهها الشباب؟'</a:t>
            </a:r>
          </a:p>
        </p:txBody>
      </p:sp>
    </p:spTree>
    <p:extLst>
      <p:ext uri="{BB962C8B-B14F-4D97-AF65-F5344CB8AC3E}">
        <p14:creationId xmlns:p14="http://schemas.microsoft.com/office/powerpoint/2010/main" val="344844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The research hypothesis: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فرضيات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098" name="Picture 2" descr="How to write a strong research hypothesis: Types and examples | Editage  Insights">
            <a:extLst>
              <a:ext uri="{FF2B5EF4-FFF2-40B4-BE49-F238E27FC236}">
                <a16:creationId xmlns:a16="http://schemas.microsoft.com/office/drawing/2014/main" id="{5AAAAA5B-8B1B-A9DB-617F-D85C39F302D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8503" y="2288337"/>
            <a:ext cx="7620159" cy="4489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9568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b="1" dirty="0">
                <a:solidFill>
                  <a:schemeClr val="accent6">
                    <a:lumMod val="50000"/>
                  </a:schemeClr>
                </a:solidFill>
                <a:latin typeface="Alexandria" pitchFamily="2" charset="-78"/>
                <a:cs typeface="Alexandria" pitchFamily="2" charset="-78"/>
              </a:rPr>
              <a:t>Hypothesis testing is only carried out in quantitative or positivist research</a:t>
            </a:r>
            <a:r>
              <a:rPr lang="en-US" dirty="0">
                <a:solidFill>
                  <a:srgbClr val="002060"/>
                </a:solidFill>
                <a:latin typeface="Alexandria" pitchFamily="2" charset="-78"/>
                <a:cs typeface="Alexandria" pitchFamily="2" charset="-78"/>
              </a:rPr>
              <a:t>; very often, qualitative or interpretivist research will culminate in the </a:t>
            </a:r>
            <a:r>
              <a:rPr lang="en-US" b="1" dirty="0">
                <a:solidFill>
                  <a:schemeClr val="accent6">
                    <a:lumMod val="50000"/>
                  </a:schemeClr>
                </a:solidFill>
                <a:latin typeface="Alexandria" pitchFamily="2" charset="-78"/>
                <a:cs typeface="Alexandria" pitchFamily="2" charset="-78"/>
              </a:rPr>
              <a:t>generation of a working hypothesis</a:t>
            </a:r>
            <a:r>
              <a:rPr lang="en-US" dirty="0">
                <a:solidFill>
                  <a:srgbClr val="002060"/>
                </a:solidFill>
                <a:latin typeface="Alexandria" pitchFamily="2" charset="-78"/>
                <a:cs typeface="Alexandria" pitchFamily="2" charset="-78"/>
              </a:rPr>
              <a:t>, but it is not the driving force behind the research design.</a:t>
            </a:r>
          </a:p>
          <a:p>
            <a:pPr algn="just">
              <a:lnSpc>
                <a:spcPct val="150000"/>
              </a:lnSpc>
            </a:pPr>
            <a:r>
              <a:rPr lang="en-US" b="1" dirty="0">
                <a:solidFill>
                  <a:srgbClr val="002060"/>
                </a:solidFill>
                <a:latin typeface="Alexandria" pitchFamily="2" charset="-78"/>
                <a:cs typeface="Alexandria" pitchFamily="2" charset="-78"/>
              </a:rPr>
              <a:t>Although devising and testing hypotheses is useful in most quantitative research, it is an essential part of statistical inference.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pitchFamily="2" charset="-78"/>
                <a:cs typeface="Alexandria" pitchFamily="2" charset="-78"/>
              </a:rPr>
              <a:t>يتم إجراء اختبار الفرضيات فقط في الأبحاث الكمية أو الوضعية</a:t>
            </a:r>
            <a:r>
              <a:rPr lang="ar-SA" sz="1900" dirty="0">
                <a:solidFill>
                  <a:srgbClr val="002060"/>
                </a:solidFill>
                <a:latin typeface="Alexandria" pitchFamily="2" charset="-78"/>
                <a:cs typeface="Alexandria" pitchFamily="2" charset="-78"/>
              </a:rPr>
              <a:t>؛ غالبا ما يؤدي البحث النوعي أو التفسيري إلى </a:t>
            </a:r>
            <a:r>
              <a:rPr lang="ar-SA" b="1" dirty="0">
                <a:solidFill>
                  <a:schemeClr val="accent6">
                    <a:lumMod val="50000"/>
                  </a:schemeClr>
                </a:solidFill>
                <a:latin typeface="Alexandria" pitchFamily="2" charset="-78"/>
                <a:cs typeface="Alexandria" pitchFamily="2" charset="-78"/>
              </a:rPr>
              <a:t>توليد فرضية عمل</a:t>
            </a:r>
            <a:r>
              <a:rPr lang="ar-SA" sz="1900" dirty="0">
                <a:solidFill>
                  <a:srgbClr val="002060"/>
                </a:solidFill>
                <a:latin typeface="Alexandria" pitchFamily="2" charset="-78"/>
                <a:cs typeface="Alexandria" pitchFamily="2" charset="-78"/>
              </a:rPr>
              <a:t>، لكنه ليس القوة الدافعة وراء تصميم البحث.</a:t>
            </a:r>
          </a:p>
          <a:p>
            <a:pPr algn="just" rtl="1">
              <a:lnSpc>
                <a:spcPct val="200000"/>
              </a:lnSpc>
            </a:pPr>
            <a:r>
              <a:rPr lang="ar-SA" sz="1900" b="1" dirty="0">
                <a:solidFill>
                  <a:srgbClr val="002060"/>
                </a:solidFill>
                <a:latin typeface="Alexandria" pitchFamily="2" charset="-78"/>
                <a:cs typeface="Alexandria" pitchFamily="2" charset="-78"/>
              </a:rPr>
              <a:t>على الرغم من أن ابتكار واختبار الفرضيات مفيد في معظم الأبحاث الكمية، إلا أنه جزء أساسي من الاستدلال الإحصائي.</a:t>
            </a:r>
            <a:endParaRPr lang="ar-SA" sz="1900"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54028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Hypothesis testing is an attempt to investigate the relationship between two or more variables. </a:t>
            </a:r>
          </a:p>
          <a:p>
            <a:pPr marL="342900" indent="-3429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hypothesis is a ‘scientific guess’ at the nature of that relationship, established before the empirical investigation takes place and developed from the theoretical framework.</a:t>
            </a:r>
            <a:endParaRPr lang="en-US" sz="2000" b="1"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algn="just" rtl="1">
              <a:lnSpc>
                <a:spcPct val="200000"/>
              </a:lnSpc>
            </a:pPr>
            <a:r>
              <a:rPr lang="ar-SA" sz="2000" dirty="0">
                <a:solidFill>
                  <a:schemeClr val="accent6">
                    <a:lumMod val="50000"/>
                  </a:schemeClr>
                </a:solidFill>
                <a:latin typeface="Alexandria" pitchFamily="2" charset="-78"/>
                <a:cs typeface="Alexandria" pitchFamily="2" charset="-78"/>
              </a:rPr>
              <a:t>اختبار الفرضيات هو محاولة للتحقيق في العلاقة بين متغيرين أو أكثر. </a:t>
            </a:r>
          </a:p>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الفرضية هي 'تخمين علمي' لطبيعة تلك العلاقة، تم تأسيسه قبل إجراء التحقيق التجريبي وتم تطويره من الإطار النظري.</a:t>
            </a:r>
          </a:p>
        </p:txBody>
      </p:sp>
    </p:spTree>
    <p:extLst>
      <p:ext uri="{BB962C8B-B14F-4D97-AF65-F5344CB8AC3E}">
        <p14:creationId xmlns:p14="http://schemas.microsoft.com/office/powerpoint/2010/main" val="269933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just">
              <a:lnSpc>
                <a:spcPct val="150000"/>
              </a:lnSpc>
            </a:pPr>
            <a:r>
              <a:rPr lang="en-US" dirty="0">
                <a:solidFill>
                  <a:srgbClr val="FF0000"/>
                </a:solidFill>
                <a:latin typeface="Alexandria" pitchFamily="2" charset="-78"/>
                <a:cs typeface="Alexandria" pitchFamily="2" charset="-78"/>
              </a:rPr>
              <a:t>Burns identifies three essential steps in using a hypothesis to engage in scientific discovery:</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The proposal of a hypothesis to account for a phenomenon.</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The deduction from the hypothesis that a certain phenomenon should be observed in given circumstances.</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The checking of this deduction by observation.</a:t>
            </a:r>
            <a:endParaRPr lang="en-US" b="1"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just" rtl="1">
              <a:lnSpc>
                <a:spcPct val="200000"/>
              </a:lnSpc>
            </a:pPr>
            <a:r>
              <a:rPr lang="ar-SA" sz="2000" dirty="0">
                <a:solidFill>
                  <a:srgbClr val="FF0000"/>
                </a:solidFill>
                <a:latin typeface="Alexandria" pitchFamily="2" charset="-78"/>
                <a:cs typeface="Alexandria" pitchFamily="2" charset="-78"/>
              </a:rPr>
              <a:t>يحدد بيرنز ثلاث خطوات أساسية في استخدام فرضية للانخراط في الاكتشاف العلمي:</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اقتراح فرضية لتفسير ظاهرة ما.</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الاستنتاج من الفرضية بأن ظاهرة معينة يجب أن تلاحظ في ظروف معينة.</a:t>
            </a:r>
          </a:p>
          <a:p>
            <a:pPr marL="457200" indent="-457200" algn="just" rtl="1">
              <a:lnSpc>
                <a:spcPct val="200000"/>
              </a:lnSpc>
              <a:buFont typeface="+mj-lt"/>
              <a:buAutoNum type="arabicPeriod"/>
            </a:pPr>
            <a:r>
              <a:rPr lang="ar-SA" sz="2000" dirty="0">
                <a:solidFill>
                  <a:srgbClr val="002060"/>
                </a:solidFill>
                <a:latin typeface="Alexandria" pitchFamily="2" charset="-78"/>
                <a:cs typeface="Alexandria" pitchFamily="2" charset="-78"/>
              </a:rPr>
              <a:t>التحقق من هذا الاستنتاج من خلال الملاحظة.</a:t>
            </a:r>
          </a:p>
        </p:txBody>
      </p:sp>
    </p:spTree>
    <p:extLst>
      <p:ext uri="{BB962C8B-B14F-4D97-AF65-F5344CB8AC3E}">
        <p14:creationId xmlns:p14="http://schemas.microsoft.com/office/powerpoint/2010/main" val="269692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The hypothesis must be capable of being tested; from a theoretical proposition, we must create an ‘operational’ hypothesis</a:t>
            </a:r>
            <a:r>
              <a:rPr lang="en-US" dirty="0">
                <a:solidFill>
                  <a:srgbClr val="FF0000"/>
                </a:solidFill>
                <a:latin typeface="Alexandria" pitchFamily="2" charset="-78"/>
                <a:cs typeface="Alexandria" pitchFamily="2" charset="-78"/>
              </a:rPr>
              <a:t>. </a:t>
            </a:r>
            <a:r>
              <a:rPr lang="en-US" b="1" dirty="0">
                <a:solidFill>
                  <a:srgbClr val="FF0000"/>
                </a:solidFill>
                <a:latin typeface="Alexandria" pitchFamily="2" charset="-78"/>
                <a:cs typeface="Alexandria" pitchFamily="2" charset="-78"/>
              </a:rPr>
              <a:t>A hypothesis must be</a:t>
            </a:r>
            <a:r>
              <a:rPr lang="en-US" dirty="0">
                <a:solidFill>
                  <a:srgbClr val="FF0000"/>
                </a:solidFill>
                <a:latin typeface="Alexandria" pitchFamily="2" charset="-78"/>
                <a:cs typeface="Alexandria" pitchFamily="2" charset="-78"/>
              </a:rPr>
              <a:t>:</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a proposition that implies a relationship between two or more concepts,</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which is located on a lower level of abstraction and generality than the theory,</a:t>
            </a:r>
          </a:p>
          <a:p>
            <a:pPr marL="342900" indent="-342900" algn="just">
              <a:lnSpc>
                <a:spcPct val="150000"/>
              </a:lnSpc>
              <a:buFont typeface="+mj-lt"/>
              <a:buAutoNum type="arabicPeriod"/>
            </a:pPr>
            <a:r>
              <a:rPr lang="en-US" dirty="0">
                <a:solidFill>
                  <a:srgbClr val="002060"/>
                </a:solidFill>
                <a:latin typeface="Alexandria" pitchFamily="2" charset="-78"/>
                <a:cs typeface="Alexandria" pitchFamily="2" charset="-78"/>
              </a:rPr>
              <a:t>which enables the theory to be transformed into terms that can be tested empirically.</a:t>
            </a:r>
            <a:endParaRPr lang="en-US" b="1"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algn="just" rtl="1">
              <a:lnSpc>
                <a:spcPct val="150000"/>
              </a:lnSpc>
            </a:pPr>
            <a:r>
              <a:rPr lang="ar-SA" dirty="0">
                <a:solidFill>
                  <a:schemeClr val="accent6">
                    <a:lumMod val="50000"/>
                  </a:schemeClr>
                </a:solidFill>
                <a:latin typeface="Alexandria" pitchFamily="2" charset="-78"/>
                <a:cs typeface="Alexandria" pitchFamily="2" charset="-78"/>
              </a:rPr>
              <a:t>يجب أن تكون الفرضية قابلة للاختبار؛ من خلال الاقتراح النظري، يجب أن نخلق فرضية 'تشغيلية</a:t>
            </a:r>
            <a:r>
              <a:rPr lang="ar-SA" dirty="0">
                <a:solidFill>
                  <a:srgbClr val="FF0000"/>
                </a:solidFill>
                <a:latin typeface="Alexandria" pitchFamily="2" charset="-78"/>
                <a:cs typeface="Alexandria" pitchFamily="2" charset="-78"/>
              </a:rPr>
              <a:t>'. </a:t>
            </a:r>
            <a:r>
              <a:rPr lang="ar-SA" b="1" dirty="0">
                <a:solidFill>
                  <a:srgbClr val="FF0000"/>
                </a:solidFill>
                <a:latin typeface="Alexandria" pitchFamily="2" charset="-78"/>
                <a:cs typeface="Alexandria" pitchFamily="2" charset="-78"/>
              </a:rPr>
              <a:t>يجب أن تكون الفرضية تشغيلية:</a:t>
            </a:r>
          </a:p>
          <a:p>
            <a:pPr marL="457200" indent="-457200" algn="just" rtl="1">
              <a:lnSpc>
                <a:spcPct val="150000"/>
              </a:lnSpc>
              <a:buFont typeface="+mj-lt"/>
              <a:buAutoNum type="arabicPeriod"/>
            </a:pPr>
            <a:r>
              <a:rPr lang="ar-SA" dirty="0">
                <a:solidFill>
                  <a:srgbClr val="002060"/>
                </a:solidFill>
                <a:latin typeface="Alexandria" pitchFamily="2" charset="-78"/>
                <a:cs typeface="Alexandria" pitchFamily="2" charset="-78"/>
              </a:rPr>
              <a:t>احتمالية توحي بوجود علاقة بين مفهومين أو أكثر،</a:t>
            </a:r>
          </a:p>
          <a:p>
            <a:pPr marL="457200" indent="-457200" algn="just" rtl="1">
              <a:lnSpc>
                <a:spcPct val="150000"/>
              </a:lnSpc>
              <a:buFont typeface="+mj-lt"/>
              <a:buAutoNum type="arabicPeriod"/>
            </a:pPr>
            <a:r>
              <a:rPr lang="ar-SA" dirty="0">
                <a:solidFill>
                  <a:srgbClr val="002060"/>
                </a:solidFill>
                <a:latin typeface="Alexandria" pitchFamily="2" charset="-78"/>
                <a:cs typeface="Alexandria" pitchFamily="2" charset="-78"/>
              </a:rPr>
              <a:t>والتي تقع على مستوى أدنى من التجريد والعمومية مقارنة بالنظرية،</a:t>
            </a:r>
          </a:p>
          <a:p>
            <a:pPr marL="457200" indent="-457200" algn="just" rtl="1">
              <a:lnSpc>
                <a:spcPct val="150000"/>
              </a:lnSpc>
              <a:buFont typeface="+mj-lt"/>
              <a:buAutoNum type="arabicPeriod"/>
            </a:pPr>
            <a:r>
              <a:rPr lang="ar-SA" dirty="0">
                <a:solidFill>
                  <a:srgbClr val="002060"/>
                </a:solidFill>
                <a:latin typeface="Alexandria" pitchFamily="2" charset="-78"/>
                <a:cs typeface="Alexandria" pitchFamily="2" charset="-78"/>
              </a:rPr>
              <a:t>مما يمكن تحويل النظرية إلى مصطلحات يمكن اختبارها تجريبيا.</a:t>
            </a:r>
          </a:p>
        </p:txBody>
      </p:sp>
    </p:spTree>
    <p:extLst>
      <p:ext uri="{BB962C8B-B14F-4D97-AF65-F5344CB8AC3E}">
        <p14:creationId xmlns:p14="http://schemas.microsoft.com/office/powerpoint/2010/main" val="251187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Defining variables: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تعريف المتغيرات:</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5122" name="Picture 2" descr="What are various types of Variables? ~ EduGyan">
            <a:extLst>
              <a:ext uri="{FF2B5EF4-FFF2-40B4-BE49-F238E27FC236}">
                <a16:creationId xmlns:a16="http://schemas.microsoft.com/office/drawing/2014/main" id="{C821D9B4-62B2-F53F-9853-4927BE563B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8531" y="2344147"/>
            <a:ext cx="7916586" cy="4164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9763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From our theoretical framework, we now need to identify the concepts we wish to investigate in terms of connections and relationships.</a:t>
            </a:r>
          </a:p>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These concepts will provide us with the variables we need to construct the research hypothesis, and then the operational hypothesis we will use to engage in the empirical investigation.</a:t>
            </a:r>
          </a:p>
          <a:p>
            <a:pPr algn="ctr">
              <a:lnSpc>
                <a:spcPct val="150000"/>
              </a:lnSpc>
            </a:pPr>
            <a:r>
              <a:rPr lang="en-US" b="1" dirty="0">
                <a:solidFill>
                  <a:schemeClr val="accent6">
                    <a:lumMod val="50000"/>
                  </a:schemeClr>
                </a:solidFill>
                <a:latin typeface="Alexandria" pitchFamily="2" charset="-78"/>
                <a:cs typeface="Alexandria" pitchFamily="2" charset="-78"/>
              </a:rPr>
              <a:t>A variable is an operationalized concept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23017"/>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من خلال إطارنا النظري، نحتاج الآن إلى تحديد المفاهيم التي نرغب في التحقيق فيها من حيث الروابط والعلاقات.</a:t>
            </a:r>
          </a:p>
          <a:p>
            <a:pPr marL="457200" indent="-45720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هذه المفاهيم ستزودنا بالمتغيرات التي نحتاجها لبناء فرضية البحث، ثم الفرضية التشغيلية التي سنستخدمها للمشاركة في التحقيق التجريبي.</a:t>
            </a:r>
          </a:p>
          <a:p>
            <a:pPr algn="ctr" rtl="1">
              <a:lnSpc>
                <a:spcPct val="150000"/>
              </a:lnSpc>
            </a:pPr>
            <a:r>
              <a:rPr lang="ar-SA" b="1" dirty="0">
                <a:solidFill>
                  <a:schemeClr val="accent6">
                    <a:lumMod val="50000"/>
                  </a:schemeClr>
                </a:solidFill>
                <a:latin typeface="Alexandria" pitchFamily="2" charset="-78"/>
                <a:cs typeface="Alexandria" pitchFamily="2" charset="-78"/>
              </a:rPr>
              <a:t>المتغير هو مفهوم يتم تشغيله (تطبيفه)</a:t>
            </a:r>
          </a:p>
        </p:txBody>
      </p:sp>
    </p:spTree>
    <p:extLst>
      <p:ext uri="{BB962C8B-B14F-4D97-AF65-F5344CB8AC3E}">
        <p14:creationId xmlns:p14="http://schemas.microsoft.com/office/powerpoint/2010/main" val="3467299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There are three types of variables: </a:t>
            </a:r>
            <a:r>
              <a:rPr lang="en-US" dirty="0">
                <a:solidFill>
                  <a:srgbClr val="FF0000"/>
                </a:solidFill>
                <a:latin typeface="Alexandria" pitchFamily="2" charset="-78"/>
                <a:cs typeface="Alexandria" pitchFamily="2" charset="-78"/>
              </a:rPr>
              <a:t>nominal</a:t>
            </a:r>
            <a:r>
              <a:rPr lang="en-US" dirty="0">
                <a:solidFill>
                  <a:srgbClr val="002060"/>
                </a:solidFill>
                <a:latin typeface="Alexandria" pitchFamily="2" charset="-78"/>
                <a:cs typeface="Alexandria" pitchFamily="2" charset="-78"/>
              </a:rPr>
              <a:t>, </a:t>
            </a:r>
            <a:r>
              <a:rPr lang="en-US" dirty="0">
                <a:solidFill>
                  <a:srgbClr val="FF0000"/>
                </a:solidFill>
                <a:latin typeface="Alexandria" pitchFamily="2" charset="-78"/>
                <a:cs typeface="Alexandria" pitchFamily="2" charset="-78"/>
              </a:rPr>
              <a:t>ordinal</a:t>
            </a:r>
            <a:r>
              <a:rPr lang="en-US" dirty="0">
                <a:solidFill>
                  <a:srgbClr val="002060"/>
                </a:solidFill>
                <a:latin typeface="Alexandria" pitchFamily="2" charset="-78"/>
                <a:cs typeface="Alexandria" pitchFamily="2" charset="-78"/>
              </a:rPr>
              <a:t>, and </a:t>
            </a:r>
            <a:r>
              <a:rPr lang="en-US" dirty="0">
                <a:solidFill>
                  <a:srgbClr val="FF0000"/>
                </a:solidFill>
                <a:latin typeface="Alexandria" pitchFamily="2" charset="-78"/>
                <a:cs typeface="Alexandria" pitchFamily="2" charset="-78"/>
              </a:rPr>
              <a:t>interval</a:t>
            </a:r>
            <a:r>
              <a:rPr lang="en-US" dirty="0">
                <a:solidFill>
                  <a:srgbClr val="002060"/>
                </a:solidFill>
                <a:latin typeface="Alexandria" pitchFamily="2" charset="-78"/>
                <a:cs typeface="Alexandria" pitchFamily="2" charset="-78"/>
              </a:rPr>
              <a:t> variables.</a:t>
            </a:r>
          </a:p>
          <a:p>
            <a:pPr marL="342900" indent="-3429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classification is related to the functions that can be performed on the particular variable.</a:t>
            </a:r>
          </a:p>
          <a:p>
            <a:pPr marL="342900" indent="-342900" algn="just">
              <a:lnSpc>
                <a:spcPct val="150000"/>
              </a:lnSpc>
              <a:buFont typeface="+mj-lt"/>
              <a:buAutoNum type="arabicPeriod"/>
            </a:pPr>
            <a:r>
              <a:rPr lang="en-US" dirty="0">
                <a:solidFill>
                  <a:srgbClr val="FF0000"/>
                </a:solidFill>
                <a:latin typeface="Alexandria" pitchFamily="2" charset="-78"/>
                <a:cs typeface="Alexandria" pitchFamily="2" charset="-78"/>
              </a:rPr>
              <a:t>A nominal variable </a:t>
            </a:r>
            <a:r>
              <a:rPr lang="en-US" dirty="0">
                <a:solidFill>
                  <a:srgbClr val="002060"/>
                </a:solidFill>
                <a:latin typeface="Alexandria" pitchFamily="2" charset="-78"/>
                <a:cs typeface="Alexandria" pitchFamily="2" charset="-78"/>
              </a:rPr>
              <a:t>is one that can be classified by categories that cannot be ordered, such as gender and color.</a:t>
            </a:r>
          </a:p>
          <a:p>
            <a:pPr algn="ctr">
              <a:lnSpc>
                <a:spcPct val="150000"/>
              </a:lnSpc>
            </a:pPr>
            <a:r>
              <a:rPr lang="en-US" dirty="0">
                <a:solidFill>
                  <a:schemeClr val="accent6">
                    <a:lumMod val="50000"/>
                  </a:schemeClr>
                </a:solidFill>
                <a:latin typeface="Alexandria" pitchFamily="2" charset="-78"/>
                <a:cs typeface="Alexandria" pitchFamily="2" charset="-78"/>
              </a:rPr>
              <a:t>The variable value will have names.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هناك ثلاثة أنواع من المتغيرات: المتغيرات </a:t>
            </a:r>
            <a:r>
              <a:rPr lang="ar-SA" dirty="0">
                <a:solidFill>
                  <a:srgbClr val="FF0000"/>
                </a:solidFill>
                <a:latin typeface="Alexandria" pitchFamily="2" charset="-78"/>
                <a:cs typeface="Alexandria" pitchFamily="2" charset="-78"/>
              </a:rPr>
              <a:t>الاسمية</a:t>
            </a:r>
            <a:r>
              <a:rPr lang="ar-SA" dirty="0">
                <a:solidFill>
                  <a:srgbClr val="002060"/>
                </a:solidFill>
                <a:latin typeface="Alexandria" pitchFamily="2" charset="-78"/>
                <a:cs typeface="Alexandria" pitchFamily="2" charset="-78"/>
              </a:rPr>
              <a:t>، والمتغيرات </a:t>
            </a:r>
            <a:r>
              <a:rPr lang="ar-SA" dirty="0">
                <a:solidFill>
                  <a:srgbClr val="FF0000"/>
                </a:solidFill>
                <a:latin typeface="Alexandria" pitchFamily="2" charset="-78"/>
                <a:cs typeface="Alexandria" pitchFamily="2" charset="-78"/>
              </a:rPr>
              <a:t>الترتيبية</a:t>
            </a:r>
            <a:r>
              <a:rPr lang="ar-SA" dirty="0">
                <a:solidFill>
                  <a:srgbClr val="002060"/>
                </a:solidFill>
                <a:latin typeface="Alexandria" pitchFamily="2" charset="-78"/>
                <a:cs typeface="Alexandria" pitchFamily="2" charset="-78"/>
              </a:rPr>
              <a:t>، والمتغيرات </a:t>
            </a:r>
            <a:r>
              <a:rPr lang="ar-SA" dirty="0">
                <a:solidFill>
                  <a:srgbClr val="FF0000"/>
                </a:solidFill>
                <a:latin typeface="Alexandria" pitchFamily="2" charset="-78"/>
                <a:cs typeface="Alexandria" pitchFamily="2" charset="-78"/>
              </a:rPr>
              <a:t>الفترة</a:t>
            </a:r>
            <a:r>
              <a:rPr lang="ar-SA" dirty="0">
                <a:solidFill>
                  <a:srgbClr val="002060"/>
                </a:solidFill>
                <a:latin typeface="Alexandria" pitchFamily="2" charset="-78"/>
                <a:cs typeface="Alexandria" pitchFamily="2" charset="-78"/>
              </a:rPr>
              <a:t>.</a:t>
            </a:r>
          </a:p>
          <a:p>
            <a:pPr marL="457200" indent="-45720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يرتبط التصنيف بالدوال التي يمكن تنفيذها على المتغير المحدد.</a:t>
            </a:r>
          </a:p>
          <a:p>
            <a:pPr marL="457200" indent="-457200" algn="just" rtl="1">
              <a:lnSpc>
                <a:spcPct val="200000"/>
              </a:lnSpc>
              <a:buFont typeface="+mj-lt"/>
              <a:buAutoNum type="arabicPeriod"/>
            </a:pPr>
            <a:r>
              <a:rPr lang="ar-SA" dirty="0">
                <a:solidFill>
                  <a:srgbClr val="FF0000"/>
                </a:solidFill>
                <a:latin typeface="Alexandria" pitchFamily="2" charset="-78"/>
                <a:cs typeface="Alexandria" pitchFamily="2" charset="-78"/>
              </a:rPr>
              <a:t>المتغير الاسمي </a:t>
            </a:r>
            <a:r>
              <a:rPr lang="ar-SA" dirty="0">
                <a:solidFill>
                  <a:srgbClr val="002060"/>
                </a:solidFill>
                <a:latin typeface="Alexandria" pitchFamily="2" charset="-78"/>
                <a:cs typeface="Alexandria" pitchFamily="2" charset="-78"/>
              </a:rPr>
              <a:t>هو الذي يمكن تصنيفه حسب فئات لا يمكن ترتيبها، مثل الجنس واللون.</a:t>
            </a:r>
          </a:p>
          <a:p>
            <a:pPr algn="ctr" rtl="1">
              <a:lnSpc>
                <a:spcPct val="200000"/>
              </a:lnSpc>
            </a:pPr>
            <a:r>
              <a:rPr lang="ar-SA" dirty="0">
                <a:solidFill>
                  <a:schemeClr val="accent6">
                    <a:lumMod val="50000"/>
                  </a:schemeClr>
                </a:solidFill>
                <a:latin typeface="Alexandria" pitchFamily="2" charset="-78"/>
                <a:cs typeface="Alexandria" pitchFamily="2" charset="-78"/>
              </a:rPr>
              <a:t>قيمة المتغير سيكون لها أسماء</a:t>
            </a:r>
            <a:r>
              <a:rPr lang="ar-SA" dirty="0">
                <a:solidFill>
                  <a:srgbClr val="002060"/>
                </a:solidFill>
                <a:latin typeface="Alexandria" pitchFamily="2" charset="-78"/>
                <a:cs typeface="Alexandria" pitchFamily="2" charset="-78"/>
              </a:rPr>
              <a:t>.</a:t>
            </a:r>
            <a:endParaRPr lang="ar-SA"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58516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342900" indent="-342900" algn="just">
              <a:lnSpc>
                <a:spcPct val="150000"/>
              </a:lnSpc>
              <a:buFont typeface="+mj-lt"/>
              <a:buAutoNum type="arabicPeriod" startAt="2"/>
            </a:pPr>
            <a:r>
              <a:rPr lang="en-US" dirty="0">
                <a:solidFill>
                  <a:srgbClr val="FF0000"/>
                </a:solidFill>
                <a:latin typeface="Alexandria" pitchFamily="2" charset="-78"/>
                <a:cs typeface="Alexandria" pitchFamily="2" charset="-78"/>
              </a:rPr>
              <a:t>An ordinal variable </a:t>
            </a:r>
            <a:r>
              <a:rPr lang="en-US" dirty="0">
                <a:solidFill>
                  <a:srgbClr val="002060"/>
                </a:solidFill>
                <a:latin typeface="Alexandria" pitchFamily="2" charset="-78"/>
                <a:cs typeface="Alexandria" pitchFamily="2" charset="-78"/>
              </a:rPr>
              <a:t>is one in which the order of data points can be determined, but not the distance between data points, for example, letter grades such as ‘A’ and ‘B’. </a:t>
            </a:r>
          </a:p>
          <a:p>
            <a:pPr algn="ctr">
              <a:lnSpc>
                <a:spcPct val="150000"/>
              </a:lnSpc>
            </a:pPr>
            <a:r>
              <a:rPr lang="en-US" dirty="0">
                <a:solidFill>
                  <a:schemeClr val="accent6">
                    <a:lumMod val="50000"/>
                  </a:schemeClr>
                </a:solidFill>
                <a:latin typeface="Alexandria" pitchFamily="2" charset="-78"/>
                <a:cs typeface="Alexandria" pitchFamily="2" charset="-78"/>
              </a:rPr>
              <a:t>The variable value will be numbers, but only ordinal numbers.</a:t>
            </a:r>
          </a:p>
          <a:p>
            <a:pPr marL="342900" indent="-342900" algn="just">
              <a:lnSpc>
                <a:spcPct val="150000"/>
              </a:lnSpc>
              <a:buFont typeface="+mj-lt"/>
              <a:buAutoNum type="arabicPeriod" startAt="3"/>
            </a:pPr>
            <a:r>
              <a:rPr lang="en-US" dirty="0">
                <a:solidFill>
                  <a:srgbClr val="FF0000"/>
                </a:solidFill>
                <a:latin typeface="Alexandria" pitchFamily="2" charset="-78"/>
                <a:cs typeface="Alexandria" pitchFamily="2" charset="-78"/>
              </a:rPr>
              <a:t>An interval variable </a:t>
            </a:r>
            <a:r>
              <a:rPr lang="en-US" dirty="0">
                <a:solidFill>
                  <a:srgbClr val="002060"/>
                </a:solidFill>
                <a:latin typeface="Alexandria" pitchFamily="2" charset="-78"/>
                <a:cs typeface="Alexandria" pitchFamily="2" charset="-78"/>
              </a:rPr>
              <a:t>is one in which both the order of data points and the distance between data points can be determined, as in percentage scores and distances.</a:t>
            </a:r>
          </a:p>
          <a:p>
            <a:pPr algn="ctr">
              <a:lnSpc>
                <a:spcPct val="150000"/>
              </a:lnSpc>
            </a:pPr>
            <a:r>
              <a:rPr lang="en-US" dirty="0">
                <a:solidFill>
                  <a:schemeClr val="accent6">
                    <a:lumMod val="50000"/>
                  </a:schemeClr>
                </a:solidFill>
                <a:latin typeface="Alexandria" pitchFamily="2" charset="-78"/>
                <a:cs typeface="Alexandria" pitchFamily="2" charset="-78"/>
              </a:rPr>
              <a:t>The variable value will be numbers with cardinal properties</a:t>
            </a:r>
            <a:endParaRPr lang="en-US"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342900" indent="-342900" algn="just" rtl="1">
              <a:lnSpc>
                <a:spcPct val="150000"/>
              </a:lnSpc>
              <a:buFont typeface="+mj-lt"/>
              <a:buAutoNum type="arabicPeriod" startAt="2"/>
            </a:pPr>
            <a:r>
              <a:rPr lang="ar-SA" dirty="0">
                <a:solidFill>
                  <a:srgbClr val="FF0000"/>
                </a:solidFill>
                <a:latin typeface="Alexandria" pitchFamily="2" charset="-78"/>
                <a:cs typeface="Alexandria" pitchFamily="2" charset="-78"/>
              </a:rPr>
              <a:t>المتغير الترتيبي </a:t>
            </a:r>
            <a:r>
              <a:rPr lang="ar-SA" dirty="0">
                <a:solidFill>
                  <a:srgbClr val="002060"/>
                </a:solidFill>
                <a:latin typeface="Alexandria" pitchFamily="2" charset="-78"/>
                <a:cs typeface="Alexandria" pitchFamily="2" charset="-78"/>
              </a:rPr>
              <a:t>هو الذي يمكن من خلاله تحديد ترتيب نقاط البيانات، ولكن ليس المسافة بين نقاط البيانات، مثل درجات الحروف مثل '</a:t>
            </a:r>
            <a:r>
              <a:rPr lang="en-US" dirty="0">
                <a:solidFill>
                  <a:srgbClr val="002060"/>
                </a:solidFill>
                <a:latin typeface="Alexandria" pitchFamily="2" charset="-78"/>
                <a:cs typeface="Alexandria" pitchFamily="2" charset="-78"/>
              </a:rPr>
              <a:t>A' </a:t>
            </a:r>
            <a:r>
              <a:rPr lang="ar-SA" dirty="0">
                <a:solidFill>
                  <a:srgbClr val="002060"/>
                </a:solidFill>
                <a:latin typeface="Alexandria" pitchFamily="2" charset="-78"/>
                <a:cs typeface="Alexandria" pitchFamily="2" charset="-78"/>
              </a:rPr>
              <a:t>و'</a:t>
            </a:r>
            <a:r>
              <a:rPr lang="en-US" dirty="0">
                <a:solidFill>
                  <a:srgbClr val="002060"/>
                </a:solidFill>
                <a:latin typeface="Alexandria" pitchFamily="2" charset="-78"/>
                <a:cs typeface="Alexandria" pitchFamily="2" charset="-78"/>
              </a:rPr>
              <a:t>B’. </a:t>
            </a:r>
            <a:r>
              <a:rPr lang="ar-SA" dirty="0">
                <a:solidFill>
                  <a:srgbClr val="002060"/>
                </a:solidFill>
                <a:latin typeface="Alexandria" pitchFamily="2" charset="-78"/>
                <a:cs typeface="Alexandria" pitchFamily="2" charset="-78"/>
              </a:rPr>
              <a:t>.</a:t>
            </a:r>
            <a:endParaRPr lang="en-US" dirty="0">
              <a:solidFill>
                <a:srgbClr val="002060"/>
              </a:solidFill>
              <a:latin typeface="Alexandria" pitchFamily="2" charset="-78"/>
              <a:cs typeface="Alexandria" pitchFamily="2" charset="-78"/>
            </a:endParaRPr>
          </a:p>
          <a:p>
            <a:pPr algn="ctr" rtl="1">
              <a:lnSpc>
                <a:spcPct val="150000"/>
              </a:lnSpc>
            </a:pPr>
            <a:r>
              <a:rPr lang="ar-SA" dirty="0">
                <a:solidFill>
                  <a:schemeClr val="accent6">
                    <a:lumMod val="50000"/>
                  </a:schemeClr>
                </a:solidFill>
                <a:latin typeface="Alexandria" pitchFamily="2" charset="-78"/>
                <a:cs typeface="Alexandria" pitchFamily="2" charset="-78"/>
              </a:rPr>
              <a:t>قيمة المتغير ستكون أرقام، ولكن فقط أرقام ترتيبية.</a:t>
            </a:r>
          </a:p>
          <a:p>
            <a:pPr marL="342900" indent="-342900" algn="just" rtl="1">
              <a:lnSpc>
                <a:spcPct val="150000"/>
              </a:lnSpc>
              <a:buFont typeface="+mj-lt"/>
              <a:buAutoNum type="arabicPeriod" startAt="3"/>
            </a:pPr>
            <a:r>
              <a:rPr lang="ar-SA" dirty="0">
                <a:solidFill>
                  <a:srgbClr val="FF0000"/>
                </a:solidFill>
                <a:latin typeface="Alexandria" pitchFamily="2" charset="-78"/>
                <a:cs typeface="Alexandria" pitchFamily="2" charset="-78"/>
              </a:rPr>
              <a:t>متغير الفترة </a:t>
            </a:r>
            <a:r>
              <a:rPr lang="ar-SA" dirty="0">
                <a:solidFill>
                  <a:srgbClr val="002060"/>
                </a:solidFill>
                <a:latin typeface="Alexandria" pitchFamily="2" charset="-78"/>
                <a:cs typeface="Alexandria" pitchFamily="2" charset="-78"/>
              </a:rPr>
              <a:t>هو الذي يمكن فيه تحديد ترتيب نقاط البيانات والمسافة بين نقاط البيانات، كما في الدرجات المئوية والمسافات.</a:t>
            </a:r>
          </a:p>
          <a:p>
            <a:pPr algn="ctr" rtl="1">
              <a:lnSpc>
                <a:spcPct val="150000"/>
              </a:lnSpc>
            </a:pPr>
            <a:r>
              <a:rPr lang="ar-SA" dirty="0">
                <a:solidFill>
                  <a:schemeClr val="accent6">
                    <a:lumMod val="50000"/>
                  </a:schemeClr>
                </a:solidFill>
                <a:latin typeface="Alexandria" pitchFamily="2" charset="-78"/>
                <a:cs typeface="Alexandria" pitchFamily="2" charset="-78"/>
              </a:rPr>
              <a:t>قيمة المتغير ستكون أرقاما ذات خصائص أساسية</a:t>
            </a:r>
            <a:endParaRPr lang="ar-SA"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82340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3079561"/>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Your choice of variables is concerned with the research question. Our question for this example is </a:t>
            </a:r>
          </a:p>
          <a:p>
            <a:pPr algn="ctr">
              <a:lnSpc>
                <a:spcPct val="200000"/>
              </a:lnSpc>
            </a:pPr>
            <a:r>
              <a:rPr lang="en-US" sz="2000" dirty="0">
                <a:solidFill>
                  <a:srgbClr val="FF0000"/>
                </a:solidFill>
                <a:latin typeface="Alexandria" pitchFamily="2" charset="-78"/>
                <a:cs typeface="Alexandria" pitchFamily="2" charset="-78"/>
              </a:rPr>
              <a:t>Does access to electronic information resources have a role in breaking down barriers to learning opportunities encountered by young people?</a:t>
            </a:r>
          </a:p>
          <a:p>
            <a:pPr algn="just">
              <a:lnSpc>
                <a:spcPct val="200000"/>
              </a:lnSpc>
            </a:pPr>
            <a:endParaRPr lang="en-US" sz="2000" dirty="0">
              <a:solidFill>
                <a:srgbClr val="00206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اختيارك للمتغيرات يتعلق بسؤال البحث. سؤالنا لهذا المثال هو </a:t>
            </a:r>
          </a:p>
          <a:p>
            <a:pPr algn="ctr" rtl="1">
              <a:lnSpc>
                <a:spcPct val="200000"/>
              </a:lnSpc>
            </a:pPr>
            <a:r>
              <a:rPr lang="ar-SA" sz="2000" dirty="0">
                <a:solidFill>
                  <a:srgbClr val="FF0000"/>
                </a:solidFill>
                <a:latin typeface="Alexandria" pitchFamily="2" charset="-78"/>
                <a:cs typeface="Alexandria" pitchFamily="2" charset="-78"/>
              </a:rPr>
              <a:t>هل يلعب الوصول إلى الموارد الإلكترونية للمعلومات دورا في إزالة الحواجز أمام فرص التعلم التي يواجهها الشباب؟</a:t>
            </a:r>
          </a:p>
        </p:txBody>
      </p:sp>
    </p:spTree>
    <p:extLst>
      <p:ext uri="{BB962C8B-B14F-4D97-AF65-F5344CB8AC3E}">
        <p14:creationId xmlns:p14="http://schemas.microsoft.com/office/powerpoint/2010/main" val="32769432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algn="just">
              <a:lnSpc>
                <a:spcPct val="150000"/>
              </a:lnSpc>
            </a:pPr>
            <a:r>
              <a:rPr lang="en-US" sz="2000" dirty="0">
                <a:solidFill>
                  <a:schemeClr val="accent6">
                    <a:lumMod val="50000"/>
                  </a:schemeClr>
                </a:solidFill>
                <a:latin typeface="Alexandria" pitchFamily="2" charset="-78"/>
                <a:cs typeface="Alexandria" pitchFamily="2" charset="-78"/>
              </a:rPr>
              <a:t>The following variables could be identified:</a:t>
            </a:r>
          </a:p>
          <a:p>
            <a:pPr marL="342900" indent="-3429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access to electronic resources </a:t>
            </a:r>
            <a:r>
              <a:rPr lang="en-US" sz="2000" dirty="0">
                <a:solidFill>
                  <a:srgbClr val="002060"/>
                </a:solidFill>
                <a:latin typeface="Alexandria" pitchFamily="2" charset="-78"/>
                <a:cs typeface="Alexandria" pitchFamily="2" charset="-78"/>
              </a:rPr>
              <a:t>– </a:t>
            </a:r>
            <a:r>
              <a:rPr lang="en-US" sz="2000" dirty="0">
                <a:solidFill>
                  <a:srgbClr val="FF0000"/>
                </a:solidFill>
                <a:latin typeface="Alexandria" pitchFamily="2" charset="-78"/>
                <a:cs typeface="Alexandria" pitchFamily="2" charset="-78"/>
              </a:rPr>
              <a:t>interval variable</a:t>
            </a:r>
            <a:r>
              <a:rPr lang="en-US" sz="2000" dirty="0">
                <a:solidFill>
                  <a:srgbClr val="002060"/>
                </a:solidFill>
                <a:latin typeface="Alexandria" pitchFamily="2" charset="-78"/>
                <a:cs typeface="Alexandria" pitchFamily="2" charset="-78"/>
              </a:rPr>
              <a:t>, which is either continuous or discrete, depending on how we want to measure or count it; </a:t>
            </a:r>
          </a:p>
          <a:p>
            <a:pPr marL="342900" indent="-342900" algn="just">
              <a:lnSpc>
                <a:spcPct val="150000"/>
              </a:lnSpc>
              <a:buFont typeface="Arial" panose="020B0604020202020204" pitchFamily="34" charset="0"/>
              <a:buChar char="•"/>
            </a:pPr>
            <a:r>
              <a:rPr lang="en-US" sz="2000" b="1" dirty="0">
                <a:solidFill>
                  <a:srgbClr val="002060"/>
                </a:solidFill>
                <a:latin typeface="Alexandria" pitchFamily="2" charset="-78"/>
                <a:cs typeface="Alexandria" pitchFamily="2" charset="-78"/>
              </a:rPr>
              <a:t>for example</a:t>
            </a:r>
            <a:r>
              <a:rPr lang="en-US" sz="2000" dirty="0">
                <a:solidFill>
                  <a:srgbClr val="002060"/>
                </a:solidFill>
                <a:latin typeface="Alexandria" pitchFamily="2" charset="-78"/>
                <a:cs typeface="Alexandria" pitchFamily="2" charset="-78"/>
              </a:rPr>
              <a:t>, the number of times a PC is accessed or the length of time of access.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9342"/>
          </a:xfrm>
          <a:prstGeom prst="rect">
            <a:avLst/>
          </a:prstGeom>
        </p:spPr>
        <p:txBody>
          <a:bodyPr wrap="square">
            <a:spAutoFit/>
          </a:bodyPr>
          <a:lstStyle/>
          <a:p>
            <a:pPr algn="just" rtl="1">
              <a:lnSpc>
                <a:spcPct val="200000"/>
              </a:lnSpc>
            </a:pPr>
            <a:r>
              <a:rPr lang="ar-SA" dirty="0">
                <a:solidFill>
                  <a:schemeClr val="accent6">
                    <a:lumMod val="50000"/>
                  </a:schemeClr>
                </a:solidFill>
                <a:latin typeface="Alexandria" pitchFamily="2" charset="-78"/>
                <a:cs typeface="Alexandria" pitchFamily="2" charset="-78"/>
              </a:rPr>
              <a:t>يمكن تحديد المتغيرات التالية</a:t>
            </a:r>
            <a:r>
              <a:rPr lang="ar-SA" dirty="0">
                <a:solidFill>
                  <a:srgbClr val="002060"/>
                </a:solidFill>
                <a:latin typeface="Alexandria" pitchFamily="2" charset="-78"/>
                <a:cs typeface="Alexandria" pitchFamily="2" charset="-78"/>
              </a:rPr>
              <a:t>:</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الوصول إلى الموارد الإلكترونية </a:t>
            </a:r>
            <a:r>
              <a:rPr lang="ar-SA" dirty="0">
                <a:solidFill>
                  <a:srgbClr val="002060"/>
                </a:solidFill>
                <a:latin typeface="Alexandria" pitchFamily="2" charset="-78"/>
                <a:cs typeface="Alexandria" pitchFamily="2" charset="-78"/>
              </a:rPr>
              <a:t>– </a:t>
            </a:r>
            <a:r>
              <a:rPr lang="ar-SA" dirty="0">
                <a:solidFill>
                  <a:srgbClr val="FF0000"/>
                </a:solidFill>
                <a:latin typeface="Alexandria" pitchFamily="2" charset="-78"/>
                <a:cs typeface="Alexandria" pitchFamily="2" charset="-78"/>
              </a:rPr>
              <a:t>متغير الفترة</a:t>
            </a:r>
            <a:r>
              <a:rPr lang="ar-SA" dirty="0">
                <a:solidFill>
                  <a:srgbClr val="002060"/>
                </a:solidFill>
                <a:latin typeface="Alexandria" pitchFamily="2" charset="-78"/>
                <a:cs typeface="Alexandria" pitchFamily="2" charset="-78"/>
              </a:rPr>
              <a:t>، الذي يكون إما مستمرا أو منفصلا، حسب كيفية قياسه أو عده؛ </a:t>
            </a:r>
          </a:p>
          <a:p>
            <a:pPr marL="457200" indent="-457200" algn="just" rtl="1">
              <a:lnSpc>
                <a:spcPct val="200000"/>
              </a:lnSpc>
              <a:buFont typeface="Arial" panose="020B0604020202020204" pitchFamily="34" charset="0"/>
              <a:buChar char="•"/>
            </a:pPr>
            <a:r>
              <a:rPr lang="ar-SA" b="1" dirty="0">
                <a:solidFill>
                  <a:srgbClr val="002060"/>
                </a:solidFill>
                <a:latin typeface="Alexandria" pitchFamily="2" charset="-78"/>
                <a:cs typeface="Alexandria" pitchFamily="2" charset="-78"/>
              </a:rPr>
              <a:t>على سبيل المثال</a:t>
            </a:r>
            <a:r>
              <a:rPr lang="ar-SA" dirty="0">
                <a:solidFill>
                  <a:srgbClr val="002060"/>
                </a:solidFill>
                <a:latin typeface="Alexandria" pitchFamily="2" charset="-78"/>
                <a:cs typeface="Alexandria" pitchFamily="2" charset="-78"/>
              </a:rPr>
              <a:t>، عدد مرات الوصول إلى الحاسوب أو مدة الوصول.</a:t>
            </a:r>
            <a:endParaRPr lang="ar-SA"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23813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07683"/>
          </a:xfrm>
          <a:prstGeom prst="rect">
            <a:avLst/>
          </a:prstGeom>
        </p:spPr>
        <p:txBody>
          <a:bodyPr wrap="square">
            <a:spAutoFit/>
          </a:bodyPr>
          <a:lstStyle/>
          <a:p>
            <a:pPr algn="just">
              <a:lnSpc>
                <a:spcPct val="150000"/>
              </a:lnSpc>
            </a:pPr>
            <a:r>
              <a:rPr lang="en-US" sz="1600" dirty="0">
                <a:solidFill>
                  <a:schemeClr val="accent6">
                    <a:lumMod val="50000"/>
                  </a:schemeClr>
                </a:solidFill>
                <a:latin typeface="Alexandria" pitchFamily="2" charset="-78"/>
                <a:cs typeface="Alexandria" pitchFamily="2" charset="-78"/>
              </a:rPr>
              <a:t>The following variables could be identified:</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social background </a:t>
            </a:r>
            <a:r>
              <a:rPr lang="en-US" sz="1600" dirty="0">
                <a:solidFill>
                  <a:srgbClr val="002060"/>
                </a:solidFill>
                <a:latin typeface="Alexandria" pitchFamily="2" charset="-78"/>
                <a:cs typeface="Alexandria" pitchFamily="2" charset="-78"/>
              </a:rPr>
              <a:t>– </a:t>
            </a:r>
            <a:r>
              <a:rPr lang="en-US" sz="1600" dirty="0">
                <a:solidFill>
                  <a:srgbClr val="FF0000"/>
                </a:solidFill>
                <a:latin typeface="Alexandria" pitchFamily="2" charset="-78"/>
                <a:cs typeface="Alexandria" pitchFamily="2" charset="-78"/>
              </a:rPr>
              <a:t>nominal variable </a:t>
            </a:r>
            <a:r>
              <a:rPr lang="en-US" sz="1600" dirty="0">
                <a:solidFill>
                  <a:srgbClr val="002060"/>
                </a:solidFill>
                <a:latin typeface="Alexandria" pitchFamily="2" charset="-78"/>
                <a:cs typeface="Alexandria" pitchFamily="2" charset="-78"/>
              </a:rPr>
              <a:t>if we are using recognized named social groupings; ordinal if we are using a predefined classification scale such as the Standard Occupational Classification.</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academic attainment </a:t>
            </a:r>
            <a:r>
              <a:rPr lang="en-US" sz="1600" dirty="0">
                <a:solidFill>
                  <a:srgbClr val="002060"/>
                </a:solidFill>
                <a:latin typeface="Alexandria" pitchFamily="2" charset="-78"/>
                <a:cs typeface="Alexandria" pitchFamily="2" charset="-78"/>
              </a:rPr>
              <a:t>– </a:t>
            </a:r>
            <a:r>
              <a:rPr lang="en-US" sz="1600" dirty="0">
                <a:solidFill>
                  <a:srgbClr val="FF0000"/>
                </a:solidFill>
                <a:latin typeface="Alexandria" pitchFamily="2" charset="-78"/>
                <a:cs typeface="Alexandria" pitchFamily="2" charset="-78"/>
              </a:rPr>
              <a:t>ordinal variable.</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IT literacy </a:t>
            </a:r>
            <a:r>
              <a:rPr lang="en-US" sz="1600" dirty="0">
                <a:solidFill>
                  <a:srgbClr val="002060"/>
                </a:solidFill>
                <a:latin typeface="Alexandria" pitchFamily="2" charset="-78"/>
                <a:cs typeface="Alexandria" pitchFamily="2" charset="-78"/>
              </a:rPr>
              <a:t>– </a:t>
            </a:r>
            <a:r>
              <a:rPr lang="en-US" sz="1600" dirty="0">
                <a:solidFill>
                  <a:srgbClr val="FF0000"/>
                </a:solidFill>
                <a:latin typeface="Alexandria" pitchFamily="2" charset="-78"/>
                <a:cs typeface="Alexandria" pitchFamily="2" charset="-78"/>
              </a:rPr>
              <a:t>ordinal variable.</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gender</a:t>
            </a:r>
            <a:r>
              <a:rPr lang="en-US" sz="1600" dirty="0">
                <a:solidFill>
                  <a:srgbClr val="002060"/>
                </a:solidFill>
                <a:latin typeface="Alexandria" pitchFamily="2" charset="-78"/>
                <a:cs typeface="Alexandria" pitchFamily="2" charset="-78"/>
              </a:rPr>
              <a:t> – </a:t>
            </a:r>
            <a:r>
              <a:rPr lang="en-US" sz="1600" dirty="0">
                <a:solidFill>
                  <a:srgbClr val="FF0000"/>
                </a:solidFill>
                <a:latin typeface="Alexandria" pitchFamily="2" charset="-78"/>
                <a:cs typeface="Alexandria" pitchFamily="2" charset="-78"/>
              </a:rPr>
              <a:t>nominal variable</a:t>
            </a:r>
            <a:r>
              <a:rPr lang="en-US" sz="1600" dirty="0">
                <a:solidFill>
                  <a:srgbClr val="002060"/>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66646"/>
          </a:xfrm>
          <a:prstGeom prst="rect">
            <a:avLst/>
          </a:prstGeom>
        </p:spPr>
        <p:txBody>
          <a:bodyPr wrap="square">
            <a:spAutoFit/>
          </a:bodyPr>
          <a:lstStyle/>
          <a:p>
            <a:pPr algn="just" rtl="1">
              <a:lnSpc>
                <a:spcPct val="150000"/>
              </a:lnSpc>
            </a:pPr>
            <a:r>
              <a:rPr lang="ar-SA" sz="1600" dirty="0">
                <a:solidFill>
                  <a:schemeClr val="accent6">
                    <a:lumMod val="50000"/>
                  </a:schemeClr>
                </a:solidFill>
                <a:latin typeface="Alexandria" pitchFamily="2" charset="-78"/>
                <a:cs typeface="Alexandria" pitchFamily="2" charset="-78"/>
              </a:rPr>
              <a:t>يمكن تحديد المتغيرات التالية</a:t>
            </a:r>
            <a:r>
              <a:rPr lang="ar-SA" sz="1600" dirty="0">
                <a:solidFill>
                  <a:srgbClr val="002060"/>
                </a:solidFill>
                <a:latin typeface="Alexandria" pitchFamily="2" charset="-78"/>
                <a:cs typeface="Alexandria" pitchFamily="2" charset="-78"/>
              </a:rPr>
              <a:t>:</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pitchFamily="2" charset="-78"/>
                <a:cs typeface="Alexandria" pitchFamily="2" charset="-78"/>
              </a:rPr>
              <a:t>الخلفية الاجتماعية </a:t>
            </a:r>
            <a:r>
              <a:rPr lang="ar-SA" sz="1600" dirty="0">
                <a:solidFill>
                  <a:srgbClr val="002060"/>
                </a:solidFill>
                <a:latin typeface="Alexandria" pitchFamily="2" charset="-78"/>
                <a:cs typeface="Alexandria" pitchFamily="2" charset="-78"/>
              </a:rPr>
              <a:t>– </a:t>
            </a:r>
            <a:r>
              <a:rPr lang="ar-SA" sz="1600" dirty="0">
                <a:solidFill>
                  <a:srgbClr val="FF0000"/>
                </a:solidFill>
                <a:latin typeface="Alexandria" pitchFamily="2" charset="-78"/>
                <a:cs typeface="Alexandria" pitchFamily="2" charset="-78"/>
              </a:rPr>
              <a:t>متغير اسمي </a:t>
            </a:r>
            <a:r>
              <a:rPr lang="ar-SA" sz="1600" dirty="0">
                <a:solidFill>
                  <a:srgbClr val="002060"/>
                </a:solidFill>
                <a:latin typeface="Alexandria" pitchFamily="2" charset="-78"/>
                <a:cs typeface="Alexandria" pitchFamily="2" charset="-78"/>
              </a:rPr>
              <a:t>إذا كنا نستخدم مجموعات اجتماعية معترف بها؛ ترتيبية إذا كنا نستخدم مقياس تصنيف محدد مسبقا مثل التصنيف المهني القياسي.</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pitchFamily="2" charset="-78"/>
                <a:cs typeface="Alexandria" pitchFamily="2" charset="-78"/>
              </a:rPr>
              <a:t>التحصيل الأكاديمي </a:t>
            </a:r>
            <a:r>
              <a:rPr lang="ar-SA" sz="1600" dirty="0">
                <a:solidFill>
                  <a:srgbClr val="002060"/>
                </a:solidFill>
                <a:latin typeface="Alexandria" pitchFamily="2" charset="-78"/>
                <a:cs typeface="Alexandria" pitchFamily="2" charset="-78"/>
              </a:rPr>
              <a:t>– </a:t>
            </a:r>
            <a:r>
              <a:rPr lang="ar-SA" sz="1600" dirty="0">
                <a:solidFill>
                  <a:srgbClr val="FF0000"/>
                </a:solidFill>
                <a:latin typeface="Alexandria" pitchFamily="2" charset="-78"/>
                <a:cs typeface="Alexandria" pitchFamily="2" charset="-78"/>
              </a:rPr>
              <a:t>متغير ترتيبي</a:t>
            </a:r>
            <a:r>
              <a:rPr lang="ar-SA" sz="1600" dirty="0">
                <a:solidFill>
                  <a:srgbClr val="002060"/>
                </a:solidFill>
                <a:latin typeface="Alexandria" pitchFamily="2" charset="-78"/>
                <a:cs typeface="Alexandria" pitchFamily="2" charset="-78"/>
              </a:rPr>
              <a:t>.</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pitchFamily="2" charset="-78"/>
                <a:cs typeface="Alexandria" pitchFamily="2" charset="-78"/>
              </a:rPr>
              <a:t>الثقافة في تكنولوجيا المعلومات </a:t>
            </a:r>
            <a:r>
              <a:rPr lang="ar-SA" sz="1600" dirty="0">
                <a:solidFill>
                  <a:srgbClr val="002060"/>
                </a:solidFill>
                <a:latin typeface="Alexandria" pitchFamily="2" charset="-78"/>
                <a:cs typeface="Alexandria" pitchFamily="2" charset="-78"/>
              </a:rPr>
              <a:t>– </a:t>
            </a:r>
            <a:r>
              <a:rPr lang="ar-SA" sz="1600" dirty="0">
                <a:solidFill>
                  <a:srgbClr val="FF0000"/>
                </a:solidFill>
                <a:latin typeface="Alexandria" pitchFamily="2" charset="-78"/>
                <a:cs typeface="Alexandria" pitchFamily="2" charset="-78"/>
              </a:rPr>
              <a:t>متغير ترتيبي</a:t>
            </a:r>
            <a:r>
              <a:rPr lang="ar-SA" sz="1600" dirty="0">
                <a:solidFill>
                  <a:srgbClr val="002060"/>
                </a:solidFill>
                <a:latin typeface="Alexandria" pitchFamily="2" charset="-78"/>
                <a:cs typeface="Alexandria" pitchFamily="2" charset="-78"/>
              </a:rPr>
              <a:t>.</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pitchFamily="2" charset="-78"/>
                <a:cs typeface="Alexandria" pitchFamily="2" charset="-78"/>
              </a:rPr>
              <a:t>الجنس</a:t>
            </a:r>
            <a:r>
              <a:rPr lang="ar-SA" sz="1600" dirty="0">
                <a:solidFill>
                  <a:srgbClr val="002060"/>
                </a:solidFill>
                <a:latin typeface="Alexandria" pitchFamily="2" charset="-78"/>
                <a:cs typeface="Alexandria" pitchFamily="2" charset="-78"/>
              </a:rPr>
              <a:t> – </a:t>
            </a:r>
            <a:r>
              <a:rPr lang="ar-SA" sz="1600" dirty="0">
                <a:solidFill>
                  <a:srgbClr val="FF0000"/>
                </a:solidFill>
                <a:latin typeface="Alexandria" pitchFamily="2" charset="-78"/>
                <a:cs typeface="Alexandria" pitchFamily="2" charset="-78"/>
              </a:rPr>
              <a:t>متغير اسمي</a:t>
            </a:r>
            <a:r>
              <a:rPr lang="ar-SA" sz="1600" dirty="0">
                <a:solidFill>
                  <a:srgbClr val="002060"/>
                </a:solidFill>
                <a:latin typeface="Alexandria" pitchFamily="2" charset="-78"/>
                <a:cs typeface="Alexandria" pitchFamily="2" charset="-78"/>
              </a:rPr>
              <a:t>.</a:t>
            </a:r>
          </a:p>
        </p:txBody>
      </p:sp>
    </p:spTree>
    <p:extLst>
      <p:ext uri="{BB962C8B-B14F-4D97-AF65-F5344CB8AC3E}">
        <p14:creationId xmlns:p14="http://schemas.microsoft.com/office/powerpoint/2010/main" val="3614713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1886927"/>
          </a:xfrm>
          <a:prstGeom prst="rect">
            <a:avLst/>
          </a:prstGeom>
        </p:spPr>
        <p:txBody>
          <a:bodyPr wrap="square">
            <a:spAutoFit/>
          </a:bodyPr>
          <a:lstStyle/>
          <a:p>
            <a:pPr algn="ctr">
              <a:lnSpc>
                <a:spcPct val="150000"/>
              </a:lnSpc>
            </a:pPr>
            <a:endParaRPr lang="en-US" sz="2000" dirty="0">
              <a:solidFill>
                <a:srgbClr val="002060"/>
              </a:solidFill>
              <a:latin typeface="Alexandria" pitchFamily="2" charset="-78"/>
              <a:cs typeface="Alexandria" pitchFamily="2" charset="-78"/>
            </a:endParaRPr>
          </a:p>
          <a:p>
            <a:pPr algn="ctr">
              <a:lnSpc>
                <a:spcPct val="150000"/>
              </a:lnSpc>
            </a:pPr>
            <a:endParaRPr lang="en-US" sz="2000" dirty="0">
              <a:solidFill>
                <a:srgbClr val="002060"/>
              </a:solidFill>
              <a:latin typeface="Alexandria" pitchFamily="2" charset="-78"/>
              <a:cs typeface="Alexandria" pitchFamily="2" charset="-78"/>
            </a:endParaRPr>
          </a:p>
          <a:p>
            <a:pPr algn="ctr">
              <a:lnSpc>
                <a:spcPct val="150000"/>
              </a:lnSpc>
            </a:pPr>
            <a:r>
              <a:rPr lang="en-US" sz="2000" dirty="0">
                <a:solidFill>
                  <a:srgbClr val="002060"/>
                </a:solidFill>
                <a:latin typeface="Alexandria" pitchFamily="2" charset="-78"/>
                <a:cs typeface="Alexandria" pitchFamily="2" charset="-78"/>
              </a:rPr>
              <a:t>Once we have decided on our variables, it is then time to construct a hypothesis that would allow any relationship between the variables to be tested.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21650" y="5012484"/>
            <a:ext cx="10714671" cy="501932"/>
          </a:xfrm>
          <a:prstGeom prst="rect">
            <a:avLst/>
          </a:prstGeom>
        </p:spPr>
        <p:txBody>
          <a:bodyPr wrap="square">
            <a:spAutoFit/>
          </a:bodyPr>
          <a:lstStyle/>
          <a:p>
            <a:pPr algn="ctr" rtl="1">
              <a:lnSpc>
                <a:spcPct val="150000"/>
              </a:lnSpc>
            </a:pPr>
            <a:r>
              <a:rPr lang="ar-SA" sz="2000" dirty="0">
                <a:solidFill>
                  <a:srgbClr val="002060"/>
                </a:solidFill>
                <a:latin typeface="Alexandria" pitchFamily="2" charset="-78"/>
                <a:cs typeface="Alexandria" pitchFamily="2" charset="-78"/>
              </a:rPr>
              <a:t>بمجرد أن نقرر متغيراتنا، يحين الوقت لبناء فرضية تسمح باختبار أي علاقة بين المتغيرات.</a:t>
            </a:r>
          </a:p>
        </p:txBody>
      </p:sp>
    </p:spTree>
    <p:extLst>
      <p:ext uri="{BB962C8B-B14F-4D97-AF65-F5344CB8AC3E}">
        <p14:creationId xmlns:p14="http://schemas.microsoft.com/office/powerpoint/2010/main" val="131512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Constructing your hypothesis: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بناء فرضيات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146" name="Picture 2" descr="Forming a Hypothesis">
            <a:extLst>
              <a:ext uri="{FF2B5EF4-FFF2-40B4-BE49-F238E27FC236}">
                <a16:creationId xmlns:a16="http://schemas.microsoft.com/office/drawing/2014/main" id="{667BA09E-4B81-6806-BD0B-86666BCAF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77620" y="2257095"/>
            <a:ext cx="7803573" cy="43895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02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We now have a research question and a list of potential variables to help us respond</a:t>
            </a:r>
            <a:r>
              <a:rPr lang="ar-SA" dirty="0">
                <a:solidFill>
                  <a:srgbClr val="002060"/>
                </a:solidFill>
                <a:latin typeface="Alexandria" pitchFamily="2" charset="-78"/>
                <a:cs typeface="Alexandria" pitchFamily="2" charset="-78"/>
              </a:rPr>
              <a:t> </a:t>
            </a:r>
            <a:r>
              <a:rPr lang="en-US" dirty="0">
                <a:solidFill>
                  <a:srgbClr val="002060"/>
                </a:solidFill>
                <a:latin typeface="Alexandria" pitchFamily="2" charset="-78"/>
                <a:cs typeface="Alexandria" pitchFamily="2" charset="-78"/>
              </a:rPr>
              <a:t>to that question. </a:t>
            </a:r>
          </a:p>
          <a:p>
            <a:pPr algn="just">
              <a:lnSpc>
                <a:spcPct val="150000"/>
              </a:lnSpc>
            </a:pPr>
            <a:r>
              <a:rPr lang="en-US" dirty="0">
                <a:solidFill>
                  <a:schemeClr val="accent6">
                    <a:lumMod val="50000"/>
                  </a:schemeClr>
                </a:solidFill>
                <a:latin typeface="Alexandria" pitchFamily="2" charset="-78"/>
                <a:cs typeface="Alexandria" pitchFamily="2" charset="-78"/>
              </a:rPr>
              <a:t>It is now time to examine those variables and decide what relationship, if any, may exist and how we can test for its existence.</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literature review may have already identified potential relationships between these variables.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لدينا الآن سؤال بحثي وقائمة بالمتغيرات المحتملة لمساعدتنا على الرد على هذا السؤال. </a:t>
            </a:r>
          </a:p>
          <a:p>
            <a:pPr algn="just" rtl="1">
              <a:lnSpc>
                <a:spcPct val="200000"/>
              </a:lnSpc>
            </a:pPr>
            <a:r>
              <a:rPr lang="ar-SA" sz="2000" dirty="0">
                <a:solidFill>
                  <a:schemeClr val="accent6">
                    <a:lumMod val="50000"/>
                  </a:schemeClr>
                </a:solidFill>
                <a:latin typeface="Alexandria" pitchFamily="2" charset="-78"/>
                <a:cs typeface="Alexandria" pitchFamily="2" charset="-78"/>
              </a:rPr>
              <a:t>حان الوقت الآن لفحص تلك المتغيرات وتحديد العلاقة، إن وجدت، وكيف يمكننا اختبار وجودها.</a:t>
            </a:r>
          </a:p>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قد تكون مراجعة الأدبيات قد حددت بالفعل علاقات محتملة بين هذه المتغيرات.</a:t>
            </a:r>
            <a:endParaRPr lang="ar-SA" sz="2000"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38998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algn="just">
              <a:lnSpc>
                <a:spcPct val="150000"/>
              </a:lnSpc>
            </a:pPr>
            <a:r>
              <a:rPr lang="en-US" dirty="0">
                <a:solidFill>
                  <a:srgbClr val="FF0000"/>
                </a:solidFill>
                <a:latin typeface="Alexandria" pitchFamily="2" charset="-78"/>
                <a:cs typeface="Alexandria" pitchFamily="2" charset="-78"/>
              </a:rPr>
              <a:t>For example, </a:t>
            </a:r>
          </a:p>
          <a:p>
            <a:pPr algn="ctr">
              <a:lnSpc>
                <a:spcPct val="150000"/>
              </a:lnSpc>
            </a:pPr>
            <a:r>
              <a:rPr lang="en-US" dirty="0">
                <a:solidFill>
                  <a:schemeClr val="accent6">
                    <a:lumMod val="50000"/>
                  </a:schemeClr>
                </a:solidFill>
                <a:latin typeface="Alexandria" pitchFamily="2" charset="-78"/>
                <a:cs typeface="Alexandria" pitchFamily="2" charset="-78"/>
              </a:rPr>
              <a:t> There may be evidence to suggest that young people who spend more time than others accessing electronic resources are those with higher levels of IT skills.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You may want to test this for yourself with your own sample group, or you may want to introduce a third variable to find out if that has any influence on the relationship.</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لدينا الآن سؤال بحثي وقائمة بالمتغيرات المحتملة لمساعدتنا على الرد على هذا السؤال. </a:t>
            </a:r>
          </a:p>
          <a:p>
            <a:pPr algn="just" rtl="1">
              <a:lnSpc>
                <a:spcPct val="200000"/>
              </a:lnSpc>
            </a:pPr>
            <a:r>
              <a:rPr lang="ar-SA" sz="2000" dirty="0">
                <a:solidFill>
                  <a:schemeClr val="accent6">
                    <a:lumMod val="50000"/>
                  </a:schemeClr>
                </a:solidFill>
                <a:latin typeface="Alexandria" pitchFamily="2" charset="-78"/>
                <a:cs typeface="Alexandria" pitchFamily="2" charset="-78"/>
              </a:rPr>
              <a:t>حان الوقت الآن لفحص تلك المتغيرات وتحديد العلاقة، إن وجدت، وكيف يمكننا اختبار وجودها.</a:t>
            </a:r>
          </a:p>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قد تكون مراجعة الأدبيات قد حددت بالفعل علاقات محتملة بين هذه المتغيرات.</a:t>
            </a:r>
            <a:endParaRPr lang="ar-SA" sz="2000" b="1"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45664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algn="ctr">
              <a:lnSpc>
                <a:spcPct val="150000"/>
              </a:lnSpc>
            </a:pPr>
            <a:r>
              <a:rPr lang="en-US" dirty="0">
                <a:solidFill>
                  <a:srgbClr val="FF0000"/>
                </a:solidFill>
                <a:latin typeface="Alexandria" pitchFamily="2" charset="-78"/>
                <a:cs typeface="Alexandria" pitchFamily="2" charset="-78"/>
              </a:rPr>
              <a:t>Hypothesis testing is deductive</a:t>
            </a:r>
            <a:r>
              <a:rPr lang="en-US" dirty="0">
                <a:solidFill>
                  <a:srgbClr val="002060"/>
                </a:solidFill>
                <a:latin typeface="Alexandria" pitchFamily="2" charset="-78"/>
                <a:cs typeface="Alexandria" pitchFamily="2" charset="-78"/>
              </a:rPr>
              <a:t>: </a:t>
            </a:r>
          </a:p>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problem is stated, and then data is collected in direct response to the stated problem. You can see that there is a rigid structure to this approach that dictates the empirical data collection. </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An experimental hypothesis will have three types of variables: an </a:t>
            </a:r>
            <a:r>
              <a:rPr lang="en-US" dirty="0">
                <a:solidFill>
                  <a:srgbClr val="FF0000"/>
                </a:solidFill>
                <a:latin typeface="Alexandria" pitchFamily="2" charset="-78"/>
                <a:cs typeface="Alexandria" pitchFamily="2" charset="-78"/>
              </a:rPr>
              <a:t>independent</a:t>
            </a:r>
            <a:r>
              <a:rPr lang="en-US" dirty="0">
                <a:solidFill>
                  <a:schemeClr val="accent6">
                    <a:lumMod val="50000"/>
                  </a:schemeClr>
                </a:solidFill>
                <a:latin typeface="Alexandria" pitchFamily="2" charset="-78"/>
                <a:cs typeface="Alexandria" pitchFamily="2" charset="-78"/>
              </a:rPr>
              <a:t> variable, a </a:t>
            </a:r>
            <a:r>
              <a:rPr lang="en-US" dirty="0">
                <a:solidFill>
                  <a:srgbClr val="FF0000"/>
                </a:solidFill>
                <a:latin typeface="Alexandria" pitchFamily="2" charset="-78"/>
                <a:cs typeface="Alexandria" pitchFamily="2" charset="-78"/>
              </a:rPr>
              <a:t>dependent</a:t>
            </a:r>
            <a:r>
              <a:rPr lang="en-US" dirty="0">
                <a:solidFill>
                  <a:schemeClr val="accent6">
                    <a:lumMod val="50000"/>
                  </a:schemeClr>
                </a:solidFill>
                <a:latin typeface="Alexandria" pitchFamily="2" charset="-78"/>
                <a:cs typeface="Alexandria" pitchFamily="2" charset="-78"/>
              </a:rPr>
              <a:t> variable, and </a:t>
            </a:r>
            <a:r>
              <a:rPr lang="en-US" dirty="0">
                <a:solidFill>
                  <a:srgbClr val="FF0000"/>
                </a:solidFill>
                <a:latin typeface="Alexandria" pitchFamily="2" charset="-78"/>
                <a:cs typeface="Alexandria" pitchFamily="2" charset="-78"/>
              </a:rPr>
              <a:t>intervening</a:t>
            </a:r>
            <a:r>
              <a:rPr lang="en-US" dirty="0">
                <a:solidFill>
                  <a:schemeClr val="accent6">
                    <a:lumMod val="50000"/>
                  </a:schemeClr>
                </a:solidFill>
                <a:latin typeface="Alexandria" pitchFamily="2" charset="-78"/>
                <a:cs typeface="Alexandria" pitchFamily="2" charset="-78"/>
              </a:rPr>
              <a:t> variables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algn="ctr" rtl="1">
              <a:lnSpc>
                <a:spcPct val="200000"/>
              </a:lnSpc>
            </a:pPr>
            <a:r>
              <a:rPr lang="ar-SA" dirty="0">
                <a:solidFill>
                  <a:srgbClr val="FF0000"/>
                </a:solidFill>
                <a:latin typeface="Alexandria" pitchFamily="2" charset="-78"/>
                <a:cs typeface="Alexandria" pitchFamily="2" charset="-78"/>
              </a:rPr>
              <a:t>اختبار الفرضيات استنتاجي: </a:t>
            </a:r>
          </a:p>
          <a:p>
            <a:pPr marL="285750" indent="-285750" algn="just" rtl="1">
              <a:lnSpc>
                <a:spcPct val="200000"/>
              </a:lnSpc>
              <a:buFont typeface="Arial" panose="020B0604020202020204" pitchFamily="34" charset="0"/>
              <a:buChar char="•"/>
            </a:pPr>
            <a:r>
              <a:rPr lang="ar-SA" dirty="0">
                <a:solidFill>
                  <a:srgbClr val="002060"/>
                </a:solidFill>
                <a:latin typeface="Alexandria" pitchFamily="2" charset="-78"/>
                <a:cs typeface="Alexandria" pitchFamily="2" charset="-78"/>
              </a:rPr>
              <a:t>يتم ذكر المشكلة، ثم تجمع البيانات استجابة مباشرة للمشكلة المذكورة. يمكنك أن ترى أن هناك هيكلا صارما لهذا النهج يحدد جمع البيانات التجريبية. </a:t>
            </a:r>
          </a:p>
          <a:p>
            <a:pPr marL="285750" indent="-285750" algn="just" rtl="1">
              <a:lnSpc>
                <a:spcPct val="20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الفرضية التجريبية ستتكون من ثلاثة أنواع من المتغيرات: متغير </a:t>
            </a:r>
            <a:r>
              <a:rPr lang="ar-SA" dirty="0">
                <a:solidFill>
                  <a:srgbClr val="FF0000"/>
                </a:solidFill>
                <a:latin typeface="Alexandria" pitchFamily="2" charset="-78"/>
                <a:cs typeface="Alexandria" pitchFamily="2" charset="-78"/>
              </a:rPr>
              <a:t>مستقل</a:t>
            </a:r>
            <a:r>
              <a:rPr lang="ar-SA" dirty="0">
                <a:solidFill>
                  <a:schemeClr val="accent6">
                    <a:lumMod val="50000"/>
                  </a:schemeClr>
                </a:solidFill>
                <a:latin typeface="Alexandria" pitchFamily="2" charset="-78"/>
                <a:cs typeface="Alexandria" pitchFamily="2" charset="-78"/>
              </a:rPr>
              <a:t>، متغير </a:t>
            </a:r>
            <a:r>
              <a:rPr lang="ar-SA" dirty="0">
                <a:solidFill>
                  <a:srgbClr val="FF0000"/>
                </a:solidFill>
                <a:latin typeface="Alexandria" pitchFamily="2" charset="-78"/>
                <a:cs typeface="Alexandria" pitchFamily="2" charset="-78"/>
              </a:rPr>
              <a:t>تابع</a:t>
            </a:r>
            <a:r>
              <a:rPr lang="ar-SA" dirty="0">
                <a:solidFill>
                  <a:schemeClr val="accent6">
                    <a:lumMod val="50000"/>
                  </a:schemeClr>
                </a:solidFill>
                <a:latin typeface="Alexandria" pitchFamily="2" charset="-78"/>
                <a:cs typeface="Alexandria" pitchFamily="2" charset="-78"/>
              </a:rPr>
              <a:t>، ومتغيرات </a:t>
            </a:r>
            <a:r>
              <a:rPr lang="ar-SA" dirty="0">
                <a:solidFill>
                  <a:srgbClr val="FF0000"/>
                </a:solidFill>
                <a:latin typeface="Alexandria" pitchFamily="2" charset="-78"/>
                <a:cs typeface="Alexandria" pitchFamily="2" charset="-78"/>
              </a:rPr>
              <a:t>وسيطة</a:t>
            </a:r>
          </a:p>
        </p:txBody>
      </p:sp>
    </p:spTree>
    <p:extLst>
      <p:ext uri="{BB962C8B-B14F-4D97-AF65-F5344CB8AC3E}">
        <p14:creationId xmlns:p14="http://schemas.microsoft.com/office/powerpoint/2010/main" val="3530725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123017"/>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An experimental hypothesis will have three types of variables: an </a:t>
            </a:r>
            <a:r>
              <a:rPr lang="en-US" dirty="0">
                <a:solidFill>
                  <a:srgbClr val="FF0000"/>
                </a:solidFill>
                <a:latin typeface="Alexandria" pitchFamily="2" charset="-78"/>
                <a:cs typeface="Alexandria" pitchFamily="2" charset="-78"/>
              </a:rPr>
              <a:t>independent</a:t>
            </a:r>
            <a:r>
              <a:rPr lang="en-US" dirty="0">
                <a:solidFill>
                  <a:schemeClr val="accent6">
                    <a:lumMod val="50000"/>
                  </a:schemeClr>
                </a:solidFill>
                <a:latin typeface="Alexandria" pitchFamily="2" charset="-78"/>
                <a:cs typeface="Alexandria" pitchFamily="2" charset="-78"/>
              </a:rPr>
              <a:t> variable, a </a:t>
            </a:r>
            <a:r>
              <a:rPr lang="en-US" dirty="0">
                <a:solidFill>
                  <a:srgbClr val="FF0000"/>
                </a:solidFill>
                <a:latin typeface="Alexandria" pitchFamily="2" charset="-78"/>
                <a:cs typeface="Alexandria" pitchFamily="2" charset="-78"/>
              </a:rPr>
              <a:t>dependent</a:t>
            </a:r>
            <a:r>
              <a:rPr lang="en-US" dirty="0">
                <a:solidFill>
                  <a:schemeClr val="accent6">
                    <a:lumMod val="50000"/>
                  </a:schemeClr>
                </a:solidFill>
                <a:latin typeface="Alexandria" pitchFamily="2" charset="-78"/>
                <a:cs typeface="Alexandria" pitchFamily="2" charset="-78"/>
              </a:rPr>
              <a:t> variable, and </a:t>
            </a:r>
            <a:r>
              <a:rPr lang="en-US" dirty="0">
                <a:solidFill>
                  <a:srgbClr val="FF0000"/>
                </a:solidFill>
                <a:latin typeface="Alexandria" pitchFamily="2" charset="-78"/>
                <a:cs typeface="Alexandria" pitchFamily="2" charset="-78"/>
              </a:rPr>
              <a:t>intervening</a:t>
            </a:r>
            <a:r>
              <a:rPr lang="en-US" dirty="0">
                <a:solidFill>
                  <a:schemeClr val="accent6">
                    <a:lumMod val="50000"/>
                  </a:schemeClr>
                </a:solidFill>
                <a:latin typeface="Alexandria" pitchFamily="2" charset="-78"/>
                <a:cs typeface="Alexandria" pitchFamily="2" charset="-78"/>
              </a:rPr>
              <a:t> variables.</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The independent variable </a:t>
            </a:r>
            <a:r>
              <a:rPr lang="en-US" dirty="0">
                <a:solidFill>
                  <a:srgbClr val="002060"/>
                </a:solidFill>
                <a:latin typeface="Alexandria" pitchFamily="2" charset="-78"/>
                <a:cs typeface="Alexandria" pitchFamily="2" charset="-78"/>
              </a:rPr>
              <a:t>is the condition that is manipulated by the researcher. </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The dependent variable </a:t>
            </a:r>
            <a:r>
              <a:rPr lang="en-US" dirty="0">
                <a:solidFill>
                  <a:srgbClr val="002060"/>
                </a:solidFill>
                <a:latin typeface="Alexandria" pitchFamily="2" charset="-78"/>
                <a:cs typeface="Alexandria" pitchFamily="2" charset="-78"/>
              </a:rPr>
              <a:t>is the effect of this manipulation; </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The Intervening variables </a:t>
            </a:r>
            <a:r>
              <a:rPr lang="en-US" dirty="0">
                <a:solidFill>
                  <a:srgbClr val="002060"/>
                </a:solidFill>
                <a:latin typeface="Alexandria" pitchFamily="2" charset="-78"/>
                <a:cs typeface="Alexandria" pitchFamily="2" charset="-78"/>
              </a:rPr>
              <a:t>are all of those things the researcher has no control over.</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26892"/>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الفرضية التجريبية ستتكون من ثلاثة أنواع من المتغيرات: متغير </a:t>
            </a:r>
            <a:r>
              <a:rPr lang="ar-SA" dirty="0">
                <a:solidFill>
                  <a:srgbClr val="FF0000"/>
                </a:solidFill>
                <a:latin typeface="Alexandria" pitchFamily="2" charset="-78"/>
                <a:cs typeface="Alexandria" pitchFamily="2" charset="-78"/>
              </a:rPr>
              <a:t>مستقل</a:t>
            </a:r>
            <a:r>
              <a:rPr lang="ar-SA" dirty="0">
                <a:solidFill>
                  <a:schemeClr val="accent6">
                    <a:lumMod val="50000"/>
                  </a:schemeClr>
                </a:solidFill>
                <a:latin typeface="Alexandria" pitchFamily="2" charset="-78"/>
                <a:cs typeface="Alexandria" pitchFamily="2" charset="-78"/>
              </a:rPr>
              <a:t>، متغير </a:t>
            </a:r>
            <a:r>
              <a:rPr lang="ar-SA" dirty="0">
                <a:solidFill>
                  <a:srgbClr val="FF0000"/>
                </a:solidFill>
                <a:latin typeface="Alexandria" pitchFamily="2" charset="-78"/>
                <a:cs typeface="Alexandria" pitchFamily="2" charset="-78"/>
              </a:rPr>
              <a:t>تابع</a:t>
            </a:r>
            <a:r>
              <a:rPr lang="ar-SA" dirty="0">
                <a:solidFill>
                  <a:schemeClr val="accent6">
                    <a:lumMod val="50000"/>
                  </a:schemeClr>
                </a:solidFill>
                <a:latin typeface="Alexandria" pitchFamily="2" charset="-78"/>
                <a:cs typeface="Alexandria" pitchFamily="2" charset="-78"/>
              </a:rPr>
              <a:t>، ومتغيرات </a:t>
            </a:r>
            <a:r>
              <a:rPr lang="ar-SA" dirty="0">
                <a:solidFill>
                  <a:srgbClr val="FF0000"/>
                </a:solidFill>
                <a:latin typeface="Alexandria" pitchFamily="2" charset="-78"/>
                <a:cs typeface="Alexandria" pitchFamily="2" charset="-78"/>
              </a:rPr>
              <a:t>وسيطة</a:t>
            </a:r>
          </a:p>
          <a:p>
            <a:pPr marL="342900" indent="-342900" algn="just" rtl="1">
              <a:lnSpc>
                <a:spcPct val="200000"/>
              </a:lnSpc>
              <a:buFont typeface="+mj-lt"/>
              <a:buAutoNum type="arabicPeriod"/>
            </a:pPr>
            <a:r>
              <a:rPr lang="ar-SA" dirty="0">
                <a:solidFill>
                  <a:srgbClr val="FF0000"/>
                </a:solidFill>
                <a:latin typeface="Alexandria" pitchFamily="2" charset="-78"/>
                <a:cs typeface="Alexandria" pitchFamily="2" charset="-78"/>
              </a:rPr>
              <a:t>المتغير المستقل </a:t>
            </a:r>
            <a:r>
              <a:rPr lang="ar-SA" dirty="0">
                <a:solidFill>
                  <a:srgbClr val="002060"/>
                </a:solidFill>
                <a:latin typeface="Alexandria" pitchFamily="2" charset="-78"/>
                <a:cs typeface="Alexandria" pitchFamily="2" charset="-78"/>
              </a:rPr>
              <a:t>هو الشرط الذي يتحكم فيه الباحث. </a:t>
            </a:r>
          </a:p>
          <a:p>
            <a:pPr marL="342900" indent="-342900" algn="just" rtl="1">
              <a:lnSpc>
                <a:spcPct val="200000"/>
              </a:lnSpc>
              <a:buFont typeface="+mj-lt"/>
              <a:buAutoNum type="arabicPeriod"/>
            </a:pPr>
            <a:r>
              <a:rPr lang="ar-SA" dirty="0">
                <a:solidFill>
                  <a:srgbClr val="FF0000"/>
                </a:solidFill>
                <a:latin typeface="Alexandria" pitchFamily="2" charset="-78"/>
                <a:cs typeface="Alexandria" pitchFamily="2" charset="-78"/>
              </a:rPr>
              <a:t>المتغير التابع </a:t>
            </a:r>
            <a:r>
              <a:rPr lang="ar-SA" dirty="0">
                <a:solidFill>
                  <a:srgbClr val="002060"/>
                </a:solidFill>
                <a:latin typeface="Alexandria" pitchFamily="2" charset="-78"/>
                <a:cs typeface="Alexandria" pitchFamily="2" charset="-78"/>
              </a:rPr>
              <a:t>هو تأثير هذا التلاعب؛ </a:t>
            </a:r>
          </a:p>
          <a:p>
            <a:pPr marL="342900" indent="-342900" algn="just" rtl="1">
              <a:lnSpc>
                <a:spcPct val="200000"/>
              </a:lnSpc>
              <a:buFont typeface="+mj-lt"/>
              <a:buAutoNum type="arabicPeriod"/>
            </a:pPr>
            <a:r>
              <a:rPr lang="ar-SA" dirty="0">
                <a:solidFill>
                  <a:srgbClr val="FF0000"/>
                </a:solidFill>
                <a:latin typeface="Alexandria" pitchFamily="2" charset="-78"/>
                <a:cs typeface="Alexandria" pitchFamily="2" charset="-78"/>
              </a:rPr>
              <a:t>المتغيرات المتداخلة </a:t>
            </a:r>
            <a:r>
              <a:rPr lang="ar-SA" dirty="0">
                <a:solidFill>
                  <a:srgbClr val="002060"/>
                </a:solidFill>
                <a:latin typeface="Alexandria" pitchFamily="2" charset="-78"/>
                <a:cs typeface="Alexandria" pitchFamily="2" charset="-78"/>
              </a:rPr>
              <a:t>هي كل تلك الأمور التي لا يملك الباحث سيطرة عليها.</a:t>
            </a:r>
            <a:endParaRPr lang="ar-SA"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384838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In our example below of whether access to electronic resources has a role in breaking down barriers to learning opportunities encountered by young people, </a:t>
            </a:r>
          </a:p>
          <a:p>
            <a:pPr marL="914400" lvl="1"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The independent variable </a:t>
            </a:r>
            <a:r>
              <a:rPr lang="en-US" dirty="0">
                <a:solidFill>
                  <a:srgbClr val="002060"/>
                </a:solidFill>
                <a:latin typeface="Alexandria" pitchFamily="2" charset="-78"/>
                <a:cs typeface="Alexandria" pitchFamily="2" charset="-78"/>
              </a:rPr>
              <a:t>could be </a:t>
            </a:r>
            <a:r>
              <a:rPr lang="en-US" dirty="0">
                <a:solidFill>
                  <a:schemeClr val="accent6">
                    <a:lumMod val="50000"/>
                  </a:schemeClr>
                </a:solidFill>
                <a:latin typeface="Alexandria" pitchFamily="2" charset="-78"/>
                <a:cs typeface="Alexandria" pitchFamily="2" charset="-78"/>
              </a:rPr>
              <a:t>IT literacy </a:t>
            </a:r>
            <a:r>
              <a:rPr lang="en-US" dirty="0">
                <a:solidFill>
                  <a:srgbClr val="002060"/>
                </a:solidFill>
                <a:latin typeface="Alexandria" pitchFamily="2" charset="-78"/>
                <a:cs typeface="Alexandria" pitchFamily="2" charset="-78"/>
              </a:rPr>
              <a:t>and</a:t>
            </a:r>
          </a:p>
          <a:p>
            <a:pPr marL="914400" lvl="1"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The dependent variable </a:t>
            </a:r>
            <a:r>
              <a:rPr lang="en-US" dirty="0">
                <a:solidFill>
                  <a:srgbClr val="002060"/>
                </a:solidFill>
                <a:latin typeface="Alexandria" pitchFamily="2" charset="-78"/>
                <a:cs typeface="Alexandria" pitchFamily="2" charset="-78"/>
              </a:rPr>
              <a:t>is </a:t>
            </a:r>
            <a:r>
              <a:rPr lang="en-US" dirty="0">
                <a:solidFill>
                  <a:schemeClr val="accent6">
                    <a:lumMod val="50000"/>
                  </a:schemeClr>
                </a:solidFill>
                <a:latin typeface="Alexandria" pitchFamily="2" charset="-78"/>
                <a:cs typeface="Alexandria" pitchFamily="2" charset="-78"/>
              </a:rPr>
              <a:t>academic attainment</a:t>
            </a:r>
            <a:r>
              <a:rPr lang="en-US" dirty="0">
                <a:solidFill>
                  <a:srgbClr val="002060"/>
                </a:solidFill>
                <a:latin typeface="Alexandria" pitchFamily="2" charset="-78"/>
                <a:cs typeface="Alexandria" pitchFamily="2" charset="-78"/>
              </a:rPr>
              <a:t>.</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We would be looking to see if levels of IT literacy had a relationship with the level of academic attainment among our sample group.</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marL="285750" indent="-285750" algn="just" rtl="1">
              <a:lnSpc>
                <a:spcPct val="150000"/>
              </a:lnSpc>
              <a:buFont typeface="Arial" panose="020B0604020202020204" pitchFamily="34" charset="0"/>
              <a:buChar char="•"/>
            </a:pPr>
            <a:r>
              <a:rPr lang="ar-SA" dirty="0">
                <a:solidFill>
                  <a:srgbClr val="002060"/>
                </a:solidFill>
                <a:latin typeface="Alexandria" pitchFamily="2" charset="-78"/>
                <a:cs typeface="Alexandria" pitchFamily="2" charset="-78"/>
              </a:rPr>
              <a:t>في مثالنا أدناه حول ما إذا كان الوصول إلى الموارد الإلكترونية له دور في إزالة الحواجز أمام فرص التعلم التي يواجهها الشباب، </a:t>
            </a:r>
          </a:p>
          <a:p>
            <a:pPr marL="742950" lvl="1" indent="-28575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المتغير المستقل </a:t>
            </a:r>
            <a:r>
              <a:rPr lang="ar-SA" dirty="0">
                <a:solidFill>
                  <a:srgbClr val="002060"/>
                </a:solidFill>
                <a:latin typeface="Alexandria" pitchFamily="2" charset="-78"/>
                <a:cs typeface="Alexandria" pitchFamily="2" charset="-78"/>
              </a:rPr>
              <a:t>قد يكون </a:t>
            </a:r>
            <a:r>
              <a:rPr lang="ar-SA" dirty="0">
                <a:solidFill>
                  <a:schemeClr val="accent6">
                    <a:lumMod val="50000"/>
                  </a:schemeClr>
                </a:solidFill>
                <a:latin typeface="Alexandria" pitchFamily="2" charset="-78"/>
                <a:cs typeface="Alexandria" pitchFamily="2" charset="-78"/>
              </a:rPr>
              <a:t>الثقافة التقنية </a:t>
            </a:r>
            <a:r>
              <a:rPr lang="ar-SA" dirty="0">
                <a:solidFill>
                  <a:srgbClr val="002060"/>
                </a:solidFill>
                <a:latin typeface="Alexandria" pitchFamily="2" charset="-78"/>
                <a:cs typeface="Alexandria" pitchFamily="2" charset="-78"/>
              </a:rPr>
              <a:t>و</a:t>
            </a:r>
          </a:p>
          <a:p>
            <a:pPr marL="742950" lvl="1" indent="-28575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المتغير التابع </a:t>
            </a:r>
            <a:r>
              <a:rPr lang="ar-SA" dirty="0">
                <a:solidFill>
                  <a:srgbClr val="002060"/>
                </a:solidFill>
                <a:latin typeface="Alexandria" pitchFamily="2" charset="-78"/>
                <a:cs typeface="Alexandria" pitchFamily="2" charset="-78"/>
              </a:rPr>
              <a:t>هو </a:t>
            </a:r>
            <a:r>
              <a:rPr lang="ar-SA" dirty="0">
                <a:solidFill>
                  <a:schemeClr val="accent6">
                    <a:lumMod val="50000"/>
                  </a:schemeClr>
                </a:solidFill>
                <a:latin typeface="Alexandria" pitchFamily="2" charset="-78"/>
                <a:cs typeface="Alexandria" pitchFamily="2" charset="-78"/>
              </a:rPr>
              <a:t>التحصيل الأكاديمي</a:t>
            </a:r>
            <a:r>
              <a:rPr lang="ar-SA" dirty="0">
                <a:solidFill>
                  <a:srgbClr val="002060"/>
                </a:solidFill>
                <a:latin typeface="Alexandria" pitchFamily="2" charset="-78"/>
                <a:cs typeface="Alexandria" pitchFamily="2" charset="-78"/>
              </a:rPr>
              <a:t>.</a:t>
            </a:r>
          </a:p>
          <a:p>
            <a:pPr marL="285750" indent="-28575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سنبحث لمعرفة ما إذا كانت مستويات الثقافة في تكنولوجيا المعلومات لها علاقة بمستوى التحصيل الأكاديمي بين مجموعتنا العينة.</a:t>
            </a:r>
          </a:p>
        </p:txBody>
      </p:sp>
    </p:spTree>
    <p:extLst>
      <p:ext uri="{BB962C8B-B14F-4D97-AF65-F5344CB8AC3E}">
        <p14:creationId xmlns:p14="http://schemas.microsoft.com/office/powerpoint/2010/main" val="410398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1232902"/>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From the variables we have identified, there are several possible hypotheses we could decide on, for example, those shown in Example 3.1.</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232902"/>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المتغيرات التي حددناها هناك، هناك عدة فرضيات ممكنة يمكننا اتخاذ قرار عليها، على سبيل المثال، تلك المعروضة في المثال 3.1.</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871864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 name="Picture 6">
            <a:extLst>
              <a:ext uri="{FF2B5EF4-FFF2-40B4-BE49-F238E27FC236}">
                <a16:creationId xmlns:a16="http://schemas.microsoft.com/office/drawing/2014/main" id="{12FD8D16-21BC-4300-F78B-EC9C80351650}"/>
              </a:ext>
            </a:extLst>
          </p:cNvPr>
          <p:cNvPicPr>
            <a:picLocks noChangeAspect="1"/>
          </p:cNvPicPr>
          <p:nvPr/>
        </p:nvPicPr>
        <p:blipFill>
          <a:blip r:embed="rId4"/>
          <a:stretch>
            <a:fillRect/>
          </a:stretch>
        </p:blipFill>
        <p:spPr>
          <a:xfrm>
            <a:off x="0" y="18574"/>
            <a:ext cx="12191999" cy="6820852"/>
          </a:xfrm>
          <a:prstGeom prst="rect">
            <a:avLst/>
          </a:prstGeom>
        </p:spPr>
      </p:pic>
    </p:spTree>
    <p:extLst>
      <p:ext uri="{BB962C8B-B14F-4D97-AF65-F5344CB8AC3E}">
        <p14:creationId xmlns:p14="http://schemas.microsoft.com/office/powerpoint/2010/main" val="37776699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21650" y="1594550"/>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777164"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Research aims and objectives: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أهداف البحث:</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7170" name="Picture 2" descr="Relationship of research aim, objectives, questions and how these were achieved">
            <a:extLst>
              <a:ext uri="{FF2B5EF4-FFF2-40B4-BE49-F238E27FC236}">
                <a16:creationId xmlns:a16="http://schemas.microsoft.com/office/drawing/2014/main" id="{ED6CDF9B-7D2C-13BB-6BC4-A77D255B6F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6836" y="2164190"/>
            <a:ext cx="7419975" cy="46196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49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200892" y="1606106"/>
            <a:ext cx="11904518"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180431" y="4218004"/>
            <a:ext cx="1192497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280555" y="1594550"/>
            <a:ext cx="11710554" cy="2318070"/>
          </a:xfrm>
          <a:prstGeom prst="rect">
            <a:avLst/>
          </a:prstGeom>
        </p:spPr>
        <p:txBody>
          <a:bodyPr wrap="square">
            <a:spAutoFit/>
          </a:bodyPr>
          <a:lstStyle/>
          <a:p>
            <a:pPr algn="just">
              <a:lnSpc>
                <a:spcPct val="150000"/>
              </a:lnSpc>
            </a:pPr>
            <a:r>
              <a:rPr lang="en-US" sz="1400" b="1" dirty="0">
                <a:solidFill>
                  <a:srgbClr val="FF0000"/>
                </a:solidFill>
                <a:latin typeface="Alexandria" pitchFamily="2" charset="-78"/>
                <a:cs typeface="Alexandria" pitchFamily="2" charset="-78"/>
              </a:rPr>
              <a:t>The answers to these questions allow us to frame our aim(s) and, from that, to construct the objectives of the investigation.</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Why</a:t>
            </a:r>
            <a:r>
              <a:rPr lang="en-US" sz="1400" dirty="0">
                <a:solidFill>
                  <a:srgbClr val="002060"/>
                </a:solidFill>
                <a:latin typeface="Alexandria" pitchFamily="2" charset="-78"/>
                <a:cs typeface="Alexandria" pitchFamily="2" charset="-78"/>
              </a:rPr>
              <a:t> am I doing this research?</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What</a:t>
            </a:r>
            <a:r>
              <a:rPr lang="en-US" sz="1400" dirty="0">
                <a:solidFill>
                  <a:srgbClr val="002060"/>
                </a:solidFill>
                <a:latin typeface="Alexandria" pitchFamily="2" charset="-78"/>
                <a:cs typeface="Alexandria" pitchFamily="2" charset="-78"/>
              </a:rPr>
              <a:t> is the purpose of this research?</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What</a:t>
            </a:r>
            <a:r>
              <a:rPr lang="en-US" sz="1400" dirty="0">
                <a:solidFill>
                  <a:srgbClr val="002060"/>
                </a:solidFill>
                <a:latin typeface="Alexandria" pitchFamily="2" charset="-78"/>
                <a:cs typeface="Alexandria" pitchFamily="2" charset="-78"/>
              </a:rPr>
              <a:t> do I hope to learn from this investigation?</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What</a:t>
            </a:r>
            <a:r>
              <a:rPr lang="en-US" sz="1400" dirty="0">
                <a:solidFill>
                  <a:srgbClr val="002060"/>
                </a:solidFill>
                <a:latin typeface="Alexandria" pitchFamily="2" charset="-78"/>
                <a:cs typeface="Alexandria" pitchFamily="2" charset="-78"/>
              </a:rPr>
              <a:t> do I need to know to provide an answer to my research question?</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Who</a:t>
            </a:r>
            <a:r>
              <a:rPr lang="en-US" sz="1400" dirty="0">
                <a:solidFill>
                  <a:srgbClr val="002060"/>
                </a:solidFill>
                <a:latin typeface="Alexandria" pitchFamily="2" charset="-78"/>
                <a:cs typeface="Alexandria" pitchFamily="2" charset="-78"/>
              </a:rPr>
              <a:t> can provide access to that knowledge?</a:t>
            </a:r>
          </a:p>
          <a:p>
            <a:pPr marL="914400" lvl="1" indent="-457200" algn="just">
              <a:lnSpc>
                <a:spcPct val="150000"/>
              </a:lnSpc>
              <a:buFont typeface="Arial" panose="020B0604020202020204" pitchFamily="34" charset="0"/>
              <a:buChar char="•"/>
            </a:pPr>
            <a:r>
              <a:rPr lang="en-US" sz="1400" dirty="0">
                <a:solidFill>
                  <a:schemeClr val="accent6">
                    <a:lumMod val="50000"/>
                  </a:schemeClr>
                </a:solidFill>
                <a:latin typeface="Alexandria" pitchFamily="2" charset="-78"/>
                <a:cs typeface="Alexandria" pitchFamily="2" charset="-78"/>
              </a:rPr>
              <a:t>What</a:t>
            </a:r>
            <a:r>
              <a:rPr lang="en-US" sz="1400" dirty="0">
                <a:solidFill>
                  <a:srgbClr val="002060"/>
                </a:solidFill>
                <a:latin typeface="Alexandria" pitchFamily="2" charset="-78"/>
                <a:cs typeface="Alexandria" pitchFamily="2" charset="-78"/>
              </a:rPr>
              <a:t> will be the likely output from this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242731"/>
            <a:ext cx="11273781" cy="2318070"/>
          </a:xfrm>
          <a:prstGeom prst="rect">
            <a:avLst/>
          </a:prstGeom>
        </p:spPr>
        <p:txBody>
          <a:bodyPr wrap="square">
            <a:spAutoFit/>
          </a:bodyPr>
          <a:lstStyle/>
          <a:p>
            <a:pPr algn="just" rtl="1">
              <a:lnSpc>
                <a:spcPct val="150000"/>
              </a:lnSpc>
            </a:pPr>
            <a:r>
              <a:rPr lang="ar-SA" sz="1400" b="1" dirty="0">
                <a:solidFill>
                  <a:srgbClr val="FF0000"/>
                </a:solidFill>
                <a:latin typeface="Alexandria" pitchFamily="2" charset="-78"/>
                <a:cs typeface="Alexandria" pitchFamily="2" charset="-78"/>
              </a:rPr>
              <a:t>تسمح لنا الإجابات على هذه الأسئلة بصياغة أهدافنا، ومن ذلك بناء أهداف التحقيق.</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لماذا</a:t>
            </a:r>
            <a:r>
              <a:rPr lang="ar-SA" sz="1400" dirty="0">
                <a:solidFill>
                  <a:srgbClr val="002060"/>
                </a:solidFill>
                <a:latin typeface="Alexandria" pitchFamily="2" charset="-78"/>
                <a:cs typeface="Alexandria" pitchFamily="2" charset="-78"/>
              </a:rPr>
              <a:t> أجري هذا البحث؟</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ما</a:t>
            </a:r>
            <a:r>
              <a:rPr lang="ar-SA" sz="1400" dirty="0">
                <a:solidFill>
                  <a:srgbClr val="002060"/>
                </a:solidFill>
                <a:latin typeface="Alexandria" pitchFamily="2" charset="-78"/>
                <a:cs typeface="Alexandria" pitchFamily="2" charset="-78"/>
              </a:rPr>
              <a:t> هو هدف هذا البحث؟</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ما</a:t>
            </a:r>
            <a:r>
              <a:rPr lang="ar-SA" sz="1400" dirty="0">
                <a:solidFill>
                  <a:srgbClr val="002060"/>
                </a:solidFill>
                <a:latin typeface="Alexandria" pitchFamily="2" charset="-78"/>
                <a:cs typeface="Alexandria" pitchFamily="2" charset="-78"/>
              </a:rPr>
              <a:t> الذي آمل أن أتعلمه من </a:t>
            </a:r>
            <a:r>
              <a:rPr lang="ar-SA" sz="1400" dirty="0">
                <a:solidFill>
                  <a:schemeClr val="accent6">
                    <a:lumMod val="50000"/>
                  </a:schemeClr>
                </a:solidFill>
                <a:latin typeface="Alexandria" pitchFamily="2" charset="-78"/>
                <a:cs typeface="Alexandria" pitchFamily="2" charset="-78"/>
              </a:rPr>
              <a:t>هذا</a:t>
            </a:r>
            <a:r>
              <a:rPr lang="ar-SA" sz="1400" dirty="0">
                <a:solidFill>
                  <a:srgbClr val="002060"/>
                </a:solidFill>
                <a:latin typeface="Alexandria" pitchFamily="2" charset="-78"/>
                <a:cs typeface="Alexandria" pitchFamily="2" charset="-78"/>
              </a:rPr>
              <a:t> التحقيق؟</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ما</a:t>
            </a:r>
            <a:r>
              <a:rPr lang="ar-SA" sz="1400" dirty="0">
                <a:solidFill>
                  <a:srgbClr val="002060"/>
                </a:solidFill>
                <a:latin typeface="Alexandria" pitchFamily="2" charset="-78"/>
                <a:cs typeface="Alexandria" pitchFamily="2" charset="-78"/>
              </a:rPr>
              <a:t> الذي أحتاج معرفته لأعطي إجابة على سؤالي البحثي؟</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من</a:t>
            </a:r>
            <a:r>
              <a:rPr lang="ar-SA" sz="1400" dirty="0">
                <a:solidFill>
                  <a:srgbClr val="002060"/>
                </a:solidFill>
                <a:latin typeface="Alexandria" pitchFamily="2" charset="-78"/>
                <a:cs typeface="Alexandria" pitchFamily="2" charset="-78"/>
              </a:rPr>
              <a:t> يمكنه توفير الوصول إلى تلك المعرفة؟</a:t>
            </a:r>
          </a:p>
          <a:p>
            <a:pPr marL="742950" lvl="1" indent="-285750" algn="just" rtl="1">
              <a:lnSpc>
                <a:spcPct val="150000"/>
              </a:lnSpc>
              <a:buFont typeface="Arial" panose="020B0604020202020204" pitchFamily="34" charset="0"/>
              <a:buChar char="•"/>
            </a:pPr>
            <a:r>
              <a:rPr lang="ar-SA" sz="1400" dirty="0">
                <a:solidFill>
                  <a:schemeClr val="accent6">
                    <a:lumMod val="50000"/>
                  </a:schemeClr>
                </a:solidFill>
                <a:latin typeface="Alexandria" pitchFamily="2" charset="-78"/>
                <a:cs typeface="Alexandria" pitchFamily="2" charset="-78"/>
              </a:rPr>
              <a:t>ما</a:t>
            </a:r>
            <a:r>
              <a:rPr lang="ar-SA" sz="1400" dirty="0">
                <a:solidFill>
                  <a:srgbClr val="002060"/>
                </a:solidFill>
                <a:latin typeface="Alexandria" pitchFamily="2" charset="-78"/>
                <a:cs typeface="Alexandria" pitchFamily="2" charset="-78"/>
              </a:rPr>
              <a:t> هو النتائج المرجحة لهذا التحقيق؟</a:t>
            </a:r>
            <a:endParaRPr lang="ar-SA" sz="14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34120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b="1" dirty="0">
                <a:solidFill>
                  <a:srgbClr val="FF0000"/>
                </a:solidFill>
                <a:latin typeface="Alexandria" pitchFamily="2" charset="-78"/>
                <a:cs typeface="Alexandria" pitchFamily="2" charset="-78"/>
              </a:rPr>
              <a:t>An aim </a:t>
            </a:r>
            <a:r>
              <a:rPr lang="en-US" sz="2000" dirty="0">
                <a:solidFill>
                  <a:srgbClr val="002060"/>
                </a:solidFill>
                <a:latin typeface="Alexandria" pitchFamily="2" charset="-78"/>
                <a:cs typeface="Alexandria" pitchFamily="2" charset="-78"/>
              </a:rPr>
              <a:t>is concerned with the conceptual level of the research, the overall purpose, which is not necessarily time and context-bound. It is related to the wider research question and any intended research outputs.</a:t>
            </a:r>
          </a:p>
          <a:p>
            <a:pPr algn="ctr">
              <a:lnSpc>
                <a:spcPct val="200000"/>
              </a:lnSpc>
            </a:pPr>
            <a:r>
              <a:rPr lang="en-US" sz="2000" dirty="0">
                <a:solidFill>
                  <a:schemeClr val="accent6">
                    <a:lumMod val="50000"/>
                  </a:schemeClr>
                </a:solidFill>
                <a:latin typeface="Alexandria" pitchFamily="2" charset="-78"/>
                <a:cs typeface="Alexandria" pitchFamily="2" charset="-78"/>
              </a:rPr>
              <a:t>It would be the answer to the question ‘What is the purpose of this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b="1" dirty="0">
                <a:solidFill>
                  <a:srgbClr val="FF0000"/>
                </a:solidFill>
                <a:latin typeface="Alexandria" pitchFamily="2" charset="-78"/>
                <a:cs typeface="Alexandria" pitchFamily="2" charset="-78"/>
              </a:rPr>
              <a:t>الهدف</a:t>
            </a:r>
            <a:r>
              <a:rPr lang="ar-SA" sz="2000" dirty="0">
                <a:solidFill>
                  <a:srgbClr val="002060"/>
                </a:solidFill>
                <a:latin typeface="Alexandria" pitchFamily="2" charset="-78"/>
                <a:cs typeface="Alexandria" pitchFamily="2" charset="-78"/>
              </a:rPr>
              <a:t> يهتم بالمستوى المفاهيمي للبحث، والهدف العام، والذي ليس بالضرورة مرتبطا بالزمن والسياق. يرتبط بالسؤال البحثي الأوسع وأي مخرجات بحثية مقصودة.</a:t>
            </a:r>
          </a:p>
          <a:p>
            <a:pPr algn="ctr" rtl="1">
              <a:lnSpc>
                <a:spcPct val="200000"/>
              </a:lnSpc>
            </a:pPr>
            <a:r>
              <a:rPr lang="ar-SA" sz="2000" dirty="0">
                <a:solidFill>
                  <a:schemeClr val="accent6">
                    <a:lumMod val="50000"/>
                  </a:schemeClr>
                </a:solidFill>
                <a:latin typeface="Alexandria" pitchFamily="2" charset="-78"/>
                <a:cs typeface="Alexandria" pitchFamily="2" charset="-78"/>
              </a:rPr>
              <a:t>سيكون هذا هو الجواب على سؤال 'ما هو هدف هذا البحث؟'</a:t>
            </a:r>
          </a:p>
        </p:txBody>
      </p:sp>
    </p:spTree>
    <p:extLst>
      <p:ext uri="{BB962C8B-B14F-4D97-AF65-F5344CB8AC3E}">
        <p14:creationId xmlns:p14="http://schemas.microsoft.com/office/powerpoint/2010/main" val="3540654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808664" y="2414611"/>
            <a:ext cx="10436319" cy="1232902"/>
          </a:xfrm>
          <a:prstGeom prst="rect">
            <a:avLst/>
          </a:prstGeom>
        </p:spPr>
        <p:txBody>
          <a:bodyPr wrap="square">
            <a:spAutoFit/>
          </a:bodyPr>
          <a:lstStyle/>
          <a:p>
            <a:pPr algn="ctr">
              <a:lnSpc>
                <a:spcPct val="200000"/>
              </a:lnSpc>
            </a:pPr>
            <a:r>
              <a:rPr lang="en-US" sz="2000" dirty="0">
                <a:solidFill>
                  <a:srgbClr val="00206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The aim </a:t>
            </a:r>
            <a:r>
              <a:rPr lang="en-US" sz="2000" dirty="0">
                <a:solidFill>
                  <a:srgbClr val="002060"/>
                </a:solidFill>
                <a:latin typeface="Alexandria" pitchFamily="2" charset="-78"/>
                <a:cs typeface="Alexandria" pitchFamily="2" charset="-78"/>
              </a:rPr>
              <a:t>is concerned with the why and the what: why we are doing it, and what we hope</a:t>
            </a:r>
            <a:r>
              <a:rPr lang="tr-TR"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to produce by doing it.</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60001" y="4812941"/>
            <a:ext cx="10714671" cy="617348"/>
          </a:xfrm>
          <a:prstGeom prst="rect">
            <a:avLst/>
          </a:prstGeom>
        </p:spPr>
        <p:txBody>
          <a:bodyPr wrap="square">
            <a:spAutoFit/>
          </a:bodyPr>
          <a:lstStyle/>
          <a:p>
            <a:pPr algn="ctr" rtl="1">
              <a:lnSpc>
                <a:spcPct val="200000"/>
              </a:lnSpc>
            </a:pPr>
            <a:r>
              <a:rPr lang="ar-SA" sz="2000" b="1" dirty="0">
                <a:solidFill>
                  <a:srgbClr val="FF0000"/>
                </a:solidFill>
                <a:latin typeface="Alexandria" pitchFamily="2" charset="-78"/>
                <a:cs typeface="Alexandria" pitchFamily="2" charset="-78"/>
              </a:rPr>
              <a:t>الهدف</a:t>
            </a:r>
            <a:r>
              <a:rPr lang="ar-SA" sz="2000" dirty="0">
                <a:solidFill>
                  <a:srgbClr val="002060"/>
                </a:solidFill>
                <a:latin typeface="Alexandria" pitchFamily="2" charset="-78"/>
                <a:cs typeface="Alexandria" pitchFamily="2" charset="-78"/>
              </a:rPr>
              <a:t> هو الاهتمام بالسبب وماذا، لماذا نفعل ذلك، وما نأمل أن ننتج من خلال القيام به.</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841767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rgbClr val="FF0000"/>
                </a:solidFill>
                <a:latin typeface="Alexandria" pitchFamily="2" charset="-78"/>
                <a:cs typeface="Alexandria" pitchFamily="2" charset="-78"/>
              </a:rPr>
              <a:t>A research objective </a:t>
            </a:r>
            <a:r>
              <a:rPr lang="en-US" sz="2000" dirty="0">
                <a:solidFill>
                  <a:srgbClr val="002060"/>
                </a:solidFill>
                <a:latin typeface="Alexandria" pitchFamily="2" charset="-78"/>
                <a:cs typeface="Alexandria" pitchFamily="2" charset="-78"/>
              </a:rPr>
              <a:t>is concerned with the ‘how’ of the research activity; defining objectives comes from answering the question: </a:t>
            </a:r>
            <a:r>
              <a:rPr lang="en-US" sz="2000" b="1" dirty="0">
                <a:solidFill>
                  <a:srgbClr val="002060"/>
                </a:solidFill>
                <a:latin typeface="Alexandria" pitchFamily="2" charset="-78"/>
                <a:cs typeface="Alexandria" pitchFamily="2" charset="-78"/>
              </a:rPr>
              <a:t>‘How will I achieve my stated aim(s)?’</a:t>
            </a:r>
          </a:p>
          <a:p>
            <a:pPr algn="ctr">
              <a:lnSpc>
                <a:spcPct val="150000"/>
              </a:lnSpc>
            </a:pPr>
            <a:r>
              <a:rPr lang="en-US" sz="2000" dirty="0">
                <a:solidFill>
                  <a:schemeClr val="accent6">
                    <a:lumMod val="50000"/>
                  </a:schemeClr>
                </a:solidFill>
                <a:latin typeface="Alexandria" pitchFamily="2" charset="-78"/>
                <a:cs typeface="Alexandria" pitchFamily="2" charset="-78"/>
              </a:rPr>
              <a:t>This is very much an operational list of activities that will guide the practical side of the research.</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b="1" dirty="0">
                <a:solidFill>
                  <a:srgbClr val="FF0000"/>
                </a:solidFill>
                <a:latin typeface="Alexandria" pitchFamily="2" charset="-78"/>
                <a:cs typeface="Alexandria" pitchFamily="2" charset="-78"/>
              </a:rPr>
              <a:t>الهدف البحثي </a:t>
            </a:r>
            <a:r>
              <a:rPr lang="ar-SA" sz="2000" dirty="0">
                <a:solidFill>
                  <a:srgbClr val="002060"/>
                </a:solidFill>
                <a:latin typeface="Alexandria" pitchFamily="2" charset="-78"/>
                <a:cs typeface="Alexandria" pitchFamily="2" charset="-78"/>
              </a:rPr>
              <a:t>يهتم ب 'كيفية' النشاط البحثي؛ تحديد الأهداف يأتي من الإجابة على السؤال: </a:t>
            </a:r>
            <a:r>
              <a:rPr lang="ar-SA" sz="2000" b="1" dirty="0">
                <a:solidFill>
                  <a:srgbClr val="002060"/>
                </a:solidFill>
                <a:latin typeface="Alexandria" pitchFamily="2" charset="-78"/>
                <a:cs typeface="Alexandria" pitchFamily="2" charset="-78"/>
              </a:rPr>
              <a:t>'كيف سأحقق أهدافي المعلنة؟'</a:t>
            </a:r>
          </a:p>
          <a:p>
            <a:pPr algn="ctr" rtl="1">
              <a:lnSpc>
                <a:spcPct val="200000"/>
              </a:lnSpc>
            </a:pPr>
            <a:r>
              <a:rPr lang="ar-SA" sz="2000" dirty="0">
                <a:solidFill>
                  <a:schemeClr val="accent6">
                    <a:lumMod val="50000"/>
                  </a:schemeClr>
                </a:solidFill>
                <a:latin typeface="Alexandria" pitchFamily="2" charset="-78"/>
                <a:cs typeface="Alexandria" pitchFamily="2" charset="-78"/>
              </a:rPr>
              <a:t>هذه قائمة عملياتية من الأنشطة التي ستوجه الجانب العملي من البحث.</a:t>
            </a:r>
          </a:p>
        </p:txBody>
      </p:sp>
    </p:spTree>
    <p:extLst>
      <p:ext uri="{BB962C8B-B14F-4D97-AF65-F5344CB8AC3E}">
        <p14:creationId xmlns:p14="http://schemas.microsoft.com/office/powerpoint/2010/main" val="1994034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606106"/>
            <a:ext cx="10915515"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0932107"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760001" y="1594550"/>
            <a:ext cx="10436319" cy="1886927"/>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Words such as ‘</a:t>
            </a:r>
            <a:r>
              <a:rPr lang="en-US" sz="2000" dirty="0">
                <a:solidFill>
                  <a:srgbClr val="FF0000"/>
                </a:solidFill>
                <a:latin typeface="Alexandria" pitchFamily="2" charset="-78"/>
                <a:cs typeface="Alexandria" pitchFamily="2" charset="-78"/>
              </a:rPr>
              <a:t>examine</a:t>
            </a:r>
            <a:r>
              <a:rPr lang="en-US" sz="2000" dirty="0">
                <a:solidFill>
                  <a:srgbClr val="002060"/>
                </a:solidFill>
                <a:latin typeface="Alexandria" pitchFamily="2" charset="-78"/>
                <a:cs typeface="Alexandria" pitchFamily="2" charset="-78"/>
              </a:rPr>
              <a:t>’, ‘</a:t>
            </a:r>
            <a:r>
              <a:rPr lang="en-US" sz="2000" dirty="0">
                <a:solidFill>
                  <a:srgbClr val="FF0000"/>
                </a:solidFill>
                <a:latin typeface="Alexandria" pitchFamily="2" charset="-78"/>
                <a:cs typeface="Alexandria" pitchFamily="2" charset="-78"/>
              </a:rPr>
              <a:t>identify</a:t>
            </a:r>
            <a:r>
              <a:rPr lang="en-US" sz="2000" dirty="0">
                <a:solidFill>
                  <a:srgbClr val="002060"/>
                </a:solidFill>
                <a:latin typeface="Alexandria" pitchFamily="2" charset="-78"/>
                <a:cs typeface="Alexandria" pitchFamily="2" charset="-78"/>
              </a:rPr>
              <a:t>’, and ‘</a:t>
            </a:r>
            <a:r>
              <a:rPr lang="en-US" sz="2000" dirty="0">
                <a:solidFill>
                  <a:srgbClr val="FF0000"/>
                </a:solidFill>
                <a:latin typeface="Alexandria" pitchFamily="2" charset="-78"/>
                <a:cs typeface="Alexandria" pitchFamily="2" charset="-78"/>
              </a:rPr>
              <a:t>establish</a:t>
            </a:r>
            <a:r>
              <a:rPr lang="en-US" sz="2000" dirty="0">
                <a:solidFill>
                  <a:srgbClr val="002060"/>
                </a:solidFill>
                <a:latin typeface="Alexandria" pitchFamily="2" charset="-78"/>
                <a:cs typeface="Alexandria" pitchFamily="2" charset="-78"/>
              </a:rPr>
              <a:t>’ are usually the first words of a research objective.</a:t>
            </a:r>
          </a:p>
          <a:p>
            <a:pPr marL="457200" indent="-4572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The operational list of activities will ultimately lead to you achieving your aim(s);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كلمات مثل </a:t>
            </a:r>
            <a:r>
              <a:rPr lang="ar-SA" sz="2000" dirty="0">
                <a:solidFill>
                  <a:srgbClr val="FF0000"/>
                </a:solidFill>
                <a:latin typeface="Alexandria" pitchFamily="2" charset="-78"/>
                <a:cs typeface="Alexandria" pitchFamily="2" charset="-78"/>
              </a:rPr>
              <a:t>التحقق من</a:t>
            </a:r>
            <a:r>
              <a:rPr lang="ar-SA" sz="2000" dirty="0">
                <a:solidFill>
                  <a:srgbClr val="002060"/>
                </a:solidFill>
                <a:latin typeface="Alexandria" pitchFamily="2" charset="-78"/>
                <a:cs typeface="Alexandria" pitchFamily="2" charset="-78"/>
              </a:rPr>
              <a:t> الموضوع’ </a:t>
            </a:r>
            <a:r>
              <a:rPr lang="ar-SA" sz="2000" dirty="0">
                <a:solidFill>
                  <a:srgbClr val="FF0000"/>
                </a:solidFill>
                <a:latin typeface="Alexandria" pitchFamily="2" charset="-78"/>
                <a:cs typeface="Alexandria" pitchFamily="2" charset="-78"/>
              </a:rPr>
              <a:t>وتحديد</a:t>
            </a:r>
            <a:r>
              <a:rPr lang="ar-SA" sz="2000" dirty="0">
                <a:solidFill>
                  <a:srgbClr val="00206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و'تأسيس</a:t>
            </a:r>
            <a:r>
              <a:rPr lang="ar-SA" sz="2000" dirty="0">
                <a:solidFill>
                  <a:srgbClr val="002060"/>
                </a:solidFill>
                <a:latin typeface="Alexandria" pitchFamily="2" charset="-78"/>
                <a:cs typeface="Alexandria" pitchFamily="2" charset="-78"/>
              </a:rPr>
              <a:t>' هي عادة الكلمات الأولى في هدف البحث.</a:t>
            </a:r>
          </a:p>
          <a:p>
            <a:pPr marL="285750" indent="-28575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قائمة الأنشطة التشغيلية ستقودك في النهاية لتحقيق أهدافك؛</a:t>
            </a:r>
          </a:p>
        </p:txBody>
      </p:sp>
    </p:spTree>
    <p:extLst>
      <p:ext uri="{BB962C8B-B14F-4D97-AF65-F5344CB8AC3E}">
        <p14:creationId xmlns:p14="http://schemas.microsoft.com/office/powerpoint/2010/main" val="2072814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3E9A2751-2E7E-F278-325C-4B64AB03830F}"/>
              </a:ext>
            </a:extLst>
          </p:cNvPr>
          <p:cNvPicPr>
            <a:picLocks noChangeAspect="1"/>
          </p:cNvPicPr>
          <p:nvPr/>
        </p:nvPicPr>
        <p:blipFill>
          <a:blip r:embed="rId4"/>
          <a:stretch>
            <a:fillRect/>
          </a:stretch>
        </p:blipFill>
        <p:spPr>
          <a:xfrm>
            <a:off x="259773" y="79527"/>
            <a:ext cx="11596254" cy="6698948"/>
          </a:xfrm>
          <a:prstGeom prst="rect">
            <a:avLst/>
          </a:prstGeom>
        </p:spPr>
      </p:pic>
    </p:spTree>
    <p:extLst>
      <p:ext uri="{BB962C8B-B14F-4D97-AF65-F5344CB8AC3E}">
        <p14:creationId xmlns:p14="http://schemas.microsoft.com/office/powerpoint/2010/main" val="35945970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pPr marL="0" algn="l" rtl="0" eaLnBrk="1" latinLnBrk="0" hangingPunct="1">
              <a:spcBef>
                <a:spcPts val="0"/>
              </a:spcBef>
              <a:spcAft>
                <a:spcPts val="0"/>
              </a:spcAft>
            </a:pPr>
            <a:r>
              <a:rPr lang="en-US" sz="2400" b="1" kern="1200" dirty="0">
                <a:solidFill>
                  <a:srgbClr val="00B0F0"/>
                </a:solidFill>
                <a:effectLst/>
                <a:latin typeface="Alexandria" pitchFamily="2" charset="-78"/>
                <a:ea typeface="+mn-ea"/>
                <a:cs typeface="Alexandria" pitchFamily="2" charset="-78"/>
              </a:rPr>
              <a:t>Defining the research</a:t>
            </a:r>
            <a:endParaRPr lang="en-US" sz="3200" dirty="0">
              <a:effectLst/>
            </a:endParaRP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تعريف البحث</a:t>
            </a:r>
            <a:endParaRPr lang="en-US" sz="2400" b="1" dirty="0">
              <a:solidFill>
                <a:srgbClr val="00B0F0"/>
              </a:solidFill>
              <a:latin typeface="Alexandria" charset="0"/>
              <a:cs typeface="Alexandria" charset="0"/>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3759DF22-14BD-4EA2-6504-99D3D49EFE38}"/>
              </a:ext>
            </a:extLst>
          </p:cNvPr>
          <p:cNvPicPr>
            <a:picLocks noChangeAspect="1"/>
          </p:cNvPicPr>
          <p:nvPr/>
        </p:nvPicPr>
        <p:blipFill>
          <a:blip r:embed="rId4"/>
          <a:stretch>
            <a:fillRect/>
          </a:stretch>
        </p:blipFill>
        <p:spPr>
          <a:xfrm>
            <a:off x="180431" y="41248"/>
            <a:ext cx="11831138" cy="6816751"/>
          </a:xfrm>
          <a:prstGeom prst="rect">
            <a:avLst/>
          </a:prstGeom>
        </p:spPr>
      </p:pic>
    </p:spTree>
    <p:extLst>
      <p:ext uri="{BB962C8B-B14F-4D97-AF65-F5344CB8AC3E}">
        <p14:creationId xmlns:p14="http://schemas.microsoft.com/office/powerpoint/2010/main" val="13302077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11063</TotalTime>
  <Words>3912</Words>
  <Application>Microsoft Office PowerPoint</Application>
  <PresentationFormat>Widescreen</PresentationFormat>
  <Paragraphs>357</Paragraphs>
  <Slides>41</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Alexandria</vt:lpstr>
      <vt:lpstr>Calibri Light</vt:lpstr>
      <vt:lpstr>Alexandria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858</cp:revision>
  <dcterms:created xsi:type="dcterms:W3CDTF">2023-04-29T09:08:00Z</dcterms:created>
  <dcterms:modified xsi:type="dcterms:W3CDTF">2026-06-08T01:20:30Z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