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diagrams/data1.xml" ContentType="application/vnd.openxmlformats-officedocument.drawingml.diagramData+xml"/>
  <Override PartName="/ppt/diagrams/data2.xml" ContentType="application/vnd.openxmlformats-officedocument.drawingml.diagramData+xml"/>
  <Override PartName="/ppt/slideMasters/slideMaster1.xml" ContentType="application/vnd.openxmlformats-officedocument.presentationml.slideMaster+xml"/>
  <Override PartName="/ppt/slideLayouts/slideLayout11.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diagrams/quickStyle1.xml" ContentType="application/vnd.openxmlformats-officedocument.drawingml.diagramStyle+xml"/>
  <Override PartName="/ppt/diagrams/drawing1.xml" ContentType="application/vnd.ms-office.drawingml.diagramDrawing+xml"/>
  <Override PartName="/ppt/diagrams/colors1.xml" ContentType="application/vnd.openxmlformats-officedocument.drawingml.diagramColors+xml"/>
  <Override PartName="/ppt/diagrams/layout2.xml" ContentType="application/vnd.openxmlformats-officedocument.drawingml.diagramLayout+xml"/>
  <Override PartName="/ppt/diagrams/quickStyle2.xml" ContentType="application/vnd.openxmlformats-officedocument.drawingml.diagramStyle+xml"/>
  <Override PartName="/ppt/diagrams/layout1.xml" ContentType="application/vnd.openxmlformats-officedocument.drawingml.diagramLayout+xml"/>
  <Override PartName="/ppt/diagrams/colors2.xml" ContentType="application/vnd.openxmlformats-officedocument.drawingml.diagramColors+xml"/>
  <Override PartName="/ppt/diagrams/drawing2.xml" ContentType="application/vnd.ms-office.drawingml.diagramDrawing+xml"/>
  <Override PartName="/ppt/theme/theme1.xml" ContentType="application/vnd.openxmlformats-officedocument.theme+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tl="1" saveSubsetFonts="1">
  <p:sldMasterIdLst>
    <p:sldMasterId id="2147483648" r:id="rId1"/>
  </p:sldMasterIdLst>
  <p:sldIdLst>
    <p:sldId id="256" r:id="rId2"/>
    <p:sldId id="258" r:id="rId3"/>
    <p:sldId id="334" r:id="rId4"/>
    <p:sldId id="257" r:id="rId5"/>
    <p:sldId id="335" r:id="rId6"/>
    <p:sldId id="336" r:id="rId7"/>
    <p:sldId id="337" r:id="rId8"/>
    <p:sldId id="339" r:id="rId9"/>
    <p:sldId id="341" r:id="rId10"/>
    <p:sldId id="342" r:id="rId11"/>
    <p:sldId id="343" r:id="rId12"/>
    <p:sldId id="344" r:id="rId13"/>
    <p:sldId id="345" r:id="rId14"/>
    <p:sldId id="346" r:id="rId15"/>
    <p:sldId id="381" r:id="rId16"/>
    <p:sldId id="347" r:id="rId17"/>
    <p:sldId id="348" r:id="rId18"/>
    <p:sldId id="349" r:id="rId19"/>
    <p:sldId id="350" r:id="rId20"/>
    <p:sldId id="351" r:id="rId21"/>
    <p:sldId id="382" r:id="rId22"/>
    <p:sldId id="353" r:id="rId23"/>
    <p:sldId id="354" r:id="rId24"/>
    <p:sldId id="355" r:id="rId25"/>
    <p:sldId id="356" r:id="rId26"/>
    <p:sldId id="359" r:id="rId27"/>
    <p:sldId id="365" r:id="rId28"/>
    <p:sldId id="383" r:id="rId29"/>
    <p:sldId id="366" r:id="rId30"/>
    <p:sldId id="368" r:id="rId31"/>
    <p:sldId id="369" r:id="rId32"/>
    <p:sldId id="370" r:id="rId33"/>
    <p:sldId id="372" r:id="rId34"/>
    <p:sldId id="384" r:id="rId35"/>
    <p:sldId id="373" r:id="rId36"/>
    <p:sldId id="376" r:id="rId37"/>
    <p:sldId id="377" r:id="rId38"/>
    <p:sldId id="378" r:id="rId39"/>
    <p:sldId id="375" r:id="rId40"/>
    <p:sldId id="324" r:id="rId41"/>
  </p:sldIdLst>
  <p:sldSz cx="12192000" cy="6858000"/>
  <p:notesSz cx="6858000" cy="9144000"/>
  <p:defaultTextStyle>
    <a:defPPr>
      <a:defRPr lang="ar-SA"/>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B0F0"/>
    <a:srgbClr val="FFFFFF"/>
    <a:srgbClr val="00AEEF"/>
    <a:srgbClr val="A8D9FE"/>
    <a:srgbClr val="203E5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5000" autoAdjust="0"/>
    <p:restoredTop sz="94660"/>
  </p:normalViewPr>
  <p:slideViewPr>
    <p:cSldViewPr snapToGrid="0" showGuides="1">
      <p:cViewPr varScale="1">
        <p:scale>
          <a:sx n="68" d="100"/>
          <a:sy n="68" d="100"/>
        </p:scale>
        <p:origin x="816"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openxmlformats.org/officeDocument/2006/relationships/customXml" Target="../customXml/item2.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48" Type="http://schemas.openxmlformats.org/officeDocument/2006/relationships/customXml" Target="../customXml/item3.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customXml" Target="../customXml/item1.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9C60BB-F775-4A39-9CCB-86F389CB7EAD}" type="doc">
      <dgm:prSet loTypeId="urn:microsoft.com/office/officeart/2009/3/layout/HorizontalOrganizationChart" loCatId="hierarchy" qsTypeId="urn:microsoft.com/office/officeart/2005/8/quickstyle/simple1" qsCatId="simple" csTypeId="urn:microsoft.com/office/officeart/2005/8/colors/accent1_2" csCatId="accent1" phldr="1"/>
      <dgm:spPr/>
      <dgm:t>
        <a:bodyPr/>
        <a:lstStyle/>
        <a:p>
          <a:endParaRPr lang="en-US"/>
        </a:p>
      </dgm:t>
    </dgm:pt>
    <dgm:pt modelId="{E0E7EB5E-755B-48AA-884D-7C00B90F1BB9}">
      <dgm:prSet custT="1"/>
      <dgm:spPr>
        <a:solidFill>
          <a:srgbClr val="203E5F"/>
        </a:solidFill>
        <a:ln>
          <a:solidFill>
            <a:srgbClr val="C29A53"/>
          </a:solidFill>
        </a:ln>
      </dgm:spPr>
      <dgm:t>
        <a:bodyPr/>
        <a:lstStyle/>
        <a:p>
          <a:pPr algn="ctr" rtl="1"/>
          <a:r>
            <a:rPr kumimoji="0" lang="ar-SA" sz="1800" b="0" i="0" u="none" strike="noStrike" cap="none" spc="0" normalizeH="0" baseline="0" noProof="0" dirty="0">
              <a:ln>
                <a:noFill/>
              </a:ln>
              <a:solidFill>
                <a:schemeClr val="bg1"/>
              </a:solidFill>
              <a:effectLst/>
              <a:uLnTx/>
              <a:uFillTx/>
              <a:latin typeface="Alexandria" charset="0"/>
              <a:ea typeface="+mn-ea"/>
              <a:cs typeface="Alexandria" charset="0"/>
            </a:rPr>
            <a:t>أولاً: العائلة</a:t>
          </a:r>
          <a:endParaRPr lang="en-US" sz="1800" b="0" i="0" baseline="0" dirty="0">
            <a:solidFill>
              <a:schemeClr val="bg1"/>
            </a:solidFill>
            <a:latin typeface="Alexandria" pitchFamily="2" charset="-78"/>
            <a:cs typeface="Alexandria" pitchFamily="2" charset="-78"/>
          </a:endParaRPr>
        </a:p>
      </dgm:t>
    </dgm:pt>
    <dgm:pt modelId="{49330ED6-33A0-42B1-86B7-629ABBEDC689}" type="parTrans" cxnId="{A464117F-3355-463B-8385-2BC7F96DA5AC}">
      <dgm:prSet/>
      <dgm:spPr>
        <a:solidFill>
          <a:srgbClr val="207B55"/>
        </a:solidFill>
        <a:ln>
          <a:solidFill>
            <a:srgbClr val="C29A53"/>
          </a:solidFill>
        </a:ln>
      </dgm:spPr>
      <dgm:t>
        <a:bodyPr/>
        <a:lstStyle/>
        <a:p>
          <a:pPr algn="ctr" rtl="1"/>
          <a:endParaRPr lang="en-US" sz="2000" b="0">
            <a:solidFill>
              <a:schemeClr val="bg1"/>
            </a:solidFill>
            <a:latin typeface="Alexandria" pitchFamily="2" charset="-78"/>
            <a:cs typeface="Alexandria" pitchFamily="2" charset="-78"/>
          </a:endParaRPr>
        </a:p>
      </dgm:t>
    </dgm:pt>
    <dgm:pt modelId="{BA7535AB-CA73-4922-8C59-254471979E47}" type="sibTrans" cxnId="{A464117F-3355-463B-8385-2BC7F96DA5AC}">
      <dgm:prSet/>
      <dgm:spPr/>
      <dgm:t>
        <a:bodyPr/>
        <a:lstStyle/>
        <a:p>
          <a:endParaRPr lang="en-US" sz="2000" b="0">
            <a:solidFill>
              <a:schemeClr val="bg1"/>
            </a:solidFill>
            <a:latin typeface="Alexandria" pitchFamily="2" charset="-78"/>
            <a:cs typeface="Alexandria" pitchFamily="2" charset="-78"/>
          </a:endParaRPr>
        </a:p>
      </dgm:t>
    </dgm:pt>
    <dgm:pt modelId="{62CE8B3B-9F9F-4D66-A5C1-ECB573D1371B}">
      <dgm:prSet custT="1"/>
      <dgm:spPr>
        <a:solidFill>
          <a:srgbClr val="FFCC00"/>
        </a:solidFill>
        <a:ln>
          <a:solidFill>
            <a:srgbClr val="C29A53"/>
          </a:solidFill>
        </a:ln>
      </dgm:spPr>
      <dgm:t>
        <a:bodyPr/>
        <a:lstStyle/>
        <a:p>
          <a:pPr algn="ctr" rtl="1"/>
          <a:r>
            <a:rPr kumimoji="0" lang="ar-SA" sz="1800" b="0" i="0" u="none" strike="noStrike" cap="none" spc="0" normalizeH="0" baseline="0" noProof="0" dirty="0">
              <a:ln>
                <a:noFill/>
              </a:ln>
              <a:solidFill>
                <a:schemeClr val="bg1"/>
              </a:solidFill>
              <a:effectLst/>
              <a:uLnTx/>
              <a:uFillTx/>
              <a:latin typeface="Alexandria" charset="0"/>
              <a:ea typeface="+mn-ea"/>
              <a:cs typeface="Alexandria" charset="0"/>
            </a:rPr>
            <a:t>ثانياً: التعاليم الدينية</a:t>
          </a:r>
          <a:endParaRPr lang="en-US" sz="1800" b="0" dirty="0">
            <a:solidFill>
              <a:schemeClr val="bg1"/>
            </a:solidFill>
            <a:latin typeface="Alexandria" pitchFamily="2" charset="-78"/>
            <a:cs typeface="Alexandria" pitchFamily="2" charset="-78"/>
          </a:endParaRPr>
        </a:p>
      </dgm:t>
    </dgm:pt>
    <dgm:pt modelId="{C93ADE27-9484-471F-B100-9F720A7E3030}" type="parTrans" cxnId="{F1F9D5B5-C976-4497-965D-ABFBD1213763}">
      <dgm:prSet/>
      <dgm:spPr>
        <a:solidFill>
          <a:srgbClr val="E8E8E3"/>
        </a:solidFill>
        <a:ln>
          <a:solidFill>
            <a:srgbClr val="C29A53"/>
          </a:solidFill>
        </a:ln>
      </dgm:spPr>
      <dgm:t>
        <a:bodyPr/>
        <a:lstStyle/>
        <a:p>
          <a:pPr algn="ctr" rtl="1"/>
          <a:endParaRPr lang="en-US" sz="2000" b="0">
            <a:solidFill>
              <a:schemeClr val="bg1"/>
            </a:solidFill>
            <a:latin typeface="Alexandria" pitchFamily="2" charset="-78"/>
            <a:cs typeface="Alexandria" pitchFamily="2" charset="-78"/>
          </a:endParaRPr>
        </a:p>
      </dgm:t>
    </dgm:pt>
    <dgm:pt modelId="{E077DFF9-C362-46D6-B119-F23DF966C8F4}" type="sibTrans" cxnId="{F1F9D5B5-C976-4497-965D-ABFBD1213763}">
      <dgm:prSet/>
      <dgm:spPr/>
      <dgm:t>
        <a:bodyPr/>
        <a:lstStyle/>
        <a:p>
          <a:endParaRPr lang="en-US" sz="2000" b="0">
            <a:solidFill>
              <a:schemeClr val="bg1"/>
            </a:solidFill>
            <a:latin typeface="Alexandria" pitchFamily="2" charset="-78"/>
            <a:cs typeface="Alexandria" pitchFamily="2" charset="-78"/>
          </a:endParaRPr>
        </a:p>
      </dgm:t>
    </dgm:pt>
    <dgm:pt modelId="{51529048-0354-42E9-8072-76ED35075C4C}">
      <dgm:prSet custT="1"/>
      <dgm:spPr>
        <a:solidFill>
          <a:srgbClr val="203E5F"/>
        </a:solidFill>
        <a:ln>
          <a:solidFill>
            <a:srgbClr val="C29A53"/>
          </a:solidFill>
        </a:ln>
      </dgm:spPr>
      <dgm:t>
        <a:bodyPr/>
        <a:lstStyle/>
        <a:p>
          <a:pPr algn="ctr" rtl="1"/>
          <a:r>
            <a:rPr kumimoji="0" lang="ar-SA" sz="1800" b="0" i="0" u="none" strike="noStrike" cap="none" spc="0" normalizeH="0" baseline="0" noProof="0" dirty="0">
              <a:ln>
                <a:noFill/>
              </a:ln>
              <a:solidFill>
                <a:schemeClr val="bg1"/>
              </a:solidFill>
              <a:effectLst/>
              <a:uLnTx/>
              <a:uFillTx/>
              <a:latin typeface="Alexandria" charset="0"/>
              <a:ea typeface="+mn-ea"/>
              <a:cs typeface="Alexandria" charset="0"/>
            </a:rPr>
            <a:t>ثالثاً: الخبرات السابقة</a:t>
          </a:r>
          <a:endParaRPr lang="en-US" sz="1800" b="0" dirty="0">
            <a:solidFill>
              <a:schemeClr val="bg1"/>
            </a:solidFill>
            <a:latin typeface="Alexandria" pitchFamily="2" charset="-78"/>
            <a:cs typeface="Alexandria" pitchFamily="2" charset="-78"/>
          </a:endParaRPr>
        </a:p>
      </dgm:t>
    </dgm:pt>
    <dgm:pt modelId="{DB8F00F9-2E85-4127-91F9-6A0509DF7CA9}" type="parTrans" cxnId="{8B4997EC-C36B-427F-BD55-402E22EC8EA3}">
      <dgm:prSet/>
      <dgm:spPr>
        <a:solidFill>
          <a:srgbClr val="207B55"/>
        </a:solidFill>
        <a:ln>
          <a:solidFill>
            <a:srgbClr val="C29A53"/>
          </a:solidFill>
        </a:ln>
      </dgm:spPr>
      <dgm:t>
        <a:bodyPr/>
        <a:lstStyle/>
        <a:p>
          <a:pPr algn="ctr" rtl="1"/>
          <a:endParaRPr lang="en-US" sz="2000" b="0">
            <a:solidFill>
              <a:schemeClr val="bg1"/>
            </a:solidFill>
            <a:latin typeface="Alexandria" pitchFamily="2" charset="-78"/>
            <a:cs typeface="Alexandria" pitchFamily="2" charset="-78"/>
          </a:endParaRPr>
        </a:p>
      </dgm:t>
    </dgm:pt>
    <dgm:pt modelId="{B12B5528-4C92-4BE3-8830-585C61576B58}" type="sibTrans" cxnId="{8B4997EC-C36B-427F-BD55-402E22EC8EA3}">
      <dgm:prSet/>
      <dgm:spPr/>
      <dgm:t>
        <a:bodyPr/>
        <a:lstStyle/>
        <a:p>
          <a:endParaRPr lang="en-US" sz="2000" b="0">
            <a:solidFill>
              <a:schemeClr val="bg1"/>
            </a:solidFill>
            <a:latin typeface="Alexandria" pitchFamily="2" charset="-78"/>
            <a:cs typeface="Alexandria" pitchFamily="2" charset="-78"/>
          </a:endParaRPr>
        </a:p>
      </dgm:t>
    </dgm:pt>
    <dgm:pt modelId="{6A6D5EE9-E7FE-4F68-BFAF-C62627036A7A}">
      <dgm:prSet custT="1"/>
      <dgm:spPr>
        <a:solidFill>
          <a:srgbClr val="FFCC00"/>
        </a:solidFill>
        <a:ln>
          <a:solidFill>
            <a:srgbClr val="C29A53"/>
          </a:solidFill>
        </a:ln>
      </dgm:spPr>
      <dgm:t>
        <a:bodyPr/>
        <a:lstStyle/>
        <a:p>
          <a:pPr algn="ctr" rtl="1"/>
          <a:r>
            <a:rPr kumimoji="0" lang="ar-SA" sz="1800" b="0" i="0" u="none" strike="noStrike" cap="none" spc="0" normalizeH="0" baseline="0" noProof="0" dirty="0">
              <a:ln>
                <a:noFill/>
              </a:ln>
              <a:solidFill>
                <a:schemeClr val="bg1"/>
              </a:solidFill>
              <a:effectLst/>
              <a:uLnTx/>
              <a:uFillTx/>
              <a:latin typeface="Alexandria" charset="0"/>
              <a:ea typeface="+mn-ea"/>
              <a:cs typeface="Alexandria" charset="0"/>
            </a:rPr>
            <a:t>رابعاً: الجماعات التي ينتمي إليها الفرد</a:t>
          </a:r>
          <a:endParaRPr lang="en-US" sz="1800" b="0" dirty="0">
            <a:solidFill>
              <a:schemeClr val="bg1"/>
            </a:solidFill>
            <a:latin typeface="Alexandria" pitchFamily="2" charset="-78"/>
            <a:cs typeface="Alexandria" pitchFamily="2" charset="-78"/>
          </a:endParaRPr>
        </a:p>
      </dgm:t>
    </dgm:pt>
    <dgm:pt modelId="{87E8B820-B8AB-4B63-AEED-3C6CA0127DBF}" type="parTrans" cxnId="{434A4C44-152C-4C78-9126-841B8BCB82BA}">
      <dgm:prSet/>
      <dgm:spPr>
        <a:solidFill>
          <a:srgbClr val="E8E8E3"/>
        </a:solidFill>
        <a:ln>
          <a:solidFill>
            <a:srgbClr val="C29A53"/>
          </a:solidFill>
        </a:ln>
      </dgm:spPr>
      <dgm:t>
        <a:bodyPr/>
        <a:lstStyle/>
        <a:p>
          <a:pPr algn="ctr" rtl="1"/>
          <a:endParaRPr lang="en-US" sz="2000" b="0">
            <a:solidFill>
              <a:schemeClr val="bg1"/>
            </a:solidFill>
            <a:latin typeface="Alexandria" pitchFamily="2" charset="-78"/>
            <a:cs typeface="Alexandria" pitchFamily="2" charset="-78"/>
          </a:endParaRPr>
        </a:p>
      </dgm:t>
    </dgm:pt>
    <dgm:pt modelId="{1D1EA91F-4611-4BF7-A224-D763C403EBDB}" type="sibTrans" cxnId="{434A4C44-152C-4C78-9126-841B8BCB82BA}">
      <dgm:prSet/>
      <dgm:spPr/>
      <dgm:t>
        <a:bodyPr/>
        <a:lstStyle/>
        <a:p>
          <a:endParaRPr lang="en-US" sz="2000" b="0">
            <a:solidFill>
              <a:schemeClr val="bg1"/>
            </a:solidFill>
            <a:latin typeface="Alexandria" pitchFamily="2" charset="-78"/>
            <a:cs typeface="Alexandria" pitchFamily="2" charset="-78"/>
          </a:endParaRPr>
        </a:p>
      </dgm:t>
    </dgm:pt>
    <dgm:pt modelId="{4E2B62F1-BACA-4F9A-9EC0-DAC3DA81BF99}">
      <dgm:prSet custT="1"/>
      <dgm:spPr>
        <a:solidFill>
          <a:srgbClr val="F58221"/>
        </a:solidFill>
        <a:ln>
          <a:solidFill>
            <a:srgbClr val="D1D1C7"/>
          </a:solidFill>
        </a:ln>
      </dgm:spPr>
      <dgm:t>
        <a:bodyPr lIns="144000" rIns="144000"/>
        <a:lstStyle/>
        <a:p>
          <a:pPr marL="0" indent="0" algn="justLow" rtl="1">
            <a:tabLst/>
          </a:pPr>
          <a:r>
            <a:rPr lang="ar-SA" sz="1800" b="1" kern="1200" dirty="0">
              <a:latin typeface="Alexandria" pitchFamily="2" charset="-78"/>
              <a:cs typeface="Alexandria" pitchFamily="2" charset="-78"/>
            </a:rPr>
            <a:t>هناك عدة مصادر للقيم الموجودة لدى الأفراد ومن أهمها ما يلي:</a:t>
          </a:r>
          <a:endParaRPr lang="en-US" sz="1800" b="1" kern="1200" dirty="0">
            <a:solidFill>
              <a:schemeClr val="bg1"/>
            </a:solidFill>
            <a:latin typeface="Alexandria" pitchFamily="2" charset="-78"/>
            <a:ea typeface="+mn-ea"/>
            <a:cs typeface="Alexandria" pitchFamily="2" charset="-78"/>
          </a:endParaRPr>
        </a:p>
      </dgm:t>
    </dgm:pt>
    <dgm:pt modelId="{C5A12A2A-798B-4501-9078-C3837254E0D9}" type="sibTrans" cxnId="{F9202783-6850-44A7-9B5E-DC314E755581}">
      <dgm:prSet/>
      <dgm:spPr/>
      <dgm:t>
        <a:bodyPr/>
        <a:lstStyle/>
        <a:p>
          <a:endParaRPr lang="en-US" sz="2000" b="0">
            <a:solidFill>
              <a:schemeClr val="bg1"/>
            </a:solidFill>
            <a:latin typeface="Alexandria" pitchFamily="2" charset="-78"/>
            <a:cs typeface="Alexandria" pitchFamily="2" charset="-78"/>
          </a:endParaRPr>
        </a:p>
      </dgm:t>
    </dgm:pt>
    <dgm:pt modelId="{F51F09D0-C8BB-4092-B487-A48D08C6DB8D}" type="parTrans" cxnId="{F9202783-6850-44A7-9B5E-DC314E755581}">
      <dgm:prSet/>
      <dgm:spPr/>
      <dgm:t>
        <a:bodyPr/>
        <a:lstStyle/>
        <a:p>
          <a:endParaRPr lang="en-US" sz="2000" b="0">
            <a:solidFill>
              <a:schemeClr val="bg1"/>
            </a:solidFill>
            <a:latin typeface="Alexandria" pitchFamily="2" charset="-78"/>
            <a:cs typeface="Alexandria" pitchFamily="2" charset="-78"/>
          </a:endParaRPr>
        </a:p>
      </dgm:t>
    </dgm:pt>
    <dgm:pt modelId="{D073736D-BEAD-43D3-8493-AF576E620714}" type="pres">
      <dgm:prSet presAssocID="{9D9C60BB-F775-4A39-9CCB-86F389CB7EAD}" presName="hierChild1" presStyleCnt="0">
        <dgm:presLayoutVars>
          <dgm:orgChart val="1"/>
          <dgm:chPref val="1"/>
          <dgm:dir val="rev"/>
          <dgm:animOne val="branch"/>
          <dgm:animLvl val="lvl"/>
          <dgm:resizeHandles/>
        </dgm:presLayoutVars>
      </dgm:prSet>
      <dgm:spPr/>
    </dgm:pt>
    <dgm:pt modelId="{95C0A584-15F9-4184-85D1-6E7CDD48052C}" type="pres">
      <dgm:prSet presAssocID="{4E2B62F1-BACA-4F9A-9EC0-DAC3DA81BF99}" presName="hierRoot1" presStyleCnt="0">
        <dgm:presLayoutVars>
          <dgm:hierBranch val="init"/>
        </dgm:presLayoutVars>
      </dgm:prSet>
      <dgm:spPr/>
    </dgm:pt>
    <dgm:pt modelId="{63DBF0DB-DBC3-43D9-8AF4-8A8B35B3A266}" type="pres">
      <dgm:prSet presAssocID="{4E2B62F1-BACA-4F9A-9EC0-DAC3DA81BF99}" presName="rootComposite1" presStyleCnt="0"/>
      <dgm:spPr/>
    </dgm:pt>
    <dgm:pt modelId="{82CBC37C-6124-497F-97AB-302CE6BA4A5D}" type="pres">
      <dgm:prSet presAssocID="{4E2B62F1-BACA-4F9A-9EC0-DAC3DA81BF99}" presName="rootText1" presStyleLbl="node0" presStyleIdx="0" presStyleCnt="1" custScaleX="113162" custScaleY="614151" custLinFactNeighborX="34206" custLinFactNeighborY="-208">
        <dgm:presLayoutVars>
          <dgm:chPref val="3"/>
        </dgm:presLayoutVars>
      </dgm:prSet>
      <dgm:spPr/>
    </dgm:pt>
    <dgm:pt modelId="{E9D6A36B-B7E7-4314-852D-418F7CDE7660}" type="pres">
      <dgm:prSet presAssocID="{4E2B62F1-BACA-4F9A-9EC0-DAC3DA81BF99}" presName="rootConnector1" presStyleLbl="node1" presStyleIdx="0" presStyleCnt="0"/>
      <dgm:spPr/>
    </dgm:pt>
    <dgm:pt modelId="{1ABC11A9-A8F2-41A3-B939-4E72C1128E3A}" type="pres">
      <dgm:prSet presAssocID="{4E2B62F1-BACA-4F9A-9EC0-DAC3DA81BF99}" presName="hierChild2" presStyleCnt="0"/>
      <dgm:spPr/>
    </dgm:pt>
    <dgm:pt modelId="{FCF2BF64-DA8C-4FDA-8896-DB225BF39B14}" type="pres">
      <dgm:prSet presAssocID="{49330ED6-33A0-42B1-86B7-629ABBEDC689}" presName="Name66" presStyleLbl="parChTrans1D2" presStyleIdx="0" presStyleCnt="4" custSzX="1667953"/>
      <dgm:spPr/>
    </dgm:pt>
    <dgm:pt modelId="{EA933A13-099C-4605-A406-FC3FAF861583}" type="pres">
      <dgm:prSet presAssocID="{E0E7EB5E-755B-48AA-884D-7C00B90F1BB9}" presName="hierRoot2" presStyleCnt="0">
        <dgm:presLayoutVars>
          <dgm:hierBranch val="init"/>
        </dgm:presLayoutVars>
      </dgm:prSet>
      <dgm:spPr/>
    </dgm:pt>
    <dgm:pt modelId="{37CF93BF-5817-4EDA-B56F-37F8DD7DBE32}" type="pres">
      <dgm:prSet presAssocID="{E0E7EB5E-755B-48AA-884D-7C00B90F1BB9}" presName="rootComposite" presStyleCnt="0"/>
      <dgm:spPr/>
    </dgm:pt>
    <dgm:pt modelId="{477594C2-386B-4F17-9A0E-64BB4A483E62}" type="pres">
      <dgm:prSet presAssocID="{E0E7EB5E-755B-48AA-884D-7C00B90F1BB9}" presName="rootText" presStyleLbl="node2" presStyleIdx="0" presStyleCnt="4" custScaleX="191909" custScaleY="114560" custLinFactNeighborX="24185" custLinFactNeighborY="2942">
        <dgm:presLayoutVars>
          <dgm:chPref val="3"/>
        </dgm:presLayoutVars>
      </dgm:prSet>
      <dgm:spPr/>
    </dgm:pt>
    <dgm:pt modelId="{44CA1395-C963-477F-9820-5FAA91FE2699}" type="pres">
      <dgm:prSet presAssocID="{E0E7EB5E-755B-48AA-884D-7C00B90F1BB9}" presName="rootConnector" presStyleLbl="node2" presStyleIdx="0" presStyleCnt="4"/>
      <dgm:spPr/>
    </dgm:pt>
    <dgm:pt modelId="{89AB12AF-5FC3-4311-891B-FD0E0BC37119}" type="pres">
      <dgm:prSet presAssocID="{E0E7EB5E-755B-48AA-884D-7C00B90F1BB9}" presName="hierChild4" presStyleCnt="0"/>
      <dgm:spPr/>
    </dgm:pt>
    <dgm:pt modelId="{4D21EA1B-3E8A-49C8-BBD8-7693E8B32570}" type="pres">
      <dgm:prSet presAssocID="{E0E7EB5E-755B-48AA-884D-7C00B90F1BB9}" presName="hierChild5" presStyleCnt="0"/>
      <dgm:spPr/>
    </dgm:pt>
    <dgm:pt modelId="{09F6051D-9DB2-40F1-8BDA-EA70EBCA62AB}" type="pres">
      <dgm:prSet presAssocID="{C93ADE27-9484-471F-B100-9F720A7E3030}" presName="Name66" presStyleLbl="parChTrans1D2" presStyleIdx="1" presStyleCnt="4" custSzX="1667953"/>
      <dgm:spPr/>
    </dgm:pt>
    <dgm:pt modelId="{985C1149-DD0F-48CE-B98B-88E85D2DEECD}" type="pres">
      <dgm:prSet presAssocID="{62CE8B3B-9F9F-4D66-A5C1-ECB573D1371B}" presName="hierRoot2" presStyleCnt="0">
        <dgm:presLayoutVars>
          <dgm:hierBranch val="init"/>
        </dgm:presLayoutVars>
      </dgm:prSet>
      <dgm:spPr/>
    </dgm:pt>
    <dgm:pt modelId="{AFF6FF48-203B-460A-8550-F6CC3542670A}" type="pres">
      <dgm:prSet presAssocID="{62CE8B3B-9F9F-4D66-A5C1-ECB573D1371B}" presName="rootComposite" presStyleCnt="0"/>
      <dgm:spPr/>
    </dgm:pt>
    <dgm:pt modelId="{1E0E9322-F7B1-45E4-9C5A-F61054FB3AFC}" type="pres">
      <dgm:prSet presAssocID="{62CE8B3B-9F9F-4D66-A5C1-ECB573D1371B}" presName="rootText" presStyleLbl="node2" presStyleIdx="1" presStyleCnt="4" custScaleX="192035" custScaleY="114560" custLinFactNeighborX="24230" custLinFactNeighborY="1177">
        <dgm:presLayoutVars>
          <dgm:chPref val="3"/>
        </dgm:presLayoutVars>
      </dgm:prSet>
      <dgm:spPr/>
    </dgm:pt>
    <dgm:pt modelId="{A2E8D034-D8C8-48DE-9DD7-28734B216B56}" type="pres">
      <dgm:prSet presAssocID="{62CE8B3B-9F9F-4D66-A5C1-ECB573D1371B}" presName="rootConnector" presStyleLbl="node2" presStyleIdx="1" presStyleCnt="4"/>
      <dgm:spPr/>
    </dgm:pt>
    <dgm:pt modelId="{8BA2B61A-7FCA-4306-ABA2-349816B45D0E}" type="pres">
      <dgm:prSet presAssocID="{62CE8B3B-9F9F-4D66-A5C1-ECB573D1371B}" presName="hierChild4" presStyleCnt="0"/>
      <dgm:spPr/>
    </dgm:pt>
    <dgm:pt modelId="{3F63D6FE-3116-4884-A184-F3D8AA4ED83C}" type="pres">
      <dgm:prSet presAssocID="{62CE8B3B-9F9F-4D66-A5C1-ECB573D1371B}" presName="hierChild5" presStyleCnt="0"/>
      <dgm:spPr/>
    </dgm:pt>
    <dgm:pt modelId="{876D0C03-461D-4915-8B79-FB752F497D16}" type="pres">
      <dgm:prSet presAssocID="{DB8F00F9-2E85-4127-91F9-6A0509DF7CA9}" presName="Name66" presStyleLbl="parChTrans1D2" presStyleIdx="2" presStyleCnt="4" custSzX="1667953"/>
      <dgm:spPr/>
    </dgm:pt>
    <dgm:pt modelId="{28903889-ED87-47FB-A0B0-BFA3F5B135C7}" type="pres">
      <dgm:prSet presAssocID="{51529048-0354-42E9-8072-76ED35075C4C}" presName="hierRoot2" presStyleCnt="0">
        <dgm:presLayoutVars>
          <dgm:hierBranch val="init"/>
        </dgm:presLayoutVars>
      </dgm:prSet>
      <dgm:spPr/>
    </dgm:pt>
    <dgm:pt modelId="{43257B1E-6CAC-4EDC-816C-228ED5CDF548}" type="pres">
      <dgm:prSet presAssocID="{51529048-0354-42E9-8072-76ED35075C4C}" presName="rootComposite" presStyleCnt="0"/>
      <dgm:spPr/>
    </dgm:pt>
    <dgm:pt modelId="{44ED494E-1DFA-4BBF-BD6D-622A3964A01F}" type="pres">
      <dgm:prSet presAssocID="{51529048-0354-42E9-8072-76ED35075C4C}" presName="rootText" presStyleLbl="node2" presStyleIdx="2" presStyleCnt="4" custScaleX="192002" custScaleY="114560" custLinFactNeighborX="23671" custLinFactNeighborY="-16845">
        <dgm:presLayoutVars>
          <dgm:chPref val="3"/>
        </dgm:presLayoutVars>
      </dgm:prSet>
      <dgm:spPr/>
    </dgm:pt>
    <dgm:pt modelId="{59C28D8B-49BA-4228-AB31-9C939E644E1E}" type="pres">
      <dgm:prSet presAssocID="{51529048-0354-42E9-8072-76ED35075C4C}" presName="rootConnector" presStyleLbl="node2" presStyleIdx="2" presStyleCnt="4"/>
      <dgm:spPr/>
    </dgm:pt>
    <dgm:pt modelId="{838BE736-52A5-412B-9D0B-BE50ADABBABC}" type="pres">
      <dgm:prSet presAssocID="{51529048-0354-42E9-8072-76ED35075C4C}" presName="hierChild4" presStyleCnt="0"/>
      <dgm:spPr/>
    </dgm:pt>
    <dgm:pt modelId="{BA9590CB-F88A-4590-B00E-163DF380AF89}" type="pres">
      <dgm:prSet presAssocID="{51529048-0354-42E9-8072-76ED35075C4C}" presName="hierChild5" presStyleCnt="0"/>
      <dgm:spPr/>
    </dgm:pt>
    <dgm:pt modelId="{70D687A1-6F18-47C6-B64F-A6D5802E4584}" type="pres">
      <dgm:prSet presAssocID="{87E8B820-B8AB-4B63-AEED-3C6CA0127DBF}" presName="Name66" presStyleLbl="parChTrans1D2" presStyleIdx="3" presStyleCnt="4" custSzX="1679874"/>
      <dgm:spPr/>
    </dgm:pt>
    <dgm:pt modelId="{6033D1BD-FFBE-490A-85A2-7D15FA7B7787}" type="pres">
      <dgm:prSet presAssocID="{6A6D5EE9-E7FE-4F68-BFAF-C62627036A7A}" presName="hierRoot2" presStyleCnt="0">
        <dgm:presLayoutVars>
          <dgm:hierBranch val="init"/>
        </dgm:presLayoutVars>
      </dgm:prSet>
      <dgm:spPr/>
    </dgm:pt>
    <dgm:pt modelId="{61921B74-FD07-429C-8A9D-40288528533A}" type="pres">
      <dgm:prSet presAssocID="{6A6D5EE9-E7FE-4F68-BFAF-C62627036A7A}" presName="rootComposite" presStyleCnt="0"/>
      <dgm:spPr/>
    </dgm:pt>
    <dgm:pt modelId="{435CE917-64D2-485B-B631-C7DD03090B1A}" type="pres">
      <dgm:prSet presAssocID="{6A6D5EE9-E7FE-4F68-BFAF-C62627036A7A}" presName="rootText" presStyleLbl="node2" presStyleIdx="3" presStyleCnt="4" custScaleX="192002" custScaleY="114431" custLinFactNeighborX="24207" custLinFactNeighborY="-18380">
        <dgm:presLayoutVars>
          <dgm:chPref val="3"/>
        </dgm:presLayoutVars>
      </dgm:prSet>
      <dgm:spPr/>
    </dgm:pt>
    <dgm:pt modelId="{B6166EED-AECB-4CE7-8FB1-AC0617E42C99}" type="pres">
      <dgm:prSet presAssocID="{6A6D5EE9-E7FE-4F68-BFAF-C62627036A7A}" presName="rootConnector" presStyleLbl="node2" presStyleIdx="3" presStyleCnt="4"/>
      <dgm:spPr/>
    </dgm:pt>
    <dgm:pt modelId="{65D5326A-1054-4644-B086-0CEC31B62D50}" type="pres">
      <dgm:prSet presAssocID="{6A6D5EE9-E7FE-4F68-BFAF-C62627036A7A}" presName="hierChild4" presStyleCnt="0"/>
      <dgm:spPr/>
    </dgm:pt>
    <dgm:pt modelId="{ED522167-5A8D-45EA-8910-F91D30420695}" type="pres">
      <dgm:prSet presAssocID="{6A6D5EE9-E7FE-4F68-BFAF-C62627036A7A}" presName="hierChild5" presStyleCnt="0"/>
      <dgm:spPr/>
    </dgm:pt>
    <dgm:pt modelId="{08EA954D-E44A-45FA-9EEF-C32CEE7A9849}" type="pres">
      <dgm:prSet presAssocID="{4E2B62F1-BACA-4F9A-9EC0-DAC3DA81BF99}" presName="hierChild3" presStyleCnt="0"/>
      <dgm:spPr/>
    </dgm:pt>
  </dgm:ptLst>
  <dgm:cxnLst>
    <dgm:cxn modelId="{67CBD609-E18A-4205-812F-441A96136888}" type="presOf" srcId="{6A6D5EE9-E7FE-4F68-BFAF-C62627036A7A}" destId="{435CE917-64D2-485B-B631-C7DD03090B1A}" srcOrd="0" destOrd="0" presId="urn:microsoft.com/office/officeart/2009/3/layout/HorizontalOrganizationChart"/>
    <dgm:cxn modelId="{1BAD4342-BEF1-4804-A7B1-7AE5638D48C7}" type="presOf" srcId="{49330ED6-33A0-42B1-86B7-629ABBEDC689}" destId="{FCF2BF64-DA8C-4FDA-8896-DB225BF39B14}" srcOrd="0" destOrd="0" presId="urn:microsoft.com/office/officeart/2009/3/layout/HorizontalOrganizationChart"/>
    <dgm:cxn modelId="{434A4C44-152C-4C78-9126-841B8BCB82BA}" srcId="{4E2B62F1-BACA-4F9A-9EC0-DAC3DA81BF99}" destId="{6A6D5EE9-E7FE-4F68-BFAF-C62627036A7A}" srcOrd="3" destOrd="0" parTransId="{87E8B820-B8AB-4B63-AEED-3C6CA0127DBF}" sibTransId="{1D1EA91F-4611-4BF7-A224-D763C403EBDB}"/>
    <dgm:cxn modelId="{4F24244C-6877-48C1-8269-05166396C25C}" type="presOf" srcId="{87E8B820-B8AB-4B63-AEED-3C6CA0127DBF}" destId="{70D687A1-6F18-47C6-B64F-A6D5802E4584}" srcOrd="0" destOrd="0" presId="urn:microsoft.com/office/officeart/2009/3/layout/HorizontalOrganizationChart"/>
    <dgm:cxn modelId="{274E596F-DBAB-4979-98D8-96643B1A485C}" type="presOf" srcId="{62CE8B3B-9F9F-4D66-A5C1-ECB573D1371B}" destId="{1E0E9322-F7B1-45E4-9C5A-F61054FB3AFC}" srcOrd="0" destOrd="0" presId="urn:microsoft.com/office/officeart/2009/3/layout/HorizontalOrganizationChart"/>
    <dgm:cxn modelId="{BF955172-9A87-4C06-9623-29BA875A5478}" type="presOf" srcId="{4E2B62F1-BACA-4F9A-9EC0-DAC3DA81BF99}" destId="{E9D6A36B-B7E7-4314-852D-418F7CDE7660}" srcOrd="1" destOrd="0" presId="urn:microsoft.com/office/officeart/2009/3/layout/HorizontalOrganizationChart"/>
    <dgm:cxn modelId="{F940C95A-57DF-4080-ABC5-4D8F48B6D98D}" type="presOf" srcId="{51529048-0354-42E9-8072-76ED35075C4C}" destId="{59C28D8B-49BA-4228-AB31-9C939E644E1E}" srcOrd="1" destOrd="0" presId="urn:microsoft.com/office/officeart/2009/3/layout/HorizontalOrganizationChart"/>
    <dgm:cxn modelId="{A464117F-3355-463B-8385-2BC7F96DA5AC}" srcId="{4E2B62F1-BACA-4F9A-9EC0-DAC3DA81BF99}" destId="{E0E7EB5E-755B-48AA-884D-7C00B90F1BB9}" srcOrd="0" destOrd="0" parTransId="{49330ED6-33A0-42B1-86B7-629ABBEDC689}" sibTransId="{BA7535AB-CA73-4922-8C59-254471979E47}"/>
    <dgm:cxn modelId="{F9202783-6850-44A7-9B5E-DC314E755581}" srcId="{9D9C60BB-F775-4A39-9CCB-86F389CB7EAD}" destId="{4E2B62F1-BACA-4F9A-9EC0-DAC3DA81BF99}" srcOrd="0" destOrd="0" parTransId="{F51F09D0-C8BB-4092-B487-A48D08C6DB8D}" sibTransId="{C5A12A2A-798B-4501-9078-C3837254E0D9}"/>
    <dgm:cxn modelId="{FDD2268A-4EB6-47AF-8F45-0637040A7DC3}" type="presOf" srcId="{62CE8B3B-9F9F-4D66-A5C1-ECB573D1371B}" destId="{A2E8D034-D8C8-48DE-9DD7-28734B216B56}" srcOrd="1" destOrd="0" presId="urn:microsoft.com/office/officeart/2009/3/layout/HorizontalOrganizationChart"/>
    <dgm:cxn modelId="{776D778D-957D-41CC-AAF0-288C59A24B4B}" type="presOf" srcId="{9D9C60BB-F775-4A39-9CCB-86F389CB7EAD}" destId="{D073736D-BEAD-43D3-8493-AF576E620714}" srcOrd="0" destOrd="0" presId="urn:microsoft.com/office/officeart/2009/3/layout/HorizontalOrganizationChart"/>
    <dgm:cxn modelId="{4A50479B-8AAE-465D-B0B8-DA37047E1820}" type="presOf" srcId="{51529048-0354-42E9-8072-76ED35075C4C}" destId="{44ED494E-1DFA-4BBF-BD6D-622A3964A01F}" srcOrd="0" destOrd="0" presId="urn:microsoft.com/office/officeart/2009/3/layout/HorizontalOrganizationChart"/>
    <dgm:cxn modelId="{E5812AB5-AB06-4D0E-B211-F9866A9D8AD7}" type="presOf" srcId="{6A6D5EE9-E7FE-4F68-BFAF-C62627036A7A}" destId="{B6166EED-AECB-4CE7-8FB1-AC0617E42C99}" srcOrd="1" destOrd="0" presId="urn:microsoft.com/office/officeart/2009/3/layout/HorizontalOrganizationChart"/>
    <dgm:cxn modelId="{6F3036B5-FB8C-4338-A9DC-719C22C81AD1}" type="presOf" srcId="{E0E7EB5E-755B-48AA-884D-7C00B90F1BB9}" destId="{44CA1395-C963-477F-9820-5FAA91FE2699}" srcOrd="1" destOrd="0" presId="urn:microsoft.com/office/officeart/2009/3/layout/HorizontalOrganizationChart"/>
    <dgm:cxn modelId="{1F6B87B5-4FEF-4767-A58F-1F7F2573599B}" type="presOf" srcId="{DB8F00F9-2E85-4127-91F9-6A0509DF7CA9}" destId="{876D0C03-461D-4915-8B79-FB752F497D16}" srcOrd="0" destOrd="0" presId="urn:microsoft.com/office/officeart/2009/3/layout/HorizontalOrganizationChart"/>
    <dgm:cxn modelId="{F1F9D5B5-C976-4497-965D-ABFBD1213763}" srcId="{4E2B62F1-BACA-4F9A-9EC0-DAC3DA81BF99}" destId="{62CE8B3B-9F9F-4D66-A5C1-ECB573D1371B}" srcOrd="1" destOrd="0" parTransId="{C93ADE27-9484-471F-B100-9F720A7E3030}" sibTransId="{E077DFF9-C362-46D6-B119-F23DF966C8F4}"/>
    <dgm:cxn modelId="{BD7403D3-D444-47F7-98BD-51E671FDDAAF}" type="presOf" srcId="{C93ADE27-9484-471F-B100-9F720A7E3030}" destId="{09F6051D-9DB2-40F1-8BDA-EA70EBCA62AB}" srcOrd="0" destOrd="0" presId="urn:microsoft.com/office/officeart/2009/3/layout/HorizontalOrganizationChart"/>
    <dgm:cxn modelId="{C49206E4-4C36-4DFE-9E05-F821EB815DE7}" type="presOf" srcId="{4E2B62F1-BACA-4F9A-9EC0-DAC3DA81BF99}" destId="{82CBC37C-6124-497F-97AB-302CE6BA4A5D}" srcOrd="0" destOrd="0" presId="urn:microsoft.com/office/officeart/2009/3/layout/HorizontalOrganizationChart"/>
    <dgm:cxn modelId="{8B4997EC-C36B-427F-BD55-402E22EC8EA3}" srcId="{4E2B62F1-BACA-4F9A-9EC0-DAC3DA81BF99}" destId="{51529048-0354-42E9-8072-76ED35075C4C}" srcOrd="2" destOrd="0" parTransId="{DB8F00F9-2E85-4127-91F9-6A0509DF7CA9}" sibTransId="{B12B5528-4C92-4BE3-8830-585C61576B58}"/>
    <dgm:cxn modelId="{132C6CED-22A9-4D5F-9E48-54C2B0776013}" type="presOf" srcId="{E0E7EB5E-755B-48AA-884D-7C00B90F1BB9}" destId="{477594C2-386B-4F17-9A0E-64BB4A483E62}" srcOrd="0" destOrd="0" presId="urn:microsoft.com/office/officeart/2009/3/layout/HorizontalOrganizationChart"/>
    <dgm:cxn modelId="{2448CE00-223F-40CF-A38D-42BE27EFF94B}" type="presParOf" srcId="{D073736D-BEAD-43D3-8493-AF576E620714}" destId="{95C0A584-15F9-4184-85D1-6E7CDD48052C}" srcOrd="0" destOrd="0" presId="urn:microsoft.com/office/officeart/2009/3/layout/HorizontalOrganizationChart"/>
    <dgm:cxn modelId="{B755B5D1-52A1-436C-BCA5-B4F736CBEB96}" type="presParOf" srcId="{95C0A584-15F9-4184-85D1-6E7CDD48052C}" destId="{63DBF0DB-DBC3-43D9-8AF4-8A8B35B3A266}" srcOrd="0" destOrd="0" presId="urn:microsoft.com/office/officeart/2009/3/layout/HorizontalOrganizationChart"/>
    <dgm:cxn modelId="{C9B77E5E-7D3F-4C8D-8285-5481F5CC46D2}" type="presParOf" srcId="{63DBF0DB-DBC3-43D9-8AF4-8A8B35B3A266}" destId="{82CBC37C-6124-497F-97AB-302CE6BA4A5D}" srcOrd="0" destOrd="0" presId="urn:microsoft.com/office/officeart/2009/3/layout/HorizontalOrganizationChart"/>
    <dgm:cxn modelId="{437576AA-3FD5-45AF-92F7-7A84DF1FB3A6}" type="presParOf" srcId="{63DBF0DB-DBC3-43D9-8AF4-8A8B35B3A266}" destId="{E9D6A36B-B7E7-4314-852D-418F7CDE7660}" srcOrd="1" destOrd="0" presId="urn:microsoft.com/office/officeart/2009/3/layout/HorizontalOrganizationChart"/>
    <dgm:cxn modelId="{B0305AA5-B57A-4B1A-8280-778C3FCA8CBC}" type="presParOf" srcId="{95C0A584-15F9-4184-85D1-6E7CDD48052C}" destId="{1ABC11A9-A8F2-41A3-B939-4E72C1128E3A}" srcOrd="1" destOrd="0" presId="urn:microsoft.com/office/officeart/2009/3/layout/HorizontalOrganizationChart"/>
    <dgm:cxn modelId="{436CA64E-A3A2-45DA-B328-16B37A67989E}" type="presParOf" srcId="{1ABC11A9-A8F2-41A3-B939-4E72C1128E3A}" destId="{FCF2BF64-DA8C-4FDA-8896-DB225BF39B14}" srcOrd="0" destOrd="0" presId="urn:microsoft.com/office/officeart/2009/3/layout/HorizontalOrganizationChart"/>
    <dgm:cxn modelId="{95CFD95D-6D56-4B3E-A9C9-93A78D1FA69E}" type="presParOf" srcId="{1ABC11A9-A8F2-41A3-B939-4E72C1128E3A}" destId="{EA933A13-099C-4605-A406-FC3FAF861583}" srcOrd="1" destOrd="0" presId="urn:microsoft.com/office/officeart/2009/3/layout/HorizontalOrganizationChart"/>
    <dgm:cxn modelId="{D8734684-BEAF-450E-BF49-73559402B58B}" type="presParOf" srcId="{EA933A13-099C-4605-A406-FC3FAF861583}" destId="{37CF93BF-5817-4EDA-B56F-37F8DD7DBE32}" srcOrd="0" destOrd="0" presId="urn:microsoft.com/office/officeart/2009/3/layout/HorizontalOrganizationChart"/>
    <dgm:cxn modelId="{AE768BA7-27C4-432F-8D88-985682156419}" type="presParOf" srcId="{37CF93BF-5817-4EDA-B56F-37F8DD7DBE32}" destId="{477594C2-386B-4F17-9A0E-64BB4A483E62}" srcOrd="0" destOrd="0" presId="urn:microsoft.com/office/officeart/2009/3/layout/HorizontalOrganizationChart"/>
    <dgm:cxn modelId="{24CD8DB1-57FE-4CD9-A6A5-04FA22D8EC2F}" type="presParOf" srcId="{37CF93BF-5817-4EDA-B56F-37F8DD7DBE32}" destId="{44CA1395-C963-477F-9820-5FAA91FE2699}" srcOrd="1" destOrd="0" presId="urn:microsoft.com/office/officeart/2009/3/layout/HorizontalOrganizationChart"/>
    <dgm:cxn modelId="{4E9E5822-BD7E-47BA-96F4-19768479C476}" type="presParOf" srcId="{EA933A13-099C-4605-A406-FC3FAF861583}" destId="{89AB12AF-5FC3-4311-891B-FD0E0BC37119}" srcOrd="1" destOrd="0" presId="urn:microsoft.com/office/officeart/2009/3/layout/HorizontalOrganizationChart"/>
    <dgm:cxn modelId="{FE0DF62B-EC50-4698-A1A0-A8A950F64398}" type="presParOf" srcId="{EA933A13-099C-4605-A406-FC3FAF861583}" destId="{4D21EA1B-3E8A-49C8-BBD8-7693E8B32570}" srcOrd="2" destOrd="0" presId="urn:microsoft.com/office/officeart/2009/3/layout/HorizontalOrganizationChart"/>
    <dgm:cxn modelId="{BA42EDAC-AD22-490E-A7E7-A52BF94340D1}" type="presParOf" srcId="{1ABC11A9-A8F2-41A3-B939-4E72C1128E3A}" destId="{09F6051D-9DB2-40F1-8BDA-EA70EBCA62AB}" srcOrd="2" destOrd="0" presId="urn:microsoft.com/office/officeart/2009/3/layout/HorizontalOrganizationChart"/>
    <dgm:cxn modelId="{355C6F86-EC2E-47FA-BF1F-3A5269F1BD0C}" type="presParOf" srcId="{1ABC11A9-A8F2-41A3-B939-4E72C1128E3A}" destId="{985C1149-DD0F-48CE-B98B-88E85D2DEECD}" srcOrd="3" destOrd="0" presId="urn:microsoft.com/office/officeart/2009/3/layout/HorizontalOrganizationChart"/>
    <dgm:cxn modelId="{39A32267-6469-4A7D-B447-7DA7FBE8E2A5}" type="presParOf" srcId="{985C1149-DD0F-48CE-B98B-88E85D2DEECD}" destId="{AFF6FF48-203B-460A-8550-F6CC3542670A}" srcOrd="0" destOrd="0" presId="urn:microsoft.com/office/officeart/2009/3/layout/HorizontalOrganizationChart"/>
    <dgm:cxn modelId="{1A8B6933-4A38-437A-BF8C-D70A69A5C8C0}" type="presParOf" srcId="{AFF6FF48-203B-460A-8550-F6CC3542670A}" destId="{1E0E9322-F7B1-45E4-9C5A-F61054FB3AFC}" srcOrd="0" destOrd="0" presId="urn:microsoft.com/office/officeart/2009/3/layout/HorizontalOrganizationChart"/>
    <dgm:cxn modelId="{02674283-D656-42FD-8D38-4DB1AC8EE2C4}" type="presParOf" srcId="{AFF6FF48-203B-460A-8550-F6CC3542670A}" destId="{A2E8D034-D8C8-48DE-9DD7-28734B216B56}" srcOrd="1" destOrd="0" presId="urn:microsoft.com/office/officeart/2009/3/layout/HorizontalOrganizationChart"/>
    <dgm:cxn modelId="{6DDAD9DC-8B43-4E5E-8F85-487A3826344A}" type="presParOf" srcId="{985C1149-DD0F-48CE-B98B-88E85D2DEECD}" destId="{8BA2B61A-7FCA-4306-ABA2-349816B45D0E}" srcOrd="1" destOrd="0" presId="urn:microsoft.com/office/officeart/2009/3/layout/HorizontalOrganizationChart"/>
    <dgm:cxn modelId="{EB55FC35-3900-4A77-869E-D08DFAF8F0A0}" type="presParOf" srcId="{985C1149-DD0F-48CE-B98B-88E85D2DEECD}" destId="{3F63D6FE-3116-4884-A184-F3D8AA4ED83C}" srcOrd="2" destOrd="0" presId="urn:microsoft.com/office/officeart/2009/3/layout/HorizontalOrganizationChart"/>
    <dgm:cxn modelId="{D87213FF-F978-488B-8D89-A939E0CE0B25}" type="presParOf" srcId="{1ABC11A9-A8F2-41A3-B939-4E72C1128E3A}" destId="{876D0C03-461D-4915-8B79-FB752F497D16}" srcOrd="4" destOrd="0" presId="urn:microsoft.com/office/officeart/2009/3/layout/HorizontalOrganizationChart"/>
    <dgm:cxn modelId="{FB0197C2-1D8A-4261-86B4-91DB9333B9D7}" type="presParOf" srcId="{1ABC11A9-A8F2-41A3-B939-4E72C1128E3A}" destId="{28903889-ED87-47FB-A0B0-BFA3F5B135C7}" srcOrd="5" destOrd="0" presId="urn:microsoft.com/office/officeart/2009/3/layout/HorizontalOrganizationChart"/>
    <dgm:cxn modelId="{38308CEF-70D0-460F-AF49-CB692888CFF8}" type="presParOf" srcId="{28903889-ED87-47FB-A0B0-BFA3F5B135C7}" destId="{43257B1E-6CAC-4EDC-816C-228ED5CDF548}" srcOrd="0" destOrd="0" presId="urn:microsoft.com/office/officeart/2009/3/layout/HorizontalOrganizationChart"/>
    <dgm:cxn modelId="{B0DB3244-AC82-4892-8A0D-EF248A2F3430}" type="presParOf" srcId="{43257B1E-6CAC-4EDC-816C-228ED5CDF548}" destId="{44ED494E-1DFA-4BBF-BD6D-622A3964A01F}" srcOrd="0" destOrd="0" presId="urn:microsoft.com/office/officeart/2009/3/layout/HorizontalOrganizationChart"/>
    <dgm:cxn modelId="{9E3D9DF3-B6DA-48A1-A0AF-C951E7A78CD7}" type="presParOf" srcId="{43257B1E-6CAC-4EDC-816C-228ED5CDF548}" destId="{59C28D8B-49BA-4228-AB31-9C939E644E1E}" srcOrd="1" destOrd="0" presId="urn:microsoft.com/office/officeart/2009/3/layout/HorizontalOrganizationChart"/>
    <dgm:cxn modelId="{B84B8FF8-16F6-419E-A7BC-EB9AAAF101F9}" type="presParOf" srcId="{28903889-ED87-47FB-A0B0-BFA3F5B135C7}" destId="{838BE736-52A5-412B-9D0B-BE50ADABBABC}" srcOrd="1" destOrd="0" presId="urn:microsoft.com/office/officeart/2009/3/layout/HorizontalOrganizationChart"/>
    <dgm:cxn modelId="{AA542100-C9D9-4CEB-833B-05DA7A29B71B}" type="presParOf" srcId="{28903889-ED87-47FB-A0B0-BFA3F5B135C7}" destId="{BA9590CB-F88A-4590-B00E-163DF380AF89}" srcOrd="2" destOrd="0" presId="urn:microsoft.com/office/officeart/2009/3/layout/HorizontalOrganizationChart"/>
    <dgm:cxn modelId="{4EC78704-997D-4764-8E81-697A6178D8CC}" type="presParOf" srcId="{1ABC11A9-A8F2-41A3-B939-4E72C1128E3A}" destId="{70D687A1-6F18-47C6-B64F-A6D5802E4584}" srcOrd="6" destOrd="0" presId="urn:microsoft.com/office/officeart/2009/3/layout/HorizontalOrganizationChart"/>
    <dgm:cxn modelId="{805AF61D-A38B-4517-A948-A719570928A7}" type="presParOf" srcId="{1ABC11A9-A8F2-41A3-B939-4E72C1128E3A}" destId="{6033D1BD-FFBE-490A-85A2-7D15FA7B7787}" srcOrd="7" destOrd="0" presId="urn:microsoft.com/office/officeart/2009/3/layout/HorizontalOrganizationChart"/>
    <dgm:cxn modelId="{41A88259-23C9-48EB-A91F-7FF48BC74EAF}" type="presParOf" srcId="{6033D1BD-FFBE-490A-85A2-7D15FA7B7787}" destId="{61921B74-FD07-429C-8A9D-40288528533A}" srcOrd="0" destOrd="0" presId="urn:microsoft.com/office/officeart/2009/3/layout/HorizontalOrganizationChart"/>
    <dgm:cxn modelId="{7E3718C7-D669-407C-BB9A-51DFBB3F7FD2}" type="presParOf" srcId="{61921B74-FD07-429C-8A9D-40288528533A}" destId="{435CE917-64D2-485B-B631-C7DD03090B1A}" srcOrd="0" destOrd="0" presId="urn:microsoft.com/office/officeart/2009/3/layout/HorizontalOrganizationChart"/>
    <dgm:cxn modelId="{AF827A98-45CF-4BF8-9F13-5003B5AAC6D4}" type="presParOf" srcId="{61921B74-FD07-429C-8A9D-40288528533A}" destId="{B6166EED-AECB-4CE7-8FB1-AC0617E42C99}" srcOrd="1" destOrd="0" presId="urn:microsoft.com/office/officeart/2009/3/layout/HorizontalOrganizationChart"/>
    <dgm:cxn modelId="{8F2185C4-0E9F-406C-A374-B776684A5BBD}" type="presParOf" srcId="{6033D1BD-FFBE-490A-85A2-7D15FA7B7787}" destId="{65D5326A-1054-4644-B086-0CEC31B62D50}" srcOrd="1" destOrd="0" presId="urn:microsoft.com/office/officeart/2009/3/layout/HorizontalOrganizationChart"/>
    <dgm:cxn modelId="{502F4A7D-AFF5-4CEE-9C9A-4AE406BC0C5E}" type="presParOf" srcId="{6033D1BD-FFBE-490A-85A2-7D15FA7B7787}" destId="{ED522167-5A8D-45EA-8910-F91D30420695}" srcOrd="2" destOrd="0" presId="urn:microsoft.com/office/officeart/2009/3/layout/HorizontalOrganizationChart"/>
    <dgm:cxn modelId="{B4786417-B7B2-4F4E-9BCF-6755A111FC69}" type="presParOf" srcId="{95C0A584-15F9-4184-85D1-6E7CDD48052C}" destId="{08EA954D-E44A-45FA-9EEF-C32CEE7A9849}" srcOrd="2" destOrd="0" presId="urn:microsoft.com/office/officeart/2009/3/layout/HorizontalOrganization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38DC849-1993-4001-9266-8CD1CD2CB122}" type="doc">
      <dgm:prSet loTypeId="urn:microsoft.com/office/officeart/2005/8/layout/chart3" loCatId="relationship" qsTypeId="urn:microsoft.com/office/officeart/2005/8/quickstyle/simple1" qsCatId="simple" csTypeId="urn:microsoft.com/office/officeart/2005/8/colors/colorful2" csCatId="colorful" phldr="1"/>
      <dgm:spPr/>
      <dgm:t>
        <a:bodyPr/>
        <a:lstStyle/>
        <a:p>
          <a:pPr rtl="1"/>
          <a:endParaRPr lang="ar-SA"/>
        </a:p>
      </dgm:t>
    </dgm:pt>
    <dgm:pt modelId="{98147EEA-2BA5-414C-A2DD-B71B90F35775}">
      <dgm:prSet phldrT="[نص]" custT="1"/>
      <dgm:spPr/>
      <dgm:t>
        <a:bodyPr/>
        <a:lstStyle/>
        <a:p>
          <a:pPr rtl="1"/>
          <a:endParaRPr lang="ar-SA" sz="1600" b="0" i="0" baseline="0" dirty="0">
            <a:latin typeface="Dubai" panose="020B0503030403030204" pitchFamily="34" charset="-78"/>
            <a:cs typeface="Dubai" panose="020B0503030403030204" pitchFamily="34" charset="-78"/>
          </a:endParaRPr>
        </a:p>
      </dgm:t>
    </dgm:pt>
    <dgm:pt modelId="{A835BE38-EE20-4102-82E2-9DBA05B12EAA}" type="parTrans" cxnId="{9FF69AB4-11A5-44F8-85CC-7BE73A47A6AA}">
      <dgm:prSet/>
      <dgm:spPr/>
      <dgm:t>
        <a:bodyPr/>
        <a:lstStyle/>
        <a:p>
          <a:pPr rtl="1"/>
          <a:endParaRPr lang="ar-SA" sz="2800"/>
        </a:p>
      </dgm:t>
    </dgm:pt>
    <dgm:pt modelId="{AD8F5407-C3E5-431E-88AD-065FEA36B5E3}" type="sibTrans" cxnId="{9FF69AB4-11A5-44F8-85CC-7BE73A47A6AA}">
      <dgm:prSet/>
      <dgm:spPr/>
      <dgm:t>
        <a:bodyPr/>
        <a:lstStyle/>
        <a:p>
          <a:pPr rtl="1"/>
          <a:endParaRPr lang="ar-SA" sz="2800"/>
        </a:p>
      </dgm:t>
    </dgm:pt>
    <dgm:pt modelId="{9E9B8A07-B812-426E-887C-C6116FC93B28}">
      <dgm:prSet phldrT="[نص]" custT="1"/>
      <dgm:spPr>
        <a:solidFill>
          <a:srgbClr val="FFCC00"/>
        </a:solidFill>
      </dgm:spPr>
      <dgm:t>
        <a:bodyPr/>
        <a:lstStyle/>
        <a:p>
          <a:pPr rtl="1"/>
          <a:endParaRPr lang="ar-SA" sz="2800" b="0" i="0" baseline="0" dirty="0">
            <a:latin typeface="Dubai" panose="020B0503030403030204" pitchFamily="34" charset="-78"/>
            <a:cs typeface="Dubai" panose="020B0503030403030204" pitchFamily="34" charset="-78"/>
          </a:endParaRPr>
        </a:p>
      </dgm:t>
    </dgm:pt>
    <dgm:pt modelId="{56ABDA1C-F676-4521-B25B-D15E226F15D9}" type="parTrans" cxnId="{6266D0DC-F50B-4A12-9C98-6BC01A5FC138}">
      <dgm:prSet/>
      <dgm:spPr/>
      <dgm:t>
        <a:bodyPr/>
        <a:lstStyle/>
        <a:p>
          <a:pPr rtl="1"/>
          <a:endParaRPr lang="ar-SA" sz="2800"/>
        </a:p>
      </dgm:t>
    </dgm:pt>
    <dgm:pt modelId="{0F2B674B-DDE0-45B7-8B34-831D95727345}" type="sibTrans" cxnId="{6266D0DC-F50B-4A12-9C98-6BC01A5FC138}">
      <dgm:prSet/>
      <dgm:spPr/>
      <dgm:t>
        <a:bodyPr/>
        <a:lstStyle/>
        <a:p>
          <a:pPr rtl="1"/>
          <a:endParaRPr lang="ar-SA" sz="2800"/>
        </a:p>
      </dgm:t>
    </dgm:pt>
    <dgm:pt modelId="{99AA44A3-5038-4347-B392-6819E17B3689}">
      <dgm:prSet phldrT="[نص]" custT="1"/>
      <dgm:spPr>
        <a:solidFill>
          <a:srgbClr val="00AEEF"/>
        </a:solidFill>
      </dgm:spPr>
      <dgm:t>
        <a:bodyPr/>
        <a:lstStyle/>
        <a:p>
          <a:pPr rtl="1"/>
          <a:endParaRPr lang="ar-SA" sz="2800" b="0" i="0" baseline="0" dirty="0">
            <a:latin typeface="Dubai" panose="020B0503030403030204" pitchFamily="34" charset="-78"/>
            <a:cs typeface="Dubai" panose="020B0503030403030204" pitchFamily="34" charset="-78"/>
          </a:endParaRPr>
        </a:p>
      </dgm:t>
    </dgm:pt>
    <dgm:pt modelId="{0FD61E56-6C4D-430B-A889-F6EE2359C740}" type="parTrans" cxnId="{B11B8D9C-3F7D-496C-9106-54A7C4408887}">
      <dgm:prSet/>
      <dgm:spPr/>
      <dgm:t>
        <a:bodyPr/>
        <a:lstStyle/>
        <a:p>
          <a:pPr rtl="1"/>
          <a:endParaRPr lang="ar-SA" sz="2800"/>
        </a:p>
      </dgm:t>
    </dgm:pt>
    <dgm:pt modelId="{8E15C311-773D-40CE-A28F-228A6AE5513A}" type="sibTrans" cxnId="{B11B8D9C-3F7D-496C-9106-54A7C4408887}">
      <dgm:prSet/>
      <dgm:spPr/>
      <dgm:t>
        <a:bodyPr/>
        <a:lstStyle/>
        <a:p>
          <a:pPr rtl="1"/>
          <a:endParaRPr lang="ar-SA" sz="2800"/>
        </a:p>
      </dgm:t>
    </dgm:pt>
    <dgm:pt modelId="{FC69ECA7-A290-480F-A4EB-98841933FD3B}">
      <dgm:prSet phldrT="[نص]" custT="1"/>
      <dgm:spPr>
        <a:solidFill>
          <a:srgbClr val="203E5F"/>
        </a:solidFill>
      </dgm:spPr>
      <dgm:t>
        <a:bodyPr/>
        <a:lstStyle/>
        <a:p>
          <a:pPr rtl="1"/>
          <a:endParaRPr lang="ar-SA" sz="2800" b="0" i="0" baseline="0" dirty="0">
            <a:latin typeface="Dubai" panose="020B0503030403030204" pitchFamily="34" charset="-78"/>
            <a:cs typeface="Dubai" panose="020B0503030403030204" pitchFamily="34" charset="-78"/>
          </a:endParaRPr>
        </a:p>
      </dgm:t>
    </dgm:pt>
    <dgm:pt modelId="{E2899B1B-804B-4B03-90AC-4F24747422C3}" type="parTrans" cxnId="{E93A8FB3-CD7C-4ABE-9968-846A409875CB}">
      <dgm:prSet/>
      <dgm:spPr/>
      <dgm:t>
        <a:bodyPr/>
        <a:lstStyle/>
        <a:p>
          <a:pPr rtl="1"/>
          <a:endParaRPr lang="ar-SA" sz="2800"/>
        </a:p>
      </dgm:t>
    </dgm:pt>
    <dgm:pt modelId="{FFAE9D2C-A0FF-4181-8FE5-BA65D7899CE1}" type="sibTrans" cxnId="{E93A8FB3-CD7C-4ABE-9968-846A409875CB}">
      <dgm:prSet/>
      <dgm:spPr/>
      <dgm:t>
        <a:bodyPr/>
        <a:lstStyle/>
        <a:p>
          <a:pPr rtl="1"/>
          <a:endParaRPr lang="ar-SA" sz="2800"/>
        </a:p>
      </dgm:t>
    </dgm:pt>
    <dgm:pt modelId="{E808C587-0AB8-493B-B6DD-B271A3CC8037}" type="pres">
      <dgm:prSet presAssocID="{638DC849-1993-4001-9266-8CD1CD2CB122}" presName="compositeShape" presStyleCnt="0">
        <dgm:presLayoutVars>
          <dgm:chMax val="7"/>
          <dgm:dir/>
          <dgm:resizeHandles val="exact"/>
        </dgm:presLayoutVars>
      </dgm:prSet>
      <dgm:spPr/>
    </dgm:pt>
    <dgm:pt modelId="{FA0F2AF0-D0B7-45F4-B280-43815A3BA9E0}" type="pres">
      <dgm:prSet presAssocID="{638DC849-1993-4001-9266-8CD1CD2CB122}" presName="wedge1" presStyleLbl="node1" presStyleIdx="0" presStyleCnt="4" custLinFactNeighborX="-4678" custLinFactNeighborY="4062"/>
      <dgm:spPr/>
    </dgm:pt>
    <dgm:pt modelId="{853C8E06-2769-4E8A-80E9-46409CB4C26E}" type="pres">
      <dgm:prSet presAssocID="{638DC849-1993-4001-9266-8CD1CD2CB122}" presName="wedge1Tx" presStyleLbl="node1" presStyleIdx="0" presStyleCnt="4">
        <dgm:presLayoutVars>
          <dgm:chMax val="0"/>
          <dgm:chPref val="0"/>
          <dgm:bulletEnabled val="1"/>
        </dgm:presLayoutVars>
      </dgm:prSet>
      <dgm:spPr/>
    </dgm:pt>
    <dgm:pt modelId="{2C80927E-795C-4F92-A047-F04906663F6A}" type="pres">
      <dgm:prSet presAssocID="{638DC849-1993-4001-9266-8CD1CD2CB122}" presName="wedge2" presStyleLbl="node1" presStyleIdx="1" presStyleCnt="4"/>
      <dgm:spPr/>
    </dgm:pt>
    <dgm:pt modelId="{C0DA1E84-AED0-4C71-8505-1743F481FD72}" type="pres">
      <dgm:prSet presAssocID="{638DC849-1993-4001-9266-8CD1CD2CB122}" presName="wedge2Tx" presStyleLbl="node1" presStyleIdx="1" presStyleCnt="4">
        <dgm:presLayoutVars>
          <dgm:chMax val="0"/>
          <dgm:chPref val="0"/>
          <dgm:bulletEnabled val="1"/>
        </dgm:presLayoutVars>
      </dgm:prSet>
      <dgm:spPr/>
    </dgm:pt>
    <dgm:pt modelId="{ED6208FC-B2F2-4894-8C0D-A11F2D26CCE2}" type="pres">
      <dgm:prSet presAssocID="{638DC849-1993-4001-9266-8CD1CD2CB122}" presName="wedge3" presStyleLbl="node1" presStyleIdx="2" presStyleCnt="4"/>
      <dgm:spPr/>
    </dgm:pt>
    <dgm:pt modelId="{B4EEFD0D-BA27-43A5-A782-6148B035A774}" type="pres">
      <dgm:prSet presAssocID="{638DC849-1993-4001-9266-8CD1CD2CB122}" presName="wedge3Tx" presStyleLbl="node1" presStyleIdx="2" presStyleCnt="4">
        <dgm:presLayoutVars>
          <dgm:chMax val="0"/>
          <dgm:chPref val="0"/>
          <dgm:bulletEnabled val="1"/>
        </dgm:presLayoutVars>
      </dgm:prSet>
      <dgm:spPr/>
    </dgm:pt>
    <dgm:pt modelId="{7A2B48C5-620C-4B73-A5DB-13C645BDF14C}" type="pres">
      <dgm:prSet presAssocID="{638DC849-1993-4001-9266-8CD1CD2CB122}" presName="wedge4" presStyleLbl="node1" presStyleIdx="3" presStyleCnt="4"/>
      <dgm:spPr/>
    </dgm:pt>
    <dgm:pt modelId="{79255B0A-1DE9-44CF-A772-BD20F86BEEC4}" type="pres">
      <dgm:prSet presAssocID="{638DC849-1993-4001-9266-8CD1CD2CB122}" presName="wedge4Tx" presStyleLbl="node1" presStyleIdx="3" presStyleCnt="4">
        <dgm:presLayoutVars>
          <dgm:chMax val="0"/>
          <dgm:chPref val="0"/>
          <dgm:bulletEnabled val="1"/>
        </dgm:presLayoutVars>
      </dgm:prSet>
      <dgm:spPr/>
    </dgm:pt>
  </dgm:ptLst>
  <dgm:cxnLst>
    <dgm:cxn modelId="{0B0C6D0E-1F19-4B61-AA5A-2257AAC0A91C}" type="presOf" srcId="{99AA44A3-5038-4347-B392-6819E17B3689}" destId="{ED6208FC-B2F2-4894-8C0D-A11F2D26CCE2}" srcOrd="0" destOrd="0" presId="urn:microsoft.com/office/officeart/2005/8/layout/chart3"/>
    <dgm:cxn modelId="{3C34592B-5D20-4C1C-8614-A97E54618F0E}" type="presOf" srcId="{FC69ECA7-A290-480F-A4EB-98841933FD3B}" destId="{7A2B48C5-620C-4B73-A5DB-13C645BDF14C}" srcOrd="0" destOrd="0" presId="urn:microsoft.com/office/officeart/2005/8/layout/chart3"/>
    <dgm:cxn modelId="{64F1344B-BF4D-4C01-A274-C4CBA7BCCEA1}" type="presOf" srcId="{9E9B8A07-B812-426E-887C-C6116FC93B28}" destId="{C0DA1E84-AED0-4C71-8505-1743F481FD72}" srcOrd="1" destOrd="0" presId="urn:microsoft.com/office/officeart/2005/8/layout/chart3"/>
    <dgm:cxn modelId="{2B160659-5266-4DD1-A346-21E54B63D33E}" type="presOf" srcId="{98147EEA-2BA5-414C-A2DD-B71B90F35775}" destId="{FA0F2AF0-D0B7-45F4-B280-43815A3BA9E0}" srcOrd="0" destOrd="0" presId="urn:microsoft.com/office/officeart/2005/8/layout/chart3"/>
    <dgm:cxn modelId="{0FF43A7A-8F1A-4DA9-93ED-BC5231F1DDCA}" type="presOf" srcId="{98147EEA-2BA5-414C-A2DD-B71B90F35775}" destId="{853C8E06-2769-4E8A-80E9-46409CB4C26E}" srcOrd="1" destOrd="0" presId="urn:microsoft.com/office/officeart/2005/8/layout/chart3"/>
    <dgm:cxn modelId="{98487F8A-2774-45EC-B97D-7B6AE6641E30}" type="presOf" srcId="{9E9B8A07-B812-426E-887C-C6116FC93B28}" destId="{2C80927E-795C-4F92-A047-F04906663F6A}" srcOrd="0" destOrd="0" presId="urn:microsoft.com/office/officeart/2005/8/layout/chart3"/>
    <dgm:cxn modelId="{B11B8D9C-3F7D-496C-9106-54A7C4408887}" srcId="{638DC849-1993-4001-9266-8CD1CD2CB122}" destId="{99AA44A3-5038-4347-B392-6819E17B3689}" srcOrd="2" destOrd="0" parTransId="{0FD61E56-6C4D-430B-A889-F6EE2359C740}" sibTransId="{8E15C311-773D-40CE-A28F-228A6AE5513A}"/>
    <dgm:cxn modelId="{745CB3A0-6B5E-4E62-A87E-72F0F17E45F6}" type="presOf" srcId="{638DC849-1993-4001-9266-8CD1CD2CB122}" destId="{E808C587-0AB8-493B-B6DD-B271A3CC8037}" srcOrd="0" destOrd="0" presId="urn:microsoft.com/office/officeart/2005/8/layout/chart3"/>
    <dgm:cxn modelId="{E93A8FB3-CD7C-4ABE-9968-846A409875CB}" srcId="{638DC849-1993-4001-9266-8CD1CD2CB122}" destId="{FC69ECA7-A290-480F-A4EB-98841933FD3B}" srcOrd="3" destOrd="0" parTransId="{E2899B1B-804B-4B03-90AC-4F24747422C3}" sibTransId="{FFAE9D2C-A0FF-4181-8FE5-BA65D7899CE1}"/>
    <dgm:cxn modelId="{9FF69AB4-11A5-44F8-85CC-7BE73A47A6AA}" srcId="{638DC849-1993-4001-9266-8CD1CD2CB122}" destId="{98147EEA-2BA5-414C-A2DD-B71B90F35775}" srcOrd="0" destOrd="0" parTransId="{A835BE38-EE20-4102-82E2-9DBA05B12EAA}" sibTransId="{AD8F5407-C3E5-431E-88AD-065FEA36B5E3}"/>
    <dgm:cxn modelId="{C2C8C2C0-56D9-43C0-AE38-FA5DCB9FCA01}" type="presOf" srcId="{99AA44A3-5038-4347-B392-6819E17B3689}" destId="{B4EEFD0D-BA27-43A5-A782-6148B035A774}" srcOrd="1" destOrd="0" presId="urn:microsoft.com/office/officeart/2005/8/layout/chart3"/>
    <dgm:cxn modelId="{6266D0DC-F50B-4A12-9C98-6BC01A5FC138}" srcId="{638DC849-1993-4001-9266-8CD1CD2CB122}" destId="{9E9B8A07-B812-426E-887C-C6116FC93B28}" srcOrd="1" destOrd="0" parTransId="{56ABDA1C-F676-4521-B25B-D15E226F15D9}" sibTransId="{0F2B674B-DDE0-45B7-8B34-831D95727345}"/>
    <dgm:cxn modelId="{F9681FDD-6C06-4379-B750-2DAF11A044E6}" type="presOf" srcId="{FC69ECA7-A290-480F-A4EB-98841933FD3B}" destId="{79255B0A-1DE9-44CF-A772-BD20F86BEEC4}" srcOrd="1" destOrd="0" presId="urn:microsoft.com/office/officeart/2005/8/layout/chart3"/>
    <dgm:cxn modelId="{B2FA8A33-1266-43E3-A75A-412E0C1CEBE8}" type="presParOf" srcId="{E808C587-0AB8-493B-B6DD-B271A3CC8037}" destId="{FA0F2AF0-D0B7-45F4-B280-43815A3BA9E0}" srcOrd="0" destOrd="0" presId="urn:microsoft.com/office/officeart/2005/8/layout/chart3"/>
    <dgm:cxn modelId="{5A0B303C-E95D-494E-8DA3-B879E55E0277}" type="presParOf" srcId="{E808C587-0AB8-493B-B6DD-B271A3CC8037}" destId="{853C8E06-2769-4E8A-80E9-46409CB4C26E}" srcOrd="1" destOrd="0" presId="urn:microsoft.com/office/officeart/2005/8/layout/chart3"/>
    <dgm:cxn modelId="{4D7010D8-C538-4461-B043-572662E177DF}" type="presParOf" srcId="{E808C587-0AB8-493B-B6DD-B271A3CC8037}" destId="{2C80927E-795C-4F92-A047-F04906663F6A}" srcOrd="2" destOrd="0" presId="urn:microsoft.com/office/officeart/2005/8/layout/chart3"/>
    <dgm:cxn modelId="{3D9E03D8-8670-4EBD-907B-31556E908301}" type="presParOf" srcId="{E808C587-0AB8-493B-B6DD-B271A3CC8037}" destId="{C0DA1E84-AED0-4C71-8505-1743F481FD72}" srcOrd="3" destOrd="0" presId="urn:microsoft.com/office/officeart/2005/8/layout/chart3"/>
    <dgm:cxn modelId="{3B224AC4-9302-4CC0-AEDA-E5149C94A377}" type="presParOf" srcId="{E808C587-0AB8-493B-B6DD-B271A3CC8037}" destId="{ED6208FC-B2F2-4894-8C0D-A11F2D26CCE2}" srcOrd="4" destOrd="0" presId="urn:microsoft.com/office/officeart/2005/8/layout/chart3"/>
    <dgm:cxn modelId="{E5F58858-FC19-4D04-9BE6-5D31263C5E3F}" type="presParOf" srcId="{E808C587-0AB8-493B-B6DD-B271A3CC8037}" destId="{B4EEFD0D-BA27-43A5-A782-6148B035A774}" srcOrd="5" destOrd="0" presId="urn:microsoft.com/office/officeart/2005/8/layout/chart3"/>
    <dgm:cxn modelId="{F75C97D0-E9FD-4554-B656-E47944311ECD}" type="presParOf" srcId="{E808C587-0AB8-493B-B6DD-B271A3CC8037}" destId="{7A2B48C5-620C-4B73-A5DB-13C645BDF14C}" srcOrd="6" destOrd="0" presId="urn:microsoft.com/office/officeart/2005/8/layout/chart3"/>
    <dgm:cxn modelId="{7C6BD9F0-F4D5-4627-A2D9-F2E1F28336FB}" type="presParOf" srcId="{E808C587-0AB8-493B-B6DD-B271A3CC8037}" destId="{79255B0A-1DE9-44CF-A772-BD20F86BEEC4}" srcOrd="7"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D687A1-6F18-47C6-B64F-A6D5802E4584}">
      <dsp:nvSpPr>
        <dsp:cNvPr id="0" name=""/>
        <dsp:cNvSpPr/>
      </dsp:nvSpPr>
      <dsp:spPr>
        <a:xfrm>
          <a:off x="5927430" y="1901436"/>
          <a:ext cx="608691" cy="1331431"/>
        </a:xfrm>
        <a:custGeom>
          <a:avLst/>
          <a:gdLst/>
          <a:ahLst/>
          <a:cxnLst/>
          <a:rect l="0" t="0" r="0" b="0"/>
          <a:pathLst>
            <a:path>
              <a:moveTo>
                <a:pt x="608691" y="0"/>
              </a:moveTo>
              <a:lnTo>
                <a:pt x="202904" y="0"/>
              </a:lnTo>
              <a:lnTo>
                <a:pt x="202904" y="1331431"/>
              </a:lnTo>
              <a:lnTo>
                <a:pt x="0" y="1331431"/>
              </a:lnTo>
            </a:path>
          </a:pathLst>
        </a:custGeom>
        <a:noFill/>
        <a:ln w="12700" cap="flat" cmpd="sng" algn="ctr">
          <a:solidFill>
            <a:srgbClr val="C29A53"/>
          </a:solidFill>
          <a:prstDash val="solid"/>
          <a:miter lim="800000"/>
        </a:ln>
        <a:effectLst/>
      </dsp:spPr>
      <dsp:style>
        <a:lnRef idx="2">
          <a:scrgbClr r="0" g="0" b="0"/>
        </a:lnRef>
        <a:fillRef idx="0">
          <a:scrgbClr r="0" g="0" b="0"/>
        </a:fillRef>
        <a:effectRef idx="0">
          <a:scrgbClr r="0" g="0" b="0"/>
        </a:effectRef>
        <a:fontRef idx="minor"/>
      </dsp:style>
    </dsp:sp>
    <dsp:sp modelId="{876D0C03-461D-4915-8B79-FB752F497D16}">
      <dsp:nvSpPr>
        <dsp:cNvPr id="0" name=""/>
        <dsp:cNvSpPr/>
      </dsp:nvSpPr>
      <dsp:spPr>
        <a:xfrm>
          <a:off x="5916554" y="1901436"/>
          <a:ext cx="619567" cy="378736"/>
        </a:xfrm>
        <a:custGeom>
          <a:avLst/>
          <a:gdLst/>
          <a:ahLst/>
          <a:cxnLst/>
          <a:rect l="0" t="0" r="0" b="0"/>
          <a:pathLst>
            <a:path>
              <a:moveTo>
                <a:pt x="619567" y="0"/>
              </a:moveTo>
              <a:lnTo>
                <a:pt x="202904" y="0"/>
              </a:lnTo>
              <a:lnTo>
                <a:pt x="202904" y="378736"/>
              </a:lnTo>
              <a:lnTo>
                <a:pt x="0" y="378736"/>
              </a:lnTo>
            </a:path>
          </a:pathLst>
        </a:custGeom>
        <a:noFill/>
        <a:ln w="12700" cap="flat" cmpd="sng" algn="ctr">
          <a:solidFill>
            <a:srgbClr val="C29A53"/>
          </a:solidFill>
          <a:prstDash val="solid"/>
          <a:miter lim="800000"/>
        </a:ln>
        <a:effectLst/>
      </dsp:spPr>
      <dsp:style>
        <a:lnRef idx="2">
          <a:scrgbClr r="0" g="0" b="0"/>
        </a:lnRef>
        <a:fillRef idx="0">
          <a:scrgbClr r="0" g="0" b="0"/>
        </a:fillRef>
        <a:effectRef idx="0">
          <a:scrgbClr r="0" g="0" b="0"/>
        </a:effectRef>
        <a:fontRef idx="minor"/>
      </dsp:style>
    </dsp:sp>
    <dsp:sp modelId="{09F6051D-9DB2-40F1-8BDA-EA70EBCA62AB}">
      <dsp:nvSpPr>
        <dsp:cNvPr id="0" name=""/>
        <dsp:cNvSpPr/>
      </dsp:nvSpPr>
      <dsp:spPr>
        <a:xfrm>
          <a:off x="5927897" y="1429110"/>
          <a:ext cx="608225" cy="472326"/>
        </a:xfrm>
        <a:custGeom>
          <a:avLst/>
          <a:gdLst/>
          <a:ahLst/>
          <a:cxnLst/>
          <a:rect l="0" t="0" r="0" b="0"/>
          <a:pathLst>
            <a:path>
              <a:moveTo>
                <a:pt x="608225" y="472326"/>
              </a:moveTo>
              <a:lnTo>
                <a:pt x="202904" y="472326"/>
              </a:lnTo>
              <a:lnTo>
                <a:pt x="202904" y="0"/>
              </a:lnTo>
              <a:lnTo>
                <a:pt x="0" y="0"/>
              </a:lnTo>
            </a:path>
          </a:pathLst>
        </a:custGeom>
        <a:noFill/>
        <a:ln w="12700" cap="flat" cmpd="sng" algn="ctr">
          <a:solidFill>
            <a:srgbClr val="C29A53"/>
          </a:solidFill>
          <a:prstDash val="solid"/>
          <a:miter lim="800000"/>
        </a:ln>
        <a:effectLst/>
      </dsp:spPr>
      <dsp:style>
        <a:lnRef idx="2">
          <a:scrgbClr r="0" g="0" b="0"/>
        </a:lnRef>
        <a:fillRef idx="0">
          <a:scrgbClr r="0" g="0" b="0"/>
        </a:fillRef>
        <a:effectRef idx="0">
          <a:scrgbClr r="0" g="0" b="0"/>
        </a:effectRef>
        <a:fontRef idx="minor"/>
      </dsp:style>
    </dsp:sp>
    <dsp:sp modelId="{FCF2BF64-DA8C-4FDA-8896-DB225BF39B14}">
      <dsp:nvSpPr>
        <dsp:cNvPr id="0" name=""/>
        <dsp:cNvSpPr/>
      </dsp:nvSpPr>
      <dsp:spPr>
        <a:xfrm>
          <a:off x="5926984" y="477440"/>
          <a:ext cx="609138" cy="1423996"/>
        </a:xfrm>
        <a:custGeom>
          <a:avLst/>
          <a:gdLst/>
          <a:ahLst/>
          <a:cxnLst/>
          <a:rect l="0" t="0" r="0" b="0"/>
          <a:pathLst>
            <a:path>
              <a:moveTo>
                <a:pt x="609138" y="1423996"/>
              </a:moveTo>
              <a:lnTo>
                <a:pt x="202904" y="1423996"/>
              </a:lnTo>
              <a:lnTo>
                <a:pt x="202904" y="0"/>
              </a:lnTo>
              <a:lnTo>
                <a:pt x="0" y="0"/>
              </a:lnTo>
            </a:path>
          </a:pathLst>
        </a:custGeom>
        <a:noFill/>
        <a:ln w="12700" cap="flat" cmpd="sng" algn="ctr">
          <a:solidFill>
            <a:srgbClr val="C29A53"/>
          </a:solidFill>
          <a:prstDash val="solid"/>
          <a:miter lim="800000"/>
        </a:ln>
        <a:effectLst/>
      </dsp:spPr>
      <dsp:style>
        <a:lnRef idx="2">
          <a:scrgbClr r="0" g="0" b="0"/>
        </a:lnRef>
        <a:fillRef idx="0">
          <a:scrgbClr r="0" g="0" b="0"/>
        </a:fillRef>
        <a:effectRef idx="0">
          <a:scrgbClr r="0" g="0" b="0"/>
        </a:effectRef>
        <a:fontRef idx="minor"/>
      </dsp:style>
    </dsp:sp>
    <dsp:sp modelId="{82CBC37C-6124-497F-97AB-302CE6BA4A5D}">
      <dsp:nvSpPr>
        <dsp:cNvPr id="0" name=""/>
        <dsp:cNvSpPr/>
      </dsp:nvSpPr>
      <dsp:spPr>
        <a:xfrm>
          <a:off x="6536122" y="1077"/>
          <a:ext cx="2296103" cy="3800719"/>
        </a:xfrm>
        <a:prstGeom prst="rect">
          <a:avLst/>
        </a:prstGeom>
        <a:solidFill>
          <a:srgbClr val="F58221"/>
        </a:solidFill>
        <a:ln w="12700" cap="flat" cmpd="sng" algn="ctr">
          <a:solidFill>
            <a:srgbClr val="D1D1C7"/>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000" tIns="11430" rIns="144000" bIns="11430" numCol="1" spcCol="1270" anchor="ctr" anchorCtr="0">
          <a:noAutofit/>
        </a:bodyPr>
        <a:lstStyle/>
        <a:p>
          <a:pPr marL="0" lvl="0" indent="0" algn="justLow" defTabSz="800100" rtl="1">
            <a:lnSpc>
              <a:spcPct val="90000"/>
            </a:lnSpc>
            <a:spcBef>
              <a:spcPct val="0"/>
            </a:spcBef>
            <a:spcAft>
              <a:spcPct val="35000"/>
            </a:spcAft>
            <a:buNone/>
            <a:tabLst/>
          </a:pPr>
          <a:r>
            <a:rPr lang="ar-SA" sz="1800" b="1" kern="1200" dirty="0">
              <a:latin typeface="Alexandria" pitchFamily="2" charset="-78"/>
              <a:cs typeface="Alexandria" pitchFamily="2" charset="-78"/>
            </a:rPr>
            <a:t>هناك عدة مصادر للقيم الموجودة لدى الأفراد ومن أهمها ما يلي:</a:t>
          </a:r>
          <a:endParaRPr lang="en-US" sz="1800" b="1" kern="1200" dirty="0">
            <a:solidFill>
              <a:schemeClr val="bg1"/>
            </a:solidFill>
            <a:latin typeface="Alexandria" pitchFamily="2" charset="-78"/>
            <a:ea typeface="+mn-ea"/>
            <a:cs typeface="Alexandria" pitchFamily="2" charset="-78"/>
          </a:endParaRPr>
        </a:p>
      </dsp:txBody>
      <dsp:txXfrm>
        <a:off x="6536122" y="1077"/>
        <a:ext cx="2296103" cy="3800719"/>
      </dsp:txXfrm>
    </dsp:sp>
    <dsp:sp modelId="{477594C2-386B-4F17-9A0E-64BB4A483E62}">
      <dsp:nvSpPr>
        <dsp:cNvPr id="0" name=""/>
        <dsp:cNvSpPr/>
      </dsp:nvSpPr>
      <dsp:spPr>
        <a:xfrm>
          <a:off x="2033072" y="122958"/>
          <a:ext cx="3893912" cy="708963"/>
        </a:xfrm>
        <a:prstGeom prst="rect">
          <a:avLst/>
        </a:prstGeom>
        <a:solidFill>
          <a:srgbClr val="203E5F"/>
        </a:solidFill>
        <a:ln w="12700" cap="flat" cmpd="sng" algn="ctr">
          <a:solidFill>
            <a:srgbClr val="C29A53"/>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1">
            <a:lnSpc>
              <a:spcPct val="90000"/>
            </a:lnSpc>
            <a:spcBef>
              <a:spcPct val="0"/>
            </a:spcBef>
            <a:spcAft>
              <a:spcPct val="35000"/>
            </a:spcAft>
            <a:buNone/>
          </a:pPr>
          <a:r>
            <a:rPr kumimoji="0" lang="ar-SA" sz="1800" b="0" i="0" u="none" strike="noStrike" kern="1200" cap="none" spc="0" normalizeH="0" baseline="0" noProof="0" dirty="0">
              <a:ln>
                <a:noFill/>
              </a:ln>
              <a:solidFill>
                <a:schemeClr val="bg1"/>
              </a:solidFill>
              <a:effectLst/>
              <a:uLnTx/>
              <a:uFillTx/>
              <a:latin typeface="Alexandria" charset="0"/>
              <a:ea typeface="+mn-ea"/>
              <a:cs typeface="Alexandria" charset="0"/>
            </a:rPr>
            <a:t>أولاً: العائلة</a:t>
          </a:r>
          <a:endParaRPr lang="en-US" sz="1800" b="0" i="0" kern="1200" baseline="0" dirty="0">
            <a:solidFill>
              <a:schemeClr val="bg1"/>
            </a:solidFill>
            <a:latin typeface="Alexandria" pitchFamily="2" charset="-78"/>
            <a:cs typeface="Alexandria" pitchFamily="2" charset="-78"/>
          </a:endParaRPr>
        </a:p>
      </dsp:txBody>
      <dsp:txXfrm>
        <a:off x="2033072" y="122958"/>
        <a:ext cx="3893912" cy="708963"/>
      </dsp:txXfrm>
    </dsp:sp>
    <dsp:sp modelId="{1E0E9322-F7B1-45E4-9C5A-F61054FB3AFC}">
      <dsp:nvSpPr>
        <dsp:cNvPr id="0" name=""/>
        <dsp:cNvSpPr/>
      </dsp:nvSpPr>
      <dsp:spPr>
        <a:xfrm>
          <a:off x="2031428" y="1074628"/>
          <a:ext cx="3896468" cy="708963"/>
        </a:xfrm>
        <a:prstGeom prst="rect">
          <a:avLst/>
        </a:prstGeom>
        <a:solidFill>
          <a:srgbClr val="FFCC00"/>
        </a:solidFill>
        <a:ln w="12700" cap="flat" cmpd="sng" algn="ctr">
          <a:solidFill>
            <a:srgbClr val="C29A53"/>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1">
            <a:lnSpc>
              <a:spcPct val="90000"/>
            </a:lnSpc>
            <a:spcBef>
              <a:spcPct val="0"/>
            </a:spcBef>
            <a:spcAft>
              <a:spcPct val="35000"/>
            </a:spcAft>
            <a:buNone/>
          </a:pPr>
          <a:r>
            <a:rPr kumimoji="0" lang="ar-SA" sz="1800" b="0" i="0" u="none" strike="noStrike" kern="1200" cap="none" spc="0" normalizeH="0" baseline="0" noProof="0" dirty="0">
              <a:ln>
                <a:noFill/>
              </a:ln>
              <a:solidFill>
                <a:schemeClr val="bg1"/>
              </a:solidFill>
              <a:effectLst/>
              <a:uLnTx/>
              <a:uFillTx/>
              <a:latin typeface="Alexandria" charset="0"/>
              <a:ea typeface="+mn-ea"/>
              <a:cs typeface="Alexandria" charset="0"/>
            </a:rPr>
            <a:t>ثانياً: التعاليم الدينية</a:t>
          </a:r>
          <a:endParaRPr lang="en-US" sz="1800" b="0" kern="1200" dirty="0">
            <a:solidFill>
              <a:schemeClr val="bg1"/>
            </a:solidFill>
            <a:latin typeface="Alexandria" pitchFamily="2" charset="-78"/>
            <a:cs typeface="Alexandria" pitchFamily="2" charset="-78"/>
          </a:endParaRPr>
        </a:p>
      </dsp:txBody>
      <dsp:txXfrm>
        <a:off x="2031428" y="1074628"/>
        <a:ext cx="3896468" cy="708963"/>
      </dsp:txXfrm>
    </dsp:sp>
    <dsp:sp modelId="{44ED494E-1DFA-4BBF-BD6D-622A3964A01F}">
      <dsp:nvSpPr>
        <dsp:cNvPr id="0" name=""/>
        <dsp:cNvSpPr/>
      </dsp:nvSpPr>
      <dsp:spPr>
        <a:xfrm>
          <a:off x="2020755" y="1925691"/>
          <a:ext cx="3895799" cy="708963"/>
        </a:xfrm>
        <a:prstGeom prst="rect">
          <a:avLst/>
        </a:prstGeom>
        <a:solidFill>
          <a:srgbClr val="203E5F"/>
        </a:solidFill>
        <a:ln w="12700" cap="flat" cmpd="sng" algn="ctr">
          <a:solidFill>
            <a:srgbClr val="C29A53"/>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1">
            <a:lnSpc>
              <a:spcPct val="90000"/>
            </a:lnSpc>
            <a:spcBef>
              <a:spcPct val="0"/>
            </a:spcBef>
            <a:spcAft>
              <a:spcPct val="35000"/>
            </a:spcAft>
            <a:buNone/>
          </a:pPr>
          <a:r>
            <a:rPr kumimoji="0" lang="ar-SA" sz="1800" b="0" i="0" u="none" strike="noStrike" kern="1200" cap="none" spc="0" normalizeH="0" baseline="0" noProof="0" dirty="0">
              <a:ln>
                <a:noFill/>
              </a:ln>
              <a:solidFill>
                <a:schemeClr val="bg1"/>
              </a:solidFill>
              <a:effectLst/>
              <a:uLnTx/>
              <a:uFillTx/>
              <a:latin typeface="Alexandria" charset="0"/>
              <a:ea typeface="+mn-ea"/>
              <a:cs typeface="Alexandria" charset="0"/>
            </a:rPr>
            <a:t>ثالثاً: الخبرات السابقة</a:t>
          </a:r>
          <a:endParaRPr lang="en-US" sz="1800" b="0" kern="1200" dirty="0">
            <a:solidFill>
              <a:schemeClr val="bg1"/>
            </a:solidFill>
            <a:latin typeface="Alexandria" pitchFamily="2" charset="-78"/>
            <a:cs typeface="Alexandria" pitchFamily="2" charset="-78"/>
          </a:endParaRPr>
        </a:p>
      </dsp:txBody>
      <dsp:txXfrm>
        <a:off x="2020755" y="1925691"/>
        <a:ext cx="3895799" cy="708963"/>
      </dsp:txXfrm>
    </dsp:sp>
    <dsp:sp modelId="{435CE917-64D2-485B-B631-C7DD03090B1A}">
      <dsp:nvSpPr>
        <dsp:cNvPr id="0" name=""/>
        <dsp:cNvSpPr/>
      </dsp:nvSpPr>
      <dsp:spPr>
        <a:xfrm>
          <a:off x="2031631" y="2878785"/>
          <a:ext cx="3895799" cy="708164"/>
        </a:xfrm>
        <a:prstGeom prst="rect">
          <a:avLst/>
        </a:prstGeom>
        <a:solidFill>
          <a:srgbClr val="FFCC00"/>
        </a:solidFill>
        <a:ln w="12700" cap="flat" cmpd="sng" algn="ctr">
          <a:solidFill>
            <a:srgbClr val="C29A53"/>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1">
            <a:lnSpc>
              <a:spcPct val="90000"/>
            </a:lnSpc>
            <a:spcBef>
              <a:spcPct val="0"/>
            </a:spcBef>
            <a:spcAft>
              <a:spcPct val="35000"/>
            </a:spcAft>
            <a:buNone/>
          </a:pPr>
          <a:r>
            <a:rPr kumimoji="0" lang="ar-SA" sz="1800" b="0" i="0" u="none" strike="noStrike" kern="1200" cap="none" spc="0" normalizeH="0" baseline="0" noProof="0" dirty="0">
              <a:ln>
                <a:noFill/>
              </a:ln>
              <a:solidFill>
                <a:schemeClr val="bg1"/>
              </a:solidFill>
              <a:effectLst/>
              <a:uLnTx/>
              <a:uFillTx/>
              <a:latin typeface="Alexandria" charset="0"/>
              <a:ea typeface="+mn-ea"/>
              <a:cs typeface="Alexandria" charset="0"/>
            </a:rPr>
            <a:t>رابعاً: الجماعات التي ينتمي إليها الفرد</a:t>
          </a:r>
          <a:endParaRPr lang="en-US" sz="1800" b="0" kern="1200" dirty="0">
            <a:solidFill>
              <a:schemeClr val="bg1"/>
            </a:solidFill>
            <a:latin typeface="Alexandria" pitchFamily="2" charset="-78"/>
            <a:cs typeface="Alexandria" pitchFamily="2" charset="-78"/>
          </a:endParaRPr>
        </a:p>
      </dsp:txBody>
      <dsp:txXfrm>
        <a:off x="2031631" y="2878785"/>
        <a:ext cx="3895799" cy="7081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0F2AF0-D0B7-45F4-B280-43815A3BA9E0}">
      <dsp:nvSpPr>
        <dsp:cNvPr id="0" name=""/>
        <dsp:cNvSpPr/>
      </dsp:nvSpPr>
      <dsp:spPr>
        <a:xfrm>
          <a:off x="1646426" y="369435"/>
          <a:ext cx="3218455" cy="3218455"/>
        </a:xfrm>
        <a:prstGeom prst="pie">
          <a:avLst>
            <a:gd name="adj1" fmla="val 16200000"/>
            <a:gd name="adj2" fmla="val 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rtl="1">
            <a:lnSpc>
              <a:spcPct val="90000"/>
            </a:lnSpc>
            <a:spcBef>
              <a:spcPct val="0"/>
            </a:spcBef>
            <a:spcAft>
              <a:spcPct val="35000"/>
            </a:spcAft>
            <a:buNone/>
          </a:pPr>
          <a:endParaRPr lang="ar-SA" sz="1600" b="0" i="0" kern="1200" baseline="0" dirty="0">
            <a:latin typeface="Dubai" panose="020B0503030403030204" pitchFamily="34" charset="-78"/>
            <a:cs typeface="Dubai" panose="020B0503030403030204" pitchFamily="34" charset="-78"/>
          </a:endParaRPr>
        </a:p>
      </dsp:txBody>
      <dsp:txXfrm>
        <a:off x="3292436" y="964850"/>
        <a:ext cx="1187763" cy="957873"/>
      </dsp:txXfrm>
    </dsp:sp>
    <dsp:sp modelId="{2C80927E-795C-4F92-A047-F04906663F6A}">
      <dsp:nvSpPr>
        <dsp:cNvPr id="0" name=""/>
        <dsp:cNvSpPr/>
      </dsp:nvSpPr>
      <dsp:spPr>
        <a:xfrm>
          <a:off x="1661351" y="374337"/>
          <a:ext cx="3218455" cy="3218455"/>
        </a:xfrm>
        <a:prstGeom prst="pie">
          <a:avLst>
            <a:gd name="adj1" fmla="val 0"/>
            <a:gd name="adj2" fmla="val 5400000"/>
          </a:avLst>
        </a:prstGeom>
        <a:solidFill>
          <a:srgbClr val="FFCC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rtl="1">
            <a:lnSpc>
              <a:spcPct val="90000"/>
            </a:lnSpc>
            <a:spcBef>
              <a:spcPct val="0"/>
            </a:spcBef>
            <a:spcAft>
              <a:spcPct val="35000"/>
            </a:spcAft>
            <a:buNone/>
          </a:pPr>
          <a:endParaRPr lang="ar-SA" sz="2800" b="0" i="0" kern="1200" baseline="0" dirty="0">
            <a:latin typeface="Dubai" panose="020B0503030403030204" pitchFamily="34" charset="-78"/>
            <a:cs typeface="Dubai" panose="020B0503030403030204" pitchFamily="34" charset="-78"/>
          </a:endParaRPr>
        </a:p>
      </dsp:txBody>
      <dsp:txXfrm>
        <a:off x="3328051" y="2041037"/>
        <a:ext cx="1187763" cy="957873"/>
      </dsp:txXfrm>
    </dsp:sp>
    <dsp:sp modelId="{ED6208FC-B2F2-4894-8C0D-A11F2D26CCE2}">
      <dsp:nvSpPr>
        <dsp:cNvPr id="0" name=""/>
        <dsp:cNvSpPr/>
      </dsp:nvSpPr>
      <dsp:spPr>
        <a:xfrm>
          <a:off x="1661351" y="374337"/>
          <a:ext cx="3218455" cy="3218455"/>
        </a:xfrm>
        <a:prstGeom prst="pie">
          <a:avLst>
            <a:gd name="adj1" fmla="val 5400000"/>
            <a:gd name="adj2" fmla="val 10800000"/>
          </a:avLst>
        </a:prstGeom>
        <a:solidFill>
          <a:srgbClr val="00AEE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rtl="1">
            <a:lnSpc>
              <a:spcPct val="90000"/>
            </a:lnSpc>
            <a:spcBef>
              <a:spcPct val="0"/>
            </a:spcBef>
            <a:spcAft>
              <a:spcPct val="35000"/>
            </a:spcAft>
            <a:buNone/>
          </a:pPr>
          <a:endParaRPr lang="ar-SA" sz="2800" b="0" i="0" kern="1200" baseline="0" dirty="0">
            <a:latin typeface="Dubai" panose="020B0503030403030204" pitchFamily="34" charset="-78"/>
            <a:cs typeface="Dubai" panose="020B0503030403030204" pitchFamily="34" charset="-78"/>
          </a:endParaRPr>
        </a:p>
      </dsp:txBody>
      <dsp:txXfrm>
        <a:off x="2025343" y="2041037"/>
        <a:ext cx="1187763" cy="957873"/>
      </dsp:txXfrm>
    </dsp:sp>
    <dsp:sp modelId="{7A2B48C5-620C-4B73-A5DB-13C645BDF14C}">
      <dsp:nvSpPr>
        <dsp:cNvPr id="0" name=""/>
        <dsp:cNvSpPr/>
      </dsp:nvSpPr>
      <dsp:spPr>
        <a:xfrm>
          <a:off x="1661351" y="374337"/>
          <a:ext cx="3218455" cy="3218455"/>
        </a:xfrm>
        <a:prstGeom prst="pie">
          <a:avLst>
            <a:gd name="adj1" fmla="val 10800000"/>
            <a:gd name="adj2" fmla="val 16200000"/>
          </a:avLst>
        </a:prstGeom>
        <a:solidFill>
          <a:srgbClr val="203E5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rtl="1">
            <a:lnSpc>
              <a:spcPct val="90000"/>
            </a:lnSpc>
            <a:spcBef>
              <a:spcPct val="0"/>
            </a:spcBef>
            <a:spcAft>
              <a:spcPct val="35000"/>
            </a:spcAft>
            <a:buNone/>
          </a:pPr>
          <a:endParaRPr lang="ar-SA" sz="2800" b="0" i="0" kern="1200" baseline="0" dirty="0">
            <a:latin typeface="Dubai" panose="020B0503030403030204" pitchFamily="34" charset="-78"/>
            <a:cs typeface="Dubai" panose="020B0503030403030204" pitchFamily="34" charset="-78"/>
          </a:endParaRPr>
        </a:p>
      </dsp:txBody>
      <dsp:txXfrm>
        <a:off x="2025343" y="968218"/>
        <a:ext cx="1187763" cy="957873"/>
      </dsp:txXfrm>
    </dsp:sp>
  </dsp:spTree>
</dsp:drawing>
</file>

<file path=ppt/diagrams/layout1.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شريحة عنوان">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9B560C3E-363F-2DE0-790D-2C4BE533B22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ar-SA"/>
              <a:t>انقر لتحرير نمط عنوان الشكل الرئيسي</a:t>
            </a:r>
          </a:p>
        </p:txBody>
      </p:sp>
      <p:sp>
        <p:nvSpPr>
          <p:cNvPr id="3" name="عنوان فرعي 2">
            <a:extLst>
              <a:ext uri="{FF2B5EF4-FFF2-40B4-BE49-F238E27FC236}">
                <a16:creationId xmlns:a16="http://schemas.microsoft.com/office/drawing/2014/main" id="{5F256090-0DD8-C2E1-CEBF-59FBA85ECA50}"/>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ar-SA"/>
              <a:t>انقر لتحرير نمط العنوان الفرعي للشكل الرئيسي</a:t>
            </a:r>
          </a:p>
        </p:txBody>
      </p:sp>
      <p:sp>
        <p:nvSpPr>
          <p:cNvPr id="4" name="عنصر نائب للتاريخ 3">
            <a:extLst>
              <a:ext uri="{FF2B5EF4-FFF2-40B4-BE49-F238E27FC236}">
                <a16:creationId xmlns:a16="http://schemas.microsoft.com/office/drawing/2014/main" id="{36A41064-84E6-852F-43D9-EF4BD4269BBE}"/>
              </a:ext>
            </a:extLst>
          </p:cNvPr>
          <p:cNvSpPr>
            <a:spLocks noGrp="1"/>
          </p:cNvSpPr>
          <p:nvPr>
            <p:ph type="dt" sz="half" idx="10"/>
          </p:nvPr>
        </p:nvSpPr>
        <p:spPr>
          <a:xfrm>
            <a:off x="8610600" y="6356350"/>
            <a:ext cx="2743200" cy="365125"/>
          </a:xfrm>
          <a:prstGeom prst="rect">
            <a:avLst/>
          </a:prstGeom>
        </p:spPr>
        <p:txBody>
          <a:bodyPr/>
          <a:lstStyle/>
          <a:p>
            <a:fld id="{9CFE4C57-40F2-4066-910E-CBFFF3EC0AF5}" type="datetimeFigureOut">
              <a:rPr lang="ar-SA" smtClean="0"/>
              <a:t>22/09/1447</a:t>
            </a:fld>
            <a:endParaRPr lang="ar-SA"/>
          </a:p>
        </p:txBody>
      </p:sp>
      <p:sp>
        <p:nvSpPr>
          <p:cNvPr id="5" name="عنصر نائب للتذييل 4">
            <a:extLst>
              <a:ext uri="{FF2B5EF4-FFF2-40B4-BE49-F238E27FC236}">
                <a16:creationId xmlns:a16="http://schemas.microsoft.com/office/drawing/2014/main" id="{CD0F1900-4462-34AE-00BF-BB6AE445A72D}"/>
              </a:ext>
            </a:extLst>
          </p:cNvPr>
          <p:cNvSpPr>
            <a:spLocks noGrp="1"/>
          </p:cNvSpPr>
          <p:nvPr>
            <p:ph type="ftr" sz="quarter" idx="11"/>
          </p:nvPr>
        </p:nvSpPr>
        <p:spPr>
          <a:xfrm>
            <a:off x="4038600" y="6356350"/>
            <a:ext cx="4114800" cy="365125"/>
          </a:xfrm>
          <a:prstGeom prst="rect">
            <a:avLst/>
          </a:prstGeom>
        </p:spPr>
        <p:txBody>
          <a:bodyPr/>
          <a:lstStyle/>
          <a:p>
            <a:endParaRPr lang="ar-SA"/>
          </a:p>
        </p:txBody>
      </p:sp>
      <p:sp>
        <p:nvSpPr>
          <p:cNvPr id="6" name="عنصر نائب لرقم الشريحة 5">
            <a:extLst>
              <a:ext uri="{FF2B5EF4-FFF2-40B4-BE49-F238E27FC236}">
                <a16:creationId xmlns:a16="http://schemas.microsoft.com/office/drawing/2014/main" id="{745F1CB9-D940-F5E0-D81B-59D2AB4E7ACB}"/>
              </a:ext>
            </a:extLst>
          </p:cNvPr>
          <p:cNvSpPr>
            <a:spLocks noGrp="1"/>
          </p:cNvSpPr>
          <p:nvPr>
            <p:ph type="sldNum" sz="quarter" idx="12"/>
          </p:nvPr>
        </p:nvSpPr>
        <p:spPr>
          <a:xfrm>
            <a:off x="838200" y="6356350"/>
            <a:ext cx="2743200" cy="365125"/>
          </a:xfrm>
          <a:prstGeom prst="rect">
            <a:avLst/>
          </a:prstGeom>
        </p:spPr>
        <p:txBody>
          <a:bodyPr/>
          <a:lstStyle/>
          <a:p>
            <a:fld id="{D506C816-7AAE-42F8-9A7B-E6491DD6C1D4}" type="slidenum">
              <a:rPr lang="ar-SA" smtClean="0"/>
              <a:t>‹#›</a:t>
            </a:fld>
            <a:endParaRPr lang="ar-SA"/>
          </a:p>
        </p:txBody>
      </p:sp>
    </p:spTree>
    <p:extLst>
      <p:ext uri="{BB962C8B-B14F-4D97-AF65-F5344CB8AC3E}">
        <p14:creationId xmlns:p14="http://schemas.microsoft.com/office/powerpoint/2010/main" val="9772117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عنوان ومحتوى">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1B6B00FA-9032-0781-2CC7-161B7C818806}"/>
              </a:ext>
            </a:extLst>
          </p:cNvPr>
          <p:cNvSpPr>
            <a:spLocks noGrp="1"/>
          </p:cNvSpPr>
          <p:nvPr>
            <p:ph type="title"/>
          </p:nvPr>
        </p:nvSpPr>
        <p:spPr>
          <a:xfrm>
            <a:off x="838200" y="365125"/>
            <a:ext cx="10515600" cy="1325563"/>
          </a:xfrm>
          <a:prstGeom prst="rect">
            <a:avLst/>
          </a:prstGeom>
        </p:spPr>
        <p:txBody>
          <a:bodyPr/>
          <a:lstStyle/>
          <a:p>
            <a:r>
              <a:rPr lang="ar-SA"/>
              <a:t>انقر لتحرير نمط عنوان الشكل الرئيسي</a:t>
            </a:r>
          </a:p>
        </p:txBody>
      </p:sp>
      <p:sp>
        <p:nvSpPr>
          <p:cNvPr id="3" name="عنصر نائب للمحتوى 2">
            <a:extLst>
              <a:ext uri="{FF2B5EF4-FFF2-40B4-BE49-F238E27FC236}">
                <a16:creationId xmlns:a16="http://schemas.microsoft.com/office/drawing/2014/main" id="{CA831D09-E4E6-7D12-990F-8F96A0840343}"/>
              </a:ext>
            </a:extLst>
          </p:cNvPr>
          <p:cNvSpPr>
            <a:spLocks noGrp="1"/>
          </p:cNvSpPr>
          <p:nvPr>
            <p:ph idx="1"/>
          </p:nvPr>
        </p:nvSpPr>
        <p:spPr>
          <a:xfrm>
            <a:off x="838200" y="1825625"/>
            <a:ext cx="10515600" cy="4351338"/>
          </a:xfrm>
          <a:prstGeom prst="rect">
            <a:avLst/>
          </a:prstGeom>
        </p:spPr>
        <p:txBody>
          <a:bodyPr/>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تاريخ 3">
            <a:extLst>
              <a:ext uri="{FF2B5EF4-FFF2-40B4-BE49-F238E27FC236}">
                <a16:creationId xmlns:a16="http://schemas.microsoft.com/office/drawing/2014/main" id="{ED8432A4-BBD8-B112-2E14-B5EA1A5A34A1}"/>
              </a:ext>
            </a:extLst>
          </p:cNvPr>
          <p:cNvSpPr>
            <a:spLocks noGrp="1"/>
          </p:cNvSpPr>
          <p:nvPr>
            <p:ph type="dt" sz="half" idx="10"/>
          </p:nvPr>
        </p:nvSpPr>
        <p:spPr>
          <a:xfrm>
            <a:off x="8610600" y="6356350"/>
            <a:ext cx="2743200" cy="365125"/>
          </a:xfrm>
          <a:prstGeom prst="rect">
            <a:avLst/>
          </a:prstGeom>
        </p:spPr>
        <p:txBody>
          <a:bodyPr/>
          <a:lstStyle/>
          <a:p>
            <a:fld id="{9CFE4C57-40F2-4066-910E-CBFFF3EC0AF5}" type="datetimeFigureOut">
              <a:rPr lang="ar-SA" smtClean="0"/>
              <a:t>22/09/1447</a:t>
            </a:fld>
            <a:endParaRPr lang="ar-SA"/>
          </a:p>
        </p:txBody>
      </p:sp>
      <p:sp>
        <p:nvSpPr>
          <p:cNvPr id="5" name="عنصر نائب للتذييل 4">
            <a:extLst>
              <a:ext uri="{FF2B5EF4-FFF2-40B4-BE49-F238E27FC236}">
                <a16:creationId xmlns:a16="http://schemas.microsoft.com/office/drawing/2014/main" id="{40446190-2D43-5A38-B1D8-CA6A080D2641}"/>
              </a:ext>
            </a:extLst>
          </p:cNvPr>
          <p:cNvSpPr>
            <a:spLocks noGrp="1"/>
          </p:cNvSpPr>
          <p:nvPr>
            <p:ph type="ftr" sz="quarter" idx="11"/>
          </p:nvPr>
        </p:nvSpPr>
        <p:spPr>
          <a:xfrm>
            <a:off x="4038600" y="6356350"/>
            <a:ext cx="4114800" cy="365125"/>
          </a:xfrm>
          <a:prstGeom prst="rect">
            <a:avLst/>
          </a:prstGeom>
        </p:spPr>
        <p:txBody>
          <a:bodyPr/>
          <a:lstStyle/>
          <a:p>
            <a:endParaRPr lang="ar-SA"/>
          </a:p>
        </p:txBody>
      </p:sp>
      <p:sp>
        <p:nvSpPr>
          <p:cNvPr id="6" name="عنصر نائب لرقم الشريحة 5">
            <a:extLst>
              <a:ext uri="{FF2B5EF4-FFF2-40B4-BE49-F238E27FC236}">
                <a16:creationId xmlns:a16="http://schemas.microsoft.com/office/drawing/2014/main" id="{63480939-36F8-43E6-40AF-53E4CC3960D9}"/>
              </a:ext>
            </a:extLst>
          </p:cNvPr>
          <p:cNvSpPr>
            <a:spLocks noGrp="1"/>
          </p:cNvSpPr>
          <p:nvPr>
            <p:ph type="sldNum" sz="quarter" idx="12"/>
          </p:nvPr>
        </p:nvSpPr>
        <p:spPr>
          <a:xfrm>
            <a:off x="838200" y="6356350"/>
            <a:ext cx="2743200" cy="365125"/>
          </a:xfrm>
          <a:prstGeom prst="rect">
            <a:avLst/>
          </a:prstGeom>
        </p:spPr>
        <p:txBody>
          <a:bodyPr/>
          <a:lstStyle/>
          <a:p>
            <a:fld id="{D506C816-7AAE-42F8-9A7B-E6491DD6C1D4}" type="slidenum">
              <a:rPr lang="ar-SA" smtClean="0"/>
              <a:t>‹#›</a:t>
            </a:fld>
            <a:endParaRPr lang="ar-SA"/>
          </a:p>
        </p:txBody>
      </p:sp>
    </p:spTree>
    <p:extLst>
      <p:ext uri="{BB962C8B-B14F-4D97-AF65-F5344CB8AC3E}">
        <p14:creationId xmlns:p14="http://schemas.microsoft.com/office/powerpoint/2010/main" val="38391533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عنوان المقطع">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DB607533-29A0-3A89-2F07-5487A6417BB3}"/>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ar-SA"/>
              <a:t>انقر لتحرير نمط عنوان الشكل الرئيسي</a:t>
            </a:r>
          </a:p>
        </p:txBody>
      </p:sp>
      <p:sp>
        <p:nvSpPr>
          <p:cNvPr id="3" name="عنصر نائب للنص 2">
            <a:extLst>
              <a:ext uri="{FF2B5EF4-FFF2-40B4-BE49-F238E27FC236}">
                <a16:creationId xmlns:a16="http://schemas.microsoft.com/office/drawing/2014/main" id="{5DE584A0-1C52-7D00-AE16-3A1125B4BD15}"/>
              </a:ext>
            </a:extLst>
          </p:cNvPr>
          <p:cNvSpPr>
            <a:spLocks noGrp="1"/>
          </p:cNvSpPr>
          <p:nvPr>
            <p:ph type="body" idx="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ar-SA"/>
              <a:t>انقر لتحرير أنماط نص الشكل الرئيسي</a:t>
            </a:r>
          </a:p>
        </p:txBody>
      </p:sp>
      <p:sp>
        <p:nvSpPr>
          <p:cNvPr id="4" name="عنصر نائب للتاريخ 3">
            <a:extLst>
              <a:ext uri="{FF2B5EF4-FFF2-40B4-BE49-F238E27FC236}">
                <a16:creationId xmlns:a16="http://schemas.microsoft.com/office/drawing/2014/main" id="{53FB9186-952B-2D2E-7B4B-505940C59FB6}"/>
              </a:ext>
            </a:extLst>
          </p:cNvPr>
          <p:cNvSpPr>
            <a:spLocks noGrp="1"/>
          </p:cNvSpPr>
          <p:nvPr>
            <p:ph type="dt" sz="half" idx="10"/>
          </p:nvPr>
        </p:nvSpPr>
        <p:spPr>
          <a:xfrm>
            <a:off x="8610600" y="6356350"/>
            <a:ext cx="2743200" cy="365125"/>
          </a:xfrm>
          <a:prstGeom prst="rect">
            <a:avLst/>
          </a:prstGeom>
        </p:spPr>
        <p:txBody>
          <a:bodyPr/>
          <a:lstStyle/>
          <a:p>
            <a:fld id="{9CFE4C57-40F2-4066-910E-CBFFF3EC0AF5}" type="datetimeFigureOut">
              <a:rPr lang="ar-SA" smtClean="0"/>
              <a:t>22/09/1447</a:t>
            </a:fld>
            <a:endParaRPr lang="ar-SA"/>
          </a:p>
        </p:txBody>
      </p:sp>
      <p:sp>
        <p:nvSpPr>
          <p:cNvPr id="5" name="عنصر نائب للتذييل 4">
            <a:extLst>
              <a:ext uri="{FF2B5EF4-FFF2-40B4-BE49-F238E27FC236}">
                <a16:creationId xmlns:a16="http://schemas.microsoft.com/office/drawing/2014/main" id="{C4073B83-DB9A-2798-8FD9-093302ADCC87}"/>
              </a:ext>
            </a:extLst>
          </p:cNvPr>
          <p:cNvSpPr>
            <a:spLocks noGrp="1"/>
          </p:cNvSpPr>
          <p:nvPr>
            <p:ph type="ftr" sz="quarter" idx="11"/>
          </p:nvPr>
        </p:nvSpPr>
        <p:spPr>
          <a:xfrm>
            <a:off x="4038600" y="6356350"/>
            <a:ext cx="4114800" cy="365125"/>
          </a:xfrm>
          <a:prstGeom prst="rect">
            <a:avLst/>
          </a:prstGeom>
        </p:spPr>
        <p:txBody>
          <a:bodyPr/>
          <a:lstStyle/>
          <a:p>
            <a:endParaRPr lang="ar-SA"/>
          </a:p>
        </p:txBody>
      </p:sp>
      <p:sp>
        <p:nvSpPr>
          <p:cNvPr id="6" name="عنصر نائب لرقم الشريحة 5">
            <a:extLst>
              <a:ext uri="{FF2B5EF4-FFF2-40B4-BE49-F238E27FC236}">
                <a16:creationId xmlns:a16="http://schemas.microsoft.com/office/drawing/2014/main" id="{FB6F976D-F64F-ABE8-2735-826A891AEBFD}"/>
              </a:ext>
            </a:extLst>
          </p:cNvPr>
          <p:cNvSpPr>
            <a:spLocks noGrp="1"/>
          </p:cNvSpPr>
          <p:nvPr>
            <p:ph type="sldNum" sz="quarter" idx="12"/>
          </p:nvPr>
        </p:nvSpPr>
        <p:spPr>
          <a:xfrm>
            <a:off x="838200" y="6356350"/>
            <a:ext cx="2743200" cy="365125"/>
          </a:xfrm>
          <a:prstGeom prst="rect">
            <a:avLst/>
          </a:prstGeom>
        </p:spPr>
        <p:txBody>
          <a:bodyPr/>
          <a:lstStyle/>
          <a:p>
            <a:fld id="{D506C816-7AAE-42F8-9A7B-E6491DD6C1D4}" type="slidenum">
              <a:rPr lang="ar-SA" smtClean="0"/>
              <a:t>‹#›</a:t>
            </a:fld>
            <a:endParaRPr lang="ar-SA"/>
          </a:p>
        </p:txBody>
      </p:sp>
    </p:spTree>
    <p:extLst>
      <p:ext uri="{BB962C8B-B14F-4D97-AF65-F5344CB8AC3E}">
        <p14:creationId xmlns:p14="http://schemas.microsoft.com/office/powerpoint/2010/main" val="14460731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محتويان">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7CA9D2BE-74F9-BD83-6C10-941E92C4E8B7}"/>
              </a:ext>
            </a:extLst>
          </p:cNvPr>
          <p:cNvSpPr>
            <a:spLocks noGrp="1"/>
          </p:cNvSpPr>
          <p:nvPr>
            <p:ph type="title"/>
          </p:nvPr>
        </p:nvSpPr>
        <p:spPr>
          <a:xfrm>
            <a:off x="838200" y="365125"/>
            <a:ext cx="10515600" cy="1325563"/>
          </a:xfrm>
          <a:prstGeom prst="rect">
            <a:avLst/>
          </a:prstGeom>
        </p:spPr>
        <p:txBody>
          <a:bodyPr/>
          <a:lstStyle/>
          <a:p>
            <a:r>
              <a:rPr lang="ar-SA"/>
              <a:t>انقر لتحرير نمط عنوان الشكل الرئيسي</a:t>
            </a:r>
          </a:p>
        </p:txBody>
      </p:sp>
      <p:sp>
        <p:nvSpPr>
          <p:cNvPr id="3" name="عنصر نائب للمحتوى 2">
            <a:extLst>
              <a:ext uri="{FF2B5EF4-FFF2-40B4-BE49-F238E27FC236}">
                <a16:creationId xmlns:a16="http://schemas.microsoft.com/office/drawing/2014/main" id="{B766F670-8726-4A37-8261-6D6B95388FFB}"/>
              </a:ext>
            </a:extLst>
          </p:cNvPr>
          <p:cNvSpPr>
            <a:spLocks noGrp="1"/>
          </p:cNvSpPr>
          <p:nvPr>
            <p:ph sz="half" idx="1"/>
          </p:nvPr>
        </p:nvSpPr>
        <p:spPr>
          <a:xfrm>
            <a:off x="838200" y="1825625"/>
            <a:ext cx="5181600" cy="4351338"/>
          </a:xfrm>
          <a:prstGeom prst="rect">
            <a:avLst/>
          </a:prstGeom>
        </p:spPr>
        <p:txBody>
          <a:bodyPr/>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محتوى 3">
            <a:extLst>
              <a:ext uri="{FF2B5EF4-FFF2-40B4-BE49-F238E27FC236}">
                <a16:creationId xmlns:a16="http://schemas.microsoft.com/office/drawing/2014/main" id="{5B19E7DE-0C1B-C2C2-1375-8F2E05D74171}"/>
              </a:ext>
            </a:extLst>
          </p:cNvPr>
          <p:cNvSpPr>
            <a:spLocks noGrp="1"/>
          </p:cNvSpPr>
          <p:nvPr>
            <p:ph sz="half" idx="2"/>
          </p:nvPr>
        </p:nvSpPr>
        <p:spPr>
          <a:xfrm>
            <a:off x="6172200" y="1825625"/>
            <a:ext cx="5181600" cy="4351338"/>
          </a:xfrm>
          <a:prstGeom prst="rect">
            <a:avLst/>
          </a:prstGeom>
        </p:spPr>
        <p:txBody>
          <a:bodyPr/>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5" name="عنصر نائب للتاريخ 4">
            <a:extLst>
              <a:ext uri="{FF2B5EF4-FFF2-40B4-BE49-F238E27FC236}">
                <a16:creationId xmlns:a16="http://schemas.microsoft.com/office/drawing/2014/main" id="{EC101984-7A5C-967D-1963-B2228FF01DB1}"/>
              </a:ext>
            </a:extLst>
          </p:cNvPr>
          <p:cNvSpPr>
            <a:spLocks noGrp="1"/>
          </p:cNvSpPr>
          <p:nvPr>
            <p:ph type="dt" sz="half" idx="10"/>
          </p:nvPr>
        </p:nvSpPr>
        <p:spPr>
          <a:xfrm>
            <a:off x="8610600" y="6356350"/>
            <a:ext cx="2743200" cy="365125"/>
          </a:xfrm>
          <a:prstGeom prst="rect">
            <a:avLst/>
          </a:prstGeom>
        </p:spPr>
        <p:txBody>
          <a:bodyPr/>
          <a:lstStyle/>
          <a:p>
            <a:fld id="{9CFE4C57-40F2-4066-910E-CBFFF3EC0AF5}" type="datetimeFigureOut">
              <a:rPr lang="ar-SA" smtClean="0"/>
              <a:t>22/09/1447</a:t>
            </a:fld>
            <a:endParaRPr lang="ar-SA"/>
          </a:p>
        </p:txBody>
      </p:sp>
      <p:sp>
        <p:nvSpPr>
          <p:cNvPr id="6" name="عنصر نائب للتذييل 5">
            <a:extLst>
              <a:ext uri="{FF2B5EF4-FFF2-40B4-BE49-F238E27FC236}">
                <a16:creationId xmlns:a16="http://schemas.microsoft.com/office/drawing/2014/main" id="{C955B346-74D5-F758-1066-4C7A67917677}"/>
              </a:ext>
            </a:extLst>
          </p:cNvPr>
          <p:cNvSpPr>
            <a:spLocks noGrp="1"/>
          </p:cNvSpPr>
          <p:nvPr>
            <p:ph type="ftr" sz="quarter" idx="11"/>
          </p:nvPr>
        </p:nvSpPr>
        <p:spPr>
          <a:xfrm>
            <a:off x="4038600" y="6356350"/>
            <a:ext cx="4114800" cy="365125"/>
          </a:xfrm>
          <a:prstGeom prst="rect">
            <a:avLst/>
          </a:prstGeom>
        </p:spPr>
        <p:txBody>
          <a:bodyPr/>
          <a:lstStyle/>
          <a:p>
            <a:endParaRPr lang="ar-SA"/>
          </a:p>
        </p:txBody>
      </p:sp>
      <p:sp>
        <p:nvSpPr>
          <p:cNvPr id="7" name="عنصر نائب لرقم الشريحة 6">
            <a:extLst>
              <a:ext uri="{FF2B5EF4-FFF2-40B4-BE49-F238E27FC236}">
                <a16:creationId xmlns:a16="http://schemas.microsoft.com/office/drawing/2014/main" id="{C844094E-BFD4-8C7B-146D-E69B9052F203}"/>
              </a:ext>
            </a:extLst>
          </p:cNvPr>
          <p:cNvSpPr>
            <a:spLocks noGrp="1"/>
          </p:cNvSpPr>
          <p:nvPr>
            <p:ph type="sldNum" sz="quarter" idx="12"/>
          </p:nvPr>
        </p:nvSpPr>
        <p:spPr>
          <a:xfrm>
            <a:off x="838200" y="6356350"/>
            <a:ext cx="2743200" cy="365125"/>
          </a:xfrm>
          <a:prstGeom prst="rect">
            <a:avLst/>
          </a:prstGeom>
        </p:spPr>
        <p:txBody>
          <a:bodyPr/>
          <a:lstStyle/>
          <a:p>
            <a:fld id="{D506C816-7AAE-42F8-9A7B-E6491DD6C1D4}" type="slidenum">
              <a:rPr lang="ar-SA" smtClean="0"/>
              <a:t>‹#›</a:t>
            </a:fld>
            <a:endParaRPr lang="ar-SA"/>
          </a:p>
        </p:txBody>
      </p:sp>
    </p:spTree>
    <p:extLst>
      <p:ext uri="{BB962C8B-B14F-4D97-AF65-F5344CB8AC3E}">
        <p14:creationId xmlns:p14="http://schemas.microsoft.com/office/powerpoint/2010/main" val="40041946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مقارنة">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482A061F-3819-6D5D-E3E2-B4533975FB42}"/>
              </a:ext>
            </a:extLst>
          </p:cNvPr>
          <p:cNvSpPr>
            <a:spLocks noGrp="1"/>
          </p:cNvSpPr>
          <p:nvPr>
            <p:ph type="title"/>
          </p:nvPr>
        </p:nvSpPr>
        <p:spPr>
          <a:xfrm>
            <a:off x="839788" y="365125"/>
            <a:ext cx="10515600" cy="1325563"/>
          </a:xfrm>
          <a:prstGeom prst="rect">
            <a:avLst/>
          </a:prstGeom>
        </p:spPr>
        <p:txBody>
          <a:bodyPr/>
          <a:lstStyle/>
          <a:p>
            <a:r>
              <a:rPr lang="ar-SA"/>
              <a:t>انقر لتحرير نمط عنوان الشكل الرئيسي</a:t>
            </a:r>
          </a:p>
        </p:txBody>
      </p:sp>
      <p:sp>
        <p:nvSpPr>
          <p:cNvPr id="3" name="عنصر نائب للنص 2">
            <a:extLst>
              <a:ext uri="{FF2B5EF4-FFF2-40B4-BE49-F238E27FC236}">
                <a16:creationId xmlns:a16="http://schemas.microsoft.com/office/drawing/2014/main" id="{61A3DEF1-5F31-F20C-A5D4-0DD04A0CABFA}"/>
              </a:ext>
            </a:extLst>
          </p:cNvPr>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ar-SA"/>
              <a:t>انقر لتحرير أنماط نص الشكل الرئيسي</a:t>
            </a:r>
          </a:p>
        </p:txBody>
      </p:sp>
      <p:sp>
        <p:nvSpPr>
          <p:cNvPr id="4" name="عنصر نائب للمحتوى 3">
            <a:extLst>
              <a:ext uri="{FF2B5EF4-FFF2-40B4-BE49-F238E27FC236}">
                <a16:creationId xmlns:a16="http://schemas.microsoft.com/office/drawing/2014/main" id="{D92C42F5-C9E9-4141-F2D0-7EF9B2D9D6D7}"/>
              </a:ext>
            </a:extLst>
          </p:cNvPr>
          <p:cNvSpPr>
            <a:spLocks noGrp="1"/>
          </p:cNvSpPr>
          <p:nvPr>
            <p:ph sz="half" idx="2"/>
          </p:nvPr>
        </p:nvSpPr>
        <p:spPr>
          <a:xfrm>
            <a:off x="839788" y="2505075"/>
            <a:ext cx="5157787" cy="3684588"/>
          </a:xfrm>
          <a:prstGeom prst="rect">
            <a:avLst/>
          </a:prstGeom>
        </p:spPr>
        <p:txBody>
          <a:bodyPr/>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5" name="عنصر نائب للنص 4">
            <a:extLst>
              <a:ext uri="{FF2B5EF4-FFF2-40B4-BE49-F238E27FC236}">
                <a16:creationId xmlns:a16="http://schemas.microsoft.com/office/drawing/2014/main" id="{141E3808-4FA6-8833-4F93-DB989A306EF5}"/>
              </a:ext>
            </a:extLst>
          </p:cNvPr>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ar-SA"/>
              <a:t>انقر لتحرير أنماط نص الشكل الرئيسي</a:t>
            </a:r>
          </a:p>
        </p:txBody>
      </p:sp>
      <p:sp>
        <p:nvSpPr>
          <p:cNvPr id="6" name="عنصر نائب للمحتوى 5">
            <a:extLst>
              <a:ext uri="{FF2B5EF4-FFF2-40B4-BE49-F238E27FC236}">
                <a16:creationId xmlns:a16="http://schemas.microsoft.com/office/drawing/2014/main" id="{C0576715-E464-5732-4135-EA2F73D28FE8}"/>
              </a:ext>
            </a:extLst>
          </p:cNvPr>
          <p:cNvSpPr>
            <a:spLocks noGrp="1"/>
          </p:cNvSpPr>
          <p:nvPr>
            <p:ph sz="quarter" idx="4"/>
          </p:nvPr>
        </p:nvSpPr>
        <p:spPr>
          <a:xfrm>
            <a:off x="6172200" y="2505075"/>
            <a:ext cx="5183188" cy="3684588"/>
          </a:xfrm>
          <a:prstGeom prst="rect">
            <a:avLst/>
          </a:prstGeom>
        </p:spPr>
        <p:txBody>
          <a:bodyPr/>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7" name="عنصر نائب للتاريخ 6">
            <a:extLst>
              <a:ext uri="{FF2B5EF4-FFF2-40B4-BE49-F238E27FC236}">
                <a16:creationId xmlns:a16="http://schemas.microsoft.com/office/drawing/2014/main" id="{E5838D05-A3DF-0E28-C643-AFD536D4F285}"/>
              </a:ext>
            </a:extLst>
          </p:cNvPr>
          <p:cNvSpPr>
            <a:spLocks noGrp="1"/>
          </p:cNvSpPr>
          <p:nvPr>
            <p:ph type="dt" sz="half" idx="10"/>
          </p:nvPr>
        </p:nvSpPr>
        <p:spPr>
          <a:xfrm>
            <a:off x="8610600" y="6356350"/>
            <a:ext cx="2743200" cy="365125"/>
          </a:xfrm>
          <a:prstGeom prst="rect">
            <a:avLst/>
          </a:prstGeom>
        </p:spPr>
        <p:txBody>
          <a:bodyPr/>
          <a:lstStyle/>
          <a:p>
            <a:fld id="{9CFE4C57-40F2-4066-910E-CBFFF3EC0AF5}" type="datetimeFigureOut">
              <a:rPr lang="ar-SA" smtClean="0"/>
              <a:t>22/09/1447</a:t>
            </a:fld>
            <a:endParaRPr lang="ar-SA"/>
          </a:p>
        </p:txBody>
      </p:sp>
      <p:sp>
        <p:nvSpPr>
          <p:cNvPr id="8" name="عنصر نائب للتذييل 7">
            <a:extLst>
              <a:ext uri="{FF2B5EF4-FFF2-40B4-BE49-F238E27FC236}">
                <a16:creationId xmlns:a16="http://schemas.microsoft.com/office/drawing/2014/main" id="{F062C768-21FD-C0FC-0837-9108FEB63C02}"/>
              </a:ext>
            </a:extLst>
          </p:cNvPr>
          <p:cNvSpPr>
            <a:spLocks noGrp="1"/>
          </p:cNvSpPr>
          <p:nvPr>
            <p:ph type="ftr" sz="quarter" idx="11"/>
          </p:nvPr>
        </p:nvSpPr>
        <p:spPr>
          <a:xfrm>
            <a:off x="4038600" y="6356350"/>
            <a:ext cx="4114800" cy="365125"/>
          </a:xfrm>
          <a:prstGeom prst="rect">
            <a:avLst/>
          </a:prstGeom>
        </p:spPr>
        <p:txBody>
          <a:bodyPr/>
          <a:lstStyle/>
          <a:p>
            <a:endParaRPr lang="ar-SA"/>
          </a:p>
        </p:txBody>
      </p:sp>
      <p:sp>
        <p:nvSpPr>
          <p:cNvPr id="9" name="عنصر نائب لرقم الشريحة 8">
            <a:extLst>
              <a:ext uri="{FF2B5EF4-FFF2-40B4-BE49-F238E27FC236}">
                <a16:creationId xmlns:a16="http://schemas.microsoft.com/office/drawing/2014/main" id="{CDE69222-4E24-5E58-8EAE-2AC8CF6A9EA3}"/>
              </a:ext>
            </a:extLst>
          </p:cNvPr>
          <p:cNvSpPr>
            <a:spLocks noGrp="1"/>
          </p:cNvSpPr>
          <p:nvPr>
            <p:ph type="sldNum" sz="quarter" idx="12"/>
          </p:nvPr>
        </p:nvSpPr>
        <p:spPr>
          <a:xfrm>
            <a:off x="838200" y="6356350"/>
            <a:ext cx="2743200" cy="365125"/>
          </a:xfrm>
          <a:prstGeom prst="rect">
            <a:avLst/>
          </a:prstGeom>
        </p:spPr>
        <p:txBody>
          <a:bodyPr/>
          <a:lstStyle/>
          <a:p>
            <a:fld id="{D506C816-7AAE-42F8-9A7B-E6491DD6C1D4}" type="slidenum">
              <a:rPr lang="ar-SA" smtClean="0"/>
              <a:t>‹#›</a:t>
            </a:fld>
            <a:endParaRPr lang="ar-SA"/>
          </a:p>
        </p:txBody>
      </p:sp>
    </p:spTree>
    <p:extLst>
      <p:ext uri="{BB962C8B-B14F-4D97-AF65-F5344CB8AC3E}">
        <p14:creationId xmlns:p14="http://schemas.microsoft.com/office/powerpoint/2010/main" val="1350428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عنوان فقط">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4EBEF9EF-5A90-D706-E569-ABD6B454C3F3}"/>
              </a:ext>
            </a:extLst>
          </p:cNvPr>
          <p:cNvSpPr>
            <a:spLocks noGrp="1"/>
          </p:cNvSpPr>
          <p:nvPr>
            <p:ph type="title"/>
          </p:nvPr>
        </p:nvSpPr>
        <p:spPr>
          <a:xfrm>
            <a:off x="838200" y="365125"/>
            <a:ext cx="10515600" cy="1325563"/>
          </a:xfrm>
          <a:prstGeom prst="rect">
            <a:avLst/>
          </a:prstGeom>
        </p:spPr>
        <p:txBody>
          <a:bodyPr/>
          <a:lstStyle/>
          <a:p>
            <a:r>
              <a:rPr lang="ar-SA"/>
              <a:t>انقر لتحرير نمط عنوان الشكل الرئيسي</a:t>
            </a:r>
          </a:p>
        </p:txBody>
      </p:sp>
      <p:sp>
        <p:nvSpPr>
          <p:cNvPr id="3" name="عنصر نائب للتاريخ 2">
            <a:extLst>
              <a:ext uri="{FF2B5EF4-FFF2-40B4-BE49-F238E27FC236}">
                <a16:creationId xmlns:a16="http://schemas.microsoft.com/office/drawing/2014/main" id="{12DDDDD2-4BA6-5425-D33E-D816425482A6}"/>
              </a:ext>
            </a:extLst>
          </p:cNvPr>
          <p:cNvSpPr>
            <a:spLocks noGrp="1"/>
          </p:cNvSpPr>
          <p:nvPr>
            <p:ph type="dt" sz="half" idx="10"/>
          </p:nvPr>
        </p:nvSpPr>
        <p:spPr>
          <a:xfrm>
            <a:off x="8610600" y="6356350"/>
            <a:ext cx="2743200" cy="365125"/>
          </a:xfrm>
          <a:prstGeom prst="rect">
            <a:avLst/>
          </a:prstGeom>
        </p:spPr>
        <p:txBody>
          <a:bodyPr/>
          <a:lstStyle/>
          <a:p>
            <a:fld id="{9CFE4C57-40F2-4066-910E-CBFFF3EC0AF5}" type="datetimeFigureOut">
              <a:rPr lang="ar-SA" smtClean="0"/>
              <a:t>22/09/1447</a:t>
            </a:fld>
            <a:endParaRPr lang="ar-SA"/>
          </a:p>
        </p:txBody>
      </p:sp>
      <p:sp>
        <p:nvSpPr>
          <p:cNvPr id="4" name="عنصر نائب للتذييل 3">
            <a:extLst>
              <a:ext uri="{FF2B5EF4-FFF2-40B4-BE49-F238E27FC236}">
                <a16:creationId xmlns:a16="http://schemas.microsoft.com/office/drawing/2014/main" id="{A593114A-DD68-EF01-1706-4FBB0913904C}"/>
              </a:ext>
            </a:extLst>
          </p:cNvPr>
          <p:cNvSpPr>
            <a:spLocks noGrp="1"/>
          </p:cNvSpPr>
          <p:nvPr>
            <p:ph type="ftr" sz="quarter" idx="11"/>
          </p:nvPr>
        </p:nvSpPr>
        <p:spPr>
          <a:xfrm>
            <a:off x="4038600" y="6356350"/>
            <a:ext cx="4114800" cy="365125"/>
          </a:xfrm>
          <a:prstGeom prst="rect">
            <a:avLst/>
          </a:prstGeom>
        </p:spPr>
        <p:txBody>
          <a:bodyPr/>
          <a:lstStyle/>
          <a:p>
            <a:endParaRPr lang="ar-SA"/>
          </a:p>
        </p:txBody>
      </p:sp>
      <p:sp>
        <p:nvSpPr>
          <p:cNvPr id="5" name="عنصر نائب لرقم الشريحة 4">
            <a:extLst>
              <a:ext uri="{FF2B5EF4-FFF2-40B4-BE49-F238E27FC236}">
                <a16:creationId xmlns:a16="http://schemas.microsoft.com/office/drawing/2014/main" id="{332B661E-13D7-CB16-D351-DEB98C442DE7}"/>
              </a:ext>
            </a:extLst>
          </p:cNvPr>
          <p:cNvSpPr>
            <a:spLocks noGrp="1"/>
          </p:cNvSpPr>
          <p:nvPr>
            <p:ph type="sldNum" sz="quarter" idx="12"/>
          </p:nvPr>
        </p:nvSpPr>
        <p:spPr>
          <a:xfrm>
            <a:off x="838200" y="6356350"/>
            <a:ext cx="2743200" cy="365125"/>
          </a:xfrm>
          <a:prstGeom prst="rect">
            <a:avLst/>
          </a:prstGeom>
        </p:spPr>
        <p:txBody>
          <a:bodyPr/>
          <a:lstStyle/>
          <a:p>
            <a:fld id="{D506C816-7AAE-42F8-9A7B-E6491DD6C1D4}" type="slidenum">
              <a:rPr lang="ar-SA" smtClean="0"/>
              <a:t>‹#›</a:t>
            </a:fld>
            <a:endParaRPr lang="ar-SA"/>
          </a:p>
        </p:txBody>
      </p:sp>
    </p:spTree>
    <p:extLst>
      <p:ext uri="{BB962C8B-B14F-4D97-AF65-F5344CB8AC3E}">
        <p14:creationId xmlns:p14="http://schemas.microsoft.com/office/powerpoint/2010/main" val="3881627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فارغ">
    <p:spTree>
      <p:nvGrpSpPr>
        <p:cNvPr id="1" name=""/>
        <p:cNvGrpSpPr/>
        <p:nvPr/>
      </p:nvGrpSpPr>
      <p:grpSpPr>
        <a:xfrm>
          <a:off x="0" y="0"/>
          <a:ext cx="0" cy="0"/>
          <a:chOff x="0" y="0"/>
          <a:chExt cx="0" cy="0"/>
        </a:xfrm>
      </p:grpSpPr>
      <p:sp>
        <p:nvSpPr>
          <p:cNvPr id="2" name="عنصر نائب للتاريخ 1">
            <a:extLst>
              <a:ext uri="{FF2B5EF4-FFF2-40B4-BE49-F238E27FC236}">
                <a16:creationId xmlns:a16="http://schemas.microsoft.com/office/drawing/2014/main" id="{AB0E9EEC-7FE1-2FA3-A3C8-FA2149E17942}"/>
              </a:ext>
            </a:extLst>
          </p:cNvPr>
          <p:cNvSpPr>
            <a:spLocks noGrp="1"/>
          </p:cNvSpPr>
          <p:nvPr>
            <p:ph type="dt" sz="half" idx="10"/>
          </p:nvPr>
        </p:nvSpPr>
        <p:spPr>
          <a:xfrm>
            <a:off x="8610600" y="6356350"/>
            <a:ext cx="2743200" cy="365125"/>
          </a:xfrm>
          <a:prstGeom prst="rect">
            <a:avLst/>
          </a:prstGeom>
        </p:spPr>
        <p:txBody>
          <a:bodyPr/>
          <a:lstStyle/>
          <a:p>
            <a:fld id="{9CFE4C57-40F2-4066-910E-CBFFF3EC0AF5}" type="datetimeFigureOut">
              <a:rPr lang="ar-SA" smtClean="0"/>
              <a:t>22/09/1447</a:t>
            </a:fld>
            <a:endParaRPr lang="ar-SA"/>
          </a:p>
        </p:txBody>
      </p:sp>
      <p:sp>
        <p:nvSpPr>
          <p:cNvPr id="3" name="عنصر نائب للتذييل 2">
            <a:extLst>
              <a:ext uri="{FF2B5EF4-FFF2-40B4-BE49-F238E27FC236}">
                <a16:creationId xmlns:a16="http://schemas.microsoft.com/office/drawing/2014/main" id="{15CB1576-3888-F388-BFCE-60DF609461EA}"/>
              </a:ext>
            </a:extLst>
          </p:cNvPr>
          <p:cNvSpPr>
            <a:spLocks noGrp="1"/>
          </p:cNvSpPr>
          <p:nvPr>
            <p:ph type="ftr" sz="quarter" idx="11"/>
          </p:nvPr>
        </p:nvSpPr>
        <p:spPr>
          <a:xfrm>
            <a:off x="4038600" y="6356350"/>
            <a:ext cx="4114800" cy="365125"/>
          </a:xfrm>
          <a:prstGeom prst="rect">
            <a:avLst/>
          </a:prstGeom>
        </p:spPr>
        <p:txBody>
          <a:bodyPr/>
          <a:lstStyle/>
          <a:p>
            <a:endParaRPr lang="ar-SA"/>
          </a:p>
        </p:txBody>
      </p:sp>
      <p:sp>
        <p:nvSpPr>
          <p:cNvPr id="4" name="عنصر نائب لرقم الشريحة 3">
            <a:extLst>
              <a:ext uri="{FF2B5EF4-FFF2-40B4-BE49-F238E27FC236}">
                <a16:creationId xmlns:a16="http://schemas.microsoft.com/office/drawing/2014/main" id="{9C12FF7F-3CA7-6C81-C501-0BE81B12E6FF}"/>
              </a:ext>
            </a:extLst>
          </p:cNvPr>
          <p:cNvSpPr>
            <a:spLocks noGrp="1"/>
          </p:cNvSpPr>
          <p:nvPr>
            <p:ph type="sldNum" sz="quarter" idx="12"/>
          </p:nvPr>
        </p:nvSpPr>
        <p:spPr>
          <a:xfrm>
            <a:off x="838200" y="6356350"/>
            <a:ext cx="2743200" cy="365125"/>
          </a:xfrm>
          <a:prstGeom prst="rect">
            <a:avLst/>
          </a:prstGeom>
        </p:spPr>
        <p:txBody>
          <a:bodyPr/>
          <a:lstStyle/>
          <a:p>
            <a:fld id="{D506C816-7AAE-42F8-9A7B-E6491DD6C1D4}" type="slidenum">
              <a:rPr lang="ar-SA" smtClean="0"/>
              <a:t>‹#›</a:t>
            </a:fld>
            <a:endParaRPr lang="ar-SA"/>
          </a:p>
        </p:txBody>
      </p:sp>
    </p:spTree>
    <p:extLst>
      <p:ext uri="{BB962C8B-B14F-4D97-AF65-F5344CB8AC3E}">
        <p14:creationId xmlns:p14="http://schemas.microsoft.com/office/powerpoint/2010/main" val="37264361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محتوى مع تسمية توضيحية">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632C1183-6DEC-2EEF-AF70-2C5D4A551728}"/>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ar-SA"/>
              <a:t>انقر لتحرير نمط عنوان الشكل الرئيسي</a:t>
            </a:r>
          </a:p>
        </p:txBody>
      </p:sp>
      <p:sp>
        <p:nvSpPr>
          <p:cNvPr id="3" name="عنصر نائب للمحتوى 2">
            <a:extLst>
              <a:ext uri="{FF2B5EF4-FFF2-40B4-BE49-F238E27FC236}">
                <a16:creationId xmlns:a16="http://schemas.microsoft.com/office/drawing/2014/main" id="{FDB5C635-0467-10A6-9C79-103956FFA549}"/>
              </a:ext>
            </a:extLst>
          </p:cNvPr>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نص 3">
            <a:extLst>
              <a:ext uri="{FF2B5EF4-FFF2-40B4-BE49-F238E27FC236}">
                <a16:creationId xmlns:a16="http://schemas.microsoft.com/office/drawing/2014/main" id="{61089CBA-20F5-6677-A3B8-6A21A7B32D44}"/>
              </a:ext>
            </a:extLst>
          </p:cNvPr>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ar-SA"/>
              <a:t>انقر لتحرير أنماط نص الشكل الرئيسي</a:t>
            </a:r>
          </a:p>
        </p:txBody>
      </p:sp>
      <p:sp>
        <p:nvSpPr>
          <p:cNvPr id="5" name="عنصر نائب للتاريخ 4">
            <a:extLst>
              <a:ext uri="{FF2B5EF4-FFF2-40B4-BE49-F238E27FC236}">
                <a16:creationId xmlns:a16="http://schemas.microsoft.com/office/drawing/2014/main" id="{BDACE8BB-001B-51B4-0051-0A2BA5610715}"/>
              </a:ext>
            </a:extLst>
          </p:cNvPr>
          <p:cNvSpPr>
            <a:spLocks noGrp="1"/>
          </p:cNvSpPr>
          <p:nvPr>
            <p:ph type="dt" sz="half" idx="10"/>
          </p:nvPr>
        </p:nvSpPr>
        <p:spPr>
          <a:xfrm>
            <a:off x="8610600" y="6356350"/>
            <a:ext cx="2743200" cy="365125"/>
          </a:xfrm>
          <a:prstGeom prst="rect">
            <a:avLst/>
          </a:prstGeom>
        </p:spPr>
        <p:txBody>
          <a:bodyPr/>
          <a:lstStyle/>
          <a:p>
            <a:fld id="{9CFE4C57-40F2-4066-910E-CBFFF3EC0AF5}" type="datetimeFigureOut">
              <a:rPr lang="ar-SA" smtClean="0"/>
              <a:t>22/09/1447</a:t>
            </a:fld>
            <a:endParaRPr lang="ar-SA"/>
          </a:p>
        </p:txBody>
      </p:sp>
      <p:sp>
        <p:nvSpPr>
          <p:cNvPr id="6" name="عنصر نائب للتذييل 5">
            <a:extLst>
              <a:ext uri="{FF2B5EF4-FFF2-40B4-BE49-F238E27FC236}">
                <a16:creationId xmlns:a16="http://schemas.microsoft.com/office/drawing/2014/main" id="{0A3EB999-4443-5F6B-7186-4E5C1EE6E533}"/>
              </a:ext>
            </a:extLst>
          </p:cNvPr>
          <p:cNvSpPr>
            <a:spLocks noGrp="1"/>
          </p:cNvSpPr>
          <p:nvPr>
            <p:ph type="ftr" sz="quarter" idx="11"/>
          </p:nvPr>
        </p:nvSpPr>
        <p:spPr>
          <a:xfrm>
            <a:off x="4038600" y="6356350"/>
            <a:ext cx="4114800" cy="365125"/>
          </a:xfrm>
          <a:prstGeom prst="rect">
            <a:avLst/>
          </a:prstGeom>
        </p:spPr>
        <p:txBody>
          <a:bodyPr/>
          <a:lstStyle/>
          <a:p>
            <a:endParaRPr lang="ar-SA"/>
          </a:p>
        </p:txBody>
      </p:sp>
      <p:sp>
        <p:nvSpPr>
          <p:cNvPr id="7" name="عنصر نائب لرقم الشريحة 6">
            <a:extLst>
              <a:ext uri="{FF2B5EF4-FFF2-40B4-BE49-F238E27FC236}">
                <a16:creationId xmlns:a16="http://schemas.microsoft.com/office/drawing/2014/main" id="{35981B89-A2F2-D64E-1DA5-3C4A7C5AC93F}"/>
              </a:ext>
            </a:extLst>
          </p:cNvPr>
          <p:cNvSpPr>
            <a:spLocks noGrp="1"/>
          </p:cNvSpPr>
          <p:nvPr>
            <p:ph type="sldNum" sz="quarter" idx="12"/>
          </p:nvPr>
        </p:nvSpPr>
        <p:spPr>
          <a:xfrm>
            <a:off x="838200" y="6356350"/>
            <a:ext cx="2743200" cy="365125"/>
          </a:xfrm>
          <a:prstGeom prst="rect">
            <a:avLst/>
          </a:prstGeom>
        </p:spPr>
        <p:txBody>
          <a:bodyPr/>
          <a:lstStyle/>
          <a:p>
            <a:fld id="{D506C816-7AAE-42F8-9A7B-E6491DD6C1D4}" type="slidenum">
              <a:rPr lang="ar-SA" smtClean="0"/>
              <a:t>‹#›</a:t>
            </a:fld>
            <a:endParaRPr lang="ar-SA"/>
          </a:p>
        </p:txBody>
      </p:sp>
    </p:spTree>
    <p:extLst>
      <p:ext uri="{BB962C8B-B14F-4D97-AF65-F5344CB8AC3E}">
        <p14:creationId xmlns:p14="http://schemas.microsoft.com/office/powerpoint/2010/main" val="17179793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صورة مع تسمية توضيحية">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0FB2C280-78B8-FC88-B5B2-4B33163DDE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ar-SA"/>
              <a:t>انقر لتحرير نمط عنوان الشكل الرئيسي</a:t>
            </a:r>
          </a:p>
        </p:txBody>
      </p:sp>
      <p:sp>
        <p:nvSpPr>
          <p:cNvPr id="3" name="عنصر نائب للصورة 2">
            <a:extLst>
              <a:ext uri="{FF2B5EF4-FFF2-40B4-BE49-F238E27FC236}">
                <a16:creationId xmlns:a16="http://schemas.microsoft.com/office/drawing/2014/main" id="{A0D32D69-3821-2E41-2F21-EFAB2A74CA10}"/>
              </a:ext>
            </a:extLst>
          </p:cNvPr>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ar-SA"/>
          </a:p>
        </p:txBody>
      </p:sp>
      <p:sp>
        <p:nvSpPr>
          <p:cNvPr id="4" name="عنصر نائب للنص 3">
            <a:extLst>
              <a:ext uri="{FF2B5EF4-FFF2-40B4-BE49-F238E27FC236}">
                <a16:creationId xmlns:a16="http://schemas.microsoft.com/office/drawing/2014/main" id="{B7DC6AAA-3C3C-E13E-16B8-E26A56821075}"/>
              </a:ext>
            </a:extLst>
          </p:cNvPr>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ar-SA"/>
              <a:t>انقر لتحرير أنماط نص الشكل الرئيسي</a:t>
            </a:r>
          </a:p>
        </p:txBody>
      </p:sp>
      <p:sp>
        <p:nvSpPr>
          <p:cNvPr id="5" name="عنصر نائب للتاريخ 4">
            <a:extLst>
              <a:ext uri="{FF2B5EF4-FFF2-40B4-BE49-F238E27FC236}">
                <a16:creationId xmlns:a16="http://schemas.microsoft.com/office/drawing/2014/main" id="{6EDE3A01-39E1-7330-07D2-F4C756EDCB18}"/>
              </a:ext>
            </a:extLst>
          </p:cNvPr>
          <p:cNvSpPr>
            <a:spLocks noGrp="1"/>
          </p:cNvSpPr>
          <p:nvPr>
            <p:ph type="dt" sz="half" idx="10"/>
          </p:nvPr>
        </p:nvSpPr>
        <p:spPr>
          <a:xfrm>
            <a:off x="8610600" y="6356350"/>
            <a:ext cx="2743200" cy="365125"/>
          </a:xfrm>
          <a:prstGeom prst="rect">
            <a:avLst/>
          </a:prstGeom>
        </p:spPr>
        <p:txBody>
          <a:bodyPr/>
          <a:lstStyle/>
          <a:p>
            <a:fld id="{9CFE4C57-40F2-4066-910E-CBFFF3EC0AF5}" type="datetimeFigureOut">
              <a:rPr lang="ar-SA" smtClean="0"/>
              <a:t>22/09/1447</a:t>
            </a:fld>
            <a:endParaRPr lang="ar-SA"/>
          </a:p>
        </p:txBody>
      </p:sp>
      <p:sp>
        <p:nvSpPr>
          <p:cNvPr id="6" name="عنصر نائب للتذييل 5">
            <a:extLst>
              <a:ext uri="{FF2B5EF4-FFF2-40B4-BE49-F238E27FC236}">
                <a16:creationId xmlns:a16="http://schemas.microsoft.com/office/drawing/2014/main" id="{473F2E6D-FBC7-3531-4351-94FB8CF2E8E9}"/>
              </a:ext>
            </a:extLst>
          </p:cNvPr>
          <p:cNvSpPr>
            <a:spLocks noGrp="1"/>
          </p:cNvSpPr>
          <p:nvPr>
            <p:ph type="ftr" sz="quarter" idx="11"/>
          </p:nvPr>
        </p:nvSpPr>
        <p:spPr>
          <a:xfrm>
            <a:off x="4038600" y="6356350"/>
            <a:ext cx="4114800" cy="365125"/>
          </a:xfrm>
          <a:prstGeom prst="rect">
            <a:avLst/>
          </a:prstGeom>
        </p:spPr>
        <p:txBody>
          <a:bodyPr/>
          <a:lstStyle/>
          <a:p>
            <a:endParaRPr lang="ar-SA"/>
          </a:p>
        </p:txBody>
      </p:sp>
      <p:sp>
        <p:nvSpPr>
          <p:cNvPr id="7" name="عنصر نائب لرقم الشريحة 6">
            <a:extLst>
              <a:ext uri="{FF2B5EF4-FFF2-40B4-BE49-F238E27FC236}">
                <a16:creationId xmlns:a16="http://schemas.microsoft.com/office/drawing/2014/main" id="{586FB83E-CC92-90B2-FCBF-98F45F12550F}"/>
              </a:ext>
            </a:extLst>
          </p:cNvPr>
          <p:cNvSpPr>
            <a:spLocks noGrp="1"/>
          </p:cNvSpPr>
          <p:nvPr>
            <p:ph type="sldNum" sz="quarter" idx="12"/>
          </p:nvPr>
        </p:nvSpPr>
        <p:spPr>
          <a:xfrm>
            <a:off x="838200" y="6356350"/>
            <a:ext cx="2743200" cy="365125"/>
          </a:xfrm>
          <a:prstGeom prst="rect">
            <a:avLst/>
          </a:prstGeom>
        </p:spPr>
        <p:txBody>
          <a:bodyPr/>
          <a:lstStyle/>
          <a:p>
            <a:fld id="{D506C816-7AAE-42F8-9A7B-E6491DD6C1D4}" type="slidenum">
              <a:rPr lang="ar-SA" smtClean="0"/>
              <a:t>‹#›</a:t>
            </a:fld>
            <a:endParaRPr lang="ar-SA"/>
          </a:p>
        </p:txBody>
      </p:sp>
    </p:spTree>
    <p:extLst>
      <p:ext uri="{BB962C8B-B14F-4D97-AF65-F5344CB8AC3E}">
        <p14:creationId xmlns:p14="http://schemas.microsoft.com/office/powerpoint/2010/main" val="14229319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عنوان ونص عمودي">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5140FE25-5801-ECBC-8965-897E35D0D36F}"/>
              </a:ext>
            </a:extLst>
          </p:cNvPr>
          <p:cNvSpPr>
            <a:spLocks noGrp="1"/>
          </p:cNvSpPr>
          <p:nvPr>
            <p:ph type="title"/>
          </p:nvPr>
        </p:nvSpPr>
        <p:spPr>
          <a:xfrm>
            <a:off x="838200" y="365125"/>
            <a:ext cx="10515600" cy="1325563"/>
          </a:xfrm>
          <a:prstGeom prst="rect">
            <a:avLst/>
          </a:prstGeom>
        </p:spPr>
        <p:txBody>
          <a:bodyPr/>
          <a:lstStyle/>
          <a:p>
            <a:r>
              <a:rPr lang="ar-SA"/>
              <a:t>انقر لتحرير نمط عنوان الشكل الرئيسي</a:t>
            </a:r>
          </a:p>
        </p:txBody>
      </p:sp>
      <p:sp>
        <p:nvSpPr>
          <p:cNvPr id="3" name="عنصر نائب للعنوان العمودي 2">
            <a:extLst>
              <a:ext uri="{FF2B5EF4-FFF2-40B4-BE49-F238E27FC236}">
                <a16:creationId xmlns:a16="http://schemas.microsoft.com/office/drawing/2014/main" id="{1211E147-8EC3-D245-894E-49D7A198C619}"/>
              </a:ext>
            </a:extLst>
          </p:cNvPr>
          <p:cNvSpPr>
            <a:spLocks noGrp="1"/>
          </p:cNvSpPr>
          <p:nvPr>
            <p:ph type="body" orient="vert" idx="1"/>
          </p:nvPr>
        </p:nvSpPr>
        <p:spPr>
          <a:xfrm>
            <a:off x="838200" y="1825625"/>
            <a:ext cx="10515600" cy="4351338"/>
          </a:xfrm>
          <a:prstGeom prst="rect">
            <a:avLst/>
          </a:prstGeom>
        </p:spPr>
        <p:txBody>
          <a:bodyPr vert="eaVert"/>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تاريخ 3">
            <a:extLst>
              <a:ext uri="{FF2B5EF4-FFF2-40B4-BE49-F238E27FC236}">
                <a16:creationId xmlns:a16="http://schemas.microsoft.com/office/drawing/2014/main" id="{6F6486B9-C998-D761-B704-AB933A39D759}"/>
              </a:ext>
            </a:extLst>
          </p:cNvPr>
          <p:cNvSpPr>
            <a:spLocks noGrp="1"/>
          </p:cNvSpPr>
          <p:nvPr>
            <p:ph type="dt" sz="half" idx="10"/>
          </p:nvPr>
        </p:nvSpPr>
        <p:spPr>
          <a:xfrm>
            <a:off x="8610600" y="6356350"/>
            <a:ext cx="2743200" cy="365125"/>
          </a:xfrm>
          <a:prstGeom prst="rect">
            <a:avLst/>
          </a:prstGeom>
        </p:spPr>
        <p:txBody>
          <a:bodyPr/>
          <a:lstStyle/>
          <a:p>
            <a:fld id="{9CFE4C57-40F2-4066-910E-CBFFF3EC0AF5}" type="datetimeFigureOut">
              <a:rPr lang="ar-SA" smtClean="0"/>
              <a:t>22/09/1447</a:t>
            </a:fld>
            <a:endParaRPr lang="ar-SA"/>
          </a:p>
        </p:txBody>
      </p:sp>
      <p:sp>
        <p:nvSpPr>
          <p:cNvPr id="5" name="عنصر نائب للتذييل 4">
            <a:extLst>
              <a:ext uri="{FF2B5EF4-FFF2-40B4-BE49-F238E27FC236}">
                <a16:creationId xmlns:a16="http://schemas.microsoft.com/office/drawing/2014/main" id="{50D230AD-4F13-3BEF-3E32-A400364DB94F}"/>
              </a:ext>
            </a:extLst>
          </p:cNvPr>
          <p:cNvSpPr>
            <a:spLocks noGrp="1"/>
          </p:cNvSpPr>
          <p:nvPr>
            <p:ph type="ftr" sz="quarter" idx="11"/>
          </p:nvPr>
        </p:nvSpPr>
        <p:spPr>
          <a:xfrm>
            <a:off x="4038600" y="6356350"/>
            <a:ext cx="4114800" cy="365125"/>
          </a:xfrm>
          <a:prstGeom prst="rect">
            <a:avLst/>
          </a:prstGeom>
        </p:spPr>
        <p:txBody>
          <a:bodyPr/>
          <a:lstStyle/>
          <a:p>
            <a:endParaRPr lang="ar-SA"/>
          </a:p>
        </p:txBody>
      </p:sp>
      <p:sp>
        <p:nvSpPr>
          <p:cNvPr id="6" name="عنصر نائب لرقم الشريحة 5">
            <a:extLst>
              <a:ext uri="{FF2B5EF4-FFF2-40B4-BE49-F238E27FC236}">
                <a16:creationId xmlns:a16="http://schemas.microsoft.com/office/drawing/2014/main" id="{E1A74479-9E01-D1D9-53ED-8AE7CEE47E41}"/>
              </a:ext>
            </a:extLst>
          </p:cNvPr>
          <p:cNvSpPr>
            <a:spLocks noGrp="1"/>
          </p:cNvSpPr>
          <p:nvPr>
            <p:ph type="sldNum" sz="quarter" idx="12"/>
          </p:nvPr>
        </p:nvSpPr>
        <p:spPr>
          <a:xfrm>
            <a:off x="838200" y="6356350"/>
            <a:ext cx="2743200" cy="365125"/>
          </a:xfrm>
          <a:prstGeom prst="rect">
            <a:avLst/>
          </a:prstGeom>
        </p:spPr>
        <p:txBody>
          <a:bodyPr/>
          <a:lstStyle/>
          <a:p>
            <a:fld id="{D506C816-7AAE-42F8-9A7B-E6491DD6C1D4}" type="slidenum">
              <a:rPr lang="ar-SA" smtClean="0"/>
              <a:t>‹#›</a:t>
            </a:fld>
            <a:endParaRPr lang="ar-SA"/>
          </a:p>
        </p:txBody>
      </p:sp>
    </p:spTree>
    <p:extLst>
      <p:ext uri="{BB962C8B-B14F-4D97-AF65-F5344CB8AC3E}">
        <p14:creationId xmlns:p14="http://schemas.microsoft.com/office/powerpoint/2010/main" val="438588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عنوان ونص عموديان">
    <p:spTree>
      <p:nvGrpSpPr>
        <p:cNvPr id="1" name=""/>
        <p:cNvGrpSpPr/>
        <p:nvPr/>
      </p:nvGrpSpPr>
      <p:grpSpPr>
        <a:xfrm>
          <a:off x="0" y="0"/>
          <a:ext cx="0" cy="0"/>
          <a:chOff x="0" y="0"/>
          <a:chExt cx="0" cy="0"/>
        </a:xfrm>
      </p:grpSpPr>
      <p:sp>
        <p:nvSpPr>
          <p:cNvPr id="2" name="عنوان عمودي 1">
            <a:extLst>
              <a:ext uri="{FF2B5EF4-FFF2-40B4-BE49-F238E27FC236}">
                <a16:creationId xmlns:a16="http://schemas.microsoft.com/office/drawing/2014/main" id="{4973FE01-7FFB-5A24-5288-A3A7CFBBE831}"/>
              </a:ext>
            </a:extLst>
          </p:cNvPr>
          <p:cNvSpPr>
            <a:spLocks noGrp="1"/>
          </p:cNvSpPr>
          <p:nvPr>
            <p:ph type="title" orient="vert"/>
          </p:nvPr>
        </p:nvSpPr>
        <p:spPr>
          <a:xfrm>
            <a:off x="8724900" y="365125"/>
            <a:ext cx="2628900" cy="5811838"/>
          </a:xfrm>
          <a:prstGeom prst="rect">
            <a:avLst/>
          </a:prstGeom>
        </p:spPr>
        <p:txBody>
          <a:bodyPr vert="eaVert"/>
          <a:lstStyle/>
          <a:p>
            <a:r>
              <a:rPr lang="ar-SA"/>
              <a:t>انقر لتحرير نمط عنوان الشكل الرئيسي</a:t>
            </a:r>
          </a:p>
        </p:txBody>
      </p:sp>
      <p:sp>
        <p:nvSpPr>
          <p:cNvPr id="3" name="عنصر نائب للعنوان العمودي 2">
            <a:extLst>
              <a:ext uri="{FF2B5EF4-FFF2-40B4-BE49-F238E27FC236}">
                <a16:creationId xmlns:a16="http://schemas.microsoft.com/office/drawing/2014/main" id="{C8862D92-CB16-CD56-9191-8E1EA08A55EB}"/>
              </a:ext>
            </a:extLst>
          </p:cNvPr>
          <p:cNvSpPr>
            <a:spLocks noGrp="1"/>
          </p:cNvSpPr>
          <p:nvPr>
            <p:ph type="body" orient="vert" idx="1"/>
          </p:nvPr>
        </p:nvSpPr>
        <p:spPr>
          <a:xfrm>
            <a:off x="838200" y="365125"/>
            <a:ext cx="7734300" cy="5811838"/>
          </a:xfrm>
          <a:prstGeom prst="rect">
            <a:avLst/>
          </a:prstGeom>
        </p:spPr>
        <p:txBody>
          <a:bodyPr vert="eaVert"/>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تاريخ 3">
            <a:extLst>
              <a:ext uri="{FF2B5EF4-FFF2-40B4-BE49-F238E27FC236}">
                <a16:creationId xmlns:a16="http://schemas.microsoft.com/office/drawing/2014/main" id="{14B1DB31-7856-8642-7B4E-FAFEDDF854F3}"/>
              </a:ext>
            </a:extLst>
          </p:cNvPr>
          <p:cNvSpPr>
            <a:spLocks noGrp="1"/>
          </p:cNvSpPr>
          <p:nvPr>
            <p:ph type="dt" sz="half" idx="10"/>
          </p:nvPr>
        </p:nvSpPr>
        <p:spPr>
          <a:xfrm>
            <a:off x="8610600" y="6356350"/>
            <a:ext cx="2743200" cy="365125"/>
          </a:xfrm>
          <a:prstGeom prst="rect">
            <a:avLst/>
          </a:prstGeom>
        </p:spPr>
        <p:txBody>
          <a:bodyPr/>
          <a:lstStyle/>
          <a:p>
            <a:fld id="{9CFE4C57-40F2-4066-910E-CBFFF3EC0AF5}" type="datetimeFigureOut">
              <a:rPr lang="ar-SA" smtClean="0"/>
              <a:t>22/09/1447</a:t>
            </a:fld>
            <a:endParaRPr lang="ar-SA"/>
          </a:p>
        </p:txBody>
      </p:sp>
      <p:sp>
        <p:nvSpPr>
          <p:cNvPr id="5" name="عنصر نائب للتذييل 4">
            <a:extLst>
              <a:ext uri="{FF2B5EF4-FFF2-40B4-BE49-F238E27FC236}">
                <a16:creationId xmlns:a16="http://schemas.microsoft.com/office/drawing/2014/main" id="{E9DF9227-4A71-8D31-475E-48EC69103B1F}"/>
              </a:ext>
            </a:extLst>
          </p:cNvPr>
          <p:cNvSpPr>
            <a:spLocks noGrp="1"/>
          </p:cNvSpPr>
          <p:nvPr>
            <p:ph type="ftr" sz="quarter" idx="11"/>
          </p:nvPr>
        </p:nvSpPr>
        <p:spPr>
          <a:xfrm>
            <a:off x="4038600" y="6356350"/>
            <a:ext cx="4114800" cy="365125"/>
          </a:xfrm>
          <a:prstGeom prst="rect">
            <a:avLst/>
          </a:prstGeom>
        </p:spPr>
        <p:txBody>
          <a:bodyPr/>
          <a:lstStyle/>
          <a:p>
            <a:endParaRPr lang="ar-SA"/>
          </a:p>
        </p:txBody>
      </p:sp>
      <p:sp>
        <p:nvSpPr>
          <p:cNvPr id="6" name="عنصر نائب لرقم الشريحة 5">
            <a:extLst>
              <a:ext uri="{FF2B5EF4-FFF2-40B4-BE49-F238E27FC236}">
                <a16:creationId xmlns:a16="http://schemas.microsoft.com/office/drawing/2014/main" id="{0F26269A-1702-B585-BC4B-327E182E283C}"/>
              </a:ext>
            </a:extLst>
          </p:cNvPr>
          <p:cNvSpPr>
            <a:spLocks noGrp="1"/>
          </p:cNvSpPr>
          <p:nvPr>
            <p:ph type="sldNum" sz="quarter" idx="12"/>
          </p:nvPr>
        </p:nvSpPr>
        <p:spPr>
          <a:xfrm>
            <a:off x="838200" y="6356350"/>
            <a:ext cx="2743200" cy="365125"/>
          </a:xfrm>
          <a:prstGeom prst="rect">
            <a:avLst/>
          </a:prstGeom>
        </p:spPr>
        <p:txBody>
          <a:bodyPr/>
          <a:lstStyle/>
          <a:p>
            <a:fld id="{D506C816-7AAE-42F8-9A7B-E6491DD6C1D4}" type="slidenum">
              <a:rPr lang="ar-SA" smtClean="0"/>
              <a:t>‹#›</a:t>
            </a:fld>
            <a:endParaRPr lang="ar-SA"/>
          </a:p>
        </p:txBody>
      </p:sp>
    </p:spTree>
    <p:extLst>
      <p:ext uri="{BB962C8B-B14F-4D97-AF65-F5344CB8AC3E}">
        <p14:creationId xmlns:p14="http://schemas.microsoft.com/office/powerpoint/2010/main" val="35237477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41000"/>
            <a:lum/>
          </a:blip>
          <a:srcRect/>
          <a:stretch>
            <a:fillRect t="-9000" b="-9000"/>
          </a:stretch>
        </a:blipFill>
        <a:effectLst/>
      </p:bgPr>
    </p:bg>
    <p:spTree>
      <p:nvGrpSpPr>
        <p:cNvPr id="1" name=""/>
        <p:cNvGrpSpPr/>
        <p:nvPr/>
      </p:nvGrpSpPr>
      <p:grpSpPr>
        <a:xfrm>
          <a:off x="0" y="0"/>
          <a:ext cx="0" cy="0"/>
          <a:chOff x="0" y="0"/>
          <a:chExt cx="0" cy="0"/>
        </a:xfrm>
      </p:grpSpPr>
      <p:sp>
        <p:nvSpPr>
          <p:cNvPr id="7" name="مربع نص 6">
            <a:extLst>
              <a:ext uri="{FF2B5EF4-FFF2-40B4-BE49-F238E27FC236}">
                <a16:creationId xmlns:a16="http://schemas.microsoft.com/office/drawing/2014/main" id="{52E6E289-AFAE-CF53-6DBB-4AD92A7AC35A}"/>
              </a:ext>
            </a:extLst>
          </p:cNvPr>
          <p:cNvSpPr txBox="1"/>
          <p:nvPr userDrawn="1"/>
        </p:nvSpPr>
        <p:spPr>
          <a:xfrm>
            <a:off x="91440" y="6469699"/>
            <a:ext cx="1031966" cy="307777"/>
          </a:xfrm>
          <a:prstGeom prst="rect">
            <a:avLst/>
          </a:prstGeom>
          <a:noFill/>
        </p:spPr>
        <p:txBody>
          <a:bodyPr wrap="square" rtlCol="1">
            <a:spAutoFit/>
          </a:bodyPr>
          <a:lstStyle/>
          <a:p>
            <a:pPr algn="l"/>
            <a:fld id="{DA99EBC6-F80B-4845-9A84-E5D93FC3303A}" type="slidenum">
              <a:rPr lang="en-US" sz="1400" smtClean="0">
                <a:solidFill>
                  <a:srgbClr val="00B0F0"/>
                </a:solidFill>
                <a:latin typeface="Alexandria Medium" pitchFamily="2" charset="-78"/>
                <a:cs typeface="Alexandria Medium" pitchFamily="2" charset="-78"/>
              </a:rPr>
              <a:t>‹#›</a:t>
            </a:fld>
            <a:endParaRPr lang="ar-SA" sz="1400" dirty="0">
              <a:solidFill>
                <a:srgbClr val="00B0F0"/>
              </a:solidFill>
              <a:latin typeface="Alexandria Medium" pitchFamily="2" charset="-78"/>
              <a:cs typeface="Alexandria Medium" pitchFamily="2" charset="-78"/>
            </a:endParaRPr>
          </a:p>
        </p:txBody>
      </p:sp>
    </p:spTree>
    <p:extLst>
      <p:ext uri="{BB962C8B-B14F-4D97-AF65-F5344CB8AC3E}">
        <p14:creationId xmlns:p14="http://schemas.microsoft.com/office/powerpoint/2010/main" val="35952872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r" defTabSz="914400" rtl="1"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r" defTabSz="914400" rtl="1"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r" defTabSz="914400" rtl="1"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r" defTabSz="914400" rtl="1"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ar-SA"/>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1.xml"/><Relationship Id="rId5" Type="http://schemas.openxmlformats.org/officeDocument/2006/relationships/image" Target="../media/image14.png"/><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17">
            <a:extLst>
              <a:ext uri="{FF2B5EF4-FFF2-40B4-BE49-F238E27FC236}">
                <a16:creationId xmlns:a16="http://schemas.microsoft.com/office/drawing/2014/main" id="{C257B837-BA29-5A1B-6F5A-D150CF6DBADA}"/>
              </a:ext>
            </a:extLst>
          </p:cNvPr>
          <p:cNvSpPr/>
          <p:nvPr/>
        </p:nvSpPr>
        <p:spPr>
          <a:xfrm>
            <a:off x="6054429" y="-720725"/>
            <a:ext cx="7782357" cy="7578725"/>
          </a:xfrm>
          <a:prstGeom prst="ellipse">
            <a:avLst/>
          </a:prstGeom>
          <a:solidFill>
            <a:srgbClr val="00B0F0"/>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5" name="TextBox 29">
            <a:extLst>
              <a:ext uri="{FF2B5EF4-FFF2-40B4-BE49-F238E27FC236}">
                <a16:creationId xmlns:a16="http://schemas.microsoft.com/office/drawing/2014/main" id="{0A70122F-8A05-9434-5FD2-93EF882B5A04}"/>
              </a:ext>
            </a:extLst>
          </p:cNvPr>
          <p:cNvSpPr txBox="1"/>
          <p:nvPr/>
        </p:nvSpPr>
        <p:spPr>
          <a:xfrm>
            <a:off x="541009" y="3937898"/>
            <a:ext cx="5216525" cy="398780"/>
          </a:xfrm>
          <a:prstGeom prst="rect">
            <a:avLst/>
          </a:prstGeom>
          <a:noFill/>
        </p:spPr>
        <p:txBody>
          <a:bodyPr wrap="square" rtlCol="0">
            <a:spAutoFit/>
          </a:bodyPr>
          <a:lstStyle/>
          <a:p>
            <a:pPr marL="0" marR="0" lvl="0" indent="0" algn="l" defTabSz="914400" rtl="1"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Prepared by Dr. Sulaiman Al-</a:t>
            </a:r>
            <a:r>
              <a:rPr kumimoji="0" lang="en-US" sz="2000" b="0" i="0" u="none" strike="noStrike" kern="1200" cap="none" spc="0" normalizeH="0" baseline="0" noProof="0" dirty="0" err="1">
                <a:ln>
                  <a:noFill/>
                </a:ln>
                <a:solidFill>
                  <a:prstClr val="black"/>
                </a:solidFill>
                <a:effectLst/>
                <a:uLnTx/>
                <a:uFillTx/>
                <a:latin typeface="Alexandria" pitchFamily="2" charset="-78"/>
                <a:ea typeface="+mn-ea"/>
                <a:cs typeface="Alexandria" pitchFamily="2" charset="-78"/>
              </a:rPr>
              <a:t>luhaidan</a:t>
            </a:r>
            <a:endParaRPr kumimoji="0" lang="en-US" sz="20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p:txBody>
      </p:sp>
      <p:sp>
        <p:nvSpPr>
          <p:cNvPr id="6" name="TextBox 30">
            <a:extLst>
              <a:ext uri="{FF2B5EF4-FFF2-40B4-BE49-F238E27FC236}">
                <a16:creationId xmlns:a16="http://schemas.microsoft.com/office/drawing/2014/main" id="{72520CC6-6B9A-F809-4B14-1B05D6C21EC2}"/>
              </a:ext>
            </a:extLst>
          </p:cNvPr>
          <p:cNvSpPr txBox="1"/>
          <p:nvPr/>
        </p:nvSpPr>
        <p:spPr>
          <a:xfrm>
            <a:off x="1538794" y="2424037"/>
            <a:ext cx="3098925" cy="1323439"/>
          </a:xfrm>
          <a:prstGeom prst="rect">
            <a:avLst/>
          </a:prstGeom>
          <a:noFill/>
        </p:spPr>
        <p:txBody>
          <a:bodyPr wrap="non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SA" sz="40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rPr>
              <a:t>القيادة</a:t>
            </a:r>
            <a:endParaRPr kumimoji="0" lang="en-US" sz="40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endParaRPr>
          </a:p>
          <a:p>
            <a:pPr marL="0" marR="0" lvl="0" indent="0" algn="ctr" defTabSz="914400" rtl="1"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rPr>
              <a:t>Leadership</a:t>
            </a:r>
          </a:p>
        </p:txBody>
      </p:sp>
      <p:sp>
        <p:nvSpPr>
          <p:cNvPr id="7" name="Rectangle: Rounded Corners 33">
            <a:extLst>
              <a:ext uri="{FF2B5EF4-FFF2-40B4-BE49-F238E27FC236}">
                <a16:creationId xmlns:a16="http://schemas.microsoft.com/office/drawing/2014/main" id="{C65796C2-949B-1A25-1758-30B1D336585C}"/>
              </a:ext>
            </a:extLst>
          </p:cNvPr>
          <p:cNvSpPr/>
          <p:nvPr/>
        </p:nvSpPr>
        <p:spPr>
          <a:xfrm>
            <a:off x="337633" y="5929382"/>
            <a:ext cx="3516608" cy="529167"/>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0" cap="none" spc="0" normalizeH="0" baseline="0" noProof="0" dirty="0">
                <a:ln>
                  <a:noFill/>
                </a:ln>
                <a:solidFill>
                  <a:prstClr val="white"/>
                </a:solidFill>
                <a:effectLst/>
                <a:uLnTx/>
                <a:uFillTx/>
                <a:latin typeface="Alexandria" charset="0"/>
                <a:ea typeface="+mn-ea"/>
                <a:cs typeface="Alexandria" charset="0"/>
              </a:rPr>
              <a:t>Lecture 6</a:t>
            </a:r>
          </a:p>
        </p:txBody>
      </p:sp>
      <p:sp>
        <p:nvSpPr>
          <p:cNvPr id="8" name="TextBox 45">
            <a:extLst>
              <a:ext uri="{FF2B5EF4-FFF2-40B4-BE49-F238E27FC236}">
                <a16:creationId xmlns:a16="http://schemas.microsoft.com/office/drawing/2014/main" id="{40AE7E3A-8623-4123-E90A-67CF9B6561FC}"/>
              </a:ext>
            </a:extLst>
          </p:cNvPr>
          <p:cNvSpPr txBox="1"/>
          <p:nvPr/>
        </p:nvSpPr>
        <p:spPr>
          <a:xfrm>
            <a:off x="147087" y="5104240"/>
            <a:ext cx="2398412" cy="707886"/>
          </a:xfrm>
          <a:prstGeom prst="rect">
            <a:avLst/>
          </a:prstGeom>
          <a:noFill/>
        </p:spPr>
        <p:txBody>
          <a:bodyPr wrap="none" rtlCol="0">
            <a:spAutoFit/>
          </a:bodyPr>
          <a:lstStyle/>
          <a:p>
            <a:pPr algn="l"/>
            <a:r>
              <a:rPr lang="en-US" sz="2000" dirty="0">
                <a:latin typeface="Alexandria" pitchFamily="2" charset="-78"/>
                <a:cs typeface="Alexandria" pitchFamily="2" charset="-78"/>
              </a:rPr>
              <a:t>PRL 627</a:t>
            </a:r>
          </a:p>
          <a:p>
            <a:pPr algn="l"/>
            <a:r>
              <a:rPr lang="en-US" sz="2000" dirty="0">
                <a:latin typeface="Alexandria" pitchFamily="2" charset="-78"/>
                <a:cs typeface="Alexandria" pitchFamily="2" charset="-78"/>
              </a:rPr>
              <a:t>Public Relations </a:t>
            </a:r>
          </a:p>
        </p:txBody>
      </p:sp>
      <p:sp>
        <p:nvSpPr>
          <p:cNvPr id="9" name="Oval 13">
            <a:extLst>
              <a:ext uri="{FF2B5EF4-FFF2-40B4-BE49-F238E27FC236}">
                <a16:creationId xmlns:a16="http://schemas.microsoft.com/office/drawing/2014/main" id="{0EB03A60-5B5C-1047-51B3-ED4000E5042B}"/>
              </a:ext>
            </a:extLst>
          </p:cNvPr>
          <p:cNvSpPr/>
          <p:nvPr/>
        </p:nvSpPr>
        <p:spPr>
          <a:xfrm>
            <a:off x="6200343" y="-320675"/>
            <a:ext cx="7410450" cy="7410450"/>
          </a:xfrm>
          <a:prstGeom prst="ellipse">
            <a:avLst/>
          </a:prstGeom>
          <a:blipFill>
            <a:blip r:embed="rId2"/>
            <a:stretch>
              <a:fillRect t="-1000"/>
            </a:stretch>
          </a:blipFill>
          <a:ln w="12700" cap="flat" cmpd="sng" algn="ctr">
            <a:solidFill>
              <a:srgbClr val="4472C4">
                <a:shade val="15000"/>
              </a:srgb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pic>
        <p:nvPicPr>
          <p:cNvPr id="10" name="Graphic 21">
            <a:extLst>
              <a:ext uri="{FF2B5EF4-FFF2-40B4-BE49-F238E27FC236}">
                <a16:creationId xmlns:a16="http://schemas.microsoft.com/office/drawing/2014/main" id="{38676943-4D4C-006B-667D-7B73689CFD6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extLst>
      <p:ext uri="{BB962C8B-B14F-4D97-AF65-F5344CB8AC3E}">
        <p14:creationId xmlns:p14="http://schemas.microsoft.com/office/powerpoint/2010/main" val="28338666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4">
            <a:extLst>
              <a:ext uri="{FF2B5EF4-FFF2-40B4-BE49-F238E27FC236}">
                <a16:creationId xmlns:a16="http://schemas.microsoft.com/office/drawing/2014/main" id="{D823C752-6492-1420-A50C-D9B3E419947C}"/>
              </a:ext>
            </a:extLst>
          </p:cNvPr>
          <p:cNvPicPr>
            <a:picLocks noChangeAspect="1"/>
          </p:cNvPicPr>
          <p:nvPr/>
        </p:nvPicPr>
        <p:blipFill>
          <a:blip r:embed="rId2" cstate="print">
            <a:extLst>
              <a:ext uri="{28A0092B-C50C-407E-A947-70E740481C1C}">
                <a14:useLocalDpi xmlns:a14="http://schemas.microsoft.com/office/drawing/2010/main" val="0"/>
              </a:ext>
            </a:extLst>
          </a:blip>
          <a:srcRect l="13924" r="13924"/>
          <a:stretch>
            <a:fillRect/>
          </a:stretch>
        </p:blipFill>
        <p:spPr>
          <a:xfrm>
            <a:off x="2808" y="0"/>
            <a:ext cx="5547685" cy="5573488"/>
          </a:xfrm>
          <a:prstGeom prst="rect">
            <a:avLst/>
          </a:prstGeom>
        </p:spPr>
      </p:pic>
      <p:sp>
        <p:nvSpPr>
          <p:cNvPr id="3" name="Right Triangle 1">
            <a:extLst>
              <a:ext uri="{FF2B5EF4-FFF2-40B4-BE49-F238E27FC236}">
                <a16:creationId xmlns:a16="http://schemas.microsoft.com/office/drawing/2014/main" id="{817AAB45-3895-80B4-7227-E5EE11B29165}"/>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4" name="Parallelogram 7">
            <a:extLst>
              <a:ext uri="{FF2B5EF4-FFF2-40B4-BE49-F238E27FC236}">
                <a16:creationId xmlns:a16="http://schemas.microsoft.com/office/drawing/2014/main" id="{89D041D6-B734-B422-CADE-C2DD156D46ED}"/>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5" name="TextBox 24">
            <a:extLst>
              <a:ext uri="{FF2B5EF4-FFF2-40B4-BE49-F238E27FC236}">
                <a16:creationId xmlns:a16="http://schemas.microsoft.com/office/drawing/2014/main" id="{B74660FA-4C8A-FC5D-D85F-BE51B03D06E4}"/>
              </a:ext>
            </a:extLst>
          </p:cNvPr>
          <p:cNvSpPr txBox="1"/>
          <p:nvPr/>
        </p:nvSpPr>
        <p:spPr>
          <a:xfrm>
            <a:off x="6115630" y="1103329"/>
            <a:ext cx="4113898" cy="400110"/>
          </a:xfrm>
          <a:prstGeom prst="rect">
            <a:avLst/>
          </a:prstGeom>
          <a:noFill/>
        </p:spPr>
        <p:txBody>
          <a:bodyPr wrap="square" rtlCol="0">
            <a:spAutoFit/>
          </a:bodyPr>
          <a:lstStyle/>
          <a:p>
            <a:pPr algn="ctr"/>
            <a:r>
              <a:rPr lang="ar-EG" sz="2000" b="1" dirty="0">
                <a:solidFill>
                  <a:srgbClr val="00B0F0"/>
                </a:solidFill>
                <a:latin typeface="Alexandria" pitchFamily="2" charset="-78"/>
                <a:cs typeface="Alexandria" pitchFamily="2" charset="-78"/>
              </a:rPr>
              <a:t>محتويات المحاضرة</a:t>
            </a:r>
            <a:endParaRPr lang="en-US" sz="2000" b="1" dirty="0">
              <a:solidFill>
                <a:srgbClr val="00B0F0"/>
              </a:solidFill>
              <a:latin typeface="Alexandria" pitchFamily="2" charset="-78"/>
              <a:cs typeface="Alexandria" pitchFamily="2" charset="-78"/>
            </a:endParaRPr>
          </a:p>
        </p:txBody>
      </p:sp>
      <p:sp>
        <p:nvSpPr>
          <p:cNvPr id="6" name="Rectangle 27">
            <a:extLst>
              <a:ext uri="{FF2B5EF4-FFF2-40B4-BE49-F238E27FC236}">
                <a16:creationId xmlns:a16="http://schemas.microsoft.com/office/drawing/2014/main" id="{EEEB85C4-CA52-B451-6CF0-0B3C22F86520}"/>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30">
            <a:extLst>
              <a:ext uri="{FF2B5EF4-FFF2-40B4-BE49-F238E27FC236}">
                <a16:creationId xmlns:a16="http://schemas.microsoft.com/office/drawing/2014/main" id="{D7E48FDE-B9E2-B941-649C-41B7351E65F7}"/>
              </a:ext>
            </a:extLst>
          </p:cNvPr>
          <p:cNvSpPr txBox="1"/>
          <p:nvPr/>
        </p:nvSpPr>
        <p:spPr>
          <a:xfrm>
            <a:off x="6096000" y="1503439"/>
            <a:ext cx="5899940" cy="4482702"/>
          </a:xfrm>
          <a:prstGeom prst="rect">
            <a:avLst/>
          </a:prstGeom>
          <a:noFill/>
        </p:spPr>
        <p:txBody>
          <a:bodyPr wrap="square" rtlCol="0">
            <a:spAutoFit/>
          </a:bodyPr>
          <a:lstStyle/>
          <a:p>
            <a:pPr marL="285750" indent="-285750" algn="r" rtl="1">
              <a:lnSpc>
                <a:spcPct val="150000"/>
              </a:lnSpc>
              <a:buFont typeface="Wingdings" panose="05000000000000000000" pitchFamily="2" charset="2"/>
              <a:buChar char="v"/>
            </a:pPr>
            <a:r>
              <a:rPr lang="ar-SA" sz="1600" dirty="0">
                <a:latin typeface="Alexandria" pitchFamily="2" charset="-78"/>
                <a:cs typeface="Alexandria" pitchFamily="2" charset="-78"/>
              </a:rPr>
              <a:t>مراجعة المحاضرة السابقة.</a:t>
            </a:r>
          </a:p>
          <a:p>
            <a:pPr marL="285750" indent="-285750" algn="r" rtl="1">
              <a:lnSpc>
                <a:spcPct val="150000"/>
              </a:lnSpc>
              <a:buFont typeface="Wingdings" panose="05000000000000000000" pitchFamily="2" charset="2"/>
              <a:buChar char="v"/>
            </a:pPr>
            <a:r>
              <a:rPr lang="ar-SA" sz="1600" dirty="0">
                <a:latin typeface="Alexandria" pitchFamily="2" charset="-78"/>
                <a:cs typeface="Alexandria" pitchFamily="2" charset="-78"/>
              </a:rPr>
              <a:t>القيادة الإدارية والأخلاق الحميدة.</a:t>
            </a:r>
          </a:p>
          <a:p>
            <a:pPr marL="285750" indent="-285750" algn="r" rtl="1">
              <a:lnSpc>
                <a:spcPct val="150000"/>
              </a:lnSpc>
              <a:buFont typeface="Wingdings" panose="05000000000000000000" pitchFamily="2" charset="2"/>
              <a:buChar char="v"/>
            </a:pPr>
            <a:r>
              <a:rPr lang="ar-EG" sz="1600" dirty="0">
                <a:latin typeface="Alexandria" pitchFamily="2" charset="-78"/>
                <a:cs typeface="Alexandria" pitchFamily="2" charset="-78"/>
              </a:rPr>
              <a:t>تعريف الأخلاق والقيم الإدارية.</a:t>
            </a:r>
          </a:p>
          <a:p>
            <a:pPr marL="285750" indent="-285750" algn="r" rtl="1">
              <a:lnSpc>
                <a:spcPct val="150000"/>
              </a:lnSpc>
              <a:buFont typeface="Wingdings" panose="05000000000000000000" pitchFamily="2" charset="2"/>
              <a:buChar char="v"/>
            </a:pPr>
            <a:r>
              <a:rPr lang="ar-EG" sz="1600" dirty="0">
                <a:latin typeface="Alexandria" pitchFamily="2" charset="-78"/>
                <a:cs typeface="Alexandria" pitchFamily="2" charset="-78"/>
              </a:rPr>
              <a:t>مكونات القيم الإدارية.</a:t>
            </a:r>
            <a:endParaRPr lang="ar-SA" sz="1600" dirty="0">
              <a:latin typeface="Alexandria" pitchFamily="2" charset="-78"/>
              <a:cs typeface="Alexandria" pitchFamily="2" charset="-78"/>
            </a:endParaRPr>
          </a:p>
          <a:p>
            <a:pPr marL="285750" indent="-285750" algn="r" rtl="1">
              <a:lnSpc>
                <a:spcPct val="150000"/>
              </a:lnSpc>
              <a:buFont typeface="Wingdings" panose="05000000000000000000" pitchFamily="2" charset="2"/>
              <a:buChar char="v"/>
            </a:pPr>
            <a:r>
              <a:rPr lang="ar-EG" sz="1600" dirty="0">
                <a:latin typeface="Alexandria" pitchFamily="2" charset="-78"/>
                <a:cs typeface="Alexandria" pitchFamily="2" charset="-78"/>
              </a:rPr>
              <a:t>مراحل تطور القيم الإدارية</a:t>
            </a:r>
            <a:r>
              <a:rPr lang="ar-SA" sz="1600" dirty="0">
                <a:latin typeface="Alexandria" pitchFamily="2" charset="-78"/>
                <a:cs typeface="Alexandria" pitchFamily="2" charset="-78"/>
              </a:rPr>
              <a:t>.</a:t>
            </a:r>
          </a:p>
          <a:p>
            <a:pPr marL="285750" indent="-285750" algn="r" rtl="1">
              <a:lnSpc>
                <a:spcPct val="150000"/>
              </a:lnSpc>
              <a:buFont typeface="Wingdings" panose="05000000000000000000" pitchFamily="2" charset="2"/>
              <a:buChar char="v"/>
            </a:pPr>
            <a:r>
              <a:rPr lang="ar-EG" sz="1600" dirty="0">
                <a:latin typeface="Alexandria" pitchFamily="2" charset="-78"/>
                <a:cs typeface="Alexandria" pitchFamily="2" charset="-78"/>
              </a:rPr>
              <a:t>مصادر القيم الإدارية</a:t>
            </a:r>
            <a:r>
              <a:rPr lang="ar-SA" sz="1600" dirty="0">
                <a:latin typeface="Alexandria" pitchFamily="2" charset="-78"/>
                <a:cs typeface="Alexandria" pitchFamily="2" charset="-78"/>
              </a:rPr>
              <a:t> ووظائفها.</a:t>
            </a:r>
          </a:p>
          <a:p>
            <a:pPr marL="285750" indent="-285750" algn="r" rtl="1">
              <a:lnSpc>
                <a:spcPct val="150000"/>
              </a:lnSpc>
              <a:buFont typeface="Wingdings" panose="05000000000000000000" pitchFamily="2" charset="2"/>
              <a:buChar char="v"/>
            </a:pPr>
            <a:r>
              <a:rPr lang="ar-EG" sz="1600" dirty="0">
                <a:latin typeface="Alexandria" pitchFamily="2" charset="-78"/>
                <a:cs typeface="Alexandria" pitchFamily="2" charset="-78"/>
              </a:rPr>
              <a:t>خصائص القيم الإدارية</a:t>
            </a:r>
            <a:r>
              <a:rPr lang="ar-SA" sz="1600" dirty="0">
                <a:latin typeface="Alexandria" pitchFamily="2" charset="-78"/>
                <a:cs typeface="Alexandria" pitchFamily="2" charset="-78"/>
              </a:rPr>
              <a:t>.</a:t>
            </a:r>
          </a:p>
          <a:p>
            <a:pPr marL="285750" indent="-285750" algn="r" rtl="1">
              <a:lnSpc>
                <a:spcPct val="150000"/>
              </a:lnSpc>
              <a:buFont typeface="Wingdings" panose="05000000000000000000" pitchFamily="2" charset="2"/>
              <a:buChar char="v"/>
            </a:pPr>
            <a:r>
              <a:rPr lang="ar-EG" sz="1600" dirty="0">
                <a:latin typeface="Alexandria" pitchFamily="2" charset="-78"/>
                <a:cs typeface="Alexandria" pitchFamily="2" charset="-78"/>
              </a:rPr>
              <a:t>تصنيف القيم الإدارية</a:t>
            </a:r>
            <a:r>
              <a:rPr lang="ar-SA" sz="1600" dirty="0">
                <a:latin typeface="Alexandria" pitchFamily="2" charset="-78"/>
                <a:cs typeface="Alexandria" pitchFamily="2" charset="-78"/>
              </a:rPr>
              <a:t>.</a:t>
            </a:r>
          </a:p>
          <a:p>
            <a:pPr marL="285750" indent="-285750" algn="r" rtl="1">
              <a:lnSpc>
                <a:spcPct val="150000"/>
              </a:lnSpc>
              <a:buFont typeface="Wingdings" panose="05000000000000000000" pitchFamily="2" charset="2"/>
              <a:buChar char="v"/>
            </a:pPr>
            <a:r>
              <a:rPr lang="ar-EG" sz="1600" dirty="0">
                <a:latin typeface="Alexandria" pitchFamily="2" charset="-78"/>
                <a:cs typeface="Alexandria" pitchFamily="2" charset="-78"/>
              </a:rPr>
              <a:t>أساليب قياس القيم الإدارية</a:t>
            </a:r>
            <a:r>
              <a:rPr lang="ar-SA" sz="1600" dirty="0">
                <a:latin typeface="Alexandria" pitchFamily="2" charset="-78"/>
                <a:cs typeface="Alexandria" pitchFamily="2" charset="-78"/>
              </a:rPr>
              <a:t>.</a:t>
            </a:r>
          </a:p>
          <a:p>
            <a:pPr marL="285750" indent="-285750" algn="r" rtl="1">
              <a:lnSpc>
                <a:spcPct val="150000"/>
              </a:lnSpc>
              <a:buFont typeface="Wingdings" panose="05000000000000000000" pitchFamily="2" charset="2"/>
              <a:buChar char="v"/>
            </a:pPr>
            <a:r>
              <a:rPr lang="ar-SA" sz="1600" dirty="0">
                <a:latin typeface="Alexandria" pitchFamily="2" charset="-78"/>
                <a:cs typeface="Alexandria" pitchFamily="2" charset="-78"/>
              </a:rPr>
              <a:t>علاقة القيم بالسلوك.</a:t>
            </a:r>
          </a:p>
          <a:p>
            <a:pPr marL="285750" indent="-285750">
              <a:lnSpc>
                <a:spcPct val="150000"/>
              </a:lnSpc>
              <a:buFont typeface="Wingdings" panose="05000000000000000000" pitchFamily="2" charset="2"/>
              <a:buChar char="v"/>
            </a:pPr>
            <a:r>
              <a:rPr lang="ar-SA" sz="1600" dirty="0">
                <a:solidFill>
                  <a:prstClr val="black"/>
                </a:solidFill>
                <a:latin typeface="Alexandria" pitchFamily="2" charset="-78"/>
                <a:cs typeface="Alexandria" pitchFamily="2" charset="-78"/>
              </a:rPr>
              <a:t>مبادئ القيادة الأخلاقية.</a:t>
            </a:r>
          </a:p>
          <a:p>
            <a:pPr marL="285750" indent="-285750">
              <a:lnSpc>
                <a:spcPct val="150000"/>
              </a:lnSpc>
              <a:buFont typeface="Wingdings" panose="05000000000000000000" pitchFamily="2" charset="2"/>
              <a:buChar char="v"/>
            </a:pPr>
            <a:r>
              <a:rPr lang="ar-SA" sz="1600" dirty="0">
                <a:latin typeface="Alexandria" pitchFamily="2" charset="-78"/>
                <a:cs typeface="Alexandria" pitchFamily="2" charset="-78"/>
              </a:rPr>
              <a:t>ملخص المحاضرة.</a:t>
            </a:r>
          </a:p>
        </p:txBody>
      </p:sp>
      <p:sp>
        <p:nvSpPr>
          <p:cNvPr id="8" name="Rectangle 31">
            <a:extLst>
              <a:ext uri="{FF2B5EF4-FFF2-40B4-BE49-F238E27FC236}">
                <a16:creationId xmlns:a16="http://schemas.microsoft.com/office/drawing/2014/main" id="{42A320B0-1DD1-D01F-77E1-DFE1E75EAC3E}"/>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9" name="TextBox 32">
            <a:extLst>
              <a:ext uri="{FF2B5EF4-FFF2-40B4-BE49-F238E27FC236}">
                <a16:creationId xmlns:a16="http://schemas.microsoft.com/office/drawing/2014/main" id="{5EE0DDB3-19DF-8FCB-9F2C-6B4BAA329602}"/>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33">
            <a:extLst>
              <a:ext uri="{FF2B5EF4-FFF2-40B4-BE49-F238E27FC236}">
                <a16:creationId xmlns:a16="http://schemas.microsoft.com/office/drawing/2014/main" id="{893CE63C-DEFE-7CFB-9CE0-D5C50E07207F}"/>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6</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1" name="TextBox 2">
            <a:extLst>
              <a:ext uri="{FF2B5EF4-FFF2-40B4-BE49-F238E27FC236}">
                <a16:creationId xmlns:a16="http://schemas.microsoft.com/office/drawing/2014/main" id="{FABA5D13-95C0-FC04-F7DF-8EF36422C103}"/>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 </a:t>
            </a:r>
          </a:p>
        </p:txBody>
      </p:sp>
      <p:pic>
        <p:nvPicPr>
          <p:cNvPr id="12" name="Graphic 21">
            <a:extLst>
              <a:ext uri="{FF2B5EF4-FFF2-40B4-BE49-F238E27FC236}">
                <a16:creationId xmlns:a16="http://schemas.microsoft.com/office/drawing/2014/main" id="{553AE172-AA8B-0E4D-035B-B8BF87FAF9F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2813478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904B6FC-35C4-5DBE-2A44-0700CF34B796}"/>
              </a:ext>
            </a:extLst>
          </p:cNvPr>
          <p:cNvSpPr txBox="1"/>
          <p:nvPr/>
        </p:nvSpPr>
        <p:spPr>
          <a:xfrm>
            <a:off x="3346672" y="586164"/>
            <a:ext cx="5917953" cy="400110"/>
          </a:xfrm>
          <a:prstGeom prst="rect">
            <a:avLst/>
          </a:prstGeom>
          <a:noFill/>
        </p:spPr>
        <p:txBody>
          <a:bodyPr wrap="square" rtlCol="0">
            <a:spAutoFit/>
          </a:bodyPr>
          <a:lstStyle/>
          <a:p>
            <a:pPr algn="ctr" rtl="0">
              <a:spcAft>
                <a:spcPts val="600"/>
              </a:spcAft>
            </a:pPr>
            <a:r>
              <a:rPr lang="ar-SA" sz="2000" b="1" dirty="0">
                <a:solidFill>
                  <a:prstClr val="black"/>
                </a:solidFill>
                <a:latin typeface="Alexandria" pitchFamily="2" charset="-78"/>
                <a:cs typeface="Alexandria" pitchFamily="2" charset="-78"/>
              </a:rPr>
              <a:t>مراجعة المحاضرة السابقة</a:t>
            </a:r>
          </a:p>
        </p:txBody>
      </p:sp>
      <p:sp>
        <p:nvSpPr>
          <p:cNvPr id="4" name="TextBox 3">
            <a:extLst>
              <a:ext uri="{FF2B5EF4-FFF2-40B4-BE49-F238E27FC236}">
                <a16:creationId xmlns:a16="http://schemas.microsoft.com/office/drawing/2014/main" id="{7B82CEC5-3222-B706-3F30-85088D87B97F}"/>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5" name="Graphic 21">
            <a:extLst>
              <a:ext uri="{FF2B5EF4-FFF2-40B4-BE49-F238E27FC236}">
                <a16:creationId xmlns:a16="http://schemas.microsoft.com/office/drawing/2014/main" id="{457F6DFC-BCA1-D144-5D2B-A4F5974C45F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Rectangle: Rounded Corners 24">
            <a:extLst>
              <a:ext uri="{FF2B5EF4-FFF2-40B4-BE49-F238E27FC236}">
                <a16:creationId xmlns:a16="http://schemas.microsoft.com/office/drawing/2014/main" id="{614494DF-0882-25C1-3C94-A06FA5A24231}"/>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algn="justLow" defTabSz="914400" eaLnBrk="1" fontAlgn="auto" latinLnBrk="0" hangingPunct="1">
              <a:lnSpc>
                <a:spcPct val="150000"/>
              </a:lnSpc>
              <a:spcBef>
                <a:spcPts val="0"/>
              </a:spcBef>
              <a:spcAft>
                <a:spcPts val="0"/>
              </a:spcAft>
              <a:buClrTx/>
              <a:buSzTx/>
              <a:buFontTx/>
              <a:buNone/>
              <a:tabLst/>
              <a:defRPr/>
            </a:pPr>
            <a:r>
              <a:rPr kumimoji="0" lang="ar-SA" sz="1400" i="0" u="none" strike="noStrike" kern="0" cap="none" spc="0" normalizeH="0" baseline="0" noProof="0" dirty="0">
                <a:ln>
                  <a:noFill/>
                </a:ln>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7" name="Rectangle 4">
            <a:extLst>
              <a:ext uri="{FF2B5EF4-FFF2-40B4-BE49-F238E27FC236}">
                <a16:creationId xmlns:a16="http://schemas.microsoft.com/office/drawing/2014/main" id="{7D6B5B39-3357-1F7B-B450-572D83D1B613}"/>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8" name="TextBox 5">
            <a:extLst>
              <a:ext uri="{FF2B5EF4-FFF2-40B4-BE49-F238E27FC236}">
                <a16:creationId xmlns:a16="http://schemas.microsoft.com/office/drawing/2014/main" id="{56BEF0FC-F050-DA0E-31EB-2A6842AFB8BB}"/>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9" name="TextBox 9">
            <a:extLst>
              <a:ext uri="{FF2B5EF4-FFF2-40B4-BE49-F238E27FC236}">
                <a16:creationId xmlns:a16="http://schemas.microsoft.com/office/drawing/2014/main" id="{59D9C32B-F785-855C-ACAE-93DFC1887A01}"/>
              </a:ext>
            </a:extLst>
          </p:cNvPr>
          <p:cNvSpPr txBox="1"/>
          <p:nvPr/>
        </p:nvSpPr>
        <p:spPr>
          <a:xfrm>
            <a:off x="1214179" y="1231789"/>
            <a:ext cx="966228" cy="923330"/>
          </a:xfrm>
          <a:prstGeom prst="rect">
            <a:avLst/>
          </a:prstGeom>
          <a:noFill/>
        </p:spPr>
        <p:txBody>
          <a:bodyPr wrap="square" rtlCol="0">
            <a:spAutoFit/>
          </a:bodyPr>
          <a:lstStyle/>
          <a:p>
            <a:pPr algn="ctr" rtl="0"/>
            <a:r>
              <a:rPr lang="en-US" sz="5400" b="1">
                <a:solidFill>
                  <a:prstClr val="white"/>
                </a:solidFill>
                <a:latin typeface="Times New Roman" panose="02020603050405020304" pitchFamily="18" charset="0"/>
                <a:cs typeface="Times New Roman" panose="02020603050405020304" pitchFamily="18" charset="0"/>
              </a:rPr>
              <a:t>6</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26" name="مربع نص 25">
            <a:extLst>
              <a:ext uri="{FF2B5EF4-FFF2-40B4-BE49-F238E27FC236}">
                <a16:creationId xmlns:a16="http://schemas.microsoft.com/office/drawing/2014/main" id="{6BA3B421-F0B7-FE3C-CB47-D276A33AB881}"/>
              </a:ext>
            </a:extLst>
          </p:cNvPr>
          <p:cNvSpPr txBox="1"/>
          <p:nvPr/>
        </p:nvSpPr>
        <p:spPr>
          <a:xfrm>
            <a:off x="5617697" y="1947095"/>
            <a:ext cx="966228" cy="338106"/>
          </a:xfrm>
          <a:prstGeom prst="rect">
            <a:avLst/>
          </a:prstGeom>
          <a:noFill/>
        </p:spPr>
        <p:txBody>
          <a:bodyPr wrap="square">
            <a:spAutoFit/>
          </a:bodyPr>
          <a:lstStyle/>
          <a:p>
            <a:pPr algn="r" rtl="1">
              <a:lnSpc>
                <a:spcPct val="150000"/>
              </a:lnSpc>
            </a:pPr>
            <a:r>
              <a:rPr lang="ar-SA" sz="1200" b="1" dirty="0">
                <a:solidFill>
                  <a:schemeClr val="bg1"/>
                </a:solidFill>
                <a:latin typeface="Alexandria" pitchFamily="2" charset="-78"/>
                <a:cs typeface="Alexandria" pitchFamily="2" charset="-78"/>
              </a:rPr>
              <a:t>القيـــــــادة</a:t>
            </a:r>
            <a:endParaRPr lang="ar-EG" sz="1200" b="1" dirty="0">
              <a:solidFill>
                <a:schemeClr val="bg1"/>
              </a:solidFill>
              <a:latin typeface="Alexandria" pitchFamily="2" charset="-78"/>
              <a:cs typeface="Alexandria" pitchFamily="2" charset="-78"/>
            </a:endParaRPr>
          </a:p>
        </p:txBody>
      </p:sp>
      <p:pic>
        <p:nvPicPr>
          <p:cNvPr id="15" name="صورة 14">
            <a:extLst>
              <a:ext uri="{FF2B5EF4-FFF2-40B4-BE49-F238E27FC236}">
                <a16:creationId xmlns:a16="http://schemas.microsoft.com/office/drawing/2014/main" id="{D97B2DBE-13C5-6599-5C51-11E7DA30279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0582" y="2031356"/>
            <a:ext cx="9528516" cy="3235535"/>
          </a:xfrm>
          <a:prstGeom prst="rect">
            <a:avLst/>
          </a:prstGeom>
        </p:spPr>
      </p:pic>
      <p:sp>
        <p:nvSpPr>
          <p:cNvPr id="36" name="مربع نص 35">
            <a:extLst>
              <a:ext uri="{FF2B5EF4-FFF2-40B4-BE49-F238E27FC236}">
                <a16:creationId xmlns:a16="http://schemas.microsoft.com/office/drawing/2014/main" id="{B8577AE1-A53F-7968-3574-3F74398EAD4E}"/>
              </a:ext>
            </a:extLst>
          </p:cNvPr>
          <p:cNvSpPr txBox="1"/>
          <p:nvPr/>
        </p:nvSpPr>
        <p:spPr>
          <a:xfrm>
            <a:off x="4911961" y="2127631"/>
            <a:ext cx="2135949" cy="338106"/>
          </a:xfrm>
          <a:prstGeom prst="rect">
            <a:avLst/>
          </a:prstGeom>
          <a:noFill/>
        </p:spPr>
        <p:txBody>
          <a:bodyPr wrap="square">
            <a:spAutoFit/>
          </a:bodyPr>
          <a:lstStyle/>
          <a:p>
            <a:pPr algn="r" rtl="1">
              <a:lnSpc>
                <a:spcPct val="150000"/>
              </a:lnSpc>
            </a:pPr>
            <a:r>
              <a:rPr lang="ar-SA" sz="1200" b="1" dirty="0">
                <a:solidFill>
                  <a:schemeClr val="bg1"/>
                </a:solidFill>
                <a:latin typeface="Alexandria" pitchFamily="2" charset="-78"/>
                <a:cs typeface="Alexandria" pitchFamily="2" charset="-78"/>
              </a:rPr>
              <a:t>سمات ومهارات القائد</a:t>
            </a:r>
            <a:endParaRPr lang="ar-EG" sz="1200" b="1" dirty="0">
              <a:solidFill>
                <a:schemeClr val="bg1"/>
              </a:solidFill>
              <a:latin typeface="Alexandria" pitchFamily="2" charset="-78"/>
              <a:cs typeface="Alexandria" pitchFamily="2" charset="-78"/>
            </a:endParaRPr>
          </a:p>
        </p:txBody>
      </p:sp>
      <p:sp>
        <p:nvSpPr>
          <p:cNvPr id="37" name="مربع نص 36">
            <a:extLst>
              <a:ext uri="{FF2B5EF4-FFF2-40B4-BE49-F238E27FC236}">
                <a16:creationId xmlns:a16="http://schemas.microsoft.com/office/drawing/2014/main" id="{AD4DD4B1-2146-9661-67E9-21A8E440EFEA}"/>
              </a:ext>
            </a:extLst>
          </p:cNvPr>
          <p:cNvSpPr txBox="1"/>
          <p:nvPr/>
        </p:nvSpPr>
        <p:spPr>
          <a:xfrm>
            <a:off x="9190578" y="2787002"/>
            <a:ext cx="1593165" cy="379078"/>
          </a:xfrm>
          <a:prstGeom prst="rect">
            <a:avLst/>
          </a:prstGeom>
          <a:noFill/>
        </p:spPr>
        <p:txBody>
          <a:bodyPr wrap="square">
            <a:spAutoFit/>
          </a:bodyPr>
          <a:lstStyle/>
          <a:p>
            <a:pPr algn="ctr" rtl="1">
              <a:lnSpc>
                <a:spcPct val="150000"/>
              </a:lnSpc>
            </a:pPr>
            <a:r>
              <a:rPr lang="ar-EG" sz="1400" dirty="0">
                <a:solidFill>
                  <a:srgbClr val="00B0F0"/>
                </a:solidFill>
                <a:latin typeface="Alexandria" pitchFamily="2" charset="-78"/>
                <a:cs typeface="Alexandria" pitchFamily="2" charset="-78"/>
              </a:rPr>
              <a:t>أدوار ومهام القائد</a:t>
            </a:r>
          </a:p>
        </p:txBody>
      </p:sp>
      <p:sp>
        <p:nvSpPr>
          <p:cNvPr id="38" name="مربع نص 37">
            <a:extLst>
              <a:ext uri="{FF2B5EF4-FFF2-40B4-BE49-F238E27FC236}">
                <a16:creationId xmlns:a16="http://schemas.microsoft.com/office/drawing/2014/main" id="{06ABE468-1FFF-3E7C-B70B-4414490C60E5}"/>
              </a:ext>
            </a:extLst>
          </p:cNvPr>
          <p:cNvSpPr txBox="1"/>
          <p:nvPr/>
        </p:nvSpPr>
        <p:spPr>
          <a:xfrm>
            <a:off x="1183711" y="2798725"/>
            <a:ext cx="2022285" cy="379078"/>
          </a:xfrm>
          <a:prstGeom prst="rect">
            <a:avLst/>
          </a:prstGeom>
          <a:noFill/>
        </p:spPr>
        <p:txBody>
          <a:bodyPr wrap="square">
            <a:spAutoFit/>
          </a:bodyPr>
          <a:lstStyle/>
          <a:p>
            <a:pPr algn="ctr" rtl="1">
              <a:lnSpc>
                <a:spcPct val="150000"/>
              </a:lnSpc>
            </a:pPr>
            <a:r>
              <a:rPr lang="ar-EG" sz="1400" dirty="0">
                <a:solidFill>
                  <a:srgbClr val="00B0F0"/>
                </a:solidFill>
                <a:latin typeface="Alexandria" pitchFamily="2" charset="-78"/>
                <a:cs typeface="Alexandria" pitchFamily="2" charset="-78"/>
              </a:rPr>
              <a:t>خصائص وسمات القائد</a:t>
            </a:r>
          </a:p>
        </p:txBody>
      </p:sp>
      <p:sp>
        <p:nvSpPr>
          <p:cNvPr id="39" name="مربع نص 38">
            <a:extLst>
              <a:ext uri="{FF2B5EF4-FFF2-40B4-BE49-F238E27FC236}">
                <a16:creationId xmlns:a16="http://schemas.microsoft.com/office/drawing/2014/main" id="{7C743A80-19CD-9FF2-7F30-0A7638E73C6D}"/>
              </a:ext>
            </a:extLst>
          </p:cNvPr>
          <p:cNvSpPr txBox="1"/>
          <p:nvPr/>
        </p:nvSpPr>
        <p:spPr>
          <a:xfrm>
            <a:off x="6710563" y="3886608"/>
            <a:ext cx="2306826" cy="379078"/>
          </a:xfrm>
          <a:prstGeom prst="rect">
            <a:avLst/>
          </a:prstGeom>
          <a:noFill/>
        </p:spPr>
        <p:txBody>
          <a:bodyPr wrap="square">
            <a:spAutoFit/>
          </a:bodyPr>
          <a:lstStyle/>
          <a:p>
            <a:pPr algn="ctr" rtl="1">
              <a:lnSpc>
                <a:spcPct val="150000"/>
              </a:lnSpc>
            </a:pPr>
            <a:r>
              <a:rPr lang="ar-EG" sz="1400" dirty="0">
                <a:solidFill>
                  <a:srgbClr val="00B0F0"/>
                </a:solidFill>
                <a:latin typeface="Alexandria" pitchFamily="2" charset="-78"/>
                <a:cs typeface="Alexandria" pitchFamily="2" charset="-78"/>
              </a:rPr>
              <a:t>المهارات الأساسية للقيادة</a:t>
            </a:r>
          </a:p>
        </p:txBody>
      </p:sp>
      <p:sp>
        <p:nvSpPr>
          <p:cNvPr id="40" name="مربع نص 39">
            <a:extLst>
              <a:ext uri="{FF2B5EF4-FFF2-40B4-BE49-F238E27FC236}">
                <a16:creationId xmlns:a16="http://schemas.microsoft.com/office/drawing/2014/main" id="{A45E5E0A-AFFC-5F85-4AA7-5291B3C5DCAA}"/>
              </a:ext>
            </a:extLst>
          </p:cNvPr>
          <p:cNvSpPr txBox="1"/>
          <p:nvPr/>
        </p:nvSpPr>
        <p:spPr>
          <a:xfrm>
            <a:off x="3205996" y="3871945"/>
            <a:ext cx="2135948" cy="379078"/>
          </a:xfrm>
          <a:prstGeom prst="rect">
            <a:avLst/>
          </a:prstGeom>
          <a:noFill/>
        </p:spPr>
        <p:txBody>
          <a:bodyPr wrap="square">
            <a:spAutoFit/>
          </a:bodyPr>
          <a:lstStyle/>
          <a:p>
            <a:pPr algn="ctr" rtl="1">
              <a:lnSpc>
                <a:spcPct val="150000"/>
              </a:lnSpc>
            </a:pPr>
            <a:r>
              <a:rPr lang="ar-EG" sz="1400" dirty="0">
                <a:solidFill>
                  <a:srgbClr val="00B0F0"/>
                </a:solidFill>
                <a:latin typeface="Alexandria" pitchFamily="2" charset="-78"/>
                <a:cs typeface="Alexandria" pitchFamily="2" charset="-78"/>
              </a:rPr>
              <a:t>مصادر قوة تأثير القائد</a:t>
            </a:r>
          </a:p>
        </p:txBody>
      </p:sp>
      <p:sp>
        <p:nvSpPr>
          <p:cNvPr id="41" name="مربع نص 40">
            <a:extLst>
              <a:ext uri="{FF2B5EF4-FFF2-40B4-BE49-F238E27FC236}">
                <a16:creationId xmlns:a16="http://schemas.microsoft.com/office/drawing/2014/main" id="{A28C964A-66CD-6859-3F64-CB19EF9C476C}"/>
              </a:ext>
            </a:extLst>
          </p:cNvPr>
          <p:cNvSpPr txBox="1"/>
          <p:nvPr/>
        </p:nvSpPr>
        <p:spPr>
          <a:xfrm>
            <a:off x="5303795" y="5040158"/>
            <a:ext cx="1593165" cy="379078"/>
          </a:xfrm>
          <a:prstGeom prst="rect">
            <a:avLst/>
          </a:prstGeom>
          <a:noFill/>
        </p:spPr>
        <p:txBody>
          <a:bodyPr wrap="square">
            <a:spAutoFit/>
          </a:bodyPr>
          <a:lstStyle/>
          <a:p>
            <a:pPr algn="ctr" rtl="1">
              <a:lnSpc>
                <a:spcPct val="150000"/>
              </a:lnSpc>
            </a:pPr>
            <a:r>
              <a:rPr lang="ar-EG" sz="1400" dirty="0">
                <a:solidFill>
                  <a:srgbClr val="00B0F0"/>
                </a:solidFill>
                <a:latin typeface="Alexandria" pitchFamily="2" charset="-78"/>
                <a:cs typeface="Alexandria" pitchFamily="2" charset="-78"/>
              </a:rPr>
              <a:t>صناعة القائد</a:t>
            </a:r>
          </a:p>
        </p:txBody>
      </p:sp>
      <p:sp>
        <p:nvSpPr>
          <p:cNvPr id="42" name="مربع نص 41">
            <a:extLst>
              <a:ext uri="{FF2B5EF4-FFF2-40B4-BE49-F238E27FC236}">
                <a16:creationId xmlns:a16="http://schemas.microsoft.com/office/drawing/2014/main" id="{3E51DC69-AA90-5CFF-B675-88E0327F4C0D}"/>
              </a:ext>
            </a:extLst>
          </p:cNvPr>
          <p:cNvSpPr txBox="1"/>
          <p:nvPr/>
        </p:nvSpPr>
        <p:spPr>
          <a:xfrm>
            <a:off x="8740800" y="3178334"/>
            <a:ext cx="2401901" cy="461665"/>
          </a:xfrm>
          <a:prstGeom prst="rect">
            <a:avLst/>
          </a:prstGeom>
          <a:noFill/>
        </p:spPr>
        <p:txBody>
          <a:bodyPr wrap="square" rtlCol="1">
            <a:spAutoFit/>
          </a:bodyPr>
          <a:lstStyle/>
          <a:p>
            <a:pPr algn="justLow"/>
            <a:r>
              <a:rPr lang="ar-SA" sz="1200" dirty="0">
                <a:latin typeface="Alexandria" pitchFamily="2" charset="-78"/>
                <a:cs typeface="Alexandria" pitchFamily="2" charset="-78"/>
              </a:rPr>
              <a:t>1- مهام رسمية تنظيمية.</a:t>
            </a:r>
          </a:p>
          <a:p>
            <a:pPr algn="justLow"/>
            <a:r>
              <a:rPr lang="ar-SA" sz="1200" dirty="0">
                <a:latin typeface="Alexandria" pitchFamily="2" charset="-78"/>
                <a:cs typeface="Alexandria" pitchFamily="2" charset="-78"/>
              </a:rPr>
              <a:t>2- مهام غير رسمية. </a:t>
            </a:r>
          </a:p>
        </p:txBody>
      </p:sp>
      <p:sp>
        <p:nvSpPr>
          <p:cNvPr id="44" name="مربع نص 43">
            <a:extLst>
              <a:ext uri="{FF2B5EF4-FFF2-40B4-BE49-F238E27FC236}">
                <a16:creationId xmlns:a16="http://schemas.microsoft.com/office/drawing/2014/main" id="{D0D297E1-A57E-8835-6FCA-3672C29FFE2A}"/>
              </a:ext>
            </a:extLst>
          </p:cNvPr>
          <p:cNvSpPr txBox="1"/>
          <p:nvPr/>
        </p:nvSpPr>
        <p:spPr>
          <a:xfrm>
            <a:off x="6615488" y="4233873"/>
            <a:ext cx="2401901" cy="646331"/>
          </a:xfrm>
          <a:prstGeom prst="rect">
            <a:avLst/>
          </a:prstGeom>
          <a:noFill/>
        </p:spPr>
        <p:txBody>
          <a:bodyPr wrap="square" rtlCol="1">
            <a:spAutoFit/>
          </a:bodyPr>
          <a:lstStyle/>
          <a:p>
            <a:pPr algn="justLow"/>
            <a:r>
              <a:rPr lang="ar-SA" sz="1200" dirty="0">
                <a:latin typeface="Alexandria" pitchFamily="2" charset="-78"/>
                <a:cs typeface="Alexandria" pitchFamily="2" charset="-78"/>
              </a:rPr>
              <a:t>المهارة الفنية، المهارات الإنسانية، المهارات التنظيمية، المهارات الفكرية. </a:t>
            </a:r>
          </a:p>
        </p:txBody>
      </p:sp>
      <p:sp>
        <p:nvSpPr>
          <p:cNvPr id="45" name="مربع نص 44">
            <a:extLst>
              <a:ext uri="{FF2B5EF4-FFF2-40B4-BE49-F238E27FC236}">
                <a16:creationId xmlns:a16="http://schemas.microsoft.com/office/drawing/2014/main" id="{CF52CFA1-D11A-130E-BF12-31A58B8FBC62}"/>
              </a:ext>
            </a:extLst>
          </p:cNvPr>
          <p:cNvSpPr txBox="1"/>
          <p:nvPr/>
        </p:nvSpPr>
        <p:spPr>
          <a:xfrm>
            <a:off x="993902" y="3152568"/>
            <a:ext cx="2401901" cy="461665"/>
          </a:xfrm>
          <a:prstGeom prst="rect">
            <a:avLst/>
          </a:prstGeom>
          <a:noFill/>
        </p:spPr>
        <p:txBody>
          <a:bodyPr wrap="square" rtlCol="1">
            <a:spAutoFit/>
          </a:bodyPr>
          <a:lstStyle/>
          <a:p>
            <a:pPr algn="justLow"/>
            <a:r>
              <a:rPr lang="ar-SA" sz="1200" dirty="0">
                <a:latin typeface="Alexandria" pitchFamily="2" charset="-78"/>
                <a:cs typeface="Alexandria" pitchFamily="2" charset="-78"/>
              </a:rPr>
              <a:t>1- خصائص وسمات القائد</a:t>
            </a:r>
          </a:p>
          <a:p>
            <a:pPr algn="justLow"/>
            <a:r>
              <a:rPr lang="ar-SA" sz="1200" dirty="0">
                <a:latin typeface="Alexandria" pitchFamily="2" charset="-78"/>
                <a:cs typeface="Alexandria" pitchFamily="2" charset="-78"/>
              </a:rPr>
              <a:t>2- العادات السبع للقادة</a:t>
            </a:r>
          </a:p>
        </p:txBody>
      </p:sp>
      <p:sp>
        <p:nvSpPr>
          <p:cNvPr id="46" name="مربع نص 45">
            <a:extLst>
              <a:ext uri="{FF2B5EF4-FFF2-40B4-BE49-F238E27FC236}">
                <a16:creationId xmlns:a16="http://schemas.microsoft.com/office/drawing/2014/main" id="{6D64E195-A218-3928-C332-C4437A52B6EE}"/>
              </a:ext>
            </a:extLst>
          </p:cNvPr>
          <p:cNvSpPr txBox="1"/>
          <p:nvPr/>
        </p:nvSpPr>
        <p:spPr>
          <a:xfrm>
            <a:off x="3110802" y="4225792"/>
            <a:ext cx="2401901" cy="646331"/>
          </a:xfrm>
          <a:prstGeom prst="rect">
            <a:avLst/>
          </a:prstGeom>
          <a:noFill/>
        </p:spPr>
        <p:txBody>
          <a:bodyPr wrap="square" rtlCol="1">
            <a:spAutoFit/>
          </a:bodyPr>
          <a:lstStyle/>
          <a:p>
            <a:pPr algn="justLow"/>
            <a:r>
              <a:rPr lang="ar-SA" sz="1200" dirty="0">
                <a:latin typeface="Alexandria" pitchFamily="2" charset="-78"/>
                <a:cs typeface="Alexandria" pitchFamily="2" charset="-78"/>
              </a:rPr>
              <a:t>قوة المكافأة ، قوة الإكراه والعقاب، القوة المشروعة، قوة الخبرة، قوة الاقتداء والإعجاب.</a:t>
            </a:r>
          </a:p>
        </p:txBody>
      </p:sp>
      <p:sp>
        <p:nvSpPr>
          <p:cNvPr id="47" name="مربع نص 46">
            <a:extLst>
              <a:ext uri="{FF2B5EF4-FFF2-40B4-BE49-F238E27FC236}">
                <a16:creationId xmlns:a16="http://schemas.microsoft.com/office/drawing/2014/main" id="{473CBE7B-AA72-4E44-5C0B-6DB869F43460}"/>
              </a:ext>
            </a:extLst>
          </p:cNvPr>
          <p:cNvSpPr txBox="1"/>
          <p:nvPr/>
        </p:nvSpPr>
        <p:spPr>
          <a:xfrm>
            <a:off x="4507895" y="5385836"/>
            <a:ext cx="3173890" cy="646331"/>
          </a:xfrm>
          <a:prstGeom prst="rect">
            <a:avLst/>
          </a:prstGeom>
          <a:noFill/>
        </p:spPr>
        <p:txBody>
          <a:bodyPr wrap="square" rtlCol="1">
            <a:spAutoFit/>
          </a:bodyPr>
          <a:lstStyle/>
          <a:p>
            <a:pPr algn="justLow"/>
            <a:r>
              <a:rPr lang="ar-SA" sz="1200" dirty="0">
                <a:latin typeface="Alexandria" pitchFamily="2" charset="-78"/>
                <a:cs typeface="Alexandria" pitchFamily="2" charset="-78"/>
              </a:rPr>
              <a:t>اكتشاف العناصر القيادية لدى المدراء. منهجية إعداد وصناعة القائد.</a:t>
            </a:r>
          </a:p>
          <a:p>
            <a:pPr algn="justLow"/>
            <a:r>
              <a:rPr lang="ar-SA" sz="1200" dirty="0">
                <a:latin typeface="Alexandria" pitchFamily="2" charset="-78"/>
                <a:cs typeface="Alexandria" pitchFamily="2" charset="-78"/>
              </a:rPr>
              <a:t>الأخطاء الرئيسية في اختيار القادة.</a:t>
            </a:r>
          </a:p>
        </p:txBody>
      </p:sp>
    </p:spTree>
    <p:extLst>
      <p:ext uri="{BB962C8B-B14F-4D97-AF65-F5344CB8AC3E}">
        <p14:creationId xmlns:p14="http://schemas.microsoft.com/office/powerpoint/2010/main" val="2216773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5">
            <a:extLst>
              <a:ext uri="{FF2B5EF4-FFF2-40B4-BE49-F238E27FC236}">
                <a16:creationId xmlns:a16="http://schemas.microsoft.com/office/drawing/2014/main" id="{489D1ED6-DD3C-F90A-BF05-C78A21C235BC}"/>
              </a:ext>
            </a:extLst>
          </p:cNvPr>
          <p:cNvSpPr/>
          <p:nvPr/>
        </p:nvSpPr>
        <p:spPr>
          <a:xfrm>
            <a:off x="-1388242"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07CE05CD-6235-0843-D08B-8E8633CF1D3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37345" y="-111107"/>
            <a:ext cx="2954655" cy="1379622"/>
          </a:xfrm>
          <a:prstGeom prst="rect">
            <a:avLst/>
          </a:prstGeom>
        </p:spPr>
      </p:pic>
      <p:pic>
        <p:nvPicPr>
          <p:cNvPr id="4" name="Picture Placeholder 3">
            <a:extLst>
              <a:ext uri="{FF2B5EF4-FFF2-40B4-BE49-F238E27FC236}">
                <a16:creationId xmlns:a16="http://schemas.microsoft.com/office/drawing/2014/main" id="{6F0D9DFE-DD95-E27F-077D-3E32548BF37E}"/>
              </a:ext>
            </a:extLst>
          </p:cNvPr>
          <p:cNvPicPr>
            <a:picLocks noChangeAspect="1"/>
          </p:cNvPicPr>
          <p:nvPr/>
        </p:nvPicPr>
        <p:blipFill>
          <a:blip r:embed="rId3" cstate="print">
            <a:extLst>
              <a:ext uri="{28A0092B-C50C-407E-A947-70E740481C1C}">
                <a14:useLocalDpi xmlns:a14="http://schemas.microsoft.com/office/drawing/2010/main" val="0"/>
              </a:ext>
            </a:extLst>
          </a:blip>
          <a:srcRect t="8679" b="8679"/>
          <a:stretch>
            <a:fillRect/>
          </a:stretch>
        </p:blipFill>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ysClr val="window" lastClr="FFFFFF">
              <a:lumMod val="85000"/>
              <a:alpha val="50000"/>
            </a:sysClr>
          </a:solidFill>
        </p:spPr>
      </p:pic>
      <p:sp>
        <p:nvSpPr>
          <p:cNvPr id="5" name="Rectangle 10">
            <a:extLst>
              <a:ext uri="{FF2B5EF4-FFF2-40B4-BE49-F238E27FC236}">
                <a16:creationId xmlns:a16="http://schemas.microsoft.com/office/drawing/2014/main" id="{61110DBB-C59A-6863-7379-AF61DE147F46}"/>
              </a:ext>
            </a:extLst>
          </p:cNvPr>
          <p:cNvSpPr/>
          <p:nvPr/>
        </p:nvSpPr>
        <p:spPr>
          <a:xfrm>
            <a:off x="4951095" y="1117694"/>
            <a:ext cx="1116793" cy="96256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00B0F0"/>
              </a:solidFill>
              <a:effectLst/>
              <a:uLnTx/>
              <a:uFillTx/>
              <a:latin typeface="Calibri"/>
              <a:ea typeface="Roboto Light" panose="02000000000000000000" pitchFamily="2" charset="0"/>
              <a:cs typeface="+mn-cs"/>
            </a:endParaRPr>
          </a:p>
        </p:txBody>
      </p:sp>
      <p:sp>
        <p:nvSpPr>
          <p:cNvPr id="6" name="TextBox 40">
            <a:extLst>
              <a:ext uri="{FF2B5EF4-FFF2-40B4-BE49-F238E27FC236}">
                <a16:creationId xmlns:a16="http://schemas.microsoft.com/office/drawing/2014/main" id="{6058F33C-5FA3-CEEA-B6E0-82736C38127B}"/>
              </a:ext>
            </a:extLst>
          </p:cNvPr>
          <p:cNvSpPr txBox="1"/>
          <p:nvPr/>
        </p:nvSpPr>
        <p:spPr>
          <a:xfrm>
            <a:off x="6116381" y="1276857"/>
            <a:ext cx="5006499" cy="400110"/>
          </a:xfrm>
          <a:prstGeom prst="rect">
            <a:avLst/>
          </a:prstGeom>
          <a:noFill/>
        </p:spPr>
        <p:txBody>
          <a:bodyPr wrap="none" rtlCol="0">
            <a:spAutoFit/>
          </a:bodyPr>
          <a:lstStyle/>
          <a:p>
            <a:pPr algn="l" rtl="0"/>
            <a:r>
              <a:rPr lang="ar-EG" sz="2000" b="1" dirty="0">
                <a:solidFill>
                  <a:srgbClr val="00B0F0"/>
                </a:solidFill>
                <a:latin typeface="Alexandria" pitchFamily="2" charset="-78"/>
                <a:cs typeface="Alexandria" pitchFamily="2" charset="-78"/>
              </a:rPr>
              <a:t>القيم الإدارية وأخلاقيات العمل القيادي</a:t>
            </a:r>
            <a:endParaRPr lang="en-US" sz="2000" b="1" dirty="0">
              <a:solidFill>
                <a:srgbClr val="00B0F0"/>
              </a:solidFill>
              <a:latin typeface="Alexandria" pitchFamily="2" charset="-78"/>
              <a:cs typeface="Alexandria" pitchFamily="2" charset="-78"/>
            </a:endParaRPr>
          </a:p>
        </p:txBody>
      </p:sp>
      <p:sp>
        <p:nvSpPr>
          <p:cNvPr id="7" name="TextBox 41">
            <a:extLst>
              <a:ext uri="{FF2B5EF4-FFF2-40B4-BE49-F238E27FC236}">
                <a16:creationId xmlns:a16="http://schemas.microsoft.com/office/drawing/2014/main" id="{739A471E-EB49-680F-D269-B587B1AA3FA3}"/>
              </a:ext>
            </a:extLst>
          </p:cNvPr>
          <p:cNvSpPr txBox="1"/>
          <p:nvPr/>
        </p:nvSpPr>
        <p:spPr>
          <a:xfrm>
            <a:off x="5071247" y="1139330"/>
            <a:ext cx="917148" cy="338554"/>
          </a:xfrm>
          <a:prstGeom prst="rect">
            <a:avLst/>
          </a:prstGeom>
          <a:noFill/>
        </p:spPr>
        <p:txBody>
          <a:bodyPr wrap="square" rtlCol="0">
            <a:spAutoFit/>
          </a:bodyPr>
          <a:lstStyle/>
          <a:p>
            <a:pPr algn="ctr" rtl="0"/>
            <a:r>
              <a:rPr lang="en-US" sz="1600" dirty="0">
                <a:solidFill>
                  <a:prstClr val="white"/>
                </a:solidFill>
                <a:latin typeface="Times New Roman" panose="02020603050405020304" pitchFamily="18" charset="0"/>
                <a:cs typeface="Times New Roman" panose="02020603050405020304" pitchFamily="18" charset="0"/>
              </a:rPr>
              <a:t>Chapter</a:t>
            </a:r>
          </a:p>
        </p:txBody>
      </p:sp>
      <p:sp>
        <p:nvSpPr>
          <p:cNvPr id="8" name="TextBox 42">
            <a:extLst>
              <a:ext uri="{FF2B5EF4-FFF2-40B4-BE49-F238E27FC236}">
                <a16:creationId xmlns:a16="http://schemas.microsoft.com/office/drawing/2014/main" id="{1B3A2FBB-C2A0-BC16-DCF8-BCC25639D5FF}"/>
              </a:ext>
            </a:extLst>
          </p:cNvPr>
          <p:cNvSpPr txBox="1"/>
          <p:nvPr/>
        </p:nvSpPr>
        <p:spPr>
          <a:xfrm>
            <a:off x="5056021" y="1354195"/>
            <a:ext cx="942618" cy="830997"/>
          </a:xfrm>
          <a:prstGeom prst="rect">
            <a:avLst/>
          </a:prstGeom>
          <a:noFill/>
        </p:spPr>
        <p:txBody>
          <a:bodyPr wrap="square" rtlCol="0">
            <a:spAutoFit/>
          </a:bodyPr>
          <a:lstStyle/>
          <a:p>
            <a:pPr algn="ctr" rtl="0"/>
            <a:r>
              <a:rPr lang="en-US" sz="4800" b="1" dirty="0">
                <a:solidFill>
                  <a:prstClr val="white"/>
                </a:solidFill>
                <a:latin typeface="Times New Roman" panose="02020603050405020304" pitchFamily="18" charset="0"/>
                <a:cs typeface="Times New Roman" panose="02020603050405020304" pitchFamily="18" charset="0"/>
              </a:rPr>
              <a:t>6</a:t>
            </a:r>
            <a:endParaRPr lang="en-US" sz="1400" b="1" dirty="0">
              <a:solidFill>
                <a:prstClr val="white"/>
              </a:solidFill>
              <a:latin typeface="Times New Roman" panose="02020603050405020304" pitchFamily="18" charset="0"/>
              <a:cs typeface="Times New Roman" panose="02020603050405020304" pitchFamily="18" charset="0"/>
            </a:endParaRPr>
          </a:p>
        </p:txBody>
      </p:sp>
      <p:sp>
        <p:nvSpPr>
          <p:cNvPr id="9" name="TextBox 1">
            <a:extLst>
              <a:ext uri="{FF2B5EF4-FFF2-40B4-BE49-F238E27FC236}">
                <a16:creationId xmlns:a16="http://schemas.microsoft.com/office/drawing/2014/main" id="{911E0623-7936-B232-5E9C-F8A37B868586}"/>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spTree>
    <p:extLst>
      <p:ext uri="{BB962C8B-B14F-4D97-AF65-F5344CB8AC3E}">
        <p14:creationId xmlns:p14="http://schemas.microsoft.com/office/powerpoint/2010/main" val="29913648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1A6EFC9-0509-5E50-8E4B-8F6423A9CAD3}"/>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3" name="Rectangle 17">
            <a:extLst>
              <a:ext uri="{FF2B5EF4-FFF2-40B4-BE49-F238E27FC236}">
                <a16:creationId xmlns:a16="http://schemas.microsoft.com/office/drawing/2014/main" id="{4940A19F-D347-426B-E3C8-FA575E18509E}"/>
              </a:ext>
            </a:extLst>
          </p:cNvPr>
          <p:cNvSpPr/>
          <p:nvPr/>
        </p:nvSpPr>
        <p:spPr>
          <a:xfrm>
            <a:off x="2606799" y="1264822"/>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4" name="TextBox 18">
            <a:extLst>
              <a:ext uri="{FF2B5EF4-FFF2-40B4-BE49-F238E27FC236}">
                <a16:creationId xmlns:a16="http://schemas.microsoft.com/office/drawing/2014/main" id="{23710863-038D-929A-2D2F-E3CDE652C414}"/>
              </a:ext>
            </a:extLst>
          </p:cNvPr>
          <p:cNvSpPr txBox="1"/>
          <p:nvPr/>
        </p:nvSpPr>
        <p:spPr>
          <a:xfrm>
            <a:off x="2669208" y="1273443"/>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5" name="TextBox 22">
            <a:extLst>
              <a:ext uri="{FF2B5EF4-FFF2-40B4-BE49-F238E27FC236}">
                <a16:creationId xmlns:a16="http://schemas.microsoft.com/office/drawing/2014/main" id="{529A0A3A-AB8A-F16D-6F21-3B66C8BC68B6}"/>
              </a:ext>
            </a:extLst>
          </p:cNvPr>
          <p:cNvSpPr txBox="1"/>
          <p:nvPr/>
        </p:nvSpPr>
        <p:spPr>
          <a:xfrm>
            <a:off x="2792549" y="1539927"/>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6</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6" name="Rectangle 28">
            <a:extLst>
              <a:ext uri="{FF2B5EF4-FFF2-40B4-BE49-F238E27FC236}">
                <a16:creationId xmlns:a16="http://schemas.microsoft.com/office/drawing/2014/main" id="{99B620D7-E56E-DCB0-EF9E-C68D76E8ECBA}"/>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2">
            <a:extLst>
              <a:ext uri="{FF2B5EF4-FFF2-40B4-BE49-F238E27FC236}">
                <a16:creationId xmlns:a16="http://schemas.microsoft.com/office/drawing/2014/main" id="{1399A988-F4EE-41FC-8834-5903403FDD5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 </a:t>
            </a:r>
          </a:p>
        </p:txBody>
      </p:sp>
      <p:pic>
        <p:nvPicPr>
          <p:cNvPr id="8" name="Graphic 21">
            <a:extLst>
              <a:ext uri="{FF2B5EF4-FFF2-40B4-BE49-F238E27FC236}">
                <a16:creationId xmlns:a16="http://schemas.microsoft.com/office/drawing/2014/main" id="{9390F076-0482-818B-D74E-DA91EA8BA4C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16">
            <a:extLst>
              <a:ext uri="{FF2B5EF4-FFF2-40B4-BE49-F238E27FC236}">
                <a16:creationId xmlns:a16="http://schemas.microsoft.com/office/drawing/2014/main" id="{DEEA90DB-32CD-A5EE-421F-52D619864FC5}"/>
              </a:ext>
            </a:extLst>
          </p:cNvPr>
          <p:cNvSpPr txBox="1"/>
          <p:nvPr/>
        </p:nvSpPr>
        <p:spPr>
          <a:xfrm>
            <a:off x="1728534" y="2864161"/>
            <a:ext cx="2899735" cy="707886"/>
          </a:xfrm>
          <a:prstGeom prst="rect">
            <a:avLst/>
          </a:prstGeom>
          <a:noFill/>
        </p:spPr>
        <p:txBody>
          <a:bodyPr wrap="square" rtlCol="0">
            <a:spAutoFit/>
          </a:bodyPr>
          <a:lstStyle/>
          <a:p>
            <a:pPr algn="ctr" rtl="0"/>
            <a:r>
              <a:rPr lang="ar-EG" sz="2000" b="1" dirty="0">
                <a:solidFill>
                  <a:srgbClr val="00B0F0"/>
                </a:solidFill>
                <a:latin typeface="Alexandria" pitchFamily="2" charset="-78"/>
                <a:cs typeface="Alexandria" pitchFamily="2" charset="-78"/>
              </a:rPr>
              <a:t>ماهية القيم الإدارية</a:t>
            </a:r>
            <a:endParaRPr lang="ar-SA" sz="2000" b="1" dirty="0">
              <a:solidFill>
                <a:srgbClr val="00B0F0"/>
              </a:solidFill>
              <a:latin typeface="Alexandria" pitchFamily="2" charset="-78"/>
              <a:cs typeface="Alexandria" pitchFamily="2" charset="-78"/>
            </a:endParaRPr>
          </a:p>
          <a:p>
            <a:pPr algn="ctr" rtl="0"/>
            <a:r>
              <a:rPr lang="ar-EG" sz="2000" b="1" dirty="0">
                <a:solidFill>
                  <a:srgbClr val="00B0F0"/>
                </a:solidFill>
                <a:latin typeface="Alexandria" pitchFamily="2" charset="-78"/>
                <a:cs typeface="Alexandria" pitchFamily="2" charset="-78"/>
              </a:rPr>
              <a:t>وأخلاقيات القيادة</a:t>
            </a:r>
          </a:p>
        </p:txBody>
      </p:sp>
      <p:pic>
        <p:nvPicPr>
          <p:cNvPr id="12" name="صورة 11">
            <a:extLst>
              <a:ext uri="{FF2B5EF4-FFF2-40B4-BE49-F238E27FC236}">
                <a16:creationId xmlns:a16="http://schemas.microsoft.com/office/drawing/2014/main" id="{54D504B5-94E5-99D0-52E1-B39FE6CDDC0D}"/>
              </a:ext>
            </a:extLst>
          </p:cNvPr>
          <p:cNvPicPr>
            <a:picLocks noChangeAspect="1"/>
          </p:cNvPicPr>
          <p:nvPr/>
        </p:nvPicPr>
        <p:blipFill rotWithShape="1">
          <a:blip r:embed="rId3">
            <a:extLst>
              <a:ext uri="{28A0092B-C50C-407E-A947-70E740481C1C}">
                <a14:useLocalDpi xmlns:a14="http://schemas.microsoft.com/office/drawing/2010/main" val="0"/>
              </a:ext>
            </a:extLst>
          </a:blip>
          <a:srcRect t="333" b="15992"/>
          <a:stretch/>
        </p:blipFill>
        <p:spPr>
          <a:xfrm>
            <a:off x="6151853" y="2182754"/>
            <a:ext cx="5895345" cy="3293097"/>
          </a:xfrm>
          <a:prstGeom prst="rect">
            <a:avLst/>
          </a:prstGeom>
        </p:spPr>
      </p:pic>
    </p:spTree>
    <p:extLst>
      <p:ext uri="{BB962C8B-B14F-4D97-AF65-F5344CB8AC3E}">
        <p14:creationId xmlns:p14="http://schemas.microsoft.com/office/powerpoint/2010/main" val="3315680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8A5DD10-788D-C340-8EDC-14861928CB78}"/>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D46A536A-9DA0-C99F-4C64-F75E3E1A2BEA}"/>
              </a:ext>
            </a:extLst>
          </p:cNvPr>
          <p:cNvSpPr txBox="1"/>
          <p:nvPr/>
        </p:nvSpPr>
        <p:spPr>
          <a:xfrm>
            <a:off x="3963403" y="586164"/>
            <a:ext cx="4266199" cy="400110"/>
          </a:xfrm>
          <a:prstGeom prst="rect">
            <a:avLst/>
          </a:prstGeom>
          <a:noFill/>
        </p:spPr>
        <p:txBody>
          <a:bodyPr wrap="square" rtlCol="0">
            <a:spAutoFit/>
          </a:bodyPr>
          <a:lstStyle/>
          <a:p>
            <a:pPr algn="ctr" rtl="0">
              <a:spcAft>
                <a:spcPts val="600"/>
              </a:spcAft>
            </a:pPr>
            <a:r>
              <a:rPr lang="ar-EG" sz="2000" b="1" dirty="0">
                <a:solidFill>
                  <a:prstClr val="black"/>
                </a:solidFill>
                <a:latin typeface="Alexandria" pitchFamily="2" charset="-78"/>
                <a:cs typeface="Alexandria" pitchFamily="2" charset="-78"/>
              </a:rPr>
              <a:t>القيادة الإدارية والأخلاق الحميدة</a:t>
            </a:r>
          </a:p>
        </p:txBody>
      </p:sp>
      <p:sp>
        <p:nvSpPr>
          <p:cNvPr id="4" name="Rectangle 4">
            <a:extLst>
              <a:ext uri="{FF2B5EF4-FFF2-40B4-BE49-F238E27FC236}">
                <a16:creationId xmlns:a16="http://schemas.microsoft.com/office/drawing/2014/main" id="{978CC5D8-A3D1-AA6E-17A5-C6958A59202B}"/>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0D66B4F5-E0ED-0731-7818-CFAD1B2C682D}"/>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0D9B3D43-EAF3-F9FA-2834-19A1C27F493D}"/>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6</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AF9FF74C-BCDB-5296-1DD2-37DAB47A4B4F}"/>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3F9138B6-A8DD-6FC4-9AD2-C1EFD2D12E7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31E77B27-F6FE-A56C-4495-D21B5264F3EE}"/>
              </a:ext>
            </a:extLst>
          </p:cNvPr>
          <p:cNvSpPr txBox="1"/>
          <p:nvPr/>
        </p:nvSpPr>
        <p:spPr>
          <a:xfrm>
            <a:off x="4995276" y="2775454"/>
            <a:ext cx="6134228" cy="2265877"/>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سلطة الحكومة لأي دولة تنبع من الدستور، وتنبع السلطة الأخلاقية من اعتقادات ومبادئ وسلوكيات مشتركة بين الأفراد، وتتشكل هذه السلطة من الإحساس بالواجب والإلزام الناتج عن المبادئ والأفكار المشتركة داخل المجتمع. لذا يجب أن تكون السلطة أخلاقية في الشكل والمضمون. وكما ترتكز السلطة الأخلاقية على الرضا الحر النابع من داخل المواطن (التابع).</a:t>
            </a:r>
            <a:endParaRPr lang="ar-SA" dirty="0"/>
          </a:p>
        </p:txBody>
      </p:sp>
      <p:pic>
        <p:nvPicPr>
          <p:cNvPr id="10" name="صورة 9">
            <a:extLst>
              <a:ext uri="{FF2B5EF4-FFF2-40B4-BE49-F238E27FC236}">
                <a16:creationId xmlns:a16="http://schemas.microsoft.com/office/drawing/2014/main" id="{10C1FA5E-3543-32AA-EBFB-9A7619E1E426}"/>
              </a:ext>
            </a:extLst>
          </p:cNvPr>
          <p:cNvPicPr>
            <a:picLocks noChangeAspect="1"/>
          </p:cNvPicPr>
          <p:nvPr/>
        </p:nvPicPr>
        <p:blipFill rotWithShape="1">
          <a:blip r:embed="rId3">
            <a:extLst>
              <a:ext uri="{28A0092B-C50C-407E-A947-70E740481C1C}">
                <a14:useLocalDpi xmlns:a14="http://schemas.microsoft.com/office/drawing/2010/main" val="0"/>
              </a:ext>
            </a:extLst>
          </a:blip>
          <a:srcRect l="18671" t="8547" r="2483"/>
          <a:stretch/>
        </p:blipFill>
        <p:spPr>
          <a:xfrm>
            <a:off x="1279711" y="2775454"/>
            <a:ext cx="3017466" cy="2265877"/>
          </a:xfrm>
          <a:prstGeom prst="rect">
            <a:avLst/>
          </a:prstGeom>
        </p:spPr>
      </p:pic>
    </p:spTree>
    <p:extLst>
      <p:ext uri="{BB962C8B-B14F-4D97-AF65-F5344CB8AC3E}">
        <p14:creationId xmlns:p14="http://schemas.microsoft.com/office/powerpoint/2010/main" val="42360067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22D27FEE-CD02-7B66-360A-267784CE25BF}"/>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36CD10E2-2450-CDC6-69BA-B9AD021E6B7D}"/>
              </a:ext>
            </a:extLst>
          </p:cNvPr>
          <p:cNvSpPr txBox="1"/>
          <p:nvPr/>
        </p:nvSpPr>
        <p:spPr>
          <a:xfrm>
            <a:off x="3963403" y="586164"/>
            <a:ext cx="4266199" cy="400110"/>
          </a:xfrm>
          <a:prstGeom prst="rect">
            <a:avLst/>
          </a:prstGeom>
          <a:noFill/>
        </p:spPr>
        <p:txBody>
          <a:bodyPr wrap="square" rtlCol="0">
            <a:spAutoFit/>
          </a:bodyPr>
          <a:lstStyle/>
          <a:p>
            <a:pPr algn="ctr" rtl="0">
              <a:spcAft>
                <a:spcPts val="600"/>
              </a:spcAft>
            </a:pPr>
            <a:r>
              <a:rPr lang="ar-EG" sz="2000" b="1" dirty="0">
                <a:solidFill>
                  <a:prstClr val="black"/>
                </a:solidFill>
                <a:latin typeface="Alexandria" pitchFamily="2" charset="-78"/>
                <a:cs typeface="Alexandria" pitchFamily="2" charset="-78"/>
              </a:rPr>
              <a:t>القيادة الإدارية والأخلاق الحميدة</a:t>
            </a:r>
          </a:p>
        </p:txBody>
      </p:sp>
      <p:sp>
        <p:nvSpPr>
          <p:cNvPr id="4" name="Rectangle 4">
            <a:extLst>
              <a:ext uri="{FF2B5EF4-FFF2-40B4-BE49-F238E27FC236}">
                <a16:creationId xmlns:a16="http://schemas.microsoft.com/office/drawing/2014/main" id="{CCECF53F-199B-1097-CB92-688D89890397}"/>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F2C1E0E9-AFAD-3EBB-D4DD-2D1D9446E822}"/>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98AB14D-CB06-ADF3-D7D1-1EE183FE3DAE}"/>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6</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86CC5276-9371-A8E0-CEED-D292BD20B8F4}"/>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20800E17-ABAF-96FB-B6C0-0C95C8C121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3A0E32A2-A61B-3080-8BF6-6BC430C43D09}"/>
              </a:ext>
            </a:extLst>
          </p:cNvPr>
          <p:cNvSpPr txBox="1"/>
          <p:nvPr/>
        </p:nvSpPr>
        <p:spPr>
          <a:xfrm>
            <a:off x="998580" y="2269017"/>
            <a:ext cx="10187196" cy="3005310"/>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إن الأشخاص يحكمون على القادة في إطار المبادئ وعادة ما يرد إلى الذهن عند ذكر المبادئ هو الصدق والاستقامة والعدالة وغيرها من المبادئ، كما يظهر دور القانون والعدالة كمفاهيم أخلاقية لها دلالتها. فالأفراد في العالم المتحضر والإنساني يتوقعون أن يجدوا قادة تسيطر عليهم الفضيلة والمصلحة العامة. فالأشخاص لا يرغبون في قادة مؤثرين فقط، لكن أيضا في القائد الصالح.</a:t>
            </a:r>
          </a:p>
          <a:p>
            <a:pPr algn="justLow">
              <a:lnSpc>
                <a:spcPct val="150000"/>
              </a:lnSpc>
            </a:pPr>
            <a:endParaRPr lang="ar-SA" sz="1600" kern="0" dirty="0">
              <a:solidFill>
                <a:prstClr val="black"/>
              </a:solidFill>
              <a:latin typeface="Alexandria" charset="0"/>
              <a:cs typeface="Alexandria" charset="0"/>
            </a:endParaRPr>
          </a:p>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إن القادة يجب أن ينظروا إلى الأفراد باعتبارهم أهداف في حد ذاتهم وليسوا وسيلة لتحقيق الأهداف. فالقادة يجب أن ينظروا إلى المصلحة العامة التي تفيد الأفراد داخل المجتمع، حيث أن التصرفات الخاطئة أو السيئة من جانب القائد للوصول إلى غايات نفعية تبطل النتائج الأخلاقية، (الوسيلة لا تبرر الغاية).</a:t>
            </a:r>
          </a:p>
        </p:txBody>
      </p:sp>
    </p:spTree>
    <p:extLst>
      <p:ext uri="{BB962C8B-B14F-4D97-AF65-F5344CB8AC3E}">
        <p14:creationId xmlns:p14="http://schemas.microsoft.com/office/powerpoint/2010/main" val="26570988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22D27FEE-CD02-7B66-360A-267784CE25BF}"/>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36CD10E2-2450-CDC6-69BA-B9AD021E6B7D}"/>
              </a:ext>
            </a:extLst>
          </p:cNvPr>
          <p:cNvSpPr txBox="1"/>
          <p:nvPr/>
        </p:nvSpPr>
        <p:spPr>
          <a:xfrm>
            <a:off x="3963403" y="586164"/>
            <a:ext cx="4266199" cy="400110"/>
          </a:xfrm>
          <a:prstGeom prst="rect">
            <a:avLst/>
          </a:prstGeom>
          <a:noFill/>
        </p:spPr>
        <p:txBody>
          <a:bodyPr wrap="square" rtlCol="0">
            <a:spAutoFit/>
          </a:bodyPr>
          <a:lstStyle/>
          <a:p>
            <a:pPr algn="ctr" rtl="0">
              <a:spcAft>
                <a:spcPts val="600"/>
              </a:spcAft>
            </a:pPr>
            <a:r>
              <a:rPr lang="ar-EG" sz="2000" b="1" dirty="0">
                <a:solidFill>
                  <a:prstClr val="black"/>
                </a:solidFill>
                <a:latin typeface="Alexandria" pitchFamily="2" charset="-78"/>
                <a:cs typeface="Alexandria" pitchFamily="2" charset="-78"/>
              </a:rPr>
              <a:t>القيادة الإدارية والأخلاق الحميدة</a:t>
            </a:r>
          </a:p>
        </p:txBody>
      </p:sp>
      <p:sp>
        <p:nvSpPr>
          <p:cNvPr id="4" name="Rectangle 4">
            <a:extLst>
              <a:ext uri="{FF2B5EF4-FFF2-40B4-BE49-F238E27FC236}">
                <a16:creationId xmlns:a16="http://schemas.microsoft.com/office/drawing/2014/main" id="{CCECF53F-199B-1097-CB92-688D89890397}"/>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F2C1E0E9-AFAD-3EBB-D4DD-2D1D9446E822}"/>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98AB14D-CB06-ADF3-D7D1-1EE183FE3DAE}"/>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6</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86CC5276-9371-A8E0-CEED-D292BD20B8F4}"/>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20800E17-ABAF-96FB-B6C0-0C95C8C121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3A0E32A2-A61B-3080-8BF6-6BC430C43D09}"/>
              </a:ext>
            </a:extLst>
          </p:cNvPr>
          <p:cNvSpPr txBox="1"/>
          <p:nvPr/>
        </p:nvSpPr>
        <p:spPr>
          <a:xfrm>
            <a:off x="998580" y="2269017"/>
            <a:ext cx="10187196" cy="1158715"/>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إن القادة الذين يقومون بتشجيع المرؤوسين ويهتمون بتوحيد اهتماماتهم مع تابعيهم هم أكثر قدرة على الوصول إلى نجاحات أكبر وأكثر استمرارية. وبالتالي إنتاجية وخدمات أفضل، وعلى هذا فهناك مفهوم جديد لمفهوم القائد والتابع نوضحه في النقاط الخمس التالية:</a:t>
            </a:r>
          </a:p>
        </p:txBody>
      </p:sp>
      <p:grpSp>
        <p:nvGrpSpPr>
          <p:cNvPr id="10" name="مجموعة 9">
            <a:extLst>
              <a:ext uri="{FF2B5EF4-FFF2-40B4-BE49-F238E27FC236}">
                <a16:creationId xmlns:a16="http://schemas.microsoft.com/office/drawing/2014/main" id="{B0632DDD-34AC-374E-8B7D-53F89A6E12B7}"/>
              </a:ext>
            </a:extLst>
          </p:cNvPr>
          <p:cNvGrpSpPr/>
          <p:nvPr/>
        </p:nvGrpSpPr>
        <p:grpSpPr>
          <a:xfrm>
            <a:off x="792043" y="3738801"/>
            <a:ext cx="1810500" cy="2107849"/>
            <a:chOff x="1946923" y="842765"/>
            <a:chExt cx="1705012" cy="2854800"/>
          </a:xfrm>
          <a:solidFill>
            <a:schemeClr val="tx2">
              <a:lumMod val="20000"/>
              <a:lumOff val="80000"/>
            </a:schemeClr>
          </a:solidFill>
        </p:grpSpPr>
        <p:sp>
          <p:nvSpPr>
            <p:cNvPr id="11" name="مستطيل 10">
              <a:extLst>
                <a:ext uri="{FF2B5EF4-FFF2-40B4-BE49-F238E27FC236}">
                  <a16:creationId xmlns:a16="http://schemas.microsoft.com/office/drawing/2014/main" id="{8DF945E4-731A-FFD1-89A1-2AC211602379}"/>
                </a:ext>
              </a:extLst>
            </p:cNvPr>
            <p:cNvSpPr/>
            <p:nvPr/>
          </p:nvSpPr>
          <p:spPr>
            <a:xfrm>
              <a:off x="1946923" y="842765"/>
              <a:ext cx="1705012" cy="2854800"/>
            </a:xfrm>
            <a:prstGeom prst="rect">
              <a:avLst/>
            </a:prstGeom>
            <a:grpFill/>
            <a:ln>
              <a:solidFill>
                <a:srgbClr val="203E5F"/>
              </a:solidFill>
            </a:ln>
          </p:spPr>
          <p:style>
            <a:lnRef idx="2">
              <a:schemeClr val="accent3">
                <a:tint val="40000"/>
                <a:alpha val="90000"/>
                <a:hueOff val="0"/>
                <a:satOff val="0"/>
                <a:lumOff val="0"/>
                <a:alphaOff val="0"/>
              </a:schemeClr>
            </a:lnRef>
            <a:fillRef idx="1">
              <a:schemeClr val="accent3">
                <a:tint val="40000"/>
                <a:alpha val="90000"/>
                <a:hueOff val="0"/>
                <a:satOff val="0"/>
                <a:lumOff val="0"/>
                <a:alphaOff val="0"/>
              </a:schemeClr>
            </a:fillRef>
            <a:effectRef idx="0">
              <a:schemeClr val="accent3">
                <a:tint val="40000"/>
                <a:alpha val="90000"/>
                <a:hueOff val="0"/>
                <a:satOff val="0"/>
                <a:lumOff val="0"/>
                <a:alphaOff val="0"/>
              </a:schemeClr>
            </a:effectRef>
            <a:fontRef idx="minor">
              <a:schemeClr val="dk1">
                <a:hueOff val="0"/>
                <a:satOff val="0"/>
                <a:lumOff val="0"/>
                <a:alphaOff val="0"/>
              </a:schemeClr>
            </a:fontRef>
          </p:style>
          <p:txBody>
            <a:bodyPr/>
            <a:lstStyle/>
            <a:p>
              <a:pPr>
                <a:lnSpc>
                  <a:spcPct val="125000"/>
                </a:lnSpc>
              </a:pPr>
              <a:endParaRPr lang="ar-SA" sz="1400"/>
            </a:p>
          </p:txBody>
        </p:sp>
        <p:sp>
          <p:nvSpPr>
            <p:cNvPr id="12" name="مربع نص 11">
              <a:extLst>
                <a:ext uri="{FF2B5EF4-FFF2-40B4-BE49-F238E27FC236}">
                  <a16:creationId xmlns:a16="http://schemas.microsoft.com/office/drawing/2014/main" id="{70CF94D0-3835-6BE0-B465-446BBCEDBF36}"/>
                </a:ext>
              </a:extLst>
            </p:cNvPr>
            <p:cNvSpPr txBox="1"/>
            <p:nvPr/>
          </p:nvSpPr>
          <p:spPr>
            <a:xfrm>
              <a:off x="1946923" y="842765"/>
              <a:ext cx="1705012" cy="2854800"/>
            </a:xfrm>
            <a:prstGeom prst="rect">
              <a:avLst/>
            </a:prstGeom>
            <a:grpFill/>
            <a:ln>
              <a:solidFill>
                <a:srgbClr val="203E5F"/>
              </a:solid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74676" tIns="74676" rIns="99568" bIns="112014" numCol="1" spcCol="1270" anchor="t" anchorCtr="0">
              <a:noAutofit/>
            </a:bodyPr>
            <a:lstStyle/>
            <a:p>
              <a:pPr algn="justLow" rtl="1">
                <a:lnSpc>
                  <a:spcPct val="125000"/>
                </a:lnSpc>
                <a:defRPr lang="en-US"/>
              </a:pPr>
              <a:r>
                <a:rPr lang="ar-SA" sz="1400" dirty="0">
                  <a:latin typeface="Alexandria" charset="0"/>
                  <a:cs typeface="Alexandria" charset="0"/>
                </a:rPr>
                <a:t>القائد والتابع أهدافهم وأنشطتهم مشتركة ومتبادلة فيما بينهم. وبالتالي فكلاهما يمثل نفس الأهمية نفرق بينهم. </a:t>
              </a:r>
            </a:p>
          </p:txBody>
        </p:sp>
      </p:grpSp>
      <p:grpSp>
        <p:nvGrpSpPr>
          <p:cNvPr id="13" name="مجموعة 12">
            <a:extLst>
              <a:ext uri="{FF2B5EF4-FFF2-40B4-BE49-F238E27FC236}">
                <a16:creationId xmlns:a16="http://schemas.microsoft.com/office/drawing/2014/main" id="{5E61AC53-79EF-1452-E5CA-C5D6017D38F1}"/>
              </a:ext>
            </a:extLst>
          </p:cNvPr>
          <p:cNvGrpSpPr/>
          <p:nvPr/>
        </p:nvGrpSpPr>
        <p:grpSpPr>
          <a:xfrm>
            <a:off x="2961305" y="3738977"/>
            <a:ext cx="1810500" cy="2107849"/>
            <a:chOff x="3890636" y="842765"/>
            <a:chExt cx="1705012" cy="2854800"/>
          </a:xfrm>
        </p:grpSpPr>
        <p:sp>
          <p:nvSpPr>
            <p:cNvPr id="14" name="مستطيل 13">
              <a:extLst>
                <a:ext uri="{FF2B5EF4-FFF2-40B4-BE49-F238E27FC236}">
                  <a16:creationId xmlns:a16="http://schemas.microsoft.com/office/drawing/2014/main" id="{1DD258C4-417B-B7DC-0DFD-98611F140830}"/>
                </a:ext>
              </a:extLst>
            </p:cNvPr>
            <p:cNvSpPr/>
            <p:nvPr/>
          </p:nvSpPr>
          <p:spPr>
            <a:xfrm>
              <a:off x="3890636" y="842765"/>
              <a:ext cx="1705012" cy="2854800"/>
            </a:xfrm>
            <a:prstGeom prst="rect">
              <a:avLst/>
            </a:prstGeom>
            <a:ln>
              <a:solidFill>
                <a:srgbClr val="203E5F"/>
              </a:solidFill>
            </a:ln>
          </p:spPr>
          <p:style>
            <a:lnRef idx="2">
              <a:schemeClr val="accent4">
                <a:tint val="40000"/>
                <a:alpha val="90000"/>
                <a:hueOff val="0"/>
                <a:satOff val="0"/>
                <a:lumOff val="0"/>
                <a:alphaOff val="0"/>
              </a:schemeClr>
            </a:lnRef>
            <a:fillRef idx="1">
              <a:schemeClr val="accent4">
                <a:tint val="40000"/>
                <a:alpha val="90000"/>
                <a:hueOff val="0"/>
                <a:satOff val="0"/>
                <a:lumOff val="0"/>
                <a:alphaOff val="0"/>
              </a:schemeClr>
            </a:fillRef>
            <a:effectRef idx="0">
              <a:schemeClr val="accent4">
                <a:tint val="40000"/>
                <a:alpha val="90000"/>
                <a:hueOff val="0"/>
                <a:satOff val="0"/>
                <a:lumOff val="0"/>
                <a:alphaOff val="0"/>
              </a:schemeClr>
            </a:effectRef>
            <a:fontRef idx="minor">
              <a:schemeClr val="dk1">
                <a:hueOff val="0"/>
                <a:satOff val="0"/>
                <a:lumOff val="0"/>
                <a:alphaOff val="0"/>
              </a:schemeClr>
            </a:fontRef>
          </p:style>
          <p:txBody>
            <a:bodyPr/>
            <a:lstStyle/>
            <a:p>
              <a:pPr>
                <a:lnSpc>
                  <a:spcPct val="125000"/>
                </a:lnSpc>
              </a:pPr>
              <a:endParaRPr lang="ar-SA" sz="1400"/>
            </a:p>
          </p:txBody>
        </p:sp>
        <p:sp>
          <p:nvSpPr>
            <p:cNvPr id="15" name="مربع نص 14">
              <a:extLst>
                <a:ext uri="{FF2B5EF4-FFF2-40B4-BE49-F238E27FC236}">
                  <a16:creationId xmlns:a16="http://schemas.microsoft.com/office/drawing/2014/main" id="{FC3935BA-5275-B70F-B176-D71E80B4FA28}"/>
                </a:ext>
              </a:extLst>
            </p:cNvPr>
            <p:cNvSpPr txBox="1"/>
            <p:nvPr/>
          </p:nvSpPr>
          <p:spPr>
            <a:xfrm>
              <a:off x="3890636" y="842765"/>
              <a:ext cx="1705012" cy="2854800"/>
            </a:xfrm>
            <a:prstGeom prst="rect">
              <a:avLst/>
            </a:prstGeom>
            <a:ln>
              <a:solidFill>
                <a:srgbClr val="203E5F"/>
              </a:solid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74676" tIns="74676" rIns="99568" bIns="112014" numCol="1" spcCol="1270" anchor="t" anchorCtr="0">
              <a:noAutofit/>
            </a:bodyPr>
            <a:lstStyle/>
            <a:p>
              <a:pPr algn="justLow" rtl="1">
                <a:lnSpc>
                  <a:spcPct val="125000"/>
                </a:lnSpc>
                <a:defRPr lang="en-US"/>
              </a:pPr>
              <a:r>
                <a:rPr lang="ar-SA" sz="1400" dirty="0">
                  <a:latin typeface="Alexandria" charset="0"/>
                  <a:cs typeface="Alexandria" charset="0"/>
                </a:rPr>
                <a:t>يمكن للفرد أن يلعب دور القائد داخل مجموعة محددة في وضع تنظيمي معين. ثم في وضع آخر نفس الشخص يصبح تابعا.</a:t>
              </a:r>
            </a:p>
          </p:txBody>
        </p:sp>
      </p:grpSp>
      <p:grpSp>
        <p:nvGrpSpPr>
          <p:cNvPr id="16" name="مجموعة 15">
            <a:extLst>
              <a:ext uri="{FF2B5EF4-FFF2-40B4-BE49-F238E27FC236}">
                <a16:creationId xmlns:a16="http://schemas.microsoft.com/office/drawing/2014/main" id="{CDC6E3C5-E4AD-CEE4-3FBB-EE9A1D628F00}"/>
              </a:ext>
            </a:extLst>
          </p:cNvPr>
          <p:cNvGrpSpPr/>
          <p:nvPr/>
        </p:nvGrpSpPr>
        <p:grpSpPr>
          <a:xfrm>
            <a:off x="5128004" y="3738462"/>
            <a:ext cx="1810500" cy="2107849"/>
            <a:chOff x="5834350" y="842765"/>
            <a:chExt cx="1705012" cy="2854800"/>
          </a:xfrm>
          <a:solidFill>
            <a:schemeClr val="accent1">
              <a:lumMod val="20000"/>
              <a:lumOff val="80000"/>
            </a:schemeClr>
          </a:solidFill>
        </p:grpSpPr>
        <p:sp>
          <p:nvSpPr>
            <p:cNvPr id="17" name="مستطيل 16">
              <a:extLst>
                <a:ext uri="{FF2B5EF4-FFF2-40B4-BE49-F238E27FC236}">
                  <a16:creationId xmlns:a16="http://schemas.microsoft.com/office/drawing/2014/main" id="{8A385DB9-AF11-5129-D29A-0F5BE35323A2}"/>
                </a:ext>
              </a:extLst>
            </p:cNvPr>
            <p:cNvSpPr/>
            <p:nvPr/>
          </p:nvSpPr>
          <p:spPr>
            <a:xfrm>
              <a:off x="5834350" y="842765"/>
              <a:ext cx="1705012" cy="2854800"/>
            </a:xfrm>
            <a:prstGeom prst="rect">
              <a:avLst/>
            </a:prstGeom>
            <a:grpFill/>
            <a:ln>
              <a:solidFill>
                <a:srgbClr val="203E5F"/>
              </a:solidFill>
            </a:ln>
          </p:spPr>
          <p:style>
            <a:lnRef idx="2">
              <a:schemeClr val="accent5">
                <a:tint val="40000"/>
                <a:alpha val="90000"/>
                <a:hueOff val="0"/>
                <a:satOff val="0"/>
                <a:lumOff val="0"/>
                <a:alphaOff val="0"/>
              </a:schemeClr>
            </a:lnRef>
            <a:fillRef idx="1">
              <a:schemeClr val="accent5">
                <a:tint val="40000"/>
                <a:alpha val="90000"/>
                <a:hueOff val="0"/>
                <a:satOff val="0"/>
                <a:lumOff val="0"/>
                <a:alphaOff val="0"/>
              </a:schemeClr>
            </a:fillRef>
            <a:effectRef idx="0">
              <a:schemeClr val="accent5">
                <a:tint val="40000"/>
                <a:alpha val="90000"/>
                <a:hueOff val="0"/>
                <a:satOff val="0"/>
                <a:lumOff val="0"/>
                <a:alphaOff val="0"/>
              </a:schemeClr>
            </a:effectRef>
            <a:fontRef idx="minor">
              <a:schemeClr val="dk1">
                <a:hueOff val="0"/>
                <a:satOff val="0"/>
                <a:lumOff val="0"/>
                <a:alphaOff val="0"/>
              </a:schemeClr>
            </a:fontRef>
          </p:style>
          <p:txBody>
            <a:bodyPr/>
            <a:lstStyle/>
            <a:p>
              <a:pPr>
                <a:lnSpc>
                  <a:spcPct val="125000"/>
                </a:lnSpc>
              </a:pPr>
              <a:endParaRPr lang="ar-SA" sz="1400"/>
            </a:p>
          </p:txBody>
        </p:sp>
        <p:sp>
          <p:nvSpPr>
            <p:cNvPr id="18" name="مربع نص 17">
              <a:extLst>
                <a:ext uri="{FF2B5EF4-FFF2-40B4-BE49-F238E27FC236}">
                  <a16:creationId xmlns:a16="http://schemas.microsoft.com/office/drawing/2014/main" id="{263F5201-AE80-E9EC-C102-A19FC0FA42A1}"/>
                </a:ext>
              </a:extLst>
            </p:cNvPr>
            <p:cNvSpPr txBox="1"/>
            <p:nvPr/>
          </p:nvSpPr>
          <p:spPr>
            <a:xfrm>
              <a:off x="5834350" y="842765"/>
              <a:ext cx="1705012" cy="2854800"/>
            </a:xfrm>
            <a:prstGeom prst="rect">
              <a:avLst/>
            </a:prstGeom>
            <a:grpFill/>
            <a:ln>
              <a:solidFill>
                <a:srgbClr val="203E5F"/>
              </a:solid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74676" tIns="74676" rIns="99568" bIns="112014" numCol="1" spcCol="1270" anchor="t" anchorCtr="0">
              <a:noAutofit/>
            </a:bodyPr>
            <a:lstStyle/>
            <a:p>
              <a:pPr algn="justLow" rtl="1">
                <a:lnSpc>
                  <a:spcPct val="125000"/>
                </a:lnSpc>
                <a:defRPr lang="en-US"/>
              </a:pPr>
              <a:r>
                <a:rPr lang="ar-SA" sz="1400" dirty="0">
                  <a:latin typeface="Alexandria" charset="0"/>
                  <a:cs typeface="Alexandria" charset="0"/>
                </a:rPr>
                <a:t>في مواقف مختلفة يمكن لمعادلة القائد والتابع أن تكون قابلة للتبديل، فالتابع يمكن أن يصبح قائدا والقائد قد يصبح تابعًا. </a:t>
              </a:r>
            </a:p>
          </p:txBody>
        </p:sp>
      </p:grpSp>
      <p:grpSp>
        <p:nvGrpSpPr>
          <p:cNvPr id="19" name="مجموعة 18">
            <a:extLst>
              <a:ext uri="{FF2B5EF4-FFF2-40B4-BE49-F238E27FC236}">
                <a16:creationId xmlns:a16="http://schemas.microsoft.com/office/drawing/2014/main" id="{0F60D541-DEC3-DD4B-0F2F-59C9AB3414A5}"/>
              </a:ext>
            </a:extLst>
          </p:cNvPr>
          <p:cNvGrpSpPr/>
          <p:nvPr/>
        </p:nvGrpSpPr>
        <p:grpSpPr>
          <a:xfrm>
            <a:off x="7294703" y="3738461"/>
            <a:ext cx="1810500" cy="2107849"/>
            <a:chOff x="7778064" y="842765"/>
            <a:chExt cx="1705012" cy="2854800"/>
          </a:xfrm>
          <a:solidFill>
            <a:schemeClr val="tx2">
              <a:lumMod val="20000"/>
              <a:lumOff val="80000"/>
            </a:schemeClr>
          </a:solidFill>
        </p:grpSpPr>
        <p:sp>
          <p:nvSpPr>
            <p:cNvPr id="20" name="مستطيل 19">
              <a:extLst>
                <a:ext uri="{FF2B5EF4-FFF2-40B4-BE49-F238E27FC236}">
                  <a16:creationId xmlns:a16="http://schemas.microsoft.com/office/drawing/2014/main" id="{73BAD571-6488-10D6-8C24-2170942DB78D}"/>
                </a:ext>
              </a:extLst>
            </p:cNvPr>
            <p:cNvSpPr/>
            <p:nvPr/>
          </p:nvSpPr>
          <p:spPr>
            <a:xfrm>
              <a:off x="7778064" y="842765"/>
              <a:ext cx="1705012" cy="2854800"/>
            </a:xfrm>
            <a:prstGeom prst="rect">
              <a:avLst/>
            </a:prstGeom>
            <a:grpFill/>
            <a:ln>
              <a:solidFill>
                <a:srgbClr val="203E5F"/>
              </a:solidFill>
            </a:ln>
          </p:spPr>
          <p:style>
            <a:lnRef idx="2">
              <a:schemeClr val="accent6">
                <a:tint val="40000"/>
                <a:alpha val="90000"/>
                <a:hueOff val="0"/>
                <a:satOff val="0"/>
                <a:lumOff val="0"/>
                <a:alphaOff val="0"/>
              </a:schemeClr>
            </a:lnRef>
            <a:fillRef idx="1">
              <a:schemeClr val="accent6">
                <a:tint val="40000"/>
                <a:alpha val="90000"/>
                <a:hueOff val="0"/>
                <a:satOff val="0"/>
                <a:lumOff val="0"/>
                <a:alphaOff val="0"/>
              </a:schemeClr>
            </a:fillRef>
            <a:effectRef idx="0">
              <a:schemeClr val="accent6">
                <a:tint val="40000"/>
                <a:alpha val="90000"/>
                <a:hueOff val="0"/>
                <a:satOff val="0"/>
                <a:lumOff val="0"/>
                <a:alphaOff val="0"/>
              </a:schemeClr>
            </a:effectRef>
            <a:fontRef idx="minor">
              <a:schemeClr val="dk1">
                <a:hueOff val="0"/>
                <a:satOff val="0"/>
                <a:lumOff val="0"/>
                <a:alphaOff val="0"/>
              </a:schemeClr>
            </a:fontRef>
          </p:style>
          <p:txBody>
            <a:bodyPr/>
            <a:lstStyle/>
            <a:p>
              <a:pPr>
                <a:lnSpc>
                  <a:spcPct val="125000"/>
                </a:lnSpc>
              </a:pPr>
              <a:endParaRPr lang="ar-SA" sz="1400"/>
            </a:p>
          </p:txBody>
        </p:sp>
        <p:sp>
          <p:nvSpPr>
            <p:cNvPr id="21" name="مربع نص 20">
              <a:extLst>
                <a:ext uri="{FF2B5EF4-FFF2-40B4-BE49-F238E27FC236}">
                  <a16:creationId xmlns:a16="http://schemas.microsoft.com/office/drawing/2014/main" id="{0B2733AE-307C-F096-50DC-6854EC46B5BE}"/>
                </a:ext>
              </a:extLst>
            </p:cNvPr>
            <p:cNvSpPr txBox="1"/>
            <p:nvPr/>
          </p:nvSpPr>
          <p:spPr>
            <a:xfrm>
              <a:off x="7778064" y="842765"/>
              <a:ext cx="1705012" cy="2854800"/>
            </a:xfrm>
            <a:prstGeom prst="rect">
              <a:avLst/>
            </a:prstGeom>
            <a:grpFill/>
            <a:ln>
              <a:solidFill>
                <a:srgbClr val="203E5F"/>
              </a:solid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74676" tIns="74676" rIns="99568" bIns="112014" numCol="1" spcCol="1270" anchor="t" anchorCtr="0">
              <a:noAutofit/>
            </a:bodyPr>
            <a:lstStyle/>
            <a:p>
              <a:pPr algn="justLow" rtl="1">
                <a:lnSpc>
                  <a:spcPct val="125000"/>
                </a:lnSpc>
                <a:defRPr lang="en-US"/>
              </a:pPr>
              <a:r>
                <a:rPr lang="ar-SA" sz="1400" dirty="0">
                  <a:latin typeface="Alexandria" charset="0"/>
                  <a:cs typeface="Alexandria" charset="0"/>
                </a:rPr>
                <a:t>يمكن للأشخاص الذين يبذلون نشاطاً في العلاقة بين القائد والتابع، أن يقدموا مساهمات أو تأثيرات صغيرة أو كبيرة، </a:t>
              </a:r>
            </a:p>
          </p:txBody>
        </p:sp>
      </p:grpSp>
      <p:grpSp>
        <p:nvGrpSpPr>
          <p:cNvPr id="22" name="مجموعة 21">
            <a:extLst>
              <a:ext uri="{FF2B5EF4-FFF2-40B4-BE49-F238E27FC236}">
                <a16:creationId xmlns:a16="http://schemas.microsoft.com/office/drawing/2014/main" id="{F2F3A521-762D-5A42-7A68-4BC451D79D2B}"/>
              </a:ext>
            </a:extLst>
          </p:cNvPr>
          <p:cNvGrpSpPr/>
          <p:nvPr/>
        </p:nvGrpSpPr>
        <p:grpSpPr>
          <a:xfrm>
            <a:off x="9461402" y="3756098"/>
            <a:ext cx="1810500" cy="2107849"/>
            <a:chOff x="9721778" y="842765"/>
            <a:chExt cx="1705012" cy="2854800"/>
          </a:xfrm>
        </p:grpSpPr>
        <p:sp>
          <p:nvSpPr>
            <p:cNvPr id="23" name="مستطيل 22">
              <a:extLst>
                <a:ext uri="{FF2B5EF4-FFF2-40B4-BE49-F238E27FC236}">
                  <a16:creationId xmlns:a16="http://schemas.microsoft.com/office/drawing/2014/main" id="{0F1A830A-DEA0-751A-DBB7-CDFD39CD5C61}"/>
                </a:ext>
              </a:extLst>
            </p:cNvPr>
            <p:cNvSpPr/>
            <p:nvPr/>
          </p:nvSpPr>
          <p:spPr>
            <a:xfrm>
              <a:off x="9721778" y="842765"/>
              <a:ext cx="1705012" cy="2854800"/>
            </a:xfrm>
            <a:prstGeom prst="rect">
              <a:avLst/>
            </a:prstGeom>
            <a:ln>
              <a:solidFill>
                <a:srgbClr val="203E5F"/>
              </a:solidFill>
            </a:ln>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a:lstStyle/>
            <a:p>
              <a:pPr>
                <a:lnSpc>
                  <a:spcPct val="125000"/>
                </a:lnSpc>
              </a:pPr>
              <a:endParaRPr lang="ar-SA" sz="1400"/>
            </a:p>
          </p:txBody>
        </p:sp>
        <p:sp>
          <p:nvSpPr>
            <p:cNvPr id="24" name="مربع نص 23">
              <a:extLst>
                <a:ext uri="{FF2B5EF4-FFF2-40B4-BE49-F238E27FC236}">
                  <a16:creationId xmlns:a16="http://schemas.microsoft.com/office/drawing/2014/main" id="{EB73ACA6-5599-1272-E10A-54DA41BF1D23}"/>
                </a:ext>
              </a:extLst>
            </p:cNvPr>
            <p:cNvSpPr txBox="1"/>
            <p:nvPr/>
          </p:nvSpPr>
          <p:spPr>
            <a:xfrm>
              <a:off x="9721778" y="842765"/>
              <a:ext cx="1705012" cy="2854800"/>
            </a:xfrm>
            <a:prstGeom prst="rect">
              <a:avLst/>
            </a:prstGeom>
            <a:ln>
              <a:solidFill>
                <a:srgbClr val="203E5F"/>
              </a:solidFill>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74676" tIns="74676" rIns="99568" bIns="112014" numCol="1" spcCol="1270" anchor="t" anchorCtr="0">
              <a:noAutofit/>
            </a:bodyPr>
            <a:lstStyle/>
            <a:p>
              <a:pPr algn="justLow" rtl="1">
                <a:lnSpc>
                  <a:spcPct val="125000"/>
                </a:lnSpc>
                <a:defRPr lang="en-US"/>
              </a:pPr>
              <a:r>
                <a:rPr lang="ar-SA" sz="1400" dirty="0">
                  <a:latin typeface="Alexandria" charset="0"/>
                  <a:cs typeface="Alexandria" charset="0"/>
                </a:rPr>
                <a:t>هؤلاء الذين يشاركون في القيادة أو عملية صنع القرار هم التابعين، أما السلبيون فلا مكان لهم في معادلة القائد والتابع.</a:t>
              </a:r>
            </a:p>
          </p:txBody>
        </p:sp>
      </p:grpSp>
    </p:spTree>
    <p:extLst>
      <p:ext uri="{BB962C8B-B14F-4D97-AF65-F5344CB8AC3E}">
        <p14:creationId xmlns:p14="http://schemas.microsoft.com/office/powerpoint/2010/main" val="17988374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22D27FEE-CD02-7B66-360A-267784CE25BF}"/>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36CD10E2-2450-CDC6-69BA-B9AD021E6B7D}"/>
              </a:ext>
            </a:extLst>
          </p:cNvPr>
          <p:cNvSpPr txBox="1"/>
          <p:nvPr/>
        </p:nvSpPr>
        <p:spPr>
          <a:xfrm>
            <a:off x="3963403" y="586164"/>
            <a:ext cx="4266199" cy="400110"/>
          </a:xfrm>
          <a:prstGeom prst="rect">
            <a:avLst/>
          </a:prstGeom>
          <a:noFill/>
        </p:spPr>
        <p:txBody>
          <a:bodyPr wrap="square" rtlCol="0">
            <a:spAutoFit/>
          </a:bodyPr>
          <a:lstStyle/>
          <a:p>
            <a:pPr algn="ctr" rtl="0">
              <a:spcAft>
                <a:spcPts val="600"/>
              </a:spcAft>
            </a:pPr>
            <a:r>
              <a:rPr lang="ar-EG" sz="2000" b="1" dirty="0">
                <a:solidFill>
                  <a:prstClr val="black"/>
                </a:solidFill>
                <a:latin typeface="Alexandria" pitchFamily="2" charset="-78"/>
                <a:cs typeface="Alexandria" pitchFamily="2" charset="-78"/>
              </a:rPr>
              <a:t>تعريف الأخلاق والقيم الإدارية</a:t>
            </a:r>
          </a:p>
        </p:txBody>
      </p:sp>
      <p:sp>
        <p:nvSpPr>
          <p:cNvPr id="4" name="Rectangle 4">
            <a:extLst>
              <a:ext uri="{FF2B5EF4-FFF2-40B4-BE49-F238E27FC236}">
                <a16:creationId xmlns:a16="http://schemas.microsoft.com/office/drawing/2014/main" id="{CCECF53F-199B-1097-CB92-688D89890397}"/>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F2C1E0E9-AFAD-3EBB-D4DD-2D1D9446E822}"/>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98AB14D-CB06-ADF3-D7D1-1EE183FE3DAE}"/>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6</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86CC5276-9371-A8E0-CEED-D292BD20B8F4}"/>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20800E17-ABAF-96FB-B6C0-0C95C8C121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3A0E32A2-A61B-3080-8BF6-6BC430C43D09}"/>
              </a:ext>
            </a:extLst>
          </p:cNvPr>
          <p:cNvSpPr txBox="1"/>
          <p:nvPr/>
        </p:nvSpPr>
        <p:spPr>
          <a:xfrm>
            <a:off x="998580" y="2114269"/>
            <a:ext cx="10187196" cy="2882199"/>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تعود جذور كلمة </a:t>
            </a:r>
            <a:r>
              <a:rPr kumimoji="0" lang="en-US" sz="1600" b="0" i="0" u="none" strike="noStrike" kern="0" cap="none" spc="0" normalizeH="0" baseline="0" noProof="0" dirty="0">
                <a:ln>
                  <a:noFill/>
                </a:ln>
                <a:solidFill>
                  <a:prstClr val="black"/>
                </a:solidFill>
                <a:effectLst/>
                <a:uLnTx/>
                <a:uFillTx/>
                <a:latin typeface="Alexandria" charset="0"/>
                <a:ea typeface="+mn-ea"/>
                <a:cs typeface="Alexandria" charset="0"/>
              </a:rPr>
              <a:t>Ethics</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(أخلاق) تعني في اليونانية (</a:t>
            </a:r>
            <a:r>
              <a:rPr kumimoji="0" lang="en-US" sz="1600" b="0" i="0" u="none" strike="noStrike" kern="0" cap="none" spc="0" normalizeH="0" baseline="0" noProof="0" dirty="0">
                <a:ln>
                  <a:noFill/>
                </a:ln>
                <a:solidFill>
                  <a:prstClr val="black"/>
                </a:solidFill>
                <a:effectLst/>
                <a:uLnTx/>
                <a:uFillTx/>
                <a:latin typeface="Alexandria" charset="0"/>
                <a:ea typeface="+mn-ea"/>
                <a:cs typeface="Alexandria" charset="0"/>
              </a:rPr>
              <a:t>ethos</a:t>
            </a:r>
            <a:r>
              <a:rPr lang="ar-SA" sz="1600" kern="0" dirty="0">
                <a:solidFill>
                  <a:prstClr val="black"/>
                </a:solidFill>
                <a:latin typeface="Alexandria" charset="0"/>
                <a:cs typeface="Alexandria" charset="0"/>
              </a:rPr>
              <a:t>) وترجمتها </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العادات أو السلوك أو الصفات. </a:t>
            </a:r>
            <a:r>
              <a:rPr kumimoji="0" lang="ar-SA" sz="1600" b="0" i="0" u="none" strike="noStrike" kern="0" cap="none" spc="0" normalizeH="0" baseline="0" noProof="0" dirty="0">
                <a:ln>
                  <a:noFill/>
                </a:ln>
                <a:solidFill>
                  <a:srgbClr val="00AEEF"/>
                </a:solidFill>
                <a:effectLst/>
                <a:uLnTx/>
                <a:uFillTx/>
                <a:latin typeface="Alexandria" charset="0"/>
                <a:ea typeface="+mn-ea"/>
                <a:cs typeface="Alexandria" charset="0"/>
              </a:rPr>
              <a:t>وتهتم النظرية الأخلاقية بأنواع القيم والتعاليم الأخلاقية التي يجدها الفرد أو المجتمع مرغوبة أو مناسبة</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وعلاوة على ذلك، فالأخلاق تهتم بمناقب الأفراد ودوافعهم. وتقدم النظرية الأخلاقية نظاماً يتألف من القواعد أو المبادئ التي ترشدنا في اتخاذ القرارات حول ما هو «صواب أو خطأ» وما هو حسن أو سيئ في موقف معين وهي تقدم الأساس لفهم المعنى المقصود بالإنسان المحترم.</a:t>
            </a:r>
          </a:p>
          <a:p>
            <a:pPr algn="justLow"/>
            <a:endPar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endParaRPr>
          </a:p>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وفيما يتعلق بالقيادة، فللأخلاق علاقة بما يفعله القادة، وبمن هم القادة؟ وهي تهتم بطبيعة سلوك القادة ومناقبهم، وفي مواقف اتخاذ القرار، حيث أن القضايا الأخلاقية يجب أن تكون حاضرة بشكل مباشر أو ضمني دوماً.</a:t>
            </a:r>
          </a:p>
        </p:txBody>
      </p:sp>
    </p:spTree>
    <p:extLst>
      <p:ext uri="{BB962C8B-B14F-4D97-AF65-F5344CB8AC3E}">
        <p14:creationId xmlns:p14="http://schemas.microsoft.com/office/powerpoint/2010/main" val="8348006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22D27FEE-CD02-7B66-360A-267784CE25BF}"/>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36CD10E2-2450-CDC6-69BA-B9AD021E6B7D}"/>
              </a:ext>
            </a:extLst>
          </p:cNvPr>
          <p:cNvSpPr txBox="1"/>
          <p:nvPr/>
        </p:nvSpPr>
        <p:spPr>
          <a:xfrm>
            <a:off x="3963403" y="586164"/>
            <a:ext cx="4266199" cy="400110"/>
          </a:xfrm>
          <a:prstGeom prst="rect">
            <a:avLst/>
          </a:prstGeom>
          <a:noFill/>
        </p:spPr>
        <p:txBody>
          <a:bodyPr wrap="square" rtlCol="0">
            <a:spAutoFit/>
          </a:bodyPr>
          <a:lstStyle/>
          <a:p>
            <a:pPr algn="ctr" rtl="0">
              <a:spcAft>
                <a:spcPts val="600"/>
              </a:spcAft>
            </a:pPr>
            <a:r>
              <a:rPr lang="ar-EG" sz="2000" b="1" dirty="0">
                <a:solidFill>
                  <a:prstClr val="black"/>
                </a:solidFill>
                <a:latin typeface="Alexandria" pitchFamily="2" charset="-78"/>
                <a:cs typeface="Alexandria" pitchFamily="2" charset="-78"/>
              </a:rPr>
              <a:t>تعريف الأخلاق والقيم الإدارية</a:t>
            </a:r>
          </a:p>
        </p:txBody>
      </p:sp>
      <p:sp>
        <p:nvSpPr>
          <p:cNvPr id="4" name="Rectangle 4">
            <a:extLst>
              <a:ext uri="{FF2B5EF4-FFF2-40B4-BE49-F238E27FC236}">
                <a16:creationId xmlns:a16="http://schemas.microsoft.com/office/drawing/2014/main" id="{CCECF53F-199B-1097-CB92-688D89890397}"/>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F2C1E0E9-AFAD-3EBB-D4DD-2D1D9446E822}"/>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98AB14D-CB06-ADF3-D7D1-1EE183FE3DAE}"/>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6</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86CC5276-9371-A8E0-CEED-D292BD20B8F4}"/>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20800E17-ABAF-96FB-B6C0-0C95C8C121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3A0E32A2-A61B-3080-8BF6-6BC430C43D09}"/>
              </a:ext>
            </a:extLst>
          </p:cNvPr>
          <p:cNvSpPr txBox="1"/>
          <p:nvPr/>
        </p:nvSpPr>
        <p:spPr>
          <a:xfrm>
            <a:off x="998580" y="2114269"/>
            <a:ext cx="10187196" cy="3005310"/>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srgbClr val="00AEEF"/>
                </a:solidFill>
                <a:effectLst/>
                <a:uLnTx/>
                <a:uFillTx/>
                <a:latin typeface="Alexandria" charset="0"/>
                <a:ea typeface="+mn-ea"/>
                <a:cs typeface="Alexandria" charset="0"/>
              </a:rPr>
              <a:t>    القيم في إطار المجتمع </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هي أحكام مكتسبة من الظروف الاجتماعية ويشربها الأفراد إلى درجة أنها تحدد وبشكل واضح مجالات تفكيرهم وحتى سلوكياتهم، </a:t>
            </a:r>
            <a:r>
              <a:rPr kumimoji="0" lang="ar-SA" sz="1600" b="1" i="0" u="none" strike="noStrike" kern="0" cap="none" spc="0" normalizeH="0" baseline="0" noProof="0" dirty="0">
                <a:ln>
                  <a:noFill/>
                </a:ln>
                <a:solidFill>
                  <a:prstClr val="black"/>
                </a:solidFill>
                <a:effectLst/>
                <a:uLnTx/>
                <a:uFillTx/>
                <a:latin typeface="Alexandria" charset="0"/>
                <a:ea typeface="+mn-ea"/>
                <a:cs typeface="Alexandria" charset="0"/>
              </a:rPr>
              <a:t>والقيم بصورة عامة يمكن تعريفها بالقول أنها اعتقادات عامة تحدد ما هو صواب أو خطأ وما هي الأشياء المحببة أو غير المحببة، المرفوضة أو المقبولة</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a:t>
            </a:r>
          </a:p>
          <a:p>
            <a:pPr algn="justLow">
              <a:lnSpc>
                <a:spcPct val="150000"/>
              </a:lnSpc>
            </a:pPr>
            <a:endPar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endParaRPr>
          </a:p>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وترتبط القيم بكل من الاتجاهات والسلوك والشخصية بشكل كبير حتى أن البعض يحاول تعريف القيم من هذه الزاوية إذ أن الفرد يعبر عن اتجاهه حول موضوع معين ثم يتبع ذلك بتصرف أو عمل يعزز هذا الاتجاه، فشخصية الفرد تعرف من خلال القيم التي يحملها، كما أن النظام القيمي للفرد يدل على شخصيته، حتى أننا نستطيع القول أن القيم واحدة من خصائص الفرد والشخصية.</a:t>
            </a:r>
          </a:p>
        </p:txBody>
      </p:sp>
    </p:spTree>
    <p:extLst>
      <p:ext uri="{BB962C8B-B14F-4D97-AF65-F5344CB8AC3E}">
        <p14:creationId xmlns:p14="http://schemas.microsoft.com/office/powerpoint/2010/main" val="2739742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22D27FEE-CD02-7B66-360A-267784CE25BF}"/>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36CD10E2-2450-CDC6-69BA-B9AD021E6B7D}"/>
              </a:ext>
            </a:extLst>
          </p:cNvPr>
          <p:cNvSpPr txBox="1"/>
          <p:nvPr/>
        </p:nvSpPr>
        <p:spPr>
          <a:xfrm>
            <a:off x="3963403" y="586164"/>
            <a:ext cx="4266199" cy="400110"/>
          </a:xfrm>
          <a:prstGeom prst="rect">
            <a:avLst/>
          </a:prstGeom>
          <a:noFill/>
        </p:spPr>
        <p:txBody>
          <a:bodyPr wrap="square" rtlCol="0">
            <a:spAutoFit/>
          </a:bodyPr>
          <a:lstStyle/>
          <a:p>
            <a:pPr algn="ctr" rtl="0">
              <a:spcAft>
                <a:spcPts val="600"/>
              </a:spcAft>
            </a:pPr>
            <a:r>
              <a:rPr lang="ar-EG" sz="2000" b="1" dirty="0">
                <a:solidFill>
                  <a:prstClr val="black"/>
                </a:solidFill>
                <a:latin typeface="Alexandria" pitchFamily="2" charset="-78"/>
                <a:cs typeface="Alexandria" pitchFamily="2" charset="-78"/>
              </a:rPr>
              <a:t>تعريف الأخلاق والقيم الإدارية</a:t>
            </a:r>
          </a:p>
        </p:txBody>
      </p:sp>
      <p:sp>
        <p:nvSpPr>
          <p:cNvPr id="4" name="Rectangle 4">
            <a:extLst>
              <a:ext uri="{FF2B5EF4-FFF2-40B4-BE49-F238E27FC236}">
                <a16:creationId xmlns:a16="http://schemas.microsoft.com/office/drawing/2014/main" id="{CCECF53F-199B-1097-CB92-688D89890397}"/>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F2C1E0E9-AFAD-3EBB-D4DD-2D1D9446E822}"/>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98AB14D-CB06-ADF3-D7D1-1EE183FE3DAE}"/>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6</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86CC5276-9371-A8E0-CEED-D292BD20B8F4}"/>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20800E17-ABAF-96FB-B6C0-0C95C8C121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3A0E32A2-A61B-3080-8BF6-6BC430C43D09}"/>
              </a:ext>
            </a:extLst>
          </p:cNvPr>
          <p:cNvSpPr txBox="1"/>
          <p:nvPr/>
        </p:nvSpPr>
        <p:spPr>
          <a:xfrm>
            <a:off x="998580" y="2142405"/>
            <a:ext cx="10187196" cy="2635978"/>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وكما أن للمجتمعات قيمها الخاصة التي يتناقلها الأفراد ويؤكدون عليها في تصرفاتهم المختلف، فإن للمنظمات قيمها الخاصة أيضا. إذ تشكل القيم التنظيمية جانبا هاما من معتقدات ورغبات العاملين في المنظمات الإدارية. وهذه القيم إنما تعبر عن فكر الإدارة وفلسفتها لمكونات التنظيم المادية والبشرية.</a:t>
            </a:r>
          </a:p>
          <a:p>
            <a:pPr algn="justLow">
              <a:lnSpc>
                <a:spcPct val="150000"/>
              </a:lnSpc>
            </a:pPr>
            <a:endParaRPr lang="ar-SA" sz="1600" kern="0" dirty="0">
              <a:solidFill>
                <a:prstClr val="black"/>
              </a:solidFill>
              <a:latin typeface="Alexandria" charset="0"/>
              <a:cs typeface="Alexandria" charset="0"/>
            </a:endParaRPr>
          </a:p>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وتحتل القيم الإدارية أهمية كبيرة في تحديد الملامح الأساسية لسلوك العاملين في موقع العمل من حيث ممارستهم للأعمال واتخاذهم للقرارات ومعالجة مشاكلهم الإدارية التي يتعرضون لها في العمل.</a:t>
            </a:r>
          </a:p>
          <a:p>
            <a:pPr algn="justLow">
              <a:lnSpc>
                <a:spcPct val="150000"/>
              </a:lnSpc>
            </a:pPr>
            <a:endPar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endParaRPr>
          </a:p>
        </p:txBody>
      </p:sp>
    </p:spTree>
    <p:extLst>
      <p:ext uri="{BB962C8B-B14F-4D97-AF65-F5344CB8AC3E}">
        <p14:creationId xmlns:p14="http://schemas.microsoft.com/office/powerpoint/2010/main" val="15557661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22D27FEE-CD02-7B66-360A-267784CE25BF}"/>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36CD10E2-2450-CDC6-69BA-B9AD021E6B7D}"/>
              </a:ext>
            </a:extLst>
          </p:cNvPr>
          <p:cNvSpPr txBox="1"/>
          <p:nvPr/>
        </p:nvSpPr>
        <p:spPr>
          <a:xfrm>
            <a:off x="3963403" y="586164"/>
            <a:ext cx="4266199" cy="400110"/>
          </a:xfrm>
          <a:prstGeom prst="rect">
            <a:avLst/>
          </a:prstGeom>
          <a:noFill/>
        </p:spPr>
        <p:txBody>
          <a:bodyPr wrap="square" rtlCol="0">
            <a:spAutoFit/>
          </a:bodyPr>
          <a:lstStyle/>
          <a:p>
            <a:pPr algn="ctr" rtl="0">
              <a:spcAft>
                <a:spcPts val="600"/>
              </a:spcAft>
            </a:pPr>
            <a:r>
              <a:rPr lang="ar-EG" sz="2000" b="1" dirty="0">
                <a:solidFill>
                  <a:prstClr val="black"/>
                </a:solidFill>
                <a:latin typeface="Alexandria" pitchFamily="2" charset="-78"/>
                <a:cs typeface="Alexandria" pitchFamily="2" charset="-78"/>
              </a:rPr>
              <a:t>تعريف الأخلاق والقيم الإدارية</a:t>
            </a:r>
          </a:p>
        </p:txBody>
      </p:sp>
      <p:sp>
        <p:nvSpPr>
          <p:cNvPr id="4" name="Rectangle 4">
            <a:extLst>
              <a:ext uri="{FF2B5EF4-FFF2-40B4-BE49-F238E27FC236}">
                <a16:creationId xmlns:a16="http://schemas.microsoft.com/office/drawing/2014/main" id="{CCECF53F-199B-1097-CB92-688D89890397}"/>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F2C1E0E9-AFAD-3EBB-D4DD-2D1D9446E822}"/>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98AB14D-CB06-ADF3-D7D1-1EE183FE3DAE}"/>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6</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86CC5276-9371-A8E0-CEED-D292BD20B8F4}"/>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20800E17-ABAF-96FB-B6C0-0C95C8C121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3A0E32A2-A61B-3080-8BF6-6BC430C43D09}"/>
              </a:ext>
            </a:extLst>
          </p:cNvPr>
          <p:cNvSpPr txBox="1"/>
          <p:nvPr/>
        </p:nvSpPr>
        <p:spPr>
          <a:xfrm>
            <a:off x="998580" y="2142405"/>
            <a:ext cx="10187196" cy="3159198"/>
          </a:xfrm>
          <a:prstGeom prst="rect">
            <a:avLst/>
          </a:prstGeom>
          <a:noFill/>
        </p:spPr>
        <p:txBody>
          <a:bodyPr wrap="square" rtlCol="1">
            <a:spAutoFit/>
          </a:bodyPr>
          <a:lstStyle/>
          <a:p>
            <a:pPr algn="justLow">
              <a:lnSpc>
                <a:spcPct val="150000"/>
              </a:lnSpc>
              <a:spcAft>
                <a:spcPts val="1200"/>
              </a:spcAft>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وقد تباينت وجهات نظر الباحثين والعلماء الإداريون في تعريف القيم الإدارية، ولكن يمكن تعريفها بأنها</a:t>
            </a:r>
            <a:r>
              <a:rPr lang="ar-SA" sz="1600" kern="0" dirty="0">
                <a:solidFill>
                  <a:prstClr val="black"/>
                </a:solidFill>
                <a:latin typeface="Alexandria" charset="0"/>
                <a:cs typeface="Alexandria" charset="0"/>
              </a:rPr>
              <a:t>:</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"مجموعة المبادئ المدونة أو غير المدونة والتي تأمر الفرد (الموظف) بالامتناع عن سلوكيات معينة تحت ظروف أو مواقف معينة". </a:t>
            </a:r>
            <a:r>
              <a:rPr lang="ar-SA" sz="1600" kern="0" dirty="0">
                <a:solidFill>
                  <a:prstClr val="black"/>
                </a:solidFill>
                <a:latin typeface="Alexandria" charset="0"/>
                <a:cs typeface="Alexandria" charset="0"/>
              </a:rPr>
              <a:t>فهي </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تلعب دورا أساسياً في خلق وتكوين اتجاهات الفرد العامل.</a:t>
            </a:r>
          </a:p>
          <a:p>
            <a:pPr algn="justLow">
              <a:lnSpc>
                <a:spcPct val="150000"/>
              </a:lnSpc>
            </a:pPr>
            <a:r>
              <a:rPr lang="ar-SA" sz="1600" b="1" kern="0" dirty="0">
                <a:solidFill>
                  <a:srgbClr val="00AEEF"/>
                </a:solidFill>
                <a:latin typeface="Alexandria" charset="0"/>
                <a:cs typeface="Alexandria" charset="0"/>
              </a:rPr>
              <a:t>وتنقسم القيم الإدارية إلى 4 مجموعات رئيسية هي</a:t>
            </a:r>
            <a:r>
              <a:rPr kumimoji="0" lang="ar-SA" sz="1600" b="1" i="0" u="none" strike="noStrike" kern="0" cap="none" spc="0" normalizeH="0" baseline="0" noProof="0" dirty="0">
                <a:ln>
                  <a:noFill/>
                </a:ln>
                <a:solidFill>
                  <a:srgbClr val="00AEEF"/>
                </a:solidFill>
                <a:effectLst/>
                <a:uLnTx/>
                <a:uFillTx/>
                <a:latin typeface="Alexandria" charset="0"/>
                <a:ea typeface="+mn-ea"/>
                <a:cs typeface="Alexandria" charset="0"/>
              </a:rPr>
              <a:t>:</a:t>
            </a:r>
          </a:p>
          <a:p>
            <a:pPr marL="342900" indent="-342900" algn="justLow">
              <a:lnSpc>
                <a:spcPct val="150000"/>
              </a:lnSpc>
              <a:buFont typeface="+mj-lt"/>
              <a:buAutoNum type="arabicPeriod"/>
            </a:pPr>
            <a:r>
              <a:rPr kumimoji="0" lang="ar-SA" sz="1600" b="1" i="0" u="none" strike="noStrike" kern="0" cap="none" spc="0" normalizeH="0" baseline="0" noProof="0" dirty="0">
                <a:ln>
                  <a:noFill/>
                </a:ln>
                <a:solidFill>
                  <a:prstClr val="black"/>
                </a:solidFill>
                <a:effectLst/>
                <a:uLnTx/>
                <a:uFillTx/>
                <a:latin typeface="Alexandria" charset="0"/>
                <a:ea typeface="+mn-ea"/>
                <a:cs typeface="Alexandria" charset="0"/>
              </a:rPr>
              <a:t>قيم اجتماعية </a:t>
            </a:r>
            <a:r>
              <a:rPr kumimoji="0" lang="ar-SA" sz="1600" i="0" u="none" strike="noStrike" kern="0" cap="none" spc="0" normalizeH="0" baseline="0" noProof="0" dirty="0">
                <a:ln>
                  <a:noFill/>
                </a:ln>
                <a:solidFill>
                  <a:prstClr val="black"/>
                </a:solidFill>
                <a:effectLst/>
                <a:uLnTx/>
                <a:uFillTx/>
                <a:latin typeface="Alexandria" charset="0"/>
                <a:ea typeface="+mn-ea"/>
                <a:cs typeface="Alexandria" charset="0"/>
              </a:rPr>
              <a:t>مثل: </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(الأمانة - الإخلاص - الشعور بالمسؤولية تجاه الآخرين ... الخ).</a:t>
            </a:r>
          </a:p>
          <a:p>
            <a:pPr marL="342900" indent="-342900" algn="justLow">
              <a:lnSpc>
                <a:spcPct val="150000"/>
              </a:lnSpc>
              <a:buFont typeface="+mj-lt"/>
              <a:buAutoNum type="arabicPeriod"/>
            </a:pPr>
            <a:r>
              <a:rPr kumimoji="0" lang="ar-SA" sz="1600" b="1" i="0" u="none" strike="noStrike" kern="0" cap="none" spc="0" normalizeH="0" baseline="0" noProof="0" dirty="0">
                <a:ln>
                  <a:noFill/>
                </a:ln>
                <a:solidFill>
                  <a:prstClr val="black"/>
                </a:solidFill>
                <a:effectLst/>
                <a:uLnTx/>
                <a:uFillTx/>
                <a:latin typeface="Alexandria" charset="0"/>
                <a:ea typeface="+mn-ea"/>
                <a:cs typeface="Alexandria" charset="0"/>
              </a:rPr>
              <a:t>قيم تنظيمية </a:t>
            </a:r>
            <a:r>
              <a:rPr kumimoji="0" lang="ar-SA" sz="1600" i="0" u="none" strike="noStrike" kern="0" cap="none" spc="0" normalizeH="0" baseline="0" noProof="0" dirty="0">
                <a:ln>
                  <a:noFill/>
                </a:ln>
                <a:solidFill>
                  <a:prstClr val="black"/>
                </a:solidFill>
                <a:effectLst/>
                <a:uLnTx/>
                <a:uFillTx/>
                <a:latin typeface="Alexandria" charset="0"/>
                <a:ea typeface="+mn-ea"/>
                <a:cs typeface="Alexandria" charset="0"/>
              </a:rPr>
              <a:t>مثل: </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(الولاء - الشعور بالانتماء - الفعالية - الكفاءة ... الخ).</a:t>
            </a:r>
          </a:p>
          <a:p>
            <a:pPr marL="342900" indent="-342900" algn="justLow">
              <a:lnSpc>
                <a:spcPct val="150000"/>
              </a:lnSpc>
              <a:buFont typeface="+mj-lt"/>
              <a:buAutoNum type="arabicPeriod"/>
            </a:pPr>
            <a:r>
              <a:rPr kumimoji="0" lang="ar-SA" sz="1600" b="1" i="0" u="none" strike="noStrike" kern="0" cap="none" spc="0" normalizeH="0" baseline="0" noProof="0" dirty="0">
                <a:ln>
                  <a:noFill/>
                </a:ln>
                <a:solidFill>
                  <a:prstClr val="black"/>
                </a:solidFill>
                <a:effectLst/>
                <a:uLnTx/>
                <a:uFillTx/>
                <a:latin typeface="Alexandria" charset="0"/>
                <a:ea typeface="+mn-ea"/>
                <a:cs typeface="Alexandria" charset="0"/>
              </a:rPr>
              <a:t>قيم مهنية </a:t>
            </a:r>
            <a:r>
              <a:rPr kumimoji="0" lang="ar-SA" sz="1600" i="0" u="none" strike="noStrike" kern="0" cap="none" spc="0" normalizeH="0" baseline="0" noProof="0" dirty="0">
                <a:ln>
                  <a:noFill/>
                </a:ln>
                <a:solidFill>
                  <a:prstClr val="black"/>
                </a:solidFill>
                <a:effectLst/>
                <a:uLnTx/>
                <a:uFillTx/>
                <a:latin typeface="Alexandria" charset="0"/>
                <a:ea typeface="+mn-ea"/>
                <a:cs typeface="Alexandria" charset="0"/>
              </a:rPr>
              <a:t>مثل: </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(المهارة – الإتقان - التعاون ... الخ).</a:t>
            </a:r>
          </a:p>
          <a:p>
            <a:pPr marL="342900" indent="-342900" algn="justLow">
              <a:lnSpc>
                <a:spcPct val="150000"/>
              </a:lnSpc>
              <a:buFont typeface="+mj-lt"/>
              <a:buAutoNum type="arabicPeriod"/>
            </a:pPr>
            <a:r>
              <a:rPr kumimoji="0" lang="ar-SA" sz="1600" b="1" i="0" u="none" strike="noStrike" kern="0" cap="none" spc="0" normalizeH="0" baseline="0" noProof="0" dirty="0">
                <a:ln>
                  <a:noFill/>
                </a:ln>
                <a:solidFill>
                  <a:prstClr val="black"/>
                </a:solidFill>
                <a:effectLst/>
                <a:uLnTx/>
                <a:uFillTx/>
                <a:latin typeface="Alexandria" charset="0"/>
                <a:ea typeface="+mn-ea"/>
                <a:cs typeface="Alexandria" charset="0"/>
              </a:rPr>
              <a:t>قيم شخصية </a:t>
            </a:r>
            <a:r>
              <a:rPr kumimoji="0" lang="ar-SA" sz="1600" i="0" u="none" strike="noStrike" kern="0" cap="none" spc="0" normalizeH="0" baseline="0" noProof="0" dirty="0">
                <a:ln>
                  <a:noFill/>
                </a:ln>
                <a:solidFill>
                  <a:prstClr val="black"/>
                </a:solidFill>
                <a:effectLst/>
                <a:uLnTx/>
                <a:uFillTx/>
                <a:latin typeface="Alexandria" charset="0"/>
                <a:ea typeface="+mn-ea"/>
                <a:cs typeface="Alexandria" charset="0"/>
              </a:rPr>
              <a:t>مثل: </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(الخدمة - المساندة ... الخ).</a:t>
            </a:r>
          </a:p>
        </p:txBody>
      </p:sp>
    </p:spTree>
    <p:extLst>
      <p:ext uri="{BB962C8B-B14F-4D97-AF65-F5344CB8AC3E}">
        <p14:creationId xmlns:p14="http://schemas.microsoft.com/office/powerpoint/2010/main" val="14753633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22D27FEE-CD02-7B66-360A-267784CE25BF}"/>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36CD10E2-2450-CDC6-69BA-B9AD021E6B7D}"/>
              </a:ext>
            </a:extLst>
          </p:cNvPr>
          <p:cNvSpPr txBox="1"/>
          <p:nvPr/>
        </p:nvSpPr>
        <p:spPr>
          <a:xfrm>
            <a:off x="3963403" y="586164"/>
            <a:ext cx="4266199" cy="400110"/>
          </a:xfrm>
          <a:prstGeom prst="rect">
            <a:avLst/>
          </a:prstGeom>
          <a:noFill/>
        </p:spPr>
        <p:txBody>
          <a:bodyPr wrap="square" rtlCol="0">
            <a:spAutoFit/>
          </a:bodyPr>
          <a:lstStyle/>
          <a:p>
            <a:pPr algn="ctr" rtl="0">
              <a:spcAft>
                <a:spcPts val="600"/>
              </a:spcAft>
            </a:pPr>
            <a:r>
              <a:rPr lang="ar-EG" sz="2000" b="1" dirty="0">
                <a:solidFill>
                  <a:prstClr val="black"/>
                </a:solidFill>
                <a:latin typeface="Alexandria" pitchFamily="2" charset="-78"/>
                <a:cs typeface="Alexandria" pitchFamily="2" charset="-78"/>
              </a:rPr>
              <a:t>مكونات القيم الإدارية</a:t>
            </a:r>
          </a:p>
        </p:txBody>
      </p:sp>
      <p:sp>
        <p:nvSpPr>
          <p:cNvPr id="4" name="Rectangle 4">
            <a:extLst>
              <a:ext uri="{FF2B5EF4-FFF2-40B4-BE49-F238E27FC236}">
                <a16:creationId xmlns:a16="http://schemas.microsoft.com/office/drawing/2014/main" id="{CCECF53F-199B-1097-CB92-688D89890397}"/>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F2C1E0E9-AFAD-3EBB-D4DD-2D1D9446E822}"/>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98AB14D-CB06-ADF3-D7D1-1EE183FE3DAE}"/>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6</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86CC5276-9371-A8E0-CEED-D292BD20B8F4}"/>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20800E17-ABAF-96FB-B6C0-0C95C8C121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TextBox 127">
            <a:extLst>
              <a:ext uri="{FF2B5EF4-FFF2-40B4-BE49-F238E27FC236}">
                <a16:creationId xmlns:a16="http://schemas.microsoft.com/office/drawing/2014/main" id="{154B8B76-4DC3-A12A-531A-A258F52C4EF0}"/>
              </a:ext>
            </a:extLst>
          </p:cNvPr>
          <p:cNvSpPr txBox="1"/>
          <p:nvPr/>
        </p:nvSpPr>
        <p:spPr>
          <a:xfrm>
            <a:off x="8404548" y="3778484"/>
            <a:ext cx="2669481" cy="1323567"/>
          </a:xfrm>
          <a:prstGeom prst="rect">
            <a:avLst/>
          </a:prstGeom>
          <a:noFill/>
          <a:ln>
            <a:noFill/>
          </a:ln>
        </p:spPr>
        <p:txBody>
          <a:bodyPr wrap="square" lIns="0" tIns="0" rIns="0" bIns="0" anchor="t">
            <a:spAutoFit/>
          </a:bodyPr>
          <a:lstStyle/>
          <a:p>
            <a:pPr algn="justLow" rtl="1">
              <a:lnSpc>
                <a:spcPct val="125000"/>
              </a:lnSpc>
              <a:defRPr lang="en-US"/>
            </a:pPr>
            <a:r>
              <a:rPr lang="ar-SA" sz="1400" dirty="0">
                <a:latin typeface="Alexandria" charset="0"/>
                <a:cs typeface="Alexandria" charset="0"/>
              </a:rPr>
              <a:t>وهو ما يمتلكه الفرد من خبرات ومعلومات ومفاهيم ومعارف ويعتبر "الاختيار" معيار هذا البعد لأن الفرد يختار بحرية القيمة من بين البدائل.</a:t>
            </a:r>
          </a:p>
        </p:txBody>
      </p:sp>
      <p:sp>
        <p:nvSpPr>
          <p:cNvPr id="11" name="مستطيل 10">
            <a:extLst>
              <a:ext uri="{FF2B5EF4-FFF2-40B4-BE49-F238E27FC236}">
                <a16:creationId xmlns:a16="http://schemas.microsoft.com/office/drawing/2014/main" id="{2E040BC5-5AAD-FB20-C052-070375B4D24F}"/>
              </a:ext>
            </a:extLst>
          </p:cNvPr>
          <p:cNvSpPr/>
          <p:nvPr/>
        </p:nvSpPr>
        <p:spPr>
          <a:xfrm>
            <a:off x="3094887" y="2019211"/>
            <a:ext cx="6000923" cy="637342"/>
          </a:xfrm>
          <a:prstGeom prst="rect">
            <a:avLst/>
          </a:prstGeom>
          <a:solidFill>
            <a:srgbClr val="203E5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1600" b="1" dirty="0">
                <a:latin typeface="Alexandria" pitchFamily="2" charset="-78"/>
                <a:cs typeface="Alexandria" pitchFamily="2" charset="-78"/>
              </a:rPr>
              <a:t>ويمكن التعرف على الأبعاد التي تتكون القيم منها فيما يلي :</a:t>
            </a:r>
          </a:p>
        </p:txBody>
      </p:sp>
      <p:sp>
        <p:nvSpPr>
          <p:cNvPr id="12" name="مستطيل: زوايا مستديرة 11">
            <a:extLst>
              <a:ext uri="{FF2B5EF4-FFF2-40B4-BE49-F238E27FC236}">
                <a16:creationId xmlns:a16="http://schemas.microsoft.com/office/drawing/2014/main" id="{4519057A-B4F6-B29C-15B8-54F41BD9C301}"/>
              </a:ext>
            </a:extLst>
          </p:cNvPr>
          <p:cNvSpPr/>
          <p:nvPr/>
        </p:nvSpPr>
        <p:spPr>
          <a:xfrm>
            <a:off x="8404548" y="3082481"/>
            <a:ext cx="2703443" cy="561386"/>
          </a:xfrm>
          <a:prstGeom prst="roundRect">
            <a:avLst/>
          </a:prstGeom>
          <a:solidFill>
            <a:srgbClr val="00AEEF"/>
          </a:solidFill>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r>
              <a:rPr lang="ar-SA" sz="1800" dirty="0">
                <a:solidFill>
                  <a:schemeClr val="bg1"/>
                </a:solidFill>
                <a:latin typeface="Alexandria" charset="0"/>
                <a:cs typeface="Alexandria" charset="0"/>
              </a:rPr>
              <a:t>البعد المعرفي </a:t>
            </a:r>
          </a:p>
        </p:txBody>
      </p:sp>
      <p:sp>
        <p:nvSpPr>
          <p:cNvPr id="13" name="TextBox 127">
            <a:extLst>
              <a:ext uri="{FF2B5EF4-FFF2-40B4-BE49-F238E27FC236}">
                <a16:creationId xmlns:a16="http://schemas.microsoft.com/office/drawing/2014/main" id="{EA87564C-B8AC-7E1D-F257-024268DCC300}"/>
              </a:ext>
            </a:extLst>
          </p:cNvPr>
          <p:cNvSpPr txBox="1"/>
          <p:nvPr/>
        </p:nvSpPr>
        <p:spPr>
          <a:xfrm>
            <a:off x="4639466" y="3778484"/>
            <a:ext cx="2669481" cy="1054199"/>
          </a:xfrm>
          <a:prstGeom prst="rect">
            <a:avLst/>
          </a:prstGeom>
          <a:noFill/>
          <a:ln>
            <a:noFill/>
          </a:ln>
        </p:spPr>
        <p:txBody>
          <a:bodyPr wrap="square" lIns="0" tIns="0" rIns="0" bIns="0" anchor="t">
            <a:spAutoFit/>
          </a:bodyPr>
          <a:lstStyle/>
          <a:p>
            <a:pPr algn="justLow" rtl="1">
              <a:lnSpc>
                <a:spcPct val="125000"/>
              </a:lnSpc>
              <a:defRPr lang="en-US"/>
            </a:pPr>
            <a:r>
              <a:rPr lang="ar-SA" sz="1400" dirty="0">
                <a:latin typeface="Alexandria" charset="0"/>
                <a:cs typeface="Alexandria" charset="0"/>
              </a:rPr>
              <a:t>وتعني الانفعالات التي يتأثر بها سلوك الفرد وميله في المواقف التي تنشط فيها القيم ويعتبر "التقدير" معيار هذا البعد.</a:t>
            </a:r>
          </a:p>
        </p:txBody>
      </p:sp>
      <p:sp>
        <p:nvSpPr>
          <p:cNvPr id="14" name="مستطيل: زوايا مستديرة 13">
            <a:extLst>
              <a:ext uri="{FF2B5EF4-FFF2-40B4-BE49-F238E27FC236}">
                <a16:creationId xmlns:a16="http://schemas.microsoft.com/office/drawing/2014/main" id="{B3371858-8AF3-29F1-321E-A54328A16B06}"/>
              </a:ext>
            </a:extLst>
          </p:cNvPr>
          <p:cNvSpPr/>
          <p:nvPr/>
        </p:nvSpPr>
        <p:spPr>
          <a:xfrm>
            <a:off x="4639466" y="3082481"/>
            <a:ext cx="2703443" cy="561386"/>
          </a:xfrm>
          <a:prstGeom prst="round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r>
              <a:rPr lang="ar-SA" sz="1800" dirty="0">
                <a:solidFill>
                  <a:schemeClr val="bg1"/>
                </a:solidFill>
                <a:latin typeface="Alexandria" charset="0"/>
                <a:cs typeface="Alexandria" charset="0"/>
              </a:rPr>
              <a:t>البعد الوجداني </a:t>
            </a:r>
          </a:p>
        </p:txBody>
      </p:sp>
      <p:sp>
        <p:nvSpPr>
          <p:cNvPr id="15" name="TextBox 127">
            <a:extLst>
              <a:ext uri="{FF2B5EF4-FFF2-40B4-BE49-F238E27FC236}">
                <a16:creationId xmlns:a16="http://schemas.microsoft.com/office/drawing/2014/main" id="{8D248C9C-F4D4-9917-2EF7-425EAE57BB07}"/>
              </a:ext>
            </a:extLst>
          </p:cNvPr>
          <p:cNvSpPr txBox="1"/>
          <p:nvPr/>
        </p:nvSpPr>
        <p:spPr>
          <a:xfrm>
            <a:off x="942308" y="3778484"/>
            <a:ext cx="2669481" cy="1054199"/>
          </a:xfrm>
          <a:prstGeom prst="rect">
            <a:avLst/>
          </a:prstGeom>
          <a:noFill/>
          <a:ln>
            <a:noFill/>
          </a:ln>
        </p:spPr>
        <p:txBody>
          <a:bodyPr wrap="square" lIns="0" tIns="0" rIns="0" bIns="0" anchor="t">
            <a:spAutoFit/>
          </a:bodyPr>
          <a:lstStyle/>
          <a:p>
            <a:pPr algn="justLow" rtl="1">
              <a:lnSpc>
                <a:spcPct val="125000"/>
              </a:lnSpc>
              <a:defRPr lang="en-US"/>
            </a:pPr>
            <a:r>
              <a:rPr lang="ar-SA" sz="1400" dirty="0">
                <a:latin typeface="Alexandria" charset="0"/>
                <a:cs typeface="Alexandria" charset="0"/>
              </a:rPr>
              <a:t>ويتضح في الكيفية التي يجب أن يسلكها الفرد عندما يتعرض لموقف معين ومعيار هذا البعد "الممارسة".</a:t>
            </a:r>
          </a:p>
        </p:txBody>
      </p:sp>
      <p:sp>
        <p:nvSpPr>
          <p:cNvPr id="16" name="مستطيل: زوايا مستديرة 15">
            <a:extLst>
              <a:ext uri="{FF2B5EF4-FFF2-40B4-BE49-F238E27FC236}">
                <a16:creationId xmlns:a16="http://schemas.microsoft.com/office/drawing/2014/main" id="{DA8E74E2-2947-3DF6-B532-4E5219DD5247}"/>
              </a:ext>
            </a:extLst>
          </p:cNvPr>
          <p:cNvSpPr/>
          <p:nvPr/>
        </p:nvSpPr>
        <p:spPr>
          <a:xfrm>
            <a:off x="942308" y="3082481"/>
            <a:ext cx="2703443" cy="561386"/>
          </a:xfrm>
          <a:prstGeom prst="roundRect">
            <a:avLst/>
          </a:prstGeom>
          <a:solidFill>
            <a:srgbClr val="FFCC00"/>
          </a:solidFill>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r>
              <a:rPr lang="ar-SA" sz="1800" dirty="0">
                <a:solidFill>
                  <a:schemeClr val="bg1"/>
                </a:solidFill>
                <a:latin typeface="Alexandria" charset="0"/>
                <a:cs typeface="Alexandria" charset="0"/>
              </a:rPr>
              <a:t>البعد السلوكي </a:t>
            </a:r>
          </a:p>
        </p:txBody>
      </p:sp>
    </p:spTree>
    <p:extLst>
      <p:ext uri="{BB962C8B-B14F-4D97-AF65-F5344CB8AC3E}">
        <p14:creationId xmlns:p14="http://schemas.microsoft.com/office/powerpoint/2010/main" val="27487799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1A6EFC9-0509-5E50-8E4B-8F6423A9CAD3}"/>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3" name="Rectangle 17">
            <a:extLst>
              <a:ext uri="{FF2B5EF4-FFF2-40B4-BE49-F238E27FC236}">
                <a16:creationId xmlns:a16="http://schemas.microsoft.com/office/drawing/2014/main" id="{4940A19F-D347-426B-E3C8-FA575E18509E}"/>
              </a:ext>
            </a:extLst>
          </p:cNvPr>
          <p:cNvSpPr/>
          <p:nvPr/>
        </p:nvSpPr>
        <p:spPr>
          <a:xfrm>
            <a:off x="2606799" y="1264822"/>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4" name="TextBox 18">
            <a:extLst>
              <a:ext uri="{FF2B5EF4-FFF2-40B4-BE49-F238E27FC236}">
                <a16:creationId xmlns:a16="http://schemas.microsoft.com/office/drawing/2014/main" id="{23710863-038D-929A-2D2F-E3CDE652C414}"/>
              </a:ext>
            </a:extLst>
          </p:cNvPr>
          <p:cNvSpPr txBox="1"/>
          <p:nvPr/>
        </p:nvSpPr>
        <p:spPr>
          <a:xfrm>
            <a:off x="2669208" y="1273443"/>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5" name="TextBox 22">
            <a:extLst>
              <a:ext uri="{FF2B5EF4-FFF2-40B4-BE49-F238E27FC236}">
                <a16:creationId xmlns:a16="http://schemas.microsoft.com/office/drawing/2014/main" id="{529A0A3A-AB8A-F16D-6F21-3B66C8BC68B6}"/>
              </a:ext>
            </a:extLst>
          </p:cNvPr>
          <p:cNvSpPr txBox="1"/>
          <p:nvPr/>
        </p:nvSpPr>
        <p:spPr>
          <a:xfrm>
            <a:off x="2792549" y="1539927"/>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6</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6" name="Rectangle 28">
            <a:extLst>
              <a:ext uri="{FF2B5EF4-FFF2-40B4-BE49-F238E27FC236}">
                <a16:creationId xmlns:a16="http://schemas.microsoft.com/office/drawing/2014/main" id="{99B620D7-E56E-DCB0-EF9E-C68D76E8ECBA}"/>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2">
            <a:extLst>
              <a:ext uri="{FF2B5EF4-FFF2-40B4-BE49-F238E27FC236}">
                <a16:creationId xmlns:a16="http://schemas.microsoft.com/office/drawing/2014/main" id="{1399A988-F4EE-41FC-8834-5903403FDD5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 </a:t>
            </a:r>
          </a:p>
        </p:txBody>
      </p:sp>
      <p:pic>
        <p:nvPicPr>
          <p:cNvPr id="8" name="Graphic 21">
            <a:extLst>
              <a:ext uri="{FF2B5EF4-FFF2-40B4-BE49-F238E27FC236}">
                <a16:creationId xmlns:a16="http://schemas.microsoft.com/office/drawing/2014/main" id="{9390F076-0482-818B-D74E-DA91EA8BA4C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16">
            <a:extLst>
              <a:ext uri="{FF2B5EF4-FFF2-40B4-BE49-F238E27FC236}">
                <a16:creationId xmlns:a16="http://schemas.microsoft.com/office/drawing/2014/main" id="{DEEA90DB-32CD-A5EE-421F-52D619864FC5}"/>
              </a:ext>
            </a:extLst>
          </p:cNvPr>
          <p:cNvSpPr txBox="1"/>
          <p:nvPr/>
        </p:nvSpPr>
        <p:spPr>
          <a:xfrm>
            <a:off x="1728534" y="2864161"/>
            <a:ext cx="2899735" cy="707886"/>
          </a:xfrm>
          <a:prstGeom prst="rect">
            <a:avLst/>
          </a:prstGeom>
          <a:noFill/>
        </p:spPr>
        <p:txBody>
          <a:bodyPr wrap="square" rtlCol="0">
            <a:spAutoFit/>
          </a:bodyPr>
          <a:lstStyle/>
          <a:p>
            <a:pPr algn="ctr" rtl="0"/>
            <a:r>
              <a:rPr lang="ar-EG" sz="2000" b="1" dirty="0">
                <a:solidFill>
                  <a:srgbClr val="00B0F0"/>
                </a:solidFill>
                <a:latin typeface="Alexandria" pitchFamily="2" charset="-78"/>
                <a:cs typeface="Alexandria" pitchFamily="2" charset="-78"/>
              </a:rPr>
              <a:t>تطور القيم الإدارية ووظائفها</a:t>
            </a:r>
          </a:p>
        </p:txBody>
      </p:sp>
      <p:pic>
        <p:nvPicPr>
          <p:cNvPr id="12" name="صورة 11">
            <a:extLst>
              <a:ext uri="{FF2B5EF4-FFF2-40B4-BE49-F238E27FC236}">
                <a16:creationId xmlns:a16="http://schemas.microsoft.com/office/drawing/2014/main" id="{54D504B5-94E5-99D0-52E1-B39FE6CDDC0D}"/>
              </a:ext>
            </a:extLst>
          </p:cNvPr>
          <p:cNvPicPr>
            <a:picLocks noChangeAspect="1"/>
          </p:cNvPicPr>
          <p:nvPr/>
        </p:nvPicPr>
        <p:blipFill rotWithShape="1">
          <a:blip r:embed="rId3">
            <a:extLst>
              <a:ext uri="{28A0092B-C50C-407E-A947-70E740481C1C}">
                <a14:useLocalDpi xmlns:a14="http://schemas.microsoft.com/office/drawing/2010/main" val="0"/>
              </a:ext>
            </a:extLst>
          </a:blip>
          <a:srcRect t="333" b="15992"/>
          <a:stretch/>
        </p:blipFill>
        <p:spPr>
          <a:xfrm>
            <a:off x="6151853" y="2182754"/>
            <a:ext cx="5895345" cy="3293097"/>
          </a:xfrm>
          <a:prstGeom prst="rect">
            <a:avLst/>
          </a:prstGeom>
        </p:spPr>
      </p:pic>
    </p:spTree>
    <p:extLst>
      <p:ext uri="{BB962C8B-B14F-4D97-AF65-F5344CB8AC3E}">
        <p14:creationId xmlns:p14="http://schemas.microsoft.com/office/powerpoint/2010/main" val="39893530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22D27FEE-CD02-7B66-360A-267784CE25BF}"/>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p:txBody>
      </p:sp>
      <p:sp>
        <p:nvSpPr>
          <p:cNvPr id="3" name="TextBox 2">
            <a:extLst>
              <a:ext uri="{FF2B5EF4-FFF2-40B4-BE49-F238E27FC236}">
                <a16:creationId xmlns:a16="http://schemas.microsoft.com/office/drawing/2014/main" id="{36CD10E2-2450-CDC6-69BA-B9AD021E6B7D}"/>
              </a:ext>
            </a:extLst>
          </p:cNvPr>
          <p:cNvSpPr txBox="1"/>
          <p:nvPr/>
        </p:nvSpPr>
        <p:spPr>
          <a:xfrm>
            <a:off x="3963403" y="586164"/>
            <a:ext cx="4266199" cy="400110"/>
          </a:xfrm>
          <a:prstGeom prst="rect">
            <a:avLst/>
          </a:prstGeom>
          <a:noFill/>
        </p:spPr>
        <p:txBody>
          <a:bodyPr wrap="square" rtlCol="0">
            <a:spAutoFit/>
          </a:bodyPr>
          <a:lstStyle/>
          <a:p>
            <a:pPr algn="ctr" rtl="0">
              <a:spcAft>
                <a:spcPts val="600"/>
              </a:spcAft>
            </a:pPr>
            <a:r>
              <a:rPr lang="ar-EG" sz="2000" b="1" dirty="0">
                <a:solidFill>
                  <a:prstClr val="black"/>
                </a:solidFill>
                <a:latin typeface="Alexandria" pitchFamily="2" charset="-78"/>
                <a:cs typeface="Alexandria" pitchFamily="2" charset="-78"/>
              </a:rPr>
              <a:t>مراحل تطور القيم الإدارية</a:t>
            </a:r>
          </a:p>
        </p:txBody>
      </p:sp>
      <p:sp>
        <p:nvSpPr>
          <p:cNvPr id="4" name="Rectangle 4">
            <a:extLst>
              <a:ext uri="{FF2B5EF4-FFF2-40B4-BE49-F238E27FC236}">
                <a16:creationId xmlns:a16="http://schemas.microsoft.com/office/drawing/2014/main" id="{CCECF53F-199B-1097-CB92-688D89890397}"/>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F2C1E0E9-AFAD-3EBB-D4DD-2D1D9446E822}"/>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98AB14D-CB06-ADF3-D7D1-1EE183FE3DAE}"/>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6</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86CC5276-9371-A8E0-CEED-D292BD20B8F4}"/>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20800E17-ABAF-96FB-B6C0-0C95C8C121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مستطيل 10">
            <a:extLst>
              <a:ext uri="{FF2B5EF4-FFF2-40B4-BE49-F238E27FC236}">
                <a16:creationId xmlns:a16="http://schemas.microsoft.com/office/drawing/2014/main" id="{77E328DB-6635-470B-CE40-49DB4D57A1B8}"/>
              </a:ext>
            </a:extLst>
          </p:cNvPr>
          <p:cNvSpPr/>
          <p:nvPr/>
        </p:nvSpPr>
        <p:spPr>
          <a:xfrm>
            <a:off x="3094887" y="2019211"/>
            <a:ext cx="6000923" cy="637342"/>
          </a:xfrm>
          <a:prstGeom prst="rect">
            <a:avLst/>
          </a:prstGeom>
          <a:solidFill>
            <a:srgbClr val="203E5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1600" b="1" dirty="0">
                <a:latin typeface="Alexandria" pitchFamily="2" charset="-78"/>
                <a:cs typeface="Alexandria" pitchFamily="2" charset="-78"/>
              </a:rPr>
              <a:t>مرت القيم الإدارية في تطورها بسبعة مراحل هي:</a:t>
            </a:r>
          </a:p>
        </p:txBody>
      </p:sp>
      <p:grpSp>
        <p:nvGrpSpPr>
          <p:cNvPr id="36" name="مجموعة 35">
            <a:extLst>
              <a:ext uri="{FF2B5EF4-FFF2-40B4-BE49-F238E27FC236}">
                <a16:creationId xmlns:a16="http://schemas.microsoft.com/office/drawing/2014/main" id="{92A37423-4335-B7D6-9317-7AD0EA914FB1}"/>
              </a:ext>
            </a:extLst>
          </p:cNvPr>
          <p:cNvGrpSpPr/>
          <p:nvPr/>
        </p:nvGrpSpPr>
        <p:grpSpPr>
          <a:xfrm>
            <a:off x="999193" y="2998146"/>
            <a:ext cx="10214479" cy="2406604"/>
            <a:chOff x="934957" y="2667683"/>
            <a:chExt cx="10214479" cy="2406604"/>
          </a:xfrm>
        </p:grpSpPr>
        <p:grpSp>
          <p:nvGrpSpPr>
            <p:cNvPr id="37" name="مجموعة 36">
              <a:extLst>
                <a:ext uri="{FF2B5EF4-FFF2-40B4-BE49-F238E27FC236}">
                  <a16:creationId xmlns:a16="http://schemas.microsoft.com/office/drawing/2014/main" id="{895105DF-3E95-7D43-68F5-0615EEF13F68}"/>
                </a:ext>
              </a:extLst>
            </p:cNvPr>
            <p:cNvGrpSpPr/>
            <p:nvPr/>
          </p:nvGrpSpPr>
          <p:grpSpPr>
            <a:xfrm>
              <a:off x="1153149" y="3401853"/>
              <a:ext cx="9996287" cy="1577054"/>
              <a:chOff x="1153149" y="3401853"/>
              <a:chExt cx="9996287" cy="1577054"/>
            </a:xfrm>
            <a:solidFill>
              <a:srgbClr val="00AEEF"/>
            </a:solidFill>
          </p:grpSpPr>
          <p:sp>
            <p:nvSpPr>
              <p:cNvPr id="44" name="Shape 1">
                <a:extLst>
                  <a:ext uri="{FF2B5EF4-FFF2-40B4-BE49-F238E27FC236}">
                    <a16:creationId xmlns:a16="http://schemas.microsoft.com/office/drawing/2014/main" id="{C97CB355-20BA-D6B2-776F-B39ECCE7E71B}"/>
                  </a:ext>
                </a:extLst>
              </p:cNvPr>
              <p:cNvSpPr/>
              <p:nvPr/>
            </p:nvSpPr>
            <p:spPr>
              <a:xfrm>
                <a:off x="1153149" y="3709892"/>
                <a:ext cx="9814951" cy="56757"/>
              </a:xfrm>
              <a:prstGeom prst="rect">
                <a:avLst/>
              </a:prstGeom>
              <a:grpFill/>
              <a:ln/>
            </p:spPr>
            <p:txBody>
              <a:bodyPr/>
              <a:lstStyle/>
              <a:p>
                <a:pPr algn="ctr"/>
                <a:endParaRPr lang="ar-SA" dirty="0">
                  <a:solidFill>
                    <a:schemeClr val="bg1"/>
                  </a:solidFill>
                  <a:latin typeface="Alexandria" pitchFamily="2" charset="-78"/>
                  <a:cs typeface="Alexandria" pitchFamily="2" charset="-78"/>
                </a:endParaRPr>
              </a:p>
            </p:txBody>
          </p:sp>
          <p:sp>
            <p:nvSpPr>
              <p:cNvPr id="45" name="Shape 3">
                <a:extLst>
                  <a:ext uri="{FF2B5EF4-FFF2-40B4-BE49-F238E27FC236}">
                    <a16:creationId xmlns:a16="http://schemas.microsoft.com/office/drawing/2014/main" id="{11CF23A8-DB01-8B72-B8F5-6A77C29D74F7}"/>
                  </a:ext>
                </a:extLst>
              </p:cNvPr>
              <p:cNvSpPr/>
              <p:nvPr/>
            </p:nvSpPr>
            <p:spPr>
              <a:xfrm>
                <a:off x="1743086" y="3401853"/>
                <a:ext cx="413746" cy="616086"/>
              </a:xfrm>
              <a:prstGeom prst="roundRect">
                <a:avLst>
                  <a:gd name="adj" fmla="val 11055"/>
                </a:avLst>
              </a:prstGeom>
              <a:grpFill/>
              <a:ln w="7620">
                <a:solidFill>
                  <a:srgbClr val="C29A53"/>
                </a:solidFill>
                <a:prstDash val="solid"/>
              </a:ln>
            </p:spPr>
            <p:txBody>
              <a:bodyPr/>
              <a:lstStyle/>
              <a:p>
                <a:pPr algn="ctr"/>
                <a:endParaRPr lang="ar-SA">
                  <a:solidFill>
                    <a:schemeClr val="bg1"/>
                  </a:solidFill>
                  <a:latin typeface="Alexandria" pitchFamily="2" charset="-78"/>
                  <a:cs typeface="Alexandria" pitchFamily="2" charset="-78"/>
                </a:endParaRPr>
              </a:p>
            </p:txBody>
          </p:sp>
          <p:sp>
            <p:nvSpPr>
              <p:cNvPr id="46" name="Text 4">
                <a:extLst>
                  <a:ext uri="{FF2B5EF4-FFF2-40B4-BE49-F238E27FC236}">
                    <a16:creationId xmlns:a16="http://schemas.microsoft.com/office/drawing/2014/main" id="{7DAE0429-9391-4512-ACC4-332AB69D396E}"/>
                  </a:ext>
                </a:extLst>
              </p:cNvPr>
              <p:cNvSpPr/>
              <p:nvPr/>
            </p:nvSpPr>
            <p:spPr>
              <a:xfrm>
                <a:off x="1874235" y="3442935"/>
                <a:ext cx="151349" cy="533775"/>
              </a:xfrm>
              <a:prstGeom prst="rect">
                <a:avLst/>
              </a:prstGeom>
              <a:grpFill/>
              <a:ln/>
            </p:spPr>
            <p:txBody>
              <a:bodyPr wrap="none" rtlCol="0" anchor="t"/>
              <a:lstStyle/>
              <a:p>
                <a:pPr algn="ctr" rtl="1">
                  <a:lnSpc>
                    <a:spcPts val="4094"/>
                  </a:lnSpc>
                </a:pPr>
                <a:r>
                  <a:rPr lang="en-US" dirty="0">
                    <a:solidFill>
                      <a:schemeClr val="bg1"/>
                    </a:solidFill>
                    <a:latin typeface="Alexandria" pitchFamily="2" charset="-78"/>
                    <a:cs typeface="Alexandria" pitchFamily="2" charset="-78"/>
                  </a:rPr>
                  <a:t>7</a:t>
                </a:r>
              </a:p>
            </p:txBody>
          </p:sp>
          <p:sp>
            <p:nvSpPr>
              <p:cNvPr id="47" name="Shape 7">
                <a:extLst>
                  <a:ext uri="{FF2B5EF4-FFF2-40B4-BE49-F238E27FC236}">
                    <a16:creationId xmlns:a16="http://schemas.microsoft.com/office/drawing/2014/main" id="{7DE340EB-F37C-AA2C-C17D-285AE7D4484D}"/>
                  </a:ext>
                </a:extLst>
              </p:cNvPr>
              <p:cNvSpPr/>
              <p:nvPr/>
            </p:nvSpPr>
            <p:spPr>
              <a:xfrm>
                <a:off x="3107198" y="3401853"/>
                <a:ext cx="413746" cy="616086"/>
              </a:xfrm>
              <a:prstGeom prst="roundRect">
                <a:avLst>
                  <a:gd name="adj" fmla="val 11055"/>
                </a:avLst>
              </a:prstGeom>
              <a:grpFill/>
              <a:ln w="7620">
                <a:solidFill>
                  <a:srgbClr val="C29A53"/>
                </a:solidFill>
                <a:prstDash val="solid"/>
              </a:ln>
            </p:spPr>
            <p:txBody>
              <a:bodyPr/>
              <a:lstStyle/>
              <a:p>
                <a:pPr algn="ctr"/>
                <a:endParaRPr lang="ar-SA">
                  <a:solidFill>
                    <a:schemeClr val="bg1"/>
                  </a:solidFill>
                  <a:latin typeface="Alexandria" pitchFamily="2" charset="-78"/>
                  <a:cs typeface="Alexandria" pitchFamily="2" charset="-78"/>
                </a:endParaRPr>
              </a:p>
            </p:txBody>
          </p:sp>
          <p:sp>
            <p:nvSpPr>
              <p:cNvPr id="48" name="Text 8">
                <a:extLst>
                  <a:ext uri="{FF2B5EF4-FFF2-40B4-BE49-F238E27FC236}">
                    <a16:creationId xmlns:a16="http://schemas.microsoft.com/office/drawing/2014/main" id="{5CDB35D5-B4CB-7B9B-F17B-D77A0682D084}"/>
                  </a:ext>
                </a:extLst>
              </p:cNvPr>
              <p:cNvSpPr/>
              <p:nvPr/>
            </p:nvSpPr>
            <p:spPr>
              <a:xfrm>
                <a:off x="3238348" y="3442935"/>
                <a:ext cx="151349" cy="533775"/>
              </a:xfrm>
              <a:prstGeom prst="rect">
                <a:avLst/>
              </a:prstGeom>
              <a:grpFill/>
              <a:ln/>
            </p:spPr>
            <p:txBody>
              <a:bodyPr wrap="none" rtlCol="0" anchor="t"/>
              <a:lstStyle/>
              <a:p>
                <a:pPr algn="ctr" rtl="1">
                  <a:lnSpc>
                    <a:spcPts val="4094"/>
                  </a:lnSpc>
                </a:pPr>
                <a:r>
                  <a:rPr lang="en-US" dirty="0">
                    <a:solidFill>
                      <a:schemeClr val="bg1"/>
                    </a:solidFill>
                    <a:latin typeface="Alexandria" pitchFamily="2" charset="-78"/>
                    <a:cs typeface="Alexandria" pitchFamily="2" charset="-78"/>
                  </a:rPr>
                  <a:t>6</a:t>
                </a:r>
              </a:p>
            </p:txBody>
          </p:sp>
          <p:sp>
            <p:nvSpPr>
              <p:cNvPr id="49" name="Shape 11">
                <a:extLst>
                  <a:ext uri="{FF2B5EF4-FFF2-40B4-BE49-F238E27FC236}">
                    <a16:creationId xmlns:a16="http://schemas.microsoft.com/office/drawing/2014/main" id="{1C8E1C9E-2FD8-E309-2051-F8B84F341FDF}"/>
                  </a:ext>
                </a:extLst>
              </p:cNvPr>
              <p:cNvSpPr/>
              <p:nvPr/>
            </p:nvSpPr>
            <p:spPr>
              <a:xfrm>
                <a:off x="4471311" y="3401853"/>
                <a:ext cx="413746" cy="616086"/>
              </a:xfrm>
              <a:prstGeom prst="roundRect">
                <a:avLst>
                  <a:gd name="adj" fmla="val 11055"/>
                </a:avLst>
              </a:prstGeom>
              <a:grpFill/>
              <a:ln w="7620">
                <a:solidFill>
                  <a:srgbClr val="C29A53"/>
                </a:solidFill>
                <a:prstDash val="solid"/>
              </a:ln>
            </p:spPr>
            <p:txBody>
              <a:bodyPr/>
              <a:lstStyle/>
              <a:p>
                <a:pPr algn="ctr"/>
                <a:endParaRPr lang="ar-SA">
                  <a:solidFill>
                    <a:schemeClr val="bg1"/>
                  </a:solidFill>
                  <a:latin typeface="Alexandria" pitchFamily="2" charset="-78"/>
                  <a:cs typeface="Alexandria" pitchFamily="2" charset="-78"/>
                </a:endParaRPr>
              </a:p>
            </p:txBody>
          </p:sp>
          <p:sp>
            <p:nvSpPr>
              <p:cNvPr id="50" name="Text 12">
                <a:extLst>
                  <a:ext uri="{FF2B5EF4-FFF2-40B4-BE49-F238E27FC236}">
                    <a16:creationId xmlns:a16="http://schemas.microsoft.com/office/drawing/2014/main" id="{1944AE96-FBD4-D45B-F623-EB1C3F433216}"/>
                  </a:ext>
                </a:extLst>
              </p:cNvPr>
              <p:cNvSpPr/>
              <p:nvPr/>
            </p:nvSpPr>
            <p:spPr>
              <a:xfrm>
                <a:off x="4602460" y="3442935"/>
                <a:ext cx="151349" cy="533775"/>
              </a:xfrm>
              <a:prstGeom prst="rect">
                <a:avLst/>
              </a:prstGeom>
              <a:grpFill/>
              <a:ln/>
            </p:spPr>
            <p:txBody>
              <a:bodyPr wrap="none" rtlCol="0" anchor="t"/>
              <a:lstStyle/>
              <a:p>
                <a:pPr algn="ctr" rtl="1">
                  <a:lnSpc>
                    <a:spcPts val="4094"/>
                  </a:lnSpc>
                </a:pPr>
                <a:r>
                  <a:rPr lang="en-US" dirty="0">
                    <a:solidFill>
                      <a:schemeClr val="bg1"/>
                    </a:solidFill>
                    <a:latin typeface="Alexandria" pitchFamily="2" charset="-78"/>
                    <a:cs typeface="Alexandria" pitchFamily="2" charset="-78"/>
                  </a:rPr>
                  <a:t>5</a:t>
                </a:r>
              </a:p>
            </p:txBody>
          </p:sp>
          <p:sp>
            <p:nvSpPr>
              <p:cNvPr id="51" name="Shape 15">
                <a:extLst>
                  <a:ext uri="{FF2B5EF4-FFF2-40B4-BE49-F238E27FC236}">
                    <a16:creationId xmlns:a16="http://schemas.microsoft.com/office/drawing/2014/main" id="{D0D6F8C9-AFD9-260B-FAF5-896EA9F34473}"/>
                  </a:ext>
                </a:extLst>
              </p:cNvPr>
              <p:cNvSpPr/>
              <p:nvPr/>
            </p:nvSpPr>
            <p:spPr>
              <a:xfrm>
                <a:off x="5835325" y="3401927"/>
                <a:ext cx="413746" cy="616086"/>
              </a:xfrm>
              <a:prstGeom prst="roundRect">
                <a:avLst>
                  <a:gd name="adj" fmla="val 11055"/>
                </a:avLst>
              </a:prstGeom>
              <a:grpFill/>
              <a:ln w="7620">
                <a:solidFill>
                  <a:srgbClr val="C29A53"/>
                </a:solidFill>
                <a:prstDash val="solid"/>
              </a:ln>
            </p:spPr>
            <p:txBody>
              <a:bodyPr/>
              <a:lstStyle/>
              <a:p>
                <a:pPr algn="ctr"/>
                <a:endParaRPr lang="ar-SA">
                  <a:solidFill>
                    <a:schemeClr val="bg1"/>
                  </a:solidFill>
                  <a:latin typeface="Alexandria" pitchFamily="2" charset="-78"/>
                  <a:cs typeface="Alexandria" pitchFamily="2" charset="-78"/>
                </a:endParaRPr>
              </a:p>
            </p:txBody>
          </p:sp>
          <p:sp>
            <p:nvSpPr>
              <p:cNvPr id="52" name="Text 16">
                <a:extLst>
                  <a:ext uri="{FF2B5EF4-FFF2-40B4-BE49-F238E27FC236}">
                    <a16:creationId xmlns:a16="http://schemas.microsoft.com/office/drawing/2014/main" id="{D31072B0-156E-D3FE-55E4-88BC1AA7A3B2}"/>
                  </a:ext>
                </a:extLst>
              </p:cNvPr>
              <p:cNvSpPr/>
              <p:nvPr/>
            </p:nvSpPr>
            <p:spPr>
              <a:xfrm>
                <a:off x="5966474" y="3443009"/>
                <a:ext cx="151349" cy="533775"/>
              </a:xfrm>
              <a:prstGeom prst="rect">
                <a:avLst/>
              </a:prstGeom>
              <a:grpFill/>
              <a:ln>
                <a:noFill/>
              </a:ln>
            </p:spPr>
            <p:txBody>
              <a:bodyPr wrap="none" rtlCol="0" anchor="t"/>
              <a:lstStyle/>
              <a:p>
                <a:pPr algn="ctr" rtl="1">
                  <a:lnSpc>
                    <a:spcPts val="4094"/>
                  </a:lnSpc>
                </a:pPr>
                <a:r>
                  <a:rPr lang="en-US" dirty="0">
                    <a:solidFill>
                      <a:schemeClr val="bg1"/>
                    </a:solidFill>
                    <a:latin typeface="Alexandria" pitchFamily="2" charset="-78"/>
                    <a:ea typeface="Georgia" pitchFamily="34" charset="-122"/>
                    <a:cs typeface="Alexandria" pitchFamily="2" charset="-78"/>
                  </a:rPr>
                  <a:t>4</a:t>
                </a:r>
                <a:endParaRPr lang="en-US" dirty="0">
                  <a:solidFill>
                    <a:schemeClr val="bg1"/>
                  </a:solidFill>
                  <a:latin typeface="Alexandria" pitchFamily="2" charset="-78"/>
                  <a:cs typeface="Alexandria" pitchFamily="2" charset="-78"/>
                </a:endParaRPr>
              </a:p>
            </p:txBody>
          </p:sp>
          <p:sp>
            <p:nvSpPr>
              <p:cNvPr id="53" name="Shape 19">
                <a:extLst>
                  <a:ext uri="{FF2B5EF4-FFF2-40B4-BE49-F238E27FC236}">
                    <a16:creationId xmlns:a16="http://schemas.microsoft.com/office/drawing/2014/main" id="{D24832E5-7035-2D18-7237-DBE3D3F05CC6}"/>
                  </a:ext>
                </a:extLst>
              </p:cNvPr>
              <p:cNvSpPr/>
              <p:nvPr/>
            </p:nvSpPr>
            <p:spPr>
              <a:xfrm>
                <a:off x="7199437" y="3401927"/>
                <a:ext cx="413746" cy="616086"/>
              </a:xfrm>
              <a:prstGeom prst="roundRect">
                <a:avLst>
                  <a:gd name="adj" fmla="val 11055"/>
                </a:avLst>
              </a:prstGeom>
              <a:grpFill/>
              <a:ln w="7620">
                <a:solidFill>
                  <a:srgbClr val="C29A53"/>
                </a:solidFill>
                <a:prstDash val="solid"/>
              </a:ln>
            </p:spPr>
            <p:txBody>
              <a:bodyPr/>
              <a:lstStyle/>
              <a:p>
                <a:pPr algn="ctr"/>
                <a:endParaRPr lang="ar-SA">
                  <a:solidFill>
                    <a:schemeClr val="bg1"/>
                  </a:solidFill>
                  <a:latin typeface="Alexandria" pitchFamily="2" charset="-78"/>
                  <a:cs typeface="Alexandria" pitchFamily="2" charset="-78"/>
                </a:endParaRPr>
              </a:p>
            </p:txBody>
          </p:sp>
          <p:sp>
            <p:nvSpPr>
              <p:cNvPr id="54" name="Text 20">
                <a:extLst>
                  <a:ext uri="{FF2B5EF4-FFF2-40B4-BE49-F238E27FC236}">
                    <a16:creationId xmlns:a16="http://schemas.microsoft.com/office/drawing/2014/main" id="{D685B6E6-B0F9-7F31-F13C-1525812C9908}"/>
                  </a:ext>
                </a:extLst>
              </p:cNvPr>
              <p:cNvSpPr/>
              <p:nvPr/>
            </p:nvSpPr>
            <p:spPr>
              <a:xfrm>
                <a:off x="7330586" y="3443009"/>
                <a:ext cx="151349" cy="533775"/>
              </a:xfrm>
              <a:prstGeom prst="rect">
                <a:avLst/>
              </a:prstGeom>
              <a:grpFill/>
              <a:ln>
                <a:noFill/>
              </a:ln>
            </p:spPr>
            <p:txBody>
              <a:bodyPr wrap="none" rtlCol="0" anchor="t"/>
              <a:lstStyle/>
              <a:p>
                <a:pPr algn="ctr" rtl="1">
                  <a:lnSpc>
                    <a:spcPts val="4094"/>
                  </a:lnSpc>
                </a:pPr>
                <a:r>
                  <a:rPr lang="en-US" dirty="0">
                    <a:solidFill>
                      <a:schemeClr val="bg1"/>
                    </a:solidFill>
                    <a:latin typeface="Alexandria" pitchFamily="2" charset="-78"/>
                    <a:ea typeface="Georgia" pitchFamily="34" charset="-122"/>
                    <a:cs typeface="Alexandria" pitchFamily="2" charset="-78"/>
                  </a:rPr>
                  <a:t>3</a:t>
                </a:r>
                <a:endParaRPr lang="en-US" dirty="0">
                  <a:solidFill>
                    <a:schemeClr val="bg1"/>
                  </a:solidFill>
                  <a:latin typeface="Alexandria" pitchFamily="2" charset="-78"/>
                  <a:cs typeface="Alexandria" pitchFamily="2" charset="-78"/>
                </a:endParaRPr>
              </a:p>
            </p:txBody>
          </p:sp>
          <p:sp>
            <p:nvSpPr>
              <p:cNvPr id="55" name="Shape 23">
                <a:extLst>
                  <a:ext uri="{FF2B5EF4-FFF2-40B4-BE49-F238E27FC236}">
                    <a16:creationId xmlns:a16="http://schemas.microsoft.com/office/drawing/2014/main" id="{B38CB450-7B17-2E87-35C4-BEFC32052227}"/>
                  </a:ext>
                </a:extLst>
              </p:cNvPr>
              <p:cNvSpPr/>
              <p:nvPr/>
            </p:nvSpPr>
            <p:spPr>
              <a:xfrm>
                <a:off x="8563549" y="3401927"/>
                <a:ext cx="413746" cy="616086"/>
              </a:xfrm>
              <a:prstGeom prst="roundRect">
                <a:avLst>
                  <a:gd name="adj" fmla="val 11055"/>
                </a:avLst>
              </a:prstGeom>
              <a:grpFill/>
              <a:ln w="7620">
                <a:solidFill>
                  <a:srgbClr val="C29A53"/>
                </a:solidFill>
                <a:prstDash val="solid"/>
              </a:ln>
            </p:spPr>
            <p:txBody>
              <a:bodyPr/>
              <a:lstStyle/>
              <a:p>
                <a:pPr algn="ctr"/>
                <a:endParaRPr lang="ar-SA">
                  <a:solidFill>
                    <a:schemeClr val="bg1"/>
                  </a:solidFill>
                  <a:latin typeface="Alexandria" pitchFamily="2" charset="-78"/>
                  <a:cs typeface="Alexandria" pitchFamily="2" charset="-78"/>
                </a:endParaRPr>
              </a:p>
            </p:txBody>
          </p:sp>
          <p:sp>
            <p:nvSpPr>
              <p:cNvPr id="56" name="Text 24">
                <a:extLst>
                  <a:ext uri="{FF2B5EF4-FFF2-40B4-BE49-F238E27FC236}">
                    <a16:creationId xmlns:a16="http://schemas.microsoft.com/office/drawing/2014/main" id="{F4A22C9C-5081-B6E0-5A33-EE6A6E4AC735}"/>
                  </a:ext>
                </a:extLst>
              </p:cNvPr>
              <p:cNvSpPr/>
              <p:nvPr/>
            </p:nvSpPr>
            <p:spPr>
              <a:xfrm>
                <a:off x="8694698" y="3443009"/>
                <a:ext cx="151349" cy="533775"/>
              </a:xfrm>
              <a:prstGeom prst="rect">
                <a:avLst/>
              </a:prstGeom>
              <a:grpFill/>
              <a:ln/>
            </p:spPr>
            <p:txBody>
              <a:bodyPr wrap="none" rtlCol="0" anchor="t"/>
              <a:lstStyle/>
              <a:p>
                <a:pPr algn="ctr" rtl="1">
                  <a:lnSpc>
                    <a:spcPts val="4094"/>
                  </a:lnSpc>
                </a:pPr>
                <a:r>
                  <a:rPr lang="en-US" dirty="0">
                    <a:solidFill>
                      <a:schemeClr val="bg1"/>
                    </a:solidFill>
                    <a:latin typeface="Alexandria" pitchFamily="2" charset="-78"/>
                    <a:ea typeface="Georgia" pitchFamily="34" charset="-122"/>
                    <a:cs typeface="Alexandria" pitchFamily="2" charset="-78"/>
                  </a:rPr>
                  <a:t>2</a:t>
                </a:r>
                <a:endParaRPr lang="en-US" dirty="0">
                  <a:solidFill>
                    <a:schemeClr val="bg1"/>
                  </a:solidFill>
                  <a:latin typeface="Alexandria" pitchFamily="2" charset="-78"/>
                  <a:cs typeface="Alexandria" pitchFamily="2" charset="-78"/>
                </a:endParaRPr>
              </a:p>
            </p:txBody>
          </p:sp>
          <p:sp>
            <p:nvSpPr>
              <p:cNvPr id="57" name="Shape 27">
                <a:extLst>
                  <a:ext uri="{FF2B5EF4-FFF2-40B4-BE49-F238E27FC236}">
                    <a16:creationId xmlns:a16="http://schemas.microsoft.com/office/drawing/2014/main" id="{73931F55-2D34-BFE8-F834-4F511FB10090}"/>
                  </a:ext>
                </a:extLst>
              </p:cNvPr>
              <p:cNvSpPr/>
              <p:nvPr/>
            </p:nvSpPr>
            <p:spPr>
              <a:xfrm>
                <a:off x="9927662" y="3401927"/>
                <a:ext cx="413746" cy="616086"/>
              </a:xfrm>
              <a:prstGeom prst="roundRect">
                <a:avLst>
                  <a:gd name="adj" fmla="val 11055"/>
                </a:avLst>
              </a:prstGeom>
              <a:grpFill/>
              <a:ln w="7620">
                <a:solidFill>
                  <a:srgbClr val="C29A53"/>
                </a:solidFill>
                <a:prstDash val="solid"/>
              </a:ln>
            </p:spPr>
            <p:txBody>
              <a:bodyPr/>
              <a:lstStyle/>
              <a:p>
                <a:pPr algn="ctr"/>
                <a:endParaRPr lang="ar-SA">
                  <a:solidFill>
                    <a:schemeClr val="bg1"/>
                  </a:solidFill>
                  <a:latin typeface="Alexandria" pitchFamily="2" charset="-78"/>
                  <a:cs typeface="Alexandria" pitchFamily="2" charset="-78"/>
                </a:endParaRPr>
              </a:p>
            </p:txBody>
          </p:sp>
          <p:sp>
            <p:nvSpPr>
              <p:cNvPr id="58" name="Text 28">
                <a:extLst>
                  <a:ext uri="{FF2B5EF4-FFF2-40B4-BE49-F238E27FC236}">
                    <a16:creationId xmlns:a16="http://schemas.microsoft.com/office/drawing/2014/main" id="{32B84998-434C-6E28-1819-75EE915A057D}"/>
                  </a:ext>
                </a:extLst>
              </p:cNvPr>
              <p:cNvSpPr/>
              <p:nvPr/>
            </p:nvSpPr>
            <p:spPr>
              <a:xfrm>
                <a:off x="10058811" y="3443009"/>
                <a:ext cx="151349" cy="533775"/>
              </a:xfrm>
              <a:prstGeom prst="rect">
                <a:avLst/>
              </a:prstGeom>
              <a:grpFill/>
              <a:ln/>
            </p:spPr>
            <p:txBody>
              <a:bodyPr wrap="none" rtlCol="0" anchor="t"/>
              <a:lstStyle/>
              <a:p>
                <a:pPr algn="ctr" rtl="1">
                  <a:lnSpc>
                    <a:spcPts val="4094"/>
                  </a:lnSpc>
                </a:pPr>
                <a:r>
                  <a:rPr lang="en-US" dirty="0">
                    <a:solidFill>
                      <a:schemeClr val="bg1"/>
                    </a:solidFill>
                    <a:latin typeface="Alexandria" pitchFamily="2" charset="-78"/>
                    <a:ea typeface="Georgia" pitchFamily="34" charset="-122"/>
                    <a:cs typeface="Alexandria" pitchFamily="2" charset="-78"/>
                  </a:rPr>
                  <a:t>1</a:t>
                </a:r>
                <a:endParaRPr lang="en-US" dirty="0">
                  <a:solidFill>
                    <a:schemeClr val="bg1"/>
                  </a:solidFill>
                  <a:latin typeface="Alexandria" pitchFamily="2" charset="-78"/>
                  <a:cs typeface="Alexandria" pitchFamily="2" charset="-78"/>
                </a:endParaRPr>
              </a:p>
            </p:txBody>
          </p:sp>
          <p:sp>
            <p:nvSpPr>
              <p:cNvPr id="59" name="Text 29">
                <a:extLst>
                  <a:ext uri="{FF2B5EF4-FFF2-40B4-BE49-F238E27FC236}">
                    <a16:creationId xmlns:a16="http://schemas.microsoft.com/office/drawing/2014/main" id="{8EA69AA4-D609-16CF-005C-41A3B3BA22D5}"/>
                  </a:ext>
                </a:extLst>
              </p:cNvPr>
              <p:cNvSpPr/>
              <p:nvPr/>
            </p:nvSpPr>
            <p:spPr>
              <a:xfrm>
                <a:off x="9119534" y="4205354"/>
                <a:ext cx="2029902" cy="773553"/>
              </a:xfrm>
              <a:prstGeom prst="rect">
                <a:avLst/>
              </a:prstGeom>
              <a:solidFill>
                <a:schemeClr val="bg1"/>
              </a:solidFill>
              <a:ln/>
            </p:spPr>
            <p:txBody>
              <a:bodyPr wrap="square" rtlCol="0" anchor="t"/>
              <a:lstStyle/>
              <a:p>
                <a:pPr marL="0" marR="0" lvl="0" indent="0" algn="ctr" defTabSz="914400" rtl="1" eaLnBrk="1" fontAlgn="auto" latinLnBrk="0" hangingPunct="1">
                  <a:lnSpc>
                    <a:spcPct val="150000"/>
                  </a:lnSpc>
                  <a:spcBef>
                    <a:spcPts val="0"/>
                  </a:spcBef>
                  <a:spcAft>
                    <a:spcPts val="0"/>
                  </a:spcAft>
                  <a:buClrTx/>
                  <a:buSzTx/>
                  <a:buFontTx/>
                  <a:buNone/>
                  <a:tabLst/>
                  <a:defRPr lang="en-US"/>
                </a:pPr>
                <a:r>
                  <a:rPr kumimoji="0" lang="ar-SA" sz="1400" b="1" i="0" u="none" strike="noStrike" kern="1200" cap="none" spc="0" normalizeH="0" baseline="0" noProof="0" dirty="0">
                    <a:ln>
                      <a:noFill/>
                    </a:ln>
                    <a:effectLst/>
                    <a:uLnTx/>
                    <a:uFillTx/>
                    <a:latin typeface="Alexandria" pitchFamily="2" charset="-78"/>
                    <a:cs typeface="Alexandria" pitchFamily="2" charset="-78"/>
                  </a:rPr>
                  <a:t>المرحلة الأولى:</a:t>
                </a:r>
              </a:p>
              <a:p>
                <a:pPr marL="0" marR="0" lvl="0" indent="0" algn="ctr" defTabSz="914400" rtl="1" eaLnBrk="1" fontAlgn="auto" latinLnBrk="0" hangingPunct="1">
                  <a:lnSpc>
                    <a:spcPct val="150000"/>
                  </a:lnSpc>
                  <a:spcBef>
                    <a:spcPts val="0"/>
                  </a:spcBef>
                  <a:spcAft>
                    <a:spcPts val="0"/>
                  </a:spcAft>
                  <a:buClrTx/>
                  <a:buSzTx/>
                  <a:buFontTx/>
                  <a:buNone/>
                  <a:tabLst/>
                  <a:defRPr lang="en-US"/>
                </a:pPr>
                <a:r>
                  <a:rPr kumimoji="0" lang="ar-SA" sz="1400" i="0" u="none" strike="noStrike" kern="1200" cap="none" spc="0" normalizeH="0" baseline="0" noProof="0" dirty="0">
                    <a:ln>
                      <a:noFill/>
                    </a:ln>
                    <a:effectLst/>
                    <a:uLnTx/>
                    <a:uFillTx/>
                    <a:latin typeface="Alexandria" pitchFamily="2" charset="-78"/>
                    <a:cs typeface="Alexandria" pitchFamily="2" charset="-78"/>
                  </a:rPr>
                  <a:t>(القيم العقلانية)</a:t>
                </a:r>
              </a:p>
            </p:txBody>
          </p:sp>
        </p:grpSp>
        <p:sp>
          <p:nvSpPr>
            <p:cNvPr id="38" name="Text 29">
              <a:extLst>
                <a:ext uri="{FF2B5EF4-FFF2-40B4-BE49-F238E27FC236}">
                  <a16:creationId xmlns:a16="http://schemas.microsoft.com/office/drawing/2014/main" id="{F986C5C6-4B55-D3AC-9F89-46A4514A325D}"/>
                </a:ext>
              </a:extLst>
            </p:cNvPr>
            <p:cNvSpPr/>
            <p:nvPr/>
          </p:nvSpPr>
          <p:spPr>
            <a:xfrm>
              <a:off x="7781102" y="2675665"/>
              <a:ext cx="1978540" cy="648982"/>
            </a:xfrm>
            <a:prstGeom prst="rect">
              <a:avLst/>
            </a:prstGeom>
            <a:noFill/>
            <a:ln/>
          </p:spPr>
          <p:txBody>
            <a:bodyPr wrap="square" rtlCol="0" anchor="t"/>
            <a:lstStyle/>
            <a:p>
              <a:pPr marL="0" marR="0" lvl="0" indent="0" algn="ctr" defTabSz="914400" rtl="1" eaLnBrk="1" fontAlgn="auto" latinLnBrk="0" hangingPunct="1">
                <a:lnSpc>
                  <a:spcPct val="150000"/>
                </a:lnSpc>
                <a:spcBef>
                  <a:spcPts val="0"/>
                </a:spcBef>
                <a:spcAft>
                  <a:spcPts val="0"/>
                </a:spcAft>
                <a:buClrTx/>
                <a:buSzTx/>
                <a:buFontTx/>
                <a:buNone/>
                <a:tabLst/>
                <a:defRPr lang="en-US"/>
              </a:pPr>
              <a:r>
                <a:rPr kumimoji="0" lang="ar-SA" sz="1400" b="1" i="0" u="none" strike="noStrike" kern="1200" cap="none" spc="0" normalizeH="0" baseline="0" noProof="0" dirty="0">
                  <a:ln>
                    <a:noFill/>
                  </a:ln>
                  <a:effectLst/>
                  <a:uLnTx/>
                  <a:uFillTx/>
                  <a:latin typeface="Alexandria" pitchFamily="2" charset="-78"/>
                  <a:cs typeface="Alexandria" pitchFamily="2" charset="-78"/>
                </a:rPr>
                <a:t>المرحلة الثانية:</a:t>
              </a:r>
            </a:p>
            <a:p>
              <a:pPr marL="0" marR="0" lvl="0" indent="0" algn="ctr" defTabSz="914400" rtl="1" eaLnBrk="1" fontAlgn="auto" latinLnBrk="0" hangingPunct="1">
                <a:lnSpc>
                  <a:spcPct val="150000"/>
                </a:lnSpc>
                <a:spcBef>
                  <a:spcPts val="0"/>
                </a:spcBef>
                <a:spcAft>
                  <a:spcPts val="0"/>
                </a:spcAft>
                <a:buClrTx/>
                <a:buSzTx/>
                <a:buFontTx/>
                <a:buNone/>
                <a:tabLst/>
                <a:defRPr lang="en-US"/>
              </a:pPr>
              <a:r>
                <a:rPr kumimoji="0" lang="ar-SA" sz="1400" i="0" u="none" strike="noStrike" kern="1200" cap="none" spc="0" normalizeH="0" baseline="0" noProof="0" dirty="0">
                  <a:ln>
                    <a:noFill/>
                  </a:ln>
                  <a:effectLst/>
                  <a:uLnTx/>
                  <a:uFillTx/>
                  <a:latin typeface="Alexandria" pitchFamily="2" charset="-78"/>
                  <a:cs typeface="Alexandria" pitchFamily="2" charset="-78"/>
                </a:rPr>
                <a:t>(القيم الإنسانية)</a:t>
              </a:r>
            </a:p>
          </p:txBody>
        </p:sp>
        <p:sp>
          <p:nvSpPr>
            <p:cNvPr id="39" name="Text 29">
              <a:extLst>
                <a:ext uri="{FF2B5EF4-FFF2-40B4-BE49-F238E27FC236}">
                  <a16:creationId xmlns:a16="http://schemas.microsoft.com/office/drawing/2014/main" id="{C50383E9-1E4E-76A6-393A-02830998CB8B}"/>
                </a:ext>
              </a:extLst>
            </p:cNvPr>
            <p:cNvSpPr/>
            <p:nvPr/>
          </p:nvSpPr>
          <p:spPr>
            <a:xfrm>
              <a:off x="6493328" y="4205354"/>
              <a:ext cx="1825863" cy="613764"/>
            </a:xfrm>
            <a:prstGeom prst="rect">
              <a:avLst/>
            </a:prstGeom>
            <a:noFill/>
            <a:ln/>
          </p:spPr>
          <p:txBody>
            <a:bodyPr wrap="square" rtlCol="0" anchor="t"/>
            <a:lstStyle/>
            <a:p>
              <a:pPr marL="0" marR="0" lvl="0" indent="0" algn="ctr" defTabSz="914400" rtl="1" eaLnBrk="1" fontAlgn="auto" latinLnBrk="0" hangingPunct="1">
                <a:lnSpc>
                  <a:spcPct val="150000"/>
                </a:lnSpc>
                <a:spcBef>
                  <a:spcPts val="0"/>
                </a:spcBef>
                <a:spcAft>
                  <a:spcPts val="0"/>
                </a:spcAft>
                <a:buClrTx/>
                <a:buSzTx/>
                <a:buFontTx/>
                <a:buNone/>
                <a:tabLst/>
                <a:defRPr lang="en-US"/>
              </a:pPr>
              <a:r>
                <a:rPr kumimoji="0" lang="ar-SA" sz="1400" b="1" i="0" u="none" strike="noStrike" kern="1200" cap="none" spc="0" normalizeH="0" baseline="0" noProof="0" dirty="0">
                  <a:ln>
                    <a:noFill/>
                  </a:ln>
                  <a:effectLst/>
                  <a:uLnTx/>
                  <a:uFillTx/>
                  <a:latin typeface="Alexandria" pitchFamily="2" charset="-78"/>
                  <a:cs typeface="Alexandria" pitchFamily="2" charset="-78"/>
                </a:rPr>
                <a:t>المرحلة الثالثة:</a:t>
              </a:r>
            </a:p>
            <a:p>
              <a:pPr marL="0" marR="0" lvl="0" indent="0" algn="ctr" defTabSz="914400" rtl="1" eaLnBrk="1" fontAlgn="auto" latinLnBrk="0" hangingPunct="1">
                <a:lnSpc>
                  <a:spcPct val="150000"/>
                </a:lnSpc>
                <a:spcBef>
                  <a:spcPts val="0"/>
                </a:spcBef>
                <a:spcAft>
                  <a:spcPts val="0"/>
                </a:spcAft>
                <a:buClrTx/>
                <a:buSzTx/>
                <a:buFontTx/>
                <a:buNone/>
                <a:tabLst/>
                <a:defRPr lang="en-US"/>
              </a:pPr>
              <a:r>
                <a:rPr kumimoji="0" lang="ar-SA" sz="1400" i="0" u="none" strike="noStrike" kern="1200" cap="none" spc="0" normalizeH="0" baseline="0" noProof="0" dirty="0">
                  <a:ln>
                    <a:noFill/>
                  </a:ln>
                  <a:effectLst/>
                  <a:uLnTx/>
                  <a:uFillTx/>
                  <a:latin typeface="Alexandria" pitchFamily="2" charset="-78"/>
                  <a:cs typeface="Alexandria" pitchFamily="2" charset="-78"/>
                </a:rPr>
                <a:t>(المواجهة)</a:t>
              </a:r>
            </a:p>
          </p:txBody>
        </p:sp>
        <p:sp>
          <p:nvSpPr>
            <p:cNvPr id="40" name="Text 29">
              <a:extLst>
                <a:ext uri="{FF2B5EF4-FFF2-40B4-BE49-F238E27FC236}">
                  <a16:creationId xmlns:a16="http://schemas.microsoft.com/office/drawing/2014/main" id="{98D458E6-89CF-3FE9-8340-5634C6B2F3BD}"/>
                </a:ext>
              </a:extLst>
            </p:cNvPr>
            <p:cNvSpPr/>
            <p:nvPr/>
          </p:nvSpPr>
          <p:spPr>
            <a:xfrm>
              <a:off x="4941955" y="2667683"/>
              <a:ext cx="2200386" cy="648982"/>
            </a:xfrm>
            <a:prstGeom prst="rect">
              <a:avLst/>
            </a:prstGeom>
            <a:noFill/>
            <a:ln/>
          </p:spPr>
          <p:txBody>
            <a:bodyPr wrap="square" rtlCol="0" anchor="t"/>
            <a:lstStyle/>
            <a:p>
              <a:pPr marL="0" marR="0" lvl="0" indent="0" algn="ctr" defTabSz="914400" rtl="1" eaLnBrk="1" fontAlgn="auto" latinLnBrk="0" hangingPunct="1">
                <a:lnSpc>
                  <a:spcPct val="150000"/>
                </a:lnSpc>
                <a:spcBef>
                  <a:spcPts val="0"/>
                </a:spcBef>
                <a:spcAft>
                  <a:spcPts val="0"/>
                </a:spcAft>
                <a:buClrTx/>
                <a:buSzTx/>
                <a:buFontTx/>
                <a:buNone/>
                <a:tabLst/>
                <a:defRPr lang="en-US"/>
              </a:pPr>
              <a:r>
                <a:rPr kumimoji="0" lang="ar-SA" sz="1400" b="1" i="0" u="none" strike="noStrike" kern="1200" cap="none" spc="0" normalizeH="0" baseline="0" noProof="0" dirty="0">
                  <a:ln>
                    <a:noFill/>
                  </a:ln>
                  <a:effectLst/>
                  <a:uLnTx/>
                  <a:uFillTx/>
                  <a:latin typeface="Alexandria" pitchFamily="2" charset="-78"/>
                  <a:cs typeface="Alexandria" pitchFamily="2" charset="-78"/>
                </a:rPr>
                <a:t>المرحلة الرابعة:</a:t>
              </a:r>
            </a:p>
            <a:p>
              <a:pPr marL="0" marR="0" lvl="0" indent="0" algn="ctr" defTabSz="914400" rtl="1" eaLnBrk="1" fontAlgn="auto" latinLnBrk="0" hangingPunct="1">
                <a:lnSpc>
                  <a:spcPct val="150000"/>
                </a:lnSpc>
                <a:spcBef>
                  <a:spcPts val="0"/>
                </a:spcBef>
                <a:spcAft>
                  <a:spcPts val="0"/>
                </a:spcAft>
                <a:buClrTx/>
                <a:buSzTx/>
                <a:buFontTx/>
                <a:buNone/>
                <a:tabLst/>
                <a:defRPr lang="en-US"/>
              </a:pPr>
              <a:r>
                <a:rPr kumimoji="0" lang="ar-SA" sz="1400" i="0" u="none" strike="noStrike" kern="1200" cap="none" spc="0" normalizeH="0" baseline="0" noProof="0" dirty="0">
                  <a:ln>
                    <a:noFill/>
                  </a:ln>
                  <a:effectLst/>
                  <a:uLnTx/>
                  <a:uFillTx/>
                  <a:latin typeface="Alexandria" pitchFamily="2" charset="-78"/>
                  <a:cs typeface="Alexandria" pitchFamily="2" charset="-78"/>
                </a:rPr>
                <a:t>(الإجماع على الرأي)</a:t>
              </a:r>
            </a:p>
          </p:txBody>
        </p:sp>
        <p:sp>
          <p:nvSpPr>
            <p:cNvPr id="41" name="Text 29">
              <a:extLst>
                <a:ext uri="{FF2B5EF4-FFF2-40B4-BE49-F238E27FC236}">
                  <a16:creationId xmlns:a16="http://schemas.microsoft.com/office/drawing/2014/main" id="{6B62AA4A-F4F4-2419-0CE7-97A2B04F4D01}"/>
                </a:ext>
              </a:extLst>
            </p:cNvPr>
            <p:cNvSpPr/>
            <p:nvPr/>
          </p:nvSpPr>
          <p:spPr>
            <a:xfrm>
              <a:off x="3600801" y="4198823"/>
              <a:ext cx="2154665" cy="773553"/>
            </a:xfrm>
            <a:prstGeom prst="rect">
              <a:avLst/>
            </a:prstGeom>
            <a:noFill/>
            <a:ln/>
          </p:spPr>
          <p:txBody>
            <a:bodyPr wrap="square" rtlCol="0" anchor="t"/>
            <a:lstStyle/>
            <a:p>
              <a:pPr marL="0" marR="0" lvl="0" indent="0" algn="ctr" defTabSz="914400" rtl="1" eaLnBrk="1" fontAlgn="auto" latinLnBrk="0" hangingPunct="1">
                <a:lnSpc>
                  <a:spcPct val="150000"/>
                </a:lnSpc>
                <a:spcBef>
                  <a:spcPts val="0"/>
                </a:spcBef>
                <a:spcAft>
                  <a:spcPts val="0"/>
                </a:spcAft>
                <a:buClrTx/>
                <a:buSzTx/>
                <a:buFontTx/>
                <a:buNone/>
                <a:tabLst/>
                <a:defRPr lang="en-US"/>
              </a:pPr>
              <a:r>
                <a:rPr kumimoji="0" lang="ar-SA" sz="1400" b="1" i="0" u="none" strike="noStrike" kern="1200" cap="none" spc="0" normalizeH="0" baseline="0" noProof="0" dirty="0">
                  <a:ln>
                    <a:noFill/>
                  </a:ln>
                  <a:effectLst/>
                  <a:uLnTx/>
                  <a:uFillTx/>
                  <a:latin typeface="Alexandria" pitchFamily="2" charset="-78"/>
                  <a:cs typeface="Alexandria" pitchFamily="2" charset="-78"/>
                </a:rPr>
                <a:t>المرحلة الخامسة:</a:t>
              </a:r>
            </a:p>
            <a:p>
              <a:pPr marL="0" marR="0" lvl="0" indent="0" algn="ctr" defTabSz="914400" rtl="1" eaLnBrk="1" fontAlgn="auto" latinLnBrk="0" hangingPunct="1">
                <a:lnSpc>
                  <a:spcPct val="150000"/>
                </a:lnSpc>
                <a:spcBef>
                  <a:spcPts val="0"/>
                </a:spcBef>
                <a:spcAft>
                  <a:spcPts val="0"/>
                </a:spcAft>
                <a:buClrTx/>
                <a:buSzTx/>
                <a:buFontTx/>
                <a:buNone/>
                <a:tabLst/>
                <a:defRPr lang="en-US"/>
              </a:pPr>
              <a:r>
                <a:rPr kumimoji="0" lang="ar-SA" sz="1400" i="0" u="none" strike="noStrike" kern="1200" cap="none" spc="0" normalizeH="0" baseline="0" noProof="0" dirty="0">
                  <a:ln>
                    <a:noFill/>
                  </a:ln>
                  <a:effectLst/>
                  <a:uLnTx/>
                  <a:uFillTx/>
                  <a:latin typeface="Alexandria" pitchFamily="2" charset="-78"/>
                  <a:cs typeface="Alexandria" pitchFamily="2" charset="-78"/>
                </a:rPr>
                <a:t>(الإدارة بالأهداف)</a:t>
              </a:r>
            </a:p>
          </p:txBody>
        </p:sp>
        <p:sp>
          <p:nvSpPr>
            <p:cNvPr id="42" name="Text 29">
              <a:extLst>
                <a:ext uri="{FF2B5EF4-FFF2-40B4-BE49-F238E27FC236}">
                  <a16:creationId xmlns:a16="http://schemas.microsoft.com/office/drawing/2014/main" id="{ABBB4DF0-D2B1-F4E6-F193-E2FA49A9B337}"/>
                </a:ext>
              </a:extLst>
            </p:cNvPr>
            <p:cNvSpPr/>
            <p:nvPr/>
          </p:nvSpPr>
          <p:spPr>
            <a:xfrm>
              <a:off x="2180120" y="2667683"/>
              <a:ext cx="2267803" cy="648982"/>
            </a:xfrm>
            <a:prstGeom prst="rect">
              <a:avLst/>
            </a:prstGeom>
            <a:noFill/>
            <a:ln/>
          </p:spPr>
          <p:txBody>
            <a:bodyPr wrap="square" rtlCol="0" anchor="t"/>
            <a:lstStyle/>
            <a:p>
              <a:pPr marL="0" marR="0" lvl="0" indent="0" algn="ctr" defTabSz="914400" rtl="1" eaLnBrk="1" fontAlgn="auto" latinLnBrk="0" hangingPunct="1">
                <a:lnSpc>
                  <a:spcPct val="150000"/>
                </a:lnSpc>
                <a:spcBef>
                  <a:spcPts val="0"/>
                </a:spcBef>
                <a:spcAft>
                  <a:spcPts val="0"/>
                </a:spcAft>
                <a:buClrTx/>
                <a:buSzTx/>
                <a:buFontTx/>
                <a:buNone/>
                <a:tabLst/>
                <a:defRPr lang="en-US"/>
              </a:pPr>
              <a:r>
                <a:rPr kumimoji="0" lang="ar-SA" sz="1400" b="1" i="0" u="none" strike="noStrike" kern="1200" cap="none" spc="0" normalizeH="0" baseline="0" noProof="0" dirty="0">
                  <a:ln>
                    <a:noFill/>
                  </a:ln>
                  <a:effectLst/>
                  <a:uLnTx/>
                  <a:uFillTx/>
                  <a:latin typeface="Alexandria" pitchFamily="2" charset="-78"/>
                  <a:cs typeface="Alexandria" pitchFamily="2" charset="-78"/>
                </a:rPr>
                <a:t>المرحلة السادسة:</a:t>
              </a:r>
            </a:p>
            <a:p>
              <a:pPr marL="0" marR="0" lvl="0" indent="0" algn="ctr" defTabSz="914400" rtl="1" eaLnBrk="1" fontAlgn="auto" latinLnBrk="0" hangingPunct="1">
                <a:lnSpc>
                  <a:spcPct val="150000"/>
                </a:lnSpc>
                <a:spcBef>
                  <a:spcPts val="0"/>
                </a:spcBef>
                <a:spcAft>
                  <a:spcPts val="0"/>
                </a:spcAft>
                <a:buClrTx/>
                <a:buSzTx/>
                <a:buFontTx/>
                <a:buNone/>
                <a:tabLst/>
                <a:defRPr lang="en-US"/>
              </a:pPr>
              <a:r>
                <a:rPr kumimoji="0" lang="ar-SA" sz="1400" i="0" u="none" strike="noStrike" kern="1200" cap="none" spc="0" normalizeH="0" baseline="0" noProof="0" dirty="0">
                  <a:ln>
                    <a:noFill/>
                  </a:ln>
                  <a:effectLst/>
                  <a:uLnTx/>
                  <a:uFillTx/>
                  <a:latin typeface="Alexandria" pitchFamily="2" charset="-78"/>
                  <a:cs typeface="Alexandria" pitchFamily="2" charset="-78"/>
                </a:rPr>
                <a:t>(التطوير التنظيمي)</a:t>
              </a:r>
            </a:p>
          </p:txBody>
        </p:sp>
        <p:sp>
          <p:nvSpPr>
            <p:cNvPr id="43" name="Text 29">
              <a:extLst>
                <a:ext uri="{FF2B5EF4-FFF2-40B4-BE49-F238E27FC236}">
                  <a16:creationId xmlns:a16="http://schemas.microsoft.com/office/drawing/2014/main" id="{2AF16D5E-0C28-CDA7-26B8-914C5E3E65F9}"/>
                </a:ext>
              </a:extLst>
            </p:cNvPr>
            <p:cNvSpPr/>
            <p:nvPr/>
          </p:nvSpPr>
          <p:spPr>
            <a:xfrm>
              <a:off x="934957" y="4204750"/>
              <a:ext cx="2029903" cy="869537"/>
            </a:xfrm>
            <a:prstGeom prst="rect">
              <a:avLst/>
            </a:prstGeom>
            <a:noFill/>
            <a:ln/>
          </p:spPr>
          <p:txBody>
            <a:bodyPr wrap="square" rtlCol="0" anchor="t"/>
            <a:lstStyle/>
            <a:p>
              <a:pPr marL="0" marR="0" lvl="0" indent="0" algn="ctr" defTabSz="914400" rtl="1" eaLnBrk="1" fontAlgn="auto" latinLnBrk="0" hangingPunct="1">
                <a:lnSpc>
                  <a:spcPct val="150000"/>
                </a:lnSpc>
                <a:spcBef>
                  <a:spcPts val="0"/>
                </a:spcBef>
                <a:spcAft>
                  <a:spcPts val="0"/>
                </a:spcAft>
                <a:buClrTx/>
                <a:buSzTx/>
                <a:buFontTx/>
                <a:buNone/>
                <a:tabLst/>
                <a:defRPr lang="en-US"/>
              </a:pPr>
              <a:r>
                <a:rPr kumimoji="0" lang="ar-SA" sz="1400" b="1" i="0" u="none" strike="noStrike" kern="1200" cap="none" spc="0" normalizeH="0" baseline="0" noProof="0" dirty="0">
                  <a:ln>
                    <a:noFill/>
                  </a:ln>
                  <a:effectLst/>
                  <a:uLnTx/>
                  <a:uFillTx/>
                  <a:latin typeface="Alexandria" pitchFamily="2" charset="-78"/>
                  <a:cs typeface="Alexandria" pitchFamily="2" charset="-78"/>
                </a:rPr>
                <a:t>المرحلة السابعة:</a:t>
              </a:r>
            </a:p>
            <a:p>
              <a:pPr marL="0" marR="0" lvl="0" indent="0" algn="ctr" defTabSz="914400" rtl="1" eaLnBrk="1" fontAlgn="auto" latinLnBrk="0" hangingPunct="1">
                <a:lnSpc>
                  <a:spcPct val="150000"/>
                </a:lnSpc>
                <a:spcBef>
                  <a:spcPts val="0"/>
                </a:spcBef>
                <a:spcAft>
                  <a:spcPts val="0"/>
                </a:spcAft>
                <a:buClrTx/>
                <a:buSzTx/>
                <a:buFontTx/>
                <a:buNone/>
                <a:tabLst/>
                <a:defRPr lang="en-US"/>
              </a:pPr>
              <a:r>
                <a:rPr kumimoji="0" lang="ar-SA" sz="1400" i="0" u="none" strike="noStrike" kern="1200" cap="none" spc="0" normalizeH="0" baseline="0" noProof="0" dirty="0">
                  <a:ln>
                    <a:noFill/>
                  </a:ln>
                  <a:effectLst/>
                  <a:uLnTx/>
                  <a:uFillTx/>
                  <a:latin typeface="Alexandria" pitchFamily="2" charset="-78"/>
                  <a:cs typeface="Alexandria" pitchFamily="2" charset="-78"/>
                </a:rPr>
                <a:t>(الواقعية)</a:t>
              </a:r>
            </a:p>
          </p:txBody>
        </p:sp>
      </p:grpSp>
    </p:spTree>
    <p:extLst>
      <p:ext uri="{BB962C8B-B14F-4D97-AF65-F5344CB8AC3E}">
        <p14:creationId xmlns:p14="http://schemas.microsoft.com/office/powerpoint/2010/main" val="40321890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22D27FEE-CD02-7B66-360A-267784CE25BF}"/>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36CD10E2-2450-CDC6-69BA-B9AD021E6B7D}"/>
              </a:ext>
            </a:extLst>
          </p:cNvPr>
          <p:cNvSpPr txBox="1"/>
          <p:nvPr/>
        </p:nvSpPr>
        <p:spPr>
          <a:xfrm>
            <a:off x="3963403" y="586164"/>
            <a:ext cx="4266199" cy="400110"/>
          </a:xfrm>
          <a:prstGeom prst="rect">
            <a:avLst/>
          </a:prstGeom>
          <a:noFill/>
        </p:spPr>
        <p:txBody>
          <a:bodyPr wrap="square" rtlCol="0">
            <a:spAutoFit/>
          </a:bodyPr>
          <a:lstStyle/>
          <a:p>
            <a:pPr algn="ctr" rtl="0">
              <a:spcAft>
                <a:spcPts val="600"/>
              </a:spcAft>
            </a:pPr>
            <a:r>
              <a:rPr lang="ar-EG" sz="2000" b="1" dirty="0">
                <a:solidFill>
                  <a:prstClr val="black"/>
                </a:solidFill>
                <a:latin typeface="Alexandria" pitchFamily="2" charset="-78"/>
                <a:cs typeface="Alexandria" pitchFamily="2" charset="-78"/>
              </a:rPr>
              <a:t>مراحل تطور القيم الإدارية</a:t>
            </a:r>
          </a:p>
        </p:txBody>
      </p:sp>
      <p:sp>
        <p:nvSpPr>
          <p:cNvPr id="4" name="Rectangle 4">
            <a:extLst>
              <a:ext uri="{FF2B5EF4-FFF2-40B4-BE49-F238E27FC236}">
                <a16:creationId xmlns:a16="http://schemas.microsoft.com/office/drawing/2014/main" id="{CCECF53F-199B-1097-CB92-688D89890397}"/>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F2C1E0E9-AFAD-3EBB-D4DD-2D1D9446E822}"/>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98AB14D-CB06-ADF3-D7D1-1EE183FE3DAE}"/>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6</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86CC5276-9371-A8E0-CEED-D292BD20B8F4}"/>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20800E17-ABAF-96FB-B6C0-0C95C8C121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3A0E32A2-A61B-3080-8BF6-6BC430C43D09}"/>
              </a:ext>
            </a:extLst>
          </p:cNvPr>
          <p:cNvSpPr txBox="1"/>
          <p:nvPr/>
        </p:nvSpPr>
        <p:spPr>
          <a:xfrm>
            <a:off x="998580" y="2761383"/>
            <a:ext cx="10187196" cy="2512867"/>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a:t>
            </a:r>
            <a:r>
              <a:rPr kumimoji="0" lang="ar-SA" sz="1600" b="0" i="0" u="none" strike="noStrike" kern="0" cap="none" spc="0" normalizeH="0" baseline="0" noProof="0" dirty="0">
                <a:ln>
                  <a:noFill/>
                </a:ln>
                <a:solidFill>
                  <a:srgbClr val="00AEEF"/>
                </a:solidFill>
                <a:effectLst/>
                <a:uLnTx/>
                <a:uFillTx/>
                <a:latin typeface="Alexandria" charset="0"/>
                <a:ea typeface="+mn-ea"/>
                <a:cs typeface="Alexandria" charset="0"/>
              </a:rPr>
              <a:t>تتجسد هذه المرحلة في مدرسة الإدارة التقليدية </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والتي ركز روادها على مسألة السلطة الرسمية والتدرج الهرمي والاتصالات الرسمية وأهمية تثبتها في إطار العمل اليومي من أجل تحقيق الفعالية التنظيمية في رحاب العمل الروتيني أو المتكرر.</a:t>
            </a:r>
          </a:p>
          <a:p>
            <a:pPr algn="justLow"/>
            <a:endPar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endParaRPr>
          </a:p>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وكان من جراء ذلك أن تم </a:t>
            </a:r>
            <a:r>
              <a:rPr kumimoji="0" lang="ar-SA" sz="1600" b="0" i="0" u="none" strike="noStrike" kern="0" cap="none" spc="0" normalizeH="0" baseline="0" noProof="0" dirty="0">
                <a:ln>
                  <a:noFill/>
                </a:ln>
                <a:solidFill>
                  <a:srgbClr val="00AEEF"/>
                </a:solidFill>
                <a:effectLst/>
                <a:uLnTx/>
                <a:uFillTx/>
                <a:latin typeface="Alexandria" charset="0"/>
                <a:ea typeface="+mn-ea"/>
                <a:cs typeface="Alexandria" charset="0"/>
              </a:rPr>
              <a:t>الاهتمام بالمنهج العلمي في الأداء ضمن معايير أداء محددة</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وقد بذلت الإدارة جهودا عظيمة من أجل التأسيس للقيم الإدارية الخاصة باحترام السلطة الرسمية وقيم الوقت، والقيم المادية، والعقلانية في اتخاذ القرارات الروتينية.</a:t>
            </a:r>
          </a:p>
        </p:txBody>
      </p:sp>
      <p:sp>
        <p:nvSpPr>
          <p:cNvPr id="10" name="Round Diagonal Corner Rectangle 17">
            <a:extLst>
              <a:ext uri="{FF2B5EF4-FFF2-40B4-BE49-F238E27FC236}">
                <a16:creationId xmlns:a16="http://schemas.microsoft.com/office/drawing/2014/main" id="{F0D9B65D-2053-9BA0-A473-DD63BF8330CF}"/>
              </a:ext>
            </a:extLst>
          </p:cNvPr>
          <p:cNvSpPr/>
          <p:nvPr/>
        </p:nvSpPr>
        <p:spPr>
          <a:xfrm>
            <a:off x="7090117" y="2005293"/>
            <a:ext cx="3887704"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dirty="0">
                <a:solidFill>
                  <a:schemeClr val="bg1"/>
                </a:solidFill>
                <a:latin typeface="Alexandria" charset="0"/>
                <a:cs typeface="Alexandria" charset="0"/>
              </a:rPr>
              <a:t>المرحلة الأولى: (القيم العقلانية)</a:t>
            </a:r>
          </a:p>
        </p:txBody>
      </p:sp>
    </p:spTree>
    <p:extLst>
      <p:ext uri="{BB962C8B-B14F-4D97-AF65-F5344CB8AC3E}">
        <p14:creationId xmlns:p14="http://schemas.microsoft.com/office/powerpoint/2010/main" val="5128601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22D27FEE-CD02-7B66-360A-267784CE25BF}"/>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36CD10E2-2450-CDC6-69BA-B9AD021E6B7D}"/>
              </a:ext>
            </a:extLst>
          </p:cNvPr>
          <p:cNvSpPr txBox="1"/>
          <p:nvPr/>
        </p:nvSpPr>
        <p:spPr>
          <a:xfrm>
            <a:off x="3963403" y="586164"/>
            <a:ext cx="4266199" cy="400110"/>
          </a:xfrm>
          <a:prstGeom prst="rect">
            <a:avLst/>
          </a:prstGeom>
          <a:noFill/>
        </p:spPr>
        <p:txBody>
          <a:bodyPr wrap="square" rtlCol="0">
            <a:spAutoFit/>
          </a:bodyPr>
          <a:lstStyle/>
          <a:p>
            <a:pPr algn="ctr" rtl="0">
              <a:spcAft>
                <a:spcPts val="600"/>
              </a:spcAft>
            </a:pPr>
            <a:r>
              <a:rPr lang="ar-EG" sz="2000" b="1" dirty="0">
                <a:solidFill>
                  <a:prstClr val="black"/>
                </a:solidFill>
                <a:latin typeface="Alexandria" pitchFamily="2" charset="-78"/>
                <a:cs typeface="Alexandria" pitchFamily="2" charset="-78"/>
              </a:rPr>
              <a:t>مراحل تطور القيم الإدارية</a:t>
            </a:r>
          </a:p>
        </p:txBody>
      </p:sp>
      <p:sp>
        <p:nvSpPr>
          <p:cNvPr id="4" name="Rectangle 4">
            <a:extLst>
              <a:ext uri="{FF2B5EF4-FFF2-40B4-BE49-F238E27FC236}">
                <a16:creationId xmlns:a16="http://schemas.microsoft.com/office/drawing/2014/main" id="{CCECF53F-199B-1097-CB92-688D89890397}"/>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F2C1E0E9-AFAD-3EBB-D4DD-2D1D9446E822}"/>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98AB14D-CB06-ADF3-D7D1-1EE183FE3DAE}"/>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6</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86CC5276-9371-A8E0-CEED-D292BD20B8F4}"/>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20800E17-ABAF-96FB-B6C0-0C95C8C121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3A0E32A2-A61B-3080-8BF6-6BC430C43D09}"/>
              </a:ext>
            </a:extLst>
          </p:cNvPr>
          <p:cNvSpPr txBox="1"/>
          <p:nvPr/>
        </p:nvSpPr>
        <p:spPr>
          <a:xfrm>
            <a:off x="1010303" y="2507545"/>
            <a:ext cx="10187196" cy="1358705"/>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a:t>
            </a:r>
            <a:r>
              <a:rPr kumimoji="0" lang="ar-SA" sz="1600" b="0" i="0" u="none" strike="noStrike" kern="0" cap="none" spc="0" normalizeH="0" baseline="0" noProof="0" dirty="0">
                <a:ln>
                  <a:noFill/>
                </a:ln>
                <a:solidFill>
                  <a:srgbClr val="00AEEF"/>
                </a:solidFill>
                <a:effectLst/>
                <a:uLnTx/>
                <a:uFillTx/>
                <a:latin typeface="Alexandria" charset="0"/>
                <a:ea typeface="+mn-ea"/>
                <a:cs typeface="Alexandria" charset="0"/>
              </a:rPr>
              <a:t>ارتبطت هذه المرحلة بحركة العلاقات الإنسانية، حيث شاعت:</a:t>
            </a:r>
          </a:p>
          <a:p>
            <a:pPr marL="285750" indent="-285750" algn="justLow">
              <a:lnSpc>
                <a:spcPct val="125000"/>
              </a:lnSpc>
              <a:buFont typeface="Arial" panose="020B0604020202020204" pitchFamily="34" charset="0"/>
              <a:buChar char="•"/>
            </a:pPr>
            <a:r>
              <a:rPr kumimoji="0" lang="ar-SA" sz="1600" b="0" i="0" u="none" strike="noStrike" kern="0" cap="none" spc="0" normalizeH="0" baseline="0" noProof="0" dirty="0">
                <a:ln>
                  <a:noFill/>
                </a:ln>
                <a:effectLst/>
                <a:uLnTx/>
                <a:uFillTx/>
                <a:latin typeface="Alexandria" charset="0"/>
                <a:ea typeface="+mn-ea"/>
                <a:cs typeface="Alexandria" charset="0"/>
              </a:rPr>
              <a:t>القيم التي تعكس تأثير المشاعر والأحاسيس على الأداء والإنتاجية</a:t>
            </a:r>
            <a:r>
              <a:rPr lang="ar-SA" sz="1600" kern="0" dirty="0">
                <a:latin typeface="Alexandria" charset="0"/>
                <a:cs typeface="Alexandria" charset="0"/>
              </a:rPr>
              <a:t>.</a:t>
            </a:r>
          </a:p>
          <a:p>
            <a:pPr marL="285750" indent="-285750" algn="justLow">
              <a:lnSpc>
                <a:spcPct val="125000"/>
              </a:lnSpc>
              <a:buFont typeface="Arial" panose="020B0604020202020204" pitchFamily="34" charset="0"/>
              <a:buChar char="•"/>
            </a:pPr>
            <a:r>
              <a:rPr kumimoji="0" lang="ar-SA" sz="1600" b="0" i="0" u="none" strike="noStrike" kern="0" cap="none" spc="0" normalizeH="0" baseline="0" noProof="0" dirty="0">
                <a:ln>
                  <a:noFill/>
                </a:ln>
                <a:effectLst/>
                <a:uLnTx/>
                <a:uFillTx/>
                <a:latin typeface="Alexandria" charset="0"/>
                <a:ea typeface="+mn-ea"/>
                <a:cs typeface="Alexandria" charset="0"/>
              </a:rPr>
              <a:t>قيم الاهتمام بعلاقات العمل وروح الفريق وقيم المحبة.</a:t>
            </a:r>
          </a:p>
          <a:p>
            <a:pPr marL="285750" indent="-285750" algn="justLow">
              <a:lnSpc>
                <a:spcPct val="125000"/>
              </a:lnSpc>
              <a:buFont typeface="Arial" panose="020B0604020202020204" pitchFamily="34" charset="0"/>
              <a:buChar char="•"/>
            </a:pPr>
            <a:r>
              <a:rPr kumimoji="0" lang="ar-SA" sz="1600" b="0" i="0" u="none" strike="noStrike" kern="0" cap="none" spc="0" normalizeH="0" baseline="0" noProof="0" dirty="0">
                <a:ln>
                  <a:noFill/>
                </a:ln>
                <a:effectLst/>
                <a:uLnTx/>
                <a:uFillTx/>
                <a:latin typeface="Alexandria" charset="0"/>
                <a:ea typeface="+mn-ea"/>
                <a:cs typeface="Alexandria" charset="0"/>
              </a:rPr>
              <a:t>القيم التي تتجه نحو التنظيم غير الرسمي.</a:t>
            </a:r>
          </a:p>
        </p:txBody>
      </p:sp>
      <p:sp>
        <p:nvSpPr>
          <p:cNvPr id="10" name="Round Diagonal Corner Rectangle 17">
            <a:extLst>
              <a:ext uri="{FF2B5EF4-FFF2-40B4-BE49-F238E27FC236}">
                <a16:creationId xmlns:a16="http://schemas.microsoft.com/office/drawing/2014/main" id="{F0D9B65D-2053-9BA0-A473-DD63BF8330CF}"/>
              </a:ext>
            </a:extLst>
          </p:cNvPr>
          <p:cNvSpPr/>
          <p:nvPr/>
        </p:nvSpPr>
        <p:spPr>
          <a:xfrm>
            <a:off x="7090117" y="1990421"/>
            <a:ext cx="3887704"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dirty="0">
                <a:solidFill>
                  <a:schemeClr val="bg1"/>
                </a:solidFill>
                <a:latin typeface="Alexandria" charset="0"/>
                <a:cs typeface="Alexandria" charset="0"/>
              </a:rPr>
              <a:t>المرحلة الثانية: (القيم الإنسانية)</a:t>
            </a:r>
          </a:p>
        </p:txBody>
      </p:sp>
      <p:sp>
        <p:nvSpPr>
          <p:cNvPr id="11" name="مربع نص 10">
            <a:extLst>
              <a:ext uri="{FF2B5EF4-FFF2-40B4-BE49-F238E27FC236}">
                <a16:creationId xmlns:a16="http://schemas.microsoft.com/office/drawing/2014/main" id="{37F5AEA2-850C-B5F1-BE3C-D13ABFCB15D9}"/>
              </a:ext>
            </a:extLst>
          </p:cNvPr>
          <p:cNvSpPr txBox="1"/>
          <p:nvPr/>
        </p:nvSpPr>
        <p:spPr>
          <a:xfrm>
            <a:off x="1010303" y="4686311"/>
            <a:ext cx="10187196" cy="789383"/>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لقد كان وجود هذه المرحلة بسبب </a:t>
            </a:r>
            <a:r>
              <a:rPr kumimoji="0" lang="ar-SA" sz="1600" b="0" i="0" u="none" strike="noStrike" kern="0" cap="none" spc="0" normalizeH="0" baseline="0" noProof="0" dirty="0">
                <a:ln>
                  <a:noFill/>
                </a:ln>
                <a:solidFill>
                  <a:srgbClr val="00AEEF"/>
                </a:solidFill>
                <a:effectLst/>
                <a:uLnTx/>
                <a:uFillTx/>
                <a:latin typeface="Alexandria" charset="0"/>
                <a:ea typeface="+mn-ea"/>
                <a:cs typeface="Alexandria" charset="0"/>
              </a:rPr>
              <a:t>ظهور الاتحادات المهنية والعمالية</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وسادت في هذه المرحلة قيم (الولاء بين العاملين واستغلال الفرص والحرية في بيئة العمل والبحث عن الذات).</a:t>
            </a:r>
          </a:p>
        </p:txBody>
      </p:sp>
      <p:sp>
        <p:nvSpPr>
          <p:cNvPr id="12" name="Round Diagonal Corner Rectangle 17">
            <a:extLst>
              <a:ext uri="{FF2B5EF4-FFF2-40B4-BE49-F238E27FC236}">
                <a16:creationId xmlns:a16="http://schemas.microsoft.com/office/drawing/2014/main" id="{7CC5C416-7C96-1C46-085C-9249B32BBDE9}"/>
              </a:ext>
            </a:extLst>
          </p:cNvPr>
          <p:cNvSpPr/>
          <p:nvPr/>
        </p:nvSpPr>
        <p:spPr>
          <a:xfrm>
            <a:off x="7101840" y="4056029"/>
            <a:ext cx="3887704"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dirty="0">
                <a:solidFill>
                  <a:schemeClr val="bg1"/>
                </a:solidFill>
                <a:latin typeface="Alexandria" charset="0"/>
                <a:cs typeface="Alexandria" charset="0"/>
              </a:rPr>
              <a:t>المرحلة الثالثة: (المواجهة)</a:t>
            </a:r>
          </a:p>
        </p:txBody>
      </p:sp>
    </p:spTree>
    <p:extLst>
      <p:ext uri="{BB962C8B-B14F-4D97-AF65-F5344CB8AC3E}">
        <p14:creationId xmlns:p14="http://schemas.microsoft.com/office/powerpoint/2010/main" val="39042461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22D27FEE-CD02-7B66-360A-267784CE25BF}"/>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36CD10E2-2450-CDC6-69BA-B9AD021E6B7D}"/>
              </a:ext>
            </a:extLst>
          </p:cNvPr>
          <p:cNvSpPr txBox="1"/>
          <p:nvPr/>
        </p:nvSpPr>
        <p:spPr>
          <a:xfrm>
            <a:off x="3963403" y="586164"/>
            <a:ext cx="4266199" cy="400110"/>
          </a:xfrm>
          <a:prstGeom prst="rect">
            <a:avLst/>
          </a:prstGeom>
          <a:noFill/>
        </p:spPr>
        <p:txBody>
          <a:bodyPr wrap="square" rtlCol="0">
            <a:spAutoFit/>
          </a:bodyPr>
          <a:lstStyle/>
          <a:p>
            <a:pPr algn="ctr" rtl="0">
              <a:spcAft>
                <a:spcPts val="600"/>
              </a:spcAft>
            </a:pPr>
            <a:r>
              <a:rPr lang="ar-EG" sz="2000" b="1" dirty="0">
                <a:solidFill>
                  <a:prstClr val="black"/>
                </a:solidFill>
                <a:latin typeface="Alexandria" pitchFamily="2" charset="-78"/>
                <a:cs typeface="Alexandria" pitchFamily="2" charset="-78"/>
              </a:rPr>
              <a:t>مراحل تطور القيم الإدارية</a:t>
            </a:r>
          </a:p>
        </p:txBody>
      </p:sp>
      <p:sp>
        <p:nvSpPr>
          <p:cNvPr id="4" name="Rectangle 4">
            <a:extLst>
              <a:ext uri="{FF2B5EF4-FFF2-40B4-BE49-F238E27FC236}">
                <a16:creationId xmlns:a16="http://schemas.microsoft.com/office/drawing/2014/main" id="{CCECF53F-199B-1097-CB92-688D89890397}"/>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F2C1E0E9-AFAD-3EBB-D4DD-2D1D9446E822}"/>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98AB14D-CB06-ADF3-D7D1-1EE183FE3DAE}"/>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6</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86CC5276-9371-A8E0-CEED-D292BD20B8F4}"/>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20800E17-ABAF-96FB-B6C0-0C95C8C121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3A0E32A2-A61B-3080-8BF6-6BC430C43D09}"/>
              </a:ext>
            </a:extLst>
          </p:cNvPr>
          <p:cNvSpPr txBox="1"/>
          <p:nvPr/>
        </p:nvSpPr>
        <p:spPr>
          <a:xfrm>
            <a:off x="998580" y="2620703"/>
            <a:ext cx="10187196" cy="789383"/>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لقد </a:t>
            </a:r>
            <a:r>
              <a:rPr kumimoji="0" lang="ar-SA" sz="1600" b="0" i="0" u="none" strike="noStrike" kern="0" cap="none" spc="0" normalizeH="0" baseline="0" noProof="0" dirty="0">
                <a:ln>
                  <a:noFill/>
                </a:ln>
                <a:solidFill>
                  <a:srgbClr val="00AEEF"/>
                </a:solidFill>
                <a:effectLst/>
                <a:uLnTx/>
                <a:uFillTx/>
                <a:latin typeface="Alexandria" charset="0"/>
                <a:ea typeface="+mn-ea"/>
                <a:cs typeface="Alexandria" charset="0"/>
              </a:rPr>
              <a:t>ظهرت في هذه المرحلة نظرية (</a:t>
            </a:r>
            <a:r>
              <a:rPr kumimoji="0" lang="en-US" sz="1600" b="0" i="0" u="none" strike="noStrike" kern="0" cap="none" spc="0" normalizeH="0" baseline="0" noProof="0" dirty="0">
                <a:ln>
                  <a:noFill/>
                </a:ln>
                <a:solidFill>
                  <a:srgbClr val="00AEEF"/>
                </a:solidFill>
                <a:effectLst/>
                <a:uLnTx/>
                <a:uFillTx/>
                <a:latin typeface="Alexandria" charset="0"/>
                <a:ea typeface="+mn-ea"/>
                <a:cs typeface="Alexandria" charset="0"/>
              </a:rPr>
              <a:t>X &amp; Y</a:t>
            </a:r>
            <a:r>
              <a:rPr kumimoji="0" lang="ar-SA" sz="1600" b="0" i="0" u="none" strike="noStrike" kern="0" cap="none" spc="0" normalizeH="0" baseline="0" noProof="0" dirty="0">
                <a:ln>
                  <a:noFill/>
                </a:ln>
                <a:solidFill>
                  <a:srgbClr val="00AEEF"/>
                </a:solidFill>
                <a:effectLst/>
                <a:uLnTx/>
                <a:uFillTx/>
                <a:latin typeface="Alexandria" charset="0"/>
                <a:ea typeface="+mn-ea"/>
                <a:cs typeface="Alexandria" charset="0"/>
              </a:rPr>
              <a:t>)</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وشاعت في هذه المرحلة قيم الحرية في العمل والمحبة والسلام مقابل قيم السلطة.</a:t>
            </a:r>
          </a:p>
        </p:txBody>
      </p:sp>
      <p:sp>
        <p:nvSpPr>
          <p:cNvPr id="10" name="Round Diagonal Corner Rectangle 17">
            <a:extLst>
              <a:ext uri="{FF2B5EF4-FFF2-40B4-BE49-F238E27FC236}">
                <a16:creationId xmlns:a16="http://schemas.microsoft.com/office/drawing/2014/main" id="{F0D9B65D-2053-9BA0-A473-DD63BF8330CF}"/>
              </a:ext>
            </a:extLst>
          </p:cNvPr>
          <p:cNvSpPr/>
          <p:nvPr/>
        </p:nvSpPr>
        <p:spPr>
          <a:xfrm>
            <a:off x="6696222" y="1990421"/>
            <a:ext cx="4281599"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dirty="0">
                <a:solidFill>
                  <a:schemeClr val="bg1"/>
                </a:solidFill>
                <a:latin typeface="Alexandria" charset="0"/>
                <a:cs typeface="Alexandria" charset="0"/>
              </a:rPr>
              <a:t>المرحلة الرابعة: (الإجماع على الرأي)</a:t>
            </a:r>
          </a:p>
        </p:txBody>
      </p:sp>
      <p:sp>
        <p:nvSpPr>
          <p:cNvPr id="11" name="مربع نص 10">
            <a:extLst>
              <a:ext uri="{FF2B5EF4-FFF2-40B4-BE49-F238E27FC236}">
                <a16:creationId xmlns:a16="http://schemas.microsoft.com/office/drawing/2014/main" id="{37F5AEA2-850C-B5F1-BE3C-D13ABFCB15D9}"/>
              </a:ext>
            </a:extLst>
          </p:cNvPr>
          <p:cNvSpPr txBox="1"/>
          <p:nvPr/>
        </p:nvSpPr>
        <p:spPr>
          <a:xfrm>
            <a:off x="1010303" y="4686311"/>
            <a:ext cx="10187196" cy="1158715"/>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في هذه المرحلة </a:t>
            </a:r>
            <a:r>
              <a:rPr kumimoji="0" lang="ar-SA" sz="1600" b="0" i="0" u="none" strike="noStrike" kern="0" cap="none" spc="0" normalizeH="0" baseline="0" noProof="0" dirty="0">
                <a:ln>
                  <a:noFill/>
                </a:ln>
                <a:solidFill>
                  <a:srgbClr val="00AEEF"/>
                </a:solidFill>
                <a:effectLst/>
                <a:uLnTx/>
                <a:uFillTx/>
                <a:latin typeface="Alexandria" charset="0"/>
                <a:ea typeface="+mn-ea"/>
                <a:cs typeface="Alexandria" charset="0"/>
              </a:rPr>
              <a:t>ظهرت قيم إدارية جديدة تدعو إلى الإدارة بالأهداف</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حيث تقوم على أساس المسؤولية المشتركة بين القائد والمرؤوسين في جميع مضامين العملية الإدارية إضافة إلى تحديد الأهداف بصورة جماعية ضمن الإمكانيات المتاحة ومن ثم تنفيذها، </a:t>
            </a:r>
            <a:r>
              <a:rPr kumimoji="0" lang="ar-SA" sz="1600" b="0" i="0" u="none" strike="noStrike" kern="0" cap="none" spc="0" normalizeH="0" baseline="0" noProof="0" dirty="0">
                <a:ln>
                  <a:noFill/>
                </a:ln>
                <a:solidFill>
                  <a:srgbClr val="00AEEF"/>
                </a:solidFill>
                <a:effectLst/>
                <a:uLnTx/>
                <a:uFillTx/>
                <a:latin typeface="Alexandria" charset="0"/>
                <a:ea typeface="+mn-ea"/>
                <a:cs typeface="Alexandria" charset="0"/>
              </a:rPr>
              <a:t>وسادت في هذه المرحلة قيم المشاركة</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a:t>
            </a:r>
          </a:p>
        </p:txBody>
      </p:sp>
      <p:sp>
        <p:nvSpPr>
          <p:cNvPr id="12" name="Round Diagonal Corner Rectangle 17">
            <a:extLst>
              <a:ext uri="{FF2B5EF4-FFF2-40B4-BE49-F238E27FC236}">
                <a16:creationId xmlns:a16="http://schemas.microsoft.com/office/drawing/2014/main" id="{7CC5C416-7C96-1C46-085C-9249B32BBDE9}"/>
              </a:ext>
            </a:extLst>
          </p:cNvPr>
          <p:cNvSpPr/>
          <p:nvPr/>
        </p:nvSpPr>
        <p:spPr>
          <a:xfrm>
            <a:off x="6696222" y="4056029"/>
            <a:ext cx="4293322"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dirty="0">
                <a:solidFill>
                  <a:schemeClr val="bg1"/>
                </a:solidFill>
                <a:latin typeface="Alexandria" charset="0"/>
                <a:cs typeface="Alexandria" charset="0"/>
              </a:rPr>
              <a:t>المرحلة الخامسة: (الإدارة بالأهداف)</a:t>
            </a:r>
          </a:p>
        </p:txBody>
      </p:sp>
    </p:spTree>
    <p:extLst>
      <p:ext uri="{BB962C8B-B14F-4D97-AF65-F5344CB8AC3E}">
        <p14:creationId xmlns:p14="http://schemas.microsoft.com/office/powerpoint/2010/main" val="14033636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22D27FEE-CD02-7B66-360A-267784CE25BF}"/>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36CD10E2-2450-CDC6-69BA-B9AD021E6B7D}"/>
              </a:ext>
            </a:extLst>
          </p:cNvPr>
          <p:cNvSpPr txBox="1"/>
          <p:nvPr/>
        </p:nvSpPr>
        <p:spPr>
          <a:xfrm>
            <a:off x="3963403" y="586164"/>
            <a:ext cx="4266199" cy="400110"/>
          </a:xfrm>
          <a:prstGeom prst="rect">
            <a:avLst/>
          </a:prstGeom>
          <a:noFill/>
        </p:spPr>
        <p:txBody>
          <a:bodyPr wrap="square" rtlCol="0">
            <a:spAutoFit/>
          </a:bodyPr>
          <a:lstStyle/>
          <a:p>
            <a:pPr algn="ctr" rtl="0">
              <a:spcAft>
                <a:spcPts val="600"/>
              </a:spcAft>
            </a:pPr>
            <a:r>
              <a:rPr lang="ar-EG" sz="2000" b="1" dirty="0">
                <a:solidFill>
                  <a:prstClr val="black"/>
                </a:solidFill>
                <a:latin typeface="Alexandria" pitchFamily="2" charset="-78"/>
                <a:cs typeface="Alexandria" pitchFamily="2" charset="-78"/>
              </a:rPr>
              <a:t>مراحل تطور القيم الإدارية</a:t>
            </a:r>
          </a:p>
        </p:txBody>
      </p:sp>
      <p:sp>
        <p:nvSpPr>
          <p:cNvPr id="4" name="Rectangle 4">
            <a:extLst>
              <a:ext uri="{FF2B5EF4-FFF2-40B4-BE49-F238E27FC236}">
                <a16:creationId xmlns:a16="http://schemas.microsoft.com/office/drawing/2014/main" id="{CCECF53F-199B-1097-CB92-688D89890397}"/>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F2C1E0E9-AFAD-3EBB-D4DD-2D1D9446E822}"/>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98AB14D-CB06-ADF3-D7D1-1EE183FE3DAE}"/>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6</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86CC5276-9371-A8E0-CEED-D292BD20B8F4}"/>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20800E17-ABAF-96FB-B6C0-0C95C8C121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3A0E32A2-A61B-3080-8BF6-6BC430C43D09}"/>
              </a:ext>
            </a:extLst>
          </p:cNvPr>
          <p:cNvSpPr txBox="1"/>
          <p:nvPr/>
        </p:nvSpPr>
        <p:spPr>
          <a:xfrm>
            <a:off x="998580" y="2620703"/>
            <a:ext cx="10187196" cy="1158715"/>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لقد </a:t>
            </a:r>
            <a:r>
              <a:rPr kumimoji="0" lang="ar-SA" sz="1600" b="0" i="0" u="none" strike="noStrike" kern="0" cap="none" spc="0" normalizeH="0" baseline="0" noProof="0" dirty="0">
                <a:ln>
                  <a:noFill/>
                </a:ln>
                <a:solidFill>
                  <a:srgbClr val="00AEEF"/>
                </a:solidFill>
                <a:effectLst/>
                <a:uLnTx/>
                <a:uFillTx/>
                <a:latin typeface="Alexandria" charset="0"/>
                <a:ea typeface="+mn-ea"/>
                <a:cs typeface="Alexandria" charset="0"/>
              </a:rPr>
              <a:t>ظهرت في هذه المرحلة عمليات تطوير تنظيمي من خلال تحليل المعلومات ووضع الخطط المستقبلية للمنظمة</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وسادت فيها قيم التشجيع على التوجهات السلوكية والتطوير الذاتي والرضا الوظيفي والاهتمام بظروف العمل واستخدام منهجية البحث العلمي.</a:t>
            </a:r>
          </a:p>
        </p:txBody>
      </p:sp>
      <p:sp>
        <p:nvSpPr>
          <p:cNvPr id="10" name="Round Diagonal Corner Rectangle 17">
            <a:extLst>
              <a:ext uri="{FF2B5EF4-FFF2-40B4-BE49-F238E27FC236}">
                <a16:creationId xmlns:a16="http://schemas.microsoft.com/office/drawing/2014/main" id="{F0D9B65D-2053-9BA0-A473-DD63BF8330CF}"/>
              </a:ext>
            </a:extLst>
          </p:cNvPr>
          <p:cNvSpPr/>
          <p:nvPr/>
        </p:nvSpPr>
        <p:spPr>
          <a:xfrm>
            <a:off x="6696222" y="1990421"/>
            <a:ext cx="4281599"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dirty="0">
                <a:solidFill>
                  <a:schemeClr val="bg1"/>
                </a:solidFill>
                <a:latin typeface="Alexandria" charset="0"/>
                <a:cs typeface="Alexandria" charset="0"/>
              </a:rPr>
              <a:t>المرحلة السادسة: (التطوير التنظيمي)</a:t>
            </a:r>
          </a:p>
        </p:txBody>
      </p:sp>
      <p:sp>
        <p:nvSpPr>
          <p:cNvPr id="11" name="مربع نص 10">
            <a:extLst>
              <a:ext uri="{FF2B5EF4-FFF2-40B4-BE49-F238E27FC236}">
                <a16:creationId xmlns:a16="http://schemas.microsoft.com/office/drawing/2014/main" id="{37F5AEA2-850C-B5F1-BE3C-D13ABFCB15D9}"/>
              </a:ext>
            </a:extLst>
          </p:cNvPr>
          <p:cNvSpPr txBox="1"/>
          <p:nvPr/>
        </p:nvSpPr>
        <p:spPr>
          <a:xfrm>
            <a:off x="1010303" y="4686311"/>
            <a:ext cx="10187196" cy="1158715"/>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تعتبر </a:t>
            </a:r>
            <a:r>
              <a:rPr kumimoji="0" lang="ar-SA" sz="1600" b="0" i="0" u="none" strike="noStrike" kern="0" cap="none" spc="0" normalizeH="0" baseline="0" noProof="0" dirty="0">
                <a:ln>
                  <a:noFill/>
                </a:ln>
                <a:solidFill>
                  <a:srgbClr val="00AEEF"/>
                </a:solidFill>
                <a:effectLst/>
                <a:uLnTx/>
                <a:uFillTx/>
                <a:latin typeface="Alexandria" charset="0"/>
                <a:ea typeface="+mn-ea"/>
                <a:cs typeface="Alexandria" charset="0"/>
              </a:rPr>
              <a:t>هذه المرحلة مزيج المراحل السابقة للقيم الإدارية </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عبر إدراك عمل القادة المفهوم القيادة وأهميتها والاهتمام بظروف البيئة المحيطة وانتشار مصطلحات ومفاهيم جديدة، وسادت في هذه المرحلة قيم التنافس والبقاء للأصلح والاهتمام بالعمل الجاد واستغلال الفرص الفردية والمسؤولية الذاتية.</a:t>
            </a:r>
          </a:p>
        </p:txBody>
      </p:sp>
      <p:sp>
        <p:nvSpPr>
          <p:cNvPr id="12" name="Round Diagonal Corner Rectangle 17">
            <a:extLst>
              <a:ext uri="{FF2B5EF4-FFF2-40B4-BE49-F238E27FC236}">
                <a16:creationId xmlns:a16="http://schemas.microsoft.com/office/drawing/2014/main" id="{7CC5C416-7C96-1C46-085C-9249B32BBDE9}"/>
              </a:ext>
            </a:extLst>
          </p:cNvPr>
          <p:cNvSpPr/>
          <p:nvPr/>
        </p:nvSpPr>
        <p:spPr>
          <a:xfrm>
            <a:off x="6696222" y="4056029"/>
            <a:ext cx="4293322"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dirty="0">
                <a:solidFill>
                  <a:schemeClr val="bg1"/>
                </a:solidFill>
                <a:latin typeface="Alexandria" charset="0"/>
                <a:cs typeface="Alexandria" charset="0"/>
              </a:rPr>
              <a:t>المرحلة السابعة: (الواقعية)</a:t>
            </a:r>
          </a:p>
        </p:txBody>
      </p:sp>
    </p:spTree>
    <p:extLst>
      <p:ext uri="{BB962C8B-B14F-4D97-AF65-F5344CB8AC3E}">
        <p14:creationId xmlns:p14="http://schemas.microsoft.com/office/powerpoint/2010/main" val="12226486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22D27FEE-CD02-7B66-360A-267784CE25BF}"/>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36CD10E2-2450-CDC6-69BA-B9AD021E6B7D}"/>
              </a:ext>
            </a:extLst>
          </p:cNvPr>
          <p:cNvSpPr txBox="1"/>
          <p:nvPr/>
        </p:nvSpPr>
        <p:spPr>
          <a:xfrm>
            <a:off x="3963403" y="586164"/>
            <a:ext cx="4266199" cy="400110"/>
          </a:xfrm>
          <a:prstGeom prst="rect">
            <a:avLst/>
          </a:prstGeom>
          <a:noFill/>
        </p:spPr>
        <p:txBody>
          <a:bodyPr wrap="square" rtlCol="0">
            <a:spAutoFit/>
          </a:bodyPr>
          <a:lstStyle/>
          <a:p>
            <a:pPr algn="ctr" rtl="0">
              <a:spcAft>
                <a:spcPts val="600"/>
              </a:spcAft>
            </a:pPr>
            <a:r>
              <a:rPr lang="ar-EG" sz="2000" b="1" dirty="0">
                <a:solidFill>
                  <a:prstClr val="black"/>
                </a:solidFill>
                <a:latin typeface="Alexandria" pitchFamily="2" charset="-78"/>
                <a:cs typeface="Alexandria" pitchFamily="2" charset="-78"/>
              </a:rPr>
              <a:t>مصادر القيم الإدارية</a:t>
            </a:r>
          </a:p>
        </p:txBody>
      </p:sp>
      <p:sp>
        <p:nvSpPr>
          <p:cNvPr id="4" name="Rectangle 4">
            <a:extLst>
              <a:ext uri="{FF2B5EF4-FFF2-40B4-BE49-F238E27FC236}">
                <a16:creationId xmlns:a16="http://schemas.microsoft.com/office/drawing/2014/main" id="{CCECF53F-199B-1097-CB92-688D89890397}"/>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F2C1E0E9-AFAD-3EBB-D4DD-2D1D9446E822}"/>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98AB14D-CB06-ADF3-D7D1-1EE183FE3DAE}"/>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6</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86CC5276-9371-A8E0-CEED-D292BD20B8F4}"/>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20800E17-ABAF-96FB-B6C0-0C95C8C121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10" name="مربع نص 8">
            <a:extLst>
              <a:ext uri="{FF2B5EF4-FFF2-40B4-BE49-F238E27FC236}">
                <a16:creationId xmlns:a16="http://schemas.microsoft.com/office/drawing/2014/main" id="{053B78F6-867A-8305-5DE8-A30F79AF811E}"/>
              </a:ext>
            </a:extLst>
          </p:cNvPr>
          <p:cNvGraphicFramePr/>
          <p:nvPr>
            <p:extLst>
              <p:ext uri="{D42A27DB-BD31-4B8C-83A1-F6EECF244321}">
                <p14:modId xmlns:p14="http://schemas.microsoft.com/office/powerpoint/2010/main" val="2333787406"/>
              </p:ext>
            </p:extLst>
          </p:nvPr>
        </p:nvGraphicFramePr>
        <p:xfrm>
          <a:off x="1046993" y="2155119"/>
          <a:ext cx="9677964" cy="38054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36918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22D27FEE-CD02-7B66-360A-267784CE25BF}"/>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36CD10E2-2450-CDC6-69BA-B9AD021E6B7D}"/>
              </a:ext>
            </a:extLst>
          </p:cNvPr>
          <p:cNvSpPr txBox="1"/>
          <p:nvPr/>
        </p:nvSpPr>
        <p:spPr>
          <a:xfrm>
            <a:off x="3963403" y="586164"/>
            <a:ext cx="4266199" cy="400110"/>
          </a:xfrm>
          <a:prstGeom prst="rect">
            <a:avLst/>
          </a:prstGeom>
          <a:noFill/>
        </p:spPr>
        <p:txBody>
          <a:bodyPr wrap="square" rtlCol="0">
            <a:spAutoFit/>
          </a:bodyPr>
          <a:lstStyle/>
          <a:p>
            <a:pPr algn="ctr" rtl="0">
              <a:spcAft>
                <a:spcPts val="600"/>
              </a:spcAft>
            </a:pPr>
            <a:r>
              <a:rPr lang="ar-EG" sz="2000" b="1" dirty="0">
                <a:solidFill>
                  <a:prstClr val="black"/>
                </a:solidFill>
                <a:latin typeface="Alexandria" pitchFamily="2" charset="-78"/>
                <a:cs typeface="Alexandria" pitchFamily="2" charset="-78"/>
              </a:rPr>
              <a:t>مصادر القيم الإدارية</a:t>
            </a:r>
          </a:p>
        </p:txBody>
      </p:sp>
      <p:sp>
        <p:nvSpPr>
          <p:cNvPr id="4" name="Rectangle 4">
            <a:extLst>
              <a:ext uri="{FF2B5EF4-FFF2-40B4-BE49-F238E27FC236}">
                <a16:creationId xmlns:a16="http://schemas.microsoft.com/office/drawing/2014/main" id="{CCECF53F-199B-1097-CB92-688D89890397}"/>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F2C1E0E9-AFAD-3EBB-D4DD-2D1D9446E822}"/>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98AB14D-CB06-ADF3-D7D1-1EE183FE3DAE}"/>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6</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86CC5276-9371-A8E0-CEED-D292BD20B8F4}"/>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20800E17-ABAF-96FB-B6C0-0C95C8C121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3A0E32A2-A61B-3080-8BF6-6BC430C43D09}"/>
              </a:ext>
            </a:extLst>
          </p:cNvPr>
          <p:cNvSpPr txBox="1"/>
          <p:nvPr/>
        </p:nvSpPr>
        <p:spPr>
          <a:xfrm>
            <a:off x="762000" y="2775451"/>
            <a:ext cx="10423776" cy="2266646"/>
          </a:xfrm>
          <a:prstGeom prst="rect">
            <a:avLst/>
          </a:prstGeom>
          <a:noFill/>
        </p:spPr>
        <p:txBody>
          <a:bodyPr wrap="square" rtlCol="1">
            <a:spAutoFit/>
          </a:bodyPr>
          <a:lstStyle/>
          <a:p>
            <a:pPr marL="285750" indent="-285750" algn="justLow">
              <a:lnSpc>
                <a:spcPct val="150000"/>
              </a:lnSpc>
              <a:buFont typeface="Wingdings" panose="05000000000000000000" pitchFamily="2" charset="2"/>
              <a:buChar char="v"/>
            </a:pPr>
            <a:r>
              <a:rPr kumimoji="0" lang="ar-SA" sz="1600" b="1" i="0" u="none" strike="noStrike" kern="0" cap="none" spc="0" normalizeH="0" baseline="0" noProof="0" dirty="0">
                <a:ln>
                  <a:noFill/>
                </a:ln>
                <a:solidFill>
                  <a:srgbClr val="00AEEF"/>
                </a:solidFill>
                <a:effectLst/>
                <a:uLnTx/>
                <a:uFillTx/>
                <a:latin typeface="Alexandria" charset="0"/>
                <a:ea typeface="+mn-ea"/>
                <a:cs typeface="Alexandria" charset="0"/>
              </a:rPr>
              <a:t>  أولاً: العائلة</a:t>
            </a:r>
          </a:p>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يحصل الفرد على قيمه بشكل أساسي من خلال علاقاته بأفراد عائلته، وتبدأ هذه العلاقات أولاً مع الأم وبعدها تتسع لتشمل الأب والأخوة والجيران والأصدقاء.</a:t>
            </a:r>
          </a:p>
          <a:p>
            <a:pPr algn="justLow">
              <a:lnSpc>
                <a:spcPct val="150000"/>
              </a:lnSpc>
            </a:pPr>
            <a:endPar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endParaRPr>
          </a:p>
          <a:p>
            <a:pPr marL="285750" indent="-285750" algn="justLow">
              <a:lnSpc>
                <a:spcPct val="150000"/>
              </a:lnSpc>
              <a:buFont typeface="Wingdings" panose="05000000000000000000" pitchFamily="2" charset="2"/>
              <a:buChar char="v"/>
            </a:pPr>
            <a:r>
              <a:rPr kumimoji="0" lang="ar-SA" sz="1600" b="1" i="0" u="none" strike="noStrike" kern="0" cap="none" spc="0" normalizeH="0" baseline="0" noProof="0" dirty="0">
                <a:ln>
                  <a:noFill/>
                </a:ln>
                <a:solidFill>
                  <a:srgbClr val="00AEEF"/>
                </a:solidFill>
                <a:effectLst/>
                <a:uLnTx/>
                <a:uFillTx/>
                <a:latin typeface="Alexandria" charset="0"/>
                <a:ea typeface="+mn-ea"/>
                <a:cs typeface="Alexandria" charset="0"/>
              </a:rPr>
              <a:t>  ثانياً: التعاليم الدينية</a:t>
            </a:r>
          </a:p>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يعتبر الدين المصدر الرئيسي لقيم كثيرة مثل (النزاهة في العمل، الاستقامة، الطاعة، الاعتدال، إتقان العمل ... الخ).</a:t>
            </a:r>
          </a:p>
        </p:txBody>
      </p:sp>
      <p:sp>
        <p:nvSpPr>
          <p:cNvPr id="11" name="مستطيل 10">
            <a:extLst>
              <a:ext uri="{FF2B5EF4-FFF2-40B4-BE49-F238E27FC236}">
                <a16:creationId xmlns:a16="http://schemas.microsoft.com/office/drawing/2014/main" id="{E7D103B1-FF21-772B-816B-109ADED3663C}"/>
              </a:ext>
            </a:extLst>
          </p:cNvPr>
          <p:cNvSpPr/>
          <p:nvPr/>
        </p:nvSpPr>
        <p:spPr>
          <a:xfrm>
            <a:off x="3094887" y="2019211"/>
            <a:ext cx="6522262" cy="637342"/>
          </a:xfrm>
          <a:prstGeom prst="rect">
            <a:avLst/>
          </a:prstGeom>
          <a:solidFill>
            <a:srgbClr val="203E5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1600" b="1" dirty="0">
                <a:latin typeface="Alexandria" pitchFamily="2" charset="-78"/>
                <a:cs typeface="Alexandria" pitchFamily="2" charset="-78"/>
              </a:rPr>
              <a:t>هناك عدة مصادر للقيم الموجودة لدى الأفراد ومن أهمها ما يلي:</a:t>
            </a:r>
          </a:p>
        </p:txBody>
      </p:sp>
    </p:spTree>
    <p:extLst>
      <p:ext uri="{BB962C8B-B14F-4D97-AF65-F5344CB8AC3E}">
        <p14:creationId xmlns:p14="http://schemas.microsoft.com/office/powerpoint/2010/main" val="40628030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22D27FEE-CD02-7B66-360A-267784CE25BF}"/>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36CD10E2-2450-CDC6-69BA-B9AD021E6B7D}"/>
              </a:ext>
            </a:extLst>
          </p:cNvPr>
          <p:cNvSpPr txBox="1"/>
          <p:nvPr/>
        </p:nvSpPr>
        <p:spPr>
          <a:xfrm>
            <a:off x="3963403" y="586164"/>
            <a:ext cx="4266199" cy="400110"/>
          </a:xfrm>
          <a:prstGeom prst="rect">
            <a:avLst/>
          </a:prstGeom>
          <a:noFill/>
        </p:spPr>
        <p:txBody>
          <a:bodyPr wrap="square" rtlCol="0">
            <a:spAutoFit/>
          </a:bodyPr>
          <a:lstStyle/>
          <a:p>
            <a:pPr algn="ctr" rtl="0">
              <a:spcAft>
                <a:spcPts val="600"/>
              </a:spcAft>
            </a:pPr>
            <a:r>
              <a:rPr lang="ar-EG" sz="2000" b="1" dirty="0">
                <a:solidFill>
                  <a:prstClr val="black"/>
                </a:solidFill>
                <a:latin typeface="Alexandria" pitchFamily="2" charset="-78"/>
                <a:cs typeface="Alexandria" pitchFamily="2" charset="-78"/>
              </a:rPr>
              <a:t>مصادر القيم الإدارية</a:t>
            </a:r>
          </a:p>
        </p:txBody>
      </p:sp>
      <p:sp>
        <p:nvSpPr>
          <p:cNvPr id="4" name="Rectangle 4">
            <a:extLst>
              <a:ext uri="{FF2B5EF4-FFF2-40B4-BE49-F238E27FC236}">
                <a16:creationId xmlns:a16="http://schemas.microsoft.com/office/drawing/2014/main" id="{CCECF53F-199B-1097-CB92-688D89890397}"/>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F2C1E0E9-AFAD-3EBB-D4DD-2D1D9446E822}"/>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98AB14D-CB06-ADF3-D7D1-1EE183FE3DAE}"/>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6</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86CC5276-9371-A8E0-CEED-D292BD20B8F4}"/>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20800E17-ABAF-96FB-B6C0-0C95C8C121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3A0E32A2-A61B-3080-8BF6-6BC430C43D09}"/>
              </a:ext>
            </a:extLst>
          </p:cNvPr>
          <p:cNvSpPr txBox="1"/>
          <p:nvPr/>
        </p:nvSpPr>
        <p:spPr>
          <a:xfrm>
            <a:off x="762000" y="2775451"/>
            <a:ext cx="10423776" cy="2635978"/>
          </a:xfrm>
          <a:prstGeom prst="rect">
            <a:avLst/>
          </a:prstGeom>
          <a:noFill/>
        </p:spPr>
        <p:txBody>
          <a:bodyPr wrap="square" rtlCol="1">
            <a:spAutoFit/>
          </a:bodyPr>
          <a:lstStyle/>
          <a:p>
            <a:pPr marL="285750" indent="-285750" algn="justLow">
              <a:lnSpc>
                <a:spcPct val="150000"/>
              </a:lnSpc>
              <a:buFont typeface="Wingdings" panose="05000000000000000000" pitchFamily="2" charset="2"/>
              <a:buChar char="v"/>
            </a:pPr>
            <a:r>
              <a:rPr kumimoji="0" lang="ar-SA" sz="1600" b="1" i="0" u="none" strike="noStrike" kern="0" cap="none" spc="0" normalizeH="0" baseline="0" noProof="0" dirty="0">
                <a:ln>
                  <a:noFill/>
                </a:ln>
                <a:solidFill>
                  <a:srgbClr val="00AEEF"/>
                </a:solidFill>
                <a:effectLst/>
                <a:uLnTx/>
                <a:uFillTx/>
                <a:latin typeface="Alexandria" charset="0"/>
                <a:ea typeface="+mn-ea"/>
                <a:cs typeface="Alexandria" charset="0"/>
              </a:rPr>
              <a:t>  ثالثاً: الخبرات السابقة</a:t>
            </a:r>
          </a:p>
          <a:p>
            <a:pPr algn="justLow">
              <a:lnSpc>
                <a:spcPct val="150000"/>
              </a:lnSpc>
            </a:pPr>
            <a:r>
              <a:rPr kumimoji="0" lang="ar-SA" sz="1600" i="0" u="none" strike="noStrike" kern="0" cap="none" spc="0" normalizeH="0" baseline="0" noProof="0" dirty="0">
                <a:ln>
                  <a:noFill/>
                </a:ln>
                <a:effectLst/>
                <a:uLnTx/>
                <a:uFillTx/>
                <a:latin typeface="Alexandria" charset="0"/>
                <a:ea typeface="+mn-ea"/>
                <a:cs typeface="Alexandria" charset="0"/>
              </a:rPr>
              <a:t>خبرة الأشخاص ذات أهمية عظمى، فالفقير الذي لم يذق يوما طعاما يشتهيه يستطيع أن يقدر قيمة الغنى لأنه عاش محروما منها، كذلك الشخص الأمي فأنه يعطي قيمة أعلى للتعليم.</a:t>
            </a:r>
          </a:p>
          <a:p>
            <a:pPr algn="justLow">
              <a:lnSpc>
                <a:spcPct val="150000"/>
              </a:lnSpc>
            </a:pPr>
            <a:endParaRPr lang="ar-SA" sz="1600" b="1" kern="0" dirty="0">
              <a:solidFill>
                <a:srgbClr val="00AEEF"/>
              </a:solidFill>
              <a:latin typeface="Alexandria" charset="0"/>
              <a:cs typeface="Alexandria" charset="0"/>
            </a:endParaRPr>
          </a:p>
          <a:p>
            <a:pPr marL="285750" indent="-285750" algn="justLow">
              <a:lnSpc>
                <a:spcPct val="150000"/>
              </a:lnSpc>
              <a:buFont typeface="Wingdings" panose="05000000000000000000" pitchFamily="2" charset="2"/>
              <a:buChar char="v"/>
            </a:pPr>
            <a:r>
              <a:rPr kumimoji="0" lang="ar-SA" sz="1600" b="1" i="0" u="none" strike="noStrike" kern="0" cap="none" spc="0" normalizeH="0" baseline="0" noProof="0" dirty="0">
                <a:ln>
                  <a:noFill/>
                </a:ln>
                <a:solidFill>
                  <a:srgbClr val="00AEEF"/>
                </a:solidFill>
                <a:effectLst/>
                <a:uLnTx/>
                <a:uFillTx/>
                <a:latin typeface="Alexandria" charset="0"/>
                <a:ea typeface="+mn-ea"/>
                <a:cs typeface="Alexandria" charset="0"/>
              </a:rPr>
              <a:t>رابعاً: الجماعات التي ينتمي إليها الفرد</a:t>
            </a:r>
          </a:p>
          <a:p>
            <a:pPr algn="justLow">
              <a:lnSpc>
                <a:spcPct val="150000"/>
              </a:lnSpc>
            </a:pPr>
            <a:r>
              <a:rPr kumimoji="0" lang="ar-SA" sz="1600" i="0" u="none" strike="noStrike" kern="0" cap="none" spc="0" normalizeH="0" baseline="0" noProof="0" dirty="0">
                <a:ln>
                  <a:noFill/>
                </a:ln>
                <a:effectLst/>
                <a:uLnTx/>
                <a:uFillTx/>
                <a:latin typeface="Alexandria" charset="0"/>
                <a:ea typeface="+mn-ea"/>
                <a:cs typeface="Alexandria" charset="0"/>
              </a:rPr>
              <a:t>انتماء الفرد إلى جماعة معينة قد يسهم بتغير أو تبدل قيمه، بسبب الضغوط التي يمارسوها أفراد الجماعة تجاه الفرد وصولا إلى حالة من تناسق القيم للجماعة بأكملها.</a:t>
            </a:r>
            <a:endParaRPr kumimoji="0" lang="ar-SA" sz="1600" b="1" i="0" u="none" strike="noStrike" kern="0" cap="none" spc="0" normalizeH="0" baseline="0" noProof="0" dirty="0">
              <a:ln>
                <a:noFill/>
              </a:ln>
              <a:solidFill>
                <a:srgbClr val="00AEEF"/>
              </a:solidFill>
              <a:effectLst/>
              <a:uLnTx/>
              <a:uFillTx/>
              <a:latin typeface="Alexandria" charset="0"/>
              <a:ea typeface="+mn-ea"/>
              <a:cs typeface="Alexandria" charset="0"/>
            </a:endParaRPr>
          </a:p>
        </p:txBody>
      </p:sp>
      <p:sp>
        <p:nvSpPr>
          <p:cNvPr id="11" name="مستطيل 10">
            <a:extLst>
              <a:ext uri="{FF2B5EF4-FFF2-40B4-BE49-F238E27FC236}">
                <a16:creationId xmlns:a16="http://schemas.microsoft.com/office/drawing/2014/main" id="{8CC2BC84-C9C4-3CB5-90A6-BF61A2592157}"/>
              </a:ext>
            </a:extLst>
          </p:cNvPr>
          <p:cNvSpPr/>
          <p:nvPr/>
        </p:nvSpPr>
        <p:spPr>
          <a:xfrm>
            <a:off x="3094887" y="2019211"/>
            <a:ext cx="6522262" cy="637342"/>
          </a:xfrm>
          <a:prstGeom prst="rect">
            <a:avLst/>
          </a:prstGeom>
          <a:solidFill>
            <a:srgbClr val="203E5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1600" b="1" dirty="0">
                <a:latin typeface="Alexandria" pitchFamily="2" charset="-78"/>
                <a:cs typeface="Alexandria" pitchFamily="2" charset="-78"/>
              </a:rPr>
              <a:t>هناك عدة مصادر للقيم الموجودة لدى الأفراد ومن أهمها ما يلي:</a:t>
            </a:r>
          </a:p>
        </p:txBody>
      </p:sp>
    </p:spTree>
    <p:extLst>
      <p:ext uri="{BB962C8B-B14F-4D97-AF65-F5344CB8AC3E}">
        <p14:creationId xmlns:p14="http://schemas.microsoft.com/office/powerpoint/2010/main" val="9763921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22D27FEE-CD02-7B66-360A-267784CE25BF}"/>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36CD10E2-2450-CDC6-69BA-B9AD021E6B7D}"/>
              </a:ext>
            </a:extLst>
          </p:cNvPr>
          <p:cNvSpPr txBox="1"/>
          <p:nvPr/>
        </p:nvSpPr>
        <p:spPr>
          <a:xfrm>
            <a:off x="3963403" y="586164"/>
            <a:ext cx="4266199" cy="400110"/>
          </a:xfrm>
          <a:prstGeom prst="rect">
            <a:avLst/>
          </a:prstGeom>
          <a:noFill/>
        </p:spPr>
        <p:txBody>
          <a:bodyPr wrap="square" rtlCol="0">
            <a:spAutoFit/>
          </a:bodyPr>
          <a:lstStyle/>
          <a:p>
            <a:pPr algn="ctr" rtl="0">
              <a:spcAft>
                <a:spcPts val="600"/>
              </a:spcAft>
            </a:pPr>
            <a:r>
              <a:rPr lang="ar-EG" sz="2000" b="1" dirty="0">
                <a:solidFill>
                  <a:prstClr val="black"/>
                </a:solidFill>
                <a:latin typeface="Alexandria" pitchFamily="2" charset="-78"/>
                <a:cs typeface="Alexandria" pitchFamily="2" charset="-78"/>
              </a:rPr>
              <a:t>وظائف القيم الإدارية</a:t>
            </a:r>
          </a:p>
        </p:txBody>
      </p:sp>
      <p:sp>
        <p:nvSpPr>
          <p:cNvPr id="4" name="Rectangle 4">
            <a:extLst>
              <a:ext uri="{FF2B5EF4-FFF2-40B4-BE49-F238E27FC236}">
                <a16:creationId xmlns:a16="http://schemas.microsoft.com/office/drawing/2014/main" id="{CCECF53F-199B-1097-CB92-688D89890397}"/>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F2C1E0E9-AFAD-3EBB-D4DD-2D1D9446E822}"/>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98AB14D-CB06-ADF3-D7D1-1EE183FE3DAE}"/>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6</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86CC5276-9371-A8E0-CEED-D292BD20B8F4}"/>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20800E17-ABAF-96FB-B6C0-0C95C8C121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3A0E32A2-A61B-3080-8BF6-6BC430C43D09}"/>
              </a:ext>
            </a:extLst>
          </p:cNvPr>
          <p:cNvSpPr txBox="1"/>
          <p:nvPr/>
        </p:nvSpPr>
        <p:spPr>
          <a:xfrm>
            <a:off x="1031955" y="2996742"/>
            <a:ext cx="10243467" cy="1897314"/>
          </a:xfrm>
          <a:prstGeom prst="rect">
            <a:avLst/>
          </a:prstGeom>
          <a:noFill/>
        </p:spPr>
        <p:txBody>
          <a:bodyPr wrap="square" rtlCol="1">
            <a:spAutoFit/>
          </a:bodyPr>
          <a:lstStyle/>
          <a:p>
            <a:pPr marL="285750" indent="-285750" algn="justLow">
              <a:lnSpc>
                <a:spcPct val="150000"/>
              </a:lnSpc>
              <a:buFont typeface="Arial" panose="020B0604020202020204" pitchFamily="34" charset="0"/>
              <a:buChar char="•"/>
            </a:pPr>
            <a:r>
              <a:rPr kumimoji="0" lang="ar-SA" sz="1600" i="0" u="none" strike="noStrike" kern="0" cap="none" spc="0" normalizeH="0" baseline="0" noProof="0" dirty="0">
                <a:ln>
                  <a:noFill/>
                </a:ln>
                <a:effectLst/>
                <a:uLnTx/>
                <a:uFillTx/>
                <a:latin typeface="Alexandria" charset="0"/>
                <a:ea typeface="+mn-ea"/>
                <a:cs typeface="Alexandria" charset="0"/>
              </a:rPr>
              <a:t>معايير يستخدمها الأفراد والجماعات لقياس أعمالهم.</a:t>
            </a:r>
            <a:r>
              <a:rPr lang="ar-SA" sz="1600" kern="0" noProof="0" dirty="0">
                <a:latin typeface="Alexandria" charset="0"/>
                <a:cs typeface="Alexandria" charset="0"/>
              </a:rPr>
              <a:t> و</a:t>
            </a:r>
            <a:r>
              <a:rPr kumimoji="0" lang="ar-SA" sz="1600" i="0" u="none" strike="noStrike" kern="0" cap="none" spc="0" normalizeH="0" baseline="0" noProof="0" dirty="0">
                <a:ln>
                  <a:noFill/>
                </a:ln>
                <a:effectLst/>
                <a:uLnTx/>
                <a:uFillTx/>
                <a:latin typeface="Alexandria" charset="0"/>
                <a:ea typeface="+mn-ea"/>
                <a:cs typeface="Alexandria" charset="0"/>
              </a:rPr>
              <a:t>يحكمون بها على تصرفاتهم في موقع العمل.</a:t>
            </a:r>
          </a:p>
          <a:p>
            <a:pPr marL="285750" indent="-285750" algn="justLow">
              <a:lnSpc>
                <a:spcPct val="150000"/>
              </a:lnSpc>
              <a:buFont typeface="Arial" panose="020B0604020202020204" pitchFamily="34" charset="0"/>
              <a:buChar char="•"/>
            </a:pPr>
            <a:r>
              <a:rPr kumimoji="0" lang="ar-SA" sz="1600" i="0" u="none" strike="noStrike" kern="0" cap="none" spc="0" normalizeH="0" baseline="0" noProof="0" dirty="0">
                <a:ln>
                  <a:noFill/>
                </a:ln>
                <a:effectLst/>
                <a:uLnTx/>
                <a:uFillTx/>
                <a:latin typeface="Alexandria" charset="0"/>
                <a:ea typeface="+mn-ea"/>
                <a:cs typeface="Alexandria" charset="0"/>
              </a:rPr>
              <a:t>تنسيق سلوكهم الاجتماعي</a:t>
            </a:r>
            <a:r>
              <a:rPr lang="ar-SA" sz="1600" kern="0" dirty="0">
                <a:latin typeface="Alexandria" charset="0"/>
                <a:cs typeface="Alexandria" charset="0"/>
              </a:rPr>
              <a:t> و</a:t>
            </a:r>
            <a:r>
              <a:rPr kumimoji="0" lang="ar-SA" sz="1600" i="0" u="none" strike="noStrike" kern="0" cap="none" spc="0" normalizeH="0" baseline="0" noProof="0" dirty="0">
                <a:ln>
                  <a:noFill/>
                </a:ln>
                <a:effectLst/>
                <a:uLnTx/>
                <a:uFillTx/>
                <a:latin typeface="Alexandria" charset="0"/>
                <a:ea typeface="+mn-ea"/>
                <a:cs typeface="Alexandria" charset="0"/>
              </a:rPr>
              <a:t>تساعد في تحديد المكافآت والعقوبات للأفراد الذين يتبعون قيم المنظمة أو لا.</a:t>
            </a:r>
          </a:p>
          <a:p>
            <a:pPr marL="285750" indent="-285750" algn="justLow">
              <a:lnSpc>
                <a:spcPct val="150000"/>
              </a:lnSpc>
              <a:buFont typeface="Arial" panose="020B0604020202020204" pitchFamily="34" charset="0"/>
              <a:buChar char="•"/>
            </a:pPr>
            <a:r>
              <a:rPr kumimoji="0" lang="ar-SA" sz="1600" i="0" u="none" strike="noStrike" kern="0" cap="none" spc="0" normalizeH="0" baseline="0" noProof="0" dirty="0">
                <a:ln>
                  <a:noFill/>
                </a:ln>
                <a:effectLst/>
                <a:uLnTx/>
                <a:uFillTx/>
                <a:latin typeface="Alexandria" charset="0"/>
                <a:ea typeface="+mn-ea"/>
                <a:cs typeface="Alexandria" charset="0"/>
              </a:rPr>
              <a:t>تعتبر أداة للضبط، والرقابة الفردية، والاجتماعية، والتنظيمية.</a:t>
            </a:r>
            <a:endParaRPr lang="ar-SA" sz="1600" kern="0" dirty="0">
              <a:latin typeface="Alexandria" charset="0"/>
              <a:cs typeface="Alexandria" charset="0"/>
            </a:endParaRPr>
          </a:p>
          <a:p>
            <a:pPr marL="285750" indent="-285750" algn="justLow">
              <a:lnSpc>
                <a:spcPct val="150000"/>
              </a:lnSpc>
              <a:buFont typeface="Arial" panose="020B0604020202020204" pitchFamily="34" charset="0"/>
              <a:buChar char="•"/>
            </a:pPr>
            <a:r>
              <a:rPr kumimoji="0" lang="ar-SA" sz="1600" i="0" u="none" strike="noStrike" kern="0" cap="none" spc="0" normalizeH="0" baseline="0" noProof="0" dirty="0">
                <a:ln>
                  <a:noFill/>
                </a:ln>
                <a:effectLst/>
                <a:uLnTx/>
                <a:uFillTx/>
                <a:latin typeface="Alexandria" charset="0"/>
                <a:ea typeface="+mn-ea"/>
                <a:cs typeface="Alexandria" charset="0"/>
              </a:rPr>
              <a:t>تساهم في حل الصراعات والنزاعات واتخاذ القرارات.</a:t>
            </a:r>
            <a:endParaRPr lang="ar-SA" sz="1600" kern="0" dirty="0">
              <a:latin typeface="Alexandria" charset="0"/>
              <a:cs typeface="Alexandria" charset="0"/>
            </a:endParaRPr>
          </a:p>
          <a:p>
            <a:pPr marL="285750" indent="-285750" algn="justLow">
              <a:lnSpc>
                <a:spcPct val="150000"/>
              </a:lnSpc>
              <a:buFont typeface="Arial" panose="020B0604020202020204" pitchFamily="34" charset="0"/>
              <a:buChar char="•"/>
            </a:pPr>
            <a:r>
              <a:rPr kumimoji="0" lang="ar-SA" sz="1600" i="0" u="none" strike="noStrike" kern="0" cap="none" spc="0" normalizeH="0" baseline="0" noProof="0" dirty="0">
                <a:ln>
                  <a:noFill/>
                </a:ln>
                <a:effectLst/>
                <a:uLnTx/>
                <a:uFillTx/>
                <a:latin typeface="Alexandria" charset="0"/>
                <a:ea typeface="+mn-ea"/>
                <a:cs typeface="Alexandria" charset="0"/>
              </a:rPr>
              <a:t>تعطي للإنسان حافزا من أجل إشباع حاجاته وتحقيق ذاته وتحديد أهدافه.</a:t>
            </a:r>
            <a:endParaRPr kumimoji="0" lang="ar-SA" sz="1600" b="1" i="0" u="none" strike="noStrike" kern="0" cap="none" spc="0" normalizeH="0" baseline="0" noProof="0" dirty="0">
              <a:ln>
                <a:noFill/>
              </a:ln>
              <a:solidFill>
                <a:srgbClr val="00AEEF"/>
              </a:solidFill>
              <a:effectLst/>
              <a:uLnTx/>
              <a:uFillTx/>
              <a:latin typeface="Alexandria" charset="0"/>
              <a:ea typeface="+mn-ea"/>
              <a:cs typeface="Alexandria" charset="0"/>
            </a:endParaRPr>
          </a:p>
        </p:txBody>
      </p:sp>
      <p:sp>
        <p:nvSpPr>
          <p:cNvPr id="10" name="مستطيل 9">
            <a:extLst>
              <a:ext uri="{FF2B5EF4-FFF2-40B4-BE49-F238E27FC236}">
                <a16:creationId xmlns:a16="http://schemas.microsoft.com/office/drawing/2014/main" id="{ABE01294-BEEA-B8CA-7B13-C91D58F779E4}"/>
              </a:ext>
            </a:extLst>
          </p:cNvPr>
          <p:cNvSpPr/>
          <p:nvPr/>
        </p:nvSpPr>
        <p:spPr>
          <a:xfrm>
            <a:off x="3094887" y="2019211"/>
            <a:ext cx="6522262" cy="637342"/>
          </a:xfrm>
          <a:prstGeom prst="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1600" b="1" dirty="0">
                <a:latin typeface="Alexandria" pitchFamily="2" charset="-78"/>
                <a:cs typeface="Alexandria" pitchFamily="2" charset="-78"/>
              </a:rPr>
              <a:t> تؤدي القيم وظائف عديدة ضمن إطار المنظمة فهي:</a:t>
            </a:r>
          </a:p>
        </p:txBody>
      </p:sp>
    </p:spTree>
    <p:extLst>
      <p:ext uri="{BB962C8B-B14F-4D97-AF65-F5344CB8AC3E}">
        <p14:creationId xmlns:p14="http://schemas.microsoft.com/office/powerpoint/2010/main" val="18491957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1A6EFC9-0509-5E50-8E4B-8F6423A9CAD3}"/>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3" name="Rectangle 17">
            <a:extLst>
              <a:ext uri="{FF2B5EF4-FFF2-40B4-BE49-F238E27FC236}">
                <a16:creationId xmlns:a16="http://schemas.microsoft.com/office/drawing/2014/main" id="{4940A19F-D347-426B-E3C8-FA575E18509E}"/>
              </a:ext>
            </a:extLst>
          </p:cNvPr>
          <p:cNvSpPr/>
          <p:nvPr/>
        </p:nvSpPr>
        <p:spPr>
          <a:xfrm>
            <a:off x="2606799" y="1264822"/>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4" name="TextBox 18">
            <a:extLst>
              <a:ext uri="{FF2B5EF4-FFF2-40B4-BE49-F238E27FC236}">
                <a16:creationId xmlns:a16="http://schemas.microsoft.com/office/drawing/2014/main" id="{23710863-038D-929A-2D2F-E3CDE652C414}"/>
              </a:ext>
            </a:extLst>
          </p:cNvPr>
          <p:cNvSpPr txBox="1"/>
          <p:nvPr/>
        </p:nvSpPr>
        <p:spPr>
          <a:xfrm>
            <a:off x="2669208" y="1273443"/>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5" name="TextBox 22">
            <a:extLst>
              <a:ext uri="{FF2B5EF4-FFF2-40B4-BE49-F238E27FC236}">
                <a16:creationId xmlns:a16="http://schemas.microsoft.com/office/drawing/2014/main" id="{529A0A3A-AB8A-F16D-6F21-3B66C8BC68B6}"/>
              </a:ext>
            </a:extLst>
          </p:cNvPr>
          <p:cNvSpPr txBox="1"/>
          <p:nvPr/>
        </p:nvSpPr>
        <p:spPr>
          <a:xfrm>
            <a:off x="2792549" y="1539927"/>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6</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6" name="Rectangle 28">
            <a:extLst>
              <a:ext uri="{FF2B5EF4-FFF2-40B4-BE49-F238E27FC236}">
                <a16:creationId xmlns:a16="http://schemas.microsoft.com/office/drawing/2014/main" id="{99B620D7-E56E-DCB0-EF9E-C68D76E8ECBA}"/>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2">
            <a:extLst>
              <a:ext uri="{FF2B5EF4-FFF2-40B4-BE49-F238E27FC236}">
                <a16:creationId xmlns:a16="http://schemas.microsoft.com/office/drawing/2014/main" id="{1399A988-F4EE-41FC-8834-5903403FDD5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 </a:t>
            </a:r>
          </a:p>
        </p:txBody>
      </p:sp>
      <p:pic>
        <p:nvPicPr>
          <p:cNvPr id="8" name="Graphic 21">
            <a:extLst>
              <a:ext uri="{FF2B5EF4-FFF2-40B4-BE49-F238E27FC236}">
                <a16:creationId xmlns:a16="http://schemas.microsoft.com/office/drawing/2014/main" id="{9390F076-0482-818B-D74E-DA91EA8BA4C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16">
            <a:extLst>
              <a:ext uri="{FF2B5EF4-FFF2-40B4-BE49-F238E27FC236}">
                <a16:creationId xmlns:a16="http://schemas.microsoft.com/office/drawing/2014/main" id="{DEEA90DB-32CD-A5EE-421F-52D619864FC5}"/>
              </a:ext>
            </a:extLst>
          </p:cNvPr>
          <p:cNvSpPr txBox="1"/>
          <p:nvPr/>
        </p:nvSpPr>
        <p:spPr>
          <a:xfrm>
            <a:off x="1728534" y="2864161"/>
            <a:ext cx="2899735" cy="707886"/>
          </a:xfrm>
          <a:prstGeom prst="rect">
            <a:avLst/>
          </a:prstGeom>
          <a:noFill/>
        </p:spPr>
        <p:txBody>
          <a:bodyPr wrap="square" rtlCol="0">
            <a:spAutoFit/>
          </a:bodyPr>
          <a:lstStyle/>
          <a:p>
            <a:pPr algn="ctr" rtl="0"/>
            <a:r>
              <a:rPr lang="ar-EG" sz="2000" b="1" dirty="0">
                <a:solidFill>
                  <a:srgbClr val="00B0F0"/>
                </a:solidFill>
                <a:latin typeface="Alexandria" pitchFamily="2" charset="-78"/>
                <a:cs typeface="Alexandria" pitchFamily="2" charset="-78"/>
              </a:rPr>
              <a:t>خصائص القيم الإدارية وقياسها</a:t>
            </a:r>
          </a:p>
        </p:txBody>
      </p:sp>
      <p:pic>
        <p:nvPicPr>
          <p:cNvPr id="12" name="صورة 11">
            <a:extLst>
              <a:ext uri="{FF2B5EF4-FFF2-40B4-BE49-F238E27FC236}">
                <a16:creationId xmlns:a16="http://schemas.microsoft.com/office/drawing/2014/main" id="{54D504B5-94E5-99D0-52E1-B39FE6CDDC0D}"/>
              </a:ext>
            </a:extLst>
          </p:cNvPr>
          <p:cNvPicPr>
            <a:picLocks noChangeAspect="1"/>
          </p:cNvPicPr>
          <p:nvPr/>
        </p:nvPicPr>
        <p:blipFill rotWithShape="1">
          <a:blip r:embed="rId3">
            <a:extLst>
              <a:ext uri="{28A0092B-C50C-407E-A947-70E740481C1C}">
                <a14:useLocalDpi xmlns:a14="http://schemas.microsoft.com/office/drawing/2010/main" val="0"/>
              </a:ext>
            </a:extLst>
          </a:blip>
          <a:srcRect t="333" b="15992"/>
          <a:stretch/>
        </p:blipFill>
        <p:spPr>
          <a:xfrm>
            <a:off x="6151853" y="2182754"/>
            <a:ext cx="5895345" cy="3293097"/>
          </a:xfrm>
          <a:prstGeom prst="rect">
            <a:avLst/>
          </a:prstGeom>
        </p:spPr>
      </p:pic>
    </p:spTree>
    <p:extLst>
      <p:ext uri="{BB962C8B-B14F-4D97-AF65-F5344CB8AC3E}">
        <p14:creationId xmlns:p14="http://schemas.microsoft.com/office/powerpoint/2010/main" val="39881175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22D27FEE-CD02-7B66-360A-267784CE25BF}"/>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36CD10E2-2450-CDC6-69BA-B9AD021E6B7D}"/>
              </a:ext>
            </a:extLst>
          </p:cNvPr>
          <p:cNvSpPr txBox="1"/>
          <p:nvPr/>
        </p:nvSpPr>
        <p:spPr>
          <a:xfrm>
            <a:off x="3963403" y="586164"/>
            <a:ext cx="4266199" cy="400110"/>
          </a:xfrm>
          <a:prstGeom prst="rect">
            <a:avLst/>
          </a:prstGeom>
          <a:noFill/>
        </p:spPr>
        <p:txBody>
          <a:bodyPr wrap="square" rtlCol="0">
            <a:spAutoFit/>
          </a:bodyPr>
          <a:lstStyle/>
          <a:p>
            <a:pPr algn="ctr" rtl="0">
              <a:spcAft>
                <a:spcPts val="600"/>
              </a:spcAft>
            </a:pPr>
            <a:r>
              <a:rPr lang="ar-EG" sz="2000" b="1" dirty="0">
                <a:solidFill>
                  <a:prstClr val="black"/>
                </a:solidFill>
                <a:latin typeface="Alexandria" pitchFamily="2" charset="-78"/>
                <a:cs typeface="Alexandria" pitchFamily="2" charset="-78"/>
              </a:rPr>
              <a:t>خصائص القيم الإدارية</a:t>
            </a:r>
          </a:p>
        </p:txBody>
      </p:sp>
      <p:sp>
        <p:nvSpPr>
          <p:cNvPr id="4" name="Rectangle 4">
            <a:extLst>
              <a:ext uri="{FF2B5EF4-FFF2-40B4-BE49-F238E27FC236}">
                <a16:creationId xmlns:a16="http://schemas.microsoft.com/office/drawing/2014/main" id="{CCECF53F-199B-1097-CB92-688D89890397}"/>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F2C1E0E9-AFAD-3EBB-D4DD-2D1D9446E822}"/>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98AB14D-CB06-ADF3-D7D1-1EE183FE3DAE}"/>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6</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86CC5276-9371-A8E0-CEED-D292BD20B8F4}"/>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20800E17-ABAF-96FB-B6C0-0C95C8C121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Round Diagonal Corner Rectangle 34">
            <a:extLst>
              <a:ext uri="{FF2B5EF4-FFF2-40B4-BE49-F238E27FC236}">
                <a16:creationId xmlns:a16="http://schemas.microsoft.com/office/drawing/2014/main" id="{7EA99E0B-E3AD-907B-F8BC-D5F5CAD75095}"/>
              </a:ext>
            </a:extLst>
          </p:cNvPr>
          <p:cNvSpPr/>
          <p:nvPr/>
        </p:nvSpPr>
        <p:spPr>
          <a:xfrm>
            <a:off x="1153149" y="2323710"/>
            <a:ext cx="9338252" cy="727974"/>
          </a:xfrm>
          <a:prstGeom prst="round2DiagRect">
            <a:avLst>
              <a:gd name="adj1" fmla="val 50000"/>
              <a:gd name="adj2" fmla="val 0"/>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lvl="0"/>
            <a:r>
              <a:rPr lang="ar-SA" sz="1600" dirty="0">
                <a:latin typeface="Alexandria" charset="0"/>
                <a:cs typeface="Alexandria" charset="0"/>
              </a:rPr>
              <a:t>أنها إنسانية لا يمكن قياسها كالموجودات الملموسة وهي لا ترى بالعين، بل تعرف بنتائجها.</a:t>
            </a:r>
            <a:endParaRPr lang="ar-SA" sz="1600" b="1" dirty="0">
              <a:solidFill>
                <a:srgbClr val="FFFFFF"/>
              </a:solidFill>
            </a:endParaRPr>
          </a:p>
        </p:txBody>
      </p:sp>
      <p:sp>
        <p:nvSpPr>
          <p:cNvPr id="12" name="Round Diagonal Corner Rectangle 39">
            <a:extLst>
              <a:ext uri="{FF2B5EF4-FFF2-40B4-BE49-F238E27FC236}">
                <a16:creationId xmlns:a16="http://schemas.microsoft.com/office/drawing/2014/main" id="{FECD382A-A38C-C38C-E2B7-2082C3C1ED8B}"/>
              </a:ext>
            </a:extLst>
          </p:cNvPr>
          <p:cNvSpPr/>
          <p:nvPr/>
        </p:nvSpPr>
        <p:spPr>
          <a:xfrm>
            <a:off x="1153145" y="3998616"/>
            <a:ext cx="9338252" cy="727974"/>
          </a:xfrm>
          <a:prstGeom prst="round2DiagRect">
            <a:avLst>
              <a:gd name="adj1" fmla="val 50000"/>
              <a:gd name="adj2" fmla="val 0"/>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lvl="0"/>
            <a:r>
              <a:rPr lang="ar-SA" sz="1600" dirty="0">
                <a:solidFill>
                  <a:prstClr val="white"/>
                </a:solidFill>
                <a:latin typeface="Alexandria" charset="0"/>
                <a:cs typeface="Alexandria" charset="0"/>
              </a:rPr>
              <a:t>تمتاز بالنسبية بمعنى أنها تختلف من شخص لآخر وذلك بسبب اختلاف الحاجات والتربية والظروف والمكان والزمان والثقافة.</a:t>
            </a:r>
            <a:endParaRPr lang="ar-SA" sz="1600" b="1" dirty="0">
              <a:solidFill>
                <a:srgbClr val="FFFFFF"/>
              </a:solidFill>
            </a:endParaRPr>
          </a:p>
        </p:txBody>
      </p:sp>
      <p:sp>
        <p:nvSpPr>
          <p:cNvPr id="14" name="Text Box 2248">
            <a:extLst>
              <a:ext uri="{FF2B5EF4-FFF2-40B4-BE49-F238E27FC236}">
                <a16:creationId xmlns:a16="http://schemas.microsoft.com/office/drawing/2014/main" id="{683FCA73-991F-F8A7-2ED1-FFAC2A69ECAE}"/>
              </a:ext>
            </a:extLst>
          </p:cNvPr>
          <p:cNvSpPr txBox="1">
            <a:spLocks noChangeArrowheads="1"/>
          </p:cNvSpPr>
          <p:nvPr/>
        </p:nvSpPr>
        <p:spPr bwMode="auto">
          <a:xfrm>
            <a:off x="10575852" y="4076488"/>
            <a:ext cx="642563" cy="369332"/>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cap="flat">
                <a:solidFill>
                  <a:srgbClr val="808080"/>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square" lIns="0" tIns="0" rIns="0" bIns="0">
            <a:spAutoFit/>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5pPr>
            <a:lvl6pPr marL="25146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6pPr>
            <a:lvl7pPr marL="29718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7pPr>
            <a:lvl8pPr marL="34290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8pPr>
            <a:lvl9pPr marL="38862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9pPr>
          </a:lstStyle>
          <a:p>
            <a:pPr algn="ctr"/>
            <a:r>
              <a:rPr lang="en-US" sz="2400" b="1" dirty="0">
                <a:solidFill>
                  <a:srgbClr val="00B0F0"/>
                </a:solidFill>
                <a:latin typeface="Alexandria" pitchFamily="2" charset="-78"/>
                <a:cs typeface="Alexandria" pitchFamily="2" charset="-78"/>
              </a:rPr>
              <a:t>03</a:t>
            </a:r>
          </a:p>
        </p:txBody>
      </p:sp>
      <p:sp>
        <p:nvSpPr>
          <p:cNvPr id="15" name="Text Box 2248">
            <a:extLst>
              <a:ext uri="{FF2B5EF4-FFF2-40B4-BE49-F238E27FC236}">
                <a16:creationId xmlns:a16="http://schemas.microsoft.com/office/drawing/2014/main" id="{7E2C083C-57DA-1929-3A9C-9B5D7CBBA73E}"/>
              </a:ext>
            </a:extLst>
          </p:cNvPr>
          <p:cNvSpPr txBox="1">
            <a:spLocks noChangeArrowheads="1"/>
          </p:cNvSpPr>
          <p:nvPr/>
        </p:nvSpPr>
        <p:spPr bwMode="auto">
          <a:xfrm>
            <a:off x="10653711" y="3264205"/>
            <a:ext cx="486537" cy="369332"/>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cap="flat">
                <a:solidFill>
                  <a:srgbClr val="808080"/>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square" lIns="0" tIns="0" rIns="0" bIns="0">
            <a:spAutoFit/>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5pPr>
            <a:lvl6pPr marL="25146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6pPr>
            <a:lvl7pPr marL="29718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7pPr>
            <a:lvl8pPr marL="34290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8pPr>
            <a:lvl9pPr marL="38862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9pPr>
          </a:lstStyle>
          <a:p>
            <a:pPr algn="ctr"/>
            <a:r>
              <a:rPr lang="en-US" sz="2400" b="1" dirty="0">
                <a:solidFill>
                  <a:srgbClr val="00B0F0"/>
                </a:solidFill>
                <a:latin typeface="Alexandria" pitchFamily="2" charset="-78"/>
                <a:cs typeface="Alexandria" pitchFamily="2" charset="-78"/>
              </a:rPr>
              <a:t>02</a:t>
            </a:r>
          </a:p>
        </p:txBody>
      </p:sp>
      <p:sp>
        <p:nvSpPr>
          <p:cNvPr id="16" name="Text Box 2248">
            <a:extLst>
              <a:ext uri="{FF2B5EF4-FFF2-40B4-BE49-F238E27FC236}">
                <a16:creationId xmlns:a16="http://schemas.microsoft.com/office/drawing/2014/main" id="{9A2FC06E-AF7E-0DA8-1C3C-E576717C1DEC}"/>
              </a:ext>
            </a:extLst>
          </p:cNvPr>
          <p:cNvSpPr txBox="1">
            <a:spLocks noChangeArrowheads="1"/>
          </p:cNvSpPr>
          <p:nvPr/>
        </p:nvSpPr>
        <p:spPr bwMode="auto">
          <a:xfrm>
            <a:off x="10575851" y="2430470"/>
            <a:ext cx="642564" cy="369332"/>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cap="flat">
                <a:solidFill>
                  <a:srgbClr val="808080"/>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square" lIns="0" tIns="0" rIns="0" bIns="0">
            <a:spAutoFit/>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5pPr>
            <a:lvl6pPr marL="25146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6pPr>
            <a:lvl7pPr marL="29718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7pPr>
            <a:lvl8pPr marL="34290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8pPr>
            <a:lvl9pPr marL="38862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9pPr>
          </a:lstStyle>
          <a:p>
            <a:pPr algn="ctr"/>
            <a:r>
              <a:rPr lang="en-US" sz="2400" b="1" dirty="0">
                <a:solidFill>
                  <a:srgbClr val="00B0F0"/>
                </a:solidFill>
                <a:latin typeface="Alexandria" pitchFamily="2" charset="-78"/>
                <a:cs typeface="Alexandria" pitchFamily="2" charset="-78"/>
              </a:rPr>
              <a:t>01</a:t>
            </a:r>
          </a:p>
        </p:txBody>
      </p:sp>
      <p:sp>
        <p:nvSpPr>
          <p:cNvPr id="17" name="Text Box 2248">
            <a:extLst>
              <a:ext uri="{FF2B5EF4-FFF2-40B4-BE49-F238E27FC236}">
                <a16:creationId xmlns:a16="http://schemas.microsoft.com/office/drawing/2014/main" id="{436A86BC-A2A3-F974-7E5C-93048743635F}"/>
              </a:ext>
            </a:extLst>
          </p:cNvPr>
          <p:cNvSpPr txBox="1">
            <a:spLocks noChangeArrowheads="1"/>
          </p:cNvSpPr>
          <p:nvPr/>
        </p:nvSpPr>
        <p:spPr bwMode="auto">
          <a:xfrm>
            <a:off x="10575851" y="4880979"/>
            <a:ext cx="642259" cy="369332"/>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cap="flat">
                <a:solidFill>
                  <a:srgbClr val="808080"/>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square" lIns="0" tIns="0" rIns="0" bIns="0">
            <a:spAutoFit/>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5pPr>
            <a:lvl6pPr marL="25146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6pPr>
            <a:lvl7pPr marL="29718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7pPr>
            <a:lvl8pPr marL="34290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8pPr>
            <a:lvl9pPr marL="38862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9pPr>
          </a:lstStyle>
          <a:p>
            <a:pPr algn="ctr"/>
            <a:r>
              <a:rPr lang="en-US" sz="2400" b="1" dirty="0">
                <a:solidFill>
                  <a:srgbClr val="00B0F0"/>
                </a:solidFill>
                <a:latin typeface="Alexandria" pitchFamily="2" charset="-78"/>
                <a:cs typeface="Alexandria" pitchFamily="2" charset="-78"/>
              </a:rPr>
              <a:t>04</a:t>
            </a:r>
          </a:p>
        </p:txBody>
      </p:sp>
      <p:sp>
        <p:nvSpPr>
          <p:cNvPr id="9" name="Round Diagonal Corner Rectangle 34">
            <a:extLst>
              <a:ext uri="{FF2B5EF4-FFF2-40B4-BE49-F238E27FC236}">
                <a16:creationId xmlns:a16="http://schemas.microsoft.com/office/drawing/2014/main" id="{7EA99E0B-E3AD-907B-F8BC-D5F5CAD75095}"/>
              </a:ext>
            </a:extLst>
          </p:cNvPr>
          <p:cNvSpPr/>
          <p:nvPr/>
        </p:nvSpPr>
        <p:spPr>
          <a:xfrm>
            <a:off x="1153145" y="3152280"/>
            <a:ext cx="9338252" cy="727974"/>
          </a:xfrm>
          <a:prstGeom prst="round2DiagRect">
            <a:avLst>
              <a:gd name="adj1" fmla="val 50000"/>
              <a:gd name="adj2" fmla="val 0"/>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lvl="0"/>
            <a:r>
              <a:rPr lang="ar-SA" sz="1600" dirty="0">
                <a:latin typeface="Alexandria" charset="0"/>
                <a:cs typeface="Alexandria" charset="0"/>
              </a:rPr>
              <a:t>تمتاز بكونها تؤثر في الآراء والاتجاهات والسلوك بين الأفراد.</a:t>
            </a:r>
            <a:endParaRPr lang="ar-SA" sz="1600" b="1" dirty="0">
              <a:solidFill>
                <a:srgbClr val="FFFFFF"/>
              </a:solidFill>
            </a:endParaRPr>
          </a:p>
        </p:txBody>
      </p:sp>
      <p:sp>
        <p:nvSpPr>
          <p:cNvPr id="18" name="Round Diagonal Corner Rectangle 36">
            <a:extLst>
              <a:ext uri="{FF2B5EF4-FFF2-40B4-BE49-F238E27FC236}">
                <a16:creationId xmlns:a16="http://schemas.microsoft.com/office/drawing/2014/main" id="{833CB6C6-80C3-4521-FCC4-596F8A1BAF41}"/>
              </a:ext>
            </a:extLst>
          </p:cNvPr>
          <p:cNvSpPr/>
          <p:nvPr/>
        </p:nvSpPr>
        <p:spPr>
          <a:xfrm>
            <a:off x="1153145" y="4844952"/>
            <a:ext cx="9338252" cy="727974"/>
          </a:xfrm>
          <a:prstGeom prst="round2DiagRect">
            <a:avLst>
              <a:gd name="adj1" fmla="val 50000"/>
              <a:gd name="adj2" fmla="val 0"/>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lvl="0"/>
            <a:r>
              <a:rPr lang="ar-SA" sz="1600" dirty="0">
                <a:solidFill>
                  <a:prstClr val="white"/>
                </a:solidFill>
                <a:latin typeface="Alexandria" charset="0"/>
                <a:cs typeface="Alexandria" charset="0"/>
              </a:rPr>
              <a:t>أنها مرغوبة اجتماعيا لأنها تشبع حاجات البشر ومعروفة لدى أفراد المجتمع. وهي ملزمة وأمره</a:t>
            </a:r>
            <a:endParaRPr lang="ar-SA" sz="1600" b="1" dirty="0">
              <a:solidFill>
                <a:srgbClr val="FFFFFF"/>
              </a:solidFill>
            </a:endParaRPr>
          </a:p>
        </p:txBody>
      </p:sp>
    </p:spTree>
    <p:extLst>
      <p:ext uri="{BB962C8B-B14F-4D97-AF65-F5344CB8AC3E}">
        <p14:creationId xmlns:p14="http://schemas.microsoft.com/office/powerpoint/2010/main" val="41013786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22D27FEE-CD02-7B66-360A-267784CE25BF}"/>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36CD10E2-2450-CDC6-69BA-B9AD021E6B7D}"/>
              </a:ext>
            </a:extLst>
          </p:cNvPr>
          <p:cNvSpPr txBox="1"/>
          <p:nvPr/>
        </p:nvSpPr>
        <p:spPr>
          <a:xfrm>
            <a:off x="3963403" y="586164"/>
            <a:ext cx="4266199" cy="400110"/>
          </a:xfrm>
          <a:prstGeom prst="rect">
            <a:avLst/>
          </a:prstGeom>
          <a:noFill/>
        </p:spPr>
        <p:txBody>
          <a:bodyPr wrap="square" rtlCol="0">
            <a:spAutoFit/>
          </a:bodyPr>
          <a:lstStyle/>
          <a:p>
            <a:pPr algn="ctr" rtl="0">
              <a:spcAft>
                <a:spcPts val="600"/>
              </a:spcAft>
            </a:pPr>
            <a:r>
              <a:rPr lang="ar-EG" sz="2000" b="1" dirty="0">
                <a:solidFill>
                  <a:prstClr val="black"/>
                </a:solidFill>
                <a:latin typeface="Alexandria" pitchFamily="2" charset="-78"/>
                <a:cs typeface="Alexandria" pitchFamily="2" charset="-78"/>
              </a:rPr>
              <a:t>تصنيف القيم الإدارية</a:t>
            </a:r>
          </a:p>
        </p:txBody>
      </p:sp>
      <p:sp>
        <p:nvSpPr>
          <p:cNvPr id="4" name="Rectangle 4">
            <a:extLst>
              <a:ext uri="{FF2B5EF4-FFF2-40B4-BE49-F238E27FC236}">
                <a16:creationId xmlns:a16="http://schemas.microsoft.com/office/drawing/2014/main" id="{CCECF53F-199B-1097-CB92-688D89890397}"/>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F2C1E0E9-AFAD-3EBB-D4DD-2D1D9446E822}"/>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98AB14D-CB06-ADF3-D7D1-1EE183FE3DAE}"/>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6</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86CC5276-9371-A8E0-CEED-D292BD20B8F4}"/>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20800E17-ABAF-96FB-B6C0-0C95C8C121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3A0E32A2-A61B-3080-8BF6-6BC430C43D09}"/>
              </a:ext>
            </a:extLst>
          </p:cNvPr>
          <p:cNvSpPr txBox="1"/>
          <p:nvPr/>
        </p:nvSpPr>
        <p:spPr>
          <a:xfrm>
            <a:off x="884112" y="2095405"/>
            <a:ext cx="10423776" cy="3682418"/>
          </a:xfrm>
          <a:prstGeom prst="rect">
            <a:avLst/>
          </a:prstGeom>
          <a:noFill/>
        </p:spPr>
        <p:txBody>
          <a:bodyPr wrap="square" rtlCol="1">
            <a:spAutoFit/>
          </a:bodyPr>
          <a:lstStyle/>
          <a:p>
            <a:pPr algn="justLow">
              <a:lnSpc>
                <a:spcPct val="150000"/>
              </a:lnSpc>
              <a:spcAft>
                <a:spcPts val="600"/>
              </a:spcAft>
            </a:pPr>
            <a:r>
              <a:rPr kumimoji="0" lang="ar-SA" sz="1600" i="0" u="none" strike="noStrike" kern="0" cap="none" spc="0" normalizeH="0" baseline="0" noProof="0" dirty="0">
                <a:ln>
                  <a:noFill/>
                </a:ln>
                <a:solidFill>
                  <a:srgbClr val="00AEEF"/>
                </a:solidFill>
                <a:effectLst/>
                <a:uLnTx/>
                <a:uFillTx/>
                <a:latin typeface="Alexandria" charset="0"/>
                <a:ea typeface="+mn-ea"/>
                <a:cs typeface="Alexandria" charset="0"/>
              </a:rPr>
              <a:t>صنف علماء الإدارة القيم الإدارية بأساليب متعددة، فمنهم من صنف القيم حسب المحتوى ومنهم من صنفها حسب الشدة أو العمومية أو الوضوح، وأبرزها تصنيف (وولاك جودال، ويجتينج وسميث): الذي يحتوي على عدد من المقاييس الفرعية التي تختص بالقيم الإدارية وهي:</a:t>
            </a:r>
          </a:p>
          <a:p>
            <a:pPr marL="285750" indent="-285750" algn="justLow">
              <a:lnSpc>
                <a:spcPct val="150000"/>
              </a:lnSpc>
              <a:spcAft>
                <a:spcPts val="600"/>
              </a:spcAft>
              <a:buFont typeface="Wingdings" panose="05000000000000000000" pitchFamily="2" charset="2"/>
              <a:buChar char="§"/>
            </a:pPr>
            <a:r>
              <a:rPr kumimoji="0" lang="ar-SA" sz="1600" b="1" i="0" u="none" strike="noStrike" kern="0" cap="none" spc="0" normalizeH="0" baseline="0" noProof="0" dirty="0">
                <a:ln>
                  <a:noFill/>
                </a:ln>
                <a:effectLst/>
                <a:uLnTx/>
                <a:uFillTx/>
                <a:latin typeface="Alexandria" charset="0"/>
                <a:ea typeface="+mn-ea"/>
                <a:cs typeface="Alexandria" charset="0"/>
              </a:rPr>
              <a:t>الاندماج في العمل</a:t>
            </a:r>
            <a:r>
              <a:rPr kumimoji="0" lang="ar-SA" sz="1600" i="0" u="none" strike="noStrike" kern="0" cap="none" spc="0" normalizeH="0" baseline="0" noProof="0" dirty="0">
                <a:ln>
                  <a:noFill/>
                </a:ln>
                <a:effectLst/>
                <a:uLnTx/>
                <a:uFillTx/>
                <a:latin typeface="Alexandria" charset="0"/>
                <a:ea typeface="+mn-ea"/>
                <a:cs typeface="Alexandria" charset="0"/>
              </a:rPr>
              <a:t>: هذا المقياس يساعد على كشف مدى انسجام الأفراد مع عملهم ويظهر ذلك من خلال تفاعلهم مع زملائهم ورؤسائهم في العمل.</a:t>
            </a:r>
          </a:p>
          <a:p>
            <a:pPr marL="285750" indent="-285750" algn="justLow">
              <a:lnSpc>
                <a:spcPct val="150000"/>
              </a:lnSpc>
              <a:spcAft>
                <a:spcPts val="600"/>
              </a:spcAft>
              <a:buFont typeface="Wingdings" panose="05000000000000000000" pitchFamily="2" charset="2"/>
              <a:buChar char="§"/>
            </a:pPr>
            <a:r>
              <a:rPr kumimoji="0" lang="ar-SA" sz="1600" b="1" i="0" u="none" strike="noStrike" kern="0" cap="none" spc="0" normalizeH="0" baseline="0" noProof="0" dirty="0">
                <a:ln>
                  <a:noFill/>
                </a:ln>
                <a:effectLst/>
                <a:uLnTx/>
                <a:uFillTx/>
                <a:latin typeface="Alexandria" charset="0"/>
                <a:ea typeface="+mn-ea"/>
                <a:cs typeface="Alexandria" charset="0"/>
              </a:rPr>
              <a:t>مقياس أفضلية العمل</a:t>
            </a:r>
            <a:r>
              <a:rPr kumimoji="0" lang="ar-SA" sz="1600" i="0" u="none" strike="noStrike" kern="0" cap="none" spc="0" normalizeH="0" baseline="0" noProof="0" dirty="0">
                <a:ln>
                  <a:noFill/>
                </a:ln>
                <a:effectLst/>
                <a:uLnTx/>
                <a:uFillTx/>
                <a:latin typeface="Alexandria" charset="0"/>
                <a:ea typeface="+mn-ea"/>
                <a:cs typeface="Alexandria" charset="0"/>
              </a:rPr>
              <a:t>: يركز هذا المقياس على قيمة اعتبار العمل قيمة قصوى تتفوق على الأنشطة الأخرى ويمكن ملاحظة ذلك من خلال الجهود المبذولة في العمل ودرجة الأداء وتكريس الوقت اللازم لذلك.</a:t>
            </a:r>
          </a:p>
          <a:p>
            <a:pPr marL="285750" indent="-285750" algn="justLow">
              <a:lnSpc>
                <a:spcPct val="150000"/>
              </a:lnSpc>
              <a:spcAft>
                <a:spcPts val="600"/>
              </a:spcAft>
              <a:buFont typeface="Wingdings" panose="05000000000000000000" pitchFamily="2" charset="2"/>
              <a:buChar char="§"/>
            </a:pPr>
            <a:r>
              <a:rPr kumimoji="0" lang="ar-SA" sz="1600" b="1" i="0" u="none" strike="noStrike" kern="0" cap="none" spc="0" normalizeH="0" baseline="0" noProof="0" dirty="0">
                <a:ln>
                  <a:noFill/>
                </a:ln>
                <a:effectLst/>
                <a:uLnTx/>
                <a:uFillTx/>
                <a:latin typeface="Alexandria" charset="0"/>
                <a:ea typeface="+mn-ea"/>
                <a:cs typeface="Alexandria" charset="0"/>
              </a:rPr>
              <a:t>الفخر والاعتزاز بالعمل</a:t>
            </a:r>
            <a:r>
              <a:rPr kumimoji="0" lang="ar-SA" sz="1600" i="0" u="none" strike="noStrike" kern="0" cap="none" spc="0" normalizeH="0" baseline="0" noProof="0" dirty="0">
                <a:ln>
                  <a:noFill/>
                </a:ln>
                <a:effectLst/>
                <a:uLnTx/>
                <a:uFillTx/>
                <a:latin typeface="Alexandria" charset="0"/>
                <a:ea typeface="+mn-ea"/>
                <a:cs typeface="Alexandria" charset="0"/>
              </a:rPr>
              <a:t>: ويتناول هذا المقياس قيمة تحمل مسؤولية العمل والرضى عنه والاهتمام به.</a:t>
            </a:r>
            <a:endParaRPr lang="ar-SA" sz="1600" kern="0" dirty="0">
              <a:latin typeface="Alexandria" charset="0"/>
              <a:cs typeface="Alexandria" charset="0"/>
            </a:endParaRPr>
          </a:p>
          <a:p>
            <a:pPr marL="285750" indent="-285750" algn="justLow">
              <a:lnSpc>
                <a:spcPct val="150000"/>
              </a:lnSpc>
              <a:spcAft>
                <a:spcPts val="600"/>
              </a:spcAft>
              <a:buFont typeface="Wingdings" panose="05000000000000000000" pitchFamily="2" charset="2"/>
              <a:buChar char="§"/>
            </a:pPr>
            <a:r>
              <a:rPr kumimoji="0" lang="ar-SA" sz="1600" b="1" i="0" u="none" strike="noStrike" kern="0" cap="none" spc="0" normalizeH="0" baseline="0" noProof="0" dirty="0">
                <a:ln>
                  <a:noFill/>
                </a:ln>
                <a:effectLst/>
                <a:uLnTx/>
                <a:uFillTx/>
                <a:latin typeface="Alexandria" charset="0"/>
                <a:ea typeface="+mn-ea"/>
                <a:cs typeface="Alexandria" charset="0"/>
              </a:rPr>
              <a:t>الترقية</a:t>
            </a:r>
            <a:r>
              <a:rPr kumimoji="0" lang="ar-SA" sz="1600" i="0" u="none" strike="noStrike" kern="0" cap="none" spc="0" normalizeH="0" baseline="0" noProof="0" dirty="0">
                <a:ln>
                  <a:noFill/>
                </a:ln>
                <a:effectLst/>
                <a:uLnTx/>
                <a:uFillTx/>
                <a:latin typeface="Alexandria" charset="0"/>
                <a:ea typeface="+mn-ea"/>
                <a:cs typeface="Alexandria" charset="0"/>
              </a:rPr>
              <a:t>: ترتبط هذه القيمة بسعي الأفراد للحصول على منصب أعلى ومكانة أفضل في العمل.</a:t>
            </a:r>
          </a:p>
        </p:txBody>
      </p:sp>
    </p:spTree>
    <p:extLst>
      <p:ext uri="{BB962C8B-B14F-4D97-AF65-F5344CB8AC3E}">
        <p14:creationId xmlns:p14="http://schemas.microsoft.com/office/powerpoint/2010/main" val="26942642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22D27FEE-CD02-7B66-360A-267784CE25BF}"/>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36CD10E2-2450-CDC6-69BA-B9AD021E6B7D}"/>
              </a:ext>
            </a:extLst>
          </p:cNvPr>
          <p:cNvSpPr txBox="1"/>
          <p:nvPr/>
        </p:nvSpPr>
        <p:spPr>
          <a:xfrm>
            <a:off x="3963403" y="586164"/>
            <a:ext cx="4266199" cy="400110"/>
          </a:xfrm>
          <a:prstGeom prst="rect">
            <a:avLst/>
          </a:prstGeom>
          <a:noFill/>
        </p:spPr>
        <p:txBody>
          <a:bodyPr wrap="square" rtlCol="0">
            <a:spAutoFit/>
          </a:bodyPr>
          <a:lstStyle/>
          <a:p>
            <a:pPr algn="ctr" rtl="0">
              <a:spcAft>
                <a:spcPts val="600"/>
              </a:spcAft>
            </a:pPr>
            <a:r>
              <a:rPr lang="ar-EG" sz="2000" b="1" dirty="0">
                <a:solidFill>
                  <a:prstClr val="black"/>
                </a:solidFill>
                <a:latin typeface="Alexandria" pitchFamily="2" charset="-78"/>
                <a:cs typeface="Alexandria" pitchFamily="2" charset="-78"/>
              </a:rPr>
              <a:t>أساليب قياس القيم الإدارية</a:t>
            </a:r>
          </a:p>
        </p:txBody>
      </p:sp>
      <p:sp>
        <p:nvSpPr>
          <p:cNvPr id="4" name="Rectangle 4">
            <a:extLst>
              <a:ext uri="{FF2B5EF4-FFF2-40B4-BE49-F238E27FC236}">
                <a16:creationId xmlns:a16="http://schemas.microsoft.com/office/drawing/2014/main" id="{CCECF53F-199B-1097-CB92-688D89890397}"/>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F2C1E0E9-AFAD-3EBB-D4DD-2D1D9446E822}"/>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98AB14D-CB06-ADF3-D7D1-1EE183FE3DAE}"/>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6</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86CC5276-9371-A8E0-CEED-D292BD20B8F4}"/>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20800E17-ABAF-96FB-B6C0-0C95C8C121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3A0E32A2-A61B-3080-8BF6-6BC430C43D09}"/>
              </a:ext>
            </a:extLst>
          </p:cNvPr>
          <p:cNvSpPr txBox="1"/>
          <p:nvPr/>
        </p:nvSpPr>
        <p:spPr>
          <a:xfrm>
            <a:off x="902680" y="2184605"/>
            <a:ext cx="10423776" cy="789383"/>
          </a:xfrm>
          <a:prstGeom prst="rect">
            <a:avLst/>
          </a:prstGeom>
          <a:noFill/>
        </p:spPr>
        <p:txBody>
          <a:bodyPr wrap="square" rtlCol="1">
            <a:spAutoFit/>
          </a:bodyPr>
          <a:lstStyle/>
          <a:p>
            <a:pPr algn="justLow">
              <a:lnSpc>
                <a:spcPct val="150000"/>
              </a:lnSpc>
              <a:spcAft>
                <a:spcPts val="1200"/>
              </a:spcAft>
            </a:pPr>
            <a:r>
              <a:rPr kumimoji="0" lang="ar-SA" sz="1600" i="0" u="none" strike="noStrike" kern="0" cap="none" spc="0" normalizeH="0" baseline="0" noProof="0" dirty="0">
                <a:ln>
                  <a:noFill/>
                </a:ln>
                <a:solidFill>
                  <a:srgbClr val="00AEEF"/>
                </a:solidFill>
                <a:effectLst/>
                <a:uLnTx/>
                <a:uFillTx/>
                <a:latin typeface="Alexandria" charset="0"/>
                <a:ea typeface="+mn-ea"/>
                <a:cs typeface="Alexandria" charset="0"/>
              </a:rPr>
              <a:t>تعتبر القيم الإدارية معياراً لسلوك الأفراد العاملين، بمعنى وجود إمكانية لقياس قيم العاملين الإدارية من خلال السلوك، وهناك عدة طرق للقياس ومنها:</a:t>
            </a:r>
          </a:p>
        </p:txBody>
      </p:sp>
      <p:grpSp>
        <p:nvGrpSpPr>
          <p:cNvPr id="18" name="مجموعة 17">
            <a:extLst>
              <a:ext uri="{FF2B5EF4-FFF2-40B4-BE49-F238E27FC236}">
                <a16:creationId xmlns:a16="http://schemas.microsoft.com/office/drawing/2014/main" id="{C4C5278D-3C00-9CBB-E01A-2D8640ECA0E8}"/>
              </a:ext>
            </a:extLst>
          </p:cNvPr>
          <p:cNvGrpSpPr/>
          <p:nvPr/>
        </p:nvGrpSpPr>
        <p:grpSpPr>
          <a:xfrm>
            <a:off x="2863253" y="2440341"/>
            <a:ext cx="6676793" cy="3831495"/>
            <a:chOff x="2618637" y="2015174"/>
            <a:chExt cx="6688442" cy="3929185"/>
          </a:xfrm>
        </p:grpSpPr>
        <p:graphicFrame>
          <p:nvGraphicFramePr>
            <p:cNvPr id="13" name="رسم تخطيطي 12">
              <a:extLst>
                <a:ext uri="{FF2B5EF4-FFF2-40B4-BE49-F238E27FC236}">
                  <a16:creationId xmlns:a16="http://schemas.microsoft.com/office/drawing/2014/main" id="{F9B4050B-4913-34D9-637C-07F0D9FB3945}"/>
                </a:ext>
              </a:extLst>
            </p:cNvPr>
            <p:cNvGraphicFramePr/>
            <p:nvPr>
              <p:extLst>
                <p:ext uri="{D42A27DB-BD31-4B8C-83A1-F6EECF244321}">
                  <p14:modId xmlns:p14="http://schemas.microsoft.com/office/powerpoint/2010/main" val="4214015058"/>
                </p:ext>
              </p:extLst>
            </p:nvPr>
          </p:nvGraphicFramePr>
          <p:xfrm>
            <a:off x="2618637" y="2015174"/>
            <a:ext cx="6688442" cy="39291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127">
              <a:extLst>
                <a:ext uri="{FF2B5EF4-FFF2-40B4-BE49-F238E27FC236}">
                  <a16:creationId xmlns:a16="http://schemas.microsoft.com/office/drawing/2014/main" id="{955C642B-A5D6-2748-1AB4-2C3DBB297CB4}"/>
                </a:ext>
              </a:extLst>
            </p:cNvPr>
            <p:cNvSpPr txBox="1"/>
            <p:nvPr/>
          </p:nvSpPr>
          <p:spPr>
            <a:xfrm>
              <a:off x="6096000" y="3164919"/>
              <a:ext cx="1122781" cy="757497"/>
            </a:xfrm>
            <a:prstGeom prst="rect">
              <a:avLst/>
            </a:prstGeom>
            <a:noFill/>
            <a:ln>
              <a:noFill/>
            </a:ln>
          </p:spPr>
          <p:txBody>
            <a:bodyPr wrap="square" lIns="0" tIns="0" rIns="0" bIns="0" anchor="t">
              <a:spAutoFit/>
            </a:bodyPr>
            <a:lstStyle/>
            <a:p>
              <a:pPr algn="ctr" rtl="1">
                <a:defRPr lang="en-US"/>
              </a:pPr>
              <a:r>
                <a:rPr lang="ar-SA" sz="1600" dirty="0">
                  <a:solidFill>
                    <a:schemeClr val="bg1"/>
                  </a:solidFill>
                  <a:latin typeface="Alexandria" charset="0"/>
                  <a:cs typeface="Alexandria" charset="0"/>
                </a:rPr>
                <a:t>1 - الملاحظة أو المشاهدة</a:t>
              </a:r>
            </a:p>
          </p:txBody>
        </p:sp>
        <p:sp>
          <p:nvSpPr>
            <p:cNvPr id="15" name="TextBox 127">
              <a:extLst>
                <a:ext uri="{FF2B5EF4-FFF2-40B4-BE49-F238E27FC236}">
                  <a16:creationId xmlns:a16="http://schemas.microsoft.com/office/drawing/2014/main" id="{4D3FE72F-7209-F484-0C21-ED5F17629730}"/>
                </a:ext>
              </a:extLst>
            </p:cNvPr>
            <p:cNvSpPr txBox="1"/>
            <p:nvPr/>
          </p:nvSpPr>
          <p:spPr>
            <a:xfrm>
              <a:off x="4607347" y="3164918"/>
              <a:ext cx="1122781" cy="504999"/>
            </a:xfrm>
            <a:prstGeom prst="rect">
              <a:avLst/>
            </a:prstGeom>
            <a:noFill/>
            <a:ln>
              <a:noFill/>
            </a:ln>
          </p:spPr>
          <p:txBody>
            <a:bodyPr wrap="square" lIns="0" tIns="0" rIns="0" bIns="0" anchor="t">
              <a:spAutoFit/>
            </a:bodyPr>
            <a:lstStyle/>
            <a:p>
              <a:pPr algn="ctr" rtl="1">
                <a:defRPr lang="en-US"/>
              </a:pPr>
              <a:r>
                <a:rPr lang="ar-SA" sz="1600" dirty="0">
                  <a:solidFill>
                    <a:schemeClr val="bg1"/>
                  </a:solidFill>
                  <a:latin typeface="Alexandria" charset="0"/>
                  <a:cs typeface="Alexandria" charset="0"/>
                </a:rPr>
                <a:t>2 - المقابلة الشخصية</a:t>
              </a:r>
            </a:p>
          </p:txBody>
        </p:sp>
        <p:sp>
          <p:nvSpPr>
            <p:cNvPr id="16" name="TextBox 127">
              <a:extLst>
                <a:ext uri="{FF2B5EF4-FFF2-40B4-BE49-F238E27FC236}">
                  <a16:creationId xmlns:a16="http://schemas.microsoft.com/office/drawing/2014/main" id="{831BAA98-B340-C60E-5AF5-D05DF8ACF290}"/>
                </a:ext>
              </a:extLst>
            </p:cNvPr>
            <p:cNvSpPr txBox="1"/>
            <p:nvPr/>
          </p:nvSpPr>
          <p:spPr>
            <a:xfrm>
              <a:off x="6194231" y="4439140"/>
              <a:ext cx="1122781" cy="504999"/>
            </a:xfrm>
            <a:prstGeom prst="rect">
              <a:avLst/>
            </a:prstGeom>
            <a:noFill/>
            <a:ln>
              <a:noFill/>
            </a:ln>
          </p:spPr>
          <p:txBody>
            <a:bodyPr wrap="square" lIns="0" tIns="0" rIns="0" bIns="0" anchor="t">
              <a:spAutoFit/>
            </a:bodyPr>
            <a:lstStyle/>
            <a:p>
              <a:pPr algn="ctr" rtl="1">
                <a:defRPr lang="en-US"/>
              </a:pPr>
              <a:r>
                <a:rPr lang="ar-SA" sz="1600" dirty="0">
                  <a:solidFill>
                    <a:schemeClr val="bg1"/>
                  </a:solidFill>
                  <a:latin typeface="Alexandria" charset="0"/>
                  <a:cs typeface="Alexandria" charset="0"/>
                </a:rPr>
                <a:t>3 - تحليل المضمون</a:t>
              </a:r>
            </a:p>
          </p:txBody>
        </p:sp>
        <p:sp>
          <p:nvSpPr>
            <p:cNvPr id="17" name="TextBox 127">
              <a:extLst>
                <a:ext uri="{FF2B5EF4-FFF2-40B4-BE49-F238E27FC236}">
                  <a16:creationId xmlns:a16="http://schemas.microsoft.com/office/drawing/2014/main" id="{3323996B-5514-C62A-F3C4-DF952724C2A1}"/>
                </a:ext>
              </a:extLst>
            </p:cNvPr>
            <p:cNvSpPr txBox="1"/>
            <p:nvPr/>
          </p:nvSpPr>
          <p:spPr>
            <a:xfrm>
              <a:off x="4607347" y="4439140"/>
              <a:ext cx="1122781" cy="252499"/>
            </a:xfrm>
            <a:prstGeom prst="rect">
              <a:avLst/>
            </a:prstGeom>
            <a:noFill/>
            <a:ln>
              <a:noFill/>
            </a:ln>
          </p:spPr>
          <p:txBody>
            <a:bodyPr wrap="square" lIns="0" tIns="0" rIns="0" bIns="0" anchor="t">
              <a:spAutoFit/>
            </a:bodyPr>
            <a:lstStyle/>
            <a:p>
              <a:pPr algn="ctr" rtl="1">
                <a:defRPr lang="en-US"/>
              </a:pPr>
              <a:r>
                <a:rPr lang="ar-SA" sz="1600" dirty="0">
                  <a:solidFill>
                    <a:schemeClr val="bg1"/>
                  </a:solidFill>
                  <a:latin typeface="Alexandria" charset="0"/>
                  <a:cs typeface="Alexandria" charset="0"/>
                </a:rPr>
                <a:t>4- الاختبارات</a:t>
              </a:r>
            </a:p>
          </p:txBody>
        </p:sp>
      </p:grpSp>
    </p:spTree>
    <p:extLst>
      <p:ext uri="{BB962C8B-B14F-4D97-AF65-F5344CB8AC3E}">
        <p14:creationId xmlns:p14="http://schemas.microsoft.com/office/powerpoint/2010/main" val="41383117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22D27FEE-CD02-7B66-360A-267784CE25BF}"/>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36CD10E2-2450-CDC6-69BA-B9AD021E6B7D}"/>
              </a:ext>
            </a:extLst>
          </p:cNvPr>
          <p:cNvSpPr txBox="1"/>
          <p:nvPr/>
        </p:nvSpPr>
        <p:spPr>
          <a:xfrm>
            <a:off x="3963403" y="586164"/>
            <a:ext cx="4266199" cy="400110"/>
          </a:xfrm>
          <a:prstGeom prst="rect">
            <a:avLst/>
          </a:prstGeom>
          <a:noFill/>
        </p:spPr>
        <p:txBody>
          <a:bodyPr wrap="square" rtlCol="0">
            <a:spAutoFit/>
          </a:bodyPr>
          <a:lstStyle/>
          <a:p>
            <a:pPr algn="ctr" rtl="0">
              <a:spcAft>
                <a:spcPts val="600"/>
              </a:spcAft>
            </a:pPr>
            <a:r>
              <a:rPr lang="ar-EG" sz="2000" b="1" dirty="0">
                <a:solidFill>
                  <a:prstClr val="black"/>
                </a:solidFill>
                <a:latin typeface="Alexandria" pitchFamily="2" charset="-78"/>
                <a:cs typeface="Alexandria" pitchFamily="2" charset="-78"/>
              </a:rPr>
              <a:t>أساليب قياس القيم الإدارية</a:t>
            </a:r>
          </a:p>
        </p:txBody>
      </p:sp>
      <p:sp>
        <p:nvSpPr>
          <p:cNvPr id="4" name="Rectangle 4">
            <a:extLst>
              <a:ext uri="{FF2B5EF4-FFF2-40B4-BE49-F238E27FC236}">
                <a16:creationId xmlns:a16="http://schemas.microsoft.com/office/drawing/2014/main" id="{CCECF53F-199B-1097-CB92-688D89890397}"/>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F2C1E0E9-AFAD-3EBB-D4DD-2D1D9446E822}"/>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98AB14D-CB06-ADF3-D7D1-1EE183FE3DAE}"/>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6</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86CC5276-9371-A8E0-CEED-D292BD20B8F4}"/>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20800E17-ABAF-96FB-B6C0-0C95C8C121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3A0E32A2-A61B-3080-8BF6-6BC430C43D09}"/>
              </a:ext>
            </a:extLst>
          </p:cNvPr>
          <p:cNvSpPr txBox="1"/>
          <p:nvPr/>
        </p:nvSpPr>
        <p:spPr>
          <a:xfrm>
            <a:off x="902680" y="2184605"/>
            <a:ext cx="10423776" cy="2636043"/>
          </a:xfrm>
          <a:prstGeom prst="rect">
            <a:avLst/>
          </a:prstGeom>
          <a:noFill/>
        </p:spPr>
        <p:txBody>
          <a:bodyPr wrap="square" rtlCol="1">
            <a:spAutoFit/>
          </a:bodyPr>
          <a:lstStyle/>
          <a:p>
            <a:pPr algn="justLow">
              <a:lnSpc>
                <a:spcPct val="150000"/>
              </a:lnSpc>
            </a:pPr>
            <a:r>
              <a:rPr kumimoji="0" lang="ar-SA" sz="1600" i="0" u="none" strike="noStrike" kern="0" cap="none" spc="0" normalizeH="0" baseline="0" noProof="0" dirty="0">
                <a:ln>
                  <a:noFill/>
                </a:ln>
                <a:solidFill>
                  <a:srgbClr val="00AEEF"/>
                </a:solidFill>
                <a:effectLst/>
                <a:uLnTx/>
                <a:uFillTx/>
                <a:latin typeface="Alexandria" charset="0"/>
                <a:ea typeface="+mn-ea"/>
                <a:cs typeface="Alexandria" charset="0"/>
              </a:rPr>
              <a:t>1 - الملاحظة أو المشاهدة:</a:t>
            </a:r>
          </a:p>
          <a:p>
            <a:pPr algn="justLow">
              <a:lnSpc>
                <a:spcPct val="150000"/>
              </a:lnSpc>
            </a:pPr>
            <a:r>
              <a:rPr kumimoji="0" lang="ar-SA" sz="1600" i="0" u="none" strike="noStrike" kern="0" cap="none" spc="0" normalizeH="0" baseline="0" noProof="0" dirty="0">
                <a:ln>
                  <a:noFill/>
                </a:ln>
                <a:effectLst/>
                <a:uLnTx/>
                <a:uFillTx/>
                <a:latin typeface="Alexandria" charset="0"/>
                <a:ea typeface="+mn-ea"/>
                <a:cs typeface="Alexandria" charset="0"/>
              </a:rPr>
              <a:t>من خلال هذا الأسلوب يستطيع الباحث التعرف على حقيقة سلوك الموظف، خاصة عندما لا يشعر الموظف بها، وتعتبر طريقة الملاحظة العلمية المنظمة من الطرق المتوافقة مع السلوك الحقيقي للأفراد والموظفين.</a:t>
            </a:r>
          </a:p>
          <a:p>
            <a:pPr algn="justLow">
              <a:lnSpc>
                <a:spcPct val="150000"/>
              </a:lnSpc>
            </a:pPr>
            <a:endParaRPr lang="ar-SA" sz="1600" kern="0" dirty="0">
              <a:latin typeface="Alexandria" charset="0"/>
              <a:cs typeface="Alexandria" charset="0"/>
            </a:endParaRPr>
          </a:p>
          <a:p>
            <a:pPr algn="justLow">
              <a:lnSpc>
                <a:spcPct val="150000"/>
              </a:lnSpc>
            </a:pPr>
            <a:r>
              <a:rPr kumimoji="0" lang="ar-SA" sz="1600" i="0" u="none" strike="noStrike" kern="0" cap="none" spc="0" normalizeH="0" baseline="0" noProof="0" dirty="0">
                <a:ln>
                  <a:noFill/>
                </a:ln>
                <a:solidFill>
                  <a:srgbClr val="00AEEF"/>
                </a:solidFill>
                <a:effectLst/>
                <a:uLnTx/>
                <a:uFillTx/>
                <a:latin typeface="Alexandria" charset="0"/>
                <a:ea typeface="+mn-ea"/>
                <a:cs typeface="Alexandria" charset="0"/>
              </a:rPr>
              <a:t> 2 - المقابلة الشخصية: </a:t>
            </a:r>
            <a:r>
              <a:rPr kumimoji="0" lang="ar-SA" sz="1600" i="0" u="none" strike="noStrike" kern="0" cap="none" spc="0" normalizeH="0" baseline="0" noProof="0" dirty="0">
                <a:ln>
                  <a:noFill/>
                </a:ln>
                <a:effectLst/>
                <a:uLnTx/>
                <a:uFillTx/>
                <a:latin typeface="Alexandria" charset="0"/>
                <a:ea typeface="+mn-ea"/>
                <a:cs typeface="Alexandria" charset="0"/>
              </a:rPr>
              <a:t>تستخدم هذه الطريقة في قياس القيم والأحكام الأخلاقية عبر طرح مجموعة من الأسئلة على الأفراد والموظفين من قبل الباحث، وتتعلق هذه الأسئلة بمواقف معينة.</a:t>
            </a:r>
          </a:p>
          <a:p>
            <a:pPr algn="justLow">
              <a:lnSpc>
                <a:spcPct val="150000"/>
              </a:lnSpc>
            </a:pPr>
            <a:endParaRPr kumimoji="0" lang="ar-SA" sz="1600" i="0" u="none" strike="noStrike" kern="0" cap="none" spc="0" normalizeH="0" baseline="0" noProof="0" dirty="0">
              <a:ln>
                <a:noFill/>
              </a:ln>
              <a:effectLst/>
              <a:uLnTx/>
              <a:uFillTx/>
              <a:latin typeface="Alexandria" charset="0"/>
              <a:ea typeface="+mn-ea"/>
              <a:cs typeface="Alexandria" charset="0"/>
            </a:endParaRPr>
          </a:p>
        </p:txBody>
      </p:sp>
    </p:spTree>
    <p:extLst>
      <p:ext uri="{BB962C8B-B14F-4D97-AF65-F5344CB8AC3E}">
        <p14:creationId xmlns:p14="http://schemas.microsoft.com/office/powerpoint/2010/main" val="14927298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22D27FEE-CD02-7B66-360A-267784CE25BF}"/>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36CD10E2-2450-CDC6-69BA-B9AD021E6B7D}"/>
              </a:ext>
            </a:extLst>
          </p:cNvPr>
          <p:cNvSpPr txBox="1"/>
          <p:nvPr/>
        </p:nvSpPr>
        <p:spPr>
          <a:xfrm>
            <a:off x="3963403" y="586164"/>
            <a:ext cx="4266199" cy="400110"/>
          </a:xfrm>
          <a:prstGeom prst="rect">
            <a:avLst/>
          </a:prstGeom>
          <a:noFill/>
        </p:spPr>
        <p:txBody>
          <a:bodyPr wrap="square" rtlCol="0">
            <a:spAutoFit/>
          </a:bodyPr>
          <a:lstStyle/>
          <a:p>
            <a:pPr algn="ctr" rtl="0">
              <a:spcAft>
                <a:spcPts val="600"/>
              </a:spcAft>
            </a:pPr>
            <a:r>
              <a:rPr lang="ar-EG" sz="2000" b="1" dirty="0">
                <a:solidFill>
                  <a:prstClr val="black"/>
                </a:solidFill>
                <a:latin typeface="Alexandria" pitchFamily="2" charset="-78"/>
                <a:cs typeface="Alexandria" pitchFamily="2" charset="-78"/>
              </a:rPr>
              <a:t>أساليب قياس القيم الإدارية</a:t>
            </a:r>
          </a:p>
        </p:txBody>
      </p:sp>
      <p:sp>
        <p:nvSpPr>
          <p:cNvPr id="4" name="Rectangle 4">
            <a:extLst>
              <a:ext uri="{FF2B5EF4-FFF2-40B4-BE49-F238E27FC236}">
                <a16:creationId xmlns:a16="http://schemas.microsoft.com/office/drawing/2014/main" id="{CCECF53F-199B-1097-CB92-688D89890397}"/>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F2C1E0E9-AFAD-3EBB-D4DD-2D1D9446E822}"/>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98AB14D-CB06-ADF3-D7D1-1EE183FE3DAE}"/>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6</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86CC5276-9371-A8E0-CEED-D292BD20B8F4}"/>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20800E17-ABAF-96FB-B6C0-0C95C8C121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3A0E32A2-A61B-3080-8BF6-6BC430C43D09}"/>
              </a:ext>
            </a:extLst>
          </p:cNvPr>
          <p:cNvSpPr txBox="1"/>
          <p:nvPr/>
        </p:nvSpPr>
        <p:spPr>
          <a:xfrm>
            <a:off x="902680" y="2184605"/>
            <a:ext cx="10423776" cy="1897379"/>
          </a:xfrm>
          <a:prstGeom prst="rect">
            <a:avLst/>
          </a:prstGeom>
          <a:noFill/>
        </p:spPr>
        <p:txBody>
          <a:bodyPr wrap="square" rtlCol="1">
            <a:spAutoFit/>
          </a:bodyPr>
          <a:lstStyle/>
          <a:p>
            <a:pPr algn="justLow">
              <a:lnSpc>
                <a:spcPct val="150000"/>
              </a:lnSpc>
            </a:pPr>
            <a:endParaRPr kumimoji="0" lang="ar-SA" sz="1600" i="0" u="none" strike="noStrike" kern="0" cap="none" spc="0" normalizeH="0" baseline="0" noProof="0" dirty="0">
              <a:ln>
                <a:noFill/>
              </a:ln>
              <a:solidFill>
                <a:srgbClr val="00AEEF"/>
              </a:solidFill>
              <a:effectLst/>
              <a:uLnTx/>
              <a:uFillTx/>
              <a:latin typeface="Alexandria" charset="0"/>
              <a:ea typeface="+mn-ea"/>
              <a:cs typeface="Alexandria" charset="0"/>
            </a:endParaRPr>
          </a:p>
          <a:p>
            <a:pPr algn="justLow">
              <a:lnSpc>
                <a:spcPct val="150000"/>
              </a:lnSpc>
            </a:pPr>
            <a:r>
              <a:rPr kumimoji="0" lang="ar-SA" sz="1600" i="0" u="none" strike="noStrike" kern="0" cap="none" spc="0" normalizeH="0" baseline="0" noProof="0" dirty="0">
                <a:ln>
                  <a:noFill/>
                </a:ln>
                <a:solidFill>
                  <a:srgbClr val="00AEEF"/>
                </a:solidFill>
                <a:effectLst/>
                <a:uLnTx/>
                <a:uFillTx/>
                <a:latin typeface="Alexandria" charset="0"/>
                <a:ea typeface="+mn-ea"/>
                <a:cs typeface="Alexandria" charset="0"/>
              </a:rPr>
              <a:t>3 - تحليل المضمون: </a:t>
            </a:r>
            <a:r>
              <a:rPr kumimoji="0" lang="ar-SA" sz="1600" i="0" u="none" strike="noStrike" kern="0" cap="none" spc="0" normalizeH="0" baseline="0" noProof="0" dirty="0">
                <a:ln>
                  <a:noFill/>
                </a:ln>
                <a:effectLst/>
                <a:uLnTx/>
                <a:uFillTx/>
                <a:latin typeface="Alexandria" charset="0"/>
                <a:ea typeface="+mn-ea"/>
                <a:cs typeface="Alexandria" charset="0"/>
              </a:rPr>
              <a:t>تستخدم هذه الطريقة عندما يراد الكشف عن القيم الموجودة ضمن محتوى (مقروء، مسموع، مرئي) فيقوم الباحث بوصف وتحليل المضمون بشكل موضوعي وعلمي.</a:t>
            </a:r>
          </a:p>
          <a:p>
            <a:pPr algn="justLow">
              <a:lnSpc>
                <a:spcPct val="150000"/>
              </a:lnSpc>
            </a:pPr>
            <a:endParaRPr kumimoji="0" lang="ar-SA" sz="1600" i="0" u="none" strike="noStrike" kern="0" cap="none" spc="0" normalizeH="0" baseline="0" noProof="0" dirty="0">
              <a:ln>
                <a:noFill/>
              </a:ln>
              <a:effectLst/>
              <a:uLnTx/>
              <a:uFillTx/>
              <a:latin typeface="Alexandria" charset="0"/>
              <a:ea typeface="+mn-ea"/>
              <a:cs typeface="Alexandria" charset="0"/>
            </a:endParaRPr>
          </a:p>
          <a:p>
            <a:pPr algn="justLow">
              <a:lnSpc>
                <a:spcPct val="150000"/>
              </a:lnSpc>
            </a:pPr>
            <a:r>
              <a:rPr kumimoji="0" lang="ar-SA" sz="1600" i="0" u="none" strike="noStrike" kern="0" cap="none" spc="0" normalizeH="0" baseline="0" noProof="0" dirty="0">
                <a:ln>
                  <a:noFill/>
                </a:ln>
                <a:solidFill>
                  <a:srgbClr val="00AEEF"/>
                </a:solidFill>
                <a:effectLst/>
                <a:uLnTx/>
                <a:uFillTx/>
                <a:latin typeface="Alexandria" charset="0"/>
                <a:ea typeface="+mn-ea"/>
                <a:cs typeface="Alexandria" charset="0"/>
              </a:rPr>
              <a:t>4- الاختبارات: </a:t>
            </a:r>
            <a:r>
              <a:rPr kumimoji="0" lang="ar-SA" sz="1600" i="0" u="none" strike="noStrike" kern="0" cap="none" spc="0" normalizeH="0" baseline="0" noProof="0" dirty="0">
                <a:ln>
                  <a:noFill/>
                </a:ln>
                <a:effectLst/>
                <a:uLnTx/>
                <a:uFillTx/>
                <a:latin typeface="Alexandria" charset="0"/>
                <a:ea typeface="+mn-ea"/>
                <a:cs typeface="Alexandria" charset="0"/>
              </a:rPr>
              <a:t>وتعتبر أهم الطرق والأساليب وأكثرها شيوعا في مجالات قياس القيم.</a:t>
            </a:r>
          </a:p>
        </p:txBody>
      </p:sp>
    </p:spTree>
    <p:extLst>
      <p:ext uri="{BB962C8B-B14F-4D97-AF65-F5344CB8AC3E}">
        <p14:creationId xmlns:p14="http://schemas.microsoft.com/office/powerpoint/2010/main" val="32370368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1A6EFC9-0509-5E50-8E4B-8F6423A9CAD3}"/>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3" name="Rectangle 17">
            <a:extLst>
              <a:ext uri="{FF2B5EF4-FFF2-40B4-BE49-F238E27FC236}">
                <a16:creationId xmlns:a16="http://schemas.microsoft.com/office/drawing/2014/main" id="{4940A19F-D347-426B-E3C8-FA575E18509E}"/>
              </a:ext>
            </a:extLst>
          </p:cNvPr>
          <p:cNvSpPr/>
          <p:nvPr/>
        </p:nvSpPr>
        <p:spPr>
          <a:xfrm>
            <a:off x="2606799" y="1264822"/>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4" name="TextBox 18">
            <a:extLst>
              <a:ext uri="{FF2B5EF4-FFF2-40B4-BE49-F238E27FC236}">
                <a16:creationId xmlns:a16="http://schemas.microsoft.com/office/drawing/2014/main" id="{23710863-038D-929A-2D2F-E3CDE652C414}"/>
              </a:ext>
            </a:extLst>
          </p:cNvPr>
          <p:cNvSpPr txBox="1"/>
          <p:nvPr/>
        </p:nvSpPr>
        <p:spPr>
          <a:xfrm>
            <a:off x="2669208" y="1273443"/>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5" name="TextBox 22">
            <a:extLst>
              <a:ext uri="{FF2B5EF4-FFF2-40B4-BE49-F238E27FC236}">
                <a16:creationId xmlns:a16="http://schemas.microsoft.com/office/drawing/2014/main" id="{529A0A3A-AB8A-F16D-6F21-3B66C8BC68B6}"/>
              </a:ext>
            </a:extLst>
          </p:cNvPr>
          <p:cNvSpPr txBox="1"/>
          <p:nvPr/>
        </p:nvSpPr>
        <p:spPr>
          <a:xfrm>
            <a:off x="2792549" y="1539927"/>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6</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6" name="Rectangle 28">
            <a:extLst>
              <a:ext uri="{FF2B5EF4-FFF2-40B4-BE49-F238E27FC236}">
                <a16:creationId xmlns:a16="http://schemas.microsoft.com/office/drawing/2014/main" id="{99B620D7-E56E-DCB0-EF9E-C68D76E8ECBA}"/>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2">
            <a:extLst>
              <a:ext uri="{FF2B5EF4-FFF2-40B4-BE49-F238E27FC236}">
                <a16:creationId xmlns:a16="http://schemas.microsoft.com/office/drawing/2014/main" id="{1399A988-F4EE-41FC-8834-5903403FDD5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 </a:t>
            </a:r>
          </a:p>
        </p:txBody>
      </p:sp>
      <p:pic>
        <p:nvPicPr>
          <p:cNvPr id="8" name="Graphic 21">
            <a:extLst>
              <a:ext uri="{FF2B5EF4-FFF2-40B4-BE49-F238E27FC236}">
                <a16:creationId xmlns:a16="http://schemas.microsoft.com/office/drawing/2014/main" id="{9390F076-0482-818B-D74E-DA91EA8BA4C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16">
            <a:extLst>
              <a:ext uri="{FF2B5EF4-FFF2-40B4-BE49-F238E27FC236}">
                <a16:creationId xmlns:a16="http://schemas.microsoft.com/office/drawing/2014/main" id="{DEEA90DB-32CD-A5EE-421F-52D619864FC5}"/>
              </a:ext>
            </a:extLst>
          </p:cNvPr>
          <p:cNvSpPr txBox="1"/>
          <p:nvPr/>
        </p:nvSpPr>
        <p:spPr>
          <a:xfrm>
            <a:off x="1615990" y="2864161"/>
            <a:ext cx="3237361" cy="707886"/>
          </a:xfrm>
          <a:prstGeom prst="rect">
            <a:avLst/>
          </a:prstGeom>
          <a:noFill/>
        </p:spPr>
        <p:txBody>
          <a:bodyPr wrap="square" rtlCol="0">
            <a:spAutoFit/>
          </a:bodyPr>
          <a:lstStyle/>
          <a:p>
            <a:pPr algn="ctr" rtl="0"/>
            <a:r>
              <a:rPr lang="ar-EG" sz="2000" b="1" dirty="0">
                <a:solidFill>
                  <a:srgbClr val="00B0F0"/>
                </a:solidFill>
                <a:latin typeface="Alexandria" pitchFamily="2" charset="-78"/>
                <a:cs typeface="Alexandria" pitchFamily="2" charset="-78"/>
              </a:rPr>
              <a:t>علاقة القيم بالسلوك ومبادئ القيادة الأخلاقية</a:t>
            </a:r>
          </a:p>
        </p:txBody>
      </p:sp>
      <p:pic>
        <p:nvPicPr>
          <p:cNvPr id="12" name="صورة 11">
            <a:extLst>
              <a:ext uri="{FF2B5EF4-FFF2-40B4-BE49-F238E27FC236}">
                <a16:creationId xmlns:a16="http://schemas.microsoft.com/office/drawing/2014/main" id="{54D504B5-94E5-99D0-52E1-B39FE6CDDC0D}"/>
              </a:ext>
            </a:extLst>
          </p:cNvPr>
          <p:cNvPicPr>
            <a:picLocks noChangeAspect="1"/>
          </p:cNvPicPr>
          <p:nvPr/>
        </p:nvPicPr>
        <p:blipFill rotWithShape="1">
          <a:blip r:embed="rId3">
            <a:extLst>
              <a:ext uri="{28A0092B-C50C-407E-A947-70E740481C1C}">
                <a14:useLocalDpi xmlns:a14="http://schemas.microsoft.com/office/drawing/2010/main" val="0"/>
              </a:ext>
            </a:extLst>
          </a:blip>
          <a:srcRect t="333" b="15992"/>
          <a:stretch/>
        </p:blipFill>
        <p:spPr>
          <a:xfrm>
            <a:off x="6151853" y="2182754"/>
            <a:ext cx="5895345" cy="3293097"/>
          </a:xfrm>
          <a:prstGeom prst="rect">
            <a:avLst/>
          </a:prstGeom>
        </p:spPr>
      </p:pic>
    </p:spTree>
    <p:extLst>
      <p:ext uri="{BB962C8B-B14F-4D97-AF65-F5344CB8AC3E}">
        <p14:creationId xmlns:p14="http://schemas.microsoft.com/office/powerpoint/2010/main" val="32261826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22D27FEE-CD02-7B66-360A-267784CE25BF}"/>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36CD10E2-2450-CDC6-69BA-B9AD021E6B7D}"/>
              </a:ext>
            </a:extLst>
          </p:cNvPr>
          <p:cNvSpPr txBox="1"/>
          <p:nvPr/>
        </p:nvSpPr>
        <p:spPr>
          <a:xfrm>
            <a:off x="3963403" y="586164"/>
            <a:ext cx="4266199" cy="400110"/>
          </a:xfrm>
          <a:prstGeom prst="rect">
            <a:avLst/>
          </a:prstGeom>
          <a:noFill/>
        </p:spPr>
        <p:txBody>
          <a:bodyPr wrap="square" rtlCol="0">
            <a:spAutoFit/>
          </a:bodyPr>
          <a:lstStyle/>
          <a:p>
            <a:pPr algn="ctr" rtl="0">
              <a:spcAft>
                <a:spcPts val="600"/>
              </a:spcAft>
            </a:pPr>
            <a:r>
              <a:rPr lang="ar-EG" sz="2000" b="1" dirty="0">
                <a:solidFill>
                  <a:prstClr val="black"/>
                </a:solidFill>
                <a:latin typeface="Alexandria" pitchFamily="2" charset="-78"/>
                <a:cs typeface="Alexandria" pitchFamily="2" charset="-78"/>
              </a:rPr>
              <a:t>علاقة القيم بالسلوك</a:t>
            </a:r>
          </a:p>
        </p:txBody>
      </p:sp>
      <p:sp>
        <p:nvSpPr>
          <p:cNvPr id="4" name="Rectangle 4">
            <a:extLst>
              <a:ext uri="{FF2B5EF4-FFF2-40B4-BE49-F238E27FC236}">
                <a16:creationId xmlns:a16="http://schemas.microsoft.com/office/drawing/2014/main" id="{CCECF53F-199B-1097-CB92-688D89890397}"/>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F2C1E0E9-AFAD-3EBB-D4DD-2D1D9446E822}"/>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98AB14D-CB06-ADF3-D7D1-1EE183FE3DAE}"/>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6</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86CC5276-9371-A8E0-CEED-D292BD20B8F4}"/>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20800E17-ABAF-96FB-B6C0-0C95C8C121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3A0E32A2-A61B-3080-8BF6-6BC430C43D09}"/>
              </a:ext>
            </a:extLst>
          </p:cNvPr>
          <p:cNvSpPr txBox="1"/>
          <p:nvPr/>
        </p:nvSpPr>
        <p:spPr>
          <a:xfrm>
            <a:off x="974266" y="3275191"/>
            <a:ext cx="10243467" cy="1527982"/>
          </a:xfrm>
          <a:prstGeom prst="rect">
            <a:avLst/>
          </a:prstGeom>
          <a:noFill/>
        </p:spPr>
        <p:txBody>
          <a:bodyPr wrap="square" rtlCol="1">
            <a:spAutoFit/>
          </a:bodyPr>
          <a:lstStyle/>
          <a:p>
            <a:pPr algn="justLow">
              <a:lnSpc>
                <a:spcPct val="150000"/>
              </a:lnSpc>
            </a:pPr>
            <a:r>
              <a:rPr kumimoji="0" lang="ar-SA" sz="1600" i="0" u="none" strike="noStrike" kern="0" cap="none" spc="0" normalizeH="0" baseline="0" noProof="0" dirty="0">
                <a:ln>
                  <a:noFill/>
                </a:ln>
                <a:effectLst/>
                <a:uLnTx/>
                <a:uFillTx/>
                <a:latin typeface="Alexandria" charset="0"/>
                <a:ea typeface="+mn-ea"/>
                <a:cs typeface="Alexandria" charset="0"/>
              </a:rPr>
              <a:t>تعتبر من أهم العناصر في ثقافة المنظمات إذ يكون لها تأثير كبير في حياة الموظفين الخاصة والعملية من حيث تأثيرها في سلوكهم واتجاهاتهم وعلاقاتهم، وهي بذلك تشكل الإطار الرئيسي لتوجيه سلوك الأفراد والجماعات داخل المنظمات وخارجها، حيث تقوم بدور المراقب الداخلي لأفعال وتصرفات الفرد وتحدد سلوكه المقبول أو المرفوض، الصواب أو الخطأ. ويسعى الفرد دائما إلى جعل سلوكه متوافقا ومنسجما مع القيم التي يؤمن بها.</a:t>
            </a:r>
            <a:endParaRPr kumimoji="0" lang="ar-SA" sz="1600" b="1" i="0" u="none" strike="noStrike" kern="0" cap="none" spc="0" normalizeH="0" baseline="0" noProof="0" dirty="0">
              <a:ln>
                <a:noFill/>
              </a:ln>
              <a:solidFill>
                <a:srgbClr val="00AEEF"/>
              </a:solidFill>
              <a:effectLst/>
              <a:uLnTx/>
              <a:uFillTx/>
              <a:latin typeface="Alexandria" charset="0"/>
              <a:ea typeface="+mn-ea"/>
              <a:cs typeface="Alexandria" charset="0"/>
            </a:endParaRPr>
          </a:p>
        </p:txBody>
      </p:sp>
      <p:sp>
        <p:nvSpPr>
          <p:cNvPr id="10" name="مستطيل 9">
            <a:extLst>
              <a:ext uri="{FF2B5EF4-FFF2-40B4-BE49-F238E27FC236}">
                <a16:creationId xmlns:a16="http://schemas.microsoft.com/office/drawing/2014/main" id="{28D6513B-C1DE-3483-ED3C-7FB811D5456B}"/>
              </a:ext>
            </a:extLst>
          </p:cNvPr>
          <p:cNvSpPr/>
          <p:nvPr/>
        </p:nvSpPr>
        <p:spPr>
          <a:xfrm>
            <a:off x="2924513" y="1892101"/>
            <a:ext cx="6754337" cy="637342"/>
          </a:xfrm>
          <a:prstGeom prst="rect">
            <a:avLst/>
          </a:prstGeom>
          <a:solidFill>
            <a:srgbClr val="203E5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1600" b="1" dirty="0">
                <a:latin typeface="Alexandria" pitchFamily="2" charset="-78"/>
                <a:cs typeface="Alexandria" pitchFamily="2" charset="-78"/>
              </a:rPr>
              <a:t> تنقسم منظومة القيم في حقل الإدارة إلى قسمين أساسيين هما:</a:t>
            </a:r>
          </a:p>
        </p:txBody>
      </p:sp>
      <p:sp>
        <p:nvSpPr>
          <p:cNvPr id="11" name="Round Diagonal Corner Rectangle 17">
            <a:extLst>
              <a:ext uri="{FF2B5EF4-FFF2-40B4-BE49-F238E27FC236}">
                <a16:creationId xmlns:a16="http://schemas.microsoft.com/office/drawing/2014/main" id="{5A1AEBD6-67BD-EA84-3B4B-829F5BAD6A87}"/>
              </a:ext>
            </a:extLst>
          </p:cNvPr>
          <p:cNvSpPr/>
          <p:nvPr/>
        </p:nvSpPr>
        <p:spPr>
          <a:xfrm>
            <a:off x="6864417" y="2705932"/>
            <a:ext cx="4281599"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a:lnSpc>
                <a:spcPct val="150000"/>
              </a:lnSpc>
            </a:pPr>
            <a:r>
              <a:rPr kumimoji="0" lang="ar-SA" sz="1600" b="1" i="0" u="none" strike="noStrike" kern="0" cap="none" spc="0" normalizeH="0" baseline="0" noProof="0" dirty="0">
                <a:ln>
                  <a:noFill/>
                </a:ln>
                <a:effectLst/>
                <a:uLnTx/>
                <a:uFillTx/>
                <a:latin typeface="Alexandria" charset="0"/>
                <a:ea typeface="+mn-ea"/>
                <a:cs typeface="Alexandria" charset="0"/>
              </a:rPr>
              <a:t>أولاً: القيم الشخصية للأفراد</a:t>
            </a:r>
            <a:endParaRPr lang="ar-SA" sz="1600" b="1" kern="0" dirty="0">
              <a:latin typeface="Alexandria" charset="0"/>
              <a:cs typeface="Alexandria" charset="0"/>
            </a:endParaRPr>
          </a:p>
        </p:txBody>
      </p:sp>
    </p:spTree>
    <p:extLst>
      <p:ext uri="{BB962C8B-B14F-4D97-AF65-F5344CB8AC3E}">
        <p14:creationId xmlns:p14="http://schemas.microsoft.com/office/powerpoint/2010/main" val="21920095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22D27FEE-CD02-7B66-360A-267784CE25BF}"/>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36CD10E2-2450-CDC6-69BA-B9AD021E6B7D}"/>
              </a:ext>
            </a:extLst>
          </p:cNvPr>
          <p:cNvSpPr txBox="1"/>
          <p:nvPr/>
        </p:nvSpPr>
        <p:spPr>
          <a:xfrm>
            <a:off x="3963403" y="586164"/>
            <a:ext cx="4266199" cy="400110"/>
          </a:xfrm>
          <a:prstGeom prst="rect">
            <a:avLst/>
          </a:prstGeom>
          <a:noFill/>
        </p:spPr>
        <p:txBody>
          <a:bodyPr wrap="square" rtlCol="0">
            <a:spAutoFit/>
          </a:bodyPr>
          <a:lstStyle/>
          <a:p>
            <a:pPr algn="ctr" rtl="0">
              <a:spcAft>
                <a:spcPts val="600"/>
              </a:spcAft>
            </a:pPr>
            <a:r>
              <a:rPr lang="ar-EG" sz="2000" b="1" dirty="0">
                <a:solidFill>
                  <a:prstClr val="black"/>
                </a:solidFill>
                <a:latin typeface="Alexandria" pitchFamily="2" charset="-78"/>
                <a:cs typeface="Alexandria" pitchFamily="2" charset="-78"/>
              </a:rPr>
              <a:t>علاقة القيم بالسلوك</a:t>
            </a:r>
          </a:p>
        </p:txBody>
      </p:sp>
      <p:sp>
        <p:nvSpPr>
          <p:cNvPr id="4" name="Rectangle 4">
            <a:extLst>
              <a:ext uri="{FF2B5EF4-FFF2-40B4-BE49-F238E27FC236}">
                <a16:creationId xmlns:a16="http://schemas.microsoft.com/office/drawing/2014/main" id="{CCECF53F-199B-1097-CB92-688D89890397}"/>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F2C1E0E9-AFAD-3EBB-D4DD-2D1D9446E822}"/>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98AB14D-CB06-ADF3-D7D1-1EE183FE3DAE}"/>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6</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86CC5276-9371-A8E0-CEED-D292BD20B8F4}"/>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20800E17-ABAF-96FB-B6C0-0C95C8C121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3A0E32A2-A61B-3080-8BF6-6BC430C43D09}"/>
              </a:ext>
            </a:extLst>
          </p:cNvPr>
          <p:cNvSpPr txBox="1"/>
          <p:nvPr/>
        </p:nvSpPr>
        <p:spPr>
          <a:xfrm>
            <a:off x="901906" y="3272286"/>
            <a:ext cx="10243467" cy="2266646"/>
          </a:xfrm>
          <a:prstGeom prst="rect">
            <a:avLst/>
          </a:prstGeom>
          <a:noFill/>
        </p:spPr>
        <p:txBody>
          <a:bodyPr wrap="square" rtlCol="1">
            <a:spAutoFit/>
          </a:bodyPr>
          <a:lstStyle/>
          <a:p>
            <a:pPr algn="justLow">
              <a:lnSpc>
                <a:spcPct val="150000"/>
              </a:lnSpc>
            </a:pPr>
            <a:r>
              <a:rPr kumimoji="0" lang="ar-SA" sz="1600" i="0" u="none" strike="noStrike" kern="0" cap="none" spc="0" normalizeH="0" baseline="0" noProof="0" dirty="0">
                <a:ln>
                  <a:noFill/>
                </a:ln>
                <a:effectLst/>
                <a:uLnTx/>
                <a:uFillTx/>
                <a:latin typeface="Alexandria" charset="0"/>
                <a:ea typeface="+mn-ea"/>
                <a:cs typeface="Alexandria" charset="0"/>
              </a:rPr>
              <a:t>قيم العمل ومنها الأمانة، الانضباط العمل الجماعي، الالتزام، التعاون ...) فهي القيم التي تقوم المنظمة باستحداثها وترسيخها ونشرها بين العاملين في إطار ما يسمى بثقافة المنظمة </a:t>
            </a:r>
            <a:r>
              <a:rPr kumimoji="0" lang="en-US" sz="1600" i="0" u="none" strike="noStrike" kern="0" cap="none" spc="0" normalizeH="0" baseline="0" noProof="0" dirty="0">
                <a:ln>
                  <a:noFill/>
                </a:ln>
                <a:effectLst/>
                <a:uLnTx/>
                <a:uFillTx/>
                <a:latin typeface="Alexandria" charset="0"/>
                <a:ea typeface="+mn-ea"/>
                <a:cs typeface="Alexandria" charset="0"/>
              </a:rPr>
              <a:t> Organizational Culture </a:t>
            </a:r>
            <a:r>
              <a:rPr kumimoji="0" lang="ar-SA" sz="1600" i="0" u="none" strike="noStrike" kern="0" cap="none" spc="0" normalizeH="0" baseline="0" noProof="0" dirty="0">
                <a:ln>
                  <a:noFill/>
                </a:ln>
                <a:effectLst/>
                <a:uLnTx/>
                <a:uFillTx/>
                <a:latin typeface="Alexandria" charset="0"/>
                <a:ea typeface="+mn-ea"/>
                <a:cs typeface="Alexandria" charset="0"/>
              </a:rPr>
              <a:t>وميزة هذه القيم أنها ترتبط مع قيم المؤسسين أو القادة الرواد في المنظمة إلى حد كبير. وتعتمد الأنماط السلوكية على القيم، فقيم المجتمع تؤثر بشكل فعال لإظهار مدى توافق وانسجام أنماط السلوك مع القيم، فعندما يهتم المجتمع بالقيم المادية أكثر من القيم الإنسانية الأخرى، فإن أنماط هذا المجتمع السلوكية ستعكس مثل هذه القيمة.</a:t>
            </a:r>
            <a:endParaRPr kumimoji="0" lang="ar-SA" sz="1600" b="1" i="0" u="none" strike="noStrike" kern="0" cap="none" spc="0" normalizeH="0" baseline="0" noProof="0" dirty="0">
              <a:ln>
                <a:noFill/>
              </a:ln>
              <a:solidFill>
                <a:srgbClr val="00AEEF"/>
              </a:solidFill>
              <a:effectLst/>
              <a:uLnTx/>
              <a:uFillTx/>
              <a:latin typeface="Alexandria" charset="0"/>
              <a:ea typeface="+mn-ea"/>
              <a:cs typeface="Alexandria" charset="0"/>
            </a:endParaRPr>
          </a:p>
        </p:txBody>
      </p:sp>
      <p:sp>
        <p:nvSpPr>
          <p:cNvPr id="12" name="Round Diagonal Corner Rectangle 17">
            <a:extLst>
              <a:ext uri="{FF2B5EF4-FFF2-40B4-BE49-F238E27FC236}">
                <a16:creationId xmlns:a16="http://schemas.microsoft.com/office/drawing/2014/main" id="{D02B0C3B-0915-0F7E-4DCF-6716A01774FA}"/>
              </a:ext>
            </a:extLst>
          </p:cNvPr>
          <p:cNvSpPr/>
          <p:nvPr/>
        </p:nvSpPr>
        <p:spPr>
          <a:xfrm>
            <a:off x="6863774" y="2754109"/>
            <a:ext cx="4281599"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a:lnSpc>
                <a:spcPct val="150000"/>
              </a:lnSpc>
            </a:pPr>
            <a:r>
              <a:rPr kumimoji="0" lang="ar-SA" sz="1600" b="1" i="0" u="none" strike="noStrike" kern="0" cap="none" spc="0" normalizeH="0" baseline="0" noProof="0" dirty="0">
                <a:ln>
                  <a:noFill/>
                </a:ln>
                <a:effectLst/>
                <a:uLnTx/>
                <a:uFillTx/>
                <a:latin typeface="Alexandria" charset="0"/>
                <a:ea typeface="+mn-ea"/>
                <a:cs typeface="Alexandria" charset="0"/>
              </a:rPr>
              <a:t>ثانياً: القيم التنظيمية لمنظمات الأعمال:</a:t>
            </a:r>
          </a:p>
        </p:txBody>
      </p:sp>
      <p:sp>
        <p:nvSpPr>
          <p:cNvPr id="10" name="مستطيل 9">
            <a:extLst>
              <a:ext uri="{FF2B5EF4-FFF2-40B4-BE49-F238E27FC236}">
                <a16:creationId xmlns:a16="http://schemas.microsoft.com/office/drawing/2014/main" id="{1DFF24C5-8952-57B5-EBC6-5ACC0B5F4E04}"/>
              </a:ext>
            </a:extLst>
          </p:cNvPr>
          <p:cNvSpPr/>
          <p:nvPr/>
        </p:nvSpPr>
        <p:spPr>
          <a:xfrm>
            <a:off x="2924513" y="1892101"/>
            <a:ext cx="6754337" cy="637342"/>
          </a:xfrm>
          <a:prstGeom prst="rect">
            <a:avLst/>
          </a:prstGeom>
          <a:solidFill>
            <a:srgbClr val="203E5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sz="1600" b="1" dirty="0">
                <a:latin typeface="Alexandria" pitchFamily="2" charset="-78"/>
                <a:cs typeface="Alexandria" pitchFamily="2" charset="-78"/>
              </a:rPr>
              <a:t> تنقسم منظومة القيم في حقل الإدارة إلى قسمين أساسيين هما:</a:t>
            </a:r>
          </a:p>
        </p:txBody>
      </p:sp>
    </p:spTree>
    <p:extLst>
      <p:ext uri="{BB962C8B-B14F-4D97-AF65-F5344CB8AC3E}">
        <p14:creationId xmlns:p14="http://schemas.microsoft.com/office/powerpoint/2010/main" val="7643533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22D27FEE-CD02-7B66-360A-267784CE25BF}"/>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36CD10E2-2450-CDC6-69BA-B9AD021E6B7D}"/>
              </a:ext>
            </a:extLst>
          </p:cNvPr>
          <p:cNvSpPr txBox="1"/>
          <p:nvPr/>
        </p:nvSpPr>
        <p:spPr>
          <a:xfrm>
            <a:off x="3963403" y="586164"/>
            <a:ext cx="4266199" cy="400110"/>
          </a:xfrm>
          <a:prstGeom prst="rect">
            <a:avLst/>
          </a:prstGeom>
          <a:noFill/>
        </p:spPr>
        <p:txBody>
          <a:bodyPr wrap="square" rtlCol="0">
            <a:spAutoFit/>
          </a:bodyPr>
          <a:lstStyle/>
          <a:p>
            <a:pPr algn="ctr" rtl="0">
              <a:spcAft>
                <a:spcPts val="600"/>
              </a:spcAft>
            </a:pPr>
            <a:r>
              <a:rPr lang="ar-EG" sz="2000" b="1" dirty="0">
                <a:solidFill>
                  <a:prstClr val="black"/>
                </a:solidFill>
                <a:latin typeface="Alexandria" pitchFamily="2" charset="-78"/>
                <a:cs typeface="Alexandria" pitchFamily="2" charset="-78"/>
              </a:rPr>
              <a:t>مبادئ القيادة الأخلاقية</a:t>
            </a:r>
          </a:p>
        </p:txBody>
      </p:sp>
      <p:sp>
        <p:nvSpPr>
          <p:cNvPr id="4" name="Rectangle 4">
            <a:extLst>
              <a:ext uri="{FF2B5EF4-FFF2-40B4-BE49-F238E27FC236}">
                <a16:creationId xmlns:a16="http://schemas.microsoft.com/office/drawing/2014/main" id="{CCECF53F-199B-1097-CB92-688D89890397}"/>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F2C1E0E9-AFAD-3EBB-D4DD-2D1D9446E822}"/>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98AB14D-CB06-ADF3-D7D1-1EE183FE3DAE}"/>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6</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86CC5276-9371-A8E0-CEED-D292BD20B8F4}"/>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20800E17-ABAF-96FB-B6C0-0C95C8C121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32" name="مجموعة 31">
            <a:extLst>
              <a:ext uri="{FF2B5EF4-FFF2-40B4-BE49-F238E27FC236}">
                <a16:creationId xmlns:a16="http://schemas.microsoft.com/office/drawing/2014/main" id="{9D987838-ABCA-45D9-C6EC-26C56FBE66B1}"/>
              </a:ext>
            </a:extLst>
          </p:cNvPr>
          <p:cNvGrpSpPr/>
          <p:nvPr/>
        </p:nvGrpSpPr>
        <p:grpSpPr>
          <a:xfrm>
            <a:off x="1366480" y="1738545"/>
            <a:ext cx="9804669" cy="4169505"/>
            <a:chOff x="1169208" y="1714577"/>
            <a:chExt cx="12644058" cy="4544458"/>
          </a:xfrm>
          <a:solidFill>
            <a:srgbClr val="FEEFCF"/>
          </a:solidFill>
        </p:grpSpPr>
        <p:sp>
          <p:nvSpPr>
            <p:cNvPr id="33" name="Rectangle: Rounded Corners 217">
              <a:extLst>
                <a:ext uri="{FF2B5EF4-FFF2-40B4-BE49-F238E27FC236}">
                  <a16:creationId xmlns:a16="http://schemas.microsoft.com/office/drawing/2014/main" id="{86AC8ABA-7DD4-E90D-020D-1259D884D48D}"/>
                </a:ext>
              </a:extLst>
            </p:cNvPr>
            <p:cNvSpPr/>
            <p:nvPr/>
          </p:nvSpPr>
          <p:spPr>
            <a:xfrm>
              <a:off x="11552892" y="2299644"/>
              <a:ext cx="2071670" cy="1568599"/>
            </a:xfrm>
            <a:prstGeom prst="roundRect">
              <a:avLst/>
            </a:prstGeom>
            <a:solidFill>
              <a:srgbClr val="00B0F0"/>
            </a:solidFill>
            <a:ln w="19050" cap="flat" cmpd="sng" algn="ctr">
              <a:solidFill>
                <a:schemeClr val="bg1"/>
              </a:solidFill>
              <a:prstDash val="solid"/>
            </a:ln>
            <a:effectLst/>
          </p:spPr>
          <p:txBody>
            <a:bodyPr lIns="72000" tIns="180000" rIns="72000" bIns="1080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500" i="0" u="none" strike="noStrike" kern="1200" cap="none" spc="0" normalizeH="0" baseline="0" noProof="0" dirty="0">
                  <a:ln>
                    <a:noFill/>
                  </a:ln>
                  <a:solidFill>
                    <a:schemeClr val="bg1"/>
                  </a:solidFill>
                  <a:effectLst/>
                  <a:uLnTx/>
                  <a:uFillTx/>
                  <a:latin typeface="Alexandria" charset="0"/>
                  <a:ea typeface="+mn-ea"/>
                  <a:cs typeface="Alexandria" charset="0"/>
                </a:rPr>
                <a:t>أعرف نفسك واعمل على تطويرها.</a:t>
              </a:r>
            </a:p>
          </p:txBody>
        </p:sp>
        <p:sp>
          <p:nvSpPr>
            <p:cNvPr id="34" name="Oval 218">
              <a:extLst>
                <a:ext uri="{FF2B5EF4-FFF2-40B4-BE49-F238E27FC236}">
                  <a16:creationId xmlns:a16="http://schemas.microsoft.com/office/drawing/2014/main" id="{FE1922E0-4573-2423-84CD-41F36F9A5CEB}"/>
                </a:ext>
              </a:extLst>
            </p:cNvPr>
            <p:cNvSpPr/>
            <p:nvPr/>
          </p:nvSpPr>
          <p:spPr>
            <a:xfrm>
              <a:off x="13033719" y="1714577"/>
              <a:ext cx="779546" cy="727750"/>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GB" sz="1600" b="1" kern="0" dirty="0">
                  <a:solidFill>
                    <a:srgbClr val="E7E6E6"/>
                  </a:solidFill>
                  <a:latin typeface="Alexandria" pitchFamily="2" charset="-78"/>
                  <a:cs typeface="Alexandria" pitchFamily="2" charset="-78"/>
                  <a:sym typeface="Arial"/>
                </a:rPr>
                <a:t>1</a:t>
              </a:r>
            </a:p>
          </p:txBody>
        </p:sp>
        <p:sp>
          <p:nvSpPr>
            <p:cNvPr id="35" name="Rectangle: Rounded Corners 217">
              <a:extLst>
                <a:ext uri="{FF2B5EF4-FFF2-40B4-BE49-F238E27FC236}">
                  <a16:creationId xmlns:a16="http://schemas.microsoft.com/office/drawing/2014/main" id="{31B2A9A0-2B9B-F7FF-6329-5A720C748107}"/>
                </a:ext>
              </a:extLst>
            </p:cNvPr>
            <p:cNvSpPr/>
            <p:nvPr/>
          </p:nvSpPr>
          <p:spPr>
            <a:xfrm>
              <a:off x="8960697" y="2299644"/>
              <a:ext cx="2071670" cy="1568599"/>
            </a:xfrm>
            <a:prstGeom prst="roundRect">
              <a:avLst/>
            </a:prstGeom>
            <a:solidFill>
              <a:srgbClr val="00B0F0"/>
            </a:solidFill>
            <a:ln w="19050" cap="flat" cmpd="sng" algn="ctr">
              <a:solidFill>
                <a:schemeClr val="bg1"/>
              </a:solidFill>
              <a:prstDash val="solid"/>
            </a:ln>
            <a:effectLst/>
          </p:spPr>
          <p:txBody>
            <a:bodyPr lIns="72000" tIns="180000" rIns="72000" bIns="1080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500" i="0" u="none" strike="noStrike" kern="1200" cap="none" spc="0" normalizeH="0" baseline="0" noProof="0" dirty="0">
                  <a:ln>
                    <a:noFill/>
                  </a:ln>
                  <a:solidFill>
                    <a:schemeClr val="bg1"/>
                  </a:solidFill>
                  <a:effectLst/>
                  <a:uLnTx/>
                  <a:uFillTx/>
                  <a:latin typeface="Alexandria" charset="0"/>
                  <a:ea typeface="+mn-ea"/>
                  <a:cs typeface="Alexandria" charset="0"/>
                </a:rPr>
                <a:t>كن كفواً من الناحية الفنية والتكتيكية.</a:t>
              </a:r>
            </a:p>
          </p:txBody>
        </p:sp>
        <p:sp>
          <p:nvSpPr>
            <p:cNvPr id="36" name="Oval 218">
              <a:extLst>
                <a:ext uri="{FF2B5EF4-FFF2-40B4-BE49-F238E27FC236}">
                  <a16:creationId xmlns:a16="http://schemas.microsoft.com/office/drawing/2014/main" id="{A5D83493-EA39-106D-2E6F-4E348DB97449}"/>
                </a:ext>
              </a:extLst>
            </p:cNvPr>
            <p:cNvSpPr/>
            <p:nvPr/>
          </p:nvSpPr>
          <p:spPr>
            <a:xfrm>
              <a:off x="10441524" y="1714577"/>
              <a:ext cx="779546" cy="727750"/>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US" sz="1600" b="1" kern="0" dirty="0">
                  <a:solidFill>
                    <a:srgbClr val="E7E6E6"/>
                  </a:solidFill>
                  <a:latin typeface="Alexandria" pitchFamily="2" charset="-78"/>
                  <a:cs typeface="Alexandria" pitchFamily="2" charset="-78"/>
                  <a:sym typeface="Arial"/>
                </a:rPr>
                <a:t>2</a:t>
              </a:r>
              <a:endParaRPr lang="en-GB" sz="1600" b="1" kern="0" dirty="0">
                <a:solidFill>
                  <a:srgbClr val="E7E6E6"/>
                </a:solidFill>
                <a:latin typeface="Alexandria" pitchFamily="2" charset="-78"/>
                <a:cs typeface="Alexandria" pitchFamily="2" charset="-78"/>
                <a:sym typeface="Arial"/>
              </a:endParaRPr>
            </a:p>
          </p:txBody>
        </p:sp>
        <p:sp>
          <p:nvSpPr>
            <p:cNvPr id="37" name="Rectangle: Rounded Corners 217">
              <a:extLst>
                <a:ext uri="{FF2B5EF4-FFF2-40B4-BE49-F238E27FC236}">
                  <a16:creationId xmlns:a16="http://schemas.microsoft.com/office/drawing/2014/main" id="{EDFB70AD-227F-7963-292C-6152BF359AF8}"/>
                </a:ext>
              </a:extLst>
            </p:cNvPr>
            <p:cNvSpPr/>
            <p:nvPr/>
          </p:nvSpPr>
          <p:spPr>
            <a:xfrm>
              <a:off x="6376564" y="2277264"/>
              <a:ext cx="2071670" cy="1604399"/>
            </a:xfrm>
            <a:prstGeom prst="roundRect">
              <a:avLst/>
            </a:prstGeom>
            <a:solidFill>
              <a:srgbClr val="00B0F0"/>
            </a:solidFill>
            <a:ln w="19050" cap="flat" cmpd="sng" algn="ctr">
              <a:solidFill>
                <a:schemeClr val="bg1"/>
              </a:solidFill>
              <a:prstDash val="solid"/>
            </a:ln>
            <a:effectLst/>
          </p:spPr>
          <p:txBody>
            <a:bodyPr lIns="72000" tIns="180000" rIns="72000" bIns="1080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500" i="0" u="none" strike="noStrike" kern="1200" cap="none" spc="0" normalizeH="0" baseline="0" noProof="0" dirty="0">
                  <a:ln>
                    <a:noFill/>
                  </a:ln>
                  <a:solidFill>
                    <a:schemeClr val="bg1"/>
                  </a:solidFill>
                  <a:effectLst/>
                  <a:uLnTx/>
                  <a:uFillTx/>
                  <a:latin typeface="Alexandria" charset="0"/>
                  <a:ea typeface="+mn-ea"/>
                  <a:cs typeface="Alexandria" charset="0"/>
                </a:rPr>
                <a:t>ابحث عن المسؤولية وتحمل مسؤولية أعمالك.</a:t>
              </a:r>
            </a:p>
          </p:txBody>
        </p:sp>
        <p:sp>
          <p:nvSpPr>
            <p:cNvPr id="38" name="Oval 218">
              <a:extLst>
                <a:ext uri="{FF2B5EF4-FFF2-40B4-BE49-F238E27FC236}">
                  <a16:creationId xmlns:a16="http://schemas.microsoft.com/office/drawing/2014/main" id="{1495BD05-ED72-E199-D65D-EA77457ACC08}"/>
                </a:ext>
              </a:extLst>
            </p:cNvPr>
            <p:cNvSpPr/>
            <p:nvPr/>
          </p:nvSpPr>
          <p:spPr>
            <a:xfrm>
              <a:off x="7857391" y="1715786"/>
              <a:ext cx="779546" cy="744359"/>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GB" sz="1600" b="1" kern="0" dirty="0">
                  <a:solidFill>
                    <a:srgbClr val="E7E6E6"/>
                  </a:solidFill>
                  <a:latin typeface="Alexandria" pitchFamily="2" charset="-78"/>
                  <a:cs typeface="Alexandria" pitchFamily="2" charset="-78"/>
                  <a:sym typeface="Arial"/>
                </a:rPr>
                <a:t>3</a:t>
              </a:r>
            </a:p>
          </p:txBody>
        </p:sp>
        <p:sp>
          <p:nvSpPr>
            <p:cNvPr id="39" name="Rectangle: Rounded Corners 217">
              <a:extLst>
                <a:ext uri="{FF2B5EF4-FFF2-40B4-BE49-F238E27FC236}">
                  <a16:creationId xmlns:a16="http://schemas.microsoft.com/office/drawing/2014/main" id="{2B72606C-25C8-03F3-287A-9645C2915889}"/>
                </a:ext>
              </a:extLst>
            </p:cNvPr>
            <p:cNvSpPr/>
            <p:nvPr/>
          </p:nvSpPr>
          <p:spPr>
            <a:xfrm>
              <a:off x="3768015" y="2277264"/>
              <a:ext cx="2071670" cy="1604399"/>
            </a:xfrm>
            <a:prstGeom prst="roundRect">
              <a:avLst/>
            </a:prstGeom>
            <a:solidFill>
              <a:srgbClr val="00B0F0"/>
            </a:solidFill>
            <a:ln w="19050" cap="flat" cmpd="sng" algn="ctr">
              <a:solidFill>
                <a:schemeClr val="bg1"/>
              </a:solidFill>
              <a:prstDash val="solid"/>
            </a:ln>
            <a:effectLst/>
          </p:spPr>
          <p:txBody>
            <a:bodyPr lIns="72000" tIns="180000" rIns="72000" bIns="1080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500" i="0" u="none" strike="noStrike" kern="1200" cap="none" spc="0" normalizeH="0" baseline="0" noProof="0" dirty="0">
                  <a:ln>
                    <a:noFill/>
                  </a:ln>
                  <a:solidFill>
                    <a:schemeClr val="bg1"/>
                  </a:solidFill>
                  <a:effectLst/>
                  <a:uLnTx/>
                  <a:uFillTx/>
                  <a:latin typeface="Alexandria" charset="0"/>
                  <a:ea typeface="+mn-ea"/>
                  <a:cs typeface="Alexandria" charset="0"/>
                </a:rPr>
                <a:t>اتخذ القرار المسموح في الوقت المناسب.</a:t>
              </a:r>
            </a:p>
          </p:txBody>
        </p:sp>
        <p:sp>
          <p:nvSpPr>
            <p:cNvPr id="40" name="Oval 218">
              <a:extLst>
                <a:ext uri="{FF2B5EF4-FFF2-40B4-BE49-F238E27FC236}">
                  <a16:creationId xmlns:a16="http://schemas.microsoft.com/office/drawing/2014/main" id="{06F71F17-C3AA-ADE0-659B-1D0489CA1144}"/>
                </a:ext>
              </a:extLst>
            </p:cNvPr>
            <p:cNvSpPr/>
            <p:nvPr/>
          </p:nvSpPr>
          <p:spPr>
            <a:xfrm>
              <a:off x="5248842" y="1715786"/>
              <a:ext cx="779546" cy="744359"/>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GB" sz="1600" b="1" kern="0" dirty="0">
                  <a:solidFill>
                    <a:srgbClr val="E7E6E6"/>
                  </a:solidFill>
                  <a:latin typeface="Alexandria" pitchFamily="2" charset="-78"/>
                  <a:cs typeface="Alexandria" pitchFamily="2" charset="-78"/>
                  <a:sym typeface="Arial"/>
                </a:rPr>
                <a:t>4</a:t>
              </a:r>
            </a:p>
          </p:txBody>
        </p:sp>
        <p:sp>
          <p:nvSpPr>
            <p:cNvPr id="41" name="Rectangle: Rounded Corners 217">
              <a:extLst>
                <a:ext uri="{FF2B5EF4-FFF2-40B4-BE49-F238E27FC236}">
                  <a16:creationId xmlns:a16="http://schemas.microsoft.com/office/drawing/2014/main" id="{BEAF742B-0A1D-FD57-ED65-A007DBBFE971}"/>
                </a:ext>
              </a:extLst>
            </p:cNvPr>
            <p:cNvSpPr/>
            <p:nvPr/>
          </p:nvSpPr>
          <p:spPr>
            <a:xfrm>
              <a:off x="1169208" y="2276055"/>
              <a:ext cx="2071670" cy="1604399"/>
            </a:xfrm>
            <a:prstGeom prst="roundRect">
              <a:avLst/>
            </a:prstGeom>
            <a:solidFill>
              <a:srgbClr val="00B0F0"/>
            </a:solidFill>
            <a:ln w="19050" cap="flat" cmpd="sng" algn="ctr">
              <a:solidFill>
                <a:schemeClr val="bg1"/>
              </a:solidFill>
              <a:prstDash val="solid"/>
            </a:ln>
            <a:effectLst/>
          </p:spPr>
          <p:txBody>
            <a:bodyPr lIns="72000" tIns="180000" rIns="72000" bIns="1080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500" i="0" u="none" strike="noStrike" kern="1200" cap="none" spc="0" normalizeH="0" baseline="0" noProof="0" dirty="0">
                  <a:ln>
                    <a:noFill/>
                  </a:ln>
                  <a:solidFill>
                    <a:schemeClr val="bg1"/>
                  </a:solidFill>
                  <a:effectLst/>
                  <a:uLnTx/>
                  <a:uFillTx/>
                  <a:latin typeface="Alexandria" charset="0"/>
                  <a:ea typeface="+mn-ea"/>
                  <a:cs typeface="Alexandria" charset="0"/>
                </a:rPr>
                <a:t>كن مثلاً أعلى.</a:t>
              </a:r>
            </a:p>
          </p:txBody>
        </p:sp>
        <p:sp>
          <p:nvSpPr>
            <p:cNvPr id="42" name="Oval 218">
              <a:extLst>
                <a:ext uri="{FF2B5EF4-FFF2-40B4-BE49-F238E27FC236}">
                  <a16:creationId xmlns:a16="http://schemas.microsoft.com/office/drawing/2014/main" id="{C445DF8A-9900-DCD3-0AC0-3FA5B5C9A617}"/>
                </a:ext>
              </a:extLst>
            </p:cNvPr>
            <p:cNvSpPr/>
            <p:nvPr/>
          </p:nvSpPr>
          <p:spPr>
            <a:xfrm>
              <a:off x="2650035" y="1714577"/>
              <a:ext cx="779546" cy="744359"/>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GB" sz="1600" b="1" kern="0" dirty="0">
                  <a:solidFill>
                    <a:srgbClr val="E7E6E6"/>
                  </a:solidFill>
                  <a:latin typeface="Alexandria" pitchFamily="2" charset="-78"/>
                  <a:cs typeface="Alexandria" pitchFamily="2" charset="-78"/>
                  <a:sym typeface="Arial"/>
                </a:rPr>
                <a:t>5</a:t>
              </a:r>
            </a:p>
          </p:txBody>
        </p:sp>
        <p:sp>
          <p:nvSpPr>
            <p:cNvPr id="43" name="Rectangle: Rounded Corners 217">
              <a:extLst>
                <a:ext uri="{FF2B5EF4-FFF2-40B4-BE49-F238E27FC236}">
                  <a16:creationId xmlns:a16="http://schemas.microsoft.com/office/drawing/2014/main" id="{886B7309-F152-FC89-EF9D-C2C2F723E35A}"/>
                </a:ext>
              </a:extLst>
            </p:cNvPr>
            <p:cNvSpPr/>
            <p:nvPr/>
          </p:nvSpPr>
          <p:spPr>
            <a:xfrm>
              <a:off x="11552892" y="4677016"/>
              <a:ext cx="2071670" cy="1568598"/>
            </a:xfrm>
            <a:prstGeom prst="roundRect">
              <a:avLst/>
            </a:prstGeom>
            <a:solidFill>
              <a:srgbClr val="00B0F0"/>
            </a:solidFill>
            <a:ln w="19050" cap="flat" cmpd="sng" algn="ctr">
              <a:solidFill>
                <a:schemeClr val="bg1"/>
              </a:solidFill>
              <a:prstDash val="solid"/>
            </a:ln>
            <a:effectLst/>
          </p:spPr>
          <p:txBody>
            <a:bodyPr lIns="72000" tIns="180000" rIns="72000" bIns="1080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500" i="0" u="none" strike="noStrike" kern="1200" cap="none" spc="0" normalizeH="0" baseline="0" noProof="0" dirty="0">
                  <a:ln>
                    <a:noFill/>
                  </a:ln>
                  <a:solidFill>
                    <a:schemeClr val="bg1"/>
                  </a:solidFill>
                  <a:effectLst/>
                  <a:uLnTx/>
                  <a:uFillTx/>
                  <a:latin typeface="Alexandria" charset="0"/>
                  <a:ea typeface="+mn-ea"/>
                  <a:cs typeface="Alexandria" charset="0"/>
                </a:rPr>
                <a:t>اعرف رجالك واسع لرفاهيتهم.</a:t>
              </a:r>
            </a:p>
          </p:txBody>
        </p:sp>
        <p:sp>
          <p:nvSpPr>
            <p:cNvPr id="44" name="Oval 218">
              <a:extLst>
                <a:ext uri="{FF2B5EF4-FFF2-40B4-BE49-F238E27FC236}">
                  <a16:creationId xmlns:a16="http://schemas.microsoft.com/office/drawing/2014/main" id="{A4A80310-543E-6703-4354-F6FDB9319527}"/>
                </a:ext>
              </a:extLst>
            </p:cNvPr>
            <p:cNvSpPr/>
            <p:nvPr/>
          </p:nvSpPr>
          <p:spPr>
            <a:xfrm>
              <a:off x="13033720" y="4091949"/>
              <a:ext cx="779546" cy="727750"/>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US" sz="1600" b="1" kern="0" dirty="0">
                  <a:solidFill>
                    <a:srgbClr val="E7E6E6"/>
                  </a:solidFill>
                  <a:latin typeface="Alexandria" pitchFamily="2" charset="-78"/>
                  <a:cs typeface="Alexandria" pitchFamily="2" charset="-78"/>
                  <a:sym typeface="Arial"/>
                </a:rPr>
                <a:t>6</a:t>
              </a:r>
              <a:endParaRPr lang="en-GB" sz="1600" b="1" kern="0" dirty="0">
                <a:solidFill>
                  <a:srgbClr val="E7E6E6"/>
                </a:solidFill>
                <a:latin typeface="Alexandria" pitchFamily="2" charset="-78"/>
                <a:cs typeface="Alexandria" pitchFamily="2" charset="-78"/>
                <a:sym typeface="Arial"/>
              </a:endParaRPr>
            </a:p>
          </p:txBody>
        </p:sp>
        <p:sp>
          <p:nvSpPr>
            <p:cNvPr id="45" name="Rectangle: Rounded Corners 217">
              <a:extLst>
                <a:ext uri="{FF2B5EF4-FFF2-40B4-BE49-F238E27FC236}">
                  <a16:creationId xmlns:a16="http://schemas.microsoft.com/office/drawing/2014/main" id="{6E07DBCF-2D0B-7A5E-4D16-AC8FD318691B}"/>
                </a:ext>
              </a:extLst>
            </p:cNvPr>
            <p:cNvSpPr/>
            <p:nvPr/>
          </p:nvSpPr>
          <p:spPr>
            <a:xfrm>
              <a:off x="8960697" y="4677016"/>
              <a:ext cx="2071670" cy="1568598"/>
            </a:xfrm>
            <a:prstGeom prst="roundRect">
              <a:avLst/>
            </a:prstGeom>
            <a:solidFill>
              <a:srgbClr val="00B0F0"/>
            </a:solidFill>
            <a:ln w="19050" cap="flat" cmpd="sng" algn="ctr">
              <a:solidFill>
                <a:schemeClr val="bg1"/>
              </a:solidFill>
              <a:prstDash val="solid"/>
            </a:ln>
            <a:effectLst/>
          </p:spPr>
          <p:txBody>
            <a:bodyPr lIns="72000" tIns="180000" rIns="72000" bIns="1080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500" i="0" u="none" strike="noStrike" kern="1200" cap="none" spc="0" normalizeH="0" baseline="0" noProof="0" dirty="0">
                  <a:ln>
                    <a:noFill/>
                  </a:ln>
                  <a:solidFill>
                    <a:schemeClr val="bg1"/>
                  </a:solidFill>
                  <a:effectLst/>
                  <a:uLnTx/>
                  <a:uFillTx/>
                  <a:latin typeface="Alexandria" charset="0"/>
                  <a:ea typeface="+mn-ea"/>
                  <a:cs typeface="Alexandria" charset="0"/>
                </a:rPr>
                <a:t>أبق رجالك مطلعين.</a:t>
              </a:r>
            </a:p>
          </p:txBody>
        </p:sp>
        <p:sp>
          <p:nvSpPr>
            <p:cNvPr id="46" name="Oval 218">
              <a:extLst>
                <a:ext uri="{FF2B5EF4-FFF2-40B4-BE49-F238E27FC236}">
                  <a16:creationId xmlns:a16="http://schemas.microsoft.com/office/drawing/2014/main" id="{F31A9EC9-E9CC-4BB1-3F85-6F5682A0CEAB}"/>
                </a:ext>
              </a:extLst>
            </p:cNvPr>
            <p:cNvSpPr/>
            <p:nvPr/>
          </p:nvSpPr>
          <p:spPr>
            <a:xfrm>
              <a:off x="10441524" y="4091949"/>
              <a:ext cx="779546" cy="727750"/>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US" sz="1600" b="1" kern="0" dirty="0">
                  <a:solidFill>
                    <a:srgbClr val="E7E6E6"/>
                  </a:solidFill>
                  <a:latin typeface="Alexandria" pitchFamily="2" charset="-78"/>
                  <a:cs typeface="Alexandria" pitchFamily="2" charset="-78"/>
                  <a:sym typeface="Arial"/>
                </a:rPr>
                <a:t>7</a:t>
              </a:r>
              <a:endParaRPr lang="en-GB" sz="1600" b="1" kern="0" dirty="0">
                <a:solidFill>
                  <a:srgbClr val="E7E6E6"/>
                </a:solidFill>
                <a:latin typeface="Alexandria" pitchFamily="2" charset="-78"/>
                <a:cs typeface="Alexandria" pitchFamily="2" charset="-78"/>
                <a:sym typeface="Arial"/>
              </a:endParaRPr>
            </a:p>
          </p:txBody>
        </p:sp>
        <p:sp>
          <p:nvSpPr>
            <p:cNvPr id="47" name="Rectangle: Rounded Corners 217">
              <a:extLst>
                <a:ext uri="{FF2B5EF4-FFF2-40B4-BE49-F238E27FC236}">
                  <a16:creationId xmlns:a16="http://schemas.microsoft.com/office/drawing/2014/main" id="{6379665B-59C8-3F54-CA3B-9BA54005505F}"/>
                </a:ext>
              </a:extLst>
            </p:cNvPr>
            <p:cNvSpPr/>
            <p:nvPr/>
          </p:nvSpPr>
          <p:spPr>
            <a:xfrm>
              <a:off x="6376564" y="4654636"/>
              <a:ext cx="2071670" cy="1604399"/>
            </a:xfrm>
            <a:prstGeom prst="roundRect">
              <a:avLst/>
            </a:prstGeom>
            <a:solidFill>
              <a:srgbClr val="00B0F0"/>
            </a:solidFill>
            <a:ln w="19050" cap="flat" cmpd="sng" algn="ctr">
              <a:solidFill>
                <a:schemeClr val="bg1"/>
              </a:solidFill>
              <a:prstDash val="solid"/>
            </a:ln>
            <a:effectLst/>
          </p:spPr>
          <p:txBody>
            <a:bodyPr lIns="72000" tIns="180000" rIns="72000" bIns="1080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500" i="0" u="none" strike="noStrike" kern="1200" cap="none" spc="0" normalizeH="0" baseline="0" noProof="0" dirty="0">
                  <a:ln>
                    <a:noFill/>
                  </a:ln>
                  <a:solidFill>
                    <a:schemeClr val="bg1"/>
                  </a:solidFill>
                  <a:effectLst/>
                  <a:uLnTx/>
                  <a:uFillTx/>
                  <a:latin typeface="Alexandria" charset="0"/>
                  <a:ea typeface="+mn-ea"/>
                  <a:cs typeface="Alexandria" charset="0"/>
                </a:rPr>
                <a:t>طور الاحساس بالمسؤولية لدى التابعين</a:t>
              </a:r>
            </a:p>
          </p:txBody>
        </p:sp>
        <p:sp>
          <p:nvSpPr>
            <p:cNvPr id="48" name="Oval 218">
              <a:extLst>
                <a:ext uri="{FF2B5EF4-FFF2-40B4-BE49-F238E27FC236}">
                  <a16:creationId xmlns:a16="http://schemas.microsoft.com/office/drawing/2014/main" id="{597211D8-7C60-EDA7-8717-D8616389BAC5}"/>
                </a:ext>
              </a:extLst>
            </p:cNvPr>
            <p:cNvSpPr/>
            <p:nvPr/>
          </p:nvSpPr>
          <p:spPr>
            <a:xfrm>
              <a:off x="7857391" y="4093158"/>
              <a:ext cx="779546" cy="744358"/>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GB" sz="1600" b="1" kern="0" dirty="0">
                  <a:solidFill>
                    <a:srgbClr val="E7E6E6"/>
                  </a:solidFill>
                  <a:latin typeface="Alexandria" pitchFamily="2" charset="-78"/>
                  <a:cs typeface="Alexandria" pitchFamily="2" charset="-78"/>
                  <a:sym typeface="Arial"/>
                </a:rPr>
                <a:t>8</a:t>
              </a:r>
            </a:p>
          </p:txBody>
        </p:sp>
        <p:sp>
          <p:nvSpPr>
            <p:cNvPr id="49" name="Rectangle: Rounded Corners 217">
              <a:extLst>
                <a:ext uri="{FF2B5EF4-FFF2-40B4-BE49-F238E27FC236}">
                  <a16:creationId xmlns:a16="http://schemas.microsoft.com/office/drawing/2014/main" id="{680359D1-2D51-49CB-EEF2-B8086DA0D48E}"/>
                </a:ext>
              </a:extLst>
            </p:cNvPr>
            <p:cNvSpPr/>
            <p:nvPr/>
          </p:nvSpPr>
          <p:spPr>
            <a:xfrm>
              <a:off x="3768015" y="4654636"/>
              <a:ext cx="2071670" cy="1604399"/>
            </a:xfrm>
            <a:prstGeom prst="roundRect">
              <a:avLst/>
            </a:prstGeom>
            <a:solidFill>
              <a:srgbClr val="00B0F0"/>
            </a:solidFill>
            <a:ln w="19050" cap="flat" cmpd="sng" algn="ctr">
              <a:solidFill>
                <a:schemeClr val="bg1"/>
              </a:solidFill>
              <a:prstDash val="solid"/>
            </a:ln>
            <a:effectLst/>
          </p:spPr>
          <p:txBody>
            <a:bodyPr lIns="72000" tIns="180000" rIns="72000" bIns="1080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500" i="0" u="none" strike="noStrike" kern="1200" cap="none" spc="0" normalizeH="0" baseline="0" noProof="0" dirty="0">
                  <a:ln>
                    <a:noFill/>
                  </a:ln>
                  <a:solidFill>
                    <a:schemeClr val="bg1"/>
                  </a:solidFill>
                  <a:effectLst/>
                  <a:uLnTx/>
                  <a:uFillTx/>
                  <a:latin typeface="Alexandria" charset="0"/>
                  <a:ea typeface="+mn-ea"/>
                  <a:cs typeface="Alexandria" charset="0"/>
                </a:rPr>
                <a:t>تأكد بأن المهمة مفهومة ومشرف عليها ومنجزة.</a:t>
              </a:r>
            </a:p>
          </p:txBody>
        </p:sp>
        <p:sp>
          <p:nvSpPr>
            <p:cNvPr id="50" name="Oval 218">
              <a:extLst>
                <a:ext uri="{FF2B5EF4-FFF2-40B4-BE49-F238E27FC236}">
                  <a16:creationId xmlns:a16="http://schemas.microsoft.com/office/drawing/2014/main" id="{9A77B914-1761-CECE-5E8B-BA4DB793BCE8}"/>
                </a:ext>
              </a:extLst>
            </p:cNvPr>
            <p:cNvSpPr/>
            <p:nvPr/>
          </p:nvSpPr>
          <p:spPr>
            <a:xfrm>
              <a:off x="5248842" y="4093158"/>
              <a:ext cx="779546" cy="744358"/>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GB" sz="1600" b="1" kern="0" dirty="0">
                  <a:solidFill>
                    <a:srgbClr val="E7E6E6"/>
                  </a:solidFill>
                  <a:latin typeface="Alexandria" pitchFamily="2" charset="-78"/>
                  <a:cs typeface="Alexandria" pitchFamily="2" charset="-78"/>
                  <a:sym typeface="Arial"/>
                </a:rPr>
                <a:t>9</a:t>
              </a:r>
            </a:p>
          </p:txBody>
        </p:sp>
        <p:sp>
          <p:nvSpPr>
            <p:cNvPr id="51" name="Rectangle: Rounded Corners 217">
              <a:extLst>
                <a:ext uri="{FF2B5EF4-FFF2-40B4-BE49-F238E27FC236}">
                  <a16:creationId xmlns:a16="http://schemas.microsoft.com/office/drawing/2014/main" id="{D46A63CA-BD33-C768-913E-8115680E4786}"/>
                </a:ext>
              </a:extLst>
            </p:cNvPr>
            <p:cNvSpPr/>
            <p:nvPr/>
          </p:nvSpPr>
          <p:spPr>
            <a:xfrm>
              <a:off x="1169209" y="4653428"/>
              <a:ext cx="2071670" cy="1604398"/>
            </a:xfrm>
            <a:prstGeom prst="roundRect">
              <a:avLst/>
            </a:prstGeom>
            <a:solidFill>
              <a:srgbClr val="00B0F0"/>
            </a:solidFill>
            <a:ln w="19050" cap="flat" cmpd="sng" algn="ctr">
              <a:solidFill>
                <a:schemeClr val="bg1"/>
              </a:solidFill>
              <a:prstDash val="solid"/>
            </a:ln>
            <a:effectLst/>
          </p:spPr>
          <p:txBody>
            <a:bodyPr lIns="72000" tIns="180000" rIns="72000" bIns="1080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500" i="0" u="none" strike="noStrike" kern="1200" cap="none" spc="0" normalizeH="0" baseline="0" noProof="0" dirty="0">
                  <a:ln>
                    <a:noFill/>
                  </a:ln>
                  <a:solidFill>
                    <a:schemeClr val="bg1"/>
                  </a:solidFill>
                  <a:effectLst/>
                  <a:uLnTx/>
                  <a:uFillTx/>
                  <a:latin typeface="Alexandria" charset="0"/>
                  <a:ea typeface="+mn-ea"/>
                  <a:cs typeface="Alexandria" charset="0"/>
                </a:rPr>
                <a:t>درب رجالك أن يعملوا كفريق.</a:t>
              </a:r>
            </a:p>
          </p:txBody>
        </p:sp>
        <p:sp>
          <p:nvSpPr>
            <p:cNvPr id="52" name="Oval 218">
              <a:extLst>
                <a:ext uri="{FF2B5EF4-FFF2-40B4-BE49-F238E27FC236}">
                  <a16:creationId xmlns:a16="http://schemas.microsoft.com/office/drawing/2014/main" id="{7C51BAC5-D12D-8C10-5777-B7B15D14BB97}"/>
                </a:ext>
              </a:extLst>
            </p:cNvPr>
            <p:cNvSpPr/>
            <p:nvPr/>
          </p:nvSpPr>
          <p:spPr>
            <a:xfrm>
              <a:off x="2669501" y="4091950"/>
              <a:ext cx="760079" cy="744360"/>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GB" sz="1600" b="1" kern="0" dirty="0">
                  <a:solidFill>
                    <a:srgbClr val="E7E6E6"/>
                  </a:solidFill>
                  <a:latin typeface="Alexandria" pitchFamily="2" charset="-78"/>
                  <a:cs typeface="Alexandria" pitchFamily="2" charset="-78"/>
                  <a:sym typeface="Arial"/>
                </a:rPr>
                <a:t>10</a:t>
              </a:r>
            </a:p>
          </p:txBody>
        </p:sp>
      </p:grpSp>
    </p:spTree>
    <p:extLst>
      <p:ext uri="{BB962C8B-B14F-4D97-AF65-F5344CB8AC3E}">
        <p14:creationId xmlns:p14="http://schemas.microsoft.com/office/powerpoint/2010/main" val="39593822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22D27FEE-CD02-7B66-360A-267784CE25BF}"/>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36CD10E2-2450-CDC6-69BA-B9AD021E6B7D}"/>
              </a:ext>
            </a:extLst>
          </p:cNvPr>
          <p:cNvSpPr txBox="1"/>
          <p:nvPr/>
        </p:nvSpPr>
        <p:spPr>
          <a:xfrm>
            <a:off x="3963403" y="586164"/>
            <a:ext cx="4266199" cy="400110"/>
          </a:xfrm>
          <a:prstGeom prst="rect">
            <a:avLst/>
          </a:prstGeom>
          <a:noFill/>
        </p:spPr>
        <p:txBody>
          <a:bodyPr wrap="square" rtlCol="0">
            <a:spAutoFit/>
          </a:bodyPr>
          <a:lstStyle/>
          <a:p>
            <a:pPr algn="ctr" rtl="0">
              <a:spcAft>
                <a:spcPts val="600"/>
              </a:spcAft>
            </a:pPr>
            <a:r>
              <a:rPr lang="ar-EG" sz="2000" b="1" dirty="0">
                <a:solidFill>
                  <a:prstClr val="black"/>
                </a:solidFill>
                <a:latin typeface="Alexandria" pitchFamily="2" charset="-78"/>
                <a:cs typeface="Alexandria" pitchFamily="2" charset="-78"/>
              </a:rPr>
              <a:t>مبادئ القيادة الأخلاقية</a:t>
            </a:r>
          </a:p>
        </p:txBody>
      </p:sp>
      <p:sp>
        <p:nvSpPr>
          <p:cNvPr id="4" name="Rectangle 4">
            <a:extLst>
              <a:ext uri="{FF2B5EF4-FFF2-40B4-BE49-F238E27FC236}">
                <a16:creationId xmlns:a16="http://schemas.microsoft.com/office/drawing/2014/main" id="{CCECF53F-199B-1097-CB92-688D89890397}"/>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F2C1E0E9-AFAD-3EBB-D4DD-2D1D9446E822}"/>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98AB14D-CB06-ADF3-D7D1-1EE183FE3DAE}"/>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6</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86CC5276-9371-A8E0-CEED-D292BD20B8F4}"/>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20800E17-ABAF-96FB-B6C0-0C95C8C121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3A0E32A2-A61B-3080-8BF6-6BC430C43D09}"/>
              </a:ext>
            </a:extLst>
          </p:cNvPr>
          <p:cNvSpPr txBox="1"/>
          <p:nvPr/>
        </p:nvSpPr>
        <p:spPr>
          <a:xfrm>
            <a:off x="942308" y="2095405"/>
            <a:ext cx="10243467" cy="2512867"/>
          </a:xfrm>
          <a:prstGeom prst="rect">
            <a:avLst/>
          </a:prstGeom>
          <a:noFill/>
        </p:spPr>
        <p:txBody>
          <a:bodyPr wrap="square" rtlCol="1">
            <a:spAutoFit/>
          </a:bodyPr>
          <a:lstStyle/>
          <a:p>
            <a:pPr algn="justLow">
              <a:lnSpc>
                <a:spcPct val="150000"/>
              </a:lnSpc>
            </a:pPr>
            <a:r>
              <a:rPr lang="ar-SA" sz="1600" b="1" kern="0" dirty="0">
                <a:solidFill>
                  <a:srgbClr val="00AEEF"/>
                </a:solidFill>
                <a:latin typeface="Alexandria" charset="0"/>
                <a:cs typeface="Alexandria" charset="0"/>
              </a:rPr>
              <a:t>1- </a:t>
            </a:r>
            <a:r>
              <a:rPr kumimoji="0" lang="ar-SA" sz="1600" b="1" i="0" u="none" strike="noStrike" kern="0" cap="none" spc="0" normalizeH="0" baseline="0" noProof="0" dirty="0">
                <a:ln>
                  <a:noFill/>
                </a:ln>
                <a:solidFill>
                  <a:srgbClr val="00AEEF"/>
                </a:solidFill>
                <a:effectLst/>
                <a:uLnTx/>
                <a:uFillTx/>
                <a:latin typeface="Alexandria" charset="0"/>
                <a:ea typeface="+mn-ea"/>
                <a:cs typeface="Alexandria" charset="0"/>
              </a:rPr>
              <a:t>أعرف نفسك واعمل على تطويرها:</a:t>
            </a:r>
          </a:p>
          <a:p>
            <a:pPr algn="justLow">
              <a:lnSpc>
                <a:spcPct val="150000"/>
              </a:lnSpc>
            </a:pPr>
            <a:r>
              <a:rPr kumimoji="0" lang="ar-SA" sz="1600" i="0" u="none" strike="noStrike" kern="0" cap="none" spc="0" normalizeH="0" baseline="0" noProof="0" dirty="0">
                <a:ln>
                  <a:noFill/>
                </a:ln>
                <a:effectLst/>
                <a:uLnTx/>
                <a:uFillTx/>
                <a:latin typeface="Alexandria" charset="0"/>
                <a:ea typeface="+mn-ea"/>
                <a:cs typeface="Alexandria" charset="0"/>
              </a:rPr>
              <a:t> أي يجب أن تكون على دراية بما يجب أن تكون عليه وما يجب معرفته وما يجب فعله، ومعرفة النفس مقدمة لمعرفة الآخرين</a:t>
            </a:r>
            <a:r>
              <a:rPr lang="ar-SA" sz="1600" kern="0" dirty="0">
                <a:latin typeface="Alexandria" charset="0"/>
                <a:cs typeface="Alexandria" charset="0"/>
              </a:rPr>
              <a:t>.</a:t>
            </a:r>
          </a:p>
          <a:p>
            <a:pPr algn="justLow"/>
            <a:endParaRPr lang="ar-SA" sz="1600" kern="0" dirty="0">
              <a:latin typeface="Alexandria" charset="0"/>
              <a:cs typeface="Alexandria" charset="0"/>
            </a:endParaRPr>
          </a:p>
          <a:p>
            <a:pPr algn="justLow">
              <a:lnSpc>
                <a:spcPct val="150000"/>
              </a:lnSpc>
            </a:pPr>
            <a:r>
              <a:rPr kumimoji="0" lang="ar-SA" sz="1600" b="1" i="0" u="none" strike="noStrike" kern="0" cap="none" spc="0" normalizeH="0" baseline="0" noProof="0" dirty="0">
                <a:ln>
                  <a:noFill/>
                </a:ln>
                <a:solidFill>
                  <a:srgbClr val="00AEEF"/>
                </a:solidFill>
                <a:effectLst/>
                <a:uLnTx/>
                <a:uFillTx/>
                <a:latin typeface="Alexandria" charset="0"/>
                <a:ea typeface="+mn-ea"/>
                <a:cs typeface="Alexandria" charset="0"/>
              </a:rPr>
              <a:t>2- كن كفواً من الناحية الفنية والتكتيكية:</a:t>
            </a:r>
          </a:p>
          <a:p>
            <a:pPr algn="justLow">
              <a:lnSpc>
                <a:spcPct val="150000"/>
              </a:lnSpc>
            </a:pPr>
            <a:r>
              <a:rPr kumimoji="0" lang="ar-SA" sz="1600" i="0" u="none" strike="noStrike" kern="0" cap="none" spc="0" normalizeH="0" baseline="0" noProof="0" dirty="0">
                <a:ln>
                  <a:noFill/>
                </a:ln>
                <a:effectLst/>
                <a:uLnTx/>
                <a:uFillTx/>
                <a:latin typeface="Alexandria" charset="0"/>
                <a:ea typeface="+mn-ea"/>
                <a:cs typeface="Alexandria" charset="0"/>
              </a:rPr>
              <a:t>فعالية القائد وقدرته على القيادة وتوجيه الآخرين ورسم السياسات والخطط وتوضيح الأهداف لا تأتي إلا من خلال معرفة فنية وميدانية واسعة.</a:t>
            </a:r>
            <a:endParaRPr kumimoji="0" lang="ar-SA" sz="1600" b="1" i="0" u="none" strike="noStrike" kern="0" cap="none" spc="0" normalizeH="0" baseline="0" noProof="0" dirty="0">
              <a:ln>
                <a:noFill/>
              </a:ln>
              <a:solidFill>
                <a:srgbClr val="00AEEF"/>
              </a:solidFill>
              <a:effectLst/>
              <a:uLnTx/>
              <a:uFillTx/>
              <a:latin typeface="Alexandria" charset="0"/>
              <a:ea typeface="+mn-ea"/>
              <a:cs typeface="Alexandria" charset="0"/>
            </a:endParaRPr>
          </a:p>
        </p:txBody>
      </p:sp>
    </p:spTree>
    <p:extLst>
      <p:ext uri="{BB962C8B-B14F-4D97-AF65-F5344CB8AC3E}">
        <p14:creationId xmlns:p14="http://schemas.microsoft.com/office/powerpoint/2010/main" val="22049792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22D27FEE-CD02-7B66-360A-267784CE25BF}"/>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36CD10E2-2450-CDC6-69BA-B9AD021E6B7D}"/>
              </a:ext>
            </a:extLst>
          </p:cNvPr>
          <p:cNvSpPr txBox="1"/>
          <p:nvPr/>
        </p:nvSpPr>
        <p:spPr>
          <a:xfrm>
            <a:off x="3963403" y="586164"/>
            <a:ext cx="4266199" cy="400110"/>
          </a:xfrm>
          <a:prstGeom prst="rect">
            <a:avLst/>
          </a:prstGeom>
          <a:noFill/>
        </p:spPr>
        <p:txBody>
          <a:bodyPr wrap="square" rtlCol="0">
            <a:spAutoFit/>
          </a:bodyPr>
          <a:lstStyle/>
          <a:p>
            <a:pPr algn="ctr" rtl="0">
              <a:spcAft>
                <a:spcPts val="600"/>
              </a:spcAft>
            </a:pPr>
            <a:r>
              <a:rPr lang="ar-EG" sz="2000" b="1" dirty="0">
                <a:solidFill>
                  <a:prstClr val="black"/>
                </a:solidFill>
                <a:latin typeface="Alexandria" pitchFamily="2" charset="-78"/>
                <a:cs typeface="Alexandria" pitchFamily="2" charset="-78"/>
              </a:rPr>
              <a:t>مبادئ القيادة الأخلاقية</a:t>
            </a:r>
          </a:p>
        </p:txBody>
      </p:sp>
      <p:sp>
        <p:nvSpPr>
          <p:cNvPr id="4" name="Rectangle 4">
            <a:extLst>
              <a:ext uri="{FF2B5EF4-FFF2-40B4-BE49-F238E27FC236}">
                <a16:creationId xmlns:a16="http://schemas.microsoft.com/office/drawing/2014/main" id="{CCECF53F-199B-1097-CB92-688D89890397}"/>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F2C1E0E9-AFAD-3EBB-D4DD-2D1D9446E822}"/>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98AB14D-CB06-ADF3-D7D1-1EE183FE3DAE}"/>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6</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86CC5276-9371-A8E0-CEED-D292BD20B8F4}"/>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20800E17-ABAF-96FB-B6C0-0C95C8C121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3A0E32A2-A61B-3080-8BF6-6BC430C43D09}"/>
              </a:ext>
            </a:extLst>
          </p:cNvPr>
          <p:cNvSpPr txBox="1"/>
          <p:nvPr/>
        </p:nvSpPr>
        <p:spPr>
          <a:xfrm>
            <a:off x="1025978" y="2095405"/>
            <a:ext cx="10243467" cy="3005310"/>
          </a:xfrm>
          <a:prstGeom prst="rect">
            <a:avLst/>
          </a:prstGeom>
          <a:noFill/>
        </p:spPr>
        <p:txBody>
          <a:bodyPr wrap="square" rtlCol="1">
            <a:spAutoFit/>
          </a:bodyPr>
          <a:lstStyle/>
          <a:p>
            <a:pPr algn="justLow">
              <a:lnSpc>
                <a:spcPct val="150000"/>
              </a:lnSpc>
            </a:pPr>
            <a:r>
              <a:rPr kumimoji="0" lang="ar-SA" sz="1600" b="1" i="0" u="none" strike="noStrike" kern="0" cap="none" spc="0" normalizeH="0" baseline="0" noProof="0" dirty="0">
                <a:ln>
                  <a:noFill/>
                </a:ln>
                <a:solidFill>
                  <a:srgbClr val="00AEEF"/>
                </a:solidFill>
                <a:effectLst/>
                <a:uLnTx/>
                <a:uFillTx/>
                <a:latin typeface="Alexandria" charset="0"/>
                <a:ea typeface="+mn-ea"/>
                <a:cs typeface="Alexandria" charset="0"/>
              </a:rPr>
              <a:t>3- ابحث عن المسؤولية وتحمل مسؤولية أعمالك:</a:t>
            </a:r>
          </a:p>
          <a:p>
            <a:pPr algn="justLow">
              <a:lnSpc>
                <a:spcPct val="150000"/>
              </a:lnSpc>
            </a:pPr>
            <a:r>
              <a:rPr kumimoji="0" lang="ar-SA" sz="1600" i="0" u="none" strike="noStrike" kern="0" cap="none" spc="0" normalizeH="0" baseline="0" noProof="0" dirty="0">
                <a:ln>
                  <a:noFill/>
                </a:ln>
                <a:effectLst/>
                <a:uLnTx/>
                <a:uFillTx/>
                <a:latin typeface="Alexandria" charset="0"/>
                <a:ea typeface="+mn-ea"/>
                <a:cs typeface="Alexandria" charset="0"/>
              </a:rPr>
              <a:t>المسؤولية هي قيمة مهنية حساسة ابحث عن المسؤولية والانتماء والإخلاص ابتداء من المسؤولية الشخصية، والمؤسسة التي يعمل بها وصولاً إلى الوطن.</a:t>
            </a:r>
          </a:p>
          <a:p>
            <a:pPr algn="justLow">
              <a:lnSpc>
                <a:spcPct val="150000"/>
              </a:lnSpc>
            </a:pPr>
            <a:endParaRPr lang="ar-SA" sz="1600" kern="0" dirty="0">
              <a:latin typeface="Alexandria" charset="0"/>
              <a:cs typeface="Alexandria" charset="0"/>
            </a:endParaRPr>
          </a:p>
          <a:p>
            <a:pPr algn="justLow">
              <a:lnSpc>
                <a:spcPct val="150000"/>
              </a:lnSpc>
            </a:pPr>
            <a:r>
              <a:rPr lang="ar-SA" sz="1600" b="1" kern="0" dirty="0">
                <a:solidFill>
                  <a:srgbClr val="00AEEF"/>
                </a:solidFill>
                <a:latin typeface="Alexandria" charset="0"/>
                <a:cs typeface="Alexandria" charset="0"/>
              </a:rPr>
              <a:t>4 - اتخذ القرار المسموح في الوقت المناسب:</a:t>
            </a:r>
          </a:p>
          <a:p>
            <a:pPr algn="justLow">
              <a:lnSpc>
                <a:spcPct val="150000"/>
              </a:lnSpc>
            </a:pPr>
            <a:r>
              <a:rPr kumimoji="0" lang="ar-SA" sz="1600" i="0" u="none" strike="noStrike" kern="0" cap="none" spc="0" normalizeH="0" baseline="0" noProof="0" dirty="0">
                <a:ln>
                  <a:noFill/>
                </a:ln>
                <a:effectLst/>
                <a:uLnTx/>
                <a:uFillTx/>
                <a:latin typeface="Alexandria" charset="0"/>
                <a:ea typeface="+mn-ea"/>
                <a:cs typeface="Alexandria" charset="0"/>
              </a:rPr>
              <a:t>عملية بناء واتخاذ القرار هي صفة مميزة للقائد، </a:t>
            </a:r>
            <a:r>
              <a:rPr lang="ar-SA" sz="1600" kern="0" dirty="0">
                <a:latin typeface="Alexandria" charset="0"/>
                <a:cs typeface="Alexandria" charset="0"/>
              </a:rPr>
              <a:t>و</a:t>
            </a:r>
            <a:r>
              <a:rPr kumimoji="0" lang="ar-SA" sz="1600" i="0" u="none" strike="noStrike" kern="0" cap="none" spc="0" normalizeH="0" baseline="0" noProof="0" dirty="0">
                <a:ln>
                  <a:noFill/>
                </a:ln>
                <a:effectLst/>
                <a:uLnTx/>
                <a:uFillTx/>
                <a:latin typeface="Alexandria" charset="0"/>
                <a:ea typeface="+mn-ea"/>
                <a:cs typeface="Alexandria" charset="0"/>
              </a:rPr>
              <a:t>المساعدون هؤلاء يساعدوا القائد في تحليل الموقف من كافة جوانبه لكنهم ليسوا أصحاب القرار. واتخاذ القرار على مسمع الجميع في وقته المناسب له أهمية كبيرة لا تقل في أهمية عن القرار نفسه.</a:t>
            </a:r>
            <a:endParaRPr kumimoji="0" lang="ar-SA" sz="1600" b="1" i="0" u="none" strike="noStrike" kern="0" cap="none" spc="0" normalizeH="0" baseline="0" noProof="0" dirty="0">
              <a:ln>
                <a:noFill/>
              </a:ln>
              <a:solidFill>
                <a:srgbClr val="00AEEF"/>
              </a:solidFill>
              <a:effectLst/>
              <a:uLnTx/>
              <a:uFillTx/>
              <a:latin typeface="Alexandria" charset="0"/>
              <a:ea typeface="+mn-ea"/>
              <a:cs typeface="Alexandria" charset="0"/>
            </a:endParaRPr>
          </a:p>
        </p:txBody>
      </p:sp>
    </p:spTree>
    <p:extLst>
      <p:ext uri="{BB962C8B-B14F-4D97-AF65-F5344CB8AC3E}">
        <p14:creationId xmlns:p14="http://schemas.microsoft.com/office/powerpoint/2010/main" val="4146615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22D27FEE-CD02-7B66-360A-267784CE25BF}"/>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36CD10E2-2450-CDC6-69BA-B9AD021E6B7D}"/>
              </a:ext>
            </a:extLst>
          </p:cNvPr>
          <p:cNvSpPr txBox="1"/>
          <p:nvPr/>
        </p:nvSpPr>
        <p:spPr>
          <a:xfrm>
            <a:off x="3963403" y="586164"/>
            <a:ext cx="4266199" cy="400110"/>
          </a:xfrm>
          <a:prstGeom prst="rect">
            <a:avLst/>
          </a:prstGeom>
          <a:noFill/>
        </p:spPr>
        <p:txBody>
          <a:bodyPr wrap="square" rtlCol="0">
            <a:spAutoFit/>
          </a:bodyPr>
          <a:lstStyle/>
          <a:p>
            <a:pPr algn="ctr" rtl="0">
              <a:spcAft>
                <a:spcPts val="600"/>
              </a:spcAft>
            </a:pPr>
            <a:r>
              <a:rPr lang="ar-EG" sz="2000" b="1" dirty="0">
                <a:solidFill>
                  <a:prstClr val="black"/>
                </a:solidFill>
                <a:latin typeface="Alexandria" pitchFamily="2" charset="-78"/>
                <a:cs typeface="Alexandria" pitchFamily="2" charset="-78"/>
              </a:rPr>
              <a:t>مبادئ القيادة الأخلاقية</a:t>
            </a:r>
          </a:p>
        </p:txBody>
      </p:sp>
      <p:sp>
        <p:nvSpPr>
          <p:cNvPr id="4" name="Rectangle 4">
            <a:extLst>
              <a:ext uri="{FF2B5EF4-FFF2-40B4-BE49-F238E27FC236}">
                <a16:creationId xmlns:a16="http://schemas.microsoft.com/office/drawing/2014/main" id="{CCECF53F-199B-1097-CB92-688D89890397}"/>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F2C1E0E9-AFAD-3EBB-D4DD-2D1D9446E822}"/>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98AB14D-CB06-ADF3-D7D1-1EE183FE3DAE}"/>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6</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86CC5276-9371-A8E0-CEED-D292BD20B8F4}"/>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20800E17-ABAF-96FB-B6C0-0C95C8C121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3A0E32A2-A61B-3080-8BF6-6BC430C43D09}"/>
              </a:ext>
            </a:extLst>
          </p:cNvPr>
          <p:cNvSpPr txBox="1"/>
          <p:nvPr/>
        </p:nvSpPr>
        <p:spPr>
          <a:xfrm>
            <a:off x="1064616" y="2095405"/>
            <a:ext cx="10243467" cy="3374642"/>
          </a:xfrm>
          <a:prstGeom prst="rect">
            <a:avLst/>
          </a:prstGeom>
          <a:noFill/>
        </p:spPr>
        <p:txBody>
          <a:bodyPr wrap="square" rtlCol="1">
            <a:spAutoFit/>
          </a:bodyPr>
          <a:lstStyle/>
          <a:p>
            <a:pPr algn="justLow">
              <a:lnSpc>
                <a:spcPct val="150000"/>
              </a:lnSpc>
            </a:pPr>
            <a:r>
              <a:rPr lang="ar-SA" sz="1600" b="1" kern="0" dirty="0">
                <a:solidFill>
                  <a:srgbClr val="00AEEF"/>
                </a:solidFill>
                <a:latin typeface="Alexandria" charset="0"/>
                <a:cs typeface="Alexandria" charset="0"/>
              </a:rPr>
              <a:t>5- </a:t>
            </a:r>
            <a:r>
              <a:rPr kumimoji="0" lang="ar-SA" sz="1600" b="1" i="0" u="none" strike="noStrike" kern="0" cap="none" spc="0" normalizeH="0" baseline="0" noProof="0" dirty="0">
                <a:ln>
                  <a:noFill/>
                </a:ln>
                <a:solidFill>
                  <a:srgbClr val="00AEEF"/>
                </a:solidFill>
                <a:effectLst/>
                <a:uLnTx/>
                <a:uFillTx/>
                <a:latin typeface="Alexandria" charset="0"/>
                <a:ea typeface="+mn-ea"/>
                <a:cs typeface="Alexandria" charset="0"/>
              </a:rPr>
              <a:t>كن مثلاً أعلى:</a:t>
            </a:r>
          </a:p>
          <a:p>
            <a:pPr algn="justLow">
              <a:lnSpc>
                <a:spcPct val="150000"/>
              </a:lnSpc>
            </a:pPr>
            <a:r>
              <a:rPr kumimoji="0" lang="ar-SA" sz="1600" i="0" u="none" strike="noStrike" kern="0" cap="none" spc="0" normalizeH="0" baseline="0" noProof="0" dirty="0">
                <a:ln>
                  <a:noFill/>
                </a:ln>
                <a:effectLst/>
                <a:uLnTx/>
                <a:uFillTx/>
                <a:latin typeface="Alexandria" charset="0"/>
                <a:ea typeface="+mn-ea"/>
                <a:cs typeface="Alexandria" charset="0"/>
              </a:rPr>
              <a:t>هذا </a:t>
            </a:r>
            <a:r>
              <a:rPr lang="ar-SA" sz="1600" kern="0" dirty="0">
                <a:latin typeface="Alexandria" charset="0"/>
                <a:cs typeface="Alexandria" charset="0"/>
              </a:rPr>
              <a:t>ي</a:t>
            </a:r>
            <a:r>
              <a:rPr kumimoji="0" lang="ar-SA" sz="1600" i="0" u="none" strike="noStrike" kern="0" cap="none" spc="0" normalizeH="0" baseline="0" noProof="0" dirty="0">
                <a:ln>
                  <a:noFill/>
                </a:ln>
                <a:effectLst/>
                <a:uLnTx/>
                <a:uFillTx/>
                <a:latin typeface="Alexandria" charset="0"/>
                <a:ea typeface="+mn-ea"/>
                <a:cs typeface="Alexandria" charset="0"/>
              </a:rPr>
              <a:t>تمثل في القائد نفسه وكيفية استخدام الوسائل المتاحة وطرق تحفيز الآخرين لتحقيق الأهداف، كذلك الأساليب العملية التي يتبعها القائد لتشجيع الآخرين في الحصول على مستوى إنجاز مثالي.</a:t>
            </a:r>
          </a:p>
          <a:p>
            <a:pPr algn="justLow">
              <a:lnSpc>
                <a:spcPct val="150000"/>
              </a:lnSpc>
            </a:pPr>
            <a:endParaRPr kumimoji="0" lang="ar-SA" sz="1600" i="0" u="none" strike="noStrike" kern="0" cap="none" spc="0" normalizeH="0" baseline="0" noProof="0" dirty="0">
              <a:ln>
                <a:noFill/>
              </a:ln>
              <a:effectLst/>
              <a:uLnTx/>
              <a:uFillTx/>
              <a:latin typeface="Alexandria" charset="0"/>
              <a:ea typeface="+mn-ea"/>
              <a:cs typeface="Alexandria" charset="0"/>
            </a:endParaRPr>
          </a:p>
          <a:p>
            <a:pPr algn="justLow">
              <a:lnSpc>
                <a:spcPct val="150000"/>
              </a:lnSpc>
            </a:pPr>
            <a:r>
              <a:rPr kumimoji="0" lang="ar-SA" sz="1600" b="1" i="0" u="none" strike="noStrike" kern="0" cap="none" spc="0" normalizeH="0" baseline="0" noProof="0" dirty="0">
                <a:ln>
                  <a:noFill/>
                </a:ln>
                <a:solidFill>
                  <a:srgbClr val="00AEEF"/>
                </a:solidFill>
                <a:effectLst/>
                <a:uLnTx/>
                <a:uFillTx/>
                <a:latin typeface="Alexandria" charset="0"/>
                <a:ea typeface="+mn-ea"/>
                <a:cs typeface="Alexandria" charset="0"/>
              </a:rPr>
              <a:t>6- اعرف رجالك واسع لرفاهيتهم:</a:t>
            </a:r>
          </a:p>
          <a:p>
            <a:pPr algn="justLow">
              <a:lnSpc>
                <a:spcPct val="150000"/>
              </a:lnSpc>
            </a:pPr>
            <a:r>
              <a:rPr kumimoji="0" lang="ar-SA" sz="1600" i="0" u="none" strike="noStrike" kern="0" cap="none" spc="0" normalizeH="0" baseline="0" noProof="0" dirty="0">
                <a:ln>
                  <a:noFill/>
                </a:ln>
                <a:effectLst/>
                <a:uLnTx/>
                <a:uFillTx/>
                <a:latin typeface="Alexandria" charset="0"/>
                <a:ea typeface="+mn-ea"/>
                <a:cs typeface="Alexandria" charset="0"/>
              </a:rPr>
              <a:t>تعني معرفة الجماعة التي تقودها، حاجاتها، وتماسكها، وتجانسها من حيث المعرفة والقدرات، والسن والجنس.. إلخ. وهذا يقود إلى تحقيق أمرين هامين قد يتعارضا في كثير من الأحيان وهما:</a:t>
            </a:r>
          </a:p>
          <a:p>
            <a:pPr marL="285750" indent="-285750" algn="justLow">
              <a:lnSpc>
                <a:spcPct val="150000"/>
              </a:lnSpc>
              <a:buFont typeface="Wingdings" panose="05000000000000000000" pitchFamily="2" charset="2"/>
              <a:buChar char="§"/>
            </a:pPr>
            <a:r>
              <a:rPr kumimoji="0" lang="ar-SA" sz="1600" i="0" u="none" strike="noStrike" kern="0" cap="none" spc="0" normalizeH="0" baseline="0" noProof="0" dirty="0">
                <a:ln>
                  <a:noFill/>
                </a:ln>
                <a:effectLst/>
                <a:uLnTx/>
                <a:uFillTx/>
                <a:latin typeface="Alexandria" charset="0"/>
                <a:ea typeface="+mn-ea"/>
                <a:cs typeface="Alexandria" charset="0"/>
              </a:rPr>
              <a:t>تحقيق المهمة.</a:t>
            </a:r>
          </a:p>
          <a:p>
            <a:pPr marL="285750" indent="-285750" algn="justLow">
              <a:lnSpc>
                <a:spcPct val="150000"/>
              </a:lnSpc>
              <a:buFont typeface="Wingdings" panose="05000000000000000000" pitchFamily="2" charset="2"/>
              <a:buChar char="§"/>
            </a:pPr>
            <a:r>
              <a:rPr kumimoji="0" lang="ar-SA" sz="1600" i="0" u="none" strike="noStrike" kern="0" cap="none" spc="0" normalizeH="0" baseline="0" noProof="0" dirty="0">
                <a:ln>
                  <a:noFill/>
                </a:ln>
                <a:effectLst/>
                <a:uLnTx/>
                <a:uFillTx/>
                <a:latin typeface="Alexandria" charset="0"/>
                <a:ea typeface="+mn-ea"/>
                <a:cs typeface="Alexandria" charset="0"/>
              </a:rPr>
              <a:t>إرضاء حاجات الأفراد.</a:t>
            </a:r>
            <a:endParaRPr kumimoji="0" lang="ar-SA" sz="1600" b="1" i="0" u="none" strike="noStrike" kern="0" cap="none" spc="0" normalizeH="0" baseline="0" noProof="0" dirty="0">
              <a:ln>
                <a:noFill/>
              </a:ln>
              <a:solidFill>
                <a:srgbClr val="00AEEF"/>
              </a:solidFill>
              <a:effectLst/>
              <a:uLnTx/>
              <a:uFillTx/>
              <a:latin typeface="Alexandria" charset="0"/>
              <a:ea typeface="+mn-ea"/>
              <a:cs typeface="Alexandria" charset="0"/>
            </a:endParaRPr>
          </a:p>
        </p:txBody>
      </p:sp>
    </p:spTree>
    <p:extLst>
      <p:ext uri="{BB962C8B-B14F-4D97-AF65-F5344CB8AC3E}">
        <p14:creationId xmlns:p14="http://schemas.microsoft.com/office/powerpoint/2010/main" val="18637645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22D27FEE-CD02-7B66-360A-267784CE25BF}"/>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36CD10E2-2450-CDC6-69BA-B9AD021E6B7D}"/>
              </a:ext>
            </a:extLst>
          </p:cNvPr>
          <p:cNvSpPr txBox="1"/>
          <p:nvPr/>
        </p:nvSpPr>
        <p:spPr>
          <a:xfrm>
            <a:off x="3963403" y="586164"/>
            <a:ext cx="4266199" cy="400110"/>
          </a:xfrm>
          <a:prstGeom prst="rect">
            <a:avLst/>
          </a:prstGeom>
          <a:noFill/>
        </p:spPr>
        <p:txBody>
          <a:bodyPr wrap="square" rtlCol="0">
            <a:spAutoFit/>
          </a:bodyPr>
          <a:lstStyle/>
          <a:p>
            <a:pPr algn="ctr" rtl="0">
              <a:spcAft>
                <a:spcPts val="600"/>
              </a:spcAft>
            </a:pPr>
            <a:r>
              <a:rPr lang="ar-EG" sz="2000" b="1" dirty="0">
                <a:solidFill>
                  <a:prstClr val="black"/>
                </a:solidFill>
                <a:latin typeface="Alexandria" pitchFamily="2" charset="-78"/>
                <a:cs typeface="Alexandria" pitchFamily="2" charset="-78"/>
              </a:rPr>
              <a:t>مبادئ القيادة الأخلاقية</a:t>
            </a:r>
          </a:p>
        </p:txBody>
      </p:sp>
      <p:sp>
        <p:nvSpPr>
          <p:cNvPr id="4" name="Rectangle 4">
            <a:extLst>
              <a:ext uri="{FF2B5EF4-FFF2-40B4-BE49-F238E27FC236}">
                <a16:creationId xmlns:a16="http://schemas.microsoft.com/office/drawing/2014/main" id="{CCECF53F-199B-1097-CB92-688D89890397}"/>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F2C1E0E9-AFAD-3EBB-D4DD-2D1D9446E822}"/>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98AB14D-CB06-ADF3-D7D1-1EE183FE3DAE}"/>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6</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86CC5276-9371-A8E0-CEED-D292BD20B8F4}"/>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20800E17-ABAF-96FB-B6C0-0C95C8C121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3A0E32A2-A61B-3080-8BF6-6BC430C43D09}"/>
              </a:ext>
            </a:extLst>
          </p:cNvPr>
          <p:cNvSpPr txBox="1"/>
          <p:nvPr/>
        </p:nvSpPr>
        <p:spPr>
          <a:xfrm>
            <a:off x="974266" y="2095405"/>
            <a:ext cx="10243467" cy="3005310"/>
          </a:xfrm>
          <a:prstGeom prst="rect">
            <a:avLst/>
          </a:prstGeom>
          <a:noFill/>
        </p:spPr>
        <p:txBody>
          <a:bodyPr wrap="square" rtlCol="1">
            <a:spAutoFit/>
          </a:bodyPr>
          <a:lstStyle/>
          <a:p>
            <a:pPr algn="justLow">
              <a:lnSpc>
                <a:spcPct val="150000"/>
              </a:lnSpc>
            </a:pPr>
            <a:r>
              <a:rPr kumimoji="0" lang="ar-SA" sz="1600" b="1" i="0" u="none" strike="noStrike" kern="0" cap="none" spc="0" normalizeH="0" baseline="0" noProof="0" dirty="0">
                <a:ln>
                  <a:noFill/>
                </a:ln>
                <a:solidFill>
                  <a:srgbClr val="00AEEF"/>
                </a:solidFill>
                <a:effectLst/>
                <a:uLnTx/>
                <a:uFillTx/>
                <a:latin typeface="Alexandria" charset="0"/>
                <a:ea typeface="+mn-ea"/>
                <a:cs typeface="Alexandria" charset="0"/>
              </a:rPr>
              <a:t>7- </a:t>
            </a:r>
            <a:r>
              <a:rPr lang="ar-SA" sz="1600" b="1" kern="0" dirty="0">
                <a:solidFill>
                  <a:srgbClr val="00AEEF"/>
                </a:solidFill>
                <a:latin typeface="Alexandria" charset="0"/>
                <a:cs typeface="Alexandria" charset="0"/>
              </a:rPr>
              <a:t>أب</a:t>
            </a:r>
            <a:r>
              <a:rPr kumimoji="0" lang="ar-SA" sz="1600" b="1" i="0" u="none" strike="noStrike" kern="0" cap="none" spc="0" normalizeH="0" baseline="0" noProof="0" dirty="0">
                <a:ln>
                  <a:noFill/>
                </a:ln>
                <a:solidFill>
                  <a:srgbClr val="00AEEF"/>
                </a:solidFill>
                <a:effectLst/>
                <a:uLnTx/>
                <a:uFillTx/>
                <a:latin typeface="Alexandria" charset="0"/>
                <a:ea typeface="+mn-ea"/>
                <a:cs typeface="Alexandria" charset="0"/>
              </a:rPr>
              <a:t>ق رجالك مطلعين:</a:t>
            </a:r>
          </a:p>
          <a:p>
            <a:pPr algn="justLow">
              <a:lnSpc>
                <a:spcPct val="150000"/>
              </a:lnSpc>
            </a:pPr>
            <a:r>
              <a:rPr kumimoji="0" lang="ar-SA" sz="1600" i="0" u="none" strike="noStrike" kern="0" cap="none" spc="0" normalizeH="0" baseline="0" noProof="0" dirty="0">
                <a:ln>
                  <a:noFill/>
                </a:ln>
                <a:effectLst/>
                <a:uLnTx/>
                <a:uFillTx/>
                <a:latin typeface="Alexandria" charset="0"/>
                <a:ea typeface="+mn-ea"/>
                <a:cs typeface="Alexandria" charset="0"/>
              </a:rPr>
              <a:t>هذا المبدأ باختصار يتحدث عن عامل الاتصال بين القائد والتابعين حسب تدرجهم الوظيفي فالقائد لا يستطيع تحقيق المهمة من تلقاء نفسه دون الاعتماد على الآخرين وهذا يتطلب أن يكون الآخرين مطلعين على ما يجب معرفته وفعله</a:t>
            </a:r>
            <a:r>
              <a:rPr lang="ar-SA" sz="1600" kern="0" dirty="0">
                <a:latin typeface="Alexandria" charset="0"/>
                <a:cs typeface="Alexandria" charset="0"/>
              </a:rPr>
              <a:t>.</a:t>
            </a:r>
            <a:endParaRPr kumimoji="0" lang="ar-SA" sz="1600" i="0" u="none" strike="noStrike" kern="0" cap="none" spc="0" normalizeH="0" baseline="0" noProof="0" dirty="0">
              <a:ln>
                <a:noFill/>
              </a:ln>
              <a:effectLst/>
              <a:uLnTx/>
              <a:uFillTx/>
              <a:latin typeface="Alexandria" charset="0"/>
              <a:ea typeface="+mn-ea"/>
              <a:cs typeface="Alexandria" charset="0"/>
            </a:endParaRPr>
          </a:p>
          <a:p>
            <a:pPr algn="justLow">
              <a:lnSpc>
                <a:spcPct val="150000"/>
              </a:lnSpc>
            </a:pPr>
            <a:endParaRPr kumimoji="0" lang="ar-SA" sz="1600" i="0" u="none" strike="noStrike" kern="0" cap="none" spc="0" normalizeH="0" baseline="0" noProof="0" dirty="0">
              <a:ln>
                <a:noFill/>
              </a:ln>
              <a:effectLst/>
              <a:uLnTx/>
              <a:uFillTx/>
              <a:latin typeface="Alexandria" charset="0"/>
              <a:ea typeface="+mn-ea"/>
              <a:cs typeface="Alexandria" charset="0"/>
            </a:endParaRPr>
          </a:p>
          <a:p>
            <a:pPr algn="justLow">
              <a:lnSpc>
                <a:spcPct val="150000"/>
              </a:lnSpc>
            </a:pPr>
            <a:r>
              <a:rPr kumimoji="0" lang="ar-SA" sz="1600" b="1" i="0" u="none" strike="noStrike" kern="0" cap="none" spc="0" normalizeH="0" baseline="0" noProof="0" dirty="0">
                <a:ln>
                  <a:noFill/>
                </a:ln>
                <a:solidFill>
                  <a:srgbClr val="00AEEF"/>
                </a:solidFill>
                <a:effectLst/>
                <a:uLnTx/>
                <a:uFillTx/>
                <a:latin typeface="Alexandria" charset="0"/>
                <a:ea typeface="+mn-ea"/>
                <a:cs typeface="Alexandria" charset="0"/>
              </a:rPr>
              <a:t>8 - </a:t>
            </a:r>
            <a:r>
              <a:rPr kumimoji="0" lang="ar-SA" sz="1600" b="1" i="0" u="none" strike="noStrike" kern="0" cap="none" spc="0" normalizeH="0" baseline="0" noProof="0">
                <a:ln>
                  <a:noFill/>
                </a:ln>
                <a:solidFill>
                  <a:srgbClr val="00AEEF"/>
                </a:solidFill>
                <a:effectLst/>
                <a:uLnTx/>
                <a:uFillTx/>
                <a:latin typeface="Alexandria" charset="0"/>
                <a:ea typeface="+mn-ea"/>
                <a:cs typeface="Alexandria" charset="0"/>
              </a:rPr>
              <a:t>طور الإحساس </a:t>
            </a:r>
            <a:r>
              <a:rPr kumimoji="0" lang="ar-SA" sz="1600" b="1" i="0" u="none" strike="noStrike" kern="0" cap="none" spc="0" normalizeH="0" baseline="0" noProof="0" dirty="0">
                <a:ln>
                  <a:noFill/>
                </a:ln>
                <a:solidFill>
                  <a:srgbClr val="00AEEF"/>
                </a:solidFill>
                <a:effectLst/>
                <a:uLnTx/>
                <a:uFillTx/>
                <a:latin typeface="Alexandria" charset="0"/>
                <a:ea typeface="+mn-ea"/>
                <a:cs typeface="Alexandria" charset="0"/>
              </a:rPr>
              <a:t>بالمسؤولية لدى التابعين:</a:t>
            </a:r>
          </a:p>
          <a:p>
            <a:pPr algn="justLow">
              <a:lnSpc>
                <a:spcPct val="150000"/>
              </a:lnSpc>
            </a:pPr>
            <a:r>
              <a:rPr kumimoji="0" lang="ar-SA" sz="1600" i="0" u="none" strike="noStrike" kern="0" cap="none" spc="0" normalizeH="0" baseline="0" noProof="0" dirty="0">
                <a:ln>
                  <a:noFill/>
                </a:ln>
                <a:effectLst/>
                <a:uLnTx/>
                <a:uFillTx/>
                <a:latin typeface="Alexandria" charset="0"/>
                <a:ea typeface="+mn-ea"/>
                <a:cs typeface="Alexandria" charset="0"/>
              </a:rPr>
              <a:t>القائد الذي يبحث عن المسؤولية ويتحملها لابد أن يطور هذا المبدأ أيضاً عند التابعين حتى تكتمل الحلقة، فهو بمفرده لا يستطيع فعل كل شيء، </a:t>
            </a:r>
            <a:r>
              <a:rPr lang="ar-SA" sz="1600" kern="0" dirty="0">
                <a:latin typeface="Alexandria" charset="0"/>
                <a:cs typeface="Alexandria" charset="0"/>
              </a:rPr>
              <a:t>ف</a:t>
            </a:r>
            <a:r>
              <a:rPr kumimoji="0" lang="ar-SA" sz="1600" i="0" u="none" strike="noStrike" kern="0" cap="none" spc="0" normalizeH="0" baseline="0" noProof="0" dirty="0">
                <a:ln>
                  <a:noFill/>
                </a:ln>
                <a:effectLst/>
                <a:uLnTx/>
                <a:uFillTx/>
                <a:latin typeface="Alexandria" charset="0"/>
                <a:ea typeface="+mn-ea"/>
                <a:cs typeface="Alexandria" charset="0"/>
              </a:rPr>
              <a:t>لابد من تضافر كافة الجهود والأنشطة بشكل مختلف لتحقيق النجاح.</a:t>
            </a:r>
            <a:endParaRPr kumimoji="0" lang="ar-SA" sz="1600" b="1" i="0" u="none" strike="noStrike" kern="0" cap="none" spc="0" normalizeH="0" baseline="0" noProof="0" dirty="0">
              <a:ln>
                <a:noFill/>
              </a:ln>
              <a:solidFill>
                <a:srgbClr val="00AEEF"/>
              </a:solidFill>
              <a:effectLst/>
              <a:uLnTx/>
              <a:uFillTx/>
              <a:latin typeface="Alexandria" charset="0"/>
              <a:ea typeface="+mn-ea"/>
              <a:cs typeface="Alexandria" charset="0"/>
            </a:endParaRPr>
          </a:p>
        </p:txBody>
      </p:sp>
    </p:spTree>
    <p:extLst>
      <p:ext uri="{BB962C8B-B14F-4D97-AF65-F5344CB8AC3E}">
        <p14:creationId xmlns:p14="http://schemas.microsoft.com/office/powerpoint/2010/main" val="26516497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22D27FEE-CD02-7B66-360A-267784CE25BF}"/>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36CD10E2-2450-CDC6-69BA-B9AD021E6B7D}"/>
              </a:ext>
            </a:extLst>
          </p:cNvPr>
          <p:cNvSpPr txBox="1"/>
          <p:nvPr/>
        </p:nvSpPr>
        <p:spPr>
          <a:xfrm>
            <a:off x="3963403" y="586164"/>
            <a:ext cx="4266199" cy="400110"/>
          </a:xfrm>
          <a:prstGeom prst="rect">
            <a:avLst/>
          </a:prstGeom>
          <a:noFill/>
        </p:spPr>
        <p:txBody>
          <a:bodyPr wrap="square" rtlCol="0">
            <a:spAutoFit/>
          </a:bodyPr>
          <a:lstStyle/>
          <a:p>
            <a:pPr algn="ctr" rtl="0">
              <a:spcAft>
                <a:spcPts val="600"/>
              </a:spcAft>
            </a:pPr>
            <a:r>
              <a:rPr lang="ar-EG" sz="2000" b="1" dirty="0">
                <a:solidFill>
                  <a:prstClr val="black"/>
                </a:solidFill>
                <a:latin typeface="Alexandria" pitchFamily="2" charset="-78"/>
                <a:cs typeface="Alexandria" pitchFamily="2" charset="-78"/>
              </a:rPr>
              <a:t>مبادئ القيادة الأخلاقية</a:t>
            </a:r>
          </a:p>
        </p:txBody>
      </p:sp>
      <p:sp>
        <p:nvSpPr>
          <p:cNvPr id="4" name="Rectangle 4">
            <a:extLst>
              <a:ext uri="{FF2B5EF4-FFF2-40B4-BE49-F238E27FC236}">
                <a16:creationId xmlns:a16="http://schemas.microsoft.com/office/drawing/2014/main" id="{CCECF53F-199B-1097-CB92-688D89890397}"/>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F2C1E0E9-AFAD-3EBB-D4DD-2D1D9446E822}"/>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98AB14D-CB06-ADF3-D7D1-1EE183FE3DAE}"/>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6</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86CC5276-9371-A8E0-CEED-D292BD20B8F4}"/>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8" name="Graphic 21">
            <a:extLst>
              <a:ext uri="{FF2B5EF4-FFF2-40B4-BE49-F238E27FC236}">
                <a16:creationId xmlns:a16="http://schemas.microsoft.com/office/drawing/2014/main" id="{20800E17-ABAF-96FB-B6C0-0C95C8C121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3A0E32A2-A61B-3080-8BF6-6BC430C43D09}"/>
              </a:ext>
            </a:extLst>
          </p:cNvPr>
          <p:cNvSpPr txBox="1"/>
          <p:nvPr/>
        </p:nvSpPr>
        <p:spPr>
          <a:xfrm>
            <a:off x="942308" y="2100417"/>
            <a:ext cx="10243467" cy="3005310"/>
          </a:xfrm>
          <a:prstGeom prst="rect">
            <a:avLst/>
          </a:prstGeom>
          <a:noFill/>
        </p:spPr>
        <p:txBody>
          <a:bodyPr wrap="square" rtlCol="1">
            <a:spAutoFit/>
          </a:bodyPr>
          <a:lstStyle/>
          <a:p>
            <a:pPr algn="justLow">
              <a:lnSpc>
                <a:spcPct val="150000"/>
              </a:lnSpc>
            </a:pPr>
            <a:r>
              <a:rPr kumimoji="0" lang="ar-SA" sz="1600" b="1" i="0" u="none" strike="noStrike" kern="0" cap="none" spc="0" normalizeH="0" baseline="0" noProof="0" dirty="0">
                <a:ln>
                  <a:noFill/>
                </a:ln>
                <a:solidFill>
                  <a:srgbClr val="00AEEF"/>
                </a:solidFill>
                <a:effectLst/>
                <a:uLnTx/>
                <a:uFillTx/>
                <a:latin typeface="Alexandria" charset="0"/>
                <a:ea typeface="+mn-ea"/>
                <a:cs typeface="Alexandria" charset="0"/>
              </a:rPr>
              <a:t>9 - تأكد بأن المهمة مفهومة ومشرف عليها ومنجزة:</a:t>
            </a:r>
          </a:p>
          <a:p>
            <a:pPr algn="justLow">
              <a:lnSpc>
                <a:spcPct val="150000"/>
              </a:lnSpc>
            </a:pPr>
            <a:r>
              <a:rPr kumimoji="0" lang="ar-SA" sz="1600" i="0" u="none" strike="noStrike" kern="0" cap="none" spc="0" normalizeH="0" baseline="0" noProof="0" dirty="0">
                <a:ln>
                  <a:noFill/>
                </a:ln>
                <a:effectLst/>
                <a:uLnTx/>
                <a:uFillTx/>
                <a:latin typeface="Alexandria" charset="0"/>
                <a:ea typeface="+mn-ea"/>
                <a:cs typeface="Alexandria" charset="0"/>
              </a:rPr>
              <a:t>الاتصال الفعال هو المفتاح لهذا المبدأ بواسطته نستطيع أن نتحقق من أن المهمة قد أصبحت مفهومة من قبل الجميع وأنه قد تم إنجازها من خلال المتابعة المستمرة لكل مرحلة من مراحل هذا الإنجاز.</a:t>
            </a:r>
          </a:p>
          <a:p>
            <a:pPr algn="justLow">
              <a:lnSpc>
                <a:spcPct val="150000"/>
              </a:lnSpc>
            </a:pPr>
            <a:endParaRPr lang="ar-SA" sz="1600" kern="0" dirty="0">
              <a:latin typeface="Alexandria" charset="0"/>
              <a:cs typeface="Alexandria" charset="0"/>
            </a:endParaRPr>
          </a:p>
          <a:p>
            <a:pPr algn="justLow">
              <a:lnSpc>
                <a:spcPct val="150000"/>
              </a:lnSpc>
            </a:pPr>
            <a:r>
              <a:rPr kumimoji="0" lang="ar-SA" sz="1600" b="1" i="0" u="none" strike="noStrike" kern="0" cap="none" spc="0" normalizeH="0" baseline="0" noProof="0" dirty="0">
                <a:ln>
                  <a:noFill/>
                </a:ln>
                <a:solidFill>
                  <a:srgbClr val="00AEEF"/>
                </a:solidFill>
                <a:effectLst/>
                <a:uLnTx/>
                <a:uFillTx/>
                <a:latin typeface="Alexandria" charset="0"/>
                <a:ea typeface="+mn-ea"/>
                <a:cs typeface="Alexandria" charset="0"/>
              </a:rPr>
              <a:t>10- درب رجالك أن يعملوا كفريق:</a:t>
            </a:r>
          </a:p>
          <a:p>
            <a:pPr algn="justLow">
              <a:lnSpc>
                <a:spcPct val="150000"/>
              </a:lnSpc>
            </a:pPr>
            <a:r>
              <a:rPr kumimoji="0" lang="ar-SA" sz="1600" i="0" u="none" strike="noStrike" kern="0" cap="none" spc="0" normalizeH="0" baseline="0" noProof="0" dirty="0">
                <a:ln>
                  <a:noFill/>
                </a:ln>
                <a:effectLst/>
                <a:uLnTx/>
                <a:uFillTx/>
                <a:latin typeface="Alexandria" charset="0"/>
                <a:ea typeface="+mn-ea"/>
                <a:cs typeface="Alexandria" charset="0"/>
              </a:rPr>
              <a:t>التدريب كفريق يعني أن الجماعة تتكيف مع بعضها البعض في إجراءات التنفيذ بشكل متقن، ويؤكد على التماسك والتعاون والانسجام من قبل الجميع في بوتقة واحدة.</a:t>
            </a:r>
          </a:p>
          <a:p>
            <a:pPr algn="justLow">
              <a:lnSpc>
                <a:spcPct val="150000"/>
              </a:lnSpc>
            </a:pPr>
            <a:endParaRPr kumimoji="0" lang="ar-SA" sz="1600" b="1" i="0" u="none" strike="noStrike" kern="0" cap="none" spc="0" normalizeH="0" baseline="0" noProof="0" dirty="0">
              <a:ln>
                <a:noFill/>
              </a:ln>
              <a:solidFill>
                <a:srgbClr val="00AEEF"/>
              </a:solidFill>
              <a:effectLst/>
              <a:uLnTx/>
              <a:uFillTx/>
              <a:latin typeface="Alexandria" charset="0"/>
              <a:ea typeface="+mn-ea"/>
              <a:cs typeface="Alexandria" charset="0"/>
            </a:endParaRPr>
          </a:p>
        </p:txBody>
      </p:sp>
      <p:sp>
        <p:nvSpPr>
          <p:cNvPr id="10" name="Round Diagonal Corner Rectangle 17">
            <a:extLst>
              <a:ext uri="{FF2B5EF4-FFF2-40B4-BE49-F238E27FC236}">
                <a16:creationId xmlns:a16="http://schemas.microsoft.com/office/drawing/2014/main" id="{DCCCFB07-3E23-FB2D-5150-6EF29FF09F10}"/>
              </a:ext>
            </a:extLst>
          </p:cNvPr>
          <p:cNvSpPr/>
          <p:nvPr/>
        </p:nvSpPr>
        <p:spPr>
          <a:xfrm>
            <a:off x="1007326" y="5073079"/>
            <a:ext cx="10032628" cy="914031"/>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nSpc>
                <a:spcPct val="150000"/>
              </a:lnSpc>
              <a:spcAft>
                <a:spcPts val="200"/>
              </a:spcAft>
              <a:defRPr lang="en-US"/>
            </a:pPr>
            <a:r>
              <a:rPr lang="ar-SA" sz="1600" dirty="0">
                <a:solidFill>
                  <a:schemeClr val="bg1"/>
                </a:solidFill>
                <a:latin typeface="Alexandria" charset="0"/>
                <a:cs typeface="Alexandria" charset="0"/>
              </a:rPr>
              <a:t>ختاماً فإن المبادئ الأخلاقية للقيادة تعتبر مرجع ودليل للقائد لتذكيره في النقاط التي يجب الاهتمام بها والانتباه إليها لتكون قيادته فعالة ومثمرة وتستوعب الموقف والناس والمهمة المطلوبة.</a:t>
            </a:r>
          </a:p>
        </p:txBody>
      </p:sp>
    </p:spTree>
    <p:extLst>
      <p:ext uri="{BB962C8B-B14F-4D97-AF65-F5344CB8AC3E}">
        <p14:creationId xmlns:p14="http://schemas.microsoft.com/office/powerpoint/2010/main" val="40577675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904B6FC-35C4-5DBE-2A44-0700CF34B796}"/>
              </a:ext>
            </a:extLst>
          </p:cNvPr>
          <p:cNvSpPr txBox="1"/>
          <p:nvPr/>
        </p:nvSpPr>
        <p:spPr>
          <a:xfrm>
            <a:off x="3346672" y="586164"/>
            <a:ext cx="5917953" cy="400110"/>
          </a:xfrm>
          <a:prstGeom prst="rect">
            <a:avLst/>
          </a:prstGeom>
          <a:noFill/>
        </p:spPr>
        <p:txBody>
          <a:bodyPr wrap="square" rtlCol="0">
            <a:spAutoFit/>
          </a:bodyPr>
          <a:lstStyle/>
          <a:p>
            <a:pPr algn="ctr" rtl="0">
              <a:spcAft>
                <a:spcPts val="600"/>
              </a:spcAft>
            </a:pPr>
            <a:r>
              <a:rPr lang="ar-SA" sz="2000" b="1" dirty="0">
                <a:solidFill>
                  <a:prstClr val="black"/>
                </a:solidFill>
                <a:latin typeface="Alexandria" pitchFamily="2" charset="-78"/>
                <a:cs typeface="Alexandria" pitchFamily="2" charset="-78"/>
              </a:rPr>
              <a:t>ملخص المحاضرة</a:t>
            </a:r>
          </a:p>
        </p:txBody>
      </p:sp>
      <p:sp>
        <p:nvSpPr>
          <p:cNvPr id="4" name="TextBox 3">
            <a:extLst>
              <a:ext uri="{FF2B5EF4-FFF2-40B4-BE49-F238E27FC236}">
                <a16:creationId xmlns:a16="http://schemas.microsoft.com/office/drawing/2014/main" id="{7B82CEC5-3222-B706-3F30-85088D87B97F}"/>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 </a:t>
            </a:r>
          </a:p>
        </p:txBody>
      </p:sp>
      <p:pic>
        <p:nvPicPr>
          <p:cNvPr id="5" name="Graphic 21">
            <a:extLst>
              <a:ext uri="{FF2B5EF4-FFF2-40B4-BE49-F238E27FC236}">
                <a16:creationId xmlns:a16="http://schemas.microsoft.com/office/drawing/2014/main" id="{457F6DFC-BCA1-D144-5D2B-A4F5974C45F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Rectangle: Rounded Corners 24">
            <a:extLst>
              <a:ext uri="{FF2B5EF4-FFF2-40B4-BE49-F238E27FC236}">
                <a16:creationId xmlns:a16="http://schemas.microsoft.com/office/drawing/2014/main" id="{614494DF-0882-25C1-3C94-A06FA5A24231}"/>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algn="justLow" defTabSz="914400" eaLnBrk="1" fontAlgn="auto" latinLnBrk="0" hangingPunct="1">
              <a:lnSpc>
                <a:spcPct val="150000"/>
              </a:lnSpc>
              <a:spcBef>
                <a:spcPts val="0"/>
              </a:spcBef>
              <a:spcAft>
                <a:spcPts val="0"/>
              </a:spcAft>
              <a:buClrTx/>
              <a:buSzTx/>
              <a:buFontTx/>
              <a:buNone/>
              <a:tabLst/>
              <a:defRPr/>
            </a:pPr>
            <a:r>
              <a:rPr kumimoji="0" lang="ar-SA" sz="1400" i="0" u="none" strike="noStrike" kern="0" cap="none" spc="0" normalizeH="0" baseline="0" noProof="0" dirty="0">
                <a:ln>
                  <a:noFill/>
                </a:ln>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7" name="Rectangle 4">
            <a:extLst>
              <a:ext uri="{FF2B5EF4-FFF2-40B4-BE49-F238E27FC236}">
                <a16:creationId xmlns:a16="http://schemas.microsoft.com/office/drawing/2014/main" id="{7D6B5B39-3357-1F7B-B450-572D83D1B613}"/>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8" name="TextBox 5">
            <a:extLst>
              <a:ext uri="{FF2B5EF4-FFF2-40B4-BE49-F238E27FC236}">
                <a16:creationId xmlns:a16="http://schemas.microsoft.com/office/drawing/2014/main" id="{56BEF0FC-F050-DA0E-31EB-2A6842AFB8BB}"/>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9" name="TextBox 9">
            <a:extLst>
              <a:ext uri="{FF2B5EF4-FFF2-40B4-BE49-F238E27FC236}">
                <a16:creationId xmlns:a16="http://schemas.microsoft.com/office/drawing/2014/main" id="{59D9C32B-F785-855C-ACAE-93DFC1887A01}"/>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6</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26" name="مربع نص 25">
            <a:extLst>
              <a:ext uri="{FF2B5EF4-FFF2-40B4-BE49-F238E27FC236}">
                <a16:creationId xmlns:a16="http://schemas.microsoft.com/office/drawing/2014/main" id="{6BA3B421-F0B7-FE3C-CB47-D276A33AB881}"/>
              </a:ext>
            </a:extLst>
          </p:cNvPr>
          <p:cNvSpPr txBox="1"/>
          <p:nvPr/>
        </p:nvSpPr>
        <p:spPr>
          <a:xfrm>
            <a:off x="5617697" y="1947095"/>
            <a:ext cx="966228" cy="338106"/>
          </a:xfrm>
          <a:prstGeom prst="rect">
            <a:avLst/>
          </a:prstGeom>
          <a:noFill/>
        </p:spPr>
        <p:txBody>
          <a:bodyPr wrap="square">
            <a:spAutoFit/>
          </a:bodyPr>
          <a:lstStyle/>
          <a:p>
            <a:pPr algn="r" rtl="1">
              <a:lnSpc>
                <a:spcPct val="150000"/>
              </a:lnSpc>
            </a:pPr>
            <a:r>
              <a:rPr lang="ar-SA" sz="1200" b="1" dirty="0">
                <a:solidFill>
                  <a:schemeClr val="bg1"/>
                </a:solidFill>
                <a:latin typeface="Alexandria" pitchFamily="2" charset="-78"/>
                <a:cs typeface="Alexandria" pitchFamily="2" charset="-78"/>
              </a:rPr>
              <a:t>القيـــــــادة</a:t>
            </a:r>
            <a:endParaRPr lang="ar-EG" sz="1200" b="1" dirty="0">
              <a:solidFill>
                <a:schemeClr val="bg1"/>
              </a:solidFill>
              <a:latin typeface="Alexandria" pitchFamily="2" charset="-78"/>
              <a:cs typeface="Alexandria" pitchFamily="2" charset="-78"/>
            </a:endParaRPr>
          </a:p>
        </p:txBody>
      </p:sp>
      <p:sp>
        <p:nvSpPr>
          <p:cNvPr id="36" name="مربع نص 35">
            <a:extLst>
              <a:ext uri="{FF2B5EF4-FFF2-40B4-BE49-F238E27FC236}">
                <a16:creationId xmlns:a16="http://schemas.microsoft.com/office/drawing/2014/main" id="{B8577AE1-A53F-7968-3574-3F74398EAD4E}"/>
              </a:ext>
            </a:extLst>
          </p:cNvPr>
          <p:cNvSpPr txBox="1"/>
          <p:nvPr/>
        </p:nvSpPr>
        <p:spPr>
          <a:xfrm>
            <a:off x="4911961" y="2127631"/>
            <a:ext cx="2135949" cy="338106"/>
          </a:xfrm>
          <a:prstGeom prst="rect">
            <a:avLst/>
          </a:prstGeom>
          <a:noFill/>
        </p:spPr>
        <p:txBody>
          <a:bodyPr wrap="square">
            <a:spAutoFit/>
          </a:bodyPr>
          <a:lstStyle/>
          <a:p>
            <a:pPr algn="r" rtl="1">
              <a:lnSpc>
                <a:spcPct val="150000"/>
              </a:lnSpc>
            </a:pPr>
            <a:r>
              <a:rPr lang="ar-SA" sz="1200" b="1" dirty="0">
                <a:solidFill>
                  <a:schemeClr val="bg1"/>
                </a:solidFill>
                <a:latin typeface="Alexandria" pitchFamily="2" charset="-78"/>
                <a:cs typeface="Alexandria" pitchFamily="2" charset="-78"/>
              </a:rPr>
              <a:t>سمات ومهارات القائد</a:t>
            </a:r>
            <a:endParaRPr lang="ar-EG" sz="1200" b="1" dirty="0">
              <a:solidFill>
                <a:schemeClr val="bg1"/>
              </a:solidFill>
              <a:latin typeface="Alexandria" pitchFamily="2" charset="-78"/>
              <a:cs typeface="Alexandria" pitchFamily="2" charset="-78"/>
            </a:endParaRPr>
          </a:p>
        </p:txBody>
      </p:sp>
      <p:pic>
        <p:nvPicPr>
          <p:cNvPr id="2" name="صورة 1">
            <a:extLst>
              <a:ext uri="{FF2B5EF4-FFF2-40B4-BE49-F238E27FC236}">
                <a16:creationId xmlns:a16="http://schemas.microsoft.com/office/drawing/2014/main" id="{33096C29-5251-43EA-4D49-B2ED23C295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52710" y="1989043"/>
            <a:ext cx="9542484" cy="2847659"/>
          </a:xfrm>
          <a:prstGeom prst="rect">
            <a:avLst/>
          </a:prstGeom>
        </p:spPr>
      </p:pic>
      <p:sp>
        <p:nvSpPr>
          <p:cNvPr id="11" name="مربع نص 10">
            <a:extLst>
              <a:ext uri="{FF2B5EF4-FFF2-40B4-BE49-F238E27FC236}">
                <a16:creationId xmlns:a16="http://schemas.microsoft.com/office/drawing/2014/main" id="{A6C4595B-631E-365B-C95D-7B5CE7174063}"/>
              </a:ext>
            </a:extLst>
          </p:cNvPr>
          <p:cNvSpPr txBox="1"/>
          <p:nvPr/>
        </p:nvSpPr>
        <p:spPr>
          <a:xfrm>
            <a:off x="7763435" y="2738874"/>
            <a:ext cx="3665767" cy="379078"/>
          </a:xfrm>
          <a:prstGeom prst="rect">
            <a:avLst/>
          </a:prstGeom>
          <a:noFill/>
        </p:spPr>
        <p:txBody>
          <a:bodyPr wrap="square">
            <a:spAutoFit/>
          </a:bodyPr>
          <a:lstStyle/>
          <a:p>
            <a:pPr algn="ctr" rtl="1">
              <a:lnSpc>
                <a:spcPct val="150000"/>
              </a:lnSpc>
            </a:pPr>
            <a:r>
              <a:rPr lang="ar-EG" sz="1400" b="1" dirty="0">
                <a:solidFill>
                  <a:srgbClr val="00B0F0"/>
                </a:solidFill>
                <a:latin typeface="Alexandria" pitchFamily="2" charset="-78"/>
                <a:cs typeface="Alexandria" pitchFamily="2" charset="-78"/>
              </a:rPr>
              <a:t>ماهية القيم الإدارية وأخلاقيات القيادة</a:t>
            </a:r>
          </a:p>
        </p:txBody>
      </p:sp>
      <p:sp>
        <p:nvSpPr>
          <p:cNvPr id="12" name="مربع نص 11">
            <a:extLst>
              <a:ext uri="{FF2B5EF4-FFF2-40B4-BE49-F238E27FC236}">
                <a16:creationId xmlns:a16="http://schemas.microsoft.com/office/drawing/2014/main" id="{0F929EC2-A554-2B7C-00D1-8507778AC51E}"/>
              </a:ext>
            </a:extLst>
          </p:cNvPr>
          <p:cNvSpPr txBox="1"/>
          <p:nvPr/>
        </p:nvSpPr>
        <p:spPr>
          <a:xfrm>
            <a:off x="906987" y="2750597"/>
            <a:ext cx="2639660" cy="379078"/>
          </a:xfrm>
          <a:prstGeom prst="rect">
            <a:avLst/>
          </a:prstGeom>
          <a:noFill/>
        </p:spPr>
        <p:txBody>
          <a:bodyPr wrap="square">
            <a:spAutoFit/>
          </a:bodyPr>
          <a:lstStyle/>
          <a:p>
            <a:pPr algn="ctr" rtl="1">
              <a:lnSpc>
                <a:spcPct val="150000"/>
              </a:lnSpc>
            </a:pPr>
            <a:r>
              <a:rPr lang="ar-EG" sz="1400" b="1" dirty="0">
                <a:solidFill>
                  <a:srgbClr val="00B0F0"/>
                </a:solidFill>
                <a:latin typeface="Alexandria" pitchFamily="2" charset="-78"/>
                <a:cs typeface="Alexandria" pitchFamily="2" charset="-78"/>
              </a:rPr>
              <a:t>تطور القيم الإدارية ووظائفها</a:t>
            </a:r>
          </a:p>
        </p:txBody>
      </p:sp>
      <p:sp>
        <p:nvSpPr>
          <p:cNvPr id="13" name="مربع نص 12">
            <a:extLst>
              <a:ext uri="{FF2B5EF4-FFF2-40B4-BE49-F238E27FC236}">
                <a16:creationId xmlns:a16="http://schemas.microsoft.com/office/drawing/2014/main" id="{3764509F-9685-9853-F52A-880A40C0B1EE}"/>
              </a:ext>
            </a:extLst>
          </p:cNvPr>
          <p:cNvSpPr txBox="1"/>
          <p:nvPr/>
        </p:nvSpPr>
        <p:spPr>
          <a:xfrm>
            <a:off x="8373035" y="4680685"/>
            <a:ext cx="2990519" cy="379078"/>
          </a:xfrm>
          <a:prstGeom prst="rect">
            <a:avLst/>
          </a:prstGeom>
          <a:noFill/>
        </p:spPr>
        <p:txBody>
          <a:bodyPr wrap="square">
            <a:spAutoFit/>
          </a:bodyPr>
          <a:lstStyle/>
          <a:p>
            <a:pPr algn="ctr" rtl="1">
              <a:lnSpc>
                <a:spcPct val="150000"/>
              </a:lnSpc>
            </a:pPr>
            <a:r>
              <a:rPr lang="ar-EG" sz="1400" b="1" dirty="0">
                <a:solidFill>
                  <a:srgbClr val="00B0F0"/>
                </a:solidFill>
                <a:latin typeface="Alexandria" pitchFamily="2" charset="-78"/>
                <a:cs typeface="Alexandria" pitchFamily="2" charset="-78"/>
              </a:rPr>
              <a:t>خصائص القيم الإدارية وقياسها</a:t>
            </a:r>
          </a:p>
        </p:txBody>
      </p:sp>
      <p:sp>
        <p:nvSpPr>
          <p:cNvPr id="14" name="مربع نص 13">
            <a:extLst>
              <a:ext uri="{FF2B5EF4-FFF2-40B4-BE49-F238E27FC236}">
                <a16:creationId xmlns:a16="http://schemas.microsoft.com/office/drawing/2014/main" id="{6AFDF84A-3183-FFF1-F6A9-7926CCF3E5B1}"/>
              </a:ext>
            </a:extLst>
          </p:cNvPr>
          <p:cNvSpPr txBox="1"/>
          <p:nvPr/>
        </p:nvSpPr>
        <p:spPr>
          <a:xfrm>
            <a:off x="595510" y="4670381"/>
            <a:ext cx="4316451" cy="379078"/>
          </a:xfrm>
          <a:prstGeom prst="rect">
            <a:avLst/>
          </a:prstGeom>
          <a:noFill/>
        </p:spPr>
        <p:txBody>
          <a:bodyPr wrap="square">
            <a:spAutoFit/>
          </a:bodyPr>
          <a:lstStyle/>
          <a:p>
            <a:pPr algn="ctr" rtl="1">
              <a:lnSpc>
                <a:spcPct val="150000"/>
              </a:lnSpc>
            </a:pPr>
            <a:r>
              <a:rPr lang="ar-EG" sz="1400" b="1" dirty="0">
                <a:solidFill>
                  <a:srgbClr val="00B0F0"/>
                </a:solidFill>
                <a:latin typeface="Alexandria" pitchFamily="2" charset="-78"/>
                <a:cs typeface="Alexandria" pitchFamily="2" charset="-78"/>
              </a:rPr>
              <a:t>علاقة القيم بالسلوك ومبادئ القيادة الأخلاقية</a:t>
            </a:r>
          </a:p>
        </p:txBody>
      </p:sp>
      <p:sp>
        <p:nvSpPr>
          <p:cNvPr id="15" name="مربع نص 14">
            <a:extLst>
              <a:ext uri="{FF2B5EF4-FFF2-40B4-BE49-F238E27FC236}">
                <a16:creationId xmlns:a16="http://schemas.microsoft.com/office/drawing/2014/main" id="{665A7095-66A3-91F1-0306-EB2F55D90F44}"/>
              </a:ext>
            </a:extLst>
          </p:cNvPr>
          <p:cNvSpPr txBox="1"/>
          <p:nvPr/>
        </p:nvSpPr>
        <p:spPr>
          <a:xfrm>
            <a:off x="8718210" y="3226911"/>
            <a:ext cx="2401901" cy="830997"/>
          </a:xfrm>
          <a:prstGeom prst="rect">
            <a:avLst/>
          </a:prstGeom>
          <a:noFill/>
        </p:spPr>
        <p:txBody>
          <a:bodyPr wrap="square" rtlCol="1">
            <a:spAutoFit/>
          </a:bodyPr>
          <a:lstStyle/>
          <a:p>
            <a:pPr marL="171450" indent="-171450" algn="justLow">
              <a:buFont typeface="Arial" panose="020B0604020202020204" pitchFamily="34" charset="0"/>
              <a:buChar char="•"/>
            </a:pPr>
            <a:r>
              <a:rPr lang="ar-SA" sz="1200" dirty="0">
                <a:latin typeface="Alexandria" pitchFamily="2" charset="-78"/>
                <a:cs typeface="Alexandria" pitchFamily="2" charset="-78"/>
              </a:rPr>
              <a:t>القيادة الإدارية والأخلاق الحميدة</a:t>
            </a:r>
          </a:p>
          <a:p>
            <a:pPr marL="171450" indent="-171450" algn="justLow">
              <a:buFont typeface="Arial" panose="020B0604020202020204" pitchFamily="34" charset="0"/>
              <a:buChar char="•"/>
            </a:pPr>
            <a:r>
              <a:rPr lang="ar-SA" sz="1200" dirty="0">
                <a:latin typeface="Alexandria" pitchFamily="2" charset="-78"/>
                <a:cs typeface="Alexandria" pitchFamily="2" charset="-78"/>
              </a:rPr>
              <a:t>تعريف الأخلاق والقيم الإدارية</a:t>
            </a:r>
          </a:p>
          <a:p>
            <a:pPr marL="171450" indent="-171450" algn="justLow">
              <a:buFont typeface="Arial" panose="020B0604020202020204" pitchFamily="34" charset="0"/>
              <a:buChar char="•"/>
            </a:pPr>
            <a:r>
              <a:rPr lang="ar-SA" sz="1200" dirty="0">
                <a:latin typeface="Alexandria" pitchFamily="2" charset="-78"/>
                <a:cs typeface="Alexandria" pitchFamily="2" charset="-78"/>
              </a:rPr>
              <a:t>مكونات القيم الإدارية</a:t>
            </a:r>
          </a:p>
        </p:txBody>
      </p:sp>
      <p:sp>
        <p:nvSpPr>
          <p:cNvPr id="16" name="مربع نص 15">
            <a:extLst>
              <a:ext uri="{FF2B5EF4-FFF2-40B4-BE49-F238E27FC236}">
                <a16:creationId xmlns:a16="http://schemas.microsoft.com/office/drawing/2014/main" id="{C6795C18-D394-A1E8-E33F-E63966F0296A}"/>
              </a:ext>
            </a:extLst>
          </p:cNvPr>
          <p:cNvSpPr txBox="1"/>
          <p:nvPr/>
        </p:nvSpPr>
        <p:spPr>
          <a:xfrm>
            <a:off x="8718209" y="5154326"/>
            <a:ext cx="2401901" cy="646331"/>
          </a:xfrm>
          <a:prstGeom prst="rect">
            <a:avLst/>
          </a:prstGeom>
          <a:noFill/>
        </p:spPr>
        <p:txBody>
          <a:bodyPr wrap="square" rtlCol="1">
            <a:spAutoFit/>
          </a:bodyPr>
          <a:lstStyle/>
          <a:p>
            <a:pPr marL="171450" indent="-171450" algn="justLow">
              <a:buFont typeface="Arial" panose="020B0604020202020204" pitchFamily="34" charset="0"/>
              <a:buChar char="•"/>
            </a:pPr>
            <a:r>
              <a:rPr lang="ar-SA" sz="1200" dirty="0">
                <a:latin typeface="Alexandria" pitchFamily="2" charset="-78"/>
                <a:cs typeface="Alexandria" pitchFamily="2" charset="-78"/>
              </a:rPr>
              <a:t>خصائص القيم الإدارية</a:t>
            </a:r>
          </a:p>
          <a:p>
            <a:pPr marL="171450" indent="-171450" algn="justLow">
              <a:buFont typeface="Arial" panose="020B0604020202020204" pitchFamily="34" charset="0"/>
              <a:buChar char="•"/>
            </a:pPr>
            <a:r>
              <a:rPr lang="ar-SA" sz="1200" dirty="0">
                <a:latin typeface="Alexandria" pitchFamily="2" charset="-78"/>
                <a:cs typeface="Alexandria" pitchFamily="2" charset="-78"/>
              </a:rPr>
              <a:t>تصنيف القيم الإدارية</a:t>
            </a:r>
          </a:p>
          <a:p>
            <a:pPr marL="171450" indent="-171450" algn="justLow">
              <a:buFont typeface="Arial" panose="020B0604020202020204" pitchFamily="34" charset="0"/>
              <a:buChar char="•"/>
            </a:pPr>
            <a:r>
              <a:rPr lang="ar-SA" sz="1200" dirty="0">
                <a:latin typeface="Alexandria" pitchFamily="2" charset="-78"/>
                <a:cs typeface="Alexandria" pitchFamily="2" charset="-78"/>
              </a:rPr>
              <a:t>أساليب قياس القيم الإدارية</a:t>
            </a:r>
          </a:p>
        </p:txBody>
      </p:sp>
      <p:sp>
        <p:nvSpPr>
          <p:cNvPr id="17" name="مربع نص 16">
            <a:extLst>
              <a:ext uri="{FF2B5EF4-FFF2-40B4-BE49-F238E27FC236}">
                <a16:creationId xmlns:a16="http://schemas.microsoft.com/office/drawing/2014/main" id="{ABACADD1-368F-5CC4-F69D-57842DB89175}"/>
              </a:ext>
            </a:extLst>
          </p:cNvPr>
          <p:cNvSpPr txBox="1"/>
          <p:nvPr/>
        </p:nvSpPr>
        <p:spPr>
          <a:xfrm>
            <a:off x="1153149" y="3224370"/>
            <a:ext cx="2401901" cy="646331"/>
          </a:xfrm>
          <a:prstGeom prst="rect">
            <a:avLst/>
          </a:prstGeom>
          <a:noFill/>
        </p:spPr>
        <p:txBody>
          <a:bodyPr wrap="square" rtlCol="1">
            <a:spAutoFit/>
          </a:bodyPr>
          <a:lstStyle/>
          <a:p>
            <a:pPr marL="171450" indent="-171450" algn="justLow">
              <a:buFont typeface="Arial" panose="020B0604020202020204" pitchFamily="34" charset="0"/>
              <a:buChar char="•"/>
            </a:pPr>
            <a:r>
              <a:rPr lang="ar-SA" sz="1200" dirty="0">
                <a:latin typeface="Alexandria" pitchFamily="2" charset="-78"/>
                <a:cs typeface="Alexandria" pitchFamily="2" charset="-78"/>
              </a:rPr>
              <a:t>مراحل تطور القيم الإدارية</a:t>
            </a:r>
          </a:p>
          <a:p>
            <a:pPr marL="171450" indent="-171450" algn="justLow">
              <a:buFont typeface="Arial" panose="020B0604020202020204" pitchFamily="34" charset="0"/>
              <a:buChar char="•"/>
            </a:pPr>
            <a:r>
              <a:rPr lang="ar-SA" sz="1200" dirty="0">
                <a:latin typeface="Alexandria" pitchFamily="2" charset="-78"/>
                <a:cs typeface="Alexandria" pitchFamily="2" charset="-78"/>
              </a:rPr>
              <a:t>مصادر القيم الإدارية</a:t>
            </a:r>
          </a:p>
          <a:p>
            <a:pPr marL="171450" indent="-171450" algn="justLow">
              <a:buFont typeface="Arial" panose="020B0604020202020204" pitchFamily="34" charset="0"/>
              <a:buChar char="•"/>
            </a:pPr>
            <a:r>
              <a:rPr lang="ar-SA" sz="1200" dirty="0">
                <a:latin typeface="Alexandria" pitchFamily="2" charset="-78"/>
                <a:cs typeface="Alexandria" pitchFamily="2" charset="-78"/>
              </a:rPr>
              <a:t>وظائف القيم الإدارية</a:t>
            </a:r>
          </a:p>
        </p:txBody>
      </p:sp>
      <p:sp>
        <p:nvSpPr>
          <p:cNvPr id="18" name="مربع نص 17">
            <a:extLst>
              <a:ext uri="{FF2B5EF4-FFF2-40B4-BE49-F238E27FC236}">
                <a16:creationId xmlns:a16="http://schemas.microsoft.com/office/drawing/2014/main" id="{1691D2F5-F677-FE56-7873-09926474C84F}"/>
              </a:ext>
            </a:extLst>
          </p:cNvPr>
          <p:cNvSpPr txBox="1"/>
          <p:nvPr/>
        </p:nvSpPr>
        <p:spPr>
          <a:xfrm>
            <a:off x="1153149" y="5136591"/>
            <a:ext cx="2401901" cy="461665"/>
          </a:xfrm>
          <a:prstGeom prst="rect">
            <a:avLst/>
          </a:prstGeom>
          <a:noFill/>
        </p:spPr>
        <p:txBody>
          <a:bodyPr wrap="square" rtlCol="1">
            <a:spAutoFit/>
          </a:bodyPr>
          <a:lstStyle/>
          <a:p>
            <a:pPr marL="171450" indent="-171450" algn="justLow">
              <a:buFont typeface="Arial" panose="020B0604020202020204" pitchFamily="34" charset="0"/>
              <a:buChar char="•"/>
            </a:pPr>
            <a:r>
              <a:rPr lang="ar-SA" sz="1200" dirty="0">
                <a:latin typeface="Alexandria" pitchFamily="2" charset="-78"/>
                <a:cs typeface="Alexandria" pitchFamily="2" charset="-78"/>
              </a:rPr>
              <a:t>علاقة القيم بالسلوك</a:t>
            </a:r>
          </a:p>
          <a:p>
            <a:pPr marL="171450" indent="-171450" algn="justLow">
              <a:buFont typeface="Arial" panose="020B0604020202020204" pitchFamily="34" charset="0"/>
              <a:buChar char="•"/>
            </a:pPr>
            <a:r>
              <a:rPr lang="ar-SA" sz="1200" dirty="0">
                <a:latin typeface="Alexandria" pitchFamily="2" charset="-78"/>
                <a:cs typeface="Alexandria" pitchFamily="2" charset="-78"/>
              </a:rPr>
              <a:t>مبادئ القيادة الأخلاقية</a:t>
            </a:r>
          </a:p>
        </p:txBody>
      </p:sp>
      <p:sp>
        <p:nvSpPr>
          <p:cNvPr id="19" name="مربع نص 18">
            <a:extLst>
              <a:ext uri="{FF2B5EF4-FFF2-40B4-BE49-F238E27FC236}">
                <a16:creationId xmlns:a16="http://schemas.microsoft.com/office/drawing/2014/main" id="{4A00B106-1261-1B1B-F7DE-3355EC9981BC}"/>
              </a:ext>
            </a:extLst>
          </p:cNvPr>
          <p:cNvSpPr txBox="1"/>
          <p:nvPr/>
        </p:nvSpPr>
        <p:spPr>
          <a:xfrm>
            <a:off x="5065260" y="2026951"/>
            <a:ext cx="2135949" cy="549766"/>
          </a:xfrm>
          <a:prstGeom prst="rect">
            <a:avLst/>
          </a:prstGeom>
          <a:noFill/>
        </p:spPr>
        <p:txBody>
          <a:bodyPr wrap="square">
            <a:spAutoFit/>
          </a:bodyPr>
          <a:lstStyle/>
          <a:p>
            <a:pPr algn="ctr" rtl="1">
              <a:lnSpc>
                <a:spcPct val="150000"/>
              </a:lnSpc>
            </a:pPr>
            <a:r>
              <a:rPr lang="ar-SA" sz="1050" b="1" dirty="0">
                <a:solidFill>
                  <a:schemeClr val="bg1"/>
                </a:solidFill>
                <a:latin typeface="Alexandria" pitchFamily="2" charset="-78"/>
                <a:cs typeface="Alexandria" pitchFamily="2" charset="-78"/>
              </a:rPr>
              <a:t>القيم الإدارية وأخلاقيات العمل القيادي</a:t>
            </a:r>
          </a:p>
        </p:txBody>
      </p:sp>
    </p:spTree>
    <p:extLst>
      <p:ext uri="{BB962C8B-B14F-4D97-AF65-F5344CB8AC3E}">
        <p14:creationId xmlns:p14="http://schemas.microsoft.com/office/powerpoint/2010/main" val="24991856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8">
            <a:extLst>
              <a:ext uri="{FF2B5EF4-FFF2-40B4-BE49-F238E27FC236}">
                <a16:creationId xmlns:a16="http://schemas.microsoft.com/office/drawing/2014/main" id="{70D3B232-0897-E5D3-4F32-6BB6E7E7659B}"/>
              </a:ext>
            </a:extLst>
          </p:cNvPr>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4" name="Right Triangle 1">
            <a:extLst>
              <a:ext uri="{FF2B5EF4-FFF2-40B4-BE49-F238E27FC236}">
                <a16:creationId xmlns:a16="http://schemas.microsoft.com/office/drawing/2014/main" id="{CDB27168-6E53-D9F4-5150-297D39277E1A}"/>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TextBox 9">
            <a:extLst>
              <a:ext uri="{FF2B5EF4-FFF2-40B4-BE49-F238E27FC236}">
                <a16:creationId xmlns:a16="http://schemas.microsoft.com/office/drawing/2014/main" id="{3DAB7C5A-6B4D-4945-9C20-F799FF9AEA75}"/>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6" name="Graphic 12">
            <a:extLst>
              <a:ext uri="{FF2B5EF4-FFF2-40B4-BE49-F238E27FC236}">
                <a16:creationId xmlns:a16="http://schemas.microsoft.com/office/drawing/2014/main" id="{5E9157DA-A4E3-FB22-3D33-0390CEB7FE8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7" name="Parallelogram 13">
            <a:extLst>
              <a:ext uri="{FF2B5EF4-FFF2-40B4-BE49-F238E27FC236}">
                <a16:creationId xmlns:a16="http://schemas.microsoft.com/office/drawing/2014/main" id="{B65992BB-3EA9-804F-0E46-6AFDDF50E558}"/>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8" name="Graphic 21">
            <a:extLst>
              <a:ext uri="{FF2B5EF4-FFF2-40B4-BE49-F238E27FC236}">
                <a16:creationId xmlns:a16="http://schemas.microsoft.com/office/drawing/2014/main" id="{6F68C1AC-39C2-27E3-44C2-0366C58DEE3E}"/>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extLst>
      <p:ext uri="{BB962C8B-B14F-4D97-AF65-F5344CB8AC3E}">
        <p14:creationId xmlns:p14="http://schemas.microsoft.com/office/powerpoint/2010/main" val="2388637311"/>
      </p:ext>
    </p:extLst>
  </p:cSld>
  <p:clrMapOvr>
    <a:masterClrMapping/>
  </p:clrMapOvr>
</p:sld>
</file>

<file path=ppt/theme/theme1.xml><?xml version="1.0" encoding="utf-8"?>
<a:theme xmlns:a="http://schemas.openxmlformats.org/drawingml/2006/main" name="نسق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72fdf276c93115d6eb6a9ae39e44b9c5">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201e3470885003e0f21af8e364f037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942C6E27-20D4-4680-B080-4D0274FC3E34}"/>
</file>

<file path=customXml/itemProps2.xml><?xml version="1.0" encoding="utf-8"?>
<ds:datastoreItem xmlns:ds="http://schemas.openxmlformats.org/officeDocument/2006/customXml" ds:itemID="{6516E8C4-2D23-49F5-997B-5778C7F3F804}"/>
</file>

<file path=customXml/itemProps3.xml><?xml version="1.0" encoding="utf-8"?>
<ds:datastoreItem xmlns:ds="http://schemas.openxmlformats.org/officeDocument/2006/customXml" ds:itemID="{427C03F2-ECAA-41F0-BFC4-E6951C9D7CBC}"/>
</file>

<file path=docProps/app.xml><?xml version="1.0" encoding="utf-8"?>
<Properties xmlns="http://schemas.openxmlformats.org/officeDocument/2006/extended-properties" xmlns:vt="http://schemas.openxmlformats.org/officeDocument/2006/docPropsVTypes">
  <TotalTime>1</TotalTime>
  <Words>3053</Words>
  <Application>Microsoft Office PowerPoint</Application>
  <PresentationFormat>Widescreen</PresentationFormat>
  <Paragraphs>441</Paragraphs>
  <Slides>40</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Alexandria</vt:lpstr>
      <vt:lpstr>Alexandria Medium</vt:lpstr>
      <vt:lpstr>Arial</vt:lpstr>
      <vt:lpstr>Calibri</vt:lpstr>
      <vt:lpstr>Dubai</vt:lpstr>
      <vt:lpstr>Roboto Light</vt:lpstr>
      <vt:lpstr>Times New Roman</vt:lpstr>
      <vt:lpstr>Wingdings</vt:lpstr>
      <vt:lpstr>نسق Office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Nuha Naif</dc:creator>
  <cp:lastModifiedBy>platiunm</cp:lastModifiedBy>
  <cp:revision>85</cp:revision>
  <dcterms:created xsi:type="dcterms:W3CDTF">2024-06-23T11:44:09Z</dcterms:created>
  <dcterms:modified xsi:type="dcterms:W3CDTF">2026-03-10T13:15:39Z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