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480" r:id="rId2"/>
    <p:sldId id="303" r:id="rId3"/>
    <p:sldId id="271" r:id="rId4"/>
    <p:sldId id="313" r:id="rId5"/>
    <p:sldId id="276" r:id="rId6"/>
    <p:sldId id="481" r:id="rId7"/>
    <p:sldId id="492" r:id="rId8"/>
    <p:sldId id="256" r:id="rId9"/>
    <p:sldId id="482" r:id="rId10"/>
    <p:sldId id="483" r:id="rId11"/>
    <p:sldId id="491" r:id="rId12"/>
    <p:sldId id="484" r:id="rId13"/>
    <p:sldId id="485" r:id="rId14"/>
    <p:sldId id="486" r:id="rId15"/>
    <p:sldId id="487" r:id="rId16"/>
    <p:sldId id="488" r:id="rId17"/>
    <p:sldId id="489" r:id="rId18"/>
    <p:sldId id="493" r:id="rId19"/>
    <p:sldId id="490"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92"/>
            <p14:sldId id="256"/>
            <p14:sldId id="482"/>
            <p14:sldId id="483"/>
            <p14:sldId id="491"/>
            <p14:sldId id="484"/>
            <p14:sldId id="485"/>
            <p14:sldId id="486"/>
            <p14:sldId id="487"/>
            <p14:sldId id="488"/>
            <p14:sldId id="489"/>
            <p14:sldId id="493"/>
            <p14:sldId id="49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jpeg"/><Relationship Id="rId7"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3.pn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12.svg"/><Relationship Id="rId10" Type="http://schemas.openxmlformats.org/officeDocument/2006/relationships/image" Target="../media/image14.jp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8545" y="3871983"/>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Alaa</a:t>
            </a:r>
            <a:r>
              <a:rPr lang="en-US" sz="2400" dirty="0" smtClean="0">
                <a:solidFill>
                  <a:schemeClr val="bg1"/>
                </a:solidFill>
                <a:latin typeface="Times New Roman" panose="02020603050405020304" pitchFamily="18" charset="0"/>
                <a:cs typeface="Times New Roman" panose="02020603050405020304" pitchFamily="18" charset="0"/>
              </a:rPr>
              <a:t> Tariq </a:t>
            </a:r>
            <a:r>
              <a:rPr lang="en-US" sz="2400" dirty="0" err="1" smtClean="0">
                <a:solidFill>
                  <a:schemeClr val="bg1"/>
                </a:solidFill>
                <a:latin typeface="Times New Roman" panose="02020603050405020304" pitchFamily="18" charset="0"/>
                <a:cs typeface="Times New Roman" panose="02020603050405020304" pitchFamily="18" charset="0"/>
              </a:rPr>
              <a:t>Eldmrat</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59807" y="5613771"/>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0</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936396" y="4576681"/>
            <a:ext cx="633507" cy="400110"/>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 723</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782820" y="2939761"/>
            <a:ext cx="3234599" cy="523220"/>
          </a:xfrm>
          <a:prstGeom prst="rect">
            <a:avLst/>
          </a:prstGeom>
        </p:spPr>
        <p:txBody>
          <a:bodyPr wrap="square">
            <a:spAutoFit/>
          </a:bodyPr>
          <a:lstStyle/>
          <a:p>
            <a:r>
              <a:rPr lang="ar-SA" sz="2800" dirty="0">
                <a:solidFill>
                  <a:schemeClr val="bg1"/>
                </a:solidFill>
                <a:latin typeface="Arial" panose="020B0604020202020204" pitchFamily="34" charset="0"/>
                <a:ea typeface="Times New Roman" panose="02020603050405020304" pitchFamily="18" charset="0"/>
                <a:cs typeface="Times New Roman" panose="02020603050405020304" pitchFamily="18" charset="0"/>
              </a:rPr>
              <a:t>نظريات  القيادة التربوية </a:t>
            </a:r>
            <a:endParaRPr lang="ar-JO" sz="2800" dirty="0">
              <a:solidFill>
                <a:schemeClr val="bg1"/>
              </a:solidFill>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97358" cy="1446550"/>
          </a:xfrm>
          <a:prstGeom prst="rect">
            <a:avLst/>
          </a:prstGeom>
          <a:noFill/>
        </p:spPr>
        <p:txBody>
          <a:bodyPr wrap="none" rtlCol="0">
            <a:spAutoFit/>
          </a:bodyPr>
          <a:lstStyle/>
          <a:p>
            <a:r>
              <a:rPr lang="ar-SA" sz="4400" dirty="0">
                <a:latin typeface="Arial" panose="020B0604020202020204" pitchFamily="34" charset="0"/>
                <a:ea typeface="Times New Roman" panose="02020603050405020304" pitchFamily="18" charset="0"/>
                <a:cs typeface="Times New Roman" panose="02020603050405020304" pitchFamily="18" charset="0"/>
              </a:rPr>
              <a:t>نظريات  القيادة </a:t>
            </a:r>
            <a:r>
              <a:rPr lang="ar-SA" sz="4400" dirty="0" smtClean="0">
                <a:latin typeface="Arial" panose="020B0604020202020204" pitchFamily="34" charset="0"/>
                <a:ea typeface="Times New Roman" panose="02020603050405020304" pitchFamily="18" charset="0"/>
                <a:cs typeface="Times New Roman" panose="02020603050405020304" pitchFamily="18" charset="0"/>
              </a:rPr>
              <a:t>التربوية</a:t>
            </a:r>
            <a:endParaRPr lang="en-US" sz="4400" dirty="0" smtClean="0">
              <a:latin typeface="Arial" panose="020B0604020202020204" pitchFamily="34" charset="0"/>
              <a:ea typeface="Times New Roman" panose="02020603050405020304" pitchFamily="18" charset="0"/>
              <a:cs typeface="Times New Roman" panose="02020603050405020304" pitchFamily="18" charset="0"/>
            </a:endParaRPr>
          </a:p>
          <a:p>
            <a:pPr algn="ctr"/>
            <a:r>
              <a:rPr lang="ar-SA" sz="2400" b="1" dirty="0">
                <a:solidFill>
                  <a:schemeClr val="accent1">
                    <a:lumMod val="50000"/>
                  </a:schemeClr>
                </a:solidFill>
              </a:rPr>
              <a:t>ماجستير </a:t>
            </a:r>
            <a:r>
              <a:rPr lang="ar-SA" sz="2400" b="1" dirty="0" smtClean="0">
                <a:solidFill>
                  <a:schemeClr val="accent1">
                    <a:lumMod val="50000"/>
                  </a:schemeClr>
                </a:solidFill>
              </a:rPr>
              <a:t>القيادة </a:t>
            </a:r>
            <a:r>
              <a:rPr lang="ar-SA" sz="2400" b="1" dirty="0">
                <a:solidFill>
                  <a:schemeClr val="accent1">
                    <a:lumMod val="50000"/>
                  </a:schemeClr>
                </a:solidFill>
              </a:rPr>
              <a:t>التربوية </a:t>
            </a:r>
            <a:r>
              <a:rPr lang="ar-SA" sz="4400" dirty="0" smtClean="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a:t>
            </a:r>
            <a:endParaRPr lang="ar-JO" sz="4400" dirty="0">
              <a:solidFill>
                <a:schemeClr val="accent1">
                  <a:lumMod val="50000"/>
                </a:schemeClr>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616667" y="434261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8221883" y="5122290"/>
            <a:ext cx="56938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723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Alaa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75261" y="89310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75261" y="3239892"/>
            <a:ext cx="5735782" cy="1126462"/>
          </a:xfrm>
          <a:prstGeom prst="rect">
            <a:avLst/>
          </a:prstGeom>
          <a:noFill/>
        </p:spPr>
        <p:txBody>
          <a:bodyPr wrap="square">
            <a:spAutoFit/>
          </a:bodyPr>
          <a:lstStyle/>
          <a:p>
            <a:pPr algn="r" rtl="1">
              <a:lnSpc>
                <a:spcPct val="120000"/>
              </a:lnSpc>
            </a:pPr>
            <a:r>
              <a:rPr lang="ar-JO" sz="2800" dirty="0">
                <a:solidFill>
                  <a:schemeClr val="bg1"/>
                </a:solidFill>
              </a:rPr>
              <a:t>السعود، راتب (</a:t>
            </a:r>
            <a:r>
              <a:rPr lang="en-GB" sz="2800" dirty="0">
                <a:solidFill>
                  <a:schemeClr val="bg1"/>
                </a:solidFill>
              </a:rPr>
              <a:t>2013</a:t>
            </a:r>
            <a:r>
              <a:rPr lang="ar-JO" sz="2800" dirty="0">
                <a:solidFill>
                  <a:schemeClr val="bg1"/>
                </a:solidFill>
              </a:rPr>
              <a:t>)،القيادة التربوية (مفاهيم وآفاق</a:t>
            </a:r>
            <a:r>
              <a:rPr lang="ar-JO" sz="2800" dirty="0" smtClean="0">
                <a:solidFill>
                  <a:schemeClr val="bg1"/>
                </a:solidFill>
              </a:rPr>
              <a:t>). </a:t>
            </a:r>
            <a:r>
              <a:rPr lang="ar-JO" sz="2800" dirty="0">
                <a:solidFill>
                  <a:schemeClr val="bg1"/>
                </a:solidFill>
              </a:rPr>
              <a:t>عمان: دار صفاء للنشر والتوزيع.</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74906" y="151712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62349" y="893108"/>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صورة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19454" y="1374392"/>
            <a:ext cx="4798709" cy="4884477"/>
          </a:xfrm>
          <a:prstGeom prst="rect">
            <a:avLst/>
          </a:prstGeom>
        </p:spPr>
      </p:pic>
      <p:sp>
        <p:nvSpPr>
          <p:cNvPr id="10" name="مستطيل 9"/>
          <p:cNvSpPr/>
          <p:nvPr/>
        </p:nvSpPr>
        <p:spPr>
          <a:xfrm>
            <a:off x="1713372" y="2431921"/>
            <a:ext cx="3532909" cy="53983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JO" sz="2800" dirty="0" smtClean="0">
                <a:solidFill>
                  <a:schemeClr val="tx1"/>
                </a:solidFill>
              </a:rPr>
              <a:t>المقرر المعتمد</a:t>
            </a:r>
            <a:endParaRPr lang="ar-JO" sz="2800" dirty="0">
              <a:solidFill>
                <a:schemeClr val="tx1"/>
              </a:solidFill>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pPr algn="r" rtl="1"/>
            <a:r>
              <a:rPr lang="ar-JO" sz="2800" b="1" dirty="0" smtClean="0">
                <a:solidFill>
                  <a:srgbClr val="00B0F0"/>
                </a:solidFill>
                <a:latin typeface="Times New Roman" panose="02020603050405020304" pitchFamily="18" charset="0"/>
                <a:cs typeface="Times New Roman" panose="02020603050405020304" pitchFamily="18" charset="0"/>
              </a:rPr>
              <a:t>وصف المقرر:</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954655"/>
          </a:xfrm>
          <a:prstGeom prst="rect">
            <a:avLst/>
          </a:prstGeom>
          <a:noFill/>
        </p:spPr>
        <p:txBody>
          <a:bodyPr wrap="square" rtlCol="0">
            <a:spAutoFit/>
          </a:bodyPr>
          <a:lstStyle/>
          <a:p>
            <a:pPr algn="just" rtl="1"/>
            <a:r>
              <a:rPr lang="ar-SA" sz="2400" dirty="0">
                <a:solidFill>
                  <a:schemeClr val="bg1"/>
                </a:solidFill>
              </a:rPr>
              <a:t>يهدف هذا المساق إلى توضيح مفهوم القيادة التربوية وأهدافها وأهميتها وضرورتها ونظرياتها. كما يبحث في طبيعة القيادة في المنظمات التربوية ودورها في المناخ </a:t>
            </a:r>
            <a:r>
              <a:rPr lang="ar-SA" sz="2400" dirty="0" err="1">
                <a:solidFill>
                  <a:schemeClr val="bg1"/>
                </a:solidFill>
              </a:rPr>
              <a:t>المنظمي</a:t>
            </a:r>
            <a:r>
              <a:rPr lang="ar-SA" sz="2400" dirty="0">
                <a:solidFill>
                  <a:schemeClr val="bg1"/>
                </a:solidFill>
              </a:rPr>
              <a:t> وفي إدارة الصراع . كما يركز على القيادة المدرسة وضرورتها لمدير المدرسة وعلى أخلاقيات القيادة وأهميتها ودور القائد في نمو الأفراد الأخلاقي، بالإضافة إلى انه يبحث المدرسة كمجتمع أخلاقي ديموقراطي لا كمؤسسه بيروقراطية. وهناك تركيز على رؤى جديدة في القيادة التربوية وعلى المقارنة بين القيادة التبادلية والقيادة التحويلية ومختلف النظريات القيادية بشكل تفصيلي.</a:t>
            </a:r>
            <a:endParaRPr lang="en-US" sz="2400"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8263" y="1"/>
            <a:ext cx="2383737" cy="762000"/>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4" name="جدول 3"/>
          <p:cNvGraphicFramePr>
            <a:graphicFrameLocks noGrp="1"/>
          </p:cNvGraphicFramePr>
          <p:nvPr>
            <p:extLst>
              <p:ext uri="{D42A27DB-BD31-4B8C-83A1-F6EECF244321}">
                <p14:modId xmlns:p14="http://schemas.microsoft.com/office/powerpoint/2010/main" val="807262868"/>
              </p:ext>
            </p:extLst>
          </p:nvPr>
        </p:nvGraphicFramePr>
        <p:xfrm>
          <a:off x="588819" y="1122218"/>
          <a:ext cx="11069780" cy="5096501"/>
        </p:xfrm>
        <a:graphic>
          <a:graphicData uri="http://schemas.openxmlformats.org/drawingml/2006/table">
            <a:tbl>
              <a:tblPr rtl="1" firstRow="1" firstCol="1" bandRow="1">
                <a:tableStyleId>{5C22544A-7EE6-4342-B048-85BDC9FD1C3A}</a:tableStyleId>
              </a:tblPr>
              <a:tblGrid>
                <a:gridCol w="11069780">
                  <a:extLst>
                    <a:ext uri="{9D8B030D-6E8A-4147-A177-3AD203B41FA5}">
                      <a16:colId xmlns:a16="http://schemas.microsoft.com/office/drawing/2014/main" val="1166055055"/>
                    </a:ext>
                  </a:extLst>
                </a:gridCol>
              </a:tblGrid>
              <a:tr h="5096501">
                <a:tc>
                  <a:txBody>
                    <a:bodyPr/>
                    <a:lstStyle/>
                    <a:p>
                      <a:pPr algn="ctr" rtl="1">
                        <a:spcBef>
                          <a:spcPts val="200"/>
                        </a:spcBef>
                        <a:spcAft>
                          <a:spcPts val="200"/>
                        </a:spcAft>
                        <a:tabLst>
                          <a:tab pos="365760" algn="l"/>
                          <a:tab pos="731520" algn="l"/>
                          <a:tab pos="1097280" algn="l"/>
                          <a:tab pos="1463040" algn="l"/>
                        </a:tabLst>
                      </a:pPr>
                      <a:r>
                        <a:rPr lang="ar-JO" sz="3200" dirty="0">
                          <a:solidFill>
                            <a:schemeClr val="tx1"/>
                          </a:solidFill>
                          <a:effectLst/>
                        </a:rPr>
                        <a:t>الأهداف ونتاجات التعلم:</a:t>
                      </a:r>
                      <a:endParaRPr lang="en-US" sz="3200" dirty="0">
                        <a:solidFill>
                          <a:schemeClr val="tx1"/>
                        </a:solidFill>
                        <a:effectLst/>
                      </a:endParaRPr>
                    </a:p>
                    <a:p>
                      <a:pPr algn="just" rtl="1">
                        <a:lnSpc>
                          <a:spcPct val="115000"/>
                        </a:lnSpc>
                        <a:spcAft>
                          <a:spcPts val="0"/>
                        </a:spcAft>
                      </a:pPr>
                      <a:r>
                        <a:rPr lang="ar-SA" sz="2800" dirty="0">
                          <a:solidFill>
                            <a:schemeClr val="tx1"/>
                          </a:solidFill>
                          <a:effectLst/>
                        </a:rPr>
                        <a:t>يتوقع من الطالب بعد الانتهاء من دراسة هذا المساق أن يكون قادراً على تحقيق الأهداف التالية: </a:t>
                      </a:r>
                      <a:endParaRPr lang="en-US" sz="2800" dirty="0">
                        <a:solidFill>
                          <a:schemeClr val="tx1"/>
                        </a:solidFill>
                        <a:effectLst/>
                      </a:endParaRPr>
                    </a:p>
                    <a:p>
                      <a:pPr marL="342900" lvl="0" indent="-342900" algn="just" rtl="1">
                        <a:lnSpc>
                          <a:spcPct val="115000"/>
                        </a:lnSpc>
                        <a:spcAft>
                          <a:spcPts val="800"/>
                        </a:spcAft>
                        <a:buFont typeface="+mj-lt"/>
                        <a:buAutoNum type="arabicPeriod"/>
                      </a:pPr>
                      <a:r>
                        <a:rPr lang="ar-SA" sz="2800" dirty="0">
                          <a:solidFill>
                            <a:schemeClr val="tx1"/>
                          </a:solidFill>
                          <a:effectLst/>
                        </a:rPr>
                        <a:t>تطوير قدرات ومهارات واتجاهات الطلبة في التفكير من خلال التحليل والتركيب والاستقراء والاستنتاج والتطبيق والتقويم والنقد. </a:t>
                      </a:r>
                      <a:endParaRPr lang="en-US" sz="2800" dirty="0">
                        <a:solidFill>
                          <a:schemeClr val="tx1"/>
                        </a:solidFill>
                        <a:effectLst/>
                      </a:endParaRPr>
                    </a:p>
                    <a:p>
                      <a:pPr marL="342900" lvl="0" indent="-342900" algn="just" rtl="1">
                        <a:lnSpc>
                          <a:spcPct val="115000"/>
                        </a:lnSpc>
                        <a:spcAft>
                          <a:spcPts val="800"/>
                        </a:spcAft>
                        <a:buFont typeface="+mj-lt"/>
                        <a:buAutoNum type="arabicPeriod"/>
                      </a:pPr>
                      <a:r>
                        <a:rPr lang="ar-SA" sz="2800" dirty="0">
                          <a:solidFill>
                            <a:schemeClr val="tx1"/>
                          </a:solidFill>
                          <a:effectLst/>
                        </a:rPr>
                        <a:t>تشجيع الطلبة على تطوير مهاراته وقدراته واتجاهاته في الابداع بما فيه من ابتكار وتجديد.</a:t>
                      </a:r>
                      <a:endParaRPr lang="en-US" sz="2800" dirty="0">
                        <a:solidFill>
                          <a:schemeClr val="tx1"/>
                        </a:solidFill>
                        <a:effectLst/>
                      </a:endParaRPr>
                    </a:p>
                    <a:p>
                      <a:pPr marL="342900" lvl="0" indent="-342900" algn="just" rtl="1">
                        <a:lnSpc>
                          <a:spcPct val="115000"/>
                        </a:lnSpc>
                        <a:spcAft>
                          <a:spcPts val="800"/>
                        </a:spcAft>
                        <a:buFont typeface="+mj-lt"/>
                        <a:buAutoNum type="arabicPeriod"/>
                      </a:pPr>
                      <a:r>
                        <a:rPr lang="ar-SA" sz="2800" dirty="0">
                          <a:solidFill>
                            <a:schemeClr val="tx1"/>
                          </a:solidFill>
                          <a:effectLst/>
                        </a:rPr>
                        <a:t>ادراك مفهوم القيادة التربوية واهدافها ووسائلها وأساليبها ومعايير اختبارها.</a:t>
                      </a:r>
                      <a:endParaRPr lang="en-US" sz="2800" dirty="0">
                        <a:solidFill>
                          <a:schemeClr val="tx1"/>
                        </a:solidFill>
                        <a:effectLst/>
                      </a:endParaRPr>
                    </a:p>
                    <a:p>
                      <a:pPr marL="342900" lvl="0" indent="-342900" algn="r" rtl="1">
                        <a:lnSpc>
                          <a:spcPct val="115000"/>
                        </a:lnSpc>
                        <a:spcAft>
                          <a:spcPts val="800"/>
                        </a:spcAft>
                        <a:buFont typeface="+mj-lt"/>
                        <a:buAutoNum type="arabicPeriod"/>
                      </a:pPr>
                      <a:r>
                        <a:rPr lang="ar-SA" sz="2800" dirty="0">
                          <a:solidFill>
                            <a:schemeClr val="tx1"/>
                          </a:solidFill>
                          <a:effectLst/>
                        </a:rPr>
                        <a:t>التعرف على النظريات المعاصرة في القيادة التربوية.</a:t>
                      </a:r>
                      <a:endParaRPr lang="en-US" sz="2800" dirty="0">
                        <a:solidFill>
                          <a:schemeClr val="tx1"/>
                        </a:solidFill>
                        <a:effectLst/>
                      </a:endParaRPr>
                    </a:p>
                    <a:p>
                      <a:pPr marL="342900" lvl="0" indent="-342900" algn="r" rtl="1">
                        <a:lnSpc>
                          <a:spcPct val="115000"/>
                        </a:lnSpc>
                        <a:spcAft>
                          <a:spcPts val="800"/>
                        </a:spcAft>
                        <a:buFont typeface="+mj-lt"/>
                        <a:buAutoNum type="arabicPeriod"/>
                      </a:pPr>
                      <a:r>
                        <a:rPr lang="ar-SA" sz="2800" dirty="0">
                          <a:solidFill>
                            <a:schemeClr val="tx1"/>
                          </a:solidFill>
                          <a:effectLst/>
                        </a:rPr>
                        <a:t>التعرف على المناخ التنظيمي وعلاقته بالقيادة التربوية</a:t>
                      </a:r>
                      <a:r>
                        <a:rPr lang="ar-SA" sz="2800" dirty="0" smtClean="0">
                          <a:solidFill>
                            <a:schemeClr val="tx1"/>
                          </a:solidFill>
                          <a:effectLst/>
                        </a:rPr>
                        <a:t>.</a:t>
                      </a:r>
                    </a:p>
                  </a:txBody>
                  <a:tcPr marL="68580" marR="68580" marT="0" marB="0">
                    <a:solidFill>
                      <a:schemeClr val="bg1"/>
                    </a:solidFill>
                  </a:tcPr>
                </a:tc>
                <a:extLst>
                  <a:ext uri="{0D108BD9-81ED-4DB2-BD59-A6C34878D82A}">
                    <a16:rowId xmlns:a16="http://schemas.microsoft.com/office/drawing/2014/main" val="3350828949"/>
                  </a:ext>
                </a:extLst>
              </a:tr>
            </a:tbl>
          </a:graphicData>
        </a:graphic>
      </p:graphicFrame>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1" y="647700"/>
            <a:ext cx="10363200"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lvl="0" algn="ctr" rtl="1">
              <a:lnSpc>
                <a:spcPct val="150000"/>
              </a:lnSpc>
              <a:spcBef>
                <a:spcPts val="200"/>
              </a:spcBef>
              <a:spcAft>
                <a:spcPts val="200"/>
              </a:spcAft>
              <a:tabLst>
                <a:tab pos="365760" algn="l"/>
                <a:tab pos="731520" algn="l"/>
                <a:tab pos="1097280" algn="l"/>
                <a:tab pos="1463040" algn="l"/>
              </a:tabLst>
            </a:pPr>
            <a:r>
              <a:rPr lang="ar-JO" sz="2000" b="1" dirty="0">
                <a:solidFill>
                  <a:prstClr val="black"/>
                </a:solidFill>
              </a:rPr>
              <a:t>الأهداف ونتاجات التعلم:</a:t>
            </a:r>
            <a:endParaRPr lang="en-US" sz="2000" b="1" dirty="0">
              <a:solidFill>
                <a:prstClr val="black"/>
              </a:solidFill>
            </a:endParaRPr>
          </a:p>
          <a:p>
            <a:pPr lvl="0" algn="just" rtl="1">
              <a:lnSpc>
                <a:spcPct val="150000"/>
              </a:lnSpc>
            </a:pPr>
            <a:r>
              <a:rPr lang="ar-JO" sz="2000" b="1" dirty="0" smtClean="0">
                <a:solidFill>
                  <a:prstClr val="black"/>
                </a:solidFill>
              </a:rPr>
              <a:t>      </a:t>
            </a:r>
            <a:r>
              <a:rPr lang="ar-SA" sz="2000" b="1" dirty="0" smtClean="0">
                <a:solidFill>
                  <a:prstClr val="black"/>
                </a:solidFill>
              </a:rPr>
              <a:t>يتوقع </a:t>
            </a:r>
            <a:r>
              <a:rPr lang="ar-SA" sz="2000" b="1" dirty="0">
                <a:solidFill>
                  <a:prstClr val="black"/>
                </a:solidFill>
              </a:rPr>
              <a:t>من الطالب بعد الانتهاء من دراسة هذا المساق أن يكون قادراً على تحقيق الأهداف التالية: </a:t>
            </a:r>
            <a:endParaRPr lang="en-US" sz="2000" b="1" dirty="0">
              <a:solidFill>
                <a:prstClr val="black"/>
              </a:solidFill>
            </a:endParaRPr>
          </a:p>
          <a:p>
            <a:pPr marL="342900" lvl="0" indent="-342900" algn="r" rtl="1">
              <a:lnSpc>
                <a:spcPct val="150000"/>
              </a:lnSpc>
              <a:spcAft>
                <a:spcPts val="800"/>
              </a:spcAft>
              <a:buFont typeface="+mj-lt"/>
              <a:buAutoNum type="arabicPeriod"/>
            </a:pPr>
            <a:r>
              <a:rPr lang="ar-SA" sz="2000" b="1" dirty="0" smtClean="0">
                <a:solidFill>
                  <a:prstClr val="black"/>
                </a:solidFill>
              </a:rPr>
              <a:t>التعرف </a:t>
            </a:r>
            <a:r>
              <a:rPr lang="ar-SA" sz="2000" b="1" dirty="0">
                <a:solidFill>
                  <a:prstClr val="black"/>
                </a:solidFill>
              </a:rPr>
              <a:t>على القيادة في الادارة المدرسية والتفريق بين مدير المدرسة كقائد ومدير.</a:t>
            </a:r>
            <a:endParaRPr lang="en-US" sz="2000" b="1" dirty="0">
              <a:solidFill>
                <a:prstClr val="black"/>
              </a:solidFill>
            </a:endParaRPr>
          </a:p>
          <a:p>
            <a:pPr marL="342900" lvl="0" indent="-342900" algn="r" rtl="1">
              <a:lnSpc>
                <a:spcPct val="150000"/>
              </a:lnSpc>
              <a:spcAft>
                <a:spcPts val="800"/>
              </a:spcAft>
              <a:buFont typeface="+mj-lt"/>
              <a:buAutoNum type="arabicPeriod"/>
            </a:pPr>
            <a:r>
              <a:rPr lang="ar-SA" sz="2000" b="1" dirty="0">
                <a:solidFill>
                  <a:prstClr val="black"/>
                </a:solidFill>
              </a:rPr>
              <a:t>التعرف على مفهوم القيادة في مؤسسات التعليم العالي</a:t>
            </a:r>
            <a:endParaRPr lang="en-US" sz="2000" b="1" dirty="0">
              <a:solidFill>
                <a:prstClr val="black"/>
              </a:solidFill>
            </a:endParaRPr>
          </a:p>
          <a:p>
            <a:pPr marL="342900" lvl="0" indent="-342900" algn="r" rtl="1">
              <a:lnSpc>
                <a:spcPct val="150000"/>
              </a:lnSpc>
              <a:spcAft>
                <a:spcPts val="800"/>
              </a:spcAft>
              <a:buFont typeface="+mj-lt"/>
              <a:buAutoNum type="arabicPeriod"/>
            </a:pPr>
            <a:r>
              <a:rPr lang="ar-SA" sz="2000" b="1" dirty="0">
                <a:solidFill>
                  <a:prstClr val="black"/>
                </a:solidFill>
              </a:rPr>
              <a:t>التعرف على اخلاقيات القيادة التربوية واهميتها ونمو الأفراد الاخلاقي في المنظمات.</a:t>
            </a:r>
            <a:endParaRPr lang="en-US" sz="2000" b="1" dirty="0">
              <a:solidFill>
                <a:prstClr val="black"/>
              </a:solidFill>
            </a:endParaRPr>
          </a:p>
          <a:p>
            <a:pPr marL="342900" lvl="0" indent="-342900" algn="r" rtl="1">
              <a:lnSpc>
                <a:spcPct val="150000"/>
              </a:lnSpc>
              <a:spcAft>
                <a:spcPts val="800"/>
              </a:spcAft>
              <a:buFont typeface="+mj-lt"/>
              <a:buAutoNum type="arabicPeriod"/>
            </a:pPr>
            <a:r>
              <a:rPr lang="ar-SA" sz="2000" b="1" dirty="0">
                <a:solidFill>
                  <a:prstClr val="black"/>
                </a:solidFill>
              </a:rPr>
              <a:t>التعرف إلى سيناريوهات مستقبل القيادة التربوية في الوطن العربي.</a:t>
            </a:r>
            <a:endParaRPr lang="en-US" sz="2000" b="1"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2000" y="647700"/>
            <a:ext cx="3509515" cy="1259040"/>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9087" y="122056"/>
            <a:ext cx="12033826" cy="627871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lvl="0" algn="ctr" rtl="1">
              <a:lnSpc>
                <a:spcPct val="150000"/>
              </a:lnSpc>
              <a:spcBef>
                <a:spcPts val="200"/>
              </a:spcBef>
              <a:spcAft>
                <a:spcPts val="200"/>
              </a:spcAft>
              <a:tabLst>
                <a:tab pos="365760" algn="l"/>
                <a:tab pos="731520" algn="l"/>
                <a:tab pos="1097280" algn="l"/>
                <a:tab pos="1463040" algn="l"/>
              </a:tabLst>
            </a:pPr>
            <a:endParaRPr lang="en-US" sz="2000" b="1"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2" name="جدول 1"/>
          <p:cNvGraphicFramePr>
            <a:graphicFrameLocks noGrp="1"/>
          </p:cNvGraphicFramePr>
          <p:nvPr>
            <p:extLst>
              <p:ext uri="{D42A27DB-BD31-4B8C-83A1-F6EECF244321}">
                <p14:modId xmlns:p14="http://schemas.microsoft.com/office/powerpoint/2010/main" val="2620962842"/>
              </p:ext>
            </p:extLst>
          </p:nvPr>
        </p:nvGraphicFramePr>
        <p:xfrm>
          <a:off x="207820" y="392345"/>
          <a:ext cx="11750673" cy="5882199"/>
        </p:xfrm>
        <a:graphic>
          <a:graphicData uri="http://schemas.openxmlformats.org/drawingml/2006/table">
            <a:tbl>
              <a:tblPr rtl="1" firstRow="1" firstCol="1" bandRow="1">
                <a:tableStyleId>{5C22544A-7EE6-4342-B048-85BDC9FD1C3A}</a:tableStyleId>
              </a:tblPr>
              <a:tblGrid>
                <a:gridCol w="1631304">
                  <a:extLst>
                    <a:ext uri="{9D8B030D-6E8A-4147-A177-3AD203B41FA5}">
                      <a16:colId xmlns:a16="http://schemas.microsoft.com/office/drawing/2014/main" val="3187861618"/>
                    </a:ext>
                  </a:extLst>
                </a:gridCol>
                <a:gridCol w="6586222">
                  <a:extLst>
                    <a:ext uri="{9D8B030D-6E8A-4147-A177-3AD203B41FA5}">
                      <a16:colId xmlns:a16="http://schemas.microsoft.com/office/drawing/2014/main" val="3123874325"/>
                    </a:ext>
                  </a:extLst>
                </a:gridCol>
                <a:gridCol w="1410268">
                  <a:extLst>
                    <a:ext uri="{9D8B030D-6E8A-4147-A177-3AD203B41FA5}">
                      <a16:colId xmlns:a16="http://schemas.microsoft.com/office/drawing/2014/main" val="109373501"/>
                    </a:ext>
                  </a:extLst>
                </a:gridCol>
                <a:gridCol w="2122879">
                  <a:extLst>
                    <a:ext uri="{9D8B030D-6E8A-4147-A177-3AD203B41FA5}">
                      <a16:colId xmlns:a16="http://schemas.microsoft.com/office/drawing/2014/main" val="2090802531"/>
                    </a:ext>
                  </a:extLst>
                </a:gridCol>
              </a:tblGrid>
              <a:tr h="425073">
                <a:tc>
                  <a:txBody>
                    <a:bodyPr/>
                    <a:lstStyle/>
                    <a:p>
                      <a:pPr algn="ctr" rtl="1">
                        <a:spcAft>
                          <a:spcPts val="0"/>
                        </a:spcAft>
                      </a:pPr>
                      <a:r>
                        <a:rPr lang="ar-SA" sz="1400" dirty="0">
                          <a:effectLst/>
                        </a:rPr>
                        <a:t>المحاضرة</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الموضوع</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التاريخ</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ملاحظات</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extLst>
                  <a:ext uri="{0D108BD9-81ED-4DB2-BD59-A6C34878D82A}">
                    <a16:rowId xmlns:a16="http://schemas.microsoft.com/office/drawing/2014/main" val="1686645700"/>
                  </a:ext>
                </a:extLst>
              </a:tr>
              <a:tr h="520645">
                <a:tc>
                  <a:txBody>
                    <a:bodyPr/>
                    <a:lstStyle/>
                    <a:p>
                      <a:pPr marL="0" lvl="0" indent="0" algn="ctr" rtl="1">
                        <a:lnSpc>
                          <a:spcPct val="107000"/>
                        </a:lnSpc>
                        <a:spcAft>
                          <a:spcPts val="0"/>
                        </a:spcAft>
                        <a:buFont typeface="+mj-lt"/>
                        <a:buNone/>
                      </a:pPr>
                      <a:r>
                        <a:rPr lang="ar-JO" sz="1400" dirty="0">
                          <a:solidFill>
                            <a:schemeClr val="tx1"/>
                          </a:solidFill>
                          <a:effectLst/>
                        </a:rPr>
                        <a:t> </a:t>
                      </a:r>
                      <a:r>
                        <a:rPr lang="ar-JO" sz="1400" dirty="0" smtClean="0">
                          <a:solidFill>
                            <a:schemeClr val="tx1"/>
                          </a:solidFill>
                          <a:effectLst/>
                        </a:rPr>
                        <a:t>الأولى</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52773" marR="52773" marT="0" marB="0"/>
                </a:tc>
                <a:tc>
                  <a:txBody>
                    <a:bodyPr/>
                    <a:lstStyle/>
                    <a:p>
                      <a:pPr marL="457200" algn="just" rtl="1">
                        <a:lnSpc>
                          <a:spcPct val="107000"/>
                        </a:lnSpc>
                        <a:spcAft>
                          <a:spcPts val="0"/>
                        </a:spcAft>
                      </a:pPr>
                      <a:r>
                        <a:rPr lang="ar-JO" sz="1600" dirty="0">
                          <a:effectLst/>
                        </a:rPr>
                        <a:t>مفهوم القيادة التربوية</a:t>
                      </a:r>
                      <a:endParaRPr lang="en-US" sz="1600" dirty="0">
                        <a:effectLst/>
                      </a:endParaRPr>
                    </a:p>
                    <a:p>
                      <a:pPr marL="457200" algn="r" rtl="1">
                        <a:lnSpc>
                          <a:spcPct val="107000"/>
                        </a:lnSpc>
                        <a:spcAft>
                          <a:spcPts val="0"/>
                        </a:spcAft>
                      </a:pPr>
                      <a:r>
                        <a:rPr lang="ar-JO" sz="1600" dirty="0">
                          <a:effectLst/>
                        </a:rPr>
                        <a:t>( أهميتها، المهارات القيادية، القيادة والإدارة, القوة والسلطة والتأثير في القيادة التربوية)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52773" marR="52773" marT="0" marB="0"/>
                </a:tc>
                <a:tc>
                  <a:txBody>
                    <a:bodyPr/>
                    <a:lstStyle/>
                    <a:p>
                      <a:pPr algn="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extLst>
                  <a:ext uri="{0D108BD9-81ED-4DB2-BD59-A6C34878D82A}">
                    <a16:rowId xmlns:a16="http://schemas.microsoft.com/office/drawing/2014/main" val="648816294"/>
                  </a:ext>
                </a:extLst>
              </a:tr>
              <a:tr h="329945">
                <a:tc>
                  <a:txBody>
                    <a:bodyPr/>
                    <a:lstStyle/>
                    <a:p>
                      <a:pPr marL="0" lvl="0" indent="0" algn="ctr" rtl="1">
                        <a:spcAft>
                          <a:spcPts val="0"/>
                        </a:spcAft>
                        <a:buFont typeface="+mj-lt"/>
                        <a:buNone/>
                      </a:pPr>
                      <a:r>
                        <a:rPr lang="ar-JO" sz="1400" dirty="0">
                          <a:solidFill>
                            <a:schemeClr val="tx1"/>
                          </a:solidFill>
                          <a:effectLst/>
                        </a:rPr>
                        <a:t> </a:t>
                      </a:r>
                      <a:r>
                        <a:rPr lang="ar-JO" sz="1400" dirty="0" smtClean="0">
                          <a:solidFill>
                            <a:schemeClr val="tx1"/>
                          </a:solidFill>
                          <a:effectLst/>
                        </a:rPr>
                        <a:t>الثانية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القيادة في الفكر الإداري </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نظرية الرجل العظيم، نظرية السمات، النظرية </a:t>
                      </a:r>
                      <a:r>
                        <a:rPr lang="ar-JO" sz="1600" dirty="0" smtClean="0">
                          <a:effectLst/>
                        </a:rPr>
                        <a:t>السلوكية</a:t>
                      </a:r>
                      <a:endParaRPr lang="en-US" sz="1600" dirty="0">
                        <a:effectLst/>
                        <a:latin typeface="Arial" panose="020B0604020202020204" pitchFamily="34" charset="0"/>
                        <a:ea typeface="Calibri" panose="020F0502020204030204" pitchFamily="34" charset="0"/>
                        <a:cs typeface="Times New Roman" panose="02020603050405020304" pitchFamily="18" charset="0"/>
                      </a:endParaRPr>
                    </a:p>
                  </a:txBody>
                  <a:tcPr marL="52773" marR="52773" marT="0" marB="0" anchor="ctr"/>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1127707309"/>
                  </a:ext>
                </a:extLst>
              </a:tr>
              <a:tr h="824863">
                <a:tc>
                  <a:txBody>
                    <a:bodyPr/>
                    <a:lstStyle/>
                    <a:p>
                      <a:pPr marL="0" lvl="0" indent="0" algn="ctr" rtl="1">
                        <a:spcAft>
                          <a:spcPts val="0"/>
                        </a:spcAft>
                        <a:buFont typeface="+mj-lt"/>
                        <a:buNone/>
                      </a:pPr>
                      <a:r>
                        <a:rPr lang="ar-JO" sz="1400" dirty="0">
                          <a:solidFill>
                            <a:schemeClr val="tx1"/>
                          </a:solidFill>
                          <a:effectLst/>
                        </a:rPr>
                        <a:t> </a:t>
                      </a:r>
                      <a:r>
                        <a:rPr lang="ar-JO" sz="1400" dirty="0" smtClean="0">
                          <a:solidFill>
                            <a:schemeClr val="tx1"/>
                          </a:solidFill>
                          <a:effectLst/>
                        </a:rPr>
                        <a:t>الثالثة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القيادة في الفكر الإداري: النظرية </a:t>
                      </a:r>
                      <a:r>
                        <a:rPr lang="ar-JO" sz="1600" dirty="0" err="1">
                          <a:effectLst/>
                        </a:rPr>
                        <a:t>الموقفية</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النظرية الظرفية/ </a:t>
                      </a:r>
                      <a:r>
                        <a:rPr lang="ar-JO" sz="1600" dirty="0" err="1">
                          <a:effectLst/>
                        </a:rPr>
                        <a:t>فيدلر</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نظرية المسار والهدف/هاوس </a:t>
                      </a:r>
                      <a:r>
                        <a:rPr lang="ar-JO" sz="1600" dirty="0" err="1">
                          <a:effectLst/>
                        </a:rPr>
                        <a:t>وايفانز</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نظرية النضج الوظيفي/ </a:t>
                      </a:r>
                      <a:r>
                        <a:rPr lang="ar-JO" sz="1600" dirty="0" err="1">
                          <a:effectLst/>
                        </a:rPr>
                        <a:t>هيرسي</a:t>
                      </a:r>
                      <a:r>
                        <a:rPr lang="ar-JO" sz="1600" dirty="0">
                          <a:effectLst/>
                        </a:rPr>
                        <a:t> وبلانشارد</a:t>
                      </a:r>
                      <a:endParaRPr lang="en-US" sz="1600" dirty="0">
                        <a:effectLst/>
                      </a:endParaRPr>
                    </a:p>
                    <a:p>
                      <a:pPr marL="342900" lvl="0" indent="-342900" algn="r" rtl="1">
                        <a:spcAft>
                          <a:spcPts val="0"/>
                        </a:spcAft>
                        <a:buFont typeface="Arial" panose="020B0604020202020204" pitchFamily="34" charset="0"/>
                        <a:buChar char="-"/>
                      </a:pPr>
                      <a:r>
                        <a:rPr lang="ar-SA" sz="1600" dirty="0">
                          <a:effectLst/>
                        </a:rPr>
                        <a:t>نظرية الأبعاد الثلاثة/ ردن</a:t>
                      </a:r>
                      <a:endParaRPr lang="en-US" sz="1600" dirty="0">
                        <a:effectLst/>
                        <a:latin typeface="Arial" panose="020B0604020202020204" pitchFamily="34" charset="0"/>
                        <a:ea typeface="Calibri" panose="020F0502020204030204" pitchFamily="34" charset="0"/>
                        <a:cs typeface="Times New Roman" panose="02020603050405020304" pitchFamily="18" charset="0"/>
                      </a:endParaRPr>
                    </a:p>
                  </a:txBody>
                  <a:tcPr marL="52773" marR="52773" marT="0" marB="0" anchor="ctr"/>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4289693371"/>
                  </a:ext>
                </a:extLst>
              </a:tr>
              <a:tr h="494918">
                <a:tc>
                  <a:txBody>
                    <a:bodyPr/>
                    <a:lstStyle/>
                    <a:p>
                      <a:pPr marL="0" lvl="0" indent="0" algn="ctr" rtl="1">
                        <a:spcAft>
                          <a:spcPts val="0"/>
                        </a:spcAft>
                        <a:buFont typeface="+mj-lt"/>
                        <a:buNone/>
                      </a:pPr>
                      <a:r>
                        <a:rPr lang="ar-JO" sz="1400" dirty="0">
                          <a:solidFill>
                            <a:schemeClr val="tx1"/>
                          </a:solidFill>
                          <a:effectLst/>
                        </a:rPr>
                        <a:t> </a:t>
                      </a:r>
                      <a:r>
                        <a:rPr lang="ar-JO" sz="1400" dirty="0" smtClean="0">
                          <a:solidFill>
                            <a:schemeClr val="tx1"/>
                          </a:solidFill>
                          <a:effectLst/>
                        </a:rPr>
                        <a:t>الرابعة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الاتجاهات والمداخل المعاصرة في القيادة</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القيادة التحويلية، القيادة المتبادلة, القيادة </a:t>
                      </a:r>
                      <a:r>
                        <a:rPr lang="ar-JO" sz="1600" dirty="0" err="1">
                          <a:effectLst/>
                        </a:rPr>
                        <a:t>الإستراتيجية</a:t>
                      </a:r>
                      <a:r>
                        <a:rPr lang="ar-JO" sz="1600" dirty="0">
                          <a:effectLst/>
                        </a:rPr>
                        <a:t>، القيادة الخادمة، قيادة الفريق، القيادة بالحب</a:t>
                      </a:r>
                      <a:endParaRPr lang="en-US" sz="1600" dirty="0">
                        <a:effectLst/>
                        <a:latin typeface="Arial" panose="020B0604020202020204" pitchFamily="34" charset="0"/>
                        <a:ea typeface="Calibri" panose="020F0502020204030204" pitchFamily="34" charset="0"/>
                        <a:cs typeface="Times New Roman" panose="02020603050405020304" pitchFamily="18" charset="0"/>
                      </a:endParaRPr>
                    </a:p>
                  </a:txBody>
                  <a:tcPr marL="52773" marR="52773" marT="0" marB="0" anchor="ctr"/>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202618348"/>
                  </a:ext>
                </a:extLst>
              </a:tr>
              <a:tr h="520645">
                <a:tc>
                  <a:txBody>
                    <a:bodyPr/>
                    <a:lstStyle/>
                    <a:p>
                      <a:pPr marL="0" lvl="0" indent="0" algn="ctr" rtl="1">
                        <a:lnSpc>
                          <a:spcPct val="107000"/>
                        </a:lnSpc>
                        <a:spcAft>
                          <a:spcPts val="0"/>
                        </a:spcAft>
                        <a:buFont typeface="+mj-lt"/>
                        <a:buNone/>
                        <a:tabLst>
                          <a:tab pos="38735" algn="l"/>
                        </a:tabLst>
                      </a:pPr>
                      <a:r>
                        <a:rPr lang="ar-JO" sz="1400" dirty="0">
                          <a:solidFill>
                            <a:schemeClr val="tx1"/>
                          </a:solidFill>
                          <a:effectLst/>
                        </a:rPr>
                        <a:t> </a:t>
                      </a:r>
                      <a:r>
                        <a:rPr lang="ar-JO" sz="1400" dirty="0" smtClean="0">
                          <a:solidFill>
                            <a:schemeClr val="tx1"/>
                          </a:solidFill>
                          <a:effectLst/>
                        </a:rPr>
                        <a:t>الخامسة</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52773" marR="52773" marT="0" marB="0"/>
                </a:tc>
                <a:tc>
                  <a:txBody>
                    <a:bodyPr/>
                    <a:lstStyle/>
                    <a:p>
                      <a:pPr marL="457200" algn="r" rtl="1">
                        <a:lnSpc>
                          <a:spcPct val="107000"/>
                        </a:lnSpc>
                        <a:spcAft>
                          <a:spcPts val="0"/>
                        </a:spcAft>
                        <a:tabLst>
                          <a:tab pos="38735" algn="l"/>
                        </a:tabLst>
                      </a:pPr>
                      <a:r>
                        <a:rPr lang="ar-JO" sz="1600" dirty="0">
                          <a:effectLst/>
                        </a:rPr>
                        <a:t>أساليب القيادة التربوية وأنماطها</a:t>
                      </a:r>
                      <a:endParaRPr lang="en-US" sz="1600" dirty="0">
                        <a:effectLst/>
                      </a:endParaRPr>
                    </a:p>
                    <a:p>
                      <a:pPr marL="342900" lvl="0" indent="-342900" algn="r" rtl="1">
                        <a:lnSpc>
                          <a:spcPct val="107000"/>
                        </a:lnSpc>
                        <a:spcAft>
                          <a:spcPts val="0"/>
                        </a:spcAft>
                        <a:buFont typeface="Arial" panose="020B0604020202020204" pitchFamily="34" charset="0"/>
                        <a:buChar char="-"/>
                        <a:tabLst>
                          <a:tab pos="38735" algn="l"/>
                        </a:tabLst>
                      </a:pPr>
                      <a:r>
                        <a:rPr lang="ar-JO" sz="1600" dirty="0">
                          <a:effectLst/>
                        </a:rPr>
                        <a:t>القيادة الأوتوقراطية، القيادة الديمقراطية، القيادة الحرة.</a:t>
                      </a:r>
                      <a:endParaRPr lang="en-US" sz="1600" dirty="0">
                        <a:effectLst/>
                      </a:endParaRPr>
                    </a:p>
                    <a:p>
                      <a:pPr marL="342900" lvl="0" indent="-342900" algn="r" rtl="1">
                        <a:lnSpc>
                          <a:spcPct val="107000"/>
                        </a:lnSpc>
                        <a:spcAft>
                          <a:spcPts val="0"/>
                        </a:spcAft>
                        <a:buFont typeface="Arial" panose="020B0604020202020204" pitchFamily="34" charset="0"/>
                        <a:buChar char="-"/>
                        <a:tabLst>
                          <a:tab pos="38735" algn="l"/>
                        </a:tabLst>
                      </a:pPr>
                      <a:r>
                        <a:rPr lang="ar-JO" sz="1600" dirty="0">
                          <a:effectLst/>
                        </a:rPr>
                        <a:t>القيادة في النظم التربوية (القيادة المدرسية)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52773" marR="52773" marT="0" marB="0" anchor="ctr"/>
                </a:tc>
                <a:tc>
                  <a:txBody>
                    <a:bodyPr/>
                    <a:lstStyle/>
                    <a:p>
                      <a:pPr algn="ctr" rtl="1">
                        <a:spcAft>
                          <a:spcPts val="0"/>
                        </a:spcAft>
                      </a:pPr>
                      <a:r>
                        <a:rPr lang="ar-JO"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JO"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3621784776"/>
                  </a:ext>
                </a:extLst>
              </a:tr>
              <a:tr h="164973">
                <a:tc>
                  <a:txBody>
                    <a:bodyPr/>
                    <a:lstStyle/>
                    <a:p>
                      <a:pPr marL="0" lvl="0" indent="0" algn="ctr" rtl="1">
                        <a:spcAft>
                          <a:spcPts val="0"/>
                        </a:spcAft>
                        <a:buFont typeface="+mj-lt"/>
                        <a:buNone/>
                      </a:pPr>
                      <a:r>
                        <a:rPr lang="ar-JO" sz="1400" dirty="0">
                          <a:solidFill>
                            <a:schemeClr val="tx1"/>
                          </a:solidFill>
                          <a:effectLst/>
                        </a:rPr>
                        <a:t> </a:t>
                      </a:r>
                      <a:r>
                        <a:rPr lang="ar-JO" sz="1400" dirty="0" smtClean="0">
                          <a:solidFill>
                            <a:schemeClr val="tx1"/>
                          </a:solidFill>
                          <a:effectLst/>
                        </a:rPr>
                        <a:t>السادسة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just" rtl="1">
                        <a:spcAft>
                          <a:spcPts val="0"/>
                        </a:spcAft>
                      </a:pPr>
                      <a:r>
                        <a:rPr lang="ar-JO" sz="1600" dirty="0">
                          <a:effectLst/>
                        </a:rPr>
                        <a:t>القيادة التربوية في مؤسسات التعليم العالي (القيادة الجامعية)</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218409517"/>
                  </a:ext>
                </a:extLst>
              </a:tr>
              <a:tr h="187171">
                <a:tc>
                  <a:txBody>
                    <a:bodyPr/>
                    <a:lstStyle/>
                    <a:p>
                      <a:pPr marL="0" lvl="0" indent="0" algn="ctr" rtl="1">
                        <a:spcAft>
                          <a:spcPts val="0"/>
                        </a:spcAft>
                        <a:buFont typeface="+mj-lt"/>
                        <a:buNone/>
                      </a:pPr>
                      <a:r>
                        <a:rPr lang="ar-JO" sz="1400" dirty="0">
                          <a:solidFill>
                            <a:schemeClr val="tx1"/>
                          </a:solidFill>
                          <a:effectLst/>
                        </a:rPr>
                        <a:t> </a:t>
                      </a:r>
                      <a:r>
                        <a:rPr lang="ar-JO" sz="1400" dirty="0" smtClean="0">
                          <a:solidFill>
                            <a:schemeClr val="tx1"/>
                          </a:solidFill>
                          <a:effectLst/>
                        </a:rPr>
                        <a:t>السابعة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القيادة التربوية وكل من: المناخ التنظيمي وإدارة الصراع, قيادة الموارد البشرية في التعليم</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tc>
                  <a:txBody>
                    <a:bodyPr/>
                    <a:lstStyle/>
                    <a:p>
                      <a:pPr algn="ct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099925739"/>
                  </a:ext>
                </a:extLst>
              </a:tr>
              <a:tr h="164973">
                <a:tc>
                  <a:txBody>
                    <a:bodyPr/>
                    <a:lstStyle/>
                    <a:p>
                      <a:pPr marL="0" lvl="0" indent="0" algn="ctr" rtl="1">
                        <a:spcAft>
                          <a:spcPts val="0"/>
                        </a:spcAft>
                        <a:buFont typeface="+mj-lt"/>
                        <a:buNone/>
                      </a:pPr>
                      <a:r>
                        <a:rPr lang="ar-JO" sz="1400" dirty="0">
                          <a:solidFill>
                            <a:schemeClr val="tx1"/>
                          </a:solidFill>
                          <a:effectLst/>
                        </a:rPr>
                        <a:t> </a:t>
                      </a:r>
                      <a:r>
                        <a:rPr lang="ar-JO" sz="1400" dirty="0" smtClean="0">
                          <a:solidFill>
                            <a:schemeClr val="tx1"/>
                          </a:solidFill>
                          <a:effectLst/>
                        </a:rPr>
                        <a:t>الثامنة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أخلاقيات القيادة التربوية</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555725557"/>
                  </a:ext>
                </a:extLst>
              </a:tr>
              <a:tr h="164973">
                <a:tc>
                  <a:txBody>
                    <a:bodyPr/>
                    <a:lstStyle/>
                    <a:p>
                      <a:pPr marL="0" lvl="0" indent="0" algn="ctr" rtl="1">
                        <a:spcAft>
                          <a:spcPts val="0"/>
                        </a:spcAft>
                        <a:buFont typeface="+mj-lt"/>
                        <a:buNone/>
                      </a:pPr>
                      <a:r>
                        <a:rPr lang="ar-JO" sz="1400" dirty="0">
                          <a:solidFill>
                            <a:schemeClr val="tx1"/>
                          </a:solidFill>
                          <a:effectLst/>
                        </a:rPr>
                        <a:t> </a:t>
                      </a:r>
                      <a:r>
                        <a:rPr lang="ar-JO" sz="1400" dirty="0" smtClean="0">
                          <a:solidFill>
                            <a:schemeClr val="tx1"/>
                          </a:solidFill>
                          <a:effectLst/>
                        </a:rPr>
                        <a:t>التاسعة </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اختيار القادة التربويين وإعدادهم و تنميتهم</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tc>
                  <a:txBody>
                    <a:bodyPr/>
                    <a:lstStyle/>
                    <a:p>
                      <a:pPr algn="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extLst>
                  <a:ext uri="{0D108BD9-81ED-4DB2-BD59-A6C34878D82A}">
                    <a16:rowId xmlns:a16="http://schemas.microsoft.com/office/drawing/2014/main" val="1383999440"/>
                  </a:ext>
                </a:extLst>
              </a:tr>
              <a:tr h="494918">
                <a:tc>
                  <a:txBody>
                    <a:bodyPr/>
                    <a:lstStyle/>
                    <a:p>
                      <a:pPr marL="0" lvl="0" indent="0" algn="ctr" rtl="1">
                        <a:spcAft>
                          <a:spcPts val="0"/>
                        </a:spcAft>
                        <a:buFont typeface="+mj-lt"/>
                        <a:buNone/>
                      </a:pPr>
                      <a:r>
                        <a:rPr lang="ar-JO" sz="1400" dirty="0">
                          <a:solidFill>
                            <a:schemeClr val="tx1"/>
                          </a:solidFill>
                          <a:effectLst/>
                        </a:rPr>
                        <a:t> </a:t>
                      </a:r>
                      <a:r>
                        <a:rPr lang="ar-JO" sz="1400" dirty="0" smtClean="0">
                          <a:solidFill>
                            <a:schemeClr val="tx1"/>
                          </a:solidFill>
                          <a:effectLst/>
                        </a:rPr>
                        <a:t>العاشرة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القيادة التربوية في الوطن </a:t>
                      </a:r>
                      <a:r>
                        <a:rPr lang="ar-JO" sz="1600" dirty="0" smtClean="0">
                          <a:effectLst/>
                        </a:rPr>
                        <a:t>العربي ورسم سياسات المستقبل ضمن سيناريوهات المستقبل</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واقع القيادة التربوية، تحدياتها، مقارنة بين أنماط بعض القيادات (القائد العربي والياباني والأمريكي والأوروبي).</a:t>
                      </a:r>
                      <a:endParaRPr lang="en-US" sz="1600" dirty="0">
                        <a:effectLst/>
                        <a:latin typeface="Arial" panose="020B0604020202020204" pitchFamily="34" charset="0"/>
                        <a:ea typeface="Calibri" panose="020F0502020204030204" pitchFamily="34" charset="0"/>
                        <a:cs typeface="Times New Roman" panose="02020603050405020304" pitchFamily="18" charset="0"/>
                      </a:endParaRPr>
                    </a:p>
                  </a:txBody>
                  <a:tcPr marL="52773" marR="52773" marT="0" marB="0" anchor="ctr"/>
                </a:tc>
                <a:tc>
                  <a:txBody>
                    <a:bodyPr/>
                    <a:lstStyle/>
                    <a:p>
                      <a:pPr algn="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extLst>
                  <a:ext uri="{0D108BD9-81ED-4DB2-BD59-A6C34878D82A}">
                    <a16:rowId xmlns:a16="http://schemas.microsoft.com/office/drawing/2014/main" val="391357666"/>
                  </a:ext>
                </a:extLst>
              </a:tr>
              <a:tr h="129621">
                <a:tc>
                  <a:txBody>
                    <a:bodyPr/>
                    <a:lstStyle/>
                    <a:p>
                      <a:pPr marL="0" indent="0" algn="r" rtl="1">
                        <a:spcAft>
                          <a:spcPts val="0"/>
                        </a:spcAft>
                        <a:buFont typeface="+mj-lt"/>
                        <a:buNone/>
                      </a:pPr>
                      <a:r>
                        <a:rPr lang="ar-JO" sz="1100" dirty="0">
                          <a:solidFill>
                            <a:schemeClr val="tx1"/>
                          </a:solidFill>
                          <a:effectLst/>
                        </a:rPr>
                        <a:t> </a:t>
                      </a:r>
                      <a:endParaRPr lang="en-US" sz="8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الامتحان النهائي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tc>
                  <a:txBody>
                    <a:bodyPr/>
                    <a:lstStyle/>
                    <a:p>
                      <a:pPr algn="r" rtl="1">
                        <a:spcAft>
                          <a:spcPts val="0"/>
                        </a:spcAft>
                      </a:pPr>
                      <a:r>
                        <a:rPr lang="ar-SA" sz="1100" dirty="0">
                          <a:effectLst/>
                        </a:rPr>
                        <a:t> </a:t>
                      </a:r>
                      <a:endParaRPr lang="en-US"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SA" sz="1100" dirty="0">
                          <a:effectLst/>
                        </a:rPr>
                        <a:t> </a:t>
                      </a:r>
                      <a:endParaRPr lang="en-US"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extLst>
                  <a:ext uri="{0D108BD9-81ED-4DB2-BD59-A6C34878D82A}">
                    <a16:rowId xmlns:a16="http://schemas.microsoft.com/office/drawing/2014/main" val="723809298"/>
                  </a:ext>
                </a:extLst>
              </a:tr>
            </a:tbl>
          </a:graphicData>
        </a:graphic>
      </p:graphicFrame>
      <p:pic>
        <p:nvPicPr>
          <p:cNvPr id="3" name="صورة 2"/>
          <p:cNvPicPr>
            <a:picLocks noChangeAspect="1"/>
          </p:cNvPicPr>
          <p:nvPr/>
        </p:nvPicPr>
        <p:blipFill>
          <a:blip r:embed="rId2"/>
          <a:stretch>
            <a:fillRect/>
          </a:stretch>
        </p:blipFill>
        <p:spPr>
          <a:xfrm>
            <a:off x="207820" y="595137"/>
            <a:ext cx="3511600" cy="1261981"/>
          </a:xfrm>
          <a:prstGeom prst="rect">
            <a:avLst/>
          </a:prstGeom>
        </p:spPr>
      </p:pic>
    </p:spTree>
    <p:extLst>
      <p:ext uri="{BB962C8B-B14F-4D97-AF65-F5344CB8AC3E}">
        <p14:creationId xmlns:p14="http://schemas.microsoft.com/office/powerpoint/2010/main" val="21309520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3477875"/>
          </a:xfrm>
          <a:prstGeom prst="rect">
            <a:avLst/>
          </a:prstGeom>
          <a:noFill/>
        </p:spPr>
        <p:txBody>
          <a:bodyPr wrap="square" rtlCol="0">
            <a:spAutoFit/>
          </a:bodyPr>
          <a:lstStyle/>
          <a:p>
            <a:pPr algn="r" rtl="1"/>
            <a:r>
              <a:rPr lang="ar-JO" sz="4000" b="1" dirty="0"/>
              <a:t>المحاضرة </a:t>
            </a:r>
            <a:r>
              <a:rPr lang="ar-JO" sz="4000" b="1" dirty="0" smtClean="0"/>
              <a:t>الأولى:</a:t>
            </a:r>
            <a:endParaRPr lang="ar-JO" sz="4000" b="1" dirty="0"/>
          </a:p>
          <a:p>
            <a:pPr algn="r" rtl="1"/>
            <a:endParaRPr lang="ar-JO" sz="4000" b="1" dirty="0" smtClean="0"/>
          </a:p>
          <a:p>
            <a:pPr algn="r" rtl="1"/>
            <a:r>
              <a:rPr lang="ar-JO" sz="4000" b="1" dirty="0" smtClean="0"/>
              <a:t>مفهوم </a:t>
            </a:r>
            <a:r>
              <a:rPr lang="ar-JO" sz="4000" b="1" dirty="0"/>
              <a:t>القيادة التربوية</a:t>
            </a:r>
            <a:endParaRPr lang="en-US" sz="4000" dirty="0"/>
          </a:p>
          <a:p>
            <a:pPr algn="r"/>
            <a:r>
              <a:rPr lang="ar-JO" sz="4000" dirty="0"/>
              <a:t>( أهميتها، المهارات القيادية، القيادة والإدارة, القوة والسلطة والتأثير في القيادة التربوية)</a:t>
            </a:r>
            <a:endParaRPr lang="en-US" sz="4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4291" y="1545191"/>
            <a:ext cx="979252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51048" y="1776200"/>
            <a:ext cx="9359005" cy="2554545"/>
          </a:xfrm>
          <a:prstGeom prst="rect">
            <a:avLst/>
          </a:prstGeom>
          <a:noFill/>
        </p:spPr>
        <p:txBody>
          <a:bodyPr wrap="square" rtlCol="0">
            <a:spAutoFit/>
          </a:bodyPr>
          <a:lstStyle/>
          <a:p>
            <a:pPr algn="r" rtl="1"/>
            <a:r>
              <a:rPr lang="ar-JO" sz="4000" b="1" dirty="0"/>
              <a:t>المحاضرة الثانية </a:t>
            </a:r>
            <a:r>
              <a:rPr lang="ar-JO" sz="4000" b="1" dirty="0" smtClean="0"/>
              <a:t>:</a:t>
            </a:r>
            <a:endParaRPr lang="ar-JO" sz="4000" b="1" dirty="0"/>
          </a:p>
          <a:p>
            <a:pPr algn="r" rtl="1"/>
            <a:endParaRPr lang="ar-JO" sz="4000" b="1" dirty="0" smtClean="0"/>
          </a:p>
          <a:p>
            <a:pPr algn="r" rtl="1"/>
            <a:r>
              <a:rPr lang="ar-JO" sz="4000" b="1" dirty="0" smtClean="0"/>
              <a:t>القيادة </a:t>
            </a:r>
            <a:r>
              <a:rPr lang="ar-JO" sz="4000" b="1" dirty="0"/>
              <a:t>في الفكر الإداري </a:t>
            </a:r>
            <a:endParaRPr lang="en-US" sz="4000" dirty="0"/>
          </a:p>
          <a:p>
            <a:pPr algn="r" rtl="1"/>
            <a:r>
              <a:rPr lang="ar-JO" sz="4000" dirty="0"/>
              <a:t>نظرية الرجل العظيم، نظرية السمات، النظرية </a:t>
            </a:r>
            <a:r>
              <a:rPr lang="ar-JO" sz="4000" dirty="0" smtClean="0"/>
              <a:t>السلوكية</a:t>
            </a:r>
            <a:endParaRPr lang="en-US" sz="4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47996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12844"/>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8884" y="1431602"/>
            <a:ext cx="8510105" cy="4401205"/>
          </a:xfrm>
          <a:prstGeom prst="rect">
            <a:avLst/>
          </a:prstGeom>
          <a:noFill/>
        </p:spPr>
        <p:txBody>
          <a:bodyPr wrap="square" rtlCol="0">
            <a:spAutoFit/>
          </a:bodyPr>
          <a:lstStyle/>
          <a:p>
            <a:pPr algn="r" rtl="1"/>
            <a:r>
              <a:rPr lang="ar-JO" sz="4000" b="1" dirty="0"/>
              <a:t>المحاضرة </a:t>
            </a:r>
            <a:r>
              <a:rPr lang="ar-JO" sz="4000" b="1" dirty="0" smtClean="0"/>
              <a:t>الثالثة:</a:t>
            </a:r>
            <a:endParaRPr lang="ar-JO" sz="4000" b="1" dirty="0"/>
          </a:p>
          <a:p>
            <a:pPr algn="r" rtl="1"/>
            <a:endParaRPr lang="ar-JO" sz="4000" b="1" dirty="0" smtClean="0"/>
          </a:p>
          <a:p>
            <a:pPr algn="r" rtl="1"/>
            <a:r>
              <a:rPr lang="ar-JO" sz="4000" b="1" dirty="0" smtClean="0"/>
              <a:t>القيادة </a:t>
            </a:r>
            <a:r>
              <a:rPr lang="ar-JO" sz="4000" b="1" dirty="0"/>
              <a:t>في الفكر الإداري: النظرية </a:t>
            </a:r>
            <a:r>
              <a:rPr lang="ar-JO" sz="4000" b="1" dirty="0" err="1"/>
              <a:t>الموقفية</a:t>
            </a:r>
            <a:endParaRPr lang="en-US" sz="4000" dirty="0"/>
          </a:p>
          <a:p>
            <a:pPr marL="571500" lvl="0" indent="-571500" algn="r" rtl="1">
              <a:buFont typeface="Arial" panose="020B0604020202020204" pitchFamily="34" charset="0"/>
              <a:buChar char="•"/>
            </a:pPr>
            <a:r>
              <a:rPr lang="ar-JO" sz="4000" dirty="0"/>
              <a:t>النظرية الظرفية/ </a:t>
            </a:r>
            <a:r>
              <a:rPr lang="ar-JO" sz="4000" dirty="0" err="1"/>
              <a:t>فيدلر</a:t>
            </a:r>
            <a:endParaRPr lang="en-US" sz="4000" dirty="0"/>
          </a:p>
          <a:p>
            <a:pPr marL="571500" lvl="0" indent="-571500" algn="r" rtl="1">
              <a:buFont typeface="Arial" panose="020B0604020202020204" pitchFamily="34" charset="0"/>
              <a:buChar char="•"/>
            </a:pPr>
            <a:r>
              <a:rPr lang="ar-JO" sz="4000" dirty="0"/>
              <a:t>نظرية المسار والهدف/هاوس </a:t>
            </a:r>
            <a:r>
              <a:rPr lang="ar-JO" sz="4000" dirty="0" err="1"/>
              <a:t>وايفانز</a:t>
            </a:r>
            <a:endParaRPr lang="en-US" sz="4000" dirty="0"/>
          </a:p>
          <a:p>
            <a:pPr marL="571500" lvl="0" indent="-571500" algn="r" rtl="1">
              <a:buFont typeface="Arial" panose="020B0604020202020204" pitchFamily="34" charset="0"/>
              <a:buChar char="•"/>
            </a:pPr>
            <a:r>
              <a:rPr lang="ar-JO" sz="4000" dirty="0"/>
              <a:t>نظرية النضج الوظيفي/ </a:t>
            </a:r>
            <a:r>
              <a:rPr lang="ar-JO" sz="4000" dirty="0" err="1"/>
              <a:t>هيرسي</a:t>
            </a:r>
            <a:r>
              <a:rPr lang="ar-JO" sz="4000" dirty="0"/>
              <a:t> وبلانشارد</a:t>
            </a:r>
            <a:endParaRPr lang="en-US" sz="4000" dirty="0"/>
          </a:p>
          <a:p>
            <a:pPr marL="571500" indent="-571500" algn="r" rtl="1">
              <a:buFont typeface="Arial" panose="020B0604020202020204" pitchFamily="34" charset="0"/>
              <a:buChar char="•"/>
            </a:pPr>
            <a:r>
              <a:rPr lang="ar-SA" sz="4000" dirty="0"/>
              <a:t>نظرية الأبعاد الثلاثة/ ردن</a:t>
            </a:r>
            <a:endParaRPr lang="en-US" sz="4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34110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12844"/>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31602"/>
            <a:ext cx="8927927" cy="3170099"/>
          </a:xfrm>
          <a:prstGeom prst="rect">
            <a:avLst/>
          </a:prstGeom>
          <a:noFill/>
        </p:spPr>
        <p:txBody>
          <a:bodyPr wrap="square" rtlCol="0">
            <a:spAutoFit/>
          </a:bodyPr>
          <a:lstStyle/>
          <a:p>
            <a:pPr algn="r" rtl="1"/>
            <a:r>
              <a:rPr lang="ar-JO" sz="4000" b="1" dirty="0"/>
              <a:t>المحاضرة </a:t>
            </a:r>
            <a:r>
              <a:rPr lang="ar-JO" sz="4000" b="1" dirty="0" smtClean="0"/>
              <a:t>الرابعة:</a:t>
            </a:r>
            <a:endParaRPr lang="ar-JO" sz="4000" b="1" dirty="0"/>
          </a:p>
          <a:p>
            <a:pPr algn="r" rtl="1"/>
            <a:endParaRPr lang="ar-JO" sz="4000" b="1" dirty="0" smtClean="0"/>
          </a:p>
          <a:p>
            <a:pPr algn="r" rtl="1"/>
            <a:r>
              <a:rPr lang="ar-JO" sz="4000" b="1" dirty="0"/>
              <a:t>الاتجاهات والمداخل المعاصرة في القيادة</a:t>
            </a:r>
            <a:endParaRPr lang="en-US" sz="4000" dirty="0"/>
          </a:p>
          <a:p>
            <a:pPr algn="r"/>
            <a:r>
              <a:rPr lang="ar-JO" sz="4000" dirty="0"/>
              <a:t>القيادة التحويلية، القيادة المتبادلة, القيادة </a:t>
            </a:r>
            <a:r>
              <a:rPr lang="ar-JO" sz="4000" dirty="0" err="1"/>
              <a:t>الإستراتيجية</a:t>
            </a:r>
            <a:r>
              <a:rPr lang="ar-JO" sz="4000" dirty="0"/>
              <a:t>، القيادة الخادمة، قيادة الفريق، القيادة بالحب</a:t>
            </a:r>
            <a:endParaRPr lang="en-US" sz="4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348214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2862322"/>
          </a:xfrm>
          <a:prstGeom prst="rect">
            <a:avLst/>
          </a:prstGeom>
          <a:noFill/>
        </p:spPr>
        <p:txBody>
          <a:bodyPr wrap="square" rtlCol="0">
            <a:spAutoFit/>
          </a:bodyPr>
          <a:lstStyle/>
          <a:p>
            <a:pPr algn="r" rtl="1"/>
            <a:r>
              <a:rPr lang="ar-JO" sz="3600" b="1" dirty="0"/>
              <a:t>المحاضرة </a:t>
            </a:r>
            <a:r>
              <a:rPr lang="ar-JO" sz="3600" b="1" dirty="0" smtClean="0"/>
              <a:t>الخامسة:</a:t>
            </a:r>
            <a:endParaRPr lang="ar-JO" sz="3600" b="1" dirty="0"/>
          </a:p>
          <a:p>
            <a:pPr algn="r" rtl="1"/>
            <a:endParaRPr lang="ar-JO" sz="3600" b="1" dirty="0" smtClean="0"/>
          </a:p>
          <a:p>
            <a:pPr algn="r" rtl="1"/>
            <a:r>
              <a:rPr lang="ar-JO" sz="3600" b="1" dirty="0" smtClean="0"/>
              <a:t>أساليب </a:t>
            </a:r>
            <a:r>
              <a:rPr lang="ar-JO" sz="3600" b="1" dirty="0"/>
              <a:t>القيادة التربوية وأنماطها</a:t>
            </a:r>
            <a:endParaRPr lang="en-US" sz="3600" dirty="0"/>
          </a:p>
          <a:p>
            <a:pPr lvl="0" algn="r" rtl="1"/>
            <a:r>
              <a:rPr lang="ar-JO" sz="3600" dirty="0"/>
              <a:t>القيادة الأوتوقراطية، القيادة الديمقراطية، القيادة الحرة.</a:t>
            </a:r>
            <a:endParaRPr lang="en-US" sz="3600" dirty="0"/>
          </a:p>
          <a:p>
            <a:pPr algn="r"/>
            <a:r>
              <a:rPr lang="ar-JO" sz="3600" dirty="0"/>
              <a:t>القيادة في النظم التربوية (القيادة المدرسية)</a:t>
            </a:r>
            <a:endParaRPr lang="en-US" sz="36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14494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2351985"/>
            <a:ext cx="9085156" cy="1815882"/>
          </a:xfrm>
          <a:prstGeom prst="rect">
            <a:avLst/>
          </a:prstGeom>
          <a:noFill/>
        </p:spPr>
        <p:txBody>
          <a:bodyPr wrap="square" rtlCol="0">
            <a:spAutoFit/>
          </a:bodyPr>
          <a:lstStyle/>
          <a:p>
            <a:pPr algn="r" rtl="1"/>
            <a:r>
              <a:rPr lang="ar-JO" sz="4000" b="1" dirty="0"/>
              <a:t>المحاضرة </a:t>
            </a:r>
            <a:r>
              <a:rPr lang="ar-JO" sz="4000" b="1" dirty="0" smtClean="0"/>
              <a:t>السادسة:</a:t>
            </a:r>
            <a:endParaRPr lang="ar-JO" sz="4000" b="1" dirty="0"/>
          </a:p>
          <a:p>
            <a:pPr algn="r" rtl="1"/>
            <a:endParaRPr lang="ar-JO" sz="3600" b="1" dirty="0" smtClean="0"/>
          </a:p>
          <a:p>
            <a:pPr algn="r" rtl="1"/>
            <a:r>
              <a:rPr lang="ar-JO" sz="3600" b="1" dirty="0" smtClean="0"/>
              <a:t>القيادة </a:t>
            </a:r>
            <a:r>
              <a:rPr lang="ar-JO" sz="3600" b="1" dirty="0"/>
              <a:t>التربوية في مؤسسات التعليم العالي (القيادة </a:t>
            </a:r>
            <a:r>
              <a:rPr lang="ar-JO" sz="3600" b="1" dirty="0" smtClean="0"/>
              <a:t>الجامعية)</a:t>
            </a:r>
            <a:endParaRPr lang="en-US" sz="36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64594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2543996"/>
            <a:ext cx="8417320" cy="1815882"/>
          </a:xfrm>
          <a:prstGeom prst="rect">
            <a:avLst/>
          </a:prstGeom>
          <a:noFill/>
        </p:spPr>
        <p:txBody>
          <a:bodyPr wrap="square" rtlCol="0">
            <a:spAutoFit/>
          </a:bodyPr>
          <a:lstStyle/>
          <a:p>
            <a:pPr algn="r" rtl="1"/>
            <a:r>
              <a:rPr lang="ar-JO" sz="2800" b="1" dirty="0"/>
              <a:t>المحاضرة </a:t>
            </a:r>
            <a:r>
              <a:rPr lang="ar-JO" sz="2800" b="1" dirty="0" smtClean="0"/>
              <a:t>السابعة</a:t>
            </a:r>
            <a:endParaRPr lang="ar-JO" sz="2800" b="1" dirty="0"/>
          </a:p>
          <a:p>
            <a:pPr algn="r" rtl="1"/>
            <a:endParaRPr lang="ar-JO" sz="2800" b="1" dirty="0" smtClean="0"/>
          </a:p>
          <a:p>
            <a:pPr algn="r" rtl="1"/>
            <a:r>
              <a:rPr lang="ar-JO" sz="2800" b="1" dirty="0" smtClean="0"/>
              <a:t>القيادة </a:t>
            </a:r>
            <a:r>
              <a:rPr lang="ar-JO" sz="2800" b="1" dirty="0"/>
              <a:t>التربوية وكل من: المناخ التنظيمي وإدارة الصراع, قيادة الموارد البشرية في التعليم</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634020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386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2108547"/>
            <a:ext cx="8417320" cy="1754326"/>
          </a:xfrm>
          <a:prstGeom prst="rect">
            <a:avLst/>
          </a:prstGeom>
          <a:noFill/>
        </p:spPr>
        <p:txBody>
          <a:bodyPr wrap="square" rtlCol="0">
            <a:spAutoFit/>
          </a:bodyPr>
          <a:lstStyle/>
          <a:p>
            <a:pPr algn="r" rtl="1"/>
            <a:r>
              <a:rPr lang="ar-JO" sz="3600" b="1" dirty="0"/>
              <a:t>المحاضرة </a:t>
            </a:r>
            <a:r>
              <a:rPr lang="ar-JO" sz="3600" b="1" dirty="0" smtClean="0"/>
              <a:t>الثامنة:</a:t>
            </a:r>
            <a:endParaRPr lang="ar-JO" sz="3600" b="1" dirty="0"/>
          </a:p>
          <a:p>
            <a:pPr algn="r" rtl="1"/>
            <a:endParaRPr lang="ar-JO" sz="3600" b="1" dirty="0"/>
          </a:p>
          <a:p>
            <a:pPr algn="r" rtl="1"/>
            <a:r>
              <a:rPr lang="ar-JO" sz="3600" b="1" dirty="0" smtClean="0"/>
              <a:t>أخلاقيات </a:t>
            </a:r>
            <a:r>
              <a:rPr lang="ar-JO" sz="3600" b="1" dirty="0"/>
              <a:t>القيادة التربوية</a:t>
            </a:r>
            <a:endParaRPr lang="en-US" sz="36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622747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59911"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1"/>
            <a:ext cx="96670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7870" y="2220692"/>
            <a:ext cx="9172133" cy="2308324"/>
          </a:xfrm>
          <a:prstGeom prst="rect">
            <a:avLst/>
          </a:prstGeom>
          <a:noFill/>
        </p:spPr>
        <p:txBody>
          <a:bodyPr wrap="square" rtlCol="0">
            <a:spAutoFit/>
          </a:bodyPr>
          <a:lstStyle/>
          <a:p>
            <a:pPr algn="r" rtl="1"/>
            <a:r>
              <a:rPr lang="ar-JO" sz="4800" b="1" dirty="0"/>
              <a:t>المحاضرة التاسعة:</a:t>
            </a:r>
          </a:p>
          <a:p>
            <a:pPr rtl="1"/>
            <a:endParaRPr lang="ar-JO" sz="4800" b="1" dirty="0" smtClean="0"/>
          </a:p>
          <a:p>
            <a:pPr rtl="1"/>
            <a:r>
              <a:rPr lang="ar-JO" sz="4800" b="1" dirty="0" smtClean="0"/>
              <a:t>اختيار </a:t>
            </a:r>
            <a:r>
              <a:rPr lang="ar-JO" sz="4800" b="1" dirty="0"/>
              <a:t>القادة التربويين وإعدادهم </a:t>
            </a:r>
            <a:r>
              <a:rPr lang="ar-JO" sz="4800" b="1" dirty="0" smtClean="0"/>
              <a:t>وتنميتهم</a:t>
            </a:r>
            <a:endParaRPr lang="en-US" sz="4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26568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037843"/>
            <a:ext cx="8417320" cy="3416320"/>
          </a:xfrm>
          <a:prstGeom prst="rect">
            <a:avLst/>
          </a:prstGeom>
          <a:noFill/>
        </p:spPr>
        <p:txBody>
          <a:bodyPr wrap="square" rtlCol="0">
            <a:spAutoFit/>
          </a:bodyPr>
          <a:lstStyle/>
          <a:p>
            <a:pPr algn="r" rtl="1"/>
            <a:r>
              <a:rPr lang="ar-JO" sz="3600" b="1" dirty="0" smtClean="0"/>
              <a:t>المحاضرة العاشرة:</a:t>
            </a:r>
          </a:p>
          <a:p>
            <a:pPr algn="r" rtl="1"/>
            <a:endParaRPr lang="ar-JO" sz="3600" b="1" dirty="0" smtClean="0"/>
          </a:p>
          <a:p>
            <a:pPr algn="r" rtl="1"/>
            <a:r>
              <a:rPr lang="ar-JO" sz="3600" b="1" dirty="0" smtClean="0"/>
              <a:t>القيادة </a:t>
            </a:r>
            <a:r>
              <a:rPr lang="ar-JO" sz="3600" b="1" dirty="0"/>
              <a:t>التربوية في الوطن </a:t>
            </a:r>
            <a:r>
              <a:rPr lang="ar-JO" sz="3600" b="1" dirty="0" smtClean="0"/>
              <a:t>العربي </a:t>
            </a:r>
            <a:r>
              <a:rPr lang="ar-JO" sz="3600" b="1" dirty="0"/>
              <a:t>ورسم </a:t>
            </a:r>
            <a:r>
              <a:rPr lang="ar-JO" sz="3600" b="1" dirty="0" smtClean="0"/>
              <a:t>سيناريوهات المستقبل</a:t>
            </a:r>
            <a:endParaRPr lang="en-US" sz="3600" b="1" dirty="0"/>
          </a:p>
          <a:p>
            <a:pPr algn="r"/>
            <a:r>
              <a:rPr lang="ar-JO" sz="3600" dirty="0"/>
              <a:t>واقع القيادة التربوية، تحدياتها، مقارنة بين أنماط بعض القيادات (القائد العربي والياباني والأمريكي والأوروبي).</a:t>
            </a:r>
            <a:endParaRPr lang="en-US" sz="36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55218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659610" y="2938388"/>
            <a:ext cx="6837478" cy="1200329"/>
          </a:xfrm>
          <a:prstGeom prst="rect">
            <a:avLst/>
          </a:prstGeom>
          <a:noFill/>
        </p:spPr>
        <p:txBody>
          <a:bodyPr wrap="square" rtlCol="0">
            <a:spAutoFit/>
          </a:bodyPr>
          <a:lstStyle/>
          <a:p>
            <a:pPr algn="ctr" rtl="1"/>
            <a:r>
              <a:rPr lang="ar-JO" sz="3600" b="1" dirty="0" smtClean="0"/>
              <a:t>مقرر نظريات القيادة التربوية </a:t>
            </a:r>
          </a:p>
          <a:p>
            <a:pPr algn="ctr" rtl="1"/>
            <a:r>
              <a:rPr lang="en-US" sz="3600" b="1" dirty="0" smtClean="0">
                <a:solidFill>
                  <a:srgbClr val="2D3956"/>
                </a:solidFill>
                <a:latin typeface="Times New Roman" panose="02020603050405020304" pitchFamily="18" charset="0"/>
                <a:cs typeface="Times New Roman" panose="02020603050405020304" pitchFamily="18" charset="0"/>
              </a:rPr>
              <a:t>10 </a:t>
            </a:r>
            <a:r>
              <a:rPr lang="ar-JO" sz="3600" b="1" dirty="0" smtClean="0">
                <a:solidFill>
                  <a:srgbClr val="2D3956"/>
                </a:solidFill>
                <a:latin typeface="Times New Roman" panose="02020603050405020304" pitchFamily="18" charset="0"/>
                <a:cs typeface="Times New Roman" panose="02020603050405020304" pitchFamily="18" charset="0"/>
              </a:rPr>
              <a:t>محاضرات</a:t>
            </a:r>
            <a:endParaRPr lang="en-US" sz="36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25832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3025" y="1545190"/>
            <a:ext cx="104290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68496" y="2448967"/>
            <a:ext cx="9220460" cy="3170099"/>
          </a:xfrm>
          <a:prstGeom prst="rect">
            <a:avLst/>
          </a:prstGeom>
          <a:noFill/>
        </p:spPr>
        <p:txBody>
          <a:bodyPr wrap="square" rtlCol="0">
            <a:spAutoFit/>
          </a:bodyPr>
          <a:lstStyle/>
          <a:p>
            <a:pPr algn="r" rtl="1"/>
            <a:r>
              <a:rPr lang="ar-JO" sz="4000" dirty="0"/>
              <a:t>يتم تحقيق نتاجات التعلم المستهدفة من خلال النشاطات والاستراتيجيات التدريسية التالية:</a:t>
            </a:r>
            <a:endParaRPr lang="en-US" sz="4000" dirty="0"/>
          </a:p>
          <a:p>
            <a:pPr marL="571500" indent="-571500" algn="r" rtl="1">
              <a:buFont typeface="Arial" panose="020B0604020202020204" pitchFamily="34" charset="0"/>
              <a:buChar char="•"/>
            </a:pPr>
            <a:r>
              <a:rPr lang="ar-JO" sz="4000" dirty="0"/>
              <a:t>المحاضرات. </a:t>
            </a:r>
            <a:endParaRPr lang="en-US" sz="4000" dirty="0"/>
          </a:p>
          <a:p>
            <a:pPr marL="571500" indent="-571500" algn="r" rtl="1">
              <a:buFont typeface="Arial" panose="020B0604020202020204" pitchFamily="34" charset="0"/>
              <a:buChar char="•"/>
            </a:pPr>
            <a:r>
              <a:rPr lang="ar-JO" sz="4000" dirty="0"/>
              <a:t>اختبارات قصيرة. </a:t>
            </a:r>
            <a:endParaRPr lang="en-US" sz="4000" dirty="0"/>
          </a:p>
          <a:p>
            <a:pPr marL="571500" indent="-571500" algn="r" rtl="1">
              <a:buFont typeface="Arial" panose="020B0604020202020204" pitchFamily="34" charset="0"/>
              <a:buChar char="•"/>
            </a:pPr>
            <a:r>
              <a:rPr lang="ar-SA" sz="4000" dirty="0"/>
              <a:t>الامتحان النهائي. </a:t>
            </a:r>
            <a:endParaRPr lang="en-US" sz="4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567659" y="1880381"/>
            <a:ext cx="5107488" cy="321242"/>
          </a:xfrm>
          <a:prstGeom prst="rect">
            <a:avLst/>
          </a:prstGeom>
        </p:spPr>
        <p:txBody>
          <a:bodyPr wrap="none">
            <a:spAutoFit/>
          </a:bodyPr>
          <a:lstStyle/>
          <a:p>
            <a:pPr marL="342900" lvl="0" indent="-342900" algn="r" rtl="1">
              <a:lnSpc>
                <a:spcPts val="11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3200" b="1" dirty="0">
                <a:latin typeface="Arial" panose="020B0604020202020204" pitchFamily="34" charset="0"/>
                <a:ea typeface="Times New Roman" panose="02020603050405020304" pitchFamily="18" charset="0"/>
                <a:cs typeface="Simplified Arabic" panose="02020603050405020304" pitchFamily="18" charset="-78"/>
              </a:rPr>
              <a:t>النشاطات</a:t>
            </a:r>
            <a:r>
              <a:rPr lang="ar-SA" sz="3200" b="1" dirty="0">
                <a:latin typeface="Arial" panose="020B0604020202020204" pitchFamily="34" charset="0"/>
                <a:ea typeface="Times New Roman" panose="02020603050405020304" pitchFamily="18" charset="0"/>
                <a:cs typeface="Simplified Arabic" panose="02020603050405020304" pitchFamily="18" charset="-78"/>
              </a:rPr>
              <a:t> والاستراتيجيات التدريسية</a:t>
            </a:r>
            <a:endParaRPr lang="en-US" sz="3200" b="1"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6326313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9"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10"/>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2005</TotalTime>
  <Words>694</Words>
  <Application>Microsoft Office PowerPoint</Application>
  <PresentationFormat>شاشة عريضة</PresentationFormat>
  <Paragraphs>159</Paragraphs>
  <Slides>20</Slides>
  <Notes>4</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20</vt:i4>
      </vt:variant>
    </vt:vector>
  </HeadingPairs>
  <TitlesOfParts>
    <vt:vector size="28" baseType="lpstr">
      <vt:lpstr>Arial</vt:lpstr>
      <vt:lpstr>Calibri</vt:lpstr>
      <vt:lpstr>Calibri Light</vt:lpstr>
      <vt:lpstr>Roboto Light</vt:lpstr>
      <vt:lpstr>Simplified Arabic</vt:lpstr>
      <vt:lpstr>Symbol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41</cp:revision>
  <dcterms:created xsi:type="dcterms:W3CDTF">2023-04-29T09:08:23Z</dcterms:created>
  <dcterms:modified xsi:type="dcterms:W3CDTF">2023-09-27T20:36:15Z</dcterms:modified>
</cp:coreProperties>
</file>