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5"/>
  </p:notesMasterIdLst>
  <p:sldIdLst>
    <p:sldId id="480" r:id="rId5"/>
    <p:sldId id="313" r:id="rId6"/>
    <p:sldId id="604" r:id="rId7"/>
    <p:sldId id="256" r:id="rId8"/>
    <p:sldId id="496" r:id="rId9"/>
    <p:sldId id="497" r:id="rId10"/>
    <p:sldId id="498" r:id="rId11"/>
    <p:sldId id="499" r:id="rId12"/>
    <p:sldId id="500" r:id="rId13"/>
    <p:sldId id="501" r:id="rId14"/>
    <p:sldId id="605" r:id="rId15"/>
    <p:sldId id="503" r:id="rId16"/>
    <p:sldId id="504" r:id="rId17"/>
    <p:sldId id="506" r:id="rId18"/>
    <p:sldId id="507" r:id="rId19"/>
    <p:sldId id="502" r:id="rId20"/>
    <p:sldId id="508" r:id="rId21"/>
    <p:sldId id="509" r:id="rId22"/>
    <p:sldId id="510" r:id="rId23"/>
    <p:sldId id="511" r:id="rId24"/>
    <p:sldId id="512" r:id="rId25"/>
    <p:sldId id="513" r:id="rId26"/>
    <p:sldId id="514" r:id="rId27"/>
    <p:sldId id="515" r:id="rId28"/>
    <p:sldId id="516" r:id="rId29"/>
    <p:sldId id="544" r:id="rId30"/>
    <p:sldId id="545" r:id="rId31"/>
    <p:sldId id="517" r:id="rId32"/>
    <p:sldId id="546" r:id="rId33"/>
    <p:sldId id="519" r:id="rId34"/>
    <p:sldId id="606" r:id="rId35"/>
    <p:sldId id="520" r:id="rId36"/>
    <p:sldId id="607" r:id="rId37"/>
    <p:sldId id="521" r:id="rId38"/>
    <p:sldId id="608" r:id="rId39"/>
    <p:sldId id="522" r:id="rId40"/>
    <p:sldId id="526" r:id="rId41"/>
    <p:sldId id="615" r:id="rId42"/>
    <p:sldId id="523" r:id="rId43"/>
    <p:sldId id="547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13"/>
            <p14:sldId id="604"/>
            <p14:sldId id="256"/>
            <p14:sldId id="496"/>
            <p14:sldId id="497"/>
            <p14:sldId id="498"/>
            <p14:sldId id="499"/>
            <p14:sldId id="500"/>
            <p14:sldId id="501"/>
            <p14:sldId id="605"/>
            <p14:sldId id="503"/>
            <p14:sldId id="504"/>
            <p14:sldId id="506"/>
            <p14:sldId id="507"/>
            <p14:sldId id="502"/>
            <p14:sldId id="508"/>
            <p14:sldId id="509"/>
            <p14:sldId id="510"/>
            <p14:sldId id="511"/>
            <p14:sldId id="512"/>
            <p14:sldId id="513"/>
            <p14:sldId id="514"/>
            <p14:sldId id="515"/>
            <p14:sldId id="516"/>
            <p14:sldId id="544"/>
            <p14:sldId id="545"/>
            <p14:sldId id="517"/>
            <p14:sldId id="546"/>
            <p14:sldId id="519"/>
            <p14:sldId id="606"/>
            <p14:sldId id="520"/>
            <p14:sldId id="607"/>
            <p14:sldId id="521"/>
            <p14:sldId id="608"/>
            <p14:sldId id="522"/>
            <p14:sldId id="526"/>
            <p14:sldId id="615"/>
            <p14:sldId id="523"/>
            <p14:sldId id="547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000000"/>
    <a:srgbClr val="FFD200"/>
    <a:srgbClr val="203E5F"/>
    <a:srgbClr val="F58221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AB95B99-0F72-5DA0-87AE-3ED0F10E3E86}" v="11" dt="2024-08-03T22:11:52.76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279" autoAdjust="0"/>
    <p:restoredTop sz="86339" autoAdjust="0"/>
  </p:normalViewPr>
  <p:slideViewPr>
    <p:cSldViewPr snapToGrid="0">
      <p:cViewPr varScale="1">
        <p:scale>
          <a:sx n="63" d="100"/>
          <a:sy n="63" d="100"/>
        </p:scale>
        <p:origin x="924" y="72"/>
      </p:cViewPr>
      <p:guideLst/>
    </p:cSldViewPr>
  </p:slideViewPr>
  <p:outlineViewPr>
    <p:cViewPr>
      <p:scale>
        <a:sx n="33" d="100"/>
        <a:sy n="33" d="100"/>
      </p:scale>
      <p:origin x="0" y="-438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3752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theme" Target="theme/theme1.xml"/><Relationship Id="rId8" Type="http://schemas.openxmlformats.org/officeDocument/2006/relationships/slide" Target="slides/slide4.xml"/><Relationship Id="rId121" Type="http://schemas.microsoft.com/office/2015/10/relationships/revisionInfo" Target="revisionInfo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presProps" Target="pres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9/19/2024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23884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38456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72803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19645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9/19/2024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9/19/2024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9/19/2024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9/19/2024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3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Relationship Id="rId5" Type="http://schemas.openxmlformats.org/officeDocument/2006/relationships/image" Target="../media/image23.png"/><Relationship Id="rId4" Type="http://schemas.openxmlformats.org/officeDocument/2006/relationships/image" Target="../media/image4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2.xml"/><Relationship Id="rId5" Type="http://schemas.openxmlformats.org/officeDocument/2006/relationships/image" Target="../media/image24.png"/><Relationship Id="rId4" Type="http://schemas.openxmlformats.org/officeDocument/2006/relationships/image" Target="../media/image4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hyperlink" Target="https://ar.lpcentre.com/articles/the-art-of-product-marketing-how-to-bring-your-product-to-market-successfully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1890932" y="3940575"/>
            <a:ext cx="26791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2400" b="1" i="0" dirty="0">
                <a:solidFill>
                  <a:srgbClr val="0F0F0F"/>
                </a:solidFill>
                <a:effectLst/>
                <a:latin typeface="Roboto" panose="02000000000000000000" pitchFamily="2" charset="0"/>
              </a:rPr>
              <a:t>إ</a:t>
            </a:r>
            <a:r>
              <a:rPr lang="ar-SA" sz="2400" dirty="0">
                <a:latin typeface="+mj-lt"/>
                <a:cs typeface="Alexandria" charset="0"/>
              </a:rPr>
              <a:t>عداد د. محسن مرش</a:t>
            </a:r>
            <a:r>
              <a:rPr lang="ar-SA" sz="2400" dirty="0">
                <a:latin typeface="Alexandria" charset="0"/>
                <a:cs typeface="Alexandria" charset="0"/>
              </a:rPr>
              <a:t>د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251268" y="2410204"/>
            <a:ext cx="477727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SA" sz="4400" b="1" dirty="0" smtClean="0">
                <a:solidFill>
                  <a:srgbClr val="00B0F0"/>
                </a:solidFill>
                <a:latin typeface="+mj-lt"/>
                <a:cs typeface="Alexandria" charset="0"/>
              </a:rPr>
              <a:t>تحليل </a:t>
            </a:r>
            <a:r>
              <a:rPr lang="ar-SA" sz="4400" b="1" dirty="0">
                <a:solidFill>
                  <a:srgbClr val="00B0F0"/>
                </a:solidFill>
                <a:latin typeface="+mj-lt"/>
                <a:cs typeface="Alexandria" charset="0"/>
              </a:rPr>
              <a:t>البيانات التسويقية 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1305032" y="5756663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المحاضرة التمهيدية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2363835" y="4848619"/>
            <a:ext cx="122501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latin typeface="Alexandria" charset="0"/>
                <a:cs typeface="Alexandria" charset="0"/>
              </a:rPr>
              <a:t>MKT213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4150609" y="588702"/>
            <a:ext cx="10570274" cy="4501893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87699" y="1242769"/>
            <a:ext cx="7709789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SA" sz="2800" dirty="0">
                <a:latin typeface="Alexandria" charset="0"/>
              </a:rPr>
              <a:t> </a:t>
            </a:r>
            <a:r>
              <a:rPr lang="ar-EG" sz="2800" dirty="0" smtClean="0">
                <a:latin typeface="Alexandria" charset="0"/>
              </a:rPr>
              <a:t>توصيف</a:t>
            </a:r>
            <a:r>
              <a:rPr lang="ar-SA" sz="2800" dirty="0" smtClean="0">
                <a:latin typeface="Alexandria" charset="0"/>
              </a:rPr>
              <a:t> </a:t>
            </a:r>
            <a:r>
              <a:rPr lang="ar-SA" sz="2800" dirty="0">
                <a:latin typeface="Alexandria" charset="0"/>
              </a:rPr>
              <a:t>المقرر.</a:t>
            </a: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SA" sz="2800" dirty="0">
                <a:latin typeface="Alexandria" charset="0"/>
              </a:rPr>
              <a:t>مخرجات التعلم. </a:t>
            </a: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SA" sz="2800" dirty="0">
                <a:latin typeface="Alexandria" charset="0"/>
              </a:rPr>
              <a:t>المواضيع الدراسية. </a:t>
            </a: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SA" sz="2800" dirty="0">
                <a:latin typeface="Alexandria" charset="0"/>
              </a:rPr>
              <a:t>مالمقصود بتحليلات التسويق وأدواته ؟</a:t>
            </a: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SA" sz="2800" dirty="0">
                <a:latin typeface="Alexandria" charset="0"/>
              </a:rPr>
              <a:t>مكانة تحليلات التسويق في العالم الأكاديمي وأهميتها من حيث :</a:t>
            </a: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SA" sz="2800" dirty="0">
                <a:latin typeface="Alexandria" charset="0"/>
              </a:rPr>
              <a:t>الاهمية النظرية. </a:t>
            </a: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SA" sz="2800" dirty="0">
                <a:latin typeface="Alexandria" charset="0"/>
              </a:rPr>
              <a:t>الاهمية العملية. </a:t>
            </a: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SA" sz="2800" dirty="0">
                <a:latin typeface="Alexandria" charset="0"/>
              </a:rPr>
              <a:t>الاهمية الاكاديمية. </a:t>
            </a: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SA" sz="2800" dirty="0">
                <a:latin typeface="Alexandria" charset="0"/>
              </a:rPr>
              <a:t>الخلاصة.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="" xmlns:a16="http://schemas.microsoft.com/office/drawing/2014/main" id="{346E7584-33EB-3389-1E35-FF15146AC63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8631" y="2225546"/>
            <a:ext cx="2629068" cy="2435649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TextBox 41"/>
          <p:cNvSpPr txBox="1"/>
          <p:nvPr/>
        </p:nvSpPr>
        <p:spPr>
          <a:xfrm>
            <a:off x="5050917" y="1255061"/>
            <a:ext cx="9171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المحاضرة التمهيدية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FF0FD337-6BE3-014B-6916-AFAF1FABB81E}"/>
              </a:ext>
            </a:extLst>
          </p:cNvPr>
          <p:cNvSpPr/>
          <p:nvPr/>
        </p:nvSpPr>
        <p:spPr>
          <a:xfrm>
            <a:off x="1127760" y="4884389"/>
            <a:ext cx="4747323" cy="9529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ar-EG" sz="3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توصيف </a:t>
            </a:r>
            <a:r>
              <a:rPr lang="ar-EG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المقرر</a:t>
            </a:r>
            <a:endParaRPr lang="en-US" sz="32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endParaRPr lang="en-US" sz="1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0656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-712067" y="1155869"/>
            <a:ext cx="339721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91695" y="1595804"/>
            <a:ext cx="9345750" cy="366639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4294244" y="2205054"/>
            <a:ext cx="59159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lvl="0" indent="-342900" algn="just" defTabSz="4572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ar-SA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يستند هذ</a:t>
            </a:r>
            <a:r>
              <a:rPr kumimoji="0" lang="ar-JO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ا</a:t>
            </a:r>
            <a:r>
              <a:rPr kumimoji="0" lang="ar-SA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</a:t>
            </a:r>
            <a:r>
              <a:rPr kumimoji="0" lang="ar-SA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المقرر الأكاديمي </a:t>
            </a:r>
            <a:r>
              <a:rPr kumimoji="0" lang="ar-SA" sz="2400" b="0" i="0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على فكرة مفادها أن </a:t>
            </a:r>
            <a:r>
              <a:rPr kumimoji="0" lang="ar-SA" sz="2400" b="1" i="0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التسويق</a:t>
            </a:r>
            <a:r>
              <a:rPr kumimoji="0" lang="ar-SA" sz="2400" b="0" i="0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خضع لتحولات </a:t>
            </a:r>
            <a:r>
              <a:rPr kumimoji="0" lang="ar-SA" sz="2400" b="0" i="0" u="sng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لا رجعة فيها</a:t>
            </a:r>
            <a:r>
              <a:rPr kumimoji="0" lang="ar-SA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وأن </a:t>
            </a: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البيانات</a:t>
            </a:r>
            <a:r>
              <a:rPr kumimoji="0" lang="ar-SA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متاحة في كل مكان.</a:t>
            </a:r>
            <a:endParaRPr kumimoji="0" lang="ar-EG" sz="24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342900" marR="0" lvl="0" indent="-342900" algn="just" defTabSz="4572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ar-SA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أصبحت كل</a:t>
            </a:r>
            <a:r>
              <a:rPr kumimoji="0" lang="ar-JO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</a:t>
            </a:r>
            <a:r>
              <a:rPr kumimoji="0" lang="ar-SA" sz="24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عملية إدراكية </a:t>
            </a:r>
            <a:r>
              <a:rPr kumimoji="0" lang="ar-SA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يمر بها المستهلكون </a:t>
            </a: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ظاهرة قابلة للقياس</a:t>
            </a:r>
            <a:r>
              <a:rPr kumimoji="0" lang="ar-SA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.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2D3956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2D3956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70E5C2E8-A29F-7D6E-3D7E-94178B42412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9362" y="2205054"/>
            <a:ext cx="2467215" cy="2542252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-731210" y="1155869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91695" y="1595804"/>
            <a:ext cx="9345750" cy="366639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3652956" y="1787065"/>
            <a:ext cx="6628744" cy="4216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 rtl="1">
              <a:buFont typeface="Wingdings" panose="05000000000000000000" pitchFamily="2" charset="2"/>
              <a:buChar char="Ø"/>
            </a:pPr>
            <a:r>
              <a:rPr lang="ar-EG" sz="2200" dirty="0">
                <a:latin typeface="Calibri" panose="020F0502020204030204" pitchFamily="34" charset="0"/>
                <a:cs typeface="Calibri" panose="020F0502020204030204" pitchFamily="34" charset="0"/>
              </a:rPr>
              <a:t>لقد تطورت البيانات من كونها أصلًا داعمًا إلى كونها أساسًا استراتيجيًا للشركات. وقيمتها هائلة، وغالبًا ما تشكل جزءًا كبيرًا، أي </a:t>
            </a:r>
            <a:r>
              <a:rPr lang="ar-EG" sz="2200" b="1" dirty="0">
                <a:latin typeface="Calibri" panose="020F0502020204030204" pitchFamily="34" charset="0"/>
                <a:cs typeface="Calibri" panose="020F0502020204030204" pitchFamily="34" charset="0"/>
              </a:rPr>
              <a:t>87% </a:t>
            </a:r>
            <a:r>
              <a:rPr lang="ar-EG" sz="2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من </a:t>
            </a:r>
            <a:r>
              <a:rPr lang="ar-EG" sz="2200" b="1" dirty="0">
                <a:latin typeface="Calibri" panose="020F0502020204030204" pitchFamily="34" charset="0"/>
                <a:cs typeface="Calibri" panose="020F0502020204030204" pitchFamily="34" charset="0"/>
              </a:rPr>
              <a:t>قيمة المنظمة</a:t>
            </a:r>
            <a:r>
              <a:rPr lang="ar-EG" sz="2200" dirty="0" smtClean="0"/>
              <a:t>.</a:t>
            </a:r>
            <a:r>
              <a:rPr lang="ar-EG" sz="2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n-US" sz="22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 algn="just" rtl="1">
              <a:buFont typeface="Wingdings" panose="05000000000000000000" pitchFamily="2" charset="2"/>
              <a:buChar char="Ø"/>
            </a:pPr>
            <a:r>
              <a:rPr lang="ar-EG" sz="22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ولكن </a:t>
            </a:r>
            <a:r>
              <a:rPr lang="ar-EG" sz="22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القوة الحقيقية</a:t>
            </a:r>
            <a:r>
              <a:rPr lang="ar-EG" sz="2200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EG" sz="2200" dirty="0">
                <a:latin typeface="Calibri" panose="020F0502020204030204" pitchFamily="34" charset="0"/>
                <a:cs typeface="Calibri" panose="020F0502020204030204" pitchFamily="34" charset="0"/>
              </a:rPr>
              <a:t>تكمن </a:t>
            </a:r>
            <a:r>
              <a:rPr lang="ar-EG" sz="2200" u="sng" dirty="0">
                <a:latin typeface="Calibri" panose="020F0502020204030204" pitchFamily="34" charset="0"/>
                <a:cs typeface="Calibri" panose="020F0502020204030204" pitchFamily="34" charset="0"/>
              </a:rPr>
              <a:t>في معالجة البيانات وتحليلها لتوليد </a:t>
            </a:r>
            <a:r>
              <a:rPr lang="ar-EG" sz="2200" dirty="0">
                <a:latin typeface="Calibri" panose="020F0502020204030204" pitchFamily="34" charset="0"/>
                <a:cs typeface="Calibri" panose="020F0502020204030204" pitchFamily="34" charset="0"/>
              </a:rPr>
              <a:t>رؤى تؤدي في النهاية إلى اتخاذ قرارات أفضل بشأن الاستراتيجيات المستقبلية.</a:t>
            </a:r>
            <a:endParaRPr lang="en-US" sz="2200" u="sng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 algn="just" rtl="1">
              <a:buFont typeface="Wingdings" panose="05000000000000000000" pitchFamily="2" charset="2"/>
              <a:buChar char="Ø"/>
            </a:pPr>
            <a:r>
              <a:rPr lang="ar-EG" sz="2200" dirty="0">
                <a:latin typeface="Calibri" panose="020F0502020204030204" pitchFamily="34" charset="0"/>
                <a:cs typeface="Calibri" panose="020F0502020204030204" pitchFamily="34" charset="0"/>
              </a:rPr>
              <a:t>ينطبق هذا المبدأ أيضًا على </a:t>
            </a:r>
            <a:r>
              <a:rPr lang="ar-EG" sz="2200" b="1" u="sng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تحليل </a:t>
            </a:r>
            <a:r>
              <a:rPr lang="ar-EG" sz="2200" b="1" u="sng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البيانات التسويقية</a:t>
            </a:r>
            <a:r>
              <a:rPr lang="ar-EG" sz="2200" dirty="0" smtClean="0"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ar-EG" sz="2200" dirty="0" smtClean="0">
                <a:latin typeface="Calibri" panose="020F0502020204030204" pitchFamily="34" charset="0"/>
                <a:cs typeface="Calibri" panose="020F0502020204030204" pitchFamily="34" charset="0"/>
              </a:rPr>
              <a:t>فهي </a:t>
            </a:r>
            <a:r>
              <a:rPr lang="ar-EG" sz="2200" dirty="0">
                <a:latin typeface="Calibri" panose="020F0502020204030204" pitchFamily="34" charset="0"/>
                <a:cs typeface="Calibri" panose="020F0502020204030204" pitchFamily="34" charset="0"/>
              </a:rPr>
              <a:t>ت</a:t>
            </a:r>
            <a:r>
              <a:rPr lang="ar-EG" sz="2200" dirty="0" smtClean="0">
                <a:latin typeface="Calibri" panose="020F0502020204030204" pitchFamily="34" charset="0"/>
                <a:cs typeface="Calibri" panose="020F0502020204030204" pitchFamily="34" charset="0"/>
              </a:rPr>
              <a:t>ساعد </a:t>
            </a:r>
            <a:r>
              <a:rPr lang="ar-EG" sz="2200" dirty="0">
                <a:latin typeface="Calibri" panose="020F0502020204030204" pitchFamily="34" charset="0"/>
                <a:cs typeface="Calibri" panose="020F0502020204030204" pitchFamily="34" charset="0"/>
              </a:rPr>
              <a:t>الشركات على تحليل كميات هائلة من البيانات </a:t>
            </a:r>
            <a:r>
              <a:rPr lang="ar-EG" sz="2200" u="sng" dirty="0">
                <a:latin typeface="Calibri" panose="020F0502020204030204" pitchFamily="34" charset="0"/>
                <a:cs typeface="Calibri" panose="020F0502020204030204" pitchFamily="34" charset="0"/>
              </a:rPr>
              <a:t>والتوصل إلى رؤى يمكنها أن تجعل استراتيجيات التسويق أكثر فعالية واستهدافًا واستجابة</a:t>
            </a:r>
            <a:r>
              <a:rPr lang="ar-EG" sz="2200" dirty="0"/>
              <a:t>.</a:t>
            </a:r>
          </a:p>
          <a:p>
            <a:r>
              <a:rPr lang="ar-EG" sz="2800" dirty="0"/>
              <a:t/>
            </a:r>
            <a:br>
              <a:rPr lang="ar-EG" sz="2800" dirty="0"/>
            </a:br>
            <a:endParaRPr lang="en-US" sz="2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9F4066C0-7229-6B1B-C15A-1B09D91D283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2700" y="2395637"/>
            <a:ext cx="1914512" cy="20667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08206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9868619" y="1261649"/>
            <a:ext cx="2917973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91695" y="1595804"/>
            <a:ext cx="9345750" cy="428400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4290396" y="1826681"/>
            <a:ext cx="5915900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lvl="0" indent="-342900" algn="just" defTabSz="4572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التغييرات السريعة والتوسع في التسويق </a:t>
            </a:r>
            <a:r>
              <a:rPr kumimoji="0" lang="ar-JO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أ</a:t>
            </a:r>
            <a:r>
              <a: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دى </a:t>
            </a:r>
            <a:r>
              <a:rPr kumimoji="0" lang="ar-JO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إ</a:t>
            </a:r>
            <a:r>
              <a: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لى</a:t>
            </a:r>
            <a:r>
              <a:rPr lang="ar-JO" sz="24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:</a:t>
            </a:r>
            <a:r>
              <a: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</a:t>
            </a:r>
            <a:r>
              <a:rPr kumimoji="0" lang="ar-EG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تحديث محتوى </a:t>
            </a:r>
            <a:r>
              <a:rPr kumimoji="0" lang="ar-EG" sz="2400" b="1" i="0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مقررات التسويق </a:t>
            </a:r>
            <a:r>
              <a:rPr kumimoji="0" lang="ar-EG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لمساعدة طلا</a:t>
            </a:r>
            <a:r>
              <a:rPr lang="ar-EG" sz="2400" noProof="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ب</a:t>
            </a:r>
            <a:r>
              <a:rPr kumimoji="0" lang="ar-EG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الجامعيين على الاستعداد بشكل أفضل لسوق العمل.</a:t>
            </a:r>
          </a:p>
          <a:p>
            <a:pPr marR="0" lvl="0" algn="just" defTabSz="4572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ar-EG" sz="24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342900" marR="0" lvl="0" indent="-342900" algn="just" defTabSz="4572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ar-EG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تعيد العديد من </a:t>
            </a:r>
            <a:r>
              <a:rPr kumimoji="0" lang="ar-EG" sz="2400" b="1" i="0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كليات إدارة الأعمال والتسويق </a:t>
            </a:r>
            <a:r>
              <a:rPr kumimoji="0" lang="ar-EG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تصميم كورسات التسويق الحالية بشكل متكرر لاستيعاب طلب السوق على المهارات الجديدة.</a:t>
            </a:r>
          </a:p>
          <a:p>
            <a:pPr marL="342900" marR="0" lvl="0" indent="-342900" algn="just" defTabSz="4572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342900" marR="0" lvl="0" indent="-342900" algn="just" defTabSz="4572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على وجه الخصوص، </a:t>
            </a:r>
            <a:r>
              <a:rPr kumimoji="0" lang="ar-EG" sz="2400" b="1" i="0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يحظى مجال </a:t>
            </a:r>
            <a:r>
              <a:rPr kumimoji="0" lang="ar-EG" sz="2400" b="1" i="0" u="sng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تحليل</a:t>
            </a:r>
            <a:r>
              <a:rPr kumimoji="0" lang="ar-EG" sz="2400" b="1" i="0" u="sng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بيانات</a:t>
            </a:r>
            <a:r>
              <a:rPr kumimoji="0" lang="ar-EG" sz="2400" b="1" i="0" u="sng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</a:t>
            </a:r>
            <a:r>
              <a:rPr kumimoji="0" lang="ar-EG" sz="24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التسويق بقدر كبير من الاهتمام.</a:t>
            </a:r>
            <a:endParaRPr kumimoji="0" lang="en-US" sz="2400" b="1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2D3956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7C9E4B41-4FEE-A61A-7BC9-9F235E01DB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81856" y="1891964"/>
            <a:ext cx="2018133" cy="162575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65D54976-0427-3FF0-5E80-F27FDACB3E2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85704" y="3754501"/>
            <a:ext cx="2014285" cy="1743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44892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0" y="1155869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91695" y="1595804"/>
            <a:ext cx="9345750" cy="428400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4128422" y="2668422"/>
            <a:ext cx="59159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 rtl="1">
              <a:buFont typeface="Wingdings" panose="05000000000000000000" pitchFamily="2" charset="2"/>
              <a:buChar char="ü"/>
            </a:pPr>
            <a:r>
              <a:rPr lang="ar-SA" sz="2400" dirty="0">
                <a:latin typeface="Calibri" panose="020F0502020204030204" pitchFamily="34" charset="0"/>
                <a:cs typeface="Calibri" panose="020F0502020204030204" pitchFamily="34" charset="0"/>
              </a:rPr>
              <a:t>المفاهيم الأساسية </a:t>
            </a:r>
            <a:r>
              <a:rPr lang="ar-EG" sz="2400" b="1" dirty="0">
                <a:latin typeface="Calibri" panose="020F0502020204030204" pitchFamily="34" charset="0"/>
                <a:cs typeface="Calibri" panose="020F0502020204030204" pitchFamily="34" charset="0"/>
              </a:rPr>
              <a:t>ل</a:t>
            </a:r>
            <a:r>
              <a:rPr lang="ar-SA" sz="2400" b="1" dirty="0">
                <a:latin typeface="Calibri" panose="020F0502020204030204" pitchFamily="34" charset="0"/>
                <a:cs typeface="Calibri" panose="020F0502020204030204" pitchFamily="34" charset="0"/>
              </a:rPr>
              <a:t>تحليل </a:t>
            </a:r>
            <a:r>
              <a:rPr lang="ar-EG" sz="24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ال</a:t>
            </a:r>
            <a:r>
              <a:rPr lang="ar-SA" sz="24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بيانات التسويق</a:t>
            </a:r>
            <a:r>
              <a:rPr lang="ar-EG" sz="24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ية</a:t>
            </a:r>
            <a:r>
              <a:rPr lang="ar-JO" sz="24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EG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بما 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في ذلك انواع البيانات وطرق جمعها .</a:t>
            </a:r>
            <a:endParaRPr lang="ar-JO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 algn="just" rtl="1">
              <a:buFont typeface="Wingdings" panose="05000000000000000000" pitchFamily="2" charset="2"/>
              <a:buChar char="ü"/>
            </a:pPr>
            <a:r>
              <a:rPr lang="ar-SA" sz="2400" dirty="0">
                <a:latin typeface="Calibri" panose="020F0502020204030204" pitchFamily="34" charset="0"/>
                <a:cs typeface="Calibri" panose="020F0502020204030204" pitchFamily="34" charset="0"/>
              </a:rPr>
              <a:t>عرض نتائج </a:t>
            </a:r>
            <a:r>
              <a:rPr lang="ar-SA" sz="24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تحليل </a:t>
            </a:r>
            <a:r>
              <a:rPr lang="ar-EG" sz="24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ال</a:t>
            </a:r>
            <a:r>
              <a:rPr lang="ar-SA" sz="24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بيانات التسويق</a:t>
            </a:r>
            <a:r>
              <a:rPr lang="ar-EG" sz="24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ية</a:t>
            </a:r>
            <a:r>
              <a:rPr lang="ar-SA" sz="24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بما فيها </a:t>
            </a:r>
            <a:r>
              <a:rPr lang="ar-EG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أهميتها وطرق 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عرضها.</a:t>
            </a:r>
            <a:endParaRPr lang="ar-JO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 algn="just" rtl="1">
              <a:buFont typeface="Wingdings" panose="05000000000000000000" pitchFamily="2" charset="2"/>
              <a:buChar char="ü"/>
            </a:pPr>
            <a:r>
              <a:rPr lang="ar-SA" sz="2400" dirty="0">
                <a:latin typeface="Calibri" panose="020F0502020204030204" pitchFamily="34" charset="0"/>
                <a:cs typeface="Calibri" panose="020F0502020204030204" pitchFamily="34" charset="0"/>
              </a:rPr>
              <a:t>كيفية قياس أداء التسويق 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والتعرف على المقاييس الهامه والمؤشرات التي يمكن استخدامها </a:t>
            </a:r>
            <a:r>
              <a:rPr lang="ar-EG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في قياس أداء 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التسويق الرقمي.</a:t>
            </a:r>
            <a:endParaRPr lang="en-US" sz="2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B41B80DA-2B2A-F0FA-3DD3-1F326FF1797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4770" r="16020"/>
          <a:stretch/>
        </p:blipFill>
        <p:spPr>
          <a:xfrm>
            <a:off x="1654555" y="2824963"/>
            <a:ext cx="2256324" cy="182568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376A306F-CA73-106D-012D-2A1AC6142F05}"/>
              </a:ext>
            </a:extLst>
          </p:cNvPr>
          <p:cNvSpPr txBox="1"/>
          <p:nvPr/>
        </p:nvSpPr>
        <p:spPr>
          <a:xfrm>
            <a:off x="4646883" y="1931842"/>
            <a:ext cx="53721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342900" indent="-342900" algn="just" rtl="1">
              <a:buFont typeface="Wingdings" panose="05000000000000000000" pitchFamily="2" charset="2"/>
              <a:buChar char="ü"/>
              <a:defRPr sz="280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ar-JO" b="1" dirty="0"/>
              <a:t>سوف يتناول هذا المقرر :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7699256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9111001" y="1155869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91695" y="1595804"/>
            <a:ext cx="9345750" cy="428400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4373739" y="1998866"/>
            <a:ext cx="591590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/>
            <a:r>
              <a:rPr lang="ar-SA" sz="2800" b="1" dirty="0">
                <a:latin typeface="Calibri" panose="020F0502020204030204" pitchFamily="34" charset="0"/>
                <a:cs typeface="Calibri" panose="020F0502020204030204" pitchFamily="34" charset="0"/>
              </a:rPr>
              <a:t>أما القسم الأكبر </a:t>
            </a:r>
            <a:r>
              <a:rPr lang="ar-SA" sz="2400" dirty="0">
                <a:latin typeface="Calibri" panose="020F0502020204030204" pitchFamily="34" charset="0"/>
                <a:cs typeface="Calibri" panose="020F0502020204030204" pitchFamily="34" charset="0"/>
              </a:rPr>
              <a:t>من هذا المقرر فإنه سيكرس للتعرف بشكل مفصل على</a:t>
            </a:r>
            <a:r>
              <a:rPr lang="ar-JO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JO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:</a:t>
            </a:r>
            <a:endParaRPr lang="ar-EG" sz="24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rtl="1"/>
            <a:endParaRPr lang="ar-JO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 algn="just" rtl="1">
              <a:buFont typeface="Wingdings" panose="05000000000000000000" pitchFamily="2" charset="2"/>
              <a:buChar char="§"/>
            </a:pPr>
            <a:r>
              <a:rPr lang="ar-SA" sz="2400" dirty="0">
                <a:latin typeface="Calibri" panose="020F0502020204030204" pitchFamily="34" charset="0"/>
                <a:cs typeface="Calibri" panose="020F0502020204030204" pitchFamily="34" charset="0"/>
              </a:rPr>
              <a:t> التقنيات وال</a:t>
            </a:r>
            <a:r>
              <a:rPr lang="ar-JO" sz="2400" dirty="0">
                <a:latin typeface="Calibri" panose="020F0502020204030204" pitchFamily="34" charset="0"/>
                <a:cs typeface="Calibri" panose="020F0502020204030204" pitchFamily="34" charset="0"/>
              </a:rPr>
              <a:t>أ</a:t>
            </a:r>
            <a:r>
              <a:rPr lang="ar-SA" sz="2400" dirty="0">
                <a:latin typeface="Calibri" panose="020F0502020204030204" pitchFamily="34" charset="0"/>
                <a:cs typeface="Calibri" panose="020F0502020204030204" pitchFamily="34" charset="0"/>
              </a:rPr>
              <a:t>داوات والمهارات الاساسية </a:t>
            </a:r>
            <a:r>
              <a:rPr lang="ar-SA" sz="24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لتحلي</a:t>
            </a:r>
            <a:r>
              <a:rPr lang="ar-EG" sz="24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ل</a:t>
            </a:r>
            <a:r>
              <a:rPr lang="ar-SA" sz="24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EG" sz="24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ال</a:t>
            </a:r>
            <a:r>
              <a:rPr lang="ar-SA" sz="24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بيانات التسويق</a:t>
            </a:r>
            <a:r>
              <a:rPr lang="ar-EG" sz="24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ية</a:t>
            </a:r>
            <a:r>
              <a:rPr lang="ar-SA" sz="24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  </a:t>
            </a:r>
            <a:r>
              <a:rPr lang="ar-SA" sz="2400" b="1" dirty="0">
                <a:latin typeface="Calibri" panose="020F0502020204030204" pitchFamily="34" charset="0"/>
                <a:cs typeface="Calibri" panose="020F0502020204030204" pitchFamily="34" charset="0"/>
              </a:rPr>
              <a:t>بما في ذلك</a:t>
            </a:r>
            <a:r>
              <a:rPr lang="ar-JO" sz="24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JO" sz="24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:</a:t>
            </a:r>
            <a:endParaRPr lang="ar-JO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 algn="just" rtl="1">
              <a:buFont typeface="Wingdings" panose="05000000000000000000" pitchFamily="2" charset="2"/>
              <a:buChar char="§"/>
            </a:pPr>
            <a:r>
              <a:rPr lang="ar-SA" sz="2400" dirty="0">
                <a:latin typeface="Calibri" panose="020F0502020204030204" pitchFamily="34" charset="0"/>
                <a:cs typeface="Calibri" panose="020F0502020204030204" pitchFamily="34" charset="0"/>
              </a:rPr>
              <a:t> تحليلات </a:t>
            </a:r>
            <a:r>
              <a:rPr lang="ar-SA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التجزئة </a:t>
            </a:r>
            <a:r>
              <a:rPr lang="ar-SA" sz="2400" dirty="0">
                <a:latin typeface="Calibri" panose="020F0502020204030204" pitchFamily="34" charset="0"/>
                <a:cs typeface="Calibri" panose="020F0502020204030204" pitchFamily="34" charset="0"/>
              </a:rPr>
              <a:t>و العملاء واتجاهاتهم والتسعير و المنتج والاعلان من أجل استخدامها بشكل أفضل في قرارات التسويق والأعمال المستقبلية</a:t>
            </a:r>
            <a:r>
              <a:rPr lang="ar-SA" sz="2400" dirty="0"/>
              <a:t>.</a:t>
            </a:r>
            <a:endParaRPr lang="en-US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B41B80DA-2B2A-F0FA-3DD3-1F326FF17971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4770" r="16020"/>
          <a:stretch/>
        </p:blipFill>
        <p:spPr>
          <a:xfrm>
            <a:off x="1654555" y="2824963"/>
            <a:ext cx="2256324" cy="1825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2568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TextBox 41"/>
          <p:cNvSpPr txBox="1"/>
          <p:nvPr/>
        </p:nvSpPr>
        <p:spPr>
          <a:xfrm>
            <a:off x="5050917" y="1255061"/>
            <a:ext cx="9171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المحاضرة التمهيدية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FF0FD337-6BE3-014B-6916-AFAF1FABB81E}"/>
              </a:ext>
            </a:extLst>
          </p:cNvPr>
          <p:cNvSpPr/>
          <p:nvPr/>
        </p:nvSpPr>
        <p:spPr>
          <a:xfrm>
            <a:off x="1127760" y="4884389"/>
            <a:ext cx="4747323" cy="9529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ar-EG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الهدف من المقرر</a:t>
            </a:r>
            <a:endParaRPr lang="en-US" sz="32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endParaRPr lang="en-US" sz="1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8490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-731210" y="1155869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91695" y="1595804"/>
            <a:ext cx="9345750" cy="366639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3711681" y="1874726"/>
            <a:ext cx="6511295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/>
            <a:r>
              <a:rPr lang="ar-SA" sz="28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یھدف المقرر بصفة عامة </a:t>
            </a:r>
            <a:r>
              <a:rPr lang="ar-SA" sz="2800" dirty="0">
                <a:latin typeface="Calibri" panose="020F0502020204030204" pitchFamily="34" charset="0"/>
                <a:cs typeface="Calibri" panose="020F0502020204030204" pitchFamily="34" charset="0"/>
              </a:rPr>
              <a:t>إلى</a:t>
            </a:r>
            <a:r>
              <a:rPr lang="ar-JO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JO" sz="2400" dirty="0">
                <a:latin typeface="Calibri" panose="020F0502020204030204" pitchFamily="34" charset="0"/>
                <a:cs typeface="Calibri" panose="020F0502020204030204" pitchFamily="34" charset="0"/>
              </a:rPr>
              <a:t>:</a:t>
            </a:r>
            <a:endParaRPr lang="en-US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rtl="1"/>
            <a:endParaRPr lang="ar-JO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 algn="just" rtl="1">
              <a:buFont typeface="+mj-lt"/>
              <a:buAutoNum type="arabicPeriod"/>
            </a:pPr>
            <a:r>
              <a:rPr lang="ar-SA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SA" sz="2400" dirty="0">
                <a:latin typeface="Calibri" panose="020F0502020204030204" pitchFamily="34" charset="0"/>
                <a:cs typeface="Calibri" panose="020F0502020204030204" pitchFamily="34" charset="0"/>
              </a:rPr>
              <a:t>إظهار فهم </a:t>
            </a:r>
            <a:r>
              <a:rPr lang="ar-SA" sz="2400" b="1" dirty="0">
                <a:latin typeface="Calibri" panose="020F0502020204030204" pitchFamily="34" charset="0"/>
                <a:cs typeface="Calibri" panose="020F0502020204030204" pitchFamily="34" charset="0"/>
              </a:rPr>
              <a:t>لجمع </a:t>
            </a:r>
            <a:r>
              <a:rPr lang="ar-EG" sz="2400" b="1" dirty="0">
                <a:latin typeface="Calibri" panose="020F0502020204030204" pitchFamily="34" charset="0"/>
                <a:cs typeface="Calibri" panose="020F0502020204030204" pitchFamily="34" charset="0"/>
              </a:rPr>
              <a:t>ال</a:t>
            </a:r>
            <a:r>
              <a:rPr lang="ar-SA" sz="2400" b="1" dirty="0">
                <a:latin typeface="Calibri" panose="020F0502020204030204" pitchFamily="34" charset="0"/>
                <a:cs typeface="Calibri" panose="020F0502020204030204" pitchFamily="34" charset="0"/>
              </a:rPr>
              <a:t>بيانات </a:t>
            </a:r>
            <a:r>
              <a:rPr lang="ar-SA" sz="24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التسويق</a:t>
            </a:r>
            <a:r>
              <a:rPr lang="ar-EG" sz="24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ية</a:t>
            </a:r>
            <a:r>
              <a:rPr lang="ar-SA" sz="24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SA" sz="2400" b="1" dirty="0">
                <a:latin typeface="Calibri" panose="020F0502020204030204" pitchFamily="34" charset="0"/>
                <a:cs typeface="Calibri" panose="020F0502020204030204" pitchFamily="34" charset="0"/>
              </a:rPr>
              <a:t>وتحليلها وتفسيرها والمقاييس المهمة لتحلي</a:t>
            </a:r>
            <a:r>
              <a:rPr lang="ar-EG" sz="2400" b="1" dirty="0">
                <a:latin typeface="Calibri" panose="020F0502020204030204" pitchFamily="34" charset="0"/>
                <a:cs typeface="Calibri" panose="020F0502020204030204" pitchFamily="34" charset="0"/>
              </a:rPr>
              <a:t>ها </a:t>
            </a:r>
            <a:r>
              <a:rPr lang="ar-SA" sz="24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EG" sz="2400" b="1" dirty="0">
                <a:latin typeface="Calibri" panose="020F0502020204030204" pitchFamily="34" charset="0"/>
                <a:cs typeface="Calibri" panose="020F0502020204030204" pitchFamily="34" charset="0"/>
              </a:rPr>
              <a:t>وعرض </a:t>
            </a:r>
            <a:r>
              <a:rPr lang="ar-EG" sz="24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نتائجها</a:t>
            </a:r>
            <a:r>
              <a:rPr lang="ar-EG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marL="457200" indent="-457200" algn="just" rtl="1">
              <a:buFont typeface="+mj-lt"/>
              <a:buAutoNum type="arabicPeriod"/>
            </a:pPr>
            <a:endParaRPr lang="ar-EG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 algn="just" rtl="1">
              <a:buFont typeface="+mj-lt"/>
              <a:buAutoNum type="arabicPeriod"/>
            </a:pPr>
            <a:r>
              <a:rPr lang="ar-JO" sz="2400" dirty="0">
                <a:latin typeface="Calibri" panose="020F0502020204030204" pitchFamily="34" charset="0"/>
                <a:cs typeface="Calibri" panose="020F0502020204030204" pitchFamily="34" charset="0"/>
              </a:rPr>
              <a:t>كما 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ي</a:t>
            </a:r>
            <a:r>
              <a:rPr lang="ar-JO" sz="2400" dirty="0">
                <a:latin typeface="Calibri" panose="020F0502020204030204" pitchFamily="34" charset="0"/>
                <a:cs typeface="Calibri" panose="020F0502020204030204" pitchFamily="34" charset="0"/>
              </a:rPr>
              <a:t>وفر </a:t>
            </a:r>
            <a:r>
              <a:rPr lang="ar-JO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هذ</a:t>
            </a:r>
            <a:r>
              <a:rPr lang="ar-EG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ا</a:t>
            </a:r>
            <a:r>
              <a:rPr lang="ar-JO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JO" sz="2400" dirty="0">
                <a:latin typeface="Calibri" panose="020F0502020204030204" pitchFamily="34" charset="0"/>
                <a:cs typeface="Calibri" panose="020F0502020204030204" pitchFamily="34" charset="0"/>
              </a:rPr>
              <a:t>ال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مقرر</a:t>
            </a:r>
            <a:r>
              <a:rPr lang="ar-JO" sz="2400" dirty="0">
                <a:latin typeface="Calibri" panose="020F0502020204030204" pitchFamily="34" charset="0"/>
                <a:cs typeface="Calibri" panose="020F0502020204030204" pitchFamily="34" charset="0"/>
              </a:rPr>
              <a:t> للطلاب الخلفية اللازمة للبدء في العمل في منصب </a:t>
            </a:r>
            <a:r>
              <a:rPr lang="ar-JO" sz="24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تحليل</a:t>
            </a:r>
            <a:r>
              <a:rPr lang="ar-EG" sz="24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 ال</a:t>
            </a:r>
            <a:r>
              <a:rPr lang="ar-SA" sz="24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بيانات</a:t>
            </a:r>
            <a:r>
              <a:rPr lang="ar-EG" sz="24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JO" sz="24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التسويق</a:t>
            </a:r>
            <a:r>
              <a:rPr lang="ar-EG" sz="2400" b="1" dirty="0">
                <a:latin typeface="Calibri" panose="020F0502020204030204" pitchFamily="34" charset="0"/>
                <a:cs typeface="Calibri" panose="020F0502020204030204" pitchFamily="34" charset="0"/>
              </a:rPr>
              <a:t>ية </a:t>
            </a:r>
            <a:r>
              <a:rPr lang="ar-JO" sz="2400" dirty="0">
                <a:latin typeface="Calibri" panose="020F0502020204030204" pitchFamily="34" charset="0"/>
                <a:cs typeface="Calibri" panose="020F0502020204030204" pitchFamily="34" charset="0"/>
              </a:rPr>
              <a:t>داخل شركة أو شركة استشارية أو شركة أبحاث تسويقي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ar-JO" sz="2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BBCC9668-E3BB-92DF-53EA-DDDA23CB813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31933"/>
          <a:stretch/>
        </p:blipFill>
        <p:spPr>
          <a:xfrm>
            <a:off x="1333001" y="2375941"/>
            <a:ext cx="1943338" cy="21061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524327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924362" y="952844"/>
            <a:ext cx="3632018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91695" y="1595804"/>
            <a:ext cx="9345750" cy="366639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1654555" y="2118312"/>
            <a:ext cx="612021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/>
            <a:r>
              <a:rPr lang="ar-EG" sz="28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كما </a:t>
            </a:r>
            <a:r>
              <a:rPr lang="ar-SA" sz="28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یھدف </a:t>
            </a:r>
            <a:r>
              <a:rPr lang="ar-SA" sz="28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المقرر </a:t>
            </a:r>
            <a:r>
              <a:rPr lang="ar-EG" sz="28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ايضا</a:t>
            </a:r>
            <a:r>
              <a:rPr lang="ar-SA" sz="28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SA" sz="28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إلى</a:t>
            </a:r>
            <a:r>
              <a:rPr lang="ar-JO" sz="28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:</a:t>
            </a:r>
            <a:endParaRPr lang="en-US" sz="2800" b="1" dirty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rtl="1"/>
            <a:endParaRPr lang="ar-JO" sz="2800" dirty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rtl="1"/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3. </a:t>
            </a:r>
            <a:r>
              <a:rPr lang="ar-SA" sz="2400" b="1" u="sng" dirty="0">
                <a:latin typeface="Calibri" panose="020F0502020204030204" pitchFamily="34" charset="0"/>
                <a:cs typeface="Calibri" panose="020F0502020204030204" pitchFamily="34" charset="0"/>
              </a:rPr>
              <a:t>تعزيز قدر</a:t>
            </a:r>
            <a:r>
              <a:rPr lang="ar-EG" sz="2400" b="1" u="sng" dirty="0">
                <a:latin typeface="Calibri" panose="020F0502020204030204" pitchFamily="34" charset="0"/>
                <a:cs typeface="Calibri" panose="020F0502020204030204" pitchFamily="34" charset="0"/>
              </a:rPr>
              <a:t>ة الطالب</a:t>
            </a:r>
            <a:r>
              <a:rPr lang="ar-SA" sz="2400" b="1" u="sng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SA" sz="2400" dirty="0">
                <a:latin typeface="Calibri" panose="020F0502020204030204" pitchFamily="34" charset="0"/>
                <a:cs typeface="Calibri" panose="020F0502020204030204" pitchFamily="34" charset="0"/>
              </a:rPr>
              <a:t>على </a:t>
            </a:r>
            <a:r>
              <a:rPr lang="ar-SA" sz="2400" b="1" dirty="0">
                <a:latin typeface="Calibri" panose="020F0502020204030204" pitchFamily="34" charset="0"/>
                <a:cs typeface="Calibri" panose="020F0502020204030204" pitchFamily="34" charset="0"/>
              </a:rPr>
              <a:t>اتخاذ القرارات التسويقية 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في المستقبل </a:t>
            </a:r>
            <a:r>
              <a:rPr lang="ar-SA" sz="2400" dirty="0">
                <a:latin typeface="Calibri" panose="020F0502020204030204" pitchFamily="34" charset="0"/>
                <a:cs typeface="Calibri" panose="020F0502020204030204" pitchFamily="34" charset="0"/>
              </a:rPr>
              <a:t>من خلال التعرف على تقنيات </a:t>
            </a:r>
            <a:r>
              <a:rPr lang="ar-SA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وادوات</a:t>
            </a:r>
            <a:r>
              <a:rPr lang="ar-EG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 تحليل</a:t>
            </a:r>
            <a:r>
              <a:rPr lang="ar-SA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SA" sz="2400" dirty="0">
                <a:latin typeface="Calibri" panose="020F0502020204030204" pitchFamily="34" charset="0"/>
                <a:cs typeface="Calibri" panose="020F0502020204030204" pitchFamily="34" charset="0"/>
              </a:rPr>
              <a:t>البيانات </a:t>
            </a:r>
            <a:r>
              <a:rPr lang="ar-EG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 والت</a:t>
            </a:r>
            <a:r>
              <a:rPr lang="ar-SA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عامل مع</a:t>
            </a:r>
            <a:r>
              <a:rPr lang="ar-EG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ها</a:t>
            </a:r>
            <a:r>
              <a:rPr lang="ar-SA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 عبر </a:t>
            </a:r>
            <a:r>
              <a:rPr lang="ar-SA" sz="2400" dirty="0">
                <a:latin typeface="Calibri" panose="020F0502020204030204" pitchFamily="34" charset="0"/>
                <a:cs typeface="Calibri" panose="020F0502020204030204" pitchFamily="34" charset="0"/>
              </a:rPr>
              <a:t>مختلف القطاعات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 السوقية</a:t>
            </a:r>
            <a:r>
              <a:rPr lang="ar-SA" sz="24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en-US" sz="2400" dirty="0">
              <a:solidFill>
                <a:srgbClr val="2D3956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BBCC9668-E3BB-92DF-53EA-DDDA23CB813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31933"/>
          <a:stretch/>
        </p:blipFill>
        <p:spPr>
          <a:xfrm>
            <a:off x="8180625" y="2118312"/>
            <a:ext cx="1943338" cy="21061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231690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TextBox 41"/>
          <p:cNvSpPr txBox="1"/>
          <p:nvPr/>
        </p:nvSpPr>
        <p:spPr>
          <a:xfrm>
            <a:off x="5050917" y="1255061"/>
            <a:ext cx="9171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المحاضرة التمهيدية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FF0FD337-6BE3-014B-6916-AFAF1FABB81E}"/>
              </a:ext>
            </a:extLst>
          </p:cNvPr>
          <p:cNvSpPr/>
          <p:nvPr/>
        </p:nvSpPr>
        <p:spPr>
          <a:xfrm>
            <a:off x="1127760" y="4884389"/>
            <a:ext cx="4747323" cy="9529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ar-JO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مخرجات التعلم</a:t>
            </a:r>
            <a:endParaRPr lang="en-US" sz="32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endParaRPr lang="en-US" sz="1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97398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-590293" y="1160264"/>
            <a:ext cx="339721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91695" y="1595804"/>
            <a:ext cx="9345750" cy="366639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4062713" y="1951940"/>
            <a:ext cx="617797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marR="0" lvl="0" indent="-514350" algn="just" defTabSz="4572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التعرف على </a:t>
            </a:r>
            <a:r>
              <a:rPr lang="ar-SA" sz="24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المفاهيم الأساسية </a:t>
            </a:r>
            <a:r>
              <a:rPr lang="ar-EG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ل</a:t>
            </a:r>
            <a:r>
              <a:rPr lang="ar-SA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تحليل </a:t>
            </a:r>
            <a:r>
              <a:rPr lang="ar-EG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ال</a:t>
            </a:r>
            <a:r>
              <a:rPr lang="ar-SA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بيانات التسويق</a:t>
            </a:r>
            <a:r>
              <a:rPr lang="ar-EG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ية.</a:t>
            </a:r>
            <a:endParaRPr lang="ar-EG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just" defTabSz="4572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2.</a:t>
            </a:r>
            <a:r>
              <a:rPr lang="ar-SA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فهم طرق </a:t>
            </a:r>
            <a:r>
              <a:rPr lang="ar-SA" sz="24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عرض نتائج </a:t>
            </a:r>
            <a:r>
              <a:rPr lang="ar-SA" sz="2400" dirty="0">
                <a:latin typeface="Calibri" panose="020F0502020204030204" pitchFamily="34" charset="0"/>
                <a:cs typeface="Calibri" panose="020F0502020204030204" pitchFamily="34" charset="0"/>
              </a:rPr>
              <a:t>تحليل 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ال</a:t>
            </a:r>
            <a:r>
              <a:rPr lang="ar-SA" sz="2400" dirty="0">
                <a:latin typeface="Calibri" panose="020F0502020204030204" pitchFamily="34" charset="0"/>
                <a:cs typeface="Calibri" panose="020F0502020204030204" pitchFamily="34" charset="0"/>
              </a:rPr>
              <a:t>بيانات </a:t>
            </a:r>
            <a:r>
              <a:rPr lang="ar-SA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التسويق</a:t>
            </a:r>
            <a:r>
              <a:rPr lang="ar-EG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ية.</a:t>
            </a:r>
            <a:r>
              <a:rPr lang="ar-SA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ar-EG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just" defTabSz="4572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3.</a:t>
            </a:r>
            <a:r>
              <a:rPr lang="ar-SA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التعرف على </a:t>
            </a:r>
            <a:r>
              <a:rPr lang="ar-SA" sz="24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مقاييس</a:t>
            </a:r>
            <a:r>
              <a:rPr lang="ar-SA" sz="2400" dirty="0">
                <a:latin typeface="Calibri" panose="020F0502020204030204" pitchFamily="34" charset="0"/>
                <a:cs typeface="Calibri" panose="020F0502020204030204" pitchFamily="34" charset="0"/>
              </a:rPr>
              <a:t> تحليل </a:t>
            </a:r>
            <a:r>
              <a:rPr lang="ar-EG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ال</a:t>
            </a:r>
            <a:r>
              <a:rPr lang="ar-SA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بيانات التسويق</a:t>
            </a:r>
            <a:r>
              <a:rPr lang="ar-EG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ية</a:t>
            </a:r>
            <a:r>
              <a:rPr lang="ar-SA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SA" sz="2400" dirty="0">
                <a:latin typeface="Calibri" panose="020F0502020204030204" pitchFamily="34" charset="0"/>
                <a:cs typeface="Calibri" panose="020F0502020204030204" pitchFamily="34" charset="0"/>
              </a:rPr>
              <a:t>الهامة</a:t>
            </a:r>
            <a:r>
              <a:rPr kumimoji="0" lang="ar-EG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 pitchFamily="34" charset="0"/>
                <a:ea typeface="+mn-ea"/>
              </a:rPr>
              <a:t>.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libri" panose="020F0502020204030204" pitchFamily="34" charset="0"/>
              <a:ea typeface="+mn-ea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EDC1F8AC-C992-E8D5-D936-4E4D717841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94764" y="2408770"/>
            <a:ext cx="2181498" cy="2040458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219E329C-7DA7-4CFD-2E8E-83A06EE76E10}"/>
              </a:ext>
            </a:extLst>
          </p:cNvPr>
          <p:cNvSpPr txBox="1"/>
          <p:nvPr/>
        </p:nvSpPr>
        <p:spPr>
          <a:xfrm>
            <a:off x="3979331" y="3552727"/>
            <a:ext cx="626135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/>
            <a:r>
              <a:rPr lang="en-US" sz="2400" b="1" dirty="0">
                <a:latin typeface="+mj-lt"/>
              </a:rPr>
              <a:t>4</a:t>
            </a:r>
            <a:r>
              <a:rPr lang="ar-EG" sz="2400" b="1" dirty="0">
                <a:latin typeface="+mj-lt"/>
              </a:rPr>
              <a:t>.</a:t>
            </a:r>
            <a:r>
              <a:rPr lang="en-US" sz="2400" b="1" dirty="0">
                <a:latin typeface="+mj-lt"/>
              </a:rPr>
              <a:t> 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الحصول على فهم </a:t>
            </a:r>
            <a:r>
              <a:rPr lang="ar-EG" sz="24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أعمق ل</a:t>
            </a:r>
            <a:r>
              <a:rPr lang="ar-SA" sz="24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تقنيات </a:t>
            </a:r>
            <a:r>
              <a:rPr lang="ar-SA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تحليل </a:t>
            </a:r>
            <a:r>
              <a:rPr lang="ar-SA" sz="2400" dirty="0">
                <a:latin typeface="Calibri" panose="020F0502020204030204" pitchFamily="34" charset="0"/>
                <a:cs typeface="Calibri" panose="020F0502020204030204" pitchFamily="34" charset="0"/>
              </a:rPr>
              <a:t>بيانات التسويق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algn="just" rtl="1"/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5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r>
              <a:rPr lang="ar-SA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فهم واستخدام </a:t>
            </a:r>
            <a:r>
              <a:rPr lang="ar-SA" sz="24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أدوات </a:t>
            </a:r>
            <a:r>
              <a:rPr lang="ar-SA" sz="24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تحليل </a:t>
            </a:r>
            <a:r>
              <a:rPr lang="ar-EG" sz="24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ال</a:t>
            </a:r>
            <a:r>
              <a:rPr lang="ar-SA" sz="24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بيانات التسويق</a:t>
            </a:r>
            <a:r>
              <a:rPr lang="ar-EG" sz="24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ية</a:t>
            </a:r>
            <a:r>
              <a:rPr lang="ar-EG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r>
              <a:rPr lang="ar-SA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ar-EG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rtl="1"/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6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r>
              <a:rPr lang="ar-SA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التعرف على </a:t>
            </a:r>
            <a:r>
              <a:rPr lang="ar-EG" sz="24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مهارات  </a:t>
            </a:r>
            <a:r>
              <a:rPr lang="ar-SA" sz="24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تحليل </a:t>
            </a:r>
            <a:r>
              <a:rPr lang="ar-EG" sz="24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ال</a:t>
            </a:r>
            <a:r>
              <a:rPr lang="ar-SA" sz="24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بيانات التسويق</a:t>
            </a:r>
            <a:r>
              <a:rPr lang="ar-EG" sz="24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ية</a:t>
            </a:r>
            <a:r>
              <a:rPr lang="ar-EG" sz="2400" dirty="0" smtClean="0">
                <a:latin typeface="+mj-lt"/>
              </a:rPr>
              <a:t>.</a:t>
            </a:r>
            <a:endParaRPr lang="en-US" sz="24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99908612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9190349" y="1155869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91695" y="1595804"/>
            <a:ext cx="9345750" cy="366639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1260632" y="1894682"/>
            <a:ext cx="6267664" cy="2985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3200" dirty="0">
                <a:solidFill>
                  <a:srgbClr val="C00000"/>
                </a:solidFill>
                <a:latin typeface="Microsoft Uighur" panose="02000000000000000000" pitchFamily="2" charset="-78"/>
              </a:rPr>
              <a:t>7</a:t>
            </a:r>
            <a:r>
              <a:rPr lang="ar-EG" sz="3200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r>
              <a:rPr lang="ar-SA" sz="3200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EG" sz="28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فهم واستخدام </a:t>
            </a:r>
            <a:r>
              <a:rPr lang="ar-SA" sz="28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تحليل</a:t>
            </a:r>
            <a:r>
              <a:rPr lang="ar-EG" sz="28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ات</a:t>
            </a:r>
            <a:r>
              <a:rPr lang="en-US" sz="28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MY" sz="28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EG" sz="28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البيانات التسويقية ومنها</a:t>
            </a:r>
            <a:r>
              <a:rPr lang="ar-SA" sz="28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EG" sz="2800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:</a:t>
            </a:r>
          </a:p>
          <a:p>
            <a:pPr marL="914400" lvl="1" indent="-457200" algn="r" rtl="1">
              <a:buFont typeface="Courier New" panose="02070309020205020404" pitchFamily="49" charset="0"/>
              <a:buChar char="o"/>
            </a:pPr>
            <a:r>
              <a:rPr lang="ar-EG" sz="2800" dirty="0"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  <a:r>
              <a:rPr lang="ar-SA" sz="2400" dirty="0">
                <a:latin typeface="Calibri" panose="020F0502020204030204" pitchFamily="34" charset="0"/>
                <a:cs typeface="Calibri" panose="020F0502020204030204" pitchFamily="34" charset="0"/>
              </a:rPr>
              <a:t>تحليل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ات</a:t>
            </a:r>
            <a:r>
              <a:rPr lang="ar-SA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ال</a:t>
            </a:r>
            <a:r>
              <a:rPr lang="ar-SA" sz="2400" dirty="0">
                <a:latin typeface="Calibri" panose="020F0502020204030204" pitchFamily="34" charset="0"/>
                <a:cs typeface="Calibri" panose="020F0502020204030204" pitchFamily="34" charset="0"/>
              </a:rPr>
              <a:t>تجزئة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en-US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914400" lvl="1" indent="-457200" algn="r" rtl="1">
              <a:buFont typeface="Courier New" panose="02070309020205020404" pitchFamily="49" charset="0"/>
              <a:buChar char="o"/>
            </a:pPr>
            <a:r>
              <a:rPr lang="ar-SA" sz="2400" dirty="0">
                <a:latin typeface="Calibri" panose="020F0502020204030204" pitchFamily="34" charset="0"/>
                <a:cs typeface="Calibri" panose="020F0502020204030204" pitchFamily="34" charset="0"/>
              </a:rPr>
              <a:t>تحليلات التسعير</a:t>
            </a:r>
            <a:endParaRPr lang="en-US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914400" lvl="1" indent="-457200" algn="r" rtl="1">
              <a:buFont typeface="Courier New" panose="02070309020205020404" pitchFamily="49" charset="0"/>
              <a:buChar char="o"/>
            </a:pPr>
            <a:r>
              <a:rPr lang="ar-SA" sz="2400" dirty="0">
                <a:latin typeface="Calibri" panose="020F0502020204030204" pitchFamily="34" charset="0"/>
                <a:cs typeface="Calibri" panose="020F0502020204030204" pitchFamily="34" charset="0"/>
              </a:rPr>
              <a:t>تحليلات العملاء 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en-MY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914400" lvl="1" indent="-457200" algn="r" rtl="1">
              <a:buFont typeface="Courier New" panose="02070309020205020404" pitchFamily="49" charset="0"/>
              <a:buChar char="o"/>
            </a:pPr>
            <a:r>
              <a:rPr lang="ar-SA" sz="2400" dirty="0">
                <a:latin typeface="Calibri" panose="020F0502020204030204" pitchFamily="34" charset="0"/>
                <a:cs typeface="Calibri" panose="020F0502020204030204" pitchFamily="34" charset="0"/>
              </a:rPr>
              <a:t> تحليلات المنتج والاعلان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en-MY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rtl="1"/>
            <a:endParaRPr lang="en-US" sz="2800" dirty="0">
              <a:latin typeface="Microsoft Uighur" panose="02000000000000000000" pitchFamily="2" charset="-78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EDC1F8AC-C992-E8D5-D936-4E4D717841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97232" y="2408769"/>
            <a:ext cx="2181498" cy="2040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762683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TextBox 41"/>
          <p:cNvSpPr txBox="1"/>
          <p:nvPr/>
        </p:nvSpPr>
        <p:spPr>
          <a:xfrm>
            <a:off x="5050917" y="1255061"/>
            <a:ext cx="9171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المحاضرة التمهيدية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FF0FD337-6BE3-014B-6916-AFAF1FABB81E}"/>
              </a:ext>
            </a:extLst>
          </p:cNvPr>
          <p:cNvSpPr/>
          <p:nvPr/>
        </p:nvSpPr>
        <p:spPr>
          <a:xfrm>
            <a:off x="1127760" y="4884389"/>
            <a:ext cx="4747323" cy="9529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ar-JO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المواضيع </a:t>
            </a:r>
            <a:r>
              <a:rPr lang="ar-JO" sz="3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</a:t>
            </a:r>
            <a:r>
              <a:rPr lang="ar-EG" sz="3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دراسية</a:t>
            </a:r>
            <a:endParaRPr lang="ar-JO" sz="32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endParaRPr lang="en-US" sz="1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17031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-731210" y="1155869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91695" y="1595804"/>
            <a:ext cx="9345750" cy="366639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3877519" y="2553292"/>
            <a:ext cx="640948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lvl="0" indent="-514350" algn="r" rtl="1">
              <a:buFont typeface="+mj-lt"/>
              <a:buAutoNum type="arabicParenR"/>
              <a:defRPr/>
            </a:pPr>
            <a:r>
              <a:rPr lang="ar-EG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سوف نتعرف على بيانات 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التسويق (انواعها وطرق جمعها ) بالاضافة الى </a:t>
            </a:r>
            <a:r>
              <a:rPr lang="ar-EG" sz="2400" b="1" dirty="0">
                <a:latin typeface="Calibri" panose="020F0502020204030204" pitchFamily="34" charset="0"/>
                <a:cs typeface="Calibri" panose="020F0502020204030204" pitchFamily="34" charset="0"/>
              </a:rPr>
              <a:t>مفهوم تحليل البيانات التسويقية 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وأهميته ودوره وفوائده للمسوقين والمستهلكين.</a:t>
            </a:r>
          </a:p>
          <a:p>
            <a:pPr marL="514350" marR="0" lvl="0" indent="-51435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arenR"/>
              <a:tabLst/>
              <a:defRPr/>
            </a:pP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شرح </a:t>
            </a:r>
            <a:r>
              <a:rPr lang="ar-EG" sz="2400" b="1" dirty="0">
                <a:latin typeface="Calibri" panose="020F0502020204030204" pitchFamily="34" charset="0"/>
                <a:cs typeface="Calibri" panose="020F0502020204030204" pitchFamily="34" charset="0"/>
              </a:rPr>
              <a:t>التحديات 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التي تواجه محلل البيانات التسويقية.</a:t>
            </a:r>
          </a:p>
          <a:p>
            <a:pPr marL="514350" lvl="0" indent="-514350" algn="r" rtl="1">
              <a:buFont typeface="+mj-lt"/>
              <a:buAutoNum type="arabicParenR"/>
              <a:defRPr/>
            </a:pPr>
            <a:r>
              <a:rPr lang="ar-EG" sz="24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شرح عملية </a:t>
            </a:r>
            <a:r>
              <a:rPr lang="ar-EG" sz="2400" b="1" dirty="0">
                <a:latin typeface="Calibri" panose="020F0502020204030204" pitchFamily="34" charset="0"/>
                <a:cs typeface="Calibri" panose="020F0502020204030204" pitchFamily="34" charset="0"/>
              </a:rPr>
              <a:t>ومراحل إجراء </a:t>
            </a:r>
            <a:r>
              <a:rPr lang="ar-EG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تحليل 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البيانات التسويقية</a:t>
            </a:r>
            <a:r>
              <a:rPr kumimoji="0" lang="ar-EG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.</a:t>
            </a:r>
          </a:p>
          <a:p>
            <a:pPr marL="514350" lvl="0" indent="-514350" algn="r" rtl="1">
              <a:buFont typeface="+mj-lt"/>
              <a:buAutoNum type="arabicParenR"/>
              <a:defRPr/>
            </a:pPr>
            <a:r>
              <a:rPr lang="ar-EG" sz="2400" b="1" dirty="0">
                <a:latin typeface="Calibri" panose="020F0502020204030204" pitchFamily="34" charset="0"/>
                <a:cs typeface="Calibri" panose="020F0502020204030204" pitchFamily="34" charset="0"/>
              </a:rPr>
              <a:t>حالات استخدام 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تحليل البيانات </a:t>
            </a:r>
            <a:r>
              <a:rPr lang="ar-EG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التسويقية.</a:t>
            </a:r>
            <a:endParaRPr lang="en-US" sz="2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79B90153-7556-147A-5ECA-D55392B94A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3049" y="2391716"/>
            <a:ext cx="2238942" cy="221039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17EF556D-5D9A-AEB5-2619-7876E3A936E4}"/>
              </a:ext>
            </a:extLst>
          </p:cNvPr>
          <p:cNvSpPr txBox="1"/>
          <p:nvPr/>
        </p:nvSpPr>
        <p:spPr>
          <a:xfrm>
            <a:off x="3877519" y="1883884"/>
            <a:ext cx="625221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/>
            <a:r>
              <a:rPr lang="ar-EG" sz="3200" b="1" dirty="0" smtClean="0">
                <a:solidFill>
                  <a:srgbClr val="C00000"/>
                </a:solidFill>
                <a:latin typeface="+mj-lt"/>
              </a:rPr>
              <a:t>1</a:t>
            </a:r>
            <a:r>
              <a:rPr lang="ar-EG" sz="28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ar-SA" sz="28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مقدمة إلى </a:t>
            </a:r>
            <a:r>
              <a:rPr lang="ar-SA" sz="28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تحليل </a:t>
            </a:r>
            <a:r>
              <a:rPr lang="ar-EG" sz="28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ال</a:t>
            </a:r>
            <a:r>
              <a:rPr lang="ar-SA" sz="28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بيانات التسويق</a:t>
            </a:r>
            <a:r>
              <a:rPr lang="ar-EG" sz="28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ية: </a:t>
            </a:r>
            <a:endParaRPr lang="en-US" sz="2800" b="1" dirty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r" rtl="1"/>
            <a:endParaRPr lang="en-US" sz="28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01429096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9235750" y="125815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91694" y="1595804"/>
            <a:ext cx="9345750" cy="366639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17EF556D-5D9A-AEB5-2619-7876E3A936E4}"/>
              </a:ext>
            </a:extLst>
          </p:cNvPr>
          <p:cNvSpPr txBox="1"/>
          <p:nvPr/>
        </p:nvSpPr>
        <p:spPr>
          <a:xfrm>
            <a:off x="265193" y="1340912"/>
            <a:ext cx="8466655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just" rtl="1">
              <a:defRPr sz="3200" b="1">
                <a:solidFill>
                  <a:srgbClr val="C00000"/>
                </a:solidFill>
                <a:latin typeface="+mj-lt"/>
              </a:defRPr>
            </a:lvl1pPr>
          </a:lstStyle>
          <a:p>
            <a:endParaRPr lang="en-US" dirty="0"/>
          </a:p>
          <a:p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r>
              <a:rPr lang="ar-EG" sz="2800" dirty="0"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ar-SA" sz="2800" dirty="0">
                <a:latin typeface="Calibri" panose="020F0502020204030204" pitchFamily="34" charset="0"/>
                <a:cs typeface="Calibri" panose="020F0502020204030204" pitchFamily="34" charset="0"/>
              </a:rPr>
              <a:t>المفاهيم الأساسية في </a:t>
            </a:r>
            <a:r>
              <a:rPr lang="ar-SA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تحليل </a:t>
            </a:r>
            <a:r>
              <a:rPr lang="ar-EG" sz="2800" dirty="0">
                <a:latin typeface="Calibri" panose="020F0502020204030204" pitchFamily="34" charset="0"/>
                <a:cs typeface="Calibri" panose="020F0502020204030204" pitchFamily="34" charset="0"/>
              </a:rPr>
              <a:t>ال</a:t>
            </a:r>
            <a:r>
              <a:rPr lang="ar-SA" sz="2800" dirty="0">
                <a:latin typeface="Calibri" panose="020F0502020204030204" pitchFamily="34" charset="0"/>
                <a:cs typeface="Calibri" panose="020F0502020204030204" pitchFamily="34" charset="0"/>
              </a:rPr>
              <a:t>بيانات التسويق</a:t>
            </a:r>
            <a:r>
              <a:rPr lang="ar-EG" sz="2800" dirty="0">
                <a:latin typeface="Calibri" panose="020F0502020204030204" pitchFamily="34" charset="0"/>
                <a:cs typeface="Calibri" panose="020F0502020204030204" pitchFamily="34" charset="0"/>
              </a:rPr>
              <a:t>ية :</a:t>
            </a:r>
            <a:endParaRPr lang="en-US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D89D8B3E-FF94-319E-3BB1-D3509FCFB3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26508" y="2608542"/>
            <a:ext cx="2123185" cy="225153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F6258399-A6FB-160C-A5DD-837B69CDFE8C}"/>
              </a:ext>
            </a:extLst>
          </p:cNvPr>
          <p:cNvSpPr txBox="1"/>
          <p:nvPr/>
        </p:nvSpPr>
        <p:spPr>
          <a:xfrm>
            <a:off x="735441" y="2429747"/>
            <a:ext cx="6152068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r" rtl="1">
              <a:buFont typeface="+mj-lt"/>
              <a:buAutoNum type="arabicParenR"/>
            </a:pPr>
            <a:r>
              <a:rPr lang="ar-SA" sz="2400" dirty="0">
                <a:latin typeface="Calibri" panose="020F0502020204030204" pitchFamily="34" charset="0"/>
                <a:cs typeface="Calibri" panose="020F0502020204030204" pitchFamily="34" charset="0"/>
              </a:rPr>
              <a:t>البيانات الضخمة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MY" sz="2400" dirty="0">
                <a:latin typeface="Calibri" panose="020F0502020204030204" pitchFamily="34" charset="0"/>
                <a:cs typeface="Calibri" panose="020F0502020204030204" pitchFamily="34" charset="0"/>
              </a:rPr>
              <a:t>،</a:t>
            </a:r>
            <a:endParaRPr lang="ar-EG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lvl="0" indent="-457200" algn="r" rtl="1">
              <a:buFont typeface="+mj-lt"/>
              <a:buAutoNum type="arabicParenR"/>
            </a:pP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SA" sz="2400" dirty="0">
                <a:latin typeface="Calibri" panose="020F0502020204030204" pitchFamily="34" charset="0"/>
                <a:cs typeface="Calibri" panose="020F0502020204030204" pitchFamily="34" charset="0"/>
              </a:rPr>
              <a:t>إدارة علاقات العملاء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MY" sz="2400" dirty="0">
                <a:latin typeface="Calibri" panose="020F0502020204030204" pitchFamily="34" charset="0"/>
                <a:cs typeface="Calibri" panose="020F0502020204030204" pitchFamily="34" charset="0"/>
              </a:rPr>
              <a:t>،</a:t>
            </a:r>
            <a:endParaRPr lang="ar-EG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 algn="r" rtl="1">
              <a:buFont typeface="+mj-lt"/>
              <a:buAutoNum type="arabicParenR"/>
            </a:pP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SA" sz="2400" dirty="0">
                <a:latin typeface="Calibri" panose="020F0502020204030204" pitchFamily="34" charset="0"/>
                <a:cs typeface="Calibri" panose="020F0502020204030204" pitchFamily="34" charset="0"/>
              </a:rPr>
              <a:t>الاتصالات التسويقية</a:t>
            </a:r>
            <a:r>
              <a:rPr lang="en-MY" sz="2400" dirty="0">
                <a:latin typeface="Calibri" panose="020F0502020204030204" pitchFamily="34" charset="0"/>
                <a:cs typeface="Calibri" panose="020F0502020204030204" pitchFamily="34" charset="0"/>
              </a:rPr>
              <a:t>،</a:t>
            </a:r>
          </a:p>
          <a:p>
            <a:pPr marL="457200" lvl="0" indent="-457200" algn="r" rtl="1">
              <a:buFont typeface="+mj-lt"/>
              <a:buAutoNum type="arabicParenR"/>
            </a:pP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وسائل التواصل الاجتماعي </a:t>
            </a:r>
            <a:r>
              <a:rPr lang="en-MY" sz="2400" dirty="0">
                <a:latin typeface="Calibri" panose="020F0502020204030204" pitchFamily="34" charset="0"/>
                <a:cs typeface="Calibri" panose="020F0502020204030204" pitchFamily="34" charset="0"/>
              </a:rPr>
              <a:t>، </a:t>
            </a:r>
            <a:endParaRPr lang="ar-EG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lvl="0" indent="-457200" algn="r" rtl="1">
              <a:buFont typeface="+mj-lt"/>
              <a:buAutoNum type="arabicParenR"/>
            </a:pP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SA" sz="2400" dirty="0">
                <a:latin typeface="Calibri" panose="020F0502020204030204" pitchFamily="34" charset="0"/>
                <a:cs typeface="Calibri" panose="020F0502020204030204" pitchFamily="34" charset="0"/>
              </a:rPr>
              <a:t>القياس والتقييم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MY" sz="2400" dirty="0">
                <a:latin typeface="Calibri" panose="020F0502020204030204" pitchFamily="34" charset="0"/>
                <a:cs typeface="Calibri" panose="020F0502020204030204" pitchFamily="34" charset="0"/>
              </a:rPr>
              <a:t>،</a:t>
            </a:r>
            <a:endParaRPr lang="ar-EG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lvl="0" indent="-457200" algn="r" rtl="1">
              <a:buFont typeface="+mj-lt"/>
              <a:buAutoNum type="arabicParenR"/>
            </a:pP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SA" sz="2400" dirty="0">
                <a:latin typeface="Calibri" panose="020F0502020204030204" pitchFamily="34" charset="0"/>
                <a:cs typeface="Calibri" panose="020F0502020204030204" pitchFamily="34" charset="0"/>
              </a:rPr>
              <a:t>استخدام الذكاء الاصطناعي في تحليل البيانات التسويقية</a:t>
            </a:r>
            <a:r>
              <a:rPr lang="ar-EG" sz="2800" dirty="0"/>
              <a:t>.</a:t>
            </a:r>
            <a:endParaRPr lang="en-MY" sz="2800" dirty="0"/>
          </a:p>
          <a:p>
            <a:pPr lvl="0" algn="r" rtl="1"/>
            <a:endParaRPr lang="en-US" sz="2800" dirty="0">
              <a:latin typeface="Microsoft Uighur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29164330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-731210" y="1155869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91694" y="1595804"/>
            <a:ext cx="9345750" cy="366639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17EF556D-5D9A-AEB5-2619-7876E3A936E4}"/>
              </a:ext>
            </a:extLst>
          </p:cNvPr>
          <p:cNvSpPr txBox="1"/>
          <p:nvPr/>
        </p:nvSpPr>
        <p:spPr>
          <a:xfrm>
            <a:off x="3018659" y="1731196"/>
            <a:ext cx="846665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rtl="1"/>
            <a:r>
              <a:rPr lang="ar-EG" sz="2800" b="1" dirty="0">
                <a:solidFill>
                  <a:srgbClr val="C00000"/>
                </a:solidFill>
              </a:rPr>
              <a:t>3</a:t>
            </a:r>
            <a:r>
              <a:rPr lang="ar-EG" sz="28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ar-SA" sz="28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عرض نتائج </a:t>
            </a:r>
            <a:r>
              <a:rPr lang="ar-SA" sz="28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تحليل </a:t>
            </a:r>
            <a:r>
              <a:rPr lang="ar-EG" sz="28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ال</a:t>
            </a:r>
            <a:r>
              <a:rPr lang="ar-SA" sz="28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بيانات التسويق</a:t>
            </a:r>
            <a:r>
              <a:rPr lang="ar-EG" sz="28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ية:</a:t>
            </a:r>
            <a:endParaRPr lang="en-US" sz="2800" b="1" dirty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r" rtl="1"/>
            <a:endParaRPr lang="en-US" sz="2800" dirty="0">
              <a:latin typeface="Microsoft Uighur" panose="02000000000000000000" pitchFamily="2" charset="-78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53DC0200-5589-241B-D9D7-0451E62E0D8E}"/>
              </a:ext>
            </a:extLst>
          </p:cNvPr>
          <p:cNvSpPr txBox="1"/>
          <p:nvPr/>
        </p:nvSpPr>
        <p:spPr>
          <a:xfrm>
            <a:off x="3397212" y="2346386"/>
            <a:ext cx="6286197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r" rtl="1">
              <a:buFont typeface="+mj-lt"/>
              <a:buAutoNum type="arabicParenR"/>
            </a:pPr>
            <a:r>
              <a:rPr lang="ar-SA" sz="2400" dirty="0">
                <a:latin typeface="Calibri" panose="020F0502020204030204" pitchFamily="34" charset="0"/>
                <a:cs typeface="Calibri" panose="020F0502020204030204" pitchFamily="34" charset="0"/>
              </a:rPr>
              <a:t>التصور البياني للبيانات</a:t>
            </a:r>
            <a:endParaRPr lang="en-MY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lvl="0" indent="-457200" algn="r" rtl="1">
              <a:buFont typeface="+mj-lt"/>
              <a:buAutoNum type="arabicParenR"/>
            </a:pPr>
            <a:r>
              <a:rPr lang="ar-SA" sz="2400" dirty="0">
                <a:latin typeface="Calibri" panose="020F0502020204030204" pitchFamily="34" charset="0"/>
                <a:cs typeface="Calibri" panose="020F0502020204030204" pitchFamily="34" charset="0"/>
              </a:rPr>
              <a:t>لوحة المعلومات </a:t>
            </a:r>
            <a:r>
              <a:rPr lang="en-MY" sz="2400" dirty="0">
                <a:latin typeface="Calibri" panose="020F0502020204030204" pitchFamily="34" charset="0"/>
                <a:cs typeface="Calibri" panose="020F0502020204030204" pitchFamily="34" charset="0"/>
              </a:rPr>
              <a:t>Dashboard</a:t>
            </a:r>
          </a:p>
          <a:p>
            <a:pPr marL="457200" lvl="0" indent="-457200" algn="r" rtl="1">
              <a:buFont typeface="+mj-lt"/>
              <a:buAutoNum type="arabicParenR"/>
            </a:pPr>
            <a:r>
              <a:rPr lang="ar-SA" sz="2400" dirty="0">
                <a:latin typeface="Calibri" panose="020F0502020204030204" pitchFamily="34" charset="0"/>
                <a:cs typeface="Calibri" panose="020F0502020204030204" pitchFamily="34" charset="0"/>
              </a:rPr>
              <a:t>سرد او رواية البيانات </a:t>
            </a:r>
            <a:r>
              <a:rPr lang="en-MY" sz="2400" dirty="0">
                <a:latin typeface="Calibri" panose="020F0502020204030204" pitchFamily="34" charset="0"/>
                <a:cs typeface="Calibri" panose="020F0502020204030204" pitchFamily="34" charset="0"/>
              </a:rPr>
              <a:t>Storytelling</a:t>
            </a:r>
          </a:p>
          <a:p>
            <a:pPr marL="457200" lvl="0" indent="-457200" algn="r" rtl="1">
              <a:buFont typeface="+mj-lt"/>
              <a:buAutoNum type="arabicParenR"/>
            </a:pP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اداوات التصور البياني للبيانات</a:t>
            </a:r>
            <a:endParaRPr lang="en-MY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lvl="0" indent="-457200" algn="r" rtl="1">
              <a:buFont typeface="+mj-lt"/>
              <a:buAutoNum type="arabicParenR"/>
            </a:pPr>
            <a:r>
              <a:rPr lang="ar-SA" sz="2400" dirty="0">
                <a:latin typeface="Calibri" panose="020F0502020204030204" pitchFamily="34" charset="0"/>
                <a:cs typeface="Calibri" panose="020F0502020204030204" pitchFamily="34" charset="0"/>
              </a:rPr>
              <a:t>ستوديو لوكير </a:t>
            </a:r>
            <a:r>
              <a:rPr lang="en-MY" sz="2400" dirty="0">
                <a:latin typeface="Calibri" panose="020F0502020204030204" pitchFamily="34" charset="0"/>
                <a:cs typeface="Calibri" panose="020F0502020204030204" pitchFamily="34" charset="0"/>
              </a:rPr>
              <a:t>looker studio</a:t>
            </a:r>
          </a:p>
          <a:p>
            <a:pPr marL="457200" lvl="0" indent="-457200" algn="r" rtl="1">
              <a:buFont typeface="+mj-lt"/>
              <a:buAutoNum type="arabicParenR"/>
            </a:pPr>
            <a:r>
              <a:rPr lang="ar-SA" sz="2400" dirty="0">
                <a:latin typeface="Calibri" panose="020F0502020204030204" pitchFamily="34" charset="0"/>
                <a:cs typeface="Calibri" panose="020F0502020204030204" pitchFamily="34" charset="0"/>
              </a:rPr>
              <a:t>مايكروسوفت باور بي </a:t>
            </a:r>
            <a:r>
              <a:rPr lang="en-MY" sz="2400" dirty="0">
                <a:latin typeface="Calibri" panose="020F0502020204030204" pitchFamily="34" charset="0"/>
                <a:cs typeface="Calibri" panose="020F0502020204030204" pitchFamily="34" charset="0"/>
              </a:rPr>
              <a:t>Microsoft power bi</a:t>
            </a:r>
          </a:p>
          <a:p>
            <a:pPr marL="457200" indent="-457200" algn="r" rtl="1">
              <a:buFont typeface="+mj-lt"/>
              <a:buAutoNum type="arabicParenR"/>
            </a:pP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تبلو - سلس فورس </a:t>
            </a:r>
            <a:r>
              <a:rPr lang="en-MY" sz="2400" dirty="0">
                <a:latin typeface="Calibri" panose="020F0502020204030204" pitchFamily="34" charset="0"/>
                <a:cs typeface="Calibri" panose="020F0502020204030204" pitchFamily="34" charset="0"/>
              </a:rPr>
              <a:t>Salesforce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- </a:t>
            </a:r>
            <a:r>
              <a:rPr lang="en-MY" sz="2400" dirty="0">
                <a:latin typeface="Calibri" panose="020F0502020204030204" pitchFamily="34" charset="0"/>
                <a:cs typeface="Calibri" panose="020F0502020204030204" pitchFamily="34" charset="0"/>
              </a:rPr>
              <a:t>tableau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en-MY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 algn="r" rtl="1"/>
            <a:endParaRPr lang="en-US" sz="2400" dirty="0">
              <a:latin typeface="Microsoft Uighur" panose="02000000000000000000" pitchFamily="2" charset="-78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="" xmlns:a16="http://schemas.microsoft.com/office/drawing/2014/main" id="{C1DE1DBC-FE1C-2926-F787-1C4ACD7360C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2772" y="2830368"/>
            <a:ext cx="2771775" cy="1647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709701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910084" y="1003349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917374" y="1646309"/>
            <a:ext cx="9345750" cy="366639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17EF556D-5D9A-AEB5-2619-7876E3A936E4}"/>
              </a:ext>
            </a:extLst>
          </p:cNvPr>
          <p:cNvSpPr txBox="1"/>
          <p:nvPr/>
        </p:nvSpPr>
        <p:spPr>
          <a:xfrm>
            <a:off x="443429" y="1761422"/>
            <a:ext cx="846665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rtl="1"/>
            <a:r>
              <a:rPr lang="ar-EG" sz="2800" b="1" dirty="0">
                <a:solidFill>
                  <a:srgbClr val="C00000"/>
                </a:solidFill>
              </a:rPr>
              <a:t>4. </a:t>
            </a:r>
            <a:r>
              <a:rPr lang="ar-SA" sz="28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مقاييس </a:t>
            </a:r>
            <a:r>
              <a:rPr lang="ar-SA" sz="28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تحليل </a:t>
            </a:r>
            <a:r>
              <a:rPr lang="ar-EG" sz="28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ال</a:t>
            </a:r>
            <a:r>
              <a:rPr lang="ar-SA" sz="28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بيانات التسويق</a:t>
            </a:r>
            <a:r>
              <a:rPr lang="ar-EG" sz="28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ية</a:t>
            </a:r>
            <a:r>
              <a:rPr lang="ar-SA" sz="28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SA" sz="28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الهامة</a:t>
            </a:r>
            <a:r>
              <a:rPr lang="ar-EG" sz="28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:</a:t>
            </a:r>
            <a:endParaRPr lang="en-US" sz="2800" b="1" dirty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r" rtl="1"/>
            <a:endParaRPr lang="en-US" sz="2800" dirty="0">
              <a:latin typeface="Microsoft Uighur" panose="02000000000000000000" pitchFamily="2" charset="-78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5316798D-78AC-C433-3F63-24A47140248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97386" y="2522913"/>
            <a:ext cx="2771775" cy="164782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A8AA5908-BFDB-067E-4CC7-E2FDB73B7539}"/>
              </a:ext>
            </a:extLst>
          </p:cNvPr>
          <p:cNvSpPr txBox="1"/>
          <p:nvPr/>
        </p:nvSpPr>
        <p:spPr>
          <a:xfrm>
            <a:off x="1405316" y="2522913"/>
            <a:ext cx="545509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r" rtl="1">
              <a:buFont typeface="+mj-lt"/>
              <a:buAutoNum type="arabicParenR"/>
            </a:pPr>
            <a:r>
              <a:rPr lang="ar-SA" sz="2400" dirty="0">
                <a:latin typeface="Calibri" panose="020F0502020204030204" pitchFamily="34" charset="0"/>
                <a:cs typeface="Calibri" panose="020F0502020204030204" pitchFamily="34" charset="0"/>
              </a:rPr>
              <a:t>العائد على الإنفاق الإعلاني</a:t>
            </a:r>
            <a:r>
              <a:rPr lang="en-MY" sz="2400" dirty="0">
                <a:latin typeface="Calibri" panose="020F0502020204030204" pitchFamily="34" charset="0"/>
                <a:cs typeface="Calibri" panose="020F0502020204030204" pitchFamily="34" charset="0"/>
              </a:rPr>
              <a:t> (ROAS)</a:t>
            </a:r>
          </a:p>
          <a:p>
            <a:pPr marL="457200" lvl="0" indent="-457200" algn="r" rtl="1">
              <a:buFont typeface="+mj-lt"/>
              <a:buAutoNum type="arabicParenR"/>
            </a:pPr>
            <a:r>
              <a:rPr lang="ar-SA" sz="2400" dirty="0">
                <a:latin typeface="Calibri" panose="020F0502020204030204" pitchFamily="34" charset="0"/>
                <a:cs typeface="Calibri" panose="020F0502020204030204" pitchFamily="34" charset="0"/>
              </a:rPr>
              <a:t>تكلفة اكتساب العملاء</a:t>
            </a:r>
            <a:r>
              <a:rPr lang="en-MY" sz="2400" dirty="0">
                <a:latin typeface="Calibri" panose="020F0502020204030204" pitchFamily="34" charset="0"/>
                <a:cs typeface="Calibri" panose="020F0502020204030204" pitchFamily="34" charset="0"/>
              </a:rPr>
              <a:t> (CAC) </a:t>
            </a:r>
          </a:p>
          <a:p>
            <a:pPr marL="457200" lvl="0" indent="-457200" algn="r" rtl="1">
              <a:buFont typeface="+mj-lt"/>
              <a:buAutoNum type="arabicParenR"/>
            </a:pPr>
            <a:r>
              <a:rPr lang="ar-SA" sz="2400" dirty="0">
                <a:latin typeface="Calibri" panose="020F0502020204030204" pitchFamily="34" charset="0"/>
                <a:cs typeface="Calibri" panose="020F0502020204030204" pitchFamily="34" charset="0"/>
              </a:rPr>
              <a:t>قيمة عمر العميل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MY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MY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(</a:t>
            </a:r>
            <a:r>
              <a:rPr lang="en-MY" sz="2400" dirty="0">
                <a:latin typeface="Calibri" panose="020F0502020204030204" pitchFamily="34" charset="0"/>
                <a:cs typeface="Calibri" panose="020F0502020204030204" pitchFamily="34" charset="0"/>
              </a:rPr>
              <a:t>CLV)</a:t>
            </a:r>
            <a:r>
              <a:rPr lang="ar-SA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ar-EG" sz="24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lvl="0" indent="-457200" algn="r" rtl="1">
              <a:buFont typeface="+mj-lt"/>
              <a:buAutoNum type="arabicParenR"/>
            </a:pPr>
            <a:r>
              <a:rPr lang="ar-SA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العائد </a:t>
            </a:r>
            <a:r>
              <a:rPr lang="ar-SA" sz="2400" dirty="0">
                <a:latin typeface="Calibri" panose="020F0502020204030204" pitchFamily="34" charset="0"/>
                <a:cs typeface="Calibri" panose="020F0502020204030204" pitchFamily="34" charset="0"/>
              </a:rPr>
              <a:t>على الاستثمار</a:t>
            </a:r>
            <a:r>
              <a:rPr lang="en-MY" sz="2400" dirty="0">
                <a:latin typeface="Calibri" panose="020F0502020204030204" pitchFamily="34" charset="0"/>
                <a:cs typeface="Calibri" panose="020F0502020204030204" pitchFamily="34" charset="0"/>
              </a:rPr>
              <a:t> (ROI) </a:t>
            </a:r>
          </a:p>
          <a:p>
            <a:pPr marL="457200" lvl="0" indent="-457200" algn="r" rtl="1">
              <a:buFont typeface="+mj-lt"/>
              <a:buAutoNum type="arabicParenR"/>
            </a:pPr>
            <a:r>
              <a:rPr lang="ar-SA" sz="2400" dirty="0">
                <a:latin typeface="Calibri" panose="020F0502020204030204" pitchFamily="34" charset="0"/>
                <a:cs typeface="Calibri" panose="020F0502020204030204" pitchFamily="34" charset="0"/>
              </a:rPr>
              <a:t>نسبة النقر إلى الظهور</a:t>
            </a:r>
            <a:r>
              <a:rPr lang="en-MY" sz="2400" dirty="0">
                <a:latin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en-MY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CTR</a:t>
            </a:r>
            <a:r>
              <a:rPr lang="en-MY" sz="2400" dirty="0">
                <a:latin typeface="Calibri" panose="020F0502020204030204" pitchFamily="34" charset="0"/>
                <a:cs typeface="Calibri" panose="020F0502020204030204" pitchFamily="34" charset="0"/>
              </a:rPr>
              <a:t>) </a:t>
            </a:r>
          </a:p>
          <a:p>
            <a:pPr marL="457200" lvl="0" indent="-457200" algn="r" rtl="1">
              <a:buFont typeface="+mj-lt"/>
              <a:buAutoNum type="arabicParenR"/>
            </a:pPr>
            <a:r>
              <a:rPr lang="ar-SA" sz="2400" dirty="0">
                <a:latin typeface="Calibri" panose="020F0502020204030204" pitchFamily="34" charset="0"/>
                <a:cs typeface="Calibri" panose="020F0502020204030204" pitchFamily="34" charset="0"/>
              </a:rPr>
              <a:t>معدل فتح البريد الإلكتروني </a:t>
            </a:r>
            <a:endParaRPr lang="en-MY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lvl="0" indent="-457200" algn="r" rtl="1">
              <a:buFont typeface="+mj-lt"/>
              <a:buAutoNum type="arabicParenR"/>
            </a:pPr>
            <a:r>
              <a:rPr lang="ar-SA" sz="2400" dirty="0">
                <a:latin typeface="Calibri" panose="020F0502020204030204" pitchFamily="34" charset="0"/>
                <a:cs typeface="Calibri" panose="020F0502020204030204" pitchFamily="34" charset="0"/>
              </a:rPr>
              <a:t>رضا العملاء</a:t>
            </a:r>
            <a:r>
              <a:rPr lang="en-MY" sz="2400" dirty="0">
                <a:latin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en-MY" sz="2400" dirty="0" err="1"/>
              <a:t>CSAT</a:t>
            </a:r>
            <a:r>
              <a:rPr lang="en-MY" sz="2400" dirty="0"/>
              <a:t>)</a:t>
            </a:r>
            <a:r>
              <a:rPr lang="ar-EG" sz="2400" dirty="0"/>
              <a:t> </a:t>
            </a:r>
            <a:endParaRPr lang="en-MY" sz="2400" dirty="0"/>
          </a:p>
        </p:txBody>
      </p:sp>
    </p:spTree>
    <p:extLst>
      <p:ext uri="{BB962C8B-B14F-4D97-AF65-F5344CB8AC3E}">
        <p14:creationId xmlns:p14="http://schemas.microsoft.com/office/powerpoint/2010/main" val="92002748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-996539" y="120782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91694" y="1595804"/>
            <a:ext cx="9345750" cy="366639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17EF556D-5D9A-AEB5-2619-7876E3A936E4}"/>
              </a:ext>
            </a:extLst>
          </p:cNvPr>
          <p:cNvSpPr txBox="1"/>
          <p:nvPr/>
        </p:nvSpPr>
        <p:spPr>
          <a:xfrm>
            <a:off x="180431" y="1846820"/>
            <a:ext cx="846665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rtl="1"/>
            <a:r>
              <a:rPr lang="ar-EG" sz="2800" b="1" dirty="0">
                <a:solidFill>
                  <a:srgbClr val="C00000"/>
                </a:solidFill>
              </a:rPr>
              <a:t>5</a:t>
            </a:r>
            <a:r>
              <a:rPr lang="ar-EG" sz="28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ar-SA" sz="28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تقنيات تحليلات </a:t>
            </a:r>
            <a:r>
              <a:rPr lang="ar-EG" sz="28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ال</a:t>
            </a:r>
            <a:r>
              <a:rPr lang="ar-SA" sz="28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بيانات التسويق</a:t>
            </a:r>
            <a:r>
              <a:rPr lang="ar-EG" sz="28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ية:</a:t>
            </a:r>
            <a:endParaRPr lang="en-US" sz="2800" b="1" dirty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r" rtl="1"/>
            <a:endParaRPr lang="en-US" sz="2800" dirty="0">
              <a:latin typeface="Microsoft Uighur" panose="02000000000000000000" pitchFamily="2" charset="-78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="" xmlns:a16="http://schemas.microsoft.com/office/drawing/2014/main" id="{C1DE1DBC-FE1C-2926-F787-1C4ACD7360C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77891" y="2860062"/>
            <a:ext cx="2771775" cy="1647825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9AC7965A-0763-D4E5-3D9B-6FAE7CE7C5AE}"/>
              </a:ext>
            </a:extLst>
          </p:cNvPr>
          <p:cNvSpPr txBox="1"/>
          <p:nvPr/>
        </p:nvSpPr>
        <p:spPr>
          <a:xfrm>
            <a:off x="603209" y="2529812"/>
            <a:ext cx="628619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r" rtl="1">
              <a:buFont typeface="+mj-lt"/>
              <a:buAutoNum type="arabicParenR"/>
            </a:pPr>
            <a:r>
              <a:rPr lang="ar-SA" sz="2400" dirty="0">
                <a:latin typeface="Calibri" panose="020F0502020204030204" pitchFamily="34" charset="0"/>
                <a:cs typeface="Calibri" panose="020F0502020204030204" pitchFamily="34" charset="0"/>
              </a:rPr>
              <a:t>تحسين محركات البحث (</a:t>
            </a:r>
            <a:r>
              <a:rPr lang="en-MY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SEO</a:t>
            </a:r>
            <a:r>
              <a:rPr lang="ar-SA" sz="2400" dirty="0">
                <a:latin typeface="Calibri" panose="020F0502020204030204" pitchFamily="34" charset="0"/>
                <a:cs typeface="Calibri" panose="020F0502020204030204" pitchFamily="34" charset="0"/>
              </a:rPr>
              <a:t>)</a:t>
            </a:r>
            <a:endParaRPr lang="en-MY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lvl="0" indent="-457200" algn="r" rtl="1">
              <a:buFont typeface="+mj-lt"/>
              <a:buAutoNum type="arabicParenR"/>
            </a:pPr>
            <a:r>
              <a:rPr lang="ar-SA" sz="2400" dirty="0">
                <a:latin typeface="Calibri" panose="020F0502020204030204" pitchFamily="34" charset="0"/>
                <a:cs typeface="Calibri" panose="020F0502020204030204" pitchFamily="34" charset="0"/>
              </a:rPr>
              <a:t>استخراج البيانات</a:t>
            </a:r>
            <a:endParaRPr lang="en-MY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lvl="0" indent="-457200" algn="r" rtl="1">
              <a:buFont typeface="+mj-lt"/>
              <a:buAutoNum type="arabicParenR"/>
            </a:pPr>
            <a:r>
              <a:rPr lang="ar-SA" sz="2400" dirty="0">
                <a:latin typeface="Calibri" panose="020F0502020204030204" pitchFamily="34" charset="0"/>
                <a:cs typeface="Calibri" panose="020F0502020204030204" pitchFamily="34" charset="0"/>
              </a:rPr>
              <a:t>تحليلات الويب</a:t>
            </a:r>
            <a:endParaRPr lang="en-MY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lvl="0" indent="-457200" algn="r" rtl="1">
              <a:buFont typeface="+mj-lt"/>
              <a:buAutoNum type="arabicParenR"/>
            </a:pPr>
            <a:r>
              <a:rPr lang="ar-SA" sz="2400" dirty="0">
                <a:latin typeface="Calibri" panose="020F0502020204030204" pitchFamily="34" charset="0"/>
                <a:cs typeface="Calibri" panose="020F0502020204030204" pitchFamily="34" charset="0"/>
              </a:rPr>
              <a:t>التحليلات التنبؤية</a:t>
            </a:r>
            <a:endParaRPr lang="en-MY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lvl="0" indent="-457200" algn="r" rtl="1">
              <a:buFont typeface="+mj-lt"/>
              <a:buAutoNum type="arabicParenR"/>
            </a:pPr>
            <a:r>
              <a:rPr lang="ar-SA" sz="2400" dirty="0">
                <a:latin typeface="Calibri" panose="020F0502020204030204" pitchFamily="34" charset="0"/>
                <a:cs typeface="Calibri" panose="020F0502020204030204" pitchFamily="34" charset="0"/>
              </a:rPr>
              <a:t>تحليل النصوص</a:t>
            </a:r>
            <a:endParaRPr lang="ar-EG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lvl="0" indent="-457200" algn="r" rtl="1">
              <a:buFont typeface="+mj-lt"/>
              <a:buAutoNum type="arabicParenR"/>
            </a:pPr>
            <a:r>
              <a:rPr lang="ar-SA" sz="2400" dirty="0">
                <a:latin typeface="Calibri" panose="020F0502020204030204" pitchFamily="34" charset="0"/>
                <a:cs typeface="Calibri" panose="020F0502020204030204" pitchFamily="34" charset="0"/>
              </a:rPr>
              <a:t>الاستماع الاجتماعي</a:t>
            </a:r>
            <a:endParaRPr lang="en-MY" sz="2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104011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991910" y="1149166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91694" y="1595804"/>
            <a:ext cx="9345750" cy="366639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17EF556D-5D9A-AEB5-2619-7876E3A936E4}"/>
              </a:ext>
            </a:extLst>
          </p:cNvPr>
          <p:cNvSpPr txBox="1"/>
          <p:nvPr/>
        </p:nvSpPr>
        <p:spPr>
          <a:xfrm>
            <a:off x="248986" y="1896972"/>
            <a:ext cx="846665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rtl="1"/>
            <a:r>
              <a:rPr lang="ar-EG" sz="2800" b="1" dirty="0">
                <a:solidFill>
                  <a:srgbClr val="C00000"/>
                </a:solidFill>
              </a:rPr>
              <a:t>6</a:t>
            </a:r>
            <a:r>
              <a:rPr lang="ar-EG" sz="28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ar-SA" sz="28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أدوات </a:t>
            </a:r>
            <a:r>
              <a:rPr lang="ar-SA" sz="28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تحليل </a:t>
            </a:r>
            <a:r>
              <a:rPr lang="ar-EG" sz="28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ال</a:t>
            </a:r>
            <a:r>
              <a:rPr lang="ar-SA" sz="28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بيانات التسويق</a:t>
            </a:r>
            <a:r>
              <a:rPr lang="ar-EG" sz="28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ية:</a:t>
            </a:r>
            <a:endParaRPr lang="en-US" sz="2800" b="1" dirty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r" rtl="1"/>
            <a:endParaRPr lang="en-US" sz="2800" dirty="0">
              <a:latin typeface="Microsoft Uighur" panose="02000000000000000000" pitchFamily="2" charset="-78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E3E804F7-E33A-C811-FC71-555CC27101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51019" y="2736252"/>
            <a:ext cx="2129245" cy="140737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DDFC78BC-C59C-4240-22EC-00E4F5E3423A}"/>
              </a:ext>
            </a:extLst>
          </p:cNvPr>
          <p:cNvSpPr txBox="1"/>
          <p:nvPr/>
        </p:nvSpPr>
        <p:spPr>
          <a:xfrm>
            <a:off x="102787" y="2471158"/>
            <a:ext cx="628619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r" rtl="1">
              <a:buFont typeface="+mj-lt"/>
              <a:buAutoNum type="arabicParenR"/>
            </a:pPr>
            <a:r>
              <a:rPr lang="en-MY" sz="2400" dirty="0"/>
              <a:t>Advanced Excel</a:t>
            </a:r>
          </a:p>
          <a:p>
            <a:pPr marL="457200" lvl="0" indent="-457200" algn="r" rtl="1">
              <a:buFont typeface="+mj-lt"/>
              <a:buAutoNum type="arabicParenR"/>
            </a:pPr>
            <a:r>
              <a:rPr lang="en-MY" sz="2400" dirty="0"/>
              <a:t>SPSS</a:t>
            </a:r>
            <a:r>
              <a:rPr lang="ar-EG" sz="2400" dirty="0"/>
              <a:t> </a:t>
            </a:r>
            <a:r>
              <a:rPr lang="ar-SA" sz="2400" dirty="0"/>
              <a:t> </a:t>
            </a:r>
            <a:endParaRPr lang="en-MY" sz="2400" dirty="0"/>
          </a:p>
          <a:p>
            <a:pPr marL="457200" lvl="0" indent="-457200" algn="r" rtl="1">
              <a:buFont typeface="+mj-lt"/>
              <a:buAutoNum type="arabicParenR"/>
            </a:pPr>
            <a:r>
              <a:rPr lang="en-MY" sz="2400" dirty="0"/>
              <a:t>Python</a:t>
            </a:r>
          </a:p>
          <a:p>
            <a:pPr marL="457200" lvl="0" indent="-457200" algn="r" rtl="1">
              <a:buFont typeface="+mj-lt"/>
              <a:buAutoNum type="arabicParenR"/>
            </a:pPr>
            <a:r>
              <a:rPr lang="en-MY" sz="2400" dirty="0"/>
              <a:t>Google Analytics</a:t>
            </a:r>
          </a:p>
          <a:p>
            <a:pPr marL="457200" lvl="0" indent="-457200" algn="r" rtl="1">
              <a:buFont typeface="+mj-lt"/>
              <a:buAutoNum type="arabicParenR"/>
            </a:pPr>
            <a:r>
              <a:rPr lang="en-MY" sz="2400" dirty="0" err="1"/>
              <a:t>HubSpot</a:t>
            </a:r>
            <a:endParaRPr lang="ar-EG" sz="2400" dirty="0"/>
          </a:p>
          <a:p>
            <a:pPr marL="457200" indent="-457200" algn="r" rtl="1">
              <a:buFont typeface="+mj-lt"/>
              <a:buAutoNum type="arabicParenR"/>
            </a:pPr>
            <a:r>
              <a:rPr lang="en-MY" sz="2400" dirty="0"/>
              <a:t>Google </a:t>
            </a:r>
            <a:r>
              <a:rPr lang="en-MY" sz="2400" dirty="0" err="1"/>
              <a:t>AdWords</a:t>
            </a:r>
            <a:endParaRPr lang="en-MY" sz="24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792691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-872518" y="1155869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91694" y="1595804"/>
            <a:ext cx="9345750" cy="366639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17EF556D-5D9A-AEB5-2619-7876E3A936E4}"/>
              </a:ext>
            </a:extLst>
          </p:cNvPr>
          <p:cNvSpPr txBox="1"/>
          <p:nvPr/>
        </p:nvSpPr>
        <p:spPr>
          <a:xfrm>
            <a:off x="886132" y="1813907"/>
            <a:ext cx="846665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rtl="1"/>
            <a:r>
              <a:rPr lang="en-US" sz="2800" b="1" dirty="0">
                <a:solidFill>
                  <a:srgbClr val="C00000"/>
                </a:solidFill>
              </a:rPr>
              <a:t>7</a:t>
            </a:r>
            <a:r>
              <a:rPr lang="ar-EG" sz="2800" b="1" dirty="0">
                <a:solidFill>
                  <a:srgbClr val="C00000"/>
                </a:solidFill>
              </a:rPr>
              <a:t>. </a:t>
            </a:r>
            <a:r>
              <a:rPr lang="ar-EG" sz="28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مهارات </a:t>
            </a:r>
            <a:r>
              <a:rPr lang="ar-SA" sz="28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تحليل </a:t>
            </a:r>
            <a:r>
              <a:rPr lang="ar-EG" sz="28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ال</a:t>
            </a:r>
            <a:r>
              <a:rPr lang="ar-SA" sz="28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بيانات التسويق</a:t>
            </a:r>
            <a:r>
              <a:rPr lang="ar-EG" sz="28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ية:</a:t>
            </a:r>
            <a:endParaRPr lang="en-US" sz="2800" b="1" dirty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r" rtl="1"/>
            <a:endParaRPr lang="en-US" sz="2800" dirty="0">
              <a:latin typeface="Microsoft Uighur" panose="02000000000000000000" pitchFamily="2" charset="-78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F481EBCA-FB82-B39E-5678-72BBFACC8EDB}"/>
              </a:ext>
            </a:extLst>
          </p:cNvPr>
          <p:cNvSpPr txBox="1"/>
          <p:nvPr/>
        </p:nvSpPr>
        <p:spPr>
          <a:xfrm>
            <a:off x="30993" y="2404459"/>
            <a:ext cx="722646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r" rtl="1">
              <a:buFont typeface="+mj-lt"/>
              <a:buAutoNum type="arabicParenR"/>
            </a:pPr>
            <a:r>
              <a:rPr lang="ar-SA" sz="2400" dirty="0">
                <a:latin typeface="Calibri" panose="020F0502020204030204" pitchFamily="34" charset="0"/>
                <a:cs typeface="Calibri" panose="020F0502020204030204" pitchFamily="34" charset="0"/>
              </a:rPr>
              <a:t>التواصل والعرض</a:t>
            </a:r>
            <a:endParaRPr lang="en-MY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lvl="0" indent="-457200" algn="r" rtl="1">
              <a:buFont typeface="+mj-lt"/>
              <a:buAutoNum type="arabicParenR"/>
            </a:pPr>
            <a:r>
              <a:rPr lang="ar-SA" sz="2400" dirty="0">
                <a:latin typeface="Calibri" panose="020F0502020204030204" pitchFamily="34" charset="0"/>
                <a:cs typeface="Calibri" panose="020F0502020204030204" pitchFamily="34" charset="0"/>
              </a:rPr>
              <a:t>المهارات الشخصية</a:t>
            </a:r>
            <a:endParaRPr lang="en-MY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lvl="0" indent="-457200" algn="r" rtl="1">
              <a:buFont typeface="+mj-lt"/>
              <a:buAutoNum type="arabicParenR"/>
            </a:pPr>
            <a:r>
              <a:rPr lang="ar-SA" sz="2400" dirty="0">
                <a:latin typeface="Calibri" panose="020F0502020204030204" pitchFamily="34" charset="0"/>
                <a:cs typeface="Calibri" panose="020F0502020204030204" pitchFamily="34" charset="0"/>
              </a:rPr>
              <a:t>حل المشاكل</a:t>
            </a:r>
            <a:endParaRPr lang="en-MY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lvl="0" indent="-457200" algn="r" rtl="1">
              <a:buFont typeface="+mj-lt"/>
              <a:buAutoNum type="arabicParenR"/>
            </a:pPr>
            <a:r>
              <a:rPr lang="ar-SA" sz="2400" dirty="0">
                <a:latin typeface="Calibri" panose="020F0502020204030204" pitchFamily="34" charset="0"/>
                <a:cs typeface="Calibri" panose="020F0502020204030204" pitchFamily="34" charset="0"/>
              </a:rPr>
              <a:t>إدارة الذات</a:t>
            </a:r>
            <a:endParaRPr lang="en-MY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lvl="0" indent="-457200" algn="r" rtl="1">
              <a:buFont typeface="+mj-lt"/>
              <a:buAutoNum type="arabicParenR"/>
            </a:pPr>
            <a:r>
              <a:rPr lang="ar-SA" sz="2400" dirty="0">
                <a:latin typeface="Calibri" panose="020F0502020204030204" pitchFamily="34" charset="0"/>
                <a:cs typeface="Calibri" panose="020F0502020204030204" pitchFamily="34" charset="0"/>
              </a:rPr>
              <a:t>وضع الاستراتيجيات الملائمة</a:t>
            </a:r>
            <a:endParaRPr lang="ar-EG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 algn="r" rtl="1">
              <a:buFont typeface="+mj-lt"/>
              <a:buAutoNum type="arabicParenR"/>
            </a:pPr>
            <a:r>
              <a:rPr lang="ar-SA" sz="2400" dirty="0">
                <a:latin typeface="Calibri" panose="020F0502020204030204" pitchFamily="34" charset="0"/>
                <a:cs typeface="Calibri" panose="020F0502020204030204" pitchFamily="34" charset="0"/>
              </a:rPr>
              <a:t>متابعة وقياس نتائج الإجراءات والأعمال</a:t>
            </a:r>
            <a:endParaRPr lang="en-MY" sz="2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="" xmlns:a16="http://schemas.microsoft.com/office/drawing/2014/main" id="{51A2227C-B61A-E879-84B0-ABF429771C2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36778" y="2779359"/>
            <a:ext cx="2180892" cy="1558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030499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9257362" y="946856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91694" y="1595804"/>
            <a:ext cx="9345750" cy="366639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17EF556D-5D9A-AEB5-2619-7876E3A936E4}"/>
              </a:ext>
            </a:extLst>
          </p:cNvPr>
          <p:cNvSpPr txBox="1"/>
          <p:nvPr/>
        </p:nvSpPr>
        <p:spPr>
          <a:xfrm>
            <a:off x="1191694" y="1697222"/>
            <a:ext cx="846665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rtl="1"/>
            <a:r>
              <a:rPr lang="ar-EG" sz="2800" b="1" dirty="0">
                <a:solidFill>
                  <a:srgbClr val="C00000"/>
                </a:solidFill>
              </a:rPr>
              <a:t>8</a:t>
            </a:r>
            <a:r>
              <a:rPr lang="ar-EG" sz="2800" b="1" dirty="0">
                <a:solidFill>
                  <a:srgbClr val="C00000"/>
                </a:solidFill>
                <a:latin typeface="+mj-lt"/>
                <a:cs typeface="Calibri" panose="020F0502020204030204" pitchFamily="34" charset="0"/>
              </a:rPr>
              <a:t>. تحليلات التجزئة</a:t>
            </a:r>
            <a:r>
              <a:rPr lang="ar-EG" sz="2800" b="1" dirty="0">
                <a:solidFill>
                  <a:srgbClr val="C00000"/>
                </a:solidFill>
                <a:latin typeface="+mj-lt"/>
              </a:rPr>
              <a:t>:</a:t>
            </a:r>
            <a:endParaRPr lang="en-US" sz="2800" b="1" dirty="0">
              <a:solidFill>
                <a:srgbClr val="C00000"/>
              </a:solidFill>
              <a:latin typeface="+mj-lt"/>
            </a:endParaRPr>
          </a:p>
          <a:p>
            <a:pPr algn="r" rtl="1"/>
            <a:endParaRPr lang="en-US" sz="2800" dirty="0">
              <a:latin typeface="Microsoft Uighur" panose="02000000000000000000" pitchFamily="2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9E1643ED-DE01-56BF-8407-8DD15527EEE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03686" y="2453833"/>
            <a:ext cx="3247311" cy="208972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E2376ACE-6A52-9674-1216-6CADDFF19D25}"/>
              </a:ext>
            </a:extLst>
          </p:cNvPr>
          <p:cNvSpPr txBox="1"/>
          <p:nvPr/>
        </p:nvSpPr>
        <p:spPr>
          <a:xfrm>
            <a:off x="180431" y="2177020"/>
            <a:ext cx="6228591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r" rtl="1">
              <a:buFont typeface="+mj-lt"/>
              <a:buAutoNum type="arabicParenR"/>
            </a:pPr>
            <a:r>
              <a:rPr lang="ar-SA" sz="2400" dirty="0">
                <a:latin typeface="Calibri" panose="020F0502020204030204" pitchFamily="34" charset="0"/>
                <a:cs typeface="Calibri" panose="020F0502020204030204" pitchFamily="34" charset="0"/>
              </a:rPr>
              <a:t>مقدمة حول التجزئة</a:t>
            </a:r>
            <a:endParaRPr lang="en-MY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lvl="0" indent="-457200" algn="r" rtl="1">
              <a:buFont typeface="+mj-lt"/>
              <a:buAutoNum type="arabicParenR"/>
            </a:pPr>
            <a:r>
              <a:rPr lang="ar-SA" sz="2400" dirty="0">
                <a:latin typeface="Calibri" panose="020F0502020204030204" pitchFamily="34" charset="0"/>
                <a:cs typeface="Calibri" panose="020F0502020204030204" pitchFamily="34" charset="0"/>
              </a:rPr>
              <a:t>فوائد معرفة العملاء</a:t>
            </a:r>
            <a:endParaRPr lang="en-MY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lvl="0" indent="-457200" algn="r" rtl="1">
              <a:buFont typeface="+mj-lt"/>
              <a:buAutoNum type="arabicParenR"/>
            </a:pPr>
            <a:r>
              <a:rPr lang="en-MY" sz="2400" dirty="0"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  <a:r>
              <a:rPr lang="ar-SA" sz="2400" dirty="0">
                <a:latin typeface="Calibri" panose="020F0502020204030204" pitchFamily="34" charset="0"/>
                <a:cs typeface="Calibri" panose="020F0502020204030204" pitchFamily="34" charset="0"/>
              </a:rPr>
              <a:t>مقاييس التجزئة</a:t>
            </a:r>
            <a:endParaRPr lang="en-MY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lvl="0" indent="-457200" algn="r" rtl="1">
              <a:buFont typeface="+mj-lt"/>
              <a:buAutoNum type="arabicParenR"/>
            </a:pPr>
            <a:r>
              <a:rPr lang="ar-SA" sz="2400" dirty="0">
                <a:latin typeface="Calibri" panose="020F0502020204030204" pitchFamily="34" charset="0"/>
                <a:cs typeface="Calibri" panose="020F0502020204030204" pitchFamily="34" charset="0"/>
              </a:rPr>
              <a:t>روابط الإحالة</a:t>
            </a:r>
            <a:endParaRPr lang="en-MY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lvl="0" indent="-457200" algn="r" rtl="1">
              <a:buFont typeface="+mj-lt"/>
              <a:buAutoNum type="arabicParenR"/>
            </a:pPr>
            <a:r>
              <a:rPr lang="ar-SA" sz="2400" dirty="0">
                <a:latin typeface="Calibri" panose="020F0502020204030204" pitchFamily="34" charset="0"/>
                <a:cs typeface="Calibri" panose="020F0502020204030204" pitchFamily="34" charset="0"/>
              </a:rPr>
              <a:t>صفحات الهبوط</a:t>
            </a:r>
            <a:endParaRPr lang="en-MY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lvl="0" indent="-457200" algn="r" rtl="1">
              <a:buFont typeface="+mj-lt"/>
              <a:buAutoNum type="arabicParenR"/>
            </a:pPr>
            <a:r>
              <a:rPr lang="ar-SA" sz="2400" dirty="0">
                <a:latin typeface="Calibri" panose="020F0502020204030204" pitchFamily="34" charset="0"/>
                <a:cs typeface="Calibri" panose="020F0502020204030204" pitchFamily="34" charset="0"/>
              </a:rPr>
              <a:t>سرعة الاتصال ونظام التشغيل والمتصفح</a:t>
            </a:r>
            <a:endParaRPr lang="en-MY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lvl="0" indent="-457200" algn="r" rtl="1">
              <a:buFont typeface="+mj-lt"/>
              <a:buAutoNum type="arabicParenR"/>
            </a:pPr>
            <a:r>
              <a:rPr lang="ar-SA" sz="2400" dirty="0">
                <a:latin typeface="Calibri" panose="020F0502020204030204" pitchFamily="34" charset="0"/>
                <a:cs typeface="Calibri" panose="020F0502020204030204" pitchFamily="34" charset="0"/>
              </a:rPr>
              <a:t>الموقع الجغرافي</a:t>
            </a:r>
            <a:endParaRPr lang="ar-EG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 algn="r" rtl="1">
              <a:buFont typeface="+mj-lt"/>
              <a:buAutoNum type="arabicParenR"/>
            </a:pPr>
            <a:r>
              <a:rPr lang="ar-SA" sz="2400" dirty="0">
                <a:latin typeface="Calibri" panose="020F0502020204030204" pitchFamily="34" charset="0"/>
                <a:cs typeface="Calibri" panose="020F0502020204030204" pitchFamily="34" charset="0"/>
              </a:rPr>
              <a:t>الزوار لأول مرة</a:t>
            </a:r>
            <a:endParaRPr lang="en-MY" sz="2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724448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-880602" y="120946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91694" y="1595804"/>
            <a:ext cx="9345750" cy="366639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17EF556D-5D9A-AEB5-2619-7876E3A936E4}"/>
              </a:ext>
            </a:extLst>
          </p:cNvPr>
          <p:cNvSpPr txBox="1"/>
          <p:nvPr/>
        </p:nvSpPr>
        <p:spPr>
          <a:xfrm>
            <a:off x="1086788" y="1907647"/>
            <a:ext cx="846665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rtl="1"/>
            <a:r>
              <a:rPr lang="en-US" sz="2800" b="1" dirty="0">
                <a:solidFill>
                  <a:srgbClr val="C00000"/>
                </a:solidFill>
              </a:rPr>
              <a:t>9</a:t>
            </a:r>
            <a:r>
              <a:rPr lang="ar-JO" sz="2800" b="1" dirty="0">
                <a:solidFill>
                  <a:srgbClr val="C00000"/>
                </a:solidFill>
                <a:latin typeface="+mj-lt"/>
                <a:cs typeface="Calibri" panose="020F0502020204030204" pitchFamily="34" charset="0"/>
              </a:rPr>
              <a:t>.</a:t>
            </a:r>
            <a:r>
              <a:rPr lang="ar-EG" sz="2800" b="1" dirty="0">
                <a:solidFill>
                  <a:srgbClr val="C00000"/>
                </a:solidFill>
                <a:latin typeface="+mj-lt"/>
                <a:cs typeface="Calibri" panose="020F0502020204030204" pitchFamily="34" charset="0"/>
              </a:rPr>
              <a:t> تحليلات العملاء</a:t>
            </a:r>
            <a:r>
              <a:rPr lang="ar-EG" sz="2800" b="1" dirty="0">
                <a:solidFill>
                  <a:srgbClr val="C00000"/>
                </a:solidFill>
                <a:latin typeface="+mj-lt"/>
              </a:rPr>
              <a:t>:</a:t>
            </a:r>
            <a:endParaRPr lang="en-US" sz="2800" b="1" dirty="0">
              <a:solidFill>
                <a:srgbClr val="C00000"/>
              </a:solidFill>
              <a:latin typeface="+mj-lt"/>
            </a:endParaRPr>
          </a:p>
          <a:p>
            <a:pPr algn="r" rtl="1"/>
            <a:endParaRPr lang="en-US" sz="2800" dirty="0">
              <a:latin typeface="Microsoft Uighur" panose="02000000000000000000" pitchFamily="2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F9C088A4-6A5D-B3ED-F13D-3F65EF7B81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75701" y="2535191"/>
            <a:ext cx="4361743" cy="230085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EC60ECAB-9A69-E3BA-D13C-95650A1E7F10}"/>
              </a:ext>
            </a:extLst>
          </p:cNvPr>
          <p:cNvSpPr txBox="1"/>
          <p:nvPr/>
        </p:nvSpPr>
        <p:spPr>
          <a:xfrm>
            <a:off x="-657527" y="2803497"/>
            <a:ext cx="628619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r" rtl="1">
              <a:buFont typeface="+mj-lt"/>
              <a:buAutoNum type="arabicParenR"/>
            </a:pPr>
            <a:r>
              <a:rPr lang="ar-SA" sz="2400" dirty="0">
                <a:latin typeface="Calibri" panose="020F0502020204030204" pitchFamily="34" charset="0"/>
                <a:cs typeface="Calibri" panose="020F0502020204030204" pitchFamily="34" charset="0"/>
              </a:rPr>
              <a:t>قيمة عمر </a:t>
            </a:r>
            <a:r>
              <a:rPr lang="ar-SA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العميل</a:t>
            </a:r>
            <a:r>
              <a:rPr lang="ar-EG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MY" sz="2400" dirty="0"/>
              <a:t>(CLV)</a:t>
            </a:r>
            <a:endParaRPr lang="en-MY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lvl="0" indent="-457200" algn="r" rtl="1">
              <a:buFont typeface="+mj-lt"/>
              <a:buAutoNum type="arabicParenR"/>
            </a:pPr>
            <a:r>
              <a:rPr lang="ar-SA" sz="2400" dirty="0">
                <a:latin typeface="Calibri" panose="020F0502020204030204" pitchFamily="34" charset="0"/>
                <a:cs typeface="Calibri" panose="020F0502020204030204" pitchFamily="34" charset="0"/>
              </a:rPr>
              <a:t>تسجيل نقاط العملاء المحتملين</a:t>
            </a:r>
            <a:endParaRPr lang="ar-EG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lvl="0" indent="-457200" algn="r" rtl="1">
              <a:buFont typeface="+mj-lt"/>
              <a:buAutoNum type="arabicParenR"/>
            </a:pPr>
            <a:r>
              <a:rPr lang="ar-SA" sz="2400" dirty="0">
                <a:latin typeface="Calibri" panose="020F0502020204030204" pitchFamily="34" charset="0"/>
                <a:cs typeface="Calibri" panose="020F0502020204030204" pitchFamily="34" charset="0"/>
              </a:rPr>
              <a:t>التنبؤ بالانسحاب</a:t>
            </a:r>
            <a:endParaRPr lang="ar-EG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lvl="0" indent="-457200" algn="r" rtl="1">
              <a:buFont typeface="+mj-lt"/>
              <a:buAutoNum type="arabicParenR"/>
            </a:pPr>
            <a:endParaRPr lang="en-MY" sz="2400" dirty="0"/>
          </a:p>
          <a:p>
            <a:pPr algn="r"/>
            <a:endParaRPr lang="en-MY" sz="24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079673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-731210" y="1155869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91694" y="1595804"/>
            <a:ext cx="9345750" cy="366639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17EF556D-5D9A-AEB5-2619-7876E3A936E4}"/>
              </a:ext>
            </a:extLst>
          </p:cNvPr>
          <p:cNvSpPr txBox="1"/>
          <p:nvPr/>
        </p:nvSpPr>
        <p:spPr>
          <a:xfrm>
            <a:off x="3397212" y="1898962"/>
            <a:ext cx="846665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rtl="1"/>
            <a:r>
              <a:rPr lang="ar-EG" sz="2800" b="1" dirty="0">
                <a:solidFill>
                  <a:srgbClr val="C00000"/>
                </a:solidFill>
              </a:rPr>
              <a:t>10</a:t>
            </a:r>
            <a:r>
              <a:rPr lang="ar-EG" sz="2800" b="1" dirty="0">
                <a:solidFill>
                  <a:srgbClr val="C00000"/>
                </a:solidFill>
                <a:latin typeface="+mj-lt"/>
                <a:cs typeface="Calibri" panose="020F0502020204030204" pitchFamily="34" charset="0"/>
              </a:rPr>
              <a:t>. تحليلات التسعير و المنتج والاعلان </a:t>
            </a:r>
            <a:r>
              <a:rPr lang="ar-EG" sz="2800" b="1" dirty="0">
                <a:solidFill>
                  <a:srgbClr val="C00000"/>
                </a:solidFill>
              </a:rPr>
              <a:t>:</a:t>
            </a:r>
            <a:endParaRPr lang="en-US" sz="2800" b="1" dirty="0">
              <a:solidFill>
                <a:srgbClr val="C00000"/>
              </a:solidFill>
              <a:latin typeface="Microsoft Uighur" panose="02000000000000000000" pitchFamily="2" charset="-78"/>
            </a:endParaRPr>
          </a:p>
          <a:p>
            <a:pPr algn="r" rtl="1"/>
            <a:endParaRPr lang="en-US" sz="2800" dirty="0">
              <a:latin typeface="Microsoft Uighur" panose="02000000000000000000" pitchFamily="2" charset="-78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BFA2E8B5-1C72-7680-B3D1-82CED64C656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01595" y="2554940"/>
            <a:ext cx="3191234" cy="174811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2E1E529C-C09D-516D-4B02-086AF58348BE}"/>
              </a:ext>
            </a:extLst>
          </p:cNvPr>
          <p:cNvSpPr txBox="1"/>
          <p:nvPr/>
        </p:nvSpPr>
        <p:spPr>
          <a:xfrm>
            <a:off x="3640835" y="2477861"/>
            <a:ext cx="628619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r" rtl="1">
              <a:buFont typeface="+mj-lt"/>
              <a:buAutoNum type="arabicParenR"/>
            </a:pPr>
            <a:r>
              <a:rPr lang="ar-SA" sz="2400" dirty="0">
                <a:latin typeface="Calibri" panose="020F0502020204030204" pitchFamily="34" charset="0"/>
                <a:cs typeface="Calibri" panose="020F0502020204030204" pitchFamily="34" charset="0"/>
              </a:rPr>
              <a:t>تقدير منحنى الطلب</a:t>
            </a:r>
            <a:endParaRPr lang="en-MY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 algn="r" rtl="1">
              <a:buFont typeface="+mj-lt"/>
              <a:buAutoNum type="arabicParenR"/>
            </a:pPr>
            <a:r>
              <a:rPr lang="ar-SA" sz="2400" dirty="0">
                <a:latin typeface="Calibri" panose="020F0502020204030204" pitchFamily="34" charset="0"/>
                <a:cs typeface="Calibri" panose="020F0502020204030204" pitchFamily="34" charset="0"/>
              </a:rPr>
              <a:t>الانحدار </a:t>
            </a:r>
            <a:endParaRPr lang="en-MY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 algn="r" rtl="1">
              <a:buFont typeface="+mj-lt"/>
              <a:buAutoNum type="arabicParenR"/>
            </a:pPr>
            <a:r>
              <a:rPr lang="ar-SA" sz="2400" dirty="0">
                <a:latin typeface="Calibri" panose="020F0502020204030204" pitchFamily="34" charset="0"/>
                <a:cs typeface="Calibri" panose="020F0502020204030204" pitchFamily="34" charset="0"/>
              </a:rPr>
              <a:t>التحليل المشترك</a:t>
            </a:r>
            <a:endParaRPr lang="en-MY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 algn="r" rtl="1">
              <a:buFont typeface="+mj-lt"/>
              <a:buAutoNum type="arabicParenR"/>
            </a:pPr>
            <a:r>
              <a:rPr lang="ar-SA" sz="2400" dirty="0">
                <a:latin typeface="Calibri" panose="020F0502020204030204" pitchFamily="34" charset="0"/>
                <a:cs typeface="Calibri" panose="020F0502020204030204" pitchFamily="34" charset="0"/>
              </a:rPr>
              <a:t>نماذج الإسناد </a:t>
            </a:r>
            <a:endParaRPr lang="en-MY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 algn="r" rtl="1">
              <a:buFont typeface="+mj-lt"/>
              <a:buAutoNum type="arabicParenR"/>
            </a:pPr>
            <a:r>
              <a:rPr lang="ar-SA" sz="2400" dirty="0">
                <a:latin typeface="Calibri" panose="020F0502020204030204" pitchFamily="34" charset="0"/>
                <a:cs typeface="Calibri" panose="020F0502020204030204" pitchFamily="34" charset="0"/>
              </a:rPr>
              <a:t>نمذجة مزيج التسويق </a:t>
            </a:r>
            <a:r>
              <a:rPr lang="en-MY" sz="2400" dirty="0">
                <a:latin typeface="Calibri" panose="020F0502020204030204" pitchFamily="34" charset="0"/>
                <a:cs typeface="Calibri" panose="020F0502020204030204" pitchFamily="34" charset="0"/>
              </a:rPr>
              <a:t>MMM</a:t>
            </a:r>
          </a:p>
          <a:p>
            <a:pPr algn="r"/>
            <a:endParaRPr lang="en-MY" sz="24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509820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TextBox 41"/>
          <p:cNvSpPr txBox="1"/>
          <p:nvPr/>
        </p:nvSpPr>
        <p:spPr>
          <a:xfrm>
            <a:off x="5050917" y="1255061"/>
            <a:ext cx="9171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المحاضرة التمهيدية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FF0FD337-6BE3-014B-6916-AFAF1FABB81E}"/>
              </a:ext>
            </a:extLst>
          </p:cNvPr>
          <p:cNvSpPr/>
          <p:nvPr/>
        </p:nvSpPr>
        <p:spPr>
          <a:xfrm>
            <a:off x="1127760" y="4973157"/>
            <a:ext cx="4747323" cy="57490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ar-EG" sz="2800" b="1" dirty="0">
                <a:latin typeface="Calibri" panose="020F0502020204030204" pitchFamily="34" charset="0"/>
                <a:cs typeface="Calibri" panose="020F0502020204030204" pitchFamily="34" charset="0"/>
              </a:rPr>
              <a:t>ما</a:t>
            </a:r>
            <a:r>
              <a:rPr lang="ar-JO" sz="2800" b="1" dirty="0">
                <a:latin typeface="Calibri" panose="020F0502020204030204" pitchFamily="34" charset="0"/>
                <a:cs typeface="Calibri" panose="020F0502020204030204" pitchFamily="34" charset="0"/>
              </a:rPr>
              <a:t> ا</a:t>
            </a:r>
            <a:r>
              <a:rPr lang="ar-EG" sz="2800" b="1" dirty="0">
                <a:latin typeface="Calibri" panose="020F0502020204030204" pitchFamily="34" charset="0"/>
                <a:cs typeface="Calibri" panose="020F0502020204030204" pitchFamily="34" charset="0"/>
              </a:rPr>
              <a:t>لمقصود بتحليلات التسويق</a:t>
            </a:r>
            <a:endParaRPr lang="en-US" sz="28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33618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-911640" y="1155869"/>
            <a:ext cx="339721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91694" y="1595804"/>
            <a:ext cx="9345750" cy="366639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17EF556D-5D9A-AEB5-2619-7876E3A936E4}"/>
              </a:ext>
            </a:extLst>
          </p:cNvPr>
          <p:cNvSpPr txBox="1"/>
          <p:nvPr/>
        </p:nvSpPr>
        <p:spPr>
          <a:xfrm>
            <a:off x="1456952" y="1792277"/>
            <a:ext cx="846665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 rtl="1"/>
            <a:r>
              <a:rPr lang="ar-EG" sz="2800" b="1" dirty="0">
                <a:solidFill>
                  <a:srgbClr val="C00000"/>
                </a:solidFill>
                <a:latin typeface="+mj-lt"/>
                <a:cs typeface="Calibri" panose="020F0502020204030204" pitchFamily="34" charset="0"/>
              </a:rPr>
              <a:t>ما</a:t>
            </a:r>
            <a:r>
              <a:rPr lang="ar-JO" sz="2800" b="1" dirty="0">
                <a:solidFill>
                  <a:srgbClr val="C00000"/>
                </a:solidFill>
                <a:latin typeface="+mj-lt"/>
                <a:cs typeface="Calibri" panose="020F0502020204030204" pitchFamily="34" charset="0"/>
              </a:rPr>
              <a:t> ا</a:t>
            </a:r>
            <a:r>
              <a:rPr lang="ar-EG" sz="2800" b="1" dirty="0">
                <a:solidFill>
                  <a:srgbClr val="C00000"/>
                </a:solidFill>
                <a:latin typeface="+mj-lt"/>
                <a:cs typeface="Calibri" panose="020F0502020204030204" pitchFamily="34" charset="0"/>
              </a:rPr>
              <a:t>لمقصود بتحليلات </a:t>
            </a:r>
            <a:r>
              <a:rPr lang="ar-EG" sz="2800" b="1" dirty="0" smtClean="0">
                <a:solidFill>
                  <a:srgbClr val="C00000"/>
                </a:solidFill>
                <a:latin typeface="+mj-lt"/>
                <a:cs typeface="Calibri" panose="020F0502020204030204" pitchFamily="34" charset="0"/>
              </a:rPr>
              <a:t>التسويق</a:t>
            </a:r>
            <a:r>
              <a:rPr lang="ar-EG" sz="2800" b="1" dirty="0" smtClean="0">
                <a:solidFill>
                  <a:srgbClr val="C00000"/>
                </a:solidFill>
                <a:latin typeface="+mj-lt"/>
              </a:rPr>
              <a:t>؟</a:t>
            </a:r>
            <a:endParaRPr lang="en-US" sz="2800" b="1" dirty="0">
              <a:solidFill>
                <a:srgbClr val="C00000"/>
              </a:solidFill>
              <a:latin typeface="+mj-lt"/>
            </a:endParaRPr>
          </a:p>
          <a:p>
            <a:pPr algn="r" rtl="1"/>
            <a:endParaRPr lang="en-US" sz="2800" dirty="0">
              <a:latin typeface="Microsoft Uighur" panose="02000000000000000000" pitchFamily="2" charset="-78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629F0848-1A29-B3FB-D59A-8603AADC96AD}"/>
              </a:ext>
            </a:extLst>
          </p:cNvPr>
          <p:cNvSpPr txBox="1"/>
          <p:nvPr/>
        </p:nvSpPr>
        <p:spPr>
          <a:xfrm>
            <a:off x="4051139" y="2459503"/>
            <a:ext cx="587246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/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تعد </a:t>
            </a:r>
            <a:r>
              <a:rPr lang="ar-EG" sz="2400" b="1" dirty="0">
                <a:latin typeface="Calibri" panose="020F0502020204030204" pitchFamily="34" charset="0"/>
                <a:cs typeface="Calibri" panose="020F0502020204030204" pitchFamily="34" charset="0"/>
              </a:rPr>
              <a:t>تحليلات التسويق 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أحد المفاهيم المهمة في عالم التسويق، فهي أحد أهم </a:t>
            </a:r>
            <a:r>
              <a:rPr lang="ar-EG" sz="2400" b="1" u="sng" dirty="0">
                <a:latin typeface="Calibri" panose="020F0502020204030204" pitchFamily="34" charset="0"/>
                <a:cs typeface="Calibri" panose="020F0502020204030204" pitchFamily="34" charset="0"/>
              </a:rPr>
              <a:t>وسائل التسويق 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التي تزودك </a:t>
            </a:r>
            <a:r>
              <a:rPr lang="ar-EG" sz="2400" b="1" dirty="0">
                <a:latin typeface="Calibri" panose="020F0502020204030204" pitchFamily="34" charset="0"/>
                <a:cs typeface="Calibri" panose="020F0502020204030204" pitchFamily="34" charset="0"/>
              </a:rPr>
              <a:t>بالبيانات عن أداء شركتك بين منافسيها 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وطرق تحسين استراتيجية عملك، ولكن ماهي </a:t>
            </a:r>
            <a:r>
              <a:rPr lang="ar-EG" sz="2400" b="1" dirty="0">
                <a:latin typeface="Calibri" panose="020F0502020204030204" pitchFamily="34" charset="0"/>
                <a:cs typeface="Calibri" panose="020F0502020204030204" pitchFamily="34" charset="0"/>
              </a:rPr>
              <a:t>تحليلات التسويق 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؟ وما هي </a:t>
            </a:r>
            <a:r>
              <a:rPr lang="ar-EG" sz="24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فوائد وادوات </a:t>
            </a:r>
            <a:r>
              <a:rPr lang="ar-EG" sz="2400" b="1" dirty="0">
                <a:latin typeface="Calibri" panose="020F0502020204030204" pitchFamily="34" charset="0"/>
                <a:cs typeface="Calibri" panose="020F0502020204030204" pitchFamily="34" charset="0"/>
              </a:rPr>
              <a:t>تحليلات التسويق</a:t>
            </a:r>
            <a:r>
              <a:rPr lang="ar-EG" sz="2400" dirty="0"/>
              <a:t>؟ </a:t>
            </a:r>
          </a:p>
          <a:p>
            <a:pPr lvl="0" algn="just" rtl="1"/>
            <a:r>
              <a:rPr lang="ar-EG" sz="2400" dirty="0"/>
              <a:t> </a:t>
            </a:r>
            <a:endParaRPr lang="en-MY" sz="2400" u="sng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0668" y="2205054"/>
            <a:ext cx="2320323" cy="24318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1122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9607773" y="1155869"/>
            <a:ext cx="3611880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678329" y="1592709"/>
            <a:ext cx="10293599" cy="3790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17EF556D-5D9A-AEB5-2619-7876E3A936E4}"/>
              </a:ext>
            </a:extLst>
          </p:cNvPr>
          <p:cNvSpPr txBox="1"/>
          <p:nvPr/>
        </p:nvSpPr>
        <p:spPr>
          <a:xfrm>
            <a:off x="793419" y="1937178"/>
            <a:ext cx="846665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 rtl="1"/>
            <a:r>
              <a:rPr lang="ar-EG" sz="2800" b="1" dirty="0">
                <a:solidFill>
                  <a:srgbClr val="C00000"/>
                </a:solidFill>
                <a:latin typeface="+mj-lt"/>
                <a:cs typeface="Calibri" panose="020F0502020204030204" pitchFamily="34" charset="0"/>
              </a:rPr>
              <a:t>ما</a:t>
            </a:r>
            <a:r>
              <a:rPr lang="ar-JO" sz="2800" b="1" dirty="0">
                <a:solidFill>
                  <a:srgbClr val="C00000"/>
                </a:solidFill>
                <a:latin typeface="+mj-lt"/>
                <a:cs typeface="Calibri" panose="020F0502020204030204" pitchFamily="34" charset="0"/>
              </a:rPr>
              <a:t> ا</a:t>
            </a:r>
            <a:r>
              <a:rPr lang="ar-EG" sz="2800" b="1" dirty="0">
                <a:solidFill>
                  <a:srgbClr val="C00000"/>
                </a:solidFill>
                <a:latin typeface="+mj-lt"/>
                <a:cs typeface="Calibri" panose="020F0502020204030204" pitchFamily="34" charset="0"/>
              </a:rPr>
              <a:t>لمقصود بتحليلات </a:t>
            </a:r>
            <a:r>
              <a:rPr lang="ar-EG" sz="2800" b="1" dirty="0" smtClean="0">
                <a:solidFill>
                  <a:srgbClr val="C00000"/>
                </a:solidFill>
                <a:latin typeface="+mj-lt"/>
                <a:cs typeface="Calibri" panose="020F0502020204030204" pitchFamily="34" charset="0"/>
              </a:rPr>
              <a:t>التسويق؟</a:t>
            </a:r>
            <a:endParaRPr lang="en-US" sz="2800" b="1" dirty="0">
              <a:solidFill>
                <a:srgbClr val="C00000"/>
              </a:solidFill>
              <a:latin typeface="+mj-lt"/>
              <a:cs typeface="Calibri" panose="020F0502020204030204" pitchFamily="34" charset="0"/>
            </a:endParaRPr>
          </a:p>
          <a:p>
            <a:pPr algn="r" rtl="1"/>
            <a:endParaRPr lang="en-US" sz="2800" dirty="0">
              <a:latin typeface="Microsoft Uighur" panose="02000000000000000000" pitchFamily="2" charset="-78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629F0848-1A29-B3FB-D59A-8603AADC96AD}"/>
              </a:ext>
            </a:extLst>
          </p:cNvPr>
          <p:cNvSpPr txBox="1"/>
          <p:nvPr/>
        </p:nvSpPr>
        <p:spPr>
          <a:xfrm>
            <a:off x="2187615" y="2491249"/>
            <a:ext cx="707245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/>
            <a:r>
              <a:rPr lang="ar-EG" sz="2400" b="1" dirty="0">
                <a:latin typeface="Calibri" panose="020F0502020204030204" pitchFamily="34" charset="0"/>
                <a:cs typeface="Calibri" panose="020F0502020204030204" pitchFamily="34" charset="0"/>
              </a:rPr>
              <a:t>تحليلات التسويق </a:t>
            </a:r>
            <a:r>
              <a:rPr lang="en-US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:</a:t>
            </a:r>
            <a:r>
              <a:rPr lang="ar-EG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يقع 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عند </a:t>
            </a:r>
            <a:r>
              <a:rPr lang="ar-EG" sz="2400" b="1" u="sng" dirty="0">
                <a:latin typeface="Calibri" panose="020F0502020204030204" pitchFamily="34" charset="0"/>
                <a:cs typeface="Calibri" panose="020F0502020204030204" pitchFamily="34" charset="0"/>
              </a:rPr>
              <a:t>تقاطع علم البيانات وعلم التسويق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. يتضمن علم البيانات استخدام كل من </a:t>
            </a:r>
            <a:r>
              <a:rPr lang="ar-EG" sz="2400" b="1" dirty="0">
                <a:latin typeface="Calibri" panose="020F0502020204030204" pitchFamily="34" charset="0"/>
                <a:cs typeface="Calibri" panose="020F0502020204030204" pitchFamily="34" charset="0"/>
              </a:rPr>
              <a:t>الفن والعلم 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لمهمة استخراج المعلومات المفيدة من </a:t>
            </a:r>
            <a:r>
              <a:rPr lang="ar-EG" sz="2400" b="1" dirty="0">
                <a:latin typeface="Calibri" panose="020F0502020204030204" pitchFamily="34" charset="0"/>
                <a:cs typeface="Calibri" panose="020F0502020204030204" pitchFamily="34" charset="0"/>
              </a:rPr>
              <a:t>كميات هائلة من البيانات 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من أجل تسهيل اتخاذ القرار في </a:t>
            </a:r>
            <a:r>
              <a:rPr lang="ar-EG" sz="2400" b="1" dirty="0">
                <a:latin typeface="Calibri" panose="020F0502020204030204" pitchFamily="34" charset="0"/>
                <a:cs typeface="Calibri" panose="020F0502020204030204" pitchFamily="34" charset="0"/>
              </a:rPr>
              <a:t>الوقت المناسب </a:t>
            </a:r>
            <a:r>
              <a:rPr lang="ar-EG" sz="2400" u="sng" dirty="0">
                <a:latin typeface="Calibri" panose="020F0502020204030204" pitchFamily="34" charset="0"/>
                <a:cs typeface="Calibri" panose="020F0502020204030204" pitchFamily="34" charset="0"/>
              </a:rPr>
              <a:t>لتحقيق ميزة تنافسية مستدامة</a:t>
            </a:r>
            <a:r>
              <a:rPr lang="ar-EG" sz="2400" dirty="0">
                <a:latin typeface="+mj-lt"/>
              </a:rPr>
              <a:t>. </a:t>
            </a:r>
          </a:p>
          <a:p>
            <a:pPr lvl="0" algn="just" rtl="1"/>
            <a:endParaRPr lang="ar-EG" sz="24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60074" y="2414231"/>
            <a:ext cx="2331720" cy="19660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960836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-1132720" y="1293029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91694" y="1595804"/>
            <a:ext cx="9345750" cy="366639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17EF556D-5D9A-AEB5-2619-7876E3A936E4}"/>
              </a:ext>
            </a:extLst>
          </p:cNvPr>
          <p:cNvSpPr txBox="1"/>
          <p:nvPr/>
        </p:nvSpPr>
        <p:spPr>
          <a:xfrm>
            <a:off x="-507061" y="1843086"/>
            <a:ext cx="846665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 rtl="1"/>
            <a:r>
              <a:rPr lang="ar-EG" sz="2800" b="1" dirty="0">
                <a:solidFill>
                  <a:srgbClr val="C00000"/>
                </a:solidFill>
                <a:latin typeface="+mj-lt"/>
                <a:cs typeface="Calibri" panose="020F0502020204030204" pitchFamily="34" charset="0"/>
              </a:rPr>
              <a:t>ما</a:t>
            </a:r>
            <a:r>
              <a:rPr lang="ar-JO" sz="2800" b="1" dirty="0">
                <a:solidFill>
                  <a:srgbClr val="C00000"/>
                </a:solidFill>
                <a:latin typeface="+mj-lt"/>
                <a:cs typeface="Calibri" panose="020F0502020204030204" pitchFamily="34" charset="0"/>
              </a:rPr>
              <a:t> ا</a:t>
            </a:r>
            <a:r>
              <a:rPr lang="ar-EG" sz="2800" b="1" dirty="0">
                <a:solidFill>
                  <a:srgbClr val="C00000"/>
                </a:solidFill>
                <a:latin typeface="+mj-lt"/>
                <a:cs typeface="Calibri" panose="020F0502020204030204" pitchFamily="34" charset="0"/>
              </a:rPr>
              <a:t>لمقصود بتحليلات </a:t>
            </a:r>
            <a:r>
              <a:rPr lang="ar-EG" sz="2800" b="1" dirty="0" smtClean="0">
                <a:solidFill>
                  <a:srgbClr val="C00000"/>
                </a:solidFill>
                <a:latin typeface="+mj-lt"/>
                <a:cs typeface="Calibri" panose="020F0502020204030204" pitchFamily="34" charset="0"/>
              </a:rPr>
              <a:t>التسويق؟</a:t>
            </a:r>
            <a:endParaRPr lang="en-US" sz="2800" b="1" dirty="0">
              <a:solidFill>
                <a:srgbClr val="C00000"/>
              </a:solidFill>
              <a:latin typeface="+mj-lt"/>
              <a:cs typeface="Calibri" panose="020F0502020204030204" pitchFamily="34" charset="0"/>
            </a:endParaRPr>
          </a:p>
          <a:p>
            <a:pPr algn="r" rtl="1"/>
            <a:endParaRPr lang="en-US" sz="2800" dirty="0">
              <a:latin typeface="Microsoft Uighur" panose="02000000000000000000" pitchFamily="2" charset="-78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629F0848-1A29-B3FB-D59A-8603AADC96AD}"/>
              </a:ext>
            </a:extLst>
          </p:cNvPr>
          <p:cNvSpPr txBox="1"/>
          <p:nvPr/>
        </p:nvSpPr>
        <p:spPr>
          <a:xfrm>
            <a:off x="1866131" y="2540116"/>
            <a:ext cx="572114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/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كما تعد </a:t>
            </a:r>
            <a:r>
              <a:rPr lang="ar-EG" sz="2400" b="1" dirty="0">
                <a:latin typeface="Calibri" panose="020F0502020204030204" pitchFamily="34" charset="0"/>
                <a:cs typeface="Calibri" panose="020F0502020204030204" pitchFamily="34" charset="0"/>
              </a:rPr>
              <a:t>تحليلات التسويق 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مجالًا جديدًا من علوم التسويق </a:t>
            </a:r>
            <a:r>
              <a:rPr lang="ar-EG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و 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موضوعًا </a:t>
            </a:r>
            <a:r>
              <a:rPr lang="ar-EG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فريدًا 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ومجال خبرة مثل الفروع الفرعية الأخرى للتسويق، </a:t>
            </a:r>
            <a:r>
              <a:rPr lang="ar-EG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نظرا لتداخلة مع </a:t>
            </a:r>
            <a:r>
              <a:rPr lang="ar-EG" sz="2400" b="1" u="sng" dirty="0">
                <a:latin typeface="Calibri" panose="020F0502020204030204" pitchFamily="34" charset="0"/>
                <a:cs typeface="Calibri" panose="020F0502020204030204" pitchFamily="34" charset="0"/>
              </a:rPr>
              <a:t>علم البيانات </a:t>
            </a:r>
            <a:r>
              <a:rPr lang="ar-EG" sz="2400" b="1" u="sng" dirty="0" smtClean="0">
                <a:latin typeface="Calibri" panose="020F0502020204030204" pitchFamily="34" charset="0"/>
                <a:cs typeface="Calibri" panose="020F0502020204030204" pitchFamily="34" charset="0"/>
              </a:rPr>
              <a:t>كما تعد من ثمار </a:t>
            </a:r>
            <a:r>
              <a:rPr lang="ar-EG" sz="2400" b="1" u="sng" dirty="0">
                <a:latin typeface="Calibri" panose="020F0502020204030204" pitchFamily="34" charset="0"/>
                <a:cs typeface="Calibri" panose="020F0502020204030204" pitchFamily="34" charset="0"/>
              </a:rPr>
              <a:t>الثورة الصناعية الرابعة.</a:t>
            </a:r>
          </a:p>
          <a:p>
            <a:pPr lvl="0" algn="just" rtl="1"/>
            <a:endParaRPr lang="ar-EG" sz="24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59594" y="1843086"/>
            <a:ext cx="2323483" cy="3171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283554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-731210" y="1282627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91694" y="1595804"/>
            <a:ext cx="9345750" cy="432595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17EF556D-5D9A-AEB5-2619-7876E3A936E4}"/>
              </a:ext>
            </a:extLst>
          </p:cNvPr>
          <p:cNvSpPr txBox="1"/>
          <p:nvPr/>
        </p:nvSpPr>
        <p:spPr>
          <a:xfrm>
            <a:off x="1709002" y="1765119"/>
            <a:ext cx="846665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 rtl="1"/>
            <a:r>
              <a:rPr lang="ar-EG" sz="2400" dirty="0">
                <a:solidFill>
                  <a:srgbClr val="C00000"/>
                </a:solidFill>
              </a:rPr>
              <a:t> </a:t>
            </a:r>
            <a:r>
              <a:rPr lang="ar-EG" sz="2800" b="1" dirty="0">
                <a:solidFill>
                  <a:srgbClr val="C00000"/>
                </a:solidFill>
                <a:latin typeface="+mj-lt"/>
                <a:cs typeface="Calibri" panose="020F0502020204030204" pitchFamily="34" charset="0"/>
              </a:rPr>
              <a:t>أدوات تحليلات التسويق :</a:t>
            </a:r>
            <a:endParaRPr lang="en-US" sz="2800" b="1" dirty="0">
              <a:solidFill>
                <a:srgbClr val="C00000"/>
              </a:solidFill>
              <a:latin typeface="+mj-lt"/>
              <a:cs typeface="Calibri" panose="020F0502020204030204" pitchFamily="34" charset="0"/>
            </a:endParaRPr>
          </a:p>
          <a:p>
            <a:pPr algn="r" rtl="1"/>
            <a:endParaRPr lang="en-US" sz="2800" dirty="0">
              <a:latin typeface="Microsoft Uighur" panose="02000000000000000000" pitchFamily="2" charset="-78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B7E757C7-2A3D-31F0-039D-04CC8939EF84}"/>
              </a:ext>
            </a:extLst>
          </p:cNvPr>
          <p:cNvSpPr txBox="1"/>
          <p:nvPr/>
        </p:nvSpPr>
        <p:spPr>
          <a:xfrm>
            <a:off x="4016711" y="2350244"/>
            <a:ext cx="633984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" rtl="1">
              <a:buFont typeface="Wingdings" panose="05000000000000000000" pitchFamily="2" charset="2"/>
              <a:buChar char="Ø"/>
            </a:pPr>
            <a:r>
              <a:rPr lang="ar-EG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مع </a:t>
            </a:r>
            <a:r>
              <a:rPr lang="ar-EG" sz="2400" b="1" dirty="0">
                <a:latin typeface="Calibri" panose="020F0502020204030204" pitchFamily="34" charset="0"/>
                <a:cs typeface="Calibri" panose="020F0502020204030204" pitchFamily="34" charset="0"/>
              </a:rPr>
              <a:t>ظهور البيانات الضخمة وعلوم البيانات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، ظهرت العديد من أدوات تحليل البيانات. يمكن تقسيم هذه الأدوات إلى </a:t>
            </a:r>
            <a:r>
              <a:rPr lang="ar-EG" sz="2400" b="1" u="sng" dirty="0">
                <a:latin typeface="Calibri" panose="020F0502020204030204" pitchFamily="34" charset="0"/>
                <a:cs typeface="Calibri" panose="020F0502020204030204" pitchFamily="34" charset="0"/>
              </a:rPr>
              <a:t>وصفية وتنبؤية ومنظورية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</a:p>
          <a:p>
            <a:pPr marL="342900" lvl="0" indent="-342900" algn="just" rtl="1">
              <a:buFont typeface="Wingdings" panose="05000000000000000000" pitchFamily="2" charset="2"/>
              <a:buChar char="Ø"/>
            </a:pP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تركز </a:t>
            </a:r>
            <a:r>
              <a:rPr lang="ar-EG" sz="2400" b="1" dirty="0">
                <a:latin typeface="Calibri" panose="020F0502020204030204" pitchFamily="34" charset="0"/>
                <a:cs typeface="Calibri" panose="020F0502020204030204" pitchFamily="34" charset="0"/>
              </a:rPr>
              <a:t>التحليلات </a:t>
            </a:r>
            <a:r>
              <a:rPr lang="ar-EG" sz="24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الوصفية</a:t>
            </a:r>
            <a:r>
              <a:rPr lang="ar-EG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ar-EG" sz="2400" b="1" dirty="0">
                <a:latin typeface="Calibri" panose="020F0502020204030204" pitchFamily="34" charset="0"/>
                <a:cs typeface="Calibri" panose="020F0502020204030204" pitchFamily="34" charset="0"/>
              </a:rPr>
              <a:t>توفر نظرة عامة عالية المستوى للبيانات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، مما يمكننا من الحصول على فهم </a:t>
            </a:r>
            <a:r>
              <a:rPr lang="ar-EG" sz="2400" u="sng" dirty="0">
                <a:latin typeface="Calibri" panose="020F0502020204030204" pitchFamily="34" charset="0"/>
                <a:cs typeface="Calibri" panose="020F0502020204030204" pitchFamily="34" charset="0"/>
              </a:rPr>
              <a:t>أفضل لتوزيعها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، </a:t>
            </a:r>
            <a:r>
              <a:rPr lang="ar-EG" sz="2400" u="sng" dirty="0">
                <a:latin typeface="Calibri" panose="020F0502020204030204" pitchFamily="34" charset="0"/>
                <a:cs typeface="Calibri" panose="020F0502020204030204" pitchFamily="34" charset="0"/>
              </a:rPr>
              <a:t>واتجاهاتها المركزية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، وتغيراتها. ومن خلال </a:t>
            </a:r>
            <a:r>
              <a:rPr lang="ar-EG" sz="2400" u="sng" dirty="0">
                <a:latin typeface="Calibri" panose="020F0502020204030204" pitchFamily="34" charset="0"/>
                <a:cs typeface="Calibri" panose="020F0502020204030204" pitchFamily="34" charset="0"/>
              </a:rPr>
              <a:t>تحليل البيانات وصفياً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، يمكننا تحديد الاتجاهات والأنماط والقيم المتطرفة، والتي يمكن بعد ذلك استخدامها لإبلاغ عمليات صنع </a:t>
            </a:r>
            <a:r>
              <a:rPr lang="ar-EG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القرار.</a:t>
            </a:r>
            <a:endParaRPr lang="ar-EG" sz="2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96852" y="2719226"/>
            <a:ext cx="2377440" cy="26780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461755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9254268" y="1155869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91694" y="1595804"/>
            <a:ext cx="9345750" cy="366639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17EF556D-5D9A-AEB5-2619-7876E3A936E4}"/>
              </a:ext>
            </a:extLst>
          </p:cNvPr>
          <p:cNvSpPr txBox="1"/>
          <p:nvPr/>
        </p:nvSpPr>
        <p:spPr>
          <a:xfrm>
            <a:off x="1528274" y="1719294"/>
            <a:ext cx="846665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 rtl="1"/>
            <a:r>
              <a:rPr lang="ar-EG" sz="2800" b="1" dirty="0">
                <a:solidFill>
                  <a:srgbClr val="C00000"/>
                </a:solidFill>
                <a:latin typeface="+mj-lt"/>
                <a:cs typeface="Calibri" panose="020F0502020204030204" pitchFamily="34" charset="0"/>
              </a:rPr>
              <a:t> أدوات تحليلات التسويق :</a:t>
            </a:r>
            <a:endParaRPr lang="en-US" sz="2800" b="1" dirty="0">
              <a:solidFill>
                <a:srgbClr val="C00000"/>
              </a:solidFill>
              <a:latin typeface="+mj-lt"/>
              <a:cs typeface="Calibri" panose="020F0502020204030204" pitchFamily="34" charset="0"/>
            </a:endParaRPr>
          </a:p>
          <a:p>
            <a:pPr algn="r" rtl="1"/>
            <a:endParaRPr lang="en-US" sz="2800" dirty="0">
              <a:latin typeface="Microsoft Uighur" panose="02000000000000000000" pitchFamily="2" charset="-78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B7E757C7-2A3D-31F0-039D-04CC8939EF84}"/>
              </a:ext>
            </a:extLst>
          </p:cNvPr>
          <p:cNvSpPr txBox="1"/>
          <p:nvPr/>
        </p:nvSpPr>
        <p:spPr>
          <a:xfrm>
            <a:off x="3711741" y="2293195"/>
            <a:ext cx="648326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" rtl="1">
              <a:buFont typeface="Wingdings" panose="05000000000000000000" pitchFamily="2" charset="2"/>
              <a:buChar char="Ø"/>
            </a:pP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يشير مصطلح </a:t>
            </a:r>
            <a:r>
              <a:rPr lang="ar-EG" sz="2400" b="1" u="sng" dirty="0">
                <a:latin typeface="Calibri" panose="020F0502020204030204" pitchFamily="34" charset="0"/>
                <a:cs typeface="Calibri" panose="020F0502020204030204" pitchFamily="34" charset="0"/>
              </a:rPr>
              <a:t>"تنبؤي" 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إلى استخدام استخراج البيانات للمساعدة في وضع توقعات حول المستقبل. </a:t>
            </a:r>
          </a:p>
          <a:p>
            <a:pPr marL="342900" lvl="0" indent="-342900" algn="just" rtl="1">
              <a:buFont typeface="Wingdings" panose="05000000000000000000" pitchFamily="2" charset="2"/>
              <a:buChar char="Ø"/>
            </a:pP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ترتبط </a:t>
            </a:r>
            <a:r>
              <a:rPr lang="ar-EG" sz="2400" b="1" dirty="0">
                <a:latin typeface="Calibri" panose="020F0502020204030204" pitchFamily="34" charset="0"/>
                <a:cs typeface="Calibri" panose="020F0502020204030204" pitchFamily="34" charset="0"/>
              </a:rPr>
              <a:t>التحليلات التنبؤية 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ارتباطًا وثيقًا </a:t>
            </a:r>
            <a:r>
              <a:rPr lang="ar-EG" sz="2400" b="1" dirty="0">
                <a:latin typeface="Calibri" panose="020F0502020204030204" pitchFamily="34" charset="0"/>
                <a:cs typeface="Calibri" panose="020F0502020204030204" pitchFamily="34" charset="0"/>
              </a:rPr>
              <a:t>بتعدين البيانات 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واستخدمها على نطاق واسع  مثل شركات </a:t>
            </a:r>
            <a:r>
              <a:rPr lang="en-MY" sz="2400" dirty="0">
                <a:latin typeface="Calibri" panose="020F0502020204030204" pitchFamily="34" charset="0"/>
                <a:cs typeface="Calibri" panose="020F0502020204030204" pitchFamily="34" charset="0"/>
              </a:rPr>
              <a:t>Google 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و</a:t>
            </a:r>
            <a:r>
              <a:rPr lang="en-MY" sz="2400" dirty="0">
                <a:latin typeface="Calibri" panose="020F0502020204030204" pitchFamily="34" charset="0"/>
                <a:cs typeface="Calibri" panose="020F0502020204030204" pitchFamily="34" charset="0"/>
              </a:rPr>
              <a:t>Facebook 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و</a:t>
            </a:r>
            <a:r>
              <a:rPr lang="en-MY" sz="2400" dirty="0">
                <a:latin typeface="Calibri" panose="020F0502020204030204" pitchFamily="34" charset="0"/>
                <a:cs typeface="Calibri" panose="020F0502020204030204" pitchFamily="34" charset="0"/>
              </a:rPr>
              <a:t>Amazon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marL="342900" lvl="0" indent="-342900" algn="just" rtl="1">
              <a:buFont typeface="Wingdings" panose="05000000000000000000" pitchFamily="2" charset="2"/>
              <a:buChar char="Ø"/>
            </a:pP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تقدم </a:t>
            </a:r>
            <a:r>
              <a:rPr lang="ar-EG" sz="2400" b="1" dirty="0">
                <a:latin typeface="Calibri" panose="020F0502020204030204" pitchFamily="34" charset="0"/>
                <a:cs typeface="Calibri" panose="020F0502020204030204" pitchFamily="34" charset="0"/>
              </a:rPr>
              <a:t>التحليلات المنظورية</a:t>
            </a:r>
            <a:r>
              <a:rPr lang="ar-JO" sz="24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اقتراحات مختلفة للمشكلة، جنبًا إلى جنب مع الأدلة الداعمة لكل منها</a:t>
            </a:r>
            <a:r>
              <a:rPr lang="ar-EG" sz="2400" dirty="0"/>
              <a:t>. </a:t>
            </a:r>
            <a:endParaRPr lang="en-MY" sz="2400" dirty="0">
              <a:solidFill>
                <a:srgbClr val="C00000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3001" y="2740716"/>
            <a:ext cx="2042160" cy="17826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645375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9278634" y="1155869"/>
            <a:ext cx="3733800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2056164" y="1578859"/>
            <a:ext cx="8297164" cy="410632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17EF556D-5D9A-AEB5-2619-7876E3A936E4}"/>
              </a:ext>
            </a:extLst>
          </p:cNvPr>
          <p:cNvSpPr txBox="1"/>
          <p:nvPr/>
        </p:nvSpPr>
        <p:spPr>
          <a:xfrm>
            <a:off x="1149446" y="1711055"/>
            <a:ext cx="846665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 rtl="1"/>
            <a:r>
              <a:rPr lang="ar-EG" sz="2800" b="1" dirty="0">
                <a:solidFill>
                  <a:srgbClr val="C00000"/>
                </a:solidFill>
                <a:latin typeface="+mj-lt"/>
                <a:cs typeface="Calibri" panose="020F0502020204030204" pitchFamily="34" charset="0"/>
              </a:rPr>
              <a:t> وضع تحليلات التسويق في العالم الأكاديمي :</a:t>
            </a:r>
            <a:endParaRPr lang="en-US" sz="2800" b="1" dirty="0">
              <a:solidFill>
                <a:srgbClr val="C00000"/>
              </a:solidFill>
              <a:latin typeface="+mj-lt"/>
              <a:cs typeface="Calibri" panose="020F0502020204030204" pitchFamily="34" charset="0"/>
            </a:endParaRPr>
          </a:p>
          <a:p>
            <a:pPr algn="r" rtl="1"/>
            <a:endParaRPr lang="en-US" sz="2800" dirty="0">
              <a:latin typeface="Microsoft Uighur" panose="02000000000000000000" pitchFamily="2" charset="-78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BE4ECA9A-396F-F60E-2EF5-EB7F5CB783C9}"/>
              </a:ext>
            </a:extLst>
          </p:cNvPr>
          <p:cNvSpPr txBox="1"/>
          <p:nvPr/>
        </p:nvSpPr>
        <p:spPr>
          <a:xfrm>
            <a:off x="2318206" y="2346547"/>
            <a:ext cx="6632487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" rtl="1">
              <a:buFont typeface="Wingdings" panose="05000000000000000000" pitchFamily="2" charset="2"/>
              <a:buChar char="Ø"/>
            </a:pPr>
            <a:r>
              <a:rPr lang="ar-EG" sz="2400" b="1" u="sng" dirty="0" smtClean="0">
                <a:latin typeface="Calibri" panose="020F0502020204030204" pitchFamily="34" charset="0"/>
                <a:cs typeface="Calibri" panose="020F0502020204030204" pitchFamily="34" charset="0"/>
              </a:rPr>
              <a:t>نتيجة </a:t>
            </a:r>
            <a:r>
              <a:rPr lang="ar-EG" sz="2400" b="1" u="sng" dirty="0">
                <a:latin typeface="Calibri" panose="020F0502020204030204" pitchFamily="34" charset="0"/>
                <a:cs typeface="Calibri" panose="020F0502020204030204" pitchFamily="34" charset="0"/>
              </a:rPr>
              <a:t>لتزايد المنافسة العالمية وتزايد عولمة الأعمال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، بدأت العديد من كليات إدارة الأعمال والأقسام الأخرى في كل من العالم النامي والمتقدم في تقديم برامج على </a:t>
            </a:r>
            <a:r>
              <a:rPr lang="ar-EG" sz="2400" b="1" u="sng" dirty="0">
                <a:latin typeface="Calibri" panose="020F0502020204030204" pitchFamily="34" charset="0"/>
                <a:cs typeface="Calibri" panose="020F0502020204030204" pitchFamily="34" charset="0"/>
              </a:rPr>
              <a:t>مستوى البكالوريوس والماجستير في تحليلات التسويق.</a:t>
            </a:r>
          </a:p>
          <a:p>
            <a:pPr marL="342900" lvl="0" indent="-342900" algn="just" rtl="1">
              <a:buFont typeface="Wingdings" panose="05000000000000000000" pitchFamily="2" charset="2"/>
              <a:buChar char="Ø"/>
            </a:pPr>
            <a:r>
              <a:rPr lang="ar-EG" sz="2400" b="1" dirty="0">
                <a:latin typeface="Calibri" panose="020F0502020204030204" pitchFamily="34" charset="0"/>
                <a:cs typeface="Calibri" panose="020F0502020204030204" pitchFamily="34" charset="0"/>
              </a:rPr>
              <a:t>وبمساعدة أساتذة ومعلمين من جامعات مرموقة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، أطلقت أبرز المنصات الإلكترونية لتطوير المهارات والشهادات برامج الماجستير المصغر وتغطي </a:t>
            </a:r>
            <a:r>
              <a:rPr lang="ar-EG" sz="2400" b="1" dirty="0">
                <a:latin typeface="Calibri" panose="020F0502020204030204" pitchFamily="34" charset="0"/>
                <a:cs typeface="Calibri" panose="020F0502020204030204" pitchFamily="34" charset="0"/>
              </a:rPr>
              <a:t>التخصصات المعتمدة 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كل شيء من</a:t>
            </a:r>
            <a:r>
              <a:rPr lang="ar-JO" sz="2400" dirty="0">
                <a:latin typeface="Calibri" panose="020F0502020204030204" pitchFamily="34" charset="0"/>
                <a:cs typeface="Calibri" panose="020F0502020204030204" pitchFamily="34" charset="0"/>
              </a:rPr>
              <a:t> التسويق 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إلى تحليلات المستهلك .</a:t>
            </a:r>
            <a:endParaRPr lang="en-MY" sz="2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36500" y="2665162"/>
            <a:ext cx="2584939" cy="2409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948274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-923198" y="1190129"/>
            <a:ext cx="3733800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475831" y="1641204"/>
            <a:ext cx="8297164" cy="410632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17EF556D-5D9A-AEB5-2619-7876E3A936E4}"/>
              </a:ext>
            </a:extLst>
          </p:cNvPr>
          <p:cNvSpPr txBox="1"/>
          <p:nvPr/>
        </p:nvSpPr>
        <p:spPr>
          <a:xfrm>
            <a:off x="1136318" y="1907384"/>
            <a:ext cx="846665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 rtl="1"/>
            <a:r>
              <a:rPr lang="ar-EG" sz="2800" b="1" dirty="0">
                <a:solidFill>
                  <a:srgbClr val="C00000"/>
                </a:solidFill>
                <a:latin typeface="+mj-lt"/>
                <a:cs typeface="Calibri" panose="020F0502020204030204" pitchFamily="34" charset="0"/>
              </a:rPr>
              <a:t> وضع تحليلات التسويق في العالم الأكاديمي :</a:t>
            </a:r>
            <a:endParaRPr lang="en-US" sz="2800" b="1" dirty="0">
              <a:solidFill>
                <a:srgbClr val="C00000"/>
              </a:solidFill>
              <a:latin typeface="+mj-lt"/>
              <a:cs typeface="Calibri" panose="020F0502020204030204" pitchFamily="34" charset="0"/>
            </a:endParaRPr>
          </a:p>
          <a:p>
            <a:pPr algn="r" rtl="1"/>
            <a:endParaRPr lang="en-US" sz="2800" dirty="0">
              <a:latin typeface="Microsoft Uighur" panose="02000000000000000000" pitchFamily="2" charset="-78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BE4ECA9A-396F-F60E-2EF5-EB7F5CB783C9}"/>
              </a:ext>
            </a:extLst>
          </p:cNvPr>
          <p:cNvSpPr txBox="1"/>
          <p:nvPr/>
        </p:nvSpPr>
        <p:spPr>
          <a:xfrm>
            <a:off x="4854878" y="2609975"/>
            <a:ext cx="447876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" rtl="1">
              <a:buFont typeface="Wingdings" panose="05000000000000000000" pitchFamily="2" charset="2"/>
              <a:buChar char="Ø"/>
            </a:pPr>
            <a:r>
              <a:rPr lang="ar-EG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بالاضافة الى ذلك </a:t>
            </a:r>
            <a:r>
              <a:rPr lang="ar-EG" sz="2400" b="1" dirty="0">
                <a:latin typeface="Calibri" panose="020F0502020204030204" pitchFamily="34" charset="0"/>
                <a:cs typeface="Calibri" panose="020F0502020204030204" pitchFamily="34" charset="0"/>
              </a:rPr>
              <a:t>توسع تقسيم السوق 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بسرعة بسبب تقديم قطاعات السوق الأجنبية والتفاعل معها. وفي ضوء التغييرات التي أحدثتها </a:t>
            </a:r>
            <a:r>
              <a:rPr lang="ar-EG" sz="2400" b="1" dirty="0">
                <a:latin typeface="Calibri" panose="020F0502020204030204" pitchFamily="34" charset="0"/>
                <a:cs typeface="Calibri" panose="020F0502020204030204" pitchFamily="34" charset="0"/>
              </a:rPr>
              <a:t>تقنيات تحليلات التسويق 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، هناك حاجة ملحة لإعادة التفكير في </a:t>
            </a:r>
            <a:r>
              <a:rPr lang="ar-EG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تعلم </a:t>
            </a:r>
            <a:r>
              <a:rPr lang="ar-EG" sz="2400" b="1" u="sng" dirty="0" smtClean="0">
                <a:latin typeface="Calibri" panose="020F0502020204030204" pitchFamily="34" charset="0"/>
                <a:cs typeface="Calibri" panose="020F0502020204030204" pitchFamily="34" charset="0"/>
              </a:rPr>
              <a:t>تحليل </a:t>
            </a:r>
            <a:r>
              <a:rPr lang="ar-EG" sz="2400" b="1" u="sng" dirty="0" smtClean="0">
                <a:latin typeface="Calibri" panose="020F0502020204030204" pitchFamily="34" charset="0"/>
                <a:cs typeface="Calibri" panose="020F0502020204030204" pitchFamily="34" charset="0"/>
              </a:rPr>
              <a:t>البيانات التسويقية 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في </a:t>
            </a:r>
            <a:r>
              <a:rPr lang="ar-EG" sz="2400" b="1" dirty="0">
                <a:latin typeface="Calibri" panose="020F0502020204030204" pitchFamily="34" charset="0"/>
                <a:cs typeface="Calibri" panose="020F0502020204030204" pitchFamily="34" charset="0"/>
              </a:rPr>
              <a:t>الفصول الدراسية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en-MY" sz="2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5635" y="2688970"/>
            <a:ext cx="2689894" cy="2598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442394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9199020" y="116435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91694" y="1595804"/>
            <a:ext cx="9345750" cy="366639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17EF556D-5D9A-AEB5-2619-7876E3A936E4}"/>
              </a:ext>
            </a:extLst>
          </p:cNvPr>
          <p:cNvSpPr txBox="1"/>
          <p:nvPr/>
        </p:nvSpPr>
        <p:spPr>
          <a:xfrm>
            <a:off x="3538519" y="1937670"/>
            <a:ext cx="846665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rtl="1"/>
            <a:r>
              <a:rPr lang="ar-EG" sz="2800" dirty="0">
                <a:latin typeface="+mj-lt"/>
              </a:rPr>
              <a:t> </a:t>
            </a:r>
            <a:r>
              <a:rPr lang="ar-EG" sz="2800" b="1" dirty="0" smtClean="0">
                <a:solidFill>
                  <a:srgbClr val="C00000"/>
                </a:solidFill>
                <a:latin typeface="+mj-lt"/>
                <a:cs typeface="Calibri" panose="020F0502020204030204" pitchFamily="34" charset="0"/>
              </a:rPr>
              <a:t>الأهمية </a:t>
            </a:r>
            <a:r>
              <a:rPr lang="ar-EG" sz="2800" b="1" dirty="0">
                <a:solidFill>
                  <a:srgbClr val="C00000"/>
                </a:solidFill>
                <a:latin typeface="+mj-lt"/>
                <a:cs typeface="Calibri" panose="020F0502020204030204" pitchFamily="34" charset="0"/>
              </a:rPr>
              <a:t>النظرية لتحليلات التسويق :</a:t>
            </a:r>
            <a:endParaRPr lang="en-US" sz="2800" b="1" dirty="0">
              <a:solidFill>
                <a:srgbClr val="C00000"/>
              </a:solidFill>
              <a:latin typeface="+mj-lt"/>
              <a:cs typeface="Calibri" panose="020F0502020204030204" pitchFamily="34" charset="0"/>
            </a:endParaRPr>
          </a:p>
          <a:p>
            <a:pPr algn="r" rtl="1"/>
            <a:endParaRPr lang="en-US" sz="2800" dirty="0">
              <a:latin typeface="Microsoft Uighur" panose="02000000000000000000" pitchFamily="2" charset="-78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EFEFA26E-9689-4090-5DB3-28FEAF8C04E6}"/>
              </a:ext>
            </a:extLst>
          </p:cNvPr>
          <p:cNvSpPr txBox="1"/>
          <p:nvPr/>
        </p:nvSpPr>
        <p:spPr>
          <a:xfrm>
            <a:off x="4084604" y="2607374"/>
            <a:ext cx="645284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00100" lvl="1" indent="-342900" algn="just" rtl="1">
              <a:buFont typeface="Wingdings" panose="05000000000000000000" pitchFamily="2" charset="2"/>
              <a:buChar char="q"/>
            </a:pPr>
            <a:r>
              <a:rPr lang="ar-EG" sz="2800" dirty="0">
                <a:latin typeface="Calibri" panose="020F0502020204030204" pitchFamily="34" charset="0"/>
                <a:cs typeface="Calibri" panose="020F0502020204030204" pitchFamily="34" charset="0"/>
              </a:rPr>
              <a:t>تقوم نظرية </a:t>
            </a:r>
            <a:r>
              <a:rPr lang="ar-EG" sz="2800" b="1" dirty="0">
                <a:latin typeface="Calibri" panose="020F0502020204030204" pitchFamily="34" charset="0"/>
                <a:cs typeface="Calibri" panose="020F0502020204030204" pitchFamily="34" charset="0"/>
              </a:rPr>
              <a:t>تحليلات التسويق </a:t>
            </a:r>
            <a:r>
              <a:rPr lang="ar-EG" sz="2800" dirty="0">
                <a:latin typeface="Calibri" panose="020F0502020204030204" pitchFamily="34" charset="0"/>
                <a:cs typeface="Calibri" panose="020F0502020204030204" pitchFamily="34" charset="0"/>
              </a:rPr>
              <a:t>على استخدام تحليل </a:t>
            </a:r>
            <a:r>
              <a:rPr lang="ar-EG" sz="2800" b="1" dirty="0">
                <a:latin typeface="Calibri" panose="020F0502020204030204" pitchFamily="34" charset="0"/>
                <a:cs typeface="Calibri" panose="020F0502020204030204" pitchFamily="34" charset="0"/>
              </a:rPr>
              <a:t>البيانات التسويقية </a:t>
            </a:r>
            <a:r>
              <a:rPr lang="ar-EG" sz="2800" dirty="0">
                <a:latin typeface="Calibri" panose="020F0502020204030204" pitchFamily="34" charset="0"/>
                <a:cs typeface="Calibri" panose="020F0502020204030204" pitchFamily="34" charset="0"/>
              </a:rPr>
              <a:t>لاتخاذ قرارات تسويقية أفضل ومن ثم تطبيق هذه القرارات داخل نموذج العمل الخاص بك </a:t>
            </a:r>
            <a:r>
              <a:rPr lang="ar-EG" sz="2800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و</a:t>
            </a:r>
            <a:r>
              <a:rPr lang="ar-EG" sz="2800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  <a:hlinkClick r:id="rId3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التسويق لمنتجاتك</a:t>
            </a:r>
            <a:r>
              <a:rPr lang="ar-EG" sz="2800" dirty="0">
                <a:latin typeface="Calibri" panose="020F0502020204030204" pitchFamily="34" charset="0"/>
                <a:cs typeface="Calibri" panose="020F0502020204030204" pitchFamily="34" charset="0"/>
              </a:rPr>
              <a:t> بالشكل الأفضل. 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84733" y="2372726"/>
            <a:ext cx="2394047" cy="21970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323296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-1009596" y="1155869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91694" y="1595804"/>
            <a:ext cx="9345750" cy="366639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17EF556D-5D9A-AEB5-2619-7876E3A936E4}"/>
              </a:ext>
            </a:extLst>
          </p:cNvPr>
          <p:cNvSpPr txBox="1"/>
          <p:nvPr/>
        </p:nvSpPr>
        <p:spPr>
          <a:xfrm>
            <a:off x="3504903" y="1803434"/>
            <a:ext cx="846665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rtl="1"/>
            <a:r>
              <a:rPr lang="ar-EG" sz="28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EG" sz="28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الأهمية </a:t>
            </a:r>
            <a:r>
              <a:rPr lang="ar-EG" sz="28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النظرية لتحليلات التسويق </a:t>
            </a:r>
            <a:r>
              <a:rPr lang="ar-EG" sz="2800" b="1" dirty="0">
                <a:solidFill>
                  <a:srgbClr val="C00000"/>
                </a:solidFill>
                <a:latin typeface="+mj-lt"/>
              </a:rPr>
              <a:t>:</a:t>
            </a:r>
            <a:endParaRPr lang="en-US" sz="2800" dirty="0">
              <a:solidFill>
                <a:srgbClr val="C00000"/>
              </a:solidFill>
              <a:latin typeface="+mj-lt"/>
            </a:endParaRPr>
          </a:p>
          <a:p>
            <a:pPr algn="r" rtl="1"/>
            <a:endParaRPr lang="en-US" sz="2800" dirty="0">
              <a:latin typeface="Microsoft Uighur" panose="02000000000000000000" pitchFamily="2" charset="-78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EFEFA26E-9689-4090-5DB3-28FEAF8C04E6}"/>
              </a:ext>
            </a:extLst>
          </p:cNvPr>
          <p:cNvSpPr txBox="1"/>
          <p:nvPr/>
        </p:nvSpPr>
        <p:spPr>
          <a:xfrm>
            <a:off x="3665651" y="2401085"/>
            <a:ext cx="703254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00100" lvl="1" indent="-342900" algn="just" rtl="1">
              <a:buFont typeface="Wingdings" panose="05000000000000000000" pitchFamily="2" charset="2"/>
              <a:buChar char="q"/>
            </a:pP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إن المعنى المتعدد التخصصات </a:t>
            </a:r>
            <a:r>
              <a:rPr lang="ar-EG" sz="2400" b="1" dirty="0">
                <a:latin typeface="Calibri" panose="020F0502020204030204" pitchFamily="34" charset="0"/>
                <a:cs typeface="Calibri" panose="020F0502020204030204" pitchFamily="34" charset="0"/>
              </a:rPr>
              <a:t>لمفهوم تحليلات التسويق 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يتطلب من الباحثين النظر إليه من حيث ترابطاته وارتباطاته متعددة الطبقات مع استخراج البيانات وتحليلات البيانات والذكاء الاصطناعي وحركات التحول الرقمي والتميز الإداري الشامل في </a:t>
            </a:r>
            <a:r>
              <a:rPr lang="ar-EG" sz="2400" b="1" dirty="0">
                <a:latin typeface="Calibri" panose="020F0502020204030204" pitchFamily="34" charset="0"/>
                <a:cs typeface="Calibri" panose="020F0502020204030204" pitchFamily="34" charset="0"/>
              </a:rPr>
              <a:t>عصر الصناعة 4.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0 حيث يمكن ملاحظة تحليلات التسويق من </a:t>
            </a:r>
            <a:r>
              <a:rPr lang="ar-EG" sz="2400" b="1" u="sng" dirty="0">
                <a:latin typeface="Calibri" panose="020F0502020204030204" pitchFamily="34" charset="0"/>
                <a:cs typeface="Calibri" panose="020F0502020204030204" pitchFamily="34" charset="0"/>
              </a:rPr>
              <a:t>حيث اتخاذ القرارات القابلة للتسويق والمستندة إلى البيانات.</a:t>
            </a:r>
            <a:endParaRPr lang="en-MY" sz="2400" b="1" u="sng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91694" y="2280488"/>
            <a:ext cx="2087880" cy="2269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019986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9501415" y="1109277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215008" y="1617274"/>
            <a:ext cx="9345750" cy="39363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17EF556D-5D9A-AEB5-2619-7876E3A936E4}"/>
              </a:ext>
            </a:extLst>
          </p:cNvPr>
          <p:cNvSpPr txBox="1"/>
          <p:nvPr/>
        </p:nvSpPr>
        <p:spPr>
          <a:xfrm>
            <a:off x="3628642" y="1851611"/>
            <a:ext cx="846665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rtl="1"/>
            <a:r>
              <a:rPr lang="ar-EG" sz="28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EG" sz="28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الأهمية </a:t>
            </a:r>
            <a:r>
              <a:rPr lang="ar-EG" sz="28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العملية لتحليلات التسويق :</a:t>
            </a:r>
            <a:endParaRPr lang="en-US" sz="2800" b="1" dirty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r" rtl="1"/>
            <a:endParaRPr lang="en-US" sz="2800" dirty="0">
              <a:latin typeface="Microsoft Uighur" panose="02000000000000000000" pitchFamily="2" charset="-78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B5BE2BDB-A5E1-9B76-C8D5-F3155AF93F21}"/>
              </a:ext>
            </a:extLst>
          </p:cNvPr>
          <p:cNvSpPr txBox="1"/>
          <p:nvPr/>
        </p:nvSpPr>
        <p:spPr>
          <a:xfrm>
            <a:off x="3835917" y="2414269"/>
            <a:ext cx="6828004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00100" lvl="1" indent="-342900" algn="just" rtl="1">
              <a:buFont typeface="Wingdings" panose="05000000000000000000" pitchFamily="2" charset="2"/>
              <a:buChar char="§"/>
            </a:pPr>
            <a:r>
              <a:rPr lang="ar-EG" sz="2200" dirty="0">
                <a:latin typeface="Calibri" panose="020F0502020204030204" pitchFamily="34" charset="0"/>
                <a:cs typeface="Calibri" panose="020F0502020204030204" pitchFamily="34" charset="0"/>
              </a:rPr>
              <a:t>	يمكن القول أن لتحليلات التسويق دوراً مهماً في دراسة وتحديد </a:t>
            </a:r>
            <a:r>
              <a:rPr lang="ar-EG" sz="2200" b="1" u="sng" dirty="0">
                <a:latin typeface="Calibri" panose="020F0502020204030204" pitchFamily="34" charset="0"/>
                <a:cs typeface="Calibri" panose="020F0502020204030204" pitchFamily="34" charset="0"/>
              </a:rPr>
              <a:t>العملاء المحتملين بناءً على سلوكهم الشرائي </a:t>
            </a:r>
            <a:r>
              <a:rPr lang="ar-EG" sz="2200" dirty="0">
                <a:latin typeface="Calibri" panose="020F0502020204030204" pitchFamily="34" charset="0"/>
                <a:cs typeface="Calibri" panose="020F0502020204030204" pitchFamily="34" charset="0"/>
              </a:rPr>
              <a:t>ثم تطوير استراتيجية مناسبة لاحتياجاتهم.</a:t>
            </a:r>
          </a:p>
          <a:p>
            <a:pPr marL="800100" lvl="1" indent="-342900" algn="just" rtl="1">
              <a:buFont typeface="Wingdings" panose="05000000000000000000" pitchFamily="2" charset="2"/>
              <a:buChar char="§"/>
            </a:pPr>
            <a:r>
              <a:rPr lang="ar-EG" sz="2200" dirty="0">
                <a:latin typeface="Calibri" panose="020F0502020204030204" pitchFamily="34" charset="0"/>
                <a:cs typeface="Calibri" panose="020F0502020204030204" pitchFamily="34" charset="0"/>
              </a:rPr>
              <a:t>تساهم تحليلات التسويق في </a:t>
            </a:r>
            <a:r>
              <a:rPr lang="ar-EG" sz="2200" b="1" u="sng" dirty="0">
                <a:latin typeface="Calibri" panose="020F0502020204030204" pitchFamily="34" charset="0"/>
                <a:cs typeface="Calibri" panose="020F0502020204030204" pitchFamily="34" charset="0"/>
              </a:rPr>
              <a:t>تحسين استراتيجية التسويق </a:t>
            </a:r>
            <a:r>
              <a:rPr lang="ar-EG" sz="2200" dirty="0">
                <a:latin typeface="Calibri" panose="020F0502020204030204" pitchFamily="34" charset="0"/>
                <a:cs typeface="Calibri" panose="020F0502020204030204" pitchFamily="34" charset="0"/>
              </a:rPr>
              <a:t>من خلال تحليل سلوك العملاء والطريقة الأفضل للتواصل معهم والترويج لمنتجاتك .</a:t>
            </a:r>
          </a:p>
          <a:p>
            <a:pPr marL="800100" lvl="1" indent="-342900" algn="just" rtl="1">
              <a:buFont typeface="Wingdings" panose="05000000000000000000" pitchFamily="2" charset="2"/>
              <a:buChar char="§"/>
            </a:pPr>
            <a:r>
              <a:rPr lang="ar-EG" sz="2200" dirty="0">
                <a:latin typeface="Calibri" panose="020F0502020204030204" pitchFamily="34" charset="0"/>
                <a:cs typeface="Calibri" panose="020F0502020204030204" pitchFamily="34" charset="0"/>
              </a:rPr>
              <a:t>تسمح </a:t>
            </a:r>
            <a:r>
              <a:rPr lang="ar-EG" sz="2200" b="1" u="sng" dirty="0">
                <a:latin typeface="Calibri" panose="020F0502020204030204" pitchFamily="34" charset="0"/>
                <a:cs typeface="Calibri" panose="020F0502020204030204" pitchFamily="34" charset="0"/>
              </a:rPr>
              <a:t>تحليلات التسويق </a:t>
            </a:r>
            <a:r>
              <a:rPr lang="ar-EG" sz="2200" dirty="0">
                <a:latin typeface="Calibri" panose="020F0502020204030204" pitchFamily="34" charset="0"/>
                <a:cs typeface="Calibri" panose="020F0502020204030204" pitchFamily="34" charset="0"/>
              </a:rPr>
              <a:t>بجمع معلومات من الويب عن منافسيك ثم تحليلها والاستفادة من </a:t>
            </a:r>
            <a:r>
              <a:rPr lang="ar-EG" sz="2200" b="1" dirty="0">
                <a:latin typeface="Calibri" panose="020F0502020204030204" pitchFamily="34" charset="0"/>
                <a:cs typeface="Calibri" panose="020F0502020204030204" pitchFamily="34" charset="0"/>
              </a:rPr>
              <a:t>أساليبهم التسويقية </a:t>
            </a:r>
            <a:r>
              <a:rPr lang="ar-EG" sz="2200" dirty="0">
                <a:latin typeface="Calibri" panose="020F0502020204030204" pitchFamily="34" charset="0"/>
                <a:cs typeface="Calibri" panose="020F0502020204030204" pitchFamily="34" charset="0"/>
              </a:rPr>
              <a:t>الرابحة وتجنب أخطائهم</a:t>
            </a:r>
            <a:r>
              <a:rPr lang="ar-EG" sz="2200" dirty="0"/>
              <a:t>.</a:t>
            </a:r>
            <a:endParaRPr lang="en-MY" sz="2200" u="sng" dirty="0">
              <a:solidFill>
                <a:srgbClr val="C00000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18171" y="2904367"/>
            <a:ext cx="1981200" cy="1935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281233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912180" y="1210912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898776" y="1595803"/>
            <a:ext cx="9638668" cy="418252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17EF556D-5D9A-AEB5-2619-7876E3A936E4}"/>
              </a:ext>
            </a:extLst>
          </p:cNvPr>
          <p:cNvSpPr txBox="1"/>
          <p:nvPr/>
        </p:nvSpPr>
        <p:spPr>
          <a:xfrm>
            <a:off x="2948682" y="1763226"/>
            <a:ext cx="846665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rtl="1"/>
            <a:r>
              <a:rPr lang="ar-EG" sz="28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EG" sz="28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الأهمية </a:t>
            </a:r>
            <a:r>
              <a:rPr lang="ar-EG" sz="28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الاكاديمية لتحليلات التسويق :</a:t>
            </a:r>
            <a:endParaRPr lang="en-US" sz="2800" b="1" dirty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r" rtl="1"/>
            <a:endParaRPr lang="en-US" sz="2800" dirty="0">
              <a:latin typeface="Microsoft Uighur" panose="02000000000000000000" pitchFamily="2" charset="-78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09F8EC80-D7E5-6E3F-3320-37FEA6B8A52A}"/>
              </a:ext>
            </a:extLst>
          </p:cNvPr>
          <p:cNvSpPr txBox="1"/>
          <p:nvPr/>
        </p:nvSpPr>
        <p:spPr>
          <a:xfrm>
            <a:off x="2161397" y="2662527"/>
            <a:ext cx="542588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algn="just" rtl="1"/>
            <a:r>
              <a:rPr lang="ar-EG" sz="2400" b="1" dirty="0">
                <a:latin typeface="+mj-lt"/>
                <a:cs typeface="Calibri" panose="020F0502020204030204" pitchFamily="34" charset="0"/>
              </a:rPr>
              <a:t>على مستوى العالم</a:t>
            </a:r>
            <a:r>
              <a:rPr lang="ar-EG" sz="2400" dirty="0">
                <a:latin typeface="+mj-lt"/>
                <a:cs typeface="Calibri" panose="020F0502020204030204" pitchFamily="34" charset="0"/>
              </a:rPr>
              <a:t>، هناك العديد من </a:t>
            </a:r>
            <a:r>
              <a:rPr lang="ar-EG" sz="2400" u="sng" dirty="0">
                <a:latin typeface="+mj-lt"/>
                <a:cs typeface="Calibri" panose="020F0502020204030204" pitchFamily="34" charset="0"/>
              </a:rPr>
              <a:t>الدورات التدريبية وحتى البرامج </a:t>
            </a:r>
            <a:r>
              <a:rPr lang="ar-EG" sz="2400" dirty="0">
                <a:latin typeface="+mj-lt"/>
                <a:cs typeface="Calibri" panose="020F0502020204030204" pitchFamily="34" charset="0"/>
              </a:rPr>
              <a:t>في مجا</a:t>
            </a:r>
            <a:r>
              <a:rPr lang="ar-EG" sz="2400" b="1" dirty="0">
                <a:latin typeface="+mj-lt"/>
                <a:cs typeface="Calibri" panose="020F0502020204030204" pitchFamily="34" charset="0"/>
              </a:rPr>
              <a:t>ل تحليلات التسويق </a:t>
            </a:r>
            <a:r>
              <a:rPr lang="ar-EG" sz="2400" dirty="0">
                <a:latin typeface="+mj-lt"/>
                <a:cs typeface="Calibri" panose="020F0502020204030204" pitchFamily="34" charset="0"/>
              </a:rPr>
              <a:t>التي يتم إطلاقها وإدارتها من قبل الجامعات في مناطق مختلفة من العالم ،</a:t>
            </a:r>
            <a:r>
              <a:rPr lang="ar-JO" sz="2400" dirty="0">
                <a:latin typeface="+mj-lt"/>
                <a:cs typeface="Calibri" panose="020F0502020204030204" pitchFamily="34" charset="0"/>
              </a:rPr>
              <a:t> </a:t>
            </a:r>
            <a:r>
              <a:rPr lang="ar-JO" sz="2400" dirty="0" smtClean="0">
                <a:latin typeface="+mj-lt"/>
                <a:cs typeface="Calibri" panose="020F0502020204030204" pitchFamily="34" charset="0"/>
              </a:rPr>
              <a:t>لذا</a:t>
            </a:r>
            <a:r>
              <a:rPr lang="ar-EG" sz="2400" dirty="0" smtClean="0">
                <a:latin typeface="+mj-lt"/>
                <a:cs typeface="Calibri" panose="020F0502020204030204" pitchFamily="34" charset="0"/>
              </a:rPr>
              <a:t> ، </a:t>
            </a:r>
            <a:r>
              <a:rPr lang="ar-EG" sz="2400" dirty="0">
                <a:latin typeface="+mj-lt"/>
                <a:cs typeface="Calibri" panose="020F0502020204030204" pitchFamily="34" charset="0"/>
              </a:rPr>
              <a:t>هناك حاجة </a:t>
            </a:r>
            <a:r>
              <a:rPr lang="ar-EG" sz="2400" dirty="0" smtClean="0">
                <a:latin typeface="+mj-lt"/>
                <a:cs typeface="Calibri" panose="020F0502020204030204" pitchFamily="34" charset="0"/>
              </a:rPr>
              <a:t>لتحليلات </a:t>
            </a:r>
            <a:r>
              <a:rPr lang="ar-EG" sz="2400" dirty="0" smtClean="0">
                <a:latin typeface="+mj-lt"/>
                <a:cs typeface="Calibri" panose="020F0502020204030204" pitchFamily="34" charset="0"/>
              </a:rPr>
              <a:t>التسويق.</a:t>
            </a:r>
            <a:r>
              <a:rPr lang="ar-JO" sz="2400" dirty="0" smtClean="0">
                <a:latin typeface="+mj-lt"/>
                <a:cs typeface="Calibri" panose="020F0502020204030204" pitchFamily="34" charset="0"/>
              </a:rPr>
              <a:t> </a:t>
            </a:r>
            <a:endParaRPr lang="ar-JO" sz="2400" dirty="0">
              <a:latin typeface="+mj-lt"/>
              <a:cs typeface="Calibri" panose="020F050202020403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38504" y="2782525"/>
            <a:ext cx="2468880" cy="1667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854262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-845203" y="1155869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898776" y="1595803"/>
            <a:ext cx="9638668" cy="418252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17EF556D-5D9A-AEB5-2619-7876E3A936E4}"/>
              </a:ext>
            </a:extLst>
          </p:cNvPr>
          <p:cNvSpPr txBox="1"/>
          <p:nvPr/>
        </p:nvSpPr>
        <p:spPr>
          <a:xfrm>
            <a:off x="3353951" y="1820922"/>
            <a:ext cx="846665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rtl="1"/>
            <a:r>
              <a:rPr lang="ar-EG" sz="28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EG" sz="28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الأهمية </a:t>
            </a:r>
            <a:r>
              <a:rPr lang="ar-EG" sz="28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الاكاديمية لتحليلات التسويق :</a:t>
            </a:r>
            <a:endParaRPr lang="en-US" sz="2800" b="1" dirty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r" rtl="1"/>
            <a:endParaRPr lang="en-US" sz="2800" dirty="0">
              <a:latin typeface="Microsoft Uighur" panose="02000000000000000000" pitchFamily="2" charset="-78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09F8EC80-D7E5-6E3F-3320-37FEA6B8A52A}"/>
              </a:ext>
            </a:extLst>
          </p:cNvPr>
          <p:cNvSpPr txBox="1"/>
          <p:nvPr/>
        </p:nvSpPr>
        <p:spPr>
          <a:xfrm>
            <a:off x="3947160" y="2297975"/>
            <a:ext cx="646836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00100" lvl="1" indent="-342900" algn="just" rtl="1">
              <a:buFont typeface="Wingdings" panose="05000000000000000000" pitchFamily="2" charset="2"/>
              <a:buChar char="ü"/>
            </a:pPr>
            <a:r>
              <a:rPr lang="ar-EG" sz="2400" b="1" dirty="0" smtClean="0">
                <a:cs typeface="Calibri" panose="020F0502020204030204" pitchFamily="34" charset="0"/>
              </a:rPr>
              <a:t>باعتبارها </a:t>
            </a:r>
            <a:r>
              <a:rPr lang="ar-EG" sz="2400" b="1" dirty="0">
                <a:cs typeface="Calibri" panose="020F0502020204030204" pitchFamily="34" charset="0"/>
              </a:rPr>
              <a:t>برامج متعددة </a:t>
            </a:r>
            <a:r>
              <a:rPr lang="ar-EG" sz="2400" dirty="0">
                <a:cs typeface="Calibri" panose="020F0502020204030204" pitchFamily="34" charset="0"/>
              </a:rPr>
              <a:t>التخصصات </a:t>
            </a:r>
            <a:r>
              <a:rPr lang="ar-EG" sz="2400" dirty="0" smtClean="0">
                <a:cs typeface="Calibri" panose="020F0502020204030204" pitchFamily="34" charset="0"/>
              </a:rPr>
              <a:t>«</a:t>
            </a:r>
            <a:r>
              <a:rPr lang="ar-EG" sz="2400" b="1" dirty="0" smtClean="0">
                <a:latin typeface="+mj-lt"/>
                <a:cs typeface="Calibri" panose="020F0502020204030204" pitchFamily="34" charset="0"/>
              </a:rPr>
              <a:t>تحليلات التسويق» </a:t>
            </a:r>
            <a:r>
              <a:rPr lang="ar-EG" sz="2400" dirty="0" smtClean="0">
                <a:latin typeface="+mj-lt"/>
                <a:cs typeface="Calibri" panose="020F0502020204030204" pitchFamily="34" charset="0"/>
              </a:rPr>
              <a:t>ستكون </a:t>
            </a:r>
            <a:r>
              <a:rPr lang="ar-EG" sz="2400" dirty="0">
                <a:latin typeface="+mj-lt"/>
                <a:cs typeface="Calibri" panose="020F0502020204030204" pitchFamily="34" charset="0"/>
              </a:rPr>
              <a:t>هناك حاجة إلى أعضاء هيئة تدريس من </a:t>
            </a:r>
            <a:r>
              <a:rPr lang="ar-EG" sz="2400" b="1" dirty="0">
                <a:latin typeface="+mj-lt"/>
                <a:cs typeface="Calibri" panose="020F0502020204030204" pitchFamily="34" charset="0"/>
              </a:rPr>
              <a:t>علوم البيانات وهندسة البرمجيات وإدارة المشاريع وتخصصات الأعمال الأساسية</a:t>
            </a:r>
            <a:r>
              <a:rPr lang="ar-EG" sz="2400" dirty="0">
                <a:latin typeface="+mj-lt"/>
                <a:cs typeface="Calibri" panose="020F0502020204030204" pitchFamily="34" charset="0"/>
              </a:rPr>
              <a:t> </a:t>
            </a:r>
            <a:r>
              <a:rPr lang="ar-EG" sz="2400" dirty="0" smtClean="0">
                <a:latin typeface="+mj-lt"/>
                <a:cs typeface="Calibri" panose="020F0502020204030204" pitchFamily="34" charset="0"/>
              </a:rPr>
              <a:t>لشرح </a:t>
            </a:r>
            <a:r>
              <a:rPr lang="ar-EG" sz="2400" dirty="0">
                <a:latin typeface="+mj-lt"/>
                <a:cs typeface="Calibri" panose="020F0502020204030204" pitchFamily="34" charset="0"/>
              </a:rPr>
              <a:t>وربط الروابط والمفاهيم من أجل تقديم حل أكاديمي لتحليلات التسويق</a:t>
            </a:r>
            <a:r>
              <a:rPr lang="ar-EG" sz="2400" dirty="0" smtClean="0">
                <a:latin typeface="+mj-lt"/>
                <a:cs typeface="Calibri" panose="020F0502020204030204" pitchFamily="34" charset="0"/>
              </a:rPr>
              <a:t>.</a:t>
            </a:r>
          </a:p>
          <a:p>
            <a:pPr marL="800100" lvl="1" indent="-342900" algn="just" rtl="1">
              <a:buFont typeface="Wingdings" panose="05000000000000000000" pitchFamily="2" charset="2"/>
              <a:buChar char="ü"/>
            </a:pPr>
            <a:endParaRPr lang="ar-EG" sz="2400" dirty="0">
              <a:latin typeface="+mj-lt"/>
              <a:cs typeface="Calibri" panose="020F0502020204030204" pitchFamily="34" charset="0"/>
            </a:endParaRPr>
          </a:p>
          <a:p>
            <a:pPr marL="800100" lvl="1" indent="-342900" algn="just" rtl="1">
              <a:buFont typeface="Wingdings" panose="05000000000000000000" pitchFamily="2" charset="2"/>
              <a:buChar char="ü"/>
            </a:pPr>
            <a:r>
              <a:rPr lang="ar-EG" sz="2400" dirty="0">
                <a:latin typeface="+mj-lt"/>
                <a:cs typeface="Calibri" panose="020F0502020204030204" pitchFamily="34" charset="0"/>
              </a:rPr>
              <a:t> وبهذه الطريقة، ستكون </a:t>
            </a:r>
            <a:r>
              <a:rPr lang="ar-EG" sz="2400" b="1" u="sng" dirty="0">
                <a:latin typeface="+mj-lt"/>
                <a:cs typeface="Calibri" panose="020F0502020204030204" pitchFamily="34" charset="0"/>
              </a:rPr>
              <a:t>برامج تحليلات التسويق </a:t>
            </a:r>
            <a:r>
              <a:rPr lang="ar-EG" sz="2400" dirty="0">
                <a:latin typeface="+mj-lt"/>
                <a:cs typeface="Calibri" panose="020F0502020204030204" pitchFamily="34" charset="0"/>
              </a:rPr>
              <a:t>بمثابة حل للبحث عن مهنة في عصر الصناعة 4.0</a:t>
            </a:r>
            <a:r>
              <a:rPr lang="ar-EG" sz="2400" dirty="0">
                <a:latin typeface="+mj-lt"/>
              </a:rPr>
              <a:t>.</a:t>
            </a:r>
            <a:endParaRPr lang="en-MY" sz="2400" u="sng" dirty="0">
              <a:solidFill>
                <a:srgbClr val="C00000"/>
              </a:solidFill>
              <a:latin typeface="+mj-lt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9352" y="2775030"/>
            <a:ext cx="2475848" cy="19188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582763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9565999" y="1114965"/>
            <a:ext cx="3972709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2516405" y="1622962"/>
            <a:ext cx="9345750" cy="39363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17EF556D-5D9A-AEB5-2619-7876E3A936E4}"/>
              </a:ext>
            </a:extLst>
          </p:cNvPr>
          <p:cNvSpPr txBox="1"/>
          <p:nvPr/>
        </p:nvSpPr>
        <p:spPr>
          <a:xfrm>
            <a:off x="2688682" y="1795691"/>
            <a:ext cx="846665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 rtl="1"/>
            <a:r>
              <a:rPr lang="ar-EG" sz="28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الخلاصة</a:t>
            </a:r>
            <a:r>
              <a:rPr lang="ar-EG" sz="2800" b="1" dirty="0">
                <a:solidFill>
                  <a:srgbClr val="C00000"/>
                </a:solidFill>
                <a:latin typeface="+mj-lt"/>
              </a:rPr>
              <a:t>:</a:t>
            </a:r>
            <a:endParaRPr lang="en-US" sz="2800" dirty="0">
              <a:solidFill>
                <a:srgbClr val="C00000"/>
              </a:solidFill>
              <a:latin typeface="+mj-lt"/>
            </a:endParaRPr>
          </a:p>
          <a:p>
            <a:pPr algn="r" rtl="1"/>
            <a:endParaRPr lang="en-US" sz="2800" dirty="0">
              <a:latin typeface="Microsoft Uighur" panose="02000000000000000000" pitchFamily="2" charset="-78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6F509EE5-3836-C61C-3F5D-39D6EFDF021F}"/>
              </a:ext>
            </a:extLst>
          </p:cNvPr>
          <p:cNvSpPr txBox="1"/>
          <p:nvPr/>
        </p:nvSpPr>
        <p:spPr>
          <a:xfrm>
            <a:off x="4865086" y="2487313"/>
            <a:ext cx="699706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00100" lvl="1" indent="-342900" algn="just" rtl="1">
              <a:buFont typeface="Arial" panose="020B0604020202020204" pitchFamily="34" charset="0"/>
              <a:buChar char="•"/>
            </a:pPr>
            <a:r>
              <a:rPr lang="ar-EG" sz="2400" dirty="0">
                <a:latin typeface="+mj-lt"/>
                <a:cs typeface="Calibri" panose="020F0502020204030204" pitchFamily="34" charset="0"/>
              </a:rPr>
              <a:t>يعد </a:t>
            </a:r>
            <a:r>
              <a:rPr lang="ar-EG" sz="2400" u="sng" dirty="0">
                <a:latin typeface="+mj-lt"/>
                <a:cs typeface="Calibri" panose="020F0502020204030204" pitchFamily="34" charset="0"/>
              </a:rPr>
              <a:t>تحليل </a:t>
            </a:r>
            <a:r>
              <a:rPr lang="ar-EG" sz="2400" u="sng" dirty="0" smtClean="0">
                <a:latin typeface="+mj-lt"/>
                <a:cs typeface="Calibri" panose="020F0502020204030204" pitchFamily="34" charset="0"/>
              </a:rPr>
              <a:t>البيانات التسويقية </a:t>
            </a:r>
            <a:r>
              <a:rPr lang="ar-EG" sz="2400" b="1" dirty="0">
                <a:latin typeface="+mj-lt"/>
                <a:cs typeface="Calibri" panose="020F0502020204030204" pitchFamily="34" charset="0"/>
              </a:rPr>
              <a:t>مهارة أساسية لكل مسوق رقمي</a:t>
            </a:r>
            <a:r>
              <a:rPr lang="ar-EG" sz="2400" dirty="0">
                <a:latin typeface="+mj-lt"/>
                <a:cs typeface="Calibri" panose="020F0502020204030204" pitchFamily="34" charset="0"/>
              </a:rPr>
              <a:t>. من خلال التحليلات التسويقية، يمكنك جمع البيانات اللازمة لبناء علامتك التجارية ومن ثم تطويرها للوصول إلى </a:t>
            </a:r>
            <a:r>
              <a:rPr lang="ar-EG" sz="2400" dirty="0" smtClean="0">
                <a:latin typeface="+mj-lt"/>
                <a:cs typeface="Calibri" panose="020F0502020204030204" pitchFamily="34" charset="0"/>
              </a:rPr>
              <a:t>العالم</a:t>
            </a:r>
            <a:r>
              <a:rPr lang="ar-EG" sz="2400" dirty="0" smtClean="0">
                <a:latin typeface="+mj-lt"/>
                <a:cs typeface="Calibri" panose="020F0502020204030204" pitchFamily="34" charset="0"/>
              </a:rPr>
              <a:t>.</a:t>
            </a:r>
            <a:endParaRPr lang="ar-EG" sz="2400" dirty="0">
              <a:latin typeface="+mj-lt"/>
              <a:cs typeface="Calibri" panose="020F0502020204030204" pitchFamily="34" charset="0"/>
            </a:endParaRPr>
          </a:p>
          <a:p>
            <a:pPr marL="800100" lvl="1" indent="-342900" algn="just" rtl="1">
              <a:buFont typeface="Arial" panose="020B0604020202020204" pitchFamily="34" charset="0"/>
              <a:buChar char="•"/>
            </a:pPr>
            <a:r>
              <a:rPr lang="ar-EG" sz="2400" dirty="0">
                <a:latin typeface="+mj-lt"/>
                <a:cs typeface="Calibri" panose="020F0502020204030204" pitchFamily="34" charset="0"/>
              </a:rPr>
              <a:t>يتداخل </a:t>
            </a:r>
            <a:r>
              <a:rPr lang="ar-EG" sz="2400" b="1" u="sng" dirty="0">
                <a:cs typeface="Calibri" panose="020F0502020204030204" pitchFamily="34" charset="0"/>
              </a:rPr>
              <a:t>تحليل </a:t>
            </a:r>
            <a:r>
              <a:rPr lang="ar-EG" sz="2400" b="1" u="sng" dirty="0" smtClean="0">
                <a:cs typeface="Calibri" panose="020F0502020204030204" pitchFamily="34" charset="0"/>
              </a:rPr>
              <a:t>البيانات التسويقية </a:t>
            </a:r>
            <a:r>
              <a:rPr lang="ar-EG" sz="2400" u="sng" dirty="0" smtClean="0">
                <a:latin typeface="+mj-lt"/>
                <a:cs typeface="Calibri" panose="020F0502020204030204" pitchFamily="34" charset="0"/>
              </a:rPr>
              <a:t>مع</a:t>
            </a:r>
            <a:r>
              <a:rPr lang="en-MY" sz="2400" u="sng" dirty="0" smtClean="0">
                <a:latin typeface="+mj-lt"/>
                <a:cs typeface="Calibri" panose="020F0502020204030204" pitchFamily="34" charset="0"/>
              </a:rPr>
              <a:t> </a:t>
            </a:r>
            <a:r>
              <a:rPr lang="ar-EG" sz="2400" u="sng" dirty="0" smtClean="0">
                <a:latin typeface="+mj-lt"/>
                <a:cs typeface="Calibri" panose="020F0502020204030204" pitchFamily="34" charset="0"/>
              </a:rPr>
              <a:t> </a:t>
            </a:r>
            <a:r>
              <a:rPr lang="ar-EG" sz="2400" u="sng" dirty="0">
                <a:latin typeface="+mj-lt"/>
                <a:cs typeface="Calibri" panose="020F0502020204030204" pitchFamily="34" charset="0"/>
              </a:rPr>
              <a:t>علم البيانات والإمكانات الموجهة نحو التسويق للثورة الصناعية الرابعة </a:t>
            </a:r>
            <a:r>
              <a:rPr lang="ar-EG" sz="2400" u="sng" dirty="0" smtClean="0">
                <a:latin typeface="+mj-lt"/>
                <a:cs typeface="Calibri" panose="020F0502020204030204" pitchFamily="34" charset="0"/>
              </a:rPr>
              <a:t>وتحليلات </a:t>
            </a:r>
            <a:r>
              <a:rPr lang="ar-EG" sz="2400" u="sng" dirty="0">
                <a:latin typeface="+mj-lt"/>
                <a:cs typeface="Calibri" panose="020F0502020204030204" pitchFamily="34" charset="0"/>
              </a:rPr>
              <a:t>الأعمال.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9979" y="2922527"/>
            <a:ext cx="1801533" cy="16826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852705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-616467" y="1293029"/>
            <a:ext cx="339721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91694" y="1595804"/>
            <a:ext cx="9345750" cy="39363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17EF556D-5D9A-AEB5-2619-7876E3A936E4}"/>
              </a:ext>
            </a:extLst>
          </p:cNvPr>
          <p:cNvSpPr txBox="1"/>
          <p:nvPr/>
        </p:nvSpPr>
        <p:spPr>
          <a:xfrm>
            <a:off x="-616467" y="1901803"/>
            <a:ext cx="846665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 rtl="1"/>
            <a:r>
              <a:rPr lang="ar-EG" sz="28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الخلاصة</a:t>
            </a:r>
            <a:r>
              <a:rPr lang="ar-EG" sz="2800" b="1" dirty="0">
                <a:solidFill>
                  <a:srgbClr val="C00000"/>
                </a:solidFill>
              </a:rPr>
              <a:t>:</a:t>
            </a:r>
            <a:endParaRPr lang="en-US" sz="2800" dirty="0">
              <a:solidFill>
                <a:srgbClr val="C00000"/>
              </a:solidFill>
              <a:latin typeface="Microsoft Uighur" panose="02000000000000000000" pitchFamily="2" charset="-78"/>
            </a:endParaRPr>
          </a:p>
          <a:p>
            <a:pPr algn="r" rtl="1"/>
            <a:endParaRPr lang="en-US" sz="2800" dirty="0">
              <a:latin typeface="Microsoft Uighur" panose="02000000000000000000" pitchFamily="2" charset="-78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6F509EE5-3836-C61C-3F5D-39D6EFDF021F}"/>
              </a:ext>
            </a:extLst>
          </p:cNvPr>
          <p:cNvSpPr txBox="1"/>
          <p:nvPr/>
        </p:nvSpPr>
        <p:spPr>
          <a:xfrm>
            <a:off x="3733962" y="2615021"/>
            <a:ext cx="669004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algn="just" rtl="1"/>
            <a:r>
              <a:rPr lang="ar-EG" sz="24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علاوة على ذلك </a:t>
            </a:r>
            <a:r>
              <a:rPr lang="ar-EG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باعتبارها 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مجالًا فرعيًا لتحليلات الأعمال، </a:t>
            </a:r>
            <a:r>
              <a:rPr lang="ar-EG" sz="2400" b="1" u="sng" dirty="0">
                <a:latin typeface="Calibri" panose="020F0502020204030204" pitchFamily="34" charset="0"/>
                <a:cs typeface="Calibri" panose="020F0502020204030204" pitchFamily="34" charset="0"/>
              </a:rPr>
              <a:t>فإن </a:t>
            </a:r>
            <a:r>
              <a:rPr lang="ar-EG" sz="2400" b="1" u="sng" dirty="0" smtClean="0">
                <a:latin typeface="Calibri" panose="020F0502020204030204" pitchFamily="34" charset="0"/>
                <a:cs typeface="Calibri" panose="020F0502020204030204" pitchFamily="34" charset="0"/>
              </a:rPr>
              <a:t>تحليل بيانات </a:t>
            </a:r>
            <a:r>
              <a:rPr lang="ar-EG" sz="2400" b="1" u="sng" dirty="0">
                <a:latin typeface="Calibri" panose="020F0502020204030204" pitchFamily="34" charset="0"/>
                <a:cs typeface="Calibri" panose="020F0502020204030204" pitchFamily="34" charset="0"/>
              </a:rPr>
              <a:t>التسويق أصبحت بُعدًا  تسويقيًا </a:t>
            </a:r>
            <a:r>
              <a:rPr lang="ar-EG" sz="2400" b="1" u="sng" dirty="0" smtClean="0">
                <a:latin typeface="Calibri" panose="020F0502020204030204" pitchFamily="34" charset="0"/>
                <a:cs typeface="Calibri" panose="020F0502020204030204" pitchFamily="34" charset="0"/>
              </a:rPr>
              <a:t>فرعيًا </a:t>
            </a:r>
            <a:r>
              <a:rPr lang="ar-EG" sz="2400" b="1" u="sng" dirty="0">
                <a:latin typeface="Calibri" panose="020F0502020204030204" pitchFamily="34" charset="0"/>
                <a:cs typeface="Calibri" panose="020F0502020204030204" pitchFamily="34" charset="0"/>
              </a:rPr>
              <a:t>منفصلاً يحتاج إلى دراسات بحثية وبرامج أكاديمية منفصلة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، ​​بخلاف التسويق التقليدي، وهو ما يدركه العالم الأكاديمي، جنبًا إلى جنب مع </a:t>
            </a:r>
            <a:r>
              <a:rPr lang="ar-EG" sz="2400" b="1" u="sng" dirty="0">
                <a:latin typeface="Calibri" panose="020F0502020204030204" pitchFamily="34" charset="0"/>
                <a:cs typeface="Calibri" panose="020F0502020204030204" pitchFamily="34" charset="0"/>
              </a:rPr>
              <a:t>مجتمعات الباحثين والممارسين الآن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en-MY" sz="2400" u="sng" dirty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1" algn="r" rtl="1"/>
            <a:endParaRPr lang="en-MY" sz="2400" u="sng" dirty="0">
              <a:solidFill>
                <a:srgbClr val="C00000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81728" y="2546441"/>
            <a:ext cx="2005284" cy="2187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67744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6e64d47f71d2a9ba87fe3cd7a346a88d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daa90b9493292b7dd7fda0f2404ecac5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3:SharedWithUsers" minOccurs="0"/>
                <xsd:element ref="ns3:SharedWithDetails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fbce9ccb-a055-48b1-a76c-139ecd114ee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EC89FB2-EFE4-4459-97E8-F45E0E9569FD}"/>
</file>

<file path=customXml/itemProps2.xml><?xml version="1.0" encoding="utf-8"?>
<ds:datastoreItem xmlns:ds="http://schemas.openxmlformats.org/officeDocument/2006/customXml" ds:itemID="{ACC9A911-23AF-4D6B-960B-1A780C58D828}">
  <ds:schemaRefs>
    <ds:schemaRef ds:uri="http://www.w3.org/XML/1998/namespace"/>
    <ds:schemaRef ds:uri="http://purl.org/dc/elements/1.1/"/>
    <ds:schemaRef ds:uri="aca13214-df29-4e3c-a050-857c0bf7bd8e"/>
    <ds:schemaRef ds:uri="http://purl.org/dc/terms/"/>
    <ds:schemaRef ds:uri="http://schemas.microsoft.com/office/2006/metadata/properties"/>
    <ds:schemaRef ds:uri="http://purl.org/dc/dcmitype/"/>
    <ds:schemaRef ds:uri="http://schemas.microsoft.com/office/2006/documentManagement/types"/>
    <ds:schemaRef ds:uri="688354b5-287c-4cda-825e-1d7935aea40e"/>
    <ds:schemaRef ds:uri="http://schemas.microsoft.com/office/infopath/2007/PartnerControls"/>
    <ds:schemaRef ds:uri="http://schemas.openxmlformats.org/package/2006/metadata/core-properties"/>
  </ds:schemaRefs>
</ds:datastoreItem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3154</TotalTime>
  <Words>1371</Words>
  <Application>Microsoft Office PowerPoint</Application>
  <PresentationFormat>Widescreen</PresentationFormat>
  <Paragraphs>172</Paragraphs>
  <Slides>40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51" baseType="lpstr">
      <vt:lpstr>Alexandria</vt:lpstr>
      <vt:lpstr>Arial</vt:lpstr>
      <vt:lpstr>Calibri</vt:lpstr>
      <vt:lpstr>Calibri Light</vt:lpstr>
      <vt:lpstr>Courier New</vt:lpstr>
      <vt:lpstr>Microsoft Uighur</vt:lpstr>
      <vt:lpstr>Roboto</vt:lpstr>
      <vt:lpstr>Roboto Light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Microsoft account</cp:lastModifiedBy>
  <cp:revision>133</cp:revision>
  <dcterms:created xsi:type="dcterms:W3CDTF">2023-04-29T09:08:00Z</dcterms:created>
  <dcterms:modified xsi:type="dcterms:W3CDTF">2024-09-18T21:44:46Z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