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3.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32.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71" r:id="rId2"/>
    <p:sldId id="572" r:id="rId3"/>
    <p:sldId id="521" r:id="rId4"/>
    <p:sldId id="313" r:id="rId5"/>
    <p:sldId id="491" r:id="rId6"/>
    <p:sldId id="529" r:id="rId7"/>
    <p:sldId id="492" r:id="rId8"/>
    <p:sldId id="490" r:id="rId9"/>
    <p:sldId id="493" r:id="rId10"/>
    <p:sldId id="531" r:id="rId11"/>
    <p:sldId id="495" r:id="rId12"/>
    <p:sldId id="554" r:id="rId13"/>
    <p:sldId id="532" r:id="rId14"/>
    <p:sldId id="496" r:id="rId15"/>
    <p:sldId id="555" r:id="rId16"/>
    <p:sldId id="556" r:id="rId17"/>
    <p:sldId id="535" r:id="rId18"/>
    <p:sldId id="557" r:id="rId19"/>
    <p:sldId id="558" r:id="rId20"/>
    <p:sldId id="559" r:id="rId21"/>
    <p:sldId id="536" r:id="rId22"/>
    <p:sldId id="560" r:id="rId23"/>
    <p:sldId id="561" r:id="rId24"/>
    <p:sldId id="562" r:id="rId25"/>
    <p:sldId id="550" r:id="rId26"/>
    <p:sldId id="563" r:id="rId27"/>
    <p:sldId id="564" r:id="rId28"/>
    <p:sldId id="565" r:id="rId29"/>
    <p:sldId id="551" r:id="rId30"/>
    <p:sldId id="566" r:id="rId31"/>
    <p:sldId id="552" r:id="rId32"/>
    <p:sldId id="553" r:id="rId33"/>
    <p:sldId id="256" r:id="rId34"/>
    <p:sldId id="567" r:id="rId35"/>
    <p:sldId id="481" r:id="rId36"/>
    <p:sldId id="522" r:id="rId37"/>
    <p:sldId id="483" r:id="rId38"/>
    <p:sldId id="484" r:id="rId39"/>
    <p:sldId id="485" r:id="rId40"/>
    <p:sldId id="568" r:id="rId41"/>
    <p:sldId id="569" r:id="rId42"/>
    <p:sldId id="57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1"/>
            <p14:sldId id="572"/>
            <p14:sldId id="521"/>
            <p14:sldId id="313"/>
            <p14:sldId id="491"/>
            <p14:sldId id="529"/>
            <p14:sldId id="492"/>
            <p14:sldId id="490"/>
            <p14:sldId id="493"/>
            <p14:sldId id="531"/>
            <p14:sldId id="495"/>
            <p14:sldId id="554"/>
            <p14:sldId id="532"/>
            <p14:sldId id="496"/>
            <p14:sldId id="555"/>
            <p14:sldId id="556"/>
            <p14:sldId id="535"/>
            <p14:sldId id="557"/>
            <p14:sldId id="558"/>
            <p14:sldId id="559"/>
            <p14:sldId id="536"/>
            <p14:sldId id="560"/>
            <p14:sldId id="561"/>
            <p14:sldId id="562"/>
            <p14:sldId id="550"/>
            <p14:sldId id="563"/>
            <p14:sldId id="564"/>
            <p14:sldId id="565"/>
            <p14:sldId id="551"/>
            <p14:sldId id="566"/>
            <p14:sldId id="552"/>
            <p14:sldId id="553"/>
            <p14:sldId id="256"/>
            <p14:sldId id="567"/>
            <p14:sldId id="481"/>
            <p14:sldId id="522"/>
            <p14:sldId id="483"/>
            <p14:sldId id="484"/>
            <p14:sldId id="485"/>
            <p14:sldId id="568"/>
            <p14:sldId id="569"/>
            <p14:sldId id="57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customXml" Target="../customXml/item2.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slide" Target="slides/slide35.xml"/><Relationship Id="rId15" Type="http://schemas.openxmlformats.org/officeDocument/2006/relationships/slide" Target="slides/slide14.xml"/><Relationship Id="rId49" Type="http://schemas.openxmlformats.org/officeDocument/2006/relationships/customXml" Target="../customXml/item1.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notesMaster" Target="notesMasters/notesMaster1.xml"/><Relationship Id="rId48" Type="http://schemas.openxmlformats.org/officeDocument/2006/relationships/tableStyles" Target="tableStyle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slide" Target="slides/slide42.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46" Type="http://schemas.openxmlformats.org/officeDocument/2006/relationships/viewProps" Target="viewProps.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5/29/25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378251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06263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30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767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jpg"/><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0.PNG"/><Relationship Id="rId3"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1.PNG"/><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2.png"/><Relationship Id="rId3"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3.jpeg"/><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4.PNG"/><Relationship Id="rId3"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PNG"/><Relationship Id="rId3"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6.PNG"/><Relationship Id="rId3"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7.png"/><Relationship Id="rId3"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12.svg"/><Relationship Id="rId5" Type="http://schemas.openxmlformats.org/officeDocument/2006/relationships/image" Target="../media/image20.png"/><Relationship Id="rId1" Type="http://schemas.openxmlformats.org/officeDocument/2006/relationships/slideLayout" Target="../slideLayouts/slideLayout14.xml"/><Relationship Id="rId2"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78263" y="56739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xmlns=""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xmlns=""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xmlns=""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14880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a:t>
            </a:r>
            <a:r>
              <a:rPr lang="en-US" sz="2800" dirty="0" smtClean="0">
                <a:solidFill>
                  <a:srgbClr val="00AEEF"/>
                </a:solidFill>
                <a:latin typeface="Tajawal Medium" panose="00000600000000000000" pitchFamily="2" charset="-78"/>
                <a:cs typeface="Tajawal Medium" panose="00000600000000000000" pitchFamily="2" charset="-78"/>
              </a:rPr>
              <a:t>Entrepreneurship</a:t>
            </a:r>
            <a:endParaRPr lang="ar-SA" sz="2800" dirty="0" smtClean="0">
              <a:solidFill>
                <a:srgbClr val="00AEEF"/>
              </a:solidFill>
              <a:latin typeface="Tajawal Medium" panose="00000600000000000000" pitchFamily="2" charset="-78"/>
              <a:cs typeface="Tajawal Medium" panose="00000600000000000000" pitchFamily="2" charset="-78"/>
            </a:endParaRPr>
          </a:p>
          <a:p>
            <a:pPr algn="ctr"/>
            <a:r>
              <a:rPr lang="en-US" sz="2800" dirty="0" smtClean="0">
                <a:solidFill>
                  <a:srgbClr val="00AEEF"/>
                </a:solidFill>
                <a:latin typeface="Tajawal Medium" panose="00000600000000000000" pitchFamily="2" charset="-78"/>
                <a:cs typeface="Tajawal Medium" panose="00000600000000000000" pitchFamily="2" charset="-78"/>
              </a:rPr>
              <a:t> </a:t>
            </a:r>
            <a:r>
              <a:rPr lang="en-US" sz="2800" dirty="0">
                <a:solidFill>
                  <a:srgbClr val="00AEEF"/>
                </a:solidFill>
                <a:latin typeface="Tajawal Medium" panose="00000600000000000000" pitchFamily="2" charset="-78"/>
                <a:cs typeface="Tajawal Medium" panose="00000600000000000000" pitchFamily="2" charset="-78"/>
              </a:rPr>
              <a:t>and Innovation</a:t>
            </a:r>
          </a:p>
        </p:txBody>
      </p:sp>
      <p:sp>
        <p:nvSpPr>
          <p:cNvPr id="10" name="Rectangle: Rounded Corners 9"/>
          <p:cNvSpPr/>
          <p:nvPr/>
        </p:nvSpPr>
        <p:spPr>
          <a:xfrm>
            <a:off x="6917087"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a:t>
            </a:r>
            <a:r>
              <a:rPr lang="en-US" sz="2800" b="1" dirty="0">
                <a:solidFill>
                  <a:schemeClr val="tx1"/>
                </a:solidFill>
                <a:latin typeface="Alexandria" charset="0"/>
                <a:cs typeface="Alexandria" charset="0"/>
              </a:rPr>
              <a:t>8</a:t>
            </a:r>
          </a:p>
        </p:txBody>
      </p:sp>
      <p:sp>
        <p:nvSpPr>
          <p:cNvPr id="11" name="TextBox 10"/>
          <p:cNvSpPr txBox="1"/>
          <p:nvPr/>
        </p:nvSpPr>
        <p:spPr>
          <a:xfrm>
            <a:off x="7598710" y="4760461"/>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766773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95171" y="3364497"/>
            <a:ext cx="41035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95260" y="2574130"/>
            <a:ext cx="7728537" cy="3754874"/>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Levels of strategic planning</a:t>
            </a:r>
          </a:p>
          <a:p>
            <a:pPr marL="742950" lvl="1" indent="-285750">
              <a:buFont typeface="Arial" panose="020B0604020202020204" pitchFamily="34" charset="0"/>
              <a:buChar char="•"/>
            </a:pPr>
            <a:r>
              <a:rPr lang="en-US" dirty="0"/>
              <a:t>Identifying core competencies</a:t>
            </a:r>
          </a:p>
          <a:p>
            <a:pPr marL="742950" lvl="1" indent="-285750">
              <a:buFont typeface="Arial" panose="020B0604020202020204" pitchFamily="34" charset="0"/>
              <a:buChar char="•"/>
            </a:pPr>
            <a:r>
              <a:rPr lang="en-US" dirty="0"/>
              <a:t>Developing strategy</a:t>
            </a:r>
          </a:p>
          <a:p>
            <a:pPr marL="742950" lvl="1" indent="-285750">
              <a:buFont typeface="Arial" panose="020B0604020202020204" pitchFamily="34" charset="0"/>
              <a:buChar char="•"/>
            </a:pPr>
            <a:r>
              <a:rPr lang="en-US" dirty="0"/>
              <a:t>Business model development</a:t>
            </a:r>
          </a:p>
          <a:p>
            <a:pPr marL="742950" lvl="1" indent="-285750">
              <a:buFont typeface="Arial" panose="020B0604020202020204" pitchFamily="34" charset="0"/>
              <a:buChar char="•"/>
            </a:pPr>
            <a:r>
              <a:rPr lang="en-US" dirty="0"/>
              <a:t>The New Venture Creation Framework</a:t>
            </a:r>
          </a:p>
          <a:p>
            <a:pPr marL="742950" lvl="1" indent="-285750">
              <a:buFont typeface="Arial" panose="020B0604020202020204" pitchFamily="34" charset="0"/>
              <a:buChar char="•"/>
            </a:pPr>
            <a:r>
              <a:rPr lang="en-US" dirty="0"/>
              <a:t>The Business Model Canvas</a:t>
            </a:r>
          </a:p>
          <a:p>
            <a:pPr marL="742950" lvl="1" indent="-285750">
              <a:buFont typeface="Arial" panose="020B0604020202020204" pitchFamily="34" charset="0"/>
              <a:buChar char="•"/>
            </a:pPr>
            <a:r>
              <a:rPr lang="en-US" dirty="0"/>
              <a:t>The Lean Canvas</a:t>
            </a:r>
          </a:p>
          <a:p>
            <a:pPr marL="742950" lvl="1" indent="-285750">
              <a:buFont typeface="Arial" panose="020B0604020202020204" pitchFamily="34" charset="0"/>
              <a:buChar char="•"/>
            </a:pPr>
            <a:r>
              <a:rPr lang="en-US" dirty="0"/>
              <a:t>Generic business models</a:t>
            </a:r>
          </a:p>
          <a:p>
            <a:pPr marL="742950" lvl="1" indent="-285750">
              <a:buFont typeface="Arial" panose="020B0604020202020204" pitchFamily="34" charset="0"/>
              <a:buChar char="•"/>
            </a:pPr>
            <a:r>
              <a:rPr lang="en-US" dirty="0"/>
              <a:t>Business models for virtual products</a:t>
            </a:r>
          </a:p>
          <a:p>
            <a:pPr marL="742950" lvl="1" indent="-285750">
              <a:buFont typeface="Arial" panose="020B0604020202020204" pitchFamily="34" charset="0"/>
              <a:buChar char="•"/>
            </a:pPr>
            <a:r>
              <a:rPr lang="en-US" dirty="0"/>
              <a:t>Project-level review - pivoting</a:t>
            </a:r>
          </a:p>
          <a:p>
            <a:pPr marL="742950" lvl="1" indent="-285750">
              <a:buFont typeface="Arial" panose="020B0604020202020204" pitchFamily="34" charset="0"/>
              <a:buChar char="•"/>
            </a:pPr>
            <a:r>
              <a:rPr lang="en-US" dirty="0"/>
              <a:t>Corporate-level strategic review</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a:t>
            </a:r>
            <a:r>
              <a:rPr lang="en-US" sz="4400" b="1" dirty="0">
                <a:solidFill>
                  <a:schemeClr val="bg1"/>
                </a:solidFill>
                <a:latin typeface="Tajawal Medium" panose="00000600000000000000" pitchFamily="2" charset="-78"/>
                <a:cs typeface="Tajawal Medium" panose="00000600000000000000" pitchFamily="2" charset="-78"/>
              </a:rPr>
              <a:t>2</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25898" y="3433770"/>
            <a:ext cx="4141600" cy="23766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24606" y="2126711"/>
            <a:ext cx="8867393" cy="495520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what makes an organization's core competencies and capabilities;</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how business strategy is developed and </a:t>
            </a:r>
            <a:r>
              <a:rPr lang="en-US" sz="2000" dirty="0" smtClean="0"/>
              <a:t>how business </a:t>
            </a:r>
            <a:r>
              <a:rPr lang="en-US" sz="2000" dirty="0"/>
              <a:t>model frameworks can facilitate this;</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a business model using the New Venture </a:t>
            </a:r>
            <a:r>
              <a:rPr lang="en-US" sz="2000" dirty="0" smtClean="0"/>
              <a:t>Creation Framework</a:t>
            </a:r>
            <a:r>
              <a:rPr lang="en-US" sz="2000" dirty="0"/>
              <a:t>;</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importance of differentiation and customer focus or intimacy </a:t>
            </a:r>
            <a:r>
              <a:rPr lang="en-US" sz="2000" dirty="0" smtClean="0"/>
              <a:t>in developing </a:t>
            </a:r>
            <a:r>
              <a:rPr lang="en-US" sz="2000" dirty="0"/>
              <a:t>a business model and its impact on the price a company is able to charge;</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different sorts of business models that have been developed for Internet businesses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chemeClr val="bg1"/>
                </a:solidFill>
                <a:latin typeface="Tajawal Medium" panose="00000600000000000000" pitchFamily="2" charset="-78"/>
                <a:cs typeface="Tajawal Medium" panose="00000600000000000000" pitchFamily="2" charset="-78"/>
              </a:rPr>
              <a:t>12</a:t>
            </a:r>
            <a:endParaRPr lang="en-US" sz="1200" b="1" dirty="0">
              <a:solidFill>
                <a:schemeClr val="bg1"/>
              </a:solidFill>
              <a:latin typeface="Tajawal Medium" panose="00000600000000000000" pitchFamily="2" charset="-78"/>
              <a:cs typeface="Tajawal Medium" panose="00000600000000000000" pitchFamily="2" charset="-78"/>
            </a:endParaRP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7803" y="52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9486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12586"/>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984494"/>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A business model </a:t>
            </a:r>
            <a:r>
              <a:rPr lang="en-US" sz="2000" dirty="0"/>
              <a:t>is the plan for how a business competes, uses its resources, structures its relationships, communicates with customers, creates value and generates profits.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within a single product </a:t>
            </a:r>
            <a:r>
              <a:rPr lang="en-US" sz="2000" dirty="0"/>
              <a:t>/market, it constitutes the central part of their strategic plan.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in a number of different product </a:t>
            </a:r>
            <a:r>
              <a:rPr lang="en-US" sz="2000" dirty="0"/>
              <a:t>/markets, each product /market will have its own business model and plan. There may even be variations for different market segments. These must link and be consistent with the overall strategic plan of the organization.</a:t>
            </a: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822991"/>
            <a:ext cx="7777461" cy="523220"/>
          </a:xfrm>
          <a:prstGeom prst="rect">
            <a:avLst/>
          </a:prstGeom>
          <a:noFill/>
        </p:spPr>
        <p:txBody>
          <a:bodyPr wrap="square" rtlCol="0">
            <a:spAutoFit/>
          </a:bodyPr>
          <a:lstStyle/>
          <a:p>
            <a:r>
              <a:rPr lang="en-US" sz="2800" b="1" dirty="0" smtClean="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7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36897" y="13942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50940" y="167257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6918" y="1943073"/>
            <a:ext cx="8773300" cy="2862322"/>
          </a:xfrm>
          <a:prstGeom prst="rect">
            <a:avLst/>
          </a:prstGeom>
          <a:noFill/>
        </p:spPr>
        <p:txBody>
          <a:bodyPr wrap="square" rtlCol="0">
            <a:spAutoFit/>
          </a:bodyPr>
          <a:lstStyle/>
          <a:p>
            <a:pPr marL="342900" lvl="1" indent="-342900" algn="just">
              <a:buFont typeface="Arial" panose="020B0604020202020204" pitchFamily="34" charset="0"/>
              <a:buChar char="•"/>
            </a:pPr>
            <a:r>
              <a:rPr lang="en-US" sz="2000" dirty="0"/>
              <a:t> for example by taking the firm into new markets. The two plans are symbiotic.</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first is 'business' or 'competitive strategy</a:t>
            </a:r>
            <a:r>
              <a:rPr lang="en-US" sz="2000" dirty="0"/>
              <a:t>; which is how the organization competes. The business plans for individual product /market developments feed into this.</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second form is 'corporate strategy</a:t>
            </a:r>
            <a:r>
              <a:rPr lang="en-US" sz="2000" dirty="0"/>
              <a:t>; which also includes the scope of the organization (i.e. the sec­ tors within which it operates) and structure of the organization, including its overall </a:t>
            </a:r>
            <a:r>
              <a:rPr lang="en-US" sz="2000" dirty="0" smtClean="0"/>
              <a:t>architecture</a:t>
            </a:r>
            <a:r>
              <a:rPr lang="en-US" dirty="0" smtClean="0"/>
              <a:t>.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82999"/>
            <a:ext cx="4128422" cy="46787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75711" y="166231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5661" y="1869004"/>
            <a:ext cx="3908945" cy="3785652"/>
          </a:xfrm>
          <a:prstGeom prst="rect">
            <a:avLst/>
          </a:prstGeom>
          <a:noFill/>
        </p:spPr>
        <p:txBody>
          <a:bodyPr wrap="square" rtlCol="0">
            <a:spAutoFit/>
          </a:bodyPr>
          <a:lstStyle/>
          <a:p>
            <a:pPr marL="342900" indent="-342900" algn="just">
              <a:buFont typeface="Arial" charset="0"/>
              <a:buChar char="•"/>
            </a:pPr>
            <a:r>
              <a:rPr lang="en-US" sz="2000" dirty="0"/>
              <a:t>New product /market developments can shift the scope of an organization, intentionally or unintentionally. In a multi-product /market organization, business or com­petitive strategy is usually determined at the divisional or subsidiary level whilst corporate strategy is decided on at the head office or holding company level</a:t>
            </a:r>
            <a:endParaRPr lang="en-GB"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39302" y="787826"/>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4606" y="1857117"/>
            <a:ext cx="5186855" cy="3786937"/>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56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5" y="13939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06781" y="172630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67309"/>
            <a:ext cx="8773300" cy="4093428"/>
          </a:xfrm>
          <a:prstGeom prst="rect">
            <a:avLst/>
          </a:prstGeom>
          <a:noFill/>
        </p:spPr>
        <p:txBody>
          <a:bodyPr wrap="square" rtlCol="0">
            <a:spAutoFit/>
          </a:bodyPr>
          <a:lstStyle/>
          <a:p>
            <a:r>
              <a:rPr lang="en-US" sz="2000" b="1" dirty="0">
                <a:solidFill>
                  <a:srgbClr val="FF0000"/>
                </a:solidFill>
              </a:rPr>
              <a:t>The secret to successful strategy development for any organization starts with identifying its unique set of core competencies and capabilities </a:t>
            </a:r>
            <a:r>
              <a:rPr lang="en-US" sz="2000" dirty="0"/>
              <a:t>- the things it does best, its strengths. These might include skills, technical capabilities, pooled knowledge or market leverage such as branding or distribution. </a:t>
            </a:r>
          </a:p>
          <a:p>
            <a:endParaRPr lang="en-US" sz="2000" dirty="0"/>
          </a:p>
          <a:p>
            <a:r>
              <a:rPr lang="en-US" sz="2000" dirty="0"/>
              <a:t>This is a portfolio of resources that can be combined in various ways to meet the opportunities or threats that the organization faces and give it a competitive advantage. </a:t>
            </a:r>
            <a:endParaRPr lang="en-US" sz="2000" dirty="0" smtClean="0"/>
          </a:p>
          <a:p>
            <a:endParaRPr lang="en-US" sz="2000" dirty="0" smtClean="0"/>
          </a:p>
          <a:p>
            <a:r>
              <a:rPr lang="en-US" sz="2000" dirty="0"/>
              <a:t>Identifying the core competencies of an organization underpins the process of strategic review and the SWOT (strengths, weaknesses, opportunities and threats) analysis used to aid it </a:t>
            </a:r>
            <a:endParaRPr lang="en-US" sz="2000" dirty="0">
              <a:solidFill>
                <a:srgbClr val="FF0000"/>
              </a:solidFill>
            </a:endParaRPr>
          </a:p>
          <a:p>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829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45164"/>
            <a:ext cx="4128422" cy="49165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81350" y="161229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711440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704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051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54427" y="1600817"/>
            <a:ext cx="9529649"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6187"/>
            <a:ext cx="8773300" cy="3170099"/>
          </a:xfrm>
          <a:prstGeom prst="rect">
            <a:avLst/>
          </a:prstGeom>
          <a:noFill/>
        </p:spPr>
        <p:txBody>
          <a:bodyPr wrap="square" rtlCol="0">
            <a:spAutoFit/>
          </a:bodyPr>
          <a:lstStyle/>
          <a:p>
            <a:pPr algn="just"/>
            <a:r>
              <a:rPr lang="en-US" sz="2000" dirty="0" smtClean="0"/>
              <a:t>Once </a:t>
            </a:r>
            <a:r>
              <a:rPr lang="en-US" sz="2000" dirty="0"/>
              <a:t>the core </a:t>
            </a:r>
            <a:r>
              <a:rPr lang="en-US" sz="2000" dirty="0">
                <a:solidFill>
                  <a:srgbClr val="FF0000"/>
                </a:solidFill>
              </a:rPr>
              <a:t>competencies of an organization are identified</a:t>
            </a:r>
            <a:r>
              <a:rPr lang="en-US" sz="2000" dirty="0"/>
              <a:t>, it can start to plan how to respond to the opportunities and threats that it faces. </a:t>
            </a:r>
            <a:r>
              <a:rPr lang="en-US" sz="2000" dirty="0">
                <a:solidFill>
                  <a:srgbClr val="FF0000"/>
                </a:solidFill>
              </a:rPr>
              <a:t>A strategy is simply a plan as to how to achieve a longer-term goal. </a:t>
            </a:r>
          </a:p>
          <a:p>
            <a:pPr algn="just"/>
            <a:endParaRPr lang="en-US" sz="2000" dirty="0"/>
          </a:p>
          <a:p>
            <a:pPr algn="just"/>
            <a:r>
              <a:rPr lang="en-US" sz="2000" dirty="0"/>
              <a:t>It comprises a series of interlinked actions or tactics. </a:t>
            </a:r>
            <a:r>
              <a:rPr lang="en-US" sz="2000" dirty="0">
                <a:solidFill>
                  <a:srgbClr val="FF0000"/>
                </a:solidFill>
              </a:rPr>
              <a:t>The specific goal in any time period should be quantifiable and measurable.</a:t>
            </a:r>
            <a:r>
              <a:rPr lang="en-US" sz="2000" dirty="0"/>
              <a:t> </a:t>
            </a:r>
            <a:r>
              <a:rPr lang="en-US" sz="2000" dirty="0">
                <a:solidFill>
                  <a:srgbClr val="FF0000"/>
                </a:solidFill>
              </a:rPr>
              <a:t>It should help the organization towards achieving its long-term vision -what it might become</a:t>
            </a:r>
            <a:r>
              <a:rPr lang="en-US" sz="2000" dirty="0"/>
              <a:t>. This is framed by the organization's mission -what it aims to achieve and how it will achieve it. The </a:t>
            </a:r>
            <a:r>
              <a:rPr lang="en-US" sz="2000" dirty="0" smtClean="0"/>
              <a:t>mis­sion </a:t>
            </a:r>
            <a:r>
              <a:rPr lang="en-US" sz="2000" dirty="0"/>
              <a:t>usually identifies the areas of activity of the business (its scope) and even the basis of its </a:t>
            </a:r>
            <a:r>
              <a:rPr lang="en-US" sz="2000" u="sng" dirty="0">
                <a:solidFill>
                  <a:srgbClr val="FF0000"/>
                </a:solidFill>
              </a:rPr>
              <a:t>competitive advantage</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6395" y="4545457"/>
            <a:ext cx="3577215" cy="1496826"/>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116540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0861" y="5120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7238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00619"/>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34396"/>
            <a:ext cx="8773300" cy="1938992"/>
          </a:xfrm>
          <a:prstGeom prst="rect">
            <a:avLst/>
          </a:prstGeom>
          <a:noFill/>
        </p:spPr>
        <p:txBody>
          <a:bodyPr wrap="square" rtlCol="0">
            <a:spAutoFit/>
          </a:bodyPr>
          <a:lstStyle/>
          <a:p>
            <a:pPr algn="just"/>
            <a:r>
              <a:rPr lang="en-US" sz="2000" dirty="0"/>
              <a:t>These actions and tactics can themselves be made up from any number of other plans. This process was shown in Figure 6.1, which is reproduced in this chapter as Figure </a:t>
            </a:r>
            <a:r>
              <a:rPr lang="en-US" sz="2000" dirty="0" smtClean="0"/>
              <a:t>.</a:t>
            </a:r>
          </a:p>
          <a:p>
            <a:pPr algn="just"/>
            <a:endParaRPr lang="en-US" sz="2000" dirty="0" smtClean="0"/>
          </a:p>
          <a:p>
            <a:pPr algn="ctr"/>
            <a:r>
              <a:rPr lang="en-US" sz="2000" dirty="0">
                <a:solidFill>
                  <a:srgbClr val="FF0000"/>
                </a:solidFill>
              </a:rPr>
              <a:t>In many ways how strategy is developed is the most distinctive feature of an </a:t>
            </a:r>
            <a:r>
              <a:rPr lang="en-US" sz="2000" dirty="0" smtClean="0">
                <a:solidFill>
                  <a:srgbClr val="FF0000"/>
                </a:solidFill>
              </a:rPr>
              <a:t>entrepreneurial </a:t>
            </a:r>
            <a:r>
              <a:rPr lang="en-US" sz="2000" dirty="0">
                <a:solidFill>
                  <a:srgbClr val="FF0000"/>
                </a:solidFill>
              </a:rPr>
              <a:t>organization</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2794" y="3990109"/>
            <a:ext cx="8360352" cy="1750887"/>
          </a:xfrm>
          <a:prstGeom prst="rect">
            <a:avLst/>
          </a:prstGeom>
        </p:spPr>
      </p:pic>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4000187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08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92581" y="14089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47140"/>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332602" y="1943073"/>
            <a:ext cx="8773300" cy="3477875"/>
          </a:xfrm>
          <a:prstGeom prst="rect">
            <a:avLst/>
          </a:prstGeom>
          <a:noFill/>
        </p:spPr>
        <p:txBody>
          <a:bodyPr wrap="square" rtlCol="0">
            <a:spAutoFit/>
          </a:bodyPr>
          <a:lstStyle/>
          <a:p>
            <a:pPr algn="just"/>
            <a:r>
              <a:rPr lang="en-US" sz="2000" dirty="0"/>
              <a:t>In Chapter 6, we characterized the </a:t>
            </a:r>
            <a:r>
              <a:rPr lang="en-US" sz="2000" dirty="0">
                <a:solidFill>
                  <a:srgbClr val="FF0000"/>
                </a:solidFill>
              </a:rPr>
              <a:t>entrepreneurial leader as </a:t>
            </a:r>
            <a:r>
              <a:rPr lang="en-US" sz="2000" dirty="0" smtClean="0">
                <a:solidFill>
                  <a:srgbClr val="FF0000"/>
                </a:solidFill>
              </a:rPr>
              <a:t>develop­ing </a:t>
            </a:r>
            <a:r>
              <a:rPr lang="en-US" sz="2000" dirty="0">
                <a:solidFill>
                  <a:srgbClr val="FF0000"/>
                </a:solidFill>
              </a:rPr>
              <a:t>a strong vision that helps build a strategic intent within the organization</a:t>
            </a:r>
            <a:r>
              <a:rPr lang="en-US" sz="2000" dirty="0"/>
              <a:t>; as someone who is continually strategizing, meaning that strategy will often be seen </a:t>
            </a:r>
            <a:r>
              <a:rPr lang="en-US" sz="2000" u="sng" dirty="0">
                <a:solidFill>
                  <a:srgbClr val="C00000"/>
                </a:solidFill>
              </a:rPr>
              <a:t>externally as emer­gen</a:t>
            </a:r>
            <a:r>
              <a:rPr lang="en-US" sz="2000" dirty="0"/>
              <a:t>t; and as someone who always has a number of strategic options that give the organiza­tion </a:t>
            </a:r>
            <a:r>
              <a:rPr lang="en-US" sz="2000" u="sng" dirty="0">
                <a:solidFill>
                  <a:srgbClr val="C00000"/>
                </a:solidFill>
              </a:rPr>
              <a:t>flexibility should circumstances change</a:t>
            </a:r>
            <a:r>
              <a:rPr lang="en-US" sz="2000" dirty="0"/>
              <a:t>. </a:t>
            </a:r>
          </a:p>
          <a:p>
            <a:pPr algn="just"/>
            <a:endParaRPr lang="en-US" sz="2000" dirty="0"/>
          </a:p>
          <a:p>
            <a:pPr algn="just"/>
            <a:r>
              <a:rPr lang="en-US" sz="2000" dirty="0"/>
              <a:t>They were also characterized as </a:t>
            </a:r>
            <a:r>
              <a:rPr lang="en-US" sz="2000" dirty="0">
                <a:solidFill>
                  <a:srgbClr val="FF0000"/>
                </a:solidFill>
              </a:rPr>
              <a:t>exercising dispersed or distributed leadership</a:t>
            </a:r>
            <a:r>
              <a:rPr lang="en-US" sz="2000" dirty="0"/>
              <a:t>, which ensures that the process of strategy develop­ment is also </a:t>
            </a:r>
            <a:r>
              <a:rPr lang="en-US" sz="2000" dirty="0">
                <a:solidFill>
                  <a:srgbClr val="FF0000"/>
                </a:solidFill>
              </a:rPr>
              <a:t>dispersed rather than centralized and coordinated rather than controlled</a:t>
            </a:r>
            <a:r>
              <a:rPr lang="en-US" sz="2000" dirty="0"/>
              <a:t>, and that information and knowledge </a:t>
            </a:r>
            <a:r>
              <a:rPr lang="en-US" sz="2000" b="1" u="sng" dirty="0">
                <a:solidFill>
                  <a:srgbClr val="FF0000"/>
                </a:solidFill>
              </a:rPr>
              <a:t>flow freely within the organization so as to encourage flexibility and adaptability</a:t>
            </a:r>
            <a:r>
              <a:rPr lang="en-US" sz="2000" dirty="0"/>
              <a:t>.</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594201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smtClean="0">
                <a:solidFill>
                  <a:srgbClr val="C00000"/>
                </a:solidFill>
              </a:rPr>
              <a:t>The 'Entrepreneurial School</a:t>
            </a:r>
            <a:r>
              <a:rPr lang="en-US" sz="2000" dirty="0" smtClean="0"/>
              <a:t>' :</a:t>
            </a:r>
          </a:p>
          <a:p>
            <a:pPr algn="just"/>
            <a:r>
              <a:rPr lang="en-US" sz="2000" dirty="0" smtClean="0"/>
              <a:t>of </a:t>
            </a:r>
            <a:r>
              <a:rPr lang="en-US" sz="2000" dirty="0"/>
              <a:t>strategy is focused 'exclusively on the single leader' - the entrepreneur: 'Under entrepreneurship, key decisions </a:t>
            </a:r>
            <a:r>
              <a:rPr lang="en-US" sz="2000" dirty="0" smtClean="0"/>
              <a:t>concern­ing </a:t>
            </a:r>
            <a:r>
              <a:rPr lang="en-US" sz="2000" dirty="0"/>
              <a:t>strategy and operations are centralized in the office of the chief executive. Such central­ization can ensure that strategic response reflects full knowledge of the operations. It also encourages flexibility and adaptability: only one person needs to take the initiative: For them, the entrepreneurial school 'stresses the most innate of mental states and processes -intuition, judgment, wisdom, experience, and insight. </a:t>
            </a:r>
            <a:endParaRPr lang="en-US" sz="2000" dirty="0" smtClean="0"/>
          </a:p>
          <a:p>
            <a:pPr algn="just"/>
            <a:endParaRPr lang="en-US" sz="2000" dirty="0" smtClean="0"/>
          </a:p>
          <a:p>
            <a:pPr algn="just"/>
            <a:r>
              <a:rPr lang="en-US" sz="2000" dirty="0">
                <a:solidFill>
                  <a:srgbClr val="FF0000"/>
                </a:solidFill>
              </a:rPr>
              <a:t>It is also to ensure that 'intuition, </a:t>
            </a:r>
            <a:r>
              <a:rPr lang="en-US" sz="2000" dirty="0" smtClean="0">
                <a:solidFill>
                  <a:srgbClr val="FF0000"/>
                </a:solidFill>
              </a:rPr>
              <a:t>judgment, </a:t>
            </a:r>
            <a:r>
              <a:rPr lang="en-US" sz="2000" dirty="0">
                <a:solidFill>
                  <a:srgbClr val="FF0000"/>
                </a:solidFill>
              </a:rPr>
              <a:t>wisdom, experience, insight' - which are all part of a learning organization -are captured as part of the culture of the organization.</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005677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5101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460745"/>
            <a:ext cx="8773300" cy="1938992"/>
          </a:xfrm>
          <a:prstGeom prst="rect">
            <a:avLst/>
          </a:prstGeom>
          <a:noFill/>
        </p:spPr>
        <p:txBody>
          <a:bodyPr wrap="square" rtlCol="0">
            <a:spAutoFit/>
          </a:bodyPr>
          <a:lstStyle/>
          <a:p>
            <a:pPr algn="just"/>
            <a:r>
              <a:rPr lang="en-US" sz="2000" dirty="0"/>
              <a:t>The 'Positioning School' treats strategy development as a rational, deductive, more deliberate process that can be depicted as a logical sequence of operations. By way of con­trast, academics in what is called the 'Process School' would argue that the strategic process is so inextricably interlinked that what you need to do to understand strategy is to look at how it is actually developed, rather than how it ought to be developed.</a:t>
            </a: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55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46234" y="13820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699061" y="1577721"/>
            <a:ext cx="9858102"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793693" y="2356374"/>
            <a:ext cx="9625345" cy="2862322"/>
          </a:xfrm>
          <a:prstGeom prst="rect">
            <a:avLst/>
          </a:prstGeom>
          <a:noFill/>
        </p:spPr>
        <p:txBody>
          <a:bodyPr wrap="square" rtlCol="0">
            <a:spAutoFit/>
          </a:bodyPr>
          <a:lstStyle/>
          <a:p>
            <a:pPr algn="just"/>
            <a:r>
              <a:rPr lang="en-US" sz="2000" dirty="0"/>
              <a:t> The development of strategy can be both deliberate and emergent, but at different times and in different circumstances. As we observed in Chapter 1, whilst executives tend to set goals and seek to achieve them sequen­tially and logically, entrepreneurs' goals are broad and evolved over time based on whatever personal strengths and resources they had, creatively reacting to contingencies as they occur - an approach which </a:t>
            </a:r>
            <a:r>
              <a:rPr lang="en-US" sz="2000" dirty="0" err="1"/>
              <a:t>Sarasvathy</a:t>
            </a:r>
            <a:r>
              <a:rPr lang="en-US" sz="2000" dirty="0"/>
              <a:t> (2001) calls 'effectual reasoning' or 'effectuation: However, these strategies and goals must always be underpinned by a strong vision or direction -again one that is deliberate but also adaptable. </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5219653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17518"/>
            <a:ext cx="4128422" cy="4744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4438" y="1632647"/>
            <a:ext cx="960962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91983" y="2398553"/>
            <a:ext cx="8773300"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It informs, involves, and motivates a team</a:t>
            </a:r>
            <a:r>
              <a:rPr lang="en-US" sz="2000" smtClean="0"/>
              <a:t>. </a:t>
            </a:r>
            <a:r>
              <a:rPr lang="en-US" sz="2000" dirty="0" smtClean="0"/>
              <a:t>Continuous strategizing evolves from the process of learning (and making mistakes) but is focused by agreement to a common vision and mission.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that sense, entrepreneurial </a:t>
            </a:r>
            <a:r>
              <a:rPr lang="en-US" sz="2000" dirty="0" smtClean="0"/>
              <a:t>strat­egy </a:t>
            </a:r>
            <a:r>
              <a:rPr lang="en-US" sz="2000" dirty="0"/>
              <a:t>can also be both deliberate in overall vision and emergent in how the details of the vision unfold. Furthermore, strategy development and action can proceed side by side, rec­ognizing that the future is not predictable and planning cannot, therefore, be a simple, linear process. It is non-linear and adaptive, even sometimes opportunistic.</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105224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7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95669"/>
            <a:ext cx="4128422" cy="47660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8591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Actions (both successful and unsuccessful) feed into strategy development. Decision-making can be incremental and adaptive so as to maintain the maximum flexibility and adaptability needed to capitalize on change and make the most of any commercial opportunities that appear. Complexity theory shows how direction can be given to these individual decisions through the capacity to self-organize (through identity, information, and relationships).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8428" y="3874742"/>
            <a:ext cx="7868574" cy="1765594"/>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18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4516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5916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The business model is the route to taking a business idea to market </a:t>
            </a:r>
            <a:r>
              <a:rPr lang="en-US" sz="2000" dirty="0"/>
              <a:t>and it will have a very large impact on whether or not the idea is successful.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A good business idea can fail because of a bad model</a:t>
            </a:r>
            <a:r>
              <a:rPr lang="en-US" sz="2000" dirty="0"/>
              <a:t> and a </a:t>
            </a:r>
            <a:r>
              <a:rPr lang="en-US" sz="2000" dirty="0">
                <a:solidFill>
                  <a:srgbClr val="C00000"/>
                </a:solidFill>
              </a:rPr>
              <a:t>poor idea can survive because it has a good one</a:t>
            </a:r>
            <a:r>
              <a:rPr lang="en-US" sz="2000" dirty="0"/>
              <a:t>. Some might say it is actually more important than the product or service idea </a:t>
            </a:r>
            <a:r>
              <a:rPr lang="en-US" sz="2000" dirty="0" smtClean="0"/>
              <a:t>itself. </a:t>
            </a:r>
            <a:r>
              <a:rPr lang="en-US" sz="2000" dirty="0" smtClean="0">
                <a:solidFill>
                  <a:srgbClr val="C00000"/>
                </a:solidFill>
              </a:rPr>
              <a:t>A </a:t>
            </a:r>
            <a:r>
              <a:rPr lang="en-US" sz="2000" dirty="0">
                <a:solidFill>
                  <a:srgbClr val="C00000"/>
                </a:solidFill>
              </a:rPr>
              <a:t>business model is a stra­tegic framework that gives the business idea direction and generates its competitive </a:t>
            </a:r>
            <a:r>
              <a:rPr lang="en-US" sz="2000" dirty="0" smtClean="0">
                <a:solidFill>
                  <a:srgbClr val="C00000"/>
                </a:solidFill>
              </a:rPr>
              <a:t>advan­tage</a:t>
            </a:r>
            <a:r>
              <a:rPr lang="en-US" sz="2000" dirty="0"/>
              <a:t>. It is a commercial framework that creates a common language for the project team and a mechanism for communication as the commercial potential of the idea is developed.</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643375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13180"/>
            <a:ext cx="4128422" cy="47485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45993" y="15837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helps with distributed strategizing. It allows the team to identify patterns and ask the </a:t>
            </a:r>
            <a:r>
              <a:rPr lang="en-US" sz="2000" dirty="0" smtClean="0"/>
              <a:t>impor­tant </a:t>
            </a:r>
            <a:r>
              <a:rPr lang="en-US" sz="2000" dirty="0"/>
              <a:t>'What-if?' questions and work through the likely consequences. These questions help identify strategic options, each option contingent upon different circumstances, using infor­mation to modify strategies to reflect the reality of these uncertain situations.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The more options that can be identified, the more flexibility there is in formulating or indeed pivoting and changing the strategy</a:t>
            </a:r>
            <a:r>
              <a:rPr lang="en-US" sz="2000" dirty="0"/>
              <a:t>. Not all options should be constrained by current resources or the current competitive position. These constraints might change over time and sometimes the vision for the project might generate options that transcend these constraints anyway.</a:t>
            </a:r>
            <a:endParaRPr lang="en-US" sz="2000" dirty="0" smtClean="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747236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7803"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45164"/>
            <a:ext cx="4128422" cy="49165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63620" y="16553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a:solidFill>
                  <a:srgbClr val="C00000"/>
                </a:solidFill>
              </a:rPr>
              <a:t>Developing a business model involves producing plans about how the product or service will be produced and marketed</a:t>
            </a:r>
            <a:r>
              <a:rPr lang="en-US" sz="2000" dirty="0"/>
              <a:t>, the resources (</a:t>
            </a:r>
            <a:r>
              <a:rPr lang="en-US" sz="2000" u="sng" dirty="0">
                <a:solidFill>
                  <a:srgbClr val="C00000"/>
                </a:solidFill>
              </a:rPr>
              <a:t>both human and financial</a:t>
            </a:r>
            <a:r>
              <a:rPr lang="en-US" sz="2000" dirty="0"/>
              <a:t>} needed to do this, and the resulting costs and revenues.</a:t>
            </a:r>
          </a:p>
          <a:p>
            <a:pPr algn="just"/>
            <a:endParaRPr lang="en-US" sz="2000" dirty="0"/>
          </a:p>
          <a:p>
            <a:pPr algn="just"/>
            <a:r>
              <a:rPr lang="en-US" sz="2000" dirty="0"/>
              <a:t>Developing the model involves iterations -going back over the building blocks to ensure consistency and coherence in the model. Alter how a product or service is produced or delivered and price may have to be altered, which in turn affects how it is marketed. </a:t>
            </a:r>
            <a:r>
              <a:rPr lang="en-US" sz="2000" dirty="0">
                <a:solidFill>
                  <a:srgbClr val="C00000"/>
                </a:solidFill>
              </a:rPr>
              <a:t>This is a continuous process of refinement</a:t>
            </a:r>
            <a:r>
              <a:rPr lang="en-US" sz="2000" dirty="0"/>
              <a:t>. What is important is that all of the </a:t>
            </a:r>
            <a:r>
              <a:rPr lang="en-US" sz="2000" b="1" dirty="0">
                <a:solidFill>
                  <a:srgbClr val="FF0000"/>
                </a:solidFill>
              </a:rPr>
              <a:t>elements of the business model are consistent and deliver the all-important value proposition to the target customers. The challenge is to develop a model that is </a:t>
            </a:r>
            <a:r>
              <a:rPr lang="en-US" sz="2000" b="1" dirty="0" smtClean="0">
                <a:solidFill>
                  <a:srgbClr val="FF0000"/>
                </a:solidFill>
              </a:rPr>
              <a:t>attractive </a:t>
            </a:r>
            <a:r>
              <a:rPr lang="en-US" sz="2000" b="1" dirty="0">
                <a:solidFill>
                  <a:srgbClr val="FF0000"/>
                </a:solidFill>
              </a:rPr>
              <a:t>to customers as well as sponsors within the company</a:t>
            </a:r>
            <a:r>
              <a:rPr lang="en-US" sz="2000" dirty="0"/>
              <a:t>. It is worth remembering that the two may not be mutually consistent.</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47616"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17518"/>
            <a:ext cx="4128422" cy="474421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7478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0407" y="1901973"/>
            <a:ext cx="8897498"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are a number of generic business model frameworks that provide pictorial and/or verbal structures to aid the understanding and development of a business model. The best are minimalist and simple - they force focused thinking and succinct communication.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Nevertheless</a:t>
            </a:r>
            <a:r>
              <a:rPr lang="en-US" sz="2000" dirty="0"/>
              <a:t>, the structure they use provides a coherent but flexible framework that helps the team develop their ideas. A framework needs to be flexible as it will probably change as feedback and market information becomes available. However, it also needs to ensure con­sistency, so that if one element of the model is altered another can be adjusted appropri­ately. </a:t>
            </a: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2220" y="50689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46140" y="165232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32602" y="1943708"/>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this </a:t>
            </a:r>
            <a:r>
              <a:rPr lang="en-US" sz="2000" dirty="0"/>
              <a:t>chapter will outline three business model frameworks: the New Venture Creation Framework; the Business Model Canvas; and the Lean Canvas. All three models cover simi­lar ground and are consistent, although they do use slightly different terminologies.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the New Venture Creation Framework</a:t>
            </a:r>
            <a:r>
              <a:rPr lang="en-US" sz="2000" dirty="0">
                <a:solidFill>
                  <a:srgbClr val="C00000"/>
                </a:solidFill>
              </a:rPr>
              <a:t> </a:t>
            </a:r>
            <a:r>
              <a:rPr lang="en-US" sz="2000" b="1" dirty="0">
                <a:solidFill>
                  <a:srgbClr val="C00000"/>
                </a:solidFill>
              </a:rPr>
              <a:t>develops the elements of a business model in a sequential manner consistent </a:t>
            </a:r>
            <a:r>
              <a:rPr lang="en-US" sz="2000" dirty="0"/>
              <a:t>with developing a new business or product/service, whereas </a:t>
            </a:r>
            <a:r>
              <a:rPr lang="en-US" sz="2000" b="1" dirty="0">
                <a:solidFill>
                  <a:srgbClr val="C00000"/>
                </a:solidFill>
              </a:rPr>
              <a:t>the others work best with existing products/services.</a:t>
            </a:r>
            <a:r>
              <a:rPr lang="en-US" sz="2000" b="1" dirty="0"/>
              <a:t> </a:t>
            </a:r>
            <a:r>
              <a:rPr lang="en-US" sz="2000" dirty="0">
                <a:solidFill>
                  <a:srgbClr val="FF0000"/>
                </a:solidFill>
              </a:rPr>
              <a:t>The advantage of developing any of these business models in this way is that they are (relatively) quick to develop and easy to change</a:t>
            </a:r>
            <a:r>
              <a:rPr lang="en-US" sz="2000" dirty="0"/>
              <a:t>.</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023806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0594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The general rule of prudent financing is to match the term duration of the loan with the term duration of the use to which it is put</a:t>
            </a:r>
            <a:r>
              <a:rPr lang="en-US" sz="2000" dirty="0"/>
              <a:t>. Hence long-term loans should be used to finance long-term projects or the purchase of fixed assets. However, lenders are usually unwilling to lend for the development of more innovative longer-term projects, where the return is uncertain and does not materialize until some way into the future. For these reasons,  they see such projects as too risky.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However, whilst financiers may be unwilling to lend against a specific project, they may be willing to lend to an established business that has a track record of successful trading on the basis that its portfolio of products or services generates sufficient income to cover the interest and loan repayments</a:t>
            </a:r>
            <a:r>
              <a:rPr lang="en-US" sz="2000" dirty="0">
                <a:solidFill>
                  <a:srgbClr val="FF0000"/>
                </a:solidFill>
              </a:rPr>
              <a:t>.</a:t>
            </a:r>
          </a:p>
          <a:p>
            <a:pPr marL="342900" indent="-342900" algn="just">
              <a:buFont typeface="Arial" panose="020B0604020202020204" pitchFamily="34" charset="0"/>
              <a:buChar char="•"/>
            </a:pPr>
            <a:endParaRPr lang="en-US" sz="2000" dirty="0">
              <a:solidFill>
                <a:srgbClr val="FF0000"/>
              </a:solidFill>
            </a:endParaRP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7010933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768179"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3594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New Venture Creation Framework comprises the five </a:t>
            </a:r>
            <a:r>
              <a:rPr lang="en-US" sz="2000" dirty="0" smtClean="0"/>
              <a:t>sequential</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1.	Market segments and the value proposition - This stage involves identifying </a:t>
            </a:r>
            <a:r>
              <a:rPr lang="en-US" sz="2000" dirty="0" smtClean="0"/>
              <a:t>keys­ </a:t>
            </a:r>
            <a:r>
              <a:rPr lang="en-US" sz="2000" dirty="0"/>
              <a:t>timers or groups of customers (target market segments) and their specific needs so as to tailor the value proposition for each group. The value proposition is the bundle of prod­ucts or services that satisfies customers' needs or solves their problems. This includes emotional as well as physical needs and therefore how customer relationships might be cemented through the values embedded in the product or service and its branding.</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9414" y="4652943"/>
            <a:ext cx="3539040" cy="1028692"/>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020061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94812"/>
            <a:ext cx="4128422" cy="4766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6687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2.	Marketing plan - The marketing plan describes how to target these customers and deliver the value proposition to them through a consistent marketing mix (product/ service, price, promotion, channels of distribution, etc.), persuading them to purchase the product or service and then become loyal, repeat customers, and how the venture might be scaled-up beyond launch.</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93803" y="3758303"/>
            <a:ext cx="4344134" cy="1929855"/>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214161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4081" y="51824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03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73685" y="173264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3.	Operations plan - The operations plan highlights the practical things that need to be done to launch a new venture: the key activities, critical success factors and the strategic options, available if plans change. This involves identifying the risks facing the venture and how they will be monitored and mitigated, for example through partnerships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4.	Resources -This stage identifies the resources or capital available as well as needed for the venture: human, social and financial. The capital available and the capital needed influence and are influenced by the business model</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5.	Financial plan -This stage involves pulling the plan together to show the financial con­ sequences of the decisions made in developing the business model: sales, costs, profit­ ability, breakeven and cash flow</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4517386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79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3776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7242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26065" y="2225166"/>
            <a:ext cx="8773300" cy="3170099"/>
          </a:xfrm>
          <a:prstGeom prst="rect">
            <a:avLst/>
          </a:prstGeom>
          <a:noFill/>
          <a:ln>
            <a:solidFill>
              <a:srgbClr val="00B0F0"/>
            </a:solidFill>
          </a:ln>
        </p:spPr>
        <p:txBody>
          <a:bodyPr wrap="square" rtlCol="0">
            <a:spAutoFit/>
          </a:bodyPr>
          <a:lstStyle/>
          <a:p>
            <a:pPr marL="342900" indent="-342900" algn="just">
              <a:buFont typeface="Arial" panose="020B0604020202020204" pitchFamily="34" charset="0"/>
              <a:buChar char="•"/>
            </a:pPr>
            <a:r>
              <a:rPr lang="en-US" sz="2000" dirty="0"/>
              <a:t>Whilst the New Venture Creation Framework was designed to facilitate the development of a business model for a new product /service, the Business Model Canvas, developed by </a:t>
            </a:r>
            <a:r>
              <a:rPr lang="en-US" sz="2000" dirty="0" err="1"/>
              <a:t>Osterwalder</a:t>
            </a:r>
            <a:r>
              <a:rPr lang="en-US" sz="2000" dirty="0"/>
              <a:t> and </a:t>
            </a:r>
            <a:r>
              <a:rPr lang="en-US" sz="2000" dirty="0" err="1"/>
              <a:t>Pigneur</a:t>
            </a:r>
            <a:r>
              <a:rPr lang="en-US" sz="2000" dirty="0"/>
              <a:t> (2010) and shown in Figure 12.4, has a more general application and is widely used for established product /services.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Business Model Canvas covers the same ground as the New Venture Creation Framework, there is no sequential process and differ­ </a:t>
            </a:r>
            <a:r>
              <a:rPr lang="en-US" sz="2000" dirty="0" err="1"/>
              <a:t>ent</a:t>
            </a:r>
            <a:r>
              <a:rPr lang="en-US" sz="2000" dirty="0"/>
              <a:t> elements of a business model are emphasized. It comprises nine interlinked building blocks, each influencing the other</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7551876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35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757334" y="13650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01495"/>
            <a:ext cx="9345750" cy="4479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4341" y="1840689"/>
            <a:ext cx="7015148" cy="4149657"/>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984535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6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077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7983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965297"/>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err="1" smtClean="0"/>
              <a:t>Osterwalder</a:t>
            </a:r>
            <a:r>
              <a:rPr lang="en-US" sz="2000" dirty="0" smtClean="0"/>
              <a:t> </a:t>
            </a:r>
            <a:r>
              <a:rPr lang="en-US" sz="2000" dirty="0"/>
              <a:t>and </a:t>
            </a:r>
            <a:r>
              <a:rPr lang="en-US" sz="2000" dirty="0" err="1"/>
              <a:t>Pigneur</a:t>
            </a:r>
            <a:r>
              <a:rPr lang="en-US" sz="2000" dirty="0"/>
              <a:t> encouraged the challenging of conventional business models using </a:t>
            </a:r>
            <a:r>
              <a:rPr lang="en-US" sz="2000" dirty="0" smtClean="0"/>
              <a:t>three  </a:t>
            </a:r>
            <a:r>
              <a:rPr lang="en-US" sz="2000" dirty="0"/>
              <a:t>techniques in conjunction with their Canvas:</a:t>
            </a:r>
          </a:p>
          <a:p>
            <a:pPr marL="342900" indent="-342900" algn="just">
              <a:buFont typeface="Arial" panose="020B0604020202020204" pitchFamily="34" charset="0"/>
              <a:buChar char="•"/>
            </a:pPr>
            <a:endParaRPr lang="en-US" sz="2000" dirty="0"/>
          </a:p>
          <a:p>
            <a:pPr marL="457200" indent="-457200" algn="just">
              <a:buFont typeface="+mj-lt"/>
              <a:buAutoNum type="arabicPeriod"/>
            </a:pPr>
            <a:r>
              <a:rPr lang="en-US" sz="2000" dirty="0" smtClean="0">
                <a:solidFill>
                  <a:srgbClr val="FF0000"/>
                </a:solidFill>
              </a:rPr>
              <a:t>Generating </a:t>
            </a:r>
            <a:r>
              <a:rPr lang="en-US" sz="2000" dirty="0">
                <a:solidFill>
                  <a:srgbClr val="FF0000"/>
                </a:solidFill>
              </a:rPr>
              <a:t>new ideas </a:t>
            </a:r>
            <a:r>
              <a:rPr lang="en-US" sz="2000" dirty="0"/>
              <a:t>-encouraging you not always to accept the 'dominant logic' of how to do things in a particular industry;</a:t>
            </a:r>
          </a:p>
          <a:p>
            <a:pPr marL="457200" indent="-457200" algn="just">
              <a:buFont typeface="+mj-lt"/>
              <a:buAutoNum type="arabicPeriod"/>
            </a:pPr>
            <a:r>
              <a:rPr lang="en-US" sz="2000" dirty="0" smtClean="0">
                <a:solidFill>
                  <a:srgbClr val="FF0000"/>
                </a:solidFill>
              </a:rPr>
              <a:t>Prototype </a:t>
            </a:r>
            <a:r>
              <a:rPr lang="en-US" sz="2000" dirty="0">
                <a:solidFill>
                  <a:srgbClr val="FF0000"/>
                </a:solidFill>
              </a:rPr>
              <a:t>development </a:t>
            </a:r>
            <a:r>
              <a:rPr lang="en-US" sz="2000" dirty="0"/>
              <a:t>- encouraging you to explore alternative business models that might add value for customers;</a:t>
            </a:r>
          </a:p>
          <a:p>
            <a:pPr marL="457200" indent="-457200" algn="just">
              <a:buFont typeface="+mj-lt"/>
              <a:buAutoNum type="arabicPeriod"/>
            </a:pPr>
            <a:r>
              <a:rPr lang="en-US" sz="2000" dirty="0" smtClean="0">
                <a:solidFill>
                  <a:srgbClr val="FF0000"/>
                </a:solidFill>
              </a:rPr>
              <a:t>Storytelling </a:t>
            </a:r>
            <a:r>
              <a:rPr lang="en-US" sz="2000" dirty="0"/>
              <a:t>- encouraging you to be able to articulate the concept behind the </a:t>
            </a:r>
            <a:r>
              <a:rPr lang="en-US" sz="2000" dirty="0" smtClean="0"/>
              <a:t>prod­uct/service </a:t>
            </a:r>
            <a:r>
              <a:rPr lang="en-US" sz="2000" dirty="0"/>
              <a:t>and how it creates value for customers;</a:t>
            </a:r>
          </a:p>
          <a:p>
            <a:pPr marL="342900" indent="-342900" algn="just">
              <a:buFont typeface="Arial" panose="020B0604020202020204" pitchFamily="34" charset="0"/>
              <a:buChar char="•"/>
            </a:pP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6845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74020" y="2300231"/>
            <a:ext cx="9135745"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generic  Business Model Canvas was developed for larger, established businesses. Rather than developing a new model, </a:t>
            </a:r>
            <a:r>
              <a:rPr lang="en-US" sz="2000" dirty="0" err="1"/>
              <a:t>Maurya</a:t>
            </a:r>
            <a:r>
              <a:rPr lang="en-US" sz="2000" dirty="0"/>
              <a:t> (2010, 2012) modified it to better suit web­ based start-ups and similar small-scale projects. He acknowledged that 'it may have been easier to lay out a new canvas differently: Shown in Figure 12.5, he called this the Lean Canvas. He modified four of the original nine blocks in the Business Model Canvas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95033453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79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81350" y="173264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30306" y="1943073"/>
            <a:ext cx="8773300" cy="2862322"/>
          </a:xfrm>
          <a:prstGeom prst="rect">
            <a:avLst/>
          </a:prstGeom>
          <a:noFill/>
        </p:spPr>
        <p:txBody>
          <a:bodyPr wrap="square" rtlCol="0">
            <a:spAutoFit/>
          </a:bodyPr>
          <a:lstStyle/>
          <a:p>
            <a:r>
              <a:rPr lang="en-US" sz="2000" dirty="0"/>
              <a:t>Box 3 </a:t>
            </a:r>
            <a:r>
              <a:rPr lang="en-US" sz="2000" i="1" dirty="0"/>
              <a:t>Customer relations </a:t>
            </a:r>
            <a:r>
              <a:rPr lang="en-US" sz="2000" dirty="0"/>
              <a:t>became '</a:t>
            </a:r>
            <a:r>
              <a:rPr lang="en-US" sz="2000" i="1" dirty="0"/>
              <a:t>Unfair </a:t>
            </a:r>
            <a:r>
              <a:rPr lang="en-US" sz="2000" i="1" dirty="0" smtClean="0"/>
              <a:t>advantage'. This</a:t>
            </a:r>
            <a:r>
              <a:rPr lang="en-US" sz="2000" dirty="0" smtClean="0"/>
              <a:t> </a:t>
            </a:r>
            <a:r>
              <a:rPr lang="en-US" sz="2000" dirty="0"/>
              <a:t>was just another name for 'com­ positive advantage; which is what any marketing plan should seek to gain. Despite its importance, he justified the exclusion of 'customer relations' on the grounds that it was included in 'channels' [original box 4</a:t>
            </a:r>
            <a:r>
              <a:rPr lang="en-US" sz="2000" dirty="0" smtClean="0"/>
              <a:t>].</a:t>
            </a:r>
          </a:p>
          <a:p>
            <a:endParaRPr lang="en-US" sz="2000" dirty="0"/>
          </a:p>
          <a:p>
            <a:r>
              <a:rPr lang="en-US" sz="2000" dirty="0"/>
              <a:t>Box 6 </a:t>
            </a:r>
            <a:r>
              <a:rPr lang="en-US" sz="2000" i="1" dirty="0"/>
              <a:t>Key activities </a:t>
            </a:r>
            <a:r>
              <a:rPr lang="en-US" sz="2000" dirty="0"/>
              <a:t>became </a:t>
            </a:r>
            <a:r>
              <a:rPr lang="en-US" sz="2000" i="1" dirty="0"/>
              <a:t>'Solutions: </a:t>
            </a:r>
            <a:r>
              <a:rPr lang="en-US" sz="2000" dirty="0"/>
              <a:t>These were the solutions to the problems that </a:t>
            </a:r>
            <a:r>
              <a:rPr lang="en-US" sz="2000" dirty="0" err="1"/>
              <a:t>Mauyer</a:t>
            </a:r>
            <a:r>
              <a:rPr lang="en-US" sz="2000" dirty="0"/>
              <a:t> added to the canvas [new box 8]. He justified the exclusion </a:t>
            </a:r>
            <a:r>
              <a:rPr lang="en-US" sz="2000" dirty="0" smtClean="0"/>
              <a:t>of 'key </a:t>
            </a:r>
            <a:r>
              <a:rPr lang="en-US" sz="2000" dirty="0"/>
              <a:t>activities' [original box 6] on the grounds that it was too </a:t>
            </a:r>
            <a:r>
              <a:rPr lang="en-US" sz="2000" dirty="0" smtClean="0"/>
              <a:t>'outside-in</a:t>
            </a:r>
            <a:r>
              <a:rPr lang="en-US" sz="2000" dirty="0"/>
              <a:t>' -'helping outsiders look­ing in to understand what the start-up did:</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53916" y="51547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674372" y="130211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94017" y="16326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78197" y="2139615"/>
            <a:ext cx="8869037" cy="3170099"/>
          </a:xfrm>
          <a:prstGeom prst="rect">
            <a:avLst/>
          </a:prstGeom>
          <a:noFill/>
        </p:spPr>
        <p:txBody>
          <a:bodyPr wrap="square" rtlCol="0">
            <a:spAutoFit/>
          </a:bodyPr>
          <a:lstStyle/>
          <a:p>
            <a:r>
              <a:rPr lang="en-US" sz="2000" dirty="0"/>
              <a:t>Box 7 </a:t>
            </a:r>
            <a:r>
              <a:rPr lang="en-US" sz="2000" i="1" dirty="0"/>
              <a:t>Key resources </a:t>
            </a:r>
            <a:r>
              <a:rPr lang="en-US" sz="2000" dirty="0"/>
              <a:t>became </a:t>
            </a:r>
            <a:r>
              <a:rPr lang="en-US" sz="2000" i="1" dirty="0"/>
              <a:t>'Key </a:t>
            </a:r>
            <a:r>
              <a:rPr lang="en-US" sz="2000" i="1" dirty="0" err="1"/>
              <a:t>metrid</a:t>
            </a:r>
            <a:r>
              <a:rPr lang="en-US" sz="2000" i="1" dirty="0"/>
              <a:t> </a:t>
            </a:r>
            <a:r>
              <a:rPr lang="en-US" sz="2000" dirty="0"/>
              <a:t>He defined this as 'the few actions that </a:t>
            </a:r>
            <a:r>
              <a:rPr lang="en-US" sz="2000" dirty="0" smtClean="0"/>
              <a:t>matter‘ what </a:t>
            </a:r>
            <a:r>
              <a:rPr lang="en-US" sz="2000" dirty="0"/>
              <a:t>we have called 'critical success factors: He justified the exclusion of 'key resources' on the grounds that 'we need fewer resources than ever to get a product to market' - a claim that might be questioned</a:t>
            </a:r>
            <a:r>
              <a:rPr lang="en-US" sz="2000" dirty="0" smtClean="0"/>
              <a:t>.</a:t>
            </a:r>
          </a:p>
          <a:p>
            <a:endParaRPr lang="en-US" sz="2000" dirty="0"/>
          </a:p>
          <a:p>
            <a:r>
              <a:rPr lang="en-US" sz="2000" dirty="0"/>
              <a:t>Box 8 </a:t>
            </a:r>
            <a:r>
              <a:rPr lang="en-US" sz="2000" i="1" dirty="0"/>
              <a:t>Key partnerships </a:t>
            </a:r>
            <a:r>
              <a:rPr lang="en-US" sz="2000" dirty="0"/>
              <a:t>became </a:t>
            </a:r>
            <a:r>
              <a:rPr lang="en-US" sz="2000" i="1" dirty="0"/>
              <a:t>'Problems' . </a:t>
            </a:r>
            <a:r>
              <a:rPr lang="en-US" sz="2000" dirty="0"/>
              <a:t>These were the key problems that the </a:t>
            </a:r>
            <a:r>
              <a:rPr lang="en-US" sz="2000" dirty="0" smtClean="0"/>
              <a:t>value proposition </a:t>
            </a:r>
            <a:r>
              <a:rPr lang="en-US" sz="2000" dirty="0"/>
              <a:t>seeks to solve for customers. Meyer admitted that 'key partnerships' was the hardest block to remove and, for me, partnerships remain an important way of identifying an approach to solving the problems of risk and resources faced by any start-up as well as </a:t>
            </a:r>
            <a:r>
              <a:rPr lang="en-US" sz="2000" dirty="0" err="1"/>
              <a:t>signalling</a:t>
            </a:r>
            <a:r>
              <a:rPr lang="en-US" sz="2000" dirty="0"/>
              <a:t> a way of working in the future.</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69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628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72495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33233" y="2606319"/>
            <a:ext cx="8417320" cy="1754326"/>
          </a:xfrm>
          <a:prstGeom prst="rect">
            <a:avLst/>
          </a:prstGeom>
          <a:noFill/>
        </p:spPr>
        <p:txBody>
          <a:bodyPr wrap="square" rtlCol="0">
            <a:spAutoFit/>
          </a:bodyPr>
          <a:lstStyle/>
          <a:p>
            <a:r>
              <a:rPr lang="en-US" dirty="0" err="1"/>
              <a:t>Maurya</a:t>
            </a:r>
            <a:r>
              <a:rPr lang="en-US" dirty="0"/>
              <a:t> highlighted the feedback loops needed to monitor customer feedback on an MVP - a learning cycle that turned ideas into products, measured customers' reactions for and against these products, and then decided whether or not to persevere or pivot the idea. The now-familiar process could be repeated as many times as necessary:</a:t>
            </a:r>
          </a:p>
          <a:p>
            <a:r>
              <a:rPr lang="en-US" dirty="0"/>
              <a:t> </a:t>
            </a:r>
          </a:p>
          <a:p>
            <a:pPr algn="ctr"/>
            <a:r>
              <a:rPr lang="en-US" b="1" i="1" u="sng" dirty="0">
                <a:solidFill>
                  <a:srgbClr val="C00000"/>
                </a:solidFill>
              </a:rPr>
              <a:t>Idea	</a:t>
            </a:r>
            <a:r>
              <a:rPr lang="en-US" b="1" u="sng" dirty="0">
                <a:solidFill>
                  <a:srgbClr val="C00000"/>
                </a:solidFill>
              </a:rPr>
              <a:t>Build	</a:t>
            </a:r>
            <a:r>
              <a:rPr lang="en-US" b="1" i="1" u="sng" dirty="0">
                <a:solidFill>
                  <a:srgbClr val="C00000"/>
                </a:solidFill>
              </a:rPr>
              <a:t>Product	</a:t>
            </a:r>
            <a:r>
              <a:rPr lang="en-US" b="1" u="sng" dirty="0">
                <a:solidFill>
                  <a:srgbClr val="C00000"/>
                </a:solidFill>
              </a:rPr>
              <a:t>Measure </a:t>
            </a:r>
            <a:r>
              <a:rPr lang="en-US" b="1" i="1" u="sng" dirty="0">
                <a:solidFill>
                  <a:srgbClr val="C00000"/>
                </a:solidFill>
              </a:rPr>
              <a:t>Data	</a:t>
            </a:r>
            <a:r>
              <a:rPr lang="en-US" b="1" u="sng" dirty="0">
                <a:solidFill>
                  <a:srgbClr val="C00000"/>
                </a:solidFill>
              </a:rPr>
              <a:t>Learn</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69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606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Generic Business Models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There are two strategic dimensions to any business model that combine to affect the price a company is able to charge (and therefore the profit it is likely to make) and have implica­tions for how operations should be organized</a:t>
            </a:r>
            <a:r>
              <a:rPr lang="en-US" sz="2000" dirty="0" smtClean="0"/>
              <a:t>:</a:t>
            </a:r>
          </a:p>
          <a:p>
            <a:pPr marL="342900" indent="-342900" algn="justLow">
              <a:buFont typeface="Arial" panose="020B0604020202020204" pitchFamily="34" charset="0"/>
              <a:buChar char="•"/>
            </a:pPr>
            <a:endParaRPr lang="en-US" sz="2000" dirty="0" smtClean="0"/>
          </a:p>
          <a:p>
            <a:pPr marL="342900" indent="-342900" algn="justLow">
              <a:buFont typeface="Arial" panose="020B0604020202020204" pitchFamily="34" charset="0"/>
              <a:buChar char="•"/>
            </a:pPr>
            <a:r>
              <a:rPr lang="en-US" sz="2000" b="1" dirty="0">
                <a:solidFill>
                  <a:srgbClr val="FF0000"/>
                </a:solidFill>
              </a:rPr>
              <a:t>Differentiation -where customers value the other elements of the marketing mix more than price and are therefore willing to pay a premium</a:t>
            </a:r>
            <a:r>
              <a:rPr lang="en-US" sz="2000" dirty="0"/>
              <a:t>. Differentiation means setting out to be unique in the industry with regard to some dimensions that are widely valued by customers. These can be based upon the product or service and can be tangible (observable product/service characteristics such as function, quality, performance, or technology etc.) and/or intangible (customer needs such as status, exclusivity etc.). </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7344" y="163973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4296" y="1869257"/>
            <a:ext cx="4923897" cy="3785652"/>
          </a:xfrm>
          <a:prstGeom prst="rect">
            <a:avLst/>
          </a:prstGeom>
          <a:noFill/>
        </p:spPr>
        <p:txBody>
          <a:bodyPr wrap="square" rtlCol="0">
            <a:spAutoFit/>
          </a:bodyPr>
          <a:lstStyle/>
          <a:p>
            <a:pPr lvl="0"/>
            <a:r>
              <a:rPr lang="en-US" sz="2000" b="1" dirty="0">
                <a:solidFill>
                  <a:srgbClr val="FF0000"/>
                </a:solidFill>
              </a:rPr>
              <a:t>Customer focus or </a:t>
            </a:r>
            <a:r>
              <a:rPr lang="en-US" sz="2000" b="1" dirty="0" smtClean="0">
                <a:solidFill>
                  <a:srgbClr val="FF0000"/>
                </a:solidFill>
              </a:rPr>
              <a:t>intimacy</a:t>
            </a:r>
          </a:p>
          <a:p>
            <a:pPr lvl="0"/>
            <a:endParaRPr lang="en-US" sz="2000" b="1" dirty="0">
              <a:solidFill>
                <a:srgbClr val="FF0000"/>
              </a:solidFill>
            </a:endParaRPr>
          </a:p>
          <a:p>
            <a:pPr lvl="0"/>
            <a:r>
              <a:rPr lang="en-US" sz="2000" b="1" dirty="0" smtClean="0">
                <a:solidFill>
                  <a:srgbClr val="FF0000"/>
                </a:solidFill>
              </a:rPr>
              <a:t> </a:t>
            </a:r>
            <a:r>
              <a:rPr lang="en-US" sz="2000" b="1" dirty="0">
                <a:solidFill>
                  <a:srgbClr val="FF0000"/>
                </a:solidFill>
              </a:rPr>
              <a:t>-where knowledge of customer needs to be the greatest, allowing the product or service to be more closely tailored to their specific needs. </a:t>
            </a:r>
            <a:r>
              <a:rPr lang="en-US" sz="2000" dirty="0"/>
              <a:t>The key to this is close customer relations and this approach goes hand in hand with effective market segmentation. It is often based on good customer service, but it can also be the result of effective marketing appealing particularly to the emotions of buyers.</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Generic Business Models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8193" y="1890650"/>
            <a:ext cx="4124901" cy="3535364"/>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7912447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82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88112" y="13598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69223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317009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 more a product or service is different to competitors and the closer and more focused the company is on the needs of customers, the higher the price it is likely to be able to command.</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 These dimensions are important and can be applied to a wide range of businesses to produce fundamental ways of creating sustainable competitive advantage. Clear differentiation often goes with well-aimed market segmentation as it is easier to differentiate in a small, clearly identified market. The key to segmentation is the ability to identify the unique benefits that a product or service offers to potential customers.</a:t>
            </a: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Creative  Environments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42316384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8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5869" y="1869258"/>
            <a:ext cx="3935816"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what proportion of customers focus on it as their primary or dominant decision </a:t>
            </a:r>
            <a:r>
              <a:rPr lang="en-US" sz="2000" dirty="0" smtClean="0"/>
              <a:t>criterion</a:t>
            </a:r>
          </a:p>
          <a:p>
            <a:pPr marL="342900" indent="-342900" algn="just">
              <a:buFont typeface="Arial" panose="020B0604020202020204" pitchFamily="34" charset="0"/>
              <a:buChar char="•"/>
            </a:pPr>
            <a:r>
              <a:rPr lang="en-US" sz="2000" dirty="0"/>
              <a:t>Which competitors provide the best value in each of these value </a:t>
            </a:r>
            <a:r>
              <a:rPr lang="en-US" sz="2000" dirty="0" smtClean="0"/>
              <a:t>dimensions.</a:t>
            </a:r>
          </a:p>
          <a:p>
            <a:pPr marL="342900" indent="-342900" algn="just">
              <a:buFont typeface="Arial" panose="020B0604020202020204" pitchFamily="34" charset="0"/>
              <a:buChar char="•"/>
            </a:pPr>
            <a:r>
              <a:rPr lang="en-US" sz="2000" dirty="0"/>
              <a:t>How does the product /service compare to the competition on each dimension</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Knowledge And Learning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0159" y="1773645"/>
            <a:ext cx="5969630" cy="3622813"/>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1381"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482999"/>
            <a:ext cx="4128422" cy="46787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09261" y="161005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09261" y="1707153"/>
            <a:ext cx="8976287"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New business models are emerging all the time, particularly for businesses that produce virtual products such as computer </a:t>
            </a:r>
            <a:r>
              <a:rPr lang="en-US" sz="2000" dirty="0" smtClean="0"/>
              <a:t>programmers, </a:t>
            </a:r>
            <a:r>
              <a:rPr lang="en-US" sz="2000" dirty="0"/>
              <a:t>apps, videos, etc. -often called 'knowledge products: They face a particular set of challenges because, once developed, the product is available for downloading again and again at virtually zero cost to the producer - raising the issue of how to price this sort of 'product' since in theory, under competitive conditions, it should tend to be driven down to that marginal cost</a:t>
            </a:r>
            <a:r>
              <a:rPr lang="en-US" sz="2000" dirty="0" smtClean="0"/>
              <a:t>.</a:t>
            </a:r>
          </a:p>
          <a:p>
            <a:pPr marL="342900" indent="-342900" algn="just">
              <a:buFont typeface="Arial" panose="020B0604020202020204" pitchFamily="34" charset="0"/>
              <a:buChar char="•"/>
            </a:pPr>
            <a:endParaRPr lang="en-US" sz="20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smtClean="0"/>
              <a:t>it </a:t>
            </a:r>
            <a:r>
              <a:rPr lang="en-US" sz="2000" dirty="0"/>
              <a:t>can take time to 'monetize' a new internet-based business idea - longer than it does to design the product or service itself. Nevertheless, it is often the case that users have to be found first in order to prove the concept and only afterwards can ways of monetizing it be found - underlining the attractiveness of the 'lean start-up: Some companies generate revues directly from product /services sales </a:t>
            </a:r>
          </a:p>
        </p:txBody>
      </p:sp>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Business Models For Virtual Products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2546176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559640"/>
            <a:ext cx="9345750" cy="4602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9827" y="1845101"/>
            <a:ext cx="9044131" cy="4093428"/>
          </a:xfrm>
          <a:prstGeom prst="rect">
            <a:avLst/>
          </a:prstGeom>
          <a:noFill/>
        </p:spPr>
        <p:txBody>
          <a:bodyPr wrap="square" rtlCol="0">
            <a:spAutoFit/>
          </a:bodyPr>
          <a:lstStyle/>
          <a:p>
            <a:pPr algn="just"/>
            <a:r>
              <a:rPr lang="en-US" sz="2000" dirty="0"/>
              <a:t>Here are just some of the better-known and more established business models that can generate income for Internet companies. They are not mutually exclusive. Often more than one model is used alongside another, bringing together different market segments that derive value from the presence of the other. This is called a multi-sided market or platform.</a:t>
            </a:r>
          </a:p>
          <a:p>
            <a:pPr algn="just"/>
            <a:endParaRPr lang="en-US" sz="2000" dirty="0"/>
          </a:p>
          <a:p>
            <a:pPr marL="457200" indent="-457200" algn="just">
              <a:buFont typeface="+mj-lt"/>
              <a:buAutoNum type="arabicPeriod"/>
            </a:pPr>
            <a:r>
              <a:rPr lang="en-US" sz="2000" dirty="0" smtClean="0">
                <a:solidFill>
                  <a:srgbClr val="FF0000"/>
                </a:solidFill>
              </a:rPr>
              <a:t>Direct </a:t>
            </a:r>
            <a:r>
              <a:rPr lang="en-US" sz="2000" dirty="0">
                <a:solidFill>
                  <a:srgbClr val="FF0000"/>
                </a:solidFill>
              </a:rPr>
              <a:t>sales model - </a:t>
            </a:r>
            <a:r>
              <a:rPr lang="en-US" sz="2000" dirty="0"/>
              <a:t>where products or services are sold directly online and delivered by post (e.g., Amazon);</a:t>
            </a:r>
          </a:p>
          <a:p>
            <a:pPr marL="457200" indent="-457200" algn="just">
              <a:buFont typeface="+mj-lt"/>
              <a:buAutoNum type="arabicPeriod"/>
            </a:pPr>
            <a:r>
              <a:rPr lang="en-US" sz="2000" dirty="0" smtClean="0">
                <a:solidFill>
                  <a:srgbClr val="FF0000"/>
                </a:solidFill>
              </a:rPr>
              <a:t>Bricks-and-clicks</a:t>
            </a:r>
            <a:r>
              <a:rPr lang="en-US" sz="2000" dirty="0" smtClean="0"/>
              <a:t> </a:t>
            </a:r>
            <a:r>
              <a:rPr lang="en-US" sz="2000" dirty="0"/>
              <a:t>model -where traditional retail is combined with the direct internet sales model, either with postal delivery or customer collection (e.g., most </a:t>
            </a:r>
            <a:r>
              <a:rPr lang="en-US" sz="2000" dirty="0" smtClean="0"/>
              <a:t>large retailers </a:t>
            </a:r>
            <a:r>
              <a:rPr lang="en-US" sz="2000" dirty="0"/>
              <a:t>such as John Lewis);</a:t>
            </a:r>
          </a:p>
          <a:p>
            <a:pPr marL="457200" indent="-457200" algn="just">
              <a:buFont typeface="+mj-lt"/>
              <a:buAutoNum type="arabicPeriod"/>
            </a:pPr>
            <a:r>
              <a:rPr lang="en-US" sz="2000" dirty="0" smtClean="0">
                <a:solidFill>
                  <a:srgbClr val="FF0000"/>
                </a:solidFill>
              </a:rPr>
              <a:t>Affiliate </a:t>
            </a:r>
            <a:r>
              <a:rPr lang="en-US" sz="2000" dirty="0">
                <a:solidFill>
                  <a:srgbClr val="FF0000"/>
                </a:solidFill>
              </a:rPr>
              <a:t>model </a:t>
            </a:r>
            <a:r>
              <a:rPr lang="en-US" sz="2000" dirty="0"/>
              <a:t>-where a company helps sell a product or service, without necessarily taking ownership, in return for commission (e.g., Amazon</a:t>
            </a:r>
            <a:r>
              <a:rPr lang="en-US" sz="2000" dirty="0" smtClean="0"/>
              <a:t>);</a:t>
            </a:r>
            <a:endParaRPr lang="en-US" sz="2000"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Business Models For Virtual Products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38823936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55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648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59733" y="2085617"/>
            <a:ext cx="9044131" cy="3477875"/>
          </a:xfrm>
          <a:prstGeom prst="rect">
            <a:avLst/>
          </a:prstGeom>
          <a:noFill/>
        </p:spPr>
        <p:txBody>
          <a:bodyPr wrap="square" rtlCol="0">
            <a:spAutoFit/>
          </a:bodyPr>
          <a:lstStyle/>
          <a:p>
            <a:pPr algn="just"/>
            <a:r>
              <a:rPr lang="en-US" sz="2000" dirty="0" smtClean="0">
                <a:solidFill>
                  <a:srgbClr val="FF0000"/>
                </a:solidFill>
              </a:rPr>
              <a:t>The </a:t>
            </a:r>
            <a:r>
              <a:rPr lang="en-US" sz="2000" dirty="0">
                <a:solidFill>
                  <a:srgbClr val="FF0000"/>
                </a:solidFill>
              </a:rPr>
              <a:t>success or failure of individual projects (and their business models) can affect the overall strategy of an organization</a:t>
            </a:r>
            <a:r>
              <a:rPr lang="en-US" sz="2000" dirty="0"/>
              <a:t>, The process is similar to the one outlined earlier, but at the corporate level. This is the distinction between 'business' and 'corporate' strategy, .The process is given direction by the vision for the organization overall and underpinned by its core values and beliefs. </a:t>
            </a:r>
            <a:endParaRPr lang="en-US" sz="2000" dirty="0" smtClean="0"/>
          </a:p>
          <a:p>
            <a:pPr algn="just"/>
            <a:endParaRPr lang="en-US" sz="2000" dirty="0"/>
          </a:p>
          <a:p>
            <a:pPr algn="just"/>
            <a:r>
              <a:rPr lang="en-US" sz="2000" dirty="0" smtClean="0"/>
              <a:t>At </a:t>
            </a:r>
            <a:r>
              <a:rPr lang="en-US" sz="2000" dirty="0"/>
              <a:t>the corporate level, </a:t>
            </a:r>
            <a:r>
              <a:rPr lang="en-US" sz="2000" dirty="0">
                <a:solidFill>
                  <a:srgbClr val="FF0000"/>
                </a:solidFill>
              </a:rPr>
              <a:t>the SWOT analysis can use the same </a:t>
            </a:r>
            <a:r>
              <a:rPr lang="en-US" sz="2000" dirty="0" smtClean="0">
                <a:solidFill>
                  <a:srgbClr val="FF0000"/>
                </a:solidFill>
              </a:rPr>
              <a:t>tools. </a:t>
            </a:r>
            <a:r>
              <a:rPr lang="en-US" sz="2000" dirty="0">
                <a:solidFill>
                  <a:srgbClr val="FF0000"/>
                </a:solidFill>
              </a:rPr>
              <a:t>It seeks to identify an overlap between the business environment and the firm's resources -a match between the organization's core competencies, capabilities and resources and market opportunities. </a:t>
            </a:r>
            <a:r>
              <a:rPr lang="en-US" sz="2000" dirty="0"/>
              <a:t>Again , this gives the whole organization a strategic direction that can then be translated into detailed tactical and operating plans.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2544506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99387" y="13948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35100" y="164445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8975" y="1950349"/>
            <a:ext cx="6858000" cy="3854947"/>
          </a:xfrm>
          <a:prstGeom prst="rect">
            <a:avLst/>
          </a:prstGeom>
        </p:spPr>
      </p:pic>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519" y="139868"/>
            <a:ext cx="1994929" cy="889876"/>
          </a:xfrm>
          <a:prstGeom prst="rect">
            <a:avLst/>
          </a:prstGeom>
        </p:spPr>
      </p:pic>
    </p:spTree>
    <p:extLst>
      <p:ext uri="{BB962C8B-B14F-4D97-AF65-F5344CB8AC3E}">
        <p14:creationId xmlns:p14="http://schemas.microsoft.com/office/powerpoint/2010/main" val="11180921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881073" y="325760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584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CAC4DE1-1F31-4C43-A30C-FE2E73D589CF}"/>
</file>

<file path=customXml/itemProps2.xml><?xml version="1.0" encoding="utf-8"?>
<ds:datastoreItem xmlns:ds="http://schemas.openxmlformats.org/officeDocument/2006/customXml" ds:itemID="{7E7F168B-8079-405F-B4FC-48A5CA68E3CB}"/>
</file>

<file path=customXml/itemProps3.xml><?xml version="1.0" encoding="utf-8"?>
<ds:datastoreItem xmlns:ds="http://schemas.openxmlformats.org/officeDocument/2006/customXml" ds:itemID="{F0981F17-4141-4E74-906F-63024362596E}"/>
</file>

<file path=docProps/app.xml><?xml version="1.0" encoding="utf-8"?>
<Properties xmlns="http://schemas.openxmlformats.org/officeDocument/2006/extended-properties" xmlns:vt="http://schemas.openxmlformats.org/officeDocument/2006/docPropsVTypes">
  <Template/>
  <TotalTime>28405</TotalTime>
  <Words>3968</Words>
  <Application>Microsoft Macintosh PowerPoint</Application>
  <PresentationFormat>Widescreen</PresentationFormat>
  <Paragraphs>282</Paragraphs>
  <Slides>42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192</cp:revision>
  <cp:lastPrinted>2025-02-24T21:45:27Z</cp:lastPrinted>
  <dcterms:created xsi:type="dcterms:W3CDTF">2023-04-29T09:08:23Z</dcterms:created>
  <dcterms:modified xsi:type="dcterms:W3CDTF">2025-05-28T22:29:55Z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