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0"/>
  </p:notesMasterIdLst>
  <p:sldIdLst>
    <p:sldId id="480" r:id="rId5"/>
    <p:sldId id="303" r:id="rId6"/>
    <p:sldId id="276" r:id="rId7"/>
    <p:sldId id="256" r:id="rId8"/>
    <p:sldId id="481" r:id="rId9"/>
    <p:sldId id="482" r:id="rId10"/>
    <p:sldId id="483" r:id="rId11"/>
    <p:sldId id="484" r:id="rId12"/>
    <p:sldId id="486" r:id="rId13"/>
    <p:sldId id="487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506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504" r:id="rId31"/>
    <p:sldId id="505" r:id="rId32"/>
    <p:sldId id="507" r:id="rId33"/>
    <p:sldId id="508" r:id="rId34"/>
    <p:sldId id="509" r:id="rId35"/>
    <p:sldId id="510" r:id="rId36"/>
    <p:sldId id="511" r:id="rId37"/>
    <p:sldId id="523" r:id="rId38"/>
    <p:sldId id="524" r:id="rId39"/>
    <p:sldId id="525" r:id="rId40"/>
    <p:sldId id="526" r:id="rId41"/>
    <p:sldId id="527" r:id="rId42"/>
    <p:sldId id="528" r:id="rId43"/>
    <p:sldId id="529" r:id="rId44"/>
    <p:sldId id="530" r:id="rId45"/>
    <p:sldId id="531" r:id="rId46"/>
    <p:sldId id="532" r:id="rId47"/>
    <p:sldId id="533" r:id="rId48"/>
    <p:sldId id="534" r:id="rId49"/>
    <p:sldId id="535" r:id="rId50"/>
    <p:sldId id="536" r:id="rId51"/>
    <p:sldId id="537" r:id="rId52"/>
    <p:sldId id="538" r:id="rId53"/>
    <p:sldId id="539" r:id="rId54"/>
    <p:sldId id="540" r:id="rId55"/>
    <p:sldId id="521" r:id="rId56"/>
    <p:sldId id="522" r:id="rId57"/>
    <p:sldId id="517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481"/>
            <p14:sldId id="482"/>
            <p14:sldId id="483"/>
            <p14:sldId id="484"/>
            <p14:sldId id="486"/>
            <p14:sldId id="487"/>
            <p14:sldId id="489"/>
            <p14:sldId id="490"/>
            <p14:sldId id="491"/>
            <p14:sldId id="492"/>
            <p14:sldId id="493"/>
            <p14:sldId id="494"/>
            <p14:sldId id="495"/>
            <p14:sldId id="50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7"/>
            <p14:sldId id="508"/>
            <p14:sldId id="509"/>
            <p14:sldId id="510"/>
            <p14:sldId id="511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21"/>
            <p14:sldId id="522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1" d="100"/>
          <a:sy n="81" d="100"/>
        </p:scale>
        <p:origin x="35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smtClean="0">
                <a:latin typeface="Alexandria" charset="0"/>
                <a:cs typeface="Alexandria" charset="0"/>
              </a:rPr>
              <a:t>Fayez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424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12740" y="426356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90064" y="4850786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424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Governance of Projects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</a:t>
            </a:r>
            <a:r>
              <a:rPr lang="en-US" sz="2800" b="1" dirty="0" err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Learning Outcomes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844" y="975974"/>
            <a:ext cx="124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Clarifying the different perspectives of project governance.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Discussing the role of the steering group as the governance institution of projects.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Understanding the different views of projects.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Explaining project control as related to the achievement of the project plan.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Highlighting the main capabilities of project managers.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governance aims at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consistent and predictable delivery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of the project’s planned contribution to the portfolio – and thereby to the achievement of the corporate strategic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–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within the framework of corporate governance. </a:t>
            </a: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governance provides risk minimization, transparency, division of ownership and control at the project level.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812931"/>
            <a:ext cx="5030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 Aim of Project Governance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frameworks are developed from different approaches; either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top-down or a bottom-up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approach. 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Top-down approaches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developed from an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outcome perspective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represent the Flexible Economist and Versatile Artist paradigm.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Bottom-up approaches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take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control perspective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represent the Conformist and Agile Pragmatist paradigm.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65120" y="654295"/>
            <a:ext cx="5596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Approaches of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54550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417320" cy="4094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This distinction has implications for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 depth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to which governance is carried out by the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institutions governing projects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An outcome perspective provides flexibility in project execution if the governance institution (the steering group) feels that the intended outcome can be achieved.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A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control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perspective calls for more upfront planning and estimation, strict control procedures and contingency plans.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38204" y="654295"/>
            <a:ext cx="5664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Perspectives of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80033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0" y="1468531"/>
            <a:ext cx="9037122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Although the steering group may Not be the only governing institution of projects, it is the one that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carries the most authority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when it comes to project execution.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steering group has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full responsibility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for project success; it owns the business case and is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accountable to top management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for achieving project objectives.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 Steering Group</a:t>
            </a:r>
          </a:p>
        </p:txBody>
      </p:sp>
    </p:spTree>
    <p:extLst>
      <p:ext uri="{BB962C8B-B14F-4D97-AF65-F5344CB8AC3E}">
        <p14:creationId xmlns:p14="http://schemas.microsoft.com/office/powerpoint/2010/main" val="3997784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18362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81061" y="1468531"/>
            <a:ext cx="9922368" cy="293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group members have managerial authority to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assign or withdraw resources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(for example, financial) from the project.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also have authority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accept or decline proposed changes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the project and decide on whether the project has accomplished its objectives or not.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742566" y="769282"/>
            <a:ext cx="41873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Authority</a:t>
            </a:r>
          </a:p>
        </p:txBody>
      </p:sp>
    </p:spTree>
    <p:extLst>
      <p:ext uri="{BB962C8B-B14F-4D97-AF65-F5344CB8AC3E}">
        <p14:creationId xmlns:p14="http://schemas.microsoft.com/office/powerpoint/2010/main" val="1467149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groups constitute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linkage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permanent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temporary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organizations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Their main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responsibility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ensure effective coordination of governance mechanisms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between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and its parent organization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249106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steering group, and by association the sponsor, looks at the interface between the permanent and temporary organizations from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two opposite perspectives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</a:t>
            </a:r>
          </a:p>
          <a:p>
            <a:pPr>
              <a:lnSpc>
                <a:spcPct val="20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perspective of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the parent organization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towards its project.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perspective of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the project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towards its parent organization.</a:t>
            </a:r>
          </a:p>
          <a:p>
            <a:pPr>
              <a:lnSpc>
                <a:spcPct val="20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55759"/>
            <a:ext cx="5769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2513380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450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3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perspective of the parent organization towards its project. </a:t>
            </a:r>
          </a:p>
          <a:p>
            <a:pPr lvl="0">
              <a:lnSpc>
                <a:spcPct val="130000"/>
              </a:lnSpc>
              <a:spcAft>
                <a:spcPts val="600"/>
              </a:spcAft>
              <a:defRPr/>
            </a:pPr>
            <a:endParaRPr lang="en-US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perspective is related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governance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includes defining the goals, means and ends of the project.</a:t>
            </a:r>
          </a:p>
          <a:p>
            <a:pPr marL="342900" lvl="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reviews the project based on its contribution to and link with the parent organization.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2534891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53988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73531"/>
            <a:ext cx="9688711" cy="3734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3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perspective of the project towards its parent organization. </a:t>
            </a:r>
          </a:p>
          <a:p>
            <a:pPr lvl="0">
              <a:lnSpc>
                <a:spcPct val="200000"/>
              </a:lnSpc>
              <a:spcAft>
                <a:spcPts val="600"/>
              </a:spcAft>
              <a:defRPr/>
            </a:pPr>
            <a:endParaRPr lang="en-US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perspective is related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support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includes provision of resources and decisions.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includes formal decisions like sign-off on milestones and formal authorization by the parent organization for the project to continue.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95331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72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4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2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Depending on its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specific situation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a project may have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higher or lower need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- typically,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 governance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indicated: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 project failure would lead to very severe consequences;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the project is mission critical;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the parent organization works in rapidly changing markets;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 corporate governance requires a strong focus on a particular project;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must be realigned to a new strategy.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Level of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3476198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72540" y="1373531"/>
            <a:ext cx="879961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Depending on its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specific situation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a project may have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higher or lower need for support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- typically,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 support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indicated for projects that: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lack resources and other support from the parent organization;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incur resistance from within the parent organization to accept the project or its outcome;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have inexperienced project management.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latin typeface="Alexandria" pitchFamily="2" charset="-78"/>
                <a:cs typeface="Alexandria" pitchFamily="2" charset="-78"/>
              </a:rPr>
              <a:t>Level of Project Support</a:t>
            </a:r>
          </a:p>
        </p:txBody>
      </p:sp>
    </p:spTree>
    <p:extLst>
      <p:ext uri="{BB962C8B-B14F-4D97-AF65-F5344CB8AC3E}">
        <p14:creationId xmlns:p14="http://schemas.microsoft.com/office/powerpoint/2010/main" val="1396023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088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roles and tasks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the steering group include: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establishing the governance infrastructure;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setting the project goals;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provision of the means to achieve those goals; and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control of progress.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19318" y="722012"/>
            <a:ext cx="61223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dirty="0">
                <a:latin typeface="Alexandria" pitchFamily="2" charset="-78"/>
                <a:cs typeface="Alexandria" pitchFamily="2" charset="-78"/>
              </a:rPr>
              <a:t>Steering Group Governance Roles and Tasks</a:t>
            </a:r>
          </a:p>
        </p:txBody>
      </p:sp>
    </p:spTree>
    <p:extLst>
      <p:ext uri="{BB962C8B-B14F-4D97-AF65-F5344CB8AC3E}">
        <p14:creationId xmlns:p14="http://schemas.microsoft.com/office/powerpoint/2010/main" val="1740053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54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00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steering group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sets up the governance infrastructure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by defining and communicating to all related parts of the organization, upwards and downwards: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project governance processes.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means of controlling projects.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roles, responsibilities and approval authorities.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infrastructure must link to corporate governance and cross organizational procedures, corporate policies, existing standards and processes (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paradigm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29496" y="813321"/>
            <a:ext cx="62784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Establishing the Governance Infrastructure </a:t>
            </a:r>
          </a:p>
        </p:txBody>
      </p:sp>
    </p:spTree>
    <p:extLst>
      <p:ext uri="{BB962C8B-B14F-4D97-AF65-F5344CB8AC3E}">
        <p14:creationId xmlns:p14="http://schemas.microsoft.com/office/powerpoint/2010/main" val="8197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642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setting the goals for a project,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defines: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desired business benefits.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deliverables, including the products or services.</a:t>
            </a:r>
          </a:p>
          <a:p>
            <a:pPr marL="457200" indent="-457200">
              <a:lnSpc>
                <a:spcPct val="2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success criteria with measures and tolerances.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also agrees on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management process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required to achieve these goals with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Setting Project Goals</a:t>
            </a:r>
          </a:p>
        </p:txBody>
      </p:sp>
    </p:spTree>
    <p:extLst>
      <p:ext uri="{BB962C8B-B14F-4D97-AF65-F5344CB8AC3E}">
        <p14:creationId xmlns:p14="http://schemas.microsoft.com/office/powerpoint/2010/main" val="1983814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providing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means to achieve the project goals,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performs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and support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roles in parallel.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role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carried out through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provision of various resources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according to the latest project plan.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support role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includes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activities to anchor the project within the organization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90754" y="770308"/>
            <a:ext cx="6017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Providing the Means To Achieve Project Goals</a:t>
            </a:r>
          </a:p>
        </p:txBody>
      </p:sp>
    </p:spTree>
    <p:extLst>
      <p:ext uri="{BB962C8B-B14F-4D97-AF65-F5344CB8AC3E}">
        <p14:creationId xmlns:p14="http://schemas.microsoft.com/office/powerpoint/2010/main" val="5692008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Types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of resources 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types of resources provided can include, but are not limited to: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people and skill sets;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budgets;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training and consulting;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technical and communication infrastructures.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71908" y="785999"/>
            <a:ext cx="6349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Providing The Means To Achieve Project Goals</a:t>
            </a:r>
          </a:p>
        </p:txBody>
      </p:sp>
    </p:spTree>
    <p:extLst>
      <p:ext uri="{BB962C8B-B14F-4D97-AF65-F5344CB8AC3E}">
        <p14:creationId xmlns:p14="http://schemas.microsoft.com/office/powerpoint/2010/main" val="3913311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985111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82535" y="1373531"/>
            <a:ext cx="95002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Types of support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type of support provided can include, but are not limited to: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working on removing obstacles;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reducing risks from the relationship between parent organization and project;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linking project and organizational success factors;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mitigating the impact of resource shortages on project results or business benefits.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844098"/>
            <a:ext cx="6122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Providing The Means To Achieve Project Goals</a:t>
            </a:r>
          </a:p>
        </p:txBody>
      </p:sp>
    </p:spTree>
    <p:extLst>
      <p:ext uri="{BB962C8B-B14F-4D97-AF65-F5344CB8AC3E}">
        <p14:creationId xmlns:p14="http://schemas.microsoft.com/office/powerpoint/2010/main" val="6965233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270819" y="806226"/>
            <a:ext cx="4033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Controlling the Progress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progress control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roles address both the details of the project, project context and environment.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following are continuously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monitored and adjusted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when appropriate: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progress;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achieved results;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critical success factors;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stakeholder interest.</a:t>
            </a:r>
          </a:p>
        </p:txBody>
      </p:sp>
    </p:spTree>
    <p:extLst>
      <p:ext uri="{BB962C8B-B14F-4D97-AF65-F5344CB8AC3E}">
        <p14:creationId xmlns:p14="http://schemas.microsoft.com/office/powerpoint/2010/main" val="9276664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Formal measurement of the previous aspects is set up, consisting of quality indicators, milestone and other achievements and general plan adherence.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These measures are formally evaluated, quantified wherever possible and become input for performance assessments and project forecasts.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From a broader perspective, the progress control role of the steering group includes preventing scope creep and managing contingency reserves.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162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Controlling the Progress</a:t>
            </a:r>
          </a:p>
          <a:p>
            <a:pPr algn="ctr"/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625766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50425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96055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These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meetings are initiated at the start of the project.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They are typically held more frequently in the first few phases and last few phases of a project, when they might be held weekly or, on high profile projects, even more frequently.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During the other project phases, they will usually be held monthly and at agreed-to decision points, such as stage gate reviews.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9" y="654295"/>
            <a:ext cx="5888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Meetings</a:t>
            </a:r>
          </a:p>
        </p:txBody>
      </p:sp>
    </p:spTree>
    <p:extLst>
      <p:ext uri="{BB962C8B-B14F-4D97-AF65-F5344CB8AC3E}">
        <p14:creationId xmlns:p14="http://schemas.microsoft.com/office/powerpoint/2010/main" val="721287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04112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73531"/>
            <a:ext cx="8964315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There are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two main project views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that have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implications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on how projects are governed: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transaction to be performed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, which is the project as an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object consisting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contract, process, method and outcome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(process).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agency performing the transaction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, which is the project as an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object consisting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of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project manager and the team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(people).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32561" y="769418"/>
            <a:ext cx="5989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Project Governance and Project View</a:t>
            </a:r>
          </a:p>
        </p:txBody>
      </p:sp>
    </p:spTree>
    <p:extLst>
      <p:ext uri="{BB962C8B-B14F-4D97-AF65-F5344CB8AC3E}">
        <p14:creationId xmlns:p14="http://schemas.microsoft.com/office/powerpoint/2010/main" val="27587295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786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Project Governance As A Transaction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70661" y="1373531"/>
            <a:ext cx="9060872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 how to govern the project as a transaction are made based on keeping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costs of governance to a minimum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these are the costs of: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Adaptiveness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the costs of aligning the interests of the various parties involved in the contract.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Contract governance: the costs of governing contract execution, including the costs of monitoring, control, meetings and reviews.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Contract administration: the costs of developing and agreeing on contract contents.</a:t>
            </a:r>
          </a:p>
        </p:txBody>
      </p:sp>
    </p:spTree>
    <p:extLst>
      <p:ext uri="{BB962C8B-B14F-4D97-AF65-F5344CB8AC3E}">
        <p14:creationId xmlns:p14="http://schemas.microsoft.com/office/powerpoint/2010/main" val="22806864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40925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1" y="1373531"/>
            <a:ext cx="992777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There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several factors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considered when deciding on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best to minimize project costs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; these are: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uniqueness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product (asset specificity).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risk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endeavor (uncertainty).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extent to which the endeavor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one-time or repeatable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(frequency).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Within the transaction view, these three factors are seen 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space within which the project process is governed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17796" y="729197"/>
            <a:ext cx="5596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Minimizing Project Cost Decisions</a:t>
            </a:r>
          </a:p>
        </p:txBody>
      </p:sp>
    </p:spTree>
    <p:extLst>
      <p:ext uri="{BB962C8B-B14F-4D97-AF65-F5344CB8AC3E}">
        <p14:creationId xmlns:p14="http://schemas.microsoft.com/office/powerpoint/2010/main" val="34311291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Through their governance role of setting goals, steering groups carry out the work of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contract administration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contract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a promise or set of promises between parties, which enforced by the law.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is an instrument for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balancing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distributing risks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 contract partners, impacting the management of the risks for which each partner is responsible.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80486" y="654295"/>
            <a:ext cx="5627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Project Contract Development</a:t>
            </a:r>
          </a:p>
        </p:txBody>
      </p:sp>
    </p:spTree>
    <p:extLst>
      <p:ext uri="{BB962C8B-B14F-4D97-AF65-F5344CB8AC3E}">
        <p14:creationId xmlns:p14="http://schemas.microsoft.com/office/powerpoint/2010/main" val="37912998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9332450" cy="362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sz="11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affects the governance structure itself and the depth of project implementation: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Fixed price contracts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tend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lower governance efforts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the risk is on the side of the supplier and the price is fixed for the buyer.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Re-measurement contracts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involve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more governance efforts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the sponsor or steering group must ensure that their money is spent wisely.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Alliance contracts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involve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greatest amount of governance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the relationship between buyer and seller is often complex and ambiguous.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Types of Project Contracts</a:t>
            </a:r>
          </a:p>
        </p:txBody>
      </p:sp>
    </p:spTree>
    <p:extLst>
      <p:ext uri="{BB962C8B-B14F-4D97-AF65-F5344CB8AC3E}">
        <p14:creationId xmlns:p14="http://schemas.microsoft.com/office/powerpoint/2010/main" val="13376691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part of their work 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the contract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manager must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agree how to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Make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adaptations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to the contract to meet any unforeseen circumstances.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Identify when such circumstances require a contract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modification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Decide on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type of project management methodology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be applied.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Governance of Project Contracts</a:t>
            </a:r>
          </a:p>
        </p:txBody>
      </p:sp>
    </p:spTree>
    <p:extLst>
      <p:ext uri="{BB962C8B-B14F-4D97-AF65-F5344CB8AC3E}">
        <p14:creationId xmlns:p14="http://schemas.microsoft.com/office/powerpoint/2010/main" val="40956159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642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management methodologies </a:t>
            </a:r>
            <a:r>
              <a:rPr lang="en-US" sz="2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can be grouped into:</a:t>
            </a:r>
          </a:p>
          <a:p>
            <a:pPr lvl="0">
              <a:lnSpc>
                <a:spcPct val="200000"/>
              </a:lnSpc>
              <a:defRPr/>
            </a:pPr>
            <a:endParaRPr lang="en-US" sz="20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Predictive methodologies,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Convergent methodologies, and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Emergent methodologies.</a:t>
            </a:r>
          </a:p>
          <a:p>
            <a:pPr lvl="0">
              <a:lnSpc>
                <a:spcPct val="20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74041" y="854305"/>
            <a:ext cx="633378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00" dirty="0">
                <a:latin typeface="Alexandria" pitchFamily="2" charset="-78"/>
                <a:cs typeface="Alexandria" pitchFamily="2" charset="-78"/>
              </a:rPr>
              <a:t>Types of Project Management Methodologies </a:t>
            </a:r>
          </a:p>
        </p:txBody>
      </p:sp>
    </p:spTree>
    <p:extLst>
      <p:ext uri="{BB962C8B-B14F-4D97-AF65-F5344CB8AC3E}">
        <p14:creationId xmlns:p14="http://schemas.microsoft.com/office/powerpoint/2010/main" val="20997566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4452" y="654295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Predictive Methodologies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56598" y="135525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This 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type of methodology represents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traditional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project management such as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waterfall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These methodologies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are sequential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in nature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thus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require complete planning of the project before, or very shortly after, the productive work begins.</a:t>
            </a: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This type of methodology is used in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low-risk industries 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(construction), and often use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fixed price/fixed date contracts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78203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methodology uses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little upfront planning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with a moderate level of detail such 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dynamic systems development methods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(DSDM).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supports projects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 the details of the deliverables cannot be clearly defined at the start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methodology is used 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moderate-risk industries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(manufacturing), and often use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fixed price with variable fees/variable date contracts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Convergent Methodologies </a:t>
            </a:r>
          </a:p>
        </p:txBody>
      </p:sp>
    </p:spTree>
    <p:extLst>
      <p:ext uri="{BB962C8B-B14F-4D97-AF65-F5344CB8AC3E}">
        <p14:creationId xmlns:p14="http://schemas.microsoft.com/office/powerpoint/2010/main" val="34261875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999362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92849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methodologies allow for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incremental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building of project deliverables such as Scrum or Agile.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advantage in such methodologies is that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benefits are gradually delivered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sponsor and steering group are required to have an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in-depth understanding of project requirements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priorities.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methodology is used in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high-risk industries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(IT), and often use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variable price/variable date contracts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51836" y="749687"/>
            <a:ext cx="41953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Emergent Methodologies</a:t>
            </a:r>
          </a:p>
        </p:txBody>
      </p:sp>
    </p:spTree>
    <p:extLst>
      <p:ext uri="{BB962C8B-B14F-4D97-AF65-F5344CB8AC3E}">
        <p14:creationId xmlns:p14="http://schemas.microsoft.com/office/powerpoint/2010/main" val="31300474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choice of project management methodology depends on p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roject type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nature of the project deliverable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methodology chosen impacts the governance of the project, as it defines both: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relationship between project manager and steering group.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type of information exchanged during steering group and other governance and project meetings.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810533"/>
            <a:ext cx="6122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Choice of Project Management Methodology </a:t>
            </a:r>
          </a:p>
        </p:txBody>
      </p:sp>
    </p:spTree>
    <p:extLst>
      <p:ext uri="{BB962C8B-B14F-4D97-AF65-F5344CB8AC3E}">
        <p14:creationId xmlns:p14="http://schemas.microsoft.com/office/powerpoint/2010/main" val="39855225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group provides the means for contract adoption by the various parties.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From a contracting perspective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this includes the contractual incentives for delivering the project and aligning the objectives of the various stakeholders.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From a governance perspective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this includes provision of facilities, resources, decisions and budgets to enable the project team to do its work.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From a support perspective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this includes adopting the project by the parent organization.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Achieving Project Goals</a:t>
            </a:r>
          </a:p>
        </p:txBody>
      </p:sp>
    </p:spTree>
    <p:extLst>
      <p:ext uri="{BB962C8B-B14F-4D97-AF65-F5344CB8AC3E}">
        <p14:creationId xmlns:p14="http://schemas.microsoft.com/office/powerpoint/2010/main" val="36229674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final task of the steering group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defining the mechanism for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assessing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well the completed project met its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(progress control).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performs contract governance through assessing compliance with the contract by reviewing the level of achievement against the project plan.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is done through formal reviews at predetermined points in the project process, normally at the end of phases, or the implementation of major deliverables.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Assessing Project Goals</a:t>
            </a:r>
          </a:p>
        </p:txBody>
      </p:sp>
    </p:spTree>
    <p:extLst>
      <p:ext uri="{BB962C8B-B14F-4D97-AF65-F5344CB8AC3E}">
        <p14:creationId xmlns:p14="http://schemas.microsoft.com/office/powerpoint/2010/main" val="6133123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724982"/>
            <a:ext cx="61021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OGC Gateway Review Recommendations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DFA753-4D23-CE04-1C65-F96A0B9E2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3040" y="1383731"/>
            <a:ext cx="8397230" cy="420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5138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Beside process and contract there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human part of the project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also needs to be governed.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 the project to be viable, it must align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business, the parent and the project organizations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Governance of the Project As An Agency</a:t>
            </a:r>
          </a:p>
        </p:txBody>
      </p:sp>
    </p:spTree>
    <p:extLst>
      <p:ext uri="{BB962C8B-B14F-4D97-AF65-F5344CB8AC3E}">
        <p14:creationId xmlns:p14="http://schemas.microsoft.com/office/powerpoint/2010/main" val="37943704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Alignment of the project to the company’s business is done through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strategic alignment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and through the project organization as part of the parent organization business. </a:t>
            </a:r>
          </a:p>
          <a:p>
            <a:pPr lvl="0">
              <a:lnSpc>
                <a:spcPct val="20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Project-based organizations organize their governance processes differently based on whether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their clients are small or large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whether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projects for these clients are small or large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Alignment to Business</a:t>
            </a:r>
          </a:p>
        </p:txBody>
      </p:sp>
    </p:spTree>
    <p:extLst>
      <p:ext uri="{BB962C8B-B14F-4D97-AF65-F5344CB8AC3E}">
        <p14:creationId xmlns:p14="http://schemas.microsoft.com/office/powerpoint/2010/main" val="5261532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50425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724337" cy="367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is done through governance of </a:t>
            </a:r>
            <a:r>
              <a:rPr lang="en-US" sz="17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link between the functional structure and the project structure</a:t>
            </a: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There are </a:t>
            </a:r>
            <a:r>
              <a:rPr lang="en-US" sz="17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three perspectives</a:t>
            </a: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the permanent organization has towards</a:t>
            </a:r>
            <a:r>
              <a:rPr lang="en-US" sz="17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lang="en-US" sz="17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project:</a:t>
            </a:r>
          </a:p>
          <a:p>
            <a:pPr marL="457200" lvl="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agency for </a:t>
            </a:r>
            <a:r>
              <a:rPr lang="en-US" sz="17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change</a:t>
            </a: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7200" lvl="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agency for </a:t>
            </a:r>
            <a:r>
              <a:rPr lang="en-US" sz="17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resource utilization</a:t>
            </a: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7200" lvl="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agency for </a:t>
            </a:r>
            <a:r>
              <a:rPr lang="en-US" sz="17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managing risk</a:t>
            </a: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Each of these links may </a:t>
            </a:r>
            <a:r>
              <a:rPr lang="en-US" sz="17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lead to potential conflicts</a:t>
            </a:r>
            <a:r>
              <a:rPr lang="en-US" sz="17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  <a:endParaRPr lang="en-US" sz="17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62249"/>
            <a:ext cx="6122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Alignment of Parent and Project Organizations</a:t>
            </a:r>
          </a:p>
        </p:txBody>
      </p:sp>
    </p:spTree>
    <p:extLst>
      <p:ext uri="{BB962C8B-B14F-4D97-AF65-F5344CB8AC3E}">
        <p14:creationId xmlns:p14="http://schemas.microsoft.com/office/powerpoint/2010/main" val="30439601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 and their teams are put in place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establish a beneficial change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may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unfavorable by the traditional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functional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organization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best way to manage this area of potential conflict is to ensure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careful preparation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the parent organization for the upcoming change, preferably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supported by an appropriate incentive system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Alexandria" pitchFamily="2" charset="-78"/>
                <a:cs typeface="Alexandria" pitchFamily="2" charset="-78"/>
              </a:rPr>
              <a:t>A Project As An Agency For Change</a:t>
            </a:r>
          </a:p>
        </p:txBody>
      </p:sp>
    </p:spTree>
    <p:extLst>
      <p:ext uri="{BB962C8B-B14F-4D97-AF65-F5344CB8AC3E}">
        <p14:creationId xmlns:p14="http://schemas.microsoft.com/office/powerpoint/2010/main" val="19225828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4131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project-based organizations the permanent organization assigns their resources to projects, which results 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productive use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those resources. </a:t>
            </a: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may bring up a major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conflict of interests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 the functional manager and the project manager.</a:t>
            </a: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conflict of interests is best governed by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farsighted and multidimensional incentive system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22593" y="852788"/>
            <a:ext cx="644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A Project As An Agency For Resource Utilization</a:t>
            </a:r>
          </a:p>
        </p:txBody>
      </p:sp>
    </p:spTree>
    <p:extLst>
      <p:ext uri="{BB962C8B-B14F-4D97-AF65-F5344CB8AC3E}">
        <p14:creationId xmlns:p14="http://schemas.microsoft.com/office/powerpoint/2010/main" val="28625663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form of organization is currently the best way of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minimizing the risk in executing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unique, transient and novel endeavors. </a:t>
            </a:r>
          </a:p>
          <a:p>
            <a:pPr marL="285750" lvl="0" indent="-28575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perspective of the project as an agency for managing risk has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least potential for conflict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820421"/>
            <a:ext cx="5803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A Project As An Agency For Managing Risk</a:t>
            </a:r>
          </a:p>
        </p:txBody>
      </p:sp>
    </p:spTree>
    <p:extLst>
      <p:ext uri="{BB962C8B-B14F-4D97-AF65-F5344CB8AC3E}">
        <p14:creationId xmlns:p14="http://schemas.microsoft.com/office/powerpoint/2010/main" val="2953752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There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 one size fits all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when it comes to project managers.</a:t>
            </a: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Successful project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need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managerial competences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that allow them to guide a team towards defined objectives.</a:t>
            </a: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type of these competences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depends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size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industry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complexity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The Project Manager</a:t>
            </a:r>
          </a:p>
        </p:txBody>
      </p:sp>
    </p:spTree>
    <p:extLst>
      <p:ext uri="{BB962C8B-B14F-4D97-AF65-F5344CB8AC3E}">
        <p14:creationId xmlns:p14="http://schemas.microsoft.com/office/powerpoint/2010/main" val="9730840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working on large and/or complex projects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must have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management knowledge and experience (methodologies).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Business area(s) related knowledge (benefits). 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Engagement and communication (team members and project clients). 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Leadership capabilities (doing the right things).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Intellectual, emotional and managerial capabilities (people and process).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Creativity and risk management (uncertainty).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Conscientiousness and self-awareness (reasonableness).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 Manager Competencies</a:t>
            </a:r>
          </a:p>
        </p:txBody>
      </p:sp>
    </p:spTree>
    <p:extLst>
      <p:ext uri="{BB962C8B-B14F-4D97-AF65-F5344CB8AC3E}">
        <p14:creationId xmlns:p14="http://schemas.microsoft.com/office/powerpoint/2010/main" val="23377369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groups should evaluate the specific leadership needs for each project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match project types with appropriate project managers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good project manager may Not have the necessary competencies from the outset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; these can be developed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during the project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44940" y="804774"/>
            <a:ext cx="5803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Choosing an Appropriate Project Manager</a:t>
            </a:r>
          </a:p>
        </p:txBody>
      </p:sp>
    </p:spTree>
    <p:extLst>
      <p:ext uri="{BB962C8B-B14F-4D97-AF65-F5344CB8AC3E}">
        <p14:creationId xmlns:p14="http://schemas.microsoft.com/office/powerpoint/2010/main" val="36756410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Top-down project governance approaches are developed from an outcome perspective and represent the Flexible Economist and Versatile Artist paradigm.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Bottom-up project governance approaches take a control perspective and represent the Conformist and Agile Pragmatist paradigm.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7381041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2538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outcome perspective of project governance provides flexibility in project execution if the governance institution feels that the outcome can be achieved.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control perspective of project governance calls for more upfront planning and estimation, strict control procedures and contingency plans.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137379164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Although the steering group may Not be the only governing institution of projects, it is the one that carries the most authority when it comes to project execution.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has full responsibility for project success; it owns the business case and is accountable to top management for achieving project objectives.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59956247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governance tasks include setting the governance infrastructure; defining project goals; providing the means to achieve goals; and controlling progress.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sets up the governance infrastructure by defining and communicating to all related parts of the organization, upwards and downwards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2124401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Successful project managers need managerial competences that allow them to guide a team towards defined objectives.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The type of project managers competences must be aligned with the project size, industry and complexity.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4297846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75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3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two projects, one is developed from an outcome perspective and the other from a control perspective, and try to figure out the implications of both perspective on how these projects are governed?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Task 1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775285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90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9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Explore two successful projects within different sectors (construction, IT), and try to identify the differences between project manager competencies that have led both projects to their </a:t>
            </a:r>
            <a:r>
              <a:rPr lang="en-US" sz="2000" kern="100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favourable</a:t>
            </a:r>
            <a:r>
              <a:rPr lang="en-US" sz="2000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performance?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Task 2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2725879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Reference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228" y="1285192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59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688354b5-287c-4cda-825e-1d7935aea40e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aca13214-df29-4e3c-a050-857c0bf7bd8e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2956</Words>
  <Application>Microsoft Office PowerPoint</Application>
  <PresentationFormat>Widescreen</PresentationFormat>
  <Paragraphs>318</Paragraphs>
  <Slides>55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93</cp:revision>
  <dcterms:created xsi:type="dcterms:W3CDTF">2023-04-29T09:08:00Z</dcterms:created>
  <dcterms:modified xsi:type="dcterms:W3CDTF">2024-10-18T01:40:22Z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