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27.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8"/>
  </p:notesMasterIdLst>
  <p:sldIdLst>
    <p:sldId id="480" r:id="rId2"/>
    <p:sldId id="303" r:id="rId3"/>
    <p:sldId id="271" r:id="rId4"/>
    <p:sldId id="567" r:id="rId5"/>
    <p:sldId id="313" r:id="rId6"/>
    <p:sldId id="791" r:id="rId7"/>
    <p:sldId id="629" r:id="rId8"/>
    <p:sldId id="750" r:id="rId9"/>
    <p:sldId id="792" r:id="rId10"/>
    <p:sldId id="751" r:id="rId11"/>
    <p:sldId id="793" r:id="rId12"/>
    <p:sldId id="752" r:id="rId13"/>
    <p:sldId id="794" r:id="rId14"/>
    <p:sldId id="753" r:id="rId15"/>
    <p:sldId id="754" r:id="rId16"/>
    <p:sldId id="755" r:id="rId17"/>
    <p:sldId id="747" r:id="rId18"/>
    <p:sldId id="756" r:id="rId19"/>
    <p:sldId id="757" r:id="rId20"/>
    <p:sldId id="759" r:id="rId21"/>
    <p:sldId id="758" r:id="rId22"/>
    <p:sldId id="761" r:id="rId23"/>
    <p:sldId id="795" r:id="rId24"/>
    <p:sldId id="762" r:id="rId25"/>
    <p:sldId id="763" r:id="rId26"/>
    <p:sldId id="764" r:id="rId27"/>
    <p:sldId id="748" r:id="rId28"/>
    <p:sldId id="765" r:id="rId29"/>
    <p:sldId id="766" r:id="rId30"/>
    <p:sldId id="772" r:id="rId31"/>
    <p:sldId id="773" r:id="rId32"/>
    <p:sldId id="767" r:id="rId33"/>
    <p:sldId id="774" r:id="rId34"/>
    <p:sldId id="775" r:id="rId35"/>
    <p:sldId id="768" r:id="rId36"/>
    <p:sldId id="769" r:id="rId37"/>
    <p:sldId id="770" r:id="rId38"/>
    <p:sldId id="776" r:id="rId39"/>
    <p:sldId id="777" r:id="rId40"/>
    <p:sldId id="771" r:id="rId41"/>
    <p:sldId id="749" r:id="rId42"/>
    <p:sldId id="778" r:id="rId43"/>
    <p:sldId id="779" r:id="rId44"/>
    <p:sldId id="780" r:id="rId45"/>
    <p:sldId id="783" r:id="rId46"/>
    <p:sldId id="785" r:id="rId47"/>
    <p:sldId id="781" r:id="rId48"/>
    <p:sldId id="786" r:id="rId49"/>
    <p:sldId id="787" r:id="rId50"/>
    <p:sldId id="788" r:id="rId51"/>
    <p:sldId id="782" r:id="rId52"/>
    <p:sldId id="789" r:id="rId53"/>
    <p:sldId id="743" r:id="rId54"/>
    <p:sldId id="790" r:id="rId55"/>
    <p:sldId id="593"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629"/>
            <p14:sldId id="750"/>
            <p14:sldId id="792"/>
            <p14:sldId id="751"/>
            <p14:sldId id="793"/>
            <p14:sldId id="752"/>
            <p14:sldId id="794"/>
            <p14:sldId id="753"/>
            <p14:sldId id="754"/>
            <p14:sldId id="755"/>
            <p14:sldId id="747"/>
            <p14:sldId id="756"/>
            <p14:sldId id="757"/>
            <p14:sldId id="759"/>
            <p14:sldId id="758"/>
            <p14:sldId id="761"/>
            <p14:sldId id="795"/>
            <p14:sldId id="762"/>
            <p14:sldId id="763"/>
            <p14:sldId id="764"/>
            <p14:sldId id="748"/>
            <p14:sldId id="765"/>
            <p14:sldId id="766"/>
            <p14:sldId id="772"/>
            <p14:sldId id="773"/>
            <p14:sldId id="767"/>
            <p14:sldId id="774"/>
            <p14:sldId id="775"/>
            <p14:sldId id="768"/>
            <p14:sldId id="769"/>
            <p14:sldId id="770"/>
            <p14:sldId id="776"/>
            <p14:sldId id="777"/>
            <p14:sldId id="771"/>
            <p14:sldId id="749"/>
            <p14:sldId id="778"/>
            <p14:sldId id="779"/>
            <p14:sldId id="780"/>
            <p14:sldId id="783"/>
            <p14:sldId id="785"/>
            <p14:sldId id="781"/>
            <p14:sldId id="786"/>
            <p14:sldId id="787"/>
            <p14:sldId id="788"/>
            <p14:sldId id="782"/>
            <p14:sldId id="789"/>
            <p14:sldId id="743"/>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22" autoAdjust="0"/>
    <p:restoredTop sz="93738" autoAdjust="0"/>
  </p:normalViewPr>
  <p:slideViewPr>
    <p:cSldViewPr snapToGrid="0">
      <p:cViewPr varScale="1">
        <p:scale>
          <a:sx n="62" d="100"/>
          <a:sy n="62" d="100"/>
        </p:scale>
        <p:origin x="9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3/14/2024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07</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07</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07</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9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algn="ctr"/>
            <a:r>
              <a:rPr lang="en-US" b="1" dirty="0">
                <a:latin typeface="Alexandria" pitchFamily="2" charset="-78"/>
                <a:cs typeface="Alexandria" pitchFamily="2" charset="-78"/>
              </a:rPr>
              <a:t>Regulating AI trading from an AI</a:t>
            </a:r>
          </a:p>
          <a:p>
            <a:pPr algn="ctr"/>
            <a:r>
              <a:rPr lang="en-GB" b="1" dirty="0">
                <a:latin typeface="Alexandria" pitchFamily="2" charset="-78"/>
                <a:cs typeface="Alexandria" pitchFamily="2" charset="-78"/>
              </a:rPr>
              <a:t>lifecycle perspective</a:t>
            </a:r>
            <a:endParaRPr lang="en-US" b="1" dirty="0">
              <a:latin typeface="Alexandria" pitchFamily="2" charset="-78"/>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847207"/>
          </a:xfrm>
          <a:prstGeom prst="rect">
            <a:avLst/>
          </a:prstGeom>
          <a:noFill/>
        </p:spPr>
        <p:txBody>
          <a:bodyPr wrap="square" rtlCol="0">
            <a:spAutoFit/>
          </a:bodyPr>
          <a:lstStyle/>
          <a:p>
            <a:pPr lvl="0"/>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GB" sz="1600" b="1" dirty="0">
                <a:latin typeface="Alexandria" pitchFamily="2" charset="-78"/>
                <a:cs typeface="Alexandria" pitchFamily="2" charset="-78"/>
              </a:rPr>
              <a:t>Understanding AI Trading in Financial </a:t>
            </a:r>
            <a:r>
              <a:rPr lang="en-GB" sz="1600" b="1" dirty="0" smtClean="0">
                <a:latin typeface="Alexandria" pitchFamily="2" charset="-78"/>
                <a:cs typeface="Alexandria" pitchFamily="2" charset="-78"/>
              </a:rPr>
              <a:t>Markets</a:t>
            </a:r>
          </a:p>
          <a:p>
            <a:pPr marL="342900" lvl="0" indent="-342900">
              <a:buFont typeface="+mj-lt"/>
              <a:buAutoNum type="arabicPeriod"/>
            </a:pPr>
            <a:r>
              <a:rPr lang="en-US" sz="1600" dirty="0">
                <a:latin typeface="Alexandria" pitchFamily="2" charset="-78"/>
                <a:cs typeface="Alexandria" pitchFamily="2" charset="-78"/>
              </a:rPr>
              <a:t>Explore the AI lifecycle in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Examine the regulatory challenges associated with AI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Understand the regulatory responses to AI trading from an AI lifecycle </a:t>
            </a:r>
            <a:r>
              <a:rPr lang="en-US" sz="1600" dirty="0" smtClean="0">
                <a:latin typeface="Alexandria" pitchFamily="2" charset="-78"/>
                <a:cs typeface="Alexandria" pitchFamily="2" charset="-78"/>
              </a:rPr>
              <a:t>perspective</a:t>
            </a:r>
          </a:p>
          <a:p>
            <a:pPr marL="342900" lvl="0" indent="-342900">
              <a:buFont typeface="+mj-lt"/>
              <a:buAutoNum type="arabicPeriod"/>
            </a:pPr>
            <a:r>
              <a:rPr lang="en-US" sz="1600" dirty="0">
                <a:latin typeface="Alexandria" pitchFamily="2" charset="-78"/>
                <a:cs typeface="Alexandria" pitchFamily="2" charset="-78"/>
              </a:rPr>
              <a:t>Address the ethical considerations in AI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Explore the data governance practices and compliance requirements specific to AI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Understand the significance of algorithmic transparency and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in AI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Explore the risk management practices and model validation requirements in AI </a:t>
            </a:r>
            <a:r>
              <a:rPr lang="en-US" sz="1600" dirty="0" smtClean="0">
                <a:latin typeface="Alexandria" pitchFamily="2" charset="-78"/>
                <a:cs typeface="Alexandria" pitchFamily="2" charset="-78"/>
              </a:rPr>
              <a:t>trading</a:t>
            </a:r>
          </a:p>
          <a:p>
            <a:pPr marL="342900" lvl="0" indent="-342900">
              <a:buFont typeface="+mj-lt"/>
              <a:buAutoNum type="arabicPeriod"/>
            </a:pPr>
            <a:r>
              <a:rPr lang="en-US" sz="1600" dirty="0">
                <a:latin typeface="Alexandria" pitchFamily="2" charset="-78"/>
                <a:cs typeface="Alexandria" pitchFamily="2" charset="-78"/>
              </a:rPr>
              <a:t>Address the role of market surveillance and oversight in regulating AI trading</a:t>
            </a:r>
            <a:endParaRPr lang="en-US" sz="1600" b="1" dirty="0" smtClean="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646290"/>
          </a:xfrm>
          <a:prstGeom prst="rect">
            <a:avLst/>
          </a:prstGeom>
          <a:noFill/>
          <a:ln>
            <a:noFill/>
          </a:ln>
        </p:spPr>
        <p:txBody>
          <a:bodyPr spcFirstLastPara="1" wrap="square" lIns="91425" tIns="45700" rIns="91425" bIns="45700" anchor="t" anchorCtr="0">
            <a:spAutoFit/>
          </a:bodyPr>
          <a:lstStyle/>
          <a:p>
            <a:r>
              <a:rPr lang="en-US" b="1" dirty="0" smtClean="0">
                <a:solidFill>
                  <a:srgbClr val="0899DA"/>
                </a:solidFill>
                <a:latin typeface="Alexandria" pitchFamily="2" charset="-78"/>
                <a:cs typeface="Alexandria" pitchFamily="2" charset="-78"/>
              </a:rPr>
              <a:t>Ch. 9- Regulating </a:t>
            </a:r>
            <a:r>
              <a:rPr lang="en-US" b="1" dirty="0">
                <a:solidFill>
                  <a:srgbClr val="0899DA"/>
                </a:solidFill>
                <a:latin typeface="Alexandria" pitchFamily="2" charset="-78"/>
                <a:cs typeface="Alexandria" pitchFamily="2" charset="-78"/>
              </a:rPr>
              <a:t>AI trading from an </a:t>
            </a:r>
            <a:r>
              <a:rPr lang="en-US" b="1" dirty="0" smtClean="0">
                <a:solidFill>
                  <a:srgbClr val="0899DA"/>
                </a:solidFill>
                <a:latin typeface="Alexandria" pitchFamily="2" charset="-78"/>
                <a:cs typeface="Alexandria" pitchFamily="2" charset="-78"/>
              </a:rPr>
              <a:t>AI </a:t>
            </a:r>
            <a:r>
              <a:rPr lang="en-GB" b="1" dirty="0" smtClean="0">
                <a:solidFill>
                  <a:srgbClr val="0899DA"/>
                </a:solidFill>
                <a:latin typeface="Alexandria" pitchFamily="2" charset="-78"/>
                <a:cs typeface="Alexandria" pitchFamily="2" charset="-78"/>
              </a:rPr>
              <a:t>lifecycle </a:t>
            </a:r>
            <a:r>
              <a:rPr lang="en-GB" b="1" dirty="0">
                <a:solidFill>
                  <a:srgbClr val="0899DA"/>
                </a:solidFill>
                <a:latin typeface="Alexandria" pitchFamily="2" charset="-78"/>
                <a:cs typeface="Alexandria" pitchFamily="2" charset="-78"/>
              </a:rPr>
              <a:t>perspective</a:t>
            </a:r>
            <a:endParaRPr 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buAutoNum type="arabicPeriod"/>
            </a:pPr>
            <a:r>
              <a:rPr lang="en-GB" b="1" dirty="0" smtClean="0">
                <a:latin typeface="Alexandria" pitchFamily="2" charset="-78"/>
              </a:rPr>
              <a:t>INTRODUCTION</a:t>
            </a:r>
          </a:p>
          <a:p>
            <a:r>
              <a:rPr lang="en-US" b="1" dirty="0">
                <a:latin typeface="Alexandria" pitchFamily="2" charset="-78"/>
              </a:rPr>
              <a:t>2. ML AND ALGORITHMIC TRADING: A </a:t>
            </a:r>
            <a:r>
              <a:rPr lang="en-US" b="1" dirty="0" smtClean="0">
                <a:latin typeface="Alexandria" pitchFamily="2" charset="-78"/>
              </a:rPr>
              <a:t>PRIMER</a:t>
            </a:r>
          </a:p>
          <a:p>
            <a:r>
              <a:rPr lang="en-US" b="1" dirty="0" smtClean="0">
                <a:latin typeface="Alexandria" pitchFamily="2" charset="-78"/>
              </a:rPr>
              <a:t>3</a:t>
            </a:r>
            <a:r>
              <a:rPr lang="en-US" b="1" dirty="0">
                <a:latin typeface="Alexandria" pitchFamily="2" charset="-78"/>
              </a:rPr>
              <a:t>. AI TRADING ‘MISBEHAVIOUR’: MAPPING </a:t>
            </a:r>
            <a:r>
              <a:rPr lang="en-US" b="1" dirty="0" smtClean="0">
                <a:latin typeface="Alexandria" pitchFamily="2" charset="-78"/>
              </a:rPr>
              <a:t>THE </a:t>
            </a:r>
            <a:r>
              <a:rPr lang="en-GB" b="1" dirty="0" smtClean="0">
                <a:latin typeface="Alexandria" pitchFamily="2" charset="-78"/>
              </a:rPr>
              <a:t>RISKS</a:t>
            </a:r>
          </a:p>
          <a:p>
            <a:r>
              <a:rPr lang="en-US" b="1" dirty="0" smtClean="0">
                <a:latin typeface="Alexandria" pitchFamily="2" charset="-78"/>
              </a:rPr>
              <a:t>4</a:t>
            </a:r>
            <a:r>
              <a:rPr lang="en-US" b="1" dirty="0">
                <a:latin typeface="Alexandria" pitchFamily="2" charset="-78"/>
              </a:rPr>
              <a:t>. THE </a:t>
            </a:r>
            <a:r>
              <a:rPr lang="en-US" b="1" i="1" dirty="0">
                <a:latin typeface="Alexandria" pitchFamily="2" charset="-78"/>
              </a:rPr>
              <a:t>STATUS QUO</a:t>
            </a:r>
            <a:r>
              <a:rPr lang="en-US" b="1" dirty="0">
                <a:latin typeface="Alexandria" pitchFamily="2" charset="-78"/>
              </a:rPr>
              <a:t>: UNCERTAINTIES </a:t>
            </a:r>
            <a:r>
              <a:rPr lang="en-US" b="1" dirty="0" smtClean="0">
                <a:latin typeface="Alexandria" pitchFamily="2" charset="-78"/>
              </a:rPr>
              <a:t>AND </a:t>
            </a:r>
            <a:r>
              <a:rPr lang="en-GB" b="1" dirty="0" smtClean="0">
                <a:latin typeface="Alexandria" pitchFamily="2" charset="-78"/>
              </a:rPr>
              <a:t>FAILURES</a:t>
            </a:r>
          </a:p>
          <a:p>
            <a:r>
              <a:rPr lang="en-US" b="1" dirty="0" smtClean="0">
                <a:latin typeface="Alexandria" pitchFamily="2" charset="-78"/>
              </a:rPr>
              <a:t>5</a:t>
            </a:r>
            <a:r>
              <a:rPr lang="en-US" b="1" dirty="0">
                <a:latin typeface="Alexandria" pitchFamily="2" charset="-78"/>
              </a:rPr>
              <a:t>. DISENTANGLING COMPLEXITY IN </a:t>
            </a:r>
            <a:r>
              <a:rPr lang="en-US" b="1" dirty="0" smtClean="0">
                <a:latin typeface="Alexandria" pitchFamily="2" charset="-78"/>
              </a:rPr>
              <a:t>AI </a:t>
            </a:r>
            <a:r>
              <a:rPr lang="en-GB" b="1" dirty="0" smtClean="0">
                <a:latin typeface="Alexandria" pitchFamily="2" charset="-78"/>
              </a:rPr>
              <a:t>TRADING</a:t>
            </a:r>
          </a:p>
          <a:p>
            <a:r>
              <a:rPr lang="en-GB" b="1" dirty="0" smtClean="0">
                <a:latin typeface="Alexandria" pitchFamily="2" charset="-78"/>
              </a:rPr>
              <a:t>6</a:t>
            </a:r>
            <a:r>
              <a:rPr lang="en-GB" b="1" dirty="0">
                <a:latin typeface="Alexandria" pitchFamily="2" charset="-78"/>
              </a:rPr>
              <a:t>. CONCLUSION</a:t>
            </a:r>
            <a:endParaRPr lang="en-US" sz="2000" b="1" dirty="0">
              <a:solidFill>
                <a:srgbClr val="08A3E8"/>
              </a:solidFill>
              <a:latin typeface="Alexandria" pitchFamily="2" charset="-78"/>
              <a:cs typeface="Alexandria" pitchFamily="2" charset="-78"/>
            </a:endParaRPr>
          </a:p>
          <a:p>
            <a:endParaRPr lang="en-US" sz="2000" b="1" dirty="0" smtClean="0">
              <a:solidFill>
                <a:srgbClr val="08A3E8"/>
              </a:solidFill>
              <a:latin typeface="Alexandria" pitchFamily="2" charset="-78"/>
              <a:cs typeface="Alexandria" pitchFamily="2" charset="-78"/>
            </a:endParaRPr>
          </a:p>
          <a:p>
            <a:endParaRPr lang="en-US" sz="20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9- Regulating </a:t>
            </a:r>
            <a:r>
              <a:rPr lang="en-US" sz="2000" b="1" dirty="0">
                <a:solidFill>
                  <a:srgbClr val="0899DA"/>
                </a:solidFill>
                <a:latin typeface="Alexandria" pitchFamily="2" charset="-78"/>
                <a:cs typeface="Alexandria" pitchFamily="2" charset="-78"/>
              </a:rPr>
              <a:t>AI trading from an AI </a:t>
            </a:r>
            <a:r>
              <a:rPr lang="en-GB" sz="2000" b="1" dirty="0">
                <a:solidFill>
                  <a:srgbClr val="0899DA"/>
                </a:solidFill>
                <a:latin typeface="Alexandria" pitchFamily="2" charset="-78"/>
                <a:cs typeface="Alexandria" pitchFamily="2" charset="-78"/>
              </a:rPr>
              <a:t>lifecycle perspective</a:t>
            </a:r>
            <a:endParaRPr lang="en-US" sz="24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539430"/>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Understanding the main factors of complexity due to AI, particularly its subfield of </a:t>
            </a:r>
            <a:r>
              <a:rPr lang="en-US" sz="1600" b="1" dirty="0">
                <a:latin typeface="Alexandria" pitchFamily="2" charset="-78"/>
                <a:cs typeface="Alexandria" pitchFamily="2" charset="-78"/>
              </a:rPr>
              <a:t>machine learning (ML),</a:t>
            </a:r>
            <a:r>
              <a:rPr lang="en-US" sz="1600" dirty="0">
                <a:latin typeface="Alexandria" pitchFamily="2" charset="-78"/>
                <a:cs typeface="Alexandria" pitchFamily="2" charset="-78"/>
              </a:rPr>
              <a:t> can help better identify the risks associated with the technological aspects of AI </a:t>
            </a:r>
            <a:r>
              <a:rPr lang="en-US" sz="1600" dirty="0" smtClean="0">
                <a:latin typeface="Alexandria" pitchFamily="2" charset="-78"/>
                <a:cs typeface="Alexandria" pitchFamily="2" charset="-78"/>
              </a:rPr>
              <a:t>trading. It </a:t>
            </a:r>
            <a:r>
              <a:rPr lang="en-US" sz="1600" dirty="0">
                <a:latin typeface="Alexandria" pitchFamily="2" charset="-78"/>
                <a:cs typeface="Alexandria" pitchFamily="2" charset="-78"/>
              </a:rPr>
              <a:t>offers an initial attempt to explain how the sophistication of AI tools for financial trading may adversely influence market functioning, thus calling for regulatory responses to risks associated with </a:t>
            </a:r>
            <a:r>
              <a:rPr lang="en-US" sz="1600" dirty="0" smtClean="0">
                <a:latin typeface="Alexandria" pitchFamily="2" charset="-78"/>
                <a:cs typeface="Alexandria" pitchFamily="2" charset="-78"/>
              </a:rPr>
              <a:t>it. In </a:t>
            </a:r>
            <a:r>
              <a:rPr lang="en-US" sz="1600" dirty="0">
                <a:latin typeface="Alexandria" pitchFamily="2" charset="-78"/>
                <a:cs typeface="Alexandria" pitchFamily="2" charset="-78"/>
              </a:rPr>
              <a:t>particular, the speed and pace of advancements in AI in financial trading leave markets vulnerable to novel causes of market disruption and failure, including unprecedented risks of market manipulation and even ‘tacit’ collusion by autonomous AI trading systems regardless of human </a:t>
            </a:r>
            <a:r>
              <a:rPr lang="en-US" sz="1600" dirty="0" smtClean="0">
                <a:latin typeface="Alexandria" pitchFamily="2" charset="-78"/>
                <a:cs typeface="Alexandria" pitchFamily="2" charset="-78"/>
              </a:rPr>
              <a:t>intent. And</a:t>
            </a:r>
            <a:r>
              <a:rPr lang="en-US" sz="1600" dirty="0">
                <a:latin typeface="Alexandria" pitchFamily="2" charset="-78"/>
                <a:cs typeface="Alexandria" pitchFamily="2" charset="-78"/>
              </a:rPr>
              <a:t>, indeed, the incremental risks associated with AI trading and their possible negative consequence to market stability and integrity urge us to consider and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whether these have outpaced existing risk-mitigating measures, such as established risk management practices and other control </a:t>
            </a:r>
            <a:r>
              <a:rPr lang="en-US" sz="1600" dirty="0" smtClean="0">
                <a:latin typeface="Alexandria" pitchFamily="2" charset="-78"/>
                <a:cs typeface="Alexandria" pitchFamily="2" charset="-78"/>
              </a:rPr>
              <a:t>tools. As </a:t>
            </a:r>
            <a:r>
              <a:rPr lang="en-US" sz="1600" dirty="0">
                <a:latin typeface="Alexandria" pitchFamily="2" charset="-78"/>
                <a:cs typeface="Alexandria" pitchFamily="2" charset="-78"/>
              </a:rPr>
              <a:t>our analysis will reveal, existing regulatory requirements and other legal safeguards may have already become obsolete, thus perilously inadequate to deal with the additional layer of complexity introduced by the technical specificities of AI</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rPr>
              <a:t>2. ML AND ALGORITHMIC TRADING: A PRIMER</a:t>
            </a:r>
          </a:p>
          <a:p>
            <a:r>
              <a:rPr lang="en-GB" b="1" dirty="0" smtClean="0">
                <a:solidFill>
                  <a:schemeClr val="tx1"/>
                </a:solidFill>
                <a:latin typeface="Alexandria" pitchFamily="2" charset="-78"/>
              </a:rPr>
              <a:t>    2.1 AI-induced Complexity in Global Capital Markets</a:t>
            </a:r>
          </a:p>
          <a:p>
            <a:r>
              <a:rPr lang="en-US" b="1" dirty="0" smtClean="0">
                <a:solidFill>
                  <a:schemeClr val="tx1"/>
                </a:solidFill>
                <a:latin typeface="Alexandria" pitchFamily="2" charset="-78"/>
              </a:rPr>
              <a:t>   2.2 </a:t>
            </a:r>
            <a:r>
              <a:rPr lang="en-US" b="1" dirty="0">
                <a:solidFill>
                  <a:schemeClr val="tx1"/>
                </a:solidFill>
                <a:latin typeface="Alexandria" pitchFamily="2" charset="-78"/>
              </a:rPr>
              <a:t>An ‘ABC’ of ML in Algorithmic Trading</a:t>
            </a:r>
          </a:p>
          <a:p>
            <a:r>
              <a:rPr lang="en-US" b="1" dirty="0" smtClean="0">
                <a:solidFill>
                  <a:schemeClr val="tx1"/>
                </a:solidFill>
                <a:latin typeface="Alexandria" pitchFamily="2" charset="-78"/>
              </a:rPr>
              <a:t>   2.3 </a:t>
            </a:r>
            <a:r>
              <a:rPr lang="en-US" b="1" dirty="0">
                <a:solidFill>
                  <a:schemeClr val="tx1"/>
                </a:solidFill>
                <a:latin typeface="Alexandria" pitchFamily="2" charset="-78"/>
              </a:rPr>
              <a:t>From ‘Deep Learning’ to Autonomous Trading </a:t>
            </a:r>
            <a:r>
              <a:rPr lang="en-US" b="1" dirty="0" smtClean="0">
                <a:solidFill>
                  <a:schemeClr val="tx1"/>
                </a:solidFill>
                <a:latin typeface="Alexandria" pitchFamily="2" charset="-78"/>
              </a:rPr>
              <a:t>Agents</a:t>
            </a:r>
            <a:endParaRPr lang="en-US" b="1" dirty="0">
              <a:solidFill>
                <a:schemeClr val="tx1"/>
              </a:solidFill>
              <a:latin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a:t>
            </a:r>
          </a:p>
          <a:p>
            <a:pPr algn="ctr"/>
            <a:r>
              <a:rPr lang="en-GB" sz="2000" b="1" dirty="0">
                <a:latin typeface="Alexandria" pitchFamily="2" charset="-78"/>
                <a:cs typeface="Alexandria" pitchFamily="2" charset="-78"/>
              </a:rPr>
              <a:t>lifecycle perspective</a:t>
            </a:r>
            <a:endParaRPr lang="en-US" sz="20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18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7578" y="823218"/>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37050"/>
            <a:ext cx="10680984" cy="4031873"/>
          </a:xfrm>
          <a:prstGeom prst="rect">
            <a:avLst/>
          </a:prstGeom>
          <a:noFill/>
        </p:spPr>
        <p:txBody>
          <a:bodyPr wrap="square" rtlCol="0">
            <a:spAutoFit/>
          </a:bodyPr>
          <a:lstStyle/>
          <a:p>
            <a:pPr algn="just"/>
            <a:r>
              <a:rPr lang="en-US" b="1" dirty="0">
                <a:latin typeface="Alexandria" pitchFamily="2" charset="-78"/>
                <a:cs typeface="Alexandria" pitchFamily="2" charset="-78"/>
              </a:rPr>
              <a:t>2. ML AND ALGORITHMIC TRADING: A </a:t>
            </a:r>
            <a:r>
              <a:rPr lang="en-US" b="1" dirty="0" smtClean="0">
                <a:latin typeface="Alexandria" pitchFamily="2" charset="-78"/>
                <a:cs typeface="Alexandria" pitchFamily="2" charset="-78"/>
              </a:rPr>
              <a:t>PRIMER</a:t>
            </a:r>
          </a:p>
          <a:p>
            <a:pPr algn="just"/>
            <a:r>
              <a:rPr lang="en-US" sz="1600" dirty="0">
                <a:latin typeface="Alexandria" pitchFamily="2" charset="-78"/>
                <a:cs typeface="Alexandria" pitchFamily="2" charset="-78"/>
              </a:rPr>
              <a:t>When </a:t>
            </a:r>
            <a:r>
              <a:rPr lang="en-US" sz="1600" dirty="0" smtClean="0">
                <a:latin typeface="Alexandria" pitchFamily="2" charset="-78"/>
                <a:cs typeface="Alexandria" pitchFamily="2" charset="-78"/>
              </a:rPr>
              <a:t>analyzing </a:t>
            </a:r>
            <a:r>
              <a:rPr lang="en-US" sz="1600" dirty="0">
                <a:latin typeface="Alexandria" pitchFamily="2" charset="-78"/>
                <a:cs typeface="Alexandria" pitchFamily="2" charset="-78"/>
              </a:rPr>
              <a:t>global capital markets under the lens of complexity theory, we can observe how they have been gradually evolving as an increasingly complex (eco-)</a:t>
            </a:r>
            <a:r>
              <a:rPr lang="en-US" sz="1600" dirty="0" smtClean="0">
                <a:latin typeface="Alexandria" pitchFamily="2" charset="-78"/>
                <a:cs typeface="Alexandria" pitchFamily="2" charset="-78"/>
              </a:rPr>
              <a:t>system.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But </a:t>
            </a:r>
            <a:r>
              <a:rPr lang="en-US" sz="1600" dirty="0">
                <a:latin typeface="Alexandria" pitchFamily="2" charset="-78"/>
                <a:cs typeface="Alexandria" pitchFamily="2" charset="-78"/>
              </a:rPr>
              <a:t>it can also refer to the fast-changing and adaptive socio-technical system of capital markets, its functioning and </a:t>
            </a:r>
            <a:r>
              <a:rPr lang="en-US" sz="1600" dirty="0" smtClean="0">
                <a:latin typeface="Alexandria" pitchFamily="2" charset="-78"/>
                <a:cs typeface="Alexandria" pitchFamily="2" charset="-78"/>
              </a:rPr>
              <a:t>behavior, </a:t>
            </a:r>
            <a:r>
              <a:rPr lang="en-US" sz="1600" dirty="0">
                <a:latin typeface="Alexandria" pitchFamily="2" charset="-78"/>
                <a:cs typeface="Alexandria" pitchFamily="2" charset="-78"/>
              </a:rPr>
              <a:t>given the dynamic and evolving nature of economic relationships among market actors, also due to technological </a:t>
            </a:r>
            <a:r>
              <a:rPr lang="en-US" sz="1600" dirty="0" smtClean="0">
                <a:latin typeface="Alexandria" pitchFamily="2" charset="-78"/>
                <a:cs typeface="Alexandria" pitchFamily="2" charset="-78"/>
              </a:rPr>
              <a:t>innovation. Undoubtedly</a:t>
            </a:r>
            <a:r>
              <a:rPr lang="en-US" sz="1600" dirty="0">
                <a:latin typeface="Alexandria" pitchFamily="2" charset="-78"/>
                <a:cs typeface="Alexandria" pitchFamily="2" charset="-78"/>
              </a:rPr>
              <a:t>, the first emergence of electronic trading contributed to increasing levels of overall system complexity. Indeed, the ultra-fast and interconnected character of algorithmic trading has created new risks to financial stability and market integrity. In response, most advanced jurisdictions have promulgated ad hoc regulations to mitigate technology-driven risks, aiming at counteracting the effects of flawed or malicious design, development and use of algorithmic trading systems and strategies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Yet, due to advancements in AI and particularly ML research, the sophistication of algorithmic trading practices, businesses, and related industries is adding an extra layer of complexity on top of a dynamic system – i.e., global capital markets – that inherently tends to be quite complex </a:t>
            </a:r>
            <a:r>
              <a:rPr lang="en-US" sz="1600" dirty="0" smtClean="0">
                <a:latin typeface="Alexandria" pitchFamily="2" charset="-78"/>
                <a:cs typeface="Alexandria" pitchFamily="2" charset="-78"/>
              </a:rPr>
              <a:t>anyway.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 </a:t>
            </a:r>
            <a:r>
              <a:rPr lang="en-US" sz="1600" dirty="0">
                <a:latin typeface="Alexandria" pitchFamily="2" charset="-78"/>
                <a:cs typeface="Alexandria" pitchFamily="2" charset="-78"/>
              </a:rPr>
              <a:t>the one hand, complexity matters to those market players, such as financial institutions, which need to make productive use of it to inform their business decisions under conditions of uncertainty while also complying with the </a:t>
            </a:r>
            <a:r>
              <a:rPr lang="en-US" sz="1600" dirty="0" smtClean="0">
                <a:latin typeface="Alexandria" pitchFamily="2" charset="-78"/>
                <a:cs typeface="Alexandria" pitchFamily="2" charset="-78"/>
              </a:rPr>
              <a:t>law.</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0473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7578" y="823218"/>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b="1" dirty="0">
                <a:latin typeface="Alexandria" pitchFamily="2" charset="-78"/>
                <a:cs typeface="Alexandria" pitchFamily="2" charset="-78"/>
              </a:rPr>
              <a:t>2. ML AND ALGORITHMIC TRADING: A </a:t>
            </a:r>
            <a:r>
              <a:rPr lang="en-US" b="1" dirty="0" smtClean="0">
                <a:latin typeface="Alexandria" pitchFamily="2" charset="-78"/>
                <a:cs typeface="Alexandria" pitchFamily="2" charset="-78"/>
              </a:rPr>
              <a:t>PRIMER</a:t>
            </a:r>
          </a:p>
          <a:p>
            <a:pPr algn="just"/>
            <a:r>
              <a:rPr lang="en-US" sz="1600" dirty="0" smtClean="0">
                <a:latin typeface="Alexandria" pitchFamily="2" charset="-78"/>
                <a:cs typeface="Alexandria" pitchFamily="2" charset="-78"/>
              </a:rPr>
              <a:t>On </a:t>
            </a:r>
            <a:r>
              <a:rPr lang="en-US" sz="1600" dirty="0">
                <a:latin typeface="Alexandria" pitchFamily="2" charset="-78"/>
                <a:cs typeface="Alexandria" pitchFamily="2" charset="-78"/>
              </a:rPr>
              <a:t>the other hand, financial regulators and supervisors must take utmost account of the complexity spurred by AI to navigate all related technical and regulatory aspects with confidence while pursuing their institutional </a:t>
            </a:r>
            <a:r>
              <a:rPr lang="en-US" sz="1600" dirty="0" smtClean="0">
                <a:latin typeface="Alexandria" pitchFamily="2" charset="-78"/>
                <a:cs typeface="Alexandria" pitchFamily="2" charset="-78"/>
              </a:rPr>
              <a:t>mandates.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With </a:t>
            </a:r>
            <a:r>
              <a:rPr lang="en-US" sz="1600" dirty="0">
                <a:latin typeface="Alexandria" pitchFamily="2" charset="-78"/>
                <a:cs typeface="Alexandria" pitchFamily="2" charset="-78"/>
              </a:rPr>
              <a:t>these aspects in mind, the following provides a high-level overview of how a new generation of algorithmic trading techniques and strategies, based on ML, have further shaped the relationship between complexity and financial </a:t>
            </a:r>
            <a:r>
              <a:rPr lang="en-US" sz="1600" dirty="0" smtClean="0">
                <a:latin typeface="Alexandria" pitchFamily="2" charset="-78"/>
                <a:cs typeface="Alexandria" pitchFamily="2" charset="-78"/>
              </a:rPr>
              <a:t>markets.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will be argued, all these developments urge global regulators to assess the need to improve their regulatory theory and practice in order to understand the sources of system complexity and their properties (e.g., stability, fragility, etc</a:t>
            </a:r>
            <a:r>
              <a:rPr lang="en-US" sz="1600" dirty="0" smtClean="0">
                <a:latin typeface="Alexandria" pitchFamily="2" charset="-78"/>
                <a:cs typeface="Alexandria" pitchFamily="2" charset="-78"/>
              </a:rPr>
              <a:t>.</a:t>
            </a:r>
            <a:endParaRPr lang="en-US" sz="1600" b="1" dirty="0" smtClean="0">
              <a:latin typeface="Alexandria" pitchFamily="2" charset="-78"/>
              <a:cs typeface="Alexandria" pitchFamily="2" charset="-78"/>
            </a:endParaRPr>
          </a:p>
          <a:p>
            <a:pPr algn="just"/>
            <a:endParaRPr lang="en-US" sz="14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9483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3192"/>
            <a:ext cx="10696483" cy="4278094"/>
          </a:xfrm>
          <a:prstGeom prst="rect">
            <a:avLst/>
          </a:prstGeom>
          <a:noFill/>
        </p:spPr>
        <p:txBody>
          <a:bodyPr wrap="square" rtlCol="0">
            <a:spAutoFit/>
          </a:bodyPr>
          <a:lstStyle/>
          <a:p>
            <a:pPr algn="just"/>
            <a:r>
              <a:rPr lang="en-GB" sz="1600" b="1" dirty="0">
                <a:latin typeface="Alexandria" pitchFamily="2" charset="-78"/>
              </a:rPr>
              <a:t>2.1 AI-induced Complexity in Global Capital </a:t>
            </a:r>
            <a:r>
              <a:rPr lang="en-GB" sz="1600" b="1" dirty="0" smtClean="0">
                <a:latin typeface="Alexandria" pitchFamily="2" charset="-78"/>
              </a:rPr>
              <a:t>Markets</a:t>
            </a:r>
          </a:p>
          <a:p>
            <a:pPr algn="just"/>
            <a:r>
              <a:rPr lang="en-US" sz="1600" dirty="0">
                <a:latin typeface="Alexandria" pitchFamily="2" charset="-78"/>
              </a:rPr>
              <a:t>The rapidly growing and widespread use of AI techniques and tools in finance is among the most captivating developments in financial technology (</a:t>
            </a:r>
            <a:r>
              <a:rPr lang="en-US" sz="1600" dirty="0" err="1">
                <a:latin typeface="Alexandria" pitchFamily="2" charset="-78"/>
              </a:rPr>
              <a:t>FinTech</a:t>
            </a:r>
            <a:r>
              <a:rPr lang="en-US" sz="1600" dirty="0">
                <a:latin typeface="Alexandria" pitchFamily="2" charset="-78"/>
              </a:rPr>
              <a:t>) in recent decades. Today, the case of financial institutions using ML to automate trading and investment activities represents just one of many ways in which AI is </a:t>
            </a:r>
            <a:r>
              <a:rPr lang="en-US" sz="1600" dirty="0" smtClean="0">
                <a:latin typeface="Alexandria" pitchFamily="2" charset="-78"/>
              </a:rPr>
              <a:t>fueling </a:t>
            </a:r>
            <a:r>
              <a:rPr lang="en-US" sz="1600" dirty="0">
                <a:latin typeface="Alexandria" pitchFamily="2" charset="-78"/>
              </a:rPr>
              <a:t>an escalating trend towards greater system complexity in our global capital </a:t>
            </a:r>
            <a:r>
              <a:rPr lang="en-US" sz="1600" dirty="0" smtClean="0">
                <a:latin typeface="Alexandria" pitchFamily="2" charset="-78"/>
              </a:rPr>
              <a:t>markets. On </a:t>
            </a:r>
            <a:r>
              <a:rPr lang="en-US" sz="1600" dirty="0">
                <a:latin typeface="Alexandria" pitchFamily="2" charset="-78"/>
              </a:rPr>
              <a:t>the one hand, the rise of AI-driven trading responds to the particular business needs of market participants, in part with a view to best serving their </a:t>
            </a:r>
            <a:r>
              <a:rPr lang="en-US" sz="1600" dirty="0" smtClean="0">
                <a:latin typeface="Alexandria" pitchFamily="2" charset="-78"/>
              </a:rPr>
              <a:t>clients. </a:t>
            </a:r>
            <a:r>
              <a:rPr lang="en-US" sz="1600" dirty="0">
                <a:latin typeface="Alexandria" pitchFamily="2" charset="-78"/>
              </a:rPr>
              <a:t>Investment firms can now integrate ML applications into their trading systems and strategies to carry out various innovative </a:t>
            </a:r>
            <a:r>
              <a:rPr lang="en-US" sz="1600" dirty="0" smtClean="0">
                <a:latin typeface="Alexandria" pitchFamily="2" charset="-78"/>
              </a:rPr>
              <a:t>activities. These </a:t>
            </a:r>
            <a:r>
              <a:rPr lang="en-US" sz="1600" dirty="0">
                <a:latin typeface="Alexandria" pitchFamily="2" charset="-78"/>
              </a:rPr>
              <a:t>include, for instance, sentiment analysis based on social media content, automated text analysis of financial reports and other documents, visual analysis of charts, </a:t>
            </a:r>
            <a:r>
              <a:rPr lang="en-US" sz="1600" dirty="0" smtClean="0">
                <a:latin typeface="Alexandria" pitchFamily="2" charset="-78"/>
              </a:rPr>
              <a:t>optimization </a:t>
            </a:r>
            <a:r>
              <a:rPr lang="en-US" sz="1600" dirty="0">
                <a:latin typeface="Alexandria" pitchFamily="2" charset="-78"/>
              </a:rPr>
              <a:t>of tasks within the trading cycle (e.g., pre-trade analysis, trading signal generation, trade execution, </a:t>
            </a:r>
            <a:r>
              <a:rPr lang="en-US" sz="1600" dirty="0" smtClean="0">
                <a:latin typeface="Alexandria" pitchFamily="2" charset="-78"/>
              </a:rPr>
              <a:t>etc. First</a:t>
            </a:r>
            <a:r>
              <a:rPr lang="en-US" sz="1600" dirty="0">
                <a:latin typeface="Alexandria" pitchFamily="2" charset="-78"/>
              </a:rPr>
              <a:t>, both computational power and data storage have become relatively cheap and accessible, with technology market players offering outsourcing services (e.g., cloud computing, software as a service and even AI as a service</a:t>
            </a:r>
            <a:r>
              <a:rPr lang="en-US" sz="1600" dirty="0" smtClean="0">
                <a:latin typeface="Alexandria" pitchFamily="2" charset="-78"/>
              </a:rPr>
              <a:t>). Second</a:t>
            </a:r>
            <a:r>
              <a:rPr lang="en-US" sz="1600" dirty="0">
                <a:latin typeface="Alexandria" pitchFamily="2" charset="-78"/>
              </a:rPr>
              <a:t>, thanks to both market and regulatory developments, there is an exploding availability of data that, through the use of algorithms, market participants can leverage to inform their trading and investment </a:t>
            </a:r>
            <a:r>
              <a:rPr lang="en-US" sz="1600" dirty="0" smtClean="0">
                <a:latin typeface="Alexandria" pitchFamily="2" charset="-78"/>
              </a:rPr>
              <a:t>decisions. Besides </a:t>
            </a:r>
            <a:r>
              <a:rPr lang="en-US" sz="1600" dirty="0">
                <a:latin typeface="Alexandria" pitchFamily="2" charset="-78"/>
              </a:rPr>
              <a:t>traditional market data and other financial data, investment firms can extract valuable insights on markets from so-called ‘alternative data</a:t>
            </a:r>
            <a:r>
              <a:rPr lang="en-US" sz="1600" dirty="0" smtClean="0">
                <a:latin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9356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a:latin typeface="Alexandria" pitchFamily="2" charset="-78"/>
              </a:rPr>
              <a:t>2.1 AI-induced Complexity in Global Capital </a:t>
            </a:r>
            <a:r>
              <a:rPr lang="en-GB" sz="1600" b="1" dirty="0" smtClean="0">
                <a:latin typeface="Alexandria" pitchFamily="2" charset="-78"/>
              </a:rPr>
              <a:t>Markets</a:t>
            </a:r>
          </a:p>
          <a:p>
            <a:pPr algn="just"/>
            <a:r>
              <a:rPr lang="en-US" sz="1600" dirty="0" smtClean="0">
                <a:latin typeface="Alexandria" pitchFamily="2" charset="-78"/>
              </a:rPr>
              <a:t>Finally</a:t>
            </a:r>
            <a:r>
              <a:rPr lang="en-US" sz="1600" dirty="0">
                <a:latin typeface="Alexandria" pitchFamily="2" charset="-78"/>
              </a:rPr>
              <a:t>, as ML methods and libraries become more easily accessible (i.e., via open-access tools and/or software as a service), their innovative applications have contributed to a paradigm shift from </a:t>
            </a:r>
            <a:r>
              <a:rPr lang="en-US" sz="1600" b="1" dirty="0">
                <a:latin typeface="Alexandria" pitchFamily="2" charset="-78"/>
              </a:rPr>
              <a:t>‘good old-fashioned AI’ (GOFAI)</a:t>
            </a:r>
            <a:r>
              <a:rPr lang="en-US" sz="1600" dirty="0">
                <a:latin typeface="Alexandria" pitchFamily="2" charset="-78"/>
              </a:rPr>
              <a:t> to ML and deep learning approaches to solving challenging financial problems and </a:t>
            </a:r>
            <a:r>
              <a:rPr lang="en-US" sz="1600" dirty="0" smtClean="0">
                <a:latin typeface="Alexandria" pitchFamily="2" charset="-78"/>
              </a:rPr>
              <a:t>tasks. Because </a:t>
            </a:r>
            <a:r>
              <a:rPr lang="en-US" sz="1600" dirty="0">
                <a:latin typeface="Alexandria" pitchFamily="2" charset="-78"/>
              </a:rPr>
              <a:t>of the need to gather abundant and speedier information and to have greater analytical power to deal with the uncertainty brought about by the complexity of financial markets (e.g., to find profitable trading opportunities), most sophisticated global market players already make substantial use of ML in their trading activities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2846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680984" cy="4031873"/>
          </a:xfrm>
          <a:prstGeom prst="rect">
            <a:avLst/>
          </a:prstGeom>
          <a:noFill/>
        </p:spPr>
        <p:txBody>
          <a:bodyPr wrap="square" rtlCol="0">
            <a:spAutoFit/>
          </a:bodyPr>
          <a:lstStyle/>
          <a:p>
            <a:pPr algn="just"/>
            <a:r>
              <a:rPr lang="en-US" sz="1600" b="1" dirty="0">
                <a:latin typeface="Alexandria" pitchFamily="2" charset="-78"/>
              </a:rPr>
              <a:t>2.2 An ‘ABC’ of ML in Algorithmic </a:t>
            </a:r>
            <a:r>
              <a:rPr lang="en-US" sz="1600" b="1" dirty="0" smtClean="0">
                <a:latin typeface="Alexandria" pitchFamily="2" charset="-78"/>
              </a:rPr>
              <a:t>Trading</a:t>
            </a:r>
          </a:p>
          <a:p>
            <a:pPr algn="just"/>
            <a:r>
              <a:rPr lang="en-US" sz="1600" dirty="0">
                <a:latin typeface="Alexandria" pitchFamily="2" charset="-78"/>
              </a:rPr>
              <a:t>Depending on the actual level of human involvement in the learning process (e.g., data curation, model choice, </a:t>
            </a:r>
            <a:r>
              <a:rPr lang="en-US" sz="1600" dirty="0" err="1">
                <a:latin typeface="Alexandria" pitchFamily="2" charset="-78"/>
              </a:rPr>
              <a:t>hyperparameters</a:t>
            </a:r>
            <a:r>
              <a:rPr lang="en-US" sz="1600" dirty="0">
                <a:latin typeface="Alexandria" pitchFamily="2" charset="-78"/>
              </a:rPr>
              <a:t> </a:t>
            </a:r>
            <a:r>
              <a:rPr lang="en-US" sz="1600" dirty="0" smtClean="0">
                <a:latin typeface="Alexandria" pitchFamily="2" charset="-78"/>
              </a:rPr>
              <a:t>optimization, </a:t>
            </a:r>
            <a:r>
              <a:rPr lang="en-US" sz="1600" dirty="0">
                <a:latin typeface="Alexandria" pitchFamily="2" charset="-78"/>
              </a:rPr>
              <a:t>human-in-the-loop-and-control, </a:t>
            </a:r>
            <a:r>
              <a:rPr lang="en-US" sz="1600" dirty="0" smtClean="0">
                <a:latin typeface="Alexandria" pitchFamily="2" charset="-78"/>
              </a:rPr>
              <a:t>etc. First</a:t>
            </a:r>
            <a:r>
              <a:rPr lang="en-US" sz="1600" dirty="0">
                <a:latin typeface="Alexandria" pitchFamily="2" charset="-78"/>
              </a:rPr>
              <a:t>, in ‘</a:t>
            </a:r>
            <a:r>
              <a:rPr lang="en-US" sz="1600" b="1" dirty="0">
                <a:latin typeface="Alexandria" pitchFamily="2" charset="-78"/>
              </a:rPr>
              <a:t>supervised learning’ (SL), </a:t>
            </a:r>
            <a:r>
              <a:rPr lang="en-US" sz="1600" dirty="0">
                <a:latin typeface="Alexandria" pitchFamily="2" charset="-78"/>
              </a:rPr>
              <a:t>computer trading algorithms are trained with empirical data, pre-labelled by human experts in order to learn a function that maps from input to </a:t>
            </a:r>
            <a:r>
              <a:rPr lang="en-US" sz="1600" dirty="0" smtClean="0">
                <a:latin typeface="Alexandria" pitchFamily="2" charset="-78"/>
              </a:rPr>
              <a:t>output. For </a:t>
            </a:r>
            <a:r>
              <a:rPr lang="en-US" sz="1600" dirty="0">
                <a:latin typeface="Alexandria" pitchFamily="2" charset="-78"/>
              </a:rPr>
              <a:t>instance, a human trader can feed an SL algorithm with historical market data (e.g., asset prices, returns, volatility) to train an ML model in order to predict the future price movement of a particular financial instrument or to rank/ classify different assets according to specific distinguishing criteria (e.g., in terms of risk</a:t>
            </a:r>
            <a:r>
              <a:rPr lang="en-US" sz="1600" dirty="0" smtClean="0">
                <a:latin typeface="Alexandria" pitchFamily="2" charset="-78"/>
              </a:rPr>
              <a:t>). Second</a:t>
            </a:r>
            <a:r>
              <a:rPr lang="en-US" sz="1600" dirty="0">
                <a:latin typeface="Alexandria" pitchFamily="2" charset="-78"/>
              </a:rPr>
              <a:t>, in </a:t>
            </a:r>
            <a:r>
              <a:rPr lang="en-US" sz="1600" b="1" dirty="0">
                <a:latin typeface="Alexandria" pitchFamily="2" charset="-78"/>
              </a:rPr>
              <a:t>‘unsupervised learning’ (UL), </a:t>
            </a:r>
            <a:r>
              <a:rPr lang="en-US" sz="1600" dirty="0">
                <a:latin typeface="Alexandria" pitchFamily="2" charset="-78"/>
              </a:rPr>
              <a:t>algorithms infer patterns (e.g., regularities) from input data by identifying similar but distinctive features with limited or even no human </a:t>
            </a:r>
            <a:r>
              <a:rPr lang="en-US" sz="1600" dirty="0" smtClean="0">
                <a:latin typeface="Alexandria" pitchFamily="2" charset="-78"/>
              </a:rPr>
              <a:t>feedback. For </a:t>
            </a:r>
            <a:r>
              <a:rPr lang="en-US" sz="1600" dirty="0">
                <a:latin typeface="Alexandria" pitchFamily="2" charset="-78"/>
              </a:rPr>
              <a:t>instance, a human trader can use UL methods to perform a pre-trade cluster analysis among a given portfolio of financial instruments based, for example, on their likelihood of having a positive daily return in light of past observations in order to inform subsequent trading </a:t>
            </a:r>
            <a:r>
              <a:rPr lang="en-US" sz="1600" dirty="0" smtClean="0">
                <a:latin typeface="Alexandria" pitchFamily="2" charset="-78"/>
              </a:rPr>
              <a:t>decision-making Third</a:t>
            </a:r>
            <a:r>
              <a:rPr lang="en-US" sz="1600" dirty="0">
                <a:latin typeface="Alexandria" pitchFamily="2" charset="-78"/>
              </a:rPr>
              <a:t>, ‘</a:t>
            </a:r>
            <a:r>
              <a:rPr lang="en-US" sz="1600" b="1" dirty="0">
                <a:latin typeface="Alexandria" pitchFamily="2" charset="-78"/>
              </a:rPr>
              <a:t>reinforcement learning’ (RL) </a:t>
            </a:r>
            <a:r>
              <a:rPr lang="en-US" sz="1600" dirty="0">
                <a:latin typeface="Alexandria" pitchFamily="2" charset="-78"/>
              </a:rPr>
              <a:t>allows for the creation of software </a:t>
            </a:r>
            <a:r>
              <a:rPr lang="en-US" sz="1600" dirty="0" smtClean="0">
                <a:latin typeface="Alexandria" pitchFamily="2" charset="-78"/>
              </a:rPr>
              <a:t>agents, </a:t>
            </a:r>
            <a:r>
              <a:rPr lang="en-US" sz="1600" dirty="0">
                <a:latin typeface="Alexandria" pitchFamily="2" charset="-78"/>
              </a:rPr>
              <a:t>the knowledge and </a:t>
            </a:r>
            <a:r>
              <a:rPr lang="en-US" sz="1600" dirty="0" smtClean="0">
                <a:latin typeface="Alexandria" pitchFamily="2" charset="-78"/>
              </a:rPr>
              <a:t>behavior </a:t>
            </a:r>
            <a:r>
              <a:rPr lang="en-US" sz="1600" dirty="0">
                <a:latin typeface="Alexandria" pitchFamily="2" charset="-78"/>
              </a:rPr>
              <a:t>of which are developed </a:t>
            </a:r>
            <a:r>
              <a:rPr lang="en-US" sz="1600" dirty="0" smtClean="0">
                <a:latin typeface="Alexandria" pitchFamily="2" charset="-78"/>
              </a:rPr>
              <a:t>through series </a:t>
            </a:r>
            <a:r>
              <a:rPr lang="en-US" sz="1600" dirty="0">
                <a:latin typeface="Alexandria" pitchFamily="2" charset="-78"/>
              </a:rPr>
              <a:t>of reinforcements (i.e., rewards and punishments) in order to reach pre-specified goals defined as objective </a:t>
            </a:r>
            <a:r>
              <a:rPr lang="en-US" sz="1600" dirty="0" smtClean="0">
                <a:latin typeface="Alexandria" pitchFamily="2" charset="-78"/>
              </a:rPr>
              <a:t>functions.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131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US" sz="1600" b="1" dirty="0">
                <a:latin typeface="Alexandria" pitchFamily="2" charset="-78"/>
              </a:rPr>
              <a:t>2.2 An ‘ABC’ of ML in Algorithmic </a:t>
            </a:r>
            <a:r>
              <a:rPr lang="en-US" sz="1600" b="1" dirty="0" smtClean="0">
                <a:latin typeface="Alexandria" pitchFamily="2" charset="-78"/>
              </a:rPr>
              <a:t>Trading</a:t>
            </a:r>
          </a:p>
          <a:p>
            <a:pPr algn="just"/>
            <a:r>
              <a:rPr lang="en-US" sz="1600" dirty="0" smtClean="0">
                <a:latin typeface="Alexandria" pitchFamily="2" charset="-78"/>
              </a:rPr>
              <a:t>RL </a:t>
            </a:r>
            <a:r>
              <a:rPr lang="en-US" sz="1600" dirty="0">
                <a:latin typeface="Alexandria" pitchFamily="2" charset="-78"/>
              </a:rPr>
              <a:t>agents are, thus, oriented towards discovering best policy action, via trial and error, within a partially unknown and unpredictable dynamic action environment, such as the </a:t>
            </a:r>
            <a:r>
              <a:rPr lang="en-US" sz="1600" dirty="0" smtClean="0">
                <a:latin typeface="Alexandria" pitchFamily="2" charset="-78"/>
              </a:rPr>
              <a:t>globalized </a:t>
            </a:r>
            <a:r>
              <a:rPr lang="en-US" sz="1600" dirty="0">
                <a:latin typeface="Alexandria" pitchFamily="2" charset="-78"/>
              </a:rPr>
              <a:t>financial </a:t>
            </a:r>
            <a:r>
              <a:rPr lang="en-US" sz="1600" dirty="0" smtClean="0">
                <a:latin typeface="Alexandria" pitchFamily="2" charset="-78"/>
              </a:rPr>
              <a:t>system. Relatively</a:t>
            </a:r>
            <a:r>
              <a:rPr lang="en-US" sz="1600" dirty="0">
                <a:latin typeface="Alexandria" pitchFamily="2" charset="-78"/>
              </a:rPr>
              <a:t>, RL-based trading agents may resemble how human traders generally acquire market knowledge through trading experience (e.g., through successes and </a:t>
            </a:r>
            <a:r>
              <a:rPr lang="en-US" sz="1600" dirty="0" smtClean="0">
                <a:latin typeface="Alexandria" pitchFamily="2" charset="-78"/>
              </a:rPr>
              <a:t>failures).</a:t>
            </a:r>
            <a:r>
              <a:rPr lang="en-US" sz="1600" dirty="0">
                <a:latin typeface="Alexandria" pitchFamily="2" charset="-78"/>
              </a:rPr>
              <a:t> </a:t>
            </a:r>
            <a:r>
              <a:rPr lang="en-US" sz="1600" dirty="0" smtClean="0">
                <a:latin typeface="Alexandria" pitchFamily="2" charset="-78"/>
              </a:rPr>
              <a:t>Unlike </a:t>
            </a:r>
            <a:r>
              <a:rPr lang="en-US" sz="1600" dirty="0">
                <a:latin typeface="Alexandria" pitchFamily="2" charset="-78"/>
              </a:rPr>
              <a:t>both SL and UL methods, RL enables the creation of trading agents that can explore their environment to learn the best trading strategies for profit </a:t>
            </a:r>
            <a:r>
              <a:rPr lang="en-US" sz="1600" dirty="0" smtClean="0">
                <a:latin typeface="Alexandria" pitchFamily="2" charset="-78"/>
              </a:rPr>
              <a:t>maximization </a:t>
            </a:r>
            <a:r>
              <a:rPr lang="en-US" sz="1600" dirty="0">
                <a:latin typeface="Alexandria" pitchFamily="2" charset="-78"/>
              </a:rPr>
              <a:t>under some sort of risks control, while also accounting for real markets’ constraints (e.g., liquidity and transaction costs, market impact, etc</a:t>
            </a:r>
            <a:r>
              <a:rPr lang="en-US" sz="1600" dirty="0" smtClean="0">
                <a:latin typeface="Alexandria" pitchFamily="2" charset="-78"/>
              </a:rPr>
              <a:t>.). In </a:t>
            </a:r>
            <a:r>
              <a:rPr lang="en-US" sz="1600" dirty="0">
                <a:latin typeface="Alexandria" pitchFamily="2" charset="-78"/>
              </a:rPr>
              <a:t>the field of </a:t>
            </a:r>
            <a:r>
              <a:rPr lang="en-US" sz="1600" b="1" dirty="0">
                <a:latin typeface="Alexandria" pitchFamily="2" charset="-78"/>
              </a:rPr>
              <a:t>high-frequency trading (HFT), </a:t>
            </a:r>
            <a:r>
              <a:rPr lang="en-US" sz="1600" dirty="0">
                <a:latin typeface="Alexandria" pitchFamily="2" charset="-78"/>
              </a:rPr>
              <a:t>for instance, RL methods are shown to enhance trading performance by predicting directional price movements from order book signals or </a:t>
            </a:r>
            <a:r>
              <a:rPr lang="en-US" sz="1600" dirty="0" smtClean="0">
                <a:latin typeface="Alexandria" pitchFamily="2" charset="-78"/>
              </a:rPr>
              <a:t>optimizing </a:t>
            </a:r>
            <a:r>
              <a:rPr lang="en-US" sz="1600" dirty="0">
                <a:latin typeface="Alexandria" pitchFamily="2" charset="-78"/>
              </a:rPr>
              <a:t>trade execution or smart order routing tasks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862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38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28789" y="2101396"/>
            <a:ext cx="10669475" cy="3539430"/>
          </a:xfrm>
          <a:prstGeom prst="rect">
            <a:avLst/>
          </a:prstGeom>
          <a:noFill/>
        </p:spPr>
        <p:txBody>
          <a:bodyPr wrap="square" rtlCol="0">
            <a:spAutoFit/>
          </a:bodyPr>
          <a:lstStyle/>
          <a:p>
            <a:pPr algn="just"/>
            <a:r>
              <a:rPr lang="en-US" sz="1600" b="1" dirty="0">
                <a:latin typeface="Alexandria" pitchFamily="2" charset="-78"/>
              </a:rPr>
              <a:t> 2.3 From ‘Deep Learning’ to Autonomous Trading </a:t>
            </a:r>
            <a:r>
              <a:rPr lang="en-US" sz="1600" b="1" dirty="0" smtClean="0">
                <a:latin typeface="Alexandria" pitchFamily="2" charset="-78"/>
              </a:rPr>
              <a:t>Agents</a:t>
            </a:r>
          </a:p>
          <a:p>
            <a:pPr algn="just"/>
            <a:r>
              <a:rPr lang="en-US" sz="1400" dirty="0">
                <a:latin typeface="Alexandria" pitchFamily="2" charset="-78"/>
              </a:rPr>
              <a:t>As a more recent subfield of ML, </a:t>
            </a:r>
            <a:r>
              <a:rPr lang="en-US" sz="1400" b="1" dirty="0">
                <a:latin typeface="Alexandria" pitchFamily="2" charset="-78"/>
              </a:rPr>
              <a:t>‘deep learning’ (DL) </a:t>
            </a:r>
            <a:r>
              <a:rPr lang="en-US" sz="1400" dirty="0">
                <a:latin typeface="Alexandria" pitchFamily="2" charset="-78"/>
              </a:rPr>
              <a:t>methods have substantially contributed to a fresh impetus in ML research, with tremendous promise behind a variety of applications, including classification of audio, image and video data, but also financial </a:t>
            </a:r>
            <a:r>
              <a:rPr lang="en-US" sz="1400" dirty="0" smtClean="0">
                <a:latin typeface="Alexandria" pitchFamily="2" charset="-78"/>
              </a:rPr>
              <a:t>trading. </a:t>
            </a:r>
            <a:r>
              <a:rPr lang="en-US" sz="1400" dirty="0">
                <a:latin typeface="Alexandria" pitchFamily="2" charset="-78"/>
              </a:rPr>
              <a:t>DL methods are computational approaches based on a model of the human cortical structure in order to best </a:t>
            </a:r>
            <a:r>
              <a:rPr lang="en-US" sz="1400" dirty="0" smtClean="0">
                <a:latin typeface="Alexandria" pitchFamily="2" charset="-78"/>
              </a:rPr>
              <a:t>analyze </a:t>
            </a:r>
            <a:r>
              <a:rPr lang="en-US" sz="1400" dirty="0">
                <a:latin typeface="Alexandria" pitchFamily="2" charset="-78"/>
              </a:rPr>
              <a:t>input data through learning on multiple levels of abstraction (i.e., through so-called ‘hidden layers</a:t>
            </a:r>
            <a:r>
              <a:rPr lang="en-US" sz="1400" dirty="0" smtClean="0">
                <a:latin typeface="Alexandria" pitchFamily="2" charset="-78"/>
              </a:rPr>
              <a:t>’). Apart </a:t>
            </a:r>
            <a:r>
              <a:rPr lang="en-US" sz="1400" dirty="0">
                <a:latin typeface="Alexandria" pitchFamily="2" charset="-78"/>
              </a:rPr>
              <a:t>from increasing computational cost, DL methods can offer a number of advantages over traditional linear statistical approaches to finance in that they can learn non-linear functions to discriminate latent patterns in the </a:t>
            </a:r>
            <a:r>
              <a:rPr lang="en-US" sz="1400" dirty="0" smtClean="0">
                <a:latin typeface="Alexandria" pitchFamily="2" charset="-78"/>
              </a:rPr>
              <a:t>data. As </a:t>
            </a:r>
            <a:r>
              <a:rPr lang="en-US" sz="1400" dirty="0">
                <a:latin typeface="Alexandria" pitchFamily="2" charset="-78"/>
              </a:rPr>
              <a:t>DL is also used in combination with other ML methods, a recent wave of published works in computational finance research is exploring the potential offered by different ML-based approaches in financial </a:t>
            </a:r>
            <a:r>
              <a:rPr lang="en-US" sz="1400" dirty="0" smtClean="0">
                <a:latin typeface="Alexandria" pitchFamily="2" charset="-78"/>
              </a:rPr>
              <a:t>trading. As </a:t>
            </a:r>
            <a:r>
              <a:rPr lang="en-US" sz="1400" dirty="0">
                <a:latin typeface="Alexandria" pitchFamily="2" charset="-78"/>
              </a:rPr>
              <a:t>will be seen, DL makes it possible to build increasingly capable and autonomous algorithmic trading systems, up to and including artificial trading </a:t>
            </a:r>
            <a:r>
              <a:rPr lang="en-US" sz="1400" dirty="0" smtClean="0">
                <a:latin typeface="Alexandria" pitchFamily="2" charset="-78"/>
              </a:rPr>
              <a:t>agents. DL </a:t>
            </a:r>
            <a:r>
              <a:rPr lang="en-US" sz="1400" dirty="0">
                <a:latin typeface="Alexandria" pitchFamily="2" charset="-78"/>
              </a:rPr>
              <a:t>methods – like other ML paradigms – are well known for being strongly dependent on the quantity and quality of training </a:t>
            </a:r>
            <a:r>
              <a:rPr lang="en-US" sz="1400" dirty="0" smtClean="0">
                <a:latin typeface="Alexandria" pitchFamily="2" charset="-78"/>
              </a:rPr>
              <a:t>data. In </a:t>
            </a:r>
            <a:r>
              <a:rPr lang="en-US" sz="1400" dirty="0">
                <a:latin typeface="Alexandria" pitchFamily="2" charset="-78"/>
              </a:rPr>
              <a:t>addition, as another more general issue in ML research, DL methods are not free from human-induced biases (e.g., inductive biases from statistically irrelevant training data</a:t>
            </a:r>
            <a:r>
              <a:rPr lang="en-US" sz="1400" dirty="0" smtClean="0">
                <a:latin typeface="Alexandria" pitchFamily="2" charset="-78"/>
              </a:rPr>
              <a:t>). Thus</a:t>
            </a:r>
            <a:r>
              <a:rPr lang="en-US" sz="1400" dirty="0">
                <a:latin typeface="Alexandria" pitchFamily="2" charset="-78"/>
              </a:rPr>
              <a:t>, the often opaque nature of specific DL-based trading systems contributes to the growing complexity of global capital markets, which, if not adequately regulated, can impose severe risks to financial stability and market integrity</a:t>
            </a:r>
            <a:r>
              <a:rPr lang="en-US" sz="1400" dirty="0" smtClean="0">
                <a:latin typeface="Alexandria" pitchFamily="2" charset="-78"/>
              </a:rPr>
              <a:t>.</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908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85402"/>
            <a:ext cx="7498755"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33029"/>
            <a:ext cx="10812720" cy="3754874"/>
          </a:xfrm>
          <a:prstGeom prst="rect">
            <a:avLst/>
          </a:prstGeom>
          <a:noFill/>
        </p:spPr>
        <p:txBody>
          <a:bodyPr wrap="square" rtlCol="0">
            <a:spAutoFit/>
          </a:bodyPr>
          <a:lstStyle/>
          <a:p>
            <a:pPr algn="just"/>
            <a:r>
              <a:rPr lang="en-US" sz="1600" b="1" dirty="0">
                <a:latin typeface="Alexandria" pitchFamily="2" charset="-78"/>
              </a:rPr>
              <a:t>2.3 From ‘Deep Learning’ to Autonomous Trading Agents</a:t>
            </a:r>
          </a:p>
          <a:p>
            <a:pPr algn="just"/>
            <a:r>
              <a:rPr lang="en-US" sz="1400" dirty="0" smtClean="0">
                <a:latin typeface="Alexandria" pitchFamily="2" charset="-78"/>
              </a:rPr>
              <a:t>Within </a:t>
            </a:r>
            <a:r>
              <a:rPr lang="en-US" sz="1400" dirty="0">
                <a:latin typeface="Alexandria" pitchFamily="2" charset="-78"/>
              </a:rPr>
              <a:t>increasingly fast-paced, interconnected, and data-rich global capital markets, steady progress in ML research is paving the way for establishing incrementally capable algorithmic trading systems until the point where we may witness the emergence of (truly) autonomous trading agents in the foreseeable </a:t>
            </a:r>
            <a:r>
              <a:rPr lang="en-US" sz="1400" dirty="0" smtClean="0">
                <a:latin typeface="Alexandria" pitchFamily="2" charset="-78"/>
              </a:rPr>
              <a:t>future. Solving </a:t>
            </a:r>
            <a:r>
              <a:rPr lang="en-US" sz="1400" dirty="0">
                <a:latin typeface="Alexandria" pitchFamily="2" charset="-78"/>
              </a:rPr>
              <a:t>such strategic problems requires a great deal of training and ample computational power for a DRL agent to master its large action </a:t>
            </a:r>
            <a:r>
              <a:rPr lang="en-US" sz="1400" dirty="0" smtClean="0">
                <a:latin typeface="Alexandria" pitchFamily="2" charset="-78"/>
              </a:rPr>
              <a:t>space. Apart </a:t>
            </a:r>
            <a:r>
              <a:rPr lang="en-US" sz="1400" dirty="0">
                <a:latin typeface="Alexandria" pitchFamily="2" charset="-78"/>
              </a:rPr>
              <a:t>from that, any given DRL problem must be carefully tailored to the domain and task at </a:t>
            </a:r>
            <a:r>
              <a:rPr lang="en-US" sz="1400" dirty="0" smtClean="0">
                <a:latin typeface="Alexandria" pitchFamily="2" charset="-78"/>
              </a:rPr>
              <a:t>hand. </a:t>
            </a:r>
            <a:r>
              <a:rPr lang="en-US" sz="1400" dirty="0">
                <a:latin typeface="Alexandria" pitchFamily="2" charset="-78"/>
              </a:rPr>
              <a:t>But applying DRL to concrete use cases in far more complex environments, such as trading in capital markets, is a rather challenging </a:t>
            </a:r>
            <a:r>
              <a:rPr lang="en-US" sz="1400" dirty="0" smtClean="0">
                <a:latin typeface="Alexandria" pitchFamily="2" charset="-78"/>
              </a:rPr>
              <a:t>task. Indeed</a:t>
            </a:r>
            <a:r>
              <a:rPr lang="en-US" sz="1400" dirty="0">
                <a:latin typeface="Alexandria" pitchFamily="2" charset="-78"/>
              </a:rPr>
              <a:t>, the non-deterministic properties of financial markets, the large number of players involved, and their different sorts of interaction can make the action space of artificial trading agents prohibitively large, and thus inefficient with regard to algorithms’ time and memory complexity as the size of their input </a:t>
            </a:r>
            <a:r>
              <a:rPr lang="en-US" sz="1400" dirty="0" smtClean="0">
                <a:latin typeface="Alexandria" pitchFamily="2" charset="-78"/>
              </a:rPr>
              <a:t>increases. For </a:t>
            </a:r>
            <a:r>
              <a:rPr lang="en-US" sz="1400" dirty="0">
                <a:latin typeface="Alexandria" pitchFamily="2" charset="-78"/>
              </a:rPr>
              <a:t>instance, a trading agent could first extract meaningful trading signals (e.g., based on technical indicators) from a complex and dynamic market environment via DL and, on this basis, use an RL algorithm to find the best trading policy by observing and interacting with </a:t>
            </a:r>
            <a:r>
              <a:rPr lang="en-US" sz="1400" dirty="0" smtClean="0">
                <a:latin typeface="Alexandria" pitchFamily="2" charset="-78"/>
              </a:rPr>
              <a:t>it. However</a:t>
            </a:r>
            <a:r>
              <a:rPr lang="en-US" sz="1400" dirty="0">
                <a:latin typeface="Alexandria" pitchFamily="2" charset="-78"/>
              </a:rPr>
              <a:t>, the degree of complexity for a given DRL agent to efficiently discover the action space and, thus, operate safely in a given market context strictly depends on the specific use </a:t>
            </a:r>
            <a:r>
              <a:rPr lang="en-US" sz="1400" dirty="0" smtClean="0">
                <a:latin typeface="Alexandria" pitchFamily="2" charset="-78"/>
              </a:rPr>
              <a:t>cases. To </a:t>
            </a:r>
            <a:r>
              <a:rPr lang="en-US" sz="1400" dirty="0">
                <a:latin typeface="Alexandria" pitchFamily="2" charset="-78"/>
              </a:rPr>
              <a:t>illustrate, an algorithmic agent called upon to </a:t>
            </a:r>
            <a:r>
              <a:rPr lang="en-US" sz="1400" dirty="0" smtClean="0">
                <a:latin typeface="Alexandria" pitchFamily="2" charset="-78"/>
              </a:rPr>
              <a:t>optimize </a:t>
            </a:r>
            <a:r>
              <a:rPr lang="en-US" sz="1400" dirty="0">
                <a:latin typeface="Alexandria" pitchFamily="2" charset="-78"/>
              </a:rPr>
              <a:t>a given task (e.g., trade execution) requires a certain degree of model complexity and computational power compared with a trading algorithm that operates across multiple venues and assets based on a statistical arbitrage </a:t>
            </a:r>
            <a:r>
              <a:rPr lang="en-US" sz="1400" dirty="0" smtClean="0">
                <a:latin typeface="Alexandria" pitchFamily="2" charset="-78"/>
              </a:rPr>
              <a:t>strategy.</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841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9067"/>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13135"/>
            <a:ext cx="10812720" cy="4031873"/>
          </a:xfrm>
          <a:prstGeom prst="rect">
            <a:avLst/>
          </a:prstGeom>
          <a:noFill/>
        </p:spPr>
        <p:txBody>
          <a:bodyPr wrap="square" rtlCol="0">
            <a:spAutoFit/>
          </a:bodyPr>
          <a:lstStyle/>
          <a:p>
            <a:pPr algn="just"/>
            <a:r>
              <a:rPr lang="en-US" sz="1600" b="1" dirty="0">
                <a:latin typeface="Alexandria" pitchFamily="2" charset="-78"/>
              </a:rPr>
              <a:t>2.3 From ‘Deep Learning’ to Autonomous Trading Agents</a:t>
            </a:r>
          </a:p>
          <a:p>
            <a:pPr algn="just"/>
            <a:r>
              <a:rPr lang="en-US" sz="1600" dirty="0" smtClean="0">
                <a:latin typeface="Alexandria" pitchFamily="2" charset="-78"/>
              </a:rPr>
              <a:t>According </a:t>
            </a:r>
            <a:r>
              <a:rPr lang="en-US" sz="1600" dirty="0">
                <a:latin typeface="Alexandria" pitchFamily="2" charset="-78"/>
              </a:rPr>
              <a:t>to a growing number of published works in the field of computational finance, however, there is at least initial evidence of the benefits of DRL applications in algorithmic </a:t>
            </a:r>
            <a:r>
              <a:rPr lang="en-US" sz="1600" dirty="0" smtClean="0">
                <a:latin typeface="Alexandria" pitchFamily="2" charset="-78"/>
              </a:rPr>
              <a:t>trading. </a:t>
            </a:r>
            <a:r>
              <a:rPr lang="en-US" sz="1600" dirty="0">
                <a:latin typeface="Alexandria" pitchFamily="2" charset="-78"/>
              </a:rPr>
              <a:t>DRL-based systems can be used to establish autonomous trading agents that can discover how to manipulate markets as optimal and rational </a:t>
            </a:r>
            <a:r>
              <a:rPr lang="en-US" sz="1600" dirty="0" smtClean="0">
                <a:latin typeface="Alexandria" pitchFamily="2" charset="-78"/>
              </a:rPr>
              <a:t>behavior </a:t>
            </a:r>
            <a:r>
              <a:rPr lang="en-US" sz="1600" dirty="0">
                <a:latin typeface="Alexandria" pitchFamily="2" charset="-78"/>
              </a:rPr>
              <a:t>when certain conducive market conditions and factors are </a:t>
            </a:r>
            <a:r>
              <a:rPr lang="en-US" sz="1600" dirty="0" smtClean="0">
                <a:latin typeface="Alexandria" pitchFamily="2" charset="-78"/>
              </a:rPr>
              <a:t>present. In </a:t>
            </a:r>
            <a:r>
              <a:rPr lang="en-US" sz="1600" dirty="0">
                <a:latin typeface="Alexandria" pitchFamily="2" charset="-78"/>
              </a:rPr>
              <a:t>effect, modern algorithmic trading systems should be better conceived as complex ‘ecosystems’ of algorithms, potentially also requiring the involvement of the human factor (i.e., in order to achieve accurate, reproducible, reliable, predictable and explainable outcomes</a:t>
            </a:r>
            <a:r>
              <a:rPr lang="en-US" sz="1600" dirty="0" smtClean="0">
                <a:latin typeface="Alexandria" pitchFamily="2" charset="-78"/>
              </a:rPr>
              <a:t>). </a:t>
            </a:r>
            <a:r>
              <a:rPr lang="en-US" sz="1600" dirty="0">
                <a:latin typeface="Alexandria" pitchFamily="2" charset="-78"/>
              </a:rPr>
              <a:t>Various ML methods and techniques can be combined in complex AI architectures, integrated or hybrid systems, or ensemble </a:t>
            </a:r>
            <a:r>
              <a:rPr lang="en-US" sz="1600" dirty="0" smtClean="0">
                <a:latin typeface="Alexandria" pitchFamily="2" charset="-78"/>
              </a:rPr>
              <a:t>strategies. Several </a:t>
            </a:r>
            <a:r>
              <a:rPr lang="en-US" sz="1600" dirty="0">
                <a:latin typeface="Alexandria" pitchFamily="2" charset="-78"/>
              </a:rPr>
              <a:t>algorithmic agents may act in concert in multi-agent systems under different learning and collaborative/ competitive approaches with the final goal, in any case, to generate alpha (i.e., extra-returns</a:t>
            </a:r>
            <a:r>
              <a:rPr lang="en-US" sz="1600" dirty="0" smtClean="0">
                <a:latin typeface="Alexandria" pitchFamily="2" charset="-78"/>
              </a:rPr>
              <a:t>). </a:t>
            </a:r>
            <a:r>
              <a:rPr lang="en-US" sz="1600" dirty="0">
                <a:latin typeface="Alexandria" pitchFamily="2" charset="-78"/>
              </a:rPr>
              <a:t>However, a key issue is to which degree such complex systems satisfy not only </a:t>
            </a:r>
            <a:r>
              <a:rPr lang="en-US" sz="1600" dirty="0" err="1">
                <a:latin typeface="Alexandria" pitchFamily="2" charset="-78"/>
              </a:rPr>
              <a:t>explainability</a:t>
            </a:r>
            <a:r>
              <a:rPr lang="en-US" sz="1600" dirty="0">
                <a:latin typeface="Alexandria" pitchFamily="2" charset="-78"/>
              </a:rPr>
              <a:t> requirements, </a:t>
            </a:r>
            <a:r>
              <a:rPr lang="en-US" sz="1600" dirty="0" smtClean="0">
                <a:latin typeface="Alexandria" pitchFamily="2" charset="-78"/>
              </a:rPr>
              <a:t>but </a:t>
            </a:r>
            <a:r>
              <a:rPr lang="en-US" sz="1600" dirty="0">
                <a:latin typeface="Alexandria" pitchFamily="2" charset="-78"/>
              </a:rPr>
              <a:t>also, for example, those of human accountability and </a:t>
            </a:r>
            <a:r>
              <a:rPr lang="en-US" sz="1600" dirty="0" smtClean="0">
                <a:latin typeface="Alexandria" pitchFamily="2" charset="-78"/>
              </a:rPr>
              <a:t>liability. With </a:t>
            </a:r>
            <a:r>
              <a:rPr lang="en-US" sz="1600" dirty="0">
                <a:latin typeface="Alexandria" pitchFamily="2" charset="-78"/>
              </a:rPr>
              <a:t>the prospect of greater automation of ML-powered trading up to the point of autonomous trading agents, it will become necessary to ensure that the use of AI systems is reliable for the private interest of profit but also for the public interest of preserving the stability and integrity of financial markets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680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599" y="1672642"/>
            <a:ext cx="4955591" cy="2635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rPr>
              <a:t>3. AI TRADING ‘MISBEHAVIOUR’: MAPPING </a:t>
            </a:r>
            <a:r>
              <a:rPr lang="en-US" sz="2000" b="1" dirty="0" smtClean="0">
                <a:solidFill>
                  <a:schemeClr val="tx1"/>
                </a:solidFill>
                <a:latin typeface="Alexandria" pitchFamily="2" charset="-78"/>
              </a:rPr>
              <a:t>THE </a:t>
            </a:r>
            <a:r>
              <a:rPr lang="en-GB" sz="2000" b="1" dirty="0" smtClean="0">
                <a:solidFill>
                  <a:schemeClr val="tx1"/>
                </a:solidFill>
                <a:latin typeface="Alexandria" pitchFamily="2" charset="-78"/>
              </a:rPr>
              <a:t>RISKS</a:t>
            </a:r>
            <a:endParaRPr lang="en-GB" sz="2000" b="1" dirty="0">
              <a:solidFill>
                <a:schemeClr val="tx1"/>
              </a:solidFill>
              <a:latin typeface="Alexandria" pitchFamily="2" charset="-78"/>
            </a:endParaRPr>
          </a:p>
          <a:p>
            <a:r>
              <a:rPr lang="en-US" b="1" dirty="0" smtClean="0">
                <a:solidFill>
                  <a:schemeClr val="tx1"/>
                </a:solidFill>
                <a:latin typeface="Alexandria" pitchFamily="2" charset="-78"/>
              </a:rPr>
              <a:t>   3.1 </a:t>
            </a:r>
            <a:r>
              <a:rPr lang="en-US" b="1" dirty="0">
                <a:solidFill>
                  <a:schemeClr val="tx1"/>
                </a:solidFill>
                <a:latin typeface="Alexandria" pitchFamily="2" charset="-78"/>
              </a:rPr>
              <a:t>AI Trading ‘</a:t>
            </a:r>
            <a:r>
              <a:rPr lang="en-US" b="1" dirty="0" err="1">
                <a:solidFill>
                  <a:schemeClr val="tx1"/>
                </a:solidFill>
                <a:latin typeface="Alexandria" pitchFamily="2" charset="-78"/>
              </a:rPr>
              <a:t>Misbehaviour</a:t>
            </a:r>
            <a:r>
              <a:rPr lang="en-US" b="1" dirty="0">
                <a:solidFill>
                  <a:schemeClr val="tx1"/>
                </a:solidFill>
                <a:latin typeface="Alexandria" pitchFamily="2" charset="-78"/>
              </a:rPr>
              <a:t>’: The Four Basic Scenarios</a:t>
            </a:r>
          </a:p>
          <a:p>
            <a:r>
              <a:rPr lang="en-GB" b="1" dirty="0" smtClean="0">
                <a:solidFill>
                  <a:schemeClr val="tx1"/>
                </a:solidFill>
                <a:latin typeface="Alexandria" pitchFamily="2" charset="-78"/>
              </a:rPr>
              <a:t>   3.2 </a:t>
            </a:r>
            <a:r>
              <a:rPr lang="en-GB" b="1" dirty="0">
                <a:solidFill>
                  <a:schemeClr val="tx1"/>
                </a:solidFill>
                <a:latin typeface="Alexandria" pitchFamily="2" charset="-78"/>
              </a:rPr>
              <a:t>ML and Market Manipulation</a:t>
            </a:r>
            <a:endParaRPr lang="en-US" b="1" dirty="0">
              <a:solidFill>
                <a:schemeClr val="tx1"/>
              </a:solidFill>
              <a:latin typeface="Alexandria" pitchFamily="2" charset="-78"/>
              <a:cs typeface="Alexandria" pitchFamily="2" charset="-78"/>
            </a:endParaRPr>
          </a:p>
          <a:p>
            <a:r>
              <a:rPr lang="en-US" b="1" dirty="0" smtClean="0">
                <a:solidFill>
                  <a:schemeClr val="tx1"/>
                </a:solidFill>
                <a:latin typeface="Alexandria" pitchFamily="2" charset="-78"/>
              </a:rPr>
              <a:t>   3.3 </a:t>
            </a:r>
            <a:r>
              <a:rPr lang="en-US" b="1" dirty="0">
                <a:solidFill>
                  <a:schemeClr val="tx1"/>
                </a:solidFill>
                <a:latin typeface="Alexandria" pitchFamily="2" charset="-78"/>
              </a:rPr>
              <a:t>Algorithmic Trading Agents and ‘Tacit’ Collusion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a:t>
            </a:r>
          </a:p>
          <a:p>
            <a:pPr algn="ctr"/>
            <a:r>
              <a:rPr lang="en-GB" sz="2000" b="1" dirty="0">
                <a:latin typeface="Alexandria" pitchFamily="2" charset="-78"/>
                <a:cs typeface="Alexandria" pitchFamily="2" charset="-78"/>
              </a:rPr>
              <a:t>lifecycle perspective</a:t>
            </a:r>
            <a:endParaRPr lang="en-US" sz="20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4008791"/>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051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b="1" dirty="0" smtClean="0">
                <a:latin typeface="Alexandria" pitchFamily="2" charset="-78"/>
              </a:rPr>
              <a:t>3. AI </a:t>
            </a:r>
            <a:r>
              <a:rPr lang="en-US" b="1" dirty="0">
                <a:latin typeface="Alexandria" pitchFamily="2" charset="-78"/>
              </a:rPr>
              <a:t>TRADING ‘MISBEHAVIOUR’: MAPPING </a:t>
            </a:r>
            <a:r>
              <a:rPr lang="en-US" b="1" dirty="0" smtClean="0">
                <a:latin typeface="Alexandria" pitchFamily="2" charset="-78"/>
              </a:rPr>
              <a:t>THE </a:t>
            </a:r>
            <a:r>
              <a:rPr lang="en-GB" b="1" dirty="0" smtClean="0">
                <a:latin typeface="Alexandria" pitchFamily="2" charset="-78"/>
              </a:rPr>
              <a:t>RISKS</a:t>
            </a:r>
          </a:p>
          <a:p>
            <a:pPr algn="just"/>
            <a:r>
              <a:rPr lang="en-US" sz="1600" dirty="0">
                <a:latin typeface="Alexandria" pitchFamily="2" charset="-78"/>
              </a:rPr>
              <a:t>Algorithmic trading and, notably, HFT have effectively contributed to making financial trading faster, more interconnected, cheaper and, perhaps, markets overall more </a:t>
            </a:r>
            <a:r>
              <a:rPr lang="en-US" sz="1600" dirty="0" smtClean="0">
                <a:latin typeface="Alexandria" pitchFamily="2" charset="-78"/>
              </a:rPr>
              <a:t>efficient. With </a:t>
            </a:r>
            <a:r>
              <a:rPr lang="en-US" sz="1600" dirty="0">
                <a:latin typeface="Alexandria" pitchFamily="2" charset="-78"/>
              </a:rPr>
              <a:t>a focus on the latter, this section explores the many ways in which increasing reliance on AI agency can exacerbate old regulatory struggles and even result in new risks to the safety and integrity of capital markets through novel forms of algorithmic market manipulation and ‘tacit’ </a:t>
            </a:r>
            <a:r>
              <a:rPr lang="en-US" sz="1600" dirty="0" smtClean="0">
                <a:latin typeface="Alexandria" pitchFamily="2" charset="-78"/>
              </a:rPr>
              <a:t>collusion. Because </a:t>
            </a:r>
            <a:r>
              <a:rPr lang="en-US" sz="1600" dirty="0">
                <a:latin typeface="Alexandria" pitchFamily="2" charset="-78"/>
              </a:rPr>
              <a:t>of the greater autonomy and growing complexity of algorithmic trading systems, it will be increasingly challenging for enforcement bodies to assess the real motives for a given AI-driven market misconduct or crime, as these could be due to a variety of different </a:t>
            </a:r>
            <a:r>
              <a:rPr lang="en-US" sz="1600" dirty="0" smtClean="0">
                <a:latin typeface="Alexandria" pitchFamily="2" charset="-78"/>
              </a:rPr>
              <a:t>causes. On </a:t>
            </a:r>
            <a:r>
              <a:rPr lang="en-US" sz="1600" dirty="0">
                <a:latin typeface="Alexandria" pitchFamily="2" charset="-78"/>
              </a:rPr>
              <a:t>the other, financial supervisors face the burdensome task of safeguarding financial stability and market integrity by detecting, investigating, and prosecuting algorithmic </a:t>
            </a:r>
            <a:r>
              <a:rPr lang="en-US" sz="1600" dirty="0" smtClean="0">
                <a:latin typeface="Alexandria" pitchFamily="2" charset="-78"/>
              </a:rPr>
              <a:t>misconduct. Yet</a:t>
            </a:r>
            <a:r>
              <a:rPr lang="en-US" sz="1600" dirty="0">
                <a:latin typeface="Alexandria" pitchFamily="2" charset="-78"/>
              </a:rPr>
              <a:t>, whenever AI-driven market manipulation occurs and passes undetected, malicious AI users expose markets to fragility, creating a host of negative externalities and harm to </a:t>
            </a:r>
            <a:r>
              <a:rPr lang="en-US" sz="1600" dirty="0" smtClean="0">
                <a:latin typeface="Alexandria" pitchFamily="2" charset="-78"/>
              </a:rPr>
              <a:t>society. Thus</a:t>
            </a:r>
            <a:r>
              <a:rPr lang="en-US" sz="1600" dirty="0">
                <a:latin typeface="Alexandria" pitchFamily="2" charset="-78"/>
              </a:rPr>
              <a:t>, if we fail to adequately govern and regulate AI trading, global capital markets will likely be prone to market failures and systemic instability</a:t>
            </a:r>
            <a:r>
              <a:rPr lang="en-US" sz="1600" dirty="0" smtClean="0">
                <a:latin typeface="Alexandria" pitchFamily="2" charset="-78"/>
              </a:rPr>
              <a:t>.</a:t>
            </a:r>
            <a:endParaRPr lang="en-GB" sz="1600" dirty="0" smtClean="0">
              <a:latin typeface="Alexandria" pitchFamily="2" charset="-78"/>
            </a:endParaRPr>
          </a:p>
          <a:p>
            <a:pPr algn="just"/>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7862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544451"/>
            <a:ext cx="10812720" cy="4748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1506"/>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US" b="1" dirty="0">
                <a:latin typeface="Alexandria" pitchFamily="2" charset="-78"/>
              </a:rPr>
              <a:t>3.1 AI Trading </a:t>
            </a:r>
            <a:r>
              <a:rPr lang="en-US" b="1" dirty="0" smtClean="0">
                <a:latin typeface="Alexandria" pitchFamily="2" charset="-78"/>
              </a:rPr>
              <a:t>‘Misbehavior’: </a:t>
            </a:r>
            <a:r>
              <a:rPr lang="en-US" b="1" dirty="0">
                <a:latin typeface="Alexandria" pitchFamily="2" charset="-78"/>
              </a:rPr>
              <a:t>The Four Basic </a:t>
            </a:r>
            <a:r>
              <a:rPr lang="en-US" b="1" dirty="0" smtClean="0">
                <a:latin typeface="Alexandria" pitchFamily="2" charset="-78"/>
              </a:rPr>
              <a:t>Scenarios</a:t>
            </a:r>
          </a:p>
          <a:p>
            <a:pPr algn="just"/>
            <a:r>
              <a:rPr lang="en-US" sz="1600" dirty="0">
                <a:latin typeface="Alexandria" pitchFamily="2" charset="-78"/>
              </a:rPr>
              <a:t>The unconscious, negligent, and malicious use of AI in financial trading can cause a range of market inefficiencies and even be the cause of systemic risk, thus leading to more fragile global capital </a:t>
            </a:r>
            <a:r>
              <a:rPr lang="en-US" sz="1600" dirty="0" smtClean="0">
                <a:latin typeface="Alexandria" pitchFamily="2" charset="-78"/>
              </a:rPr>
              <a:t>markets. In </a:t>
            </a:r>
            <a:r>
              <a:rPr lang="en-US" sz="1600" dirty="0">
                <a:latin typeface="Alexandria" pitchFamily="2" charset="-78"/>
              </a:rPr>
              <a:t>short, there are four basic scenarios in which AI trading can create market distortions, including disruptive market events (e.g., flash crashes), market misconduct or </a:t>
            </a:r>
            <a:r>
              <a:rPr lang="en-US" sz="1600" dirty="0" smtClean="0">
                <a:latin typeface="Alexandria" pitchFamily="2" charset="-78"/>
              </a:rPr>
              <a:t>crime. First</a:t>
            </a:r>
            <a:r>
              <a:rPr lang="en-US" sz="1600" dirty="0">
                <a:latin typeface="Alexandria" pitchFamily="2" charset="-78"/>
              </a:rPr>
              <a:t>, an AI system may be involved in a market accident or crime as a victim </a:t>
            </a:r>
            <a:r>
              <a:rPr lang="en-US" sz="1600" dirty="0" smtClean="0">
                <a:latin typeface="Alexandria" pitchFamily="2" charset="-78"/>
              </a:rPr>
              <a:t>itself. In </a:t>
            </a:r>
            <a:r>
              <a:rPr lang="en-US" sz="1600" dirty="0">
                <a:latin typeface="Alexandria" pitchFamily="2" charset="-78"/>
              </a:rPr>
              <a:t>principle, an attacker can influence the </a:t>
            </a:r>
            <a:r>
              <a:rPr lang="en-US" sz="1600" dirty="0" smtClean="0">
                <a:latin typeface="Alexandria" pitchFamily="2" charset="-78"/>
              </a:rPr>
              <a:t>behavior </a:t>
            </a:r>
            <a:r>
              <a:rPr lang="en-US" sz="1600" dirty="0">
                <a:latin typeface="Alexandria" pitchFamily="2" charset="-78"/>
              </a:rPr>
              <a:t>of an algorithm trading system by introducing manipulated information into the input data </a:t>
            </a:r>
            <a:r>
              <a:rPr lang="en-US" sz="1600" dirty="0" smtClean="0">
                <a:latin typeface="Alexandria" pitchFamily="2" charset="-78"/>
              </a:rPr>
              <a:t>stream. Second</a:t>
            </a:r>
            <a:r>
              <a:rPr lang="en-US" sz="1600" dirty="0">
                <a:latin typeface="Alexandria" pitchFamily="2" charset="-78"/>
              </a:rPr>
              <a:t>, algorithmic trading can result in a number of unintended consequences (e.g., market accidents) due to some operational failures emerging from poor human design, use, or control (e.g., due to a system bug</a:t>
            </a:r>
            <a:r>
              <a:rPr lang="en-US" sz="1600" dirty="0" smtClean="0">
                <a:latin typeface="Alexandria" pitchFamily="2" charset="-78"/>
              </a:rPr>
              <a:t>). </a:t>
            </a:r>
            <a:r>
              <a:rPr lang="en-US" sz="1600" dirty="0">
                <a:latin typeface="Alexandria" pitchFamily="2" charset="-78"/>
              </a:rPr>
              <a:t>In fact, most common events of exceptional market disturbance are often the result of some flawed design leading to software </a:t>
            </a:r>
            <a:r>
              <a:rPr lang="en-US" sz="1600" dirty="0" smtClean="0">
                <a:latin typeface="Alexandria" pitchFamily="2" charset="-78"/>
              </a:rPr>
              <a:t>errors. Other </a:t>
            </a:r>
            <a:r>
              <a:rPr lang="en-US" sz="1600" dirty="0">
                <a:latin typeface="Alexandria" pitchFamily="2" charset="-78"/>
              </a:rPr>
              <a:t>times, market accidents may be due to technical glitches in trading algorithms that lead to abnormal trading conditions, putting some market participants at an unfair </a:t>
            </a:r>
            <a:r>
              <a:rPr lang="en-US" sz="1600" dirty="0" smtClean="0">
                <a:latin typeface="Alexandria" pitchFamily="2" charset="-78"/>
              </a:rPr>
              <a:t>disadvantage. Even </a:t>
            </a:r>
            <a:r>
              <a:rPr lang="en-US" sz="1600" dirty="0">
                <a:latin typeface="Alexandria" pitchFamily="2" charset="-78"/>
              </a:rPr>
              <a:t>with more deterministic systems, the unintended consequences of algorithmic trading can often defy human comprehension to the point of complicating effective regulatory compliance and law enforcement</a:t>
            </a:r>
            <a:r>
              <a:rPr lang="en-US" sz="1600" dirty="0" smtClean="0">
                <a:latin typeface="Alexandria" pitchFamily="2" charset="-78"/>
              </a:rPr>
              <a:t>.</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5184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85011"/>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rPr>
              <a:t>3.1 AI Trading </a:t>
            </a:r>
            <a:r>
              <a:rPr lang="en-US" b="1" dirty="0" smtClean="0">
                <a:latin typeface="Alexandria" pitchFamily="2" charset="-78"/>
              </a:rPr>
              <a:t>‘Misbehavior’: </a:t>
            </a:r>
            <a:r>
              <a:rPr lang="en-US" b="1" dirty="0">
                <a:latin typeface="Alexandria" pitchFamily="2" charset="-78"/>
              </a:rPr>
              <a:t>The Four Basic </a:t>
            </a:r>
            <a:r>
              <a:rPr lang="en-US" b="1" dirty="0" smtClean="0">
                <a:latin typeface="Alexandria" pitchFamily="2" charset="-78"/>
              </a:rPr>
              <a:t>Scenarios</a:t>
            </a:r>
          </a:p>
          <a:p>
            <a:pPr algn="just"/>
            <a:r>
              <a:rPr lang="en-US" sz="1600" dirty="0">
                <a:latin typeface="Alexandria" pitchFamily="2" charset="-78"/>
              </a:rPr>
              <a:t>Third, more underhandedly, malicious actors can consciously develop and train manipulative AI systems to perpetuate unfair market practices, seeking to gain illicit profits that would not otherwise be available to </a:t>
            </a:r>
            <a:r>
              <a:rPr lang="en-US" sz="1600" dirty="0" smtClean="0">
                <a:latin typeface="Alexandria" pitchFamily="2" charset="-78"/>
              </a:rPr>
              <a:t>them. Thus</a:t>
            </a:r>
            <a:r>
              <a:rPr lang="en-US" sz="1600" dirty="0">
                <a:latin typeface="Alexandria" pitchFamily="2" charset="-78"/>
              </a:rPr>
              <a:t>, the use of increasingly powerful but sophisticated AI applications for financial trading can cause additional information asymmetry between financial firms and market conduct supervisors, thereby exposing markets to risks of market </a:t>
            </a:r>
            <a:r>
              <a:rPr lang="en-US" sz="1600" dirty="0" smtClean="0">
                <a:latin typeface="Alexandria" pitchFamily="2" charset="-78"/>
              </a:rPr>
              <a:t>failures. Finally</a:t>
            </a:r>
            <a:r>
              <a:rPr lang="en-US" sz="1600" dirty="0">
                <a:latin typeface="Alexandria" pitchFamily="2" charset="-78"/>
              </a:rPr>
              <a:t>, we have the trickiest scenario in which autonomous AI trading agents are so advanced that they can self-learn how to game market rules as an optimal and rational strategy regardless of any specific human </a:t>
            </a:r>
            <a:r>
              <a:rPr lang="en-US" sz="1600" dirty="0" smtClean="0">
                <a:latin typeface="Alexandria" pitchFamily="2" charset="-78"/>
              </a:rPr>
              <a:t>intent. As </a:t>
            </a:r>
            <a:r>
              <a:rPr lang="en-US" sz="1600" dirty="0">
                <a:latin typeface="Alexandria" pitchFamily="2" charset="-78"/>
              </a:rPr>
              <a:t>will be discussed, this is the most problematic scenario for public authorities </a:t>
            </a:r>
            <a:r>
              <a:rPr lang="en-US" sz="1600" dirty="0" smtClean="0">
                <a:latin typeface="Alexandria" pitchFamily="2" charset="-78"/>
              </a:rPr>
              <a:t>faced with </a:t>
            </a:r>
            <a:r>
              <a:rPr lang="en-US" sz="1600" dirty="0">
                <a:latin typeface="Alexandria" pitchFamily="2" charset="-78"/>
              </a:rPr>
              <a:t>regulating algorithmic trading and enforcing market conduct rules against increasingly autonomous and often black-box AI trading systems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4675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7238"/>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8428"/>
            <a:ext cx="10696483" cy="4031873"/>
          </a:xfrm>
          <a:prstGeom prst="rect">
            <a:avLst/>
          </a:prstGeom>
          <a:noFill/>
        </p:spPr>
        <p:txBody>
          <a:bodyPr wrap="square" rtlCol="0">
            <a:spAutoFit/>
          </a:bodyPr>
          <a:lstStyle/>
          <a:p>
            <a:pPr algn="just"/>
            <a:r>
              <a:rPr lang="en-GB" sz="1600" b="1" dirty="0">
                <a:latin typeface="Alexandria" pitchFamily="2" charset="-78"/>
              </a:rPr>
              <a:t>3.2 ML and Market </a:t>
            </a:r>
            <a:r>
              <a:rPr lang="en-GB" sz="1600" b="1" dirty="0" smtClean="0">
                <a:latin typeface="Alexandria" pitchFamily="2" charset="-78"/>
              </a:rPr>
              <a:t>Manipulation</a:t>
            </a:r>
          </a:p>
          <a:p>
            <a:pPr algn="just"/>
            <a:r>
              <a:rPr lang="en-US" sz="1400" dirty="0">
                <a:latin typeface="Alexandria" pitchFamily="2" charset="-78"/>
              </a:rPr>
              <a:t>With progress in computational finance, algorithmic trading practices and strategies continue to evolve, we envisage the emergence of new forms of market </a:t>
            </a:r>
            <a:r>
              <a:rPr lang="en-US" sz="1400" dirty="0" smtClean="0">
                <a:latin typeface="Alexandria" pitchFamily="2" charset="-78"/>
              </a:rPr>
              <a:t>manipulation. </a:t>
            </a:r>
            <a:r>
              <a:rPr lang="en-US" sz="1400" dirty="0">
                <a:latin typeface="Alexandria" pitchFamily="2" charset="-78"/>
              </a:rPr>
              <a:t>Under the current algorithmic revolution, AI offers innovative tools for malicious market participants to </a:t>
            </a:r>
            <a:r>
              <a:rPr lang="en-US" sz="1400" dirty="0" smtClean="0">
                <a:latin typeface="Alexandria" pitchFamily="2" charset="-78"/>
              </a:rPr>
              <a:t>optimize </a:t>
            </a:r>
            <a:r>
              <a:rPr lang="en-US" sz="1400" dirty="0">
                <a:latin typeface="Alexandria" pitchFamily="2" charset="-78"/>
              </a:rPr>
              <a:t>traditional forms of manipulation and even discover new manipulative </a:t>
            </a:r>
            <a:r>
              <a:rPr lang="en-US" sz="1400" dirty="0" smtClean="0">
                <a:latin typeface="Alexandria" pitchFamily="2" charset="-78"/>
              </a:rPr>
              <a:t>strategies. With </a:t>
            </a:r>
            <a:r>
              <a:rPr lang="en-US" sz="1400" dirty="0">
                <a:latin typeface="Alexandria" pitchFamily="2" charset="-78"/>
              </a:rPr>
              <a:t>these risks in mind, it is therefore time to reflect on how to deal with the additional complexity introduced by AI in financial trading and the associated risks to the safety and integrity of global capital </a:t>
            </a:r>
            <a:r>
              <a:rPr lang="en-US" sz="1400" dirty="0" smtClean="0">
                <a:latin typeface="Alexandria" pitchFamily="2" charset="-78"/>
              </a:rPr>
              <a:t>markets. There </a:t>
            </a:r>
            <a:r>
              <a:rPr lang="en-US" sz="1400" dirty="0">
                <a:latin typeface="Alexandria" pitchFamily="2" charset="-78"/>
              </a:rPr>
              <a:t>is also increasing evidence of human traders at financial institutions consciously developing and using trading algorithms to accomplish profitable but unlawful trading </a:t>
            </a:r>
            <a:r>
              <a:rPr lang="en-US" sz="1400" dirty="0" smtClean="0">
                <a:latin typeface="Alexandria" pitchFamily="2" charset="-78"/>
              </a:rPr>
              <a:t>practices. Indeed</a:t>
            </a:r>
            <a:r>
              <a:rPr lang="en-US" sz="1400" dirty="0">
                <a:latin typeface="Alexandria" pitchFamily="2" charset="-78"/>
              </a:rPr>
              <a:t>, the growing number of prosecuted cases against algorithmic traders manipulating markets clearly indicates financial authorities’ increased focus on risks to market integrity associated with technologically advanced forms of </a:t>
            </a:r>
            <a:r>
              <a:rPr lang="en-US" sz="1400" dirty="0" smtClean="0">
                <a:latin typeface="Alexandria" pitchFamily="2" charset="-78"/>
              </a:rPr>
              <a:t>trading. Though</a:t>
            </a:r>
            <a:r>
              <a:rPr lang="en-US" sz="1400" dirty="0">
                <a:latin typeface="Alexandria" pitchFamily="2" charset="-78"/>
              </a:rPr>
              <a:t>, it also seems reasonable to assume that the potential of a given AI trading system to manipulate markets successfully is likely to largely depend on a number of both micro- and macro-economic </a:t>
            </a:r>
            <a:r>
              <a:rPr lang="en-US" sz="1400" dirty="0" smtClean="0">
                <a:latin typeface="Alexandria" pitchFamily="2" charset="-78"/>
              </a:rPr>
              <a:t>factors. Among </a:t>
            </a:r>
            <a:r>
              <a:rPr lang="en-US" sz="1400" dirty="0">
                <a:latin typeface="Alexandria" pitchFamily="2" charset="-78"/>
              </a:rPr>
              <a:t>those, for instance, one could think of a given AI user’s degree of market access and market power as two main practical aspects to assess the ability to effectively manipulate markets while at the same time being exposed to financial </a:t>
            </a:r>
            <a:r>
              <a:rPr lang="en-US" sz="1400" dirty="0" smtClean="0">
                <a:latin typeface="Alexandria" pitchFamily="2" charset="-78"/>
              </a:rPr>
              <a:t>risks. Previously, </a:t>
            </a:r>
            <a:r>
              <a:rPr lang="en-US" sz="1400" dirty="0">
                <a:latin typeface="Alexandria" pitchFamily="2" charset="-78"/>
              </a:rPr>
              <a:t>we </a:t>
            </a:r>
            <a:r>
              <a:rPr lang="en-US" sz="1400" dirty="0" smtClean="0">
                <a:latin typeface="Alexandria" pitchFamily="2" charset="-78"/>
              </a:rPr>
              <a:t>conceptualized </a:t>
            </a:r>
            <a:r>
              <a:rPr lang="en-US" sz="1400" dirty="0">
                <a:latin typeface="Alexandria" pitchFamily="2" charset="-78"/>
              </a:rPr>
              <a:t>some of the aforementioned risks, focusing on market manipulation by AI and using the proprietary trading industry as a case </a:t>
            </a:r>
            <a:r>
              <a:rPr lang="en-US" sz="1400" dirty="0" smtClean="0">
                <a:latin typeface="Alexandria" pitchFamily="2" charset="-78"/>
              </a:rPr>
              <a:t>study. Indeed</a:t>
            </a:r>
            <a:r>
              <a:rPr lang="en-US" sz="1400" dirty="0">
                <a:latin typeface="Alexandria" pitchFamily="2" charset="-78"/>
              </a:rPr>
              <a:t>, the potential offered by increasingly ‘intelligent’ trading algorithms, based on ML, can be expected to develop in less speedy and less transparent markets as well</a:t>
            </a:r>
            <a:r>
              <a:rPr lang="en-US" sz="1400" dirty="0" smtClean="0">
                <a:latin typeface="Alexandria" pitchFamily="2" charset="-78"/>
              </a:rPr>
              <a:t>.</a:t>
            </a:r>
            <a:endParaRPr lang="en-GB" sz="1400" b="1" dirty="0" smtClean="0">
              <a:latin typeface="Alexandria" pitchFamily="2" charset="-78"/>
            </a:endParaRPr>
          </a:p>
          <a:p>
            <a:pPr algn="just"/>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172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680984" cy="4031873"/>
          </a:xfrm>
          <a:prstGeom prst="rect">
            <a:avLst/>
          </a:prstGeom>
          <a:noFill/>
        </p:spPr>
        <p:txBody>
          <a:bodyPr wrap="square" rtlCol="0">
            <a:spAutoFit/>
          </a:bodyPr>
          <a:lstStyle/>
          <a:p>
            <a:pPr algn="just"/>
            <a:r>
              <a:rPr lang="en-GB" sz="1600" b="1" dirty="0">
                <a:latin typeface="Alexandria" pitchFamily="2" charset="-78"/>
              </a:rPr>
              <a:t>3.2 ML and Market </a:t>
            </a:r>
            <a:r>
              <a:rPr lang="en-GB" sz="1600" b="1" dirty="0" smtClean="0">
                <a:latin typeface="Alexandria" pitchFamily="2" charset="-78"/>
              </a:rPr>
              <a:t>Manipulation</a:t>
            </a:r>
          </a:p>
          <a:p>
            <a:pPr algn="just"/>
            <a:r>
              <a:rPr lang="en-US" sz="1600" dirty="0" smtClean="0">
                <a:latin typeface="Alexandria" pitchFamily="2" charset="-78"/>
              </a:rPr>
              <a:t>Financial institutions can nowadays research artificial trading agents that, once tasked with a trading goal, can successfully discover the best strategy with increasing autonomy by learning from experience. As losing control over trading algorithms can lead to various and severe market failures, the risks introduced by increasingly autonomous trading agents should be thoroughly assessed by financial regulators, given the high potential to hamper financial stability and market integrity. Particularly, the human component may still be critical to induce AI trading agents to learn a manipulative strategy. Nevertheless, consciously implementing AI for manipulative or other disruptive market conduct can be challenging, given the many practical and technical limitations AI-based agents can generally face in real markets. Yet constant progress in ML research may soon overcome some of these limitations. In effect, according to a growing number of in-lab studies, there is at least initial evidence regarding the ability of trading agents to discover market manipulation as an optimal strategy, regardless of any human intent. Nevertheless, it still remains unclear which learning frameworks (e.g., via back-testing, simulated market environments, or real-time) are best for ML-powered trading agents to autonomously discover and engage in market manipulation.  </a:t>
            </a:r>
          </a:p>
          <a:p>
            <a:pPr algn="just"/>
            <a:endParaRPr lang="en-US" sz="16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554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680984" cy="3046988"/>
          </a:xfrm>
          <a:prstGeom prst="rect">
            <a:avLst/>
          </a:prstGeom>
          <a:noFill/>
        </p:spPr>
        <p:txBody>
          <a:bodyPr wrap="square" rtlCol="0">
            <a:spAutoFit/>
          </a:bodyPr>
          <a:lstStyle/>
          <a:p>
            <a:pPr algn="just"/>
            <a:r>
              <a:rPr lang="en-GB" sz="1600" b="1" dirty="0">
                <a:latin typeface="Alexandria" pitchFamily="2" charset="-78"/>
              </a:rPr>
              <a:t>3.2 ML and Market </a:t>
            </a:r>
            <a:r>
              <a:rPr lang="en-GB" sz="1600" b="1" dirty="0" smtClean="0">
                <a:latin typeface="Alexandria" pitchFamily="2" charset="-78"/>
              </a:rPr>
              <a:t>Manipulation</a:t>
            </a:r>
          </a:p>
          <a:p>
            <a:pPr algn="just"/>
            <a:r>
              <a:rPr lang="en-US" sz="1600" dirty="0" smtClean="0">
                <a:latin typeface="Alexandria" pitchFamily="2" charset="-78"/>
              </a:rPr>
              <a:t>Overall</a:t>
            </a:r>
            <a:r>
              <a:rPr lang="en-US" sz="1600" dirty="0">
                <a:latin typeface="Alexandria" pitchFamily="2" charset="-78"/>
              </a:rPr>
              <a:t>, the potential for AI-driven trading to hinder market integrity has become a ‘moving’ target for global financial </a:t>
            </a:r>
            <a:r>
              <a:rPr lang="en-US" sz="1600" dirty="0" smtClean="0">
                <a:latin typeface="Alexandria" pitchFamily="2" charset="-78"/>
              </a:rPr>
              <a:t>regulators. Ascertaining </a:t>
            </a:r>
            <a:r>
              <a:rPr lang="en-US" sz="1600" dirty="0">
                <a:latin typeface="Alexandria" pitchFamily="2" charset="-78"/>
              </a:rPr>
              <a:t>whether AI trading misconduct is the result of specific human intent and strategic business planning or, instead, just a matter of negligent development and/or oversight has become increasingly challenging for financial law enforcement </a:t>
            </a:r>
            <a:r>
              <a:rPr lang="en-US" sz="1600" dirty="0" smtClean="0">
                <a:latin typeface="Alexandria" pitchFamily="2" charset="-78"/>
              </a:rPr>
              <a:t>authorities. </a:t>
            </a:r>
            <a:r>
              <a:rPr lang="en-US" sz="1600" dirty="0">
                <a:latin typeface="Alexandria" pitchFamily="2" charset="-78"/>
              </a:rPr>
              <a:t>At the same time, global financial regulators, while remaining cautious and vigilant regarding developments in AI within the ramifications of algorithmic trading, have not yet taken any specific regulatory </a:t>
            </a:r>
            <a:r>
              <a:rPr lang="en-US" sz="1600" dirty="0" smtClean="0">
                <a:latin typeface="Alexandria" pitchFamily="2" charset="-78"/>
              </a:rPr>
              <a:t>measures. Nevertheless</a:t>
            </a:r>
            <a:r>
              <a:rPr lang="en-US" sz="1600" dirty="0">
                <a:latin typeface="Alexandria" pitchFamily="2" charset="-78"/>
              </a:rPr>
              <a:t>, the prospect of extremely cynical trading agents capable of self-learning how to manipulate markets while pursuing a predefined goal today seems more than mere </a:t>
            </a:r>
            <a:r>
              <a:rPr lang="en-US" sz="1600" dirty="0" smtClean="0">
                <a:latin typeface="Alexandria" pitchFamily="2" charset="-78"/>
              </a:rPr>
              <a:t>imagination. Although </a:t>
            </a:r>
            <a:r>
              <a:rPr lang="en-US" sz="1600" dirty="0">
                <a:latin typeface="Alexandria" pitchFamily="2" charset="-78"/>
              </a:rPr>
              <a:t>perhaps still highly unlikely to </a:t>
            </a:r>
            <a:r>
              <a:rPr lang="en-US" sz="1600" dirty="0" smtClean="0">
                <a:latin typeface="Alexandria" pitchFamily="2" charset="-78"/>
              </a:rPr>
              <a:t>materialize, </a:t>
            </a:r>
            <a:r>
              <a:rPr lang="en-US" sz="1600" dirty="0">
                <a:latin typeface="Alexandria" pitchFamily="2" charset="-78"/>
              </a:rPr>
              <a:t>this scenario leaves unanswered a number of troubling questions regarding the suitability of the current legal systems and regulatory framework in dealing with all such risks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791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33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40079"/>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696483" cy="4278094"/>
          </a:xfrm>
          <a:prstGeom prst="rect">
            <a:avLst/>
          </a:prstGeom>
          <a:noFill/>
        </p:spPr>
        <p:txBody>
          <a:bodyPr wrap="square" rtlCol="0">
            <a:spAutoFit/>
          </a:bodyPr>
          <a:lstStyle/>
          <a:p>
            <a:pPr algn="just"/>
            <a:r>
              <a:rPr lang="en-US" b="1" dirty="0">
                <a:latin typeface="Alexandria" pitchFamily="2" charset="-78"/>
              </a:rPr>
              <a:t>3.3 Algorithmic Trading Agents and ‘Tacit’ </a:t>
            </a:r>
            <a:r>
              <a:rPr lang="en-US" b="1" dirty="0" smtClean="0">
                <a:latin typeface="Alexandria" pitchFamily="2" charset="-78"/>
              </a:rPr>
              <a:t>Collusion</a:t>
            </a:r>
          </a:p>
          <a:p>
            <a:pPr algn="just"/>
            <a:r>
              <a:rPr lang="en-US" sz="1600" dirty="0">
                <a:latin typeface="Alexandria" pitchFamily="2" charset="-78"/>
              </a:rPr>
              <a:t>Delegating cognitive agency and financial decision-making to ML-based trading agents may also expose markets to novel forms of algorithmic </a:t>
            </a:r>
            <a:r>
              <a:rPr lang="en-US" sz="1600" dirty="0" smtClean="0">
                <a:latin typeface="Alexandria" pitchFamily="2" charset="-78"/>
              </a:rPr>
              <a:t>collusion. With </a:t>
            </a:r>
            <a:r>
              <a:rPr lang="en-US" sz="1600" dirty="0">
                <a:latin typeface="Alexandria" pitchFamily="2" charset="-78"/>
              </a:rPr>
              <a:t>the prospect of the widespread adoption of increasingly capable AI trading tools by market players, it is safe to assume that unprecedented and harmful forms of algorithmic market coordination may soon </a:t>
            </a:r>
            <a:r>
              <a:rPr lang="en-US" sz="1600" dirty="0" smtClean="0">
                <a:latin typeface="Alexandria" pitchFamily="2" charset="-78"/>
              </a:rPr>
              <a:t>materialize </a:t>
            </a:r>
            <a:r>
              <a:rPr lang="en-US" sz="1600" dirty="0">
                <a:latin typeface="Alexandria" pitchFamily="2" charset="-78"/>
              </a:rPr>
              <a:t>on global capital </a:t>
            </a:r>
            <a:r>
              <a:rPr lang="en-US" sz="1600" dirty="0" smtClean="0">
                <a:latin typeface="Alexandria" pitchFamily="2" charset="-78"/>
              </a:rPr>
              <a:t>markets. If </a:t>
            </a:r>
            <a:r>
              <a:rPr lang="en-US" sz="1600" dirty="0">
                <a:latin typeface="Alexandria" pitchFamily="2" charset="-78"/>
              </a:rPr>
              <a:t>so, we urge global financial regulators to monitor and examine these technological developments carefully and scrupulously to ensure the fair and proper functioning of capital </a:t>
            </a:r>
            <a:r>
              <a:rPr lang="en-US" sz="1600" dirty="0" smtClean="0">
                <a:latin typeface="Alexandria" pitchFamily="2" charset="-78"/>
              </a:rPr>
              <a:t>markets. Previously, it was discussed </a:t>
            </a:r>
            <a:r>
              <a:rPr lang="en-US" sz="1600" dirty="0">
                <a:latin typeface="Alexandria" pitchFamily="2" charset="-78"/>
              </a:rPr>
              <a:t>the relevance of a number of market factors can facilitate ‘tacit’ collusion among competing trading algorithms (i.e., market transparency, trading frequency, traded assets homogeneity, market power, entry barriers, and technological sophistication</a:t>
            </a:r>
            <a:r>
              <a:rPr lang="en-US" sz="1600" dirty="0" smtClean="0">
                <a:latin typeface="Alexandria" pitchFamily="2" charset="-78"/>
              </a:rPr>
              <a:t>). To </a:t>
            </a:r>
            <a:r>
              <a:rPr lang="en-US" sz="1600" dirty="0">
                <a:latin typeface="Alexandria" pitchFamily="2" charset="-78"/>
              </a:rPr>
              <a:t>the extent that these facilitating factors are present in specific segments of capital markets, competing trading algorithms will be more likely to show a tendency to achieve cartel-like </a:t>
            </a:r>
            <a:r>
              <a:rPr lang="en-US" sz="1600" dirty="0" smtClean="0">
                <a:latin typeface="Alexandria" pitchFamily="2" charset="-78"/>
              </a:rPr>
              <a:t>outcomes. However</a:t>
            </a:r>
            <a:r>
              <a:rPr lang="en-US" sz="1600" dirty="0">
                <a:latin typeface="Alexandria" pitchFamily="2" charset="-78"/>
              </a:rPr>
              <a:t>, it is also reasonable to assume that the capability of a given software agent to engage in collective forms of market manipulation closely depends on its ability to take risks and execute trading in an economically efficient </a:t>
            </a:r>
            <a:r>
              <a:rPr lang="en-US" sz="1600" dirty="0" smtClean="0">
                <a:latin typeface="Alexandria" pitchFamily="2" charset="-78"/>
              </a:rPr>
              <a:t>way. Second</a:t>
            </a:r>
            <a:r>
              <a:rPr lang="en-US" sz="1600" dirty="0">
                <a:latin typeface="Alexandria" pitchFamily="2" charset="-78"/>
              </a:rPr>
              <a:t>, the very level of sophistication of AI trading systems certainly plays a central role in allowing collusion to emerge without any direct human involvement</a:t>
            </a:r>
            <a:r>
              <a:rPr lang="en-US" sz="1600" dirty="0" smtClean="0">
                <a:latin typeface="Alexandria" pitchFamily="2" charset="-78"/>
              </a:rPr>
              <a:t>.</a:t>
            </a:r>
            <a:endParaRPr lang="en-US" sz="1600" b="1" dirty="0" smtClean="0">
              <a:latin typeface="Alexandria" pitchFamily="2" charset="-78"/>
            </a:endParaRPr>
          </a:p>
          <a:p>
            <a:pPr algn="just"/>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0274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617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6473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US" b="1" dirty="0">
                <a:latin typeface="Alexandria" pitchFamily="2" charset="-78"/>
              </a:rPr>
              <a:t>3.3 Algorithmic Trading Agents and ‘Tacit’ </a:t>
            </a:r>
            <a:r>
              <a:rPr lang="en-US" b="1" dirty="0" smtClean="0">
                <a:latin typeface="Alexandria" pitchFamily="2" charset="-78"/>
              </a:rPr>
              <a:t>Collusion</a:t>
            </a:r>
          </a:p>
          <a:p>
            <a:pPr algn="just"/>
            <a:r>
              <a:rPr lang="en-US" sz="1600" dirty="0">
                <a:latin typeface="Alexandria" pitchFamily="2" charset="-78"/>
              </a:rPr>
              <a:t>Consider, for instance, the case of RL-based agents. As a primary technical limitation, the ability of competing RL-based trading agents to self-learn how to coordinate their </a:t>
            </a:r>
            <a:r>
              <a:rPr lang="en-US" sz="1600" dirty="0" smtClean="0">
                <a:latin typeface="Alexandria" pitchFamily="2" charset="-78"/>
              </a:rPr>
              <a:t>behavior </a:t>
            </a:r>
            <a:r>
              <a:rPr lang="en-US" sz="1600" dirty="0">
                <a:latin typeface="Alexandria" pitchFamily="2" charset="-78"/>
              </a:rPr>
              <a:t>autonomously can be largely constrained by the complexity and high-dimensionality of their action environment (i.e., the specific application domain of RL on capital markets</a:t>
            </a:r>
            <a:r>
              <a:rPr lang="en-US" sz="1600" dirty="0" smtClean="0">
                <a:latin typeface="Alexandria" pitchFamily="2" charset="-78"/>
              </a:rPr>
              <a:t>). In </a:t>
            </a:r>
            <a:r>
              <a:rPr lang="en-US" sz="1600" dirty="0">
                <a:latin typeface="Alexandria" pitchFamily="2" charset="-78"/>
              </a:rPr>
              <a:t>other words, given a potentially infinite number of variables to monitor simultaneously, RL-based agents might find it hard or even impossible to achieve dynamic strategic coordination with rivals’ algorithms while also pursuing a predefined business </a:t>
            </a:r>
            <a:r>
              <a:rPr lang="en-US" sz="1600" dirty="0" smtClean="0">
                <a:latin typeface="Alexandria" pitchFamily="2" charset="-78"/>
              </a:rPr>
              <a:t>objective. At </a:t>
            </a:r>
            <a:r>
              <a:rPr lang="en-US" sz="1600" dirty="0">
                <a:latin typeface="Alexandria" pitchFamily="2" charset="-78"/>
              </a:rPr>
              <a:t>least in principle, however, it seems plausible that algorithmic trading agents could be trained by humans to discover ways to coordinate with rivals (e.g., by reverse engineering their algorithms</a:t>
            </a:r>
            <a:r>
              <a:rPr lang="en-US" sz="1600" dirty="0" smtClean="0">
                <a:latin typeface="Alexandria" pitchFamily="2" charset="-78"/>
              </a:rPr>
              <a:t>). Moreover</a:t>
            </a:r>
            <a:r>
              <a:rPr lang="en-US" sz="1600" dirty="0">
                <a:latin typeface="Alexandria" pitchFamily="2" charset="-78"/>
              </a:rPr>
              <a:t>, it could also be expected that as advances in ML augment the capabilities of software agents, autonomous AI trading will seek to implement ‘tacit’ forms of collusion as a rational and optimal </a:t>
            </a:r>
            <a:r>
              <a:rPr lang="en-US" sz="1600" dirty="0" smtClean="0">
                <a:latin typeface="Alexandria" pitchFamily="2" charset="-78"/>
              </a:rPr>
              <a:t>strategy. While </a:t>
            </a:r>
            <a:r>
              <a:rPr lang="en-US" sz="1600" dirty="0">
                <a:latin typeface="Alexandria" pitchFamily="2" charset="-78"/>
              </a:rPr>
              <a:t>it is hard to assess the exact need for communication required by RL algorithms to coordinate their trading strategies, the enhanced analytical capabilities offered by their combination with DL methods could offer a fruitful avenue for future research in this field.</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593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2669" y="81051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665486" cy="3970318"/>
          </a:xfrm>
          <a:prstGeom prst="rect">
            <a:avLst/>
          </a:prstGeom>
          <a:noFill/>
        </p:spPr>
        <p:txBody>
          <a:bodyPr wrap="square" rtlCol="0">
            <a:spAutoFit/>
          </a:bodyPr>
          <a:lstStyle/>
          <a:p>
            <a:pPr algn="just"/>
            <a:r>
              <a:rPr lang="en-US" sz="1400" b="1" dirty="0">
                <a:latin typeface="Alexandria" pitchFamily="2" charset="-78"/>
              </a:rPr>
              <a:t>3.3 Algorithmic Trading Agents and ‘Tacit’ </a:t>
            </a:r>
            <a:r>
              <a:rPr lang="en-US" sz="1400" b="1" dirty="0" smtClean="0">
                <a:latin typeface="Alexandria" pitchFamily="2" charset="-78"/>
              </a:rPr>
              <a:t>Collusion</a:t>
            </a:r>
          </a:p>
          <a:p>
            <a:pPr algn="just"/>
            <a:r>
              <a:rPr lang="en-US" sz="1400" dirty="0">
                <a:latin typeface="Alexandria" pitchFamily="2" charset="-78"/>
              </a:rPr>
              <a:t>Notwithstanding all these technical difficulties, some recent computational research studies provide at least the first evidence, from in-lab experiments, about the ability of independent RL-based agents to coordinate </a:t>
            </a:r>
            <a:r>
              <a:rPr lang="en-US" sz="1400" dirty="0" smtClean="0">
                <a:latin typeface="Alexandria" pitchFamily="2" charset="-78"/>
              </a:rPr>
              <a:t>behaviors </a:t>
            </a:r>
            <a:r>
              <a:rPr lang="en-US" sz="1400" dirty="0">
                <a:latin typeface="Alexandria" pitchFamily="2" charset="-78"/>
              </a:rPr>
              <a:t>in dynamic competitive </a:t>
            </a:r>
            <a:r>
              <a:rPr lang="en-US" sz="1400" dirty="0" smtClean="0">
                <a:latin typeface="Alexandria" pitchFamily="2" charset="-78"/>
              </a:rPr>
              <a:t>games. </a:t>
            </a:r>
            <a:r>
              <a:rPr lang="en-US" sz="1400" dirty="0">
                <a:latin typeface="Alexandria" pitchFamily="2" charset="-78"/>
              </a:rPr>
              <a:t>The spectacular conclusion of these studies is that ‘tacit’ collusion will almost inevitably arise as an optimal strategy in all those markets increasingly dominated by algorithms.89 Because these results are derived from simulated and controlled environments, the reader should treat them with </a:t>
            </a:r>
            <a:r>
              <a:rPr lang="en-US" sz="1400" dirty="0" smtClean="0">
                <a:latin typeface="Alexandria" pitchFamily="2" charset="-78"/>
              </a:rPr>
              <a:t>caution. Although</a:t>
            </a:r>
            <a:r>
              <a:rPr lang="en-US" sz="1400" dirty="0">
                <a:latin typeface="Alexandria" pitchFamily="2" charset="-78"/>
              </a:rPr>
              <a:t>, without a shadow of a doubt, RL-based agents have shown a rather natural aptitude to collude under significantly simplified constraints and </a:t>
            </a:r>
            <a:r>
              <a:rPr lang="en-US" sz="1400" dirty="0" smtClean="0">
                <a:latin typeface="Alexandria" pitchFamily="2" charset="-78"/>
              </a:rPr>
              <a:t>stylized </a:t>
            </a:r>
            <a:r>
              <a:rPr lang="en-US" sz="1400" dirty="0">
                <a:latin typeface="Alexandria" pitchFamily="2" charset="-78"/>
              </a:rPr>
              <a:t>market settings; however, this conclusion can hardly be </a:t>
            </a:r>
            <a:r>
              <a:rPr lang="en-US" sz="1400" dirty="0" smtClean="0">
                <a:latin typeface="Alexandria" pitchFamily="2" charset="-78"/>
              </a:rPr>
              <a:t>generalized </a:t>
            </a:r>
            <a:r>
              <a:rPr lang="en-US" sz="1400" dirty="0">
                <a:latin typeface="Alexandria" pitchFamily="2" charset="-78"/>
              </a:rPr>
              <a:t>in the context of more complex domains, such as trading in capital </a:t>
            </a:r>
            <a:r>
              <a:rPr lang="en-US" sz="1400" dirty="0" smtClean="0">
                <a:latin typeface="Alexandria" pitchFamily="2" charset="-78"/>
              </a:rPr>
              <a:t>markets. When </a:t>
            </a:r>
            <a:r>
              <a:rPr lang="en-US" sz="1400" dirty="0">
                <a:latin typeface="Alexandria" pitchFamily="2" charset="-78"/>
              </a:rPr>
              <a:t>exposed to real market configurations, RL agents may indeed find it extremely hard to scale well and master the higher dimensional complexity of their action space before strategically coordinating </a:t>
            </a:r>
            <a:r>
              <a:rPr lang="en-US" sz="1400" dirty="0" smtClean="0">
                <a:latin typeface="Alexandria" pitchFamily="2" charset="-78"/>
              </a:rPr>
              <a:t>behaviors </a:t>
            </a:r>
            <a:r>
              <a:rPr lang="en-US" sz="1400" dirty="0">
                <a:latin typeface="Alexandria" pitchFamily="2" charset="-78"/>
              </a:rPr>
              <a:t>with rivals to achieve the best </a:t>
            </a:r>
            <a:r>
              <a:rPr lang="en-US" sz="1400" dirty="0" smtClean="0">
                <a:latin typeface="Alexandria" pitchFamily="2" charset="-78"/>
              </a:rPr>
              <a:t>rewards. Arguably</a:t>
            </a:r>
            <a:r>
              <a:rPr lang="en-US" sz="1400" dirty="0">
                <a:latin typeface="Alexandria" pitchFamily="2" charset="-78"/>
              </a:rPr>
              <a:t>, with the increased analytical capability offered by DL methods that could help relax many of these mathematical constraints, some forms of algorithmic coordination among competing AI trading agents may soon become easier to </a:t>
            </a:r>
            <a:r>
              <a:rPr lang="en-US" sz="1400" dirty="0" smtClean="0">
                <a:latin typeface="Alexandria" pitchFamily="2" charset="-78"/>
              </a:rPr>
              <a:t>accomplish. Nevertheless</a:t>
            </a:r>
            <a:r>
              <a:rPr lang="en-US" sz="1400" dirty="0">
                <a:latin typeface="Alexandria" pitchFamily="2" charset="-78"/>
              </a:rPr>
              <a:t>, it is certainly fascinating to observe that the scientific community is employing and researching the same ML paradigms as discussed above (i.e., DRL methods) to assess the likelihood and potential impact of new and emerging risks of algorithmic </a:t>
            </a:r>
            <a:r>
              <a:rPr lang="en-US" sz="1400" dirty="0" smtClean="0">
                <a:latin typeface="Alexandria" pitchFamily="2" charset="-78"/>
              </a:rPr>
              <a:t>collusion. Therefore</a:t>
            </a:r>
            <a:r>
              <a:rPr lang="en-US" sz="1400" dirty="0">
                <a:latin typeface="Alexandria" pitchFamily="2" charset="-78"/>
              </a:rPr>
              <a:t>, one can even postulate that global capital markets will soon face new and unprecedented risks of algorithmic collusion, the likelihood and related social harm of which have yet to be concretely determined</a:t>
            </a:r>
            <a:r>
              <a:rPr lang="en-US" sz="1400" dirty="0" smtClean="0">
                <a:latin typeface="Alexandria" pitchFamily="2" charset="-78"/>
              </a:rPr>
              <a:t>.</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1654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1635"/>
            <a:ext cx="4955591" cy="31000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rPr>
              <a:t>4. THE </a:t>
            </a:r>
            <a:r>
              <a:rPr lang="en-US" sz="2000" b="1" i="1" dirty="0">
                <a:solidFill>
                  <a:schemeClr val="tx1"/>
                </a:solidFill>
                <a:latin typeface="Alexandria" pitchFamily="2" charset="-78"/>
              </a:rPr>
              <a:t>STATUS QUO</a:t>
            </a:r>
            <a:r>
              <a:rPr lang="en-US" sz="2000" b="1" dirty="0">
                <a:solidFill>
                  <a:schemeClr val="tx1"/>
                </a:solidFill>
                <a:latin typeface="Alexandria" pitchFamily="2" charset="-78"/>
              </a:rPr>
              <a:t>: UNCERTAINTIES AND </a:t>
            </a:r>
            <a:r>
              <a:rPr lang="en-GB" sz="2000" b="1" dirty="0">
                <a:solidFill>
                  <a:schemeClr val="tx1"/>
                </a:solidFill>
                <a:latin typeface="Alexandria" pitchFamily="2" charset="-78"/>
              </a:rPr>
              <a:t>FAILURES</a:t>
            </a:r>
          </a:p>
          <a:p>
            <a:r>
              <a:rPr lang="en-US" b="1" dirty="0" smtClean="0">
                <a:solidFill>
                  <a:schemeClr val="tx1"/>
                </a:solidFill>
                <a:latin typeface="Alexandria" pitchFamily="2" charset="-78"/>
              </a:rPr>
              <a:t>   4.1 </a:t>
            </a:r>
            <a:r>
              <a:rPr lang="en-US" b="1" dirty="0">
                <a:solidFill>
                  <a:schemeClr val="tx1"/>
                </a:solidFill>
                <a:latin typeface="Alexandria" pitchFamily="2" charset="-78"/>
              </a:rPr>
              <a:t>Challenges of the ‘Deep Computational Finance’ Research</a:t>
            </a:r>
          </a:p>
          <a:p>
            <a:r>
              <a:rPr lang="en-US" b="1" dirty="0" smtClean="0">
                <a:solidFill>
                  <a:schemeClr val="tx1"/>
                </a:solidFill>
                <a:latin typeface="Alexandria" pitchFamily="2" charset="-78"/>
              </a:rPr>
              <a:t>   4.2 </a:t>
            </a:r>
            <a:r>
              <a:rPr lang="en-US" b="1" dirty="0">
                <a:solidFill>
                  <a:schemeClr val="tx1"/>
                </a:solidFill>
                <a:latin typeface="Alexandria" pitchFamily="2" charset="-78"/>
              </a:rPr>
              <a:t>Black-box Trading and Ethical–Legal Dilemmas</a:t>
            </a:r>
          </a:p>
          <a:p>
            <a:r>
              <a:rPr lang="en-US" b="1" dirty="0" smtClean="0">
                <a:solidFill>
                  <a:schemeClr val="tx1"/>
                </a:solidFill>
                <a:latin typeface="Alexandria" pitchFamily="2" charset="-78"/>
              </a:rPr>
              <a:t>   4.3 </a:t>
            </a:r>
            <a:r>
              <a:rPr lang="en-US" b="1" dirty="0">
                <a:solidFill>
                  <a:schemeClr val="tx1"/>
                </a:solidFill>
                <a:latin typeface="Alexandria" pitchFamily="2" charset="-78"/>
              </a:rPr>
              <a:t>Deficient Regulatory Regimes and Uncertain Law Enforcement</a:t>
            </a:r>
          </a:p>
          <a:p>
            <a:r>
              <a:rPr lang="en-GB" b="1" dirty="0" smtClean="0">
                <a:solidFill>
                  <a:schemeClr val="tx1"/>
                </a:solidFill>
                <a:latin typeface="Alexandria" pitchFamily="2" charset="-78"/>
              </a:rPr>
              <a:t>      4.3.1 </a:t>
            </a:r>
            <a:r>
              <a:rPr lang="en-GB" b="1" dirty="0">
                <a:solidFill>
                  <a:schemeClr val="tx1"/>
                </a:solidFill>
                <a:latin typeface="Alexandria" pitchFamily="2" charset="-78"/>
              </a:rPr>
              <a:t>Liability rules</a:t>
            </a:r>
          </a:p>
          <a:p>
            <a:r>
              <a:rPr lang="en-GB" b="1" dirty="0" smtClean="0">
                <a:solidFill>
                  <a:schemeClr val="tx1"/>
                </a:solidFill>
                <a:latin typeface="Alexandria" pitchFamily="2" charset="-78"/>
              </a:rPr>
              <a:t>      4.3.2 </a:t>
            </a:r>
            <a:r>
              <a:rPr lang="en-GB" b="1" dirty="0">
                <a:solidFill>
                  <a:schemeClr val="tx1"/>
                </a:solidFill>
                <a:latin typeface="Alexandria" pitchFamily="2" charset="-78"/>
              </a:rPr>
              <a:t>Regulatory frameworks</a:t>
            </a:r>
          </a:p>
          <a:p>
            <a:r>
              <a:rPr lang="en-GB" b="1" dirty="0" smtClean="0">
                <a:solidFill>
                  <a:schemeClr val="tx1"/>
                </a:solidFill>
                <a:latin typeface="Alexandria" pitchFamily="2" charset="-78"/>
              </a:rPr>
              <a:t>      4.3.3 </a:t>
            </a:r>
            <a:r>
              <a:rPr lang="en-GB" b="1" dirty="0">
                <a:solidFill>
                  <a:schemeClr val="tx1"/>
                </a:solidFill>
                <a:latin typeface="Alexandria" pitchFamily="2" charset="-78"/>
              </a:rPr>
              <a:t>Market conduct supervision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a:t>
            </a:r>
          </a:p>
          <a:p>
            <a:pPr algn="ctr"/>
            <a:r>
              <a:rPr lang="en-GB" sz="2000" b="1" dirty="0">
                <a:latin typeface="Alexandria" pitchFamily="2" charset="-78"/>
                <a:cs typeface="Alexandria" pitchFamily="2" charset="-78"/>
              </a:rPr>
              <a:t>lifecycle perspective</a:t>
            </a:r>
            <a:endParaRPr lang="en-US" sz="20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74766554"/>
      </p:ext>
    </p:extLst>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3665"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a:latin typeface="Alexandria" pitchFamily="2" charset="-78"/>
              </a:rPr>
              <a:t>4. THE </a:t>
            </a:r>
            <a:r>
              <a:rPr lang="en-US" b="1" i="1" dirty="0">
                <a:latin typeface="Alexandria" pitchFamily="2" charset="-78"/>
              </a:rPr>
              <a:t>STATUS QUO</a:t>
            </a:r>
            <a:r>
              <a:rPr lang="en-US" b="1" dirty="0">
                <a:latin typeface="Alexandria" pitchFamily="2" charset="-78"/>
              </a:rPr>
              <a:t>: UNCERTAINTIES AND </a:t>
            </a:r>
            <a:r>
              <a:rPr lang="en-GB" b="1" dirty="0" smtClean="0">
                <a:latin typeface="Alexandria" pitchFamily="2" charset="-78"/>
              </a:rPr>
              <a:t>FAILURES</a:t>
            </a:r>
          </a:p>
          <a:p>
            <a:pPr algn="just"/>
            <a:r>
              <a:rPr lang="en-US" sz="1600" dirty="0">
                <a:latin typeface="Alexandria" pitchFamily="2" charset="-78"/>
              </a:rPr>
              <a:t>In the previous part, the potential offered by AI tools for financial trading, both for good and evil will be </a:t>
            </a:r>
            <a:r>
              <a:rPr lang="en-US" sz="1600" dirty="0" smtClean="0">
                <a:latin typeface="Alexandria" pitchFamily="2" charset="-78"/>
              </a:rPr>
              <a:t>discussed.</a:t>
            </a:r>
            <a:r>
              <a:rPr lang="en-US" sz="1600" dirty="0">
                <a:latin typeface="Alexandria" pitchFamily="2" charset="-78"/>
              </a:rPr>
              <a:t> </a:t>
            </a:r>
            <a:r>
              <a:rPr lang="en-US" sz="1600" dirty="0" smtClean="0">
                <a:latin typeface="Alexandria" pitchFamily="2" charset="-78"/>
              </a:rPr>
              <a:t>Therefore</a:t>
            </a:r>
            <a:r>
              <a:rPr lang="en-US" sz="1600" dirty="0">
                <a:latin typeface="Alexandria" pitchFamily="2" charset="-78"/>
              </a:rPr>
              <a:t>, in light of these emerging threats to the safety and integrity of markets, this section addresses how existing financial law and regulation can fall short of dealing with the increased complexity invoked by AI </a:t>
            </a:r>
            <a:r>
              <a:rPr lang="en-US" sz="1600" dirty="0" smtClean="0">
                <a:latin typeface="Alexandria" pitchFamily="2" charset="-78"/>
              </a:rPr>
              <a:t>trading. In </a:t>
            </a:r>
            <a:r>
              <a:rPr lang="en-US" sz="1600" dirty="0">
                <a:latin typeface="Alexandria" pitchFamily="2" charset="-78"/>
              </a:rPr>
              <a:t>addition, since black-box AI trading can result in misconduct and harm, there is a need to explore the ability of the current legal systems and enforcement regimes to deal with such technology-specific risks and related issues of </a:t>
            </a:r>
            <a:r>
              <a:rPr lang="en-US" sz="1600" dirty="0" smtClean="0">
                <a:latin typeface="Alexandria" pitchFamily="2" charset="-78"/>
              </a:rPr>
              <a:t>liability.</a:t>
            </a:r>
            <a:r>
              <a:rPr lang="en-US" sz="1600" dirty="0">
                <a:latin typeface="Alexandria" pitchFamily="2" charset="-78"/>
              </a:rPr>
              <a:t/>
            </a:r>
            <a:br>
              <a:rPr lang="en-US" sz="1600" dirty="0">
                <a:latin typeface="Alexandria" pitchFamily="2" charset="-78"/>
              </a:rPr>
            </a:b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2696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66137"/>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4.1 Challenges of the ‘Deep Computational Finance’ </a:t>
            </a:r>
            <a:r>
              <a:rPr lang="en-US" b="1" dirty="0" smtClean="0">
                <a:latin typeface="Alexandria" pitchFamily="2" charset="-78"/>
              </a:rPr>
              <a:t>Research</a:t>
            </a:r>
          </a:p>
          <a:p>
            <a:pPr algn="just"/>
            <a:r>
              <a:rPr lang="en-US" sz="1600" dirty="0">
                <a:latin typeface="Alexandria" pitchFamily="2" charset="-78"/>
              </a:rPr>
              <a:t>Like any other ML research field, </a:t>
            </a:r>
            <a:r>
              <a:rPr lang="en-US" sz="1600" b="1" dirty="0">
                <a:latin typeface="Alexandria" pitchFamily="2" charset="-78"/>
              </a:rPr>
              <a:t>‘deep computational finance’ integrates </a:t>
            </a:r>
            <a:r>
              <a:rPr lang="en-US" sz="1600" dirty="0">
                <a:latin typeface="Alexandria" pitchFamily="2" charset="-78"/>
              </a:rPr>
              <a:t>interdisciplinary scientific knowledge and </a:t>
            </a:r>
            <a:r>
              <a:rPr lang="en-US" sz="1600" dirty="0" smtClean="0">
                <a:latin typeface="Alexandria" pitchFamily="2" charset="-78"/>
              </a:rPr>
              <a:t>methodologies. </a:t>
            </a:r>
            <a:r>
              <a:rPr lang="en-US" sz="1600" dirty="0">
                <a:latin typeface="Alexandria" pitchFamily="2" charset="-78"/>
              </a:rPr>
              <a:t>More than merely advancing financial practice, the development, training and testing of algorithmic trading systems are nowadays related to an engineering approach for the purpose of mastering </a:t>
            </a:r>
            <a:r>
              <a:rPr lang="en-US" sz="1600" dirty="0" smtClean="0">
                <a:latin typeface="Alexandria" pitchFamily="2" charset="-78"/>
              </a:rPr>
              <a:t>complexity, </a:t>
            </a:r>
            <a:r>
              <a:rPr lang="en-US" sz="1600" dirty="0">
                <a:latin typeface="Alexandria" pitchFamily="2" charset="-78"/>
              </a:rPr>
              <a:t>in the context of the ‘AI lifecycle</a:t>
            </a:r>
            <a:r>
              <a:rPr lang="en-US" sz="1600" dirty="0" smtClean="0">
                <a:latin typeface="Alexandria" pitchFamily="2" charset="-78"/>
              </a:rPr>
              <a:t>’. </a:t>
            </a:r>
            <a:r>
              <a:rPr lang="en-US" sz="1600" dirty="0">
                <a:latin typeface="Alexandria" pitchFamily="2" charset="-78"/>
              </a:rPr>
              <a:t>Inasmuch as it relies on a complex mix of emerging and fast-evolving technologies, the development and implementation of trustworthy AI systems and infrastructures can indeed present significant challenges for market </a:t>
            </a:r>
            <a:r>
              <a:rPr lang="en-US" sz="1600" dirty="0" smtClean="0">
                <a:latin typeface="Alexandria" pitchFamily="2" charset="-78"/>
              </a:rPr>
              <a:t>players. </a:t>
            </a:r>
            <a:r>
              <a:rPr lang="en-US" sz="1600" dirty="0">
                <a:latin typeface="Alexandria" pitchFamily="2" charset="-78"/>
              </a:rPr>
              <a:t>To disentangle the complexity brought about by AI, the following addresses some of the technical specificities and related practical challenges to achieving effective and reliable use of AI tools in algorithmic trading.</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3383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22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69513"/>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8427"/>
            <a:ext cx="10649988" cy="4001095"/>
          </a:xfrm>
          <a:prstGeom prst="rect">
            <a:avLst/>
          </a:prstGeom>
          <a:noFill/>
        </p:spPr>
        <p:txBody>
          <a:bodyPr wrap="square" rtlCol="0">
            <a:spAutoFit/>
          </a:bodyPr>
          <a:lstStyle/>
          <a:p>
            <a:pPr algn="just"/>
            <a:r>
              <a:rPr lang="en-US" sz="1600" b="1" dirty="0">
                <a:latin typeface="Alexandria" pitchFamily="2" charset="-78"/>
              </a:rPr>
              <a:t>4.1 Challenges of the ‘Deep Computational Finance’ </a:t>
            </a:r>
            <a:r>
              <a:rPr lang="en-US" sz="1600" b="1" dirty="0" smtClean="0">
                <a:latin typeface="Alexandria" pitchFamily="2" charset="-78"/>
              </a:rPr>
              <a:t>Research</a:t>
            </a:r>
          </a:p>
          <a:p>
            <a:pPr algn="just"/>
            <a:r>
              <a:rPr lang="en-US" sz="1600" dirty="0" smtClean="0">
                <a:latin typeface="Alexandria" pitchFamily="2" charset="-78"/>
              </a:rPr>
              <a:t>The</a:t>
            </a:r>
            <a:r>
              <a:rPr lang="en-US" sz="1400" dirty="0" smtClean="0">
                <a:latin typeface="Alexandria" pitchFamily="2" charset="-78"/>
              </a:rPr>
              <a:t> </a:t>
            </a:r>
            <a:r>
              <a:rPr lang="en-US" sz="1400" dirty="0">
                <a:latin typeface="Alexandria" pitchFamily="2" charset="-78"/>
              </a:rPr>
              <a:t>starting point is acknowledging that modern AI trading systems look less like traditional trading desks and more like experimental laboratories or industrial production </a:t>
            </a:r>
            <a:r>
              <a:rPr lang="en-US" sz="1400" dirty="0" smtClean="0">
                <a:latin typeface="Alexandria" pitchFamily="2" charset="-78"/>
              </a:rPr>
              <a:t>lines. </a:t>
            </a:r>
            <a:r>
              <a:rPr lang="en-US" sz="1400" dirty="0">
                <a:latin typeface="Alexandria" pitchFamily="2" charset="-78"/>
              </a:rPr>
              <a:t>Actually, the ML training process can be thought of as an experiment in itself, whereby the ability to assess its performance and ensure its </a:t>
            </a:r>
            <a:r>
              <a:rPr lang="en-US" sz="1400" dirty="0" err="1">
                <a:latin typeface="Alexandria" pitchFamily="2" charset="-78"/>
              </a:rPr>
              <a:t>explainability</a:t>
            </a:r>
            <a:r>
              <a:rPr lang="en-US" sz="1400" dirty="0">
                <a:latin typeface="Alexandria" pitchFamily="2" charset="-78"/>
              </a:rPr>
              <a:t> is critical to proving successful </a:t>
            </a:r>
            <a:r>
              <a:rPr lang="en-US" sz="1400" dirty="0" smtClean="0">
                <a:latin typeface="Alexandria" pitchFamily="2" charset="-78"/>
              </a:rPr>
              <a:t>results. </a:t>
            </a:r>
            <a:r>
              <a:rPr lang="en-US" sz="1400" dirty="0">
                <a:latin typeface="Alexandria" pitchFamily="2" charset="-78"/>
              </a:rPr>
              <a:t>Generally, the specific use case and application domain heavily influence the performance of any real-life ML </a:t>
            </a:r>
            <a:r>
              <a:rPr lang="en-US" sz="1400" dirty="0" smtClean="0">
                <a:latin typeface="Alexandria" pitchFamily="2" charset="-78"/>
              </a:rPr>
              <a:t>solution. In </a:t>
            </a:r>
            <a:r>
              <a:rPr lang="en-US" sz="1400" dirty="0">
                <a:latin typeface="Alexandria" pitchFamily="2" charset="-78"/>
              </a:rPr>
              <a:t>fact, achieving effective and reliable applications of ML for solving problems of a financial trading nature can present a number of technical challenges that may ultimately inhibit their safe use and adoption, given the need to comply with legal and regulatory </a:t>
            </a:r>
            <a:r>
              <a:rPr lang="en-US" sz="1400" dirty="0" smtClean="0">
                <a:latin typeface="Alexandria" pitchFamily="2" charset="-78"/>
              </a:rPr>
              <a:t>requirements. </a:t>
            </a:r>
            <a:r>
              <a:rPr lang="en-US" sz="1400" dirty="0">
                <a:latin typeface="Alexandria" pitchFamily="2" charset="-78"/>
              </a:rPr>
              <a:t>One such technical issue concerns the critical role of data in ML </a:t>
            </a:r>
            <a:r>
              <a:rPr lang="en-US" sz="1400" dirty="0" smtClean="0">
                <a:latin typeface="Alexandria" pitchFamily="2" charset="-78"/>
              </a:rPr>
              <a:t>research. As </a:t>
            </a:r>
            <a:r>
              <a:rPr lang="en-US" sz="1400" dirty="0">
                <a:latin typeface="Alexandria" pitchFamily="2" charset="-78"/>
              </a:rPr>
              <a:t>data-driven approaches to empirical discovery, ML methods offer innovative tools for dealing with financial </a:t>
            </a:r>
            <a:r>
              <a:rPr lang="en-US" sz="1400" dirty="0" smtClean="0">
                <a:latin typeface="Alexandria" pitchFamily="2" charset="-78"/>
              </a:rPr>
              <a:t>uncertainty. </a:t>
            </a:r>
            <a:r>
              <a:rPr lang="en-US" sz="1400" dirty="0">
                <a:latin typeface="Alexandria" pitchFamily="2" charset="-78"/>
              </a:rPr>
              <a:t>However, ML methods are also well known for their strong dependence on data quality and </a:t>
            </a:r>
            <a:r>
              <a:rPr lang="en-US" sz="1400" dirty="0" smtClean="0">
                <a:latin typeface="Alexandria" pitchFamily="2" charset="-78"/>
              </a:rPr>
              <a:t>quantity. Training </a:t>
            </a:r>
            <a:r>
              <a:rPr lang="en-US" sz="1400" dirty="0">
                <a:latin typeface="Alexandria" pitchFamily="2" charset="-78"/>
              </a:rPr>
              <a:t>an ML algorithm heavily relies on copious amount of available data, which can be gathered and even augmented from multiple </a:t>
            </a:r>
            <a:r>
              <a:rPr lang="en-US" sz="1400" dirty="0" smtClean="0">
                <a:latin typeface="Alexandria" pitchFamily="2" charset="-78"/>
              </a:rPr>
              <a:t>sources. </a:t>
            </a:r>
            <a:r>
              <a:rPr lang="en-US" sz="1400" dirty="0">
                <a:latin typeface="Alexandria" pitchFamily="2" charset="-78"/>
              </a:rPr>
              <a:t>In addition, training data must be of the utmost quality, for instance, by ensuring statistical representativeness, including bias </a:t>
            </a:r>
            <a:r>
              <a:rPr lang="en-US" sz="1400" dirty="0" smtClean="0">
                <a:latin typeface="Alexandria" pitchFamily="2" charset="-78"/>
              </a:rPr>
              <a:t>independence. Moreover</a:t>
            </a:r>
            <a:r>
              <a:rPr lang="en-US" sz="1400" dirty="0">
                <a:latin typeface="Alexandria" pitchFamily="2" charset="-78"/>
              </a:rPr>
              <a:t>, data scientists must take all reasonable steps to handle data inconsistency, such as irregular or invalid input data, which can negatively affect any learning </a:t>
            </a:r>
            <a:r>
              <a:rPr lang="en-US" sz="1400" dirty="0" smtClean="0">
                <a:latin typeface="Alexandria" pitchFamily="2" charset="-78"/>
              </a:rPr>
              <a:t>method. </a:t>
            </a:r>
            <a:r>
              <a:rPr lang="en-US" sz="1400" dirty="0">
                <a:latin typeface="Alexandria" pitchFamily="2" charset="-78"/>
              </a:rPr>
              <a:t>When data are not sufficient in terms of volume, they can also be augmented through </a:t>
            </a:r>
            <a:r>
              <a:rPr lang="en-US" sz="1400" dirty="0" smtClean="0">
                <a:latin typeface="Alexandria" pitchFamily="2" charset="-78"/>
              </a:rPr>
              <a:t>synthesized data. </a:t>
            </a:r>
            <a:r>
              <a:rPr lang="en-US" sz="1400" dirty="0">
                <a:latin typeface="Alexandria" pitchFamily="2" charset="-78"/>
              </a:rPr>
              <a:t>More generally, ML methods applied to financial trading must address the mathematical problem of dealing with the non-deterministic </a:t>
            </a:r>
            <a:r>
              <a:rPr lang="en-US" sz="1400" dirty="0" smtClean="0">
                <a:latin typeface="Alexandria" pitchFamily="2" charset="-78"/>
              </a:rPr>
              <a:t>behavioral </a:t>
            </a:r>
            <a:r>
              <a:rPr lang="en-US" sz="1400" dirty="0">
                <a:latin typeface="Alexandria" pitchFamily="2" charset="-78"/>
              </a:rPr>
              <a:t>properties of capital markets, which are notoriously complex to model</a:t>
            </a:r>
            <a:r>
              <a:rPr lang="en-US" sz="1400" dirty="0" smtClean="0">
                <a:latin typeface="Alexandria" pitchFamily="2" charset="-78"/>
              </a:rPr>
              <a:t>.</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564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3191"/>
            <a:ext cx="10634489" cy="3570208"/>
          </a:xfrm>
          <a:prstGeom prst="rect">
            <a:avLst/>
          </a:prstGeom>
          <a:noFill/>
        </p:spPr>
        <p:txBody>
          <a:bodyPr wrap="square" rtlCol="0">
            <a:spAutoFit/>
          </a:bodyPr>
          <a:lstStyle/>
          <a:p>
            <a:pPr algn="just"/>
            <a:r>
              <a:rPr lang="en-US" b="1" dirty="0">
                <a:latin typeface="Alexandria" pitchFamily="2" charset="-78"/>
              </a:rPr>
              <a:t>4.1 Challenges of the ‘Deep Computational Finance’ </a:t>
            </a:r>
            <a:r>
              <a:rPr lang="en-US" b="1" dirty="0" smtClean="0">
                <a:latin typeface="Alexandria" pitchFamily="2" charset="-78"/>
              </a:rPr>
              <a:t>Research</a:t>
            </a:r>
          </a:p>
          <a:p>
            <a:pPr algn="just"/>
            <a:r>
              <a:rPr lang="en-US" sz="1600" dirty="0">
                <a:latin typeface="Alexandria" pitchFamily="2" charset="-78"/>
              </a:rPr>
              <a:t>The noisy, non-stationary and sometimes simply unpredictable nature of financial markets complicates, even for most sophisticated ML approaches, the task of modelling market dynamics given all the complexity embedded in capital markets.104 In order to achieve its goal through an optimal sequence of actions, a trading agent not only has to explore the entire action space, which is partly defined by the stream and evolution of empirical data, but also has to take into account the market effects of its trading strategy as well as other market </a:t>
            </a:r>
            <a:r>
              <a:rPr lang="en-US" sz="1600" dirty="0" smtClean="0">
                <a:latin typeface="Alexandria" pitchFamily="2" charset="-78"/>
              </a:rPr>
              <a:t>constraints. But </a:t>
            </a:r>
            <a:r>
              <a:rPr lang="en-US" sz="1600" dirty="0">
                <a:latin typeface="Alexandria" pitchFamily="2" charset="-78"/>
              </a:rPr>
              <a:t>resorting to DL methods can also render trading agents more prone to issues of over-fitting and model selection, two common risks that underpin the crucial role of model validation tasks (e.g., back-testing) to make sure that a given model can actually achieve its intended </a:t>
            </a:r>
            <a:r>
              <a:rPr lang="en-US" sz="1600" dirty="0" smtClean="0">
                <a:latin typeface="Alexandria" pitchFamily="2" charset="-78"/>
              </a:rPr>
              <a:t>purpose. Finally</a:t>
            </a:r>
            <a:r>
              <a:rPr lang="en-US" sz="1600" dirty="0">
                <a:latin typeface="Alexandria" pitchFamily="2" charset="-78"/>
              </a:rPr>
              <a:t>, most sophisticated ML approaches to financial trading (e.g., based on DL) can often invoke black-box problems, thus leading to various ethical and legal </a:t>
            </a:r>
            <a:r>
              <a:rPr lang="en-US" sz="1600" dirty="0" smtClean="0">
                <a:latin typeface="Alexandria" pitchFamily="2" charset="-78"/>
              </a:rPr>
              <a:t>issues. Indeed</a:t>
            </a:r>
            <a:r>
              <a:rPr lang="en-US" sz="1600" dirty="0">
                <a:latin typeface="Alexandria" pitchFamily="2" charset="-78"/>
              </a:rPr>
              <a:t>, as history has shown, the use of data analysis technology without sound scientific methodology and in the absence of ethical considerations can lead to unintended consequences and even harm markets and society as a whole</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3085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774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634489" cy="4031873"/>
          </a:xfrm>
          <a:prstGeom prst="rect">
            <a:avLst/>
          </a:prstGeom>
          <a:noFill/>
        </p:spPr>
        <p:txBody>
          <a:bodyPr wrap="square" rtlCol="0">
            <a:spAutoFit/>
          </a:bodyPr>
          <a:lstStyle/>
          <a:p>
            <a:pPr algn="just"/>
            <a:r>
              <a:rPr lang="en-US" b="1" dirty="0">
                <a:latin typeface="Alexandria" pitchFamily="2" charset="-78"/>
              </a:rPr>
              <a:t>4.2 Black-box Trading and Ethical–Legal Dilemmas</a:t>
            </a:r>
          </a:p>
          <a:p>
            <a:pPr algn="just"/>
            <a:r>
              <a:rPr lang="en-US" sz="1400" dirty="0" smtClean="0">
                <a:latin typeface="Alexandria" pitchFamily="2" charset="-78"/>
              </a:rPr>
              <a:t>Whenever </a:t>
            </a:r>
            <a:r>
              <a:rPr lang="en-US" sz="1400" dirty="0">
                <a:latin typeface="Alexandria" pitchFamily="2" charset="-78"/>
              </a:rPr>
              <a:t>an algorithmic trading system or strategy entails black-box algorithms or processes, several ethical–legal questions arise</a:t>
            </a:r>
            <a:r>
              <a:rPr lang="en-US" sz="1400" dirty="0" smtClean="0">
                <a:latin typeface="Alexandria" pitchFamily="2" charset="-78"/>
              </a:rPr>
              <a:t>. </a:t>
            </a:r>
            <a:r>
              <a:rPr lang="en-US" sz="1400" dirty="0">
                <a:latin typeface="Alexandria" pitchFamily="2" charset="-78"/>
              </a:rPr>
              <a:t>Notably, financial institutions using AI trading tools must ensure their compliance with market conduct rules and other regulatory requirements, such as engaging in fair and permissible activities and taking due care of their algorithmic systems to avoid disrupting </a:t>
            </a:r>
            <a:r>
              <a:rPr lang="en-US" sz="1400" dirty="0" smtClean="0">
                <a:latin typeface="Alexandria" pitchFamily="2" charset="-78"/>
              </a:rPr>
              <a:t>markets. In </a:t>
            </a:r>
            <a:r>
              <a:rPr lang="en-US" sz="1400" dirty="0">
                <a:latin typeface="Alexandria" pitchFamily="2" charset="-78"/>
              </a:rPr>
              <a:t>a financial trading context, the black-box problem arises when human experts cannot fully understand or explain why and how their trading algorithms have reached a particular solution/decision in the face of specific input data, thus leading to an accountability gap and associated liability </a:t>
            </a:r>
            <a:r>
              <a:rPr lang="en-US" sz="1400" dirty="0" smtClean="0">
                <a:latin typeface="Alexandria" pitchFamily="2" charset="-78"/>
              </a:rPr>
              <a:t>issues. Financial </a:t>
            </a:r>
            <a:r>
              <a:rPr lang="en-US" sz="1400" dirty="0">
                <a:latin typeface="Alexandria" pitchFamily="2" charset="-78"/>
              </a:rPr>
              <a:t>institutions that </a:t>
            </a:r>
            <a:r>
              <a:rPr lang="en-US" sz="1400" dirty="0" smtClean="0">
                <a:latin typeface="Alexandria" pitchFamily="2" charset="-78"/>
              </a:rPr>
              <a:t>utilize </a:t>
            </a:r>
            <a:r>
              <a:rPr lang="en-US" sz="1400" dirty="0">
                <a:latin typeface="Alexandria" pitchFamily="2" charset="-78"/>
              </a:rPr>
              <a:t>AI for unfair practices or illicit purposes, thereby polluting the </a:t>
            </a:r>
            <a:r>
              <a:rPr lang="en-US" sz="1400" dirty="0" err="1" smtClean="0">
                <a:latin typeface="Alexandria" pitchFamily="2" charset="-78"/>
              </a:rPr>
              <a:t>informativeness</a:t>
            </a:r>
            <a:r>
              <a:rPr lang="en-US" sz="1400" dirty="0" smtClean="0">
                <a:latin typeface="Alexandria" pitchFamily="2" charset="-78"/>
              </a:rPr>
              <a:t> </a:t>
            </a:r>
            <a:r>
              <a:rPr lang="en-US" sz="1400" dirty="0">
                <a:latin typeface="Alexandria" pitchFamily="2" charset="-78"/>
              </a:rPr>
              <a:t>of markets, actually </a:t>
            </a:r>
            <a:r>
              <a:rPr lang="en-US" sz="1400" dirty="0" smtClean="0">
                <a:latin typeface="Alexandria" pitchFamily="2" charset="-78"/>
              </a:rPr>
              <a:t>externalize </a:t>
            </a:r>
            <a:r>
              <a:rPr lang="en-US" sz="1400" dirty="0">
                <a:latin typeface="Alexandria" pitchFamily="2" charset="-78"/>
              </a:rPr>
              <a:t>the costs of their risky activities to other market </a:t>
            </a:r>
            <a:r>
              <a:rPr lang="en-US" sz="1400" dirty="0" smtClean="0">
                <a:latin typeface="Alexandria" pitchFamily="2" charset="-78"/>
              </a:rPr>
              <a:t>participants. First</a:t>
            </a:r>
            <a:r>
              <a:rPr lang="en-US" sz="1400" dirty="0">
                <a:latin typeface="Alexandria" pitchFamily="2" charset="-78"/>
              </a:rPr>
              <a:t>, the phenomenon may simply manifest itself as a deliberate design choice made by the same users in order to keep the details of their AI-based trading secret from others, with the goal of securing a competitive </a:t>
            </a:r>
            <a:r>
              <a:rPr lang="en-US" sz="1400" dirty="0" smtClean="0">
                <a:latin typeface="Alexandria" pitchFamily="2" charset="-78"/>
              </a:rPr>
              <a:t>edge. Alternatively</a:t>
            </a:r>
            <a:r>
              <a:rPr lang="en-US" sz="1400" dirty="0">
                <a:latin typeface="Alexandria" pitchFamily="2" charset="-78"/>
              </a:rPr>
              <a:t>, opacity may occur as an unintended consequence of using sophisticated trading systems due to a lack of </a:t>
            </a:r>
            <a:r>
              <a:rPr lang="en-US" sz="1400" dirty="0" smtClean="0">
                <a:latin typeface="Alexandria" pitchFamily="2" charset="-78"/>
              </a:rPr>
              <a:t>specialized </a:t>
            </a:r>
            <a:r>
              <a:rPr lang="en-US" sz="1400" dirty="0">
                <a:latin typeface="Alexandria" pitchFamily="2" charset="-78"/>
              </a:rPr>
              <a:t>human expertise in the design, development, deployment, and use of </a:t>
            </a:r>
            <a:r>
              <a:rPr lang="en-US" sz="1400" dirty="0" smtClean="0">
                <a:latin typeface="Alexandria" pitchFamily="2" charset="-78"/>
              </a:rPr>
              <a:t>AI. Whereas </a:t>
            </a:r>
            <a:r>
              <a:rPr lang="en-US" sz="1400" dirty="0">
                <a:latin typeface="Alexandria" pitchFamily="2" charset="-78"/>
              </a:rPr>
              <a:t>the inner working of more traditional, hence non-ML, approaches to algorithmic trading are determined by human knowledge encapsulated in algorithms and data structures, ML methods render possible self-learning from empirical domain data up to dynamically adjusting to changing situations due to new observations</a:t>
            </a:r>
            <a:r>
              <a:rPr lang="en-US" sz="1400" dirty="0" smtClean="0">
                <a:latin typeface="Alexandria" pitchFamily="2" charset="-78"/>
              </a:rPr>
              <a:t>. </a:t>
            </a:r>
            <a:r>
              <a:rPr lang="en-US" sz="1400" dirty="0">
                <a:latin typeface="Alexandria" pitchFamily="2" charset="-78"/>
              </a:rPr>
              <a:t>Therefore, understanding and mitigating causes of opacity in ML become imperative to ensure the acceptance of innovative AI-based trading solutions and strategies from a legal and regulatory perspective.</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8899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2669" y="81051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7483"/>
            <a:ext cx="10680984" cy="4031873"/>
          </a:xfrm>
          <a:prstGeom prst="rect">
            <a:avLst/>
          </a:prstGeom>
          <a:noFill/>
        </p:spPr>
        <p:txBody>
          <a:bodyPr wrap="square" rtlCol="0">
            <a:spAutoFit/>
          </a:bodyPr>
          <a:lstStyle/>
          <a:p>
            <a:pPr algn="just"/>
            <a:r>
              <a:rPr lang="en-US" b="1" dirty="0">
                <a:latin typeface="Alexandria" pitchFamily="2" charset="-78"/>
              </a:rPr>
              <a:t>4.2 Black-box Trading and Ethical–Legal </a:t>
            </a:r>
            <a:r>
              <a:rPr lang="en-US" b="1" dirty="0" smtClean="0">
                <a:latin typeface="Alexandria" pitchFamily="2" charset="-78"/>
              </a:rPr>
              <a:t>Dilemmas</a:t>
            </a:r>
          </a:p>
          <a:p>
            <a:pPr algn="just"/>
            <a:r>
              <a:rPr lang="en-US" sz="1400" dirty="0">
                <a:latin typeface="Alexandria" pitchFamily="2" charset="-78"/>
              </a:rPr>
              <a:t>In the literature, two seemingly competing fields of research are emerging to solve the challenges posed by AI transparency, interpretability and </a:t>
            </a:r>
            <a:r>
              <a:rPr lang="en-US" sz="1400" dirty="0" smtClean="0">
                <a:latin typeface="Alexandria" pitchFamily="2" charset="-78"/>
              </a:rPr>
              <a:t>explain ability. On </a:t>
            </a:r>
            <a:r>
              <a:rPr lang="en-US" sz="1400" dirty="0">
                <a:latin typeface="Alexandria" pitchFamily="2" charset="-78"/>
              </a:rPr>
              <a:t>the one hand, a quite straightforward regulatory solution would imply a higher demand for transparency in AI/ ML </a:t>
            </a:r>
            <a:r>
              <a:rPr lang="en-US" sz="1400" dirty="0" smtClean="0">
                <a:latin typeface="Alexandria" pitchFamily="2" charset="-78"/>
              </a:rPr>
              <a:t>systems. Indeed</a:t>
            </a:r>
            <a:r>
              <a:rPr lang="en-US" sz="1400" dirty="0">
                <a:latin typeface="Alexandria" pitchFamily="2" charset="-78"/>
              </a:rPr>
              <a:t>, ‘explainable AI’ (XAI) is consolidating as a fundamental field of interdisciplinary research in ML, with a growing number of applications also within the ‘deep computational finance’ </a:t>
            </a:r>
            <a:r>
              <a:rPr lang="en-US" sz="1400" dirty="0" smtClean="0">
                <a:latin typeface="Alexandria" pitchFamily="2" charset="-78"/>
              </a:rPr>
              <a:t>community. Undoubtedly</a:t>
            </a:r>
            <a:r>
              <a:rPr lang="en-US" sz="1400" dirty="0">
                <a:latin typeface="Alexandria" pitchFamily="2" charset="-78"/>
              </a:rPr>
              <a:t>, the increasing sophistication of ML methods and techniques applied to algorithmic trading adds another layer of complexity to understanding the functioning and </a:t>
            </a:r>
            <a:r>
              <a:rPr lang="en-US" sz="1400" dirty="0" smtClean="0">
                <a:latin typeface="Alexandria" pitchFamily="2" charset="-78"/>
              </a:rPr>
              <a:t>behavior </a:t>
            </a:r>
            <a:r>
              <a:rPr lang="en-US" sz="1400" dirty="0">
                <a:latin typeface="Alexandria" pitchFamily="2" charset="-78"/>
              </a:rPr>
              <a:t>of capital </a:t>
            </a:r>
            <a:r>
              <a:rPr lang="en-US" sz="1400" dirty="0" smtClean="0">
                <a:latin typeface="Alexandria" pitchFamily="2" charset="-78"/>
              </a:rPr>
              <a:t>markets. The </a:t>
            </a:r>
            <a:r>
              <a:rPr lang="en-US" sz="1400" dirty="0">
                <a:latin typeface="Alexandria" pitchFamily="2" charset="-78"/>
              </a:rPr>
              <a:t>computational finance academic community has not yet come out with globally </a:t>
            </a:r>
            <a:r>
              <a:rPr lang="en-US" sz="1400" dirty="0" smtClean="0">
                <a:latin typeface="Alexandria" pitchFamily="2" charset="-78"/>
              </a:rPr>
              <a:t>recognized </a:t>
            </a:r>
            <a:r>
              <a:rPr lang="en-US" sz="1400" dirty="0">
                <a:latin typeface="Alexandria" pitchFamily="2" charset="-78"/>
              </a:rPr>
              <a:t>standard benchmark procedures and data frameworks to enable comparison between competing ML methods and ensemble strategies (i.e., with regard to theoretical limits, accuracy, and experimental success/failure results</a:t>
            </a:r>
            <a:r>
              <a:rPr lang="en-US" sz="1400" dirty="0" smtClean="0">
                <a:latin typeface="Alexandria" pitchFamily="2" charset="-78"/>
              </a:rPr>
              <a:t>). Insights </a:t>
            </a:r>
            <a:r>
              <a:rPr lang="en-US" sz="1400" dirty="0">
                <a:latin typeface="Alexandria" pitchFamily="2" charset="-78"/>
              </a:rPr>
              <a:t>from the finance industry are even rarer and/or less informative as proprietary trading’s details regarding the nature and role of the empirical data used, as well as the learning process itself (or </a:t>
            </a:r>
            <a:r>
              <a:rPr lang="en-US" sz="1400" dirty="0" err="1" smtClean="0">
                <a:latin typeface="Alexandria" pitchFamily="2" charset="-78"/>
              </a:rPr>
              <a:t>hyperparameters</a:t>
            </a:r>
            <a:r>
              <a:rPr lang="en-US" sz="1400" dirty="0" smtClean="0">
                <a:latin typeface="Alexandria" pitchFamily="2" charset="-78"/>
              </a:rPr>
              <a:t> </a:t>
            </a:r>
            <a:r>
              <a:rPr lang="en-US" sz="1400" dirty="0">
                <a:latin typeface="Alexandria" pitchFamily="2" charset="-78"/>
              </a:rPr>
              <a:t>in general), are often kept secret for obvious commercial </a:t>
            </a:r>
            <a:r>
              <a:rPr lang="en-US" sz="1400" dirty="0" smtClean="0">
                <a:latin typeface="Alexandria" pitchFamily="2" charset="-78"/>
              </a:rPr>
              <a:t>reasons. Indeed</a:t>
            </a:r>
            <a:r>
              <a:rPr lang="en-US" sz="1400" dirty="0">
                <a:latin typeface="Alexandria" pitchFamily="2" charset="-78"/>
              </a:rPr>
              <a:t>, the overall paucity of information generally prevents a comprehensive and effective comparison of different ML approaches, while scientific reproducibility is also </a:t>
            </a:r>
            <a:r>
              <a:rPr lang="en-US" sz="1400" dirty="0" smtClean="0">
                <a:latin typeface="Alexandria" pitchFamily="2" charset="-78"/>
              </a:rPr>
              <a:t>impaired. As </a:t>
            </a:r>
            <a:r>
              <a:rPr lang="en-US" sz="1400" dirty="0">
                <a:latin typeface="Alexandria" pitchFamily="2" charset="-78"/>
              </a:rPr>
              <a:t>a consequence, publicly negotiated and legally binding benchmarking concepts have to be designed and implemented according to the state-of-the-art in AI/ML performance and impact </a:t>
            </a:r>
            <a:r>
              <a:rPr lang="en-US" sz="1400" dirty="0" smtClean="0">
                <a:latin typeface="Alexandria" pitchFamily="2" charset="-78"/>
              </a:rPr>
              <a:t>characterization </a:t>
            </a:r>
            <a:r>
              <a:rPr lang="en-US" sz="1400" dirty="0">
                <a:latin typeface="Alexandria" pitchFamily="2" charset="-78"/>
              </a:rPr>
              <a:t>(i.e., including open data stewardship, </a:t>
            </a:r>
            <a:r>
              <a:rPr lang="en-US" sz="1400" dirty="0" smtClean="0">
                <a:latin typeface="Alexandria" pitchFamily="2" charset="-78"/>
              </a:rPr>
              <a:t>standardization </a:t>
            </a:r>
            <a:r>
              <a:rPr lang="en-US" sz="1400" dirty="0">
                <a:latin typeface="Alexandria" pitchFamily="2" charset="-78"/>
              </a:rPr>
              <a:t>of performance criteria and metrics, the establishment of independent bodies for testing and approval, etc</a:t>
            </a:r>
            <a:r>
              <a:rPr lang="en-US" sz="1400" dirty="0" smtClean="0">
                <a:latin typeface="Alexandria" pitchFamily="2" charset="-78"/>
              </a:rPr>
              <a:t>.</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99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8211"/>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4.2 Black-box Trading and Ethical–Legal </a:t>
            </a:r>
            <a:r>
              <a:rPr lang="en-US" b="1" dirty="0" smtClean="0">
                <a:latin typeface="Alexandria" pitchFamily="2" charset="-78"/>
              </a:rPr>
              <a:t>Dilemmas</a:t>
            </a:r>
          </a:p>
          <a:p>
            <a:pPr algn="just"/>
            <a:r>
              <a:rPr lang="en-US" sz="1600" dirty="0">
                <a:latin typeface="Alexandria" pitchFamily="2" charset="-78"/>
              </a:rPr>
              <a:t>Nevertheless, it seems realistic to envisage the proliferation of increasingly autonomous AI trading agents anytime soon</a:t>
            </a:r>
            <a:r>
              <a:rPr lang="en-US" sz="1600" dirty="0" smtClean="0">
                <a:latin typeface="Alexandria" pitchFamily="2" charset="-78"/>
              </a:rPr>
              <a:t>. </a:t>
            </a:r>
            <a:r>
              <a:rPr lang="en-US" sz="1600" dirty="0">
                <a:latin typeface="Alexandria" pitchFamily="2" charset="-78"/>
              </a:rPr>
              <a:t>But, since this development comes with unprecedented risks, it has to be principally questioned: (</a:t>
            </a:r>
            <a:r>
              <a:rPr lang="en-US" sz="1600" dirty="0" err="1">
                <a:latin typeface="Alexandria" pitchFamily="2" charset="-78"/>
              </a:rPr>
              <a:t>i</a:t>
            </a:r>
            <a:r>
              <a:rPr lang="en-US" sz="1600" dirty="0">
                <a:latin typeface="Alexandria" pitchFamily="2" charset="-78"/>
              </a:rPr>
              <a:t>) whether ML methods, lacking a sound theoretical basis and subject to risks of experimental falsification, should be allowed in areas critical to society in general, and (ii) whether democratic legislation, e.g., for proper regulation, enforcement and liability, will be able to catch up with the pace of R&amp;D and </a:t>
            </a:r>
            <a:r>
              <a:rPr lang="en-US" sz="1600" dirty="0" smtClean="0">
                <a:latin typeface="Alexandria" pitchFamily="2" charset="-78"/>
              </a:rPr>
              <a:t>innovation. Indeed</a:t>
            </a:r>
            <a:r>
              <a:rPr lang="en-US" sz="1600" dirty="0">
                <a:latin typeface="Alexandria" pitchFamily="2" charset="-78"/>
              </a:rPr>
              <a:t>, in the sense of the late Stephen Hawking’s </a:t>
            </a:r>
            <a:r>
              <a:rPr lang="en-US" sz="1600" dirty="0" smtClean="0">
                <a:latin typeface="Alexandria" pitchFamily="2" charset="-78"/>
              </a:rPr>
              <a:t>warning, </a:t>
            </a:r>
            <a:r>
              <a:rPr lang="en-US" sz="1600" dirty="0">
                <a:latin typeface="Alexandria" pitchFamily="2" charset="-78"/>
              </a:rPr>
              <a:t>also immanent in this domain is the threat of delegating agency to AI systems and their algorithms despite knowing that, if things go wrong, we might be unable to understand and control them, but also to hold the actors behind AI accountable and liable.</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510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a:latin typeface="Alexandria" pitchFamily="2" charset="-78"/>
              </a:rPr>
              <a:t>4.3 Deficient Regulatory Regimes and Uncertain Law </a:t>
            </a:r>
            <a:r>
              <a:rPr lang="en-US" sz="1600" b="1" dirty="0" smtClean="0">
                <a:latin typeface="Alexandria" pitchFamily="2" charset="-78"/>
              </a:rPr>
              <a:t>Enforcement</a:t>
            </a:r>
          </a:p>
          <a:p>
            <a:pPr algn="just"/>
            <a:r>
              <a:rPr lang="en-US" sz="1600" dirty="0">
                <a:latin typeface="Alexandria" pitchFamily="2" charset="-78"/>
              </a:rPr>
              <a:t>As discussed previously, the technical specificities of ML-powered trading systems leave several unanswered questions regarding the integration of ML with financial theory and </a:t>
            </a:r>
            <a:r>
              <a:rPr lang="en-US" sz="1600" dirty="0" smtClean="0">
                <a:latin typeface="Alexandria" pitchFamily="2" charset="-78"/>
              </a:rPr>
              <a:t>practice. As </a:t>
            </a:r>
            <a:r>
              <a:rPr lang="en-US" sz="1600" dirty="0">
                <a:latin typeface="Alexandria" pitchFamily="2" charset="-78"/>
              </a:rPr>
              <a:t>such, human experts using ML methods should always be able to understand and provide effective reasoning regarding the market activity of their trading system to be compliant with the </a:t>
            </a:r>
            <a:r>
              <a:rPr lang="en-US" sz="1600" dirty="0" smtClean="0">
                <a:latin typeface="Alexandria" pitchFamily="2" charset="-78"/>
              </a:rPr>
              <a:t>law. Nevertheless</a:t>
            </a:r>
            <a:r>
              <a:rPr lang="en-US" sz="1600" dirty="0">
                <a:latin typeface="Alexandria" pitchFamily="2" charset="-78"/>
              </a:rPr>
              <a:t>, whenever a given AI system exhibits the black-box problem, it can make any attribution of liability for market misconduct and harm de facto </a:t>
            </a:r>
            <a:r>
              <a:rPr lang="en-US" sz="1600" dirty="0" smtClean="0">
                <a:latin typeface="Alexandria" pitchFamily="2" charset="-78"/>
              </a:rPr>
              <a:t>impracticable. This </a:t>
            </a:r>
            <a:r>
              <a:rPr lang="en-US" sz="1600" dirty="0">
                <a:latin typeface="Alexandria" pitchFamily="2" charset="-78"/>
              </a:rPr>
              <a:t>limitation is particularly troublesome and worrisome whenever AI trading can be involved in serious cases of market abuse, such as market manipulation, as enforcement bodies need to prove some relevant mental state with compelling evidence to succeed in </a:t>
            </a:r>
            <a:r>
              <a:rPr lang="en-US" sz="1600" dirty="0" smtClean="0">
                <a:latin typeface="Alexandria" pitchFamily="2" charset="-78"/>
              </a:rPr>
              <a:t>enforcement. Specifically</a:t>
            </a:r>
            <a:r>
              <a:rPr lang="en-US" sz="1600" dirty="0">
                <a:latin typeface="Alexandria" pitchFamily="2" charset="-78"/>
              </a:rPr>
              <a:t>, increasing levels of autonomy and complexity in AI trading systems are likely to further exacerbate existing legal problems inherent to delegating financial decision-making to algorithms.</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5014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665486" cy="3570208"/>
          </a:xfrm>
          <a:prstGeom prst="rect">
            <a:avLst/>
          </a:prstGeom>
          <a:noFill/>
        </p:spPr>
        <p:txBody>
          <a:bodyPr wrap="square" rtlCol="0">
            <a:spAutoFit/>
          </a:bodyPr>
          <a:lstStyle/>
          <a:p>
            <a:pPr algn="just"/>
            <a:r>
              <a:rPr lang="en-GB" sz="1600" b="1" dirty="0">
                <a:latin typeface="Alexandria" pitchFamily="2" charset="-78"/>
              </a:rPr>
              <a:t>4.3.1 Liability </a:t>
            </a:r>
            <a:r>
              <a:rPr lang="en-GB" sz="1600" b="1" dirty="0" smtClean="0">
                <a:latin typeface="Alexandria" pitchFamily="2" charset="-78"/>
              </a:rPr>
              <a:t>rules</a:t>
            </a:r>
          </a:p>
          <a:p>
            <a:pPr algn="just"/>
            <a:r>
              <a:rPr lang="en-US" sz="1400" dirty="0">
                <a:latin typeface="Alexandria" pitchFamily="2" charset="-78"/>
              </a:rPr>
              <a:t>Attributing liability for AI-related accidents, market misconduct, and associated harm can be highly problematic</a:t>
            </a:r>
            <a:r>
              <a:rPr lang="en-US" sz="1400" dirty="0" smtClean="0">
                <a:latin typeface="Alexandria" pitchFamily="2" charset="-78"/>
              </a:rPr>
              <a:t>. </a:t>
            </a:r>
            <a:r>
              <a:rPr lang="en-US" sz="1400" dirty="0">
                <a:latin typeface="Alexandria" pitchFamily="2" charset="-78"/>
              </a:rPr>
              <a:t>Existing legal systems are often </a:t>
            </a:r>
            <a:r>
              <a:rPr lang="en-US" sz="1400" dirty="0" smtClean="0">
                <a:latin typeface="Alexandria" pitchFamily="2" charset="-78"/>
              </a:rPr>
              <a:t>criticized </a:t>
            </a:r>
            <a:r>
              <a:rPr lang="en-US" sz="1400" dirty="0">
                <a:latin typeface="Alexandria" pitchFamily="2" charset="-78"/>
              </a:rPr>
              <a:t>for their overly vague definitions of market manipulation, which, while perhaps able to cope with traditional human </a:t>
            </a:r>
            <a:r>
              <a:rPr lang="en-US" sz="1400" dirty="0" smtClean="0">
                <a:latin typeface="Alexandria" pitchFamily="2" charset="-78"/>
              </a:rPr>
              <a:t>misbehavior, </a:t>
            </a:r>
            <a:r>
              <a:rPr lang="en-US" sz="1400" dirty="0">
                <a:latin typeface="Alexandria" pitchFamily="2" charset="-78"/>
              </a:rPr>
              <a:t>seem far from safely regulating AI trading and the risks associated with </a:t>
            </a:r>
            <a:r>
              <a:rPr lang="en-US" sz="1400" dirty="0" smtClean="0">
                <a:latin typeface="Alexandria" pitchFamily="2" charset="-78"/>
              </a:rPr>
              <a:t>it. The </a:t>
            </a:r>
            <a:r>
              <a:rPr lang="en-US" sz="1400" dirty="0">
                <a:latin typeface="Alexandria" pitchFamily="2" charset="-78"/>
              </a:rPr>
              <a:t>increased complexity introduced by AI can lead to liability issues for market misconduct and harm whenever something can go wrong or control is lost in AI </a:t>
            </a:r>
            <a:r>
              <a:rPr lang="en-US" sz="1400" dirty="0" smtClean="0">
                <a:latin typeface="Alexandria" pitchFamily="2" charset="-78"/>
              </a:rPr>
              <a:t>trading. Established </a:t>
            </a:r>
            <a:r>
              <a:rPr lang="en-US" sz="1400" dirty="0">
                <a:latin typeface="Alexandria" pitchFamily="2" charset="-78"/>
              </a:rPr>
              <a:t>liability concepts underpinning existing market conduct rules can hardly find a safe application for cases of market manipulation by </a:t>
            </a:r>
            <a:r>
              <a:rPr lang="en-US" sz="1400" dirty="0" smtClean="0">
                <a:latin typeface="Alexandria" pitchFamily="2" charset="-78"/>
              </a:rPr>
              <a:t>AI. Given </a:t>
            </a:r>
            <a:r>
              <a:rPr lang="en-US" sz="1400" dirty="0">
                <a:latin typeface="Alexandria" pitchFamily="2" charset="-78"/>
              </a:rPr>
              <a:t>the automated, fast, interconnected, and increasingly sophisticated nature of algorithmic trading systems due to AI, traditional liability rules and tests – e.g., intent, causation, foreseeability, negligence – will find an increasingly challenging scope of </a:t>
            </a:r>
            <a:r>
              <a:rPr lang="en-US" sz="1400" dirty="0" smtClean="0">
                <a:latin typeface="Alexandria" pitchFamily="2" charset="-78"/>
              </a:rPr>
              <a:t>application. Moreover</a:t>
            </a:r>
            <a:r>
              <a:rPr lang="en-US" sz="1400" dirty="0">
                <a:latin typeface="Alexandria" pitchFamily="2" charset="-78"/>
              </a:rPr>
              <a:t>, the speed at which these systems operate and interact may preclude human experts from accurately foreseeing a priori the conduct and failures of algorithmic </a:t>
            </a:r>
            <a:r>
              <a:rPr lang="en-US" sz="1400" dirty="0" smtClean="0">
                <a:latin typeface="Alexandria" pitchFamily="2" charset="-78"/>
              </a:rPr>
              <a:t>trading. In </a:t>
            </a:r>
            <a:r>
              <a:rPr lang="en-US" sz="1400" dirty="0">
                <a:latin typeface="Alexandria" pitchFamily="2" charset="-78"/>
              </a:rPr>
              <a:t>global algorithmic capital markets, the autonomous and black-box nature of specific AI-based trading strategies is therefore inherently prone to undermining the safe application of established prohibitions of market manipulation as these rely on traditional liability concepts and </a:t>
            </a:r>
            <a:r>
              <a:rPr lang="en-US" sz="1400" dirty="0" smtClean="0">
                <a:latin typeface="Alexandria" pitchFamily="2" charset="-78"/>
              </a:rPr>
              <a:t>rules. Even </a:t>
            </a:r>
            <a:r>
              <a:rPr lang="en-US" sz="1400" dirty="0">
                <a:latin typeface="Alexandria" pitchFamily="2" charset="-78"/>
              </a:rPr>
              <a:t>assuming the ability to detect market misconduct by AI trading, enforcement authorities would still need to find ways to ascertain the exact contribution of all possible individuals involved in designing, developing, using, and maintaining a given AI system to impute liability.</a:t>
            </a:r>
            <a:endParaRPr lang="en-GB" sz="14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3265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25257"/>
            <a:ext cx="10680984" cy="4001095"/>
          </a:xfrm>
          <a:prstGeom prst="rect">
            <a:avLst/>
          </a:prstGeom>
          <a:noFill/>
        </p:spPr>
        <p:txBody>
          <a:bodyPr wrap="square" rtlCol="0">
            <a:spAutoFit/>
          </a:bodyPr>
          <a:lstStyle/>
          <a:p>
            <a:pPr algn="just"/>
            <a:r>
              <a:rPr lang="en-GB" sz="1600" b="1" dirty="0">
                <a:latin typeface="Alexandria" pitchFamily="2" charset="-78"/>
              </a:rPr>
              <a:t>4.3.2 Regulatory </a:t>
            </a:r>
            <a:r>
              <a:rPr lang="en-GB" sz="1600" b="1" dirty="0" smtClean="0">
                <a:latin typeface="Alexandria" pitchFamily="2" charset="-78"/>
              </a:rPr>
              <a:t>frameworks</a:t>
            </a:r>
          </a:p>
          <a:p>
            <a:pPr algn="just"/>
            <a:r>
              <a:rPr lang="en-US" sz="1400" dirty="0">
                <a:latin typeface="Alexandria" pitchFamily="2" charset="-78"/>
              </a:rPr>
              <a:t>Most advanced jurisdictions have sector-specific regulations for the governance of algorithmic </a:t>
            </a:r>
            <a:r>
              <a:rPr lang="en-US" sz="1400" dirty="0" smtClean="0">
                <a:latin typeface="Alexandria" pitchFamily="2" charset="-78"/>
              </a:rPr>
              <a:t>trading. </a:t>
            </a:r>
            <a:r>
              <a:rPr lang="en-US" sz="1400" dirty="0">
                <a:latin typeface="Alexandria" pitchFamily="2" charset="-78"/>
              </a:rPr>
              <a:t>Whilst these regulatory regimes generally aim at mitigating risks to the orderly functioning of markets and their integrity, they are inherently entangled with somewhat outdated assumptions that can hardly fit all the complexity of modern and future algorithmic </a:t>
            </a:r>
            <a:r>
              <a:rPr lang="en-US" sz="1400" dirty="0" smtClean="0">
                <a:latin typeface="Alexandria" pitchFamily="2" charset="-78"/>
              </a:rPr>
              <a:t>trading. </a:t>
            </a:r>
            <a:r>
              <a:rPr lang="en-US" sz="1400" dirty="0">
                <a:latin typeface="Alexandria" pitchFamily="2" charset="-78"/>
              </a:rPr>
              <a:t>As a first matter of concern, legal systems use their own definition of algorithmic </a:t>
            </a:r>
            <a:r>
              <a:rPr lang="en-US" sz="1400" dirty="0" smtClean="0">
                <a:latin typeface="Alexandria" pitchFamily="2" charset="-78"/>
              </a:rPr>
              <a:t>trading. As </a:t>
            </a:r>
            <a:r>
              <a:rPr lang="en-US" sz="1400" dirty="0">
                <a:latin typeface="Alexandria" pitchFamily="2" charset="-78"/>
              </a:rPr>
              <a:t>a common denominator, however, legal regimes usually subject HFT practices to more stringent requirements due to their higher potential to distort markets and cause systemic </a:t>
            </a:r>
            <a:r>
              <a:rPr lang="en-US" sz="1400" dirty="0" smtClean="0">
                <a:latin typeface="Alexandria" pitchFamily="2" charset="-78"/>
              </a:rPr>
              <a:t>risk. </a:t>
            </a:r>
            <a:r>
              <a:rPr lang="en-US" sz="1400" dirty="0">
                <a:latin typeface="Alexandria" pitchFamily="2" charset="-78"/>
              </a:rPr>
              <a:t>Apart from that, in all jurisdictions, algorithmic trading is not differentiated according to the specific uses of various AI technologies and applications, notwithstanding that the criticality of AI-related risks largely depends on the actual degree of complexity and capability of a given AI </a:t>
            </a:r>
            <a:r>
              <a:rPr lang="en-US" sz="1400" dirty="0" smtClean="0">
                <a:latin typeface="Alexandria" pitchFamily="2" charset="-78"/>
              </a:rPr>
              <a:t>system. </a:t>
            </a:r>
            <a:r>
              <a:rPr lang="en-US" sz="1400" dirty="0">
                <a:latin typeface="Alexandria" pitchFamily="2" charset="-78"/>
              </a:rPr>
              <a:t>Second, the tasks of mitigating risks inherent to algorithmic trading are mostly left to their developers and </a:t>
            </a:r>
            <a:r>
              <a:rPr lang="en-US" sz="1400" dirty="0" smtClean="0">
                <a:latin typeface="Alexandria" pitchFamily="2" charset="-78"/>
              </a:rPr>
              <a:t>users. </a:t>
            </a:r>
            <a:r>
              <a:rPr lang="en-US" sz="1400" dirty="0">
                <a:latin typeface="Alexandria" pitchFamily="2" charset="-78"/>
              </a:rPr>
              <a:t>Financial institutions using algorithmic trading are subject to specific legal </a:t>
            </a:r>
            <a:r>
              <a:rPr lang="en-US" sz="1400" dirty="0" smtClean="0">
                <a:latin typeface="Alexandria" pitchFamily="2" charset="-78"/>
              </a:rPr>
              <a:t>requirements. Regulatory </a:t>
            </a:r>
            <a:r>
              <a:rPr lang="en-US" sz="1400" dirty="0">
                <a:latin typeface="Alexandria" pitchFamily="2" charset="-78"/>
              </a:rPr>
              <a:t>focus is mostly placed on algorithmic trading market </a:t>
            </a:r>
            <a:r>
              <a:rPr lang="en-US" sz="1400" dirty="0" smtClean="0">
                <a:latin typeface="Alexandria" pitchFamily="2" charset="-78"/>
              </a:rPr>
              <a:t>behavior </a:t>
            </a:r>
            <a:r>
              <a:rPr lang="en-US" sz="1400" dirty="0">
                <a:latin typeface="Alexandria" pitchFamily="2" charset="-78"/>
              </a:rPr>
              <a:t>and measurable outcomes (i.e., trading patterns</a:t>
            </a:r>
            <a:r>
              <a:rPr lang="en-US" sz="1400" dirty="0" smtClean="0">
                <a:latin typeface="Alexandria" pitchFamily="2" charset="-78"/>
              </a:rPr>
              <a:t>). </a:t>
            </a:r>
            <a:r>
              <a:rPr lang="en-US" sz="1400" dirty="0">
                <a:latin typeface="Alexandria" pitchFamily="2" charset="-78"/>
              </a:rPr>
              <a:t>To this end, the activity of algorithmic traders needs to be flagged, and firms must keep records of their trading history to support supervisory </a:t>
            </a:r>
            <a:r>
              <a:rPr lang="en-US" sz="1400" dirty="0" smtClean="0">
                <a:latin typeface="Alexandria" pitchFamily="2" charset="-78"/>
              </a:rPr>
              <a:t>action. </a:t>
            </a:r>
            <a:r>
              <a:rPr lang="en-US" sz="1400" dirty="0">
                <a:latin typeface="Alexandria" pitchFamily="2" charset="-78"/>
              </a:rPr>
              <a:t>In addition, financial institutions must comply with a set of </a:t>
            </a:r>
            <a:r>
              <a:rPr lang="en-US" sz="1400" dirty="0" smtClean="0">
                <a:latin typeface="Alexandria" pitchFamily="2" charset="-78"/>
              </a:rPr>
              <a:t>organizational </a:t>
            </a:r>
            <a:r>
              <a:rPr lang="en-US" sz="1400" dirty="0">
                <a:latin typeface="Alexandria" pitchFamily="2" charset="-78"/>
              </a:rPr>
              <a:t>requirements aimed at ensuring adequate investment in precautionary </a:t>
            </a:r>
            <a:r>
              <a:rPr lang="en-US" sz="1400" dirty="0" smtClean="0">
                <a:latin typeface="Alexandria" pitchFamily="2" charset="-78"/>
              </a:rPr>
              <a:t>measures. High </a:t>
            </a:r>
            <a:r>
              <a:rPr lang="en-US" sz="1400" dirty="0">
                <a:latin typeface="Alexandria" pitchFamily="2" charset="-78"/>
              </a:rPr>
              <a:t>de jure requirements are imposed on the testing, validation, and deployment phases of algorithmic trading to ensure reliable </a:t>
            </a:r>
            <a:r>
              <a:rPr lang="en-US" sz="1400" dirty="0" smtClean="0">
                <a:latin typeface="Alexandria" pitchFamily="2" charset="-78"/>
              </a:rPr>
              <a:t>applications. However</a:t>
            </a:r>
            <a:r>
              <a:rPr lang="en-US" sz="1400" dirty="0">
                <a:latin typeface="Alexandria" pitchFamily="2" charset="-78"/>
              </a:rPr>
              <a:t>, as recently highlighted by some regulatory reports, the conformity assessment of a given AI trading system remains largely an internal task for investment firms.</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7352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3602"/>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10531"/>
            <a:ext cx="10665486" cy="3539430"/>
          </a:xfrm>
          <a:prstGeom prst="rect">
            <a:avLst/>
          </a:prstGeom>
          <a:noFill/>
        </p:spPr>
        <p:txBody>
          <a:bodyPr wrap="square" rtlCol="0">
            <a:spAutoFit/>
          </a:bodyPr>
          <a:lstStyle/>
          <a:p>
            <a:pPr algn="just"/>
            <a:r>
              <a:rPr lang="en-GB" sz="1600" b="1" dirty="0">
                <a:latin typeface="Alexandria" pitchFamily="2" charset="-78"/>
              </a:rPr>
              <a:t>4.3.2 Regulatory </a:t>
            </a:r>
            <a:r>
              <a:rPr lang="en-GB" sz="1600" b="1" dirty="0" smtClean="0">
                <a:latin typeface="Alexandria" pitchFamily="2" charset="-78"/>
              </a:rPr>
              <a:t>frameworks</a:t>
            </a:r>
          </a:p>
          <a:p>
            <a:pPr algn="just"/>
            <a:r>
              <a:rPr lang="en-US" sz="1600" dirty="0">
                <a:latin typeface="Alexandria" pitchFamily="2" charset="-78"/>
              </a:rPr>
              <a:t>As a consequence, regulators and supervisors have no actual knowledge regarding how firms structure their algorithmic workflow from high-to-low levels of financial decision-making. Yet, different AI applications can entail very different risks</a:t>
            </a:r>
            <a:r>
              <a:rPr lang="en-US" sz="1600" dirty="0" smtClean="0">
                <a:latin typeface="Alexandria" pitchFamily="2" charset="-78"/>
              </a:rPr>
              <a:t>. </a:t>
            </a:r>
            <a:r>
              <a:rPr lang="en-US" sz="1600" dirty="0">
                <a:latin typeface="Alexandria" pitchFamily="2" charset="-78"/>
              </a:rPr>
              <a:t>To illustrate, the architecture of a given algorithmic trading system usually comprises several distinct components, which can be combined in different </a:t>
            </a:r>
            <a:r>
              <a:rPr lang="en-US" sz="1600" dirty="0" smtClean="0">
                <a:latin typeface="Alexandria" pitchFamily="2" charset="-78"/>
              </a:rPr>
              <a:t>ways. Each </a:t>
            </a:r>
            <a:r>
              <a:rPr lang="en-US" sz="1600" dirty="0">
                <a:latin typeface="Alexandria" pitchFamily="2" charset="-78"/>
              </a:rPr>
              <a:t>AI-based trading system is unique in itself and, therefore, has its own different and specific </a:t>
            </a:r>
            <a:r>
              <a:rPr lang="en-US" sz="1600" dirty="0" smtClean="0">
                <a:latin typeface="Alexandria" pitchFamily="2" charset="-78"/>
              </a:rPr>
              <a:t>risks. But </a:t>
            </a:r>
            <a:r>
              <a:rPr lang="en-US" sz="1600" dirty="0">
                <a:latin typeface="Alexandria" pitchFamily="2" charset="-78"/>
              </a:rPr>
              <a:t>most importantly, the increasingly autonomous and often black-box nature of specific ML approaches to financial trading can significantly hamper the ability of financial institutions to meet compliance </a:t>
            </a:r>
            <a:r>
              <a:rPr lang="en-US" sz="1600" dirty="0" smtClean="0">
                <a:latin typeface="Alexandria" pitchFamily="2" charset="-78"/>
              </a:rPr>
              <a:t>requirements. For </a:t>
            </a:r>
            <a:r>
              <a:rPr lang="en-US" sz="1600" dirty="0">
                <a:latin typeface="Alexandria" pitchFamily="2" charset="-78"/>
              </a:rPr>
              <a:t>instance, stock exchanges usually provide simulation environments to trading firms to test the operational functioning of algorithmic trading systems and their compatibility with the system capabilities and communication protocols of trading platforms.149 In addition, trading venues have other established controls in place, such as arrangements for electronic trading system operational resilience, circuit-breakers, and market surveillance </a:t>
            </a:r>
            <a:r>
              <a:rPr lang="en-US" sz="1600" dirty="0" smtClean="0">
                <a:latin typeface="Alexandria" pitchFamily="2" charset="-78"/>
              </a:rPr>
              <a:t>facilities. However</a:t>
            </a:r>
            <a:r>
              <a:rPr lang="en-US" sz="1600" dirty="0">
                <a:latin typeface="Alexandria" pitchFamily="2" charset="-78"/>
              </a:rPr>
              <a:t>, as watchdogs, market operators are well known to face an incentive dilemma</a:t>
            </a:r>
            <a:r>
              <a:rPr lang="en-US" sz="1600" dirty="0" smtClean="0">
                <a:latin typeface="Alexandria" pitchFamily="2" charset="-78"/>
              </a:rPr>
              <a:t>. </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7940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7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0750" y="803699"/>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665486" cy="4031873"/>
          </a:xfrm>
          <a:prstGeom prst="rect">
            <a:avLst/>
          </a:prstGeom>
          <a:noFill/>
        </p:spPr>
        <p:txBody>
          <a:bodyPr wrap="square" rtlCol="0">
            <a:spAutoFit/>
          </a:bodyPr>
          <a:lstStyle/>
          <a:p>
            <a:pPr algn="just"/>
            <a:r>
              <a:rPr lang="en-GB" sz="1600" b="1" dirty="0">
                <a:latin typeface="Alexandria" pitchFamily="2" charset="-78"/>
              </a:rPr>
              <a:t>4.3.2 Regulatory </a:t>
            </a:r>
            <a:r>
              <a:rPr lang="en-GB" sz="1600" b="1" dirty="0" smtClean="0">
                <a:latin typeface="Alexandria" pitchFamily="2" charset="-78"/>
              </a:rPr>
              <a:t>frameworks</a:t>
            </a:r>
          </a:p>
          <a:p>
            <a:pPr algn="just"/>
            <a:r>
              <a:rPr lang="en-US" sz="1600" dirty="0" smtClean="0">
                <a:latin typeface="Alexandria" pitchFamily="2" charset="-78"/>
              </a:rPr>
              <a:t>They </a:t>
            </a:r>
            <a:r>
              <a:rPr lang="en-US" sz="1600" dirty="0">
                <a:latin typeface="Alexandria" pitchFamily="2" charset="-78"/>
              </a:rPr>
              <a:t>need to find a compromise between the rigorous screening of algorithms, including market surveillance, and the objectives of a profit-seeking private business under fierce competitive pressure from alternative </a:t>
            </a:r>
            <a:r>
              <a:rPr lang="en-US" sz="1600" dirty="0" smtClean="0">
                <a:latin typeface="Alexandria" pitchFamily="2" charset="-78"/>
              </a:rPr>
              <a:t>venues. </a:t>
            </a:r>
            <a:r>
              <a:rPr lang="en-US" sz="1600" dirty="0">
                <a:latin typeface="Alexandria" pitchFamily="2" charset="-78"/>
              </a:rPr>
              <a:t>Also, an algorithmic trading firm can simultaneously be the operator of a trading platform (e.g., a dark pool), thus leading to a possible conflict of </a:t>
            </a:r>
            <a:r>
              <a:rPr lang="en-US" sz="1600" dirty="0" smtClean="0">
                <a:latin typeface="Alexandria" pitchFamily="2" charset="-78"/>
              </a:rPr>
              <a:t>interest. </a:t>
            </a:r>
            <a:r>
              <a:rPr lang="en-US" sz="1600" dirty="0">
                <a:latin typeface="Alexandria" pitchFamily="2" charset="-78"/>
              </a:rPr>
              <a:t>As another cause of ineffective oversight, algorithmic traders that use direct market access – an arrangement that allows firms to interact directly with a trading venue’s order book by using the IT facilities of other financial institutions – can find ways to bypass some market access </a:t>
            </a:r>
            <a:r>
              <a:rPr lang="en-US" sz="1600" dirty="0" smtClean="0">
                <a:latin typeface="Alexandria" pitchFamily="2" charset="-78"/>
              </a:rPr>
              <a:t>rules. </a:t>
            </a:r>
            <a:r>
              <a:rPr lang="en-US" sz="1600" dirty="0">
                <a:latin typeface="Alexandria" pitchFamily="2" charset="-78"/>
              </a:rPr>
              <a:t>Finally, being exclusively in charge of the oversight of their own platforms, trading venues are not in a position to provide cross-market and cross-border market surveillance, which indeed is one of the main limitations of the current supervisory architecture, given the ubiquity of specific AI trading </a:t>
            </a:r>
            <a:r>
              <a:rPr lang="en-US" sz="1600" dirty="0" smtClean="0">
                <a:latin typeface="Alexandria" pitchFamily="2" charset="-78"/>
              </a:rPr>
              <a:t>strategies. </a:t>
            </a:r>
            <a:r>
              <a:rPr lang="en-US" sz="1600" dirty="0">
                <a:latin typeface="Alexandria" pitchFamily="2" charset="-78"/>
              </a:rPr>
              <a:t>As AI technology risks evolving within somewhat ‘shadowy’ algorithmic trading markets, financial regulators must find innovative ways to promote a responsible culture in the design and use of </a:t>
            </a:r>
            <a:r>
              <a:rPr lang="en-US" sz="1600" dirty="0" smtClean="0">
                <a:latin typeface="Alexandria" pitchFamily="2" charset="-78"/>
              </a:rPr>
              <a:t>AI. In </a:t>
            </a:r>
            <a:r>
              <a:rPr lang="en-US" sz="1600" dirty="0">
                <a:latin typeface="Alexandria" pitchFamily="2" charset="-78"/>
              </a:rPr>
              <a:t>light of the above, it seems rather doubtful whether and effectively how self-regulation by industry participants and delegation of key supervisory tasks to market operators can together promote a ‘good market conduct’ culture within the AI trading industry</a:t>
            </a:r>
            <a:r>
              <a:rPr lang="en-US" sz="1600" dirty="0" smtClean="0">
                <a:latin typeface="Alexandria" pitchFamily="2" charset="-78"/>
              </a:rPr>
              <a:t>. </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2195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462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0509"/>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759"/>
            <a:ext cx="10665486" cy="3785652"/>
          </a:xfrm>
          <a:prstGeom prst="rect">
            <a:avLst/>
          </a:prstGeom>
          <a:noFill/>
        </p:spPr>
        <p:txBody>
          <a:bodyPr wrap="square" rtlCol="0">
            <a:spAutoFit/>
          </a:bodyPr>
          <a:lstStyle/>
          <a:p>
            <a:pPr algn="just"/>
            <a:r>
              <a:rPr lang="en-GB" sz="1600" b="1" dirty="0">
                <a:latin typeface="Alexandria" pitchFamily="2" charset="-78"/>
              </a:rPr>
              <a:t>4.3.3 Market conduct </a:t>
            </a:r>
            <a:r>
              <a:rPr lang="en-GB" sz="1600" b="1" dirty="0" smtClean="0">
                <a:latin typeface="Alexandria" pitchFamily="2" charset="-78"/>
              </a:rPr>
              <a:t>supervision</a:t>
            </a:r>
          </a:p>
          <a:p>
            <a:pPr algn="just"/>
            <a:r>
              <a:rPr lang="en-US" sz="1400" dirty="0">
                <a:latin typeface="Alexandria" pitchFamily="2" charset="-78"/>
              </a:rPr>
              <a:t>To be effective, financial regulation needs to be backed by robust enforcement. Financial law enforcement, for its part, is intimately intertwined with the ability of financial supervisors to detect, investigate, and prosecute cases of market misconduct in the best cost-efficient way, within a reasonable timeframe, and in full respect of private interests in taking legal </a:t>
            </a:r>
            <a:r>
              <a:rPr lang="en-US" sz="1400" dirty="0" smtClean="0">
                <a:latin typeface="Alexandria" pitchFamily="2" charset="-78"/>
              </a:rPr>
              <a:t>action. Furthermore</a:t>
            </a:r>
            <a:r>
              <a:rPr lang="en-US" sz="1400" dirty="0">
                <a:latin typeface="Alexandria" pitchFamily="2" charset="-78"/>
              </a:rPr>
              <a:t>, while suffering from technological inferiority compared to private </a:t>
            </a:r>
            <a:r>
              <a:rPr lang="en-US" sz="1400" dirty="0" smtClean="0">
                <a:latin typeface="Alexandria" pitchFamily="2" charset="-78"/>
              </a:rPr>
              <a:t>organizations, </a:t>
            </a:r>
            <a:r>
              <a:rPr lang="en-US" sz="1400" dirty="0">
                <a:latin typeface="Alexandria" pitchFamily="2" charset="-78"/>
              </a:rPr>
              <a:t>both are confronted with the daunting task of mitigating risks of market misconduct and crime by increasingly sophisticated and </a:t>
            </a:r>
            <a:r>
              <a:rPr lang="en-US" sz="1400" dirty="0" smtClean="0">
                <a:latin typeface="Alexandria" pitchFamily="2" charset="-78"/>
              </a:rPr>
              <a:t>optimized </a:t>
            </a:r>
            <a:r>
              <a:rPr lang="en-US" sz="1400" dirty="0">
                <a:latin typeface="Alexandria" pitchFamily="2" charset="-78"/>
              </a:rPr>
              <a:t>AI-based trading </a:t>
            </a:r>
            <a:r>
              <a:rPr lang="en-US" sz="1400" dirty="0" smtClean="0">
                <a:latin typeface="Alexandria" pitchFamily="2" charset="-78"/>
              </a:rPr>
              <a:t>strategies. Notwithstanding </a:t>
            </a:r>
            <a:r>
              <a:rPr lang="en-US" sz="1400" dirty="0">
                <a:latin typeface="Alexandria" pitchFamily="2" charset="-78"/>
              </a:rPr>
              <a:t>continuous efforts to achieve near real-time, cross-market and cross-border surveillance of trading activity through enhanced cooperation among national financial supervisors, market conduct supervision is still mainly single-market-oriented, with significant responsibilities delegated to market players </a:t>
            </a:r>
            <a:r>
              <a:rPr lang="en-US" sz="1400" dirty="0" smtClean="0">
                <a:latin typeface="Alexandria" pitchFamily="2" charset="-78"/>
              </a:rPr>
              <a:t>themselves. However</a:t>
            </a:r>
            <a:r>
              <a:rPr lang="en-US" sz="1400" dirty="0">
                <a:latin typeface="Alexandria" pitchFamily="2" charset="-78"/>
              </a:rPr>
              <a:t>, this other set of precautions mostly requires substantial investments in IT systems, testing facilities and other risk management tools and expertise by the same market players, all of which need to be tailored to their specific use of trading </a:t>
            </a:r>
            <a:r>
              <a:rPr lang="en-US" sz="1400" dirty="0" smtClean="0">
                <a:latin typeface="Alexandria" pitchFamily="2" charset="-78"/>
              </a:rPr>
              <a:t>technology. In </a:t>
            </a:r>
            <a:r>
              <a:rPr lang="en-US" sz="1400" dirty="0">
                <a:latin typeface="Alexandria" pitchFamily="2" charset="-78"/>
              </a:rPr>
              <a:t>the prospect of a future dominated by artificial agents operating autonomously on markets, the direct auditing of AI-based trading systems could perhaps become more realistic with advances in the research and practice of regulatory/supervisory technology (e.g., via machine-readable regulation, XAI, etc</a:t>
            </a:r>
            <a:r>
              <a:rPr lang="en-US" sz="1400" dirty="0" smtClean="0">
                <a:latin typeface="Alexandria" pitchFamily="2" charset="-78"/>
              </a:rPr>
              <a:t>.). Finally</a:t>
            </a:r>
            <a:r>
              <a:rPr lang="en-US" sz="1400" dirty="0">
                <a:latin typeface="Alexandria" pitchFamily="2" charset="-78"/>
              </a:rPr>
              <a:t>, we can also fairly expect some progress towards AI-driven market conduct supervision to </a:t>
            </a:r>
            <a:r>
              <a:rPr lang="en-US" sz="1400" dirty="0" smtClean="0">
                <a:latin typeface="Alexandria" pitchFamily="2" charset="-78"/>
              </a:rPr>
              <a:t>materialize </a:t>
            </a:r>
            <a:r>
              <a:rPr lang="en-US" sz="1400" dirty="0">
                <a:latin typeface="Alexandria" pitchFamily="2" charset="-78"/>
              </a:rPr>
              <a:t>soon, especially considering the current trends and efforts by global financial supervisors to narrow their technology gap vis-à-vis market players</a:t>
            </a:r>
            <a:r>
              <a:rPr lang="en-US" sz="1400" dirty="0" smtClean="0">
                <a:latin typeface="Alexandria" pitchFamily="2" charset="-78"/>
              </a:rPr>
              <a:t>.</a:t>
            </a:r>
            <a:endParaRPr lang="en-US"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5161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8455"/>
            <a:ext cx="4955591" cy="23126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rPr>
              <a:t>5. DISENTANGLING COMPLEXITY IN AI </a:t>
            </a:r>
            <a:r>
              <a:rPr lang="en-GB" b="1" dirty="0">
                <a:solidFill>
                  <a:schemeClr val="tx1"/>
                </a:solidFill>
                <a:latin typeface="Alexandria" pitchFamily="2" charset="-78"/>
              </a:rPr>
              <a:t>TRADING</a:t>
            </a:r>
          </a:p>
          <a:p>
            <a:r>
              <a:rPr lang="en-US" sz="1600" b="1" dirty="0" smtClean="0">
                <a:solidFill>
                  <a:schemeClr val="tx1"/>
                </a:solidFill>
                <a:latin typeface="Alexandria" pitchFamily="2" charset="-78"/>
              </a:rPr>
              <a:t>   5.1 </a:t>
            </a:r>
            <a:r>
              <a:rPr lang="en-US" sz="1600" b="1" dirty="0">
                <a:solidFill>
                  <a:schemeClr val="tx1"/>
                </a:solidFill>
                <a:latin typeface="Alexandria" pitchFamily="2" charset="-78"/>
              </a:rPr>
              <a:t>Current Regulatory Policy Trends</a:t>
            </a:r>
          </a:p>
          <a:p>
            <a:r>
              <a:rPr lang="en-US" sz="1600" b="1" dirty="0" smtClean="0">
                <a:solidFill>
                  <a:schemeClr val="tx1"/>
                </a:solidFill>
                <a:latin typeface="Alexandria" pitchFamily="2" charset="-78"/>
              </a:rPr>
              <a:t>   5.2 </a:t>
            </a:r>
            <a:r>
              <a:rPr lang="en-US" sz="1600" b="1" dirty="0">
                <a:solidFill>
                  <a:schemeClr val="tx1"/>
                </a:solidFill>
                <a:latin typeface="Alexandria" pitchFamily="2" charset="-78"/>
              </a:rPr>
              <a:t>The Rationale to Regulate AI Trading</a:t>
            </a:r>
          </a:p>
          <a:p>
            <a:r>
              <a:rPr lang="en-US" sz="1600" b="1" dirty="0" smtClean="0">
                <a:solidFill>
                  <a:schemeClr val="tx1"/>
                </a:solidFill>
                <a:latin typeface="Alexandria" pitchFamily="2" charset="-78"/>
              </a:rPr>
              <a:t>   5.3 </a:t>
            </a:r>
            <a:r>
              <a:rPr lang="en-US" sz="1600" b="1" dirty="0">
                <a:solidFill>
                  <a:schemeClr val="tx1"/>
                </a:solidFill>
                <a:latin typeface="Alexandria" pitchFamily="2" charset="-78"/>
              </a:rPr>
              <a:t>Grounding the Case for a Rules-based and Risk-oriented </a:t>
            </a:r>
            <a:r>
              <a:rPr lang="en-GB" sz="1600" b="1" dirty="0">
                <a:solidFill>
                  <a:schemeClr val="tx1"/>
                </a:solidFill>
                <a:latin typeface="Alexandria" pitchFamily="2" charset="-78"/>
              </a:rPr>
              <a:t>Regulatory Approach</a:t>
            </a:r>
          </a:p>
          <a:p>
            <a:r>
              <a:rPr lang="en-US" sz="1600" b="1" dirty="0" smtClean="0">
                <a:solidFill>
                  <a:schemeClr val="tx1"/>
                </a:solidFill>
                <a:latin typeface="Alexandria" pitchFamily="2" charset="-78"/>
              </a:rPr>
              <a:t>   5.4 </a:t>
            </a:r>
            <a:r>
              <a:rPr lang="en-US" sz="1600" b="1" dirty="0">
                <a:solidFill>
                  <a:schemeClr val="tx1"/>
                </a:solidFill>
                <a:latin typeface="Alexandria" pitchFamily="2" charset="-78"/>
              </a:rPr>
              <a:t>Delving Into the ‘AI Lifecycle’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Ch.9- Regulating </a:t>
            </a:r>
            <a:r>
              <a:rPr lang="en-US" sz="2000" b="1" dirty="0">
                <a:latin typeface="Alexandria" pitchFamily="2" charset="-78"/>
                <a:cs typeface="Alexandria" pitchFamily="2" charset="-78"/>
              </a:rPr>
              <a:t>AI trading from an AI</a:t>
            </a:r>
          </a:p>
          <a:p>
            <a:pPr algn="ctr"/>
            <a:r>
              <a:rPr lang="en-GB" sz="2000" b="1" dirty="0">
                <a:latin typeface="Alexandria" pitchFamily="2" charset="-78"/>
                <a:cs typeface="Alexandria" pitchFamily="2" charset="-78"/>
              </a:rPr>
              <a:t>lifecycle perspective</a:t>
            </a:r>
            <a:endParaRPr lang="en-US" sz="20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63486067"/>
      </p:ext>
    </p:extLst>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10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676860" cy="4001095"/>
          </a:xfrm>
          <a:prstGeom prst="rect">
            <a:avLst/>
          </a:prstGeom>
          <a:noFill/>
        </p:spPr>
        <p:txBody>
          <a:bodyPr wrap="square" rtlCol="0">
            <a:spAutoFit/>
          </a:bodyPr>
          <a:lstStyle/>
          <a:p>
            <a:pPr algn="just"/>
            <a:r>
              <a:rPr lang="en-US" sz="1600" b="1" dirty="0">
                <a:latin typeface="Alexandria" pitchFamily="2" charset="-78"/>
              </a:rPr>
              <a:t>5. DISENTANGLING COMPLEXITY IN AI </a:t>
            </a:r>
            <a:r>
              <a:rPr lang="en-GB" sz="1600" b="1" dirty="0" smtClean="0">
                <a:latin typeface="Alexandria" pitchFamily="2" charset="-78"/>
              </a:rPr>
              <a:t>TRADING</a:t>
            </a:r>
          </a:p>
          <a:p>
            <a:pPr algn="just"/>
            <a:r>
              <a:rPr lang="en-US" sz="1400" dirty="0">
                <a:latin typeface="Alexandria" pitchFamily="2" charset="-78"/>
              </a:rPr>
              <a:t>A</a:t>
            </a:r>
            <a:r>
              <a:rPr lang="en-US" sz="1400" dirty="0" smtClean="0">
                <a:latin typeface="Alexandria" pitchFamily="2" charset="-78"/>
              </a:rPr>
              <a:t>s </a:t>
            </a:r>
            <a:r>
              <a:rPr lang="en-US" sz="1400" dirty="0">
                <a:latin typeface="Alexandria" pitchFamily="2" charset="-78"/>
              </a:rPr>
              <a:t>mentioned before due to constant progress in ML research, humans today can craft trading systems that enjoy greater autonomy and are capable of self-learning from empirical data. We have also discussed how ML increasingly presents universal challenges to financial regulators, who need to understand the implications of the interplay between AI trading, financial stability and market integrity</a:t>
            </a:r>
            <a:r>
              <a:rPr lang="en-US" sz="1400" dirty="0" smtClean="0">
                <a:latin typeface="Alexandria" pitchFamily="2" charset="-78"/>
              </a:rPr>
              <a:t>. </a:t>
            </a:r>
            <a:r>
              <a:rPr lang="en-US" sz="1400" dirty="0">
                <a:latin typeface="Alexandria" pitchFamily="2" charset="-78"/>
              </a:rPr>
              <a:t>Even though existing regulatory frameworks and supervisory practices approaches may have done a relatively good job with respect to first-generation AI algorithmic trading, it has to be prevented that they will fail to account for the increasing complexity introduced by more-advanced AI methods and techniques (i.e., based on ML and particularly DL) to be embedded in a </a:t>
            </a:r>
            <a:r>
              <a:rPr lang="en-US" sz="1400" dirty="0" smtClean="0">
                <a:latin typeface="Alexandria" pitchFamily="2" charset="-78"/>
              </a:rPr>
              <a:t>globalized </a:t>
            </a:r>
            <a:r>
              <a:rPr lang="en-US" sz="1400" dirty="0">
                <a:latin typeface="Alexandria" pitchFamily="2" charset="-78"/>
              </a:rPr>
              <a:t>financial market </a:t>
            </a:r>
            <a:r>
              <a:rPr lang="en-US" sz="1400" dirty="0" smtClean="0">
                <a:latin typeface="Alexandria" pitchFamily="2" charset="-78"/>
              </a:rPr>
              <a:t>characterized </a:t>
            </a:r>
            <a:r>
              <a:rPr lang="en-US" sz="1400" dirty="0">
                <a:latin typeface="Alexandria" pitchFamily="2" charset="-78"/>
              </a:rPr>
              <a:t>by unprecedented complexity in terms of structure, processes, and </a:t>
            </a:r>
            <a:r>
              <a:rPr lang="en-US" sz="1400" dirty="0" smtClean="0">
                <a:latin typeface="Alexandria" pitchFamily="2" charset="-78"/>
              </a:rPr>
              <a:t>technology. By </a:t>
            </a:r>
            <a:r>
              <a:rPr lang="en-US" sz="1400" dirty="0">
                <a:latin typeface="Alexandria" pitchFamily="2" charset="-78"/>
              </a:rPr>
              <a:t>remaining almost entirely neutral regarding the precise levels of technological sophistication and complexity of AI trading systems, the current regulatory approach does not allow regulators to develop a solid understanding of AI trading technology and how different ML methods can impact the operations of investment firms as well as market </a:t>
            </a:r>
            <a:r>
              <a:rPr lang="en-US" sz="1400" dirty="0" smtClean="0">
                <a:latin typeface="Alexandria" pitchFamily="2" charset="-78"/>
              </a:rPr>
              <a:t>functioning. Particularly</a:t>
            </a:r>
            <a:r>
              <a:rPr lang="en-US" sz="1400" dirty="0">
                <a:latin typeface="Alexandria" pitchFamily="2" charset="-78"/>
              </a:rPr>
              <a:t>, industry players may not have adequate incentives to develop and use trading machines for fair practices that fully comply with financial law and regulation.161 Malicious market participants may even face greater incentives to use black-box ML for improper </a:t>
            </a:r>
            <a:r>
              <a:rPr lang="en-US" sz="1400" dirty="0" smtClean="0">
                <a:latin typeface="Alexandria" pitchFamily="2" charset="-78"/>
              </a:rPr>
              <a:t>purposes. As </a:t>
            </a:r>
            <a:r>
              <a:rPr lang="en-US" sz="1400" dirty="0">
                <a:latin typeface="Alexandria" pitchFamily="2" charset="-78"/>
              </a:rPr>
              <a:t>a necessary starting point to alleviate this growing tension, global financial regulators are being called upon to gain deeper knowledge of AI trading – i.e., ML methods and their criticality – rather than just focusing on the tip of the iceberg when it comes to regulating the risks associated with it</a:t>
            </a:r>
            <a:r>
              <a:rPr lang="en-US" sz="1400" dirty="0" smtClean="0">
                <a:latin typeface="Alexandria" pitchFamily="2" charset="-78"/>
              </a:rPr>
              <a:t>.</a:t>
            </a:r>
            <a:endParaRPr lang="en-GB" sz="14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4069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67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48235"/>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649988" cy="4216539"/>
          </a:xfrm>
          <a:prstGeom prst="rect">
            <a:avLst/>
          </a:prstGeom>
          <a:noFill/>
        </p:spPr>
        <p:txBody>
          <a:bodyPr wrap="square" rtlCol="0">
            <a:spAutoFit/>
          </a:bodyPr>
          <a:lstStyle/>
          <a:p>
            <a:pPr algn="just"/>
            <a:r>
              <a:rPr lang="en-US" sz="1600" b="1" dirty="0">
                <a:latin typeface="Alexandria" pitchFamily="2" charset="-78"/>
              </a:rPr>
              <a:t> 5.1 Current Regulatory Policy </a:t>
            </a:r>
            <a:r>
              <a:rPr lang="en-US" sz="1600" b="1" dirty="0" smtClean="0">
                <a:latin typeface="Alexandria" pitchFamily="2" charset="-78"/>
              </a:rPr>
              <a:t>Trends</a:t>
            </a:r>
          </a:p>
          <a:p>
            <a:pPr algn="just"/>
            <a:r>
              <a:rPr lang="en-US" sz="1400" dirty="0">
                <a:latin typeface="Alexandria" pitchFamily="2" charset="-78"/>
              </a:rPr>
              <a:t>There is little doubt that technological innovation within the ramifications of algorithmic trading gives rise to an increasing complexity </a:t>
            </a:r>
            <a:r>
              <a:rPr lang="en-US" sz="1400" dirty="0" err="1">
                <a:latin typeface="Alexandria" pitchFamily="2" charset="-78"/>
              </a:rPr>
              <a:t>characterising</a:t>
            </a:r>
            <a:r>
              <a:rPr lang="en-US" sz="1400" dirty="0">
                <a:latin typeface="Alexandria" pitchFamily="2" charset="-78"/>
              </a:rPr>
              <a:t> the structure and functioning of global capital markets. First, consider the model complexity of specific ML approaches. While ML methods are generally intended to assist humans in handling market uncertainty, their often black-box nature can constitute a source of uncertainty multiplication in </a:t>
            </a:r>
            <a:r>
              <a:rPr lang="en-US" sz="1400" dirty="0" smtClean="0">
                <a:latin typeface="Alexandria" pitchFamily="2" charset="-78"/>
              </a:rPr>
              <a:t>itself. </a:t>
            </a:r>
            <a:r>
              <a:rPr lang="en-US" sz="1400" dirty="0">
                <a:latin typeface="Alexandria" pitchFamily="2" charset="-78"/>
              </a:rPr>
              <a:t>This is particularly the case with DL-based systems, as these can alter agency problems inherent to algorithmic trading in substantial </a:t>
            </a:r>
            <a:r>
              <a:rPr lang="en-US" sz="1400" dirty="0" smtClean="0">
                <a:latin typeface="Alexandria" pitchFamily="2" charset="-78"/>
              </a:rPr>
              <a:t>ways. </a:t>
            </a:r>
            <a:r>
              <a:rPr lang="en-US" sz="1400" dirty="0">
                <a:latin typeface="Alexandria" pitchFamily="2" charset="-78"/>
              </a:rPr>
              <a:t>Moreover, the widespread adoption of, and ever-greater reliance on ML trading tools can have several implications for capital markets, such as shaping the economic relationships and the degree of interconnectedness among market </a:t>
            </a:r>
            <a:r>
              <a:rPr lang="en-US" sz="1400" dirty="0" smtClean="0">
                <a:latin typeface="Alexandria" pitchFamily="2" charset="-78"/>
              </a:rPr>
              <a:t>players. </a:t>
            </a:r>
            <a:r>
              <a:rPr lang="en-US" sz="1400" dirty="0">
                <a:latin typeface="Alexandria" pitchFamily="2" charset="-78"/>
              </a:rPr>
              <a:t>In this evolving landscape, financial regulators at least appear increasingly vigilant about the risks and related legal issues introduced by the novel relationships between AI and algorithmic </a:t>
            </a:r>
            <a:r>
              <a:rPr lang="en-US" sz="1400" dirty="0" smtClean="0">
                <a:latin typeface="Alexandria" pitchFamily="2" charset="-78"/>
              </a:rPr>
              <a:t>trading. But </a:t>
            </a:r>
            <a:r>
              <a:rPr lang="en-US" sz="1400" dirty="0">
                <a:latin typeface="Alexandria" pitchFamily="2" charset="-78"/>
              </a:rPr>
              <a:t>no major regulatory policy reforms have yet been taken across jurisdictions to tackle the additional uncertainty and incremental system complexity induced by advances in algorithmic trading due to </a:t>
            </a:r>
            <a:r>
              <a:rPr lang="en-US" sz="1400" dirty="0" smtClean="0">
                <a:latin typeface="Alexandria" pitchFamily="2" charset="-78"/>
              </a:rPr>
              <a:t>AI/ML. </a:t>
            </a:r>
            <a:r>
              <a:rPr lang="en-US" sz="1400" dirty="0">
                <a:latin typeface="Alexandria" pitchFamily="2" charset="-78"/>
              </a:rPr>
              <a:t>In many jurisdictions, however, policymakers have adopted soft-law instruments targeting AI applications in </a:t>
            </a:r>
            <a:r>
              <a:rPr lang="en-US" sz="1400" dirty="0" smtClean="0">
                <a:latin typeface="Alexandria" pitchFamily="2" charset="-78"/>
              </a:rPr>
              <a:t>finance.</a:t>
            </a:r>
            <a:r>
              <a:rPr lang="en-US" sz="1400" dirty="0">
                <a:latin typeface="Alexandria" pitchFamily="2" charset="-78"/>
              </a:rPr>
              <a:t> </a:t>
            </a:r>
            <a:r>
              <a:rPr lang="en-US" sz="1400" dirty="0" smtClean="0">
                <a:latin typeface="Alexandria" pitchFamily="2" charset="-78"/>
              </a:rPr>
              <a:t>Although </a:t>
            </a:r>
            <a:r>
              <a:rPr lang="en-US" sz="1400" dirty="0">
                <a:latin typeface="Alexandria" pitchFamily="2" charset="-78"/>
              </a:rPr>
              <a:t>focusing so far on retail financial services, financial regulators aim to steer AI innovation towards socially beneficial and responsible outcomes while avoiding the risks posed by specific AI applications in risky domains for people’s fundamental rights and </a:t>
            </a:r>
            <a:r>
              <a:rPr lang="en-US" sz="1400" dirty="0" smtClean="0">
                <a:latin typeface="Alexandria" pitchFamily="2" charset="-78"/>
              </a:rPr>
              <a:t>safety. </a:t>
            </a:r>
            <a:r>
              <a:rPr lang="en-US" sz="1400" dirty="0">
                <a:latin typeface="Alexandria" pitchFamily="2" charset="-78"/>
              </a:rPr>
              <a:t>Differently, algorithmic trading, particularly the proprietary trading industry, remains a somewhat less explored AI application domain by global </a:t>
            </a:r>
            <a:r>
              <a:rPr lang="en-US" sz="1400" dirty="0" smtClean="0">
                <a:latin typeface="Alexandria" pitchFamily="2" charset="-78"/>
              </a:rPr>
              <a:t>regulators. </a:t>
            </a:r>
            <a:r>
              <a:rPr lang="en-US" sz="1400" dirty="0">
                <a:latin typeface="Alexandria" pitchFamily="2" charset="-78"/>
              </a:rPr>
              <a:t>In reality, current regulatory approaches are largely unsuccessful in providing a sound normative framework for AI-related technology to develop and flourish within the financial trading industry in the interest of society</a:t>
            </a:r>
            <a:r>
              <a:rPr lang="en-US" sz="1400" dirty="0" smtClean="0">
                <a:latin typeface="Alexandria" pitchFamily="2" charset="-78"/>
              </a:rPr>
              <a:t>.</a:t>
            </a:r>
            <a:endParaRPr lang="en-US" sz="14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1797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680984" cy="3970318"/>
          </a:xfrm>
          <a:prstGeom prst="rect">
            <a:avLst/>
          </a:prstGeom>
          <a:noFill/>
        </p:spPr>
        <p:txBody>
          <a:bodyPr wrap="square" rtlCol="0">
            <a:spAutoFit/>
          </a:bodyPr>
          <a:lstStyle/>
          <a:p>
            <a:pPr algn="just"/>
            <a:r>
              <a:rPr lang="en-US" sz="1600" b="1" dirty="0">
                <a:latin typeface="Alexandria" pitchFamily="2" charset="-78"/>
                <a:cs typeface="Alexandria" pitchFamily="2" charset="-78"/>
              </a:rPr>
              <a:t>5.2 The Rationale to Regulate AI </a:t>
            </a:r>
            <a:r>
              <a:rPr lang="en-US" sz="1600" b="1" dirty="0" smtClean="0">
                <a:latin typeface="Alexandria" pitchFamily="2" charset="-78"/>
                <a:cs typeface="Alexandria" pitchFamily="2" charset="-78"/>
              </a:rPr>
              <a:t>Trading</a:t>
            </a:r>
          </a:p>
          <a:p>
            <a:pPr algn="just"/>
            <a:r>
              <a:rPr lang="en-US" sz="1400" dirty="0">
                <a:latin typeface="Alexandria" pitchFamily="2" charset="-78"/>
                <a:cs typeface="Alexandria" pitchFamily="2" charset="-78"/>
              </a:rPr>
              <a:t>While policymakers worldwide are considering somewhat different approaches to the regulatory governance of AI, no significant reform has addressed the financial trading industry to </a:t>
            </a:r>
            <a:r>
              <a:rPr lang="en-US" sz="1400" dirty="0" smtClean="0">
                <a:latin typeface="Alexandria" pitchFamily="2" charset="-78"/>
                <a:cs typeface="Alexandria" pitchFamily="2" charset="-78"/>
              </a:rPr>
              <a:t>date. The </a:t>
            </a:r>
            <a:r>
              <a:rPr lang="en-US" sz="1400" dirty="0">
                <a:latin typeface="Alexandria" pitchFamily="2" charset="-78"/>
                <a:cs typeface="Alexandria" pitchFamily="2" charset="-78"/>
              </a:rPr>
              <a:t>only notable exception pertains to AI-related regulatory guidance for consumer-facing financial services.169 However, in light of the risks discussed above, the fundamental issue facing global financial regulators is not so much whether or not to regulate AI in financial trading, but rather how best to approach this challenging task in order to foster innovation and competition without sacrificing market integrity and </a:t>
            </a:r>
            <a:r>
              <a:rPr lang="en-US" sz="1400" dirty="0" smtClean="0">
                <a:latin typeface="Alexandria" pitchFamily="2" charset="-78"/>
                <a:cs typeface="Alexandria" pitchFamily="2" charset="-78"/>
              </a:rPr>
              <a:t>safety. Following </a:t>
            </a:r>
            <a:r>
              <a:rPr lang="en-US" sz="1400" dirty="0">
                <a:latin typeface="Alexandria" pitchFamily="2" charset="-78"/>
                <a:cs typeface="Alexandria" pitchFamily="2" charset="-78"/>
              </a:rPr>
              <a:t>the mantra of technological neutrality, the current regulatory paradigm is largely focused on an ex-ante control of AI trading at market access rather than ensuring effective due diligence and final quality assurance of specific AI-powered trading </a:t>
            </a:r>
            <a:r>
              <a:rPr lang="en-US" sz="1400" dirty="0" smtClean="0">
                <a:latin typeface="Alexandria" pitchFamily="2" charset="-78"/>
                <a:cs typeface="Alexandria" pitchFamily="2" charset="-78"/>
              </a:rPr>
              <a:t>tools. As </a:t>
            </a:r>
            <a:r>
              <a:rPr lang="en-US" sz="1400" dirty="0">
                <a:latin typeface="Alexandria" pitchFamily="2" charset="-78"/>
                <a:cs typeface="Alexandria" pitchFamily="2" charset="-78"/>
              </a:rPr>
              <a:t>discussed before, however, both regulators and supervisors face an even more daunting task when confronted with the speed and pace of AI research and practice, which in fact are often left without public </a:t>
            </a:r>
            <a:r>
              <a:rPr lang="en-US" sz="1400" dirty="0" smtClean="0">
                <a:latin typeface="Alexandria" pitchFamily="2" charset="-78"/>
                <a:cs typeface="Alexandria" pitchFamily="2" charset="-78"/>
              </a:rPr>
              <a:t>scrutiny. In </a:t>
            </a:r>
            <a:r>
              <a:rPr lang="en-US" sz="1400" dirty="0">
                <a:latin typeface="Alexandria" pitchFamily="2" charset="-78"/>
                <a:cs typeface="Alexandria" pitchFamily="2" charset="-78"/>
              </a:rPr>
              <a:t>our view, solutions to this problem can either be addressed with enhanced supervisory effectiveness or by novel regulatory approaches that are better able to disentangle the complexity inherent to the growing sophistication of algorithmic trading </a:t>
            </a:r>
            <a:r>
              <a:rPr lang="en-US" sz="1400" dirty="0" smtClean="0">
                <a:latin typeface="Alexandria" pitchFamily="2" charset="-78"/>
                <a:cs typeface="Alexandria" pitchFamily="2" charset="-78"/>
              </a:rPr>
              <a:t>technology. Nevertheless</a:t>
            </a:r>
            <a:r>
              <a:rPr lang="en-US" sz="1400" dirty="0">
                <a:latin typeface="Alexandria" pitchFamily="2" charset="-78"/>
                <a:cs typeface="Alexandria" pitchFamily="2" charset="-78"/>
              </a:rPr>
              <a:t>, we here discuss the merits of improving the regulation of algorithmic trading to account for the technical specificities of AI and the resulting additional risks – under the assumption that both policymakers and regulators lack proper awareness and a clear understanding of AI trading </a:t>
            </a:r>
            <a:r>
              <a:rPr lang="en-US" sz="1400" dirty="0" smtClean="0">
                <a:latin typeface="Alexandria" pitchFamily="2" charset="-78"/>
                <a:cs typeface="Alexandria" pitchFamily="2" charset="-78"/>
              </a:rPr>
              <a:t>technology. In </a:t>
            </a:r>
            <a:r>
              <a:rPr lang="en-US" sz="1400" dirty="0">
                <a:latin typeface="Alexandria" pitchFamily="2" charset="-78"/>
                <a:cs typeface="Alexandria" pitchFamily="2" charset="-78"/>
              </a:rPr>
              <a:t>principle, any AI-targeted regulation should build upon existing legal and regulatory regimes for algorithmic trading and work incrementally based on the additional risks posed by specific AI applications.</a:t>
            </a:r>
            <a:endParaRPr lang="en-US" sz="14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07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3602"/>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696483" cy="3785652"/>
          </a:xfrm>
          <a:prstGeom prst="rect">
            <a:avLst/>
          </a:prstGeom>
          <a:noFill/>
        </p:spPr>
        <p:txBody>
          <a:bodyPr wrap="square" rtlCol="0">
            <a:spAutoFit/>
          </a:bodyPr>
          <a:lstStyle/>
          <a:p>
            <a:pPr algn="just"/>
            <a:r>
              <a:rPr lang="en-US" sz="1600" b="1" dirty="0">
                <a:latin typeface="Alexandria" pitchFamily="2" charset="-78"/>
              </a:rPr>
              <a:t>5.2 The Rationale to Regulate AI </a:t>
            </a:r>
            <a:r>
              <a:rPr lang="en-US" sz="1600" b="1" dirty="0" smtClean="0">
                <a:latin typeface="Alexandria" pitchFamily="2" charset="-78"/>
              </a:rPr>
              <a:t>Trading</a:t>
            </a:r>
          </a:p>
          <a:p>
            <a:pPr algn="just"/>
            <a:r>
              <a:rPr lang="en-US" sz="1600" dirty="0">
                <a:latin typeface="Alexandria" pitchFamily="2" charset="-78"/>
              </a:rPr>
              <a:t>Regulating the use of AI in the financial services industry should be based on an engineering approach a la De Silva and </a:t>
            </a:r>
            <a:r>
              <a:rPr lang="en-US" sz="1600" dirty="0" err="1">
                <a:latin typeface="Alexandria" pitchFamily="2" charset="-78"/>
              </a:rPr>
              <a:t>Alahakoon</a:t>
            </a:r>
            <a:r>
              <a:rPr lang="en-US" sz="1600" dirty="0">
                <a:latin typeface="Alexandria" pitchFamily="2" charset="-78"/>
              </a:rPr>
              <a:t>, targeting software components and architectures, their design goals and criticality according to specific use </a:t>
            </a:r>
            <a:r>
              <a:rPr lang="en-US" sz="1600" dirty="0" smtClean="0">
                <a:latin typeface="Alexandria" pitchFamily="2" charset="-78"/>
              </a:rPr>
              <a:t>cases. To </a:t>
            </a:r>
            <a:r>
              <a:rPr lang="en-US" sz="1600" dirty="0">
                <a:latin typeface="Alexandria" pitchFamily="2" charset="-78"/>
              </a:rPr>
              <a:t>be operational, however, an engineering approach requires some technical understanding of the different AI methods, their capabilities, and associated risks according to the specific application domain, all elements that underscore the necessity for financial regulators to develop interdisciplinary knowledge at the intersection of finance, law, and computer </a:t>
            </a:r>
            <a:r>
              <a:rPr lang="en-US" sz="1600" dirty="0" smtClean="0">
                <a:latin typeface="Alexandria" pitchFamily="2" charset="-78"/>
              </a:rPr>
              <a:t>science. In </a:t>
            </a:r>
            <a:r>
              <a:rPr lang="en-US" sz="1600" dirty="0">
                <a:latin typeface="Alexandria" pitchFamily="2" charset="-78"/>
              </a:rPr>
              <a:t>addition, since AI is a dynamic and evolutionary concept, also partly shaped by the particular efforts and interests of private </a:t>
            </a:r>
            <a:r>
              <a:rPr lang="en-US" sz="1600" dirty="0" smtClean="0">
                <a:latin typeface="Alexandria" pitchFamily="2" charset="-78"/>
              </a:rPr>
              <a:t>organizations </a:t>
            </a:r>
            <a:r>
              <a:rPr lang="en-US" sz="1600" dirty="0">
                <a:latin typeface="Alexandria" pitchFamily="2" charset="-78"/>
              </a:rPr>
              <a:t>that develop and use AI methods and techniques, any attempt to define it legally may undermine its effective </a:t>
            </a:r>
            <a:r>
              <a:rPr lang="en-US" sz="1600" dirty="0" smtClean="0">
                <a:latin typeface="Alexandria" pitchFamily="2" charset="-78"/>
              </a:rPr>
              <a:t>regulation. Their </a:t>
            </a:r>
            <a:r>
              <a:rPr lang="en-US" sz="1600" dirty="0">
                <a:latin typeface="Alexandria" pitchFamily="2" charset="-78"/>
              </a:rPr>
              <a:t>goal, however, should not be that of regulating AI per se, but rather to prescribe rules for best mitigating risks posed by specific ML applications to financial </a:t>
            </a:r>
            <a:r>
              <a:rPr lang="en-US" sz="1600" dirty="0" smtClean="0">
                <a:latin typeface="Alexandria" pitchFamily="2" charset="-78"/>
              </a:rPr>
              <a:t>trading. As </a:t>
            </a:r>
            <a:r>
              <a:rPr lang="en-US" sz="1600" dirty="0">
                <a:latin typeface="Alexandria" pitchFamily="2" charset="-78"/>
              </a:rPr>
              <a:t>pointed, the exact nature and magnitude of the additional risks posed by AI depend on the specific ML methods employed, their particular combination and application scope within a given trading system, as well as the specific techno-economic environment in which AI trading is called upon to operate</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089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78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7588"/>
            <a:ext cx="10680984" cy="4031873"/>
          </a:xfrm>
          <a:prstGeom prst="rect">
            <a:avLst/>
          </a:prstGeom>
          <a:noFill/>
        </p:spPr>
        <p:txBody>
          <a:bodyPr wrap="square" rtlCol="0">
            <a:spAutoFit/>
          </a:bodyPr>
          <a:lstStyle/>
          <a:p>
            <a:pPr algn="just"/>
            <a:r>
              <a:rPr lang="en-US" sz="1600" b="1" dirty="0">
                <a:latin typeface="Alexandria" pitchFamily="2" charset="-78"/>
              </a:rPr>
              <a:t>5.2 The Rationale to Regulate AI </a:t>
            </a:r>
            <a:r>
              <a:rPr lang="en-US" sz="1600" b="1" dirty="0" smtClean="0">
                <a:latin typeface="Alexandria" pitchFamily="2" charset="-78"/>
              </a:rPr>
              <a:t>Trading</a:t>
            </a:r>
          </a:p>
          <a:p>
            <a:pPr algn="just"/>
            <a:r>
              <a:rPr lang="en-US" sz="1600" dirty="0">
                <a:latin typeface="Alexandria" pitchFamily="2" charset="-78"/>
              </a:rPr>
              <a:t>To disentangle all this complexity, any AI-targeted regulation should therefore be proportionate to the particular and additional risks arising from using specific ML-powered algorithmic trading methods, architectures and/or strategies. A similar approach has been taken by the recently proposed EU AI Act, which provides a first useful conceptual and legal framework for classifying different AI applications by delineating their dimensions of risk (and complexity</a:t>
            </a:r>
            <a:r>
              <a:rPr lang="en-US" sz="1600" dirty="0" smtClean="0">
                <a:latin typeface="Alexandria" pitchFamily="2" charset="-78"/>
              </a:rPr>
              <a:t>). To </a:t>
            </a:r>
            <a:r>
              <a:rPr lang="en-US" sz="1600" dirty="0">
                <a:latin typeface="Alexandria" pitchFamily="2" charset="-78"/>
              </a:rPr>
              <a:t>the best of the authors’ knowledge, this book chapter is the very first treatise to evaluate the merits of a risk-based regulatory approach, such as the one put forward by the EU AI Act, using algorithmic trading, in breadth and depth, as an explanatory use </a:t>
            </a:r>
            <a:r>
              <a:rPr lang="en-US" sz="1600" dirty="0" smtClean="0">
                <a:latin typeface="Alexandria" pitchFamily="2" charset="-78"/>
              </a:rPr>
              <a:t>case. Accordingly</a:t>
            </a:r>
            <a:r>
              <a:rPr lang="en-US" sz="1600" dirty="0">
                <a:latin typeface="Alexandria" pitchFamily="2" charset="-78"/>
              </a:rPr>
              <a:t>, regulators should first define the additional risks introduced by ML that warrant more in-depth scrutiny, identify the precise ML technical properties that can facilitate the occurrence of these risks, and finally determine which of these properties require special regulatory </a:t>
            </a:r>
            <a:r>
              <a:rPr lang="en-US" sz="1600" dirty="0" smtClean="0">
                <a:latin typeface="Alexandria" pitchFamily="2" charset="-78"/>
              </a:rPr>
              <a:t>treatment. A </a:t>
            </a:r>
            <a:r>
              <a:rPr lang="en-US" sz="1600" dirty="0">
                <a:latin typeface="Alexandria" pitchFamily="2" charset="-78"/>
              </a:rPr>
              <a:t>risk-based approach can assist regulators in disentangling complexity by capturing the additional risks introduced by increasingly diverse, complex, and sophisticated ML tools for financial </a:t>
            </a:r>
            <a:r>
              <a:rPr lang="en-US" sz="1600" dirty="0" smtClean="0">
                <a:latin typeface="Alexandria" pitchFamily="2" charset="-78"/>
              </a:rPr>
              <a:t>trading. In this context</a:t>
            </a:r>
            <a:r>
              <a:rPr lang="en-US" sz="1600" dirty="0">
                <a:latin typeface="Alexandria" pitchFamily="2" charset="-78"/>
              </a:rPr>
              <a:t>, all this suggests that regulators should best invest in developing a clearer understanding and stronger expertise to deal with both increased system complexity and the additional risks posed by ML and ‘deep computational finance</a:t>
            </a:r>
            <a:r>
              <a:rPr lang="en-US" sz="1600" dirty="0" smtClean="0">
                <a:latin typeface="Alexandria" pitchFamily="2" charset="-78"/>
              </a:rPr>
              <a:t>’.</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1250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4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43792"/>
            <a:ext cx="10812720" cy="4278094"/>
          </a:xfrm>
          <a:prstGeom prst="rect">
            <a:avLst/>
          </a:prstGeom>
          <a:noFill/>
        </p:spPr>
        <p:txBody>
          <a:bodyPr wrap="square" rtlCol="0">
            <a:spAutoFit/>
          </a:bodyPr>
          <a:lstStyle/>
          <a:p>
            <a:pPr algn="just"/>
            <a:r>
              <a:rPr lang="en-US" sz="1600" b="1" dirty="0">
                <a:latin typeface="Alexandria" pitchFamily="2" charset="-78"/>
              </a:rPr>
              <a:t>5.3 Grounding the Case for a Rules-based and Risk-oriented </a:t>
            </a:r>
            <a:r>
              <a:rPr lang="en-GB" sz="1600" b="1" dirty="0">
                <a:latin typeface="Alexandria" pitchFamily="2" charset="-78"/>
              </a:rPr>
              <a:t>Regulatory </a:t>
            </a:r>
            <a:r>
              <a:rPr lang="en-GB" sz="1600" b="1" dirty="0" smtClean="0">
                <a:latin typeface="Alexandria" pitchFamily="2" charset="-78"/>
              </a:rPr>
              <a:t>Approach</a:t>
            </a:r>
            <a:endParaRPr lang="en-US" sz="1600" b="1" dirty="0" smtClean="0">
              <a:latin typeface="Alexandria" pitchFamily="2" charset="-78"/>
            </a:endParaRPr>
          </a:p>
          <a:p>
            <a:pPr algn="just"/>
            <a:r>
              <a:rPr lang="en-US" sz="1600" dirty="0">
                <a:latin typeface="Alexandria" pitchFamily="2" charset="-78"/>
              </a:rPr>
              <a:t>By acknowledging the process of developing AI-based trading systems as an industry line of production, we are prompted to reflect on the necessity of making the best use of an engineering approach to regulating the ‘AI lifecycle</a:t>
            </a:r>
            <a:r>
              <a:rPr lang="en-US" sz="1600" dirty="0" smtClean="0">
                <a:latin typeface="Alexandria" pitchFamily="2" charset="-78"/>
              </a:rPr>
              <a:t>’. As </a:t>
            </a:r>
            <a:r>
              <a:rPr lang="en-US" sz="1600" dirty="0">
                <a:latin typeface="Alexandria" pitchFamily="2" charset="-78"/>
              </a:rPr>
              <a:t>an ideal, instead, regulators should maintain the role of co-producers of markets, along with economic actors, in order to install a culture of a responsible and fairly regulated industry, which is ultimately able to guarantee financial stability and market </a:t>
            </a:r>
            <a:r>
              <a:rPr lang="en-US" sz="1600" dirty="0" smtClean="0">
                <a:latin typeface="Alexandria" pitchFamily="2" charset="-78"/>
              </a:rPr>
              <a:t>integrity. To </a:t>
            </a:r>
            <a:r>
              <a:rPr lang="en-US" sz="1600" dirty="0">
                <a:latin typeface="Alexandria" pitchFamily="2" charset="-78"/>
              </a:rPr>
              <a:t>achieve this goal, not only must they properly understand technology-specific aspects of AI tools for financial trading that can be the cause of additional uncertainty and risks to capital markets, but they must also consider how these aspects are shaping agency problems within firms as well as business relationships among market players </a:t>
            </a:r>
            <a:r>
              <a:rPr lang="en-US" sz="1600" dirty="0" smtClean="0">
                <a:latin typeface="Alexandria" pitchFamily="2" charset="-78"/>
              </a:rPr>
              <a:t>themselves. Since </a:t>
            </a:r>
            <a:r>
              <a:rPr lang="en-US" sz="1600" dirty="0">
                <a:latin typeface="Alexandria" pitchFamily="2" charset="-78"/>
              </a:rPr>
              <a:t>not all AI trading applications present the same criticality, financial regulators should therefore adopt a rule-based and risk-oriented regulatory </a:t>
            </a:r>
            <a:r>
              <a:rPr lang="en-US" sz="1600" dirty="0" smtClean="0">
                <a:latin typeface="Alexandria" pitchFamily="2" charset="-78"/>
              </a:rPr>
              <a:t>approach. As </a:t>
            </a:r>
            <a:r>
              <a:rPr lang="en-US" sz="1600" dirty="0">
                <a:latin typeface="Alexandria" pitchFamily="2" charset="-78"/>
              </a:rPr>
              <a:t>an advantage, this approach would allow them to rely on a framework to classify different AI trading tools and applications according to their perceived </a:t>
            </a:r>
            <a:r>
              <a:rPr lang="en-US" sz="1600" dirty="0" smtClean="0">
                <a:latin typeface="Alexandria" pitchFamily="2" charset="-78"/>
              </a:rPr>
              <a:t>risks. </a:t>
            </a:r>
            <a:r>
              <a:rPr lang="en-US" sz="1600" dirty="0">
                <a:latin typeface="Alexandria" pitchFamily="2" charset="-78"/>
              </a:rPr>
              <a:t>Risk-based regulation can also allow public authorities to dispose of objective means for the use of enforcement resources and to focus their attention on relevant issues based on a well-defined risk </a:t>
            </a:r>
            <a:r>
              <a:rPr lang="en-US" sz="1600" dirty="0" smtClean="0">
                <a:latin typeface="Alexandria" pitchFamily="2" charset="-78"/>
              </a:rPr>
              <a:t>framework. The </a:t>
            </a:r>
            <a:r>
              <a:rPr lang="en-US" sz="1600" dirty="0">
                <a:latin typeface="Alexandria" pitchFamily="2" charset="-78"/>
              </a:rPr>
              <a:t>ability to </a:t>
            </a:r>
            <a:r>
              <a:rPr lang="en-US" sz="1600" dirty="0" smtClean="0">
                <a:latin typeface="Alexandria" pitchFamily="2" charset="-78"/>
              </a:rPr>
              <a:t>categorize </a:t>
            </a:r>
            <a:r>
              <a:rPr lang="en-US" sz="1600" dirty="0">
                <a:latin typeface="Alexandria" pitchFamily="2" charset="-78"/>
              </a:rPr>
              <a:t>AI-based trading systems and components according to certain risk-based metrics can concretely contribute to updating existing regulatory frameworks on the governance of algorithm trading</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4267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1093"/>
            <a:ext cx="10649988" cy="3785652"/>
          </a:xfrm>
          <a:prstGeom prst="rect">
            <a:avLst/>
          </a:prstGeom>
          <a:noFill/>
        </p:spPr>
        <p:txBody>
          <a:bodyPr wrap="square" rtlCol="0">
            <a:spAutoFit/>
          </a:bodyPr>
          <a:lstStyle/>
          <a:p>
            <a:pPr algn="just"/>
            <a:r>
              <a:rPr lang="en-US" sz="1600" b="1" dirty="0">
                <a:latin typeface="Alexandria" pitchFamily="2" charset="-78"/>
              </a:rPr>
              <a:t>5.3 Grounding the Case for a Rules-based and Risk-oriented </a:t>
            </a:r>
            <a:r>
              <a:rPr lang="en-GB" sz="1600" b="1" dirty="0">
                <a:latin typeface="Alexandria" pitchFamily="2" charset="-78"/>
              </a:rPr>
              <a:t>Regulatory </a:t>
            </a:r>
            <a:r>
              <a:rPr lang="en-GB" sz="1600" b="1" dirty="0" smtClean="0">
                <a:latin typeface="Alexandria" pitchFamily="2" charset="-78"/>
              </a:rPr>
              <a:t>Approach</a:t>
            </a:r>
            <a:endParaRPr lang="en-US" sz="1600" b="1" dirty="0" smtClean="0">
              <a:latin typeface="Alexandria" pitchFamily="2" charset="-78"/>
            </a:endParaRPr>
          </a:p>
          <a:p>
            <a:pPr algn="just"/>
            <a:r>
              <a:rPr lang="en-US" sz="1600" dirty="0">
                <a:latin typeface="Alexandria" pitchFamily="2" charset="-78"/>
              </a:rPr>
              <a:t>In an effort to provide further clarity and effectiveness to the proposed EU regulatory framework for AI, a recent interesting proposal suggests </a:t>
            </a:r>
            <a:r>
              <a:rPr lang="en-US" sz="1600" dirty="0" smtClean="0">
                <a:latin typeface="Alexandria" pitchFamily="2" charset="-78"/>
              </a:rPr>
              <a:t>categorizing </a:t>
            </a:r>
            <a:r>
              <a:rPr lang="en-US" sz="1600" dirty="0">
                <a:latin typeface="Alexandria" pitchFamily="2" charset="-78"/>
              </a:rPr>
              <a:t>AI systems according to a three-dimensional classification scheme based on: (</a:t>
            </a:r>
            <a:r>
              <a:rPr lang="en-US" sz="1600" dirty="0" err="1">
                <a:latin typeface="Alexandria" pitchFamily="2" charset="-78"/>
              </a:rPr>
              <a:t>i</a:t>
            </a:r>
            <a:r>
              <a:rPr lang="en-US" sz="1600" dirty="0">
                <a:latin typeface="Alexandria" pitchFamily="2" charset="-78"/>
              </a:rPr>
              <a:t>) the specific algorithmic methods employed in the system (i.e., ‘Methods’); (ii) the capabilities to be achieved by that system (i.e., ‘Capability’); and (iii) the level of criticality that can be attributed to it (i.e., ‘Criticality</a:t>
            </a:r>
            <a:r>
              <a:rPr lang="en-US" sz="1600" dirty="0" smtClean="0">
                <a:latin typeface="Alexandria" pitchFamily="2" charset="-78"/>
              </a:rPr>
              <a:t>’). First</a:t>
            </a:r>
            <a:r>
              <a:rPr lang="en-US" sz="1600" dirty="0">
                <a:latin typeface="Alexandria" pitchFamily="2" charset="-78"/>
              </a:rPr>
              <a:t>, in terms of ‘Methods’, we have provided a high-level overview of how different ML paradigms can be used and combined within a given algorithmic trading </a:t>
            </a:r>
            <a:r>
              <a:rPr lang="en-US" sz="1600" dirty="0" smtClean="0">
                <a:latin typeface="Alexandria" pitchFamily="2" charset="-78"/>
              </a:rPr>
              <a:t>system. Second</a:t>
            </a:r>
            <a:r>
              <a:rPr lang="en-US" sz="1600" dirty="0">
                <a:latin typeface="Alexandria" pitchFamily="2" charset="-78"/>
              </a:rPr>
              <a:t>, with regard to ‘Capability’, we have argued that any given AI application to financial trading poses its own risks according to the specific use </a:t>
            </a:r>
            <a:r>
              <a:rPr lang="en-US" sz="1600" dirty="0" smtClean="0">
                <a:latin typeface="Alexandria" pitchFamily="2" charset="-78"/>
              </a:rPr>
              <a:t>case. Thus</a:t>
            </a:r>
            <a:r>
              <a:rPr lang="en-US" sz="1600" dirty="0">
                <a:latin typeface="Alexandria" pitchFamily="2" charset="-78"/>
              </a:rPr>
              <a:t>, depending on their capabilities within the whole trading cycle and the socio-economic context in which they operate, AI trading tools can present very different levels of </a:t>
            </a:r>
            <a:r>
              <a:rPr lang="en-US" sz="1600" dirty="0" smtClean="0">
                <a:latin typeface="Alexandria" pitchFamily="2" charset="-78"/>
              </a:rPr>
              <a:t>risk. Finally</a:t>
            </a:r>
            <a:r>
              <a:rPr lang="en-US" sz="1600" dirty="0">
                <a:latin typeface="Alexandria" pitchFamily="2" charset="-78"/>
              </a:rPr>
              <a:t>, in matters of ‘Criticality’, we have pointed out that the potential of a given AI trading system or agent to result in harm to others ultimately depends on a number of techno-economic factors (e.g., the specific use case, ML model selection, mastering of complexity with regard to action/state </a:t>
            </a:r>
            <a:r>
              <a:rPr lang="en-US" sz="1600" dirty="0" smtClean="0">
                <a:latin typeface="Alexandria" pitchFamily="2" charset="-78"/>
              </a:rPr>
              <a:t>space and </a:t>
            </a:r>
            <a:r>
              <a:rPr lang="en-US" sz="1600" dirty="0" err="1">
                <a:latin typeface="Alexandria" pitchFamily="2" charset="-78"/>
              </a:rPr>
              <a:t>hyperparameters</a:t>
            </a:r>
            <a:r>
              <a:rPr lang="en-US" sz="1600" dirty="0">
                <a:latin typeface="Alexandria" pitchFamily="2" charset="-78"/>
              </a:rPr>
              <a:t>, trading efficiency, market power, cybersecurity, etc</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560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3602"/>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676860" cy="3539430"/>
          </a:xfrm>
          <a:prstGeom prst="rect">
            <a:avLst/>
          </a:prstGeom>
          <a:noFill/>
        </p:spPr>
        <p:txBody>
          <a:bodyPr wrap="square" rtlCol="0">
            <a:spAutoFit/>
          </a:bodyPr>
          <a:lstStyle/>
          <a:p>
            <a:pPr algn="just"/>
            <a:r>
              <a:rPr lang="en-US" sz="1600" b="1" dirty="0">
                <a:latin typeface="Alexandria" pitchFamily="2" charset="-78"/>
              </a:rPr>
              <a:t>5.3 Grounding the Case for a Rules-based and Risk-oriented </a:t>
            </a:r>
            <a:r>
              <a:rPr lang="en-GB" sz="1600" b="1" dirty="0">
                <a:latin typeface="Alexandria" pitchFamily="2" charset="-78"/>
              </a:rPr>
              <a:t>Regulatory </a:t>
            </a:r>
            <a:r>
              <a:rPr lang="en-GB" sz="1600" b="1" dirty="0" smtClean="0">
                <a:latin typeface="Alexandria" pitchFamily="2" charset="-78"/>
              </a:rPr>
              <a:t>Approach</a:t>
            </a:r>
            <a:endParaRPr lang="en-US" sz="1600" b="1" dirty="0" smtClean="0">
              <a:latin typeface="Alexandria" pitchFamily="2" charset="-78"/>
            </a:endParaRPr>
          </a:p>
          <a:p>
            <a:pPr algn="just"/>
            <a:r>
              <a:rPr lang="en-US" sz="1600" dirty="0">
                <a:latin typeface="Alexandria" pitchFamily="2" charset="-78"/>
              </a:rPr>
              <a:t>Generally, a risk-based definition of algorithmic trading could provide greater legal certainty to market players, without necessarily raising compliance costs</a:t>
            </a:r>
            <a:r>
              <a:rPr lang="en-US" sz="1600" dirty="0" smtClean="0">
                <a:latin typeface="Alexandria" pitchFamily="2" charset="-78"/>
              </a:rPr>
              <a:t>. </a:t>
            </a:r>
            <a:r>
              <a:rPr lang="en-US" sz="1600" dirty="0">
                <a:latin typeface="Alexandria" pitchFamily="2" charset="-78"/>
              </a:rPr>
              <a:t>An appropriately calibrated risk-based regulation will give rise to incremental legal requirements based on the three pillars of accountability (i.e., human responsibility and liability), transparency (e.g., regarding the ML model, computational process, and system architecture and strategy), and auditability (e.g., compliance, fairness, security, safety</a:t>
            </a:r>
            <a:r>
              <a:rPr lang="en-US" sz="1600" dirty="0" smtClean="0">
                <a:latin typeface="Alexandria" pitchFamily="2" charset="-78"/>
              </a:rPr>
              <a:t>). In </a:t>
            </a:r>
            <a:r>
              <a:rPr lang="en-US" sz="1600" dirty="0">
                <a:latin typeface="Alexandria" pitchFamily="2" charset="-78"/>
              </a:rPr>
              <a:t>other words, at higher levels of risk caused by AI, incremental legal and regulatory requirements should apply to financial institutions and their </a:t>
            </a:r>
            <a:r>
              <a:rPr lang="en-US" sz="1600" dirty="0" smtClean="0">
                <a:latin typeface="Alexandria" pitchFamily="2" charset="-78"/>
              </a:rPr>
              <a:t>staff. While </a:t>
            </a:r>
            <a:r>
              <a:rPr lang="en-US" sz="1600" dirty="0">
                <a:latin typeface="Alexandria" pitchFamily="2" charset="-78"/>
              </a:rPr>
              <a:t>ex-ante regulation offers fascinating alternatives, its effectiveness may be impaired by human experts’ knowledge and assumption about how AI can and should behave on markets and their ability to stress-test AI with proper quality </a:t>
            </a:r>
            <a:r>
              <a:rPr lang="en-US" sz="1600" dirty="0" smtClean="0">
                <a:latin typeface="Alexandria" pitchFamily="2" charset="-78"/>
              </a:rPr>
              <a:t>data. Indeed</a:t>
            </a:r>
            <a:r>
              <a:rPr lang="en-US" sz="1600" dirty="0">
                <a:latin typeface="Alexandria" pitchFamily="2" charset="-78"/>
              </a:rPr>
              <a:t>, as data-driven approaches, ML-based trading requires considering specific market settings, quality of input data, strategic goals, and stress scenarios in conducting testing, approval, and </a:t>
            </a:r>
            <a:r>
              <a:rPr lang="en-US" sz="1600" dirty="0" smtClean="0">
                <a:latin typeface="Alexandria" pitchFamily="2" charset="-78"/>
              </a:rPr>
              <a:t>release. In </a:t>
            </a:r>
            <a:r>
              <a:rPr lang="en-US" sz="1600" dirty="0">
                <a:latin typeface="Alexandria" pitchFamily="2" charset="-78"/>
              </a:rPr>
              <a:t>addition, financial regulators are in a position of information asymmetry with respect to financial institutions, as they are not always able to determine – or just lack access to – all data relevant to testing </a:t>
            </a:r>
            <a:r>
              <a:rPr lang="en-US" sz="1600" dirty="0" smtClean="0">
                <a:latin typeface="Alexandria" pitchFamily="2" charset="-78"/>
              </a:rPr>
              <a:t>AI. </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7755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75708"/>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US" sz="1600" b="1" dirty="0">
                <a:latin typeface="Alexandria" pitchFamily="2" charset="-78"/>
              </a:rPr>
              <a:t>5.3 Grounding the Case for a Rules-based and Risk-oriented </a:t>
            </a:r>
            <a:r>
              <a:rPr lang="en-GB" sz="1600" b="1" dirty="0">
                <a:latin typeface="Alexandria" pitchFamily="2" charset="-78"/>
              </a:rPr>
              <a:t>Regulatory </a:t>
            </a:r>
            <a:r>
              <a:rPr lang="en-GB" sz="1600" b="1" dirty="0" smtClean="0">
                <a:latin typeface="Alexandria" pitchFamily="2" charset="-78"/>
              </a:rPr>
              <a:t>Approach</a:t>
            </a:r>
            <a:endParaRPr lang="en-US" sz="1600" b="1" dirty="0" smtClean="0">
              <a:latin typeface="Alexandria" pitchFamily="2" charset="-78"/>
            </a:endParaRPr>
          </a:p>
          <a:p>
            <a:pPr algn="just"/>
            <a:r>
              <a:rPr lang="en-US" sz="1600" dirty="0">
                <a:latin typeface="Alexandria" pitchFamily="2" charset="-78"/>
              </a:rPr>
              <a:t>As an ex-ante solution, however, mandating testing for AI trading systems – in order to check for their reliable and legally compliant development before their actual implementation on real markets – seems an inevitable regulatory policy innovation to be </a:t>
            </a:r>
            <a:r>
              <a:rPr lang="en-US" sz="1600" dirty="0" smtClean="0">
                <a:latin typeface="Alexandria" pitchFamily="2" charset="-78"/>
              </a:rPr>
              <a:t>explored.</a:t>
            </a:r>
            <a:r>
              <a:rPr lang="en-GB" sz="1600" b="1" dirty="0" smtClean="0">
                <a:latin typeface="Alexandria" pitchFamily="2" charset="-78"/>
              </a:rPr>
              <a:t> </a:t>
            </a:r>
            <a:r>
              <a:rPr lang="en-US" sz="1600" dirty="0" smtClean="0">
                <a:latin typeface="Alexandria" pitchFamily="2" charset="-78"/>
              </a:rPr>
              <a:t>Ex-ante </a:t>
            </a:r>
            <a:r>
              <a:rPr lang="en-US" sz="1600" dirty="0">
                <a:latin typeface="Alexandria" pitchFamily="2" charset="-78"/>
              </a:rPr>
              <a:t>and ex-post regulatory solutions can contribute to disentangling the sources of increased system complexity introduced by AI</a:t>
            </a:r>
            <a:r>
              <a:rPr lang="en-US" sz="1600" dirty="0" smtClean="0">
                <a:latin typeface="Alexandria" pitchFamily="2" charset="-78"/>
              </a:rPr>
              <a:t>. </a:t>
            </a:r>
            <a:r>
              <a:rPr lang="en-US" sz="1600" dirty="0">
                <a:latin typeface="Alexandria" pitchFamily="2" charset="-78"/>
              </a:rPr>
              <a:t>But since the most innovative algorithmic trading systems can involve very different ML methods, techniques and strategies, financial regulation should provide, in a well-balanced way, for varying degrees of regulatory requirements and duties for both their developers and </a:t>
            </a:r>
            <a:r>
              <a:rPr lang="en-US" sz="1600" dirty="0" smtClean="0">
                <a:latin typeface="Alexandria" pitchFamily="2" charset="-78"/>
              </a:rPr>
              <a:t>users. In </a:t>
            </a:r>
            <a:r>
              <a:rPr lang="en-US" sz="1600" dirty="0">
                <a:latin typeface="Alexandria" pitchFamily="2" charset="-78"/>
              </a:rPr>
              <a:t>the following, we provide some preliminary thoughts on how regulators could co-produce greater </a:t>
            </a:r>
            <a:r>
              <a:rPr lang="en-US" sz="1600" dirty="0" smtClean="0">
                <a:latin typeface="Alexandria" pitchFamily="2" charset="-78"/>
              </a:rPr>
              <a:t>standardization </a:t>
            </a:r>
            <a:r>
              <a:rPr lang="en-US" sz="1600" dirty="0">
                <a:latin typeface="Alexandria" pitchFamily="2" charset="-78"/>
              </a:rPr>
              <a:t>of ML methods, components, and processes to render the potentially shadow business of AI-based algorithmic trading a truly regulated industry in the interest of society</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0181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812720" cy="3354765"/>
          </a:xfrm>
          <a:prstGeom prst="rect">
            <a:avLst/>
          </a:prstGeom>
          <a:noFill/>
        </p:spPr>
        <p:txBody>
          <a:bodyPr wrap="square" rtlCol="0">
            <a:spAutoFit/>
          </a:bodyPr>
          <a:lstStyle/>
          <a:p>
            <a:pPr algn="just"/>
            <a:r>
              <a:rPr lang="en-US" sz="1600" b="1" dirty="0">
                <a:latin typeface="Alexandria" pitchFamily="2" charset="-78"/>
              </a:rPr>
              <a:t>5.4 Delving Into the ‘AI Lifecycle</a:t>
            </a:r>
            <a:r>
              <a:rPr lang="en-US" sz="1600" b="1" dirty="0" smtClean="0">
                <a:latin typeface="Alexandria" pitchFamily="2" charset="-78"/>
              </a:rPr>
              <a:t>’</a:t>
            </a:r>
          </a:p>
          <a:p>
            <a:pPr algn="just"/>
            <a:r>
              <a:rPr lang="en-US" sz="1400" dirty="0">
                <a:latin typeface="Alexandria" pitchFamily="2" charset="-78"/>
              </a:rPr>
              <a:t>Delving into the ‘AI lifecycle’ would allow financial regulators to both strengthen their knowledge and develop a greater understanding of the risks associated with AI-induced system complexity. Based on a rule-based and risk-oriented regulatory approach, ML applications to financial trading could be subject to different regulatory requirements, such as testing and certification regimes</a:t>
            </a:r>
            <a:r>
              <a:rPr lang="en-US" sz="1400" dirty="0" smtClean="0">
                <a:latin typeface="Alexandria" pitchFamily="2" charset="-78"/>
              </a:rPr>
              <a:t>. </a:t>
            </a:r>
            <a:r>
              <a:rPr lang="en-US" sz="1400" dirty="0">
                <a:latin typeface="Alexandria" pitchFamily="2" charset="-78"/>
              </a:rPr>
              <a:t>According to a recently published study by the Bank of England, software validation for ML-powered systems today presents completely new challenges compared with more deterministic AI approaches to algorithmic </a:t>
            </a:r>
            <a:r>
              <a:rPr lang="en-US" sz="1400" dirty="0" smtClean="0">
                <a:latin typeface="Alexandria" pitchFamily="2" charset="-78"/>
              </a:rPr>
              <a:t>trading. Generally</a:t>
            </a:r>
            <a:r>
              <a:rPr lang="en-US" sz="1400" dirty="0">
                <a:latin typeface="Alexandria" pitchFamily="2" charset="-78"/>
              </a:rPr>
              <a:t>, software-related risks in ML systems can be grouped into three main categories: (</a:t>
            </a:r>
            <a:r>
              <a:rPr lang="en-US" sz="1400" dirty="0" err="1">
                <a:latin typeface="Alexandria" pitchFamily="2" charset="-78"/>
              </a:rPr>
              <a:t>i</a:t>
            </a:r>
            <a:r>
              <a:rPr lang="en-US" sz="1400" dirty="0">
                <a:latin typeface="Alexandria" pitchFamily="2" charset="-78"/>
              </a:rPr>
              <a:t>) ‘model risk’, i.e., the risks that a given ML algorithm may not work as intended (e.g., because of false model assumption); (ii) ‘technology risk’, i.e., operational failures (e.g., due to incompatibility among system components or a system error); and (iii) ‘data risk’, i.e., all possible circumstances under which input data lack quality or </a:t>
            </a:r>
            <a:r>
              <a:rPr lang="en-US" sz="1400" dirty="0" smtClean="0">
                <a:latin typeface="Alexandria" pitchFamily="2" charset="-78"/>
              </a:rPr>
              <a:t>availability. However</a:t>
            </a:r>
            <a:r>
              <a:rPr lang="en-US" sz="1400" dirty="0">
                <a:latin typeface="Alexandria" pitchFamily="2" charset="-78"/>
              </a:rPr>
              <a:t>, as another recent study points out, while perhaps addressing the peculiarities of more deterministic systems, established software validation frameworks in the financial sector perilously neglect key governance aspects of the AI lifecycle, including feasibility assessment, documentation, model monitoring and evaluation, and model risk </a:t>
            </a:r>
            <a:r>
              <a:rPr lang="en-US" sz="1400" dirty="0" smtClean="0">
                <a:latin typeface="Alexandria" pitchFamily="2" charset="-78"/>
              </a:rPr>
              <a:t>assessment. With </a:t>
            </a:r>
            <a:r>
              <a:rPr lang="en-US" sz="1400" dirty="0">
                <a:latin typeface="Alexandria" pitchFamily="2" charset="-78"/>
              </a:rPr>
              <a:t>an engineering approach to regulating the ‘AI lifecycle’, regulators could therefore start targeting risks arising from ML-powered algorithmic trading at the level of software validation</a:t>
            </a:r>
            <a:r>
              <a:rPr lang="en-US" sz="1400" dirty="0" smtClean="0">
                <a:latin typeface="Alexandria" pitchFamily="2" charset="-78"/>
              </a:rPr>
              <a:t>.</a:t>
            </a:r>
            <a:endParaRPr lang="en-US" sz="14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1300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707886"/>
          </a:xfrm>
          <a:prstGeom prst="rect">
            <a:avLst/>
          </a:prstGeom>
          <a:noFill/>
        </p:spPr>
        <p:txBody>
          <a:bodyPr wrap="square" rtlCol="0">
            <a:spAutoFit/>
          </a:bodyPr>
          <a:lstStyle/>
          <a:p>
            <a:r>
              <a:rPr lang="en-US" sz="2000" b="1" dirty="0" smtClean="0">
                <a:latin typeface="Alexandria" pitchFamily="2" charset="-78"/>
                <a:cs typeface="Alexandria" pitchFamily="2" charset="-78"/>
              </a:rPr>
              <a:t>Ch. 9- Regulating </a:t>
            </a:r>
            <a:r>
              <a:rPr lang="en-US" sz="2000" b="1" dirty="0">
                <a:latin typeface="Alexandria" pitchFamily="2" charset="-78"/>
                <a:cs typeface="Alexandria" pitchFamily="2" charset="-78"/>
              </a:rPr>
              <a:t>AI trading from an AI </a:t>
            </a:r>
            <a:r>
              <a:rPr lang="en-GB" sz="2000" b="1" dirty="0">
                <a:latin typeface="Alexandria" pitchFamily="2" charset="-78"/>
                <a:cs typeface="Alexandria" pitchFamily="2" charset="-78"/>
              </a:rPr>
              <a:t>lifecycle perspective</a:t>
            </a:r>
            <a:endParaRPr 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83926"/>
            <a:ext cx="10680984" cy="3785652"/>
          </a:xfrm>
          <a:prstGeom prst="rect">
            <a:avLst/>
          </a:prstGeom>
          <a:noFill/>
        </p:spPr>
        <p:txBody>
          <a:bodyPr wrap="square" rtlCol="0">
            <a:spAutoFit/>
          </a:bodyPr>
          <a:lstStyle/>
          <a:p>
            <a:pPr algn="just"/>
            <a:r>
              <a:rPr lang="en-US" sz="1600" b="1" dirty="0">
                <a:latin typeface="Alexandria" pitchFamily="2" charset="-78"/>
              </a:rPr>
              <a:t>5.4 Delving Into the ‘AI Lifecycle</a:t>
            </a:r>
            <a:r>
              <a:rPr lang="en-US" sz="1600" b="1" dirty="0" smtClean="0">
                <a:latin typeface="Alexandria" pitchFamily="2" charset="-78"/>
              </a:rPr>
              <a:t>’</a:t>
            </a:r>
          </a:p>
          <a:p>
            <a:pPr algn="just"/>
            <a:r>
              <a:rPr lang="en-US" sz="1600" dirty="0">
                <a:latin typeface="Alexandria" pitchFamily="2" charset="-78"/>
              </a:rPr>
              <a:t>More generally, based on a risk assessment, AI systems or components could be subject to more or less stricter pre-approval requirements (i.e., testing and certification) and other regulatory obligations (e.g., on human control, re-validation, etc.). To illustrate, extremely ‘high-risk’ AI applications (or components) could even be prohibited when society cannot afford the related risks</a:t>
            </a:r>
            <a:r>
              <a:rPr lang="en-US" sz="1600" dirty="0" smtClean="0">
                <a:latin typeface="Alexandria" pitchFamily="2" charset="-78"/>
              </a:rPr>
              <a:t>. </a:t>
            </a:r>
            <a:r>
              <a:rPr lang="en-US" sz="1600" dirty="0">
                <a:latin typeface="Alexandria" pitchFamily="2" charset="-78"/>
              </a:rPr>
              <a:t>For ‘no-risk’ or ‘low-risk’ AI trading tools, instead, an exemption regime could be </a:t>
            </a:r>
            <a:r>
              <a:rPr lang="en-US" sz="1600" dirty="0" smtClean="0">
                <a:latin typeface="Alexandria" pitchFamily="2" charset="-78"/>
              </a:rPr>
              <a:t>provided. As </a:t>
            </a:r>
            <a:r>
              <a:rPr lang="en-US" sz="1600" dirty="0">
                <a:latin typeface="Alexandria" pitchFamily="2" charset="-78"/>
              </a:rPr>
              <a:t>a general rule, however, regulators will apply stricter regulatory requirements as the risk criticality of AI trading tools </a:t>
            </a:r>
            <a:r>
              <a:rPr lang="en-US" sz="1600" dirty="0" smtClean="0">
                <a:latin typeface="Alexandria" pitchFamily="2" charset="-78"/>
              </a:rPr>
              <a:t>increases. Being </a:t>
            </a:r>
            <a:r>
              <a:rPr lang="en-US" sz="1600" dirty="0">
                <a:latin typeface="Alexandria" pitchFamily="2" charset="-78"/>
              </a:rPr>
              <a:t>able to rely on a framework as outlined above to </a:t>
            </a:r>
            <a:r>
              <a:rPr lang="en-US" sz="1600" dirty="0" err="1">
                <a:latin typeface="Alexandria" pitchFamily="2" charset="-78"/>
              </a:rPr>
              <a:t>categorise</a:t>
            </a:r>
            <a:r>
              <a:rPr lang="en-US" sz="1600" dirty="0">
                <a:latin typeface="Alexandria" pitchFamily="2" charset="-78"/>
              </a:rPr>
              <a:t> AI trading systems according to their specific technical risks and exact use case is a more reliable tool for global financial regulators and supervisors to deal with the increasing system complexity due to </a:t>
            </a:r>
            <a:r>
              <a:rPr lang="en-US" sz="1600" dirty="0" smtClean="0">
                <a:latin typeface="Alexandria" pitchFamily="2" charset="-78"/>
              </a:rPr>
              <a:t>ML. Although </a:t>
            </a:r>
            <a:r>
              <a:rPr lang="en-US" sz="1600" dirty="0">
                <a:latin typeface="Alexandria" pitchFamily="2" charset="-78"/>
              </a:rPr>
              <a:t>the proposed framework represents only one of the possible technical-legal solutions to address the additional risks introduced by ML applications in such a critical domain for society as capital markets, the real challenge faced by legislators/regulators is to develop a solid and sufficient theoretical and technical knowledge for being aware of and deal with increasing levels of complexity introduced by AI and the resulting risks for the stability and integrity of global capital markets.</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9591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228037"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This chapter has discussed the increasing levels of system complexity of global capital markets and the related additional risks due to constant progress in AI, particularly ML methods applied to financial trading, from an interdisciplinary </a:t>
            </a:r>
            <a:r>
              <a:rPr lang="en-US" sz="1600" dirty="0" smtClean="0">
                <a:latin typeface="Alexandria" pitchFamily="2" charset="-78"/>
              </a:rPr>
              <a:t>perspective. In </a:t>
            </a:r>
            <a:r>
              <a:rPr lang="en-US" sz="1600" dirty="0">
                <a:latin typeface="Alexandria" pitchFamily="2" charset="-78"/>
              </a:rPr>
              <a:t>this chapter, we have argued that in order to overcome the deficiencies and limitations of the current regulatory regimes applicable to advanced AI/ML in financial trading, the risk-based approach of the EU AI Act has to be put in perspective with regard to the novel concept of the ‘AI lifecycle’ (as derived from classical software engineering), which in turn is related to institutional issues of AI </a:t>
            </a:r>
            <a:r>
              <a:rPr lang="en-US" sz="1600" dirty="0" smtClean="0">
                <a:latin typeface="Alexandria" pitchFamily="2" charset="-78"/>
              </a:rPr>
              <a:t>governance. As </a:t>
            </a:r>
            <a:r>
              <a:rPr lang="en-US" sz="1600" dirty="0">
                <a:latin typeface="Alexandria" pitchFamily="2" charset="-78"/>
              </a:rPr>
              <a:t>a consequence, we advocate careful consideration of and in-depth discussion in the political, legal, institutional, industrial and academic arena on how to bring to bear an effective synergy among the three, currently rather disconnected, regulatory layers of legislation/regulation, AI governance, and the ‘AI lifecycle’ for the sake of a future-proof financial trading sector.</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7</a:t>
            </a:r>
          </a:p>
        </p:txBody>
      </p:sp>
    </p:spTree>
    <p:extLst>
      <p:ext uri="{BB962C8B-B14F-4D97-AF65-F5344CB8AC3E}">
        <p14:creationId xmlns:p14="http://schemas.microsoft.com/office/powerpoint/2010/main" val="69627995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023111" cy="3077766"/>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Letting financial institutions’ research and implementation of AI trading tools develop as ‘black boxes’ puts financial regulators in a position of asymmetric information disadvantage that can ultimately hamper their ability to conduct their institutional mandates </a:t>
            </a:r>
            <a:r>
              <a:rPr lang="en-US" sz="1600" dirty="0" smtClean="0">
                <a:latin typeface="Alexandria" pitchFamily="2" charset="-78"/>
              </a:rPr>
              <a:t>effectively. One </a:t>
            </a:r>
            <a:r>
              <a:rPr lang="en-US" sz="1600" dirty="0">
                <a:latin typeface="Alexandria" pitchFamily="2" charset="-78"/>
              </a:rPr>
              <a:t>way is to make policymakers and regulators better understand what is actually behind the ‘AI lifecycle’ of financial </a:t>
            </a:r>
            <a:r>
              <a:rPr lang="en-US" sz="1600" dirty="0" smtClean="0">
                <a:latin typeface="Alexandria" pitchFamily="2" charset="-78"/>
              </a:rPr>
              <a:t>institutions. Whenever </a:t>
            </a:r>
            <a:r>
              <a:rPr lang="en-US" sz="1600" dirty="0">
                <a:latin typeface="Alexandria" pitchFamily="2" charset="-78"/>
              </a:rPr>
              <a:t>financial authorities lack the resources and expertise to take upon this task alone, they may seek assistance or even delegate it to a </a:t>
            </a:r>
            <a:r>
              <a:rPr lang="en-US" sz="1600" dirty="0" smtClean="0">
                <a:latin typeface="Alexandria" pitchFamily="2" charset="-78"/>
              </a:rPr>
              <a:t>specialized, </a:t>
            </a:r>
            <a:r>
              <a:rPr lang="en-US" sz="1600" dirty="0">
                <a:latin typeface="Alexandria" pitchFamily="2" charset="-78"/>
              </a:rPr>
              <a:t>newly established public authority or some other independent body (e.g., independent trustee, sounding board</a:t>
            </a:r>
            <a:r>
              <a:rPr lang="en-US" sz="1600" dirty="0" smtClean="0">
                <a:latin typeface="Alexandria" pitchFamily="2" charset="-78"/>
              </a:rPr>
              <a:t>). On </a:t>
            </a:r>
            <a:r>
              <a:rPr lang="en-US" sz="1600" dirty="0">
                <a:latin typeface="Alexandria" pitchFamily="2" charset="-78"/>
              </a:rPr>
              <a:t>the one hand, global financial regulators need to recruit well-qualified and independent experts and form AI-dedicated units or divisions to work hand-in-hand with academic/industrial AI/ML experts of the finance sector.</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7</a:t>
            </a: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AE2902-3087-431C-BAFC-2F2EA6EDEE44}"/>
</file>

<file path=customXml/itemProps2.xml><?xml version="1.0" encoding="utf-8"?>
<ds:datastoreItem xmlns:ds="http://schemas.openxmlformats.org/officeDocument/2006/customXml" ds:itemID="{7869B5FF-23BA-4245-B158-7A011ED60F71}"/>
</file>

<file path=customXml/itemProps3.xml><?xml version="1.0" encoding="utf-8"?>
<ds:datastoreItem xmlns:ds="http://schemas.openxmlformats.org/officeDocument/2006/customXml" ds:itemID="{E6733A25-889C-4B38-B1FB-71B74D9D2452}"/>
</file>

<file path=docProps/app.xml><?xml version="1.0" encoding="utf-8"?>
<Properties xmlns="http://schemas.openxmlformats.org/officeDocument/2006/extended-properties" xmlns:vt="http://schemas.openxmlformats.org/officeDocument/2006/docPropsVTypes">
  <Template/>
  <TotalTime>5920</TotalTime>
  <Words>10404</Words>
  <Application>Microsoft Office PowerPoint</Application>
  <PresentationFormat>Widescreen</PresentationFormat>
  <Paragraphs>322</Paragraphs>
  <Slides>56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246</cp:revision>
  <dcterms:created xsi:type="dcterms:W3CDTF">2023-04-29T09:08:00Z</dcterms:created>
  <dcterms:modified xsi:type="dcterms:W3CDTF">2024-03-14T08:13:16Z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