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4"/>
  </p:notesMasterIdLst>
  <p:sldIdLst>
    <p:sldId id="480" r:id="rId5"/>
    <p:sldId id="303" r:id="rId6"/>
    <p:sldId id="313" r:id="rId7"/>
    <p:sldId id="562" r:id="rId8"/>
    <p:sldId id="306" r:id="rId9"/>
    <p:sldId id="558" r:id="rId10"/>
    <p:sldId id="724" r:id="rId11"/>
    <p:sldId id="722" r:id="rId12"/>
    <p:sldId id="723" r:id="rId13"/>
    <p:sldId id="703" r:id="rId14"/>
    <p:sldId id="702" r:id="rId15"/>
    <p:sldId id="701" r:id="rId16"/>
    <p:sldId id="539" r:id="rId17"/>
    <p:sldId id="630" r:id="rId18"/>
    <p:sldId id="700" r:id="rId19"/>
    <p:sldId id="704" r:id="rId20"/>
    <p:sldId id="705" r:id="rId21"/>
    <p:sldId id="706" r:id="rId22"/>
    <p:sldId id="708" r:id="rId23"/>
    <p:sldId id="709" r:id="rId24"/>
    <p:sldId id="710" r:id="rId25"/>
    <p:sldId id="711" r:id="rId26"/>
    <p:sldId id="712" r:id="rId27"/>
    <p:sldId id="721" r:id="rId28"/>
    <p:sldId id="713" r:id="rId29"/>
    <p:sldId id="714" r:id="rId30"/>
    <p:sldId id="715" r:id="rId31"/>
    <p:sldId id="716" r:id="rId32"/>
    <p:sldId id="717" r:id="rId33"/>
    <p:sldId id="719" r:id="rId34"/>
    <p:sldId id="718" r:id="rId35"/>
    <p:sldId id="720" r:id="rId36"/>
    <p:sldId id="725" r:id="rId37"/>
    <p:sldId id="507" r:id="rId38"/>
    <p:sldId id="530" r:id="rId39"/>
    <p:sldId id="531" r:id="rId40"/>
    <p:sldId id="532" r:id="rId41"/>
    <p:sldId id="559" r:id="rId42"/>
    <p:sldId id="726" r:id="rId43"/>
    <p:sldId id="727" r:id="rId44"/>
    <p:sldId id="728" r:id="rId45"/>
    <p:sldId id="729" r:id="rId46"/>
    <p:sldId id="730" r:id="rId47"/>
    <p:sldId id="731" r:id="rId48"/>
    <p:sldId id="732" r:id="rId49"/>
    <p:sldId id="733" r:id="rId50"/>
    <p:sldId id="551" r:id="rId51"/>
    <p:sldId id="529" r:id="rId52"/>
    <p:sldId id="34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562"/>
            <p14:sldId id="306"/>
            <p14:sldId id="558"/>
            <p14:sldId id="724"/>
            <p14:sldId id="722"/>
            <p14:sldId id="723"/>
            <p14:sldId id="703"/>
            <p14:sldId id="702"/>
            <p14:sldId id="701"/>
            <p14:sldId id="539"/>
            <p14:sldId id="630"/>
            <p14:sldId id="700"/>
            <p14:sldId id="704"/>
            <p14:sldId id="705"/>
            <p14:sldId id="706"/>
            <p14:sldId id="708"/>
            <p14:sldId id="709"/>
            <p14:sldId id="710"/>
            <p14:sldId id="711"/>
            <p14:sldId id="712"/>
            <p14:sldId id="721"/>
            <p14:sldId id="713"/>
            <p14:sldId id="714"/>
            <p14:sldId id="715"/>
            <p14:sldId id="716"/>
            <p14:sldId id="717"/>
            <p14:sldId id="719"/>
            <p14:sldId id="718"/>
            <p14:sldId id="720"/>
            <p14:sldId id="725"/>
            <p14:sldId id="507"/>
            <p14:sldId id="530"/>
            <p14:sldId id="531"/>
            <p14:sldId id="532"/>
            <p14:sldId id="559"/>
            <p14:sldId id="726"/>
            <p14:sldId id="727"/>
            <p14:sldId id="728"/>
            <p14:sldId id="729"/>
            <p14:sldId id="730"/>
            <p14:sldId id="731"/>
            <p14:sldId id="732"/>
            <p14:sldId id="733"/>
            <p14:sldId id="551"/>
            <p14:sldId id="52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FFFFFF"/>
    <a:srgbClr val="00AEEF"/>
    <a:srgbClr val="FFD200"/>
    <a:srgbClr val="203E5F"/>
    <a:srgbClr val="F58221"/>
    <a:srgbClr val="000000"/>
    <a:srgbClr val="669BBC"/>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varScale="1">
        <p:scale>
          <a:sx n="60" d="100"/>
          <a:sy n="60" d="100"/>
        </p:scale>
        <p:origin x="78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B5C4EB-39E6-8A18-D46F-33DB64CF1D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75451F-8DC5-41B4-C731-760ABC88D6C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0394ED0-133F-5EF8-2F7A-B2ED4889867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1F30AC4-ABBE-10D9-686F-2FF8489F3D2C}"/>
              </a:ext>
            </a:extLst>
          </p:cNvPr>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577422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C6461D-CFA9-81F7-5A6D-60AA03D0BE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281E0C-3576-0C15-C3A2-88B15B285F1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4B68B78-F35A-9092-3766-01FF0BED6E7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33CE1CD-7A95-E598-6910-B5DFDF548B0C}"/>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12440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BD17B-3E37-CE34-F427-DB2252D605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A21AB4-F048-091B-CBAC-B3EE79781D9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79D7F92-73F5-51CF-E457-5AE4255D643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24A0B9E-01FB-20DE-09C1-7612728BDC4B}"/>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4119202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72215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07AC8-850D-1BD0-0C57-610620E668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2D61F5-6CB8-7838-5A04-3B7C41C436A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66856E9-28C8-2B01-E8A7-345D7FE8149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D29414B-A1A1-A6EC-7185-FC687A26335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5750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37D105-D6F1-207F-6289-DBD78B6296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C22E7C-5FDB-486A-A47C-BEA29843649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6295ED1-1AD9-A519-4F22-FFF99BA2C6D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8046AAA-1931-1A6F-177B-D82EA41CE36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59904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88857-E352-9A86-02C7-FC0B4902EA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4240AC-C04A-5DB6-9801-7F9779FBB0C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ECF8671-7D3E-6151-7994-2DED7C66DD3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2FCC246-4929-2794-7624-C6FF69069CD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76603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674B6-4A6B-00BD-D473-7967ED1A89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057DFE-CD90-C146-3973-93A4C6F6A8F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6F9D726-C329-6DAC-4117-B573FA16813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AED897F-3D4F-DA92-7C56-44A9612AB20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832796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239A4-AF57-84E8-CFFF-8C22DAE638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9D9DC5-1794-7D51-DE16-AED961CB022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2D09322-3CDD-0980-551C-0DA743C81A4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4EFB3B2-9C54-2CF3-739F-BC30A61D47E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913050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4225E-7C66-7EBE-1779-8BF1800BD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187FAB-E58B-8D76-63F0-BE1654907AA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5C42661-D420-5FE3-CEA2-40BB73D5BFE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F4450C1-B34B-D8A4-6D2A-0C985FDEB27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323233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8F4FA-6195-3696-6911-E5366DA416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BCCFD3-0A72-7493-6E29-C38BE8AD4BC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51B0768-469F-80F6-A3E8-B347D9E61EC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552CFA5-BC14-10EE-7144-48727E5EDDF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371051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4D662E-FDF0-FED2-F7EB-AC5EF80353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45BE06-C2EF-DDDA-CCAC-D2263734FCD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7BD9F9-3193-65ED-8CA1-053CF3F0745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DCD1BA1-19FF-4E48-DD49-DF2CFC7339E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1471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C114B-5F0B-740F-D89B-D8AE189999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0D05BB-000A-CA79-F8D4-79FCB7F2866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44D9C03-AA08-DDFE-737B-C9F9065CB09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71022CF-D0BA-2EB4-2019-816A8BC1845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979838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7297E-00A1-A32E-CAFE-BA86A8F9F4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7B9E96-7B1B-51A2-A08A-AFF67867BF6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598F732-C162-0EEA-45E0-0663818A71B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46A8800-3CBF-69FD-A2EC-CEC4DFE1FB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347794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6CD05-29AF-0F9A-3327-29F30C0B99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0D4112-B44B-DD82-A781-F4B68D00DDF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995FF05-87B2-04D0-748E-FE64302CD67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3DA52D7-01A6-42CD-C8E0-C26391D446F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698532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8FF74-997A-7BAD-B7F8-35BDBA7BC5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385DFE-1E3C-F643-C64F-C1F739E2C0D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B55C7BA-58EC-85FD-A96D-A1358764132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65072E0-5C8D-3516-3793-F6EC4F7E24C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92690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82AA3D-4A4D-8982-B7CF-7981A26ABE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55A9C4-D0B9-C965-9310-E2679BD8E67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C74CD4E-7EED-6CB4-B678-C7A5E63BCBD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494DD93-6D3A-6629-BAAE-8351527E44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534667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CC0B2-EBAD-BB50-6939-C44D75AFFF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3F10FB-3A07-9280-2E1E-0BFA4553C09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46270E9-2CFE-6CC0-F404-35AF1A61677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4D7138C-F0DD-0E4D-503E-30951BF4B9F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068743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5B331D-74B6-FD84-8C10-904D84A0EC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5E3DA2-6351-4456-CB45-19B7A6886B4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2847C36-417F-DBDA-7A71-10E3E42D616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8FF79BC-F3D7-5B4E-2E50-FD41A8F95D3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995188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9EC23-1152-5610-0284-7C3B11C2C5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D1D28-F491-D186-6478-34C1FE8C15D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A6D0F7B-B32E-2DF1-8358-907DF20ADB2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FA62B35-DE1F-90C3-FC53-BE141E377B4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43430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439DEE-0AA5-CE4B-6056-71F76C2ED8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24577E-6F25-2658-174D-F2F7D9AAB7B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4A5763F-D565-E9BF-6B72-683A161C190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A7AA778-4925-0DE9-55AE-C578AA48B37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444864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AC50FC-EC90-25F9-D2DF-25423AB394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FC134D-D063-1E85-1C94-76BE83956D4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53667FA-5774-5BE9-0858-4AF97A8B3A3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4F46951-7668-F6AF-4B4D-5E120C9491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263423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1B5E6-204E-BAFC-58C0-63F5B99932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3DA461-4EB7-878B-C19A-C5016D1BA8B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68A4AFF-7F9A-2267-9527-0ECE6505D5D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585C695-AD53-DC9C-3D89-171B79EF6CF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591177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F9D586-231C-A0D8-4A90-31DEA2B2C8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EF812D-13FF-20B0-3566-72D3117EE89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6A3FE41-F49B-D6A2-C2DE-CDB68D9EEE7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BC5121A-0E59-7D56-B363-01DC89B7CC11}"/>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1890208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FDDC2-16E3-DDC0-1E45-C66427DC5B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AE7F0C-B34C-0E21-189A-C1D196F5856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FE7EF68-BF87-8791-2A51-2D4938985F8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F17B0BC-B660-6880-7320-A4B979AC5DD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737841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0FC08-1177-E521-2AB4-BE8FB03965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8CFD01-6822-C620-3B39-51F07298776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63A0FCE-B4F5-DF28-9B0F-5DE9A523AEC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B0EA181-7831-8E78-901E-657986ACD568}"/>
              </a:ext>
            </a:extLst>
          </p:cNvPr>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102328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17.xml"/><Relationship Id="rId4" Type="http://schemas.openxmlformats.org/officeDocument/2006/relationships/hyperlink" Target="https://www.youtube.com/watch?v=a2otkcsG8Zk&amp;utm_source=chatgpt.co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7.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6.png"/><Relationship Id="rId1" Type="http://schemas.openxmlformats.org/officeDocument/2006/relationships/slideLayout" Target="../slideLayouts/slideLayout1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23.jp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24.jp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25.jp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26.jp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29.jpe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15.xml"/><Relationship Id="rId5" Type="http://schemas.openxmlformats.org/officeDocument/2006/relationships/image" Target="../media/image31.png"/><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5.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34.jpe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5.xm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37.pn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image" Target="../media/image38.jp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39.jpe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15.xml"/><Relationship Id="rId4" Type="http://schemas.openxmlformats.org/officeDocument/2006/relationships/image" Target="../media/image40.jpg"/></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07/relationships/hdphoto" Target="../media/hdphoto2.wdp"/><Relationship Id="rId2" Type="http://schemas.openxmlformats.org/officeDocument/2006/relationships/notesSlide" Target="../notesSlides/notesSlide28.xml"/><Relationship Id="rId1" Type="http://schemas.openxmlformats.org/officeDocument/2006/relationships/slideLayout" Target="../slideLayouts/slideLayout14.xml"/><Relationship Id="rId6" Type="http://schemas.openxmlformats.org/officeDocument/2006/relationships/image" Target="../media/image42.png"/><Relationship Id="rId5" Type="http://schemas.openxmlformats.org/officeDocument/2006/relationships/hyperlink" Target="https://vlinzza.com/blog/%d8%a5%d8%b9%d9%84%d8%a7%d9%86%d8%a7%d8%aa-%d8%a7%d9%84%d8%af%d9%81%d8%b9-%d8%a8%d8%a7%d9%84%d9%86%d9%82%d8%b1%d8%a9/" TargetMode="External"/><Relationship Id="rId4" Type="http://schemas.openxmlformats.org/officeDocument/2006/relationships/hyperlink" Target="https://support.google.com/adsense/answer/9000515?hl=ar"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43.png"/></Relationships>
</file>

<file path=ppt/slides/_rels/slide37.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5.png"/><Relationship Id="rId1" Type="http://schemas.openxmlformats.org/officeDocument/2006/relationships/slideLayout" Target="../slideLayouts/slideLayout17.xml"/><Relationship Id="rId4" Type="http://schemas.openxmlformats.org/officeDocument/2006/relationships/image" Target="../media/image56.png"/></Relationships>
</file>

<file path=ppt/slides/_rels/slide49.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jpeg"/><Relationship Id="rId1" Type="http://schemas.openxmlformats.org/officeDocument/2006/relationships/slideLayout" Target="../slideLayouts/slideLayout16.xml"/><Relationship Id="rId4" Type="http://schemas.openxmlformats.org/officeDocument/2006/relationships/image" Target="../media/image5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499820" y="3068637"/>
            <a:ext cx="6700163" cy="1323439"/>
          </a:xfrm>
          <a:prstGeom prst="rect">
            <a:avLst/>
          </a:prstGeom>
          <a:noFill/>
        </p:spPr>
        <p:txBody>
          <a:bodyPr wrap="square" rtlCol="0">
            <a:spAutoFit/>
          </a:bodyPr>
          <a:lstStyle/>
          <a:p>
            <a:pPr algn="ctr">
              <a:lnSpc>
                <a:spcPct val="150000"/>
              </a:lnSpc>
            </a:pPr>
            <a:r>
              <a:rPr lang="ar-EG" sz="2000" b="1" dirty="0">
                <a:solidFill>
                  <a:srgbClr val="002060"/>
                </a:solidFill>
                <a:latin typeface="Alexandria" charset="0"/>
                <a:cs typeface="Alexandria" charset="0"/>
              </a:rPr>
              <a:t>أ.م.د</a:t>
            </a:r>
            <a:r>
              <a:rPr lang="ar-EG" sz="2000" b="1" dirty="0">
                <a:solidFill>
                  <a:srgbClr val="002060"/>
                </a:solidFill>
                <a:latin typeface="Alexandria" charset="0"/>
                <a:cs typeface="+mj-cs"/>
              </a:rPr>
              <a:t>/ شيرين فاروق ربيع</a:t>
            </a:r>
          </a:p>
          <a:p>
            <a:pPr lvl="0" algn="ctr" rtl="1" fontAlgn="base">
              <a:lnSpc>
                <a:spcPct val="150000"/>
              </a:lnSpc>
              <a:defRPr/>
            </a:pPr>
            <a:r>
              <a:rPr lang="ar-EG" sz="2000" b="1" dirty="0">
                <a:solidFill>
                  <a:srgbClr val="002060"/>
                </a:solidFill>
                <a:latin typeface="Alexandria" charset="0"/>
                <a:cs typeface="+mj-cs"/>
              </a:rPr>
              <a:t>أستاذ مشارك بكلية </a:t>
            </a:r>
            <a:r>
              <a:rPr kumimoji="0" lang="ar-EG" sz="20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mj-cs"/>
              </a:rPr>
              <a:t>الإعلام والتسويق </a:t>
            </a: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mj-cs"/>
              </a:rPr>
              <a:t>Midocean</a:t>
            </a:r>
            <a:r>
              <a:rPr lang="en-US" sz="2000" b="1" dirty="0">
                <a:solidFill>
                  <a:srgbClr val="002060"/>
                </a:solidFill>
                <a:latin typeface="Times New Roman" panose="02020603050405020304" pitchFamily="18" charset="0"/>
                <a:cs typeface="+mj-cs"/>
              </a:rPr>
              <a:t>University</a:t>
            </a:r>
            <a:r>
              <a:rPr lang="ar-EG" sz="2000" b="1" dirty="0">
                <a:solidFill>
                  <a:srgbClr val="002060"/>
                </a:solidFill>
                <a:latin typeface="Times New Roman" panose="02020603050405020304" pitchFamily="18" charset="0"/>
                <a:cs typeface="+mj-cs"/>
              </a:rPr>
              <a:t> </a:t>
            </a:r>
            <a:r>
              <a:rPr kumimoji="0" lang="ar-EG" sz="20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mj-cs"/>
              </a:rPr>
              <a:t> </a:t>
            </a:r>
            <a:r>
              <a:rPr kumimoji="0" lang="ar-EG" sz="2000" b="1" i="0" u="none" strike="noStrike" kern="1200" cap="none" spc="0" normalizeH="0" baseline="0" noProof="0" dirty="0">
                <a:ln>
                  <a:noFill/>
                </a:ln>
                <a:solidFill>
                  <a:srgbClr val="002060"/>
                </a:solidFill>
                <a:effectLst/>
                <a:uLnTx/>
                <a:uFillTx/>
                <a:latin typeface="Alexandria" charset="0"/>
                <a:ea typeface="+mn-ea"/>
                <a:cs typeface="+mj-cs"/>
              </a:rPr>
              <a:t>      </a:t>
            </a:r>
            <a:r>
              <a:rPr kumimoji="0" lang="ar-SA" sz="2000" b="1" i="0" u="none" strike="noStrike" kern="1200" cap="none" spc="0" normalizeH="0" baseline="0" noProof="0" dirty="0">
                <a:ln>
                  <a:noFill/>
                </a:ln>
                <a:solidFill>
                  <a:srgbClr val="002060"/>
                </a:solidFill>
                <a:effectLst/>
                <a:uLnTx/>
                <a:uFillTx/>
                <a:latin typeface="Times New Roman" panose="02020603050405020304" pitchFamily="18" charset="0"/>
                <a:ea typeface="Times New Roman" panose="02020603050405020304" pitchFamily="18" charset="0"/>
                <a:cs typeface="+mj-cs"/>
              </a:rPr>
              <a:t> </a:t>
            </a:r>
            <a:endParaRPr kumimoji="0" lang="ar-EG" sz="2000" b="1" i="0" u="none" strike="noStrike" kern="1200" cap="none" spc="0" normalizeH="0" baseline="0" noProof="0" dirty="0">
              <a:ln>
                <a:noFill/>
              </a:ln>
              <a:solidFill>
                <a:srgbClr val="002060"/>
              </a:solidFill>
              <a:effectLst/>
              <a:uLnTx/>
              <a:uFillTx/>
              <a:latin typeface="Times New Roman" panose="02020603050405020304" pitchFamily="18" charset="0"/>
              <a:ea typeface="Times New Roman" panose="02020603050405020304" pitchFamily="18" charset="0"/>
              <a:cs typeface="+mj-cs"/>
            </a:endParaRPr>
          </a:p>
          <a:p>
            <a:r>
              <a:rPr lang="ar-EG" sz="2000" b="1" dirty="0">
                <a:solidFill>
                  <a:srgbClr val="002060"/>
                </a:solidFill>
                <a:latin typeface="Alexandria" charset="0"/>
                <a:cs typeface="+mj-cs"/>
              </a:rPr>
              <a:t>  </a:t>
            </a:r>
            <a:endParaRPr lang="en-US" sz="2000" b="1" dirty="0">
              <a:solidFill>
                <a:srgbClr val="002060"/>
              </a:solidFill>
              <a:latin typeface="Alexandria" charset="0"/>
              <a:cs typeface="+mj-cs"/>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1019001" y="4839434"/>
            <a:ext cx="3074534" cy="101566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ar-EG" sz="2000" b="1" dirty="0">
                <a:solidFill>
                  <a:schemeClr val="bg1"/>
                </a:solidFill>
                <a:latin typeface="Alexandria" charset="0"/>
                <a:cs typeface="+mj-cs"/>
              </a:rPr>
              <a:t>المحاضرة  الأولى </a:t>
            </a:r>
          </a:p>
          <a:p>
            <a:pPr algn="ctr" rtl="1">
              <a:lnSpc>
                <a:spcPct val="150000"/>
              </a:lnSpc>
            </a:pPr>
            <a:r>
              <a:rPr lang="ar-EG" sz="2000" b="1" dirty="0">
                <a:solidFill>
                  <a:schemeClr val="bg1"/>
                </a:solidFill>
                <a:latin typeface="Times New Roman" panose="02020603050405020304" pitchFamily="18" charset="0"/>
                <a:ea typeface="Times New Roman" panose="02020603050405020304" pitchFamily="18" charset="0"/>
                <a:cs typeface="Simplified Arabic" panose="02020603050405020304" pitchFamily="18" charset="-78"/>
              </a:rPr>
              <a:t>كود المقرر </a:t>
            </a:r>
            <a:r>
              <a:rPr lang="en-US" sz="2000" b="1" dirty="0">
                <a:solidFill>
                  <a:schemeClr val="bg1"/>
                </a:solidFill>
                <a:latin typeface="Times New Roman" panose="02020603050405020304" pitchFamily="18" charset="0"/>
                <a:ea typeface="Times New Roman" panose="02020603050405020304" pitchFamily="18" charset="0"/>
                <a:cs typeface="Simplified Arabic" panose="02020603050405020304" pitchFamily="18" charset="-78"/>
              </a:rPr>
              <a:t>MKT 123</a:t>
            </a:r>
            <a:endParaRPr lang="en-US" sz="2000" b="1" dirty="0">
              <a:solidFill>
                <a:schemeClr val="bg1"/>
              </a:solidFill>
              <a:latin typeface="Alexandria" charset="0"/>
            </a:endParaRPr>
          </a:p>
          <a:p>
            <a:pPr algn="ctr"/>
            <a:endParaRPr lang="en-US" sz="300" b="1" dirty="0">
              <a:solidFill>
                <a:schemeClr val="bg1"/>
              </a:solidFill>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77351" y="-154183"/>
            <a:ext cx="2954655" cy="1379622"/>
          </a:xfrm>
          <a:prstGeom prst="rect">
            <a:avLst/>
          </a:prstGeom>
        </p:spPr>
      </p:pic>
      <p:sp>
        <p:nvSpPr>
          <p:cNvPr id="2" name="TextBox 1">
            <a:extLst>
              <a:ext uri="{FF2B5EF4-FFF2-40B4-BE49-F238E27FC236}">
                <a16:creationId xmlns:a16="http://schemas.microsoft.com/office/drawing/2014/main" id="{86BA0BED-74E8-9C32-63BE-34D8BF0031A3}"/>
              </a:ext>
            </a:extLst>
          </p:cNvPr>
          <p:cNvSpPr txBox="1"/>
          <p:nvPr/>
        </p:nvSpPr>
        <p:spPr>
          <a:xfrm>
            <a:off x="325352" y="1478409"/>
            <a:ext cx="5216525" cy="1612301"/>
          </a:xfrm>
          <a:prstGeom prst="rect">
            <a:avLst/>
          </a:prstGeom>
          <a:noFill/>
        </p:spPr>
        <p:txBody>
          <a:bodyPr wrap="square" rtlCol="0">
            <a:spAutoFit/>
          </a:bodyPr>
          <a:lstStyle/>
          <a:p>
            <a:pPr algn="ctr">
              <a:lnSpc>
                <a:spcPct val="150000"/>
              </a:lnSpc>
            </a:pPr>
            <a:r>
              <a:rPr lang="ar-EG" sz="2800" b="1" dirty="0">
                <a:solidFill>
                  <a:srgbClr val="0070C0"/>
                </a:solidFill>
                <a:latin typeface="Alexandria" charset="0"/>
                <a:cs typeface="+mj-cs"/>
              </a:rPr>
              <a:t>مقرر الإعلان الرقمي</a:t>
            </a:r>
            <a:endParaRPr lang="en-US" sz="2800" b="1" dirty="0">
              <a:solidFill>
                <a:srgbClr val="0070C0"/>
              </a:solidFill>
              <a:latin typeface="Alexandria" charset="0"/>
              <a:cs typeface="+mj-cs"/>
            </a:endParaRPr>
          </a:p>
          <a:p>
            <a:pPr algn="ctr">
              <a:lnSpc>
                <a:spcPct val="150000"/>
              </a:lnSpc>
            </a:pP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Times New Roman" panose="02020603050405020304" pitchFamily="18" charset="0"/>
                <a:cs typeface="+mn-cs"/>
              </a:rPr>
              <a:t>Digital Advertising </a:t>
            </a:r>
          </a:p>
          <a:p>
            <a:pPr algn="ctr" rtl="1">
              <a:lnSpc>
                <a:spcPct val="150000"/>
              </a:lnSpc>
            </a:pPr>
            <a:r>
              <a:rPr kumimoji="0" lang="ar-SA" sz="2000" b="0" i="0" u="none" strike="noStrike" kern="1200" cap="none" spc="0" normalizeH="0" baseline="0" noProof="0" dirty="0">
                <a:ln>
                  <a:noFill/>
                </a:ln>
                <a:solidFill>
                  <a:srgbClr val="0070C0"/>
                </a:solidFill>
                <a:effectLst/>
                <a:uLnTx/>
                <a:uFillTx/>
                <a:latin typeface="Times New Roman" panose="02020603050405020304" pitchFamily="18" charset="0"/>
                <a:ea typeface="Times New Roman" panose="02020603050405020304" pitchFamily="18" charset="0"/>
                <a:cs typeface="Arial" panose="020B0604020202020204" pitchFamily="34" charset="0"/>
              </a:rPr>
              <a:t> </a:t>
            </a:r>
            <a:endParaRPr lang="en-US" sz="2000" b="1" dirty="0">
              <a:solidFill>
                <a:srgbClr val="0070C0"/>
              </a:solidFill>
              <a:latin typeface="Alexandria" charset="0"/>
              <a:cs typeface="+mj-cs"/>
            </a:endParaRPr>
          </a:p>
        </p:txBody>
      </p:sp>
    </p:spTree>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117327"/>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246058" y="3167390"/>
            <a:ext cx="2218877" cy="461665"/>
          </a:xfrm>
          <a:prstGeom prst="rect">
            <a:avLst/>
          </a:prstGeom>
          <a:noFill/>
        </p:spPr>
        <p:txBody>
          <a:bodyPr wrap="square" rtlCol="0">
            <a:spAutoFit/>
          </a:bodyPr>
          <a:lstStyle/>
          <a:p>
            <a:r>
              <a:rPr lang="ar-EG" sz="2400" b="1" dirty="0">
                <a:solidFill>
                  <a:srgbClr val="00B0F0"/>
                </a:solidFill>
                <a:latin typeface="Alexandria" charset="0"/>
                <a:cs typeface="+mj-cs"/>
              </a:rPr>
              <a:t> </a:t>
            </a:r>
            <a:r>
              <a:rPr lang="ar-EG" sz="2400" b="1" dirty="0">
                <a:solidFill>
                  <a:srgbClr val="0070C0"/>
                </a:solidFill>
                <a:latin typeface="Alexandria" charset="0"/>
                <a:cs typeface="+mj-cs"/>
              </a:rPr>
              <a:t>المحاضرة الأولى</a:t>
            </a:r>
          </a:p>
        </p:txBody>
      </p:sp>
      <p:sp>
        <p:nvSpPr>
          <p:cNvPr id="13" name="TextBox 12"/>
          <p:cNvSpPr txBox="1"/>
          <p:nvPr/>
        </p:nvSpPr>
        <p:spPr>
          <a:xfrm>
            <a:off x="-59992" y="6049137"/>
            <a:ext cx="488646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00B0F0"/>
                </a:solidFill>
                <a:latin typeface="Times New Roman" panose="02020603050405020304" pitchFamily="18" charset="0"/>
                <a:cs typeface="Times New Roman" panose="02020603050405020304" pitchFamily="18" charset="0"/>
              </a:rPr>
              <a:t>Prepared by</a:t>
            </a:r>
            <a:r>
              <a:rPr lang="ar-EG" sz="2400" b="1" dirty="0">
                <a:solidFill>
                  <a:srgbClr val="00B0F0"/>
                </a:solidFill>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Dr. Shereen farouk</a:t>
            </a:r>
          </a:p>
          <a:p>
            <a:endParaRPr lang="en-US" sz="2400" dirty="0">
              <a:solidFill>
                <a:srgbClr val="00B0F0"/>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46848" y="-101601"/>
            <a:ext cx="2305141" cy="1076343"/>
          </a:xfrm>
          <a:prstGeom prst="rect">
            <a:avLst/>
          </a:prstGeom>
        </p:spPr>
      </p:pic>
      <p:sp>
        <p:nvSpPr>
          <p:cNvPr id="3" name="Rectangle: Rounded Corners 2">
            <a:extLst>
              <a:ext uri="{FF2B5EF4-FFF2-40B4-BE49-F238E27FC236}">
                <a16:creationId xmlns:a16="http://schemas.microsoft.com/office/drawing/2014/main" id="{D835C72E-8A2B-1A4B-FB7A-18D141972387}"/>
              </a:ext>
            </a:extLst>
          </p:cNvPr>
          <p:cNvSpPr/>
          <p:nvPr/>
        </p:nvSpPr>
        <p:spPr>
          <a:xfrm>
            <a:off x="5528930" y="3730524"/>
            <a:ext cx="3700129" cy="871869"/>
          </a:xfrm>
          <a:prstGeom prst="round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dirty="0">
              <a:solidFill>
                <a:srgbClr val="002060"/>
              </a:solidFill>
            </a:endParaRPr>
          </a:p>
        </p:txBody>
      </p:sp>
      <p:sp>
        <p:nvSpPr>
          <p:cNvPr id="8" name="Rectangle: Rounded Corners 7">
            <a:extLst>
              <a:ext uri="{FF2B5EF4-FFF2-40B4-BE49-F238E27FC236}">
                <a16:creationId xmlns:a16="http://schemas.microsoft.com/office/drawing/2014/main" id="{39DE094A-406B-0BCB-0E56-E0D7F8D46366}"/>
              </a:ext>
            </a:extLst>
          </p:cNvPr>
          <p:cNvSpPr/>
          <p:nvPr/>
        </p:nvSpPr>
        <p:spPr>
          <a:xfrm>
            <a:off x="4372361" y="3891769"/>
            <a:ext cx="7315199" cy="52916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400" b="1" dirty="0">
                <a:solidFill>
                  <a:srgbClr val="C00000"/>
                </a:solidFill>
                <a:latin typeface="Times New Roman" panose="02020603050405020304" pitchFamily="18" charset="0"/>
                <a:cs typeface="Times New Roman" panose="02020603050405020304" pitchFamily="18" charset="0"/>
              </a:rPr>
              <a:t>مــــدخل إلى الإعلان الرقمي</a:t>
            </a:r>
            <a:endParaRPr lang="en-US" sz="2400" b="1" dirty="0">
              <a:solidFill>
                <a:srgbClr val="C00000"/>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06906" y="244803"/>
            <a:ext cx="2305141" cy="1076343"/>
          </a:xfrm>
          <a:prstGeom prst="rect">
            <a:avLst/>
          </a:prstGeom>
        </p:spPr>
      </p:pic>
      <p:sp>
        <p:nvSpPr>
          <p:cNvPr id="10" name="Rectangle 9">
            <a:extLst>
              <a:ext uri="{FF2B5EF4-FFF2-40B4-BE49-F238E27FC236}">
                <a16:creationId xmlns:a16="http://schemas.microsoft.com/office/drawing/2014/main" id="{3987ED94-13C2-4F8E-96E1-60AD1DA1D008}"/>
              </a:ext>
            </a:extLst>
          </p:cNvPr>
          <p:cNvSpPr/>
          <p:nvPr/>
        </p:nvSpPr>
        <p:spPr>
          <a:xfrm>
            <a:off x="2612047" y="244803"/>
            <a:ext cx="8126172" cy="10763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1"/>
            <a:r>
              <a:rPr lang="ar-EG" sz="2800" b="1" dirty="0">
                <a:solidFill>
                  <a:schemeClr val="bg1"/>
                </a:solidFill>
                <a:latin typeface="Alexandria" charset="0"/>
                <a:cs typeface="+mj-cs"/>
              </a:rPr>
              <a:t>تذكير بالمحاضرة التعريفية</a:t>
            </a:r>
            <a:endParaRPr lang="ar-SA" sz="2800" b="1" dirty="0">
              <a:solidFill>
                <a:schemeClr val="bg1"/>
              </a:solidFill>
              <a:latin typeface="Alexandria" charset="0"/>
              <a:cs typeface="+mj-cs"/>
            </a:endParaRPr>
          </a:p>
        </p:txBody>
      </p:sp>
      <p:pic>
        <p:nvPicPr>
          <p:cNvPr id="11" name="Picture 10">
            <a:extLst>
              <a:ext uri="{FF2B5EF4-FFF2-40B4-BE49-F238E27FC236}">
                <a16:creationId xmlns:a16="http://schemas.microsoft.com/office/drawing/2014/main" id="{15161A53-1370-4B75-3EF8-F3C9E0287EC5}"/>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11097605" y="361480"/>
            <a:ext cx="1094395" cy="1076343"/>
          </a:xfrm>
          <a:prstGeom prst="rect">
            <a:avLst/>
          </a:prstGeom>
        </p:spPr>
      </p:pic>
      <p:sp>
        <p:nvSpPr>
          <p:cNvPr id="12" name="TextBox 8">
            <a:extLst>
              <a:ext uri="{FF2B5EF4-FFF2-40B4-BE49-F238E27FC236}">
                <a16:creationId xmlns:a16="http://schemas.microsoft.com/office/drawing/2014/main" id="{630FD27D-5586-B112-0802-2B95CF8F7D85}"/>
              </a:ext>
            </a:extLst>
          </p:cNvPr>
          <p:cNvSpPr txBox="1"/>
          <p:nvPr/>
        </p:nvSpPr>
        <p:spPr>
          <a:xfrm>
            <a:off x="4855444" y="1321146"/>
            <a:ext cx="7180612" cy="4922951"/>
          </a:xfrm>
          <a:prstGeom prst="rect">
            <a:avLst/>
          </a:prstGeom>
          <a:no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a:defRPr>
            </a:lvl1pPr>
            <a:lvl2pPr marL="457200" algn="l" defTabSz="914400" rtl="0" eaLnBrk="1" latinLnBrk="0" hangingPunct="1">
              <a:defRPr sz="1800" kern="1200">
                <a:solidFill>
                  <a:sysClr val="windowText" lastClr="000000"/>
                </a:solidFill>
                <a:latin typeface="Calibri"/>
              </a:defRPr>
            </a:lvl2pPr>
            <a:lvl3pPr marL="914400" algn="l" defTabSz="914400" rtl="0" eaLnBrk="1" latinLnBrk="0" hangingPunct="1">
              <a:defRPr sz="1800" kern="1200">
                <a:solidFill>
                  <a:sysClr val="windowText" lastClr="000000"/>
                </a:solidFill>
                <a:latin typeface="Calibri"/>
              </a:defRPr>
            </a:lvl3pPr>
            <a:lvl4pPr marL="1371600" algn="l" defTabSz="914400" rtl="0" eaLnBrk="1" latinLnBrk="0" hangingPunct="1">
              <a:defRPr sz="1800" kern="1200">
                <a:solidFill>
                  <a:sysClr val="windowText" lastClr="000000"/>
                </a:solidFill>
                <a:latin typeface="Calibri"/>
              </a:defRPr>
            </a:lvl4pPr>
            <a:lvl5pPr marL="1828800" algn="l" defTabSz="914400" rtl="0" eaLnBrk="1" latinLnBrk="0" hangingPunct="1">
              <a:defRPr sz="1800" kern="1200">
                <a:solidFill>
                  <a:sysClr val="windowText" lastClr="000000"/>
                </a:solidFill>
                <a:latin typeface="Calibri"/>
              </a:defRPr>
            </a:lvl5pPr>
            <a:lvl6pPr marL="2286000" algn="l" defTabSz="914400" rtl="0" eaLnBrk="1" latinLnBrk="0" hangingPunct="1">
              <a:defRPr sz="1800" kern="1200">
                <a:solidFill>
                  <a:sysClr val="windowText" lastClr="000000"/>
                </a:solidFill>
                <a:latin typeface="Calibri"/>
              </a:defRPr>
            </a:lvl6pPr>
            <a:lvl7pPr marL="2743200" algn="l" defTabSz="914400" rtl="0" eaLnBrk="1" latinLnBrk="0" hangingPunct="1">
              <a:defRPr sz="1800" kern="1200">
                <a:solidFill>
                  <a:sysClr val="windowText" lastClr="000000"/>
                </a:solidFill>
                <a:latin typeface="Calibri"/>
              </a:defRPr>
            </a:lvl7pPr>
            <a:lvl8pPr marL="3200400" algn="l" defTabSz="914400" rtl="0" eaLnBrk="1" latinLnBrk="0" hangingPunct="1">
              <a:defRPr sz="1800" kern="1200">
                <a:solidFill>
                  <a:sysClr val="windowText" lastClr="000000"/>
                </a:solidFill>
                <a:latin typeface="Calibri"/>
              </a:defRPr>
            </a:lvl8pPr>
            <a:lvl9pPr marL="3657600" algn="l" defTabSz="914400" rtl="0" eaLnBrk="1" latinLnBrk="0" hangingPunct="1">
              <a:defRPr sz="1800" kern="1200">
                <a:solidFill>
                  <a:sysClr val="windowText" lastClr="000000"/>
                </a:solidFill>
                <a:latin typeface="Calibri"/>
              </a:defRPr>
            </a:lvl9pPr>
          </a:lstStyle>
          <a:p>
            <a:pPr algn="just" rtl="1">
              <a:lnSpc>
                <a:spcPct val="200000"/>
              </a:lnSpc>
            </a:pPr>
            <a:r>
              <a:rPr lang="ar-SA" sz="2000" b="1" dirty="0">
                <a:solidFill>
                  <a:srgbClr val="C00000"/>
                </a:solidFill>
                <a:latin typeface="Alexandria" charset="0"/>
                <a:cs typeface="+mj-cs"/>
              </a:rPr>
              <a:t>في المحاضرة التعريفية، </a:t>
            </a:r>
            <a:r>
              <a:rPr lang="ar-EG" sz="2000" b="1" dirty="0">
                <a:solidFill>
                  <a:srgbClr val="C00000"/>
                </a:solidFill>
                <a:latin typeface="Alexandria" charset="0"/>
                <a:cs typeface="+mj-cs"/>
              </a:rPr>
              <a:t>تناولنا</a:t>
            </a:r>
            <a:r>
              <a:rPr lang="ar-SA" sz="2000" b="1" dirty="0">
                <a:solidFill>
                  <a:srgbClr val="C00000"/>
                </a:solidFill>
                <a:latin typeface="Alexandria" charset="0"/>
                <a:cs typeface="+mj-cs"/>
              </a:rPr>
              <a:t> النقاط التالية:</a:t>
            </a:r>
          </a:p>
          <a:p>
            <a:pPr marL="1196975" indent="-342900" algn="just" rtl="1">
              <a:lnSpc>
                <a:spcPct val="200000"/>
              </a:lnSpc>
              <a:buFont typeface="Calibri Light"/>
              <a:buAutoNum type="arabicPeriod"/>
            </a:pPr>
            <a:r>
              <a:rPr lang="ar-SA" sz="2000" b="1" dirty="0">
                <a:solidFill>
                  <a:srgbClr val="002060"/>
                </a:solidFill>
                <a:latin typeface="Times New Roman" panose="02020603050405020304" pitchFamily="18" charset="0"/>
                <a:cs typeface="Times New Roman" panose="02020603050405020304" pitchFamily="18" charset="0"/>
              </a:rPr>
              <a:t>التعريف بالمقرر وأهميته.</a:t>
            </a:r>
          </a:p>
          <a:p>
            <a:pPr marL="1196975" indent="-342900" algn="just" rtl="1">
              <a:lnSpc>
                <a:spcPct val="200000"/>
              </a:lnSpc>
              <a:buFont typeface="Calibri Light"/>
              <a:buAutoNum type="arabicPeriod"/>
            </a:pPr>
            <a:r>
              <a:rPr lang="ar-SA" sz="2000" b="1" dirty="0">
                <a:solidFill>
                  <a:srgbClr val="002060"/>
                </a:solidFill>
                <a:latin typeface="Times New Roman" panose="02020603050405020304" pitchFamily="18" charset="0"/>
                <a:cs typeface="Times New Roman" panose="02020603050405020304" pitchFamily="18" charset="0"/>
              </a:rPr>
              <a:t>أهداف ومخرجات التعلم للمقرر.</a:t>
            </a:r>
          </a:p>
          <a:p>
            <a:pPr marL="1196975" indent="-342900" algn="just" rtl="1">
              <a:lnSpc>
                <a:spcPct val="200000"/>
              </a:lnSpc>
              <a:buFont typeface="Calibri Light"/>
              <a:buAutoNum type="arabicPeriod"/>
            </a:pPr>
            <a:r>
              <a:rPr lang="ar-SA" sz="2000" b="1" dirty="0">
                <a:solidFill>
                  <a:srgbClr val="002060"/>
                </a:solidFill>
                <a:latin typeface="Times New Roman" panose="02020603050405020304" pitchFamily="18" charset="0"/>
                <a:cs typeface="Times New Roman" panose="02020603050405020304" pitchFamily="18" charset="0"/>
              </a:rPr>
              <a:t>موضوعات المقرر الرئيسية.</a:t>
            </a:r>
          </a:p>
          <a:p>
            <a:pPr marL="1196975" indent="-342900" algn="just" rtl="1">
              <a:lnSpc>
                <a:spcPct val="200000"/>
              </a:lnSpc>
              <a:buFont typeface="Calibri Light"/>
              <a:buAutoNum type="arabicPeriod"/>
            </a:pPr>
            <a:r>
              <a:rPr lang="ar-SA" sz="2000" b="1" dirty="0">
                <a:solidFill>
                  <a:srgbClr val="002060"/>
                </a:solidFill>
                <a:latin typeface="Times New Roman" panose="02020603050405020304" pitchFamily="18" charset="0"/>
                <a:cs typeface="Times New Roman" panose="02020603050405020304" pitchFamily="18" charset="0"/>
              </a:rPr>
              <a:t>طرق التدريس والأنشطة التعليمية.</a:t>
            </a:r>
          </a:p>
          <a:p>
            <a:pPr marL="1196975" indent="-342900" algn="just" rtl="1">
              <a:lnSpc>
                <a:spcPct val="200000"/>
              </a:lnSpc>
              <a:buFont typeface="Calibri Light"/>
              <a:buAutoNum type="arabicPeriod"/>
            </a:pPr>
            <a:r>
              <a:rPr lang="ar-SA" sz="2000" b="1" dirty="0">
                <a:solidFill>
                  <a:srgbClr val="002060"/>
                </a:solidFill>
                <a:latin typeface="Times New Roman" panose="02020603050405020304" pitchFamily="18" charset="0"/>
                <a:cs typeface="Times New Roman" panose="02020603050405020304" pitchFamily="18" charset="0"/>
              </a:rPr>
              <a:t>نظام التقييم وتوزيع الدرجات.</a:t>
            </a:r>
          </a:p>
          <a:p>
            <a:pPr marL="1196975" indent="-342900" algn="just" rtl="1">
              <a:lnSpc>
                <a:spcPct val="200000"/>
              </a:lnSpc>
              <a:buFont typeface="Calibri Light"/>
              <a:buAutoNum type="arabicPeriod"/>
            </a:pPr>
            <a:r>
              <a:rPr lang="ar-SA" sz="2000" b="1" dirty="0">
                <a:solidFill>
                  <a:srgbClr val="002060"/>
                </a:solidFill>
                <a:latin typeface="Times New Roman" panose="02020603050405020304" pitchFamily="18" charset="0"/>
                <a:cs typeface="Times New Roman" panose="02020603050405020304" pitchFamily="18" charset="0"/>
              </a:rPr>
              <a:t>المراجع الأساسية والمصادر الإضافية.</a:t>
            </a:r>
          </a:p>
          <a:p>
            <a:pPr marL="1196975" indent="-342900" algn="just" rtl="1">
              <a:lnSpc>
                <a:spcPct val="200000"/>
              </a:lnSpc>
              <a:buFont typeface="Calibri Light"/>
              <a:buAutoNum type="arabicPeriod"/>
            </a:pPr>
            <a:r>
              <a:rPr lang="ar-SA" sz="2000" b="1" dirty="0">
                <a:solidFill>
                  <a:srgbClr val="002060"/>
                </a:solidFill>
                <a:latin typeface="Times New Roman" panose="02020603050405020304" pitchFamily="18" charset="0"/>
                <a:cs typeface="Times New Roman" panose="02020603050405020304" pitchFamily="18" charset="0"/>
              </a:rPr>
              <a:t>مقدمة موجزة عن </a:t>
            </a:r>
            <a:r>
              <a:rPr lang="ar-EG" sz="2000" b="1" dirty="0">
                <a:solidFill>
                  <a:srgbClr val="002060"/>
                </a:solidFill>
                <a:latin typeface="Times New Roman" panose="02020603050405020304" pitchFamily="18" charset="0"/>
                <a:cs typeface="Times New Roman" panose="02020603050405020304" pitchFamily="18" charset="0"/>
              </a:rPr>
              <a:t> الإعلان الرقمي </a:t>
            </a:r>
            <a:r>
              <a:rPr lang="ar-SA" sz="2000" b="1" dirty="0">
                <a:solidFill>
                  <a:srgbClr val="002060"/>
                </a:solidFill>
                <a:latin typeface="Times New Roman" panose="02020603050405020304" pitchFamily="18" charset="0"/>
                <a:cs typeface="Times New Roman" panose="02020603050405020304" pitchFamily="18" charset="0"/>
              </a:rPr>
              <a:t>.</a:t>
            </a:r>
          </a:p>
        </p:txBody>
      </p:sp>
      <p:sp>
        <p:nvSpPr>
          <p:cNvPr id="13" name="Rectangle: Rounded Corners 12">
            <a:extLst>
              <a:ext uri="{FF2B5EF4-FFF2-40B4-BE49-F238E27FC236}">
                <a16:creationId xmlns:a16="http://schemas.microsoft.com/office/drawing/2014/main" id="{AE566D4B-19EE-D513-9687-C8F35E4F60BA}"/>
              </a:ext>
            </a:extLst>
          </p:cNvPr>
          <p:cNvSpPr/>
          <p:nvPr/>
        </p:nvSpPr>
        <p:spPr>
          <a:xfrm>
            <a:off x="547836" y="1437823"/>
            <a:ext cx="4128422" cy="5079224"/>
          </a:xfrm>
          <a:prstGeom prst="roundRect">
            <a:avLst>
              <a:gd name="adj" fmla="val 6140"/>
            </a:avLst>
          </a:prstGeom>
          <a:gradFill flip="none" rotWithShape="1">
            <a:gsLst>
              <a:gs pos="0">
                <a:srgbClr val="203E5F">
                  <a:shade val="30000"/>
                  <a:satMod val="115000"/>
                </a:srgbClr>
              </a:gs>
              <a:gs pos="50000">
                <a:srgbClr val="203E5F">
                  <a:shade val="67500"/>
                  <a:satMod val="115000"/>
                </a:srgbClr>
              </a:gs>
              <a:gs pos="100000">
                <a:srgbClr val="203E5F">
                  <a:shade val="100000"/>
                  <a:satMod val="115000"/>
                </a:srgbClr>
              </a:gs>
            </a:gsLst>
            <a:lin ang="2700000" scaled="1"/>
            <a:tileRect/>
          </a:gradFill>
          <a:ln w="38100" cap="flat" cmpd="sng" algn="ctr">
            <a:no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ysClr val="window" lastClr="FFFFFF"/>
                </a:solidFill>
                <a:latin typeface="Calibri"/>
              </a:defRPr>
            </a:lvl1pPr>
            <a:lvl2pPr marL="457200" algn="l" defTabSz="914400" rtl="0" eaLnBrk="1" latinLnBrk="0" hangingPunct="1">
              <a:defRPr sz="1800" kern="1200">
                <a:solidFill>
                  <a:sysClr val="window" lastClr="FFFFFF"/>
                </a:solidFill>
                <a:latin typeface="Calibri"/>
              </a:defRPr>
            </a:lvl2pPr>
            <a:lvl3pPr marL="914400" algn="l" defTabSz="914400" rtl="0" eaLnBrk="1" latinLnBrk="0" hangingPunct="1">
              <a:defRPr sz="1800" kern="1200">
                <a:solidFill>
                  <a:sysClr val="window" lastClr="FFFFFF"/>
                </a:solidFill>
                <a:latin typeface="Calibri"/>
              </a:defRPr>
            </a:lvl3pPr>
            <a:lvl4pPr marL="1371600" algn="l" defTabSz="914400" rtl="0" eaLnBrk="1" latinLnBrk="0" hangingPunct="1">
              <a:defRPr sz="1800" kern="1200">
                <a:solidFill>
                  <a:sysClr val="window" lastClr="FFFFFF"/>
                </a:solidFill>
                <a:latin typeface="Calibri"/>
              </a:defRPr>
            </a:lvl4pPr>
            <a:lvl5pPr marL="1828800" algn="l" defTabSz="914400" rtl="0" eaLnBrk="1" latinLnBrk="0" hangingPunct="1">
              <a:defRPr sz="1800" kern="1200">
                <a:solidFill>
                  <a:sysClr val="window" lastClr="FFFFFF"/>
                </a:solidFill>
                <a:latin typeface="Calibri"/>
              </a:defRPr>
            </a:lvl5pPr>
            <a:lvl6pPr marL="2286000" algn="l" defTabSz="914400" rtl="0" eaLnBrk="1" latinLnBrk="0" hangingPunct="1">
              <a:defRPr sz="1800" kern="1200">
                <a:solidFill>
                  <a:sysClr val="window" lastClr="FFFFFF"/>
                </a:solidFill>
                <a:latin typeface="Calibri"/>
              </a:defRPr>
            </a:lvl6pPr>
            <a:lvl7pPr marL="2743200" algn="l" defTabSz="914400" rtl="0" eaLnBrk="1" latinLnBrk="0" hangingPunct="1">
              <a:defRPr sz="1800" kern="1200">
                <a:solidFill>
                  <a:sysClr val="window" lastClr="FFFFFF"/>
                </a:solidFill>
                <a:latin typeface="Calibri"/>
              </a:defRPr>
            </a:lvl7pPr>
            <a:lvl8pPr marL="3200400" algn="l" defTabSz="914400" rtl="0" eaLnBrk="1" latinLnBrk="0" hangingPunct="1">
              <a:defRPr sz="1800" kern="1200">
                <a:solidFill>
                  <a:sysClr val="window" lastClr="FFFFFF"/>
                </a:solidFill>
                <a:latin typeface="Calibri"/>
              </a:defRPr>
            </a:lvl8pPr>
            <a:lvl9pPr marL="3657600" algn="l" defTabSz="914400" rtl="0" eaLnBrk="1" latinLnBrk="0" hangingPunct="1">
              <a:defRPr sz="1800" kern="1200">
                <a:solidFill>
                  <a:sysClr val="window" lastClr="FFFFFF"/>
                </a:solidFill>
                <a:latin typeface="Calibri"/>
              </a:defRPr>
            </a:lvl9pPr>
          </a:lstStyle>
          <a:p>
            <a:pPr algn="ctr"/>
            <a:endParaRPr lang="en-US" dirty="0"/>
          </a:p>
        </p:txBody>
      </p:sp>
      <p:pic>
        <p:nvPicPr>
          <p:cNvPr id="14" name="Picture 13" descr="Midocean 02-03">
            <a:extLst>
              <a:ext uri="{FF2B5EF4-FFF2-40B4-BE49-F238E27FC236}">
                <a16:creationId xmlns:a16="http://schemas.microsoft.com/office/drawing/2014/main" id="{C3D48E3A-1EF1-BEC5-D3A3-7202E663C425}"/>
              </a:ext>
            </a:extLst>
          </p:cNvPr>
          <p:cNvPicPr>
            <a:picLocks noChangeAspect="1"/>
          </p:cNvPicPr>
          <p:nvPr/>
        </p:nvPicPr>
        <p:blipFill>
          <a:blip r:embed="rId5"/>
          <a:stretch>
            <a:fillRect/>
          </a:stretch>
        </p:blipFill>
        <p:spPr>
          <a:xfrm>
            <a:off x="908367" y="1156971"/>
            <a:ext cx="3410425" cy="2272029"/>
          </a:xfrm>
          <a:prstGeom prst="rect">
            <a:avLst/>
          </a:prstGeom>
        </p:spPr>
      </p:pic>
      <p:sp>
        <p:nvSpPr>
          <p:cNvPr id="15" name="TextBox 7">
            <a:extLst>
              <a:ext uri="{FF2B5EF4-FFF2-40B4-BE49-F238E27FC236}">
                <a16:creationId xmlns:a16="http://schemas.microsoft.com/office/drawing/2014/main" id="{D74C1125-B7B0-FD9F-3E4F-4E566D21880B}"/>
              </a:ext>
            </a:extLst>
          </p:cNvPr>
          <p:cNvSpPr txBox="1"/>
          <p:nvPr/>
        </p:nvSpPr>
        <p:spPr>
          <a:xfrm>
            <a:off x="1514237" y="3361011"/>
            <a:ext cx="1811713" cy="369332"/>
          </a:xfrm>
          <a:prstGeom prst="rect">
            <a:avLst/>
          </a:prstGeom>
          <a:noFill/>
        </p:spPr>
        <p:txBody>
          <a:bodyPr wrap="none" rtlCol="0">
            <a:spAutoFit/>
          </a:bodyPr>
          <a:lstStyle>
            <a:defPPr>
              <a:defRPr lang="en-US"/>
            </a:defPPr>
            <a:lvl1pPr marL="0" algn="l" defTabSz="914400" rtl="0" eaLnBrk="1" latinLnBrk="0" hangingPunct="1">
              <a:defRPr sz="1800" kern="1200">
                <a:solidFill>
                  <a:sysClr val="windowText" lastClr="000000"/>
                </a:solidFill>
                <a:latin typeface="Calibri"/>
              </a:defRPr>
            </a:lvl1pPr>
            <a:lvl2pPr marL="457200" algn="l" defTabSz="914400" rtl="0" eaLnBrk="1" latinLnBrk="0" hangingPunct="1">
              <a:defRPr sz="1800" kern="1200">
                <a:solidFill>
                  <a:sysClr val="windowText" lastClr="000000"/>
                </a:solidFill>
                <a:latin typeface="Calibri"/>
              </a:defRPr>
            </a:lvl2pPr>
            <a:lvl3pPr marL="914400" algn="l" defTabSz="914400" rtl="0" eaLnBrk="1" latinLnBrk="0" hangingPunct="1">
              <a:defRPr sz="1800" kern="1200">
                <a:solidFill>
                  <a:sysClr val="windowText" lastClr="000000"/>
                </a:solidFill>
                <a:latin typeface="Calibri"/>
              </a:defRPr>
            </a:lvl3pPr>
            <a:lvl4pPr marL="1371600" algn="l" defTabSz="914400" rtl="0" eaLnBrk="1" latinLnBrk="0" hangingPunct="1">
              <a:defRPr sz="1800" kern="1200">
                <a:solidFill>
                  <a:sysClr val="windowText" lastClr="000000"/>
                </a:solidFill>
                <a:latin typeface="Calibri"/>
              </a:defRPr>
            </a:lvl4pPr>
            <a:lvl5pPr marL="1828800" algn="l" defTabSz="914400" rtl="0" eaLnBrk="1" latinLnBrk="0" hangingPunct="1">
              <a:defRPr sz="1800" kern="1200">
                <a:solidFill>
                  <a:sysClr val="windowText" lastClr="000000"/>
                </a:solidFill>
                <a:latin typeface="Calibri"/>
              </a:defRPr>
            </a:lvl5pPr>
            <a:lvl6pPr marL="2286000" algn="l" defTabSz="914400" rtl="0" eaLnBrk="1" latinLnBrk="0" hangingPunct="1">
              <a:defRPr sz="1800" kern="1200">
                <a:solidFill>
                  <a:sysClr val="windowText" lastClr="000000"/>
                </a:solidFill>
                <a:latin typeface="Calibri"/>
              </a:defRPr>
            </a:lvl6pPr>
            <a:lvl7pPr marL="2743200" algn="l" defTabSz="914400" rtl="0" eaLnBrk="1" latinLnBrk="0" hangingPunct="1">
              <a:defRPr sz="1800" kern="1200">
                <a:solidFill>
                  <a:sysClr val="windowText" lastClr="000000"/>
                </a:solidFill>
                <a:latin typeface="Calibri"/>
              </a:defRPr>
            </a:lvl7pPr>
            <a:lvl8pPr marL="3200400" algn="l" defTabSz="914400" rtl="0" eaLnBrk="1" latinLnBrk="0" hangingPunct="1">
              <a:defRPr sz="1800" kern="1200">
                <a:solidFill>
                  <a:sysClr val="windowText" lastClr="000000"/>
                </a:solidFill>
                <a:latin typeface="Calibri"/>
              </a:defRPr>
            </a:lvl8pPr>
            <a:lvl9pPr marL="3657600" algn="l" defTabSz="914400" rtl="0" eaLnBrk="1" latinLnBrk="0" hangingPunct="1">
              <a:defRPr sz="1800" kern="1200">
                <a:solidFill>
                  <a:sysClr val="windowText" lastClr="000000"/>
                </a:solidFill>
                <a:latin typeface="Calibri"/>
              </a:defRPr>
            </a:lvl9pPr>
          </a:lstStyle>
          <a:p>
            <a:pPr algn="r" rtl="1"/>
            <a:r>
              <a:rPr lang="ar-SA" b="1" dirty="0">
                <a:solidFill>
                  <a:sysClr val="window" lastClr="FFFFFF"/>
                </a:solidFill>
                <a:latin typeface="Alexandria" charset="0"/>
                <a:cs typeface="+mj-cs"/>
              </a:rPr>
              <a:t>كلية الإعلام والتسويق</a:t>
            </a:r>
            <a:endParaRPr lang="en-US" b="1" dirty="0">
              <a:solidFill>
                <a:sysClr val="window" lastClr="FFFFFF"/>
              </a:solidFill>
              <a:latin typeface="Alexandria" charset="0"/>
              <a:cs typeface="+mj-cs"/>
            </a:endParaRPr>
          </a:p>
        </p:txBody>
      </p:sp>
      <p:sp>
        <p:nvSpPr>
          <p:cNvPr id="16" name="TextBox 1">
            <a:extLst>
              <a:ext uri="{FF2B5EF4-FFF2-40B4-BE49-F238E27FC236}">
                <a16:creationId xmlns:a16="http://schemas.microsoft.com/office/drawing/2014/main" id="{6BECAFFD-2D46-FE4E-06A5-B6AF9C30870C}"/>
              </a:ext>
            </a:extLst>
          </p:cNvPr>
          <p:cNvSpPr txBox="1"/>
          <p:nvPr/>
        </p:nvSpPr>
        <p:spPr>
          <a:xfrm>
            <a:off x="1001673" y="3931359"/>
            <a:ext cx="2850460" cy="369332"/>
          </a:xfrm>
          <a:prstGeom prst="rect">
            <a:avLst/>
          </a:prstGeom>
          <a:noFill/>
        </p:spPr>
        <p:txBody>
          <a:bodyPr wrap="none" rtlCol="0">
            <a:spAutoFit/>
          </a:bodyPr>
          <a:lstStyle>
            <a:defPPr>
              <a:defRPr lang="en-US"/>
            </a:defPPr>
            <a:lvl1pPr marL="0" algn="l" defTabSz="914400" rtl="0" eaLnBrk="1" latinLnBrk="0" hangingPunct="1">
              <a:defRPr sz="1800" kern="1200">
                <a:solidFill>
                  <a:sysClr val="windowText" lastClr="000000"/>
                </a:solidFill>
                <a:latin typeface="Calibri"/>
              </a:defRPr>
            </a:lvl1pPr>
            <a:lvl2pPr marL="457200" algn="l" defTabSz="914400" rtl="0" eaLnBrk="1" latinLnBrk="0" hangingPunct="1">
              <a:defRPr sz="1800" kern="1200">
                <a:solidFill>
                  <a:sysClr val="windowText" lastClr="000000"/>
                </a:solidFill>
                <a:latin typeface="Calibri"/>
              </a:defRPr>
            </a:lvl2pPr>
            <a:lvl3pPr marL="914400" algn="l" defTabSz="914400" rtl="0" eaLnBrk="1" latinLnBrk="0" hangingPunct="1">
              <a:defRPr sz="1800" kern="1200">
                <a:solidFill>
                  <a:sysClr val="windowText" lastClr="000000"/>
                </a:solidFill>
                <a:latin typeface="Calibri"/>
              </a:defRPr>
            </a:lvl3pPr>
            <a:lvl4pPr marL="1371600" algn="l" defTabSz="914400" rtl="0" eaLnBrk="1" latinLnBrk="0" hangingPunct="1">
              <a:defRPr sz="1800" kern="1200">
                <a:solidFill>
                  <a:sysClr val="windowText" lastClr="000000"/>
                </a:solidFill>
                <a:latin typeface="Calibri"/>
              </a:defRPr>
            </a:lvl4pPr>
            <a:lvl5pPr marL="1828800" algn="l" defTabSz="914400" rtl="0" eaLnBrk="1" latinLnBrk="0" hangingPunct="1">
              <a:defRPr sz="1800" kern="1200">
                <a:solidFill>
                  <a:sysClr val="windowText" lastClr="000000"/>
                </a:solidFill>
                <a:latin typeface="Calibri"/>
              </a:defRPr>
            </a:lvl5pPr>
            <a:lvl6pPr marL="2286000" algn="l" defTabSz="914400" rtl="0" eaLnBrk="1" latinLnBrk="0" hangingPunct="1">
              <a:defRPr sz="1800" kern="1200">
                <a:solidFill>
                  <a:sysClr val="windowText" lastClr="000000"/>
                </a:solidFill>
                <a:latin typeface="Calibri"/>
              </a:defRPr>
            </a:lvl6pPr>
            <a:lvl7pPr marL="2743200" algn="l" defTabSz="914400" rtl="0" eaLnBrk="1" latinLnBrk="0" hangingPunct="1">
              <a:defRPr sz="1800" kern="1200">
                <a:solidFill>
                  <a:sysClr val="windowText" lastClr="000000"/>
                </a:solidFill>
                <a:latin typeface="Calibri"/>
              </a:defRPr>
            </a:lvl7pPr>
            <a:lvl8pPr marL="3200400" algn="l" defTabSz="914400" rtl="0" eaLnBrk="1" latinLnBrk="0" hangingPunct="1">
              <a:defRPr sz="1800" kern="1200">
                <a:solidFill>
                  <a:sysClr val="windowText" lastClr="000000"/>
                </a:solidFill>
                <a:latin typeface="Calibri"/>
              </a:defRPr>
            </a:lvl8pPr>
            <a:lvl9pPr marL="3657600" algn="l" defTabSz="914400" rtl="0" eaLnBrk="1" latinLnBrk="0" hangingPunct="1">
              <a:defRPr sz="1800" kern="1200">
                <a:solidFill>
                  <a:sysClr val="windowText" lastClr="000000"/>
                </a:solidFill>
                <a:latin typeface="Calibri"/>
              </a:defRPr>
            </a:lvl9pPr>
          </a:lstStyle>
          <a:p>
            <a:pPr algn="r" rtl="1"/>
            <a:r>
              <a:rPr lang="ar-SA" b="1" dirty="0">
                <a:solidFill>
                  <a:sysClr val="window" lastClr="FFFFFF"/>
                </a:solidFill>
                <a:latin typeface="Alexandria" charset="0"/>
                <a:cs typeface="+mj-cs"/>
              </a:rPr>
              <a:t>برنامج بكالو</a:t>
            </a:r>
            <a:r>
              <a:rPr lang="ar-EG" b="1" dirty="0">
                <a:solidFill>
                  <a:sysClr val="window" lastClr="FFFFFF"/>
                </a:solidFill>
                <a:latin typeface="Alexandria" charset="0"/>
                <a:cs typeface="+mj-cs"/>
              </a:rPr>
              <a:t>ريو</a:t>
            </a:r>
            <a:r>
              <a:rPr lang="ar-SA" b="1" dirty="0">
                <a:solidFill>
                  <a:sysClr val="window" lastClr="FFFFFF"/>
                </a:solidFill>
                <a:latin typeface="Alexandria" charset="0"/>
                <a:cs typeface="+mj-cs"/>
              </a:rPr>
              <a:t>س </a:t>
            </a:r>
            <a:r>
              <a:rPr lang="ar-EG" b="1" dirty="0">
                <a:solidFill>
                  <a:sysClr val="window" lastClr="FFFFFF"/>
                </a:solidFill>
                <a:latin typeface="Alexandria" charset="0"/>
                <a:cs typeface="+mj-cs"/>
              </a:rPr>
              <a:t> التسويق </a:t>
            </a:r>
            <a:r>
              <a:rPr lang="ar-SA" b="1" dirty="0">
                <a:solidFill>
                  <a:sysClr val="window" lastClr="FFFFFF"/>
                </a:solidFill>
                <a:latin typeface="Alexandria" charset="0"/>
                <a:cs typeface="+mj-cs"/>
              </a:rPr>
              <a:t>الرقمي</a:t>
            </a:r>
            <a:endParaRPr lang="en-US" b="1" dirty="0">
              <a:solidFill>
                <a:sysClr val="window" lastClr="FFFFFF"/>
              </a:solidFill>
              <a:latin typeface="Alexandria" charset="0"/>
              <a:cs typeface="+mj-cs"/>
            </a:endParaRPr>
          </a:p>
        </p:txBody>
      </p:sp>
      <p:sp>
        <p:nvSpPr>
          <p:cNvPr id="17" name="TextBox 4">
            <a:extLst>
              <a:ext uri="{FF2B5EF4-FFF2-40B4-BE49-F238E27FC236}">
                <a16:creationId xmlns:a16="http://schemas.microsoft.com/office/drawing/2014/main" id="{7FA01943-05EF-1817-C0E4-A54CA6284D19}"/>
              </a:ext>
            </a:extLst>
          </p:cNvPr>
          <p:cNvSpPr txBox="1"/>
          <p:nvPr/>
        </p:nvSpPr>
        <p:spPr>
          <a:xfrm>
            <a:off x="1387728" y="4603691"/>
            <a:ext cx="2114682" cy="369332"/>
          </a:xfrm>
          <a:prstGeom prst="rect">
            <a:avLst/>
          </a:prstGeom>
          <a:noFill/>
        </p:spPr>
        <p:txBody>
          <a:bodyPr wrap="none" rtlCol="0">
            <a:spAutoFit/>
          </a:bodyPr>
          <a:lstStyle>
            <a:defPPr>
              <a:defRPr lang="en-US"/>
            </a:defPPr>
            <a:lvl1pPr marL="0" algn="l" defTabSz="914400" rtl="0" eaLnBrk="1" latinLnBrk="0" hangingPunct="1">
              <a:defRPr sz="1800" kern="1200">
                <a:solidFill>
                  <a:sysClr val="windowText" lastClr="000000"/>
                </a:solidFill>
                <a:latin typeface="Calibri"/>
              </a:defRPr>
            </a:lvl1pPr>
            <a:lvl2pPr marL="457200" algn="l" defTabSz="914400" rtl="0" eaLnBrk="1" latinLnBrk="0" hangingPunct="1">
              <a:defRPr sz="1800" kern="1200">
                <a:solidFill>
                  <a:sysClr val="windowText" lastClr="000000"/>
                </a:solidFill>
                <a:latin typeface="Calibri"/>
              </a:defRPr>
            </a:lvl2pPr>
            <a:lvl3pPr marL="914400" algn="l" defTabSz="914400" rtl="0" eaLnBrk="1" latinLnBrk="0" hangingPunct="1">
              <a:defRPr sz="1800" kern="1200">
                <a:solidFill>
                  <a:sysClr val="windowText" lastClr="000000"/>
                </a:solidFill>
                <a:latin typeface="Calibri"/>
              </a:defRPr>
            </a:lvl3pPr>
            <a:lvl4pPr marL="1371600" algn="l" defTabSz="914400" rtl="0" eaLnBrk="1" latinLnBrk="0" hangingPunct="1">
              <a:defRPr sz="1800" kern="1200">
                <a:solidFill>
                  <a:sysClr val="windowText" lastClr="000000"/>
                </a:solidFill>
                <a:latin typeface="Calibri"/>
              </a:defRPr>
            </a:lvl4pPr>
            <a:lvl5pPr marL="1828800" algn="l" defTabSz="914400" rtl="0" eaLnBrk="1" latinLnBrk="0" hangingPunct="1">
              <a:defRPr sz="1800" kern="1200">
                <a:solidFill>
                  <a:sysClr val="windowText" lastClr="000000"/>
                </a:solidFill>
                <a:latin typeface="Calibri"/>
              </a:defRPr>
            </a:lvl5pPr>
            <a:lvl6pPr marL="2286000" algn="l" defTabSz="914400" rtl="0" eaLnBrk="1" latinLnBrk="0" hangingPunct="1">
              <a:defRPr sz="1800" kern="1200">
                <a:solidFill>
                  <a:sysClr val="windowText" lastClr="000000"/>
                </a:solidFill>
                <a:latin typeface="Calibri"/>
              </a:defRPr>
            </a:lvl6pPr>
            <a:lvl7pPr marL="2743200" algn="l" defTabSz="914400" rtl="0" eaLnBrk="1" latinLnBrk="0" hangingPunct="1">
              <a:defRPr sz="1800" kern="1200">
                <a:solidFill>
                  <a:sysClr val="windowText" lastClr="000000"/>
                </a:solidFill>
                <a:latin typeface="Calibri"/>
              </a:defRPr>
            </a:lvl7pPr>
            <a:lvl8pPr marL="3200400" algn="l" defTabSz="914400" rtl="0" eaLnBrk="1" latinLnBrk="0" hangingPunct="1">
              <a:defRPr sz="1800" kern="1200">
                <a:solidFill>
                  <a:sysClr val="windowText" lastClr="000000"/>
                </a:solidFill>
                <a:latin typeface="Calibri"/>
              </a:defRPr>
            </a:lvl8pPr>
            <a:lvl9pPr marL="3657600" algn="l" defTabSz="914400" rtl="0" eaLnBrk="1" latinLnBrk="0" hangingPunct="1">
              <a:defRPr sz="1800" kern="1200">
                <a:solidFill>
                  <a:sysClr val="windowText" lastClr="000000"/>
                </a:solidFill>
                <a:latin typeface="Calibri"/>
              </a:defRPr>
            </a:lvl9pPr>
          </a:lstStyle>
          <a:p>
            <a:pPr algn="r" rtl="1"/>
            <a:r>
              <a:rPr lang="ar-SA" b="1" dirty="0">
                <a:solidFill>
                  <a:sysClr val="window" lastClr="FFFFFF"/>
                </a:solidFill>
                <a:latin typeface="Alexandria" charset="0"/>
                <a:cs typeface="+mj-cs"/>
              </a:rPr>
              <a:t>كود المقرر</a:t>
            </a:r>
            <a:r>
              <a:rPr lang="en-US" b="1" dirty="0">
                <a:solidFill>
                  <a:sysClr val="window" lastClr="FFFFFF"/>
                </a:solidFill>
                <a:latin typeface="Times New Roman" panose="02020603050405020304" pitchFamily="18" charset="0"/>
                <a:cs typeface="+mj-cs"/>
              </a:rPr>
              <a:t> 123</a:t>
            </a:r>
            <a:r>
              <a:rPr lang="en-US" b="1" dirty="0">
                <a:solidFill>
                  <a:sysClr val="window" lastClr="FFFFFF"/>
                </a:solidFill>
                <a:latin typeface="Alexandria" charset="0"/>
                <a:cs typeface="+mj-cs"/>
              </a:rPr>
              <a:t> </a:t>
            </a:r>
            <a:r>
              <a:rPr lang="ar-EG" sz="100" b="1" dirty="0">
                <a:solidFill>
                  <a:sysClr val="window" lastClr="FFFFFF"/>
                </a:solidFill>
                <a:latin typeface="Alexandria" charset="0"/>
                <a:cs typeface="+mj-cs"/>
              </a:rPr>
              <a:t> </a:t>
            </a:r>
            <a:r>
              <a:rPr lang="en-US" b="1" dirty="0">
                <a:solidFill>
                  <a:sysClr val="window" lastClr="FFFFFF"/>
                </a:solidFill>
                <a:latin typeface="Times New Roman" panose="02020603050405020304" pitchFamily="18" charset="0"/>
                <a:cs typeface="+mj-cs"/>
              </a:rPr>
              <a:t>MKT</a:t>
            </a:r>
            <a:r>
              <a:rPr lang="en-US" b="1" dirty="0">
                <a:solidFill>
                  <a:sysClr val="window" lastClr="FFFFFF"/>
                </a:solidFill>
                <a:latin typeface="Alexandria" charset="0"/>
                <a:cs typeface="+mj-cs"/>
              </a:rPr>
              <a:t> </a:t>
            </a:r>
          </a:p>
        </p:txBody>
      </p:sp>
    </p:spTree>
  </p:cSld>
  <p:clrMapOvr>
    <a:masterClrMapping/>
  </p:clrMapOvr>
  <p:transition spd="slow">
    <p:wheel spokes="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B67B8D-EF7C-A516-F1A3-0E2E87B0598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AF1A3D85-0F36-6DE8-5E8C-D60234A04E6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9F84B1E0-0CFF-B05D-8AF7-3ED841EAA3B4}"/>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6" name="Graphic 21">
            <a:extLst>
              <a:ext uri="{FF2B5EF4-FFF2-40B4-BE49-F238E27FC236}">
                <a16:creationId xmlns:a16="http://schemas.microsoft.com/office/drawing/2014/main" id="{579F6572-BA7F-D584-95C7-2B44324DAC4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4952" y="116069"/>
            <a:ext cx="2305141" cy="1076343"/>
          </a:xfrm>
          <a:prstGeom prst="rect">
            <a:avLst/>
          </a:prstGeom>
        </p:spPr>
      </p:pic>
      <p:sp>
        <p:nvSpPr>
          <p:cNvPr id="10" name="Rectangle 9">
            <a:extLst>
              <a:ext uri="{FF2B5EF4-FFF2-40B4-BE49-F238E27FC236}">
                <a16:creationId xmlns:a16="http://schemas.microsoft.com/office/drawing/2014/main" id="{E3D8A3CE-CFA7-45CC-1EDE-6ADC1080C941}"/>
              </a:ext>
            </a:extLst>
          </p:cNvPr>
          <p:cNvSpPr/>
          <p:nvPr/>
        </p:nvSpPr>
        <p:spPr>
          <a:xfrm>
            <a:off x="2612047" y="244803"/>
            <a:ext cx="8126172" cy="10763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1"/>
            <a:r>
              <a:rPr lang="ar-EG" sz="2800" b="1" dirty="0">
                <a:solidFill>
                  <a:schemeClr val="bg1"/>
                </a:solidFill>
                <a:latin typeface="Alexandria" charset="0"/>
                <a:cs typeface="+mj-cs"/>
              </a:rPr>
              <a:t>محتويات المحاضرة الأولى</a:t>
            </a:r>
            <a:endParaRPr lang="ar-SA" sz="2800" b="1" dirty="0">
              <a:solidFill>
                <a:schemeClr val="bg1"/>
              </a:solidFill>
              <a:latin typeface="Alexandria" charset="0"/>
              <a:cs typeface="+mj-cs"/>
            </a:endParaRPr>
          </a:p>
        </p:txBody>
      </p:sp>
      <p:pic>
        <p:nvPicPr>
          <p:cNvPr id="11" name="Picture 10">
            <a:extLst>
              <a:ext uri="{FF2B5EF4-FFF2-40B4-BE49-F238E27FC236}">
                <a16:creationId xmlns:a16="http://schemas.microsoft.com/office/drawing/2014/main" id="{4EBD9BB1-DD1B-C239-665B-9EA4E487BBB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10982653" y="116069"/>
            <a:ext cx="1094395" cy="1076343"/>
          </a:xfrm>
          <a:prstGeom prst="rect">
            <a:avLst/>
          </a:prstGeom>
        </p:spPr>
      </p:pic>
      <p:sp>
        <p:nvSpPr>
          <p:cNvPr id="12" name="TextBox 8">
            <a:extLst>
              <a:ext uri="{FF2B5EF4-FFF2-40B4-BE49-F238E27FC236}">
                <a16:creationId xmlns:a16="http://schemas.microsoft.com/office/drawing/2014/main" id="{CEEBBA8F-CA62-7F3B-7369-14E8FF26D87C}"/>
              </a:ext>
            </a:extLst>
          </p:cNvPr>
          <p:cNvSpPr txBox="1"/>
          <p:nvPr/>
        </p:nvSpPr>
        <p:spPr>
          <a:xfrm>
            <a:off x="4758931" y="1192412"/>
            <a:ext cx="7180612" cy="718466"/>
          </a:xfrm>
          <a:prstGeom prst="rect">
            <a:avLst/>
          </a:prstGeom>
          <a:no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a:defRPr>
            </a:lvl1pPr>
            <a:lvl2pPr marL="457200" algn="l" defTabSz="914400" rtl="0" eaLnBrk="1" latinLnBrk="0" hangingPunct="1">
              <a:defRPr sz="1800" kern="1200">
                <a:solidFill>
                  <a:sysClr val="windowText" lastClr="000000"/>
                </a:solidFill>
                <a:latin typeface="Calibri"/>
              </a:defRPr>
            </a:lvl2pPr>
            <a:lvl3pPr marL="914400" algn="l" defTabSz="914400" rtl="0" eaLnBrk="1" latinLnBrk="0" hangingPunct="1">
              <a:defRPr sz="1800" kern="1200">
                <a:solidFill>
                  <a:sysClr val="windowText" lastClr="000000"/>
                </a:solidFill>
                <a:latin typeface="Calibri"/>
              </a:defRPr>
            </a:lvl3pPr>
            <a:lvl4pPr marL="1371600" algn="l" defTabSz="914400" rtl="0" eaLnBrk="1" latinLnBrk="0" hangingPunct="1">
              <a:defRPr sz="1800" kern="1200">
                <a:solidFill>
                  <a:sysClr val="windowText" lastClr="000000"/>
                </a:solidFill>
                <a:latin typeface="Calibri"/>
              </a:defRPr>
            </a:lvl4pPr>
            <a:lvl5pPr marL="1828800" algn="l" defTabSz="914400" rtl="0" eaLnBrk="1" latinLnBrk="0" hangingPunct="1">
              <a:defRPr sz="1800" kern="1200">
                <a:solidFill>
                  <a:sysClr val="windowText" lastClr="000000"/>
                </a:solidFill>
                <a:latin typeface="Calibri"/>
              </a:defRPr>
            </a:lvl5pPr>
            <a:lvl6pPr marL="2286000" algn="l" defTabSz="914400" rtl="0" eaLnBrk="1" latinLnBrk="0" hangingPunct="1">
              <a:defRPr sz="1800" kern="1200">
                <a:solidFill>
                  <a:sysClr val="windowText" lastClr="000000"/>
                </a:solidFill>
                <a:latin typeface="Calibri"/>
              </a:defRPr>
            </a:lvl6pPr>
            <a:lvl7pPr marL="2743200" algn="l" defTabSz="914400" rtl="0" eaLnBrk="1" latinLnBrk="0" hangingPunct="1">
              <a:defRPr sz="1800" kern="1200">
                <a:solidFill>
                  <a:sysClr val="windowText" lastClr="000000"/>
                </a:solidFill>
                <a:latin typeface="Calibri"/>
              </a:defRPr>
            </a:lvl7pPr>
            <a:lvl8pPr marL="3200400" algn="l" defTabSz="914400" rtl="0" eaLnBrk="1" latinLnBrk="0" hangingPunct="1">
              <a:defRPr sz="1800" kern="1200">
                <a:solidFill>
                  <a:sysClr val="windowText" lastClr="000000"/>
                </a:solidFill>
                <a:latin typeface="Calibri"/>
              </a:defRPr>
            </a:lvl8pPr>
            <a:lvl9pPr marL="3657600" algn="l" defTabSz="914400" rtl="0" eaLnBrk="1" latinLnBrk="0" hangingPunct="1">
              <a:defRPr sz="1800" kern="1200">
                <a:solidFill>
                  <a:sysClr val="windowText" lastClr="000000"/>
                </a:solidFill>
                <a:latin typeface="Calibri"/>
              </a:defRPr>
            </a:lvl9pPr>
          </a:lstStyle>
          <a:p>
            <a:pPr algn="just" rtl="1">
              <a:lnSpc>
                <a:spcPct val="200000"/>
              </a:lnSpc>
            </a:pPr>
            <a:r>
              <a:rPr lang="ar-SA" sz="2400" b="1" dirty="0">
                <a:solidFill>
                  <a:srgbClr val="C00000"/>
                </a:solidFill>
                <a:latin typeface="Alexandria" charset="0"/>
                <a:cs typeface="+mj-cs"/>
              </a:rPr>
              <a:t>في المحاضرة </a:t>
            </a:r>
            <a:r>
              <a:rPr lang="ar-EG" sz="2400" b="1" dirty="0">
                <a:solidFill>
                  <a:srgbClr val="C00000"/>
                </a:solidFill>
                <a:latin typeface="Alexandria" charset="0"/>
                <a:cs typeface="+mj-cs"/>
              </a:rPr>
              <a:t>الأولى</a:t>
            </a:r>
            <a:r>
              <a:rPr lang="ar-SA" sz="2400" b="1" dirty="0">
                <a:solidFill>
                  <a:srgbClr val="C00000"/>
                </a:solidFill>
                <a:latin typeface="Alexandria" charset="0"/>
                <a:cs typeface="+mj-cs"/>
              </a:rPr>
              <a:t>، </a:t>
            </a:r>
            <a:r>
              <a:rPr lang="ar-EG" sz="2400" b="1" dirty="0">
                <a:solidFill>
                  <a:srgbClr val="C00000"/>
                </a:solidFill>
                <a:latin typeface="Alexandria" charset="0"/>
                <a:cs typeface="+mj-cs"/>
              </a:rPr>
              <a:t>سنتناول</a:t>
            </a:r>
            <a:r>
              <a:rPr lang="ar-SA" sz="2400" b="1" dirty="0">
                <a:solidFill>
                  <a:srgbClr val="C00000"/>
                </a:solidFill>
                <a:latin typeface="Alexandria" charset="0"/>
                <a:cs typeface="+mj-cs"/>
              </a:rPr>
              <a:t> النقاط التالية:</a:t>
            </a:r>
          </a:p>
        </p:txBody>
      </p:sp>
      <p:pic>
        <p:nvPicPr>
          <p:cNvPr id="7" name="Picture 6">
            <a:extLst>
              <a:ext uri="{FF2B5EF4-FFF2-40B4-BE49-F238E27FC236}">
                <a16:creationId xmlns:a16="http://schemas.microsoft.com/office/drawing/2014/main" id="{A5D3B22B-6612-B271-7A07-77B71BC4F52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7388" y="1944409"/>
            <a:ext cx="3585410" cy="40877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8" name="TextBox 17">
            <a:extLst>
              <a:ext uri="{FF2B5EF4-FFF2-40B4-BE49-F238E27FC236}">
                <a16:creationId xmlns:a16="http://schemas.microsoft.com/office/drawing/2014/main" id="{40DC5680-ACB3-8D51-261C-B33746F3E2BE}"/>
              </a:ext>
            </a:extLst>
          </p:cNvPr>
          <p:cNvSpPr txBox="1"/>
          <p:nvPr/>
        </p:nvSpPr>
        <p:spPr>
          <a:xfrm>
            <a:off x="4912242" y="2027455"/>
            <a:ext cx="7027301" cy="4447371"/>
          </a:xfrm>
          <a:prstGeom prst="rect">
            <a:avLst/>
          </a:prstGeom>
          <a:noFill/>
        </p:spPr>
        <p:txBody>
          <a:bodyPr wrap="square">
            <a:spAutoFit/>
          </a:bodyPr>
          <a:lstStyle/>
          <a:p>
            <a:pPr marL="342900" marR="0" indent="-342900" algn="just" rtl="1">
              <a:spcAft>
                <a:spcPts val="2250"/>
              </a:spcAft>
              <a:buFont typeface="Wingdings" panose="05000000000000000000" pitchFamily="2" charset="2"/>
              <a:buChar char="§"/>
            </a:pPr>
            <a:r>
              <a:rPr lang="ar-EG"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مفهوم الإعلان الرقمي.</a:t>
            </a:r>
          </a:p>
          <a:p>
            <a:pPr marL="342900" marR="0" indent="-342900" algn="just" rtl="1">
              <a:spcAft>
                <a:spcPts val="2250"/>
              </a:spcAft>
              <a:buFont typeface="Wingdings" panose="05000000000000000000" pitchFamily="2" charset="2"/>
              <a:buChar char="§"/>
            </a:pPr>
            <a:r>
              <a:rPr lang="ar-EG"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لماذا ظهر الإعلان الرقمي.</a:t>
            </a:r>
          </a:p>
          <a:p>
            <a:pPr marL="342900" marR="0" indent="-342900" algn="just" rtl="1">
              <a:spcAft>
                <a:spcPts val="2250"/>
              </a:spcAft>
              <a:buFont typeface="Wingdings" panose="05000000000000000000" pitchFamily="2" charset="2"/>
              <a:buChar char="§"/>
            </a:pPr>
            <a:r>
              <a:rPr lang="ar-EG"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أمثلة تطبيقية على الإعلان الرقمي</a:t>
            </a:r>
          </a:p>
          <a:p>
            <a:pPr marL="342900" marR="0" indent="-342900" algn="just" rtl="1">
              <a:spcAft>
                <a:spcPts val="2250"/>
              </a:spcAft>
              <a:buFont typeface="Wingdings" panose="05000000000000000000" pitchFamily="2" charset="2"/>
              <a:buChar char="§"/>
            </a:pPr>
            <a:r>
              <a:rPr lang="ar-EG"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أهداف الإعلان الرقمي.</a:t>
            </a:r>
          </a:p>
          <a:p>
            <a:pPr marL="342900" marR="0" indent="-342900" algn="just" rtl="1">
              <a:spcAft>
                <a:spcPts val="2250"/>
              </a:spcAft>
              <a:buFont typeface="Wingdings" panose="05000000000000000000" pitchFamily="2" charset="2"/>
              <a:buChar char="§"/>
            </a:pPr>
            <a:r>
              <a:rPr lang="ar-EG"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أهم خصائص ومميزات الإعلان الرقمي.</a:t>
            </a:r>
          </a:p>
          <a:p>
            <a:pPr marL="342900" marR="0" indent="-342900" algn="just" rtl="1">
              <a:spcAft>
                <a:spcPts val="2250"/>
              </a:spcAft>
              <a:buFont typeface="Wingdings" panose="05000000000000000000" pitchFamily="2" charset="2"/>
              <a:buChar char="§"/>
            </a:pPr>
            <a:r>
              <a:rPr lang="ar-EG"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أبرز أنواع الإعلانات الرقمية وأشكالها واتجاهاتها الحديثة .</a:t>
            </a:r>
          </a:p>
          <a:p>
            <a:pPr marL="342900" marR="0" indent="-342900" algn="just" rtl="1">
              <a:spcAft>
                <a:spcPts val="2250"/>
              </a:spcAft>
              <a:buFont typeface="Wingdings" panose="05000000000000000000" pitchFamily="2" charset="2"/>
              <a:buChar char="§"/>
            </a:pPr>
            <a:r>
              <a:rPr lang="ar-EG"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rPr>
              <a:t>خاتمة .</a:t>
            </a:r>
          </a:p>
        </p:txBody>
      </p:sp>
    </p:spTree>
    <p:extLst>
      <p:ext uri="{BB962C8B-B14F-4D97-AF65-F5344CB8AC3E}">
        <p14:creationId xmlns:p14="http://schemas.microsoft.com/office/powerpoint/2010/main" val="1819227924"/>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flipV="1">
            <a:off x="2775098" y="780536"/>
            <a:ext cx="910147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50869"/>
            <a:ext cx="2305141" cy="1076343"/>
          </a:xfrm>
          <a:prstGeom prst="rect">
            <a:avLst/>
          </a:prstGeom>
        </p:spPr>
      </p:pic>
      <p:sp>
        <p:nvSpPr>
          <p:cNvPr id="11" name="Rectangle 10">
            <a:extLst>
              <a:ext uri="{FF2B5EF4-FFF2-40B4-BE49-F238E27FC236}">
                <a16:creationId xmlns:a16="http://schemas.microsoft.com/office/drawing/2014/main" id="{8D3C9262-B8DE-5586-C0FD-FC6E040AF61E}"/>
              </a:ext>
            </a:extLst>
          </p:cNvPr>
          <p:cNvSpPr/>
          <p:nvPr/>
        </p:nvSpPr>
        <p:spPr>
          <a:xfrm>
            <a:off x="1426064" y="874344"/>
            <a:ext cx="9597653" cy="828303"/>
          </a:xfrm>
          <a:prstGeom prst="rect">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r" rtl="1"/>
            <a:r>
              <a:rPr lang="ar-EG" sz="2800" b="1" kern="0" dirty="0">
                <a:solidFill>
                  <a:schemeClr val="bg1"/>
                </a:solidFill>
                <a:latin typeface="Calibri" panose="020F0502020204030204" pitchFamily="34" charset="0"/>
                <a:cs typeface="Calibri" panose="020F0502020204030204" pitchFamily="34" charset="0"/>
              </a:rPr>
              <a:t> 📚 مقدمــــــــــــــــــة...</a:t>
            </a:r>
            <a:endParaRPr lang="en-US" sz="2800" b="1" dirty="0">
              <a:solidFill>
                <a:schemeClr val="bg1"/>
              </a:solidFill>
              <a:latin typeface="Alexandria" charset="0"/>
              <a:cs typeface="Alexandria" charset="0"/>
            </a:endParaRPr>
          </a:p>
        </p:txBody>
      </p:sp>
      <p:sp>
        <p:nvSpPr>
          <p:cNvPr id="15" name="TextBox 14">
            <a:extLst>
              <a:ext uri="{FF2B5EF4-FFF2-40B4-BE49-F238E27FC236}">
                <a16:creationId xmlns:a16="http://schemas.microsoft.com/office/drawing/2014/main" id="{0786647B-CE3E-29BA-BF0D-35CD13B71DB2}"/>
              </a:ext>
            </a:extLst>
          </p:cNvPr>
          <p:cNvSpPr txBox="1"/>
          <p:nvPr/>
        </p:nvSpPr>
        <p:spPr>
          <a:xfrm>
            <a:off x="3676366" y="360112"/>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مدخل إلى الإعلان الرقمي: المفهوم والأنواع والخصائص</a:t>
            </a:r>
            <a:endParaRPr lang="en-US" sz="2000" dirty="0"/>
          </a:p>
        </p:txBody>
      </p:sp>
      <p:sp>
        <p:nvSpPr>
          <p:cNvPr id="22" name="TextBox 21">
            <a:extLst>
              <a:ext uri="{FF2B5EF4-FFF2-40B4-BE49-F238E27FC236}">
                <a16:creationId xmlns:a16="http://schemas.microsoft.com/office/drawing/2014/main" id="{24D1EF07-6C40-4CA9-1786-2453BC4CE4C8}"/>
              </a:ext>
            </a:extLst>
          </p:cNvPr>
          <p:cNvSpPr txBox="1"/>
          <p:nvPr/>
        </p:nvSpPr>
        <p:spPr>
          <a:xfrm>
            <a:off x="350874" y="2074736"/>
            <a:ext cx="11660694" cy="4013727"/>
          </a:xfrm>
          <a:prstGeom prst="rect">
            <a:avLst/>
          </a:prstGeom>
          <a:noFill/>
        </p:spPr>
        <p:txBody>
          <a:bodyPr wrap="square">
            <a:spAutoFit/>
          </a:bodyPr>
          <a:lstStyle/>
          <a:p>
            <a:pPr marL="0" marR="0" lvl="0" indent="0" algn="justLow" defTabSz="914400" rtl="1" eaLnBrk="1" fontAlgn="auto" latinLnBrk="0" hangingPunct="1">
              <a:lnSpc>
                <a:spcPct val="150000"/>
              </a:lnSpc>
              <a:spcBef>
                <a:spcPts val="0"/>
              </a:spcBef>
              <a:spcAft>
                <a:spcPts val="800"/>
              </a:spcAft>
              <a:buClrTx/>
              <a:buSzTx/>
              <a:buFontTx/>
              <a:buNone/>
              <a:tabLst/>
              <a:defRPr/>
            </a:pPr>
            <a:r>
              <a:rPr lang="en-US" sz="2400" kern="0" dirty="0">
                <a:solidFill>
                  <a:srgbClr val="002060"/>
                </a:solidFill>
                <a:latin typeface="Calibri" panose="020F0502020204030204" pitchFamily="34" charset="0"/>
                <a:cs typeface="+mj-cs"/>
              </a:rPr>
              <a:t>      </a:t>
            </a:r>
            <a:r>
              <a:rPr lang="ar-EG" sz="2400" kern="0" dirty="0">
                <a:solidFill>
                  <a:srgbClr val="002060"/>
                </a:solidFill>
                <a:latin typeface="Calibri" panose="020F0502020204030204" pitchFamily="34" charset="0"/>
                <a:cs typeface="+mj-cs"/>
              </a:rPr>
              <a:t>في عالمنا الحديث، أصبح الإعلان له دور كبير في التسويق والتواصل مع الجمهور، ومع التطور التكنولوجي السريع، ظهرت وسائل جديدة للإعلان تسمى "الإعلان الرقمي"، والذي يختلف عن الإعلان التقليدي الذي اعتدنا عليه، </a:t>
            </a:r>
            <a:r>
              <a:rPr lang="ar-EG" sz="2400" b="1" kern="0" dirty="0">
                <a:solidFill>
                  <a:srgbClr val="002060"/>
                </a:solidFill>
                <a:latin typeface="Calibri" panose="020F0502020204030204" pitchFamily="34" charset="0"/>
                <a:cs typeface="+mj-cs"/>
              </a:rPr>
              <a:t>ويُعد الإعلان الرقمي وسيلة فعالة للوصول إلى الجمهور المستهدف بشكل أكثر دقة وتفاعل.</a:t>
            </a:r>
            <a:endParaRPr lang="en-US" sz="2400" b="1" kern="0" dirty="0">
              <a:solidFill>
                <a:srgbClr val="002060"/>
              </a:solidFill>
              <a:latin typeface="Calibri" panose="020F0502020204030204" pitchFamily="34" charset="0"/>
              <a:cs typeface="+mj-cs"/>
            </a:endParaRPr>
          </a:p>
          <a:p>
            <a:pPr marL="0" marR="0" lvl="0" indent="0" algn="justLow" defTabSz="914400" rtl="1" eaLnBrk="1" fontAlgn="auto" latinLnBrk="0" hangingPunct="1">
              <a:lnSpc>
                <a:spcPct val="150000"/>
              </a:lnSpc>
              <a:spcBef>
                <a:spcPts val="0"/>
              </a:spcBef>
              <a:spcAft>
                <a:spcPts val="800"/>
              </a:spcAft>
              <a:buClrTx/>
              <a:buSzTx/>
              <a:buFontTx/>
              <a:buNone/>
              <a:tabLst/>
              <a:defRPr/>
            </a:pPr>
            <a:r>
              <a:rPr lang="en-US" sz="2400" kern="0" dirty="0">
                <a:solidFill>
                  <a:srgbClr val="002060"/>
                </a:solidFill>
                <a:latin typeface="Calibri" panose="020F0502020204030204" pitchFamily="34" charset="0"/>
                <a:cs typeface="+mj-cs"/>
              </a:rPr>
              <a:t>       </a:t>
            </a:r>
            <a:r>
              <a:rPr lang="ar-EG" sz="2400" kern="0" dirty="0">
                <a:solidFill>
                  <a:srgbClr val="002060"/>
                </a:solidFill>
                <a:latin typeface="Calibri" panose="020F0502020204030204" pitchFamily="34" charset="0"/>
                <a:cs typeface="+mj-cs"/>
              </a:rPr>
              <a:t>إذ يهدف الإعلان الرقمي إلى تسويق المنتجات أو الخدمات باستخدام وسائل الإعلام الرقمية، مثل الإنترنت والشبكات الاجتماعية والتطبيقات الجوالة. كما يعمل على استهداف فئة معينة من الجمهور المُحتمل، وذلك بتوظيف معلومات شخصية، وسلوكيات المستخدمين المتاحة عبر الإنترنت. حيث يُمكن للشركات تحليل هذه المعلومات واستهداف الفئات الديموغرافية المناسبة، مثل العمر والنوع والموقع الجغرافي والاهتمامات الشخصية</a:t>
            </a:r>
            <a:r>
              <a:rPr kumimoji="0" lang="ar-EG" sz="2400" b="0" i="0" u="none" strike="noStrike" kern="1200" cap="none" spc="0" normalizeH="0" baseline="0" noProof="0" dirty="0">
                <a:ln>
                  <a:noFill/>
                </a:ln>
                <a:solidFill>
                  <a:srgbClr val="002060"/>
                </a:solidFill>
                <a:effectLst/>
                <a:uLnTx/>
                <a:uFillTx/>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srgbClr val="002060"/>
              </a:solidFill>
              <a:effectLst/>
              <a:uLnTx/>
              <a:uFillTx/>
              <a:ea typeface="Calibri" panose="020F0502020204030204" pitchFamily="34" charset="0"/>
              <a:cs typeface="Arial" panose="020B0604020202020204" pitchFamily="34" charset="0"/>
            </a:endParaRPr>
          </a:p>
        </p:txBody>
      </p:sp>
    </p:spTree>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D99F2A-766A-F7D5-0FDF-295FE9140BBF}"/>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B8BD010E-E23C-477D-0925-86151950C866}"/>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C1B7F1C-3963-C605-0097-4D7E636BEA16}"/>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rtl="1"/>
            <a:endParaRPr lang="ar-SA" sz="2800" b="1" dirty="0">
              <a:solidFill>
                <a:schemeClr val="bg1"/>
              </a:solidFill>
              <a:latin typeface="Times New Roman" panose="02020603050405020304" pitchFamily="18" charset="0"/>
              <a:cs typeface="Times New Roman" panose="02020603050405020304" pitchFamily="18" charset="0"/>
            </a:endParaRPr>
          </a:p>
        </p:txBody>
      </p:sp>
      <p:pic>
        <p:nvPicPr>
          <p:cNvPr id="17" name="Graphic 21">
            <a:extLst>
              <a:ext uri="{FF2B5EF4-FFF2-40B4-BE49-F238E27FC236}">
                <a16:creationId xmlns:a16="http://schemas.microsoft.com/office/drawing/2014/main" id="{CCE0B3B5-B1C4-920F-F719-CA260038110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29404"/>
            <a:ext cx="2305141" cy="1076343"/>
          </a:xfrm>
          <a:prstGeom prst="rect">
            <a:avLst/>
          </a:prstGeom>
        </p:spPr>
      </p:pic>
      <p:sp>
        <p:nvSpPr>
          <p:cNvPr id="5" name="TextBox 4">
            <a:extLst>
              <a:ext uri="{FF2B5EF4-FFF2-40B4-BE49-F238E27FC236}">
                <a16:creationId xmlns:a16="http://schemas.microsoft.com/office/drawing/2014/main" id="{0FE381A5-756E-0915-4EE5-C57AD9282026}"/>
              </a:ext>
            </a:extLst>
          </p:cNvPr>
          <p:cNvSpPr txBox="1"/>
          <p:nvPr/>
        </p:nvSpPr>
        <p:spPr>
          <a:xfrm>
            <a:off x="2854022" y="861249"/>
            <a:ext cx="6097772" cy="495264"/>
          </a:xfrm>
          <a:prstGeom prst="rect">
            <a:avLst/>
          </a:prstGeom>
          <a:noFill/>
        </p:spPr>
        <p:txBody>
          <a:bodyPr wrap="square">
            <a:spAutoFit/>
          </a:bodyPr>
          <a:lstStyle/>
          <a:p>
            <a:pPr marR="0" algn="just" rtl="1">
              <a:lnSpc>
                <a:spcPct val="116667"/>
              </a:lnSpc>
              <a:spcAft>
                <a:spcPts val="2250"/>
              </a:spcAft>
            </a:pP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r>
              <a:rPr lang="ar-EG" sz="2400" b="1" kern="0" dirty="0">
                <a:solidFill>
                  <a:schemeClr val="bg1"/>
                </a:solidFill>
                <a:latin typeface="Calibri" panose="020F0502020204030204" pitchFamily="34" charset="0"/>
                <a:cs typeface="Calibri" panose="020F0502020204030204" pitchFamily="34" charset="0"/>
              </a:rPr>
              <a:t>📚</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ما هي الإعلانات الرقمية</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US"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7F74D781-F399-F3EE-8B4A-D59E2CE66D96}"/>
              </a:ext>
            </a:extLst>
          </p:cNvPr>
          <p:cNvSpPr txBox="1"/>
          <p:nvPr/>
        </p:nvSpPr>
        <p:spPr>
          <a:xfrm>
            <a:off x="3784231" y="122730"/>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sp>
        <p:nvSpPr>
          <p:cNvPr id="18" name="TextBox 17">
            <a:extLst>
              <a:ext uri="{FF2B5EF4-FFF2-40B4-BE49-F238E27FC236}">
                <a16:creationId xmlns:a16="http://schemas.microsoft.com/office/drawing/2014/main" id="{4A47E8BA-EF19-515C-AF62-ABEC58CFA2FB}"/>
              </a:ext>
            </a:extLst>
          </p:cNvPr>
          <p:cNvSpPr txBox="1"/>
          <p:nvPr/>
        </p:nvSpPr>
        <p:spPr>
          <a:xfrm>
            <a:off x="492934" y="1861272"/>
            <a:ext cx="6705308" cy="3680303"/>
          </a:xfrm>
          <a:prstGeom prst="rect">
            <a:avLst/>
          </a:prstGeom>
          <a:noFill/>
        </p:spPr>
        <p:txBody>
          <a:bodyPr wrap="square">
            <a:spAutoFit/>
          </a:bodyPr>
          <a:lstStyle/>
          <a:p>
            <a:pPr algn="justLow" rtl="1">
              <a:lnSpc>
                <a:spcPct val="200000"/>
              </a:lnSpc>
            </a:pPr>
            <a:r>
              <a:rPr lang="ar-EG" sz="2400" kern="0" dirty="0">
                <a:solidFill>
                  <a:srgbClr val="002060"/>
                </a:solidFill>
                <a:latin typeface="Calibri" panose="020F0502020204030204" pitchFamily="34" charset="0"/>
                <a:cs typeface="+mj-cs"/>
              </a:rPr>
              <a:t>الإعلان الرقمي </a:t>
            </a:r>
            <a:r>
              <a:rPr lang="en-US" sz="2000" b="1" dirty="0">
                <a:solidFill>
                  <a:srgbClr val="002060"/>
                </a:solidFill>
                <a:latin typeface="Times New Roman" panose="02020603050405020304" pitchFamily="18" charset="0"/>
              </a:rPr>
              <a:t>Digital Advertising </a:t>
            </a:r>
            <a:r>
              <a:rPr lang="ar-EG" sz="2000" b="1" dirty="0">
                <a:solidFill>
                  <a:srgbClr val="002060"/>
                </a:solidFill>
                <a:latin typeface="Times New Roman" panose="02020603050405020304" pitchFamily="18" charset="0"/>
              </a:rPr>
              <a:t> </a:t>
            </a:r>
            <a:r>
              <a:rPr lang="ar-EG" sz="2400" kern="0" dirty="0">
                <a:solidFill>
                  <a:srgbClr val="002060"/>
                </a:solidFill>
                <a:latin typeface="Calibri" panose="020F0502020204030204" pitchFamily="34" charset="0"/>
                <a:cs typeface="+mj-cs"/>
              </a:rPr>
              <a:t>هو شكل من أشكال الاتصال الإعلاني المدفوع الذي يتم عبر القنوات والمنصات الرقمية، بهدف إيصال رسائل إعلانية إلى جمهور محدد.ويُتيح للمعلنين توظيف الإمكانات الرقمية في الوصول إلى الجمهور، والتفاعل معه، وقياس استجابته بما يخدم أهداف الحملة الإعلانية.</a:t>
            </a:r>
            <a:endParaRPr lang="en-US" sz="2400" kern="0" dirty="0">
              <a:solidFill>
                <a:srgbClr val="002060"/>
              </a:solidFill>
              <a:latin typeface="Calibri" panose="020F0502020204030204" pitchFamily="34" charset="0"/>
              <a:cs typeface="+mj-cs"/>
            </a:endParaRPr>
          </a:p>
        </p:txBody>
      </p:sp>
      <p:pic>
        <p:nvPicPr>
          <p:cNvPr id="9" name="Picture 8">
            <a:extLst>
              <a:ext uri="{FF2B5EF4-FFF2-40B4-BE49-F238E27FC236}">
                <a16:creationId xmlns:a16="http://schemas.microsoft.com/office/drawing/2014/main" id="{CF655F0F-B032-7AF5-A529-FD947A340767}"/>
              </a:ext>
            </a:extLst>
          </p:cNvPr>
          <p:cNvPicPr>
            <a:picLocks noChangeAspect="1"/>
          </p:cNvPicPr>
          <p:nvPr/>
        </p:nvPicPr>
        <p:blipFill>
          <a:blip r:embed="rId3"/>
          <a:stretch>
            <a:fillRect/>
          </a:stretch>
        </p:blipFill>
        <p:spPr>
          <a:xfrm>
            <a:off x="7422944" y="2027336"/>
            <a:ext cx="4717312" cy="33481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27803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B287A-CFE6-6DEB-278E-DB6960D80379}"/>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1BA96333-861D-3FB4-BACB-7789531B6502}"/>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808850-1EE9-7A9B-4F28-6AFC800738AF}"/>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rtl="1"/>
            <a:endParaRPr lang="ar-SA" sz="2800" b="1" dirty="0">
              <a:solidFill>
                <a:schemeClr val="bg1"/>
              </a:solidFill>
              <a:latin typeface="Times New Roman" panose="02020603050405020304" pitchFamily="18" charset="0"/>
              <a:cs typeface="Times New Roman" panose="02020603050405020304" pitchFamily="18" charset="0"/>
            </a:endParaRPr>
          </a:p>
        </p:txBody>
      </p:sp>
      <p:pic>
        <p:nvPicPr>
          <p:cNvPr id="17" name="Graphic 21">
            <a:extLst>
              <a:ext uri="{FF2B5EF4-FFF2-40B4-BE49-F238E27FC236}">
                <a16:creationId xmlns:a16="http://schemas.microsoft.com/office/drawing/2014/main" id="{90F0FCAB-6D3D-CAFB-F8BC-CDE9101DD7B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29404"/>
            <a:ext cx="2305141" cy="1076343"/>
          </a:xfrm>
          <a:prstGeom prst="rect">
            <a:avLst/>
          </a:prstGeom>
        </p:spPr>
      </p:pic>
      <p:sp>
        <p:nvSpPr>
          <p:cNvPr id="5" name="TextBox 4">
            <a:extLst>
              <a:ext uri="{FF2B5EF4-FFF2-40B4-BE49-F238E27FC236}">
                <a16:creationId xmlns:a16="http://schemas.microsoft.com/office/drawing/2014/main" id="{A13F6153-CBDE-E937-C822-5D25615BBA40}"/>
              </a:ext>
            </a:extLst>
          </p:cNvPr>
          <p:cNvSpPr txBox="1"/>
          <p:nvPr/>
        </p:nvSpPr>
        <p:spPr>
          <a:xfrm>
            <a:off x="2854022" y="861249"/>
            <a:ext cx="6097772" cy="495264"/>
          </a:xfrm>
          <a:prstGeom prst="rect">
            <a:avLst/>
          </a:prstGeom>
          <a:noFill/>
        </p:spPr>
        <p:txBody>
          <a:bodyPr wrap="square">
            <a:spAutoFit/>
          </a:bodyPr>
          <a:lstStyle/>
          <a:p>
            <a:pPr marR="0" algn="just" rtl="1">
              <a:lnSpc>
                <a:spcPct val="116667"/>
              </a:lnSpc>
              <a:spcAft>
                <a:spcPts val="2250"/>
              </a:spcAft>
            </a:pP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r>
              <a:rPr lang="ar-EG" sz="2400" b="1" kern="0" dirty="0">
                <a:solidFill>
                  <a:schemeClr val="bg1"/>
                </a:solidFill>
                <a:latin typeface="Calibri" panose="020F0502020204030204" pitchFamily="34" charset="0"/>
                <a:cs typeface="Calibri" panose="020F0502020204030204" pitchFamily="34" charset="0"/>
              </a:rPr>
              <a:t>📚</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حالة تطبيقية (1) على الإعلان الرقمي</a:t>
            </a:r>
            <a:endParaRPr lang="en-US"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3A446494-C06F-C7DE-826E-CB338FCE11EE}"/>
              </a:ext>
            </a:extLst>
          </p:cNvPr>
          <p:cNvSpPr txBox="1"/>
          <p:nvPr/>
        </p:nvSpPr>
        <p:spPr>
          <a:xfrm>
            <a:off x="3784231" y="122730"/>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pic>
        <p:nvPicPr>
          <p:cNvPr id="3" name="Picture 2" descr="عاجل.. عبلة كامل مفاجأة رمضان 2026 ظهور يقلب الموازين ويشعل السوشيال ميديا">
            <a:extLst>
              <a:ext uri="{FF2B5EF4-FFF2-40B4-BE49-F238E27FC236}">
                <a16:creationId xmlns:a16="http://schemas.microsoft.com/office/drawing/2014/main" id="{13D6B45B-9ED0-9D2F-3237-F1048F5590BA}"/>
              </a:ext>
            </a:extLst>
          </p:cNvPr>
          <p:cNvPicPr>
            <a:picLocks noChangeAspect="1"/>
          </p:cNvPicPr>
          <p:nvPr/>
        </p:nvPicPr>
        <p:blipFill>
          <a:blip r:embed="rId3"/>
          <a:stretch>
            <a:fillRect/>
          </a:stretch>
        </p:blipFill>
        <p:spPr>
          <a:xfrm>
            <a:off x="796994" y="2466772"/>
            <a:ext cx="10598004" cy="3885232"/>
          </a:xfrm>
          <a:prstGeom prst="rect">
            <a:avLst/>
          </a:prstGeom>
        </p:spPr>
      </p:pic>
      <p:sp>
        <p:nvSpPr>
          <p:cNvPr id="11" name="TextBox 10">
            <a:extLst>
              <a:ext uri="{FF2B5EF4-FFF2-40B4-BE49-F238E27FC236}">
                <a16:creationId xmlns:a16="http://schemas.microsoft.com/office/drawing/2014/main" id="{3BEB9263-46F2-509B-1114-BFA7CFA2E7A7}"/>
              </a:ext>
            </a:extLst>
          </p:cNvPr>
          <p:cNvSpPr txBox="1"/>
          <p:nvPr/>
        </p:nvSpPr>
        <p:spPr>
          <a:xfrm>
            <a:off x="116538" y="1593089"/>
            <a:ext cx="11958917" cy="707886"/>
          </a:xfrm>
          <a:prstGeom prst="rect">
            <a:avLst/>
          </a:prstGeom>
          <a:noFill/>
        </p:spPr>
        <p:txBody>
          <a:bodyPr wrap="square">
            <a:spAutoFit/>
          </a:bodyPr>
          <a:lstStyle/>
          <a:p>
            <a:pPr algn="ctr" rtl="1">
              <a:buNone/>
            </a:pPr>
            <a:r>
              <a:rPr lang="en-US" sz="2000" dirty="0">
                <a:solidFill>
                  <a:srgbClr val="2D3956"/>
                </a:solidFill>
                <a:latin typeface="Times New Roman" panose="02020603050405020304" pitchFamily="18" charset="0"/>
                <a:cs typeface="Times New Roman" panose="02020603050405020304" pitchFamily="18" charset="0"/>
              </a:rPr>
              <a:t>إعلان </a:t>
            </a:r>
            <a:r>
              <a:rPr lang="en-US" sz="2000" b="1" dirty="0">
                <a:solidFill>
                  <a:srgbClr val="2D3956"/>
                </a:solidFill>
                <a:latin typeface="Times New Roman" panose="02020603050405020304" pitchFamily="18" charset="0"/>
                <a:cs typeface="Times New Roman" panose="02020603050405020304" pitchFamily="18" charset="0"/>
              </a:rPr>
              <a:t>Vodafone Egypt  </a:t>
            </a:r>
            <a:r>
              <a:rPr lang="ar-EG" sz="2000" b="1" dirty="0">
                <a:solidFill>
                  <a:srgbClr val="2D3956"/>
                </a:solidFill>
                <a:latin typeface="Times New Roman" panose="02020603050405020304" pitchFamily="18" charset="0"/>
                <a:cs typeface="Times New Roman" panose="02020603050405020304" pitchFamily="18" charset="0"/>
              </a:rPr>
              <a:t> </a:t>
            </a:r>
            <a:r>
              <a:rPr lang="en-US" sz="2000" b="1" dirty="0">
                <a:solidFill>
                  <a:srgbClr val="2D3956"/>
                </a:solidFill>
                <a:latin typeface="Times New Roman" panose="02020603050405020304" pitchFamily="18" charset="0"/>
                <a:cs typeface="Times New Roman" panose="02020603050405020304" pitchFamily="18" charset="0"/>
              </a:rPr>
              <a:t>رمضان 2026 </a:t>
            </a:r>
            <a:r>
              <a:rPr lang="ar-EG" sz="2000" b="1" dirty="0">
                <a:solidFill>
                  <a:srgbClr val="2D3956"/>
                </a:solidFill>
                <a:latin typeface="Times New Roman" panose="02020603050405020304" pitchFamily="18" charset="0"/>
                <a:cs typeface="Times New Roman" panose="02020603050405020304" pitchFamily="18" charset="0"/>
              </a:rPr>
              <a:t> </a:t>
            </a:r>
            <a:r>
              <a:rPr lang="en-US" sz="2000" b="1" dirty="0">
                <a:solidFill>
                  <a:srgbClr val="2D3956"/>
                </a:solidFill>
                <a:latin typeface="Times New Roman" panose="02020603050405020304" pitchFamily="18" charset="0"/>
                <a:cs typeface="Times New Roman" panose="02020603050405020304" pitchFamily="18" charset="0"/>
              </a:rPr>
              <a:t>يا واحشني</a:t>
            </a:r>
            <a:r>
              <a:rPr lang="en-US" sz="2000" dirty="0">
                <a:solidFill>
                  <a:srgbClr val="2D3956"/>
                </a:solidFill>
                <a:latin typeface="Times New Roman" panose="02020603050405020304" pitchFamily="18" charset="0"/>
                <a:cs typeface="Times New Roman" panose="02020603050405020304" pitchFamily="18" charset="0"/>
              </a:rPr>
              <a:t>.</a:t>
            </a:r>
          </a:p>
          <a:p>
            <a:pPr algn="ctr" rtl="1">
              <a:buNone/>
            </a:pPr>
            <a:r>
              <a:rPr lang="en-US" sz="2000" dirty="0">
                <a:solidFill>
                  <a:srgbClr val="2D3956"/>
                </a:solidFill>
                <a:latin typeface="Times New Roman" panose="02020603050405020304" pitchFamily="18" charset="0"/>
                <a:cs typeface="Times New Roman" panose="02020603050405020304" pitchFamily="18" charset="0"/>
              </a:rPr>
              <a:t>الإعلان موجود على القناة الرسمية لـ Vodafone Egypt على YouTube، وهو مثال ممتاز على إعلان فيديو </a:t>
            </a:r>
            <a:r>
              <a:rPr lang="en-US" sz="2000" dirty="0"/>
              <a:t>يمكن توزيعه رقميًا عبر المنصات</a:t>
            </a:r>
            <a:r>
              <a:rPr lang="ar-EG" sz="2000" dirty="0"/>
              <a:t> </a:t>
            </a:r>
            <a:endParaRPr lang="en-US" sz="2000" dirty="0"/>
          </a:p>
        </p:txBody>
      </p:sp>
      <p:sp>
        <p:nvSpPr>
          <p:cNvPr id="15" name="TextBox 14">
            <a:extLst>
              <a:ext uri="{FF2B5EF4-FFF2-40B4-BE49-F238E27FC236}">
                <a16:creationId xmlns:a16="http://schemas.microsoft.com/office/drawing/2014/main" id="{9553ED38-1234-CAC7-F92D-BFA9E27EA119}"/>
              </a:ext>
            </a:extLst>
          </p:cNvPr>
          <p:cNvSpPr txBox="1"/>
          <p:nvPr/>
        </p:nvSpPr>
        <p:spPr>
          <a:xfrm>
            <a:off x="1682954" y="6365938"/>
            <a:ext cx="8826087" cy="369332"/>
          </a:xfrm>
          <a:prstGeom prst="rect">
            <a:avLst/>
          </a:prstGeom>
          <a:noFill/>
        </p:spPr>
        <p:txBody>
          <a:bodyPr wrap="square">
            <a:spAutoFit/>
          </a:bodyPr>
          <a:lstStyle/>
          <a:p>
            <a:pPr algn="ctr"/>
            <a:r>
              <a:rPr lang="en-US" dirty="0">
                <a:latin typeface="Times New Roman" panose="02020603050405020304" pitchFamily="18" charset="0"/>
                <a:cs typeface="Times New Roman" panose="02020603050405020304" pitchFamily="18" charset="0"/>
                <a:hlinkClick r:id="rId4"/>
              </a:rPr>
              <a:t>https://www.youtube.com/watch?v=a2otkcsG8Zk&amp;utm</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423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74DD1-6E70-37BE-A193-34E5C9325B9F}"/>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C24D9850-C0ED-684F-D6B7-206E74635BF0}"/>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AAE9C0A-3358-B00D-D631-B55EAFE2903A}"/>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rtl="1"/>
            <a:endParaRPr lang="ar-SA" sz="2800" b="1" dirty="0">
              <a:solidFill>
                <a:schemeClr val="bg1"/>
              </a:solidFill>
              <a:latin typeface="Times New Roman" panose="02020603050405020304" pitchFamily="18" charset="0"/>
              <a:cs typeface="Times New Roman" panose="02020603050405020304" pitchFamily="18" charset="0"/>
            </a:endParaRPr>
          </a:p>
        </p:txBody>
      </p:sp>
      <p:pic>
        <p:nvPicPr>
          <p:cNvPr id="17" name="Graphic 21">
            <a:extLst>
              <a:ext uri="{FF2B5EF4-FFF2-40B4-BE49-F238E27FC236}">
                <a16:creationId xmlns:a16="http://schemas.microsoft.com/office/drawing/2014/main" id="{A0DC5727-55BE-AB23-B460-965E257F38B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29404"/>
            <a:ext cx="2305141" cy="1076343"/>
          </a:xfrm>
          <a:prstGeom prst="rect">
            <a:avLst/>
          </a:prstGeom>
        </p:spPr>
      </p:pic>
      <p:sp>
        <p:nvSpPr>
          <p:cNvPr id="5" name="TextBox 4">
            <a:extLst>
              <a:ext uri="{FF2B5EF4-FFF2-40B4-BE49-F238E27FC236}">
                <a16:creationId xmlns:a16="http://schemas.microsoft.com/office/drawing/2014/main" id="{300DE8AE-4B12-5A0C-9195-FFD7C1D63864}"/>
              </a:ext>
            </a:extLst>
          </p:cNvPr>
          <p:cNvSpPr txBox="1"/>
          <p:nvPr/>
        </p:nvSpPr>
        <p:spPr>
          <a:xfrm>
            <a:off x="2854022" y="861249"/>
            <a:ext cx="6097772" cy="495264"/>
          </a:xfrm>
          <a:prstGeom prst="rect">
            <a:avLst/>
          </a:prstGeom>
          <a:noFill/>
        </p:spPr>
        <p:txBody>
          <a:bodyPr wrap="square">
            <a:spAutoFit/>
          </a:bodyPr>
          <a:lstStyle/>
          <a:p>
            <a:pPr marR="0" algn="just" rtl="1">
              <a:lnSpc>
                <a:spcPct val="116667"/>
              </a:lnSpc>
              <a:spcAft>
                <a:spcPts val="2250"/>
              </a:spcAft>
            </a:pP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r>
              <a:rPr lang="ar-EG" sz="2400" b="1" kern="0" dirty="0">
                <a:solidFill>
                  <a:schemeClr val="bg1"/>
                </a:solidFill>
                <a:latin typeface="Calibri" panose="020F0502020204030204" pitchFamily="34" charset="0"/>
                <a:cs typeface="Calibri" panose="020F0502020204030204" pitchFamily="34" charset="0"/>
              </a:rPr>
              <a:t>📚</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حالة تطبيقية  (2) على الإعلان الرقمي</a:t>
            </a:r>
            <a:endParaRPr lang="en-US"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45BA3285-3E27-8C03-C083-9BAFC7F73F9D}"/>
              </a:ext>
            </a:extLst>
          </p:cNvPr>
          <p:cNvSpPr txBox="1"/>
          <p:nvPr/>
        </p:nvSpPr>
        <p:spPr>
          <a:xfrm>
            <a:off x="3784231" y="122730"/>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pic>
        <p:nvPicPr>
          <p:cNvPr id="3" name="Picture 2">
            <a:extLst>
              <a:ext uri="{FF2B5EF4-FFF2-40B4-BE49-F238E27FC236}">
                <a16:creationId xmlns:a16="http://schemas.microsoft.com/office/drawing/2014/main" id="{88A44583-3254-B28C-2C98-EAA703E32F4E}"/>
              </a:ext>
            </a:extLst>
          </p:cNvPr>
          <p:cNvPicPr>
            <a:picLocks noChangeAspect="1"/>
          </p:cNvPicPr>
          <p:nvPr/>
        </p:nvPicPr>
        <p:blipFill>
          <a:blip r:embed="rId3"/>
          <a:stretch>
            <a:fillRect/>
          </a:stretch>
        </p:blipFill>
        <p:spPr>
          <a:xfrm>
            <a:off x="8140697" y="1695434"/>
            <a:ext cx="3819950" cy="48165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90D5F35E-ED4B-D303-CC42-E85196E44AC3}"/>
              </a:ext>
            </a:extLst>
          </p:cNvPr>
          <p:cNvSpPr txBox="1"/>
          <p:nvPr/>
        </p:nvSpPr>
        <p:spPr>
          <a:xfrm>
            <a:off x="-1" y="1922686"/>
            <a:ext cx="4391247" cy="3541354"/>
          </a:xfrm>
          <a:prstGeom prst="rect">
            <a:avLst/>
          </a:prstGeom>
          <a:noFill/>
        </p:spPr>
        <p:txBody>
          <a:bodyPr wrap="square">
            <a:spAutoFit/>
          </a:bodyPr>
          <a:lstStyle/>
          <a:p>
            <a:pPr algn="r" rtl="1">
              <a:lnSpc>
                <a:spcPct val="150000"/>
              </a:lnSpc>
            </a:pPr>
            <a:r>
              <a:rPr lang="ar-EG" sz="2400" b="1" dirty="0">
                <a:solidFill>
                  <a:srgbClr val="C00000"/>
                </a:solidFill>
              </a:rPr>
              <a:t>معايير الإعلان الرقمي الناجح :</a:t>
            </a:r>
            <a:endParaRPr lang="ar-EG" sz="2400" b="1" dirty="0">
              <a:solidFill>
                <a:srgbClr val="C00000"/>
              </a:solidFill>
              <a:cs typeface="+mj-cs"/>
            </a:endParaRPr>
          </a:p>
          <a:p>
            <a:pPr marL="342900" indent="-342900" algn="r" rtl="1">
              <a:lnSpc>
                <a:spcPct val="150000"/>
              </a:lnSpc>
              <a:buFont typeface="Wingdings" panose="05000000000000000000" pitchFamily="2" charset="2"/>
              <a:buChar char="Ø"/>
            </a:pPr>
            <a:r>
              <a:rPr lang="ar-EG" sz="2000" dirty="0">
                <a:solidFill>
                  <a:srgbClr val="2D3956"/>
                </a:solidFill>
                <a:cs typeface="+mj-cs"/>
              </a:rPr>
              <a:t>ظهور اسم العلامة التجارية. </a:t>
            </a:r>
          </a:p>
          <a:p>
            <a:pPr marL="342900" indent="-342900" algn="r" rtl="1">
              <a:lnSpc>
                <a:spcPct val="150000"/>
              </a:lnSpc>
              <a:buFont typeface="Wingdings" panose="05000000000000000000" pitchFamily="2" charset="2"/>
              <a:buChar char="Ø"/>
            </a:pPr>
            <a:r>
              <a:rPr lang="ar-EG" sz="2000" dirty="0">
                <a:solidFill>
                  <a:srgbClr val="2D3956"/>
                </a:solidFill>
                <a:cs typeface="+mj-cs"/>
              </a:rPr>
              <a:t>وجود عرض واضح. </a:t>
            </a:r>
          </a:p>
          <a:p>
            <a:pPr marL="342900" indent="-342900" algn="r" rtl="1">
              <a:lnSpc>
                <a:spcPct val="150000"/>
              </a:lnSpc>
              <a:buFont typeface="Wingdings" panose="05000000000000000000" pitchFamily="2" charset="2"/>
              <a:buChar char="Ø"/>
            </a:pPr>
            <a:r>
              <a:rPr lang="ar-EG" sz="2000" dirty="0">
                <a:solidFill>
                  <a:srgbClr val="2D3956"/>
                </a:solidFill>
                <a:cs typeface="+mj-cs"/>
              </a:rPr>
              <a:t>رسالة قصيرة. </a:t>
            </a:r>
          </a:p>
          <a:p>
            <a:pPr marL="342900" indent="-342900" algn="r" rtl="1">
              <a:lnSpc>
                <a:spcPct val="150000"/>
              </a:lnSpc>
              <a:buFont typeface="Wingdings" panose="05000000000000000000" pitchFamily="2" charset="2"/>
              <a:buChar char="Ø"/>
            </a:pPr>
            <a:r>
              <a:rPr lang="ar-EG" sz="2000" dirty="0">
                <a:solidFill>
                  <a:srgbClr val="2D3956"/>
                </a:solidFill>
                <a:cs typeface="+mj-cs"/>
              </a:rPr>
              <a:t>عناصر بصرية. </a:t>
            </a:r>
          </a:p>
          <a:p>
            <a:pPr marL="342900" indent="-342900" algn="r" rtl="1">
              <a:lnSpc>
                <a:spcPct val="150000"/>
              </a:lnSpc>
              <a:buFont typeface="Wingdings" panose="05000000000000000000" pitchFamily="2" charset="2"/>
              <a:buChar char="Ø"/>
            </a:pPr>
            <a:r>
              <a:rPr lang="ar-EG" sz="2000" dirty="0">
                <a:solidFill>
                  <a:srgbClr val="2D3956"/>
                </a:solidFill>
                <a:cs typeface="+mj-cs"/>
              </a:rPr>
              <a:t>وجود قنوات رقمية مرتبطة بالحملة</a:t>
            </a:r>
            <a:r>
              <a:rPr lang="ar-EG" sz="2400" dirty="0">
                <a:solidFill>
                  <a:srgbClr val="2D3956"/>
                </a:solidFill>
              </a:rPr>
              <a:t>.</a:t>
            </a:r>
          </a:p>
          <a:p>
            <a:pPr marL="342900" indent="-342900" algn="r" rtl="1">
              <a:lnSpc>
                <a:spcPct val="150000"/>
              </a:lnSpc>
              <a:buFont typeface="Wingdings" panose="05000000000000000000" pitchFamily="2" charset="2"/>
              <a:buChar char="Ø"/>
            </a:pPr>
            <a:r>
              <a:rPr lang="ar-EG" sz="2400" dirty="0">
                <a:solidFill>
                  <a:srgbClr val="2D3956"/>
                </a:solidFill>
              </a:rPr>
              <a:t>دعوة لاتخاذ إجراء، </a:t>
            </a:r>
            <a:r>
              <a:rPr lang="en-US" sz="2400" b="1" kern="0" dirty="0">
                <a:solidFill>
                  <a:srgbClr val="002060"/>
                </a:solidFill>
                <a:latin typeface="Alexandria"/>
                <a:cs typeface="+mj-cs"/>
              </a:rPr>
              <a:t>Call To Action </a:t>
            </a:r>
            <a:r>
              <a:rPr lang="ar-EG" sz="2400" b="1" kern="0" dirty="0">
                <a:solidFill>
                  <a:srgbClr val="002060"/>
                </a:solidFill>
                <a:latin typeface="Alexandria"/>
                <a:cs typeface="+mj-cs"/>
              </a:rPr>
              <a:t> </a:t>
            </a:r>
          </a:p>
        </p:txBody>
      </p:sp>
      <p:pic>
        <p:nvPicPr>
          <p:cNvPr id="11" name="Picture 10">
            <a:extLst>
              <a:ext uri="{FF2B5EF4-FFF2-40B4-BE49-F238E27FC236}">
                <a16:creationId xmlns:a16="http://schemas.microsoft.com/office/drawing/2014/main" id="{459CC5DD-9864-5D15-B2C3-1FA19FB992B7}"/>
              </a:ext>
            </a:extLst>
          </p:cNvPr>
          <p:cNvPicPr>
            <a:picLocks noChangeAspect="1"/>
          </p:cNvPicPr>
          <p:nvPr/>
        </p:nvPicPr>
        <p:blipFill>
          <a:blip r:embed="rId4"/>
          <a:stretch>
            <a:fillRect/>
          </a:stretch>
        </p:blipFill>
        <p:spPr>
          <a:xfrm>
            <a:off x="4477555" y="1730461"/>
            <a:ext cx="3576833" cy="47815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42082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701CC-0B9A-D45A-1334-128DFE066F82}"/>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C0759B8A-7D6B-2795-D6B4-42C7BA64E772}"/>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31A5EA-A63A-0071-F798-10273A3314AB}"/>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rtl="1"/>
            <a:endParaRPr lang="ar-SA" sz="2800" b="1" dirty="0">
              <a:solidFill>
                <a:schemeClr val="bg1"/>
              </a:solidFill>
              <a:latin typeface="Times New Roman" panose="02020603050405020304" pitchFamily="18" charset="0"/>
              <a:cs typeface="Times New Roman" panose="02020603050405020304" pitchFamily="18" charset="0"/>
            </a:endParaRPr>
          </a:p>
        </p:txBody>
      </p:sp>
      <p:pic>
        <p:nvPicPr>
          <p:cNvPr id="17" name="Graphic 21">
            <a:extLst>
              <a:ext uri="{FF2B5EF4-FFF2-40B4-BE49-F238E27FC236}">
                <a16:creationId xmlns:a16="http://schemas.microsoft.com/office/drawing/2014/main" id="{C0A62664-D231-A55F-06D2-E0404F8BD4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29404"/>
            <a:ext cx="2305141" cy="1076343"/>
          </a:xfrm>
          <a:prstGeom prst="rect">
            <a:avLst/>
          </a:prstGeom>
        </p:spPr>
      </p:pic>
      <p:sp>
        <p:nvSpPr>
          <p:cNvPr id="5" name="TextBox 4">
            <a:extLst>
              <a:ext uri="{FF2B5EF4-FFF2-40B4-BE49-F238E27FC236}">
                <a16:creationId xmlns:a16="http://schemas.microsoft.com/office/drawing/2014/main" id="{DEC1322F-D540-D04A-2A33-9635F59BB9D3}"/>
              </a:ext>
            </a:extLst>
          </p:cNvPr>
          <p:cNvSpPr txBox="1"/>
          <p:nvPr/>
        </p:nvSpPr>
        <p:spPr>
          <a:xfrm>
            <a:off x="2854022" y="861249"/>
            <a:ext cx="6097772" cy="495264"/>
          </a:xfrm>
          <a:prstGeom prst="rect">
            <a:avLst/>
          </a:prstGeom>
          <a:noFill/>
        </p:spPr>
        <p:txBody>
          <a:bodyPr wrap="square">
            <a:spAutoFit/>
          </a:bodyPr>
          <a:lstStyle/>
          <a:p>
            <a:pPr marR="0" algn="just" rtl="1">
              <a:lnSpc>
                <a:spcPct val="116667"/>
              </a:lnSpc>
              <a:spcAft>
                <a:spcPts val="2250"/>
              </a:spcAft>
            </a:pP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r>
              <a:rPr lang="ar-EG" sz="2400" b="1" kern="0" dirty="0">
                <a:solidFill>
                  <a:schemeClr val="bg1"/>
                </a:solidFill>
                <a:latin typeface="Calibri" panose="020F0502020204030204" pitchFamily="34" charset="0"/>
                <a:cs typeface="Calibri" panose="020F0502020204030204" pitchFamily="34" charset="0"/>
              </a:rPr>
              <a:t>📚</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حالة تطبيقية (3) على الإعلان الرقمي</a:t>
            </a:r>
            <a:endParaRPr lang="en-US"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FB801DBE-9B4D-2299-1EEF-37F1718904FE}"/>
              </a:ext>
            </a:extLst>
          </p:cNvPr>
          <p:cNvSpPr txBox="1"/>
          <p:nvPr/>
        </p:nvSpPr>
        <p:spPr>
          <a:xfrm>
            <a:off x="3784231" y="122730"/>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pic>
        <p:nvPicPr>
          <p:cNvPr id="2" name="Picture 1" descr="‏اغنية فودافون MUSIC غني غني (مع محمود العسيلي ومصطفى حجاج) Vodafone MUSIC - Ghany Ghany (feat. Mahmoud el Esseily &amp; Mostafa Haggag) | استماع على أنغامي">
            <a:extLst>
              <a:ext uri="{FF2B5EF4-FFF2-40B4-BE49-F238E27FC236}">
                <a16:creationId xmlns:a16="http://schemas.microsoft.com/office/drawing/2014/main" id="{7F752738-20D6-2902-CE8A-1C0626D75339}"/>
              </a:ext>
            </a:extLst>
          </p:cNvPr>
          <p:cNvPicPr>
            <a:picLocks noChangeAspect="1"/>
          </p:cNvPicPr>
          <p:nvPr/>
        </p:nvPicPr>
        <p:blipFill>
          <a:blip r:embed="rId3"/>
          <a:stretch>
            <a:fillRect/>
          </a:stretch>
        </p:blipFill>
        <p:spPr>
          <a:xfrm>
            <a:off x="6096000" y="2390677"/>
            <a:ext cx="2713843" cy="4351083"/>
          </a:xfrm>
          <a:prstGeom prst="rect">
            <a:avLst/>
          </a:prstGeom>
        </p:spPr>
      </p:pic>
      <p:pic>
        <p:nvPicPr>
          <p:cNvPr id="4" name="Picture 3" descr="Vodafone Social Media Campaign :: Behance">
            <a:extLst>
              <a:ext uri="{FF2B5EF4-FFF2-40B4-BE49-F238E27FC236}">
                <a16:creationId xmlns:a16="http://schemas.microsoft.com/office/drawing/2014/main" id="{212AB8DE-56B3-E720-FABE-2F58587E640F}"/>
              </a:ext>
            </a:extLst>
          </p:cNvPr>
          <p:cNvPicPr>
            <a:picLocks noChangeAspect="1"/>
          </p:cNvPicPr>
          <p:nvPr/>
        </p:nvPicPr>
        <p:blipFill>
          <a:blip r:embed="rId4"/>
          <a:stretch>
            <a:fillRect/>
          </a:stretch>
        </p:blipFill>
        <p:spPr>
          <a:xfrm>
            <a:off x="9052608" y="2499433"/>
            <a:ext cx="2713843" cy="4235837"/>
          </a:xfrm>
          <a:prstGeom prst="rect">
            <a:avLst/>
          </a:prstGeom>
        </p:spPr>
      </p:pic>
      <p:pic>
        <p:nvPicPr>
          <p:cNvPr id="6" name="Picture 5" descr="Binge Until You Drop | VML">
            <a:extLst>
              <a:ext uri="{FF2B5EF4-FFF2-40B4-BE49-F238E27FC236}">
                <a16:creationId xmlns:a16="http://schemas.microsoft.com/office/drawing/2014/main" id="{E0431815-C61E-B9BD-2F17-CD292E56E2DC}"/>
              </a:ext>
            </a:extLst>
          </p:cNvPr>
          <p:cNvPicPr>
            <a:picLocks noChangeAspect="1"/>
          </p:cNvPicPr>
          <p:nvPr/>
        </p:nvPicPr>
        <p:blipFill>
          <a:blip r:embed="rId5"/>
          <a:stretch>
            <a:fillRect/>
          </a:stretch>
        </p:blipFill>
        <p:spPr>
          <a:xfrm>
            <a:off x="3250096" y="2666081"/>
            <a:ext cx="2603139" cy="4119661"/>
          </a:xfrm>
          <a:prstGeom prst="rect">
            <a:avLst/>
          </a:prstGeom>
        </p:spPr>
      </p:pic>
      <p:pic>
        <p:nvPicPr>
          <p:cNvPr id="8" name="Picture 7" descr="ڤودافون مصر | تسوق أونلاين">
            <a:extLst>
              <a:ext uri="{FF2B5EF4-FFF2-40B4-BE49-F238E27FC236}">
                <a16:creationId xmlns:a16="http://schemas.microsoft.com/office/drawing/2014/main" id="{85350D0A-7341-5D94-DAA4-7C748448084C}"/>
              </a:ext>
            </a:extLst>
          </p:cNvPr>
          <p:cNvPicPr>
            <a:picLocks noChangeAspect="1"/>
          </p:cNvPicPr>
          <p:nvPr/>
        </p:nvPicPr>
        <p:blipFill>
          <a:blip r:embed="rId6"/>
          <a:stretch>
            <a:fillRect/>
          </a:stretch>
        </p:blipFill>
        <p:spPr>
          <a:xfrm>
            <a:off x="116541" y="1518515"/>
            <a:ext cx="5002356" cy="781278"/>
          </a:xfrm>
          <a:prstGeom prst="rect">
            <a:avLst/>
          </a:prstGeom>
        </p:spPr>
      </p:pic>
      <p:pic>
        <p:nvPicPr>
          <p:cNvPr id="10" name="Picture 9" descr="Vodafone Egypt - Mared Harakat :: Behance">
            <a:extLst>
              <a:ext uri="{FF2B5EF4-FFF2-40B4-BE49-F238E27FC236}">
                <a16:creationId xmlns:a16="http://schemas.microsoft.com/office/drawing/2014/main" id="{2FBC67A6-CC73-2A32-9D2C-BA4DC9370FF4}"/>
              </a:ext>
            </a:extLst>
          </p:cNvPr>
          <p:cNvPicPr>
            <a:picLocks noChangeAspect="1"/>
          </p:cNvPicPr>
          <p:nvPr/>
        </p:nvPicPr>
        <p:blipFill>
          <a:blip r:embed="rId7"/>
          <a:stretch>
            <a:fillRect/>
          </a:stretch>
        </p:blipFill>
        <p:spPr>
          <a:xfrm>
            <a:off x="265352" y="2405042"/>
            <a:ext cx="2863362" cy="4452958"/>
          </a:xfrm>
          <a:prstGeom prst="rect">
            <a:avLst/>
          </a:prstGeom>
        </p:spPr>
      </p:pic>
      <p:sp>
        <p:nvSpPr>
          <p:cNvPr id="13" name="TextBox 12">
            <a:extLst>
              <a:ext uri="{FF2B5EF4-FFF2-40B4-BE49-F238E27FC236}">
                <a16:creationId xmlns:a16="http://schemas.microsoft.com/office/drawing/2014/main" id="{A38DA75C-6EEA-BBDA-DF3C-204AA0B21EA9}"/>
              </a:ext>
            </a:extLst>
          </p:cNvPr>
          <p:cNvSpPr txBox="1"/>
          <p:nvPr/>
        </p:nvSpPr>
        <p:spPr>
          <a:xfrm>
            <a:off x="4765575" y="1532065"/>
            <a:ext cx="7309884" cy="707886"/>
          </a:xfrm>
          <a:prstGeom prst="rect">
            <a:avLst/>
          </a:prstGeom>
          <a:noFill/>
        </p:spPr>
        <p:txBody>
          <a:bodyPr wrap="square">
            <a:spAutoFit/>
          </a:bodyPr>
          <a:lstStyle/>
          <a:p>
            <a:pPr algn="ctr" rtl="1">
              <a:buNone/>
            </a:pPr>
            <a:r>
              <a:rPr lang="en-US" sz="2000" dirty="0">
                <a:solidFill>
                  <a:srgbClr val="002060"/>
                </a:solidFill>
                <a:latin typeface="Times New Roman" panose="02020603050405020304" pitchFamily="18" charset="0"/>
                <a:cs typeface="Times New Roman" panose="02020603050405020304" pitchFamily="18" charset="0"/>
              </a:rPr>
              <a:t>Vodafone Social Media Ad</a:t>
            </a:r>
          </a:p>
          <a:p>
            <a:pPr algn="ctr" rtl="1">
              <a:buNone/>
            </a:pPr>
            <a:r>
              <a:rPr lang="en-US" sz="2000" dirty="0" err="1">
                <a:solidFill>
                  <a:srgbClr val="002060"/>
                </a:solidFill>
                <a:cs typeface="+mj-cs"/>
              </a:rPr>
              <a:t>بصيغة</a:t>
            </a:r>
            <a:r>
              <a:rPr lang="en-US" sz="2000" dirty="0">
                <a:solidFill>
                  <a:srgbClr val="002060"/>
                </a:solidFill>
                <a:cs typeface="+mj-cs"/>
              </a:rPr>
              <a:t> </a:t>
            </a:r>
            <a:r>
              <a:rPr lang="en-US" sz="2000" dirty="0">
                <a:solidFill>
                  <a:srgbClr val="002060"/>
                </a:solidFill>
                <a:latin typeface="Times New Roman" panose="02020603050405020304" pitchFamily="18" charset="0"/>
                <a:cs typeface="Times New Roman" panose="02020603050405020304" pitchFamily="18" charset="0"/>
              </a:rPr>
              <a:t>Poster/Social Media Post</a:t>
            </a:r>
            <a:r>
              <a:rPr lang="en-US" dirty="0">
                <a:solidFill>
                  <a:srgbClr val="002060"/>
                </a:solidFill>
              </a:rPr>
              <a:t>.</a:t>
            </a:r>
          </a:p>
        </p:txBody>
      </p:sp>
    </p:spTree>
    <p:extLst>
      <p:ext uri="{BB962C8B-B14F-4D97-AF65-F5344CB8AC3E}">
        <p14:creationId xmlns:p14="http://schemas.microsoft.com/office/powerpoint/2010/main" val="1496438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C6B10-8940-5625-E02E-700D7F49E7B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A9C7F5A-1D34-F25B-918B-67E8726B83BD}"/>
              </a:ext>
            </a:extLst>
          </p:cNvPr>
          <p:cNvPicPr>
            <a:picLocks noChangeAspect="1"/>
          </p:cNvPicPr>
          <p:nvPr/>
        </p:nvPicPr>
        <p:blipFill>
          <a:blip r:embed="rId3"/>
          <a:stretch>
            <a:fillRect/>
          </a:stretch>
        </p:blipFill>
        <p:spPr>
          <a:xfrm>
            <a:off x="0" y="0"/>
            <a:ext cx="12483234" cy="6985591"/>
          </a:xfrm>
          <a:prstGeom prst="rect">
            <a:avLst/>
          </a:prstGeom>
        </p:spPr>
      </p:pic>
      <p:pic>
        <p:nvPicPr>
          <p:cNvPr id="6" name="Graphic 21">
            <a:extLst>
              <a:ext uri="{FF2B5EF4-FFF2-40B4-BE49-F238E27FC236}">
                <a16:creationId xmlns:a16="http://schemas.microsoft.com/office/drawing/2014/main" id="{337F235F-A855-32D0-AA39-C344F82659E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102" y="-204441"/>
            <a:ext cx="2930426" cy="1368308"/>
          </a:xfrm>
          <a:prstGeom prst="rect">
            <a:avLst/>
          </a:prstGeom>
        </p:spPr>
      </p:pic>
      <p:sp>
        <p:nvSpPr>
          <p:cNvPr id="2" name="Rectangle: Diagonal Corners Rounded 1">
            <a:extLst>
              <a:ext uri="{FF2B5EF4-FFF2-40B4-BE49-F238E27FC236}">
                <a16:creationId xmlns:a16="http://schemas.microsoft.com/office/drawing/2014/main" id="{91B7A407-9846-29CF-1326-A4C9A555EB72}"/>
              </a:ext>
            </a:extLst>
          </p:cNvPr>
          <p:cNvSpPr/>
          <p:nvPr/>
        </p:nvSpPr>
        <p:spPr>
          <a:xfrm>
            <a:off x="1679945" y="2327733"/>
            <a:ext cx="6283842" cy="1754372"/>
          </a:xfrm>
          <a:prstGeom prst="round2Diag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r>
              <a:rPr lang="ar-EG" sz="2800" b="1" dirty="0">
                <a:solidFill>
                  <a:schemeClr val="bg1"/>
                </a:solidFill>
                <a:latin typeface="Alexandria" charset="0"/>
                <a:cs typeface="+mj-cs"/>
              </a:rPr>
              <a:t>لماذا ظهرت الإعلانات الرقمية </a:t>
            </a:r>
          </a:p>
        </p:txBody>
      </p:sp>
    </p:spTree>
    <p:extLst>
      <p:ext uri="{BB962C8B-B14F-4D97-AF65-F5344CB8AC3E}">
        <p14:creationId xmlns:p14="http://schemas.microsoft.com/office/powerpoint/2010/main" val="3045031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2CA1F-D883-CE81-72E9-D7FE6003F20F}"/>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6AF51958-9CD5-D5EF-0D54-8B1B7DAFBB8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AE85FBD-AC5D-ADC4-5ACC-3003ED1FAF84}"/>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rtl="1"/>
            <a:endParaRPr lang="ar-SA" sz="2800" b="1" dirty="0">
              <a:solidFill>
                <a:schemeClr val="bg1"/>
              </a:solidFill>
              <a:latin typeface="Times New Roman" panose="02020603050405020304" pitchFamily="18" charset="0"/>
              <a:cs typeface="Times New Roman" panose="02020603050405020304" pitchFamily="18" charset="0"/>
            </a:endParaRPr>
          </a:p>
        </p:txBody>
      </p:sp>
      <p:pic>
        <p:nvPicPr>
          <p:cNvPr id="17" name="Graphic 21">
            <a:extLst>
              <a:ext uri="{FF2B5EF4-FFF2-40B4-BE49-F238E27FC236}">
                <a16:creationId xmlns:a16="http://schemas.microsoft.com/office/drawing/2014/main" id="{D227F407-7267-0DBF-1CFE-006566D149B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29404"/>
            <a:ext cx="2305141" cy="1076343"/>
          </a:xfrm>
          <a:prstGeom prst="rect">
            <a:avLst/>
          </a:prstGeom>
        </p:spPr>
      </p:pic>
      <p:sp>
        <p:nvSpPr>
          <p:cNvPr id="5" name="TextBox 4">
            <a:extLst>
              <a:ext uri="{FF2B5EF4-FFF2-40B4-BE49-F238E27FC236}">
                <a16:creationId xmlns:a16="http://schemas.microsoft.com/office/drawing/2014/main" id="{165EBF95-A28E-0CCC-A467-176F20741D9A}"/>
              </a:ext>
            </a:extLst>
          </p:cNvPr>
          <p:cNvSpPr txBox="1"/>
          <p:nvPr/>
        </p:nvSpPr>
        <p:spPr>
          <a:xfrm>
            <a:off x="2854022" y="861249"/>
            <a:ext cx="6097772" cy="495264"/>
          </a:xfrm>
          <a:prstGeom prst="rect">
            <a:avLst/>
          </a:prstGeom>
          <a:noFill/>
        </p:spPr>
        <p:txBody>
          <a:bodyPr wrap="square">
            <a:spAutoFit/>
          </a:bodyPr>
          <a:lstStyle/>
          <a:p>
            <a:pPr marR="0" algn="just" rtl="1">
              <a:lnSpc>
                <a:spcPct val="116667"/>
              </a:lnSpc>
              <a:spcAft>
                <a:spcPts val="2250"/>
              </a:spcAft>
            </a:pPr>
            <a:r>
              <a:rPr lang="ar-EG"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 </a:t>
            </a:r>
            <a:r>
              <a:rPr lang="ar-EG" sz="2400" b="1" kern="0" dirty="0">
                <a:solidFill>
                  <a:schemeClr val="bg1"/>
                </a:solidFill>
                <a:latin typeface="Calibri" panose="020F0502020204030204" pitchFamily="34" charset="0"/>
                <a:cs typeface="Calibri" panose="020F0502020204030204" pitchFamily="34" charset="0"/>
              </a:rPr>
              <a:t>📚</a:t>
            </a:r>
            <a:r>
              <a:rPr lang="ar-EG"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 لماذا ظهرت الإعلان</a:t>
            </a:r>
            <a:r>
              <a:rPr lang="ar-EG" sz="2400" b="1" kern="100" dirty="0">
                <a:solidFill>
                  <a:schemeClr val="bg1"/>
                </a:solidFill>
                <a:latin typeface="Calibri" panose="020F0502020204030204" pitchFamily="34" charset="0"/>
                <a:ea typeface="Calibri" panose="020F0502020204030204" pitchFamily="34" charset="0"/>
                <a:cs typeface="Arial" panose="020B0604020202020204" pitchFamily="34" charset="0"/>
              </a:rPr>
              <a:t>ات</a:t>
            </a:r>
            <a:r>
              <a:rPr lang="ar-EG"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 الرقمية..</a:t>
            </a:r>
            <a:endParaRPr lang="en-US"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EC43BC11-8D2B-9A51-319F-DB8DC09115F9}"/>
              </a:ext>
            </a:extLst>
          </p:cNvPr>
          <p:cNvSpPr txBox="1"/>
          <p:nvPr/>
        </p:nvSpPr>
        <p:spPr>
          <a:xfrm>
            <a:off x="3784231" y="122730"/>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sp>
        <p:nvSpPr>
          <p:cNvPr id="10" name="TextBox 9">
            <a:extLst>
              <a:ext uri="{FF2B5EF4-FFF2-40B4-BE49-F238E27FC236}">
                <a16:creationId xmlns:a16="http://schemas.microsoft.com/office/drawing/2014/main" id="{87EBE6B3-6D31-9F7E-1473-D736A217A206}"/>
              </a:ext>
            </a:extLst>
          </p:cNvPr>
          <p:cNvSpPr txBox="1"/>
          <p:nvPr/>
        </p:nvSpPr>
        <p:spPr>
          <a:xfrm>
            <a:off x="2653888" y="1783062"/>
            <a:ext cx="9421571" cy="5247719"/>
          </a:xfrm>
          <a:prstGeom prst="rect">
            <a:avLst/>
          </a:prstGeom>
          <a:noFill/>
        </p:spPr>
        <p:txBody>
          <a:bodyPr wrap="square">
            <a:spAutoFit/>
          </a:bodyPr>
          <a:lstStyle/>
          <a:p>
            <a:pPr marL="0" marR="0" algn="r" rtl="1">
              <a:lnSpc>
                <a:spcPct val="115000"/>
              </a:lnSpc>
              <a:spcAft>
                <a:spcPts val="800"/>
              </a:spcAft>
              <a:buNone/>
            </a:pPr>
            <a:r>
              <a:rPr lang="en-US" sz="2400" kern="0" dirty="0">
                <a:solidFill>
                  <a:srgbClr val="002060"/>
                </a:solidFill>
                <a:latin typeface="Calibri" panose="020F0502020204030204" pitchFamily="34" charset="0"/>
                <a:cs typeface="+mj-cs"/>
              </a:rPr>
              <a:t> </a:t>
            </a:r>
            <a:r>
              <a:rPr lang="ar-SA" sz="2000" kern="0" dirty="0">
                <a:solidFill>
                  <a:srgbClr val="002060"/>
                </a:solidFill>
                <a:effectLst/>
                <a:latin typeface="Calibri" panose="020F0502020204030204" pitchFamily="34" charset="0"/>
                <a:ea typeface="Times New Roman" panose="02020603050405020304" pitchFamily="18" charset="0"/>
                <a:cs typeface="+mj-cs"/>
              </a:rPr>
              <a:t>لم يظهر الإعلان الرقمي فجأة، وإنما جاء نتيجة مجموعة من التحولات في بيئة الاتصال والإعلام</a:t>
            </a:r>
            <a:r>
              <a:rPr lang="ar-EG" sz="2000" kern="0" dirty="0">
                <a:solidFill>
                  <a:srgbClr val="002060"/>
                </a:solidFill>
                <a:effectLst/>
                <a:latin typeface="Times New Roman" panose="02020603050405020304" pitchFamily="18" charset="0"/>
                <a:ea typeface="Times New Roman" panose="02020603050405020304" pitchFamily="18" charset="0"/>
                <a:cs typeface="+mj-cs"/>
              </a:rPr>
              <a:t>،  وتشمل ما يلي:</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EG" sz="2000" b="1" kern="0" dirty="0">
                <a:solidFill>
                  <a:srgbClr val="002060"/>
                </a:solidFill>
                <a:effectLst/>
                <a:latin typeface="Times New Roman" panose="02020603050405020304" pitchFamily="18" charset="0"/>
                <a:ea typeface="Times New Roman" panose="02020603050405020304" pitchFamily="18" charset="0"/>
                <a:cs typeface="+mj-cs"/>
              </a:rPr>
              <a:t>1.</a:t>
            </a:r>
            <a:r>
              <a:rPr lang="en-US" sz="2000" b="1" kern="0" dirty="0">
                <a:solidFill>
                  <a:srgbClr val="002060"/>
                </a:solidFill>
                <a:effectLst/>
                <a:latin typeface="Times New Roman" panose="02020603050405020304" pitchFamily="18" charset="0"/>
                <a:ea typeface="Times New Roman" panose="02020603050405020304" pitchFamily="18" charset="0"/>
                <a:cs typeface="+mj-cs"/>
              </a:rPr>
              <a:t> </a:t>
            </a:r>
            <a:r>
              <a:rPr lang="ar-SA" sz="2000" b="1" kern="0" dirty="0">
                <a:solidFill>
                  <a:srgbClr val="002060"/>
                </a:solidFill>
                <a:effectLst/>
                <a:latin typeface="Calibri" panose="020F0502020204030204" pitchFamily="34" charset="0"/>
                <a:ea typeface="Times New Roman" panose="02020603050405020304" pitchFamily="18" charset="0"/>
                <a:cs typeface="+mj-cs"/>
              </a:rPr>
              <a:t>انتشار الإنترنت</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SA" sz="2000" kern="0" dirty="0">
                <a:solidFill>
                  <a:srgbClr val="002060"/>
                </a:solidFill>
                <a:effectLst/>
                <a:latin typeface="Calibri" panose="020F0502020204030204" pitchFamily="34" charset="0"/>
                <a:ea typeface="Times New Roman" panose="02020603050405020304" pitchFamily="18" charset="0"/>
                <a:cs typeface="+mj-cs"/>
              </a:rPr>
              <a:t>أصبح الإنترنت قناة رئيسية للحصول على المعلومات والتواصل</a:t>
            </a:r>
            <a:r>
              <a:rPr lang="en-US" sz="2000" kern="0" dirty="0">
                <a:solidFill>
                  <a:srgbClr val="002060"/>
                </a:solidFill>
                <a:effectLst/>
                <a:latin typeface="Times New Roman" panose="02020603050405020304" pitchFamily="18" charset="0"/>
                <a:ea typeface="Times New Roman" panose="02020603050405020304" pitchFamily="18" charset="0"/>
                <a:cs typeface="+mj-cs"/>
              </a:rPr>
              <a:t>.</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EG" sz="2000" b="1" kern="0" dirty="0">
                <a:solidFill>
                  <a:srgbClr val="002060"/>
                </a:solidFill>
                <a:effectLst/>
                <a:latin typeface="Times New Roman" panose="02020603050405020304" pitchFamily="18" charset="0"/>
                <a:ea typeface="Times New Roman" panose="02020603050405020304" pitchFamily="18" charset="0"/>
                <a:cs typeface="+mj-cs"/>
              </a:rPr>
              <a:t>2.</a:t>
            </a:r>
            <a:r>
              <a:rPr lang="en-US" sz="2000" b="1" kern="0" dirty="0">
                <a:solidFill>
                  <a:srgbClr val="002060"/>
                </a:solidFill>
                <a:effectLst/>
                <a:latin typeface="Times New Roman" panose="02020603050405020304" pitchFamily="18" charset="0"/>
                <a:ea typeface="Times New Roman" panose="02020603050405020304" pitchFamily="18" charset="0"/>
                <a:cs typeface="+mj-cs"/>
              </a:rPr>
              <a:t> </a:t>
            </a:r>
            <a:r>
              <a:rPr lang="ar-SA" sz="2000" b="1" kern="0" dirty="0">
                <a:solidFill>
                  <a:srgbClr val="002060"/>
                </a:solidFill>
                <a:effectLst/>
                <a:latin typeface="Calibri" panose="020F0502020204030204" pitchFamily="34" charset="0"/>
                <a:ea typeface="Times New Roman" panose="02020603050405020304" pitchFamily="18" charset="0"/>
                <a:cs typeface="+mj-cs"/>
              </a:rPr>
              <a:t>تغير سلوك الجمهور</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SA" sz="2000" kern="0" dirty="0">
                <a:solidFill>
                  <a:srgbClr val="002060"/>
                </a:solidFill>
                <a:effectLst/>
                <a:latin typeface="Calibri" panose="020F0502020204030204" pitchFamily="34" charset="0"/>
                <a:ea typeface="Times New Roman" panose="02020603050405020304" pitchFamily="18" charset="0"/>
                <a:cs typeface="+mj-cs"/>
              </a:rPr>
              <a:t>لم ي</a:t>
            </a:r>
            <a:r>
              <a:rPr lang="ar-EG" sz="2000" kern="0" dirty="0">
                <a:solidFill>
                  <a:srgbClr val="002060"/>
                </a:solidFill>
                <a:effectLst/>
                <a:latin typeface="Calibri" panose="020F0502020204030204" pitchFamily="34" charset="0"/>
                <a:ea typeface="Times New Roman" panose="02020603050405020304" pitchFamily="18" charset="0"/>
                <a:cs typeface="+mj-cs"/>
              </a:rPr>
              <a:t>ُ</a:t>
            </a:r>
            <a:r>
              <a:rPr lang="ar-SA" sz="2000" kern="0" dirty="0">
                <a:solidFill>
                  <a:srgbClr val="002060"/>
                </a:solidFill>
                <a:effectLst/>
                <a:latin typeface="Calibri" panose="020F0502020204030204" pitchFamily="34" charset="0"/>
                <a:ea typeface="Times New Roman" panose="02020603050405020304" pitchFamily="18" charset="0"/>
                <a:cs typeface="+mj-cs"/>
              </a:rPr>
              <a:t>عد الجمهور يعتمد على وسيلة إعلامية واحدة للحصول على المعلومات</a:t>
            </a:r>
            <a:r>
              <a:rPr lang="en-US" sz="2000" kern="0" dirty="0">
                <a:solidFill>
                  <a:srgbClr val="002060"/>
                </a:solidFill>
                <a:effectLst/>
                <a:latin typeface="Times New Roman" panose="02020603050405020304" pitchFamily="18" charset="0"/>
                <a:ea typeface="Times New Roman" panose="02020603050405020304" pitchFamily="18" charset="0"/>
                <a:cs typeface="+mj-cs"/>
              </a:rPr>
              <a:t>.</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SA" sz="2000" kern="0" dirty="0">
                <a:solidFill>
                  <a:srgbClr val="002060"/>
                </a:solidFill>
                <a:effectLst/>
                <a:latin typeface="Calibri" panose="020F0502020204030204" pitchFamily="34" charset="0"/>
                <a:ea typeface="Times New Roman" panose="02020603050405020304" pitchFamily="18" charset="0"/>
                <a:cs typeface="+mj-cs"/>
              </a:rPr>
              <a:t>بل أصبح ينتقل بين</a:t>
            </a:r>
            <a:r>
              <a:rPr lang="en-US" sz="2000" kern="0" dirty="0">
                <a:solidFill>
                  <a:srgbClr val="002060"/>
                </a:solidFill>
                <a:effectLst/>
                <a:latin typeface="Times New Roman" panose="02020603050405020304" pitchFamily="18" charset="0"/>
                <a:ea typeface="Times New Roman" panose="02020603050405020304" pitchFamily="18" charset="0"/>
                <a:cs typeface="+mj-cs"/>
              </a:rPr>
              <a:t>:</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en-US" sz="2000" b="1" kern="0" dirty="0">
                <a:solidFill>
                  <a:srgbClr val="002060"/>
                </a:solidFill>
                <a:effectLst/>
                <a:latin typeface="Times New Roman" panose="02020603050405020304" pitchFamily="18" charset="0"/>
                <a:ea typeface="Times New Roman" panose="02020603050405020304" pitchFamily="18" charset="0"/>
                <a:cs typeface="+mj-cs"/>
              </a:rPr>
              <a:t>Google → Instagram → YouTube → TikTok → Websites → Apps</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EG" sz="2000" b="1" kern="0" dirty="0">
                <a:solidFill>
                  <a:srgbClr val="002060"/>
                </a:solidFill>
                <a:effectLst/>
                <a:latin typeface="Times New Roman" panose="02020603050405020304" pitchFamily="18" charset="0"/>
                <a:ea typeface="Times New Roman" panose="02020603050405020304" pitchFamily="18" charset="0"/>
                <a:cs typeface="+mj-cs"/>
              </a:rPr>
              <a:t>3. </a:t>
            </a:r>
            <a:r>
              <a:rPr lang="ar-SA" sz="2000" b="1" kern="0" dirty="0">
                <a:solidFill>
                  <a:srgbClr val="002060"/>
                </a:solidFill>
                <a:effectLst/>
                <a:latin typeface="Calibri" panose="020F0502020204030204" pitchFamily="34" charset="0"/>
                <a:ea typeface="Times New Roman" panose="02020603050405020304" pitchFamily="18" charset="0"/>
                <a:cs typeface="+mj-cs"/>
              </a:rPr>
              <a:t>انتشار الهواتف الذكية</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SA" sz="2000" kern="0" dirty="0">
                <a:solidFill>
                  <a:srgbClr val="002060"/>
                </a:solidFill>
                <a:effectLst/>
                <a:latin typeface="Calibri" panose="020F0502020204030204" pitchFamily="34" charset="0"/>
                <a:ea typeface="Times New Roman" panose="02020603050405020304" pitchFamily="18" charset="0"/>
                <a:cs typeface="+mj-cs"/>
              </a:rPr>
              <a:t>أصبح الجمهور متصلًا بالبيئة الرقمية معظم الوقت ومن خلال أجهزة شخصية</a:t>
            </a:r>
            <a:r>
              <a:rPr lang="en-US" sz="2000" kern="0" dirty="0">
                <a:solidFill>
                  <a:srgbClr val="002060"/>
                </a:solidFill>
                <a:effectLst/>
                <a:latin typeface="Times New Roman" panose="02020603050405020304" pitchFamily="18" charset="0"/>
                <a:ea typeface="Times New Roman" panose="02020603050405020304" pitchFamily="18" charset="0"/>
                <a:cs typeface="+mj-cs"/>
              </a:rPr>
              <a:t>.</a:t>
            </a:r>
            <a:r>
              <a:rPr lang="en-US" sz="2000" kern="100" dirty="0">
                <a:solidFill>
                  <a:srgbClr val="002060"/>
                </a:solidFill>
                <a:effectLst/>
                <a:latin typeface="Calibri" panose="020F0502020204030204" pitchFamily="34" charset="0"/>
                <a:ea typeface="Calibri" panose="020F0502020204030204" pitchFamily="34" charset="0"/>
                <a:cs typeface="+mj-cs"/>
              </a:rPr>
              <a:t> </a:t>
            </a:r>
            <a:r>
              <a:rPr lang="ar-SA" sz="2400" kern="100" dirty="0">
                <a:solidFill>
                  <a:srgbClr val="002060"/>
                </a:solidFill>
                <a:effectLst/>
                <a:latin typeface="Calibri" panose="020F0502020204030204" pitchFamily="34" charset="0"/>
                <a:ea typeface="Calibri" panose="020F0502020204030204" pitchFamily="34" charset="0"/>
                <a:cs typeface="+mj-cs"/>
              </a:rPr>
              <a:t> </a:t>
            </a:r>
            <a:endParaRPr lang="en-US" sz="24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 </a:t>
            </a:r>
            <a:endParaRPr lang="en-US" sz="2400" kern="100"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justLow" defTabSz="914400" rtl="1" eaLnBrk="1" fontAlgn="auto" latinLnBrk="0" hangingPunct="1">
              <a:lnSpc>
                <a:spcPct val="107000"/>
              </a:lnSpc>
              <a:spcBef>
                <a:spcPts val="0"/>
              </a:spcBef>
              <a:spcAft>
                <a:spcPts val="800"/>
              </a:spcAft>
              <a:buClrTx/>
              <a:buSzTx/>
              <a:buFontTx/>
              <a:buNone/>
              <a:tabLst/>
              <a:defRPr/>
            </a:pPr>
            <a:r>
              <a:rPr lang="en-US" sz="2400" kern="0" dirty="0">
                <a:solidFill>
                  <a:srgbClr val="002060"/>
                </a:solidFill>
                <a:latin typeface="Calibri" panose="020F0502020204030204" pitchFamily="34" charset="0"/>
                <a:cs typeface="+mj-cs"/>
              </a:rPr>
              <a:t> </a:t>
            </a:r>
            <a:endParaRPr kumimoji="0" lang="en-US" sz="1600" b="0" i="0" u="none" strike="noStrike" kern="1200" cap="none" spc="0" normalizeH="0" baseline="0" noProof="0" dirty="0">
              <a:ln>
                <a:noFill/>
              </a:ln>
              <a:solidFill>
                <a:srgbClr val="002060"/>
              </a:solidFill>
              <a:effectLst/>
              <a:uLnTx/>
              <a:uFillTx/>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09095B9-29AD-9057-18E4-CC55D9D3245F}"/>
              </a:ext>
            </a:extLst>
          </p:cNvPr>
          <p:cNvPicPr>
            <a:picLocks noChangeAspect="1"/>
          </p:cNvPicPr>
          <p:nvPr/>
        </p:nvPicPr>
        <p:blipFill>
          <a:blip r:embed="rId3"/>
          <a:stretch>
            <a:fillRect/>
          </a:stretch>
        </p:blipFill>
        <p:spPr>
          <a:xfrm>
            <a:off x="0" y="2367421"/>
            <a:ext cx="4295971" cy="40655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07611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1944C-0D66-24FF-11EF-B78303C963AC}"/>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6B6CD67C-137D-1F2C-914B-C113CA0EF45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22EEEB5-860A-80FD-98A3-3E23101AE346}"/>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rtl="1"/>
            <a:endParaRPr lang="ar-SA" sz="2800" b="1" dirty="0">
              <a:solidFill>
                <a:schemeClr val="bg1"/>
              </a:solidFill>
              <a:latin typeface="Times New Roman" panose="02020603050405020304" pitchFamily="18" charset="0"/>
              <a:cs typeface="Times New Roman" panose="02020603050405020304" pitchFamily="18" charset="0"/>
            </a:endParaRPr>
          </a:p>
        </p:txBody>
      </p:sp>
      <p:pic>
        <p:nvPicPr>
          <p:cNvPr id="17" name="Graphic 21">
            <a:extLst>
              <a:ext uri="{FF2B5EF4-FFF2-40B4-BE49-F238E27FC236}">
                <a16:creationId xmlns:a16="http://schemas.microsoft.com/office/drawing/2014/main" id="{DAF34FC7-38AE-DEC2-A0F1-81A286A782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29404"/>
            <a:ext cx="2305141" cy="1076343"/>
          </a:xfrm>
          <a:prstGeom prst="rect">
            <a:avLst/>
          </a:prstGeom>
        </p:spPr>
      </p:pic>
      <p:sp>
        <p:nvSpPr>
          <p:cNvPr id="5" name="TextBox 4">
            <a:extLst>
              <a:ext uri="{FF2B5EF4-FFF2-40B4-BE49-F238E27FC236}">
                <a16:creationId xmlns:a16="http://schemas.microsoft.com/office/drawing/2014/main" id="{CB35D9E2-0124-C0A5-32C5-A5A6DCC33452}"/>
              </a:ext>
            </a:extLst>
          </p:cNvPr>
          <p:cNvSpPr txBox="1"/>
          <p:nvPr/>
        </p:nvSpPr>
        <p:spPr>
          <a:xfrm>
            <a:off x="2854022" y="861249"/>
            <a:ext cx="6097772" cy="495777"/>
          </a:xfrm>
          <a:prstGeom prst="rect">
            <a:avLst/>
          </a:prstGeom>
          <a:noFill/>
        </p:spPr>
        <p:txBody>
          <a:bodyPr wrap="square">
            <a:spAutoFit/>
          </a:bodyPr>
          <a:lstStyle/>
          <a:p>
            <a:pPr marR="0" algn="just" rtl="1">
              <a:lnSpc>
                <a:spcPct val="116667"/>
              </a:lnSpc>
              <a:spcAft>
                <a:spcPts val="2250"/>
              </a:spcAft>
            </a:pPr>
            <a:r>
              <a:rPr lang="ar-EG"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 </a:t>
            </a:r>
            <a:r>
              <a:rPr kumimoji="0" lang="ar-EG" sz="24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r>
              <a:rPr lang="ar-EG"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rPr>
              <a:t>لماذا ظهرت الإعلانات الرقمية..</a:t>
            </a:r>
            <a:endParaRPr lang="en-US" sz="2400" b="1"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D5A189F3-1933-7284-08B8-E4612E4D4E7A}"/>
              </a:ext>
            </a:extLst>
          </p:cNvPr>
          <p:cNvSpPr txBox="1"/>
          <p:nvPr/>
        </p:nvSpPr>
        <p:spPr>
          <a:xfrm>
            <a:off x="3784231" y="122730"/>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sp>
        <p:nvSpPr>
          <p:cNvPr id="10" name="TextBox 9">
            <a:extLst>
              <a:ext uri="{FF2B5EF4-FFF2-40B4-BE49-F238E27FC236}">
                <a16:creationId xmlns:a16="http://schemas.microsoft.com/office/drawing/2014/main" id="{9F9512A4-01A6-980B-A914-BD1099B7C4E4}"/>
              </a:ext>
            </a:extLst>
          </p:cNvPr>
          <p:cNvSpPr txBox="1"/>
          <p:nvPr/>
        </p:nvSpPr>
        <p:spPr>
          <a:xfrm>
            <a:off x="4954772" y="1742013"/>
            <a:ext cx="7003156" cy="4495974"/>
          </a:xfrm>
          <a:prstGeom prst="rect">
            <a:avLst/>
          </a:prstGeom>
          <a:noFill/>
        </p:spPr>
        <p:txBody>
          <a:bodyPr wrap="square">
            <a:spAutoFit/>
          </a:bodyPr>
          <a:lstStyle/>
          <a:p>
            <a:pPr marL="0" marR="0" algn="r" rtl="1">
              <a:lnSpc>
                <a:spcPct val="115000"/>
              </a:lnSpc>
              <a:spcAft>
                <a:spcPts val="800"/>
              </a:spcAft>
              <a:buNone/>
            </a:pPr>
            <a:r>
              <a:rPr lang="ar-EG" sz="2000" b="1" kern="0" dirty="0">
                <a:solidFill>
                  <a:srgbClr val="002060"/>
                </a:solidFill>
                <a:effectLst/>
                <a:latin typeface="Times New Roman" panose="02020603050405020304" pitchFamily="18" charset="0"/>
                <a:ea typeface="Times New Roman" panose="02020603050405020304" pitchFamily="18" charset="0"/>
                <a:cs typeface="+mj-cs"/>
              </a:rPr>
              <a:t>4. </a:t>
            </a:r>
            <a:r>
              <a:rPr lang="ar-SA" sz="2000" b="1" kern="0" dirty="0">
                <a:solidFill>
                  <a:srgbClr val="002060"/>
                </a:solidFill>
                <a:effectLst/>
                <a:latin typeface="Calibri" panose="020F0502020204030204" pitchFamily="34" charset="0"/>
                <a:ea typeface="Times New Roman" panose="02020603050405020304" pitchFamily="18" charset="0"/>
                <a:cs typeface="+mj-cs"/>
              </a:rPr>
              <a:t>ظهور وسائل التواصل الاجتماعي</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SA" sz="2000" kern="0" dirty="0">
                <a:solidFill>
                  <a:srgbClr val="002060"/>
                </a:solidFill>
                <a:effectLst/>
                <a:latin typeface="Calibri" panose="020F0502020204030204" pitchFamily="34" charset="0"/>
                <a:ea typeface="Times New Roman" panose="02020603050405020304" pitchFamily="18" charset="0"/>
                <a:cs typeface="+mj-cs"/>
              </a:rPr>
              <a:t>انتقل الجمهور من مجرد </a:t>
            </a:r>
            <a:r>
              <a:rPr lang="ar-SA" sz="2000" b="1" kern="0" dirty="0">
                <a:solidFill>
                  <a:srgbClr val="002060"/>
                </a:solidFill>
                <a:effectLst/>
                <a:latin typeface="Calibri" panose="020F0502020204030204" pitchFamily="34" charset="0"/>
                <a:ea typeface="Times New Roman" panose="02020603050405020304" pitchFamily="18" charset="0"/>
                <a:cs typeface="+mj-cs"/>
              </a:rPr>
              <a:t>استهلاك المحتوى</a:t>
            </a:r>
            <a:r>
              <a:rPr lang="ar-SA" sz="2000" kern="0" dirty="0">
                <a:solidFill>
                  <a:srgbClr val="002060"/>
                </a:solidFill>
                <a:effectLst/>
                <a:latin typeface="Calibri" panose="020F0502020204030204" pitchFamily="34" charset="0"/>
                <a:ea typeface="Times New Roman" panose="02020603050405020304" pitchFamily="18" charset="0"/>
                <a:cs typeface="+mj-cs"/>
              </a:rPr>
              <a:t> إلى</a:t>
            </a:r>
            <a:r>
              <a:rPr lang="en-US" sz="2000" kern="0" dirty="0">
                <a:solidFill>
                  <a:srgbClr val="002060"/>
                </a:solidFill>
                <a:effectLst/>
                <a:latin typeface="Times New Roman" panose="02020603050405020304" pitchFamily="18" charset="0"/>
                <a:ea typeface="Times New Roman" panose="02020603050405020304" pitchFamily="18" charset="0"/>
                <a:cs typeface="+mj-cs"/>
              </a:rPr>
              <a:t>:</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342900" marR="0" lvl="0" indent="-342900" algn="r" rtl="1">
              <a:lnSpc>
                <a:spcPct val="115000"/>
              </a:lnSpc>
              <a:spcAft>
                <a:spcPts val="800"/>
              </a:spcAft>
              <a:buSzPts val="1000"/>
              <a:buFont typeface="Symbol" panose="05050102010706020507" pitchFamily="18" charset="2"/>
              <a:buChar char=""/>
              <a:tabLst>
                <a:tab pos="457200" algn="l"/>
              </a:tabLst>
            </a:pPr>
            <a:r>
              <a:rPr lang="ar-SA" sz="2000" kern="0" dirty="0">
                <a:solidFill>
                  <a:srgbClr val="002060"/>
                </a:solidFill>
                <a:effectLst/>
                <a:latin typeface="Calibri" panose="020F0502020204030204" pitchFamily="34" charset="0"/>
                <a:ea typeface="Times New Roman" panose="02020603050405020304" pitchFamily="18" charset="0"/>
                <a:cs typeface="+mj-cs"/>
              </a:rPr>
              <a:t>التفاعل</a:t>
            </a:r>
            <a:r>
              <a:rPr lang="en-US" sz="2000" kern="0" dirty="0">
                <a:solidFill>
                  <a:srgbClr val="002060"/>
                </a:solidFill>
                <a:effectLst/>
                <a:latin typeface="Times New Roman" panose="02020603050405020304" pitchFamily="18" charset="0"/>
                <a:ea typeface="Times New Roman" panose="02020603050405020304" pitchFamily="18" charset="0"/>
                <a:cs typeface="+mj-cs"/>
              </a:rPr>
              <a:t>. </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342900" marR="0" lvl="0" indent="-342900" algn="r" rtl="1">
              <a:lnSpc>
                <a:spcPct val="115000"/>
              </a:lnSpc>
              <a:spcAft>
                <a:spcPts val="800"/>
              </a:spcAft>
              <a:buSzPts val="1000"/>
              <a:buFont typeface="Symbol" panose="05050102010706020507" pitchFamily="18" charset="2"/>
              <a:buChar char=""/>
              <a:tabLst>
                <a:tab pos="457200" algn="l"/>
              </a:tabLst>
            </a:pPr>
            <a:r>
              <a:rPr lang="ar-SA" sz="2000" kern="0" dirty="0">
                <a:solidFill>
                  <a:srgbClr val="002060"/>
                </a:solidFill>
                <a:effectLst/>
                <a:latin typeface="Calibri" panose="020F0502020204030204" pitchFamily="34" charset="0"/>
                <a:ea typeface="Times New Roman" panose="02020603050405020304" pitchFamily="18" charset="0"/>
                <a:cs typeface="+mj-cs"/>
              </a:rPr>
              <a:t>التعليق</a:t>
            </a:r>
            <a:r>
              <a:rPr lang="en-US" sz="2000" kern="0" dirty="0">
                <a:solidFill>
                  <a:srgbClr val="002060"/>
                </a:solidFill>
                <a:effectLst/>
                <a:latin typeface="Times New Roman" panose="02020603050405020304" pitchFamily="18" charset="0"/>
                <a:ea typeface="Times New Roman" panose="02020603050405020304" pitchFamily="18" charset="0"/>
                <a:cs typeface="+mj-cs"/>
              </a:rPr>
              <a:t>. </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342900" marR="0" lvl="0" indent="-342900" algn="r" rtl="1">
              <a:lnSpc>
                <a:spcPct val="115000"/>
              </a:lnSpc>
              <a:spcAft>
                <a:spcPts val="800"/>
              </a:spcAft>
              <a:buSzPts val="1000"/>
              <a:buFont typeface="Symbol" panose="05050102010706020507" pitchFamily="18" charset="2"/>
              <a:buChar char=""/>
              <a:tabLst>
                <a:tab pos="457200" algn="l"/>
              </a:tabLst>
            </a:pPr>
            <a:r>
              <a:rPr lang="ar-SA" sz="2000" kern="0" dirty="0">
                <a:solidFill>
                  <a:srgbClr val="002060"/>
                </a:solidFill>
                <a:effectLst/>
                <a:latin typeface="Calibri" panose="020F0502020204030204" pitchFamily="34" charset="0"/>
                <a:ea typeface="Times New Roman" panose="02020603050405020304" pitchFamily="18" charset="0"/>
                <a:cs typeface="+mj-cs"/>
              </a:rPr>
              <a:t>المشاركة</a:t>
            </a:r>
            <a:r>
              <a:rPr lang="en-US" sz="2000" kern="0" dirty="0">
                <a:solidFill>
                  <a:srgbClr val="002060"/>
                </a:solidFill>
                <a:effectLst/>
                <a:latin typeface="Times New Roman" panose="02020603050405020304" pitchFamily="18" charset="0"/>
                <a:ea typeface="Times New Roman" panose="02020603050405020304" pitchFamily="18" charset="0"/>
                <a:cs typeface="+mj-cs"/>
              </a:rPr>
              <a:t>. </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342900" marR="0" lvl="0" indent="-342900" algn="r" rtl="1">
              <a:lnSpc>
                <a:spcPct val="115000"/>
              </a:lnSpc>
              <a:spcAft>
                <a:spcPts val="800"/>
              </a:spcAft>
              <a:buSzPts val="1000"/>
              <a:buFont typeface="Symbol" panose="05050102010706020507" pitchFamily="18" charset="2"/>
              <a:buChar char=""/>
              <a:tabLst>
                <a:tab pos="457200" algn="l"/>
              </a:tabLst>
            </a:pPr>
            <a:r>
              <a:rPr lang="ar-SA" sz="2000" kern="0" dirty="0">
                <a:solidFill>
                  <a:srgbClr val="002060"/>
                </a:solidFill>
                <a:effectLst/>
                <a:latin typeface="Calibri" panose="020F0502020204030204" pitchFamily="34" charset="0"/>
                <a:ea typeface="Times New Roman" panose="02020603050405020304" pitchFamily="18" charset="0"/>
                <a:cs typeface="+mj-cs"/>
              </a:rPr>
              <a:t>إنشاء المحتوى</a:t>
            </a:r>
            <a:r>
              <a:rPr lang="en-US" sz="2000" kern="0" dirty="0">
                <a:solidFill>
                  <a:srgbClr val="002060"/>
                </a:solidFill>
                <a:effectLst/>
                <a:latin typeface="Times New Roman" panose="02020603050405020304" pitchFamily="18" charset="0"/>
                <a:ea typeface="Times New Roman" panose="02020603050405020304" pitchFamily="18" charset="0"/>
                <a:cs typeface="+mj-cs"/>
              </a:rPr>
              <a:t>. </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EG" sz="2000" b="1" kern="0" dirty="0">
                <a:solidFill>
                  <a:srgbClr val="002060"/>
                </a:solidFill>
                <a:effectLst/>
                <a:latin typeface="Times New Roman" panose="02020603050405020304" pitchFamily="18" charset="0"/>
                <a:ea typeface="Times New Roman" panose="02020603050405020304" pitchFamily="18" charset="0"/>
                <a:cs typeface="+mj-cs"/>
              </a:rPr>
              <a:t>5. </a:t>
            </a:r>
            <a:r>
              <a:rPr lang="en-US" sz="2000" b="1" kern="0" dirty="0">
                <a:solidFill>
                  <a:srgbClr val="002060"/>
                </a:solidFill>
                <a:effectLst/>
                <a:latin typeface="Times New Roman" panose="02020603050405020304" pitchFamily="18" charset="0"/>
                <a:ea typeface="Times New Roman" panose="02020603050405020304" pitchFamily="18" charset="0"/>
                <a:cs typeface="+mj-cs"/>
              </a:rPr>
              <a:t> </a:t>
            </a:r>
            <a:r>
              <a:rPr lang="ar-SA" sz="2000" b="1" kern="0" dirty="0">
                <a:solidFill>
                  <a:srgbClr val="002060"/>
                </a:solidFill>
                <a:effectLst/>
                <a:latin typeface="Calibri" panose="020F0502020204030204" pitchFamily="34" charset="0"/>
                <a:ea typeface="Times New Roman" panose="02020603050405020304" pitchFamily="18" charset="0"/>
                <a:cs typeface="+mj-cs"/>
              </a:rPr>
              <a:t>ظهور البيانات الرقمية</a:t>
            </a:r>
            <a:endParaRPr lang="en-US" sz="2000" kern="100" dirty="0">
              <a:solidFill>
                <a:srgbClr val="002060"/>
              </a:solidFill>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SA" sz="2000" kern="0" dirty="0">
                <a:solidFill>
                  <a:srgbClr val="002060"/>
                </a:solidFill>
                <a:effectLst/>
                <a:latin typeface="Calibri" panose="020F0502020204030204" pitchFamily="34" charset="0"/>
                <a:ea typeface="Times New Roman" panose="02020603050405020304" pitchFamily="18" charset="0"/>
                <a:cs typeface="+mj-cs"/>
              </a:rPr>
              <a:t>أصبحت البيئة الرقمية توفر للم</a:t>
            </a:r>
            <a:r>
              <a:rPr lang="ar-EG" sz="2000" kern="0" dirty="0">
                <a:solidFill>
                  <a:srgbClr val="002060"/>
                </a:solidFill>
                <a:effectLst/>
                <a:latin typeface="Calibri" panose="020F0502020204030204" pitchFamily="34" charset="0"/>
                <a:ea typeface="Times New Roman" panose="02020603050405020304" pitchFamily="18" charset="0"/>
                <a:cs typeface="+mj-cs"/>
              </a:rPr>
              <a:t>ُ</a:t>
            </a:r>
            <a:r>
              <a:rPr lang="ar-SA" sz="2000" kern="0" dirty="0">
                <a:solidFill>
                  <a:srgbClr val="002060"/>
                </a:solidFill>
                <a:effectLst/>
                <a:latin typeface="Calibri" panose="020F0502020204030204" pitchFamily="34" charset="0"/>
                <a:ea typeface="Times New Roman" panose="02020603050405020304" pitchFamily="18" charset="0"/>
                <a:cs typeface="+mj-cs"/>
              </a:rPr>
              <a:t>علن كمية أكبر من المعلومات حول تفاعل الجمهور مع الرسائل الإعلانية</a:t>
            </a:r>
            <a:r>
              <a:rPr lang="en-US" sz="2000" kern="0" dirty="0">
                <a:effectLst/>
                <a:latin typeface="Times New Roman" panose="02020603050405020304" pitchFamily="18" charset="0"/>
                <a:ea typeface="Times New Roman" panose="02020603050405020304" pitchFamily="18" charset="0"/>
                <a:cs typeface="+mj-cs"/>
              </a:rPr>
              <a:t>.</a:t>
            </a:r>
            <a:endParaRPr lang="en-US" sz="2000" kern="100" dirty="0">
              <a:effectLst/>
              <a:latin typeface="Calibri" panose="020F0502020204030204" pitchFamily="34" charset="0"/>
              <a:ea typeface="Calibri" panose="020F0502020204030204" pitchFamily="34" charset="0"/>
              <a:cs typeface="+mj-cs"/>
            </a:endParaRPr>
          </a:p>
          <a:p>
            <a:pPr marL="0" marR="0" algn="r" rtl="1">
              <a:lnSpc>
                <a:spcPct val="115000"/>
              </a:lnSpc>
              <a:spcAft>
                <a:spcPts val="800"/>
              </a:spcAft>
              <a:buNone/>
            </a:pPr>
            <a:r>
              <a:rPr lang="ar-SA" sz="2400" kern="100" dirty="0">
                <a:effectLst/>
                <a:latin typeface="Calibri" panose="020F0502020204030204" pitchFamily="34" charset="0"/>
                <a:ea typeface="Calibri" panose="020F0502020204030204" pitchFamily="34" charset="0"/>
                <a:cs typeface="Arial" panose="020B0604020202020204" pitchFamily="34" charset="0"/>
              </a:rPr>
              <a:t> </a:t>
            </a:r>
            <a:endParaRPr kumimoji="0" lang="en-US" sz="1600" b="0" i="0" u="none" strike="noStrike" kern="1200" cap="none" spc="0" normalizeH="0" baseline="0" noProof="0" dirty="0">
              <a:ln>
                <a:noFill/>
              </a:ln>
              <a:solidFill>
                <a:srgbClr val="002060"/>
              </a:solidFill>
              <a:effectLst/>
              <a:uLnTx/>
              <a:uFillTx/>
              <a:ea typeface="Calibri" panose="020F0502020204030204" pitchFamily="34" charset="0"/>
              <a:cs typeface="Arial" panose="020B0604020202020204" pitchFamily="34" charset="0"/>
            </a:endParaRPr>
          </a:p>
        </p:txBody>
      </p:sp>
      <p:pic>
        <p:nvPicPr>
          <p:cNvPr id="4" name="Picture 3" descr="Maximizing Impact: The Shift from Static to Dynamic Ads in Digital Marketing  - Tattva Creations">
            <a:extLst>
              <a:ext uri="{FF2B5EF4-FFF2-40B4-BE49-F238E27FC236}">
                <a16:creationId xmlns:a16="http://schemas.microsoft.com/office/drawing/2014/main" id="{0BD7A46E-4782-9B80-F93A-53CECF9B147B}"/>
              </a:ext>
            </a:extLst>
          </p:cNvPr>
          <p:cNvPicPr>
            <a:picLocks noChangeAspect="1"/>
          </p:cNvPicPr>
          <p:nvPr/>
        </p:nvPicPr>
        <p:blipFill>
          <a:blip r:embed="rId3"/>
          <a:stretch>
            <a:fillRect/>
          </a:stretch>
        </p:blipFill>
        <p:spPr>
          <a:xfrm>
            <a:off x="440441" y="1991450"/>
            <a:ext cx="4426893" cy="40053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62644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A9597-7BCC-6882-F953-FB67FF41BBC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8EE5DFC-CA89-FE5B-7985-7C9AD699A658}"/>
              </a:ext>
            </a:extLst>
          </p:cNvPr>
          <p:cNvPicPr>
            <a:picLocks noChangeAspect="1"/>
          </p:cNvPicPr>
          <p:nvPr/>
        </p:nvPicPr>
        <p:blipFill>
          <a:blip r:embed="rId3"/>
          <a:stretch>
            <a:fillRect/>
          </a:stretch>
        </p:blipFill>
        <p:spPr>
          <a:xfrm>
            <a:off x="0" y="0"/>
            <a:ext cx="12483234" cy="6985591"/>
          </a:xfrm>
          <a:prstGeom prst="rect">
            <a:avLst/>
          </a:prstGeom>
        </p:spPr>
      </p:pic>
      <p:pic>
        <p:nvPicPr>
          <p:cNvPr id="6" name="Graphic 21">
            <a:extLst>
              <a:ext uri="{FF2B5EF4-FFF2-40B4-BE49-F238E27FC236}">
                <a16:creationId xmlns:a16="http://schemas.microsoft.com/office/drawing/2014/main" id="{B6CBEBF7-B615-2D5F-F9CF-7B3CBB66899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102" y="-204441"/>
            <a:ext cx="2930426" cy="1368308"/>
          </a:xfrm>
          <a:prstGeom prst="rect">
            <a:avLst/>
          </a:prstGeom>
        </p:spPr>
      </p:pic>
      <p:sp>
        <p:nvSpPr>
          <p:cNvPr id="2" name="Rectangle: Diagonal Corners Rounded 1">
            <a:extLst>
              <a:ext uri="{FF2B5EF4-FFF2-40B4-BE49-F238E27FC236}">
                <a16:creationId xmlns:a16="http://schemas.microsoft.com/office/drawing/2014/main" id="{7513FCDB-5736-AFD3-A428-AF44B0AE9D99}"/>
              </a:ext>
            </a:extLst>
          </p:cNvPr>
          <p:cNvSpPr/>
          <p:nvPr/>
        </p:nvSpPr>
        <p:spPr>
          <a:xfrm>
            <a:off x="1679945" y="2327733"/>
            <a:ext cx="6283842" cy="1754372"/>
          </a:xfrm>
          <a:prstGeom prst="round2Diag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r>
              <a:rPr lang="ar-EG" sz="2800" b="1" dirty="0">
                <a:solidFill>
                  <a:schemeClr val="bg1"/>
                </a:solidFill>
                <a:latin typeface="Alexandria" charset="0"/>
                <a:cs typeface="+mj-cs"/>
              </a:rPr>
              <a:t>أهداف الإعلانات الرقمية</a:t>
            </a:r>
          </a:p>
        </p:txBody>
      </p:sp>
    </p:spTree>
    <p:extLst>
      <p:ext uri="{BB962C8B-B14F-4D97-AF65-F5344CB8AC3E}">
        <p14:creationId xmlns:p14="http://schemas.microsoft.com/office/powerpoint/2010/main" val="153949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4D3D91-5A02-441F-40B3-14B2F3BF01F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DD12AC9-8635-C77B-7F7C-4BC1F6CBEF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60697" y="691594"/>
            <a:ext cx="8739964" cy="5654239"/>
          </a:xfrm>
          <a:prstGeom prst="rect">
            <a:avLst/>
          </a:prstGeom>
        </p:spPr>
      </p:pic>
    </p:spTree>
    <p:extLst>
      <p:ext uri="{BB962C8B-B14F-4D97-AF65-F5344CB8AC3E}">
        <p14:creationId xmlns:p14="http://schemas.microsoft.com/office/powerpoint/2010/main" val="39525528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7D52E-3DFC-A941-4683-05B4D0DBA196}"/>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87EFE924-2E57-4142-E2CE-A20DC534A193}"/>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17" name="Rectangle 16">
            <a:extLst>
              <a:ext uri="{FF2B5EF4-FFF2-40B4-BE49-F238E27FC236}">
                <a16:creationId xmlns:a16="http://schemas.microsoft.com/office/drawing/2014/main" id="{0ED26BBB-81C4-FA4D-DDB9-26ADA6420EB0}"/>
              </a:ext>
            </a:extLst>
          </p:cNvPr>
          <p:cNvSpPr/>
          <p:nvPr/>
        </p:nvSpPr>
        <p:spPr>
          <a:xfrm>
            <a:off x="10691007" y="2075329"/>
            <a:ext cx="1167973" cy="490199"/>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Alexandria" charset="0"/>
                <a:ea typeface="+mn-ea"/>
                <a:cs typeface="Times New Roman" panose="02020603050405020304" pitchFamily="18" charset="0"/>
              </a:rPr>
              <a:t>1</a:t>
            </a:r>
            <a:endParaRPr kumimoji="0" lang="ar-SA" sz="2800" b="1" i="0" u="none" strike="noStrike" kern="1200" cap="none" spc="0" normalizeH="0" baseline="0" noProof="0" dirty="0">
              <a:ln>
                <a:noFill/>
              </a:ln>
              <a:solidFill>
                <a:srgbClr val="002060"/>
              </a:solidFill>
              <a:effectLst/>
              <a:uLnTx/>
              <a:uFillTx/>
              <a:latin typeface="Alexandria" charset="0"/>
              <a:ea typeface="+mn-ea"/>
              <a:cs typeface="Times New Roman" panose="02020603050405020304" pitchFamily="18" charset="0"/>
            </a:endParaRPr>
          </a:p>
        </p:txBody>
      </p:sp>
      <p:sp>
        <p:nvSpPr>
          <p:cNvPr id="3" name="Rectangle 2">
            <a:extLst>
              <a:ext uri="{FF2B5EF4-FFF2-40B4-BE49-F238E27FC236}">
                <a16:creationId xmlns:a16="http://schemas.microsoft.com/office/drawing/2014/main" id="{783DAB7D-EE0D-A4BC-0D11-277036C4D572}"/>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أهداف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3946AEC4-AD80-22E4-3904-18E9D0829AEF}"/>
              </a:ext>
            </a:extLst>
          </p:cNvPr>
          <p:cNvSpPr txBox="1"/>
          <p:nvPr/>
        </p:nvSpPr>
        <p:spPr>
          <a:xfrm>
            <a:off x="4161919" y="2075329"/>
            <a:ext cx="6343716"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algn="ctr" rtl="1">
              <a:lnSpc>
                <a:spcPct val="115000"/>
              </a:lnSpc>
              <a:spcAft>
                <a:spcPts val="800"/>
              </a:spcAft>
            </a:pPr>
            <a:r>
              <a:rPr lang="ar-SA" sz="2400" b="1" kern="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بناء الوعي بالعلامة التجارية</a:t>
            </a:r>
            <a:r>
              <a:rPr lang="ar-EG" sz="2400" b="1" kern="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 </a:t>
            </a:r>
            <a:r>
              <a:rPr kumimoji="0" lang="en-US" sz="1200" b="1"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rial" panose="020B0604020202020204" pitchFamily="34" charset="0"/>
              </a:rPr>
              <a:t> </a:t>
            </a:r>
            <a:r>
              <a:rPr kumimoji="0" lang="en-US" sz="2400" b="1" i="0" u="none" strike="noStrike" kern="0" cap="none" spc="0" normalizeH="0" baseline="0" noProof="0" dirty="0">
                <a:ln>
                  <a:noFill/>
                </a:ln>
                <a:solidFill>
                  <a:schemeClr val="bg1"/>
                </a:solidFill>
                <a:effectLst/>
                <a:uLnTx/>
                <a:uFillTx/>
                <a:latin typeface="Times New Roman" panose="02020603050405020304" pitchFamily="18" charset="0"/>
                <a:ea typeface="Times New Roman" panose="02020603050405020304" pitchFamily="18" charset="0"/>
                <a:cs typeface="Arial" panose="020B0604020202020204" pitchFamily="34" charset="0"/>
              </a:rPr>
              <a:t>Brand Awareness</a:t>
            </a:r>
            <a:r>
              <a:rPr kumimoji="0" lang="ar-EG" sz="2400" b="1" i="0" u="none" strike="noStrike" kern="0" cap="none" spc="0" normalizeH="0" baseline="0" noProof="0" dirty="0">
                <a:ln>
                  <a:noFill/>
                </a:ln>
                <a:solidFill>
                  <a:schemeClr val="bg1"/>
                </a:solidFill>
                <a:effectLst/>
                <a:uLnTx/>
                <a:uFillTx/>
                <a:latin typeface="Times New Roman" panose="02020603050405020304" pitchFamily="18" charset="0"/>
                <a:ea typeface="Times New Roman" panose="02020603050405020304" pitchFamily="18" charset="0"/>
                <a:cs typeface="Arial" panose="020B0604020202020204" pitchFamily="34" charset="0"/>
              </a:rPr>
              <a:t>  </a:t>
            </a:r>
            <a:r>
              <a:rPr lang="ar-EG" sz="2400" b="1" kern="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 </a:t>
            </a:r>
            <a:endParaRPr lang="en-US" sz="2400" kern="100" dirty="0">
              <a:solidFill>
                <a:schemeClr val="bg1"/>
              </a:solidFill>
              <a:latin typeface="Calibri" panose="020F0502020204030204" pitchFamily="34" charset="0"/>
              <a:ea typeface="Calibri" panose="020F0502020204030204" pitchFamily="34" charset="0"/>
              <a:cs typeface="Arial" panose="020B0604020202020204" pitchFamily="34" charset="0"/>
            </a:endParaRPr>
          </a:p>
        </p:txBody>
      </p:sp>
      <p:pic>
        <p:nvPicPr>
          <p:cNvPr id="4" name="Graphic 21">
            <a:extLst>
              <a:ext uri="{FF2B5EF4-FFF2-40B4-BE49-F238E27FC236}">
                <a16:creationId xmlns:a16="http://schemas.microsoft.com/office/drawing/2014/main" id="{83EAD4D7-BC14-5652-7DA4-D0F5221892D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BBB1BB16-BB32-1A30-91E2-FC90E5C46801}"/>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sp>
        <p:nvSpPr>
          <p:cNvPr id="27" name="TextBox 26">
            <a:extLst>
              <a:ext uri="{FF2B5EF4-FFF2-40B4-BE49-F238E27FC236}">
                <a16:creationId xmlns:a16="http://schemas.microsoft.com/office/drawing/2014/main" id="{074E18FF-4AB7-EAD8-03C8-8ED57AC5347A}"/>
              </a:ext>
            </a:extLst>
          </p:cNvPr>
          <p:cNvSpPr txBox="1"/>
          <p:nvPr/>
        </p:nvSpPr>
        <p:spPr>
          <a:xfrm>
            <a:off x="4296080" y="2935300"/>
            <a:ext cx="7389658" cy="2905732"/>
          </a:xfrm>
          <a:prstGeom prst="rect">
            <a:avLst/>
          </a:prstGeom>
          <a:noFill/>
        </p:spPr>
        <p:txBody>
          <a:bodyPr wrap="square">
            <a:spAutoFit/>
          </a:bodyPr>
          <a:lstStyle/>
          <a:p>
            <a:pPr marL="0" marR="0" algn="justLow" rtl="1">
              <a:lnSpc>
                <a:spcPct val="150000"/>
              </a:lnSpc>
              <a:spcAft>
                <a:spcPts val="800"/>
              </a:spcAft>
              <a:buNone/>
            </a:pPr>
            <a:r>
              <a:rPr lang="ar-SA" sz="2400" kern="0" dirty="0">
                <a:solidFill>
                  <a:srgbClr val="002060"/>
                </a:solidFill>
                <a:effectLst/>
                <a:latin typeface="Calibri" panose="020F0502020204030204" pitchFamily="34" charset="0"/>
                <a:ea typeface="Times New Roman" panose="02020603050405020304" pitchFamily="18" charset="0"/>
                <a:cs typeface="+mj-cs"/>
              </a:rPr>
              <a:t>يهدف الإعلان </a:t>
            </a:r>
            <a:r>
              <a:rPr lang="ar-EG" sz="2400" kern="0" dirty="0">
                <a:solidFill>
                  <a:srgbClr val="002060"/>
                </a:solidFill>
                <a:effectLst/>
                <a:latin typeface="Calibri" panose="020F0502020204030204" pitchFamily="34" charset="0"/>
                <a:ea typeface="Times New Roman" panose="02020603050405020304" pitchFamily="18" charset="0"/>
                <a:cs typeface="+mj-cs"/>
              </a:rPr>
              <a:t>الرقمي </a:t>
            </a:r>
            <a:r>
              <a:rPr lang="ar-SA" sz="2400" kern="0" dirty="0">
                <a:solidFill>
                  <a:srgbClr val="002060"/>
                </a:solidFill>
                <a:effectLst/>
                <a:latin typeface="Calibri" panose="020F0502020204030204" pitchFamily="34" charset="0"/>
                <a:ea typeface="Times New Roman" panose="02020603050405020304" pitchFamily="18" charset="0"/>
                <a:cs typeface="+mj-cs"/>
              </a:rPr>
              <a:t>إلى جعل العلامة التجارية معروفة وقابلة للتذكّر لدى الجمهور المستهدف</a:t>
            </a:r>
            <a:r>
              <a:rPr lang="en-US" sz="2400" kern="0" dirty="0">
                <a:solidFill>
                  <a:srgbClr val="002060"/>
                </a:solidFill>
                <a:effectLst/>
                <a:latin typeface="Times New Roman" panose="02020603050405020304" pitchFamily="18" charset="0"/>
                <a:ea typeface="Times New Roman" panose="02020603050405020304" pitchFamily="18" charset="0"/>
                <a:cs typeface="+mj-cs"/>
              </a:rPr>
              <a:t>.</a:t>
            </a:r>
            <a:r>
              <a:rPr lang="ar-EG" sz="2400" kern="0" dirty="0">
                <a:solidFill>
                  <a:srgbClr val="002060"/>
                </a:solidFill>
                <a:effectLst/>
                <a:latin typeface="Times New Roman" panose="02020603050405020304" pitchFamily="18" charset="0"/>
                <a:ea typeface="Times New Roman" panose="02020603050405020304" pitchFamily="18" charset="0"/>
                <a:cs typeface="+mj-cs"/>
              </a:rPr>
              <a:t> </a:t>
            </a:r>
            <a:r>
              <a:rPr lang="ar-SA" sz="2400" kern="0" dirty="0">
                <a:solidFill>
                  <a:srgbClr val="002060"/>
                </a:solidFill>
                <a:effectLst/>
                <a:latin typeface="Calibri" panose="020F0502020204030204" pitchFamily="34" charset="0"/>
                <a:ea typeface="Times New Roman" panose="02020603050405020304" pitchFamily="18" charset="0"/>
                <a:cs typeface="+mj-cs"/>
              </a:rPr>
              <a:t>ويتم ذلك من خلال تكرار ظهور العلامة ورسالتها ومنتجاتها أمام الجمهور المناسب</a:t>
            </a:r>
            <a:r>
              <a:rPr lang="en-US" sz="2400" kern="0" dirty="0">
                <a:solidFill>
                  <a:srgbClr val="002060"/>
                </a:solidFill>
                <a:effectLst/>
                <a:latin typeface="Times New Roman" panose="02020603050405020304" pitchFamily="18" charset="0"/>
                <a:ea typeface="Times New Roman" panose="02020603050405020304" pitchFamily="18" charset="0"/>
                <a:cs typeface="+mj-cs"/>
              </a:rPr>
              <a:t>.</a:t>
            </a:r>
            <a:r>
              <a:rPr lang="ar-EG" sz="2400" kern="0" dirty="0">
                <a:solidFill>
                  <a:srgbClr val="002060"/>
                </a:solidFill>
                <a:effectLst/>
                <a:latin typeface="Times New Roman" panose="02020603050405020304" pitchFamily="18" charset="0"/>
                <a:ea typeface="Times New Roman" panose="02020603050405020304" pitchFamily="18" charset="0"/>
                <a:cs typeface="+mj-cs"/>
              </a:rPr>
              <a:t>  </a:t>
            </a:r>
          </a:p>
          <a:p>
            <a:pPr marL="0" marR="0" algn="justLow" rtl="1">
              <a:lnSpc>
                <a:spcPct val="150000"/>
              </a:lnSpc>
              <a:spcAft>
                <a:spcPts val="800"/>
              </a:spcAft>
              <a:buNone/>
            </a:pPr>
            <a:r>
              <a:rPr lang="ar-SA" sz="2400" kern="0" dirty="0">
                <a:solidFill>
                  <a:srgbClr val="002060"/>
                </a:solidFill>
                <a:effectLst/>
                <a:latin typeface="Calibri" panose="020F0502020204030204" pitchFamily="34" charset="0"/>
                <a:ea typeface="Times New Roman" panose="02020603050405020304" pitchFamily="18" charset="0"/>
                <a:cs typeface="+mj-cs"/>
              </a:rPr>
              <a:t>فالهدف ليس البيع الفوري، بل بناء حضور ذهني يجعل الجمهور يتذكر العلامة عند اتخاذ قرار الشراء</a:t>
            </a:r>
            <a:r>
              <a:rPr lang="en-US" sz="2400" kern="0" dirty="0">
                <a:solidFill>
                  <a:srgbClr val="002060"/>
                </a:solidFill>
                <a:effectLst/>
                <a:latin typeface="Times New Roman" panose="02020603050405020304" pitchFamily="18" charset="0"/>
                <a:ea typeface="Times New Roman" panose="02020603050405020304" pitchFamily="18" charset="0"/>
                <a:cs typeface="+mj-cs"/>
              </a:rPr>
              <a:t>.</a:t>
            </a:r>
            <a:endParaRPr lang="en-US" sz="2400" kern="100" dirty="0">
              <a:solidFill>
                <a:srgbClr val="002060"/>
              </a:solidFill>
              <a:effectLst/>
              <a:latin typeface="Calibri" panose="020F0502020204030204" pitchFamily="34" charset="0"/>
              <a:ea typeface="Calibri" panose="020F0502020204030204" pitchFamily="34" charset="0"/>
              <a:cs typeface="+mj-cs"/>
            </a:endParaRPr>
          </a:p>
        </p:txBody>
      </p:sp>
      <p:pic>
        <p:nvPicPr>
          <p:cNvPr id="28" name="Picture 27" descr="Brand Awareness KPI: What Should be Measured in PPC Advertising?">
            <a:extLst>
              <a:ext uri="{FF2B5EF4-FFF2-40B4-BE49-F238E27FC236}">
                <a16:creationId xmlns:a16="http://schemas.microsoft.com/office/drawing/2014/main" id="{393A442B-6EB8-6AD9-5BA4-ECA936500230}"/>
              </a:ext>
            </a:extLst>
          </p:cNvPr>
          <p:cNvPicPr>
            <a:picLocks noChangeAspect="1"/>
          </p:cNvPicPr>
          <p:nvPr/>
        </p:nvPicPr>
        <p:blipFill>
          <a:blip r:embed="rId4"/>
          <a:stretch>
            <a:fillRect/>
          </a:stretch>
        </p:blipFill>
        <p:spPr>
          <a:xfrm>
            <a:off x="201140" y="2075329"/>
            <a:ext cx="3868093" cy="39174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99334511"/>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EB2DA-2C0C-071F-19BB-C84249BDD8FE}"/>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1FE9C8B2-A1C0-4D7F-276A-235DAB0E53B7}"/>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18" name="Rectangle 17">
            <a:extLst>
              <a:ext uri="{FF2B5EF4-FFF2-40B4-BE49-F238E27FC236}">
                <a16:creationId xmlns:a16="http://schemas.microsoft.com/office/drawing/2014/main" id="{2136F627-F964-E8E0-23E7-ADD78D86E7BD}"/>
              </a:ext>
            </a:extLst>
          </p:cNvPr>
          <p:cNvSpPr/>
          <p:nvPr/>
        </p:nvSpPr>
        <p:spPr>
          <a:xfrm>
            <a:off x="10651275" y="2124060"/>
            <a:ext cx="1167973" cy="46166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Alexandria" charset="0"/>
                <a:ea typeface="+mn-ea"/>
                <a:cs typeface="Times New Roman" panose="02020603050405020304" pitchFamily="18" charset="0"/>
              </a:rPr>
              <a:t>2</a:t>
            </a:r>
            <a:endParaRPr kumimoji="0" lang="ar-SA" sz="2800" b="1" i="0" u="none" strike="noStrike" kern="1200" cap="none" spc="0" normalizeH="0" baseline="0" noProof="0" dirty="0">
              <a:ln>
                <a:noFill/>
              </a:ln>
              <a:solidFill>
                <a:srgbClr val="002060"/>
              </a:solidFill>
              <a:effectLst/>
              <a:uLnTx/>
              <a:uFillTx/>
              <a:latin typeface="Alexandria" charset="0"/>
              <a:ea typeface="+mn-ea"/>
              <a:cs typeface="Times New Roman" panose="02020603050405020304" pitchFamily="18" charset="0"/>
            </a:endParaRPr>
          </a:p>
        </p:txBody>
      </p:sp>
      <p:sp>
        <p:nvSpPr>
          <p:cNvPr id="3" name="Rectangle 2">
            <a:extLst>
              <a:ext uri="{FF2B5EF4-FFF2-40B4-BE49-F238E27FC236}">
                <a16:creationId xmlns:a16="http://schemas.microsoft.com/office/drawing/2014/main" id="{0974BCFB-DA78-5CA7-F324-390F0C19E8D6}"/>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أهداف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4" name="Graphic 21">
            <a:extLst>
              <a:ext uri="{FF2B5EF4-FFF2-40B4-BE49-F238E27FC236}">
                <a16:creationId xmlns:a16="http://schemas.microsoft.com/office/drawing/2014/main" id="{A8F0158E-7366-B0E0-CD47-D698108A2F3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9" name="TextBox 8">
            <a:extLst>
              <a:ext uri="{FF2B5EF4-FFF2-40B4-BE49-F238E27FC236}">
                <a16:creationId xmlns:a16="http://schemas.microsoft.com/office/drawing/2014/main" id="{9C2F1B33-223C-0606-C8E3-7D80F1595DB5}"/>
              </a:ext>
            </a:extLst>
          </p:cNvPr>
          <p:cNvSpPr txBox="1"/>
          <p:nvPr/>
        </p:nvSpPr>
        <p:spPr>
          <a:xfrm>
            <a:off x="4465674" y="2124060"/>
            <a:ext cx="6014107" cy="461665"/>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2400" b="1" kern="0" dirty="0">
                <a:solidFill>
                  <a:schemeClr val="bg1"/>
                </a:solidFill>
                <a:effectLst/>
                <a:ea typeface="Times New Roman" panose="02020603050405020304" pitchFamily="18" charset="0"/>
                <a:cs typeface="Times New Roman" panose="02020603050405020304" pitchFamily="18" charset="0"/>
              </a:rPr>
              <a:t>الوصول إلى الجمهور المستهدف   </a:t>
            </a:r>
            <a:r>
              <a:rPr lang="en-US" sz="2400" b="1" kern="0" dirty="0">
                <a:solidFill>
                  <a:schemeClr val="bg1"/>
                </a:solidFill>
                <a:effectLst/>
                <a:latin typeface="Times New Roman" panose="02020603050405020304" pitchFamily="18" charset="0"/>
                <a:ea typeface="Times New Roman" panose="02020603050405020304" pitchFamily="18" charset="0"/>
              </a:rPr>
              <a:t>Audience Reach</a:t>
            </a:r>
            <a:endParaRPr kumimoji="0" lang="en-US" sz="2400" b="0" i="0" u="none" strike="noStrike" kern="1200" cap="none" spc="0" normalizeH="0" baseline="0" noProof="0" dirty="0">
              <a:ln>
                <a:noFill/>
              </a:ln>
              <a:solidFill>
                <a:schemeClr val="bg1"/>
              </a:solidFill>
              <a:effectLst/>
              <a:uLnTx/>
              <a:uFillTx/>
              <a:latin typeface="Calibri"/>
              <a:ea typeface="+mn-ea"/>
              <a:cs typeface="+mn-cs"/>
            </a:endParaRPr>
          </a:p>
        </p:txBody>
      </p:sp>
      <p:sp>
        <p:nvSpPr>
          <p:cNvPr id="16" name="TextBox 15">
            <a:extLst>
              <a:ext uri="{FF2B5EF4-FFF2-40B4-BE49-F238E27FC236}">
                <a16:creationId xmlns:a16="http://schemas.microsoft.com/office/drawing/2014/main" id="{ACBEDBE0-0411-650E-EFB5-04397CCEC0AD}"/>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sp>
        <p:nvSpPr>
          <p:cNvPr id="7" name="TextBox 6">
            <a:extLst>
              <a:ext uri="{FF2B5EF4-FFF2-40B4-BE49-F238E27FC236}">
                <a16:creationId xmlns:a16="http://schemas.microsoft.com/office/drawing/2014/main" id="{1E7481CA-9541-61DE-0141-7F776DFF88D3}"/>
              </a:ext>
            </a:extLst>
          </p:cNvPr>
          <p:cNvSpPr txBox="1"/>
          <p:nvPr/>
        </p:nvSpPr>
        <p:spPr>
          <a:xfrm>
            <a:off x="5156790" y="2719848"/>
            <a:ext cx="6453963" cy="3357137"/>
          </a:xfrm>
          <a:prstGeom prst="rect">
            <a:avLst/>
          </a:prstGeom>
          <a:noFill/>
        </p:spPr>
        <p:txBody>
          <a:bodyPr wrap="square">
            <a:spAutoFit/>
          </a:bodyPr>
          <a:lstStyle/>
          <a:p>
            <a:pPr algn="justLow" rtl="1">
              <a:lnSpc>
                <a:spcPct val="150000"/>
              </a:lnSpc>
            </a:pPr>
            <a:r>
              <a:rPr lang="ar-SA" sz="2400" kern="0" dirty="0">
                <a:solidFill>
                  <a:srgbClr val="002060"/>
                </a:solidFill>
                <a:effectLst/>
                <a:ea typeface="Times New Roman" panose="02020603050405020304" pitchFamily="18" charset="0"/>
                <a:cs typeface="+mj-cs"/>
              </a:rPr>
              <a:t>لا يهدف الإعلان الرقمي إلى الوصول إلى أكبر عدد ممكن من الأشخاص</a:t>
            </a:r>
            <a:r>
              <a:rPr lang="ar-EG" sz="2400" kern="0" dirty="0">
                <a:solidFill>
                  <a:srgbClr val="002060"/>
                </a:solidFill>
                <a:effectLst/>
                <a:ea typeface="Times New Roman" panose="02020603050405020304" pitchFamily="18" charset="0"/>
                <a:cs typeface="+mj-cs"/>
              </a:rPr>
              <a:t> فقط</a:t>
            </a:r>
            <a:r>
              <a:rPr lang="ar-SA" sz="2400" kern="0" dirty="0">
                <a:solidFill>
                  <a:srgbClr val="002060"/>
                </a:solidFill>
                <a:effectLst/>
                <a:ea typeface="Times New Roman" panose="02020603050405020304" pitchFamily="18" charset="0"/>
                <a:cs typeface="+mj-cs"/>
              </a:rPr>
              <a:t>، بل </a:t>
            </a:r>
            <a:r>
              <a:rPr lang="ar-EG" sz="2400" kern="0" dirty="0">
                <a:solidFill>
                  <a:srgbClr val="002060"/>
                </a:solidFill>
                <a:effectLst/>
                <a:ea typeface="Times New Roman" panose="02020603050405020304" pitchFamily="18" charset="0"/>
                <a:cs typeface="+mj-cs"/>
              </a:rPr>
              <a:t>يهدف أيضا </a:t>
            </a:r>
            <a:r>
              <a:rPr lang="ar-SA" sz="2400" kern="0" dirty="0">
                <a:solidFill>
                  <a:srgbClr val="002060"/>
                </a:solidFill>
                <a:effectLst/>
                <a:ea typeface="Times New Roman" panose="02020603050405020304" pitchFamily="18" charset="0"/>
                <a:cs typeface="+mj-cs"/>
              </a:rPr>
              <a:t>إلى الوصول إلى الأشخاص الأكثر صلة بالمنتج</a:t>
            </a:r>
            <a:r>
              <a:rPr lang="en-US" sz="2400" kern="0" dirty="0">
                <a:solidFill>
                  <a:srgbClr val="002060"/>
                </a:solidFill>
                <a:effectLst/>
                <a:latin typeface="Times New Roman" panose="02020603050405020304" pitchFamily="18" charset="0"/>
                <a:ea typeface="Times New Roman" panose="02020603050405020304" pitchFamily="18" charset="0"/>
                <a:cs typeface="+mj-cs"/>
              </a:rPr>
              <a:t>. </a:t>
            </a:r>
            <a:r>
              <a:rPr lang="ar-EG" sz="2400" kern="0" dirty="0">
                <a:solidFill>
                  <a:srgbClr val="002060"/>
                </a:solidFill>
                <a:effectLst/>
                <a:latin typeface="Times New Roman" panose="02020603050405020304" pitchFamily="18" charset="0"/>
                <a:ea typeface="Times New Roman" panose="02020603050405020304" pitchFamily="18" charset="0"/>
                <a:cs typeface="+mj-cs"/>
              </a:rPr>
              <a:t>.</a:t>
            </a:r>
          </a:p>
          <a:p>
            <a:pPr algn="justLow" rtl="1">
              <a:lnSpc>
                <a:spcPct val="150000"/>
              </a:lnSpc>
            </a:pPr>
            <a:r>
              <a:rPr lang="ar-SA" sz="2400" kern="0" dirty="0">
                <a:solidFill>
                  <a:srgbClr val="002060"/>
                </a:solidFill>
                <a:effectLst/>
                <a:latin typeface="Times New Roman" panose="02020603050405020304" pitchFamily="18" charset="0"/>
                <a:ea typeface="Times New Roman" panose="02020603050405020304" pitchFamily="18" charset="0"/>
                <a:cs typeface="+mj-cs"/>
              </a:rPr>
              <a:t>بحيث تسمح المنصات الرقمية بتوجيه الإعلان وفقًا لعوامل مثل الموقع والاهتمامات والسلوك</a:t>
            </a:r>
            <a:r>
              <a:rPr lang="en-US" sz="2400" kern="0" dirty="0">
                <a:solidFill>
                  <a:srgbClr val="002060"/>
                </a:solidFill>
                <a:effectLst/>
                <a:latin typeface="Times New Roman" panose="02020603050405020304" pitchFamily="18" charset="0"/>
                <a:ea typeface="Times New Roman" panose="02020603050405020304" pitchFamily="18" charset="0"/>
                <a:cs typeface="+mj-cs"/>
              </a:rPr>
              <a:t>.</a:t>
            </a:r>
            <a:r>
              <a:rPr lang="ar-EG" sz="2400" kern="0" dirty="0">
                <a:solidFill>
                  <a:srgbClr val="002060"/>
                </a:solidFill>
                <a:effectLst/>
                <a:latin typeface="Times New Roman" panose="02020603050405020304" pitchFamily="18" charset="0"/>
                <a:ea typeface="Times New Roman" panose="02020603050405020304" pitchFamily="18" charset="0"/>
                <a:cs typeface="+mj-cs"/>
              </a:rPr>
              <a:t> </a:t>
            </a:r>
            <a:r>
              <a:rPr lang="ar-SA" sz="2400" kern="0" dirty="0">
                <a:solidFill>
                  <a:srgbClr val="002060"/>
                </a:solidFill>
                <a:effectLst/>
                <a:latin typeface="Times New Roman" panose="02020603050405020304" pitchFamily="18" charset="0"/>
                <a:ea typeface="Times New Roman" panose="02020603050405020304" pitchFamily="18" charset="0"/>
                <a:cs typeface="+mj-cs"/>
              </a:rPr>
              <a:t>وبذلك تُنفق الميزانية على جمهور يُرجّح أن يهتم بالمنتج أو يحتاج إلى الخدمة</a:t>
            </a:r>
            <a:r>
              <a:rPr lang="en-US" sz="2400" kern="0" dirty="0">
                <a:solidFill>
                  <a:srgbClr val="002060"/>
                </a:solidFill>
                <a:effectLst/>
                <a:latin typeface="Times New Roman" panose="02020603050405020304" pitchFamily="18" charset="0"/>
                <a:ea typeface="Times New Roman" panose="02020603050405020304" pitchFamily="18" charset="0"/>
                <a:cs typeface="+mj-cs"/>
              </a:rPr>
              <a:t>.</a:t>
            </a:r>
            <a:endParaRPr lang="en-US" sz="2400" dirty="0">
              <a:solidFill>
                <a:srgbClr val="002060"/>
              </a:solidFill>
              <a:cs typeface="+mj-cs"/>
            </a:endParaRPr>
          </a:p>
        </p:txBody>
      </p:sp>
      <p:pic>
        <p:nvPicPr>
          <p:cNvPr id="8" name="Picture 7" descr="What Your Business Can Do to Better Reach Your Target Audience">
            <a:extLst>
              <a:ext uri="{FF2B5EF4-FFF2-40B4-BE49-F238E27FC236}">
                <a16:creationId xmlns:a16="http://schemas.microsoft.com/office/drawing/2014/main" id="{69DF69CB-6881-44F8-6576-035AB9F8F7A3}"/>
              </a:ext>
            </a:extLst>
          </p:cNvPr>
          <p:cNvPicPr>
            <a:picLocks noChangeAspect="1"/>
          </p:cNvPicPr>
          <p:nvPr/>
        </p:nvPicPr>
        <p:blipFill>
          <a:blip r:embed="rId4"/>
          <a:stretch>
            <a:fillRect/>
          </a:stretch>
        </p:blipFill>
        <p:spPr>
          <a:xfrm>
            <a:off x="227715" y="2719848"/>
            <a:ext cx="4669463" cy="31977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19902369"/>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C24F4-3BE5-26AD-8B97-1B04602A127E}"/>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F49CDD2C-2D50-27B9-799C-3ABA29DD9675}"/>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19" name="Rectangle 18">
            <a:extLst>
              <a:ext uri="{FF2B5EF4-FFF2-40B4-BE49-F238E27FC236}">
                <a16:creationId xmlns:a16="http://schemas.microsoft.com/office/drawing/2014/main" id="{10EBDAB8-077C-5343-730B-6803752276A2}"/>
              </a:ext>
            </a:extLst>
          </p:cNvPr>
          <p:cNvSpPr/>
          <p:nvPr/>
        </p:nvSpPr>
        <p:spPr>
          <a:xfrm>
            <a:off x="10762357" y="2217190"/>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Alexandria" charset="0"/>
                <a:ea typeface="+mn-ea"/>
                <a:cs typeface="Times New Roman" panose="02020603050405020304" pitchFamily="18" charset="0"/>
              </a:rPr>
              <a:t>3</a:t>
            </a:r>
            <a:endParaRPr kumimoji="0" lang="ar-SA" sz="2800" b="1" i="0" u="none" strike="noStrike" kern="1200" cap="none" spc="0" normalizeH="0" baseline="0" noProof="0" dirty="0">
              <a:ln>
                <a:noFill/>
              </a:ln>
              <a:solidFill>
                <a:srgbClr val="002060"/>
              </a:solidFill>
              <a:effectLst/>
              <a:uLnTx/>
              <a:uFillTx/>
              <a:latin typeface="Alexandria" charset="0"/>
              <a:ea typeface="+mn-ea"/>
              <a:cs typeface="Times New Roman" panose="02020603050405020304" pitchFamily="18" charset="0"/>
            </a:endParaRPr>
          </a:p>
        </p:txBody>
      </p:sp>
      <p:sp>
        <p:nvSpPr>
          <p:cNvPr id="3" name="Rectangle 2">
            <a:extLst>
              <a:ext uri="{FF2B5EF4-FFF2-40B4-BE49-F238E27FC236}">
                <a16:creationId xmlns:a16="http://schemas.microsoft.com/office/drawing/2014/main" id="{9A935585-E9C8-EBFF-C658-8CA28BF4B49D}"/>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أهداف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pic>
        <p:nvPicPr>
          <p:cNvPr id="4" name="Graphic 21">
            <a:extLst>
              <a:ext uri="{FF2B5EF4-FFF2-40B4-BE49-F238E27FC236}">
                <a16:creationId xmlns:a16="http://schemas.microsoft.com/office/drawing/2014/main" id="{9D02486C-EF85-9157-43CD-972F54FF9E1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3" name="TextBox 12">
            <a:extLst>
              <a:ext uri="{FF2B5EF4-FFF2-40B4-BE49-F238E27FC236}">
                <a16:creationId xmlns:a16="http://schemas.microsoft.com/office/drawing/2014/main" id="{5B83FC0B-BA87-1339-0C31-CFDDBF2B3A50}"/>
              </a:ext>
            </a:extLst>
          </p:cNvPr>
          <p:cNvSpPr txBox="1"/>
          <p:nvPr/>
        </p:nvSpPr>
        <p:spPr>
          <a:xfrm>
            <a:off x="4593265" y="2217190"/>
            <a:ext cx="5886516"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ct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جذب العملاء المحتملين </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Lead Generation</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ABB4274D-E254-9C4F-34CA-62269570B1C4}"/>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sp>
        <p:nvSpPr>
          <p:cNvPr id="7" name="TextBox 6">
            <a:extLst>
              <a:ext uri="{FF2B5EF4-FFF2-40B4-BE49-F238E27FC236}">
                <a16:creationId xmlns:a16="http://schemas.microsoft.com/office/drawing/2014/main" id="{AEAE7C4F-6DA9-DB5B-39BF-DBFE35D56F67}"/>
              </a:ext>
            </a:extLst>
          </p:cNvPr>
          <p:cNvSpPr txBox="1"/>
          <p:nvPr/>
        </p:nvSpPr>
        <p:spPr>
          <a:xfrm>
            <a:off x="4933224" y="2735045"/>
            <a:ext cx="6695156" cy="3347840"/>
          </a:xfrm>
          <a:prstGeom prst="rect">
            <a:avLst/>
          </a:prstGeom>
          <a:noFill/>
        </p:spPr>
        <p:txBody>
          <a:bodyPr wrap="square">
            <a:spAutoFit/>
          </a:bodyPr>
          <a:lstStyle/>
          <a:p>
            <a:pPr algn="justLow" rtl="1">
              <a:lnSpc>
                <a:spcPct val="150000"/>
              </a:lnSpc>
            </a:pPr>
            <a:r>
              <a:rPr lang="ar-EG" sz="2400" dirty="0">
                <a:solidFill>
                  <a:schemeClr val="accent5">
                    <a:lumMod val="50000"/>
                  </a:schemeClr>
                </a:solidFill>
              </a:rPr>
              <a:t>يستهدف الإعلان الأشخاص الذين أظهروا اهتمامًا بالمنتج وتحويل هذا الاهتمام إلى فرصة تجارية قابلة للمتابعة.</a:t>
            </a:r>
          </a:p>
          <a:p>
            <a:pPr algn="justLow" rtl="1">
              <a:lnSpc>
                <a:spcPct val="150000"/>
              </a:lnSpc>
            </a:pPr>
            <a:r>
              <a:rPr lang="ar-EG" sz="2400" dirty="0">
                <a:solidFill>
                  <a:schemeClr val="accent5">
                    <a:lumMod val="50000"/>
                  </a:schemeClr>
                </a:solidFill>
              </a:rPr>
              <a:t>وقد يتم ذلك من خلال طلب بيانات التواصل، أو التسجيل، أو إرسال استفسار عن المنتج أو الخدمة.</a:t>
            </a:r>
          </a:p>
          <a:p>
            <a:pPr algn="justLow" rtl="1">
              <a:lnSpc>
                <a:spcPct val="150000"/>
              </a:lnSpc>
            </a:pPr>
            <a:r>
              <a:rPr lang="ar-EG" sz="2400" dirty="0">
                <a:solidFill>
                  <a:schemeClr val="accent5">
                    <a:lumMod val="50000"/>
                  </a:schemeClr>
                </a:solidFill>
              </a:rPr>
              <a:t>وبذلك ينتقل الجمهور من مجرد مشاهدة الإعلان إلى عميل محتمل يمكن التواصل معه لاحقًا.</a:t>
            </a:r>
          </a:p>
        </p:txBody>
      </p:sp>
      <p:pic>
        <p:nvPicPr>
          <p:cNvPr id="8" name="Picture 7" descr="Outbound Lead Generation: 4 Strategies with Examples">
            <a:extLst>
              <a:ext uri="{FF2B5EF4-FFF2-40B4-BE49-F238E27FC236}">
                <a16:creationId xmlns:a16="http://schemas.microsoft.com/office/drawing/2014/main" id="{A2F5464F-F727-A2DD-47EF-D623E9D621C2}"/>
              </a:ext>
            </a:extLst>
          </p:cNvPr>
          <p:cNvPicPr>
            <a:picLocks noChangeAspect="1"/>
          </p:cNvPicPr>
          <p:nvPr/>
        </p:nvPicPr>
        <p:blipFill>
          <a:blip r:embed="rId4"/>
          <a:stretch>
            <a:fillRect/>
          </a:stretch>
        </p:blipFill>
        <p:spPr>
          <a:xfrm>
            <a:off x="368240" y="2217190"/>
            <a:ext cx="4150597" cy="39014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1409038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56ED5-306A-0E45-D61B-1D29BF9671B3}"/>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478D1E4B-B65F-AB61-CA08-0ED327C9F180}"/>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987C7C79-8631-1083-5A98-A40863471092}"/>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أهداف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21E17852-3A04-708A-A413-3E122A0D71A8}"/>
              </a:ext>
            </a:extLst>
          </p:cNvPr>
          <p:cNvSpPr txBox="1"/>
          <p:nvPr/>
        </p:nvSpPr>
        <p:spPr>
          <a:xfrm>
            <a:off x="4133949" y="2139808"/>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ct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زيادة الزيارات  </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Traffic Generation</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5DC2A2C7-E636-6D43-2DB8-0C75E977B7C3}"/>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4</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FBB8903F-4482-967A-2D7B-21B60CF14FD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D9ACF1C3-EBE4-0003-8E1E-FE2DAF2A8F63}"/>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sp>
        <p:nvSpPr>
          <p:cNvPr id="7" name="TextBox 6">
            <a:extLst>
              <a:ext uri="{FF2B5EF4-FFF2-40B4-BE49-F238E27FC236}">
                <a16:creationId xmlns:a16="http://schemas.microsoft.com/office/drawing/2014/main" id="{571187C4-6B1E-757E-0C79-65DF1B1C88D6}"/>
              </a:ext>
            </a:extLst>
          </p:cNvPr>
          <p:cNvSpPr txBox="1"/>
          <p:nvPr/>
        </p:nvSpPr>
        <p:spPr>
          <a:xfrm>
            <a:off x="4735602" y="2824838"/>
            <a:ext cx="7118498" cy="3347840"/>
          </a:xfrm>
          <a:prstGeom prst="rect">
            <a:avLst/>
          </a:prstGeom>
          <a:noFill/>
        </p:spPr>
        <p:txBody>
          <a:bodyPr wrap="square">
            <a:spAutoFit/>
          </a:bodyPr>
          <a:lstStyle/>
          <a:p>
            <a:pPr algn="justLow" rtl="1">
              <a:lnSpc>
                <a:spcPct val="150000"/>
              </a:lnSpc>
            </a:pPr>
            <a:r>
              <a:rPr lang="ar-EG" sz="2400" dirty="0">
                <a:solidFill>
                  <a:srgbClr val="002060"/>
                </a:solidFill>
              </a:rPr>
              <a:t>يستخدم الإعلان لرقمي  لجذب الجمهور من المنصة الإعلانية إلى وجهة رقمية محددة مثل الموقع أو التطبيق أو صفحة المنتج.</a:t>
            </a:r>
          </a:p>
          <a:p>
            <a:pPr algn="justLow" rtl="1">
              <a:lnSpc>
                <a:spcPct val="150000"/>
              </a:lnSpc>
            </a:pPr>
            <a:r>
              <a:rPr lang="ar-EG" sz="2400" dirty="0">
                <a:solidFill>
                  <a:srgbClr val="002060"/>
                </a:solidFill>
              </a:rPr>
              <a:t>فالهدف هنا هو تحويل التعرض للإعلان إلى زيارة فعلية تسمح للمستخدم بالتعرف على المنتج أو الخدمة بصورة أكبر.</a:t>
            </a:r>
          </a:p>
          <a:p>
            <a:pPr algn="justLow" rtl="1">
              <a:lnSpc>
                <a:spcPct val="150000"/>
              </a:lnSpc>
            </a:pPr>
            <a:r>
              <a:rPr lang="ar-EG" sz="2400" dirty="0">
                <a:solidFill>
                  <a:srgbClr val="002060"/>
                </a:solidFill>
              </a:rPr>
              <a:t>وكل زيارة تمثل فرصة لانتقال المستخدم إلى مرحلة أكثر تقدمًا في رحلة العميل.</a:t>
            </a:r>
          </a:p>
        </p:txBody>
      </p:sp>
      <p:pic>
        <p:nvPicPr>
          <p:cNvPr id="10" name="Picture 9" descr="Website Traffic Generation: Tips - AdScale">
            <a:extLst>
              <a:ext uri="{FF2B5EF4-FFF2-40B4-BE49-F238E27FC236}">
                <a16:creationId xmlns:a16="http://schemas.microsoft.com/office/drawing/2014/main" id="{18087A84-A46E-2EB9-A08F-EB013746EE84}"/>
              </a:ext>
            </a:extLst>
          </p:cNvPr>
          <p:cNvPicPr>
            <a:picLocks noChangeAspect="1"/>
          </p:cNvPicPr>
          <p:nvPr/>
        </p:nvPicPr>
        <p:blipFill>
          <a:blip r:embed="rId4"/>
          <a:stretch>
            <a:fillRect/>
          </a:stretch>
        </p:blipFill>
        <p:spPr>
          <a:xfrm>
            <a:off x="337900" y="2697247"/>
            <a:ext cx="4087173" cy="33478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93123430"/>
      </p:ext>
    </p:extLst>
  </p:cSld>
  <p:clrMapOvr>
    <a:masterClrMapping/>
  </p:clrMapOvr>
  <p:transition spd="slow">
    <p:wheel spokes="1"/>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7CCAC-3F0C-F618-858A-EDE346E7D594}"/>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FEB002E6-654F-65C5-23E3-76A023A491F4}"/>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B1804F2A-A91A-F831-4BA1-184C21DA0C57}"/>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أهداف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DBA7252-623E-DD54-5B27-907ECCA256F6}"/>
              </a:ext>
            </a:extLst>
          </p:cNvPr>
          <p:cNvSpPr txBox="1"/>
          <p:nvPr/>
        </p:nvSpPr>
        <p:spPr>
          <a:xfrm>
            <a:off x="4210493"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ct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تشجيع التفاعل  </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Engagement</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D79202FE-F96F-5A0E-694C-EF4D7C2D032D}"/>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5</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01C075CD-E9E2-4CDD-D431-BD62A900105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117EC654-477A-CBB2-CB59-702A0621DE35}"/>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sp>
        <p:nvSpPr>
          <p:cNvPr id="5" name="TextBox 4">
            <a:extLst>
              <a:ext uri="{FF2B5EF4-FFF2-40B4-BE49-F238E27FC236}">
                <a16:creationId xmlns:a16="http://schemas.microsoft.com/office/drawing/2014/main" id="{554D2EBA-30BF-F306-3EFE-C5196220F32B}"/>
              </a:ext>
            </a:extLst>
          </p:cNvPr>
          <p:cNvSpPr txBox="1"/>
          <p:nvPr/>
        </p:nvSpPr>
        <p:spPr>
          <a:xfrm>
            <a:off x="5102196" y="2761065"/>
            <a:ext cx="6221477" cy="3349956"/>
          </a:xfrm>
          <a:prstGeom prst="rect">
            <a:avLst/>
          </a:prstGeom>
          <a:noFill/>
        </p:spPr>
        <p:txBody>
          <a:bodyPr wrap="square">
            <a:spAutoFit/>
          </a:bodyPr>
          <a:lstStyle/>
          <a:p>
            <a:pPr algn="justLow" rtl="1">
              <a:lnSpc>
                <a:spcPct val="150000"/>
              </a:lnSpc>
            </a:pPr>
            <a:r>
              <a:rPr lang="ar-EG" sz="2400" dirty="0">
                <a:solidFill>
                  <a:srgbClr val="002060"/>
                </a:solidFill>
                <a:cs typeface="+mj-cs"/>
              </a:rPr>
              <a:t>يسعى الإعلان إلى دفع الجمهور إلى التفاعل مع الرسالة الإعلانية بدلًا من مشاهدتها بشكل سلبي.</a:t>
            </a:r>
          </a:p>
          <a:p>
            <a:pPr algn="justLow" rtl="1">
              <a:lnSpc>
                <a:spcPct val="150000"/>
              </a:lnSpc>
            </a:pPr>
            <a:r>
              <a:rPr lang="ar-EG" sz="2400" dirty="0">
                <a:solidFill>
                  <a:srgbClr val="002060"/>
                </a:solidFill>
                <a:cs typeface="+mj-cs"/>
              </a:rPr>
              <a:t>وقد يظهر ذلك في المشاهدة، أو النقر، أو التعليق، أو المشاركة، أو التفاعل مع المحتوى.</a:t>
            </a:r>
          </a:p>
          <a:p>
            <a:pPr algn="justLow" rtl="1">
              <a:lnSpc>
                <a:spcPct val="150000"/>
              </a:lnSpc>
            </a:pPr>
            <a:r>
              <a:rPr lang="ar-EG" sz="2400" dirty="0">
                <a:solidFill>
                  <a:srgbClr val="002060"/>
                </a:solidFill>
                <a:cs typeface="+mj-cs"/>
              </a:rPr>
              <a:t>ويعكس التفاعل مستوى اهتمام الجمهور بالرسالة ويساعد العلامة على بناء علاقة أكثر نشاطًا مع جمهورها.</a:t>
            </a:r>
          </a:p>
        </p:txBody>
      </p:sp>
      <p:pic>
        <p:nvPicPr>
          <p:cNvPr id="6" name="Picture 5" descr="Engagement - Free social media icons">
            <a:extLst>
              <a:ext uri="{FF2B5EF4-FFF2-40B4-BE49-F238E27FC236}">
                <a16:creationId xmlns:a16="http://schemas.microsoft.com/office/drawing/2014/main" id="{39B2E8D4-45DC-55D0-D188-09A9FBC51654}"/>
              </a:ext>
            </a:extLst>
          </p:cNvPr>
          <p:cNvPicPr>
            <a:picLocks noChangeAspect="1"/>
          </p:cNvPicPr>
          <p:nvPr/>
        </p:nvPicPr>
        <p:blipFill>
          <a:blip r:embed="rId4"/>
          <a:stretch>
            <a:fillRect/>
          </a:stretch>
        </p:blipFill>
        <p:spPr>
          <a:xfrm>
            <a:off x="372141" y="2440454"/>
            <a:ext cx="3997842" cy="39978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497836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1DBD1-E989-5E94-0C7D-1670DDDAE34A}"/>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E24E081C-CC4B-AAB2-4A7C-8AC17DDD1B83}"/>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3B0B6AC5-019D-A694-2ECB-F6E1F445D70B}"/>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أهداف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98CE177-4331-97E7-9619-93037CA30995}"/>
              </a:ext>
            </a:extLst>
          </p:cNvPr>
          <p:cNvSpPr txBox="1"/>
          <p:nvPr/>
        </p:nvSpPr>
        <p:spPr>
          <a:xfrm>
            <a:off x="4210493"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ct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تحقيق التحويل  </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Conversion</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06C042ED-8346-4126-1029-2B04520343BD}"/>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6</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54C0FE9E-4E52-F0ED-85F0-EA2D279AA82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4F2CAC6E-2A4F-E30E-F6EA-503906852DE6}"/>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sp>
        <p:nvSpPr>
          <p:cNvPr id="6" name="TextBox 5">
            <a:extLst>
              <a:ext uri="{FF2B5EF4-FFF2-40B4-BE49-F238E27FC236}">
                <a16:creationId xmlns:a16="http://schemas.microsoft.com/office/drawing/2014/main" id="{DFF876E3-A855-F2DD-A407-DF79D5701AFC}"/>
              </a:ext>
            </a:extLst>
          </p:cNvPr>
          <p:cNvSpPr txBox="1"/>
          <p:nvPr/>
        </p:nvSpPr>
        <p:spPr>
          <a:xfrm>
            <a:off x="4558708" y="2726713"/>
            <a:ext cx="7118498" cy="3347840"/>
          </a:xfrm>
          <a:prstGeom prst="rect">
            <a:avLst/>
          </a:prstGeom>
          <a:noFill/>
        </p:spPr>
        <p:txBody>
          <a:bodyPr wrap="square">
            <a:spAutoFit/>
          </a:bodyPr>
          <a:lstStyle/>
          <a:p>
            <a:pPr algn="justLow" rtl="1">
              <a:lnSpc>
                <a:spcPct val="150000"/>
              </a:lnSpc>
            </a:pPr>
            <a:r>
              <a:rPr lang="ar-EG" sz="2400" dirty="0">
                <a:solidFill>
                  <a:srgbClr val="002060"/>
                </a:solidFill>
              </a:rPr>
              <a:t>يهدف الإعلان إلى تحويل اهتمام المستخدم إلى إجراء محدد تريده العلامة التجارية.</a:t>
            </a:r>
          </a:p>
          <a:p>
            <a:pPr algn="justLow" rtl="1">
              <a:lnSpc>
                <a:spcPct val="150000"/>
              </a:lnSpc>
            </a:pPr>
            <a:r>
              <a:rPr lang="ar-EG" sz="2400" dirty="0">
                <a:solidFill>
                  <a:srgbClr val="002060"/>
                </a:solidFill>
              </a:rPr>
              <a:t>وقد يكون هذا الإجراء شراء منتج، أو التسجيل، أو تحميل تطبيق، أو الاشتراك في خدمة.</a:t>
            </a:r>
          </a:p>
          <a:p>
            <a:pPr algn="justLow" rtl="1">
              <a:lnSpc>
                <a:spcPct val="150000"/>
              </a:lnSpc>
            </a:pPr>
            <a:r>
              <a:rPr lang="ar-EG" sz="2400" dirty="0">
                <a:solidFill>
                  <a:srgbClr val="002060"/>
                </a:solidFill>
              </a:rPr>
              <a:t>وهنا يتحول الإعلان من مجرد وسيلة لجذب الانتباه إلى أداة تدفع المستخدم إلى اتخاذ إجراء فعلي.</a:t>
            </a:r>
          </a:p>
        </p:txBody>
      </p:sp>
      <p:pic>
        <p:nvPicPr>
          <p:cNvPr id="7" name="Picture 6" descr="How to Setup Google Ads Conversion Tracking to Your WooCommerce Store -  weDevs">
            <a:extLst>
              <a:ext uri="{FF2B5EF4-FFF2-40B4-BE49-F238E27FC236}">
                <a16:creationId xmlns:a16="http://schemas.microsoft.com/office/drawing/2014/main" id="{08A1E138-AE12-4AD7-4051-80D321B9C9F7}"/>
              </a:ext>
            </a:extLst>
          </p:cNvPr>
          <p:cNvPicPr>
            <a:picLocks noChangeAspect="1"/>
          </p:cNvPicPr>
          <p:nvPr/>
        </p:nvPicPr>
        <p:blipFill>
          <a:blip r:embed="rId4"/>
          <a:stretch>
            <a:fillRect/>
          </a:stretch>
        </p:blipFill>
        <p:spPr>
          <a:xfrm>
            <a:off x="255181" y="2386929"/>
            <a:ext cx="3615069" cy="38480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2455892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708A5-0FA9-209A-BC98-4CC479BDDB79}"/>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A854DE66-CF5E-71C0-3D3B-28D3F068143A}"/>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B6E2849A-A06D-BC33-7E83-1F60F454C9A4}"/>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أهداف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E35ABC9A-60C0-6CB1-25A5-BA9FB385A8F3}"/>
              </a:ext>
            </a:extLst>
          </p:cNvPr>
          <p:cNvSpPr txBox="1"/>
          <p:nvPr/>
        </p:nvSpPr>
        <p:spPr>
          <a:xfrm>
            <a:off x="4210493"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ct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دعم المبيعات   </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Sales Support</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BD867CC7-D83D-516E-0EC9-54C085581ACA}"/>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lang="en-US" sz="2800" b="1" dirty="0">
                <a:solidFill>
                  <a:srgbClr val="002060"/>
                </a:solidFill>
                <a:latin typeface="Times New Roman" panose="02020603050405020304" pitchFamily="18" charset="0"/>
                <a:cs typeface="Times New Roman" panose="02020603050405020304" pitchFamily="18" charset="0"/>
              </a:rPr>
              <a:t>7</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261F9DA3-0091-C7DC-C3B7-F61CAE19DF2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9366C81F-2C00-7D48-2DEA-E8C565CC55C9}"/>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algn="ctr" rtl="1"/>
            <a:r>
              <a:rPr lang="ar-EG" sz="2000" kern="0" dirty="0">
                <a:solidFill>
                  <a:srgbClr val="002060"/>
                </a:solidFill>
                <a:latin typeface="Calibri" panose="020F0502020204030204" pitchFamily="34" charset="0"/>
                <a:cs typeface="Calibri" panose="020F0502020204030204" pitchFamily="34" charset="0"/>
              </a:rPr>
              <a:t>المحاضرة الأولى: </a:t>
            </a:r>
            <a:r>
              <a:rPr lang="ar-EG" sz="2000" b="1" kern="0" dirty="0">
                <a:solidFill>
                  <a:srgbClr val="002060"/>
                </a:solidFill>
                <a:latin typeface="Calibri" panose="020F0502020204030204" pitchFamily="34" charset="0"/>
                <a:cs typeface="Calibri" panose="020F0502020204030204" pitchFamily="34" charset="0"/>
              </a:rPr>
              <a:t>مدخل إلى الإعلان الرقمي: المفهوم والأنواع والخصائص</a:t>
            </a:r>
            <a:endParaRPr lang="en-US" sz="2000" b="1" dirty="0"/>
          </a:p>
        </p:txBody>
      </p:sp>
      <p:sp>
        <p:nvSpPr>
          <p:cNvPr id="6" name="TextBox 5">
            <a:extLst>
              <a:ext uri="{FF2B5EF4-FFF2-40B4-BE49-F238E27FC236}">
                <a16:creationId xmlns:a16="http://schemas.microsoft.com/office/drawing/2014/main" id="{CADC27EA-7023-F7D3-4337-CA86ED0D96E7}"/>
              </a:ext>
            </a:extLst>
          </p:cNvPr>
          <p:cNvSpPr txBox="1"/>
          <p:nvPr/>
        </p:nvSpPr>
        <p:spPr>
          <a:xfrm>
            <a:off x="4210493" y="2826424"/>
            <a:ext cx="7118498" cy="2803140"/>
          </a:xfrm>
          <a:prstGeom prst="rect">
            <a:avLst/>
          </a:prstGeom>
          <a:noFill/>
        </p:spPr>
        <p:txBody>
          <a:bodyPr wrap="square">
            <a:spAutoFit/>
          </a:bodyPr>
          <a:lstStyle/>
          <a:p>
            <a:pPr marL="0" marR="0" algn="justLow" rtl="1">
              <a:lnSpc>
                <a:spcPct val="150000"/>
              </a:lnSpc>
              <a:spcAft>
                <a:spcPts val="800"/>
              </a:spcAft>
              <a:buNone/>
            </a:pP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يستخدم الإعلان الرقمي لتوجيه الجمهور نحو </a:t>
            </a:r>
            <a:r>
              <a:rPr lang="ar-SA" sz="2400" b="1"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اتخاذ قرار الشراء وزيادة الطلب على المنتج أو الخدمة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r>
              <a:rPr lang="ar-EG"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ويمكن أن يتم ذلك من خلال إبراز مزايا المنتج، أو تقديم عرض، أو الوصول إلى المستهلك في اللحظة المناسبة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b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b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وبالتالي ي</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سهم الإعلان في دعم المبيعات وتحويل الاهتمام والطلب الرقمي إلى </a:t>
            </a:r>
            <a:r>
              <a:rPr lang="ar-SA" sz="2400" b="1"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نتائج تجارية وإيرادات</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7" name="Picture 6" descr="Sales Support Agents – Best Office Staff">
            <a:extLst>
              <a:ext uri="{FF2B5EF4-FFF2-40B4-BE49-F238E27FC236}">
                <a16:creationId xmlns:a16="http://schemas.microsoft.com/office/drawing/2014/main" id="{A230B94A-A226-13F0-5678-E5940192FAF2}"/>
              </a:ext>
            </a:extLst>
          </p:cNvPr>
          <p:cNvPicPr>
            <a:picLocks noChangeAspect="1"/>
          </p:cNvPicPr>
          <p:nvPr/>
        </p:nvPicPr>
        <p:blipFill>
          <a:blip r:embed="rId4"/>
          <a:stretch>
            <a:fillRect/>
          </a:stretch>
        </p:blipFill>
        <p:spPr>
          <a:xfrm>
            <a:off x="318977" y="2386929"/>
            <a:ext cx="3519376" cy="37693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723773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FA116-E031-98A1-6206-8C3D47F74CA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A6A1BD50-304D-6DCB-2764-2627EE5019E5}"/>
              </a:ext>
            </a:extLst>
          </p:cNvPr>
          <p:cNvPicPr>
            <a:picLocks noChangeAspect="1"/>
          </p:cNvPicPr>
          <p:nvPr/>
        </p:nvPicPr>
        <p:blipFill>
          <a:blip r:embed="rId3"/>
          <a:stretch>
            <a:fillRect/>
          </a:stretch>
        </p:blipFill>
        <p:spPr>
          <a:xfrm>
            <a:off x="0" y="0"/>
            <a:ext cx="12483234" cy="6985591"/>
          </a:xfrm>
          <a:prstGeom prst="rect">
            <a:avLst/>
          </a:prstGeom>
        </p:spPr>
      </p:pic>
      <p:pic>
        <p:nvPicPr>
          <p:cNvPr id="6" name="Graphic 21">
            <a:extLst>
              <a:ext uri="{FF2B5EF4-FFF2-40B4-BE49-F238E27FC236}">
                <a16:creationId xmlns:a16="http://schemas.microsoft.com/office/drawing/2014/main" id="{50650871-D587-812C-80F9-1541E468C8C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102" y="-204441"/>
            <a:ext cx="2930426" cy="1368308"/>
          </a:xfrm>
          <a:prstGeom prst="rect">
            <a:avLst/>
          </a:prstGeom>
        </p:spPr>
      </p:pic>
      <p:sp>
        <p:nvSpPr>
          <p:cNvPr id="2" name="Rectangle: Diagonal Corners Rounded 1">
            <a:extLst>
              <a:ext uri="{FF2B5EF4-FFF2-40B4-BE49-F238E27FC236}">
                <a16:creationId xmlns:a16="http://schemas.microsoft.com/office/drawing/2014/main" id="{A523F521-AC53-5314-854C-B8D020A60016}"/>
              </a:ext>
            </a:extLst>
          </p:cNvPr>
          <p:cNvSpPr/>
          <p:nvPr/>
        </p:nvSpPr>
        <p:spPr>
          <a:xfrm>
            <a:off x="1679945" y="2327733"/>
            <a:ext cx="6283842" cy="1754372"/>
          </a:xfrm>
          <a:prstGeom prst="round2Diag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Alexandria" charset="0"/>
                <a:ea typeface="+mn-ea"/>
                <a:cs typeface="Times New Roman" panose="02020603050405020304" pitchFamily="18" charset="0"/>
              </a:rPr>
              <a:t>مميزات الإعلانات الرقمية</a:t>
            </a:r>
          </a:p>
        </p:txBody>
      </p:sp>
    </p:spTree>
    <p:extLst>
      <p:ext uri="{BB962C8B-B14F-4D97-AF65-F5344CB8AC3E}">
        <p14:creationId xmlns:p14="http://schemas.microsoft.com/office/powerpoint/2010/main" val="1037320225"/>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A4760-F475-8658-1E20-7C890C2271C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3FBF1B7-4CEC-9EC1-0D58-BFE0DDCFE984}"/>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477925" y="836775"/>
            <a:ext cx="9872452" cy="5670350"/>
          </a:xfrm>
          <a:prstGeom prst="rect">
            <a:avLst/>
          </a:prstGeom>
        </p:spPr>
      </p:pic>
      <p:pic>
        <p:nvPicPr>
          <p:cNvPr id="4" name="Graphic 21">
            <a:extLst>
              <a:ext uri="{FF2B5EF4-FFF2-40B4-BE49-F238E27FC236}">
                <a16:creationId xmlns:a16="http://schemas.microsoft.com/office/drawing/2014/main" id="{A0D5F9D8-13A1-BA04-150C-651AAA911F52}"/>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168522"/>
            <a:ext cx="2116524" cy="1038794"/>
          </a:xfrm>
          <a:prstGeom prst="rect">
            <a:avLst/>
          </a:prstGeom>
        </p:spPr>
      </p:pic>
    </p:spTree>
    <p:extLst>
      <p:ext uri="{BB962C8B-B14F-4D97-AF65-F5344CB8AC3E}">
        <p14:creationId xmlns:p14="http://schemas.microsoft.com/office/powerpoint/2010/main" val="10934266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09EEF-2C7E-F343-38EE-2D620B91E899}"/>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59995609-B986-15C2-2369-84382443807A}"/>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78E36326-A964-093F-628F-CEF74859F116}"/>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مميزات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01C7EF6E-BC55-B584-D2C4-E4476E4F7FFD}"/>
              </a:ext>
            </a:extLst>
          </p:cNvPr>
          <p:cNvSpPr txBox="1"/>
          <p:nvPr/>
        </p:nvSpPr>
        <p:spPr>
          <a:xfrm>
            <a:off x="4210493"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15000"/>
              </a:lnSpc>
              <a:spcBef>
                <a:spcPts val="0"/>
              </a:spcBef>
              <a:spcAft>
                <a:spcPts val="800"/>
              </a:spcAft>
              <a:buClrTx/>
              <a:buSzTx/>
              <a:buFontTx/>
              <a:buNone/>
              <a:tabLst/>
              <a:defRPr/>
            </a:pPr>
            <a:r>
              <a:rPr lang="ar-SA" sz="2400" b="1" kern="0" dirty="0">
                <a:solidFill>
                  <a:schemeClr val="bg1"/>
                </a:solidFill>
                <a:effectLst/>
                <a:ea typeface="Times New Roman" panose="02020603050405020304" pitchFamily="18" charset="0"/>
                <a:cs typeface="Times New Roman" panose="02020603050405020304" pitchFamily="18" charset="0"/>
              </a:rPr>
              <a:t>الوصول إلى جمهور واسع </a:t>
            </a:r>
            <a:r>
              <a:rPr lang="en-US" sz="2000" b="1" kern="0" dirty="0">
                <a:solidFill>
                  <a:schemeClr val="bg1"/>
                </a:solidFill>
                <a:effectLst/>
                <a:latin typeface="Times New Roman" panose="02020603050405020304" pitchFamily="18" charset="0"/>
                <a:ea typeface="Times New Roman" panose="02020603050405020304" pitchFamily="18" charset="0"/>
              </a:rPr>
              <a:t>Wide Audience Access</a:t>
            </a:r>
            <a:endParaRPr kumimoji="0" lang="en-US" sz="2400" b="0" i="0" u="none" strike="noStrike" kern="1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9F743AE3-88CA-7B14-B4E5-21DD3507C321}"/>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1</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6DDFA232-CEBA-A3CC-AF01-7B0CBAD7A5B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F4A1BA69-0168-50E8-1ACD-67A059397EB6}"/>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D857DA97-10D5-06AE-C618-652E4150C7C9}"/>
              </a:ext>
            </a:extLst>
          </p:cNvPr>
          <p:cNvSpPr txBox="1"/>
          <p:nvPr/>
        </p:nvSpPr>
        <p:spPr>
          <a:xfrm>
            <a:off x="4942501" y="2914219"/>
            <a:ext cx="7118498" cy="2803140"/>
          </a:xfrm>
          <a:prstGeom prst="rect">
            <a:avLst/>
          </a:prstGeom>
          <a:noFill/>
        </p:spPr>
        <p:txBody>
          <a:bodyPr wrap="square">
            <a:spAutoFit/>
          </a:bodyPr>
          <a:lstStyle/>
          <a:p>
            <a:pPr marL="0" marR="0" algn="justLow" rtl="1">
              <a:lnSpc>
                <a:spcPct val="150000"/>
              </a:lnSpc>
              <a:spcAft>
                <a:spcPts val="800"/>
              </a:spcAft>
              <a:buNone/>
            </a:pP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تيح البيئة الرقمية انتشار الرسالة الإعلانية عبر محركات البحث ومواقع الويب ومنصات التواصل والتطبيقات</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r>
              <a:rPr lang="ar-EG"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ولا يرتبط الإعلان بمكان جغرافي أو وسيلة واحدة، مما يوسّع نطاق ظهوره أمام مستخدمين من مناطق مختلفة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r>
              <a:rPr lang="ar-EG"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وبذلك يستطيع الم</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علن توسيع نطاق حملته وفقًا لطبيعة السوق والميزانية المتاحة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descr="The Power of Accessibility in Growing Your Online Audience">
            <a:extLst>
              <a:ext uri="{FF2B5EF4-FFF2-40B4-BE49-F238E27FC236}">
                <a16:creationId xmlns:a16="http://schemas.microsoft.com/office/drawing/2014/main" id="{DB910737-2E9E-BDFA-71D3-10CF0FA36F8B}"/>
              </a:ext>
            </a:extLst>
          </p:cNvPr>
          <p:cNvPicPr>
            <a:picLocks noChangeAspect="1"/>
          </p:cNvPicPr>
          <p:nvPr/>
        </p:nvPicPr>
        <p:blipFill>
          <a:blip r:embed="rId4"/>
          <a:stretch>
            <a:fillRect/>
          </a:stretch>
        </p:blipFill>
        <p:spPr>
          <a:xfrm>
            <a:off x="298155" y="2630007"/>
            <a:ext cx="4252138" cy="39061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9049007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55ABF-0576-7D4D-5F1C-903014DA4D46}"/>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7D5803D1-A60B-5292-38EF-86835CA7098A}"/>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4D4D28C2-6033-BDDC-D38A-9A75F855104C}"/>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مميزات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B61918CB-9647-C240-7B7D-334D9BF8148D}"/>
              </a:ext>
            </a:extLst>
          </p:cNvPr>
          <p:cNvSpPr txBox="1"/>
          <p:nvPr/>
        </p:nvSpPr>
        <p:spPr>
          <a:xfrm>
            <a:off x="4210493"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ct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استهداف فئات أكثر تحديدًا</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Precise Targeting</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9780A5B6-7626-04DF-35A1-FDA844FFC07F}"/>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2</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CCAC5956-1FF7-506E-B0CE-47CC34A2BCA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7B3A31ED-BDDF-3176-6B13-BBE30BDD6B9D}"/>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34D6954C-A158-2448-6700-A345C2D3C071}"/>
              </a:ext>
            </a:extLst>
          </p:cNvPr>
          <p:cNvSpPr txBox="1"/>
          <p:nvPr/>
        </p:nvSpPr>
        <p:spPr>
          <a:xfrm>
            <a:off x="4027082" y="2826649"/>
            <a:ext cx="7118498" cy="2802690"/>
          </a:xfrm>
          <a:prstGeom prst="rect">
            <a:avLst/>
          </a:prstGeom>
          <a:noFill/>
        </p:spPr>
        <p:txBody>
          <a:bodyPr wrap="square">
            <a:spAutoFit/>
          </a:bodyPr>
          <a:lstStyle/>
          <a:p>
            <a:pPr algn="just" rtl="1">
              <a:lnSpc>
                <a:spcPct val="150000"/>
              </a:lnSpc>
            </a:pPr>
            <a:r>
              <a:rPr lang="ar-SA" sz="2400" kern="0" dirty="0">
                <a:solidFill>
                  <a:srgbClr val="002060"/>
                </a:solidFill>
                <a:effectLst/>
                <a:ea typeface="Times New Roman" panose="02020603050405020304" pitchFamily="18" charset="0"/>
                <a:cs typeface="Times New Roman" panose="02020603050405020304" pitchFamily="18" charset="0"/>
              </a:rPr>
              <a:t>تسمح المنصات الرقمية بتحديد الجمهور باستخدام مجموعة من البيانات، مثل الموقع والاهتمامات والسلوك</a:t>
            </a:r>
            <a:r>
              <a:rPr lang="en-US" sz="2400" kern="0" dirty="0">
                <a:solidFill>
                  <a:srgbClr val="002060"/>
                </a:solidFill>
                <a:effectLst/>
                <a:latin typeface="Times New Roman" panose="02020603050405020304" pitchFamily="18" charset="0"/>
                <a:ea typeface="Times New Roman" panose="02020603050405020304" pitchFamily="18" charset="0"/>
              </a:rPr>
              <a:t>.</a:t>
            </a:r>
            <a:r>
              <a:rPr lang="ar-EG" sz="2400" kern="0" dirty="0">
                <a:solidFill>
                  <a:srgbClr val="002060"/>
                </a:solidFill>
                <a:effectLst/>
                <a:latin typeface="Times New Roman" panose="02020603050405020304" pitchFamily="18" charset="0"/>
                <a:ea typeface="Times New Roman" panose="02020603050405020304" pitchFamily="18" charset="0"/>
              </a:rPr>
              <a:t> </a:t>
            </a:r>
            <a:r>
              <a:rPr lang="ar-SA" sz="2400" kern="0" dirty="0">
                <a:solidFill>
                  <a:srgbClr val="002060"/>
                </a:solidFill>
                <a:effectLst/>
                <a:latin typeface="Times New Roman" panose="02020603050405020304" pitchFamily="18" charset="0"/>
                <a:ea typeface="Times New Roman" panose="02020603050405020304" pitchFamily="18" charset="0"/>
              </a:rPr>
              <a:t>وهذا يمنح الم</a:t>
            </a:r>
            <a:r>
              <a:rPr lang="ar-EG" sz="2400" kern="0" dirty="0">
                <a:solidFill>
                  <a:srgbClr val="002060"/>
                </a:solidFill>
                <a:effectLst/>
                <a:latin typeface="Times New Roman" panose="02020603050405020304" pitchFamily="18" charset="0"/>
                <a:ea typeface="Times New Roman" panose="02020603050405020304" pitchFamily="18" charset="0"/>
              </a:rPr>
              <a:t>ُ</a:t>
            </a:r>
            <a:r>
              <a:rPr lang="ar-SA" sz="2400" kern="0" dirty="0">
                <a:solidFill>
                  <a:srgbClr val="002060"/>
                </a:solidFill>
                <a:effectLst/>
                <a:latin typeface="Times New Roman" panose="02020603050405020304" pitchFamily="18" charset="0"/>
                <a:ea typeface="Times New Roman" panose="02020603050405020304" pitchFamily="18" charset="0"/>
              </a:rPr>
              <a:t>علن قدرة أكبر على توجيه الرسالة إلى الفئات الأكثر ارتباطًا بطبيعة المنتج أو الخدمة</a:t>
            </a:r>
            <a:r>
              <a:rPr lang="en-US" sz="2400" kern="0" dirty="0">
                <a:solidFill>
                  <a:srgbClr val="002060"/>
                </a:solidFill>
                <a:effectLst/>
                <a:latin typeface="Times New Roman" panose="02020603050405020304" pitchFamily="18" charset="0"/>
                <a:ea typeface="Times New Roman" panose="02020603050405020304" pitchFamily="18" charset="0"/>
              </a:rPr>
              <a:t>.</a:t>
            </a:r>
            <a:br>
              <a:rPr lang="en-US" sz="2400" kern="0" dirty="0">
                <a:solidFill>
                  <a:srgbClr val="002060"/>
                </a:solidFill>
                <a:effectLst/>
                <a:latin typeface="Times New Roman" panose="02020603050405020304" pitchFamily="18" charset="0"/>
                <a:ea typeface="Times New Roman" panose="02020603050405020304" pitchFamily="18" charset="0"/>
              </a:rPr>
            </a:br>
            <a:r>
              <a:rPr lang="ar-SA" sz="2400" kern="0" dirty="0">
                <a:solidFill>
                  <a:srgbClr val="002060"/>
                </a:solidFill>
                <a:effectLst/>
                <a:latin typeface="Times New Roman" panose="02020603050405020304" pitchFamily="18" charset="0"/>
                <a:ea typeface="Times New Roman" panose="02020603050405020304" pitchFamily="18" charset="0"/>
              </a:rPr>
              <a:t>فتصبح عملية توزيع الإعلان أكثر دقة من الاعتماد على جمهور عام غير محدد</a:t>
            </a:r>
            <a:r>
              <a:rPr lang="ar-EG" sz="2400" kern="0" dirty="0">
                <a:solidFill>
                  <a:srgbClr val="002060"/>
                </a:solidFill>
                <a:effectLst/>
                <a:latin typeface="Times New Roman" panose="02020603050405020304" pitchFamily="18" charset="0"/>
                <a:ea typeface="Times New Roman" panose="02020603050405020304" pitchFamily="18" charset="0"/>
              </a:rPr>
              <a:t>.</a:t>
            </a:r>
            <a:endParaRPr lang="en-US" sz="2400" dirty="0">
              <a:solidFill>
                <a:srgbClr val="002060"/>
              </a:solidFill>
            </a:endParaRPr>
          </a:p>
        </p:txBody>
      </p:sp>
      <p:pic>
        <p:nvPicPr>
          <p:cNvPr id="7" name="Picture 6">
            <a:extLst>
              <a:ext uri="{FF2B5EF4-FFF2-40B4-BE49-F238E27FC236}">
                <a16:creationId xmlns:a16="http://schemas.microsoft.com/office/drawing/2014/main" id="{2ED7BB78-24D7-C64E-6E7E-E511CBC697F6}"/>
              </a:ext>
            </a:extLst>
          </p:cNvPr>
          <p:cNvPicPr>
            <a:picLocks noChangeAspect="1"/>
          </p:cNvPicPr>
          <p:nvPr/>
        </p:nvPicPr>
        <p:blipFill>
          <a:blip r:embed="rId4"/>
          <a:stretch>
            <a:fillRect/>
          </a:stretch>
        </p:blipFill>
        <p:spPr>
          <a:xfrm>
            <a:off x="297712" y="2044587"/>
            <a:ext cx="3712983" cy="4000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633017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1AA73-1080-71D1-9C5C-AF4B046AEDC3}"/>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A03D58C0-9C00-1BE4-D8C4-672C7DCD6FF0}"/>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C71C2927-C78E-340A-8307-DEE854454DC8}"/>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مميزات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14B7C6D0-0338-8869-641D-379D643D061E}"/>
              </a:ext>
            </a:extLst>
          </p:cNvPr>
          <p:cNvSpPr txBox="1"/>
          <p:nvPr/>
        </p:nvSpPr>
        <p:spPr>
          <a:xfrm>
            <a:off x="4210493"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إمكانية التفاعل مع الجمهور</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Interactivity</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64154A3B-2773-C9FF-B337-316C672DA1F9}"/>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3</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DAB91D28-27A2-B9F2-7273-E35BDF9C745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859B3B29-E782-CC56-E558-0744D0B0D7FC}"/>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ECD753B9-A92B-8997-EB37-5B2FE844CFD9}"/>
              </a:ext>
            </a:extLst>
          </p:cNvPr>
          <p:cNvSpPr txBox="1"/>
          <p:nvPr/>
        </p:nvSpPr>
        <p:spPr>
          <a:xfrm>
            <a:off x="4284008" y="2914219"/>
            <a:ext cx="7663893" cy="2802690"/>
          </a:xfrm>
          <a:prstGeom prst="rect">
            <a:avLst/>
          </a:prstGeom>
          <a:noFill/>
        </p:spPr>
        <p:txBody>
          <a:bodyPr wrap="square">
            <a:spAutoFit/>
          </a:bodyPr>
          <a:lstStyle/>
          <a:p>
            <a:pPr algn="justLow" rtl="1">
              <a:lnSpc>
                <a:spcPct val="150000"/>
              </a:lnSpc>
            </a:pPr>
            <a:r>
              <a:rPr lang="ar-SA" sz="1200" kern="0" dirty="0">
                <a:effectLst/>
                <a:ea typeface="Times New Roman" panose="02020603050405020304" pitchFamily="18" charset="0"/>
                <a:cs typeface="Times New Roman" panose="02020603050405020304" pitchFamily="18" charset="0"/>
              </a:rPr>
              <a:t> </a:t>
            </a:r>
            <a:r>
              <a:rPr lang="ar-EG" sz="2400" kern="0" dirty="0">
                <a:solidFill>
                  <a:srgbClr val="002060"/>
                </a:solidFill>
                <a:effectLst/>
                <a:ea typeface="Times New Roman" panose="02020603050405020304" pitchFamily="18" charset="0"/>
                <a:cs typeface="Times New Roman" panose="02020603050405020304" pitchFamily="18" charset="0"/>
              </a:rPr>
              <a:t>لا ت</a:t>
            </a:r>
            <a:r>
              <a:rPr lang="ar-SA" sz="2400" kern="0" dirty="0">
                <a:solidFill>
                  <a:srgbClr val="002060"/>
                </a:solidFill>
                <a:effectLst/>
                <a:ea typeface="Times New Roman" panose="02020603050405020304" pitchFamily="18" charset="0"/>
                <a:cs typeface="Times New Roman" panose="02020603050405020304" pitchFamily="18" charset="0"/>
              </a:rPr>
              <a:t>ظل الرسالة الإعلانية الرقمية في اتجاه واحد؛ إذ يستطيع المستخدم التفاعل معها مباشرة من خلال النقر أو التعليق أو المشاركة</a:t>
            </a:r>
            <a:r>
              <a:rPr lang="en-US" sz="2400" kern="0" dirty="0">
                <a:solidFill>
                  <a:srgbClr val="002060"/>
                </a:solidFill>
                <a:effectLst/>
                <a:latin typeface="Times New Roman" panose="02020603050405020304" pitchFamily="18" charset="0"/>
                <a:ea typeface="Times New Roman" panose="02020603050405020304" pitchFamily="18" charset="0"/>
              </a:rPr>
              <a:t>.</a:t>
            </a:r>
            <a:br>
              <a:rPr lang="en-US" sz="2400" kern="0" dirty="0">
                <a:solidFill>
                  <a:srgbClr val="002060"/>
                </a:solidFill>
                <a:effectLst/>
                <a:latin typeface="Times New Roman" panose="02020603050405020304" pitchFamily="18" charset="0"/>
                <a:ea typeface="Times New Roman" panose="02020603050405020304" pitchFamily="18" charset="0"/>
              </a:rPr>
            </a:br>
            <a:r>
              <a:rPr lang="ar-SA" sz="2400" kern="0" dirty="0">
                <a:solidFill>
                  <a:srgbClr val="002060"/>
                </a:solidFill>
                <a:effectLst/>
                <a:latin typeface="Times New Roman" panose="02020603050405020304" pitchFamily="18" charset="0"/>
                <a:ea typeface="Times New Roman" panose="02020603050405020304" pitchFamily="18" charset="0"/>
              </a:rPr>
              <a:t>كما يمكن للمعلن ملاحظة استجابة الجمهور والتعرف على مستوى اهتمامه بالمحتوى الإعلاني</a:t>
            </a:r>
            <a:r>
              <a:rPr lang="en-US" sz="2400" kern="0" dirty="0">
                <a:solidFill>
                  <a:srgbClr val="002060"/>
                </a:solidFill>
                <a:effectLst/>
                <a:latin typeface="Times New Roman" panose="02020603050405020304" pitchFamily="18" charset="0"/>
                <a:ea typeface="Times New Roman" panose="02020603050405020304" pitchFamily="18" charset="0"/>
              </a:rPr>
              <a:t>.</a:t>
            </a:r>
            <a:r>
              <a:rPr lang="ar-EG" sz="2400" kern="0" dirty="0">
                <a:solidFill>
                  <a:srgbClr val="002060"/>
                </a:solidFill>
                <a:effectLst/>
                <a:latin typeface="Times New Roman" panose="02020603050405020304" pitchFamily="18" charset="0"/>
                <a:ea typeface="Times New Roman" panose="02020603050405020304" pitchFamily="18" charset="0"/>
              </a:rPr>
              <a:t> </a:t>
            </a:r>
            <a:r>
              <a:rPr lang="ar-SA" sz="2400" kern="0" dirty="0">
                <a:solidFill>
                  <a:srgbClr val="002060"/>
                </a:solidFill>
                <a:effectLst/>
                <a:latin typeface="Times New Roman" panose="02020603050405020304" pitchFamily="18" charset="0"/>
                <a:ea typeface="Times New Roman" panose="02020603050405020304" pitchFamily="18" charset="0"/>
              </a:rPr>
              <a:t>وهذا يجعل الإعلان الرقمي أكثر ديناميكية ويسمح بوجود استجابة مباشرة من الجمهور</a:t>
            </a:r>
            <a:r>
              <a:rPr lang="en-US" sz="2400" kern="0" dirty="0">
                <a:solidFill>
                  <a:srgbClr val="002060"/>
                </a:solidFill>
                <a:effectLst/>
                <a:latin typeface="Times New Roman" panose="02020603050405020304" pitchFamily="18" charset="0"/>
                <a:ea typeface="Times New Roman" panose="02020603050405020304" pitchFamily="18" charset="0"/>
              </a:rPr>
              <a:t>.</a:t>
            </a:r>
            <a:endParaRPr lang="en-US" sz="2400" dirty="0">
              <a:solidFill>
                <a:srgbClr val="002060"/>
              </a:solidFill>
            </a:endParaRPr>
          </a:p>
        </p:txBody>
      </p:sp>
      <p:pic>
        <p:nvPicPr>
          <p:cNvPr id="6" name="Picture 5" descr="4 Levels Of Interactivity In eLearning And Its Advantages - eLearning  Industry">
            <a:extLst>
              <a:ext uri="{FF2B5EF4-FFF2-40B4-BE49-F238E27FC236}">
                <a16:creationId xmlns:a16="http://schemas.microsoft.com/office/drawing/2014/main" id="{CD215F81-2089-D1C4-B27F-8D3FB33F9635}"/>
              </a:ext>
            </a:extLst>
          </p:cNvPr>
          <p:cNvPicPr>
            <a:picLocks noChangeAspect="1"/>
          </p:cNvPicPr>
          <p:nvPr/>
        </p:nvPicPr>
        <p:blipFill>
          <a:blip r:embed="rId4"/>
          <a:stretch>
            <a:fillRect/>
          </a:stretch>
        </p:blipFill>
        <p:spPr>
          <a:xfrm>
            <a:off x="170584" y="2630007"/>
            <a:ext cx="4039909" cy="35636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652668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EAF36-DB17-8D59-B4E6-6B1E5C7FA3F3}"/>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DCC5F586-328A-BD12-BF90-467513E1D14A}"/>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6B3308CD-0188-FA48-4E0A-3D726D592804}"/>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مميزات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DD547776-9BAA-6C80-E0BC-D96905EDEDD8}"/>
              </a:ext>
            </a:extLst>
          </p:cNvPr>
          <p:cNvSpPr txBox="1"/>
          <p:nvPr/>
        </p:nvSpPr>
        <p:spPr>
          <a:xfrm>
            <a:off x="4210493"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إمكانية قياس الاستجابة      </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Measurability</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959FDB02-8365-ACD1-CFF1-0E71FEF43CC3}"/>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4</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4B848F82-F0E8-9A54-8D72-62F4F85CEBA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F36D75A9-A0E7-9B21-C947-988C92E302D1}"/>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24D8839E-BA74-9F29-E957-06B5E1CC42FA}"/>
              </a:ext>
            </a:extLst>
          </p:cNvPr>
          <p:cNvSpPr txBox="1"/>
          <p:nvPr/>
        </p:nvSpPr>
        <p:spPr>
          <a:xfrm>
            <a:off x="4210493" y="2914219"/>
            <a:ext cx="7688299" cy="2803140"/>
          </a:xfrm>
          <a:prstGeom prst="rect">
            <a:avLst/>
          </a:prstGeom>
          <a:noFill/>
        </p:spPr>
        <p:txBody>
          <a:bodyPr wrap="square">
            <a:spAutoFit/>
          </a:bodyPr>
          <a:lstStyle/>
          <a:p>
            <a:pPr marL="0" marR="0" algn="justLow" rtl="1">
              <a:lnSpc>
                <a:spcPct val="150000"/>
              </a:lnSpc>
              <a:spcAft>
                <a:spcPts val="800"/>
              </a:spcAft>
              <a:buNone/>
            </a:pP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توفّر المنصات الرقمية بيانات تفصيلية عن أداء الإعلان، مما يساعد الم</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علن على معرفة ما يحقق نتائج وما يحتاج إلى تحسين</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b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b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ويمكن متابعة مؤشرات مثل النقرات والمشاهدات والتفاعل والتحويلات وفقًا لطبيعة الحملة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r>
              <a:rPr lang="ar-EG"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وبذلك يصبح تقييم الإعلان قائمًا على بيانات فعلية وليس على الانطباعات فقط</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A133322-5D82-5D04-1940-E19DA6FB4DAC}"/>
              </a:ext>
            </a:extLst>
          </p:cNvPr>
          <p:cNvPicPr>
            <a:picLocks noChangeAspect="1"/>
          </p:cNvPicPr>
          <p:nvPr/>
        </p:nvPicPr>
        <p:blipFill>
          <a:blip r:embed="rId4"/>
          <a:stretch>
            <a:fillRect/>
          </a:stretch>
        </p:blipFill>
        <p:spPr>
          <a:xfrm>
            <a:off x="156747" y="2368814"/>
            <a:ext cx="3947419" cy="35392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30272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0942A-3BF6-70ED-EAE5-584039570643}"/>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1B99DA57-1773-343A-D690-51CCB6973271}"/>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D0F99038-28BB-5EF9-7955-FE7210F73937}"/>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مميزات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A92212B3-B7FF-A140-E925-8CDD5F854F47}"/>
              </a:ext>
            </a:extLst>
          </p:cNvPr>
          <p:cNvSpPr txBox="1"/>
          <p:nvPr/>
        </p:nvSpPr>
        <p:spPr>
          <a:xfrm>
            <a:off x="4210493"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ct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مرونة الميزانية</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2400" b="1" kern="0" dirty="0">
                <a:solidFill>
                  <a:schemeClr val="bg1"/>
                </a:solidFill>
                <a:effectLst/>
                <a:latin typeface="Times New Roman" panose="02020603050405020304" pitchFamily="18" charset="0"/>
                <a:ea typeface="Times New Roman" panose="02020603050405020304" pitchFamily="18" charset="0"/>
              </a:rPr>
              <a:t>Budget Flexibility</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US" sz="20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59D83FB3-11FC-5782-1DE4-952402E5FA34}"/>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5</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6EEB25EC-092E-2B52-0B52-A8B3CF90862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94495BBF-D4BD-F1CE-B1F2-B0E7229BCAB9}"/>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1F1C2675-F84A-0C54-578D-4368C5F6E74F}"/>
              </a:ext>
            </a:extLst>
          </p:cNvPr>
          <p:cNvSpPr txBox="1"/>
          <p:nvPr/>
        </p:nvSpPr>
        <p:spPr>
          <a:xfrm>
            <a:off x="5326911" y="2914219"/>
            <a:ext cx="6734087" cy="2803140"/>
          </a:xfrm>
          <a:prstGeom prst="rect">
            <a:avLst/>
          </a:prstGeom>
          <a:noFill/>
        </p:spPr>
        <p:txBody>
          <a:bodyPr wrap="square">
            <a:spAutoFit/>
          </a:bodyPr>
          <a:lstStyle/>
          <a:p>
            <a:pPr marL="0" marR="0" algn="justLow" rtl="1">
              <a:lnSpc>
                <a:spcPct val="150000"/>
              </a:lnSpc>
              <a:spcAft>
                <a:spcPts val="800"/>
              </a:spcAft>
              <a:buNone/>
            </a:pP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يمكن للم</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علن تحديد الميزانية التي تناسب إمكاناته والتحكم في مقدار الإنفاق على الحملة</a:t>
            </a:r>
            <a:r>
              <a:rPr lang="ar-EG" sz="2400" kern="0" dirty="0">
                <a:solidFill>
                  <a:srgbClr val="002060"/>
                </a:solidFill>
                <a:latin typeface="Calibri" panose="020F0502020204030204" pitchFamily="34" charset="0"/>
                <a:ea typeface="Times New Roman" panose="02020603050405020304" pitchFamily="18" charset="0"/>
                <a:cs typeface="Times New Roman" panose="02020603050405020304" pitchFamily="18"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وهذا يجعل الإعلان الرقمي مناسبًا للأنشطة التجارية ذات الميزانيات المختلفة، من المشروعات الصغيرة إلى الشركات الكبيرة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r>
              <a:rPr lang="ar-EG"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كما يمكن زيادة الإنفاق أو تقليله وفقًا لأداء الحملة والموارد المتاحة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47B15AC7-238C-1F77-3C6E-7331E99BD12C}"/>
              </a:ext>
            </a:extLst>
          </p:cNvPr>
          <p:cNvPicPr>
            <a:picLocks noChangeAspect="1"/>
          </p:cNvPicPr>
          <p:nvPr/>
        </p:nvPicPr>
        <p:blipFill>
          <a:blip r:embed="rId4"/>
          <a:stretch>
            <a:fillRect/>
          </a:stretch>
        </p:blipFill>
        <p:spPr>
          <a:xfrm>
            <a:off x="315434" y="2686925"/>
            <a:ext cx="4741067" cy="37513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152833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791E57-4C75-638B-52D8-1FF9FDB00408}"/>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31D583A2-9E99-6C4C-7A73-D05AD9040CC5}"/>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90B78FCD-78FC-0C58-DEDB-7F1EED31C6D1}"/>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مميزات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18691BC-B2A9-BD3E-B04C-415B253D991D}"/>
              </a:ext>
            </a:extLst>
          </p:cNvPr>
          <p:cNvSpPr txBox="1"/>
          <p:nvPr/>
        </p:nvSpPr>
        <p:spPr>
          <a:xfrm>
            <a:off x="4210493"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ct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سرعة نشر الرسالة    </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Speed of Delivery</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76B03DB4-BB8E-732B-2AD3-ECBB4B029513}"/>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6</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EAA8E10E-1BFA-3C7A-FEB6-011D9167212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23C6D2BE-BCD1-BDA5-333E-32E4BB0AEFB2}"/>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37E33EE8-52D4-3CD4-7CBF-BD7B4ACBCFBE}"/>
              </a:ext>
            </a:extLst>
          </p:cNvPr>
          <p:cNvSpPr txBox="1"/>
          <p:nvPr/>
        </p:nvSpPr>
        <p:spPr>
          <a:xfrm>
            <a:off x="4037713" y="2688399"/>
            <a:ext cx="7118498" cy="3356688"/>
          </a:xfrm>
          <a:prstGeom prst="rect">
            <a:avLst/>
          </a:prstGeom>
          <a:noFill/>
        </p:spPr>
        <p:txBody>
          <a:bodyPr wrap="square">
            <a:spAutoFit/>
          </a:bodyPr>
          <a:lstStyle/>
          <a:p>
            <a:pPr algn="justLow" rtl="1">
              <a:lnSpc>
                <a:spcPct val="150000"/>
              </a:lnSpc>
            </a:pPr>
            <a:r>
              <a:rPr lang="ar-SA" sz="2400" kern="0" dirty="0">
                <a:solidFill>
                  <a:srgbClr val="002060"/>
                </a:solidFill>
                <a:effectLst/>
                <a:ea typeface="Times New Roman" panose="02020603050405020304" pitchFamily="18" charset="0"/>
                <a:cs typeface="Times New Roman" panose="02020603050405020304" pitchFamily="18" charset="0"/>
              </a:rPr>
              <a:t>يمكن إطلاق الإعلان الرقمي والوصول به إلى الجمهور بسرعة دون الحاجة إلى دورة إنتاج أو توزيع طويلة كما في بعض الوسائل التقليدية</a:t>
            </a:r>
            <a:r>
              <a:rPr lang="en-US" sz="2400" kern="0" dirty="0">
                <a:solidFill>
                  <a:srgbClr val="002060"/>
                </a:solidFill>
                <a:effectLst/>
                <a:latin typeface="Times New Roman" panose="02020603050405020304" pitchFamily="18" charset="0"/>
                <a:ea typeface="Times New Roman" panose="02020603050405020304" pitchFamily="18" charset="0"/>
              </a:rPr>
              <a:t>.</a:t>
            </a:r>
            <a:br>
              <a:rPr lang="en-US" sz="2400" kern="0" dirty="0">
                <a:solidFill>
                  <a:srgbClr val="002060"/>
                </a:solidFill>
                <a:effectLst/>
                <a:latin typeface="Times New Roman" panose="02020603050405020304" pitchFamily="18" charset="0"/>
                <a:ea typeface="Times New Roman" panose="02020603050405020304" pitchFamily="18" charset="0"/>
              </a:rPr>
            </a:br>
            <a:r>
              <a:rPr lang="ar-SA" sz="2400" kern="0" dirty="0">
                <a:solidFill>
                  <a:srgbClr val="002060"/>
                </a:solidFill>
                <a:effectLst/>
                <a:latin typeface="Times New Roman" panose="02020603050405020304" pitchFamily="18" charset="0"/>
                <a:ea typeface="Times New Roman" panose="02020603050405020304" pitchFamily="18" charset="0"/>
              </a:rPr>
              <a:t>وبمجرد إطلاق الحملة، يمكن أن تبدأ الاستجابات الرقمية في الظهور مثل النقرات والرسائل والطلبات</a:t>
            </a:r>
            <a:r>
              <a:rPr lang="en-US" sz="2400" kern="0" dirty="0">
                <a:solidFill>
                  <a:srgbClr val="002060"/>
                </a:solidFill>
                <a:effectLst/>
                <a:latin typeface="Times New Roman" panose="02020603050405020304" pitchFamily="18" charset="0"/>
                <a:ea typeface="Times New Roman" panose="02020603050405020304" pitchFamily="18" charset="0"/>
              </a:rPr>
              <a:t>.</a:t>
            </a:r>
            <a:br>
              <a:rPr lang="en-US" sz="2400" kern="0" dirty="0">
                <a:solidFill>
                  <a:srgbClr val="002060"/>
                </a:solidFill>
                <a:effectLst/>
                <a:latin typeface="Times New Roman" panose="02020603050405020304" pitchFamily="18" charset="0"/>
                <a:ea typeface="Times New Roman" panose="02020603050405020304" pitchFamily="18" charset="0"/>
              </a:rPr>
            </a:br>
            <a:r>
              <a:rPr lang="ar-SA" sz="2400" kern="0" dirty="0">
                <a:solidFill>
                  <a:srgbClr val="002060"/>
                </a:solidFill>
                <a:effectLst/>
                <a:latin typeface="Times New Roman" panose="02020603050405020304" pitchFamily="18" charset="0"/>
                <a:ea typeface="Times New Roman" panose="02020603050405020304" pitchFamily="18" charset="0"/>
              </a:rPr>
              <a:t>وتمنح هذه السرعة الم</a:t>
            </a:r>
            <a:r>
              <a:rPr lang="ar-EG" sz="2400" kern="0" dirty="0">
                <a:solidFill>
                  <a:srgbClr val="002060"/>
                </a:solidFill>
                <a:effectLst/>
                <a:latin typeface="Times New Roman" panose="02020603050405020304" pitchFamily="18" charset="0"/>
                <a:ea typeface="Times New Roman" panose="02020603050405020304" pitchFamily="18" charset="0"/>
              </a:rPr>
              <a:t>ُ</a:t>
            </a:r>
            <a:r>
              <a:rPr lang="ar-SA" sz="2400" kern="0" dirty="0">
                <a:solidFill>
                  <a:srgbClr val="002060"/>
                </a:solidFill>
                <a:effectLst/>
                <a:latin typeface="Times New Roman" panose="02020603050405020304" pitchFamily="18" charset="0"/>
                <a:ea typeface="Times New Roman" panose="02020603050405020304" pitchFamily="18" charset="0"/>
              </a:rPr>
              <a:t>علن قدرة أكبر على الاستفادة من العروض والمناسبات والأحداث في توقيتها المناسب</a:t>
            </a:r>
            <a:r>
              <a:rPr lang="en-US" sz="2400" kern="0" dirty="0">
                <a:solidFill>
                  <a:srgbClr val="002060"/>
                </a:solidFill>
                <a:effectLst/>
                <a:latin typeface="Times New Roman" panose="02020603050405020304" pitchFamily="18" charset="0"/>
                <a:ea typeface="Times New Roman" panose="02020603050405020304" pitchFamily="18" charset="0"/>
              </a:rPr>
              <a:t>.</a:t>
            </a:r>
            <a:endParaRPr lang="en-US" sz="2400" dirty="0">
              <a:solidFill>
                <a:srgbClr val="002060"/>
              </a:solidFill>
            </a:endParaRPr>
          </a:p>
        </p:txBody>
      </p:sp>
      <p:pic>
        <p:nvPicPr>
          <p:cNvPr id="6" name="Picture 5" descr="Fast delivery - Free shipping and delivery icons">
            <a:extLst>
              <a:ext uri="{FF2B5EF4-FFF2-40B4-BE49-F238E27FC236}">
                <a16:creationId xmlns:a16="http://schemas.microsoft.com/office/drawing/2014/main" id="{A7C2D284-4275-C370-CADD-A2BEE61DAC0E}"/>
              </a:ext>
            </a:extLst>
          </p:cNvPr>
          <p:cNvPicPr>
            <a:picLocks noChangeAspect="1"/>
          </p:cNvPicPr>
          <p:nvPr/>
        </p:nvPicPr>
        <p:blipFill>
          <a:blip r:embed="rId4"/>
          <a:stretch>
            <a:fillRect/>
          </a:stretch>
        </p:blipFill>
        <p:spPr>
          <a:xfrm>
            <a:off x="466228" y="2424143"/>
            <a:ext cx="3296738" cy="32967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4652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AAC700-FCB1-281C-3E2B-54491FC45744}"/>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E6E67564-4D51-BFA1-5A53-1D98F365D357}"/>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5735ED9E-CA28-5A51-F988-9D1A1B0962E2}"/>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مميزات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A35A390-B7D4-E535-C675-543CFF4C7CCF}"/>
              </a:ext>
            </a:extLst>
          </p:cNvPr>
          <p:cNvSpPr txBox="1"/>
          <p:nvPr/>
        </p:nvSpPr>
        <p:spPr>
          <a:xfrm>
            <a:off x="4190226"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ct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تنوع الأشكال الإعلانية   </a:t>
            </a:r>
            <a:r>
              <a:rPr lang="en-US"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Variety of Ad Formats</a:t>
            </a:r>
            <a:endParaRPr lang="en-US" sz="24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D364DFE9-5F45-7B98-DF3E-53D88720A61E}"/>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7</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3AB2ED4D-F078-5986-742F-2669BF40BB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338" y="-60599"/>
            <a:ext cx="2690683" cy="1001008"/>
          </a:xfrm>
          <a:prstGeom prst="rect">
            <a:avLst/>
          </a:prstGeom>
        </p:spPr>
      </p:pic>
      <p:sp>
        <p:nvSpPr>
          <p:cNvPr id="16" name="TextBox 15">
            <a:extLst>
              <a:ext uri="{FF2B5EF4-FFF2-40B4-BE49-F238E27FC236}">
                <a16:creationId xmlns:a16="http://schemas.microsoft.com/office/drawing/2014/main" id="{99E7E9EE-E48E-D3B7-B0DC-12C073F0CDAF}"/>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321A587C-8AC4-CBA9-167D-40AEF47C7462}"/>
              </a:ext>
            </a:extLst>
          </p:cNvPr>
          <p:cNvSpPr txBox="1"/>
          <p:nvPr/>
        </p:nvSpPr>
        <p:spPr>
          <a:xfrm>
            <a:off x="4932325" y="2830015"/>
            <a:ext cx="7118498" cy="2795958"/>
          </a:xfrm>
          <a:prstGeom prst="rect">
            <a:avLst/>
          </a:prstGeom>
          <a:noFill/>
        </p:spPr>
        <p:txBody>
          <a:bodyPr wrap="square">
            <a:spAutoFit/>
          </a:bodyPr>
          <a:lstStyle/>
          <a:p>
            <a:pPr marL="0" marR="0" algn="justLow" rtl="1">
              <a:lnSpc>
                <a:spcPct val="150000"/>
              </a:lnSpc>
              <a:spcAft>
                <a:spcPts val="800"/>
              </a:spcAft>
              <a:buNone/>
            </a:pP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توفر البيئة الرقمية أشكالًا متعددة للإعلان، مثل الإعلانات النصية والمصورة وإعلانات الفيديو والإعلانات التفاعلية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b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b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ويستطيع الم</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علن اختيار الشكل الذي يتناسب مع طبيعة الرسالة والمنصة والجمهور</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r>
              <a:rPr lang="ar-EG"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وهذا التنوع يمنحه مساحة أكبر للإبداع في تقديم المنتج وبناء الرسالة الإعلانية</a:t>
            </a:r>
            <a:r>
              <a:rPr lang="en-US" sz="12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2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descr="Standard digital ad sizes 2026: The complete guide">
            <a:extLst>
              <a:ext uri="{FF2B5EF4-FFF2-40B4-BE49-F238E27FC236}">
                <a16:creationId xmlns:a16="http://schemas.microsoft.com/office/drawing/2014/main" id="{804C783F-711B-CAC3-2F25-063194E9878C}"/>
              </a:ext>
            </a:extLst>
          </p:cNvPr>
          <p:cNvPicPr>
            <a:picLocks noChangeAspect="1"/>
          </p:cNvPicPr>
          <p:nvPr/>
        </p:nvPicPr>
        <p:blipFill>
          <a:blip r:embed="rId4"/>
          <a:stretch>
            <a:fillRect/>
          </a:stretch>
        </p:blipFill>
        <p:spPr>
          <a:xfrm>
            <a:off x="141177" y="2816551"/>
            <a:ext cx="4529043" cy="28094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21280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CAC4C-3F5D-EE89-426E-598233D2C822}"/>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018FEA77-464C-4968-3F29-A227F006496C}"/>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51EAB929-2837-8436-96D0-869EC7B1F699}"/>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مميزات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B84A4682-1042-F4C7-2330-CBA5E6F1D610}"/>
              </a:ext>
            </a:extLst>
          </p:cNvPr>
          <p:cNvSpPr txBox="1"/>
          <p:nvPr/>
        </p:nvSpPr>
        <p:spPr>
          <a:xfrm>
            <a:off x="4210493" y="2123715"/>
            <a:ext cx="6516845"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15000"/>
              </a:lnSpc>
              <a:spcBef>
                <a:spcPts val="0"/>
              </a:spcBef>
              <a:spcAft>
                <a:spcPts val="800"/>
              </a:spcAft>
              <a:buClrTx/>
              <a:buSzTx/>
              <a:buFontTx/>
              <a:buNone/>
              <a:tabLst/>
              <a:defRPr/>
            </a:pPr>
            <a:r>
              <a:rPr lang="ar-SA" sz="2400" b="1" kern="0" dirty="0">
                <a:solidFill>
                  <a:schemeClr val="bg1"/>
                </a:solidFill>
                <a:effectLst/>
                <a:ea typeface="Times New Roman" panose="02020603050405020304" pitchFamily="18" charset="0"/>
                <a:cs typeface="Times New Roman" panose="02020603050405020304" pitchFamily="18" charset="0"/>
              </a:rPr>
              <a:t>إمكانية تعديل الحملة </a:t>
            </a:r>
            <a:r>
              <a:rPr lang="en-US" sz="2400" b="1" kern="0" dirty="0">
                <a:solidFill>
                  <a:schemeClr val="bg1"/>
                </a:solidFill>
                <a:effectLst/>
                <a:latin typeface="Times New Roman" panose="02020603050405020304" pitchFamily="18" charset="0"/>
                <a:ea typeface="Times New Roman" panose="02020603050405020304" pitchFamily="18" charset="0"/>
              </a:rPr>
              <a:t>Campaign Flexibility</a:t>
            </a:r>
            <a:endParaRPr kumimoji="0" lang="en-US" sz="2400" b="0" i="0" u="none" strike="noStrike" kern="100" cap="none" spc="0" normalizeH="0" baseline="0" noProof="0" dirty="0">
              <a:ln>
                <a:noFill/>
              </a:ln>
              <a:solidFill>
                <a:schemeClr val="bg1"/>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14DD8E34-91FA-EB33-B6BA-4F80627E6791}"/>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8</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02E7906A-B812-CC33-4641-605D4BECB1E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F0EEFDE0-C967-5941-5F48-FB1EAA27984B}"/>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F3B72472-FFC8-A6A6-838E-E8407C2BEC44}"/>
              </a:ext>
            </a:extLst>
          </p:cNvPr>
          <p:cNvSpPr txBox="1"/>
          <p:nvPr/>
        </p:nvSpPr>
        <p:spPr>
          <a:xfrm>
            <a:off x="4813434" y="2849304"/>
            <a:ext cx="7118498" cy="3356688"/>
          </a:xfrm>
          <a:prstGeom prst="rect">
            <a:avLst/>
          </a:prstGeom>
          <a:noFill/>
        </p:spPr>
        <p:txBody>
          <a:bodyPr wrap="square">
            <a:spAutoFit/>
          </a:bodyPr>
          <a:lstStyle/>
          <a:p>
            <a:pPr algn="justLow" rtl="1">
              <a:lnSpc>
                <a:spcPct val="150000"/>
              </a:lnSpc>
            </a:pPr>
            <a:r>
              <a:rPr lang="ar-SA" sz="2400" kern="0" dirty="0">
                <a:solidFill>
                  <a:srgbClr val="002060"/>
                </a:solidFill>
                <a:effectLst/>
                <a:ea typeface="Times New Roman" panose="02020603050405020304" pitchFamily="18" charset="0"/>
                <a:cs typeface="Times New Roman" panose="02020603050405020304" pitchFamily="18" charset="0"/>
              </a:rPr>
              <a:t>لا يحتاج الم</a:t>
            </a:r>
            <a:r>
              <a:rPr lang="ar-EG" sz="2400" kern="0" dirty="0">
                <a:solidFill>
                  <a:srgbClr val="002060"/>
                </a:solidFill>
                <a:effectLst/>
                <a:ea typeface="Times New Roman" panose="02020603050405020304" pitchFamily="18" charset="0"/>
                <a:cs typeface="Times New Roman" panose="02020603050405020304" pitchFamily="18" charset="0"/>
              </a:rPr>
              <a:t>ُ</a:t>
            </a:r>
            <a:r>
              <a:rPr lang="ar-SA" sz="2400" kern="0" dirty="0">
                <a:solidFill>
                  <a:srgbClr val="002060"/>
                </a:solidFill>
                <a:effectLst/>
                <a:ea typeface="Times New Roman" panose="02020603050405020304" pitchFamily="18" charset="0"/>
                <a:cs typeface="Times New Roman" panose="02020603050405020304" pitchFamily="18" charset="0"/>
              </a:rPr>
              <a:t>علن إلى انتظار انتهاء الحملة حتى يكتشف وجود مشكلة في الأداء؛ إذ يمكن تعديل عناصر الإعلان أثناء تشغيله</a:t>
            </a:r>
            <a:r>
              <a:rPr lang="en-US" sz="2400" kern="0" dirty="0">
                <a:solidFill>
                  <a:srgbClr val="002060"/>
                </a:solidFill>
                <a:effectLst/>
                <a:latin typeface="Times New Roman" panose="02020603050405020304" pitchFamily="18" charset="0"/>
                <a:ea typeface="Times New Roman" panose="02020603050405020304" pitchFamily="18" charset="0"/>
              </a:rPr>
              <a:t>.</a:t>
            </a:r>
            <a:br>
              <a:rPr lang="en-US" sz="2400" kern="0" dirty="0">
                <a:solidFill>
                  <a:srgbClr val="002060"/>
                </a:solidFill>
                <a:effectLst/>
                <a:latin typeface="Times New Roman" panose="02020603050405020304" pitchFamily="18" charset="0"/>
                <a:ea typeface="Times New Roman" panose="02020603050405020304" pitchFamily="18" charset="0"/>
              </a:rPr>
            </a:br>
            <a:r>
              <a:rPr lang="ar-SA" sz="2400" kern="0" dirty="0">
                <a:solidFill>
                  <a:srgbClr val="002060"/>
                </a:solidFill>
                <a:effectLst/>
                <a:latin typeface="Times New Roman" panose="02020603050405020304" pitchFamily="18" charset="0"/>
                <a:ea typeface="Times New Roman" panose="02020603050405020304" pitchFamily="18" charset="0"/>
              </a:rPr>
              <a:t>ويمكن تغيير المحتوى أو الجمهور أو الميزانية أو المنصة وفقًا للنتائج التي تظهر أثناء الحملة</a:t>
            </a:r>
            <a:r>
              <a:rPr lang="en-US" sz="2400" kern="0" dirty="0">
                <a:solidFill>
                  <a:srgbClr val="002060"/>
                </a:solidFill>
                <a:effectLst/>
                <a:latin typeface="Times New Roman" panose="02020603050405020304" pitchFamily="18" charset="0"/>
                <a:ea typeface="Times New Roman" panose="02020603050405020304" pitchFamily="18" charset="0"/>
              </a:rPr>
              <a:t>.</a:t>
            </a:r>
            <a:br>
              <a:rPr lang="en-US" sz="2400" kern="0" dirty="0">
                <a:solidFill>
                  <a:srgbClr val="002060"/>
                </a:solidFill>
                <a:effectLst/>
                <a:latin typeface="Times New Roman" panose="02020603050405020304" pitchFamily="18" charset="0"/>
                <a:ea typeface="Times New Roman" panose="02020603050405020304" pitchFamily="18" charset="0"/>
              </a:rPr>
            </a:br>
            <a:r>
              <a:rPr lang="ar-SA" sz="2400" kern="0" dirty="0">
                <a:solidFill>
                  <a:srgbClr val="002060"/>
                </a:solidFill>
                <a:effectLst/>
                <a:latin typeface="Times New Roman" panose="02020603050405020304" pitchFamily="18" charset="0"/>
                <a:ea typeface="Times New Roman" panose="02020603050405020304" pitchFamily="18" charset="0"/>
              </a:rPr>
              <a:t>وبذلك يصبح الإعلان الرقمي أكثر مرونة وقدرة على التكيف مع تغير الظروف والاستجابة الفعلية للجمهور</a:t>
            </a:r>
            <a:r>
              <a:rPr lang="en-US" sz="2400" kern="0" dirty="0">
                <a:solidFill>
                  <a:srgbClr val="002060"/>
                </a:solidFill>
                <a:effectLst/>
                <a:latin typeface="Times New Roman" panose="02020603050405020304" pitchFamily="18" charset="0"/>
                <a:ea typeface="Times New Roman" panose="02020603050405020304" pitchFamily="18" charset="0"/>
              </a:rPr>
              <a:t>.</a:t>
            </a:r>
            <a:endParaRPr lang="en-US" sz="2400" dirty="0">
              <a:solidFill>
                <a:srgbClr val="002060"/>
              </a:solidFill>
            </a:endParaRPr>
          </a:p>
        </p:txBody>
      </p:sp>
      <p:pic>
        <p:nvPicPr>
          <p:cNvPr id="6" name="Picture 5" descr="How Smarter Google Ads Strategies Create Better Leads and Higher Conversions">
            <a:extLst>
              <a:ext uri="{FF2B5EF4-FFF2-40B4-BE49-F238E27FC236}">
                <a16:creationId xmlns:a16="http://schemas.microsoft.com/office/drawing/2014/main" id="{053ACC54-A6EF-CF43-FE5F-D89EEE146F86}"/>
              </a:ext>
            </a:extLst>
          </p:cNvPr>
          <p:cNvPicPr>
            <a:picLocks noChangeAspect="1"/>
          </p:cNvPicPr>
          <p:nvPr/>
        </p:nvPicPr>
        <p:blipFill>
          <a:blip r:embed="rId4"/>
          <a:stretch>
            <a:fillRect/>
          </a:stretch>
        </p:blipFill>
        <p:spPr>
          <a:xfrm>
            <a:off x="260068" y="2693715"/>
            <a:ext cx="4275982" cy="33566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346151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3FB74-9FF2-3821-E4D6-153B75D76D89}"/>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D1532DB9-CBE4-5381-0B6E-7C866BE75848}"/>
              </a:ext>
            </a:extLst>
          </p:cNvPr>
          <p:cNvSpPr/>
          <p:nvPr/>
        </p:nvSpPr>
        <p:spPr>
          <a:xfrm flipV="1">
            <a:off x="2802190" y="812913"/>
            <a:ext cx="9292918" cy="4571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70C0"/>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CD96C5D1-5ACC-9456-4D41-A67B6EF2352E}"/>
              </a:ext>
            </a:extLst>
          </p:cNvPr>
          <p:cNvSpPr/>
          <p:nvPr/>
        </p:nvSpPr>
        <p:spPr>
          <a:xfrm>
            <a:off x="1637836" y="940409"/>
            <a:ext cx="10423163" cy="688590"/>
          </a:xfrm>
          <a:prstGeom prst="rect">
            <a:avLst/>
          </a:prstGeom>
          <a:solidFill>
            <a:srgbClr val="00194C"/>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مميزات الإعلان الرقمي..   </a:t>
            </a:r>
            <a:endParaRPr kumimoji="0" lang="en-US" sz="2400" b="0" i="0" u="none" strike="noStrike" kern="1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E51FA7F6-B519-75E9-3FE7-FEA05E785038}"/>
              </a:ext>
            </a:extLst>
          </p:cNvPr>
          <p:cNvSpPr txBox="1"/>
          <p:nvPr/>
        </p:nvSpPr>
        <p:spPr>
          <a:xfrm>
            <a:off x="2191220" y="2139808"/>
            <a:ext cx="8611459" cy="490199"/>
          </a:xfrm>
          <a:prstGeom prst="rect">
            <a:avLst/>
          </a:prstGeom>
          <a:solidFill>
            <a:srgbClr val="C00000"/>
          </a:solidFill>
          <a:effectLst>
            <a:outerShdw blurRad="50800" dist="38100" dir="5400000" algn="t" rotWithShape="0">
              <a:prstClr val="black">
                <a:alpha val="40000"/>
              </a:prstClr>
            </a:outerShdw>
            <a:reflection blurRad="6350" stA="52000" endA="300" endPos="35000" dir="5400000" sy="-100000" algn="bl" rotWithShape="0"/>
          </a:effectLst>
        </p:spPr>
        <p:txBody>
          <a:bodyPr wrap="square" rtlCol="0">
            <a:spAutoFit/>
          </a:bodyPr>
          <a:lstStyle/>
          <a:p>
            <a:pPr marL="0" marR="0" algn="r" rtl="1">
              <a:lnSpc>
                <a:spcPct val="115000"/>
              </a:lnSpc>
              <a:spcAft>
                <a:spcPts val="800"/>
              </a:spcAft>
              <a:buNone/>
            </a:pPr>
            <a:r>
              <a:rPr lang="ar-SA"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الاستفادة من البيانات في اتخاذ القرارات</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2400" b="1" kern="0" dirty="0">
                <a:solidFill>
                  <a:schemeClr val="bg1"/>
                </a:solidFill>
                <a:effectLst/>
                <a:latin typeface="Times New Roman" panose="02020603050405020304" pitchFamily="18" charset="0"/>
                <a:ea typeface="Times New Roman" panose="02020603050405020304" pitchFamily="18" charset="0"/>
              </a:rPr>
              <a:t>Data-Driven Decision Making</a:t>
            </a:r>
            <a:r>
              <a:rPr lang="ar-EG" sz="2400" b="1" kern="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US" sz="2000" kern="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4FC6DCC8-AD6F-C444-4AD0-47C23EB1C951}"/>
              </a:ext>
            </a:extLst>
          </p:cNvPr>
          <p:cNvSpPr/>
          <p:nvPr/>
        </p:nvSpPr>
        <p:spPr>
          <a:xfrm>
            <a:off x="10927135" y="2143852"/>
            <a:ext cx="1167973" cy="48615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9</a:t>
            </a:r>
            <a:endParaRPr kumimoji="0" lang="ar-SA"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pic>
        <p:nvPicPr>
          <p:cNvPr id="4" name="Graphic 21">
            <a:extLst>
              <a:ext uri="{FF2B5EF4-FFF2-40B4-BE49-F238E27FC236}">
                <a16:creationId xmlns:a16="http://schemas.microsoft.com/office/drawing/2014/main" id="{8981CA3A-5EE6-B1D9-CE54-B233C806DA6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236" y="-60599"/>
            <a:ext cx="2690683" cy="1001008"/>
          </a:xfrm>
          <a:prstGeom prst="rect">
            <a:avLst/>
          </a:prstGeom>
        </p:spPr>
      </p:pic>
      <p:sp>
        <p:nvSpPr>
          <p:cNvPr id="16" name="TextBox 15">
            <a:extLst>
              <a:ext uri="{FF2B5EF4-FFF2-40B4-BE49-F238E27FC236}">
                <a16:creationId xmlns:a16="http://schemas.microsoft.com/office/drawing/2014/main" id="{C0897128-A11C-F8B6-4E80-38518EB16CCB}"/>
              </a:ext>
            </a:extLst>
          </p:cNvPr>
          <p:cNvSpPr txBox="1"/>
          <p:nvPr/>
        </p:nvSpPr>
        <p:spPr>
          <a:xfrm>
            <a:off x="3762966" y="419704"/>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C342585F-A7DC-ABB6-072F-B8C18D8C1C70}"/>
              </a:ext>
            </a:extLst>
          </p:cNvPr>
          <p:cNvSpPr txBox="1"/>
          <p:nvPr/>
        </p:nvSpPr>
        <p:spPr>
          <a:xfrm>
            <a:off x="4371001" y="2914219"/>
            <a:ext cx="7689998" cy="2239844"/>
          </a:xfrm>
          <a:prstGeom prst="rect">
            <a:avLst/>
          </a:prstGeom>
          <a:noFill/>
        </p:spPr>
        <p:txBody>
          <a:bodyPr wrap="square">
            <a:spAutoFit/>
          </a:bodyPr>
          <a:lstStyle/>
          <a:p>
            <a:pPr algn="justLow" rtl="1">
              <a:lnSpc>
                <a:spcPct val="150000"/>
              </a:lnSpc>
            </a:pPr>
            <a:r>
              <a:rPr lang="ar-SA" sz="2400" kern="0" dirty="0">
                <a:solidFill>
                  <a:srgbClr val="002060"/>
                </a:solidFill>
                <a:effectLst/>
                <a:ea typeface="Times New Roman" panose="02020603050405020304" pitchFamily="18" charset="0"/>
                <a:cs typeface="Times New Roman" panose="02020603050405020304" pitchFamily="18" charset="0"/>
              </a:rPr>
              <a:t>تنتج الحملات الرقمية كمية كبيرة من البيانات التي تساعد الم</a:t>
            </a:r>
            <a:r>
              <a:rPr lang="ar-EG" sz="2400" kern="0" dirty="0">
                <a:solidFill>
                  <a:srgbClr val="002060"/>
                </a:solidFill>
                <a:effectLst/>
                <a:ea typeface="Times New Roman" panose="02020603050405020304" pitchFamily="18" charset="0"/>
                <a:cs typeface="Times New Roman" panose="02020603050405020304" pitchFamily="18" charset="0"/>
              </a:rPr>
              <a:t>ُ</a:t>
            </a:r>
            <a:r>
              <a:rPr lang="ar-SA" sz="2400" kern="0" dirty="0">
                <a:solidFill>
                  <a:srgbClr val="002060"/>
                </a:solidFill>
                <a:effectLst/>
                <a:ea typeface="Times New Roman" panose="02020603050405020304" pitchFamily="18" charset="0"/>
                <a:cs typeface="Times New Roman" panose="02020603050405020304" pitchFamily="18" charset="0"/>
              </a:rPr>
              <a:t>علن على فهم أداء الإعلان وسلوك الجمهور</a:t>
            </a:r>
            <a:r>
              <a:rPr lang="en-US" sz="2400" kern="0" dirty="0">
                <a:solidFill>
                  <a:srgbClr val="002060"/>
                </a:solidFill>
                <a:effectLst/>
                <a:latin typeface="Times New Roman" panose="02020603050405020304" pitchFamily="18" charset="0"/>
                <a:ea typeface="Times New Roman" panose="02020603050405020304" pitchFamily="18" charset="0"/>
              </a:rPr>
              <a:t>.</a:t>
            </a:r>
            <a:r>
              <a:rPr lang="ar-EG" sz="2400" kern="0" dirty="0">
                <a:solidFill>
                  <a:srgbClr val="002060"/>
                </a:solidFill>
                <a:effectLst/>
                <a:latin typeface="Times New Roman" panose="02020603050405020304" pitchFamily="18" charset="0"/>
                <a:ea typeface="Times New Roman" panose="02020603050405020304" pitchFamily="18" charset="0"/>
              </a:rPr>
              <a:t> </a:t>
            </a:r>
            <a:r>
              <a:rPr lang="ar-SA" sz="2400" kern="0" dirty="0">
                <a:solidFill>
                  <a:srgbClr val="002060"/>
                </a:solidFill>
                <a:effectLst/>
                <a:latin typeface="Times New Roman" panose="02020603050405020304" pitchFamily="18" charset="0"/>
                <a:ea typeface="Times New Roman" panose="02020603050405020304" pitchFamily="18" charset="0"/>
              </a:rPr>
              <a:t>ويمكن استخدام هذه البيانات لتحديد نقاط القوة والضعف واختيار التعديلات المناسبة للحملة</a:t>
            </a:r>
            <a:r>
              <a:rPr lang="en-US" sz="2400" kern="0" dirty="0">
                <a:solidFill>
                  <a:srgbClr val="002060"/>
                </a:solidFill>
                <a:effectLst/>
                <a:latin typeface="Times New Roman" panose="02020603050405020304" pitchFamily="18" charset="0"/>
                <a:ea typeface="Times New Roman" panose="02020603050405020304" pitchFamily="18" charset="0"/>
              </a:rPr>
              <a:t>.</a:t>
            </a:r>
            <a:r>
              <a:rPr lang="ar-EG" sz="2400" kern="0" dirty="0">
                <a:solidFill>
                  <a:srgbClr val="002060"/>
                </a:solidFill>
                <a:effectLst/>
                <a:latin typeface="Times New Roman" panose="02020603050405020304" pitchFamily="18" charset="0"/>
                <a:ea typeface="Times New Roman" panose="02020603050405020304" pitchFamily="18" charset="0"/>
              </a:rPr>
              <a:t> </a:t>
            </a:r>
            <a:r>
              <a:rPr lang="ar-SA" sz="2400" kern="0" dirty="0">
                <a:solidFill>
                  <a:srgbClr val="002060"/>
                </a:solidFill>
                <a:effectLst/>
                <a:latin typeface="Times New Roman" panose="02020603050405020304" pitchFamily="18" charset="0"/>
                <a:ea typeface="Times New Roman" panose="02020603050405020304" pitchFamily="18" charset="0"/>
              </a:rPr>
              <a:t>وبذلك تنتقل القرارات الإعلانية من الاعتماد على التخمين إلى </a:t>
            </a:r>
            <a:r>
              <a:rPr lang="ar-SA" sz="2400" b="1" kern="0" dirty="0">
                <a:solidFill>
                  <a:srgbClr val="002060"/>
                </a:solidFill>
                <a:effectLst/>
                <a:latin typeface="Times New Roman" panose="02020603050405020304" pitchFamily="18" charset="0"/>
                <a:ea typeface="Times New Roman" panose="02020603050405020304" pitchFamily="18" charset="0"/>
              </a:rPr>
              <a:t>اتخاذ قرارات أكثر استنادًا إلى الأدلة والنتائج</a:t>
            </a:r>
            <a:r>
              <a:rPr lang="en-US" sz="1200" kern="0" dirty="0">
                <a:solidFill>
                  <a:srgbClr val="002060"/>
                </a:solidFill>
                <a:effectLst/>
                <a:latin typeface="Times New Roman" panose="02020603050405020304" pitchFamily="18" charset="0"/>
                <a:ea typeface="Times New Roman" panose="02020603050405020304" pitchFamily="18" charset="0"/>
              </a:rPr>
              <a:t>.</a:t>
            </a:r>
            <a:endParaRPr lang="en-US" dirty="0">
              <a:solidFill>
                <a:srgbClr val="002060"/>
              </a:solidFill>
            </a:endParaRPr>
          </a:p>
        </p:txBody>
      </p:sp>
      <p:pic>
        <p:nvPicPr>
          <p:cNvPr id="6" name="Picture 5" descr="▷ The Importance of Data-Driven Decision-Making | Esade">
            <a:extLst>
              <a:ext uri="{FF2B5EF4-FFF2-40B4-BE49-F238E27FC236}">
                <a16:creationId xmlns:a16="http://schemas.microsoft.com/office/drawing/2014/main" id="{BB86C9BF-765E-CB9F-3D07-CFC4A2C565DE}"/>
              </a:ext>
            </a:extLst>
          </p:cNvPr>
          <p:cNvPicPr>
            <a:picLocks noChangeAspect="1"/>
          </p:cNvPicPr>
          <p:nvPr/>
        </p:nvPicPr>
        <p:blipFill>
          <a:blip r:embed="rId4"/>
          <a:stretch>
            <a:fillRect/>
          </a:stretch>
        </p:blipFill>
        <p:spPr>
          <a:xfrm>
            <a:off x="131001" y="2914219"/>
            <a:ext cx="4240001" cy="34728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747840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BFAB8-0E87-1E91-B2B8-AA8B76231ECE}"/>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6D025CB-2BA7-EDEF-34FB-7128960AF7E4}"/>
              </a:ext>
            </a:extLst>
          </p:cNvPr>
          <p:cNvPicPr>
            <a:picLocks noChangeAspect="1"/>
          </p:cNvPicPr>
          <p:nvPr/>
        </p:nvPicPr>
        <p:blipFill>
          <a:blip r:embed="rId3"/>
          <a:stretch>
            <a:fillRect/>
          </a:stretch>
        </p:blipFill>
        <p:spPr>
          <a:xfrm>
            <a:off x="0" y="0"/>
            <a:ext cx="12483234" cy="6985591"/>
          </a:xfrm>
          <a:prstGeom prst="rect">
            <a:avLst/>
          </a:prstGeom>
        </p:spPr>
      </p:pic>
      <p:pic>
        <p:nvPicPr>
          <p:cNvPr id="6" name="Graphic 21">
            <a:extLst>
              <a:ext uri="{FF2B5EF4-FFF2-40B4-BE49-F238E27FC236}">
                <a16:creationId xmlns:a16="http://schemas.microsoft.com/office/drawing/2014/main" id="{0059AFC5-C30B-DF58-E442-002BF04F0B9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8102" y="-204441"/>
            <a:ext cx="2930426" cy="1368308"/>
          </a:xfrm>
          <a:prstGeom prst="rect">
            <a:avLst/>
          </a:prstGeom>
        </p:spPr>
      </p:pic>
      <p:sp>
        <p:nvSpPr>
          <p:cNvPr id="2" name="Rectangle: Diagonal Corners Rounded 1">
            <a:extLst>
              <a:ext uri="{FF2B5EF4-FFF2-40B4-BE49-F238E27FC236}">
                <a16:creationId xmlns:a16="http://schemas.microsoft.com/office/drawing/2014/main" id="{7C6987CE-F2D9-ACC7-9D42-01520FEDF164}"/>
              </a:ext>
            </a:extLst>
          </p:cNvPr>
          <p:cNvSpPr/>
          <p:nvPr/>
        </p:nvSpPr>
        <p:spPr>
          <a:xfrm>
            <a:off x="159490" y="2004436"/>
            <a:ext cx="7081284" cy="2875908"/>
          </a:xfrm>
          <a:prstGeom prst="round2Diag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Alexandria" charset="0"/>
                <a:ea typeface="+mn-ea"/>
                <a:cs typeface="Times New Roman" panose="02020603050405020304" pitchFamily="18" charset="0"/>
              </a:rPr>
              <a:t>أنواع  الإعلانات الرقمية</a:t>
            </a:r>
          </a:p>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prstClr val="white"/>
              </a:solidFill>
              <a:effectLst/>
              <a:uLnTx/>
              <a:uFillTx/>
              <a:latin typeface="Alexandria" charset="0"/>
              <a:ea typeface="+mn-ea"/>
              <a:cs typeface="Times New Roman" panose="02020603050405020304" pitchFamily="18" charset="0"/>
            </a:endParaRPr>
          </a:p>
          <a:p>
            <a:pPr marL="0" marR="0" lvl="0" indent="0" algn="ctr" defTabSz="914400" rtl="1" eaLnBrk="1" fontAlgn="auto" latinLnBrk="0" hangingPunct="1">
              <a:lnSpc>
                <a:spcPct val="100000"/>
              </a:lnSpc>
              <a:spcBef>
                <a:spcPts val="0"/>
              </a:spcBef>
              <a:spcAft>
                <a:spcPts val="0"/>
              </a:spcAft>
              <a:buClrTx/>
              <a:buSzTx/>
              <a:buFontTx/>
              <a:buNone/>
              <a:tabLst/>
              <a:defRPr/>
            </a:pPr>
            <a:r>
              <a:rPr lang="en-US" sz="2400" dirty="0"/>
              <a:t>📸 🎨 💅 💄 👗 ☕ 📸 🍒 🍹 🌴 ✨ 🛍️</a:t>
            </a:r>
            <a:endParaRPr kumimoji="0" lang="ar-EG" sz="2400" b="1" i="0" u="none" strike="noStrike" kern="1200" cap="none" spc="0" normalizeH="0" baseline="0" noProof="0" dirty="0">
              <a:ln>
                <a:noFill/>
              </a:ln>
              <a:solidFill>
                <a:prstClr val="white"/>
              </a:solidFill>
              <a:effectLst/>
              <a:uLnTx/>
              <a:uFillTx/>
              <a:latin typeface="Alexandria" charset="0"/>
              <a:ea typeface="+mn-ea"/>
              <a:cs typeface="Times New Roman" panose="02020603050405020304" pitchFamily="18" charset="0"/>
            </a:endParaRPr>
          </a:p>
          <a:p>
            <a:pPr marL="0" marR="0" lvl="0" indent="0" algn="ctr" defTabSz="914400" rtl="1" eaLnBrk="1" fontAlgn="auto" latinLnBrk="0" hangingPunct="1">
              <a:lnSpc>
                <a:spcPct val="100000"/>
              </a:lnSpc>
              <a:spcBef>
                <a:spcPts val="0"/>
              </a:spcBef>
              <a:spcAft>
                <a:spcPts val="0"/>
              </a:spcAft>
              <a:buClrTx/>
              <a:buSzTx/>
              <a:buFontTx/>
              <a:buNone/>
              <a:tabLst/>
              <a:defRPr/>
            </a:pPr>
            <a:r>
              <a:rPr lang="en-US" sz="2800" dirty="0"/>
              <a:t>🎬 🎵 🔊 ⚡ 🚀 🤯 💥 🍿 🎯 💯🏷️</a:t>
            </a:r>
            <a:endParaRPr kumimoji="0" lang="ar-EG" sz="2800" b="1" i="0" u="none" strike="noStrike" kern="1200" cap="none" spc="0" normalizeH="0" baseline="0" noProof="0" dirty="0">
              <a:ln>
                <a:noFill/>
              </a:ln>
              <a:solidFill>
                <a:prstClr val="white"/>
              </a:solidFill>
              <a:effectLst/>
              <a:uLnTx/>
              <a:uFillTx/>
              <a:latin typeface="Alexandria" charset="0"/>
              <a:ea typeface="+mn-ea"/>
              <a:cs typeface="Times New Roman" panose="02020603050405020304" pitchFamily="18" charset="0"/>
            </a:endParaRPr>
          </a:p>
        </p:txBody>
      </p:sp>
    </p:spTree>
    <p:extLst>
      <p:ext uri="{BB962C8B-B14F-4D97-AF65-F5344CB8AC3E}">
        <p14:creationId xmlns:p14="http://schemas.microsoft.com/office/powerpoint/2010/main" val="3797464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0C0A1-A19A-61BB-CF34-01437734B1B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781ED95-DB75-8427-8AA5-2BB059C1F0D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E21E7EAB-016C-D52C-3DC0-E89D47358DA3}"/>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14" name="Picture 13">
            <a:extLst>
              <a:ext uri="{FF2B5EF4-FFF2-40B4-BE49-F238E27FC236}">
                <a16:creationId xmlns:a16="http://schemas.microsoft.com/office/drawing/2014/main" id="{8C8743E2-1B86-AD2E-E82C-3F44672839B7}"/>
              </a:ext>
            </a:extLst>
          </p:cNvPr>
          <p:cNvPicPr>
            <a:picLocks noChangeAspect="1"/>
          </p:cNvPicPr>
          <p:nvPr/>
        </p:nvPicPr>
        <p:blipFill>
          <a:blip r:embed="rId3"/>
          <a:stretch>
            <a:fillRect/>
          </a:stretch>
        </p:blipFill>
        <p:spPr>
          <a:xfrm>
            <a:off x="895476" y="697919"/>
            <a:ext cx="10005237" cy="54621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Graphic 21">
            <a:extLst>
              <a:ext uri="{FF2B5EF4-FFF2-40B4-BE49-F238E27FC236}">
                <a16:creationId xmlns:a16="http://schemas.microsoft.com/office/drawing/2014/main" id="{5EDF1583-55C0-5EC0-7788-C57FCB31D14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176691"/>
            <a:ext cx="2305141" cy="1076343"/>
          </a:xfrm>
          <a:prstGeom prst="rect">
            <a:avLst/>
          </a:prstGeom>
        </p:spPr>
      </p:pic>
    </p:spTree>
    <p:extLst>
      <p:ext uri="{BB962C8B-B14F-4D97-AF65-F5344CB8AC3E}">
        <p14:creationId xmlns:p14="http://schemas.microsoft.com/office/powerpoint/2010/main" val="28620682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6BD4D-D7FD-3A72-8F1B-EF41F1A6520C}"/>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5988163C-AE2D-44DC-62F0-4E1CEDF34705}"/>
              </a:ext>
            </a:extLst>
          </p:cNvPr>
          <p:cNvSpPr/>
          <p:nvPr/>
        </p:nvSpPr>
        <p:spPr>
          <a:xfrm flipV="1">
            <a:off x="745160" y="780001"/>
            <a:ext cx="892257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6" name="Graphic 21">
            <a:extLst>
              <a:ext uri="{FF2B5EF4-FFF2-40B4-BE49-F238E27FC236}">
                <a16:creationId xmlns:a16="http://schemas.microsoft.com/office/drawing/2014/main" id="{F68EEE13-E30E-3E1E-6D44-975E24AABC7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C986CA85-9B9C-631B-E55C-03D7479936D4}"/>
              </a:ext>
            </a:extLst>
          </p:cNvPr>
          <p:cNvSpPr txBox="1"/>
          <p:nvPr/>
        </p:nvSpPr>
        <p:spPr>
          <a:xfrm>
            <a:off x="-1393825" y="397905"/>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7" name="TextBox 6">
            <a:extLst>
              <a:ext uri="{FF2B5EF4-FFF2-40B4-BE49-F238E27FC236}">
                <a16:creationId xmlns:a16="http://schemas.microsoft.com/office/drawing/2014/main" id="{E83993BC-5849-37BF-6DD7-BF628D305FB7}"/>
              </a:ext>
            </a:extLst>
          </p:cNvPr>
          <p:cNvSpPr txBox="1">
            <a:spLocks/>
          </p:cNvSpPr>
          <p:nvPr/>
        </p:nvSpPr>
        <p:spPr>
          <a:xfrm>
            <a:off x="963891" y="992746"/>
            <a:ext cx="8485114" cy="1225335"/>
          </a:xfrm>
          <a:prstGeom prst="rect">
            <a:avLst/>
          </a:prstGeom>
          <a:solidFill>
            <a:srgbClr val="203E5F"/>
          </a:solidFill>
        </p:spPr>
        <p:txBody>
          <a:bodyPr wrap="square" rtlCol="0" anchor="ctr">
            <a:spAutoFit/>
          </a:bodyPr>
          <a:lstStyle/>
          <a:p>
            <a:pPr algn="ctr" rtl="1">
              <a:lnSpc>
                <a:spcPct val="115000"/>
              </a:lnSpc>
              <a:spcAft>
                <a:spcPts val="800"/>
              </a:spcAft>
            </a:pPr>
            <a:r>
              <a:rPr lang="en-US" sz="3200" b="1" kern="0" dirty="0">
                <a:solidFill>
                  <a:schemeClr val="bg1"/>
                </a:solidFill>
                <a:latin typeface="Times New Roman" panose="02020603050405020304" pitchFamily="18" charset="0"/>
                <a:ea typeface="Times New Roman" panose="02020603050405020304" pitchFamily="18" charset="0"/>
                <a:cs typeface="Arial" panose="020B0604020202020204" pitchFamily="34" charset="0"/>
              </a:rPr>
              <a:t>1. Search Advertising</a:t>
            </a:r>
            <a:endParaRPr lang="en-US" sz="2800" kern="100"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algn="ctr" rtl="1">
              <a:lnSpc>
                <a:spcPct val="115000"/>
              </a:lnSpc>
              <a:spcAft>
                <a:spcPts val="800"/>
              </a:spcAft>
            </a:pPr>
            <a:r>
              <a:rPr lang="ar-SA" sz="2800" b="1" kern="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إعلانات محركات البحث</a:t>
            </a:r>
            <a:endParaRPr lang="en-US" sz="2800" kern="100" dirty="0">
              <a:solidFill>
                <a:schemeClr val="bg1"/>
              </a:solidFill>
              <a:latin typeface="Calibri" panose="020F050202020403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5B69878C-513B-4F7E-4C35-DE443362B926}"/>
              </a:ext>
            </a:extLst>
          </p:cNvPr>
          <p:cNvSpPr txBox="1"/>
          <p:nvPr/>
        </p:nvSpPr>
        <p:spPr>
          <a:xfrm>
            <a:off x="5916338" y="2443611"/>
            <a:ext cx="6049926" cy="4016484"/>
          </a:xfrm>
          <a:prstGeom prst="rect">
            <a:avLst/>
          </a:prstGeom>
          <a:noFill/>
        </p:spPr>
        <p:txBody>
          <a:bodyPr wrap="square">
            <a:spAutoFit/>
          </a:bodyPr>
          <a:lstStyle/>
          <a:p>
            <a:pPr marL="0" marR="0" algn="just" rtl="1">
              <a:spcAft>
                <a:spcPts val="1800"/>
              </a:spcAft>
              <a:buNone/>
            </a:pPr>
            <a:r>
              <a:rPr lang="ar-SA" sz="2400" u="none" strike="noStrike"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الإعلانات على شبكة البحث</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هي إعلانات نصية تظهر في نتائج محرك البحث عندما يبحث المستخدمون عن الكلمات الرئيسية ذات الصلة. على سبيل المثال، قد يؤدي البحث عن </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فنادق في بودابست</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 على</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Google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إلى عرض إعلان مدفوع من</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Booking.com.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تعمل هذه الإعلانات وفق نموذج </a:t>
            </a:r>
            <a:r>
              <a:rPr lang="ar-SA" sz="2400" u="none" strike="noStrike" kern="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الدفع بالنقرة</a:t>
            </a:r>
            <a:r>
              <a:rPr lang="en-US" sz="2400" u="none" strike="noStrike"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 (PPC)</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 مما يعني أن الم</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علنين يدفعون رسومًا في كل مرة ينقر فيها أحد الأشخاص على إعلاناتهم</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a:p>
            <a:pPr marL="0" marR="0" algn="just" rtl="1">
              <a:spcAft>
                <a:spcPts val="1800"/>
              </a:spcAft>
              <a:buNone/>
            </a:pP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أيضا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تجذب الإعلانات على شبكة البحث العملاء المحتملين في اللحظة التي يظهرون فيها اهتمامًا بموضوع أو منتج أو خدمة معينة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Picture 9" descr="اعلانات نصية">
            <a:extLst>
              <a:ext uri="{FF2B5EF4-FFF2-40B4-BE49-F238E27FC236}">
                <a16:creationId xmlns:a16="http://schemas.microsoft.com/office/drawing/2014/main" id="{790DA3AC-FDD7-C232-FCBF-7A4418831485}"/>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66576" y="2701792"/>
            <a:ext cx="5362354" cy="3876256"/>
          </a:xfrm>
          <a:prstGeom prst="rect">
            <a:avLst/>
          </a:prstGeom>
          <a:noFill/>
          <a:ln>
            <a:noFill/>
          </a:ln>
        </p:spPr>
      </p:pic>
    </p:spTree>
    <p:extLst>
      <p:ext uri="{BB962C8B-B14F-4D97-AF65-F5344CB8AC3E}">
        <p14:creationId xmlns:p14="http://schemas.microsoft.com/office/powerpoint/2010/main" val="906794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268C4-B290-85AE-DD6C-914E877DB4FB}"/>
            </a:ext>
          </a:extLst>
        </p:cNvPr>
        <p:cNvGrpSpPr/>
        <p:nvPr/>
      </p:nvGrpSpPr>
      <p:grpSpPr>
        <a:xfrm>
          <a:off x="0" y="0"/>
          <a:ext cx="0" cy="0"/>
          <a:chOff x="0" y="0"/>
          <a:chExt cx="0" cy="0"/>
        </a:xfrm>
      </p:grpSpPr>
      <p:sp>
        <p:nvSpPr>
          <p:cNvPr id="8" name="Parallelogram 7">
            <a:extLst>
              <a:ext uri="{FF2B5EF4-FFF2-40B4-BE49-F238E27FC236}">
                <a16:creationId xmlns:a16="http://schemas.microsoft.com/office/drawing/2014/main" id="{8AD28701-44C2-9CD2-815C-B980A92C241E}"/>
              </a:ext>
            </a:extLst>
          </p:cNvPr>
          <p:cNvSpPr/>
          <p:nvPr/>
        </p:nvSpPr>
        <p:spPr>
          <a:xfrm rot="16200000" flipV="1">
            <a:off x="-995791" y="404762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7C07B5DF-ACFB-B06B-3E97-3BD2AC66E7D2}"/>
              </a:ext>
            </a:extLst>
          </p:cNvPr>
          <p:cNvSpPr txBox="1">
            <a:spLocks/>
          </p:cNvSpPr>
          <p:nvPr/>
        </p:nvSpPr>
        <p:spPr>
          <a:xfrm>
            <a:off x="1269069" y="988416"/>
            <a:ext cx="8485114" cy="1327928"/>
          </a:xfrm>
          <a:prstGeom prst="rect">
            <a:avLst/>
          </a:prstGeom>
          <a:solidFill>
            <a:srgbClr val="203E5F"/>
          </a:solidFill>
        </p:spPr>
        <p:txBody>
          <a:bodyPr wrap="square" rtlCol="0" anchor="ctr">
            <a:spAutoFit/>
          </a:bodyPr>
          <a:lstStyle/>
          <a:p>
            <a:pPr algn="r" rtl="1">
              <a:lnSpc>
                <a:spcPct val="115000"/>
              </a:lnSpc>
              <a:spcAft>
                <a:spcPts val="800"/>
              </a:spcAft>
            </a:pPr>
            <a:endParaRPr lang="en-US" sz="300" kern="100" dirty="0">
              <a:latin typeface="Calibri" panose="020F0502020204030204" pitchFamily="34" charset="0"/>
              <a:ea typeface="Calibri" panose="020F0502020204030204" pitchFamily="34" charset="0"/>
              <a:cs typeface="Arial" panose="020B0604020202020204" pitchFamily="34" charset="0"/>
            </a:endParaRPr>
          </a:p>
          <a:p>
            <a:pPr algn="ctr" rtl="1">
              <a:lnSpc>
                <a:spcPct val="115000"/>
              </a:lnSpc>
              <a:spcAft>
                <a:spcPts val="800"/>
              </a:spcAft>
            </a:pPr>
            <a:r>
              <a:rPr lang="en-US" sz="2800" b="1" kern="0" dirty="0">
                <a:solidFill>
                  <a:schemeClr val="bg1"/>
                </a:solidFill>
                <a:latin typeface="Times New Roman" panose="02020603050405020304" pitchFamily="18" charset="0"/>
                <a:ea typeface="Times New Roman" panose="02020603050405020304" pitchFamily="18" charset="0"/>
                <a:cs typeface="Arial" panose="020B0604020202020204" pitchFamily="34" charset="0"/>
              </a:rPr>
              <a:t>2. Social Media Advertising</a:t>
            </a:r>
            <a:endParaRPr lang="en-US" sz="2800" kern="100"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algn="ctr" rtl="1">
              <a:lnSpc>
                <a:spcPct val="115000"/>
              </a:lnSpc>
              <a:spcAft>
                <a:spcPts val="800"/>
              </a:spcAft>
            </a:pPr>
            <a:r>
              <a:rPr lang="ar-SA" sz="2800" b="1" kern="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إعلانات وسائل التواصل الاجتماعي</a:t>
            </a:r>
            <a:endParaRPr lang="en-US" sz="2800" kern="100" dirty="0">
              <a:solidFill>
                <a:schemeClr val="bg1"/>
              </a:solidFill>
              <a:latin typeface="Calibri" panose="020F0502020204030204" pitchFamily="34" charset="0"/>
              <a:ea typeface="Calibri" panose="020F050202020403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1BF37444-EBD8-21BE-4EB1-D518966E4FA3}"/>
              </a:ext>
            </a:extLst>
          </p:cNvPr>
          <p:cNvSpPr/>
          <p:nvPr/>
        </p:nvSpPr>
        <p:spPr>
          <a:xfrm>
            <a:off x="1297885" y="805327"/>
            <a:ext cx="84274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2060"/>
              </a:solidFill>
            </a:endParaRPr>
          </a:p>
        </p:txBody>
      </p:sp>
      <p:pic>
        <p:nvPicPr>
          <p:cNvPr id="6" name="Graphic 21">
            <a:extLst>
              <a:ext uri="{FF2B5EF4-FFF2-40B4-BE49-F238E27FC236}">
                <a16:creationId xmlns:a16="http://schemas.microsoft.com/office/drawing/2014/main" id="{6D77FE64-48BD-EDCB-F8E8-978D0C2CB0F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244CCCD8-8161-906B-CD63-09B882270DDB}"/>
              </a:ext>
            </a:extLst>
          </p:cNvPr>
          <p:cNvSpPr txBox="1"/>
          <p:nvPr/>
        </p:nvSpPr>
        <p:spPr>
          <a:xfrm>
            <a:off x="-819666" y="428076"/>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10" name="TextBox 9">
            <a:extLst>
              <a:ext uri="{FF2B5EF4-FFF2-40B4-BE49-F238E27FC236}">
                <a16:creationId xmlns:a16="http://schemas.microsoft.com/office/drawing/2014/main" id="{909476F1-0CD1-089A-09F6-27A16D42D15C}"/>
              </a:ext>
            </a:extLst>
          </p:cNvPr>
          <p:cNvSpPr txBox="1"/>
          <p:nvPr/>
        </p:nvSpPr>
        <p:spPr>
          <a:xfrm>
            <a:off x="4869712" y="2385668"/>
            <a:ext cx="7322288" cy="4141968"/>
          </a:xfrm>
          <a:prstGeom prst="rect">
            <a:avLst/>
          </a:prstGeom>
          <a:noFill/>
        </p:spPr>
        <p:txBody>
          <a:bodyPr wrap="square">
            <a:spAutoFit/>
          </a:bodyPr>
          <a:lstStyle/>
          <a:p>
            <a:pPr marL="0" marR="0" algn="justLow" rtl="1">
              <a:lnSpc>
                <a:spcPct val="150000"/>
              </a:lnSpc>
              <a:spcAft>
                <a:spcPts val="1800"/>
              </a:spcAft>
              <a:buNone/>
            </a:pPr>
            <a:r>
              <a:rPr lang="ar-EG" sz="2400" kern="0" dirty="0">
                <a:solidFill>
                  <a:srgbClr val="002060"/>
                </a:solidFill>
                <a:latin typeface="Calibri" panose="020F0502020204030204" pitchFamily="34" charset="0"/>
                <a:ea typeface="Times New Roman" panose="02020603050405020304" pitchFamily="18" charset="0"/>
                <a:cs typeface="Times New Roman" panose="02020603050405020304" pitchFamily="18" charset="0"/>
              </a:rPr>
              <a:t>تتضمن</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 مواقع التواصل الاجتماعي عرض الإعلانات على منصات مثل</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Facebook </a:t>
            </a:r>
            <a:r>
              <a:rPr lang="en-US"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Instagram </a:t>
            </a:r>
            <a:r>
              <a:rPr lang="en-US"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X Twitter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سابقًا</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LinkedIn.</a:t>
            </a:r>
            <a:r>
              <a:rPr lang="en-US" sz="1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a:t>
            </a:r>
            <a:r>
              <a:rPr lang="ar-EG" sz="1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حيث               </a:t>
            </a:r>
            <a:r>
              <a:rPr lang="ar-EG" sz="2400" kern="0" dirty="0">
                <a:solidFill>
                  <a:srgbClr val="002060"/>
                </a:solidFill>
                <a:latin typeface="Calibri" panose="020F0502020204030204" pitchFamily="34" charset="0"/>
                <a:ea typeface="Times New Roman" panose="02020603050405020304" pitchFamily="18" charset="0"/>
                <a:cs typeface="Times New Roman" panose="02020603050405020304" pitchFamily="18" charset="0"/>
              </a:rPr>
              <a:t>حيث ت</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وفر هذه المنصات تنسيقات إعلانات متنوعة، مثل  المنشورات الدعائية والإعلانات الدائرية وإعلانات الفيديو والقصص</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a:p>
            <a:pPr marL="0" marR="0" algn="justLow" rtl="1">
              <a:lnSpc>
                <a:spcPct val="150000"/>
              </a:lnSpc>
              <a:spcAft>
                <a:spcPts val="1800"/>
              </a:spcAft>
              <a:buNone/>
            </a:pPr>
            <a:r>
              <a:rPr lang="ar-EG" sz="2400" kern="0" dirty="0">
                <a:solidFill>
                  <a:srgbClr val="002060"/>
                </a:solidFill>
                <a:latin typeface="Calibri" panose="020F0502020204030204" pitchFamily="34" charset="0"/>
                <a:ea typeface="Times New Roman" panose="02020603050405020304" pitchFamily="18" charset="0"/>
                <a:cs typeface="Times New Roman" panose="02020603050405020304" pitchFamily="18" charset="0"/>
              </a:rPr>
              <a:t>و</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تسمح منصات التواصل الاجتماعي بإعلانات مستهدفة للغاية بناءً على الموقع الجغرافي والتركيبة السكانية والاهتمامات والسلوكيات والأدوار الوظيفية وغيرها</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13" name="Picture 12" descr="Social Media Advertising - Facebook, Twitter, LinkedIn and Instagram |  Campaign Ads and Promotional Management | OSOmnimedia Design Group">
            <a:extLst>
              <a:ext uri="{FF2B5EF4-FFF2-40B4-BE49-F238E27FC236}">
                <a16:creationId xmlns:a16="http://schemas.microsoft.com/office/drawing/2014/main" id="{59899989-ADB3-12D6-F419-A0C2A0FB27D5}"/>
              </a:ext>
            </a:extLst>
          </p:cNvPr>
          <p:cNvPicPr>
            <a:picLocks noChangeAspect="1"/>
          </p:cNvPicPr>
          <p:nvPr/>
        </p:nvPicPr>
        <p:blipFill>
          <a:blip r:embed="rId4"/>
          <a:stretch>
            <a:fillRect/>
          </a:stretch>
        </p:blipFill>
        <p:spPr>
          <a:xfrm>
            <a:off x="552398" y="2860631"/>
            <a:ext cx="4040372" cy="36670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37506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774D1-0EBD-C4BD-A2F3-20E893337294}"/>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44D469E9-E1BA-5507-A7B8-CF5CF7970D5B}"/>
              </a:ext>
            </a:extLst>
          </p:cNvPr>
          <p:cNvSpPr txBox="1"/>
          <p:nvPr/>
        </p:nvSpPr>
        <p:spPr>
          <a:xfrm>
            <a:off x="3848986" y="694527"/>
            <a:ext cx="6847366" cy="1088311"/>
          </a:xfrm>
          <a:prstGeom prst="rect">
            <a:avLst/>
          </a:prstGeom>
          <a:solidFill>
            <a:srgbClr val="203E5F"/>
          </a:solidFill>
        </p:spPr>
        <p:txBody>
          <a:bodyPr wrap="square" rtlCol="0" anchor="ctr">
            <a:spAutoFit/>
          </a:bodyPr>
          <a:lstStyle>
            <a:defPPr>
              <a:defRPr lang="en-US"/>
            </a:defPPr>
            <a:lvl1pPr algn="ctr" rtl="1">
              <a:defRPr sz="2800" b="1">
                <a:solidFill>
                  <a:schemeClr val="bg1"/>
                </a:solidFill>
                <a:latin typeface="Alexandria" charset="0"/>
                <a:cs typeface="Alexandria" charset="0"/>
              </a:defRPr>
            </a:lvl1pPr>
          </a:lstStyle>
          <a:p>
            <a:pPr>
              <a:lnSpc>
                <a:spcPct val="115000"/>
              </a:lnSpc>
              <a:spcAft>
                <a:spcPts val="800"/>
              </a:spcAft>
            </a:pPr>
            <a:r>
              <a:rPr lang="en-US" kern="0" dirty="0">
                <a:latin typeface="Times New Roman" panose="02020603050405020304" pitchFamily="18" charset="0"/>
                <a:ea typeface="Times New Roman" panose="02020603050405020304" pitchFamily="18" charset="0"/>
                <a:cs typeface="Arial" panose="020B0604020202020204" pitchFamily="34" charset="0"/>
              </a:rPr>
              <a:t>3. Display Advertising</a:t>
            </a:r>
            <a:endParaRPr lang="en-US" sz="2400" kern="100" dirty="0">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800"/>
              </a:spcAft>
            </a:pPr>
            <a:r>
              <a:rPr lang="ar-SA" sz="2400" kern="0" dirty="0">
                <a:latin typeface="Calibri" panose="020F0502020204030204" pitchFamily="34" charset="0"/>
                <a:ea typeface="Times New Roman" panose="02020603050405020304" pitchFamily="18" charset="0"/>
                <a:cs typeface="Times New Roman" panose="02020603050405020304" pitchFamily="18" charset="0"/>
              </a:rPr>
              <a:t>إعلانات العرض</a:t>
            </a:r>
            <a:endParaRPr lang="en-US" sz="2400" kern="100" dirty="0">
              <a:latin typeface="Calibri" panose="020F0502020204030204" pitchFamily="34" charset="0"/>
              <a:ea typeface="Calibri" panose="020F0502020204030204" pitchFamily="34" charset="0"/>
              <a:cs typeface="Arial" panose="020B0604020202020204" pitchFamily="34" charset="0"/>
            </a:endParaRPr>
          </a:p>
        </p:txBody>
      </p:sp>
      <p:pic>
        <p:nvPicPr>
          <p:cNvPr id="8" name="Graphic 21">
            <a:extLst>
              <a:ext uri="{FF2B5EF4-FFF2-40B4-BE49-F238E27FC236}">
                <a16:creationId xmlns:a16="http://schemas.microsoft.com/office/drawing/2014/main" id="{77AFA6EA-016E-4C95-3409-98FA28A49A3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5" name="Rectangle 4">
            <a:extLst>
              <a:ext uri="{FF2B5EF4-FFF2-40B4-BE49-F238E27FC236}">
                <a16:creationId xmlns:a16="http://schemas.microsoft.com/office/drawing/2014/main" id="{51193C08-67E0-1B04-0C89-88245A7D2011}"/>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063499DD-D5BB-C1D5-CFCD-A67A8B9F00B9}"/>
              </a:ext>
            </a:extLst>
          </p:cNvPr>
          <p:cNvSpPr txBox="1"/>
          <p:nvPr/>
        </p:nvSpPr>
        <p:spPr>
          <a:xfrm>
            <a:off x="3943720" y="165867"/>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21" name="TextBox 20">
            <a:extLst>
              <a:ext uri="{FF2B5EF4-FFF2-40B4-BE49-F238E27FC236}">
                <a16:creationId xmlns:a16="http://schemas.microsoft.com/office/drawing/2014/main" id="{335C4547-E233-7252-8EB8-573BEF279200}"/>
              </a:ext>
            </a:extLst>
          </p:cNvPr>
          <p:cNvSpPr txBox="1"/>
          <p:nvPr/>
        </p:nvSpPr>
        <p:spPr>
          <a:xfrm>
            <a:off x="4912241" y="2464617"/>
            <a:ext cx="6985589" cy="3503203"/>
          </a:xfrm>
          <a:prstGeom prst="rect">
            <a:avLst/>
          </a:prstGeom>
          <a:noFill/>
        </p:spPr>
        <p:txBody>
          <a:bodyPr wrap="square">
            <a:spAutoFit/>
          </a:bodyPr>
          <a:lstStyle/>
          <a:p>
            <a:pPr marL="0" marR="0" algn="just" rtl="1">
              <a:lnSpc>
                <a:spcPct val="145833"/>
              </a:lnSpc>
              <a:spcAft>
                <a:spcPts val="1800"/>
              </a:spcAft>
              <a:buNone/>
            </a:pPr>
            <a:r>
              <a:rPr lang="en-US" sz="1400" b="1"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تظهر إعلانات العرض أو الإعلانات الصورية على مواقع الويب والمنصات ضمن شبكة إعلانية، مثل شبكة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Google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الإعلانية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(GDN).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عادةً ما يتم تضمين هذه الإعلانات داخل محتوى موقع الويب أو عرضه بجانبه</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a:p>
            <a:pPr marL="0" marR="0" algn="just" rtl="1">
              <a:lnSpc>
                <a:spcPct val="145833"/>
              </a:lnSpc>
              <a:spcAft>
                <a:spcPts val="1800"/>
              </a:spcAft>
              <a:buNone/>
            </a:pP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تعتبر الإعلانات الصورية فعالة في زيادة ظهور العلامة التجارية وزيادة التحويلات</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25" name="Picture 24" descr="Display Advertising - Sem Booster : Sem Booster">
            <a:extLst>
              <a:ext uri="{FF2B5EF4-FFF2-40B4-BE49-F238E27FC236}">
                <a16:creationId xmlns:a16="http://schemas.microsoft.com/office/drawing/2014/main" id="{B2A64E0C-87ED-F97D-FD90-334B0D296B58}"/>
              </a:ext>
            </a:extLst>
          </p:cNvPr>
          <p:cNvPicPr>
            <a:picLocks noChangeAspect="1"/>
          </p:cNvPicPr>
          <p:nvPr/>
        </p:nvPicPr>
        <p:blipFill>
          <a:blip r:embed="rId3"/>
          <a:stretch>
            <a:fillRect/>
          </a:stretch>
        </p:blipFill>
        <p:spPr>
          <a:xfrm>
            <a:off x="393617" y="2140529"/>
            <a:ext cx="4183909" cy="41514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40705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90C6A-9DCC-AEC3-2F03-692F3B09ED4D}"/>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B38796D0-8D62-0589-A11A-FE59EBFF47BF}"/>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3756257-490B-FFEE-309D-BD81CF15E446}"/>
              </a:ext>
            </a:extLst>
          </p:cNvPr>
          <p:cNvSpPr/>
          <p:nvPr/>
        </p:nvSpPr>
        <p:spPr>
          <a:xfrm>
            <a:off x="2653888" y="693384"/>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rtl="1"/>
            <a:r>
              <a:rPr lang="en-US" sz="2800" b="1" dirty="0">
                <a:solidFill>
                  <a:schemeClr val="bg1"/>
                </a:solidFill>
                <a:latin typeface="Times New Roman" panose="02020603050405020304" pitchFamily="18" charset="0"/>
                <a:cs typeface="Times New Roman" panose="02020603050405020304" pitchFamily="18" charset="0"/>
              </a:rPr>
              <a:t>4</a:t>
            </a:r>
            <a:r>
              <a:rPr lang="en-US" sz="2800" b="1" dirty="0">
                <a:solidFill>
                  <a:schemeClr val="bg1"/>
                </a:solidFill>
                <a:latin typeface="Alexandria" charset="0"/>
                <a:cs typeface="+mj-cs"/>
              </a:rPr>
              <a:t>. </a:t>
            </a:r>
            <a:r>
              <a:rPr lang="en-US" sz="2800" b="1" dirty="0">
                <a:solidFill>
                  <a:schemeClr val="bg1"/>
                </a:solidFill>
                <a:latin typeface="Times New Roman" panose="02020603050405020304" pitchFamily="18" charset="0"/>
                <a:cs typeface="Times New Roman" panose="02020603050405020304" pitchFamily="18" charset="0"/>
              </a:rPr>
              <a:t>Video Advertising</a:t>
            </a:r>
          </a:p>
          <a:p>
            <a:pPr marL="0" lvl="1" algn="ctr" rtl="1"/>
            <a:r>
              <a:rPr lang="ar-SA" sz="2800" b="1" dirty="0">
                <a:solidFill>
                  <a:schemeClr val="bg1"/>
                </a:solidFill>
                <a:latin typeface="Alexandria" charset="0"/>
                <a:cs typeface="+mj-cs"/>
              </a:rPr>
              <a:t>إعلانات الفيديو</a:t>
            </a:r>
          </a:p>
        </p:txBody>
      </p:sp>
      <p:pic>
        <p:nvPicPr>
          <p:cNvPr id="17" name="Graphic 21">
            <a:extLst>
              <a:ext uri="{FF2B5EF4-FFF2-40B4-BE49-F238E27FC236}">
                <a16:creationId xmlns:a16="http://schemas.microsoft.com/office/drawing/2014/main" id="{B6DE4ABB-EF33-6D41-9ACE-AFA79E533E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80713"/>
            <a:ext cx="2305141" cy="1076343"/>
          </a:xfrm>
          <a:prstGeom prst="rect">
            <a:avLst/>
          </a:prstGeom>
        </p:spPr>
      </p:pic>
      <p:sp>
        <p:nvSpPr>
          <p:cNvPr id="6" name="TextBox 5">
            <a:extLst>
              <a:ext uri="{FF2B5EF4-FFF2-40B4-BE49-F238E27FC236}">
                <a16:creationId xmlns:a16="http://schemas.microsoft.com/office/drawing/2014/main" id="{70DF9929-5765-43BC-3A98-EBA67FDDD9C8}"/>
              </a:ext>
            </a:extLst>
          </p:cNvPr>
          <p:cNvSpPr txBox="1"/>
          <p:nvPr/>
        </p:nvSpPr>
        <p:spPr>
          <a:xfrm>
            <a:off x="4071310" y="165867"/>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10" name="TextBox 9">
            <a:extLst>
              <a:ext uri="{FF2B5EF4-FFF2-40B4-BE49-F238E27FC236}">
                <a16:creationId xmlns:a16="http://schemas.microsoft.com/office/drawing/2014/main" id="{8A1F1841-7EEF-EA54-0C3E-FFF1840FC00A}"/>
              </a:ext>
            </a:extLst>
          </p:cNvPr>
          <p:cNvSpPr txBox="1"/>
          <p:nvPr/>
        </p:nvSpPr>
        <p:spPr>
          <a:xfrm>
            <a:off x="6188148" y="2476613"/>
            <a:ext cx="5667153" cy="2733121"/>
          </a:xfrm>
          <a:prstGeom prst="rect">
            <a:avLst/>
          </a:prstGeom>
          <a:noFill/>
        </p:spPr>
        <p:txBody>
          <a:bodyPr wrap="square">
            <a:spAutoFit/>
          </a:bodyPr>
          <a:lstStyle/>
          <a:p>
            <a:pPr marL="0" marR="0" algn="just" rtl="1">
              <a:lnSpc>
                <a:spcPct val="145833"/>
              </a:lnSpc>
              <a:spcAft>
                <a:spcPts val="1800"/>
              </a:spcAft>
              <a:buNone/>
            </a:pP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تحظى إعلانات الفيديو بشعبية كبيرة على منصات مثل</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YouTube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TikTok </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Instagram </a:t>
            </a:r>
            <a:r>
              <a:rPr lang="ar-EG"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Facebook </a:t>
            </a:r>
            <a:r>
              <a:rPr lang="ar-EG"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حيث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يتم تشغيل هذه الإعلانات عادةً قبل أو أثناء مقاطع الفيديو الأخرى</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 وتجذب إعلانات الفيديو الانتباه وتنقل الرسائل بشكل ديناميكي وجذاب</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CBCFF5B6-5E67-9684-37B1-CFC1FC8A2095}"/>
              </a:ext>
            </a:extLst>
          </p:cNvPr>
          <p:cNvPicPr>
            <a:picLocks noChangeAspect="1"/>
          </p:cNvPicPr>
          <p:nvPr/>
        </p:nvPicPr>
        <p:blipFill>
          <a:blip r:embed="rId3"/>
          <a:stretch>
            <a:fillRect/>
          </a:stretch>
        </p:blipFill>
        <p:spPr>
          <a:xfrm>
            <a:off x="187844" y="1859024"/>
            <a:ext cx="5816009" cy="430559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70446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A64D1-134A-D575-D30A-E552437CA40E}"/>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419F7511-DC0E-FF8D-01F7-060915C66F20}"/>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A7422C-E236-70BA-E952-19CA5F3FD3D4}"/>
              </a:ext>
            </a:extLst>
          </p:cNvPr>
          <p:cNvSpPr/>
          <p:nvPr/>
        </p:nvSpPr>
        <p:spPr>
          <a:xfrm>
            <a:off x="2712158" y="660655"/>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rtl="1"/>
            <a:r>
              <a:rPr lang="en-US" sz="2800" b="1" dirty="0">
                <a:solidFill>
                  <a:schemeClr val="bg1"/>
                </a:solidFill>
                <a:latin typeface="Times New Roman" panose="02020603050405020304" pitchFamily="18" charset="0"/>
                <a:cs typeface="Times New Roman" panose="02020603050405020304" pitchFamily="18" charset="0"/>
              </a:rPr>
              <a:t>5. Sponsored / Native Content</a:t>
            </a:r>
          </a:p>
          <a:p>
            <a:pPr marL="0" lvl="1" algn="ctr" rtl="1"/>
            <a:r>
              <a:rPr lang="ar-SA" sz="2800" b="1" dirty="0">
                <a:solidFill>
                  <a:schemeClr val="bg1"/>
                </a:solidFill>
                <a:latin typeface="Alexandria" charset="0"/>
                <a:cs typeface="+mj-cs"/>
              </a:rPr>
              <a:t>المحتوى المدعوم / الإعلان الأصلي</a:t>
            </a:r>
          </a:p>
        </p:txBody>
      </p:sp>
      <p:pic>
        <p:nvPicPr>
          <p:cNvPr id="17" name="Graphic 21">
            <a:extLst>
              <a:ext uri="{FF2B5EF4-FFF2-40B4-BE49-F238E27FC236}">
                <a16:creationId xmlns:a16="http://schemas.microsoft.com/office/drawing/2014/main" id="{78778F2C-A73E-DCA5-5748-0EBCAF21337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80713"/>
            <a:ext cx="2305141" cy="1076343"/>
          </a:xfrm>
          <a:prstGeom prst="rect">
            <a:avLst/>
          </a:prstGeom>
        </p:spPr>
      </p:pic>
      <p:sp>
        <p:nvSpPr>
          <p:cNvPr id="6" name="TextBox 5">
            <a:extLst>
              <a:ext uri="{FF2B5EF4-FFF2-40B4-BE49-F238E27FC236}">
                <a16:creationId xmlns:a16="http://schemas.microsoft.com/office/drawing/2014/main" id="{6110D742-01FC-E5C6-E7FB-4DDFE8670478}"/>
              </a:ext>
            </a:extLst>
          </p:cNvPr>
          <p:cNvSpPr txBox="1"/>
          <p:nvPr/>
        </p:nvSpPr>
        <p:spPr>
          <a:xfrm>
            <a:off x="3784232" y="144982"/>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Box 2">
            <a:extLst>
              <a:ext uri="{FF2B5EF4-FFF2-40B4-BE49-F238E27FC236}">
                <a16:creationId xmlns:a16="http://schemas.microsoft.com/office/drawing/2014/main" id="{7EF13EDA-ABD3-3721-944E-015E6D97EF0B}"/>
              </a:ext>
            </a:extLst>
          </p:cNvPr>
          <p:cNvSpPr txBox="1"/>
          <p:nvPr/>
        </p:nvSpPr>
        <p:spPr>
          <a:xfrm>
            <a:off x="6163758" y="1848808"/>
            <a:ext cx="5911701" cy="2193870"/>
          </a:xfrm>
          <a:prstGeom prst="rect">
            <a:avLst/>
          </a:prstGeom>
          <a:noFill/>
        </p:spPr>
        <p:txBody>
          <a:bodyPr wrap="square">
            <a:spAutoFit/>
          </a:bodyPr>
          <a:lstStyle/>
          <a:p>
            <a:pPr marL="0" marR="0" algn="just" rtl="1">
              <a:lnSpc>
                <a:spcPct val="145833"/>
              </a:lnSpc>
              <a:spcAft>
                <a:spcPts val="1800"/>
              </a:spcAft>
              <a:buNone/>
            </a:pP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يتضمن المحتوى المدعوم إنشاء محتوى يروج لعلامة تجارية ويدفع ثمنه المعلن. الهدف هو دمج الرسائل ذات العلامات التجارية في محتوى عالي الجودة وذو صلة لا يشبه الإعلان العلني</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7" name="Picture 6" descr="Must-know facts before running your Native advertising (examples and  benefits)">
            <a:extLst>
              <a:ext uri="{FF2B5EF4-FFF2-40B4-BE49-F238E27FC236}">
                <a16:creationId xmlns:a16="http://schemas.microsoft.com/office/drawing/2014/main" id="{0841D72B-23E3-E0B2-C852-E13F32B8432A}"/>
              </a:ext>
            </a:extLst>
          </p:cNvPr>
          <p:cNvPicPr>
            <a:picLocks noChangeAspect="1"/>
          </p:cNvPicPr>
          <p:nvPr/>
        </p:nvPicPr>
        <p:blipFill>
          <a:blip r:embed="rId3"/>
          <a:stretch>
            <a:fillRect/>
          </a:stretch>
        </p:blipFill>
        <p:spPr>
          <a:xfrm>
            <a:off x="287080" y="2275679"/>
            <a:ext cx="5741164" cy="40163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48436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778AE-C753-5A6D-C5D8-B347A11FDAF0}"/>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7A9FF33B-F9E1-9B44-BBEF-83B01E9406D0}"/>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4EAB60-522C-0660-EF5D-0C36AE58B65D}"/>
              </a:ext>
            </a:extLst>
          </p:cNvPr>
          <p:cNvSpPr/>
          <p:nvPr/>
        </p:nvSpPr>
        <p:spPr>
          <a:xfrm>
            <a:off x="2712158" y="660655"/>
            <a:ext cx="9421571" cy="1125870"/>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1">
              <a:lnSpc>
                <a:spcPct val="115000"/>
              </a:lnSpc>
              <a:spcAft>
                <a:spcPts val="800"/>
              </a:spcAft>
            </a:pPr>
            <a:endParaRPr lang="ar-EG" sz="2400" b="1" kern="0" dirty="0">
              <a:solidFill>
                <a:schemeClr val="bg1"/>
              </a:solidFill>
              <a:latin typeface="Times New Roman" panose="02020603050405020304" pitchFamily="18" charset="0"/>
              <a:ea typeface="Times New Roman" panose="02020603050405020304" pitchFamily="18" charset="0"/>
              <a:cs typeface="Arial" panose="020B0604020202020204" pitchFamily="34" charset="0"/>
            </a:endParaRPr>
          </a:p>
          <a:p>
            <a:pPr lvl="0" algn="ctr" rtl="1">
              <a:lnSpc>
                <a:spcPct val="115000"/>
              </a:lnSpc>
              <a:spcAft>
                <a:spcPts val="800"/>
              </a:spcAft>
            </a:pPr>
            <a:r>
              <a:rPr lang="en-US" sz="2400" b="1" kern="0" dirty="0">
                <a:solidFill>
                  <a:schemeClr val="bg1"/>
                </a:solidFill>
                <a:latin typeface="Times New Roman" panose="02020603050405020304" pitchFamily="18" charset="0"/>
                <a:ea typeface="Times New Roman" panose="02020603050405020304" pitchFamily="18" charset="0"/>
                <a:cs typeface="Arial" panose="020B0604020202020204" pitchFamily="34" charset="0"/>
              </a:rPr>
              <a:t>6. Influencer Advertising</a:t>
            </a:r>
            <a:endParaRPr lang="ar-EG" sz="2400" b="1" kern="0" dirty="0">
              <a:solidFill>
                <a:schemeClr val="bg1"/>
              </a:solidFill>
              <a:latin typeface="Times New Roman" panose="02020603050405020304" pitchFamily="18" charset="0"/>
              <a:ea typeface="Times New Roman" panose="02020603050405020304" pitchFamily="18" charset="0"/>
              <a:cs typeface="Arial" panose="020B0604020202020204" pitchFamily="34" charset="0"/>
            </a:endParaRPr>
          </a:p>
          <a:p>
            <a:pPr lvl="0" algn="ctr" rtl="1">
              <a:lnSpc>
                <a:spcPct val="115000"/>
              </a:lnSpc>
              <a:spcAft>
                <a:spcPts val="800"/>
              </a:spcAft>
            </a:pPr>
            <a:r>
              <a:rPr lang="ar-SA" sz="2400" b="1" kern="0" dirty="0">
                <a:solidFill>
                  <a:prstClr val="white"/>
                </a:solidFill>
                <a:latin typeface="Calibri" panose="020F0502020204030204" pitchFamily="34" charset="0"/>
                <a:ea typeface="Times New Roman" panose="02020603050405020304" pitchFamily="18" charset="0"/>
                <a:cs typeface="Times New Roman" panose="02020603050405020304" pitchFamily="18" charset="0"/>
              </a:rPr>
              <a:t>الإعلان من خلال المؤثرين</a:t>
            </a:r>
            <a:endParaRPr lang="en-US" sz="2400" kern="100" dirty="0">
              <a:solidFill>
                <a:prstClr val="white"/>
              </a:solidFill>
              <a:latin typeface="Calibri" panose="020F0502020204030204" pitchFamily="34" charset="0"/>
              <a:ea typeface="Calibri" panose="020F0502020204030204" pitchFamily="34" charset="0"/>
              <a:cs typeface="Arial" panose="020B0604020202020204" pitchFamily="34" charset="0"/>
            </a:endParaRPr>
          </a:p>
          <a:p>
            <a:pPr lvl="0" algn="ctr" rtl="1">
              <a:lnSpc>
                <a:spcPct val="115000"/>
              </a:lnSpc>
              <a:spcAft>
                <a:spcPts val="800"/>
              </a:spcAft>
            </a:pPr>
            <a:endParaRPr lang="en-US" sz="2400" b="1" dirty="0">
              <a:solidFill>
                <a:schemeClr val="bg1"/>
              </a:solidFill>
              <a:latin typeface="Times New Roman" panose="02020603050405020304" pitchFamily="18" charset="0"/>
              <a:cs typeface="Times New Roman" panose="02020603050405020304" pitchFamily="18" charset="0"/>
            </a:endParaRPr>
          </a:p>
        </p:txBody>
      </p:sp>
      <p:pic>
        <p:nvPicPr>
          <p:cNvPr id="17" name="Graphic 21">
            <a:extLst>
              <a:ext uri="{FF2B5EF4-FFF2-40B4-BE49-F238E27FC236}">
                <a16:creationId xmlns:a16="http://schemas.microsoft.com/office/drawing/2014/main" id="{2DC5B9C8-D7B4-BE04-441D-7899B7C612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80713"/>
            <a:ext cx="2305141" cy="1076343"/>
          </a:xfrm>
          <a:prstGeom prst="rect">
            <a:avLst/>
          </a:prstGeom>
        </p:spPr>
      </p:pic>
      <p:sp>
        <p:nvSpPr>
          <p:cNvPr id="6" name="TextBox 5">
            <a:extLst>
              <a:ext uri="{FF2B5EF4-FFF2-40B4-BE49-F238E27FC236}">
                <a16:creationId xmlns:a16="http://schemas.microsoft.com/office/drawing/2014/main" id="{036B8A47-0E2D-FDCF-79CB-FEC863792A5C}"/>
              </a:ext>
            </a:extLst>
          </p:cNvPr>
          <p:cNvSpPr txBox="1"/>
          <p:nvPr/>
        </p:nvSpPr>
        <p:spPr>
          <a:xfrm>
            <a:off x="3794864" y="118989"/>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10" name="TextBox 9">
            <a:extLst>
              <a:ext uri="{FF2B5EF4-FFF2-40B4-BE49-F238E27FC236}">
                <a16:creationId xmlns:a16="http://schemas.microsoft.com/office/drawing/2014/main" id="{AA34C722-AA95-CE6F-9A44-E73EC1FCD56D}"/>
              </a:ext>
            </a:extLst>
          </p:cNvPr>
          <p:cNvSpPr txBox="1"/>
          <p:nvPr/>
        </p:nvSpPr>
        <p:spPr>
          <a:xfrm>
            <a:off x="4837814" y="2116178"/>
            <a:ext cx="7028120" cy="3910686"/>
          </a:xfrm>
          <a:prstGeom prst="rect">
            <a:avLst/>
          </a:prstGeom>
          <a:noFill/>
        </p:spPr>
        <p:txBody>
          <a:bodyPr wrap="square">
            <a:spAutoFit/>
          </a:bodyPr>
          <a:lstStyle/>
          <a:p>
            <a:pPr algn="just" rtl="1">
              <a:lnSpc>
                <a:spcPct val="150000"/>
              </a:lnSpc>
            </a:pPr>
            <a:r>
              <a:rPr lang="ar-EG" sz="2400" dirty="0">
                <a:solidFill>
                  <a:srgbClr val="002060"/>
                </a:solidFill>
              </a:rPr>
              <a:t>تعتمد هذه الاستراتيجية على استغلال الثقة والعلاقة القوية التي يبنيها صناع المحتوى والمؤثرون مع متابعيهم عبر منصات التواصل الاجتماعي المختلفة. يستعرض المؤثر المنتج أو الخدمة ضمن محتواه اليومي، مما يساعد العلامة التجارية على الوصول السريع لجمهور مستهدف وتأكيد مصداقيتها، وغالباً ما يحصل المؤثر على مقابل مالي متفق عليه مسبقاً مقابل الترويج بصرف النظر عن عدد المبيعات النهائية.</a:t>
            </a:r>
            <a:endParaRPr lang="en-US" sz="2400" dirty="0">
              <a:solidFill>
                <a:srgbClr val="002060"/>
              </a:solidFill>
            </a:endParaRPr>
          </a:p>
        </p:txBody>
      </p:sp>
      <p:pic>
        <p:nvPicPr>
          <p:cNvPr id="12" name="Picture 11" descr="Creative Monkeys | Unleashing Potential: Your Guide to Influencer Marketing">
            <a:extLst>
              <a:ext uri="{FF2B5EF4-FFF2-40B4-BE49-F238E27FC236}">
                <a16:creationId xmlns:a16="http://schemas.microsoft.com/office/drawing/2014/main" id="{6103B776-9EFD-E09A-C193-7CBCE62A39BF}"/>
              </a:ext>
            </a:extLst>
          </p:cNvPr>
          <p:cNvPicPr>
            <a:picLocks noChangeAspect="1"/>
          </p:cNvPicPr>
          <p:nvPr/>
        </p:nvPicPr>
        <p:blipFill>
          <a:blip r:embed="rId3"/>
          <a:stretch>
            <a:fillRect/>
          </a:stretch>
        </p:blipFill>
        <p:spPr>
          <a:xfrm>
            <a:off x="326066" y="1935125"/>
            <a:ext cx="4192772" cy="37827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35362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11FF49-8202-6C96-C4B3-CD74BA4609CD}"/>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26856A0C-BE3D-C97E-0E8F-8BB5A0CDA19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0C80784-5FDD-62BC-ED23-9133D8755DD7}"/>
              </a:ext>
            </a:extLst>
          </p:cNvPr>
          <p:cNvSpPr/>
          <p:nvPr/>
        </p:nvSpPr>
        <p:spPr>
          <a:xfrm>
            <a:off x="2712158" y="660655"/>
            <a:ext cx="9421571" cy="1125870"/>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15000"/>
              </a:lnSpc>
              <a:spcAft>
                <a:spcPts val="800"/>
              </a:spcAft>
            </a:pPr>
            <a:r>
              <a:rPr lang="en-US" sz="2400" b="1" kern="0" dirty="0">
                <a:latin typeface="Times New Roman" panose="02020603050405020304" pitchFamily="18" charset="0"/>
                <a:ea typeface="Times New Roman" panose="02020603050405020304" pitchFamily="18" charset="0"/>
                <a:cs typeface="Arial" panose="020B0604020202020204" pitchFamily="34" charset="0"/>
              </a:rPr>
              <a:t>7. Affiliate Advertising</a:t>
            </a:r>
            <a:endParaRPr lang="en-US" sz="2000" kern="100" dirty="0">
              <a:latin typeface="Calibri" panose="020F0502020204030204" pitchFamily="34" charset="0"/>
              <a:ea typeface="Calibri" panose="020F0502020204030204" pitchFamily="34" charset="0"/>
              <a:cs typeface="Arial" panose="020B0604020202020204" pitchFamily="34" charset="0"/>
            </a:endParaRPr>
          </a:p>
          <a:p>
            <a:pPr algn="ctr" rtl="1">
              <a:lnSpc>
                <a:spcPct val="115000"/>
              </a:lnSpc>
              <a:spcAft>
                <a:spcPts val="800"/>
              </a:spcAft>
            </a:pPr>
            <a:r>
              <a:rPr lang="ar-SA" sz="2400" b="1" kern="0" dirty="0">
                <a:latin typeface="Calibri" panose="020F0502020204030204" pitchFamily="34" charset="0"/>
                <a:ea typeface="Times New Roman" panose="02020603050405020304" pitchFamily="18" charset="0"/>
                <a:cs typeface="Times New Roman" panose="02020603050405020304" pitchFamily="18" charset="0"/>
              </a:rPr>
              <a:t>الإعلان بالعمولة</a:t>
            </a:r>
            <a:endParaRPr lang="en-US" sz="2400" kern="100" dirty="0">
              <a:latin typeface="Calibri" panose="020F0502020204030204" pitchFamily="34" charset="0"/>
              <a:ea typeface="Calibri" panose="020F0502020204030204" pitchFamily="34" charset="0"/>
              <a:cs typeface="Arial" panose="020B0604020202020204" pitchFamily="34" charset="0"/>
            </a:endParaRPr>
          </a:p>
        </p:txBody>
      </p:sp>
      <p:pic>
        <p:nvPicPr>
          <p:cNvPr id="17" name="Graphic 21">
            <a:extLst>
              <a:ext uri="{FF2B5EF4-FFF2-40B4-BE49-F238E27FC236}">
                <a16:creationId xmlns:a16="http://schemas.microsoft.com/office/drawing/2014/main" id="{5A8181B4-E476-7435-81C1-16AEB87EEA7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80713"/>
            <a:ext cx="2305141" cy="1076343"/>
          </a:xfrm>
          <a:prstGeom prst="rect">
            <a:avLst/>
          </a:prstGeom>
        </p:spPr>
      </p:pic>
      <p:sp>
        <p:nvSpPr>
          <p:cNvPr id="6" name="TextBox 5">
            <a:extLst>
              <a:ext uri="{FF2B5EF4-FFF2-40B4-BE49-F238E27FC236}">
                <a16:creationId xmlns:a16="http://schemas.microsoft.com/office/drawing/2014/main" id="{0D3066D3-FCB7-1FD9-1801-F397A0F024B7}"/>
              </a:ext>
            </a:extLst>
          </p:cNvPr>
          <p:cNvSpPr txBox="1"/>
          <p:nvPr/>
        </p:nvSpPr>
        <p:spPr>
          <a:xfrm>
            <a:off x="3794864" y="118989"/>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7" name="TextBox 6">
            <a:extLst>
              <a:ext uri="{FF2B5EF4-FFF2-40B4-BE49-F238E27FC236}">
                <a16:creationId xmlns:a16="http://schemas.microsoft.com/office/drawing/2014/main" id="{EEBC0935-DB9E-D57F-2B98-49E63FF28141}"/>
              </a:ext>
            </a:extLst>
          </p:cNvPr>
          <p:cNvSpPr txBox="1"/>
          <p:nvPr/>
        </p:nvSpPr>
        <p:spPr>
          <a:xfrm>
            <a:off x="4844787" y="2327339"/>
            <a:ext cx="7070650" cy="3356688"/>
          </a:xfrm>
          <a:prstGeom prst="rect">
            <a:avLst/>
          </a:prstGeom>
          <a:noFill/>
        </p:spPr>
        <p:txBody>
          <a:bodyPr wrap="square">
            <a:spAutoFit/>
          </a:bodyPr>
          <a:lstStyle/>
          <a:p>
            <a:pPr algn="justLow" rtl="1">
              <a:lnSpc>
                <a:spcPct val="150000"/>
              </a:lnSpc>
            </a:pPr>
            <a:r>
              <a:rPr lang="ar-EG" sz="2400" dirty="0">
                <a:solidFill>
                  <a:srgbClr val="002060"/>
                </a:solidFill>
              </a:rPr>
              <a:t>يعتمد هذا النظام على نموذج التسويق القائم على الأداء المباشر، حيث يمنح المعلنُ المسوّقين روابط تتبع خاصة أو أكواد خصم مخصصة لنشرها بين جمهورهم. ولا يتقاضى المسوّق أياً من مستحقاته إلا عند تحقق شرط محدد، مثل إتمام عملية شراء أو ملء استمارة بيانات، مما يجعل هذا الأسلوب أداةً منخفضة المخاطر للمُعلنين ومثالية لتحقيق مبيعات وترجمة الحملات إلى عوائد مالية ملموسة.</a:t>
            </a:r>
            <a:endParaRPr lang="en-US" sz="2400" dirty="0">
              <a:solidFill>
                <a:srgbClr val="002060"/>
              </a:solidFill>
            </a:endParaRPr>
          </a:p>
        </p:txBody>
      </p:sp>
      <p:pic>
        <p:nvPicPr>
          <p:cNvPr id="12" name="Picture 11" descr="How Affiliate Marketing Works and Its Examples">
            <a:extLst>
              <a:ext uri="{FF2B5EF4-FFF2-40B4-BE49-F238E27FC236}">
                <a16:creationId xmlns:a16="http://schemas.microsoft.com/office/drawing/2014/main" id="{D7276C43-2E8C-D311-8411-3D64F3E59537}"/>
              </a:ext>
            </a:extLst>
          </p:cNvPr>
          <p:cNvPicPr>
            <a:picLocks noChangeAspect="1"/>
          </p:cNvPicPr>
          <p:nvPr/>
        </p:nvPicPr>
        <p:blipFill>
          <a:blip r:embed="rId3"/>
          <a:stretch>
            <a:fillRect/>
          </a:stretch>
        </p:blipFill>
        <p:spPr>
          <a:xfrm>
            <a:off x="276563" y="1913860"/>
            <a:ext cx="4290238" cy="41836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871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286FC-0A33-2C4A-DDB8-6398F2073847}"/>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B24CDE90-2725-2341-18C5-BEC02788B553}"/>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61B1121-6E2A-F820-B2D7-B899061AA77B}"/>
              </a:ext>
            </a:extLst>
          </p:cNvPr>
          <p:cNvSpPr/>
          <p:nvPr/>
        </p:nvSpPr>
        <p:spPr>
          <a:xfrm>
            <a:off x="2712158" y="660655"/>
            <a:ext cx="9421571" cy="1125870"/>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15000"/>
              </a:lnSpc>
              <a:spcAft>
                <a:spcPts val="800"/>
              </a:spcAft>
            </a:pPr>
            <a:r>
              <a:rPr lang="en-US" sz="2800" b="1" kern="0" dirty="0">
                <a:latin typeface="Times New Roman" panose="02020603050405020304" pitchFamily="18" charset="0"/>
                <a:ea typeface="Times New Roman" panose="02020603050405020304" pitchFamily="18" charset="0"/>
                <a:cs typeface="Arial" panose="020B0604020202020204" pitchFamily="34" charset="0"/>
              </a:rPr>
              <a:t>8. OTT / CTV Advertising</a:t>
            </a:r>
            <a:endParaRPr lang="en-US" sz="2400" kern="100" dirty="0">
              <a:latin typeface="Calibri" panose="020F0502020204030204" pitchFamily="34" charset="0"/>
              <a:ea typeface="Calibri" panose="020F0502020204030204" pitchFamily="34" charset="0"/>
              <a:cs typeface="Arial" panose="020B0604020202020204" pitchFamily="34" charset="0"/>
            </a:endParaRPr>
          </a:p>
          <a:p>
            <a:pPr algn="ctr" rtl="1">
              <a:lnSpc>
                <a:spcPct val="115000"/>
              </a:lnSpc>
              <a:spcAft>
                <a:spcPts val="800"/>
              </a:spcAft>
            </a:pPr>
            <a:r>
              <a:rPr lang="ar-SA" sz="2400" b="1" kern="0" dirty="0">
                <a:latin typeface="Calibri" panose="020F0502020204030204" pitchFamily="34" charset="0"/>
                <a:ea typeface="Times New Roman" panose="02020603050405020304" pitchFamily="18" charset="0"/>
                <a:cs typeface="Times New Roman" panose="02020603050405020304" pitchFamily="18" charset="0"/>
              </a:rPr>
              <a:t>إعلانات البث الرقمي والتلفزيون المتصل</a:t>
            </a:r>
            <a:endParaRPr lang="en-US" sz="2400" kern="100" dirty="0">
              <a:latin typeface="Calibri" panose="020F0502020204030204" pitchFamily="34" charset="0"/>
              <a:ea typeface="Calibri" panose="020F0502020204030204" pitchFamily="34" charset="0"/>
              <a:cs typeface="Arial" panose="020B0604020202020204" pitchFamily="34" charset="0"/>
            </a:endParaRPr>
          </a:p>
        </p:txBody>
      </p:sp>
      <p:pic>
        <p:nvPicPr>
          <p:cNvPr id="17" name="Graphic 21">
            <a:extLst>
              <a:ext uri="{FF2B5EF4-FFF2-40B4-BE49-F238E27FC236}">
                <a16:creationId xmlns:a16="http://schemas.microsoft.com/office/drawing/2014/main" id="{FF936387-4F0A-9670-2E3E-A174CA171AF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80713"/>
            <a:ext cx="2305141" cy="1076343"/>
          </a:xfrm>
          <a:prstGeom prst="rect">
            <a:avLst/>
          </a:prstGeom>
        </p:spPr>
      </p:pic>
      <p:sp>
        <p:nvSpPr>
          <p:cNvPr id="6" name="TextBox 5">
            <a:extLst>
              <a:ext uri="{FF2B5EF4-FFF2-40B4-BE49-F238E27FC236}">
                <a16:creationId xmlns:a16="http://schemas.microsoft.com/office/drawing/2014/main" id="{C072752A-2843-DA3C-BF84-244F99BFE6DD}"/>
              </a:ext>
            </a:extLst>
          </p:cNvPr>
          <p:cNvSpPr txBox="1"/>
          <p:nvPr/>
        </p:nvSpPr>
        <p:spPr>
          <a:xfrm>
            <a:off x="3794864" y="118989"/>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8FF622-DCC3-BD8C-AF3B-6A5139CB0407}"/>
              </a:ext>
            </a:extLst>
          </p:cNvPr>
          <p:cNvSpPr txBox="1"/>
          <p:nvPr/>
        </p:nvSpPr>
        <p:spPr>
          <a:xfrm>
            <a:off x="4114800" y="2090935"/>
            <a:ext cx="7914980" cy="3587970"/>
          </a:xfrm>
          <a:prstGeom prst="rect">
            <a:avLst/>
          </a:prstGeom>
          <a:noFill/>
        </p:spPr>
        <p:txBody>
          <a:bodyPr wrap="square">
            <a:spAutoFit/>
          </a:bodyPr>
          <a:lstStyle/>
          <a:p>
            <a:pPr marL="0" marR="0" algn="just" rtl="1">
              <a:lnSpc>
                <a:spcPct val="150000"/>
              </a:lnSpc>
              <a:spcAft>
                <a:spcPts val="1800"/>
              </a:spcAft>
              <a:buNone/>
            </a:pP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تظهر إعلانات البث عبر الإنترنت، المعروفة أيضًا باسم إعلانات البث المباشر</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(OTT)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أو إعلانات التلفزيون المتصل</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(CTV)</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 على أجهزة التلفزيون الذكية ومنصات بث الفيديو مثل</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 Hulu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Netflix </a:t>
            </a: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و</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YouTube.</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a:p>
            <a:pPr marL="0" marR="0" algn="just" rtl="1">
              <a:lnSpc>
                <a:spcPct val="150000"/>
              </a:lnSpc>
              <a:spcAft>
                <a:spcPts val="1800"/>
              </a:spcAft>
              <a:buNone/>
            </a:pPr>
            <a:r>
              <a:rPr lang="ar-SA" sz="2400" kern="0" dirty="0">
                <a:solidFill>
                  <a:srgbClr val="002060"/>
                </a:solidFill>
                <a:effectLst/>
                <a:latin typeface="Calibri" panose="020F0502020204030204" pitchFamily="34" charset="0"/>
                <a:ea typeface="Times New Roman" panose="02020603050405020304" pitchFamily="18" charset="0"/>
                <a:cs typeface="Times New Roman" panose="02020603050405020304" pitchFamily="18" charset="0"/>
              </a:rPr>
              <a:t>يمكن تشغيل هذه الإعلانات قبل مقاطع الفيديو أو أثناءها أو بعدها، وتختلف مدتها، مما يوفر طريقة رائعة للوصول إلى الجماهير أثناء مشاهدتهم لعروضهم وأفلامهم المفضلة</a:t>
            </a:r>
            <a:r>
              <a:rPr lang="en-US" sz="2400" kern="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kern="100" dirty="0">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F937603-C7A5-397E-0F28-48F47F6F8B1F}"/>
              </a:ext>
            </a:extLst>
          </p:cNvPr>
          <p:cNvPicPr>
            <a:picLocks noChangeAspect="1"/>
          </p:cNvPicPr>
          <p:nvPr/>
        </p:nvPicPr>
        <p:blipFill>
          <a:blip r:embed="rId3"/>
          <a:stretch>
            <a:fillRect/>
          </a:stretch>
        </p:blipFill>
        <p:spPr>
          <a:xfrm>
            <a:off x="162220" y="1843468"/>
            <a:ext cx="3713258" cy="40829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40935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409362-99BD-41A3-D926-0E8FA41B423C}"/>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CA866D51-25AC-4F41-E060-73682025FFBE}"/>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F05B2A0-660D-B252-F9CE-B0875E468470}"/>
              </a:ext>
            </a:extLst>
          </p:cNvPr>
          <p:cNvSpPr/>
          <p:nvPr/>
        </p:nvSpPr>
        <p:spPr>
          <a:xfrm>
            <a:off x="2712158" y="735843"/>
            <a:ext cx="9421571" cy="1125870"/>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115000"/>
              </a:lnSpc>
              <a:spcAft>
                <a:spcPts val="800"/>
              </a:spcAft>
            </a:pPr>
            <a:r>
              <a:rPr lang="en-US" sz="2800" b="1" dirty="0">
                <a:latin typeface="Times New Roman" panose="02020603050405020304" pitchFamily="18" charset="0"/>
                <a:cs typeface="Times New Roman" panose="02020603050405020304" pitchFamily="18" charset="0"/>
              </a:rPr>
              <a:t>9. (Mobile Advertising)</a:t>
            </a:r>
          </a:p>
          <a:p>
            <a:pPr algn="ctr" rtl="1">
              <a:lnSpc>
                <a:spcPct val="115000"/>
              </a:lnSpc>
              <a:spcAft>
                <a:spcPts val="800"/>
              </a:spcAft>
            </a:pPr>
            <a:r>
              <a:rPr lang="en-US" sz="2800" b="1" dirty="0">
                <a:latin typeface="Times New Roman" panose="02020603050405020304" pitchFamily="18" charset="0"/>
                <a:cs typeface="Times New Roman" panose="02020603050405020304" pitchFamily="18" charset="0"/>
              </a:rPr>
              <a:t>إعلانات الهاتف المحمول</a:t>
            </a:r>
          </a:p>
        </p:txBody>
      </p:sp>
      <p:pic>
        <p:nvPicPr>
          <p:cNvPr id="17" name="Graphic 21">
            <a:extLst>
              <a:ext uri="{FF2B5EF4-FFF2-40B4-BE49-F238E27FC236}">
                <a16:creationId xmlns:a16="http://schemas.microsoft.com/office/drawing/2014/main" id="{57BD7782-FB3B-3013-B7DF-124F41D0719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80713"/>
            <a:ext cx="2305141" cy="1076343"/>
          </a:xfrm>
          <a:prstGeom prst="rect">
            <a:avLst/>
          </a:prstGeom>
        </p:spPr>
      </p:pic>
      <p:sp>
        <p:nvSpPr>
          <p:cNvPr id="6" name="TextBox 5">
            <a:extLst>
              <a:ext uri="{FF2B5EF4-FFF2-40B4-BE49-F238E27FC236}">
                <a16:creationId xmlns:a16="http://schemas.microsoft.com/office/drawing/2014/main" id="{66BD7CD7-3B39-FE30-68EA-2B1BAB0D116F}"/>
              </a:ext>
            </a:extLst>
          </p:cNvPr>
          <p:cNvSpPr txBox="1"/>
          <p:nvPr/>
        </p:nvSpPr>
        <p:spPr>
          <a:xfrm>
            <a:off x="3890558" y="192321"/>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7" name="TextBox 6">
            <a:extLst>
              <a:ext uri="{FF2B5EF4-FFF2-40B4-BE49-F238E27FC236}">
                <a16:creationId xmlns:a16="http://schemas.microsoft.com/office/drawing/2014/main" id="{214B81BF-DEFB-A1A1-922D-E82CDD930A58}"/>
              </a:ext>
            </a:extLst>
          </p:cNvPr>
          <p:cNvSpPr txBox="1"/>
          <p:nvPr/>
        </p:nvSpPr>
        <p:spPr>
          <a:xfrm>
            <a:off x="4771359" y="2329383"/>
            <a:ext cx="7362369" cy="1695144"/>
          </a:xfrm>
          <a:prstGeom prst="rect">
            <a:avLst/>
          </a:prstGeom>
          <a:noFill/>
        </p:spPr>
        <p:txBody>
          <a:bodyPr wrap="square">
            <a:spAutoFit/>
          </a:bodyPr>
          <a:lstStyle/>
          <a:p>
            <a:pPr algn="just" rtl="1">
              <a:lnSpc>
                <a:spcPct val="150000"/>
              </a:lnSpc>
            </a:pPr>
            <a:r>
              <a:rPr lang="ar-EG" sz="2400" dirty="0">
                <a:solidFill>
                  <a:srgbClr val="002060"/>
                </a:solidFill>
                <a:cs typeface="+mj-cs"/>
              </a:rPr>
              <a:t>وفق تعريفات </a:t>
            </a:r>
            <a:r>
              <a:rPr lang="en-US" sz="2400" dirty="0">
                <a:solidFill>
                  <a:srgbClr val="002060"/>
                </a:solidFill>
                <a:latin typeface="Times New Roman" panose="02020603050405020304" pitchFamily="18" charset="0"/>
                <a:cs typeface="Times New Roman" panose="02020603050405020304" pitchFamily="18" charset="0"/>
              </a:rPr>
              <a:t>IAB</a:t>
            </a:r>
            <a:r>
              <a:rPr lang="en-US" sz="2400" dirty="0">
                <a:solidFill>
                  <a:srgbClr val="002060"/>
                </a:solidFill>
                <a:cs typeface="+mj-cs"/>
              </a:rPr>
              <a:t>، </a:t>
            </a:r>
            <a:r>
              <a:rPr lang="ar-EG" sz="2400" dirty="0">
                <a:solidFill>
                  <a:srgbClr val="002060"/>
                </a:solidFill>
                <a:cs typeface="+mj-cs"/>
              </a:rPr>
              <a:t>الإعلان المحمول يشمل الإعلانات المقدمة عبر الهواتف والأجهزة اللوحية، ويمكن أن تكون </a:t>
            </a:r>
            <a:r>
              <a:rPr lang="en-US" sz="2400" dirty="0">
                <a:solidFill>
                  <a:srgbClr val="002060"/>
                </a:solidFill>
                <a:latin typeface="Times New Roman" panose="02020603050405020304" pitchFamily="18" charset="0"/>
                <a:cs typeface="Times New Roman" panose="02020603050405020304" pitchFamily="18" charset="0"/>
              </a:rPr>
              <a:t>Search</a:t>
            </a:r>
            <a:r>
              <a:rPr lang="en-US" sz="2400" dirty="0">
                <a:solidFill>
                  <a:srgbClr val="002060"/>
                </a:solidFill>
                <a:cs typeface="+mj-cs"/>
              </a:rPr>
              <a:t> </a:t>
            </a:r>
            <a:r>
              <a:rPr lang="ar-EG" sz="2400" dirty="0">
                <a:solidFill>
                  <a:srgbClr val="002060"/>
                </a:solidFill>
                <a:cs typeface="+mj-cs"/>
              </a:rPr>
              <a:t>أو</a:t>
            </a:r>
            <a:r>
              <a:rPr lang="en-US" sz="2400" dirty="0">
                <a:solidFill>
                  <a:srgbClr val="002060"/>
                </a:solidFill>
                <a:latin typeface="Times New Roman" panose="02020603050405020304" pitchFamily="18" charset="0"/>
                <a:cs typeface="+mj-cs"/>
              </a:rPr>
              <a:t>Display</a:t>
            </a:r>
            <a:r>
              <a:rPr lang="en-US" sz="2400" dirty="0">
                <a:solidFill>
                  <a:srgbClr val="002060"/>
                </a:solidFill>
                <a:cs typeface="+mj-cs"/>
              </a:rPr>
              <a:t> </a:t>
            </a:r>
            <a:r>
              <a:rPr lang="ar-EG" sz="2400" dirty="0">
                <a:solidFill>
                  <a:srgbClr val="002060"/>
                </a:solidFill>
                <a:cs typeface="+mj-cs"/>
              </a:rPr>
              <a:t>أو </a:t>
            </a:r>
            <a:r>
              <a:rPr lang="en-US" sz="2400" dirty="0">
                <a:solidFill>
                  <a:srgbClr val="002060"/>
                </a:solidFill>
                <a:latin typeface="Times New Roman" panose="02020603050405020304" pitchFamily="18" charset="0"/>
                <a:cs typeface="Times New Roman" panose="02020603050405020304" pitchFamily="18" charset="0"/>
              </a:rPr>
              <a:t>Video</a:t>
            </a:r>
            <a:r>
              <a:rPr lang="en-US" sz="2400" dirty="0">
                <a:solidFill>
                  <a:srgbClr val="002060"/>
                </a:solidFill>
                <a:cs typeface="+mj-cs"/>
              </a:rPr>
              <a:t> </a:t>
            </a:r>
            <a:r>
              <a:rPr lang="ar-EG" sz="2400" dirty="0">
                <a:solidFill>
                  <a:srgbClr val="002060"/>
                </a:solidFill>
                <a:cs typeface="+mj-cs"/>
              </a:rPr>
              <a:t>أو </a:t>
            </a:r>
            <a:r>
              <a:rPr lang="en-US" sz="2400" dirty="0">
                <a:solidFill>
                  <a:srgbClr val="002060"/>
                </a:solidFill>
                <a:latin typeface="Times New Roman" panose="02020603050405020304" pitchFamily="18" charset="0"/>
                <a:cs typeface="Times New Roman" panose="02020603050405020304" pitchFamily="18" charset="0"/>
              </a:rPr>
              <a:t>Audio</a:t>
            </a:r>
            <a:r>
              <a:rPr lang="en-US" sz="2400" dirty="0">
                <a:solidFill>
                  <a:srgbClr val="002060"/>
                </a:solidFill>
                <a:cs typeface="+mj-cs"/>
              </a:rPr>
              <a:t> </a:t>
            </a:r>
            <a:r>
              <a:rPr lang="ar-EG" sz="2400" dirty="0">
                <a:solidFill>
                  <a:srgbClr val="002060"/>
                </a:solidFill>
                <a:cs typeface="+mj-cs"/>
              </a:rPr>
              <a:t>أو إعلانات داخل التطبيقات وغيرها</a:t>
            </a:r>
            <a:endParaRPr lang="en-US" sz="2400" dirty="0">
              <a:solidFill>
                <a:srgbClr val="002060"/>
              </a:solidFill>
              <a:cs typeface="+mj-cs"/>
            </a:endParaRPr>
          </a:p>
        </p:txBody>
      </p:sp>
      <p:pic>
        <p:nvPicPr>
          <p:cNvPr id="8" name="Picture 7" descr="11 Mobile Marketing Examples and Why They Worked">
            <a:extLst>
              <a:ext uri="{FF2B5EF4-FFF2-40B4-BE49-F238E27FC236}">
                <a16:creationId xmlns:a16="http://schemas.microsoft.com/office/drawing/2014/main" id="{B5817146-722D-6E2F-E71A-0BBFF4C56FCC}"/>
              </a:ext>
            </a:extLst>
          </p:cNvPr>
          <p:cNvPicPr>
            <a:picLocks noChangeAspect="1"/>
          </p:cNvPicPr>
          <p:nvPr/>
        </p:nvPicPr>
        <p:blipFill>
          <a:blip r:embed="rId3"/>
          <a:stretch>
            <a:fillRect/>
          </a:stretch>
        </p:blipFill>
        <p:spPr>
          <a:xfrm>
            <a:off x="302144" y="2201255"/>
            <a:ext cx="4305267" cy="39209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28553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DCC37E-9BD0-6926-80A9-BB01D47D7F48}"/>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45DF369B-68F5-12F8-395A-7CD5B625055C}"/>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A439694-814C-0413-E7D8-39C2513CC570}"/>
              </a:ext>
            </a:extLst>
          </p:cNvPr>
          <p:cNvSpPr/>
          <p:nvPr/>
        </p:nvSpPr>
        <p:spPr>
          <a:xfrm>
            <a:off x="2712158" y="735843"/>
            <a:ext cx="9421571" cy="1125870"/>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None/>
            </a:pPr>
            <a:r>
              <a:rPr lang="en-US" sz="2800" b="1" dirty="0">
                <a:latin typeface="Times New Roman" panose="02020603050405020304" pitchFamily="18" charset="0"/>
                <a:cs typeface="Times New Roman" panose="02020603050405020304" pitchFamily="18" charset="0"/>
              </a:rPr>
              <a:t>10. Digital Audio Advertising</a:t>
            </a:r>
          </a:p>
          <a:p>
            <a:pPr lvl="0" algn="ctr"/>
            <a:r>
              <a:rPr lang="en-US" sz="2800" b="1" dirty="0">
                <a:solidFill>
                  <a:prstClr val="white"/>
                </a:solidFill>
              </a:rPr>
              <a:t>إعلانات الصوت الرقمي</a:t>
            </a:r>
          </a:p>
        </p:txBody>
      </p:sp>
      <p:pic>
        <p:nvPicPr>
          <p:cNvPr id="17" name="Graphic 21">
            <a:extLst>
              <a:ext uri="{FF2B5EF4-FFF2-40B4-BE49-F238E27FC236}">
                <a16:creationId xmlns:a16="http://schemas.microsoft.com/office/drawing/2014/main" id="{E9D87DCF-0EE7-E073-B506-9FDE049E946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80713"/>
            <a:ext cx="2305141" cy="1076343"/>
          </a:xfrm>
          <a:prstGeom prst="rect">
            <a:avLst/>
          </a:prstGeom>
        </p:spPr>
      </p:pic>
      <p:sp>
        <p:nvSpPr>
          <p:cNvPr id="6" name="TextBox 5">
            <a:extLst>
              <a:ext uri="{FF2B5EF4-FFF2-40B4-BE49-F238E27FC236}">
                <a16:creationId xmlns:a16="http://schemas.microsoft.com/office/drawing/2014/main" id="{A915E566-7230-58B9-183C-085EB766AB63}"/>
              </a:ext>
            </a:extLst>
          </p:cNvPr>
          <p:cNvSpPr txBox="1"/>
          <p:nvPr/>
        </p:nvSpPr>
        <p:spPr>
          <a:xfrm>
            <a:off x="3890558" y="192321"/>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3AC53156-484F-E135-55A4-1F72706ABC64}"/>
              </a:ext>
            </a:extLst>
          </p:cNvPr>
          <p:cNvSpPr txBox="1"/>
          <p:nvPr/>
        </p:nvSpPr>
        <p:spPr>
          <a:xfrm>
            <a:off x="4882118" y="2193598"/>
            <a:ext cx="7118496" cy="2802690"/>
          </a:xfrm>
          <a:prstGeom prst="rect">
            <a:avLst/>
          </a:prstGeom>
          <a:noFill/>
        </p:spPr>
        <p:txBody>
          <a:bodyPr wrap="square">
            <a:spAutoFit/>
          </a:bodyPr>
          <a:lstStyle/>
          <a:p>
            <a:pPr algn="justLow" rtl="1">
              <a:lnSpc>
                <a:spcPct val="150000"/>
              </a:lnSpc>
            </a:pPr>
            <a:r>
              <a:rPr lang="ar-EG" sz="2400" dirty="0">
                <a:solidFill>
                  <a:srgbClr val="002060"/>
                </a:solidFill>
              </a:rPr>
              <a:t>هي إعلانات تُقدَّم من خلال المحتوى الصوتي الرقمي، مثل البودكاست، منصات الموسيقى، وخدمات البث الصوتي. وقد تظهر قبل المحتوى أو أثناءه أو بعده، ويمكن أن تكون في صورة رسالة صوتية مسجلة أو إعلان أكثر تفاعلية. ومع انتشار المساعدات الذكية، يتجه الصوت أيضًا إلى أن يصبح واجهة للإعلانات والتسوق والحوار مع العلامات التجارية.</a:t>
            </a:r>
            <a:endParaRPr lang="en-US" sz="2400" dirty="0">
              <a:solidFill>
                <a:srgbClr val="002060"/>
              </a:solidFill>
            </a:endParaRPr>
          </a:p>
        </p:txBody>
      </p:sp>
      <p:pic>
        <p:nvPicPr>
          <p:cNvPr id="8" name="Picture 7" descr="What Is Digital Audio Advertising? A Guide for Small Businesses">
            <a:extLst>
              <a:ext uri="{FF2B5EF4-FFF2-40B4-BE49-F238E27FC236}">
                <a16:creationId xmlns:a16="http://schemas.microsoft.com/office/drawing/2014/main" id="{B45AC60A-A347-6318-8CE3-0425D2F2568C}"/>
              </a:ext>
            </a:extLst>
          </p:cNvPr>
          <p:cNvPicPr>
            <a:picLocks noChangeAspect="1"/>
          </p:cNvPicPr>
          <p:nvPr/>
        </p:nvPicPr>
        <p:blipFill>
          <a:blip r:embed="rId3"/>
          <a:stretch>
            <a:fillRect/>
          </a:stretch>
        </p:blipFill>
        <p:spPr>
          <a:xfrm>
            <a:off x="236691" y="2113408"/>
            <a:ext cx="4369981" cy="40087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31386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AB1394-64FB-A4B5-7556-89089437CC52}"/>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0934770B-67FB-8F84-E077-DA90287E8495}"/>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EED70B-94DF-052A-BCFA-9D45B3FAD5B5}"/>
              </a:ext>
            </a:extLst>
          </p:cNvPr>
          <p:cNvSpPr/>
          <p:nvPr/>
        </p:nvSpPr>
        <p:spPr>
          <a:xfrm>
            <a:off x="2712158" y="735843"/>
            <a:ext cx="9421571" cy="1125870"/>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None/>
            </a:pPr>
            <a:r>
              <a:rPr lang="en-US" sz="2800" b="1" dirty="0">
                <a:latin typeface="Times New Roman" panose="02020603050405020304" pitchFamily="18" charset="0"/>
                <a:cs typeface="Times New Roman" panose="02020603050405020304" pitchFamily="18" charset="0"/>
              </a:rPr>
              <a:t>11.In-Game Advertising</a:t>
            </a:r>
          </a:p>
          <a:p>
            <a:pPr lvl="0" algn="ctr"/>
            <a:r>
              <a:rPr lang="en-US" sz="2800" b="1" dirty="0">
                <a:solidFill>
                  <a:prstClr val="white"/>
                </a:solidFill>
              </a:rPr>
              <a:t>الإعلانات داخل الألعاب</a:t>
            </a:r>
          </a:p>
        </p:txBody>
      </p:sp>
      <p:pic>
        <p:nvPicPr>
          <p:cNvPr id="17" name="Graphic 21">
            <a:extLst>
              <a:ext uri="{FF2B5EF4-FFF2-40B4-BE49-F238E27FC236}">
                <a16:creationId xmlns:a16="http://schemas.microsoft.com/office/drawing/2014/main" id="{06A23D37-C62F-A2A7-A82F-4CE09DB5F48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80713"/>
            <a:ext cx="2305141" cy="1076343"/>
          </a:xfrm>
          <a:prstGeom prst="rect">
            <a:avLst/>
          </a:prstGeom>
        </p:spPr>
      </p:pic>
      <p:sp>
        <p:nvSpPr>
          <p:cNvPr id="6" name="TextBox 5">
            <a:extLst>
              <a:ext uri="{FF2B5EF4-FFF2-40B4-BE49-F238E27FC236}">
                <a16:creationId xmlns:a16="http://schemas.microsoft.com/office/drawing/2014/main" id="{EBC09724-1F69-5166-EF71-AA646E5E91EB}"/>
              </a:ext>
            </a:extLst>
          </p:cNvPr>
          <p:cNvSpPr txBox="1"/>
          <p:nvPr/>
        </p:nvSpPr>
        <p:spPr>
          <a:xfrm>
            <a:off x="3890558" y="192321"/>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BD3A978D-F55B-D410-B7C1-CAF80BE5B2D9}"/>
              </a:ext>
            </a:extLst>
          </p:cNvPr>
          <p:cNvSpPr txBox="1"/>
          <p:nvPr/>
        </p:nvSpPr>
        <p:spPr>
          <a:xfrm>
            <a:off x="4771360" y="2027655"/>
            <a:ext cx="7118496" cy="2802690"/>
          </a:xfrm>
          <a:prstGeom prst="rect">
            <a:avLst/>
          </a:prstGeom>
          <a:noFill/>
        </p:spPr>
        <p:txBody>
          <a:bodyPr wrap="square">
            <a:spAutoFit/>
          </a:bodyPr>
          <a:lstStyle/>
          <a:p>
            <a:pPr algn="justLow" rtl="1">
              <a:lnSpc>
                <a:spcPct val="150000"/>
              </a:lnSpc>
            </a:pPr>
            <a:r>
              <a:rPr lang="ar-EG" sz="2400" dirty="0">
                <a:solidFill>
                  <a:srgbClr val="002060"/>
                </a:solidFill>
              </a:rPr>
              <a:t>هي إعلانات تظهر داخل بيئة الألعاب الرقمية، سواء في ألعاب الهاتف أو الكمبيوتر أو منصات الألعاب. وقد تظهر على شكل لوحات إعلانية داخل اللعبة، أو فيديو قصير، أو إعلان مكافأة بحيث يحصل اللاعب بعد مشاهدته على مزايا أو نقاط داخل اللعبة. وأصبح </a:t>
            </a:r>
            <a:r>
              <a:rPr lang="en-US" sz="2400" dirty="0">
                <a:solidFill>
                  <a:srgbClr val="002060"/>
                </a:solidFill>
              </a:rPr>
              <a:t> </a:t>
            </a:r>
            <a:r>
              <a:rPr lang="en-US" sz="2400" dirty="0">
                <a:solidFill>
                  <a:srgbClr val="002060"/>
                </a:solidFill>
                <a:latin typeface="Times New Roman" panose="02020603050405020304" pitchFamily="18" charset="0"/>
                <a:cs typeface="Times New Roman" panose="02020603050405020304" pitchFamily="18" charset="0"/>
              </a:rPr>
              <a:t>Gaming</a:t>
            </a:r>
            <a:r>
              <a:rPr lang="en-US" sz="2400" dirty="0">
                <a:solidFill>
                  <a:srgbClr val="002060"/>
                </a:solidFill>
              </a:rPr>
              <a:t> </a:t>
            </a:r>
            <a:r>
              <a:rPr lang="ar-EG" sz="2400" dirty="0">
                <a:solidFill>
                  <a:srgbClr val="002060"/>
                </a:solidFill>
              </a:rPr>
              <a:t>بيئة إعلانية مهمة، مع تطور أشكال الإعلان داخل الألعاب وتنوعها.</a:t>
            </a:r>
            <a:endParaRPr lang="en-US" sz="2400" dirty="0">
              <a:solidFill>
                <a:srgbClr val="002060"/>
              </a:solidFill>
            </a:endParaRPr>
          </a:p>
        </p:txBody>
      </p:sp>
      <p:pic>
        <p:nvPicPr>
          <p:cNvPr id="7" name="Picture 6" descr="In-app Ads and In-game Ads: What's the Difference? - Business of Apps">
            <a:extLst>
              <a:ext uri="{FF2B5EF4-FFF2-40B4-BE49-F238E27FC236}">
                <a16:creationId xmlns:a16="http://schemas.microsoft.com/office/drawing/2014/main" id="{6525D7CA-F2AA-0055-B8ED-E638B795BE62}"/>
              </a:ext>
            </a:extLst>
          </p:cNvPr>
          <p:cNvPicPr>
            <a:picLocks noChangeAspect="1"/>
          </p:cNvPicPr>
          <p:nvPr/>
        </p:nvPicPr>
        <p:blipFill>
          <a:blip r:embed="rId3"/>
          <a:stretch>
            <a:fillRect/>
          </a:stretch>
        </p:blipFill>
        <p:spPr>
          <a:xfrm>
            <a:off x="404037" y="2131880"/>
            <a:ext cx="4290763" cy="38095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68234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B9968-432C-B0F4-9F88-352D28447739}"/>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7FB5D689-0717-CA1C-8743-EA52F885BCDC}"/>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A69FC47-EC49-2F81-415B-D4361319363B}"/>
              </a:ext>
            </a:extLst>
          </p:cNvPr>
          <p:cNvSpPr/>
          <p:nvPr/>
        </p:nvSpPr>
        <p:spPr>
          <a:xfrm>
            <a:off x="2712158" y="735843"/>
            <a:ext cx="9421571" cy="1125870"/>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None/>
            </a:pPr>
            <a:r>
              <a:rPr lang="en-US" sz="2800" b="1" dirty="0">
                <a:latin typeface="Times New Roman" panose="02020603050405020304" pitchFamily="18" charset="0"/>
                <a:cs typeface="Times New Roman" panose="02020603050405020304" pitchFamily="18" charset="0"/>
              </a:rPr>
              <a:t>12.AI-Native / Conversational Advertising</a:t>
            </a:r>
          </a:p>
          <a:p>
            <a:pPr lvl="0" algn="ctr"/>
            <a:r>
              <a:rPr lang="en-US" sz="2800" b="1" dirty="0">
                <a:solidFill>
                  <a:prstClr val="white"/>
                </a:solidFill>
                <a:latin typeface="Times New Roman" panose="02020603050405020304" pitchFamily="18" charset="0"/>
                <a:cs typeface="Times New Roman" panose="02020603050405020304" pitchFamily="18" charset="0"/>
              </a:rPr>
              <a:t>الإعلان داخل منصات الذكاء الاصطناعي</a:t>
            </a:r>
          </a:p>
        </p:txBody>
      </p:sp>
      <p:pic>
        <p:nvPicPr>
          <p:cNvPr id="17" name="Graphic 21">
            <a:extLst>
              <a:ext uri="{FF2B5EF4-FFF2-40B4-BE49-F238E27FC236}">
                <a16:creationId xmlns:a16="http://schemas.microsoft.com/office/drawing/2014/main" id="{522773F7-DAF2-9528-A793-C98CC0C0A32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6541" y="80713"/>
            <a:ext cx="2305141" cy="1076343"/>
          </a:xfrm>
          <a:prstGeom prst="rect">
            <a:avLst/>
          </a:prstGeom>
        </p:spPr>
      </p:pic>
      <p:sp>
        <p:nvSpPr>
          <p:cNvPr id="6" name="TextBox 5">
            <a:extLst>
              <a:ext uri="{FF2B5EF4-FFF2-40B4-BE49-F238E27FC236}">
                <a16:creationId xmlns:a16="http://schemas.microsoft.com/office/drawing/2014/main" id="{56335C74-7F7A-B9B9-0E56-12A96FFE6A84}"/>
              </a:ext>
            </a:extLst>
          </p:cNvPr>
          <p:cNvSpPr txBox="1"/>
          <p:nvPr/>
        </p:nvSpPr>
        <p:spPr>
          <a:xfrm>
            <a:off x="3933088" y="192321"/>
            <a:ext cx="10335126" cy="400110"/>
          </a:xfrm>
          <a:prstGeom prst="rect">
            <a:avLst/>
          </a:prstGeom>
          <a:noFill/>
          <a:effectLst>
            <a:reflection blurRad="6350" stA="52000" endA="300" endPos="35000" dir="5400000" sy="-100000" algn="bl" rotWithShape="0"/>
          </a:effectLst>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المحاضرة الأولى: </a:t>
            </a:r>
            <a:r>
              <a:rPr kumimoji="0" lang="ar-EG" sz="2000" b="1" i="0" u="none" strike="noStrike" kern="0" cap="none" spc="0" normalizeH="0" baseline="0" noProof="0" dirty="0">
                <a:ln>
                  <a:noFill/>
                </a:ln>
                <a:solidFill>
                  <a:srgbClr val="002060"/>
                </a:solidFill>
                <a:effectLst/>
                <a:uLnTx/>
                <a:uFillTx/>
                <a:latin typeface="Calibri" panose="020F0502020204030204" pitchFamily="34" charset="0"/>
                <a:ea typeface="+mn-ea"/>
                <a:cs typeface="Calibri" panose="020F0502020204030204" pitchFamily="34" charset="0"/>
              </a:rPr>
              <a:t>مدخل إلى الإعلان الرقمي: المفهوم والأنواع والخصائص</a:t>
            </a:r>
            <a:endParaRPr kumimoji="0" lang="en-US" sz="2000" b="1" i="0" u="none" strike="noStrike" kern="1200" cap="none" spc="0" normalizeH="0" baseline="0" noProof="0" dirty="0">
              <a:ln>
                <a:noFill/>
              </a:ln>
              <a:solidFill>
                <a:prstClr val="black"/>
              </a:solidFill>
              <a:effectLst/>
              <a:uLnTx/>
              <a:uFillTx/>
              <a:latin typeface="Calibri"/>
              <a:ea typeface="+mn-ea"/>
              <a:cs typeface="+mn-cs"/>
            </a:endParaRPr>
          </a:p>
        </p:txBody>
      </p:sp>
      <p:sp>
        <p:nvSpPr>
          <p:cNvPr id="5" name="TextBox 4">
            <a:extLst>
              <a:ext uri="{FF2B5EF4-FFF2-40B4-BE49-F238E27FC236}">
                <a16:creationId xmlns:a16="http://schemas.microsoft.com/office/drawing/2014/main" id="{8BDF63FF-2532-F442-F1EF-42E10663C0F1}"/>
              </a:ext>
            </a:extLst>
          </p:cNvPr>
          <p:cNvSpPr txBox="1"/>
          <p:nvPr/>
        </p:nvSpPr>
        <p:spPr>
          <a:xfrm>
            <a:off x="4257675" y="2136339"/>
            <a:ext cx="7618891" cy="4154984"/>
          </a:xfrm>
          <a:prstGeom prst="rect">
            <a:avLst/>
          </a:prstGeom>
          <a:noFill/>
        </p:spPr>
        <p:txBody>
          <a:bodyPr wrap="square">
            <a:spAutoFit/>
          </a:bodyPr>
          <a:lstStyle/>
          <a:p>
            <a:pPr algn="just" rtl="1"/>
            <a:r>
              <a:rPr lang="ar-EG" sz="2400" dirty="0">
                <a:solidFill>
                  <a:srgbClr val="002060"/>
                </a:solidFill>
                <a:cs typeface="+mj-cs"/>
              </a:rPr>
              <a:t>هو شكل ناشئ من الإعلان الرقمي يظهر داخل منصات الذكاء الاصطناعي والمساعدات الحوارية أثناء بحث المستخدم عن منتج أو مقارنة خيارات أو اتخاذ قرار.والفكرة مختلفة قليلًا عن </a:t>
            </a:r>
            <a:r>
              <a:rPr lang="en-US" sz="2400" dirty="0">
                <a:solidFill>
                  <a:srgbClr val="002060"/>
                </a:solidFill>
                <a:latin typeface="Times New Roman" panose="02020603050405020304" pitchFamily="18" charset="0"/>
                <a:cs typeface="Times New Roman" panose="02020603050405020304" pitchFamily="18" charset="0"/>
              </a:rPr>
              <a:t>Google</a:t>
            </a:r>
            <a:r>
              <a:rPr lang="en-US" sz="2400" dirty="0">
                <a:solidFill>
                  <a:srgbClr val="002060"/>
                </a:solidFill>
                <a:cs typeface="+mj-cs"/>
              </a:rPr>
              <a:t> </a:t>
            </a:r>
            <a:r>
              <a:rPr lang="ar-EG" sz="2400" dirty="0">
                <a:solidFill>
                  <a:srgbClr val="002060"/>
                </a:solidFill>
                <a:cs typeface="+mj-cs"/>
              </a:rPr>
              <a:t>التقليدي. فبدلًا من أن يبحث المستخدم عن كلمة مفتاحية ثم يرى قائمة إعلانات، تحدث محادثة باللغة الطبيعية مع نظام </a:t>
            </a:r>
            <a:r>
              <a:rPr lang="en-US" sz="2400" dirty="0">
                <a:solidFill>
                  <a:srgbClr val="002060"/>
                </a:solidFill>
                <a:latin typeface="Times New Roman" panose="02020603050405020304" pitchFamily="18" charset="0"/>
                <a:cs typeface="Times New Roman" panose="02020603050405020304" pitchFamily="18" charset="0"/>
              </a:rPr>
              <a:t>AI</a:t>
            </a:r>
            <a:r>
              <a:rPr lang="en-US" sz="2400" dirty="0">
                <a:solidFill>
                  <a:srgbClr val="002060"/>
                </a:solidFill>
                <a:cs typeface="+mj-cs"/>
              </a:rPr>
              <a:t>، </a:t>
            </a:r>
            <a:r>
              <a:rPr lang="ar-EG" sz="2400" dirty="0">
                <a:solidFill>
                  <a:srgbClr val="002060"/>
                </a:solidFill>
                <a:cs typeface="+mj-cs"/>
              </a:rPr>
              <a:t>ويمكن أن تظهر إعلانات مرتبطة بسياق السؤال ونيّة المستخدم.وهذا أصبح تطبيقًا فعليًا وليس مجرد فكرة مستقبلية؛ فـ </a:t>
            </a:r>
            <a:r>
              <a:rPr lang="en-US" sz="2400" dirty="0">
                <a:solidFill>
                  <a:srgbClr val="002060"/>
                </a:solidFill>
                <a:latin typeface="Times New Roman" panose="02020603050405020304" pitchFamily="18" charset="0"/>
                <a:cs typeface="Times New Roman" panose="02020603050405020304" pitchFamily="18" charset="0"/>
              </a:rPr>
              <a:t>OpenAI </a:t>
            </a:r>
            <a:r>
              <a:rPr lang="ar-EG" sz="2400" dirty="0">
                <a:solidFill>
                  <a:srgbClr val="002060"/>
                </a:solidFill>
                <a:cs typeface="+mj-cs"/>
              </a:rPr>
              <a:t>توضح حاليًا أن إعلانات </a:t>
            </a:r>
            <a:r>
              <a:rPr lang="en-US" sz="2400" dirty="0">
                <a:solidFill>
                  <a:srgbClr val="002060"/>
                </a:solidFill>
                <a:latin typeface="Times New Roman" panose="02020603050405020304" pitchFamily="18" charset="0"/>
                <a:cs typeface="Times New Roman" panose="02020603050405020304" pitchFamily="18" charset="0"/>
              </a:rPr>
              <a:t>ChatGPT</a:t>
            </a:r>
            <a:r>
              <a:rPr lang="en-US" sz="2400" dirty="0">
                <a:solidFill>
                  <a:srgbClr val="002060"/>
                </a:solidFill>
                <a:cs typeface="+mj-cs"/>
              </a:rPr>
              <a:t> </a:t>
            </a:r>
            <a:r>
              <a:rPr lang="ar-EG" sz="2400" dirty="0">
                <a:solidFill>
                  <a:srgbClr val="002060"/>
                </a:solidFill>
                <a:cs typeface="+mj-cs"/>
              </a:rPr>
              <a:t>تظهر منفصلة أسفل الردود، ويتم اختيارها وفق سياق المحادثة وهدف المستخدم، مع تمييزها بوضوح كإعلانات.كما بدأت </a:t>
            </a:r>
            <a:r>
              <a:rPr lang="en-US" sz="2400" dirty="0">
                <a:solidFill>
                  <a:srgbClr val="002060"/>
                </a:solidFill>
                <a:latin typeface="Times New Roman" panose="02020603050405020304" pitchFamily="18" charset="0"/>
                <a:cs typeface="Times New Roman" panose="02020603050405020304" pitchFamily="18" charset="0"/>
              </a:rPr>
              <a:t>Google</a:t>
            </a:r>
            <a:r>
              <a:rPr lang="en-US" sz="2400" dirty="0">
                <a:solidFill>
                  <a:srgbClr val="002060"/>
                </a:solidFill>
                <a:cs typeface="+mj-cs"/>
              </a:rPr>
              <a:t> </a:t>
            </a:r>
            <a:r>
              <a:rPr lang="ar-EG" sz="2400" dirty="0">
                <a:solidFill>
                  <a:srgbClr val="002060"/>
                </a:solidFill>
                <a:cs typeface="+mj-cs"/>
              </a:rPr>
              <a:t>في اختبار أشكال إعلانية جديدة مبنية على </a:t>
            </a:r>
            <a:r>
              <a:rPr lang="en-US" sz="2400" dirty="0">
                <a:solidFill>
                  <a:srgbClr val="002060"/>
                </a:solidFill>
                <a:latin typeface="Times New Roman" panose="02020603050405020304" pitchFamily="18" charset="0"/>
                <a:cs typeface="Times New Roman" panose="02020603050405020304" pitchFamily="18" charset="0"/>
              </a:rPr>
              <a:t>Gemini</a:t>
            </a:r>
            <a:r>
              <a:rPr lang="en-US" sz="2400" dirty="0">
                <a:solidFill>
                  <a:srgbClr val="002060"/>
                </a:solidFill>
                <a:cs typeface="+mj-cs"/>
              </a:rPr>
              <a:t> </a:t>
            </a:r>
            <a:r>
              <a:rPr lang="ar-EG" sz="2400" dirty="0">
                <a:solidFill>
                  <a:srgbClr val="002060"/>
                </a:solidFill>
                <a:cs typeface="+mj-cs"/>
              </a:rPr>
              <a:t>داخل </a:t>
            </a:r>
            <a:r>
              <a:rPr lang="en-US" sz="2400" dirty="0">
                <a:solidFill>
                  <a:srgbClr val="002060"/>
                </a:solidFill>
                <a:latin typeface="Times New Roman" panose="02020603050405020304" pitchFamily="18" charset="0"/>
                <a:cs typeface="Times New Roman" panose="02020603050405020304" pitchFamily="18" charset="0"/>
              </a:rPr>
              <a:t>AI Mode </a:t>
            </a:r>
            <a:r>
              <a:rPr lang="ar-EG" sz="2400" dirty="0">
                <a:solidFill>
                  <a:srgbClr val="002060"/>
                </a:solidFill>
                <a:cs typeface="+mj-cs"/>
              </a:rPr>
              <a:t>في </a:t>
            </a:r>
            <a:r>
              <a:rPr lang="en-US" sz="2400" dirty="0">
                <a:solidFill>
                  <a:srgbClr val="002060"/>
                </a:solidFill>
                <a:latin typeface="Times New Roman" panose="02020603050405020304" pitchFamily="18" charset="0"/>
                <a:cs typeface="Times New Roman" panose="02020603050405020304" pitchFamily="18" charset="0"/>
              </a:rPr>
              <a:t>Search</a:t>
            </a:r>
            <a:r>
              <a:rPr lang="en-US" sz="2400" dirty="0">
                <a:solidFill>
                  <a:srgbClr val="002060"/>
                </a:solidFill>
                <a:cs typeface="+mj-cs"/>
              </a:rPr>
              <a:t>، </a:t>
            </a:r>
            <a:r>
              <a:rPr lang="ar-EG" sz="2400" dirty="0">
                <a:solidFill>
                  <a:srgbClr val="002060"/>
                </a:solidFill>
                <a:cs typeface="+mj-cs"/>
              </a:rPr>
              <a:t>بحيث يمكن للإعلان أن يقدم معلومات عن المنتج مع شرح يساعد المستخدم في تقييم الخيارات.</a:t>
            </a:r>
            <a:endParaRPr lang="en-US" sz="2400" dirty="0">
              <a:solidFill>
                <a:srgbClr val="002060"/>
              </a:solidFill>
              <a:cs typeface="+mj-cs"/>
            </a:endParaRPr>
          </a:p>
        </p:txBody>
      </p:sp>
      <p:pic>
        <p:nvPicPr>
          <p:cNvPr id="7" name="Picture 6" descr="The next ad frontier isn't another feed- it's the AI conversation. As  conversational search evolves, ads can become contextual recommendations,  appearing when intent is highest. The winning approach? Be relevant,  useful, and">
            <a:extLst>
              <a:ext uri="{FF2B5EF4-FFF2-40B4-BE49-F238E27FC236}">
                <a16:creationId xmlns:a16="http://schemas.microsoft.com/office/drawing/2014/main" id="{C2EEDC18-74BD-BCDC-0894-44E8893F59A0}"/>
              </a:ext>
            </a:extLst>
          </p:cNvPr>
          <p:cNvPicPr>
            <a:picLocks noChangeAspect="1"/>
          </p:cNvPicPr>
          <p:nvPr/>
        </p:nvPicPr>
        <p:blipFill>
          <a:blip r:embed="rId3"/>
          <a:stretch>
            <a:fillRect/>
          </a:stretch>
        </p:blipFill>
        <p:spPr>
          <a:xfrm>
            <a:off x="315435" y="2084993"/>
            <a:ext cx="3908466" cy="42576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35372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EA290-5F5D-849D-0239-FBBFDE39FE9E}"/>
            </a:ext>
          </a:extLst>
        </p:cNvPr>
        <p:cNvGrpSpPr/>
        <p:nvPr/>
      </p:nvGrpSpPr>
      <p:grpSpPr>
        <a:xfrm>
          <a:off x="0" y="0"/>
          <a:ext cx="0" cy="0"/>
          <a:chOff x="0" y="0"/>
          <a:chExt cx="0" cy="0"/>
        </a:xfrm>
      </p:grpSpPr>
      <p:pic>
        <p:nvPicPr>
          <p:cNvPr id="12" name="Graphic 21">
            <a:extLst>
              <a:ext uri="{FF2B5EF4-FFF2-40B4-BE49-F238E27FC236}">
                <a16:creationId xmlns:a16="http://schemas.microsoft.com/office/drawing/2014/main" id="{3683B42D-F4EF-A70A-0FEF-B82126B5E75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4125" y="-75738"/>
            <a:ext cx="2305141" cy="1076343"/>
          </a:xfrm>
          <a:prstGeom prst="rect">
            <a:avLst/>
          </a:prstGeom>
        </p:spPr>
      </p:pic>
      <p:sp>
        <p:nvSpPr>
          <p:cNvPr id="10" name="Rectangle 9">
            <a:extLst>
              <a:ext uri="{FF2B5EF4-FFF2-40B4-BE49-F238E27FC236}">
                <a16:creationId xmlns:a16="http://schemas.microsoft.com/office/drawing/2014/main" id="{3987ED94-13C2-4F8E-96E1-60AD1DA1D008}"/>
              </a:ext>
            </a:extLst>
          </p:cNvPr>
          <p:cNvSpPr/>
          <p:nvPr/>
        </p:nvSpPr>
        <p:spPr>
          <a:xfrm>
            <a:off x="2351953" y="253872"/>
            <a:ext cx="7868545" cy="60736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exandria" charset="0"/>
                <a:cs typeface="+mj-cs"/>
              </a:rPr>
              <a:t>ملخص المحاضرة</a:t>
            </a:r>
          </a:p>
        </p:txBody>
      </p:sp>
      <p:pic>
        <p:nvPicPr>
          <p:cNvPr id="7" name="Picture 2">
            <a:extLst>
              <a:ext uri="{FF2B5EF4-FFF2-40B4-BE49-F238E27FC236}">
                <a16:creationId xmlns:a16="http://schemas.microsoft.com/office/drawing/2014/main" id="{382CD001-AA28-4375-BC86-E54E4AEBA9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01439" y="253871"/>
            <a:ext cx="1133929" cy="10763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D1A1C329-0610-3422-8763-C8D2A3944DE9}"/>
              </a:ext>
            </a:extLst>
          </p:cNvPr>
          <p:cNvSpPr txBox="1"/>
          <p:nvPr/>
        </p:nvSpPr>
        <p:spPr>
          <a:xfrm>
            <a:off x="502115" y="1415133"/>
            <a:ext cx="10994065" cy="5018682"/>
          </a:xfrm>
          <a:prstGeom prst="rect">
            <a:avLst/>
          </a:prstGeom>
          <a:noFill/>
        </p:spPr>
        <p:txBody>
          <a:bodyPr wrap="square">
            <a:spAutoFit/>
          </a:bodyPr>
          <a:lstStyle/>
          <a:p>
            <a:pPr algn="justLow" rtl="1">
              <a:lnSpc>
                <a:spcPct val="150000"/>
              </a:lnSpc>
            </a:pPr>
            <a:r>
              <a:rPr lang="ar-EG" sz="2400" dirty="0">
                <a:solidFill>
                  <a:srgbClr val="002060"/>
                </a:solidFill>
              </a:rPr>
              <a:t>        تُعد الإعلانات الرقمية أحد أشكال الاتصال الإعلاني الحديثة التي تعتمد على القنوات والمنصات الرقمية للوصول إلى الجمهور والتفاعل معه وقياس استجابته. وقد أسهمت البيئة الرقمية في تطوير الممارسة الإعلانية من خلال الاستهداف الدقيق، ومرونة الميزانية، وسرعة نشر الرسائل، وتنوع الأشكال الإعلانية، وإمكانية تعديل الحملات والاستفادة من البيانات في اتخاذ القرارات. كما تتعدد أشكال الإعلان الرقمي، من إعلانات البحث ووسائل التواصل الاجتماعي والعرض والفيديو والهاتف المحمول، إلى المحتوى المدعوم والتسويق عبر المؤثرين والعمولة وإعلانات البث عبر الإنترنت، مع ظهور أشكال حديثة مثل إعلانات الصوت الرقمي، والإعلانات داخل الألعاب، والإعلانات داخل منصات الذكاء الاصطناعي والمحادثة. وبذلك أصبح الإعلان الرقمي عملية اتصالية أكثر تفاعلية وقابلية للقياس، كما تعتمد بصورة متزايدة على البيانات والتكنولوجيا لفهم الجمهور وإدارة الحملات وتطوير نتائجها.</a:t>
            </a:r>
            <a:endParaRPr lang="en-US" sz="2400" dirty="0">
              <a:solidFill>
                <a:srgbClr val="002060"/>
              </a:solidFill>
            </a:endParaRPr>
          </a:p>
        </p:txBody>
      </p:sp>
    </p:spTree>
    <p:extLst>
      <p:ext uri="{BB962C8B-B14F-4D97-AF65-F5344CB8AC3E}">
        <p14:creationId xmlns:p14="http://schemas.microsoft.com/office/powerpoint/2010/main" val="3573326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9D339-E6AC-AA8A-DF87-B9C82F29F049}"/>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E47A16A5-6AB2-1BAA-1389-0018919B916C}"/>
              </a:ext>
            </a:extLst>
          </p:cNvPr>
          <p:cNvPicPr>
            <a:picLocks noChangeAspect="1"/>
          </p:cNvPicPr>
          <p:nvPr/>
        </p:nvPicPr>
        <p:blipFill>
          <a:blip r:embed="rId2"/>
          <a:stretch>
            <a:fillRect/>
          </a:stretch>
        </p:blipFill>
        <p:spPr>
          <a:xfrm>
            <a:off x="6095" y="0"/>
            <a:ext cx="12179809" cy="6858000"/>
          </a:xfrm>
          <a:prstGeom prst="rect">
            <a:avLst/>
          </a:prstGeom>
        </p:spPr>
      </p:pic>
      <p:sp>
        <p:nvSpPr>
          <p:cNvPr id="11" name="Rectangle 10">
            <a:extLst>
              <a:ext uri="{FF2B5EF4-FFF2-40B4-BE49-F238E27FC236}">
                <a16:creationId xmlns:a16="http://schemas.microsoft.com/office/drawing/2014/main" id="{7DF1A506-788B-42C0-B845-C4F64162E815}"/>
              </a:ext>
            </a:extLst>
          </p:cNvPr>
          <p:cNvSpPr/>
          <p:nvPr/>
        </p:nvSpPr>
        <p:spPr>
          <a:xfrm>
            <a:off x="9165266" y="1667527"/>
            <a:ext cx="3026734" cy="531369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400" b="1" dirty="0">
                <a:latin typeface="Alexandria" charset="0"/>
                <a:cs typeface="+mj-cs"/>
              </a:rPr>
              <a:t>المحاضرة </a:t>
            </a:r>
            <a:r>
              <a:rPr lang="ar-EG" sz="2400" b="1" dirty="0">
                <a:latin typeface="Alexandria" charset="0"/>
                <a:cs typeface="+mj-cs"/>
              </a:rPr>
              <a:t>الثانية </a:t>
            </a:r>
            <a:endParaRPr lang="ar-SA" sz="2400" b="1" dirty="0">
              <a:latin typeface="Alexandria" charset="0"/>
              <a:cs typeface="+mj-cs"/>
            </a:endParaRPr>
          </a:p>
        </p:txBody>
      </p:sp>
      <p:sp>
        <p:nvSpPr>
          <p:cNvPr id="2" name="Rectangle 1">
            <a:extLst>
              <a:ext uri="{FF2B5EF4-FFF2-40B4-BE49-F238E27FC236}">
                <a16:creationId xmlns:a16="http://schemas.microsoft.com/office/drawing/2014/main" id="{C968BFFB-0F79-3E24-6758-E2BAD6D0C62C}"/>
              </a:ext>
            </a:extLst>
          </p:cNvPr>
          <p:cNvSpPr/>
          <p:nvPr/>
        </p:nvSpPr>
        <p:spPr>
          <a:xfrm>
            <a:off x="-1" y="6269502"/>
            <a:ext cx="12191999" cy="724799"/>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ar-SA" sz="2800" dirty="0">
              <a:latin typeface="Alexandria" charset="0"/>
              <a:cs typeface="Alexandria" charset="0"/>
            </a:endParaRPr>
          </a:p>
        </p:txBody>
      </p:sp>
      <p:pic>
        <p:nvPicPr>
          <p:cNvPr id="4" name="Graphic 21">
            <a:extLst>
              <a:ext uri="{FF2B5EF4-FFF2-40B4-BE49-F238E27FC236}">
                <a16:creationId xmlns:a16="http://schemas.microsoft.com/office/drawing/2014/main" id="{FD9970F1-AF41-661C-E9AF-A10A5232ADC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0"/>
            <a:ext cx="2305141" cy="1076343"/>
          </a:xfrm>
          <a:prstGeom prst="rect">
            <a:avLst/>
          </a:prstGeom>
        </p:spPr>
      </p:pic>
      <p:sp>
        <p:nvSpPr>
          <p:cNvPr id="7" name="Rectangle 6">
            <a:extLst>
              <a:ext uri="{FF2B5EF4-FFF2-40B4-BE49-F238E27FC236}">
                <a16:creationId xmlns:a16="http://schemas.microsoft.com/office/drawing/2014/main" id="{7D41ACE7-D0BB-4065-9DD8-D9DB5BBE5878}"/>
              </a:ext>
            </a:extLst>
          </p:cNvPr>
          <p:cNvSpPr/>
          <p:nvPr/>
        </p:nvSpPr>
        <p:spPr>
          <a:xfrm>
            <a:off x="2496459" y="259841"/>
            <a:ext cx="8213258" cy="10763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exandria" charset="0"/>
                <a:cs typeface="+mj-cs"/>
              </a:rPr>
              <a:t>تقديم للمحاضرة </a:t>
            </a:r>
            <a:r>
              <a:rPr lang="ar-EG" sz="2800" b="1" dirty="0">
                <a:solidFill>
                  <a:schemeClr val="bg1"/>
                </a:solidFill>
                <a:latin typeface="Alexandria" charset="0"/>
                <a:cs typeface="+mj-cs"/>
              </a:rPr>
              <a:t>القادمة</a:t>
            </a:r>
            <a:endParaRPr lang="ar-SA" sz="2800" b="1" dirty="0">
              <a:solidFill>
                <a:schemeClr val="bg1"/>
              </a:solidFill>
              <a:latin typeface="Alexandria" charset="0"/>
              <a:cs typeface="+mj-cs"/>
            </a:endParaRPr>
          </a:p>
        </p:txBody>
      </p:sp>
      <p:pic>
        <p:nvPicPr>
          <p:cNvPr id="8" name="Picture 7">
            <a:extLst>
              <a:ext uri="{FF2B5EF4-FFF2-40B4-BE49-F238E27FC236}">
                <a16:creationId xmlns:a16="http://schemas.microsoft.com/office/drawing/2014/main" id="{DD12A0C5-B36B-41EB-92F7-8D6C12F8EFB8}"/>
              </a:ext>
            </a:extLst>
          </p:cNvPr>
          <p:cNvPicPr>
            <a:picLocks noChangeAspect="1"/>
          </p:cNvPicPr>
          <p:nvPr/>
        </p:nvPicPr>
        <p:blipFill>
          <a:blip r:embed="rId4"/>
          <a:stretch>
            <a:fillRect/>
          </a:stretch>
        </p:blipFill>
        <p:spPr>
          <a:xfrm>
            <a:off x="10819706" y="259841"/>
            <a:ext cx="1093891" cy="10763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Rectangle 9">
            <a:extLst>
              <a:ext uri="{FF2B5EF4-FFF2-40B4-BE49-F238E27FC236}">
                <a16:creationId xmlns:a16="http://schemas.microsoft.com/office/drawing/2014/main" id="{10FA452F-DF09-4557-97C7-2F2CC8AAEAB5}"/>
              </a:ext>
            </a:extLst>
          </p:cNvPr>
          <p:cNvSpPr/>
          <p:nvPr/>
        </p:nvSpPr>
        <p:spPr>
          <a:xfrm>
            <a:off x="-1" y="1561201"/>
            <a:ext cx="12192000" cy="724799"/>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ar-SA" sz="2800" dirty="0">
              <a:latin typeface="Alexandria" charset="0"/>
              <a:cs typeface="+mj-cs"/>
            </a:endParaRPr>
          </a:p>
        </p:txBody>
      </p:sp>
      <p:sp>
        <p:nvSpPr>
          <p:cNvPr id="13" name="TextBox 12">
            <a:extLst>
              <a:ext uri="{FF2B5EF4-FFF2-40B4-BE49-F238E27FC236}">
                <a16:creationId xmlns:a16="http://schemas.microsoft.com/office/drawing/2014/main" id="{2333BE7B-4E78-9FB9-E90E-F5BC55477F07}"/>
              </a:ext>
            </a:extLst>
          </p:cNvPr>
          <p:cNvSpPr txBox="1"/>
          <p:nvPr/>
        </p:nvSpPr>
        <p:spPr>
          <a:xfrm>
            <a:off x="297712" y="2897385"/>
            <a:ext cx="8630978" cy="2608535"/>
          </a:xfrm>
          <a:prstGeom prst="rect">
            <a:avLst/>
          </a:prstGeom>
          <a:noFill/>
        </p:spPr>
        <p:txBody>
          <a:bodyPr wrap="square">
            <a:spAutoFit/>
          </a:bodyPr>
          <a:lstStyle/>
          <a:p>
            <a:pPr algn="justLow" rtl="1">
              <a:lnSpc>
                <a:spcPct val="150000"/>
              </a:lnSpc>
            </a:pPr>
            <a:r>
              <a:rPr lang="ar-EG" sz="2800" dirty="0">
                <a:solidFill>
                  <a:srgbClr val="002060"/>
                </a:solidFill>
                <a:cs typeface="+mj-cs"/>
              </a:rPr>
              <a:t>إذا كان بإمكان المُعلن أن يصل إلى ملايين الأشخاص عبر الإعلان الرقمي،فهل يعني ذلك أن عليه أن يعرض إعلانه للجميع؟</a:t>
            </a:r>
          </a:p>
          <a:p>
            <a:pPr algn="justLow" rtl="1">
              <a:lnSpc>
                <a:spcPct val="150000"/>
              </a:lnSpc>
            </a:pPr>
            <a:r>
              <a:rPr lang="ar-EG" sz="2800" dirty="0">
                <a:solidFill>
                  <a:srgbClr val="002060"/>
                </a:solidFill>
                <a:cs typeface="+mj-cs"/>
              </a:rPr>
              <a:t>أم أن نجاح الإعلان يبدأ من معرفة مَن هو الجمهور الذي نريد الوصول إليه؟</a:t>
            </a:r>
          </a:p>
          <a:p>
            <a:pPr algn="justLow" rtl="1">
              <a:lnSpc>
                <a:spcPct val="150000"/>
              </a:lnSpc>
            </a:pPr>
            <a:r>
              <a:rPr lang="ar-EG" sz="2800" dirty="0">
                <a:solidFill>
                  <a:srgbClr val="002060"/>
                </a:solidFill>
                <a:cs typeface="+mj-cs"/>
              </a:rPr>
              <a:t>                 </a:t>
            </a:r>
            <a:r>
              <a:rPr lang="ar-EG" sz="2400" b="1" u="sng" dirty="0">
                <a:solidFill>
                  <a:srgbClr val="002060"/>
                </a:solidFill>
                <a:cs typeface="+mj-cs"/>
              </a:rPr>
              <a:t>في المحاضرة القادمة... سنعرف المزيد إن شاء الله.</a:t>
            </a:r>
            <a:endParaRPr lang="en-US" sz="2400" b="1" u="sng" dirty="0">
              <a:solidFill>
                <a:srgbClr val="002060"/>
              </a:solidFill>
              <a:cs typeface="+mj-cs"/>
            </a:endParaRPr>
          </a:p>
        </p:txBody>
      </p:sp>
    </p:spTree>
    <p:extLst>
      <p:ext uri="{BB962C8B-B14F-4D97-AF65-F5344CB8AC3E}">
        <p14:creationId xmlns:p14="http://schemas.microsoft.com/office/powerpoint/2010/main" val="469931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3833717" y="5753767"/>
            <a:ext cx="4524565" cy="829945"/>
          </a:xfrm>
          <a:prstGeom prst="rect">
            <a:avLst/>
          </a:prstGeom>
          <a:noFill/>
        </p:spPr>
        <p:txBody>
          <a:bodyPr wrap="square" rtlCol="0">
            <a:spAutoFit/>
          </a:bodyPr>
          <a:lstStyle/>
          <a:p>
            <a:r>
              <a:rPr lang="en-US" sz="48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6180" y="7112"/>
            <a:ext cx="2580006" cy="1204686"/>
          </a:xfrm>
          <a:prstGeom prst="rect">
            <a:avLst/>
          </a:prstGeom>
        </p:spPr>
      </p:pic>
      <p:sp>
        <p:nvSpPr>
          <p:cNvPr id="3" name="TextBox 2">
            <a:extLst>
              <a:ext uri="{FF2B5EF4-FFF2-40B4-BE49-F238E27FC236}">
                <a16:creationId xmlns:a16="http://schemas.microsoft.com/office/drawing/2014/main" id="{BCDEE939-D9A5-CC39-FEE5-8FEE0B50EA95}"/>
              </a:ext>
            </a:extLst>
          </p:cNvPr>
          <p:cNvSpPr txBox="1"/>
          <p:nvPr/>
        </p:nvSpPr>
        <p:spPr>
          <a:xfrm>
            <a:off x="-1072978" y="5753767"/>
            <a:ext cx="4524565" cy="769441"/>
          </a:xfrm>
          <a:prstGeom prst="rect">
            <a:avLst/>
          </a:prstGeom>
          <a:noFill/>
        </p:spPr>
        <p:txBody>
          <a:bodyPr wrap="square" rtlCol="0">
            <a:spAutoFit/>
          </a:bodyPr>
          <a:lstStyle/>
          <a:p>
            <a:pPr algn="r" rtl="1"/>
            <a:r>
              <a:rPr lang="ar-SA" sz="4400" b="1" dirty="0">
                <a:solidFill>
                  <a:schemeClr val="bg1"/>
                </a:solidFill>
                <a:latin typeface="Alexandria" charset="0"/>
                <a:cs typeface="+mj-cs"/>
              </a:rPr>
              <a:t>شكراً لحضوركم</a:t>
            </a:r>
            <a:endParaRPr lang="en-US" sz="4400" b="1" dirty="0">
              <a:solidFill>
                <a:schemeClr val="bg1"/>
              </a:solidFill>
              <a:latin typeface="Alexandria" charset="0"/>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5375499D-B246-4ED4-AC40-20EC1684C164}"/>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3189</TotalTime>
  <Words>3062</Words>
  <Application>Microsoft Office PowerPoint</Application>
  <PresentationFormat>Widescreen</PresentationFormat>
  <Paragraphs>270</Paragraphs>
  <Slides>49</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Alexandria</vt:lpstr>
      <vt:lpstr>Arial</vt:lpstr>
      <vt:lpstr>Calibri</vt:lpstr>
      <vt:lpstr>Calibri Light</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Author</cp:lastModifiedBy>
  <cp:revision>35</cp:revision>
  <dcterms:created xsi:type="dcterms:W3CDTF">2023-04-29T09:08:00Z</dcterms:created>
  <dcterms:modified xsi:type="dcterms:W3CDTF">2026-09-18T12:31:58Z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