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5"/>
  </p:notesMasterIdLst>
  <p:sldIdLst>
    <p:sldId id="480" r:id="rId5"/>
    <p:sldId id="481" r:id="rId6"/>
    <p:sldId id="482" r:id="rId7"/>
    <p:sldId id="483" r:id="rId8"/>
    <p:sldId id="484" r:id="rId9"/>
    <p:sldId id="485" r:id="rId10"/>
    <p:sldId id="486" r:id="rId11"/>
    <p:sldId id="487" r:id="rId12"/>
    <p:sldId id="488" r:id="rId13"/>
    <p:sldId id="489" r:id="rId14"/>
    <p:sldId id="490" r:id="rId15"/>
    <p:sldId id="491" r:id="rId16"/>
    <p:sldId id="492" r:id="rId17"/>
    <p:sldId id="494" r:id="rId18"/>
    <p:sldId id="495" r:id="rId19"/>
    <p:sldId id="496" r:id="rId20"/>
    <p:sldId id="497" r:id="rId21"/>
    <p:sldId id="498" r:id="rId22"/>
    <p:sldId id="499" r:id="rId23"/>
    <p:sldId id="501" r:id="rId24"/>
    <p:sldId id="502" r:id="rId25"/>
    <p:sldId id="503" r:id="rId26"/>
    <p:sldId id="504" r:id="rId27"/>
    <p:sldId id="505" r:id="rId28"/>
    <p:sldId id="506" r:id="rId29"/>
    <p:sldId id="507" r:id="rId30"/>
    <p:sldId id="510" r:id="rId31"/>
    <p:sldId id="509" r:id="rId32"/>
    <p:sldId id="508" r:id="rId33"/>
    <p:sldId id="34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1"/>
            <p14:sldId id="482"/>
            <p14:sldId id="483"/>
            <p14:sldId id="484"/>
            <p14:sldId id="485"/>
            <p14:sldId id="486"/>
            <p14:sldId id="487"/>
            <p14:sldId id="488"/>
            <p14:sldId id="489"/>
            <p14:sldId id="490"/>
            <p14:sldId id="491"/>
            <p14:sldId id="492"/>
            <p14:sldId id="494"/>
            <p14:sldId id="495"/>
            <p14:sldId id="496"/>
            <p14:sldId id="497"/>
            <p14:sldId id="498"/>
            <p14:sldId id="499"/>
            <p14:sldId id="501"/>
            <p14:sldId id="502"/>
            <p14:sldId id="503"/>
            <p14:sldId id="504"/>
            <p14:sldId id="505"/>
            <p14:sldId id="506"/>
            <p14:sldId id="507"/>
            <p14:sldId id="510"/>
            <p14:sldId id="509"/>
            <p14:sldId id="508"/>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80" d="100"/>
          <a:sy n="80" d="100"/>
        </p:scale>
        <p:origin x="75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svg"/><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EAC7E7D5-B182-1A2B-2941-F6581858BA19}"/>
              </a:ext>
            </a:extLst>
          </p:cNvPr>
          <p:cNvSpPr txBox="1"/>
          <p:nvPr/>
        </p:nvSpPr>
        <p:spPr>
          <a:xfrm>
            <a:off x="3361" y="2358283"/>
            <a:ext cx="5825075" cy="1446550"/>
          </a:xfrm>
          <a:prstGeom prst="rect">
            <a:avLst/>
          </a:prstGeom>
          <a:noFill/>
        </p:spPr>
        <p:txBody>
          <a:bodyPr wrap="square" rtlCol="0">
            <a:spAutoFit/>
          </a:bodyPr>
          <a:lstStyle/>
          <a:p>
            <a:pPr algn="ctr"/>
            <a:r>
              <a:rPr lang="en-US" sz="4400" b="1" dirty="0"/>
              <a:t>Content of Research Proposal</a:t>
            </a:r>
          </a:p>
        </p:txBody>
      </p:sp>
      <p:sp>
        <p:nvSpPr>
          <p:cNvPr id="3" name="TextBox 2">
            <a:extLst>
              <a:ext uri="{FF2B5EF4-FFF2-40B4-BE49-F238E27FC236}">
                <a16:creationId xmlns:a16="http://schemas.microsoft.com/office/drawing/2014/main" id="{BCD8F777-7269-41B4-908B-0637FE2BE561}"/>
              </a:ext>
            </a:extLst>
          </p:cNvPr>
          <p:cNvSpPr txBox="1"/>
          <p:nvPr/>
        </p:nvSpPr>
        <p:spPr>
          <a:xfrm>
            <a:off x="82253" y="4726628"/>
            <a:ext cx="4886463" cy="830997"/>
          </a:xfrm>
          <a:prstGeom prst="rect">
            <a:avLst/>
          </a:prstGeom>
          <a:noFill/>
        </p:spPr>
        <p:txBody>
          <a:bodyPr wrap="square" rtlCol="0">
            <a:spAutoFit/>
          </a:bodyPr>
          <a:lstStyle/>
          <a:p>
            <a:r>
              <a:rPr lang="en-US" sz="2400" b="1" dirty="0">
                <a:latin typeface="Tajawal Medium" panose="00000600000000000000" pitchFamily="2" charset="-78"/>
                <a:cs typeface="Tajawal Medium" panose="00000600000000000000" pitchFamily="2" charset="-78"/>
              </a:rPr>
              <a:t>Final Project</a:t>
            </a:r>
          </a:p>
          <a:p>
            <a:r>
              <a:rPr lang="en-US" sz="2400" b="1" dirty="0">
                <a:solidFill>
                  <a:srgbClr val="24A9E1"/>
                </a:solidFill>
                <a:latin typeface="Tajawal Medium" panose="00000600000000000000" pitchFamily="2" charset="-78"/>
                <a:cs typeface="Tajawal Medium" panose="00000600000000000000" pitchFamily="2" charset="-78"/>
              </a:rPr>
              <a:t>Prepared by </a:t>
            </a:r>
            <a:r>
              <a:rPr lang="en-US" sz="2400" b="1" dirty="0" err="1">
                <a:solidFill>
                  <a:srgbClr val="24A9E1"/>
                </a:solidFill>
                <a:latin typeface="Tajawal Medium" panose="00000600000000000000" pitchFamily="2" charset="-78"/>
                <a:cs typeface="Tajawal Medium" panose="00000600000000000000" pitchFamily="2" charset="-78"/>
              </a:rPr>
              <a:t>Walid</a:t>
            </a:r>
            <a:r>
              <a:rPr lang="en-US" sz="2400" b="1" dirty="0">
                <a:solidFill>
                  <a:srgbClr val="24A9E1"/>
                </a:solidFill>
                <a:latin typeface="Tajawal Medium" panose="00000600000000000000" pitchFamily="2" charset="-78"/>
                <a:cs typeface="Tajawal Medium" panose="00000600000000000000" pitchFamily="2" charset="-78"/>
              </a:rPr>
              <a:t> </a:t>
            </a:r>
            <a:r>
              <a:rPr lang="en-US" sz="2400" b="1" dirty="0" err="1">
                <a:solidFill>
                  <a:srgbClr val="24A9E1"/>
                </a:solidFill>
                <a:latin typeface="Tajawal Medium" panose="00000600000000000000" pitchFamily="2" charset="-78"/>
                <a:cs typeface="Tajawal Medium" panose="00000600000000000000" pitchFamily="2" charset="-78"/>
              </a:rPr>
              <a:t>Soliman</a:t>
            </a:r>
            <a:endParaRPr lang="en-US" sz="2400" b="1" dirty="0">
              <a:solidFill>
                <a:srgbClr val="24A9E1"/>
              </a:solidFill>
              <a:latin typeface="Tajawal Medium" panose="00000600000000000000" pitchFamily="2" charset="-78"/>
              <a:cs typeface="Tajawal Medium" panose="00000600000000000000" pitchFamily="2" charset="-7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191A-4043-FFAA-4D12-923D54B91DD2}"/>
              </a:ext>
            </a:extLst>
          </p:cNvPr>
          <p:cNvSpPr>
            <a:spLocks noGrp="1"/>
          </p:cNvSpPr>
          <p:nvPr>
            <p:ph type="title"/>
          </p:nvPr>
        </p:nvSpPr>
        <p:spPr/>
        <p:txBody>
          <a:bodyPr/>
          <a:lstStyle/>
          <a:p>
            <a:pPr algn="ctr"/>
            <a:r>
              <a:rPr lang="en-US" sz="4400" b="1" dirty="0">
                <a:solidFill>
                  <a:srgbClr val="00B0F0"/>
                </a:solidFill>
                <a:latin typeface="Arial" panose="020B0604020202020204" pitchFamily="34" charset="0"/>
                <a:cs typeface="Arial" panose="020B0604020202020204" pitchFamily="34" charset="0"/>
              </a:rPr>
              <a:t>Contents</a:t>
            </a:r>
            <a:endParaRPr lang="en-US" dirty="0">
              <a:solidFill>
                <a:srgbClr val="00B0F0"/>
              </a:solidFill>
              <a:latin typeface="Arial" panose="020B0604020202020204" pitchFamily="34" charset="0"/>
              <a:cs typeface="Arial" panose="020B0604020202020204" pitchFamily="34" charset="0"/>
            </a:endParaRPr>
          </a:p>
        </p:txBody>
      </p:sp>
      <p:pic>
        <p:nvPicPr>
          <p:cNvPr id="9" name="Graphic 21">
            <a:extLst>
              <a:ext uri="{FF2B5EF4-FFF2-40B4-BE49-F238E27FC236}">
                <a16:creationId xmlns:a16="http://schemas.microsoft.com/office/drawing/2014/main" id="{37FEC3E5-996F-556D-F15A-A1BA54DC6B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11" name="TextBox 10">
            <a:extLst>
              <a:ext uri="{FF2B5EF4-FFF2-40B4-BE49-F238E27FC236}">
                <a16:creationId xmlns:a16="http://schemas.microsoft.com/office/drawing/2014/main" id="{90CDB711-A71F-E329-9BC7-DA7B686119DC}"/>
              </a:ext>
            </a:extLst>
          </p:cNvPr>
          <p:cNvSpPr txBox="1"/>
          <p:nvPr/>
        </p:nvSpPr>
        <p:spPr>
          <a:xfrm>
            <a:off x="2116214" y="1560027"/>
            <a:ext cx="5638258" cy="4247317"/>
          </a:xfrm>
          <a:prstGeom prst="rect">
            <a:avLst/>
          </a:prstGeom>
          <a:noFill/>
        </p:spPr>
        <p:txBody>
          <a:bodyPr wrap="square">
            <a:spAutoFit/>
          </a:bodyPr>
          <a:lstStyle/>
          <a:p>
            <a:pPr marL="342900" indent="-342900">
              <a:lnSpc>
                <a:spcPct val="150000"/>
              </a:lnSpc>
              <a:buFontTx/>
              <a:buChar char="-"/>
            </a:pPr>
            <a:r>
              <a:rPr lang="en-US" sz="2000" b="1" dirty="0"/>
              <a:t>The concept and objectives of the Research Proposal</a:t>
            </a:r>
          </a:p>
          <a:p>
            <a:pPr marL="342900" indent="-342900">
              <a:lnSpc>
                <a:spcPct val="150000"/>
              </a:lnSpc>
              <a:buFontTx/>
              <a:buChar char="-"/>
            </a:pPr>
            <a:r>
              <a:rPr lang="en-US" sz="2000" b="1" dirty="0"/>
              <a:t>The stages of the research process</a:t>
            </a:r>
          </a:p>
          <a:p>
            <a:pPr marL="342900" indent="-342900">
              <a:lnSpc>
                <a:spcPct val="150000"/>
              </a:lnSpc>
              <a:buFontTx/>
              <a:buChar char="-"/>
            </a:pPr>
            <a:r>
              <a:rPr lang="en-US" sz="2000" b="1" dirty="0"/>
              <a:t>Research Proposal components:</a:t>
            </a:r>
          </a:p>
          <a:p>
            <a:pPr marL="457200" indent="-457200">
              <a:lnSpc>
                <a:spcPct val="150000"/>
              </a:lnSpc>
              <a:buFont typeface="+mj-lt"/>
              <a:buAutoNum type="arabicPeriod"/>
            </a:pPr>
            <a:r>
              <a:rPr lang="en-US" sz="2000" b="1" dirty="0"/>
              <a:t>Research Title</a:t>
            </a:r>
          </a:p>
          <a:p>
            <a:pPr marL="457200" indent="-457200">
              <a:lnSpc>
                <a:spcPct val="150000"/>
              </a:lnSpc>
              <a:buFont typeface="+mj-lt"/>
              <a:buAutoNum type="arabicPeriod"/>
            </a:pPr>
            <a:r>
              <a:rPr lang="en-US" sz="2000" b="1" dirty="0"/>
              <a:t>Introduction</a:t>
            </a:r>
          </a:p>
          <a:p>
            <a:pPr marL="457200" indent="-457200">
              <a:lnSpc>
                <a:spcPct val="150000"/>
              </a:lnSpc>
              <a:buFont typeface="+mj-lt"/>
              <a:buAutoNum type="arabicPeriod"/>
            </a:pPr>
            <a:r>
              <a:rPr lang="en-US" sz="2000" b="1" dirty="0"/>
              <a:t>Research problem</a:t>
            </a:r>
          </a:p>
          <a:p>
            <a:pPr marL="457200" indent="-457200">
              <a:lnSpc>
                <a:spcPct val="150000"/>
              </a:lnSpc>
              <a:buFont typeface="+mj-lt"/>
              <a:buAutoNum type="arabicPeriod"/>
            </a:pPr>
            <a:r>
              <a:rPr lang="en-US" sz="2000" b="1" dirty="0"/>
              <a:t>The importance of the research</a:t>
            </a:r>
          </a:p>
          <a:p>
            <a:pPr marL="457200" indent="-457200">
              <a:lnSpc>
                <a:spcPct val="150000"/>
              </a:lnSpc>
              <a:buFont typeface="+mj-lt"/>
              <a:buAutoNum type="arabicPeriod"/>
            </a:pPr>
            <a:r>
              <a:rPr lang="en-US" sz="2000" b="1" dirty="0"/>
              <a:t>Research Hypotheses</a:t>
            </a:r>
          </a:p>
        </p:txBody>
      </p:sp>
      <p:sp>
        <p:nvSpPr>
          <p:cNvPr id="12" name="TextBox 11">
            <a:extLst>
              <a:ext uri="{FF2B5EF4-FFF2-40B4-BE49-F238E27FC236}">
                <a16:creationId xmlns:a16="http://schemas.microsoft.com/office/drawing/2014/main" id="{0312F7BD-C2EC-C81B-0EFB-63BF448B42B1}"/>
              </a:ext>
            </a:extLst>
          </p:cNvPr>
          <p:cNvSpPr txBox="1"/>
          <p:nvPr/>
        </p:nvSpPr>
        <p:spPr>
          <a:xfrm>
            <a:off x="8057220" y="2425058"/>
            <a:ext cx="3365704" cy="3170099"/>
          </a:xfrm>
          <a:prstGeom prst="rect">
            <a:avLst/>
          </a:prstGeom>
          <a:noFill/>
        </p:spPr>
        <p:txBody>
          <a:bodyPr wrap="square" rtlCol="0">
            <a:spAutoFit/>
          </a:bodyPr>
          <a:lstStyle/>
          <a:p>
            <a:pPr marL="342900" indent="-342900">
              <a:lnSpc>
                <a:spcPct val="200000"/>
              </a:lnSpc>
              <a:buFont typeface="+mj-lt"/>
              <a:buAutoNum type="arabicPeriod" startAt="6"/>
            </a:pPr>
            <a:r>
              <a:rPr lang="en-US" sz="2000" b="1" dirty="0"/>
              <a:t>Literature Review</a:t>
            </a:r>
          </a:p>
          <a:p>
            <a:pPr marL="457200" indent="-457200">
              <a:lnSpc>
                <a:spcPct val="200000"/>
              </a:lnSpc>
              <a:buFont typeface="+mj-lt"/>
              <a:buAutoNum type="arabicPeriod" startAt="6"/>
            </a:pPr>
            <a:r>
              <a:rPr lang="en-US" sz="2000" b="1" dirty="0"/>
              <a:t>Research Methodology</a:t>
            </a:r>
          </a:p>
          <a:p>
            <a:pPr marL="457200" indent="-457200">
              <a:lnSpc>
                <a:spcPct val="200000"/>
              </a:lnSpc>
              <a:buFont typeface="+mj-lt"/>
              <a:buAutoNum type="arabicPeriod" startAt="6"/>
            </a:pPr>
            <a:r>
              <a:rPr lang="en-US" sz="2000" b="1" dirty="0"/>
              <a:t>Research Structure</a:t>
            </a:r>
          </a:p>
          <a:p>
            <a:pPr marL="457200" indent="-457200">
              <a:lnSpc>
                <a:spcPct val="200000"/>
              </a:lnSpc>
              <a:buFont typeface="+mj-lt"/>
              <a:buAutoNum type="arabicPeriod" startAt="6"/>
            </a:pPr>
            <a:r>
              <a:rPr lang="en-US" sz="2000" b="1" dirty="0"/>
              <a:t>Research limits</a:t>
            </a:r>
          </a:p>
          <a:p>
            <a:pPr marL="457200" indent="-457200">
              <a:lnSpc>
                <a:spcPct val="200000"/>
              </a:lnSpc>
              <a:buFont typeface="+mj-lt"/>
              <a:buAutoNum type="arabicPeriod" startAt="6"/>
            </a:pPr>
            <a:r>
              <a:rPr lang="en-US" sz="2000" b="1" dirty="0"/>
              <a:t>Initial reference list</a:t>
            </a:r>
          </a:p>
        </p:txBody>
      </p:sp>
    </p:spTree>
    <p:extLst>
      <p:ext uri="{BB962C8B-B14F-4D97-AF65-F5344CB8AC3E}">
        <p14:creationId xmlns:p14="http://schemas.microsoft.com/office/powerpoint/2010/main" val="381303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10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 calcmode="lin" valueType="num">
                                      <p:cBhvr additive="base">
                                        <p:cTn id="13" dur="1000" fill="hold"/>
                                        <p:tgtEl>
                                          <p:spTgt spid="11">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 calcmode="lin" valueType="num">
                                      <p:cBhvr additive="base">
                                        <p:cTn id="19" dur="1000" fill="hold"/>
                                        <p:tgtEl>
                                          <p:spTgt spid="11">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
                                            <p:txEl>
                                              <p:pRg st="3" end="3"/>
                                            </p:txEl>
                                          </p:spTgt>
                                        </p:tgtEl>
                                        <p:attrNameLst>
                                          <p:attrName>style.visibility</p:attrName>
                                        </p:attrNameLst>
                                      </p:cBhvr>
                                      <p:to>
                                        <p:strVal val="visible"/>
                                      </p:to>
                                    </p:set>
                                    <p:anim calcmode="lin" valueType="num">
                                      <p:cBhvr additive="base">
                                        <p:cTn id="25" dur="1000" fill="hold"/>
                                        <p:tgtEl>
                                          <p:spTgt spid="11">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anim calcmode="lin" valueType="num">
                                      <p:cBhvr additive="base">
                                        <p:cTn id="31" dur="1000" fill="hold"/>
                                        <p:tgtEl>
                                          <p:spTgt spid="11">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xEl>
                                              <p:pRg st="5" end="5"/>
                                            </p:txEl>
                                          </p:spTgt>
                                        </p:tgtEl>
                                        <p:attrNameLst>
                                          <p:attrName>style.visibility</p:attrName>
                                        </p:attrNameLst>
                                      </p:cBhvr>
                                      <p:to>
                                        <p:strVal val="visible"/>
                                      </p:to>
                                    </p:set>
                                    <p:anim calcmode="lin" valueType="num">
                                      <p:cBhvr additive="base">
                                        <p:cTn id="37" dur="1000" fill="hold"/>
                                        <p:tgtEl>
                                          <p:spTgt spid="11">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
                                            <p:txEl>
                                              <p:pRg st="6" end="6"/>
                                            </p:txEl>
                                          </p:spTgt>
                                        </p:tgtEl>
                                        <p:attrNameLst>
                                          <p:attrName>style.visibility</p:attrName>
                                        </p:attrNameLst>
                                      </p:cBhvr>
                                      <p:to>
                                        <p:strVal val="visible"/>
                                      </p:to>
                                    </p:set>
                                    <p:anim calcmode="lin" valueType="num">
                                      <p:cBhvr additive="base">
                                        <p:cTn id="43" dur="1000" fill="hold"/>
                                        <p:tgtEl>
                                          <p:spTgt spid="11">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1">
                                            <p:txEl>
                                              <p:pRg st="7" end="7"/>
                                            </p:txEl>
                                          </p:spTgt>
                                        </p:tgtEl>
                                        <p:attrNameLst>
                                          <p:attrName>style.visibility</p:attrName>
                                        </p:attrNameLst>
                                      </p:cBhvr>
                                      <p:to>
                                        <p:strVal val="visible"/>
                                      </p:to>
                                    </p:set>
                                    <p:anim calcmode="lin" valueType="num">
                                      <p:cBhvr additive="base">
                                        <p:cTn id="49" dur="1000" fill="hold"/>
                                        <p:tgtEl>
                                          <p:spTgt spid="11">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1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191A-4043-FFAA-4D12-923D54B91DD2}"/>
              </a:ext>
            </a:extLst>
          </p:cNvPr>
          <p:cNvSpPr>
            <a:spLocks noGrp="1"/>
          </p:cNvSpPr>
          <p:nvPr>
            <p:ph type="title"/>
          </p:nvPr>
        </p:nvSpPr>
        <p:spPr/>
        <p:txBody>
          <a:bodyPr/>
          <a:lstStyle/>
          <a:p>
            <a:pPr algn="ctr"/>
            <a:r>
              <a:rPr lang="en-US" sz="4400" b="1" dirty="0">
                <a:solidFill>
                  <a:srgbClr val="00B0F0"/>
                </a:solidFill>
                <a:latin typeface="Arial" panose="020B0604020202020204" pitchFamily="34" charset="0"/>
                <a:cs typeface="Arial" panose="020B0604020202020204" pitchFamily="34" charset="0"/>
              </a:rPr>
              <a:t>Contents</a:t>
            </a:r>
            <a:endParaRPr lang="en-US" dirty="0">
              <a:solidFill>
                <a:srgbClr val="00B0F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27610C5-BCF3-7442-3A7B-641A8B133046}"/>
              </a:ext>
            </a:extLst>
          </p:cNvPr>
          <p:cNvSpPr txBox="1"/>
          <p:nvPr/>
        </p:nvSpPr>
        <p:spPr>
          <a:xfrm>
            <a:off x="1866899" y="1662113"/>
            <a:ext cx="9220201" cy="4204356"/>
          </a:xfrm>
          <a:prstGeom prst="rect">
            <a:avLst/>
          </a:prstGeom>
          <a:noFill/>
        </p:spPr>
        <p:txBody>
          <a:bodyPr wrap="square" rtlCol="0">
            <a:spAutoFit/>
          </a:bodyPr>
          <a:lstStyle/>
          <a:p>
            <a:pPr>
              <a:lnSpc>
                <a:spcPct val="150000"/>
              </a:lnSpc>
            </a:pPr>
            <a:r>
              <a:rPr lang="en-US" sz="1800" b="1" u="sng" dirty="0"/>
              <a:t>By the end of this chapter, you will be able to understand the following knowledge:</a:t>
            </a:r>
          </a:p>
          <a:p>
            <a:pPr marL="342900" indent="-342900">
              <a:lnSpc>
                <a:spcPct val="150000"/>
              </a:lnSpc>
              <a:buFontTx/>
              <a:buChar char="-"/>
            </a:pPr>
            <a:r>
              <a:rPr lang="en-US" sz="1800" dirty="0"/>
              <a:t>Research plan concept and objectives</a:t>
            </a:r>
          </a:p>
          <a:p>
            <a:pPr marL="342900" indent="-342900">
              <a:lnSpc>
                <a:spcPct val="150000"/>
              </a:lnSpc>
              <a:buFontTx/>
              <a:buChar char="-"/>
            </a:pPr>
            <a:r>
              <a:rPr lang="en-US" sz="1800" dirty="0"/>
              <a:t>Formulating Research Objectives and their importance</a:t>
            </a:r>
          </a:p>
          <a:p>
            <a:pPr marL="342900" indent="-342900">
              <a:lnSpc>
                <a:spcPct val="150000"/>
              </a:lnSpc>
              <a:buFontTx/>
              <a:buChar char="-"/>
            </a:pPr>
            <a:r>
              <a:rPr lang="en-US" sz="1800" dirty="0"/>
              <a:t>Concept and types of </a:t>
            </a:r>
            <a:r>
              <a:rPr lang="en-US" dirty="0"/>
              <a:t>Research Hypotheses</a:t>
            </a:r>
            <a:endParaRPr lang="en-US" sz="1800" dirty="0"/>
          </a:p>
          <a:p>
            <a:pPr marL="342900" indent="-342900">
              <a:lnSpc>
                <a:spcPct val="150000"/>
              </a:lnSpc>
              <a:buFontTx/>
              <a:buChar char="-"/>
            </a:pPr>
            <a:r>
              <a:rPr lang="en-US" sz="1800" dirty="0"/>
              <a:t>The stages of the Research Process</a:t>
            </a:r>
          </a:p>
          <a:p>
            <a:pPr marL="342900" indent="-342900">
              <a:lnSpc>
                <a:spcPct val="150000"/>
              </a:lnSpc>
              <a:buFontTx/>
              <a:buChar char="-"/>
            </a:pPr>
            <a:r>
              <a:rPr lang="en-US" sz="1800" dirty="0"/>
              <a:t>Drafting the title of the search</a:t>
            </a:r>
          </a:p>
          <a:p>
            <a:pPr marL="342900" indent="-342900">
              <a:lnSpc>
                <a:spcPct val="150000"/>
              </a:lnSpc>
              <a:buFontTx/>
              <a:buChar char="-"/>
            </a:pPr>
            <a:r>
              <a:rPr lang="en-US" sz="1800" dirty="0"/>
              <a:t>Writing and summarizing Previous Studies</a:t>
            </a:r>
          </a:p>
          <a:p>
            <a:pPr marL="342900" indent="-342900">
              <a:lnSpc>
                <a:spcPct val="150000"/>
              </a:lnSpc>
              <a:buFontTx/>
              <a:buChar char="-"/>
            </a:pPr>
            <a:r>
              <a:rPr lang="en-US" sz="1800" dirty="0"/>
              <a:t>Formulation of the Problem Statement and Research Questions </a:t>
            </a:r>
          </a:p>
          <a:p>
            <a:pPr marL="342900" indent="-342900">
              <a:lnSpc>
                <a:spcPct val="150000"/>
              </a:lnSpc>
              <a:buFontTx/>
              <a:buChar char="-"/>
            </a:pPr>
            <a:r>
              <a:rPr lang="en-US" sz="1800" dirty="0"/>
              <a:t>The importance of defining the research method</a:t>
            </a:r>
          </a:p>
          <a:p>
            <a:pPr>
              <a:lnSpc>
                <a:spcPct val="150000"/>
              </a:lnSpc>
            </a:pPr>
            <a:endParaRPr lang="en-US" sz="1800" dirty="0"/>
          </a:p>
        </p:txBody>
      </p:sp>
      <p:pic>
        <p:nvPicPr>
          <p:cNvPr id="6" name="Graphic 21">
            <a:extLst>
              <a:ext uri="{FF2B5EF4-FFF2-40B4-BE49-F238E27FC236}">
                <a16:creationId xmlns:a16="http://schemas.microsoft.com/office/drawing/2014/main" id="{B5636D4B-5A4E-4806-F0E3-9A48C005B9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50165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191A-4043-FFAA-4D12-923D54B91DD2}"/>
              </a:ext>
            </a:extLst>
          </p:cNvPr>
          <p:cNvSpPr>
            <a:spLocks noGrp="1"/>
          </p:cNvSpPr>
          <p:nvPr>
            <p:ph type="title"/>
          </p:nvPr>
        </p:nvSpPr>
        <p:spPr/>
        <p:txBody>
          <a:bodyPr/>
          <a:lstStyle/>
          <a:p>
            <a:pPr algn="ctr"/>
            <a:r>
              <a:rPr lang="en-US" sz="4400" b="1" dirty="0">
                <a:solidFill>
                  <a:srgbClr val="00B0F0"/>
                </a:solidFill>
                <a:latin typeface="Arial" panose="020B0604020202020204" pitchFamily="34" charset="0"/>
                <a:cs typeface="Arial" panose="020B0604020202020204" pitchFamily="34" charset="0"/>
              </a:rPr>
              <a:t>Contents</a:t>
            </a:r>
            <a:endParaRPr lang="en-US" dirty="0">
              <a:solidFill>
                <a:srgbClr val="00B0F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27610C5-BCF3-7442-3A7B-641A8B133046}"/>
              </a:ext>
            </a:extLst>
          </p:cNvPr>
          <p:cNvSpPr txBox="1"/>
          <p:nvPr/>
        </p:nvSpPr>
        <p:spPr>
          <a:xfrm>
            <a:off x="771525" y="1662113"/>
            <a:ext cx="10810876" cy="4467057"/>
          </a:xfrm>
          <a:prstGeom prst="rect">
            <a:avLst/>
          </a:prstGeom>
          <a:noFill/>
        </p:spPr>
        <p:txBody>
          <a:bodyPr wrap="square" rtlCol="0">
            <a:spAutoFit/>
          </a:bodyPr>
          <a:lstStyle/>
          <a:p>
            <a:pPr>
              <a:lnSpc>
                <a:spcPct val="150000"/>
              </a:lnSpc>
            </a:pPr>
            <a:r>
              <a:rPr lang="en-US" sz="2400" b="1" u="sng" dirty="0"/>
              <a:t>By the end of this chapter, you will possess the following Skills:</a:t>
            </a:r>
            <a:endParaRPr lang="en-US" sz="2400" dirty="0"/>
          </a:p>
          <a:p>
            <a:pPr marL="285750" indent="-285750">
              <a:lnSpc>
                <a:spcPct val="150000"/>
              </a:lnSpc>
              <a:buFont typeface="Wingdings" panose="05000000000000000000" pitchFamily="2" charset="2"/>
              <a:buChar char="§"/>
            </a:pPr>
            <a:r>
              <a:rPr lang="en-US" sz="2400" dirty="0"/>
              <a:t>The ability to acquire the skills necessary to formulate the research title.</a:t>
            </a:r>
          </a:p>
          <a:p>
            <a:pPr marL="285750" indent="-285750">
              <a:lnSpc>
                <a:spcPct val="150000"/>
              </a:lnSpc>
              <a:buFont typeface="Wingdings" panose="05000000000000000000" pitchFamily="2" charset="2"/>
              <a:buChar char="§"/>
            </a:pPr>
            <a:r>
              <a:rPr lang="en-US" sz="2400" dirty="0"/>
              <a:t>The ability to define the Problem Statement.</a:t>
            </a:r>
          </a:p>
          <a:p>
            <a:pPr marL="285750" indent="-285750">
              <a:lnSpc>
                <a:spcPct val="150000"/>
              </a:lnSpc>
              <a:buFont typeface="Wingdings" panose="05000000000000000000" pitchFamily="2" charset="2"/>
              <a:buChar char="§"/>
            </a:pPr>
            <a:r>
              <a:rPr lang="en-US" sz="2400" dirty="0"/>
              <a:t>The ability to formulate The Research Questions and Hypotheses.</a:t>
            </a:r>
          </a:p>
          <a:p>
            <a:pPr marL="285750" indent="-285750">
              <a:lnSpc>
                <a:spcPct val="150000"/>
              </a:lnSpc>
              <a:buFont typeface="Wingdings" panose="05000000000000000000" pitchFamily="2" charset="2"/>
              <a:buChar char="§"/>
            </a:pPr>
            <a:r>
              <a:rPr lang="en-US" sz="2400" dirty="0"/>
              <a:t>The ability to formulate the Research Objectives and the Importance of the Study.</a:t>
            </a:r>
          </a:p>
          <a:p>
            <a:pPr marL="285750" indent="-285750">
              <a:lnSpc>
                <a:spcPct val="150000"/>
              </a:lnSpc>
              <a:buFont typeface="Wingdings" panose="05000000000000000000" pitchFamily="2" charset="2"/>
              <a:buChar char="§"/>
            </a:pPr>
            <a:r>
              <a:rPr lang="en-US" sz="2400" dirty="0"/>
              <a:t>The ability to write the Literature review of the study.</a:t>
            </a:r>
          </a:p>
          <a:p>
            <a:pPr marL="285750" indent="-285750">
              <a:lnSpc>
                <a:spcPct val="150000"/>
              </a:lnSpc>
              <a:buFont typeface="Wingdings" panose="05000000000000000000" pitchFamily="2" charset="2"/>
              <a:buChar char="§"/>
            </a:pPr>
            <a:r>
              <a:rPr lang="en-US" sz="2400" dirty="0"/>
              <a:t> The ability to formulate the limits of the study.</a:t>
            </a:r>
          </a:p>
          <a:p>
            <a:pPr marL="285750" indent="-285750">
              <a:lnSpc>
                <a:spcPct val="150000"/>
              </a:lnSpc>
              <a:buFont typeface="Wingdings" panose="05000000000000000000" pitchFamily="2" charset="2"/>
              <a:buChar char="§"/>
            </a:pPr>
            <a:r>
              <a:rPr lang="en-US" sz="2400" dirty="0"/>
              <a:t>The ability to create the General Structure of the Research Framework.</a:t>
            </a:r>
          </a:p>
        </p:txBody>
      </p:sp>
      <p:pic>
        <p:nvPicPr>
          <p:cNvPr id="4" name="Graphic 21">
            <a:extLst>
              <a:ext uri="{FF2B5EF4-FFF2-40B4-BE49-F238E27FC236}">
                <a16:creationId xmlns:a16="http://schemas.microsoft.com/office/drawing/2014/main" id="{766CC280-DA33-294E-51FB-785CC459FF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403285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E191A-4043-FFAA-4D12-923D54B91DD2}"/>
              </a:ext>
            </a:extLst>
          </p:cNvPr>
          <p:cNvSpPr>
            <a:spLocks noGrp="1"/>
          </p:cNvSpPr>
          <p:nvPr>
            <p:ph type="title"/>
          </p:nvPr>
        </p:nvSpPr>
        <p:spPr>
          <a:xfrm>
            <a:off x="468381" y="1165225"/>
            <a:ext cx="10515600" cy="1325563"/>
          </a:xfrm>
        </p:spPr>
        <p:txBody>
          <a:bodyPr>
            <a:normAutofit/>
          </a:bodyPr>
          <a:lstStyle/>
          <a:p>
            <a:pPr algn="ctr"/>
            <a:r>
              <a:rPr lang="en-GB" sz="3600" b="1"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r>
              <a:rPr lang="en-US" sz="3600" b="1" dirty="0">
                <a:solidFill>
                  <a:srgbClr val="00B0F0"/>
                </a:solidFill>
                <a:latin typeface="Arial" panose="020B0604020202020204" pitchFamily="34" charset="0"/>
                <a:ea typeface="Times New Roman" panose="02020603050405020304" pitchFamily="18" charset="0"/>
                <a:cs typeface="Arial" panose="020B0604020202020204" pitchFamily="34" charset="0"/>
              </a:rPr>
              <a:t>The Components’</a:t>
            </a:r>
            <a:r>
              <a:rPr lang="en-US" sz="3600" b="1"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of the </a:t>
            </a:r>
            <a:r>
              <a:rPr lang="en-US" sz="3600" b="1" dirty="0">
                <a:solidFill>
                  <a:srgbClr val="00B0F0"/>
                </a:solidFill>
                <a:latin typeface="Arial" panose="020B0604020202020204" pitchFamily="34" charset="0"/>
                <a:ea typeface="Times New Roman" panose="02020603050405020304" pitchFamily="18" charset="0"/>
                <a:cs typeface="Arial" panose="020B0604020202020204" pitchFamily="34" charset="0"/>
              </a:rPr>
              <a:t>R</a:t>
            </a:r>
            <a:r>
              <a:rPr lang="en-US" sz="3600" b="1"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esearch Proposal</a:t>
            </a:r>
            <a:r>
              <a:rPr lang="en-GB" sz="3600" b="1"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br>
              <a:rPr lang="en-US" sz="3600" b="1" dirty="0">
                <a:solidFill>
                  <a:srgbClr val="00B0F0"/>
                </a:solidFill>
                <a:latin typeface="Arial" panose="020B0604020202020204" pitchFamily="34" charset="0"/>
                <a:cs typeface="Arial" panose="020B0604020202020204" pitchFamily="34" charset="0"/>
              </a:rPr>
            </a:br>
            <a:r>
              <a:rPr lang="en-GB" sz="3600" b="1"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endParaRPr lang="en-US" sz="3600" b="1" dirty="0">
              <a:solidFill>
                <a:srgbClr val="00B0F0"/>
              </a:solidFill>
              <a:latin typeface="Arial" panose="020B0604020202020204" pitchFamily="34" charset="0"/>
              <a:cs typeface="Arial" panose="020B0604020202020204" pitchFamily="34" charset="0"/>
            </a:endParaRPr>
          </a:p>
        </p:txBody>
      </p:sp>
      <p:pic>
        <p:nvPicPr>
          <p:cNvPr id="5" name="Graphic 21">
            <a:extLst>
              <a:ext uri="{FF2B5EF4-FFF2-40B4-BE49-F238E27FC236}">
                <a16:creationId xmlns:a16="http://schemas.microsoft.com/office/drawing/2014/main" id="{BDCE1E55-84CE-EE99-20CD-34D8B5D963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CBE9A527-7801-6E2D-274A-900CB60CC434}"/>
              </a:ext>
            </a:extLst>
          </p:cNvPr>
          <p:cNvSpPr txBox="1"/>
          <p:nvPr/>
        </p:nvSpPr>
        <p:spPr>
          <a:xfrm>
            <a:off x="917031" y="1920439"/>
            <a:ext cx="8820275" cy="4708981"/>
          </a:xfrm>
          <a:prstGeom prst="rect">
            <a:avLst/>
          </a:prstGeom>
          <a:noFill/>
        </p:spPr>
        <p:txBody>
          <a:bodyPr wrap="square">
            <a:spAutoFit/>
          </a:bodyPr>
          <a:lstStyle/>
          <a:p>
            <a:pPr marL="457200" indent="-457200">
              <a:lnSpc>
                <a:spcPct val="150000"/>
              </a:lnSpc>
              <a:buFont typeface="+mj-lt"/>
              <a:buAutoNum type="arabicPeriod"/>
            </a:pPr>
            <a:r>
              <a:rPr lang="en-US" sz="2000" dirty="0"/>
              <a:t>Research Title.</a:t>
            </a:r>
          </a:p>
          <a:p>
            <a:pPr marL="457200" indent="-457200">
              <a:lnSpc>
                <a:spcPct val="150000"/>
              </a:lnSpc>
              <a:buFont typeface="+mj-lt"/>
              <a:buAutoNum type="arabicPeriod"/>
            </a:pPr>
            <a:r>
              <a:rPr lang="en-US" sz="2000" dirty="0"/>
              <a:t>Introduction.</a:t>
            </a:r>
          </a:p>
          <a:p>
            <a:pPr marL="457200" indent="-457200">
              <a:lnSpc>
                <a:spcPct val="150000"/>
              </a:lnSpc>
              <a:buFont typeface="+mj-lt"/>
              <a:buAutoNum type="arabicPeriod"/>
            </a:pPr>
            <a:r>
              <a:rPr lang="en-US" sz="2000" dirty="0"/>
              <a:t>Research problem.</a:t>
            </a:r>
          </a:p>
          <a:p>
            <a:pPr marL="457200" indent="-457200">
              <a:lnSpc>
                <a:spcPct val="150000"/>
              </a:lnSpc>
              <a:buFont typeface="+mj-lt"/>
              <a:buAutoNum type="arabicPeriod"/>
            </a:pPr>
            <a:r>
              <a:rPr lang="en-US" sz="2000" dirty="0"/>
              <a:t>The importance and objectives of the research.</a:t>
            </a:r>
          </a:p>
          <a:p>
            <a:pPr marL="457200" indent="-457200">
              <a:lnSpc>
                <a:spcPct val="150000"/>
              </a:lnSpc>
              <a:buFont typeface="+mj-lt"/>
              <a:buAutoNum type="arabicPeriod"/>
            </a:pPr>
            <a:r>
              <a:rPr lang="en-US" sz="2000" dirty="0"/>
              <a:t>Research Hypotheses.</a:t>
            </a:r>
          </a:p>
          <a:p>
            <a:pPr marL="457200" indent="-457200">
              <a:lnSpc>
                <a:spcPct val="150000"/>
              </a:lnSpc>
              <a:buFont typeface="+mj-lt"/>
              <a:buAutoNum type="arabicPeriod"/>
            </a:pPr>
            <a:r>
              <a:rPr lang="en-US" sz="2000" dirty="0"/>
              <a:t>Literature review.</a:t>
            </a:r>
          </a:p>
          <a:p>
            <a:pPr marL="457200" indent="-457200">
              <a:lnSpc>
                <a:spcPct val="150000"/>
              </a:lnSpc>
              <a:buFont typeface="+mj-lt"/>
              <a:buAutoNum type="arabicPeriod"/>
            </a:pPr>
            <a:r>
              <a:rPr lang="en-US" sz="2000" dirty="0"/>
              <a:t>Research Methodology.</a:t>
            </a:r>
          </a:p>
          <a:p>
            <a:pPr marL="457200" indent="-457200">
              <a:lnSpc>
                <a:spcPct val="150000"/>
              </a:lnSpc>
              <a:buFont typeface="+mj-lt"/>
              <a:buAutoNum type="arabicPeriod"/>
            </a:pPr>
            <a:r>
              <a:rPr lang="en-US" sz="2000" dirty="0"/>
              <a:t>Research limits.</a:t>
            </a:r>
          </a:p>
          <a:p>
            <a:pPr marL="457200" indent="-457200">
              <a:lnSpc>
                <a:spcPct val="150000"/>
              </a:lnSpc>
              <a:buFont typeface="+mj-lt"/>
              <a:buAutoNum type="arabicPeriod"/>
            </a:pPr>
            <a:r>
              <a:rPr lang="en-US" sz="2000" dirty="0"/>
              <a:t>The General Perception of the Research Structure.</a:t>
            </a:r>
          </a:p>
          <a:p>
            <a:pPr marL="457200" indent="-457200">
              <a:lnSpc>
                <a:spcPct val="150000"/>
              </a:lnSpc>
              <a:buFont typeface="+mj-lt"/>
              <a:buAutoNum type="arabicPeriod"/>
            </a:pPr>
            <a:r>
              <a:rPr lang="en-US" sz="2000" dirty="0"/>
              <a:t>Initial reference list.</a:t>
            </a:r>
          </a:p>
        </p:txBody>
      </p:sp>
    </p:spTree>
    <p:extLst>
      <p:ext uri="{BB962C8B-B14F-4D97-AF65-F5344CB8AC3E}">
        <p14:creationId xmlns:p14="http://schemas.microsoft.com/office/powerpoint/2010/main" val="416617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par>
                          <p:cTn id="18" fill="hold">
                            <p:stCondLst>
                              <p:cond delay="2000"/>
                            </p:stCondLst>
                            <p:childTnLst>
                              <p:par>
                                <p:cTn id="19" presetID="21" presetClass="entr" presetSubtype="1"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heel(1)">
                                      <p:cBhvr>
                                        <p:cTn id="21" dur="2000"/>
                                        <p:tgtEl>
                                          <p:spTgt spid="3">
                                            <p:txEl>
                                              <p:pRg st="3" end="3"/>
                                            </p:txEl>
                                          </p:spTgt>
                                        </p:tgtEl>
                                      </p:cBhvr>
                                    </p:animEffect>
                                  </p:childTnLst>
                                </p:cTn>
                              </p:par>
                            </p:childTnLst>
                          </p:cTn>
                        </p:par>
                        <p:par>
                          <p:cTn id="22" fill="hold">
                            <p:stCondLst>
                              <p:cond delay="4000"/>
                            </p:stCondLst>
                            <p:childTnLst>
                              <p:par>
                                <p:cTn id="23" presetID="21" presetClass="entr" presetSubtype="1"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heel(1)">
                                      <p:cBhvr>
                                        <p:cTn id="25" dur="2000"/>
                                        <p:tgtEl>
                                          <p:spTgt spid="3">
                                            <p:txEl>
                                              <p:pRg st="4" end="4"/>
                                            </p:txEl>
                                          </p:spTgt>
                                        </p:tgtEl>
                                      </p:cBhvr>
                                    </p:animEffect>
                                  </p:childTnLst>
                                </p:cTn>
                              </p:par>
                            </p:childTnLst>
                          </p:cTn>
                        </p:par>
                        <p:par>
                          <p:cTn id="26" fill="hold">
                            <p:stCondLst>
                              <p:cond delay="6000"/>
                            </p:stCondLst>
                            <p:childTnLst>
                              <p:par>
                                <p:cTn id="27" presetID="21" presetClass="entr" presetSubtype="1"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heel(1)">
                                      <p:cBhvr>
                                        <p:cTn id="29" dur="2000"/>
                                        <p:tgtEl>
                                          <p:spTgt spid="3">
                                            <p:txEl>
                                              <p:pRg st="5" end="5"/>
                                            </p:txEl>
                                          </p:spTgt>
                                        </p:tgtEl>
                                      </p:cBhvr>
                                    </p:animEffect>
                                  </p:childTnLst>
                                </p:cTn>
                              </p:par>
                            </p:childTnLst>
                          </p:cTn>
                        </p:par>
                        <p:par>
                          <p:cTn id="30" fill="hold">
                            <p:stCondLst>
                              <p:cond delay="8000"/>
                            </p:stCondLst>
                            <p:childTnLst>
                              <p:par>
                                <p:cTn id="31" presetID="21" presetClass="entr" presetSubtype="1"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wheel(1)">
                                      <p:cBhvr>
                                        <p:cTn id="33" dur="2000"/>
                                        <p:tgtEl>
                                          <p:spTgt spid="3">
                                            <p:txEl>
                                              <p:pRg st="6" end="6"/>
                                            </p:txEl>
                                          </p:spTgt>
                                        </p:tgtEl>
                                      </p:cBhvr>
                                    </p:animEffect>
                                  </p:childTnLst>
                                </p:cTn>
                              </p:par>
                            </p:childTnLst>
                          </p:cTn>
                        </p:par>
                        <p:par>
                          <p:cTn id="34" fill="hold">
                            <p:stCondLst>
                              <p:cond delay="10000"/>
                            </p:stCondLst>
                            <p:childTnLst>
                              <p:par>
                                <p:cTn id="35" presetID="21" presetClass="entr" presetSubtype="1" fill="hold" grpId="0" nodeType="after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heel(1)">
                                      <p:cBhvr>
                                        <p:cTn id="37" dur="2000"/>
                                        <p:tgtEl>
                                          <p:spTgt spid="3">
                                            <p:txEl>
                                              <p:pRg st="7" end="7"/>
                                            </p:txEl>
                                          </p:spTgt>
                                        </p:tgtEl>
                                      </p:cBhvr>
                                    </p:animEffect>
                                  </p:childTnLst>
                                </p:cTn>
                              </p:par>
                            </p:childTnLst>
                          </p:cTn>
                        </p:par>
                        <p:par>
                          <p:cTn id="38" fill="hold">
                            <p:stCondLst>
                              <p:cond delay="12000"/>
                            </p:stCondLst>
                            <p:childTnLst>
                              <p:par>
                                <p:cTn id="39" presetID="21" presetClass="entr" presetSubtype="1" fill="hold" grpId="0" nodeType="after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wheel(1)">
                                      <p:cBhvr>
                                        <p:cTn id="41" dur="2000"/>
                                        <p:tgtEl>
                                          <p:spTgt spid="3">
                                            <p:txEl>
                                              <p:pRg st="8" end="8"/>
                                            </p:txEl>
                                          </p:spTgt>
                                        </p:tgtEl>
                                      </p:cBhvr>
                                    </p:animEffect>
                                  </p:childTnLst>
                                </p:cTn>
                              </p:par>
                            </p:childTnLst>
                          </p:cTn>
                        </p:par>
                        <p:par>
                          <p:cTn id="42" fill="hold">
                            <p:stCondLst>
                              <p:cond delay="14000"/>
                            </p:stCondLst>
                            <p:childTnLst>
                              <p:par>
                                <p:cTn id="43" presetID="21" presetClass="entr" presetSubtype="1" fill="hold" grpId="0" nodeType="after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wheel(1)">
                                      <p:cBhvr>
                                        <p:cTn id="45"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Graphic 21">
            <a:extLst>
              <a:ext uri="{FF2B5EF4-FFF2-40B4-BE49-F238E27FC236}">
                <a16:creationId xmlns:a16="http://schemas.microsoft.com/office/drawing/2014/main" id="{DBE9B78B-3E5F-0F89-3305-6019FF0CE5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6" name="TextBox 5">
            <a:extLst>
              <a:ext uri="{FF2B5EF4-FFF2-40B4-BE49-F238E27FC236}">
                <a16:creationId xmlns:a16="http://schemas.microsoft.com/office/drawing/2014/main" id="{C79FFBAA-23D0-90A5-3232-BC54978D6C61}"/>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F2C6C9AE-EE3D-350D-E239-8E19DA1C8610}"/>
              </a:ext>
            </a:extLst>
          </p:cNvPr>
          <p:cNvSpPr txBox="1"/>
          <p:nvPr/>
        </p:nvSpPr>
        <p:spPr>
          <a:xfrm>
            <a:off x="179882" y="1464341"/>
            <a:ext cx="11272603" cy="4737322"/>
          </a:xfrm>
          <a:prstGeom prst="rect">
            <a:avLst/>
          </a:prstGeom>
          <a:noFill/>
        </p:spPr>
        <p:txBody>
          <a:bodyPr wrap="square" rtlCol="0">
            <a:spAutoFit/>
          </a:bodyPr>
          <a:lstStyle/>
          <a:p>
            <a:pPr indent="-342900" algn="just">
              <a:lnSpc>
                <a:spcPct val="200000"/>
              </a:lnSpc>
              <a:buFont typeface="Wingdings" panose="05000000000000000000" pitchFamily="2" charset="2"/>
              <a:buChar char="q"/>
              <a:defRPr/>
            </a:pPr>
            <a:r>
              <a:rPr lang="en-US" sz="2200" dirty="0"/>
              <a:t>A research hypothesis is a statement of expectation or prediction that will be tested by research.</a:t>
            </a:r>
          </a:p>
          <a:p>
            <a:pPr indent="-342900" algn="just">
              <a:lnSpc>
                <a:spcPct val="200000"/>
              </a:lnSpc>
              <a:buFont typeface="Wingdings" panose="05000000000000000000" pitchFamily="2" charset="2"/>
              <a:buChar char="q"/>
              <a:defRPr/>
            </a:pPr>
            <a:r>
              <a:rPr lang="en-US" sz="2200" b="1" dirty="0"/>
              <a:t>Following are some hints for the formulation of your hypothesis:</a:t>
            </a:r>
          </a:p>
          <a:p>
            <a:pPr algn="just">
              <a:lnSpc>
                <a:spcPct val="200000"/>
              </a:lnSpc>
              <a:defRPr/>
            </a:pPr>
            <a:r>
              <a:rPr lang="en-US" sz="2200" b="1" dirty="0">
                <a:ea typeface="Yu Gothic UI Semibold" pitchFamily="34" charset="-128"/>
                <a:cs typeface="Times New Roman" pitchFamily="18" charset="0"/>
              </a:rPr>
              <a:t>  - </a:t>
            </a:r>
            <a:r>
              <a:rPr lang="en-US" sz="2200" dirty="0"/>
              <a:t>Be sure to read on the topic to familiarize yourself with it before making a final decision. It would be best if you made sure that the topic is researchable in an interdisciplinary sense, meaning that there is sufficient published material on the topic in the legal literature and in the literature.</a:t>
            </a:r>
            <a:endParaRPr lang="en-US" sz="2200" b="1" dirty="0">
              <a:ea typeface="Yu Gothic UI Semibold" pitchFamily="34" charset="-128"/>
              <a:cs typeface="Times New Roman" pitchFamily="18" charset="0"/>
            </a:endParaRPr>
          </a:p>
        </p:txBody>
      </p:sp>
    </p:spTree>
    <p:extLst>
      <p:ext uri="{BB962C8B-B14F-4D97-AF65-F5344CB8AC3E}">
        <p14:creationId xmlns:p14="http://schemas.microsoft.com/office/powerpoint/2010/main" val="197622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21">
            <a:extLst>
              <a:ext uri="{FF2B5EF4-FFF2-40B4-BE49-F238E27FC236}">
                <a16:creationId xmlns:a16="http://schemas.microsoft.com/office/drawing/2014/main" id="{9018858B-FCB8-C437-1CFE-8B3A8F5347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7" name="TextBox 6">
            <a:extLst>
              <a:ext uri="{FF2B5EF4-FFF2-40B4-BE49-F238E27FC236}">
                <a16:creationId xmlns:a16="http://schemas.microsoft.com/office/drawing/2014/main" id="{F07BD4D9-1178-6E6B-2477-FDE81D4791DA}"/>
              </a:ext>
            </a:extLst>
          </p:cNvPr>
          <p:cNvSpPr txBox="1"/>
          <p:nvPr/>
        </p:nvSpPr>
        <p:spPr>
          <a:xfrm>
            <a:off x="3118316" y="64589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634EE3D9-8E5D-0B79-3CB1-710200E904D5}"/>
              </a:ext>
            </a:extLst>
          </p:cNvPr>
          <p:cNvSpPr txBox="1"/>
          <p:nvPr/>
        </p:nvSpPr>
        <p:spPr>
          <a:xfrm>
            <a:off x="134911" y="1572747"/>
            <a:ext cx="11872210" cy="3682226"/>
          </a:xfrm>
          <a:prstGeom prst="rect">
            <a:avLst/>
          </a:prstGeom>
          <a:noFill/>
        </p:spPr>
        <p:txBody>
          <a:bodyPr wrap="square" rtlCol="0">
            <a:spAutoFit/>
          </a:bodyPr>
          <a:lstStyle/>
          <a:p>
            <a:pPr>
              <a:lnSpc>
                <a:spcPct val="200000"/>
              </a:lnSpc>
              <a:defRPr/>
            </a:pPr>
            <a:r>
              <a:rPr lang="en-US" sz="2400" b="1" dirty="0">
                <a:ea typeface="Yu Gothic UI Semibold" pitchFamily="34" charset="-128"/>
                <a:cs typeface="Times New Roman" pitchFamily="18" charset="0"/>
              </a:rPr>
              <a:t>- </a:t>
            </a:r>
            <a:r>
              <a:rPr lang="en-US" sz="2400" dirty="0"/>
              <a:t> As noted, a research hypothesis is more than just a topic. It has two elements (variables) that are in relation to each other. Remember that within the word "hypothesis" is the word "thesis." Your hypothesis is what you </a:t>
            </a:r>
            <a:r>
              <a:rPr lang="en-US" sz="2400" b="1" dirty="0"/>
              <a:t>propose</a:t>
            </a:r>
            <a:r>
              <a:rPr lang="en-US" sz="2400" dirty="0"/>
              <a:t> to “prove” by your research. As a result of your research, you will arrive at a conclusion, a theory, or an understanding that will be useful or applicable beyond the research itself.</a:t>
            </a:r>
            <a:endParaRPr lang="en-US" sz="2400" b="1" dirty="0">
              <a:ea typeface="Yu Gothic UI Semibold" pitchFamily="34" charset="-128"/>
              <a:cs typeface="Times New Roman" pitchFamily="18" charset="0"/>
            </a:endParaRPr>
          </a:p>
        </p:txBody>
      </p:sp>
    </p:spTree>
    <p:extLst>
      <p:ext uri="{BB962C8B-B14F-4D97-AF65-F5344CB8AC3E}">
        <p14:creationId xmlns:p14="http://schemas.microsoft.com/office/powerpoint/2010/main" val="412800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C129C07-3803-5432-64B0-873FF9F2C9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7" name="TextBox 6">
            <a:extLst>
              <a:ext uri="{FF2B5EF4-FFF2-40B4-BE49-F238E27FC236}">
                <a16:creationId xmlns:a16="http://schemas.microsoft.com/office/drawing/2014/main" id="{CA4C4DA2-D490-A4E4-B638-C82CC96A095A}"/>
              </a:ext>
            </a:extLst>
          </p:cNvPr>
          <p:cNvSpPr txBox="1"/>
          <p:nvPr/>
        </p:nvSpPr>
        <p:spPr>
          <a:xfrm>
            <a:off x="3118316" y="64589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407D794C-0C64-6BB6-5268-0D058E491CC0}"/>
              </a:ext>
            </a:extLst>
          </p:cNvPr>
          <p:cNvSpPr txBox="1"/>
          <p:nvPr/>
        </p:nvSpPr>
        <p:spPr>
          <a:xfrm>
            <a:off x="164892" y="1572747"/>
            <a:ext cx="11722308" cy="2943563"/>
          </a:xfrm>
          <a:prstGeom prst="rect">
            <a:avLst/>
          </a:prstGeom>
          <a:noFill/>
        </p:spPr>
        <p:txBody>
          <a:bodyPr wrap="square" rtlCol="0">
            <a:spAutoFit/>
          </a:bodyPr>
          <a:lstStyle/>
          <a:p>
            <a:pPr algn="just">
              <a:lnSpc>
                <a:spcPct val="200000"/>
              </a:lnSpc>
              <a:defRPr/>
            </a:pPr>
            <a:r>
              <a:rPr lang="en-US" sz="2400" dirty="0"/>
              <a:t>- Your hypothesis must involve an issue or question that cannot be answered exclusively by only one discipline. Please limit your inquiry to the pieces of literature of 2 or 3 disciplines. </a:t>
            </a:r>
            <a:r>
              <a:rPr lang="en-US" sz="2400" b="1" dirty="0"/>
              <a:t>Choosing a hypothesis where you are already familiar with the disciplines most relevant to the topic is best.</a:t>
            </a:r>
            <a:endParaRPr lang="en-US" sz="2400" b="1" dirty="0">
              <a:ea typeface="Yu Gothic UI Semibold" pitchFamily="34" charset="-128"/>
              <a:cs typeface="Times New Roman" pitchFamily="18" charset="0"/>
            </a:endParaRPr>
          </a:p>
        </p:txBody>
      </p:sp>
    </p:spTree>
    <p:extLst>
      <p:ext uri="{BB962C8B-B14F-4D97-AF65-F5344CB8AC3E}">
        <p14:creationId xmlns:p14="http://schemas.microsoft.com/office/powerpoint/2010/main" val="225130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060AC6B-C862-0304-B1BE-E3923CCE96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7" name="TextBox 6">
            <a:extLst>
              <a:ext uri="{FF2B5EF4-FFF2-40B4-BE49-F238E27FC236}">
                <a16:creationId xmlns:a16="http://schemas.microsoft.com/office/drawing/2014/main" id="{ACF70BC1-8B14-9A3C-8FE9-E5B2D7A44897}"/>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605B9128-DBF3-8A93-00C0-1609174EA9C6}"/>
              </a:ext>
            </a:extLst>
          </p:cNvPr>
          <p:cNvSpPr txBox="1"/>
          <p:nvPr/>
        </p:nvSpPr>
        <p:spPr>
          <a:xfrm>
            <a:off x="134910" y="1497797"/>
            <a:ext cx="11737299" cy="3682226"/>
          </a:xfrm>
          <a:prstGeom prst="rect">
            <a:avLst/>
          </a:prstGeom>
          <a:noFill/>
        </p:spPr>
        <p:txBody>
          <a:bodyPr wrap="square" rtlCol="0">
            <a:spAutoFit/>
          </a:bodyPr>
          <a:lstStyle/>
          <a:p>
            <a:pPr marL="342900" indent="-342900" algn="just">
              <a:lnSpc>
                <a:spcPct val="200000"/>
              </a:lnSpc>
              <a:buFontTx/>
              <a:buChar char="-"/>
              <a:defRPr/>
            </a:pPr>
            <a:r>
              <a:rPr lang="en-US" sz="2400" dirty="0"/>
              <a:t>Avoid judgmental words in your hypothesis. Value judgments are subjective and are not appropriate for a hypothesis. You should strive to be objective. Therefore, the use of personal opinion should be avoided.</a:t>
            </a:r>
            <a:endParaRPr lang="en-US" sz="2400" b="1" dirty="0">
              <a:ea typeface="Yu Gothic UI Semibold" pitchFamily="34" charset="-128"/>
              <a:cs typeface="Times New Roman" pitchFamily="18" charset="0"/>
            </a:endParaRPr>
          </a:p>
          <a:p>
            <a:pPr marL="342900" indent="-342900" algn="just">
              <a:lnSpc>
                <a:spcPct val="200000"/>
              </a:lnSpc>
              <a:buFontTx/>
              <a:buChar char="-"/>
              <a:defRPr/>
            </a:pPr>
            <a:r>
              <a:rPr lang="en-US" sz="2400" dirty="0"/>
              <a:t>Be Sure each term in your hypothesis is clearly understood and defined.</a:t>
            </a:r>
            <a:endParaRPr lang="en-US" sz="2400" b="1" dirty="0">
              <a:ea typeface="Yu Gothic UI Semibold" pitchFamily="34" charset="-128"/>
              <a:cs typeface="Times New Roman" pitchFamily="18" charset="0"/>
            </a:endParaRPr>
          </a:p>
          <a:p>
            <a:pPr marL="342900" indent="-342900" algn="just">
              <a:lnSpc>
                <a:spcPct val="200000"/>
              </a:lnSpc>
              <a:buFontTx/>
              <a:buChar char="-"/>
              <a:defRPr/>
            </a:pPr>
            <a:r>
              <a:rPr lang="en-US" sz="2400" dirty="0"/>
              <a:t>Know that your hypothesis may change over time as your research progresses.</a:t>
            </a:r>
            <a:endParaRPr lang="en-US" sz="2400" b="1" dirty="0">
              <a:ea typeface="Yu Gothic UI Semibold" pitchFamily="34" charset="-128"/>
              <a:cs typeface="Times New Roman" pitchFamily="18" charset="0"/>
            </a:endParaRPr>
          </a:p>
        </p:txBody>
      </p:sp>
    </p:spTree>
    <p:extLst>
      <p:ext uri="{BB962C8B-B14F-4D97-AF65-F5344CB8AC3E}">
        <p14:creationId xmlns:p14="http://schemas.microsoft.com/office/powerpoint/2010/main" val="129621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a:extLst>
              <a:ext uri="{FF2B5EF4-FFF2-40B4-BE49-F238E27FC236}">
                <a16:creationId xmlns:a16="http://schemas.microsoft.com/office/drawing/2014/main" id="{6D86CCC2-4674-8279-8C18-5A0101394C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6" name="TextBox 5">
            <a:extLst>
              <a:ext uri="{FF2B5EF4-FFF2-40B4-BE49-F238E27FC236}">
                <a16:creationId xmlns:a16="http://schemas.microsoft.com/office/drawing/2014/main" id="{A2328A2B-0A09-70D2-2159-84B4DD0FBC5F}"/>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1F7AEF8C-9F62-5D1E-C201-0320E7566107}"/>
              </a:ext>
            </a:extLst>
          </p:cNvPr>
          <p:cNvSpPr txBox="1"/>
          <p:nvPr/>
        </p:nvSpPr>
        <p:spPr>
          <a:xfrm>
            <a:off x="329784" y="1197994"/>
            <a:ext cx="10140409" cy="5159554"/>
          </a:xfrm>
          <a:prstGeom prst="rect">
            <a:avLst/>
          </a:prstGeom>
          <a:noFill/>
        </p:spPr>
        <p:txBody>
          <a:bodyPr wrap="square" rtlCol="0">
            <a:spAutoFit/>
          </a:bodyPr>
          <a:lstStyle/>
          <a:p>
            <a:pPr marL="342900" indent="-342900">
              <a:lnSpc>
                <a:spcPct val="200000"/>
              </a:lnSpc>
              <a:buFont typeface="Wingdings" panose="05000000000000000000" pitchFamily="2" charset="2"/>
              <a:buChar char="q"/>
              <a:defRPr/>
            </a:pPr>
            <a:r>
              <a:rPr lang="en-US" sz="2400" b="1" u="sng" dirty="0"/>
              <a:t>Characteristics of a reasonable hypothesis:</a:t>
            </a:r>
          </a:p>
          <a:p>
            <a:pPr marL="342900" indent="-342900">
              <a:lnSpc>
                <a:spcPct val="200000"/>
              </a:lnSpc>
              <a:buFont typeface="Arial" panose="020B0604020202020204" pitchFamily="34" charset="0"/>
              <a:buChar char="•"/>
              <a:defRPr/>
            </a:pPr>
            <a:r>
              <a:rPr lang="en-US" sz="2400" dirty="0"/>
              <a:t>The reasonableness of the assumption</a:t>
            </a:r>
          </a:p>
          <a:p>
            <a:pPr marL="342900" indent="-342900">
              <a:lnSpc>
                <a:spcPct val="200000"/>
              </a:lnSpc>
              <a:buFont typeface="Arial" panose="020B0604020202020204" pitchFamily="34" charset="0"/>
              <a:buChar char="•"/>
              <a:defRPr/>
            </a:pPr>
            <a:r>
              <a:rPr lang="en-US" sz="2400" dirty="0"/>
              <a:t>Verifiable</a:t>
            </a:r>
          </a:p>
          <a:p>
            <a:pPr marL="342900" indent="-342900">
              <a:lnSpc>
                <a:spcPct val="200000"/>
              </a:lnSpc>
              <a:buFont typeface="Arial" panose="020B0604020202020204" pitchFamily="34" charset="0"/>
              <a:buChar char="•"/>
              <a:defRPr/>
            </a:pPr>
            <a:r>
              <a:rPr lang="en-US" sz="2400" dirty="0"/>
              <a:t>The ability to explain the phenomenon studied</a:t>
            </a:r>
          </a:p>
          <a:p>
            <a:pPr marL="342900" indent="-342900">
              <a:lnSpc>
                <a:spcPct val="200000"/>
              </a:lnSpc>
              <a:buFont typeface="Arial" panose="020B0604020202020204" pitchFamily="34" charset="0"/>
              <a:buChar char="•"/>
              <a:defRPr/>
            </a:pPr>
            <a:r>
              <a:rPr lang="en-US" sz="2400" dirty="0"/>
              <a:t>The hypothesis is wholly or partially consistent with the relevant theories</a:t>
            </a:r>
          </a:p>
          <a:p>
            <a:pPr marL="342900" indent="-342900">
              <a:lnSpc>
                <a:spcPct val="200000"/>
              </a:lnSpc>
              <a:buFont typeface="Arial" panose="020B0604020202020204" pitchFamily="34" charset="0"/>
              <a:buChar char="•"/>
              <a:defRPr/>
            </a:pPr>
            <a:r>
              <a:rPr lang="en-US" sz="2400" dirty="0"/>
              <a:t>The simplicity of the assumptions</a:t>
            </a:r>
          </a:p>
          <a:p>
            <a:pPr marL="342900" indent="-342900">
              <a:lnSpc>
                <a:spcPct val="200000"/>
              </a:lnSpc>
              <a:buFont typeface="Arial" panose="020B0604020202020204" pitchFamily="34" charset="0"/>
              <a:buChar char="•"/>
              <a:defRPr/>
            </a:pPr>
            <a:r>
              <a:rPr lang="en-US" sz="2400" dirty="0"/>
              <a:t>Possibility to confirm</a:t>
            </a:r>
            <a:endParaRPr lang="en-US" sz="2400" b="1" dirty="0">
              <a:ea typeface="Yu Gothic UI Semibold" pitchFamily="34" charset="-128"/>
              <a:cs typeface="Times New Roman" pitchFamily="18" charset="0"/>
            </a:endParaRPr>
          </a:p>
        </p:txBody>
      </p:sp>
    </p:spTree>
    <p:extLst>
      <p:ext uri="{BB962C8B-B14F-4D97-AF65-F5344CB8AC3E}">
        <p14:creationId xmlns:p14="http://schemas.microsoft.com/office/powerpoint/2010/main" val="182828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68BE0EF-2810-E662-603E-C91CEA4518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7" name="TextBox 6">
            <a:extLst>
              <a:ext uri="{FF2B5EF4-FFF2-40B4-BE49-F238E27FC236}">
                <a16:creationId xmlns:a16="http://schemas.microsoft.com/office/drawing/2014/main" id="{0AA2B69B-C1B8-E78C-0E07-A49810F745D0}"/>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F7E5C93E-54F1-F787-B52C-C7EAF580AC2F}"/>
              </a:ext>
            </a:extLst>
          </p:cNvPr>
          <p:cNvSpPr txBox="1"/>
          <p:nvPr/>
        </p:nvSpPr>
        <p:spPr>
          <a:xfrm>
            <a:off x="328378" y="1291213"/>
            <a:ext cx="10170390" cy="4315027"/>
          </a:xfrm>
          <a:prstGeom prst="rect">
            <a:avLst/>
          </a:prstGeom>
          <a:noFill/>
        </p:spPr>
        <p:txBody>
          <a:bodyPr wrap="square" rtlCol="0">
            <a:spAutoFit/>
          </a:bodyPr>
          <a:lstStyle/>
          <a:p>
            <a:pPr marL="342900" indent="-342900">
              <a:lnSpc>
                <a:spcPct val="200000"/>
              </a:lnSpc>
              <a:buFont typeface="Wingdings" panose="05000000000000000000" pitchFamily="2" charset="2"/>
              <a:buChar char="q"/>
              <a:defRPr/>
            </a:pPr>
            <a:r>
              <a:rPr lang="en-US" sz="2000" b="1" u="sng" dirty="0"/>
              <a:t>Sources of Hypotheses:</a:t>
            </a:r>
          </a:p>
          <a:p>
            <a:pPr indent="-342900">
              <a:lnSpc>
                <a:spcPct val="200000"/>
              </a:lnSpc>
              <a:buFontTx/>
              <a:buChar char="-"/>
              <a:defRPr/>
            </a:pPr>
            <a:r>
              <a:rPr lang="en-US" sz="2000" dirty="0"/>
              <a:t>Researcher's’ experience</a:t>
            </a:r>
          </a:p>
          <a:p>
            <a:pPr indent="-342900">
              <a:lnSpc>
                <a:spcPct val="200000"/>
              </a:lnSpc>
              <a:buFontTx/>
              <a:buChar char="-"/>
              <a:defRPr/>
            </a:pPr>
            <a:r>
              <a:rPr lang="en-US" sz="2000" dirty="0"/>
              <a:t>Specialties </a:t>
            </a:r>
          </a:p>
          <a:p>
            <a:pPr>
              <a:lnSpc>
                <a:spcPct val="200000"/>
              </a:lnSpc>
            </a:pPr>
            <a:r>
              <a:rPr lang="en-US" sz="2000" dirty="0"/>
              <a:t>- The resemblance between the phenomenon.</a:t>
            </a:r>
          </a:p>
          <a:p>
            <a:pPr>
              <a:lnSpc>
                <a:spcPct val="200000"/>
              </a:lnSpc>
            </a:pPr>
            <a:r>
              <a:rPr lang="en-US" sz="2000" dirty="0"/>
              <a:t>- Observations from past studies, present-day experiences, and from competitors.</a:t>
            </a:r>
          </a:p>
          <a:p>
            <a:pPr>
              <a:lnSpc>
                <a:spcPct val="200000"/>
              </a:lnSpc>
            </a:pPr>
            <a:r>
              <a:rPr lang="en-US" sz="2000" dirty="0"/>
              <a:t>- Scientific theories.</a:t>
            </a:r>
          </a:p>
          <a:p>
            <a:pPr>
              <a:lnSpc>
                <a:spcPct val="200000"/>
              </a:lnSpc>
            </a:pPr>
            <a:r>
              <a:rPr lang="en-US" sz="2000" dirty="0"/>
              <a:t>- General patterns that influence people’s thinking process.</a:t>
            </a:r>
          </a:p>
        </p:txBody>
      </p:sp>
    </p:spTree>
    <p:extLst>
      <p:ext uri="{BB962C8B-B14F-4D97-AF65-F5344CB8AC3E}">
        <p14:creationId xmlns:p14="http://schemas.microsoft.com/office/powerpoint/2010/main" val="386211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1C3DCC57-61F7-8E71-71D2-4F15D1094F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8A115D4B-4F63-E906-3DCD-BABDDC9A1E8F}"/>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CABCFFAD-1AF7-AC54-223A-6AC79ABC1FAE}"/>
              </a:ext>
            </a:extLst>
          </p:cNvPr>
          <p:cNvSpPr txBox="1"/>
          <p:nvPr/>
        </p:nvSpPr>
        <p:spPr>
          <a:xfrm>
            <a:off x="269822" y="1572747"/>
            <a:ext cx="11632367" cy="4031873"/>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defRPr/>
            </a:pPr>
            <a:r>
              <a:rPr lang="en-US" sz="2800" b="1" u="sng" dirty="0"/>
              <a:t>Types of hypotheses:</a:t>
            </a:r>
          </a:p>
          <a:p>
            <a:pPr algn="just">
              <a:lnSpc>
                <a:spcPct val="200000"/>
              </a:lnSpc>
            </a:pPr>
            <a:r>
              <a:rPr lang="en-US" sz="2800" b="1" u="sng" dirty="0"/>
              <a:t>Simple Hypothesis</a:t>
            </a:r>
          </a:p>
          <a:p>
            <a:pPr algn="just">
              <a:lnSpc>
                <a:spcPct val="200000"/>
              </a:lnSpc>
            </a:pPr>
            <a:r>
              <a:rPr lang="en-US" sz="2400" dirty="0"/>
              <a:t>It shows a relationship between one dependent variable and a single independent variable. For example – If you eat more vegetables, you will lose weight faster. Eating more vegetables is independent while losing weight is the dependent variable.</a:t>
            </a:r>
            <a:endParaRPr lang="en-US" sz="2800" dirty="0"/>
          </a:p>
        </p:txBody>
      </p:sp>
    </p:spTree>
    <p:extLst>
      <p:ext uri="{BB962C8B-B14F-4D97-AF65-F5344CB8AC3E}">
        <p14:creationId xmlns:p14="http://schemas.microsoft.com/office/powerpoint/2010/main" val="368865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19C47317-C40F-2A65-F8CE-FB9406E6BF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54DFEBA-CE81-9A68-7449-8A1DC001A296}"/>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9930B048-39B4-CFE7-23D6-424FDB3B06DE}"/>
              </a:ext>
            </a:extLst>
          </p:cNvPr>
          <p:cNvSpPr txBox="1"/>
          <p:nvPr/>
        </p:nvSpPr>
        <p:spPr>
          <a:xfrm>
            <a:off x="359764" y="1328082"/>
            <a:ext cx="11572406" cy="4524315"/>
          </a:xfrm>
          <a:prstGeom prst="rect">
            <a:avLst/>
          </a:prstGeom>
          <a:noFill/>
        </p:spPr>
        <p:txBody>
          <a:bodyPr wrap="square" rtlCol="0">
            <a:spAutoFit/>
          </a:bodyPr>
          <a:lstStyle/>
          <a:p>
            <a:pPr>
              <a:lnSpc>
                <a:spcPct val="200000"/>
              </a:lnSpc>
            </a:pPr>
            <a:r>
              <a:rPr lang="en-US" sz="2400" b="1" u="sng" dirty="0"/>
              <a:t>Descriptive hypothesis: </a:t>
            </a:r>
          </a:p>
          <a:p>
            <a:pPr>
              <a:lnSpc>
                <a:spcPct val="200000"/>
              </a:lnSpc>
            </a:pPr>
            <a:r>
              <a:rPr lang="en-US" sz="2400" b="1" dirty="0"/>
              <a:t>It deals with one variable:</a:t>
            </a:r>
          </a:p>
          <a:p>
            <a:pPr>
              <a:lnSpc>
                <a:spcPct val="200000"/>
              </a:lnSpc>
            </a:pPr>
            <a:r>
              <a:rPr lang="en-US" sz="2400" dirty="0"/>
              <a:t>Example: The consumer is deceived by the advertisements that he is exposed to in various advertising means.</a:t>
            </a:r>
          </a:p>
          <a:p>
            <a:pPr algn="r" rtl="1">
              <a:lnSpc>
                <a:spcPct val="200000"/>
              </a:lnSpc>
            </a:pPr>
            <a:r>
              <a:rPr lang="ar-SA" sz="2400" dirty="0">
                <a:latin typeface="Times New Roman" pitchFamily="18" charset="0"/>
                <a:cs typeface="Times New Roman" pitchFamily="18" charset="0"/>
              </a:rPr>
              <a:t>مثال: يتعرض المستهلك للخداع من خلال الإعلانات التي يتعرض لها في مختلف الوسائل الإعلانية.</a:t>
            </a:r>
          </a:p>
          <a:p>
            <a:pPr algn="r" rtl="1">
              <a:lnSpc>
                <a:spcPct val="200000"/>
              </a:lnSpc>
            </a:pPr>
            <a:endParaRPr lang="en-US" sz="2400" dirty="0"/>
          </a:p>
        </p:txBody>
      </p:sp>
    </p:spTree>
    <p:extLst>
      <p:ext uri="{BB962C8B-B14F-4D97-AF65-F5344CB8AC3E}">
        <p14:creationId xmlns:p14="http://schemas.microsoft.com/office/powerpoint/2010/main" val="386743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40B64EB1-4AD1-2EE8-7D88-97FEC56817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8D8177B-29A7-EF25-2E9B-9BC358E882EE}"/>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93860173-3497-77BC-63C5-5665646C8EC8}"/>
              </a:ext>
            </a:extLst>
          </p:cNvPr>
          <p:cNvSpPr txBox="1"/>
          <p:nvPr/>
        </p:nvSpPr>
        <p:spPr>
          <a:xfrm>
            <a:off x="299803" y="1385919"/>
            <a:ext cx="11722308" cy="4524315"/>
          </a:xfrm>
          <a:prstGeom prst="rect">
            <a:avLst/>
          </a:prstGeom>
          <a:noFill/>
        </p:spPr>
        <p:txBody>
          <a:bodyPr wrap="square" rtlCol="0">
            <a:spAutoFit/>
          </a:bodyPr>
          <a:lstStyle/>
          <a:p>
            <a:pPr>
              <a:lnSpc>
                <a:spcPct val="200000"/>
              </a:lnSpc>
            </a:pPr>
            <a:r>
              <a:rPr lang="en-US" sz="2400" b="1" u="sng" dirty="0"/>
              <a:t>Correlational hypothesis: </a:t>
            </a:r>
          </a:p>
          <a:p>
            <a:pPr>
              <a:lnSpc>
                <a:spcPct val="200000"/>
              </a:lnSpc>
            </a:pPr>
            <a:r>
              <a:rPr lang="en-US" sz="2400" dirty="0"/>
              <a:t>It expresses the existence of a relationship between two variables without specifying the direction of this relationship, that is, without specifying who caused the other.</a:t>
            </a:r>
          </a:p>
          <a:p>
            <a:pPr>
              <a:lnSpc>
                <a:spcPct val="200000"/>
              </a:lnSpc>
            </a:pPr>
            <a:r>
              <a:rPr lang="en-US" sz="2400" dirty="0"/>
              <a:t>Example: There is a relationship between product quality and achieved sales volume.</a:t>
            </a:r>
          </a:p>
          <a:p>
            <a:pPr algn="r" rtl="1">
              <a:lnSpc>
                <a:spcPct val="200000"/>
              </a:lnSpc>
            </a:pPr>
            <a:r>
              <a:rPr lang="ar-SA" sz="2400" dirty="0">
                <a:latin typeface="Times New Roman" pitchFamily="18" charset="0"/>
                <a:cs typeface="Times New Roman" pitchFamily="18" charset="0"/>
              </a:rPr>
              <a:t>مثال: هناك علاقة بين جودة المنتج وحجم المبيعات المتحقق.</a:t>
            </a:r>
          </a:p>
          <a:p>
            <a:pPr algn="r" rtl="1">
              <a:lnSpc>
                <a:spcPct val="200000"/>
              </a:lnSpc>
            </a:pPr>
            <a:endParaRPr lang="en-US" sz="2400" dirty="0"/>
          </a:p>
        </p:txBody>
      </p:sp>
    </p:spTree>
    <p:extLst>
      <p:ext uri="{BB962C8B-B14F-4D97-AF65-F5344CB8AC3E}">
        <p14:creationId xmlns:p14="http://schemas.microsoft.com/office/powerpoint/2010/main" val="121975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842CAB53-930C-7B2A-1466-789F5BA188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7EEC38A-CC0C-C815-4B6A-AD79A111C91D}"/>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03837D5A-AA23-AF6C-89C9-74073F429667}"/>
              </a:ext>
            </a:extLst>
          </p:cNvPr>
          <p:cNvSpPr txBox="1"/>
          <p:nvPr/>
        </p:nvSpPr>
        <p:spPr>
          <a:xfrm>
            <a:off x="676369" y="1850612"/>
            <a:ext cx="11300772" cy="4401205"/>
          </a:xfrm>
          <a:prstGeom prst="rect">
            <a:avLst/>
          </a:prstGeom>
          <a:noFill/>
        </p:spPr>
        <p:txBody>
          <a:bodyPr wrap="square" rtlCol="0">
            <a:spAutoFit/>
          </a:bodyPr>
          <a:lstStyle/>
          <a:p>
            <a:pPr algn="just">
              <a:lnSpc>
                <a:spcPct val="200000"/>
              </a:lnSpc>
            </a:pPr>
            <a:r>
              <a:rPr lang="en-US" sz="2400" b="1" u="sng" dirty="0"/>
              <a:t>Causal hypothesis: </a:t>
            </a:r>
          </a:p>
          <a:p>
            <a:pPr algn="just">
              <a:lnSpc>
                <a:spcPct val="200000"/>
              </a:lnSpc>
            </a:pPr>
            <a:r>
              <a:rPr lang="en-US" sz="2400" dirty="0"/>
              <a:t>It states a causal relationship between the two variables, and therefore, it shows the direction of the relationship between them.</a:t>
            </a:r>
          </a:p>
          <a:p>
            <a:pPr algn="just">
              <a:lnSpc>
                <a:spcPct val="200000"/>
              </a:lnSpc>
            </a:pPr>
            <a:r>
              <a:rPr lang="en-US" sz="2400" dirty="0"/>
              <a:t>Example: Increasing product quality increases the number of customers gained</a:t>
            </a:r>
          </a:p>
          <a:p>
            <a:pPr algn="just" rtl="1">
              <a:lnSpc>
                <a:spcPct val="200000"/>
              </a:lnSpc>
            </a:pPr>
            <a:r>
              <a:rPr lang="ar-SA" sz="2400" dirty="0">
                <a:latin typeface="Times New Roman" pitchFamily="18" charset="0"/>
                <a:cs typeface="Times New Roman" pitchFamily="18" charset="0"/>
              </a:rPr>
              <a:t>مثال: تؤدي زيادة جودة المنتج إلى زيادة عدد العملاء المكتسبين</a:t>
            </a:r>
          </a:p>
          <a:p>
            <a:pPr algn="just" rtl="1">
              <a:lnSpc>
                <a:spcPct val="200000"/>
              </a:lnSpc>
            </a:pPr>
            <a:endParaRPr lang="en-US" sz="2000" dirty="0"/>
          </a:p>
        </p:txBody>
      </p:sp>
    </p:spTree>
    <p:extLst>
      <p:ext uri="{BB962C8B-B14F-4D97-AF65-F5344CB8AC3E}">
        <p14:creationId xmlns:p14="http://schemas.microsoft.com/office/powerpoint/2010/main" val="2614926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A9C92D8-2C8B-5B8F-A053-BFB931976F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C6F1E32-CC4C-708A-CDAF-C7C8F14FF79A}"/>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52373149-211D-7E71-E777-D8F90BF3AAA8}"/>
              </a:ext>
            </a:extLst>
          </p:cNvPr>
          <p:cNvSpPr txBox="1"/>
          <p:nvPr/>
        </p:nvSpPr>
        <p:spPr>
          <a:xfrm>
            <a:off x="254833" y="1735693"/>
            <a:ext cx="11782269" cy="4524315"/>
          </a:xfrm>
          <a:prstGeom prst="rect">
            <a:avLst/>
          </a:prstGeom>
          <a:noFill/>
        </p:spPr>
        <p:txBody>
          <a:bodyPr wrap="square" rtlCol="0">
            <a:spAutoFit/>
          </a:bodyPr>
          <a:lstStyle/>
          <a:p>
            <a:pPr algn="just">
              <a:lnSpc>
                <a:spcPct val="150000"/>
              </a:lnSpc>
            </a:pPr>
            <a:r>
              <a:rPr lang="en-US" sz="2400" b="1" u="sng" dirty="0"/>
              <a:t>Null Hypothesis: </a:t>
            </a:r>
            <a:r>
              <a:rPr lang="en-US" sz="2400" dirty="0"/>
              <a:t>The null hypothesis assumes no relationship between the two variables, as opposed to the alternative hypothesis, which assumes a positive or negative relationship between the two variables.</a:t>
            </a:r>
          </a:p>
          <a:p>
            <a:pPr algn="just">
              <a:lnSpc>
                <a:spcPct val="150000"/>
              </a:lnSpc>
            </a:pPr>
            <a:r>
              <a:rPr lang="en-US" sz="2400" dirty="0"/>
              <a:t>Example:</a:t>
            </a:r>
          </a:p>
          <a:p>
            <a:pPr algn="just">
              <a:lnSpc>
                <a:spcPct val="150000"/>
              </a:lnSpc>
            </a:pPr>
            <a:r>
              <a:rPr lang="en-US" sz="2400" dirty="0"/>
              <a:t>• The null hypothesis: There is no significant relationship between the sex of the worker and his level of productivity.</a:t>
            </a:r>
          </a:p>
          <a:p>
            <a:pPr algn="just">
              <a:lnSpc>
                <a:spcPct val="150000"/>
              </a:lnSpc>
            </a:pPr>
            <a:r>
              <a:rPr lang="en-US" sz="2400" dirty="0"/>
              <a:t>• The alternative hypothesis: There is a significant relationship between the sex of the worker and the level of his productivity.</a:t>
            </a:r>
            <a:endParaRPr lang="en-US" sz="2000" dirty="0"/>
          </a:p>
        </p:txBody>
      </p:sp>
    </p:spTree>
    <p:extLst>
      <p:ext uri="{BB962C8B-B14F-4D97-AF65-F5344CB8AC3E}">
        <p14:creationId xmlns:p14="http://schemas.microsoft.com/office/powerpoint/2010/main" val="377852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6133CFA3-6576-F004-C8C8-A4C63E4ADD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6D0B2CA-BC03-8A57-7EF1-33D0D20BC293}"/>
              </a:ext>
            </a:extLst>
          </p:cNvPr>
          <p:cNvSpPr txBox="1"/>
          <p:nvPr/>
        </p:nvSpPr>
        <p:spPr>
          <a:xfrm>
            <a:off x="3118316" y="555953"/>
            <a:ext cx="406867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5. </a:t>
            </a:r>
            <a:r>
              <a:rPr lang="en-US" sz="2800" b="1" dirty="0">
                <a:solidFill>
                  <a:srgbClr val="00B0F0"/>
                </a:solidFill>
                <a:latin typeface="Times New Roman" pitchFamily="18" charset="0"/>
                <a:cs typeface="Times New Roman" pitchFamily="18" charset="0"/>
              </a:rPr>
              <a:t>Research Hypotheses</a:t>
            </a:r>
            <a:endParaRPr lang="en-US" sz="2800" b="1" dirty="0">
              <a:solidFill>
                <a:srgbClr val="00B0F0"/>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C5446C0C-5A56-CCD6-5394-251ACCE5E669}"/>
              </a:ext>
            </a:extLst>
          </p:cNvPr>
          <p:cNvSpPr txBox="1"/>
          <p:nvPr/>
        </p:nvSpPr>
        <p:spPr>
          <a:xfrm>
            <a:off x="179882" y="1633538"/>
            <a:ext cx="11902190" cy="4524315"/>
          </a:xfrm>
          <a:prstGeom prst="rect">
            <a:avLst/>
          </a:prstGeom>
          <a:noFill/>
        </p:spPr>
        <p:txBody>
          <a:bodyPr wrap="square" rtlCol="0">
            <a:spAutoFit/>
          </a:bodyPr>
          <a:lstStyle/>
          <a:p>
            <a:pPr>
              <a:lnSpc>
                <a:spcPct val="150000"/>
              </a:lnSpc>
            </a:pPr>
            <a:r>
              <a:rPr lang="en-US" sz="2400" b="1" u="sng" dirty="0"/>
              <a:t>General notes on the formulation of hypotheses</a:t>
            </a:r>
          </a:p>
          <a:p>
            <a:pPr>
              <a:lnSpc>
                <a:spcPct val="150000"/>
              </a:lnSpc>
            </a:pPr>
            <a:r>
              <a:rPr lang="en-US" sz="2400" dirty="0"/>
              <a:t>1. The hypotheses of the study can be one hypothesis or several.</a:t>
            </a:r>
          </a:p>
          <a:p>
            <a:pPr>
              <a:lnSpc>
                <a:spcPct val="150000"/>
              </a:lnSpc>
            </a:pPr>
            <a:r>
              <a:rPr lang="en-US" sz="2400" dirty="0"/>
              <a:t> 2. It is recommended that the hypothesis not be long or complex</a:t>
            </a:r>
          </a:p>
          <a:p>
            <a:pPr>
              <a:lnSpc>
                <a:spcPct val="150000"/>
              </a:lnSpc>
            </a:pPr>
            <a:r>
              <a:rPr lang="en-US" sz="2400" dirty="0"/>
              <a:t> 3. Hypothesis is testable and verifiable</a:t>
            </a:r>
          </a:p>
          <a:p>
            <a:pPr>
              <a:lnSpc>
                <a:spcPct val="150000"/>
              </a:lnSpc>
            </a:pPr>
            <a:r>
              <a:rPr lang="en-US" sz="2400" dirty="0"/>
              <a:t> 4. Determining the questions of the study before developing hypotheses.</a:t>
            </a:r>
          </a:p>
          <a:p>
            <a:pPr>
              <a:lnSpc>
                <a:spcPct val="150000"/>
              </a:lnSpc>
            </a:pPr>
            <a:r>
              <a:rPr lang="en-US" sz="2400" dirty="0"/>
              <a:t> 5. The development of study hypotheses takes place before the start of the study and data collection.</a:t>
            </a:r>
          </a:p>
          <a:p>
            <a:pPr>
              <a:lnSpc>
                <a:spcPct val="150000"/>
              </a:lnSpc>
            </a:pPr>
            <a:r>
              <a:rPr lang="en-US" sz="2400" dirty="0"/>
              <a:t>  6. Knowledge and experience are needed in hypothesis formulation.</a:t>
            </a:r>
            <a:endParaRPr lang="en-US" sz="2000" dirty="0"/>
          </a:p>
        </p:txBody>
      </p:sp>
    </p:spTree>
    <p:extLst>
      <p:ext uri="{BB962C8B-B14F-4D97-AF65-F5344CB8AC3E}">
        <p14:creationId xmlns:p14="http://schemas.microsoft.com/office/powerpoint/2010/main" val="402028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549C7B1D-4026-048A-3BCB-12CE15F8A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D33C0D16-407C-4CC4-B112-ADFFB66B2DAE}"/>
              </a:ext>
            </a:extLst>
          </p:cNvPr>
          <p:cNvSpPr txBox="1"/>
          <p:nvPr/>
        </p:nvSpPr>
        <p:spPr>
          <a:xfrm>
            <a:off x="4448786" y="55595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BD84291C-4C9A-3C2A-8167-259DE1611C75}"/>
              </a:ext>
            </a:extLst>
          </p:cNvPr>
          <p:cNvSpPr txBox="1"/>
          <p:nvPr/>
        </p:nvSpPr>
        <p:spPr>
          <a:xfrm>
            <a:off x="264826" y="1912621"/>
            <a:ext cx="11662347" cy="3682226"/>
          </a:xfrm>
          <a:prstGeom prst="rect">
            <a:avLst/>
          </a:prstGeom>
          <a:noFill/>
        </p:spPr>
        <p:txBody>
          <a:bodyPr wrap="square">
            <a:spAutoFit/>
          </a:bodyPr>
          <a:lstStyle/>
          <a:p>
            <a:pPr indent="-342900" algn="just">
              <a:lnSpc>
                <a:spcPct val="200000"/>
              </a:lnSpc>
              <a:buFont typeface="Arial" panose="020B0604020202020204" pitchFamily="34" charset="0"/>
              <a:buChar char="•"/>
            </a:pPr>
            <a:r>
              <a:rPr lang="en-US" sz="2400" dirty="0"/>
              <a:t>Previous Studies are one of the most important parts of Scientific Research, and there is no complete Scientific Research without containing previous studies. </a:t>
            </a:r>
          </a:p>
          <a:p>
            <a:pPr indent="-342900" algn="just">
              <a:lnSpc>
                <a:spcPct val="200000"/>
              </a:lnSpc>
              <a:buFont typeface="Arial" panose="020B0604020202020204" pitchFamily="34" charset="0"/>
              <a:buChar char="•"/>
            </a:pPr>
            <a:r>
              <a:rPr lang="en-US" sz="2400" dirty="0"/>
              <a:t>Previous studies are identified as all the previous research that has tackled the topic in which the researcher is digging through discussion and studying. Whenever a researcher is on to a certain subject essential</a:t>
            </a:r>
          </a:p>
        </p:txBody>
      </p:sp>
    </p:spTree>
    <p:extLst>
      <p:ext uri="{BB962C8B-B14F-4D97-AF65-F5344CB8AC3E}">
        <p14:creationId xmlns:p14="http://schemas.microsoft.com/office/powerpoint/2010/main" val="1373969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DEDF69E-A1F7-D15A-5D14-86B347EFC9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8D4FD4E-A187-68DE-4712-5A9F69144943}"/>
              </a:ext>
            </a:extLst>
          </p:cNvPr>
          <p:cNvSpPr txBox="1"/>
          <p:nvPr/>
        </p:nvSpPr>
        <p:spPr>
          <a:xfrm>
            <a:off x="4010636" y="477832"/>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D86D0582-4304-2C56-C00B-DA625AFEB396}"/>
              </a:ext>
            </a:extLst>
          </p:cNvPr>
          <p:cNvSpPr txBox="1"/>
          <p:nvPr/>
        </p:nvSpPr>
        <p:spPr>
          <a:xfrm>
            <a:off x="119921" y="1275683"/>
            <a:ext cx="11752289" cy="3682226"/>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b="1" i="0" dirty="0">
                <a:effectLst/>
                <a:latin typeface="neo sans arabic"/>
              </a:rPr>
              <a:t> The researcher </a:t>
            </a:r>
            <a:r>
              <a:rPr lang="en-US" sz="2400" dirty="0"/>
              <a:t>will need to get back to these previous studies, analyze them, study them properly, and then identify the similarities and differences between them and his research.</a:t>
            </a:r>
          </a:p>
          <a:p>
            <a:pPr marL="342900" indent="-342900" algn="just">
              <a:lnSpc>
                <a:spcPct val="200000"/>
              </a:lnSpc>
              <a:buFont typeface="Arial" panose="020B0604020202020204" pitchFamily="34" charset="0"/>
              <a:buChar char="•"/>
            </a:pPr>
            <a:r>
              <a:rPr lang="en-US" sz="2400" dirty="0"/>
              <a:t>It generally occupies the second section of the framework of scientific research.</a:t>
            </a:r>
          </a:p>
          <a:p>
            <a:pPr marL="342900" indent="-342900" algn="just">
              <a:lnSpc>
                <a:spcPct val="200000"/>
              </a:lnSpc>
              <a:buFont typeface="Arial" panose="020B0604020202020204" pitchFamily="34" charset="0"/>
              <a:buChar char="•"/>
            </a:pPr>
            <a:r>
              <a:rPr lang="en-US" sz="2400" b="1" dirty="0">
                <a:latin typeface="neo sans arabic"/>
              </a:rPr>
              <a:t>T</a:t>
            </a:r>
            <a:r>
              <a:rPr lang="en-US" sz="2400" b="1" i="0" dirty="0">
                <a:effectLst/>
                <a:latin typeface="neo sans arabic"/>
              </a:rPr>
              <a:t>he previous studies also help the researcher avoid repeating the already studied areas and never fall into the same mistakes that other researchers committed.</a:t>
            </a:r>
            <a:endParaRPr lang="en-US" sz="2400" b="1" dirty="0"/>
          </a:p>
        </p:txBody>
      </p:sp>
    </p:spTree>
    <p:extLst>
      <p:ext uri="{BB962C8B-B14F-4D97-AF65-F5344CB8AC3E}">
        <p14:creationId xmlns:p14="http://schemas.microsoft.com/office/powerpoint/2010/main" val="1196811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phic 21">
            <a:extLst>
              <a:ext uri="{FF2B5EF4-FFF2-40B4-BE49-F238E27FC236}">
                <a16:creationId xmlns:a16="http://schemas.microsoft.com/office/drawing/2014/main" id="{07379E6B-2BA3-43DE-2AEE-99436A2215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C52167D-2DE5-7661-1003-E3E468001BA6}"/>
              </a:ext>
            </a:extLst>
          </p:cNvPr>
          <p:cNvSpPr txBox="1"/>
          <p:nvPr/>
        </p:nvSpPr>
        <p:spPr>
          <a:xfrm>
            <a:off x="4267811" y="54393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01892218-BD9B-B690-4FB4-879DA8C1761D}"/>
              </a:ext>
            </a:extLst>
          </p:cNvPr>
          <p:cNvSpPr txBox="1"/>
          <p:nvPr/>
        </p:nvSpPr>
        <p:spPr>
          <a:xfrm>
            <a:off x="314793" y="1695405"/>
            <a:ext cx="11512446" cy="2943563"/>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dirty="0"/>
              <a:t>The previous studies contribute to the enhancement and enrichment of scientific research and provide the researcher with </a:t>
            </a:r>
            <a:r>
              <a:rPr lang="en-US" sz="2400" b="1" dirty="0"/>
              <a:t>solid ground and substantial information </a:t>
            </a:r>
            <a:r>
              <a:rPr lang="en-US" sz="2400" dirty="0"/>
              <a:t>about the research being done. This is how the researcher should be acquainted with all the </a:t>
            </a:r>
            <a:r>
              <a:rPr lang="en-US" sz="2400" b="1" dirty="0"/>
              <a:t>information related to their research</a:t>
            </a:r>
            <a:r>
              <a:rPr lang="en-US" sz="2400" b="1" i="0" dirty="0">
                <a:effectLst/>
                <a:latin typeface="neo sans arabic"/>
              </a:rPr>
              <a:t>.</a:t>
            </a:r>
          </a:p>
        </p:txBody>
      </p:sp>
    </p:spTree>
    <p:extLst>
      <p:ext uri="{BB962C8B-B14F-4D97-AF65-F5344CB8AC3E}">
        <p14:creationId xmlns:p14="http://schemas.microsoft.com/office/powerpoint/2010/main" val="2717345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CDD719A9-0F67-DBDC-88B0-74605222FA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03DE7DD3-3440-EE94-9F26-2F7DBEFD40EC}"/>
              </a:ext>
            </a:extLst>
          </p:cNvPr>
          <p:cNvSpPr txBox="1"/>
          <p:nvPr/>
        </p:nvSpPr>
        <p:spPr>
          <a:xfrm>
            <a:off x="3791561" y="54393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7C5A1D4E-FEC8-4F61-2A82-1B49B0FB4B60}"/>
              </a:ext>
            </a:extLst>
          </p:cNvPr>
          <p:cNvSpPr txBox="1"/>
          <p:nvPr/>
        </p:nvSpPr>
        <p:spPr>
          <a:xfrm>
            <a:off x="179882" y="1695405"/>
            <a:ext cx="11737298" cy="2941190"/>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dirty="0"/>
              <a:t> It is also important to mention </a:t>
            </a:r>
            <a:r>
              <a:rPr lang="en-US" sz="2400" b="1" dirty="0"/>
              <a:t>the mutual points </a:t>
            </a:r>
            <a:r>
              <a:rPr lang="en-US" sz="2400" dirty="0"/>
              <a:t>between the research and the previous studies, plus stating the significant trends of the other researchers and the ways they followed in the previous studies. And to state whether these studies have</a:t>
            </a:r>
            <a:r>
              <a:rPr lang="en-US" sz="2400" b="1" i="0" dirty="0">
                <a:effectLst/>
                <a:latin typeface="neo sans arabic"/>
              </a:rPr>
              <a:t> found a solution for the described problems or not.</a:t>
            </a:r>
            <a:endParaRPr lang="en-US" sz="2400" dirty="0"/>
          </a:p>
        </p:txBody>
      </p:sp>
    </p:spTree>
    <p:extLst>
      <p:ext uri="{BB962C8B-B14F-4D97-AF65-F5344CB8AC3E}">
        <p14:creationId xmlns:p14="http://schemas.microsoft.com/office/powerpoint/2010/main" val="287918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1A812CB-F7B5-BA83-4831-113DC0807A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CAB3C19-D330-9D7B-E641-A3126CC70CEB}"/>
              </a:ext>
            </a:extLst>
          </p:cNvPr>
          <p:cNvSpPr txBox="1"/>
          <p:nvPr/>
        </p:nvSpPr>
        <p:spPr>
          <a:xfrm>
            <a:off x="3963011" y="54393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24BC1295-4947-214D-FCD0-C2E5AF0B0252}"/>
              </a:ext>
            </a:extLst>
          </p:cNvPr>
          <p:cNvSpPr txBox="1"/>
          <p:nvPr/>
        </p:nvSpPr>
        <p:spPr>
          <a:xfrm>
            <a:off x="264826" y="1876380"/>
            <a:ext cx="11662348" cy="2943563"/>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dirty="0"/>
              <a:t> It is also important to mention </a:t>
            </a:r>
            <a:r>
              <a:rPr lang="en-US" sz="2400" b="1" dirty="0"/>
              <a:t>the mutual points </a:t>
            </a:r>
            <a:r>
              <a:rPr lang="en-US" sz="2400" dirty="0"/>
              <a:t>between the research and the previous studies, plus stating the significant trends of the other researchers and the ways they followed in the previous studies. And to state whether these studies have</a:t>
            </a:r>
            <a:r>
              <a:rPr lang="en-US" sz="2400" b="1" i="0" dirty="0">
                <a:effectLst/>
                <a:latin typeface="neo sans arabic"/>
              </a:rPr>
              <a:t> found a solution for the described problems or not.</a:t>
            </a:r>
            <a:endParaRPr lang="en-US" sz="2400" dirty="0"/>
          </a:p>
        </p:txBody>
      </p:sp>
    </p:spTree>
    <p:extLst>
      <p:ext uri="{BB962C8B-B14F-4D97-AF65-F5344CB8AC3E}">
        <p14:creationId xmlns:p14="http://schemas.microsoft.com/office/powerpoint/2010/main" val="2274215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126BED1-5BA7-67E7-A20C-6D261193E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458F256-0D0F-33E1-75B1-0B0C7F792773}"/>
              </a:ext>
            </a:extLst>
          </p:cNvPr>
          <p:cNvSpPr txBox="1"/>
          <p:nvPr/>
        </p:nvSpPr>
        <p:spPr>
          <a:xfrm>
            <a:off x="4182086" y="54393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562215CC-9F88-63BC-9C15-6BAC3F0C7795}"/>
              </a:ext>
            </a:extLst>
          </p:cNvPr>
          <p:cNvSpPr txBox="1"/>
          <p:nvPr/>
        </p:nvSpPr>
        <p:spPr>
          <a:xfrm>
            <a:off x="194872" y="1304019"/>
            <a:ext cx="11647358" cy="4420890"/>
          </a:xfrm>
          <a:prstGeom prst="rect">
            <a:avLst/>
          </a:prstGeom>
          <a:noFill/>
        </p:spPr>
        <p:txBody>
          <a:bodyPr wrap="square">
            <a:spAutoFit/>
          </a:bodyPr>
          <a:lstStyle/>
          <a:p>
            <a:pPr marL="342900" indent="-342900" algn="l" rtl="0">
              <a:lnSpc>
                <a:spcPct val="200000"/>
              </a:lnSpc>
              <a:buFont typeface="Wingdings" panose="05000000000000000000" pitchFamily="2" charset="2"/>
              <a:buChar char="q"/>
            </a:pPr>
            <a:r>
              <a:rPr lang="en-US" sz="2400" b="1" u="sng" dirty="0"/>
              <a:t> Several terms should be taken into consideration, which are</a:t>
            </a:r>
            <a:r>
              <a:rPr lang="en-US" sz="2400" dirty="0"/>
              <a:t>:</a:t>
            </a:r>
          </a:p>
          <a:p>
            <a:pPr algn="l" rtl="0">
              <a:lnSpc>
                <a:spcPct val="200000"/>
              </a:lnSpc>
              <a:buFont typeface="Arial" panose="020B0604020202020204" pitchFamily="34" charset="0"/>
              <a:buChar char="•"/>
            </a:pPr>
            <a:r>
              <a:rPr lang="en-US" sz="2400" dirty="0"/>
              <a:t> Refer only to the primary sources and avoid the marginal ones.</a:t>
            </a:r>
          </a:p>
          <a:p>
            <a:pPr algn="l" rtl="0">
              <a:lnSpc>
                <a:spcPct val="200000"/>
              </a:lnSpc>
              <a:buFont typeface="Arial" panose="020B0604020202020204" pitchFamily="34" charset="0"/>
              <a:buChar char="•"/>
            </a:pPr>
            <a:r>
              <a:rPr lang="en-US" sz="2400" dirty="0"/>
              <a:t> Making sure that the information is correct and from confidential sources such as precise scientific magazines.</a:t>
            </a:r>
          </a:p>
          <a:p>
            <a:pPr algn="l" rtl="0">
              <a:lnSpc>
                <a:spcPct val="200000"/>
              </a:lnSpc>
              <a:buFont typeface="Arial" panose="020B0604020202020204" pitchFamily="34" charset="0"/>
              <a:buChar char="•"/>
            </a:pPr>
            <a:r>
              <a:rPr lang="en-US" sz="2400" dirty="0"/>
              <a:t> Displaying only the parts convenient to the scientific research content, not the whole study.</a:t>
            </a:r>
          </a:p>
          <a:p>
            <a:pPr algn="l" rtl="0">
              <a:lnSpc>
                <a:spcPct val="200000"/>
              </a:lnSpc>
              <a:buFont typeface="Arial" panose="020B0604020202020204" pitchFamily="34" charset="0"/>
              <a:buChar char="•"/>
            </a:pPr>
            <a:r>
              <a:rPr lang="en-US" sz="2400" dirty="0"/>
              <a:t>Displaying the ideas in a precise and swift manner.</a:t>
            </a:r>
          </a:p>
        </p:txBody>
      </p:sp>
    </p:spTree>
    <p:extLst>
      <p:ext uri="{BB962C8B-B14F-4D97-AF65-F5344CB8AC3E}">
        <p14:creationId xmlns:p14="http://schemas.microsoft.com/office/powerpoint/2010/main" val="3603845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47DB658-2189-492B-2BBC-B2ADE47175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C5BBBBD-27FE-9679-C047-864BDEB15F38}"/>
              </a:ext>
            </a:extLst>
          </p:cNvPr>
          <p:cNvSpPr txBox="1"/>
          <p:nvPr/>
        </p:nvSpPr>
        <p:spPr>
          <a:xfrm>
            <a:off x="4143986" y="543933"/>
            <a:ext cx="3294428" cy="523220"/>
          </a:xfrm>
          <a:prstGeom prst="rect">
            <a:avLst/>
          </a:prstGeom>
          <a:noFill/>
        </p:spPr>
        <p:txBody>
          <a:bodyPr wrap="none" rtlCol="0">
            <a:spAutoFit/>
          </a:bodyPr>
          <a:lstStyle/>
          <a:p>
            <a:pPr algn="ctr"/>
            <a:r>
              <a:rPr lang="en-GB" sz="2800" b="1" dirty="0">
                <a:solidFill>
                  <a:srgbClr val="00B0F0"/>
                </a:solidFill>
                <a:latin typeface="Verdana" panose="020B0604030504040204" pitchFamily="34" charset="0"/>
                <a:cs typeface="Times New Roman" panose="02020603050405020304" pitchFamily="18" charset="0"/>
              </a:rPr>
              <a:t> </a:t>
            </a:r>
            <a:r>
              <a:rPr lang="en-US" sz="2800" b="1" dirty="0">
                <a:solidFill>
                  <a:srgbClr val="00B0F0"/>
                </a:solidFill>
                <a:latin typeface="Times New Roman" pitchFamily="18" charset="0"/>
                <a:cs typeface="Times New Roman" pitchFamily="18" charset="0"/>
              </a:rPr>
              <a:t> 6. Previous Studies</a:t>
            </a:r>
          </a:p>
        </p:txBody>
      </p:sp>
      <p:sp>
        <p:nvSpPr>
          <p:cNvPr id="3" name="TextBox 2">
            <a:extLst>
              <a:ext uri="{FF2B5EF4-FFF2-40B4-BE49-F238E27FC236}">
                <a16:creationId xmlns:a16="http://schemas.microsoft.com/office/drawing/2014/main" id="{DEACD255-4146-FC74-0006-C66D9D5D3D3C}"/>
              </a:ext>
            </a:extLst>
          </p:cNvPr>
          <p:cNvSpPr txBox="1"/>
          <p:nvPr/>
        </p:nvSpPr>
        <p:spPr>
          <a:xfrm>
            <a:off x="209862" y="1304019"/>
            <a:ext cx="11752289" cy="5159554"/>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b="1" u="sng" dirty="0"/>
              <a:t>The inclusion of previous studies in the study plan achieves some objectives:</a:t>
            </a:r>
          </a:p>
          <a:p>
            <a:pPr algn="just">
              <a:lnSpc>
                <a:spcPct val="200000"/>
              </a:lnSpc>
            </a:pPr>
            <a:r>
              <a:rPr lang="en-US" sz="2400" dirty="0"/>
              <a:t>  - Emphasizing that the chosen study's problem has not been addressed before, or it has been addressed without </a:t>
            </a:r>
            <a:r>
              <a:rPr lang="en-US" sz="2400" b="1" dirty="0"/>
              <a:t>sufficient depth </a:t>
            </a:r>
            <a:r>
              <a:rPr lang="en-US" sz="2400" dirty="0"/>
              <a:t>and detail.</a:t>
            </a:r>
          </a:p>
          <a:p>
            <a:pPr algn="just">
              <a:lnSpc>
                <a:spcPct val="200000"/>
              </a:lnSpc>
            </a:pPr>
            <a:r>
              <a:rPr lang="en-US" sz="2400" dirty="0"/>
              <a:t>- Previous studies help the researcher formulate the study’s objectives in light of the summary of previous studies.</a:t>
            </a:r>
          </a:p>
          <a:p>
            <a:pPr algn="just">
              <a:lnSpc>
                <a:spcPct val="200000"/>
              </a:lnSpc>
            </a:pPr>
            <a:r>
              <a:rPr lang="en-US" sz="2400" dirty="0"/>
              <a:t>- Benefit from previous researchers' experiences in formulating questions and hypotheses of the study and the scientific method used in these studies.</a:t>
            </a:r>
          </a:p>
        </p:txBody>
      </p:sp>
    </p:spTree>
    <p:extLst>
      <p:ext uri="{BB962C8B-B14F-4D97-AF65-F5344CB8AC3E}">
        <p14:creationId xmlns:p14="http://schemas.microsoft.com/office/powerpoint/2010/main" val="2185932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F28DAE07-62B3-B460-E982-5C38B0EC84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DC059F7-95E7-DE70-C38E-FEB1DBE63667}"/>
              </a:ext>
            </a:extLst>
          </p:cNvPr>
          <p:cNvSpPr txBox="1"/>
          <p:nvPr/>
        </p:nvSpPr>
        <p:spPr>
          <a:xfrm>
            <a:off x="3626124" y="752302"/>
            <a:ext cx="425154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7. </a:t>
            </a:r>
            <a:r>
              <a:rPr lang="en-US" sz="2800" b="1" dirty="0">
                <a:solidFill>
                  <a:srgbClr val="00B0F0"/>
                </a:solidFill>
              </a:rPr>
              <a:t>Research Methodology</a:t>
            </a:r>
          </a:p>
        </p:txBody>
      </p:sp>
      <p:sp>
        <p:nvSpPr>
          <p:cNvPr id="3" name="TextBox 2">
            <a:extLst>
              <a:ext uri="{FF2B5EF4-FFF2-40B4-BE49-F238E27FC236}">
                <a16:creationId xmlns:a16="http://schemas.microsoft.com/office/drawing/2014/main" id="{85F6ABC8-3260-E436-D8C6-F37B886C6C9A}"/>
              </a:ext>
            </a:extLst>
          </p:cNvPr>
          <p:cNvSpPr txBox="1"/>
          <p:nvPr/>
        </p:nvSpPr>
        <p:spPr>
          <a:xfrm>
            <a:off x="704934" y="2315305"/>
            <a:ext cx="10013035" cy="2556982"/>
          </a:xfrm>
          <a:prstGeom prst="rect">
            <a:avLst/>
          </a:prstGeom>
          <a:noFill/>
        </p:spPr>
        <p:txBody>
          <a:bodyPr wrap="square">
            <a:spAutoFit/>
          </a:bodyPr>
          <a:lstStyle/>
          <a:p>
            <a:pPr algn="l" rtl="0">
              <a:lnSpc>
                <a:spcPct val="200000"/>
              </a:lnSpc>
            </a:pPr>
            <a:r>
              <a:rPr lang="en-US" sz="2800" b="1" i="0" dirty="0">
                <a:effectLst/>
                <a:latin typeface="neo sans arabic"/>
              </a:rPr>
              <a:t>- </a:t>
            </a:r>
            <a:r>
              <a:rPr lang="en-US" sz="2800" b="1" dirty="0"/>
              <a:t>Determine the research method to be used</a:t>
            </a:r>
          </a:p>
          <a:p>
            <a:pPr algn="l" rtl="0">
              <a:lnSpc>
                <a:spcPct val="200000"/>
              </a:lnSpc>
            </a:pPr>
            <a:r>
              <a:rPr lang="en-US" sz="2800" b="1" dirty="0"/>
              <a:t>- Determine the sources of data acquisition</a:t>
            </a:r>
          </a:p>
          <a:p>
            <a:pPr algn="l" rtl="0">
              <a:lnSpc>
                <a:spcPct val="200000"/>
              </a:lnSpc>
            </a:pPr>
            <a:r>
              <a:rPr lang="en-US" sz="2800" b="1" dirty="0"/>
              <a:t>- Determine the study population and sample type</a:t>
            </a:r>
          </a:p>
        </p:txBody>
      </p:sp>
    </p:spTree>
    <p:extLst>
      <p:ext uri="{BB962C8B-B14F-4D97-AF65-F5344CB8AC3E}">
        <p14:creationId xmlns:p14="http://schemas.microsoft.com/office/powerpoint/2010/main" val="2352682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3797D96-1154-BC90-00B0-3AC3EA6787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1B85F4D-76EC-9046-2611-AA1DD4BAD436}"/>
              </a:ext>
            </a:extLst>
          </p:cNvPr>
          <p:cNvSpPr txBox="1"/>
          <p:nvPr/>
        </p:nvSpPr>
        <p:spPr>
          <a:xfrm>
            <a:off x="3716064" y="557432"/>
            <a:ext cx="375820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8. </a:t>
            </a:r>
            <a:r>
              <a:rPr lang="en-US" sz="2800" b="1" dirty="0">
                <a:solidFill>
                  <a:srgbClr val="00B0F0"/>
                </a:solidFill>
              </a:rPr>
              <a:t>Research Limitation</a:t>
            </a:r>
          </a:p>
        </p:txBody>
      </p:sp>
      <p:sp>
        <p:nvSpPr>
          <p:cNvPr id="3" name="TextBox 2">
            <a:extLst>
              <a:ext uri="{FF2B5EF4-FFF2-40B4-BE49-F238E27FC236}">
                <a16:creationId xmlns:a16="http://schemas.microsoft.com/office/drawing/2014/main" id="{91FDFC7B-64CC-E6C3-CD3B-E5EB8D9AC3E4}"/>
              </a:ext>
            </a:extLst>
          </p:cNvPr>
          <p:cNvSpPr txBox="1"/>
          <p:nvPr/>
        </p:nvSpPr>
        <p:spPr>
          <a:xfrm>
            <a:off x="134911" y="1530583"/>
            <a:ext cx="11617377" cy="3679854"/>
          </a:xfrm>
          <a:prstGeom prst="rect">
            <a:avLst/>
          </a:prstGeom>
          <a:noFill/>
        </p:spPr>
        <p:txBody>
          <a:bodyPr wrap="square">
            <a:spAutoFit/>
          </a:bodyPr>
          <a:lstStyle/>
          <a:p>
            <a:pPr marL="342900" indent="-342900" algn="just" rtl="0">
              <a:lnSpc>
                <a:spcPct val="200000"/>
              </a:lnSpc>
              <a:buFont typeface="Arial" panose="020B0604020202020204" pitchFamily="34" charset="0"/>
              <a:buChar char="•"/>
            </a:pPr>
            <a:r>
              <a:rPr lang="en-US" sz="2400" dirty="0"/>
              <a:t>The limitations of a study are its flaws or </a:t>
            </a:r>
            <a:r>
              <a:rPr lang="en-US" sz="2400" b="1" dirty="0"/>
              <a:t>shortcomings</a:t>
            </a:r>
            <a:r>
              <a:rPr lang="en-US" sz="2400" dirty="0"/>
              <a:t> which could be the result of the unavailability of resources, small sample size, flawed methodology, etc.</a:t>
            </a:r>
          </a:p>
          <a:p>
            <a:pPr marL="342900" indent="-342900" algn="just" rtl="0">
              <a:lnSpc>
                <a:spcPct val="200000"/>
              </a:lnSpc>
              <a:buFont typeface="Arial" panose="020B0604020202020204" pitchFamily="34" charset="0"/>
              <a:buChar char="•"/>
            </a:pPr>
            <a:r>
              <a:rPr lang="en-US" sz="2400" dirty="0"/>
              <a:t> No study is completely flawless or inclusive of all possible aspects. Therefore, listing the limitations of your research reflects </a:t>
            </a:r>
            <a:r>
              <a:rPr lang="en-US" sz="2400" b="1" dirty="0"/>
              <a:t>honesty and transparency </a:t>
            </a:r>
            <a:r>
              <a:rPr lang="en-US" sz="2400" dirty="0"/>
              <a:t>and shows that you have a </a:t>
            </a:r>
            <a:r>
              <a:rPr lang="en-US" sz="2400" b="1" dirty="0"/>
              <a:t>complete understanding </a:t>
            </a:r>
            <a:r>
              <a:rPr lang="en-US" sz="2400" dirty="0"/>
              <a:t>of the topic</a:t>
            </a:r>
            <a:r>
              <a:rPr lang="en-US" sz="2400" b="0" i="0" dirty="0">
                <a:effectLst/>
                <a:latin typeface="Alegreya Sans"/>
              </a:rPr>
              <a:t>.</a:t>
            </a:r>
            <a:endParaRPr lang="en-US" sz="2400" b="0" i="0" dirty="0">
              <a:effectLst/>
              <a:latin typeface="neo sans arabic"/>
            </a:endParaRPr>
          </a:p>
        </p:txBody>
      </p:sp>
    </p:spTree>
    <p:extLst>
      <p:ext uri="{BB962C8B-B14F-4D97-AF65-F5344CB8AC3E}">
        <p14:creationId xmlns:p14="http://schemas.microsoft.com/office/powerpoint/2010/main" val="3141502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2BBCA051-3EB1-03D3-9A8D-345E7A777C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6127BFBF-6B11-3555-A323-7D3CB74A43AC}"/>
              </a:ext>
            </a:extLst>
          </p:cNvPr>
          <p:cNvSpPr txBox="1"/>
          <p:nvPr/>
        </p:nvSpPr>
        <p:spPr>
          <a:xfrm>
            <a:off x="3716064" y="557432"/>
            <a:ext cx="3758208"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8. </a:t>
            </a:r>
            <a:r>
              <a:rPr lang="en-US" sz="2800" b="1" dirty="0">
                <a:solidFill>
                  <a:srgbClr val="00B0F0"/>
                </a:solidFill>
              </a:rPr>
              <a:t>Research Limitation</a:t>
            </a:r>
          </a:p>
        </p:txBody>
      </p:sp>
      <p:sp>
        <p:nvSpPr>
          <p:cNvPr id="3" name="TextBox 2">
            <a:extLst>
              <a:ext uri="{FF2B5EF4-FFF2-40B4-BE49-F238E27FC236}">
                <a16:creationId xmlns:a16="http://schemas.microsoft.com/office/drawing/2014/main" id="{D5E6DAC6-E5EA-648E-A8F4-254DD4637758}"/>
              </a:ext>
            </a:extLst>
          </p:cNvPr>
          <p:cNvSpPr txBox="1"/>
          <p:nvPr/>
        </p:nvSpPr>
        <p:spPr>
          <a:xfrm>
            <a:off x="1747098" y="1530583"/>
            <a:ext cx="8366823" cy="2941190"/>
          </a:xfrm>
          <a:prstGeom prst="rect">
            <a:avLst/>
          </a:prstGeom>
          <a:noFill/>
        </p:spPr>
        <p:txBody>
          <a:bodyPr wrap="square">
            <a:spAutoFit/>
          </a:bodyPr>
          <a:lstStyle/>
          <a:p>
            <a:pPr algn="l" rtl="0">
              <a:lnSpc>
                <a:spcPct val="200000"/>
              </a:lnSpc>
            </a:pPr>
            <a:r>
              <a:rPr lang="en-US" sz="2400" b="1" u="sng" dirty="0"/>
              <a:t>The three limits of Scientific Research:</a:t>
            </a:r>
          </a:p>
          <a:p>
            <a:pPr marL="342900" indent="-342900" algn="l" rtl="0">
              <a:lnSpc>
                <a:spcPct val="200000"/>
              </a:lnSpc>
              <a:buFontTx/>
              <a:buChar char="-"/>
            </a:pPr>
            <a:r>
              <a:rPr lang="en-US" sz="2400" b="1" dirty="0"/>
              <a:t>Temporal Limits</a:t>
            </a:r>
          </a:p>
          <a:p>
            <a:pPr marL="342900" indent="-342900" algn="l" rtl="0">
              <a:lnSpc>
                <a:spcPct val="200000"/>
              </a:lnSpc>
              <a:buFontTx/>
              <a:buChar char="-"/>
            </a:pPr>
            <a:r>
              <a:rPr lang="en-US" sz="2400" b="1" dirty="0"/>
              <a:t>Spatial Limits</a:t>
            </a:r>
          </a:p>
          <a:p>
            <a:pPr marL="342900" indent="-342900" algn="l" rtl="0">
              <a:lnSpc>
                <a:spcPct val="200000"/>
              </a:lnSpc>
              <a:buFontTx/>
              <a:buChar char="-"/>
            </a:pPr>
            <a:r>
              <a:rPr lang="en-US" sz="2400" b="1" dirty="0"/>
              <a:t>Objective Boundaries</a:t>
            </a:r>
            <a:endParaRPr lang="en-US" sz="2400" b="1" i="0" u="sng" dirty="0">
              <a:effectLst/>
              <a:latin typeface="neo sans arabic"/>
            </a:endParaRPr>
          </a:p>
        </p:txBody>
      </p:sp>
    </p:spTree>
    <p:extLst>
      <p:ext uri="{BB962C8B-B14F-4D97-AF65-F5344CB8AC3E}">
        <p14:creationId xmlns:p14="http://schemas.microsoft.com/office/powerpoint/2010/main" val="2199615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2BBCA051-3EB1-03D3-9A8D-345E7A777C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47F05E7-ACB7-130B-2E9A-475144EBE708}"/>
              </a:ext>
            </a:extLst>
          </p:cNvPr>
          <p:cNvSpPr txBox="1"/>
          <p:nvPr/>
        </p:nvSpPr>
        <p:spPr>
          <a:xfrm>
            <a:off x="3716064" y="557432"/>
            <a:ext cx="3632789"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9. </a:t>
            </a:r>
            <a:r>
              <a:rPr lang="en-US" sz="2800" b="1" dirty="0">
                <a:solidFill>
                  <a:srgbClr val="00B0F0"/>
                </a:solidFill>
              </a:rPr>
              <a:t>Research Structure</a:t>
            </a:r>
          </a:p>
        </p:txBody>
      </p:sp>
      <p:sp>
        <p:nvSpPr>
          <p:cNvPr id="3" name="TextBox 2">
            <a:extLst>
              <a:ext uri="{FF2B5EF4-FFF2-40B4-BE49-F238E27FC236}">
                <a16:creationId xmlns:a16="http://schemas.microsoft.com/office/drawing/2014/main" id="{C2F8C1BD-0C38-EE19-F83C-ADFB31631FE4}"/>
              </a:ext>
            </a:extLst>
          </p:cNvPr>
          <p:cNvSpPr txBox="1"/>
          <p:nvPr/>
        </p:nvSpPr>
        <p:spPr>
          <a:xfrm>
            <a:off x="149902" y="1893877"/>
            <a:ext cx="11722308" cy="2943563"/>
          </a:xfrm>
          <a:prstGeom prst="rect">
            <a:avLst/>
          </a:prstGeom>
          <a:noFill/>
        </p:spPr>
        <p:txBody>
          <a:bodyPr wrap="square">
            <a:spAutoFit/>
          </a:bodyPr>
          <a:lstStyle/>
          <a:p>
            <a:pPr marL="342900" indent="-342900" algn="just" rtl="0">
              <a:lnSpc>
                <a:spcPct val="200000"/>
              </a:lnSpc>
              <a:buFontTx/>
              <a:buChar char="-"/>
            </a:pPr>
            <a:r>
              <a:rPr lang="en-US" sz="2400" b="1" dirty="0"/>
              <a:t>It includes chapters and sections that will be covered by the study in addressing the researcher's topic.</a:t>
            </a:r>
          </a:p>
          <a:p>
            <a:pPr marL="342900" indent="-342900" algn="just" rtl="0">
              <a:lnSpc>
                <a:spcPct val="200000"/>
              </a:lnSpc>
              <a:buFontTx/>
              <a:buChar char="-"/>
            </a:pPr>
            <a:r>
              <a:rPr lang="en-US" sz="2400" b="1" dirty="0"/>
              <a:t>The general structure of the search is shown in the form of main points or titles of chapters and sections only</a:t>
            </a:r>
            <a:endParaRPr lang="en-US" sz="2400" b="1" i="0" dirty="0">
              <a:effectLst/>
              <a:latin typeface="neo sans arabic"/>
            </a:endParaRPr>
          </a:p>
        </p:txBody>
      </p:sp>
    </p:spTree>
    <p:extLst>
      <p:ext uri="{BB962C8B-B14F-4D97-AF65-F5344CB8AC3E}">
        <p14:creationId xmlns:p14="http://schemas.microsoft.com/office/powerpoint/2010/main" val="2707584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2BBCA051-3EB1-03D3-9A8D-345E7A777C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395685A-0925-C226-C1CE-3C56C9F51498}"/>
              </a:ext>
            </a:extLst>
          </p:cNvPr>
          <p:cNvSpPr txBox="1"/>
          <p:nvPr/>
        </p:nvSpPr>
        <p:spPr>
          <a:xfrm>
            <a:off x="3716064" y="557432"/>
            <a:ext cx="4134786" cy="523220"/>
          </a:xfrm>
          <a:prstGeom prst="rect">
            <a:avLst/>
          </a:prstGeom>
          <a:noFill/>
        </p:spPr>
        <p:txBody>
          <a:bodyPr wrap="none" rtlCol="0">
            <a:spAutoFit/>
          </a:bodyPr>
          <a:lstStyle/>
          <a:p>
            <a:r>
              <a:rPr lang="en-GB" sz="2800" b="1" dirty="0">
                <a:solidFill>
                  <a:srgbClr val="00B0F0"/>
                </a:solidFill>
                <a:latin typeface="Verdana" panose="020B0604030504040204" pitchFamily="34" charset="0"/>
                <a:cs typeface="Times New Roman" panose="02020603050405020304" pitchFamily="18" charset="0"/>
              </a:rPr>
              <a:t> 10. </a:t>
            </a:r>
            <a:r>
              <a:rPr lang="en-US" sz="2800" b="1" dirty="0">
                <a:solidFill>
                  <a:srgbClr val="00B0F0"/>
                </a:solidFill>
              </a:rPr>
              <a:t>Research References</a:t>
            </a:r>
          </a:p>
        </p:txBody>
      </p:sp>
      <p:sp>
        <p:nvSpPr>
          <p:cNvPr id="3" name="TextBox 2">
            <a:extLst>
              <a:ext uri="{FF2B5EF4-FFF2-40B4-BE49-F238E27FC236}">
                <a16:creationId xmlns:a16="http://schemas.microsoft.com/office/drawing/2014/main" id="{416CA690-84E7-0453-087E-BD162E79F259}"/>
              </a:ext>
            </a:extLst>
          </p:cNvPr>
          <p:cNvSpPr txBox="1"/>
          <p:nvPr/>
        </p:nvSpPr>
        <p:spPr>
          <a:xfrm>
            <a:off x="179882" y="1530583"/>
            <a:ext cx="11497456" cy="4524315"/>
          </a:xfrm>
          <a:prstGeom prst="rect">
            <a:avLst/>
          </a:prstGeom>
          <a:noFill/>
        </p:spPr>
        <p:txBody>
          <a:bodyPr wrap="square">
            <a:spAutoFit/>
          </a:bodyPr>
          <a:lstStyle/>
          <a:p>
            <a:pPr marL="342900" indent="-342900" algn="just" rtl="0">
              <a:lnSpc>
                <a:spcPct val="200000"/>
              </a:lnSpc>
              <a:buFontTx/>
              <a:buChar char="-"/>
            </a:pPr>
            <a:r>
              <a:rPr lang="en-US" sz="2400" dirty="0"/>
              <a:t>It contains all the sources and references he benefited from and referred to in preparing his plan.</a:t>
            </a:r>
          </a:p>
          <a:p>
            <a:pPr marL="342900" indent="-342900" algn="just" rtl="0">
              <a:lnSpc>
                <a:spcPct val="200000"/>
              </a:lnSpc>
              <a:buFontTx/>
              <a:buChar char="-"/>
            </a:pPr>
            <a:r>
              <a:rPr lang="en-US" sz="2400" dirty="0"/>
              <a:t>It is possible to add another group of references more closely related to the subject of the research to reassure the researcher himself, the supervisor of the study, and the research plan discussion committee that a sufficient number of references are initially available.</a:t>
            </a:r>
            <a:endParaRPr lang="en-US" sz="2400" i="0" dirty="0">
              <a:effectLst/>
              <a:latin typeface="neo sans arabic"/>
            </a:endParaRPr>
          </a:p>
        </p:txBody>
      </p:sp>
    </p:spTree>
    <p:extLst>
      <p:ext uri="{BB962C8B-B14F-4D97-AF65-F5344CB8AC3E}">
        <p14:creationId xmlns:p14="http://schemas.microsoft.com/office/powerpoint/2010/main" val="6379681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9100"/>
    </mc:Choice>
    <mc:Fallback xmlns="">
      <p:transition spd="slow" advTm="1091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2" ma:contentTypeDescription="Create a new document." ma:contentTypeScope="" ma:versionID="9cb3c2270863ea599cccc25405b8c8e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6597ff29255a8495770eff6795071b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68DB3C4-5C3D-4498-8D75-0036334CC2EB}">
  <ds:schemaRefs>
    <ds:schemaRef ds:uri="http://schemas.microsoft.com/sharepoint/v3/contenttype/forms"/>
  </ds:schemaRefs>
</ds:datastoreItem>
</file>

<file path=customXml/itemProps2.xml><?xml version="1.0" encoding="utf-8"?>
<ds:datastoreItem xmlns:ds="http://schemas.openxmlformats.org/officeDocument/2006/customXml" ds:itemID="{971A7020-8BDB-4EFB-AC18-DD3860D03B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545394-9EEE-42D7-AAAC-3EE4E7836DBB}">
  <ds:schemaRefs>
    <ds:schemaRef ds:uri="http://www.w3.org/XML/1998/namespace"/>
    <ds:schemaRef ds:uri="http://purl.org/dc/elements/1.1/"/>
    <ds:schemaRef ds:uri="http://purl.org/dc/dcmitype/"/>
    <ds:schemaRef ds:uri="http://purl.org/dc/terms/"/>
    <ds:schemaRef ds:uri="http://schemas.microsoft.com/office/2006/metadata/properties"/>
    <ds:schemaRef ds:uri="49100919-8a76-4266-be0c-7dc583902cb4"/>
    <ds:schemaRef ds:uri="http://schemas.openxmlformats.org/package/2006/metadata/core-properties"/>
    <ds:schemaRef ds:uri="http://schemas.microsoft.com/office/2006/documentManagement/types"/>
    <ds:schemaRef ds:uri="http://schemas.microsoft.com/office/infopath/2007/PartnerControls"/>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1528</TotalTime>
  <Words>1761</Words>
  <Application>Microsoft Office PowerPoint</Application>
  <PresentationFormat>Widescreen</PresentationFormat>
  <Paragraphs>152</Paragraphs>
  <Slides>30</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Yu Gothic UI Semibold</vt:lpstr>
      <vt:lpstr>Alegreya Sans</vt:lpstr>
      <vt:lpstr>Arial</vt:lpstr>
      <vt:lpstr>Calibri</vt:lpstr>
      <vt:lpstr>Calibri Light</vt:lpstr>
      <vt:lpstr>neo sans arabic</vt:lpstr>
      <vt:lpstr>Tajawal Medium</vt:lpstr>
      <vt:lpstr>Times New Roman</vt:lpstr>
      <vt:lpstr>Verdana</vt:lpstr>
      <vt:lpstr>Wingdings</vt:lpstr>
      <vt:lpstr>Office Theme</vt:lpstr>
      <vt:lpstr>PowerPoint Presentation</vt:lpstr>
      <vt:lpstr>Contents</vt:lpstr>
      <vt:lpstr>Contents</vt:lpstr>
      <vt:lpstr>Contents</vt:lpstr>
      <vt:lpstr> The Components’ of the Research Proposal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Walid Abdelgawwad Soliman Seddik</cp:lastModifiedBy>
  <cp:revision>35</cp:revision>
  <dcterms:created xsi:type="dcterms:W3CDTF">2023-04-29T09:08:00Z</dcterms:created>
  <dcterms:modified xsi:type="dcterms:W3CDTF">2024-02-04T09:13:53Z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