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303" r:id="rId5"/>
    <p:sldId id="511" r:id="rId6"/>
    <p:sldId id="512" r:id="rId7"/>
    <p:sldId id="513" r:id="rId8"/>
    <p:sldId id="514" r:id="rId9"/>
    <p:sldId id="515" r:id="rId10"/>
    <p:sldId id="516" r:id="rId11"/>
    <p:sldId id="517"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9448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1A64BB-1D36-B313-E77E-2CA6ACE85D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7D3C47-4EA2-8A6F-C6F7-60E17D440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D03DF9-C96B-69AE-B8F7-D914FBD524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11A92B-3BAF-809E-AC96-2284AC4CD98E}"/>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608337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1289A-FA67-D3CF-34FE-CF617A3C8D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50079D-3179-F63E-9A6C-6EF2C94C7B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BCD44F-3C24-E75E-3F0A-103D0CBD6D9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AE7E27-6334-2743-DFFA-A032C932E7DD}"/>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38159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4CCA49-9555-6D1D-AC54-E7A81D254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340576-32A9-3E12-4D90-7D1A47B93D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81186B-8D3A-8D9C-BBEA-2213DD3B48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E1B547-A343-2287-011B-3B948DCC9DD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30585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9736C5-7EB6-D451-0C29-862815B6DC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ED57F8-2F4F-1FB1-CF75-82734022FC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6E895A-3615-FF07-934D-64D95ABAFC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ECA3A1-1B36-CBBF-C9CF-BEEB4646D219}"/>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83180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77ABF-0B7A-FB15-2186-21737D1249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12708A-9DA2-9FCD-DD13-89FB6A9B41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D59489-2BC4-7F86-8D80-8104FD231A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76D17B-34AF-2E2A-CB0E-EA12D267A9FE}"/>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08536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2CB56-5629-4291-8CBA-4175E0ADF3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D20895-8D39-3A9F-BF01-05371E13FF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4EB58B-290D-5F8C-630A-DD1DE57B4E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608F15-E0C3-5DFD-1B89-9628406A228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67536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679A3-D391-57E1-B755-265F9CDD35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88C728-8B5E-F792-3F46-22012CF57A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EE660C-90B4-94F9-4538-25F48C9212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DA2399-FF0E-E11C-884D-1861C592E7B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5744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F933D-C9C8-592F-BED0-05966A49A4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21114D-1B46-9B4B-1C28-DC70D7CB3D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D31BE3-7F39-D07F-0049-7EA52D9E7F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B8E5CD-D818-42C7-3982-9962DA1B552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2404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744EA-B560-5A8C-89BE-FBAF965ABE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E25EAD-A6DA-3B4D-A004-58AB6247D5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4EBDD8-079F-CE94-0A95-0F24D02C7B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384BB3-B15A-7519-DD44-4B946D3CBC8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382457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5F3B6-7D89-5DEB-7125-7B6D42F527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127A06-352E-B446-DF41-D522A8434D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2F1773-2075-56C4-6413-82C69F7C5A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6117C8-33F0-90C6-B71E-366A139FB21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60576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BA9063-873E-5856-650F-8AEAB8C3B5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B1E635-09FC-FFC9-1F61-8BDD206C79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51A08-170C-CD70-83B4-430F09AD73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E321E9-45C3-8E4C-D0EF-80316B55273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118804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0186A-2BF9-E2F4-55EC-DA23DC4D56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47B992-517A-2586-53BB-6BEAA7FDB0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219FB0-0928-ED92-5040-A205DF219E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BAD4B3-0FB0-D8C8-754E-3CBE6E0491CC}"/>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07163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CB03E-9B70-3B94-01B6-DF0F4B6D95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E5E356-7972-D285-6315-26E50CFC9F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8D0EC0-139B-F639-F8C9-C309386537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E5306F-9545-28DB-5640-E9D5163E43E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95341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FF5F8-5787-541F-7470-6BB9C08D0A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8229C7-35C0-3071-6887-B0DD72D5F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8D3612-5C47-92C0-3AD0-368D1DE43A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39610C-94DB-E643-2B50-F83582C7FC1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62480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4BEA8-25B9-C9E9-B113-DC5015B58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DDDF66-B748-A5AB-1317-ED3462CB68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B54F85-8A12-A12B-268C-960A9ED240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EF04C1-568D-81BE-6318-2E4E735515B3}"/>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519125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B6706-A25B-A96B-AC89-90E56CF8B7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A786B8-B2A0-CD40-1AE8-0499DBFF0E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F168E6-2061-D2E8-7C7A-8C18C6E7B8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BB882E-06E6-D4F0-AB8D-7ADC8C6ED448}"/>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125699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B7D93-562C-45C1-C813-90680EE220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2624A7-EF0C-50F0-4DE1-781060D421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C27F23-851C-A904-CC7D-F592E88E0D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987B21-975F-B666-A819-94CD246774C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68479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08DEF-89E3-A571-E077-77E5473C6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26142E-0572-602E-7B0E-E9A7FEF2B2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5B0766-9D40-0CED-288E-D6802428AC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2061B3-EA48-3CD0-536E-6C2E1A88843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0022455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6F901-29AA-F804-0C6A-BB207FFFD9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3B2028-5930-F1E1-71DD-CD29335471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DCA1C9-668B-7239-3164-089E7E886B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BD3FEE-533B-2FC7-DE9B-E46DA8FB752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458943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F2EE0-7FF1-D51B-049C-6698E65C17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701D5E-3B63-574F-ACD7-11F746778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065643-0544-7EB5-0D9C-47967F8AF2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79A228-636B-410C-9305-3A0B2679A3C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305614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3B0AB-B7D7-ED00-8AF4-F844CFB3E6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5845A3-01D5-5581-D104-D3CB05D3B0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AE3B6D-FCF6-DD3F-9AF5-30B986D3BD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D312F3-B876-F3E3-4832-56A479DF8D5E}"/>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200977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B5D7F-EE80-B26D-43EC-C93807C324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E3388-0DA7-8145-F0C6-7525DD5B90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2D9376-E180-9970-ED3D-B520C3FF54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0FD13B-F866-C71D-F0AD-4C19FD8633D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978301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C5FED-8D12-E6D0-6AD3-F801D1DC90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C8D213-359F-5462-2474-0E7B134620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BB8510-A4AB-6444-6DC2-23715B284B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41CEDA-A742-DBA5-E5E3-F1E9C23CAF2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465779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75669-58E2-5FD5-0F06-664741AD7D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350E2A-3B4A-B71E-DA7D-1F9B044790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10B7D0-C4BC-0C6F-A5B4-DFC9CB59E2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0960FF-7256-2321-28B3-41F1CA405287}"/>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096651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200A3-E190-E39B-F5C1-F330791FAF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12758-0667-4CB4-BFDC-64F88192A1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DBBE1E-06C8-49F1-2CC0-A44F081B39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AD6C8B-CFC9-B851-CEDD-F0B711DF32ED}"/>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6136128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57244-EE88-CD62-F149-0FD54D75CC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56AF1-C97F-3647-379A-77AB6C2DA3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CA7EC5-76B8-1739-4737-DB3595BBD0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76433EE-C753-C902-9352-5D4F2DBBDA2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5037780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B6BB2-4523-CA62-13BE-E6C1E0FD3A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EEAE1D-47F9-0846-EF95-E11E382E69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9D1042-55AA-1CC4-D086-DD2BE966EB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AA25E1-7046-2ACA-F954-C9FCFA8A4354}"/>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901812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DE0CE-8015-ED3F-F3A8-81FF22B8EA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454617-DBC4-3C5C-D48A-B850BDFB76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F0457-ABB3-DA86-14ED-1B5251543D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C4187E-1697-9D2D-CAB0-74A619DBFAF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32983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219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7.w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9.wmf"/><Relationship Id="rId5" Type="http://schemas.openxmlformats.org/officeDocument/2006/relationships/oleObject" Target="../embeddings/oleObject3.bin"/><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0.wmf"/><Relationship Id="rId4"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11.wmf"/><Relationship Id="rId4"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14.wmf"/><Relationship Id="rId5" Type="http://schemas.openxmlformats.org/officeDocument/2006/relationships/oleObject" Target="../embeddings/oleObject6.bin"/><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15.wmf"/><Relationship Id="rId4" Type="http://schemas.openxmlformats.org/officeDocument/2006/relationships/oleObject" Target="../embeddings/oleObject7.bin"/></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18.em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20.wmf"/><Relationship Id="rId4" Type="http://schemas.openxmlformats.org/officeDocument/2006/relationships/oleObject" Target="../embeddings/oleObject8.bin"/></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24.wmf"/><Relationship Id="rId5" Type="http://schemas.openxmlformats.org/officeDocument/2006/relationships/oleObject" Target="../embeddings/oleObject9.bin"/><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25.wmf"/><Relationship Id="rId4" Type="http://schemas.openxmlformats.org/officeDocument/2006/relationships/oleObject" Target="../embeddings/oleObject10.bin"/></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27.wmf"/><Relationship Id="rId4" Type="http://schemas.openxmlformats.org/officeDocument/2006/relationships/oleObject" Target="../embeddings/oleObject11.bin"/></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 Id="rId5" Type="http://schemas.openxmlformats.org/officeDocument/2006/relationships/image" Target="../media/image29.wmf"/><Relationship Id="rId4" Type="http://schemas.openxmlformats.org/officeDocument/2006/relationships/oleObject" Target="../embeddings/oleObject12.bin"/></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image" Target="../media/image30.wmf"/><Relationship Id="rId4" Type="http://schemas.openxmlformats.org/officeDocument/2006/relationships/oleObject" Target="../embeddings/oleObject13.bin"/></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4.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48842" y="3647485"/>
            <a:ext cx="8083296"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Operating System Overview</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479546E-0806-019D-3638-EC2F3206EE34}"/>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A40A200-4C24-BA3E-FC73-C687AAB9663B}"/>
              </a:ext>
            </a:extLst>
          </p:cNvPr>
          <p:cNvSpPr txBox="1"/>
          <p:nvPr/>
        </p:nvSpPr>
        <p:spPr>
          <a:xfrm>
            <a:off x="2474476" y="1102380"/>
            <a:ext cx="1821332"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Foreword</a:t>
            </a:r>
          </a:p>
        </p:txBody>
      </p:sp>
      <p:sp>
        <p:nvSpPr>
          <p:cNvPr id="15" name="TextBox 14">
            <a:extLst>
              <a:ext uri="{FF2B5EF4-FFF2-40B4-BE49-F238E27FC236}">
                <a16:creationId xmlns:a16="http://schemas.microsoft.com/office/drawing/2014/main" id="{C1D360F6-ADDC-A475-D917-780B83E2DAA1}"/>
              </a:ext>
            </a:extLst>
          </p:cNvPr>
          <p:cNvSpPr txBox="1"/>
          <p:nvPr/>
        </p:nvSpPr>
        <p:spPr>
          <a:xfrm>
            <a:off x="942308" y="2546458"/>
            <a:ext cx="9428686" cy="2246769"/>
          </a:xfrm>
          <a:prstGeom prst="rect">
            <a:avLst/>
          </a:prstGeom>
          <a:noFill/>
        </p:spPr>
        <p:txBody>
          <a:bodyPr wrap="square">
            <a:spAutoFit/>
          </a:bodyPr>
          <a:lstStyle/>
          <a:p>
            <a:r>
              <a:rPr lang="en-US" sz="2000" b="1" dirty="0"/>
              <a:t>• An operating system (OS) is a platform that manages computer hardware and software resources. It is required for the normal operation of a computer. During the development of personal computers (PCs), there have been many different operating systems - the most commonly used include DOS, Windows, Linux, Unix (Mac), and OS/2.</a:t>
            </a:r>
          </a:p>
          <a:p>
            <a:endParaRPr lang="en-US" sz="2000" b="1" dirty="0"/>
          </a:p>
          <a:p>
            <a:r>
              <a:rPr lang="en-US" sz="2000" b="1" dirty="0"/>
              <a:t>•  This course describes the Windows and Linux operating systems.</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10DC6-3D38-82E6-F4B1-FE67EAF74C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BD1930-1AE1-34B2-146F-D600982D613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4F9CD3F-0938-D203-F980-CEE71B0A10A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93D9E1-4B9C-79B4-1FC5-C0C3B8257A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16532C-EB9F-9840-706E-9652E503C5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35214CF-AA80-5C08-63AE-E64D841511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4D1F799-8C36-E7C9-65F1-0C3DC416F55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1F0F788-256C-59A4-5FBF-D9CBBDD6861E}"/>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060643-A279-6A53-1686-C31E1376704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D575C5E-F8D8-FEA5-C9A4-C51B3830480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A3C9E58-C571-A344-FDE6-6D2E0353401D}"/>
              </a:ext>
            </a:extLst>
          </p:cNvPr>
          <p:cNvSpPr txBox="1"/>
          <p:nvPr/>
        </p:nvSpPr>
        <p:spPr>
          <a:xfrm>
            <a:off x="2618636" y="1048835"/>
            <a:ext cx="2004075"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Objectives</a:t>
            </a:r>
          </a:p>
        </p:txBody>
      </p:sp>
      <p:sp>
        <p:nvSpPr>
          <p:cNvPr id="3" name="TextBox 2">
            <a:extLst>
              <a:ext uri="{FF2B5EF4-FFF2-40B4-BE49-F238E27FC236}">
                <a16:creationId xmlns:a16="http://schemas.microsoft.com/office/drawing/2014/main" id="{D98DA3DD-930C-A152-EC90-CE6174D817D0}"/>
              </a:ext>
            </a:extLst>
          </p:cNvPr>
          <p:cNvSpPr txBox="1"/>
          <p:nvPr/>
        </p:nvSpPr>
        <p:spPr>
          <a:xfrm>
            <a:off x="1091381" y="2888939"/>
            <a:ext cx="9294451"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main functions of an operating system. </a:t>
            </a:r>
          </a:p>
          <a:p>
            <a:r>
              <a:rPr lang="en-US" sz="2400" b="1" dirty="0"/>
              <a:t>□ Describe features of the Windows operating system.</a:t>
            </a:r>
          </a:p>
          <a:p>
            <a:r>
              <a:rPr lang="en-US" sz="2400" b="1" dirty="0"/>
              <a:t>□ Describe the development history of the Linux operating system.</a:t>
            </a:r>
          </a:p>
        </p:txBody>
      </p:sp>
    </p:spTree>
    <p:extLst>
      <p:ext uri="{BB962C8B-B14F-4D97-AF65-F5344CB8AC3E}">
        <p14:creationId xmlns:p14="http://schemas.microsoft.com/office/powerpoint/2010/main" val="3458620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F8586-03FB-4668-F199-E09CB8E2D4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519B79-6616-F697-149E-23F0977204B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9FE41CD-1678-98A4-E290-26560F160F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592014-1619-844C-3C20-818DBBC7B9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56A46E-87BD-9163-B0BA-3B908E26D45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DB1877B-2959-B9FB-5213-AFAE6E071A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649312B-B8E3-7E36-921D-221C771CCD3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ED278E8-E842-A34C-7556-E28DFE28E70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4FDFCC7-9BE9-610F-4B94-0B8D504681E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E7BC4BD-DCB6-8695-D671-C803745FABA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0E81844-2A06-3F50-116E-A48C084C38AB}"/>
              </a:ext>
            </a:extLst>
          </p:cNvPr>
          <p:cNvSpPr txBox="1"/>
          <p:nvPr/>
        </p:nvSpPr>
        <p:spPr>
          <a:xfrm>
            <a:off x="2474476" y="1160640"/>
            <a:ext cx="1842171" cy="523220"/>
          </a:xfrm>
          <a:prstGeom prst="rect">
            <a:avLst/>
          </a:prstGeom>
          <a:noFill/>
        </p:spPr>
        <p:txBody>
          <a:bodyPr wrap="none" rtlCol="0">
            <a:spAutoFit/>
          </a:bodyPr>
          <a:lstStyle/>
          <a:p>
            <a:r>
              <a:rPr lang="en-US" sz="2800" b="1" dirty="0">
                <a:latin typeface="Tajawal Medium" panose="00000600000000000000" pitchFamily="2" charset="-78"/>
                <a:cs typeface="Tajawal Medium" panose="00000600000000000000" pitchFamily="2" charset="-78"/>
              </a:rPr>
              <a:t>Definition</a:t>
            </a:r>
          </a:p>
        </p:txBody>
      </p:sp>
      <p:sp>
        <p:nvSpPr>
          <p:cNvPr id="3" name="TextBox 2">
            <a:extLst>
              <a:ext uri="{FF2B5EF4-FFF2-40B4-BE49-F238E27FC236}">
                <a16:creationId xmlns:a16="http://schemas.microsoft.com/office/drawing/2014/main" id="{BED1F3CA-0810-7BCB-9FC5-F072B8B61B77}"/>
              </a:ext>
            </a:extLst>
          </p:cNvPr>
          <p:cNvSpPr txBox="1"/>
          <p:nvPr/>
        </p:nvSpPr>
        <p:spPr>
          <a:xfrm>
            <a:off x="907029" y="2432140"/>
            <a:ext cx="10255552" cy="298972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black"/>
                </a:solidFill>
                <a:effectLst/>
                <a:uLnTx/>
                <a:uFillTx/>
              </a:rPr>
              <a:t>• An operating system:</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black"/>
                </a:solidFill>
                <a:effectLst/>
                <a:uLnTx/>
                <a:uFillTx/>
              </a:rPr>
              <a:t>□ is an interface between users and computers</a:t>
            </a:r>
          </a:p>
          <a:p>
            <a:pPr marL="0" marR="0" lvl="0" indent="0" defTabSz="914400" eaLnBrk="1" fontAlgn="auto" latinLnBrk="0" hangingPunct="1">
              <a:lnSpc>
                <a:spcPct val="15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black"/>
                </a:solidFill>
                <a:effectLst/>
                <a:uLnTx/>
                <a:uFillTx/>
              </a:rPr>
              <a:t>□ manages all hardware resources and controls the execution of software </a:t>
            </a:r>
          </a:p>
          <a:p>
            <a:pPr marL="0" marR="0" lvl="0" indent="0" defTabSz="914400" eaLnBrk="1" fontAlgn="auto" latinLnBrk="0" hangingPunct="1">
              <a:lnSpc>
                <a:spcPct val="15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black"/>
                </a:solidFill>
                <a:effectLst/>
                <a:uLnTx/>
                <a:uFillTx/>
              </a:rPr>
              <a:t>□ improves the human-machine interaction interface</a:t>
            </a:r>
          </a:p>
          <a:p>
            <a:pPr marL="0" marR="0" lvl="0" indent="0" defTabSz="914400" eaLnBrk="1" fontAlgn="auto" latinLnBrk="0" hangingPunct="1">
              <a:lnSpc>
                <a:spcPct val="15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black"/>
                </a:solidFill>
                <a:effectLst/>
                <a:uLnTx/>
                <a:uFillTx/>
              </a:rPr>
              <a:t>□ is a (system) software program</a:t>
            </a:r>
          </a:p>
        </p:txBody>
      </p:sp>
    </p:spTree>
    <p:extLst>
      <p:ext uri="{BB962C8B-B14F-4D97-AF65-F5344CB8AC3E}">
        <p14:creationId xmlns:p14="http://schemas.microsoft.com/office/powerpoint/2010/main" val="134396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9A8C9-7D66-E147-0BF1-ADC778F044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DA309C-D94B-9D04-2506-CE398BF4911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F465DC1-4BFC-8BC8-A9EA-19A3CCA745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A686FF-68CB-82BD-1774-E99EC963340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2AD7DC-7317-3D93-6499-6F1C3AC525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A61EFFF-2E9C-C0F7-9B05-99A6186DC3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68E7D95-5981-A4BC-2A62-51F23A6E14D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C92608B-96EE-7465-B9F6-4F76F1288971}"/>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018FC9F-F808-5EA4-0960-062B296C8D6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E8580CA-7894-A616-A854-CC13CAE3CC93}"/>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9797B3D-7C87-1F29-B392-589B61C7F28B}"/>
              </a:ext>
            </a:extLst>
          </p:cNvPr>
          <p:cNvSpPr txBox="1"/>
          <p:nvPr/>
        </p:nvSpPr>
        <p:spPr>
          <a:xfrm>
            <a:off x="2346765" y="1139783"/>
            <a:ext cx="7751826"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Main Function - Processor Management</a:t>
            </a:r>
          </a:p>
        </p:txBody>
      </p:sp>
      <p:sp>
        <p:nvSpPr>
          <p:cNvPr id="4" name="TextBox 3">
            <a:extLst>
              <a:ext uri="{FF2B5EF4-FFF2-40B4-BE49-F238E27FC236}">
                <a16:creationId xmlns:a16="http://schemas.microsoft.com/office/drawing/2014/main" id="{F5C3F0FF-DD37-03B8-954D-A32938125562}"/>
              </a:ext>
            </a:extLst>
          </p:cNvPr>
          <p:cNvSpPr txBox="1"/>
          <p:nvPr/>
        </p:nvSpPr>
        <p:spPr>
          <a:xfrm>
            <a:off x="981103" y="2141974"/>
            <a:ext cx="10041146" cy="4199611"/>
          </a:xfrm>
          <a:prstGeom prst="rect">
            <a:avLst/>
          </a:prstGeom>
          <a:noFill/>
        </p:spPr>
        <p:txBody>
          <a:bodyPr wrap="square">
            <a:spAutoFit/>
          </a:bodyPr>
          <a:lstStyle/>
          <a:p>
            <a:r>
              <a:rPr lang="en-US" sz="2000" b="1"/>
              <a:t>• The main task of processor management is to allocate, control, and manage processor resources. In a multiprogramming environment, a process is the basic unit for the allocation and running of processor resources. Therefore, processor management can be included in process management.</a:t>
            </a:r>
          </a:p>
          <a:p>
            <a:endParaRPr lang="en-US" sz="2000" b="1"/>
          </a:p>
          <a:p>
            <a:r>
              <a:rPr lang="en-US" sz="2000" b="1"/>
              <a:t> Processor management includes:</a:t>
            </a:r>
          </a:p>
          <a:p>
            <a:pPr>
              <a:lnSpc>
                <a:spcPct val="150000"/>
              </a:lnSpc>
            </a:pPr>
            <a:endParaRPr lang="en-US" sz="2000" b="1"/>
          </a:p>
          <a:p>
            <a:pPr>
              <a:lnSpc>
                <a:spcPct val="150000"/>
              </a:lnSpc>
            </a:pPr>
            <a:r>
              <a:rPr lang="en-US" sz="2000" b="1"/>
              <a:t>□ Process control</a:t>
            </a:r>
          </a:p>
          <a:p>
            <a:pPr>
              <a:lnSpc>
                <a:spcPct val="150000"/>
              </a:lnSpc>
            </a:pPr>
            <a:r>
              <a:rPr lang="en-US" sz="2000" b="1"/>
              <a:t>□ Process synchronization </a:t>
            </a:r>
          </a:p>
          <a:p>
            <a:pPr>
              <a:lnSpc>
                <a:spcPct val="150000"/>
              </a:lnSpc>
            </a:pPr>
            <a:r>
              <a:rPr lang="en-US" sz="2000" b="1"/>
              <a:t>□ Process communication </a:t>
            </a:r>
          </a:p>
          <a:p>
            <a:pPr>
              <a:lnSpc>
                <a:spcPct val="150000"/>
              </a:lnSpc>
            </a:pPr>
            <a:r>
              <a:rPr lang="en-US" sz="2000" b="1"/>
              <a:t>□ Process scheduling</a:t>
            </a:r>
            <a:endParaRPr lang="en-US" sz="2000" b="1" dirty="0"/>
          </a:p>
        </p:txBody>
      </p:sp>
      <p:graphicFrame>
        <p:nvGraphicFramePr>
          <p:cNvPr id="9" name="Object 8">
            <a:extLst>
              <a:ext uri="{FF2B5EF4-FFF2-40B4-BE49-F238E27FC236}">
                <a16:creationId xmlns:a16="http://schemas.microsoft.com/office/drawing/2014/main" id="{9AB93F83-F176-D70D-1587-48D85508D289}"/>
              </a:ext>
            </a:extLst>
          </p:cNvPr>
          <p:cNvGraphicFramePr>
            <a:graphicFrameLocks noChangeAspect="1"/>
          </p:cNvGraphicFramePr>
          <p:nvPr>
            <p:extLst>
              <p:ext uri="{D42A27DB-BD31-4B8C-83A1-F6EECF244321}">
                <p14:modId xmlns:p14="http://schemas.microsoft.com/office/powerpoint/2010/main" val="1317082676"/>
              </p:ext>
            </p:extLst>
          </p:nvPr>
        </p:nvGraphicFramePr>
        <p:xfrm>
          <a:off x="6561470" y="3986011"/>
          <a:ext cx="3611563" cy="2003425"/>
        </p:xfrm>
        <a:graphic>
          <a:graphicData uri="http://schemas.openxmlformats.org/presentationml/2006/ole">
            <mc:AlternateContent xmlns:mc="http://schemas.openxmlformats.org/markup-compatibility/2006">
              <mc:Choice xmlns:v="urn:schemas-microsoft-com:vml" Requires="v">
                <p:oleObj name="Bitmap Image" r:id="rId4" imgW="3611880" imgH="2004120" progId="PBrush">
                  <p:embed/>
                </p:oleObj>
              </mc:Choice>
              <mc:Fallback>
                <p:oleObj name="Bitmap Image" r:id="rId4" imgW="3611880" imgH="2004120" progId="PBrush">
                  <p:embed/>
                  <p:pic>
                    <p:nvPicPr>
                      <p:cNvPr id="9" name="Object 8">
                        <a:extLst>
                          <a:ext uri="{FF2B5EF4-FFF2-40B4-BE49-F238E27FC236}">
                            <a16:creationId xmlns:a16="http://schemas.microsoft.com/office/drawing/2014/main" id="{BCE132F7-5525-77F1-1C4D-6129E607D73C}"/>
                          </a:ext>
                        </a:extLst>
                      </p:cNvPr>
                      <p:cNvPicPr/>
                      <p:nvPr/>
                    </p:nvPicPr>
                    <p:blipFill>
                      <a:blip r:embed="rId5"/>
                      <a:stretch>
                        <a:fillRect/>
                      </a:stretch>
                    </p:blipFill>
                    <p:spPr>
                      <a:xfrm>
                        <a:off x="6561470" y="3986011"/>
                        <a:ext cx="3611563" cy="2003425"/>
                      </a:xfrm>
                      <a:prstGeom prst="rect">
                        <a:avLst/>
                      </a:prstGeom>
                    </p:spPr>
                  </p:pic>
                </p:oleObj>
              </mc:Fallback>
            </mc:AlternateContent>
          </a:graphicData>
        </a:graphic>
      </p:graphicFrame>
    </p:spTree>
    <p:extLst>
      <p:ext uri="{BB962C8B-B14F-4D97-AF65-F5344CB8AC3E}">
        <p14:creationId xmlns:p14="http://schemas.microsoft.com/office/powerpoint/2010/main" val="367904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78EA9-6438-EFBC-0CE5-4AE27FBCE6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587E4F-FAF9-7DCF-5A98-2C7EDC33D88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D2D34E5-B5D2-C8AD-36C1-D7D5291876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E641EC-683D-4829-32D1-6613162CA71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B85AED-9840-C50F-6ABF-A8CF7800F7A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E109CB3-7E7C-763B-8F1B-130B30560C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8DF04F5-6D72-D907-A3D8-5F3669BA13D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DA49826-3632-8DE0-6914-9C57DEB67F1F}"/>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CE34D2-14C4-5FFE-B454-A8F18EDCD510}"/>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9DC5F3-3327-3354-D6C6-B1CB1E2C634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0ABEA87-0EE8-1CEE-DE76-F85E3BCEB514}"/>
              </a:ext>
            </a:extLst>
          </p:cNvPr>
          <p:cNvSpPr txBox="1"/>
          <p:nvPr/>
        </p:nvSpPr>
        <p:spPr>
          <a:xfrm>
            <a:off x="2343150" y="1159502"/>
            <a:ext cx="734034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Main Function - Processor Management</a:t>
            </a:r>
          </a:p>
        </p:txBody>
      </p:sp>
      <p:pic>
        <p:nvPicPr>
          <p:cNvPr id="9" name="Picture 8">
            <a:extLst>
              <a:ext uri="{FF2B5EF4-FFF2-40B4-BE49-F238E27FC236}">
                <a16:creationId xmlns:a16="http://schemas.microsoft.com/office/drawing/2014/main" id="{E5D44887-0050-8855-3CCC-C6C0D86EFFCE}"/>
              </a:ext>
            </a:extLst>
          </p:cNvPr>
          <p:cNvPicPr>
            <a:picLocks noChangeAspect="1"/>
          </p:cNvPicPr>
          <p:nvPr/>
        </p:nvPicPr>
        <p:blipFill>
          <a:blip r:embed="rId4"/>
          <a:stretch>
            <a:fillRect/>
          </a:stretch>
        </p:blipFill>
        <p:spPr>
          <a:xfrm>
            <a:off x="685304" y="2237027"/>
            <a:ext cx="10612558" cy="4374857"/>
          </a:xfrm>
          <a:prstGeom prst="rect">
            <a:avLst/>
          </a:prstGeom>
        </p:spPr>
      </p:pic>
    </p:spTree>
    <p:extLst>
      <p:ext uri="{BB962C8B-B14F-4D97-AF65-F5344CB8AC3E}">
        <p14:creationId xmlns:p14="http://schemas.microsoft.com/office/powerpoint/2010/main" val="1310707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29482-E4C0-74A8-BF25-822DCD92C1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4A42AB-B42C-6AFD-60A7-D91954E1141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6888CC4-59AC-5037-A5E8-31B0FFE933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2BAA29-F071-DB74-762C-47DC8722DF9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C1B4F0-AE46-65F3-9E09-D4E0522A18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6BF4508-5C64-7798-6F00-60660BFDF1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FD1E33F-07AA-B902-4D6B-D6102D9E0F8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36AB6E-B2CF-07CC-CD93-AE25FCE7C1D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A7DF4B7-6728-26D4-0841-A4459C2B6FC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948E490-093A-85D9-9D77-D5C311432A0E}"/>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135EB1-4F88-1BDC-AFAD-C0224E7D8650}"/>
              </a:ext>
            </a:extLst>
          </p:cNvPr>
          <p:cNvSpPr txBox="1"/>
          <p:nvPr/>
        </p:nvSpPr>
        <p:spPr>
          <a:xfrm>
            <a:off x="2352294" y="1177790"/>
            <a:ext cx="7468362"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Main Function - Memory Management</a:t>
            </a:r>
          </a:p>
        </p:txBody>
      </p:sp>
      <p:sp>
        <p:nvSpPr>
          <p:cNvPr id="4" name="TextBox 3">
            <a:extLst>
              <a:ext uri="{FF2B5EF4-FFF2-40B4-BE49-F238E27FC236}">
                <a16:creationId xmlns:a16="http://schemas.microsoft.com/office/drawing/2014/main" id="{9BD4B3CE-35E0-BF26-A41D-308B7F44D51E}"/>
              </a:ext>
            </a:extLst>
          </p:cNvPr>
          <p:cNvSpPr txBox="1"/>
          <p:nvPr/>
        </p:nvSpPr>
        <p:spPr>
          <a:xfrm>
            <a:off x="764473" y="2248734"/>
            <a:ext cx="10574087" cy="2660728"/>
          </a:xfrm>
          <a:prstGeom prst="rect">
            <a:avLst/>
          </a:prstGeom>
          <a:noFill/>
        </p:spPr>
        <p:txBody>
          <a:bodyPr wrap="square">
            <a:spAutoFit/>
          </a:bodyPr>
          <a:lstStyle/>
          <a:p>
            <a:r>
              <a:rPr lang="en-US" sz="2000" b="1" dirty="0"/>
              <a:t>• The main task of memory management is to allocate memory resources to programs and manage these resources. Memory management facilitates memory usage and logical expansion. Therefore, memory management should provide:</a:t>
            </a:r>
          </a:p>
          <a:p>
            <a:endParaRPr lang="en-US" sz="2000" b="1" dirty="0"/>
          </a:p>
          <a:p>
            <a:pPr>
              <a:lnSpc>
                <a:spcPct val="150000"/>
              </a:lnSpc>
            </a:pPr>
            <a:r>
              <a:rPr lang="en-US" sz="2000" b="1" dirty="0"/>
              <a:t>□ Memory allocation </a:t>
            </a:r>
          </a:p>
          <a:p>
            <a:pPr>
              <a:lnSpc>
                <a:spcPct val="150000"/>
              </a:lnSpc>
            </a:pPr>
            <a:r>
              <a:rPr lang="en-US" sz="2000" b="1" dirty="0"/>
              <a:t>□ Memory protection </a:t>
            </a:r>
          </a:p>
          <a:p>
            <a:pPr>
              <a:lnSpc>
                <a:spcPct val="150000"/>
              </a:lnSpc>
            </a:pPr>
            <a:r>
              <a:rPr lang="en-US" sz="2000" b="1" dirty="0"/>
              <a:t>□ Memory expansion</a:t>
            </a:r>
          </a:p>
        </p:txBody>
      </p:sp>
      <p:graphicFrame>
        <p:nvGraphicFramePr>
          <p:cNvPr id="9" name="Object 8">
            <a:extLst>
              <a:ext uri="{FF2B5EF4-FFF2-40B4-BE49-F238E27FC236}">
                <a16:creationId xmlns:a16="http://schemas.microsoft.com/office/drawing/2014/main" id="{2DA2BFF4-93A0-76C4-4507-F8DE3E51BFE7}"/>
              </a:ext>
            </a:extLst>
          </p:cNvPr>
          <p:cNvGraphicFramePr>
            <a:graphicFrameLocks noChangeAspect="1"/>
          </p:cNvGraphicFramePr>
          <p:nvPr>
            <p:extLst>
              <p:ext uri="{D42A27DB-BD31-4B8C-83A1-F6EECF244321}">
                <p14:modId xmlns:p14="http://schemas.microsoft.com/office/powerpoint/2010/main" val="1075249988"/>
              </p:ext>
            </p:extLst>
          </p:nvPr>
        </p:nvGraphicFramePr>
        <p:xfrm>
          <a:off x="6566719" y="3329195"/>
          <a:ext cx="4533900" cy="2827337"/>
        </p:xfrm>
        <a:graphic>
          <a:graphicData uri="http://schemas.openxmlformats.org/presentationml/2006/ole">
            <mc:AlternateContent xmlns:mc="http://schemas.openxmlformats.org/markup-compatibility/2006">
              <mc:Choice xmlns:v="urn:schemas-microsoft-com:vml" Requires="v">
                <p:oleObj name="Bitmap Image" r:id="rId4" imgW="4533840" imgH="2827080" progId="PBrush">
                  <p:embed/>
                </p:oleObj>
              </mc:Choice>
              <mc:Fallback>
                <p:oleObj name="Bitmap Image" r:id="rId4" imgW="4533840" imgH="2827080" progId="PBrush">
                  <p:embed/>
                  <p:pic>
                    <p:nvPicPr>
                      <p:cNvPr id="12" name="Object 11">
                        <a:extLst>
                          <a:ext uri="{FF2B5EF4-FFF2-40B4-BE49-F238E27FC236}">
                            <a16:creationId xmlns:a16="http://schemas.microsoft.com/office/drawing/2014/main" id="{8DE29E29-4BE0-4E54-B44A-E6D913FE4ACA}"/>
                          </a:ext>
                        </a:extLst>
                      </p:cNvPr>
                      <p:cNvPicPr/>
                      <p:nvPr/>
                    </p:nvPicPr>
                    <p:blipFill>
                      <a:blip r:embed="rId5"/>
                      <a:stretch>
                        <a:fillRect/>
                      </a:stretch>
                    </p:blipFill>
                    <p:spPr>
                      <a:xfrm>
                        <a:off x="6566719" y="3329195"/>
                        <a:ext cx="4533900" cy="2827337"/>
                      </a:xfrm>
                      <a:prstGeom prst="rect">
                        <a:avLst/>
                      </a:prstGeom>
                    </p:spPr>
                  </p:pic>
                </p:oleObj>
              </mc:Fallback>
            </mc:AlternateContent>
          </a:graphicData>
        </a:graphic>
      </p:graphicFrame>
    </p:spTree>
    <p:extLst>
      <p:ext uri="{BB962C8B-B14F-4D97-AF65-F5344CB8AC3E}">
        <p14:creationId xmlns:p14="http://schemas.microsoft.com/office/powerpoint/2010/main" val="1655878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AC554-F39A-0CDA-39A8-A75F0CD2DE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F1FA3C-F661-842D-DAC3-E1E4691EF3E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solidFill>
                  <a:schemeClr val="bg1"/>
                </a:solidFill>
                <a:latin typeface="Tajawal Medium" panose="00000600000000000000" pitchFamily="2" charset="-78"/>
                <a:cs typeface="Tajawal Medium" panose="00000600000000000000" pitchFamily="2" charset="-78"/>
              </a:rPr>
              <a:t>Main Function - Memory Management</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574E5A23-4BEB-73BF-CF4E-6C0FED7E29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C66E2B-77B9-3D82-1088-CAD1B349D0E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F89E727-43EC-3435-F795-3704E1588C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4FC029A-CB9F-2699-F067-0E13E64EC4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DA3ABD7-9680-8B21-E0C4-A5D4649974F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D300FCD-4462-675A-4F5D-A84957F1452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FBDAE1-1C4B-CF0A-8E4F-928897E310E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BD8332C-56B0-538B-D31D-3B3F26526D95}"/>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874CF7-ED8F-0F3D-1DAF-5FCFBB3789B5}"/>
              </a:ext>
            </a:extLst>
          </p:cNvPr>
          <p:cNvSpPr txBox="1"/>
          <p:nvPr/>
        </p:nvSpPr>
        <p:spPr>
          <a:xfrm>
            <a:off x="2379726" y="1168646"/>
            <a:ext cx="7239762"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Main Function - Memory Management</a:t>
            </a:r>
          </a:p>
        </p:txBody>
      </p:sp>
      <p:sp>
        <p:nvSpPr>
          <p:cNvPr id="4" name="TextBox 3">
            <a:extLst>
              <a:ext uri="{FF2B5EF4-FFF2-40B4-BE49-F238E27FC236}">
                <a16:creationId xmlns:a16="http://schemas.microsoft.com/office/drawing/2014/main" id="{B81BB0E3-39D4-435C-206A-C38CD5870509}"/>
              </a:ext>
            </a:extLst>
          </p:cNvPr>
          <p:cNvSpPr txBox="1"/>
          <p:nvPr/>
        </p:nvSpPr>
        <p:spPr>
          <a:xfrm>
            <a:off x="794181" y="1989914"/>
            <a:ext cx="10306438" cy="4661276"/>
          </a:xfrm>
          <a:prstGeom prst="rect">
            <a:avLst/>
          </a:prstGeom>
          <a:noFill/>
        </p:spPr>
        <p:txBody>
          <a:bodyPr wrap="square">
            <a:spAutoFit/>
          </a:bodyPr>
          <a:lstStyle/>
          <a:p>
            <a:pPr>
              <a:lnSpc>
                <a:spcPct val="150000"/>
              </a:lnSpc>
            </a:pPr>
            <a:r>
              <a:rPr lang="en-US" sz="2000" b="1" dirty="0"/>
              <a:t>•    Memory  allocation:  Memory  allocation  refers  to  the  process  of  allocating  memory  during process execution.</a:t>
            </a:r>
          </a:p>
          <a:p>
            <a:pPr>
              <a:lnSpc>
                <a:spcPct val="150000"/>
              </a:lnSpc>
            </a:pPr>
            <a:endParaRPr lang="en-US" sz="2000" b="1" dirty="0"/>
          </a:p>
          <a:p>
            <a:pPr>
              <a:lnSpc>
                <a:spcPct val="150000"/>
              </a:lnSpc>
            </a:pPr>
            <a:r>
              <a:rPr lang="en-US" sz="2000" b="1" dirty="0"/>
              <a:t>• Memory protection: Before memory is allocated, the OS must be protected from the impact of the user processes, and the running user process must be protected from being affected by other user processes.</a:t>
            </a:r>
          </a:p>
          <a:p>
            <a:pPr>
              <a:lnSpc>
                <a:spcPct val="150000"/>
              </a:lnSpc>
            </a:pPr>
            <a:endParaRPr lang="en-US" sz="2000" b="1" dirty="0"/>
          </a:p>
          <a:p>
            <a:pPr>
              <a:lnSpc>
                <a:spcPct val="150000"/>
              </a:lnSpc>
            </a:pPr>
            <a:r>
              <a:rPr lang="en-US" sz="2000" b="1" dirty="0"/>
              <a:t>• Memory expansion: The execution of large or multiple programs may require more memory than the system supports or has installed. Therefore, memory management needs to support memory expansion.</a:t>
            </a:r>
          </a:p>
        </p:txBody>
      </p:sp>
    </p:spTree>
    <p:extLst>
      <p:ext uri="{BB962C8B-B14F-4D97-AF65-F5344CB8AC3E}">
        <p14:creationId xmlns:p14="http://schemas.microsoft.com/office/powerpoint/2010/main" val="277080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76A1E-2E94-DB97-D37B-3E44976586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15103E-D154-B07C-7117-B2FFC57122F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03CF0A8-54CF-52B6-CA85-6E38DB4E67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6DDD1-DD98-E2A6-68EF-E744F94E7B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743259-126E-0778-C7CE-5EAFA071F17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77804B4-96AA-571E-4DE1-967B7DECC2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3C7C752-65C4-2EA0-501F-A97E27B0372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28EC08A-2624-AB70-2AA7-2365307EE6ED}"/>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6BC43B-305B-4AFE-8171-7A4A23CE64B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841D5E4-5642-E08D-8AD7-7FAB703AAD6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948AEF-380F-5F25-D13C-F53176DE684D}"/>
              </a:ext>
            </a:extLst>
          </p:cNvPr>
          <p:cNvSpPr txBox="1"/>
          <p:nvPr/>
        </p:nvSpPr>
        <p:spPr>
          <a:xfrm>
            <a:off x="2387078" y="1162274"/>
            <a:ext cx="711174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Main Function - Device Management</a:t>
            </a:r>
          </a:p>
        </p:txBody>
      </p:sp>
      <p:pic>
        <p:nvPicPr>
          <p:cNvPr id="4" name="Picture 3">
            <a:extLst>
              <a:ext uri="{FF2B5EF4-FFF2-40B4-BE49-F238E27FC236}">
                <a16:creationId xmlns:a16="http://schemas.microsoft.com/office/drawing/2014/main" id="{6D9FC7E8-E44C-B225-84AC-1960A247B832}"/>
              </a:ext>
            </a:extLst>
          </p:cNvPr>
          <p:cNvPicPr>
            <a:picLocks noChangeAspect="1"/>
          </p:cNvPicPr>
          <p:nvPr/>
        </p:nvPicPr>
        <p:blipFill>
          <a:blip r:embed="rId4"/>
          <a:stretch>
            <a:fillRect/>
          </a:stretch>
        </p:blipFill>
        <p:spPr>
          <a:xfrm>
            <a:off x="800100" y="2035923"/>
            <a:ext cx="10591800" cy="4620073"/>
          </a:xfrm>
          <a:prstGeom prst="rect">
            <a:avLst/>
          </a:prstGeom>
        </p:spPr>
      </p:pic>
      <p:graphicFrame>
        <p:nvGraphicFramePr>
          <p:cNvPr id="9" name="Object 8">
            <a:extLst>
              <a:ext uri="{FF2B5EF4-FFF2-40B4-BE49-F238E27FC236}">
                <a16:creationId xmlns:a16="http://schemas.microsoft.com/office/drawing/2014/main" id="{EF05183A-C6F5-270B-1F71-4F4586CB09C5}"/>
              </a:ext>
            </a:extLst>
          </p:cNvPr>
          <p:cNvGraphicFramePr>
            <a:graphicFrameLocks noChangeAspect="1"/>
          </p:cNvGraphicFramePr>
          <p:nvPr>
            <p:extLst>
              <p:ext uri="{D42A27DB-BD31-4B8C-83A1-F6EECF244321}">
                <p14:modId xmlns:p14="http://schemas.microsoft.com/office/powerpoint/2010/main" val="1926033102"/>
              </p:ext>
            </p:extLst>
          </p:nvPr>
        </p:nvGraphicFramePr>
        <p:xfrm>
          <a:off x="6910329" y="2684207"/>
          <a:ext cx="3529960" cy="907732"/>
        </p:xfrm>
        <a:graphic>
          <a:graphicData uri="http://schemas.openxmlformats.org/presentationml/2006/ole">
            <mc:AlternateContent xmlns:mc="http://schemas.openxmlformats.org/markup-compatibility/2006">
              <mc:Choice xmlns:v="urn:schemas-microsoft-com:vml" Requires="v">
                <p:oleObj name="Bitmap Image" r:id="rId5" imgW="5661720" imgH="1455480" progId="PBrush">
                  <p:embed/>
                </p:oleObj>
              </mc:Choice>
              <mc:Fallback>
                <p:oleObj name="Bitmap Image" r:id="rId5" imgW="5661720" imgH="1455480" progId="PBrush">
                  <p:embed/>
                  <p:pic>
                    <p:nvPicPr>
                      <p:cNvPr id="9" name="Object 8">
                        <a:extLst>
                          <a:ext uri="{FF2B5EF4-FFF2-40B4-BE49-F238E27FC236}">
                            <a16:creationId xmlns:a16="http://schemas.microsoft.com/office/drawing/2014/main" id="{AAD9E6FF-63FF-6F1F-E8E8-9B4D63EE4D90}"/>
                          </a:ext>
                        </a:extLst>
                      </p:cNvPr>
                      <p:cNvPicPr/>
                      <p:nvPr/>
                    </p:nvPicPr>
                    <p:blipFill>
                      <a:blip r:embed="rId6"/>
                      <a:stretch>
                        <a:fillRect/>
                      </a:stretch>
                    </p:blipFill>
                    <p:spPr>
                      <a:xfrm>
                        <a:off x="6910329" y="2684207"/>
                        <a:ext cx="3529960" cy="907732"/>
                      </a:xfrm>
                      <a:prstGeom prst="rect">
                        <a:avLst/>
                      </a:prstGeom>
                    </p:spPr>
                  </p:pic>
                </p:oleObj>
              </mc:Fallback>
            </mc:AlternateContent>
          </a:graphicData>
        </a:graphic>
      </p:graphicFrame>
    </p:spTree>
    <p:extLst>
      <p:ext uri="{BB962C8B-B14F-4D97-AF65-F5344CB8AC3E}">
        <p14:creationId xmlns:p14="http://schemas.microsoft.com/office/powerpoint/2010/main" val="235569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1B546-0421-474E-B38A-0E0F753FE2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F78D06-2787-DD74-0EC0-7DB7A4FB1DC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8F80AC5-70BD-C411-A847-76E2FD1B61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FCF4E-4B2B-4FDA-F879-A9168B39B1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0A7680-7741-93D7-23FD-7E9FAA87EE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6A8513C-9035-44EC-794A-713593C5E6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19899DA-48AB-A8D6-9CA9-F3A22580DEC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FDA091-7CA0-5A7B-7107-AD3689BE680B}"/>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359C0A2-04C7-E9B8-4161-1189E9BF45F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7655AA1-13CD-BA82-6843-556657E2851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A5591D-6A11-87C7-10E2-E4D0B73DAAC2}"/>
              </a:ext>
            </a:extLst>
          </p:cNvPr>
          <p:cNvSpPr txBox="1"/>
          <p:nvPr/>
        </p:nvSpPr>
        <p:spPr>
          <a:xfrm>
            <a:off x="2407795" y="1231789"/>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Main Function - File Management</a:t>
            </a:r>
          </a:p>
        </p:txBody>
      </p:sp>
      <p:sp>
        <p:nvSpPr>
          <p:cNvPr id="4" name="TextBox 3">
            <a:extLst>
              <a:ext uri="{FF2B5EF4-FFF2-40B4-BE49-F238E27FC236}">
                <a16:creationId xmlns:a16="http://schemas.microsoft.com/office/drawing/2014/main" id="{8A44A884-F8F7-1160-CC1F-94AD981512F1}"/>
              </a:ext>
            </a:extLst>
          </p:cNvPr>
          <p:cNvSpPr txBox="1"/>
          <p:nvPr/>
        </p:nvSpPr>
        <p:spPr>
          <a:xfrm>
            <a:off x="762000" y="2181164"/>
            <a:ext cx="10022974" cy="2814617"/>
          </a:xfrm>
          <a:prstGeom prst="rect">
            <a:avLst/>
          </a:prstGeom>
          <a:noFill/>
        </p:spPr>
        <p:txBody>
          <a:bodyPr wrap="square">
            <a:spAutoFit/>
          </a:bodyPr>
          <a:lstStyle/>
          <a:p>
            <a:pPr>
              <a:lnSpc>
                <a:spcPct val="150000"/>
              </a:lnSpc>
            </a:pPr>
            <a:r>
              <a:rPr lang="en-US" sz="2000" b="1" dirty="0"/>
              <a:t>•  In modern computer systems, programs and data are stored as files.</a:t>
            </a:r>
          </a:p>
          <a:p>
            <a:pPr>
              <a:lnSpc>
                <a:spcPct val="150000"/>
              </a:lnSpc>
            </a:pPr>
            <a:endParaRPr lang="en-US" sz="2000" b="1" dirty="0"/>
          </a:p>
          <a:p>
            <a:pPr>
              <a:lnSpc>
                <a:spcPct val="150000"/>
              </a:lnSpc>
            </a:pPr>
            <a:r>
              <a:rPr lang="en-US" sz="2000" b="1" dirty="0"/>
              <a:t>• The main task of file management is to manage user and system files. File management    facilitates    file    usage    and    security.    To    achieve    this,    file management    should    provide    functions    such    as    file    storage    space management,  file  read  and  write  management,  directory  management,  and file sharing and protection.</a:t>
            </a:r>
          </a:p>
        </p:txBody>
      </p:sp>
      <p:graphicFrame>
        <p:nvGraphicFramePr>
          <p:cNvPr id="9" name="Object 8">
            <a:extLst>
              <a:ext uri="{FF2B5EF4-FFF2-40B4-BE49-F238E27FC236}">
                <a16:creationId xmlns:a16="http://schemas.microsoft.com/office/drawing/2014/main" id="{B3E63BE4-9852-D9D2-078F-66F5B5C89095}"/>
              </a:ext>
            </a:extLst>
          </p:cNvPr>
          <p:cNvGraphicFramePr>
            <a:graphicFrameLocks noChangeAspect="1"/>
          </p:cNvGraphicFramePr>
          <p:nvPr>
            <p:extLst>
              <p:ext uri="{D42A27DB-BD31-4B8C-83A1-F6EECF244321}">
                <p14:modId xmlns:p14="http://schemas.microsoft.com/office/powerpoint/2010/main" val="520474330"/>
              </p:ext>
            </p:extLst>
          </p:nvPr>
        </p:nvGraphicFramePr>
        <p:xfrm>
          <a:off x="8586755" y="5059011"/>
          <a:ext cx="2147853" cy="1302460"/>
        </p:xfrm>
        <a:graphic>
          <a:graphicData uri="http://schemas.openxmlformats.org/presentationml/2006/ole">
            <mc:AlternateContent xmlns:mc="http://schemas.openxmlformats.org/markup-compatibility/2006">
              <mc:Choice xmlns:v="urn:schemas-microsoft-com:vml" Requires="v">
                <p:oleObj name="Bitmap Image" r:id="rId4" imgW="2827080" imgH="1714680" progId="PBrush">
                  <p:embed/>
                </p:oleObj>
              </mc:Choice>
              <mc:Fallback>
                <p:oleObj name="Bitmap Image" r:id="rId4" imgW="2827080" imgH="1714680" progId="PBrush">
                  <p:embed/>
                  <p:pic>
                    <p:nvPicPr>
                      <p:cNvPr id="11" name="Object 10">
                        <a:extLst>
                          <a:ext uri="{FF2B5EF4-FFF2-40B4-BE49-F238E27FC236}">
                            <a16:creationId xmlns:a16="http://schemas.microsoft.com/office/drawing/2014/main" id="{511D77EC-9F12-67F4-61D8-150CAD2D86C8}"/>
                          </a:ext>
                        </a:extLst>
                      </p:cNvPr>
                      <p:cNvPicPr/>
                      <p:nvPr/>
                    </p:nvPicPr>
                    <p:blipFill>
                      <a:blip r:embed="rId5"/>
                      <a:stretch>
                        <a:fillRect/>
                      </a:stretch>
                    </p:blipFill>
                    <p:spPr>
                      <a:xfrm>
                        <a:off x="8586755" y="5059011"/>
                        <a:ext cx="2147853" cy="1302460"/>
                      </a:xfrm>
                      <a:prstGeom prst="rect">
                        <a:avLst/>
                      </a:prstGeom>
                    </p:spPr>
                  </p:pic>
                </p:oleObj>
              </mc:Fallback>
            </mc:AlternateContent>
          </a:graphicData>
        </a:graphic>
      </p:graphicFrame>
    </p:spTree>
    <p:extLst>
      <p:ext uri="{BB962C8B-B14F-4D97-AF65-F5344CB8AC3E}">
        <p14:creationId xmlns:p14="http://schemas.microsoft.com/office/powerpoint/2010/main" val="2082903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E41EF-EEA4-C90C-BFBC-79251F5110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8B19F1-3E01-A9C0-579E-BCCE949E591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00363E8-E0DF-3FA5-2539-13B4BD319B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BDD459-B53C-CA87-D163-5E8C203A8BA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F659FD-B82F-1D64-F734-CCCFC96E93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AB8A7EE-51C0-35E2-F994-416EEDCD54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BF90BCE-7673-8DE9-7D9A-CE350E1ADF2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8579AD1-2ECE-6BB8-8F3F-F37DE7A0CE3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B4F3F50-209F-93B6-C8EC-6DE9E555D371}"/>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FD45B3-DB86-8D89-3C31-D5335E67C31E}"/>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FC7F54-3108-500C-F967-BC0282D4CD11}"/>
              </a:ext>
            </a:extLst>
          </p:cNvPr>
          <p:cNvSpPr txBox="1"/>
          <p:nvPr/>
        </p:nvSpPr>
        <p:spPr>
          <a:xfrm>
            <a:off x="2380931" y="1160640"/>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Main Function - Job Management</a:t>
            </a:r>
          </a:p>
        </p:txBody>
      </p:sp>
      <p:sp>
        <p:nvSpPr>
          <p:cNvPr id="4" name="TextBox 3">
            <a:extLst>
              <a:ext uri="{FF2B5EF4-FFF2-40B4-BE49-F238E27FC236}">
                <a16:creationId xmlns:a16="http://schemas.microsoft.com/office/drawing/2014/main" id="{A139DAED-5A25-CA8C-6AC8-D36A4723B6C1}"/>
              </a:ext>
            </a:extLst>
          </p:cNvPr>
          <p:cNvSpPr txBox="1"/>
          <p:nvPr/>
        </p:nvSpPr>
        <p:spPr>
          <a:xfrm>
            <a:off x="616774" y="2255954"/>
            <a:ext cx="10214646" cy="2814617"/>
          </a:xfrm>
          <a:prstGeom prst="rect">
            <a:avLst/>
          </a:prstGeom>
          <a:noFill/>
        </p:spPr>
        <p:txBody>
          <a:bodyPr wrap="square">
            <a:spAutoFit/>
          </a:bodyPr>
          <a:lstStyle/>
          <a:p>
            <a:r>
              <a:rPr lang="en-US" sz="2000" b="1" dirty="0"/>
              <a:t>• The main task of job management is to provide a stable environment suitable for users to effectively organize their workflows. Job management should provide:</a:t>
            </a:r>
          </a:p>
          <a:p>
            <a:endParaRPr lang="en-US" sz="2000" b="1" dirty="0"/>
          </a:p>
          <a:p>
            <a:pPr>
              <a:lnSpc>
                <a:spcPct val="150000"/>
              </a:lnSpc>
            </a:pPr>
            <a:r>
              <a:rPr lang="en-US" sz="2000" b="1" dirty="0"/>
              <a:t>□ Task and interface management </a:t>
            </a:r>
          </a:p>
          <a:p>
            <a:pPr>
              <a:lnSpc>
                <a:spcPct val="150000"/>
              </a:lnSpc>
            </a:pPr>
            <a:r>
              <a:rPr lang="en-US" sz="2000" b="1" dirty="0"/>
              <a:t>□ Human-machine interaction </a:t>
            </a:r>
          </a:p>
          <a:p>
            <a:pPr>
              <a:lnSpc>
                <a:spcPct val="150000"/>
              </a:lnSpc>
            </a:pPr>
            <a:r>
              <a:rPr lang="en-US" sz="2000" b="1" dirty="0"/>
              <a:t>□ Graphical interfaces</a:t>
            </a:r>
          </a:p>
          <a:p>
            <a:pPr>
              <a:lnSpc>
                <a:spcPct val="150000"/>
              </a:lnSpc>
            </a:pPr>
            <a:r>
              <a:rPr lang="en-US" sz="2000" b="1" dirty="0"/>
              <a:t>□ Language control</a:t>
            </a:r>
          </a:p>
        </p:txBody>
      </p:sp>
      <p:graphicFrame>
        <p:nvGraphicFramePr>
          <p:cNvPr id="9" name="Object 8">
            <a:extLst>
              <a:ext uri="{FF2B5EF4-FFF2-40B4-BE49-F238E27FC236}">
                <a16:creationId xmlns:a16="http://schemas.microsoft.com/office/drawing/2014/main" id="{DF602A8E-00A3-27AC-168D-696805256019}"/>
              </a:ext>
            </a:extLst>
          </p:cNvPr>
          <p:cNvGraphicFramePr>
            <a:graphicFrameLocks noChangeAspect="1"/>
          </p:cNvGraphicFramePr>
          <p:nvPr>
            <p:extLst>
              <p:ext uri="{D42A27DB-BD31-4B8C-83A1-F6EECF244321}">
                <p14:modId xmlns:p14="http://schemas.microsoft.com/office/powerpoint/2010/main" val="3832283633"/>
              </p:ext>
            </p:extLst>
          </p:nvPr>
        </p:nvGraphicFramePr>
        <p:xfrm>
          <a:off x="5724097" y="3510708"/>
          <a:ext cx="4610100" cy="2674937"/>
        </p:xfrm>
        <a:graphic>
          <a:graphicData uri="http://schemas.openxmlformats.org/presentationml/2006/ole">
            <mc:AlternateContent xmlns:mc="http://schemas.openxmlformats.org/markup-compatibility/2006">
              <mc:Choice xmlns:v="urn:schemas-microsoft-com:vml" Requires="v">
                <p:oleObj name="Bitmap Image" r:id="rId4" imgW="4610160" imgH="2674800" progId="PBrush">
                  <p:embed/>
                </p:oleObj>
              </mc:Choice>
              <mc:Fallback>
                <p:oleObj name="Bitmap Image" r:id="rId4" imgW="4610160" imgH="2674800" progId="PBrush">
                  <p:embed/>
                  <p:pic>
                    <p:nvPicPr>
                      <p:cNvPr id="9" name="Object 8">
                        <a:extLst>
                          <a:ext uri="{FF2B5EF4-FFF2-40B4-BE49-F238E27FC236}">
                            <a16:creationId xmlns:a16="http://schemas.microsoft.com/office/drawing/2014/main" id="{31E4878B-B9C5-5ADC-E672-66ED97818EBF}"/>
                          </a:ext>
                        </a:extLst>
                      </p:cNvPr>
                      <p:cNvPicPr/>
                      <p:nvPr/>
                    </p:nvPicPr>
                    <p:blipFill>
                      <a:blip r:embed="rId5"/>
                      <a:stretch>
                        <a:fillRect/>
                      </a:stretch>
                    </p:blipFill>
                    <p:spPr>
                      <a:xfrm>
                        <a:off x="5724097" y="3510708"/>
                        <a:ext cx="4610100" cy="2674937"/>
                      </a:xfrm>
                      <a:prstGeom prst="rect">
                        <a:avLst/>
                      </a:prstGeom>
                    </p:spPr>
                  </p:pic>
                </p:oleObj>
              </mc:Fallback>
            </mc:AlternateContent>
          </a:graphicData>
        </a:graphic>
      </p:graphicFrame>
    </p:spTree>
    <p:extLst>
      <p:ext uri="{BB962C8B-B14F-4D97-AF65-F5344CB8AC3E}">
        <p14:creationId xmlns:p14="http://schemas.microsoft.com/office/powerpoint/2010/main" val="2610430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89496-A882-AE13-66DB-8AF12A72F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4231F3-B83F-D743-9B2B-4490039BC1C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EFEC828-D751-5DE8-076B-3CD859EE05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94CE3B-8D0B-9779-CC09-CAF5524F4D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7E6365-1DF2-81B2-D940-A6BE725394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6EF35DF-46B8-3B07-C646-77AB238099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59A5731-F081-BCF0-9238-26BB10921B3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E09F8EE-B976-4D42-03EE-B431C8AB0B9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413EEBC-63FD-67C3-9133-0408BAE702C1}"/>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50FB68-E272-E417-EC43-614D5A2A365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1FA5B9A-D8E5-0736-E2BF-2856EF8EA27E}"/>
              </a:ext>
            </a:extLst>
          </p:cNvPr>
          <p:cNvSpPr txBox="1"/>
          <p:nvPr/>
        </p:nvSpPr>
        <p:spPr>
          <a:xfrm>
            <a:off x="2407795" y="1092744"/>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Operating System Categorization</a:t>
            </a:r>
          </a:p>
        </p:txBody>
      </p:sp>
      <p:pic>
        <p:nvPicPr>
          <p:cNvPr id="9" name="Picture 8">
            <a:extLst>
              <a:ext uri="{FF2B5EF4-FFF2-40B4-BE49-F238E27FC236}">
                <a16:creationId xmlns:a16="http://schemas.microsoft.com/office/drawing/2014/main" id="{F1D78BC1-05B3-948D-969B-6EE92600547A}"/>
              </a:ext>
            </a:extLst>
          </p:cNvPr>
          <p:cNvPicPr>
            <a:picLocks noChangeAspect="1"/>
          </p:cNvPicPr>
          <p:nvPr/>
        </p:nvPicPr>
        <p:blipFill>
          <a:blip r:embed="rId4"/>
          <a:stretch>
            <a:fillRect/>
          </a:stretch>
        </p:blipFill>
        <p:spPr>
          <a:xfrm>
            <a:off x="702490" y="2312253"/>
            <a:ext cx="10241767" cy="4016597"/>
          </a:xfrm>
          <a:prstGeom prst="rect">
            <a:avLst/>
          </a:prstGeom>
        </p:spPr>
      </p:pic>
    </p:spTree>
    <p:extLst>
      <p:ext uri="{BB962C8B-B14F-4D97-AF65-F5344CB8AC3E}">
        <p14:creationId xmlns:p14="http://schemas.microsoft.com/office/powerpoint/2010/main" val="2489093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0D97E-6713-17E6-382F-E0CA9E186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50677-276E-4728-1628-28DED4EE370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9218D39-4493-EF82-0528-70B1ED4BBC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074894-9551-6EAE-75F1-FB3D97D597B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0B5811-2743-E8B5-7B0C-67D649D8A2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B6F6426-5FAD-136A-B403-BB4C3EF410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99344F7-4AB0-F5D3-A66C-8A20F77C1C9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B2AF7F6-6E9E-C0BB-BBC8-6ADD70476FDF}"/>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74BF461-D4E8-177C-3BE5-6FF96F85EF7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9F091B4-73F5-FD21-84C9-D917DDD63E5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F583EE-7C5E-5E63-B3F8-72B499EBE39D}"/>
              </a:ext>
            </a:extLst>
          </p:cNvPr>
          <p:cNvSpPr txBox="1"/>
          <p:nvPr/>
        </p:nvSpPr>
        <p:spPr>
          <a:xfrm>
            <a:off x="2516041" y="1154299"/>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Origin of Windows</a:t>
            </a:r>
          </a:p>
        </p:txBody>
      </p:sp>
      <p:sp>
        <p:nvSpPr>
          <p:cNvPr id="4" name="TextBox 3">
            <a:extLst>
              <a:ext uri="{FF2B5EF4-FFF2-40B4-BE49-F238E27FC236}">
                <a16:creationId xmlns:a16="http://schemas.microsoft.com/office/drawing/2014/main" id="{A44E2622-F776-D108-28E3-0DD83E9EE9FE}"/>
              </a:ext>
            </a:extLst>
          </p:cNvPr>
          <p:cNvSpPr txBox="1"/>
          <p:nvPr/>
        </p:nvSpPr>
        <p:spPr>
          <a:xfrm>
            <a:off x="942308" y="2218092"/>
            <a:ext cx="10305748" cy="3913059"/>
          </a:xfrm>
          <a:prstGeom prst="rect">
            <a:avLst/>
          </a:prstGeom>
          <a:noFill/>
        </p:spPr>
        <p:txBody>
          <a:bodyPr wrap="square">
            <a:spAutoFit/>
          </a:bodyPr>
          <a:lstStyle/>
          <a:p>
            <a:pPr>
              <a:lnSpc>
                <a:spcPct val="150000"/>
              </a:lnSpc>
            </a:pPr>
            <a:r>
              <a:rPr lang="en-US" sz="2400" b="1" dirty="0"/>
              <a:t>• In 1985, Microsoft officially released the first-generation window-based multitasking system—Windows 1.0. Due to the hardware limitation at that time, Windows 1.0 did not draw the expected social attention and did not play its advantages. However, the launch of the operating system indicated that PCs entered the era of GUI. In GUI operating systems, most operation objects are represented by icons, which are intuitive and user-friendly and can better meet actual needs of some users.</a:t>
            </a:r>
          </a:p>
        </p:txBody>
      </p:sp>
    </p:spTree>
    <p:extLst>
      <p:ext uri="{BB962C8B-B14F-4D97-AF65-F5344CB8AC3E}">
        <p14:creationId xmlns:p14="http://schemas.microsoft.com/office/powerpoint/2010/main" val="3480779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6E35E-9B1C-A7B3-84D3-129743C659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B21F61-0FB9-7587-2609-E15B4B8ACDF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AA4C8D2-D877-BB4C-02A4-16E03B8EEB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695D8B-24AD-713B-3DDF-4C8DEB8CE89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F9FDCD-F118-B3DA-7AB1-EEBE40EF3C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C4FD945-BB68-0548-1C9D-20BD2BC822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2D5209D-AC01-8416-307D-D86037EAA80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E11311E-C910-B1F6-646B-92623AA2D1CE}"/>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441EC96-24CE-78CC-8AA5-AE2A7FAA294C}"/>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EA8A52D-6024-CAD5-2117-F15F7B390468}"/>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9A6286-FEC9-DA31-25C1-2D6C67E543E8}"/>
              </a:ext>
            </a:extLst>
          </p:cNvPr>
          <p:cNvSpPr txBox="1"/>
          <p:nvPr/>
        </p:nvSpPr>
        <p:spPr>
          <a:xfrm>
            <a:off x="2309069" y="1162274"/>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Overview of Windows</a:t>
            </a:r>
          </a:p>
        </p:txBody>
      </p:sp>
      <p:pic>
        <p:nvPicPr>
          <p:cNvPr id="4" name="Picture 3">
            <a:extLst>
              <a:ext uri="{FF2B5EF4-FFF2-40B4-BE49-F238E27FC236}">
                <a16:creationId xmlns:a16="http://schemas.microsoft.com/office/drawing/2014/main" id="{12D43CE2-5D65-ADBC-D296-3AB6B2091239}"/>
              </a:ext>
            </a:extLst>
          </p:cNvPr>
          <p:cNvPicPr>
            <a:picLocks noChangeAspect="1"/>
          </p:cNvPicPr>
          <p:nvPr/>
        </p:nvPicPr>
        <p:blipFill>
          <a:blip r:embed="rId4"/>
          <a:stretch>
            <a:fillRect/>
          </a:stretch>
        </p:blipFill>
        <p:spPr>
          <a:xfrm>
            <a:off x="762000" y="2587994"/>
            <a:ext cx="10561134" cy="3827200"/>
          </a:xfrm>
          <a:prstGeom prst="rect">
            <a:avLst/>
          </a:prstGeom>
        </p:spPr>
      </p:pic>
      <p:graphicFrame>
        <p:nvGraphicFramePr>
          <p:cNvPr id="9" name="Object 8">
            <a:extLst>
              <a:ext uri="{FF2B5EF4-FFF2-40B4-BE49-F238E27FC236}">
                <a16:creationId xmlns:a16="http://schemas.microsoft.com/office/drawing/2014/main" id="{89F2EFC4-23F3-BB21-924A-D75008D8BD4C}"/>
              </a:ext>
            </a:extLst>
          </p:cNvPr>
          <p:cNvGraphicFramePr>
            <a:graphicFrameLocks noChangeAspect="1"/>
          </p:cNvGraphicFramePr>
          <p:nvPr>
            <p:extLst>
              <p:ext uri="{D42A27DB-BD31-4B8C-83A1-F6EECF244321}">
                <p14:modId xmlns:p14="http://schemas.microsoft.com/office/powerpoint/2010/main" val="3793349872"/>
              </p:ext>
            </p:extLst>
          </p:nvPr>
        </p:nvGraphicFramePr>
        <p:xfrm>
          <a:off x="10356754" y="1859855"/>
          <a:ext cx="739939" cy="651252"/>
        </p:xfrm>
        <a:graphic>
          <a:graphicData uri="http://schemas.openxmlformats.org/presentationml/2006/ole">
            <mc:AlternateContent xmlns:mc="http://schemas.openxmlformats.org/markup-compatibility/2006">
              <mc:Choice xmlns:v="urn:schemas-microsoft-com:vml" Requires="v">
                <p:oleObj name="Bitmap Image" r:id="rId5" imgW="1775520" imgH="1562040" progId="PBrush">
                  <p:embed/>
                </p:oleObj>
              </mc:Choice>
              <mc:Fallback>
                <p:oleObj name="Bitmap Image" r:id="rId5" imgW="1775520" imgH="1562040" progId="PBrush">
                  <p:embed/>
                  <p:pic>
                    <p:nvPicPr>
                      <p:cNvPr id="9" name="Object 8">
                        <a:extLst>
                          <a:ext uri="{FF2B5EF4-FFF2-40B4-BE49-F238E27FC236}">
                            <a16:creationId xmlns:a16="http://schemas.microsoft.com/office/drawing/2014/main" id="{3E20A1FA-86D0-C1BA-C787-E0DE56707822}"/>
                          </a:ext>
                        </a:extLst>
                      </p:cNvPr>
                      <p:cNvPicPr/>
                      <p:nvPr/>
                    </p:nvPicPr>
                    <p:blipFill>
                      <a:blip r:embed="rId6"/>
                      <a:stretch>
                        <a:fillRect/>
                      </a:stretch>
                    </p:blipFill>
                    <p:spPr>
                      <a:xfrm>
                        <a:off x="10356754" y="1859855"/>
                        <a:ext cx="739939" cy="651252"/>
                      </a:xfrm>
                      <a:prstGeom prst="rect">
                        <a:avLst/>
                      </a:prstGeom>
                    </p:spPr>
                  </p:pic>
                </p:oleObj>
              </mc:Fallback>
            </mc:AlternateContent>
          </a:graphicData>
        </a:graphic>
      </p:graphicFrame>
    </p:spTree>
    <p:extLst>
      <p:ext uri="{BB962C8B-B14F-4D97-AF65-F5344CB8AC3E}">
        <p14:creationId xmlns:p14="http://schemas.microsoft.com/office/powerpoint/2010/main" val="467628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B359F-BE49-BCD5-6C9A-0828BA75E2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87F482-25A7-F522-8BA6-F7AB6984C3C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18A99EA-2AA2-5BAB-A576-325AD006BB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B01643-4FE2-94BD-723A-702F056C90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928A48-971C-B9BB-FADD-0DAB86ACE08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216307E-770B-6A2D-C77E-E154D51ABF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96EAEC7-B65C-C126-FE29-AB225D23F14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4EFA445-C526-9081-84AF-2A326BA3D4C4}"/>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552E95E-2C80-5C4C-E0BD-489DA1924F21}"/>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11EA380-FBE1-881E-55E3-CF759F4133AC}"/>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44CEF2-49B8-2D60-5D3A-7ACE3CCD4559}"/>
              </a:ext>
            </a:extLst>
          </p:cNvPr>
          <p:cNvSpPr txBox="1"/>
          <p:nvPr/>
        </p:nvSpPr>
        <p:spPr>
          <a:xfrm>
            <a:off x="2474476" y="1124739"/>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System arch. Of windows</a:t>
            </a:r>
          </a:p>
        </p:txBody>
      </p:sp>
      <p:graphicFrame>
        <p:nvGraphicFramePr>
          <p:cNvPr id="4" name="Object 3">
            <a:extLst>
              <a:ext uri="{FF2B5EF4-FFF2-40B4-BE49-F238E27FC236}">
                <a16:creationId xmlns:a16="http://schemas.microsoft.com/office/drawing/2014/main" id="{6AB48D6F-474E-6327-2A13-F2C8462E7465}"/>
              </a:ext>
            </a:extLst>
          </p:cNvPr>
          <p:cNvGraphicFramePr>
            <a:graphicFrameLocks noChangeAspect="1"/>
          </p:cNvGraphicFramePr>
          <p:nvPr>
            <p:extLst>
              <p:ext uri="{D42A27DB-BD31-4B8C-83A1-F6EECF244321}">
                <p14:modId xmlns:p14="http://schemas.microsoft.com/office/powerpoint/2010/main" val="946738914"/>
              </p:ext>
            </p:extLst>
          </p:nvPr>
        </p:nvGraphicFramePr>
        <p:xfrm>
          <a:off x="1356175" y="2255954"/>
          <a:ext cx="9159426" cy="4103047"/>
        </p:xfrm>
        <a:graphic>
          <a:graphicData uri="http://schemas.openxmlformats.org/presentationml/2006/ole">
            <mc:AlternateContent xmlns:mc="http://schemas.openxmlformats.org/markup-compatibility/2006">
              <mc:Choice xmlns:v="urn:schemas-microsoft-com:vml" Requires="v">
                <p:oleObj name="Bitmap Image" r:id="rId4" imgW="10188000" imgH="4564440" progId="PBrush">
                  <p:embed/>
                </p:oleObj>
              </mc:Choice>
              <mc:Fallback>
                <p:oleObj name="Bitmap Image" r:id="rId4" imgW="10188000" imgH="4564440" progId="PBrush">
                  <p:embed/>
                  <p:pic>
                    <p:nvPicPr>
                      <p:cNvPr id="9" name="Object 8">
                        <a:extLst>
                          <a:ext uri="{FF2B5EF4-FFF2-40B4-BE49-F238E27FC236}">
                            <a16:creationId xmlns:a16="http://schemas.microsoft.com/office/drawing/2014/main" id="{C9F0BDB8-43A1-E853-D800-93765E6E8AAE}"/>
                          </a:ext>
                        </a:extLst>
                      </p:cNvPr>
                      <p:cNvPicPr/>
                      <p:nvPr/>
                    </p:nvPicPr>
                    <p:blipFill>
                      <a:blip r:embed="rId5"/>
                      <a:stretch>
                        <a:fillRect/>
                      </a:stretch>
                    </p:blipFill>
                    <p:spPr>
                      <a:xfrm>
                        <a:off x="1356175" y="2255954"/>
                        <a:ext cx="9159426" cy="4103047"/>
                      </a:xfrm>
                      <a:prstGeom prst="rect">
                        <a:avLst/>
                      </a:prstGeom>
                    </p:spPr>
                  </p:pic>
                </p:oleObj>
              </mc:Fallback>
            </mc:AlternateContent>
          </a:graphicData>
        </a:graphic>
      </p:graphicFrame>
    </p:spTree>
    <p:extLst>
      <p:ext uri="{BB962C8B-B14F-4D97-AF65-F5344CB8AC3E}">
        <p14:creationId xmlns:p14="http://schemas.microsoft.com/office/powerpoint/2010/main" val="1056345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0EA51-E262-5D4B-8F6B-F640D7A2E5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9DB91A-B2F3-1E58-E4B5-24379537372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B3D528C-C3D3-2A28-D6A7-32DAD49757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1F0D-CB21-B97E-0955-1E14C8035C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0FB184-BD73-37F3-508F-8986BC04AE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31EFAFF-CCF7-B6A4-1830-65B3AB95FC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7AE87E3-ECFC-6F35-87F9-65DB85F1F8D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FDB3320-B05F-37AC-D49E-DB19F92E3ADD}"/>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FAB91EC-808D-D04A-763B-F0F9D69C105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3DD12C2-A110-0D43-0FD1-F5503CB7FF2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F80323-2B0B-53B2-505D-8B4064D1FD92}"/>
              </a:ext>
            </a:extLst>
          </p:cNvPr>
          <p:cNvSpPr txBox="1"/>
          <p:nvPr/>
        </p:nvSpPr>
        <p:spPr>
          <a:xfrm>
            <a:off x="2407795" y="1223829"/>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System arch. Of windows</a:t>
            </a:r>
          </a:p>
        </p:txBody>
      </p:sp>
      <p:pic>
        <p:nvPicPr>
          <p:cNvPr id="9" name="Picture 8">
            <a:extLst>
              <a:ext uri="{FF2B5EF4-FFF2-40B4-BE49-F238E27FC236}">
                <a16:creationId xmlns:a16="http://schemas.microsoft.com/office/drawing/2014/main" id="{E5B15758-6956-58C0-78D5-AA1A8716E4CA}"/>
              </a:ext>
            </a:extLst>
          </p:cNvPr>
          <p:cNvPicPr>
            <a:picLocks noChangeAspect="1"/>
          </p:cNvPicPr>
          <p:nvPr/>
        </p:nvPicPr>
        <p:blipFill>
          <a:blip r:embed="rId4"/>
          <a:stretch>
            <a:fillRect/>
          </a:stretch>
        </p:blipFill>
        <p:spPr>
          <a:xfrm>
            <a:off x="800100" y="2255954"/>
            <a:ext cx="10113782" cy="4079552"/>
          </a:xfrm>
          <a:prstGeom prst="rect">
            <a:avLst/>
          </a:prstGeom>
        </p:spPr>
      </p:pic>
    </p:spTree>
    <p:extLst>
      <p:ext uri="{BB962C8B-B14F-4D97-AF65-F5344CB8AC3E}">
        <p14:creationId xmlns:p14="http://schemas.microsoft.com/office/powerpoint/2010/main" val="4058455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41D9F-DAA4-4CE6-6EE6-CDC4889151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45C6D4-BD89-2953-B36A-B6AF5DF17A6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3F8115C-E378-EEC1-1D27-54E31C0E13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861739-FFF0-3D7B-BD94-0A3BA107AD0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635BA1-2B84-D414-99A7-CD00915E6C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D3DE3BC-0AA1-DCDC-5658-CFF0292C31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8813BD6-D46E-E6CC-9D38-F4A70A481B8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32D3B2-F151-467F-AAC9-9EA022993FA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5BBEA2C-150A-21BF-823B-A33CB4EFF2F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751C23A-6BE5-04EE-0292-EB590946EBA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3DEC39E-EEF7-1F14-C8D7-9E9CD976BEFB}"/>
              </a:ext>
            </a:extLst>
          </p:cNvPr>
          <p:cNvSpPr txBox="1"/>
          <p:nvPr/>
        </p:nvSpPr>
        <p:spPr>
          <a:xfrm>
            <a:off x="2516041" y="1186294"/>
            <a:ext cx="6094476"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System arch. Of windows</a:t>
            </a:r>
          </a:p>
        </p:txBody>
      </p:sp>
      <p:pic>
        <p:nvPicPr>
          <p:cNvPr id="9" name="Picture 8">
            <a:extLst>
              <a:ext uri="{FF2B5EF4-FFF2-40B4-BE49-F238E27FC236}">
                <a16:creationId xmlns:a16="http://schemas.microsoft.com/office/drawing/2014/main" id="{7BB73D46-697F-979D-B17C-32085D002B3E}"/>
              </a:ext>
            </a:extLst>
          </p:cNvPr>
          <p:cNvPicPr>
            <a:picLocks noChangeAspect="1"/>
          </p:cNvPicPr>
          <p:nvPr/>
        </p:nvPicPr>
        <p:blipFill>
          <a:blip r:embed="rId4"/>
          <a:stretch>
            <a:fillRect/>
          </a:stretch>
        </p:blipFill>
        <p:spPr>
          <a:xfrm>
            <a:off x="800100" y="2154975"/>
            <a:ext cx="10446016" cy="4012798"/>
          </a:xfrm>
          <a:prstGeom prst="rect">
            <a:avLst/>
          </a:prstGeom>
        </p:spPr>
      </p:pic>
    </p:spTree>
    <p:extLst>
      <p:ext uri="{BB962C8B-B14F-4D97-AF65-F5344CB8AC3E}">
        <p14:creationId xmlns:p14="http://schemas.microsoft.com/office/powerpoint/2010/main" val="198754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2133F-8034-51F0-E084-906DCC264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D53DB9-BFC6-C0EE-CDAD-D4244F6EEE6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5E57907-7EDC-7529-43E3-A422EA9EEE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C3C5C8-6C70-C622-779A-0FB7C11A7A7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D82756-E69E-1136-05DD-32C3DB05CE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C44B405-32E1-5C93-7708-2B50531C20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C85DCE2-EB67-3A00-2377-33DCA907DC7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A386965-1727-3845-79D8-5B0BE3AD7B52}"/>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D5A9D8D-0753-E59C-B267-5C950234737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4B60B4-9934-2D3D-EE8F-9A3713AEDCF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44F9EC-6C85-3191-7E91-14F33E774393}"/>
              </a:ext>
            </a:extLst>
          </p:cNvPr>
          <p:cNvSpPr txBox="1"/>
          <p:nvPr/>
        </p:nvSpPr>
        <p:spPr>
          <a:xfrm>
            <a:off x="2407795" y="1124739"/>
            <a:ext cx="6094476" cy="523220"/>
          </a:xfrm>
          <a:prstGeom prst="rect">
            <a:avLst/>
          </a:prstGeom>
          <a:noFill/>
        </p:spPr>
        <p:txBody>
          <a:bodyPr wrap="square">
            <a:spAutoFit/>
          </a:bodyPr>
          <a:lstStyle/>
          <a:p>
            <a:r>
              <a:rPr lang="en-US" sz="2800" b="1" dirty="0"/>
              <a:t>Windows Family</a:t>
            </a:r>
          </a:p>
        </p:txBody>
      </p:sp>
      <p:pic>
        <p:nvPicPr>
          <p:cNvPr id="4" name="Picture 3">
            <a:extLst>
              <a:ext uri="{FF2B5EF4-FFF2-40B4-BE49-F238E27FC236}">
                <a16:creationId xmlns:a16="http://schemas.microsoft.com/office/drawing/2014/main" id="{A3C68349-B25C-F572-B444-6B0562C61504}"/>
              </a:ext>
            </a:extLst>
          </p:cNvPr>
          <p:cNvPicPr>
            <a:picLocks noChangeAspect="1"/>
          </p:cNvPicPr>
          <p:nvPr/>
        </p:nvPicPr>
        <p:blipFill>
          <a:blip r:embed="rId4"/>
          <a:stretch>
            <a:fillRect/>
          </a:stretch>
        </p:blipFill>
        <p:spPr>
          <a:xfrm>
            <a:off x="2493137" y="1818232"/>
            <a:ext cx="8401937" cy="4543239"/>
          </a:xfrm>
          <a:prstGeom prst="rect">
            <a:avLst/>
          </a:prstGeom>
        </p:spPr>
      </p:pic>
    </p:spTree>
    <p:extLst>
      <p:ext uri="{BB962C8B-B14F-4D97-AF65-F5344CB8AC3E}">
        <p14:creationId xmlns:p14="http://schemas.microsoft.com/office/powerpoint/2010/main" val="2565352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DD922-D2FA-C9D2-FEAE-8978C206D6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0FABC5-CAA6-AF9B-D667-6BBFB455127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D337DEC-948D-043F-2749-442EB591D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B8C89C-A4DA-76A1-4EA0-3EBF164FF07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CD2D70-C3FB-C807-58D4-CAF3BBA252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B869884-6DAC-ACDE-A986-FB3C160DB1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5B48D44-14ED-E16A-B324-D33A2433C9E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D2AE16-84AF-BD90-7B49-1D3B68A2935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B1D252-9DC7-BF77-4F1B-86A478839A3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AF599DB-A25E-8C57-453E-8BA62525887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BB6262-BF5C-CED3-FA49-AD0205089D73}"/>
              </a:ext>
            </a:extLst>
          </p:cNvPr>
          <p:cNvSpPr txBox="1"/>
          <p:nvPr/>
        </p:nvSpPr>
        <p:spPr>
          <a:xfrm>
            <a:off x="2407795" y="1139783"/>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Windows Family</a:t>
            </a:r>
          </a:p>
        </p:txBody>
      </p:sp>
      <p:pic>
        <p:nvPicPr>
          <p:cNvPr id="9" name="Picture 8">
            <a:extLst>
              <a:ext uri="{FF2B5EF4-FFF2-40B4-BE49-F238E27FC236}">
                <a16:creationId xmlns:a16="http://schemas.microsoft.com/office/drawing/2014/main" id="{0AEE3603-5445-3AB8-90B3-04968C99A259}"/>
              </a:ext>
            </a:extLst>
          </p:cNvPr>
          <p:cNvPicPr>
            <a:picLocks noChangeAspect="1"/>
          </p:cNvPicPr>
          <p:nvPr/>
        </p:nvPicPr>
        <p:blipFill>
          <a:blip r:embed="rId4"/>
          <a:stretch>
            <a:fillRect/>
          </a:stretch>
        </p:blipFill>
        <p:spPr>
          <a:xfrm>
            <a:off x="762000" y="2357211"/>
            <a:ext cx="10336285" cy="3487704"/>
          </a:xfrm>
          <a:prstGeom prst="rect">
            <a:avLst/>
          </a:prstGeom>
        </p:spPr>
      </p:pic>
    </p:spTree>
    <p:extLst>
      <p:ext uri="{BB962C8B-B14F-4D97-AF65-F5344CB8AC3E}">
        <p14:creationId xmlns:p14="http://schemas.microsoft.com/office/powerpoint/2010/main" val="1716795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9A53D-141A-79CE-971A-96BD961983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38DE1D-131B-0012-455D-C582F5BC6D0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5C8E80D-62F8-83BD-6739-2B75D63AD6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20500A-A51A-7101-94AA-5111B4EDA1F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5469AB-72A0-2CC8-3E20-78CBAB9AB4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3F9A990-BA8C-3074-8483-9E4ED96AC2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BB92F02-700C-B671-E911-E7F0396F346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10BA24F-D8FF-A651-F5CA-2889C1F12D0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9AD55A5-6F39-2769-399C-83018B1606A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0C5CC04-3C62-3F64-FB85-42277D4619B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795405-F977-2211-717A-DBF535B66E32}"/>
              </a:ext>
            </a:extLst>
          </p:cNvPr>
          <p:cNvSpPr txBox="1"/>
          <p:nvPr/>
        </p:nvSpPr>
        <p:spPr>
          <a:xfrm>
            <a:off x="2407795" y="1160640"/>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Features of Windows</a:t>
            </a:r>
          </a:p>
        </p:txBody>
      </p:sp>
      <p:sp>
        <p:nvSpPr>
          <p:cNvPr id="4" name="TextBox 3">
            <a:extLst>
              <a:ext uri="{FF2B5EF4-FFF2-40B4-BE49-F238E27FC236}">
                <a16:creationId xmlns:a16="http://schemas.microsoft.com/office/drawing/2014/main" id="{2822273A-BCA7-595F-DD37-10193C976801}"/>
              </a:ext>
            </a:extLst>
          </p:cNvPr>
          <p:cNvSpPr txBox="1"/>
          <p:nvPr/>
        </p:nvSpPr>
        <p:spPr>
          <a:xfrm>
            <a:off x="800100" y="2336198"/>
            <a:ext cx="10161458" cy="3682226"/>
          </a:xfrm>
          <a:prstGeom prst="rect">
            <a:avLst/>
          </a:prstGeom>
          <a:noFill/>
        </p:spPr>
        <p:txBody>
          <a:bodyPr wrap="square">
            <a:spAutoFit/>
          </a:bodyPr>
          <a:lstStyle/>
          <a:p>
            <a:pPr>
              <a:lnSpc>
                <a:spcPct val="200000"/>
              </a:lnSpc>
            </a:pPr>
            <a:r>
              <a:rPr lang="en-US" sz="2400" b="1" dirty="0"/>
              <a:t>• Intuitive and efficient object-oriented GUIs that are easy to learn and use</a:t>
            </a:r>
          </a:p>
          <a:p>
            <a:pPr>
              <a:lnSpc>
                <a:spcPct val="200000"/>
              </a:lnSpc>
            </a:pPr>
            <a:r>
              <a:rPr lang="en-US" sz="2400" b="1" dirty="0"/>
              <a:t>• The most widely used and most compatible operating system worldwide</a:t>
            </a:r>
          </a:p>
          <a:p>
            <a:pPr>
              <a:lnSpc>
                <a:spcPct val="200000"/>
              </a:lnSpc>
            </a:pPr>
            <a:r>
              <a:rPr lang="en-US" sz="2400" b="1" dirty="0"/>
              <a:t>•  Unified, friendly, and neat </a:t>
            </a:r>
            <a:r>
              <a:rPr lang="en-US" sz="2400" b="1" dirty="0" err="1"/>
              <a:t>Uls</a:t>
            </a:r>
            <a:endParaRPr lang="en-US" sz="2400" b="1" dirty="0"/>
          </a:p>
          <a:p>
            <a:pPr>
              <a:lnSpc>
                <a:spcPct val="200000"/>
              </a:lnSpc>
            </a:pPr>
            <a:r>
              <a:rPr lang="en-US" sz="2400" b="1" dirty="0"/>
              <a:t>•  Various device-independent graphical operations</a:t>
            </a:r>
          </a:p>
          <a:p>
            <a:pPr>
              <a:lnSpc>
                <a:spcPct val="200000"/>
              </a:lnSpc>
            </a:pPr>
            <a:r>
              <a:rPr lang="en-US" sz="2400" b="1" dirty="0"/>
              <a:t>•  Multi-user and multitasking</a:t>
            </a:r>
          </a:p>
        </p:txBody>
      </p:sp>
    </p:spTree>
    <p:extLst>
      <p:ext uri="{BB962C8B-B14F-4D97-AF65-F5344CB8AC3E}">
        <p14:creationId xmlns:p14="http://schemas.microsoft.com/office/powerpoint/2010/main" val="1626012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C33ED-7D56-7ECC-47AD-8EFA64855A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B8903A-DBC0-954D-BA38-8CAC6BD09074}"/>
              </a:ext>
            </a:extLst>
          </p:cNvPr>
          <p:cNvSpPr/>
          <p:nvPr/>
        </p:nvSpPr>
        <p:spPr>
          <a:xfrm>
            <a:off x="689640" y="1651289"/>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805E64F-692E-B9E7-43F8-425AF7B7F8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06570D-A52E-D997-2807-2549CE139D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CFB22D-74FB-2A1C-60E4-D572F9B8205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059A9B8-D32C-5036-AB71-FDFDE71016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011BDD-10F4-B887-15A5-37CF6B40E9C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F1A0BD6-6242-A1A5-DE91-783247669C13}"/>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E657790-6EEA-0F8A-AC93-E2689E214DAE}"/>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CA0941B-8F78-03B3-E558-02EDDEC0D1E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CE69A5-9CBA-94F6-1C85-4F06FB6053BA}"/>
              </a:ext>
            </a:extLst>
          </p:cNvPr>
          <p:cNvSpPr txBox="1"/>
          <p:nvPr/>
        </p:nvSpPr>
        <p:spPr>
          <a:xfrm>
            <a:off x="2380931" y="1170316"/>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Application of Windows</a:t>
            </a:r>
          </a:p>
        </p:txBody>
      </p:sp>
      <p:graphicFrame>
        <p:nvGraphicFramePr>
          <p:cNvPr id="4" name="Object 3">
            <a:extLst>
              <a:ext uri="{FF2B5EF4-FFF2-40B4-BE49-F238E27FC236}">
                <a16:creationId xmlns:a16="http://schemas.microsoft.com/office/drawing/2014/main" id="{B1215CE2-4E06-3A05-2A6A-B674FBF4B88C}"/>
              </a:ext>
            </a:extLst>
          </p:cNvPr>
          <p:cNvGraphicFramePr>
            <a:graphicFrameLocks noChangeAspect="1"/>
          </p:cNvGraphicFramePr>
          <p:nvPr>
            <p:extLst>
              <p:ext uri="{D42A27DB-BD31-4B8C-83A1-F6EECF244321}">
                <p14:modId xmlns:p14="http://schemas.microsoft.com/office/powerpoint/2010/main" val="3781856792"/>
              </p:ext>
            </p:extLst>
          </p:nvPr>
        </p:nvGraphicFramePr>
        <p:xfrm>
          <a:off x="3395867" y="1886777"/>
          <a:ext cx="6282983" cy="4549128"/>
        </p:xfrm>
        <a:graphic>
          <a:graphicData uri="http://schemas.openxmlformats.org/presentationml/2006/ole">
            <mc:AlternateContent xmlns:mc="http://schemas.openxmlformats.org/markup-compatibility/2006">
              <mc:Choice xmlns:v="urn:schemas-microsoft-com:vml" Requires="v">
                <p:oleObj name="Bitmap Image" r:id="rId4" imgW="7231320" imgH="5235120" progId="Paint.Picture">
                  <p:embed/>
                </p:oleObj>
              </mc:Choice>
              <mc:Fallback>
                <p:oleObj name="Bitmap Image" r:id="rId4" imgW="7231320" imgH="5235120" progId="Paint.Picture">
                  <p:embed/>
                  <p:pic>
                    <p:nvPicPr>
                      <p:cNvPr id="9" name="Object 8">
                        <a:extLst>
                          <a:ext uri="{FF2B5EF4-FFF2-40B4-BE49-F238E27FC236}">
                            <a16:creationId xmlns:a16="http://schemas.microsoft.com/office/drawing/2014/main" id="{0EE20C37-1205-119B-0741-52610EB317EC}"/>
                          </a:ext>
                        </a:extLst>
                      </p:cNvPr>
                      <p:cNvPicPr/>
                      <p:nvPr/>
                    </p:nvPicPr>
                    <p:blipFill>
                      <a:blip r:embed="rId5"/>
                      <a:stretch>
                        <a:fillRect/>
                      </a:stretch>
                    </p:blipFill>
                    <p:spPr>
                      <a:xfrm>
                        <a:off x="3395867" y="1886777"/>
                        <a:ext cx="6282983" cy="4549128"/>
                      </a:xfrm>
                      <a:prstGeom prst="rect">
                        <a:avLst/>
                      </a:prstGeom>
                    </p:spPr>
                  </p:pic>
                </p:oleObj>
              </mc:Fallback>
            </mc:AlternateContent>
          </a:graphicData>
        </a:graphic>
      </p:graphicFrame>
    </p:spTree>
    <p:extLst>
      <p:ext uri="{BB962C8B-B14F-4D97-AF65-F5344CB8AC3E}">
        <p14:creationId xmlns:p14="http://schemas.microsoft.com/office/powerpoint/2010/main" val="535700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653C9-0A37-29CA-28E5-4C69B4A79D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B27995-2740-2E87-2412-771F1BDAF8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solidFill>
                  <a:schemeClr val="bg1"/>
                </a:solidFill>
                <a:latin typeface="Tajawal Medium" panose="00000600000000000000" pitchFamily="2" charset="-78"/>
                <a:cs typeface="Tajawal Medium" panose="00000600000000000000" pitchFamily="2" charset="-78"/>
              </a:rPr>
              <a:t>History of Linux (1)</a:t>
            </a:r>
            <a:endParaRPr lang="en-US" dirty="0">
              <a:solidFill>
                <a:srgbClr val="FF9518"/>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0F1D49BE-71F7-D168-1000-94A4A918EB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55AC4B-7AC9-3A18-238D-A908C84F9FC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49C101-E7B0-E49F-88D8-BB82C6C2DDF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2D64AE9-2DF6-C24E-46A5-0E8A9BFAA5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912A98A-BEE7-B214-2EDC-966B4CDD1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7904682-ACE6-E05E-1210-5BB99B7626E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D9381D9-8AC1-8A8D-7B9A-802938E05219}"/>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23EA89B-ED34-F7A0-CEBF-246B4FD7748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F876416-B4FF-96D6-1930-46E599096CF1}"/>
              </a:ext>
            </a:extLst>
          </p:cNvPr>
          <p:cNvSpPr txBox="1"/>
          <p:nvPr/>
        </p:nvSpPr>
        <p:spPr>
          <a:xfrm>
            <a:off x="2516041" y="1160640"/>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History of Linux (1)</a:t>
            </a:r>
          </a:p>
        </p:txBody>
      </p:sp>
      <p:pic>
        <p:nvPicPr>
          <p:cNvPr id="11" name="Picture 10">
            <a:extLst>
              <a:ext uri="{FF2B5EF4-FFF2-40B4-BE49-F238E27FC236}">
                <a16:creationId xmlns:a16="http://schemas.microsoft.com/office/drawing/2014/main" id="{D92E448C-798A-5171-FA37-6193695D021E}"/>
              </a:ext>
            </a:extLst>
          </p:cNvPr>
          <p:cNvPicPr>
            <a:picLocks noChangeAspect="1"/>
          </p:cNvPicPr>
          <p:nvPr/>
        </p:nvPicPr>
        <p:blipFill>
          <a:blip r:embed="rId4"/>
          <a:stretch>
            <a:fillRect/>
          </a:stretch>
        </p:blipFill>
        <p:spPr>
          <a:xfrm>
            <a:off x="762000" y="2419053"/>
            <a:ext cx="10336275" cy="3170438"/>
          </a:xfrm>
          <a:prstGeom prst="rect">
            <a:avLst/>
          </a:prstGeom>
        </p:spPr>
      </p:pic>
    </p:spTree>
    <p:extLst>
      <p:ext uri="{BB962C8B-B14F-4D97-AF65-F5344CB8AC3E}">
        <p14:creationId xmlns:p14="http://schemas.microsoft.com/office/powerpoint/2010/main" val="3271570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5F287-8948-A0DE-B8C6-0AA88E1E2D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E0344B-6303-C4DF-B361-513A174A5E1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7C69B5B-0EF3-6A25-A61A-E009E0A35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11E665-7981-DDF5-228F-D5FF265E689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129575-CED5-ED9B-A2FE-01B066FABF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25BD84A-B11E-2978-F63E-C07B816BB5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356B7EF-54FC-C2A9-DA58-21A31321D4E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8566A77-304B-5EFC-CDE6-44D1C36BA570}"/>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18277B-D381-3298-6343-F36507EF919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468E5FF-5FE3-1FA5-5E60-763420B86C77}"/>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29E077-B453-1848-A060-1DA17F5AB3C4}"/>
              </a:ext>
            </a:extLst>
          </p:cNvPr>
          <p:cNvSpPr txBox="1"/>
          <p:nvPr/>
        </p:nvSpPr>
        <p:spPr>
          <a:xfrm>
            <a:off x="2407795" y="1160640"/>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History of Linux (1)</a:t>
            </a:r>
          </a:p>
        </p:txBody>
      </p:sp>
      <p:pic>
        <p:nvPicPr>
          <p:cNvPr id="9" name="Picture 8">
            <a:extLst>
              <a:ext uri="{FF2B5EF4-FFF2-40B4-BE49-F238E27FC236}">
                <a16:creationId xmlns:a16="http://schemas.microsoft.com/office/drawing/2014/main" id="{22C22C66-8518-DA3D-E0DF-DA4E39C30F1D}"/>
              </a:ext>
            </a:extLst>
          </p:cNvPr>
          <p:cNvPicPr>
            <a:picLocks noChangeAspect="1"/>
          </p:cNvPicPr>
          <p:nvPr/>
        </p:nvPicPr>
        <p:blipFill>
          <a:blip r:embed="rId4"/>
          <a:stretch>
            <a:fillRect/>
          </a:stretch>
        </p:blipFill>
        <p:spPr>
          <a:xfrm>
            <a:off x="870263" y="2082325"/>
            <a:ext cx="10306754" cy="4506712"/>
          </a:xfrm>
          <a:prstGeom prst="rect">
            <a:avLst/>
          </a:prstGeom>
        </p:spPr>
      </p:pic>
    </p:spTree>
    <p:extLst>
      <p:ext uri="{BB962C8B-B14F-4D97-AF65-F5344CB8AC3E}">
        <p14:creationId xmlns:p14="http://schemas.microsoft.com/office/powerpoint/2010/main" val="2396381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A3E6E-B896-E8A2-1C95-99E00400A0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5E5771-7698-4D72-BE01-CC743CEE319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2FA0F27-D6D7-A353-3E02-1D84FE1CBB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7BF347-604A-62EF-1235-7BF51453E3B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CE486A-5CF9-0B56-0DB6-76B10337FE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4152765-C3C5-2153-3847-2BF75BBF38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64DCA42-DE00-FA3E-B022-C6249CF2D1F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C04A525-BC31-BDAF-9E01-47F42878091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0FF50E-4EA4-C244-04B4-CEBF22934414}"/>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E3CCD4A-1170-1910-327E-A09B5C6927FB}"/>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7816BE7-7FBF-5B0F-70E0-02514FEB98F5}"/>
              </a:ext>
            </a:extLst>
          </p:cNvPr>
          <p:cNvSpPr txBox="1"/>
          <p:nvPr/>
        </p:nvSpPr>
        <p:spPr>
          <a:xfrm>
            <a:off x="2407795" y="1223829"/>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History of Linux (2)</a:t>
            </a:r>
          </a:p>
        </p:txBody>
      </p:sp>
      <p:pic>
        <p:nvPicPr>
          <p:cNvPr id="9" name="Picture 8">
            <a:extLst>
              <a:ext uri="{FF2B5EF4-FFF2-40B4-BE49-F238E27FC236}">
                <a16:creationId xmlns:a16="http://schemas.microsoft.com/office/drawing/2014/main" id="{2CE41CA5-85F2-D34F-0057-11968A2F867E}"/>
              </a:ext>
            </a:extLst>
          </p:cNvPr>
          <p:cNvPicPr>
            <a:picLocks noChangeAspect="1"/>
          </p:cNvPicPr>
          <p:nvPr/>
        </p:nvPicPr>
        <p:blipFill>
          <a:blip r:embed="rId4"/>
          <a:stretch>
            <a:fillRect/>
          </a:stretch>
        </p:blipFill>
        <p:spPr>
          <a:xfrm>
            <a:off x="762000" y="2189610"/>
            <a:ext cx="9991853" cy="3692416"/>
          </a:xfrm>
          <a:prstGeom prst="rect">
            <a:avLst/>
          </a:prstGeom>
        </p:spPr>
      </p:pic>
      <p:graphicFrame>
        <p:nvGraphicFramePr>
          <p:cNvPr id="11" name="Object 10">
            <a:extLst>
              <a:ext uri="{FF2B5EF4-FFF2-40B4-BE49-F238E27FC236}">
                <a16:creationId xmlns:a16="http://schemas.microsoft.com/office/drawing/2014/main" id="{8956ACEB-E27D-A318-0657-BE4514725852}"/>
              </a:ext>
            </a:extLst>
          </p:cNvPr>
          <p:cNvGraphicFramePr>
            <a:graphicFrameLocks noChangeAspect="1"/>
          </p:cNvGraphicFramePr>
          <p:nvPr>
            <p:extLst>
              <p:ext uri="{D42A27DB-BD31-4B8C-83A1-F6EECF244321}">
                <p14:modId xmlns:p14="http://schemas.microsoft.com/office/powerpoint/2010/main" val="4202047558"/>
              </p:ext>
            </p:extLst>
          </p:nvPr>
        </p:nvGraphicFramePr>
        <p:xfrm>
          <a:off x="10188039" y="5594839"/>
          <a:ext cx="774542" cy="923664"/>
        </p:xfrm>
        <a:graphic>
          <a:graphicData uri="http://schemas.openxmlformats.org/presentationml/2006/ole">
            <mc:AlternateContent xmlns:mc="http://schemas.openxmlformats.org/markup-compatibility/2006">
              <mc:Choice xmlns:v="urn:schemas-microsoft-com:vml" Requires="v">
                <p:oleObj name="Bitmap Image" r:id="rId5" imgW="1104840" imgH="1318320" progId="PBrush">
                  <p:embed/>
                </p:oleObj>
              </mc:Choice>
              <mc:Fallback>
                <p:oleObj name="Bitmap Image" r:id="rId5" imgW="1104840" imgH="1318320" progId="PBrush">
                  <p:embed/>
                  <p:pic>
                    <p:nvPicPr>
                      <p:cNvPr id="12" name="Object 11">
                        <a:extLst>
                          <a:ext uri="{FF2B5EF4-FFF2-40B4-BE49-F238E27FC236}">
                            <a16:creationId xmlns:a16="http://schemas.microsoft.com/office/drawing/2014/main" id="{63BB42DD-BC8C-31C9-33D7-893267911B66}"/>
                          </a:ext>
                        </a:extLst>
                      </p:cNvPr>
                      <p:cNvPicPr/>
                      <p:nvPr/>
                    </p:nvPicPr>
                    <p:blipFill>
                      <a:blip r:embed="rId6"/>
                      <a:stretch>
                        <a:fillRect/>
                      </a:stretch>
                    </p:blipFill>
                    <p:spPr>
                      <a:xfrm>
                        <a:off x="10188039" y="5594839"/>
                        <a:ext cx="774542" cy="923664"/>
                      </a:xfrm>
                      <a:prstGeom prst="rect">
                        <a:avLst/>
                      </a:prstGeom>
                    </p:spPr>
                  </p:pic>
                </p:oleObj>
              </mc:Fallback>
            </mc:AlternateContent>
          </a:graphicData>
        </a:graphic>
      </p:graphicFrame>
    </p:spTree>
    <p:extLst>
      <p:ext uri="{BB962C8B-B14F-4D97-AF65-F5344CB8AC3E}">
        <p14:creationId xmlns:p14="http://schemas.microsoft.com/office/powerpoint/2010/main" val="2392857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F7B78-D8C1-3003-D01D-FD805FE0C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CCAC60-6EFF-6E30-A1F7-D798C10F27B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9D8BABE-5EC7-6DB9-E724-0D60A9A0BE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4B5052-1AD8-541A-4236-C1127AAFD93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17E7FB-AB97-D223-7E07-35063A2AD04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5EF0DB4-C731-04BD-20B7-F75162A1FD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3B3A01E-3B43-BD5C-D113-C1FF6A28B3D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978C14B-79F1-5B33-42F0-743346D9BB2A}"/>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7555F2-4693-1513-3C4B-30584B6D440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2BB267C-6C18-B1C8-991E-286153ACC366}"/>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905FB5-ADF8-B387-28FF-114637841FFD}"/>
              </a:ext>
            </a:extLst>
          </p:cNvPr>
          <p:cNvSpPr txBox="1"/>
          <p:nvPr/>
        </p:nvSpPr>
        <p:spPr>
          <a:xfrm>
            <a:off x="2346765" y="1215854"/>
            <a:ext cx="6094476"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System Architecture of Linux</a:t>
            </a:r>
          </a:p>
        </p:txBody>
      </p:sp>
      <p:graphicFrame>
        <p:nvGraphicFramePr>
          <p:cNvPr id="4" name="Object 3">
            <a:extLst>
              <a:ext uri="{FF2B5EF4-FFF2-40B4-BE49-F238E27FC236}">
                <a16:creationId xmlns:a16="http://schemas.microsoft.com/office/drawing/2014/main" id="{68B5EBD7-0B7E-238B-7CB6-73CA7F9213F6}"/>
              </a:ext>
            </a:extLst>
          </p:cNvPr>
          <p:cNvGraphicFramePr>
            <a:graphicFrameLocks noChangeAspect="1"/>
          </p:cNvGraphicFramePr>
          <p:nvPr>
            <p:extLst>
              <p:ext uri="{D42A27DB-BD31-4B8C-83A1-F6EECF244321}">
                <p14:modId xmlns:p14="http://schemas.microsoft.com/office/powerpoint/2010/main" val="3579457034"/>
              </p:ext>
            </p:extLst>
          </p:nvPr>
        </p:nvGraphicFramePr>
        <p:xfrm>
          <a:off x="3716594" y="1837314"/>
          <a:ext cx="5311775" cy="4716463"/>
        </p:xfrm>
        <a:graphic>
          <a:graphicData uri="http://schemas.openxmlformats.org/presentationml/2006/ole">
            <mc:AlternateContent xmlns:mc="http://schemas.openxmlformats.org/markup-compatibility/2006">
              <mc:Choice xmlns:v="urn:schemas-microsoft-com:vml" Requires="v">
                <p:oleObj name="Bitmap Image" r:id="rId4" imgW="5311080" imgH="4716720" progId="PBrush">
                  <p:embed/>
                </p:oleObj>
              </mc:Choice>
              <mc:Fallback>
                <p:oleObj name="Bitmap Image" r:id="rId4" imgW="5311080" imgH="4716720" progId="PBrush">
                  <p:embed/>
                  <p:pic>
                    <p:nvPicPr>
                      <p:cNvPr id="10" name="Object 9">
                        <a:extLst>
                          <a:ext uri="{FF2B5EF4-FFF2-40B4-BE49-F238E27FC236}">
                            <a16:creationId xmlns:a16="http://schemas.microsoft.com/office/drawing/2014/main" id="{F50A2DE6-642F-0C88-8D88-C10815E6E016}"/>
                          </a:ext>
                        </a:extLst>
                      </p:cNvPr>
                      <p:cNvPicPr/>
                      <p:nvPr/>
                    </p:nvPicPr>
                    <p:blipFill>
                      <a:blip r:embed="rId5"/>
                      <a:stretch>
                        <a:fillRect/>
                      </a:stretch>
                    </p:blipFill>
                    <p:spPr>
                      <a:xfrm>
                        <a:off x="3716594" y="1837314"/>
                        <a:ext cx="5311775" cy="4716463"/>
                      </a:xfrm>
                      <a:prstGeom prst="rect">
                        <a:avLst/>
                      </a:prstGeom>
                    </p:spPr>
                  </p:pic>
                </p:oleObj>
              </mc:Fallback>
            </mc:AlternateContent>
          </a:graphicData>
        </a:graphic>
      </p:graphicFrame>
    </p:spTree>
    <p:extLst>
      <p:ext uri="{BB962C8B-B14F-4D97-AF65-F5344CB8AC3E}">
        <p14:creationId xmlns:p14="http://schemas.microsoft.com/office/powerpoint/2010/main" val="2633172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5AD633-A7AB-F760-5C3F-E6C9EB5A43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AF07A2-6D79-83FD-7EC0-6E820F167E4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5A4934E-DA3D-343E-2ED7-0BC442727B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E1A3B3-48A9-874E-8927-DEF62D91AC5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A509B6-8347-119D-81D2-4741AC9CA0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7FF6A060-D855-1DED-5406-5A6B4D9D04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1F3212B-5171-A8AF-AD3F-05B920354E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9C1A5BF-C3A2-ADE9-F69B-978830379B9C}"/>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D30B6CA-5A65-CB39-ED7E-BC662C44A297}"/>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CD5C758-F2F9-C5AC-A750-84D0ACBEA38E}"/>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F758B1-471A-1604-DFC6-20353D037AC7}"/>
              </a:ext>
            </a:extLst>
          </p:cNvPr>
          <p:cNvSpPr txBox="1"/>
          <p:nvPr/>
        </p:nvSpPr>
        <p:spPr>
          <a:xfrm>
            <a:off x="2346765" y="1124739"/>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System Architecture of Linux</a:t>
            </a:r>
          </a:p>
        </p:txBody>
      </p:sp>
      <p:pic>
        <p:nvPicPr>
          <p:cNvPr id="4" name="Picture 3">
            <a:extLst>
              <a:ext uri="{FF2B5EF4-FFF2-40B4-BE49-F238E27FC236}">
                <a16:creationId xmlns:a16="http://schemas.microsoft.com/office/drawing/2014/main" id="{BE896A6F-1169-4724-944A-7572CE6D9E92}"/>
              </a:ext>
            </a:extLst>
          </p:cNvPr>
          <p:cNvPicPr>
            <a:picLocks noChangeAspect="1"/>
          </p:cNvPicPr>
          <p:nvPr/>
        </p:nvPicPr>
        <p:blipFill>
          <a:blip r:embed="rId4"/>
          <a:stretch>
            <a:fillRect/>
          </a:stretch>
        </p:blipFill>
        <p:spPr>
          <a:xfrm>
            <a:off x="1217130" y="2109756"/>
            <a:ext cx="9472206" cy="4600785"/>
          </a:xfrm>
          <a:prstGeom prst="rect">
            <a:avLst/>
          </a:prstGeom>
        </p:spPr>
      </p:pic>
    </p:spTree>
    <p:extLst>
      <p:ext uri="{BB962C8B-B14F-4D97-AF65-F5344CB8AC3E}">
        <p14:creationId xmlns:p14="http://schemas.microsoft.com/office/powerpoint/2010/main" val="3600118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19A95-7D81-8708-DB45-C833327760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31ECB9-6E7E-314A-9D9F-D8C69641F50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C592E3F-9970-3335-6047-ECE6424F7B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EDB5DC-4680-45A5-1315-67787EF0452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0E6648-90AC-8951-E655-8743F7D996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AB7F3F0-6F64-C1F5-0E8F-329392736D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4CAB9CE-0557-595F-3E55-4A919A6B021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5102554-41C4-9A2F-730D-5C5C98F0818E}"/>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94B72A6-B6A5-EA73-190A-212A5086CC0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173DDAF-955D-1CDF-C8D9-C67A4C6B8F40}"/>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67C7E8F-12C7-4376-C041-631300DCE779}"/>
              </a:ext>
            </a:extLst>
          </p:cNvPr>
          <p:cNvSpPr txBox="1"/>
          <p:nvPr/>
        </p:nvSpPr>
        <p:spPr>
          <a:xfrm>
            <a:off x="2380931" y="1160640"/>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Common Linux Operating Systems</a:t>
            </a:r>
          </a:p>
        </p:txBody>
      </p:sp>
      <p:sp>
        <p:nvSpPr>
          <p:cNvPr id="4" name="TextBox 3">
            <a:extLst>
              <a:ext uri="{FF2B5EF4-FFF2-40B4-BE49-F238E27FC236}">
                <a16:creationId xmlns:a16="http://schemas.microsoft.com/office/drawing/2014/main" id="{7A18AB58-1E20-0BC9-BEEA-B940ECF07688}"/>
              </a:ext>
            </a:extLst>
          </p:cNvPr>
          <p:cNvSpPr txBox="1"/>
          <p:nvPr/>
        </p:nvSpPr>
        <p:spPr>
          <a:xfrm>
            <a:off x="762000" y="2141974"/>
            <a:ext cx="10513002" cy="2308324"/>
          </a:xfrm>
          <a:prstGeom prst="rect">
            <a:avLst/>
          </a:prstGeom>
          <a:noFill/>
        </p:spPr>
        <p:txBody>
          <a:bodyPr wrap="square">
            <a:spAutoFit/>
          </a:bodyPr>
          <a:lstStyle/>
          <a:p>
            <a:r>
              <a:rPr lang="en-US" b="1" dirty="0"/>
              <a:t>•   Linux has two defining features:</a:t>
            </a:r>
          </a:p>
          <a:p>
            <a:endParaRPr lang="en-US" b="1" dirty="0"/>
          </a:p>
          <a:p>
            <a:r>
              <a:rPr lang="en-US" b="1" dirty="0"/>
              <a:t>□  Everything is a file.</a:t>
            </a:r>
          </a:p>
          <a:p>
            <a:r>
              <a:rPr lang="en-US" b="1" dirty="0"/>
              <a:t>□  Each software program has a defined purpose.</a:t>
            </a:r>
          </a:p>
          <a:p>
            <a:endParaRPr lang="en-US" b="1" dirty="0"/>
          </a:p>
          <a:p>
            <a:r>
              <a:rPr lang="en-US" b="1" dirty="0"/>
              <a:t>• The first feature means that, in Linux, the Linux kernel regards everything (including commands, hardware and software devices, operating systems, and processes) as a file of a specific type with its own features. Linux is based on Unix, which is largely because they share this basic idea.</a:t>
            </a:r>
          </a:p>
        </p:txBody>
      </p:sp>
      <p:graphicFrame>
        <p:nvGraphicFramePr>
          <p:cNvPr id="9" name="Object 8">
            <a:extLst>
              <a:ext uri="{FF2B5EF4-FFF2-40B4-BE49-F238E27FC236}">
                <a16:creationId xmlns:a16="http://schemas.microsoft.com/office/drawing/2014/main" id="{117CB3FD-FE4B-D854-0ED3-A088C218451D}"/>
              </a:ext>
            </a:extLst>
          </p:cNvPr>
          <p:cNvGraphicFramePr>
            <a:graphicFrameLocks noChangeAspect="1"/>
          </p:cNvGraphicFramePr>
          <p:nvPr>
            <p:extLst>
              <p:ext uri="{D42A27DB-BD31-4B8C-83A1-F6EECF244321}">
                <p14:modId xmlns:p14="http://schemas.microsoft.com/office/powerpoint/2010/main" val="3645749753"/>
              </p:ext>
            </p:extLst>
          </p:nvPr>
        </p:nvGraphicFramePr>
        <p:xfrm>
          <a:off x="6491153" y="4450298"/>
          <a:ext cx="3752198" cy="2066988"/>
        </p:xfrm>
        <a:graphic>
          <a:graphicData uri="http://schemas.openxmlformats.org/presentationml/2006/ole">
            <mc:AlternateContent xmlns:mc="http://schemas.openxmlformats.org/markup-compatibility/2006">
              <mc:Choice xmlns:v="urn:schemas-microsoft-com:vml" Requires="v">
                <p:oleObj name="Bitmap Image" r:id="rId4" imgW="8176320" imgH="4503600" progId="PBrush">
                  <p:embed/>
                </p:oleObj>
              </mc:Choice>
              <mc:Fallback>
                <p:oleObj name="Bitmap Image" r:id="rId4" imgW="8176320" imgH="4503600" progId="PBrush">
                  <p:embed/>
                  <p:pic>
                    <p:nvPicPr>
                      <p:cNvPr id="9" name="Object 8">
                        <a:extLst>
                          <a:ext uri="{FF2B5EF4-FFF2-40B4-BE49-F238E27FC236}">
                            <a16:creationId xmlns:a16="http://schemas.microsoft.com/office/drawing/2014/main" id="{55AA7F1D-BC88-A218-A2B2-AA9E314A791F}"/>
                          </a:ext>
                        </a:extLst>
                      </p:cNvPr>
                      <p:cNvPicPr/>
                      <p:nvPr/>
                    </p:nvPicPr>
                    <p:blipFill>
                      <a:blip r:embed="rId5"/>
                      <a:stretch>
                        <a:fillRect/>
                      </a:stretch>
                    </p:blipFill>
                    <p:spPr>
                      <a:xfrm>
                        <a:off x="6491153" y="4450298"/>
                        <a:ext cx="3752198" cy="2066988"/>
                      </a:xfrm>
                      <a:prstGeom prst="rect">
                        <a:avLst/>
                      </a:prstGeom>
                    </p:spPr>
                  </p:pic>
                </p:oleObj>
              </mc:Fallback>
            </mc:AlternateContent>
          </a:graphicData>
        </a:graphic>
      </p:graphicFrame>
    </p:spTree>
    <p:extLst>
      <p:ext uri="{BB962C8B-B14F-4D97-AF65-F5344CB8AC3E}">
        <p14:creationId xmlns:p14="http://schemas.microsoft.com/office/powerpoint/2010/main" val="1119051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97412-5367-E9E7-5922-A6237F7230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B52896-EF4C-17F4-9B71-BB62FA5B77C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280DEE3-0C0C-DBC1-8BAE-FE645F1F26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9F92E-870B-5F76-E8B7-A417826E64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B922C2-1835-21BF-D1F5-B86F1419F8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720097D-942B-3F28-5A00-528CCEA079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7BF5DF6-FB57-636F-6ED3-C9BB85631CE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33CBC8E-46DA-9544-B24C-67E2999D8177}"/>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CEEE62E-B10B-48CB-1A2D-681F8DF1136F}"/>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9E6EDC5-6D88-599A-B78A-47F0CED646D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E6E2897-8A8F-3006-BA96-96E1FCF8FE0F}"/>
              </a:ext>
            </a:extLst>
          </p:cNvPr>
          <p:cNvSpPr txBox="1"/>
          <p:nvPr/>
        </p:nvSpPr>
        <p:spPr>
          <a:xfrm>
            <a:off x="2380931" y="1201337"/>
            <a:ext cx="6094476" cy="461665"/>
          </a:xfrm>
          <a:prstGeom prst="rect">
            <a:avLst/>
          </a:prstGeom>
          <a:noFill/>
        </p:spPr>
        <p:txBody>
          <a:bodyPr wrap="square">
            <a:spAutoFit/>
          </a:bodyPr>
          <a:lstStyle/>
          <a:p>
            <a:r>
              <a:rPr lang="en-US" sz="2400" b="1" dirty="0">
                <a:latin typeface="Tajawal Medium" panose="00000600000000000000" pitchFamily="2" charset="-78"/>
                <a:cs typeface="Tajawal Medium" panose="00000600000000000000" pitchFamily="2" charset="-78"/>
              </a:rPr>
              <a:t>Main Features of Linux</a:t>
            </a:r>
          </a:p>
        </p:txBody>
      </p:sp>
      <p:pic>
        <p:nvPicPr>
          <p:cNvPr id="9" name="Picture 8">
            <a:extLst>
              <a:ext uri="{FF2B5EF4-FFF2-40B4-BE49-F238E27FC236}">
                <a16:creationId xmlns:a16="http://schemas.microsoft.com/office/drawing/2014/main" id="{E2076AED-6328-C3AC-6E8F-DB7DC740D9C8}"/>
              </a:ext>
            </a:extLst>
          </p:cNvPr>
          <p:cNvPicPr>
            <a:picLocks noChangeAspect="1"/>
          </p:cNvPicPr>
          <p:nvPr/>
        </p:nvPicPr>
        <p:blipFill>
          <a:blip r:embed="rId4"/>
          <a:stretch>
            <a:fillRect/>
          </a:stretch>
        </p:blipFill>
        <p:spPr>
          <a:xfrm>
            <a:off x="659520" y="2053635"/>
            <a:ext cx="10878624" cy="4696947"/>
          </a:xfrm>
          <a:prstGeom prst="rect">
            <a:avLst/>
          </a:prstGeom>
        </p:spPr>
      </p:pic>
    </p:spTree>
    <p:extLst>
      <p:ext uri="{BB962C8B-B14F-4D97-AF65-F5344CB8AC3E}">
        <p14:creationId xmlns:p14="http://schemas.microsoft.com/office/powerpoint/2010/main" val="2674761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23308-1736-D46B-A9A2-97E51C9785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2F6DF0-8AC5-14B7-7522-76364C115B8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DE07B66-8E79-0AF9-722A-8C39EBCAB7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8EBD0A-48E3-2F26-6E83-0A5A935252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C68EE9-C495-8C3F-C683-8FA051044B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DDF869E-448A-66EA-34BE-349CB9A190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5567C8D-9162-C509-2323-DA802DCDB33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35B489A-200D-2D00-1983-4C78A1F3DDD6}"/>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BEDCACC-830F-0DF9-6112-85273D451546}"/>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5F744B9-DAAA-F63D-11C9-8BC63AB19E9F}"/>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0798ED7-4ED4-FA1C-6910-23E58A83396E}"/>
              </a:ext>
            </a:extLst>
          </p:cNvPr>
          <p:cNvSpPr txBox="1"/>
          <p:nvPr/>
        </p:nvSpPr>
        <p:spPr>
          <a:xfrm>
            <a:off x="2350683" y="1125333"/>
            <a:ext cx="609447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Application of Linux</a:t>
            </a:r>
          </a:p>
        </p:txBody>
      </p:sp>
      <p:graphicFrame>
        <p:nvGraphicFramePr>
          <p:cNvPr id="4" name="Object 3">
            <a:extLst>
              <a:ext uri="{FF2B5EF4-FFF2-40B4-BE49-F238E27FC236}">
                <a16:creationId xmlns:a16="http://schemas.microsoft.com/office/drawing/2014/main" id="{627FD912-B2C7-0E4D-5AA8-AB0D5717E966}"/>
              </a:ext>
            </a:extLst>
          </p:cNvPr>
          <p:cNvGraphicFramePr>
            <a:graphicFrameLocks noChangeAspect="1"/>
          </p:cNvGraphicFramePr>
          <p:nvPr>
            <p:extLst>
              <p:ext uri="{D42A27DB-BD31-4B8C-83A1-F6EECF244321}">
                <p14:modId xmlns:p14="http://schemas.microsoft.com/office/powerpoint/2010/main" val="1159701607"/>
              </p:ext>
            </p:extLst>
          </p:nvPr>
        </p:nvGraphicFramePr>
        <p:xfrm>
          <a:off x="2970040" y="2000139"/>
          <a:ext cx="6776701" cy="4433228"/>
        </p:xfrm>
        <a:graphic>
          <a:graphicData uri="http://schemas.openxmlformats.org/presentationml/2006/ole">
            <mc:AlternateContent xmlns:mc="http://schemas.openxmlformats.org/markup-compatibility/2006">
              <mc:Choice xmlns:v="urn:schemas-microsoft-com:vml" Requires="v">
                <p:oleObj name="Bitmap Image" r:id="rId4" imgW="7886880" imgH="5158800" progId="PBrush">
                  <p:embed/>
                </p:oleObj>
              </mc:Choice>
              <mc:Fallback>
                <p:oleObj name="Bitmap Image" r:id="rId4" imgW="7886880" imgH="5158800" progId="PBrush">
                  <p:embed/>
                  <p:pic>
                    <p:nvPicPr>
                      <p:cNvPr id="9" name="Object 8">
                        <a:extLst>
                          <a:ext uri="{FF2B5EF4-FFF2-40B4-BE49-F238E27FC236}">
                            <a16:creationId xmlns:a16="http://schemas.microsoft.com/office/drawing/2014/main" id="{CE6EC970-C234-412C-0AF9-DD319C1DDF14}"/>
                          </a:ext>
                        </a:extLst>
                      </p:cNvPr>
                      <p:cNvPicPr/>
                      <p:nvPr/>
                    </p:nvPicPr>
                    <p:blipFill>
                      <a:blip r:embed="rId5"/>
                      <a:stretch>
                        <a:fillRect/>
                      </a:stretch>
                    </p:blipFill>
                    <p:spPr>
                      <a:xfrm>
                        <a:off x="2970040" y="2000139"/>
                        <a:ext cx="6776701" cy="4433228"/>
                      </a:xfrm>
                      <a:prstGeom prst="rect">
                        <a:avLst/>
                      </a:prstGeom>
                    </p:spPr>
                  </p:pic>
                </p:oleObj>
              </mc:Fallback>
            </mc:AlternateContent>
          </a:graphicData>
        </a:graphic>
      </p:graphicFrame>
    </p:spTree>
    <p:extLst>
      <p:ext uri="{BB962C8B-B14F-4D97-AF65-F5344CB8AC3E}">
        <p14:creationId xmlns:p14="http://schemas.microsoft.com/office/powerpoint/2010/main" val="3603565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88B0A-66F6-9DDA-AF43-10A79DEEF6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F15FA7-DFCD-D3AA-1CF6-7207FDC1B86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368ABF6-20A3-3033-9ECA-CC2F02CCE6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6DB0144-A6E5-0DEC-7127-366231C0B5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EE0340-CFE4-8ACE-2145-2B69320AD64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C7CC3D7-5DA5-BA04-A2FA-7354254ACD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04A7D46-45C8-7E1A-49C7-5A6600674B9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A5332B5-3165-FCE6-1606-53926FDCDF28}"/>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99C0DFA-41B4-F5C3-E138-00637EA19B35}"/>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06CC014-0B86-5014-61E4-5492FBDB52F9}"/>
              </a:ext>
            </a:extLst>
          </p:cNvPr>
          <p:cNvSpPr/>
          <p:nvPr/>
        </p:nvSpPr>
        <p:spPr>
          <a:xfrm>
            <a:off x="6794090" y="1730477"/>
            <a:ext cx="1573162" cy="33429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Object 1">
            <a:extLst>
              <a:ext uri="{FF2B5EF4-FFF2-40B4-BE49-F238E27FC236}">
                <a16:creationId xmlns:a16="http://schemas.microsoft.com/office/drawing/2014/main" id="{A7F05853-33C1-C2A1-77F8-6F4A147453CE}"/>
              </a:ext>
            </a:extLst>
          </p:cNvPr>
          <p:cNvGraphicFramePr>
            <a:graphicFrameLocks noChangeAspect="1"/>
          </p:cNvGraphicFramePr>
          <p:nvPr>
            <p:extLst>
              <p:ext uri="{D42A27DB-BD31-4B8C-83A1-F6EECF244321}">
                <p14:modId xmlns:p14="http://schemas.microsoft.com/office/powerpoint/2010/main" val="2037629903"/>
              </p:ext>
            </p:extLst>
          </p:nvPr>
        </p:nvGraphicFramePr>
        <p:xfrm>
          <a:off x="2444643" y="1806358"/>
          <a:ext cx="8602662" cy="4778375"/>
        </p:xfrm>
        <a:graphic>
          <a:graphicData uri="http://schemas.openxmlformats.org/presentationml/2006/ole">
            <mc:AlternateContent xmlns:mc="http://schemas.openxmlformats.org/markup-compatibility/2006">
              <mc:Choice xmlns:v="urn:schemas-microsoft-com:vml" Requires="v">
                <p:oleObj name="Bitmap Image" r:id="rId4" imgW="8602920" imgH="4777920" progId="PBrush">
                  <p:embed/>
                </p:oleObj>
              </mc:Choice>
              <mc:Fallback>
                <p:oleObj name="Bitmap Image" r:id="rId4" imgW="8602920" imgH="4777920" progId="PBrush">
                  <p:embed/>
                  <p:pic>
                    <p:nvPicPr>
                      <p:cNvPr id="9" name="Object 8">
                        <a:extLst>
                          <a:ext uri="{FF2B5EF4-FFF2-40B4-BE49-F238E27FC236}">
                            <a16:creationId xmlns:a16="http://schemas.microsoft.com/office/drawing/2014/main" id="{49A2A25D-CC3C-ADAF-DA92-8D7562168229}"/>
                          </a:ext>
                        </a:extLst>
                      </p:cNvPr>
                      <p:cNvPicPr/>
                      <p:nvPr/>
                    </p:nvPicPr>
                    <p:blipFill>
                      <a:blip r:embed="rId5"/>
                      <a:stretch>
                        <a:fillRect/>
                      </a:stretch>
                    </p:blipFill>
                    <p:spPr>
                      <a:xfrm>
                        <a:off x="2444643" y="1806358"/>
                        <a:ext cx="8602662" cy="4778375"/>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EDAF4568-A649-6AE6-E580-D090A1BB466F}"/>
              </a:ext>
            </a:extLst>
          </p:cNvPr>
          <p:cNvSpPr txBox="1"/>
          <p:nvPr/>
        </p:nvSpPr>
        <p:spPr>
          <a:xfrm>
            <a:off x="2407795" y="1048835"/>
            <a:ext cx="7797546"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Comparison Between Windows and Linux</a:t>
            </a:r>
          </a:p>
        </p:txBody>
      </p:sp>
    </p:spTree>
    <p:extLst>
      <p:ext uri="{BB962C8B-B14F-4D97-AF65-F5344CB8AC3E}">
        <p14:creationId xmlns:p14="http://schemas.microsoft.com/office/powerpoint/2010/main" val="2784417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51ca246ac35a0965651d648262080f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ab2b786f06899cbef12ab29aa3cee1"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B7F0A7F-7518-4D5C-B966-537B5B14459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1511</TotalTime>
  <Words>899</Words>
  <Application>Microsoft Office PowerPoint</Application>
  <PresentationFormat>Widescreen</PresentationFormat>
  <Paragraphs>178</Paragraphs>
  <Slides>31</Slides>
  <Notes>30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31</vt:i4>
      </vt:variant>
    </vt:vector>
  </HeadingPairs>
  <TitlesOfParts>
    <vt:vector size="40" baseType="lpstr">
      <vt:lpstr>Alexandria</vt:lpstr>
      <vt:lpstr>Arial</vt:lpstr>
      <vt:lpstr>Calibri</vt:lpstr>
      <vt:lpstr>Calibri Light</vt:lpstr>
      <vt:lpstr>Roboto Light</vt:lpstr>
      <vt:lpstr>Tajawal Medium</vt:lpstr>
      <vt:lpstr>Office Theme</vt:lpstr>
      <vt:lpstr>Bitmap Image</vt:lpstr>
      <vt:lpstr>Paintbrush Picture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Ahmed</cp:lastModifiedBy>
  <cp:revision>20</cp:revision>
  <dcterms:created xsi:type="dcterms:W3CDTF">2023-04-29T09:08:00Z</dcterms:created>
  <dcterms:modified xsi:type="dcterms:W3CDTF">2025-10-28T05:06:48Z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