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03" r:id="rId6"/>
    <p:sldId id="313"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2" r:id="rId28"/>
    <p:sldId id="503" r:id="rId29"/>
    <p:sldId id="504" r:id="rId30"/>
    <p:sldId id="505" r:id="rId31"/>
    <p:sldId id="506" r:id="rId32"/>
    <p:sldId id="507" r:id="rId33"/>
    <p:sldId id="508" r:id="rId34"/>
    <p:sldId id="509" r:id="rId35"/>
    <p:sldId id="510" r:id="rId36"/>
    <p:sldId id="511" r:id="rId37"/>
    <p:sldId id="512" r:id="rId38"/>
    <p:sldId id="513" r:id="rId39"/>
    <p:sldId id="514" r:id="rId40"/>
    <p:sldId id="515" r:id="rId41"/>
    <p:sldId id="516" r:id="rId42"/>
    <p:sldId id="517" r:id="rId43"/>
    <p:sldId id="518" r:id="rId44"/>
    <p:sldId id="519" r:id="rId45"/>
    <p:sldId id="520" r:id="rId46"/>
    <p:sldId id="521" r:id="rId47"/>
    <p:sldId id="522" r:id="rId48"/>
    <p:sldId id="523" r:id="rId49"/>
    <p:sldId id="524" r:id="rId50"/>
    <p:sldId id="525"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4" d="100"/>
          <a:sy n="84" d="100"/>
        </p:scale>
        <p:origin x="6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556052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99112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4795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229480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38321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60197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80753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172424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78807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465914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323355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14965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8507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95112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588355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342725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953898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943770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449769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067129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182631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767191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54984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486797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036865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36752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148048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580256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345405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6472473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1603971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860158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202886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913109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170239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1560242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493529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976666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090552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379376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28739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4187389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61024852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851446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778140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993452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612158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svg"/><Relationship Id="rId2" Type="http://schemas.openxmlformats.org/officeDocument/2006/relationships/image" Target="../media/image18.jpeg"/><Relationship Id="rId1" Type="http://schemas.openxmlformats.org/officeDocument/2006/relationships/slideLayout" Target="../slideLayouts/slideLayout1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a:p>
            <a:r>
              <a:rPr lang="en-US" sz="2400" b="1" dirty="0">
                <a:latin typeface="Times New Roman" panose="02020603050405020304" pitchFamily="18" charset="0"/>
                <a:cs typeface="Times New Roman" panose="02020603050405020304" pitchFamily="18" charset="0"/>
              </a:rPr>
              <a:t>Dr. Hamed Almahadin</a:t>
            </a:r>
          </a:p>
        </p:txBody>
      </p:sp>
      <p:sp>
        <p:nvSpPr>
          <p:cNvPr id="31" name="TextBox 30"/>
          <p:cNvSpPr txBox="1"/>
          <p:nvPr/>
        </p:nvSpPr>
        <p:spPr>
          <a:xfrm>
            <a:off x="1108644" y="2424037"/>
            <a:ext cx="4588115" cy="1200329"/>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085243" y="550490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279012" y="3429000"/>
            <a:ext cx="3516608" cy="170953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Ch#9</a:t>
            </a:r>
          </a:p>
          <a:p>
            <a:pPr algn="ctr"/>
            <a:r>
              <a:rPr lang="en-US" sz="2800" b="1" dirty="0">
                <a:solidFill>
                  <a:schemeClr val="tx1"/>
                </a:solidFill>
                <a:latin typeface="Times New Roman" panose="02020603050405020304" pitchFamily="18" charset="0"/>
                <a:cs typeface="Times New Roman" panose="02020603050405020304" pitchFamily="18" charset="0"/>
              </a:rPr>
              <a:t>Risk Analysis and Evaluation</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892063"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Topics to Cover in Week 9</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247317"/>
          </a:xfrm>
          <a:prstGeom prst="rect">
            <a:avLst/>
          </a:prstGeom>
          <a:noFill/>
        </p:spPr>
        <p:txBody>
          <a:bodyPr wrap="square" rtlCol="0">
            <a:spAutoFit/>
          </a:bodyPr>
          <a:lstStyle/>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Risk Application of a risk matrix</a:t>
            </a:r>
          </a:p>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Inherent and current level of risk</a:t>
            </a:r>
          </a:p>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As low as reasonably practicable (ALARP)</a:t>
            </a:r>
          </a:p>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Risk Significance</a:t>
            </a:r>
          </a:p>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Opportunity Assessment</a:t>
            </a:r>
          </a:p>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Riskiness index</a:t>
            </a:r>
          </a:p>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Upside in strategy</a:t>
            </a:r>
          </a:p>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Upside in projects</a:t>
            </a:r>
          </a:p>
          <a:p>
            <a:pPr marL="571500" indent="-571500">
              <a:buFont typeface="Wingdings" panose="05000000000000000000" pitchFamily="2" charset="2"/>
              <a:buChar char="§"/>
              <a:defRPr/>
            </a:pPr>
            <a:r>
              <a:rPr lang="en-US" sz="3000" dirty="0">
                <a:solidFill>
                  <a:prstClr val="black"/>
                </a:solidFill>
                <a:latin typeface="Times New Roman" panose="02020603050405020304" pitchFamily="18" charset="0"/>
                <a:cs typeface="Times New Roman" panose="02020603050405020304" pitchFamily="18" charset="0"/>
              </a:rPr>
              <a:t>Upside in operations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9469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Application of a Risk Matrix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use of a risk matrix is a very simple way of demonstrating the level of risk that a particular event represents to an organization.</a:t>
            </a:r>
          </a:p>
          <a:p>
            <a:pPr algn="just">
              <a:defRPr/>
            </a:pPr>
            <a:r>
              <a:rPr lang="en-US" sz="3200" dirty="0">
                <a:solidFill>
                  <a:prstClr val="black"/>
                </a:solidFill>
                <a:latin typeface="Times New Roman" panose="02020603050405020304" pitchFamily="18" charset="0"/>
                <a:cs typeface="Times New Roman" panose="02020603050405020304" pitchFamily="18" charset="0"/>
              </a:rPr>
              <a:t> </a:t>
            </a: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A risk matrix is normally used to represent the residual or current level of risk.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This can also be referred to as the net risk. </a:t>
            </a:r>
          </a:p>
          <a:p>
            <a:pPr marL="571500" indent="-571500">
              <a:buFont typeface="Wingdings" panose="05000000000000000000" pitchFamily="2" charset="2"/>
              <a:buChar char="§"/>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6873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9469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Application of a Risk Matrix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539430"/>
          </a:xfrm>
          <a:prstGeom prst="rect">
            <a:avLst/>
          </a:prstGeom>
          <a:noFill/>
        </p:spPr>
        <p:txBody>
          <a:bodyPr wrap="square" rtlCol="0">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When the risk matrix is used to illustrate the current level of risk, the vertical axis will normally be labelled as impact.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However, the risk matrix can also be used to represent gross or inherent level of risk, which is the level of risk before controls are applied.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22911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9469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Application of a Risk Matrix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62103"/>
          </a:xfrm>
          <a:prstGeom prst="rect">
            <a:avLst/>
          </a:prstGeom>
          <a:noFill/>
        </p:spPr>
        <p:txBody>
          <a:bodyPr wrap="square" rtlCol="0">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When the risk matrix is used to illustrate the inherent level of risk, the vertical axis may sometimes be labelled magnitude.</a:t>
            </a:r>
          </a:p>
          <a:p>
            <a:pPr marL="571500" indent="-571500" algn="just">
              <a:buFont typeface="Wingdings" panose="05000000000000000000" pitchFamily="2" charset="2"/>
              <a:buChar char="§"/>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945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9469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Application of a Risk Matrix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FBDEA22D-90FE-AEE6-0BDB-2AA6D2A44218}"/>
              </a:ext>
            </a:extLst>
          </p:cNvPr>
          <p:cNvPicPr>
            <a:picLocks noChangeAspect="1"/>
          </p:cNvPicPr>
          <p:nvPr/>
        </p:nvPicPr>
        <p:blipFill>
          <a:blip r:embed="rId5"/>
          <a:stretch>
            <a:fillRect/>
          </a:stretch>
        </p:blipFill>
        <p:spPr>
          <a:xfrm>
            <a:off x="3528390" y="2495029"/>
            <a:ext cx="8559749" cy="3862246"/>
          </a:xfrm>
          <a:prstGeom prst="rect">
            <a:avLst/>
          </a:prstGeom>
        </p:spPr>
      </p:pic>
    </p:spTree>
    <p:extLst>
      <p:ext uri="{BB962C8B-B14F-4D97-AF65-F5344CB8AC3E}">
        <p14:creationId xmlns:p14="http://schemas.microsoft.com/office/powerpoint/2010/main" val="2802769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9469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Application of a Risk Matrix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FE1D23D8-5F71-4B55-2A4E-9956D92A077C}"/>
              </a:ext>
            </a:extLst>
          </p:cNvPr>
          <p:cNvPicPr>
            <a:picLocks noChangeAspect="1"/>
          </p:cNvPicPr>
          <p:nvPr/>
        </p:nvPicPr>
        <p:blipFill>
          <a:blip r:embed="rId5"/>
          <a:stretch>
            <a:fillRect/>
          </a:stretch>
        </p:blipFill>
        <p:spPr>
          <a:xfrm>
            <a:off x="3487158" y="2415104"/>
            <a:ext cx="8509372" cy="3877527"/>
          </a:xfrm>
          <a:prstGeom prst="rect">
            <a:avLst/>
          </a:prstGeom>
        </p:spPr>
      </p:pic>
    </p:spTree>
    <p:extLst>
      <p:ext uri="{BB962C8B-B14F-4D97-AF65-F5344CB8AC3E}">
        <p14:creationId xmlns:p14="http://schemas.microsoft.com/office/powerpoint/2010/main" val="3001922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122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Inherent and Current Level of Risk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E98A9F61-F3FB-B0BE-2257-A4859CE87E6D}"/>
              </a:ext>
            </a:extLst>
          </p:cNvPr>
          <p:cNvSpPr txBox="1"/>
          <p:nvPr/>
        </p:nvSpPr>
        <p:spPr>
          <a:xfrm>
            <a:off x="3437433" y="2430178"/>
            <a:ext cx="8443391" cy="3046988"/>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Many risk management practitioners assess risk at its current (also referred to as residual) level.</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 However, internal auditors prefer to undertake an assessment of the risk at its inherent level. </a:t>
            </a:r>
          </a:p>
        </p:txBody>
      </p:sp>
    </p:spTree>
    <p:extLst>
      <p:ext uri="{BB962C8B-B14F-4D97-AF65-F5344CB8AC3E}">
        <p14:creationId xmlns:p14="http://schemas.microsoft.com/office/powerpoint/2010/main" val="2675610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122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Inherent and Current Level of Risk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E98A9F61-F3FB-B0BE-2257-A4859CE87E6D}"/>
              </a:ext>
            </a:extLst>
          </p:cNvPr>
          <p:cNvSpPr txBox="1"/>
          <p:nvPr/>
        </p:nvSpPr>
        <p:spPr>
          <a:xfrm>
            <a:off x="3437433" y="2430178"/>
            <a:ext cx="8443391" cy="3539430"/>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There are advantages in considering the inherent level of a risk when undertaking a risk assessment.</a:t>
            </a:r>
          </a:p>
          <a:p>
            <a:pPr algn="just">
              <a:defRPr/>
            </a:pPr>
            <a:r>
              <a:rPr lang="en-US" sz="3200" dirty="0">
                <a:solidFill>
                  <a:prstClr val="black"/>
                </a:solidFill>
                <a:latin typeface="Times New Roman" panose="02020603050405020304" pitchFamily="18" charset="0"/>
                <a:cs typeface="Times New Roman" panose="02020603050405020304" pitchFamily="18" charset="0"/>
              </a:rPr>
              <a:t> </a:t>
            </a: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Considering the inherent level will enable the effect of individual control measures to be identified. </a:t>
            </a:r>
          </a:p>
        </p:txBody>
      </p:sp>
    </p:spTree>
    <p:extLst>
      <p:ext uri="{BB962C8B-B14F-4D97-AF65-F5344CB8AC3E}">
        <p14:creationId xmlns:p14="http://schemas.microsoft.com/office/powerpoint/2010/main" val="26912421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122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Inherent and Current Level of Risk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9E36F7E7-5C7C-0F57-E46A-002B62EF09D1}"/>
              </a:ext>
            </a:extLst>
          </p:cNvPr>
          <p:cNvPicPr>
            <a:picLocks noChangeAspect="1"/>
          </p:cNvPicPr>
          <p:nvPr/>
        </p:nvPicPr>
        <p:blipFill>
          <a:blip r:embed="rId5"/>
          <a:stretch>
            <a:fillRect/>
          </a:stretch>
        </p:blipFill>
        <p:spPr>
          <a:xfrm>
            <a:off x="3598250" y="2513514"/>
            <a:ext cx="8334533" cy="3779117"/>
          </a:xfrm>
          <a:prstGeom prst="rect">
            <a:avLst/>
          </a:prstGeom>
        </p:spPr>
      </p:pic>
    </p:spTree>
    <p:extLst>
      <p:ext uri="{BB962C8B-B14F-4D97-AF65-F5344CB8AC3E}">
        <p14:creationId xmlns:p14="http://schemas.microsoft.com/office/powerpoint/2010/main" val="2852497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As low as reasonably practicable (ALARP)</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2F0A0D40-59F4-ACCA-9CB1-2A4A7BB99768}"/>
              </a:ext>
            </a:extLst>
          </p:cNvPr>
          <p:cNvPicPr>
            <a:picLocks noChangeAspect="1"/>
          </p:cNvPicPr>
          <p:nvPr/>
        </p:nvPicPr>
        <p:blipFill>
          <a:blip r:embed="rId5"/>
          <a:stretch>
            <a:fillRect/>
          </a:stretch>
        </p:blipFill>
        <p:spPr>
          <a:xfrm>
            <a:off x="3518452" y="2430177"/>
            <a:ext cx="8670740" cy="3843762"/>
          </a:xfrm>
          <a:prstGeom prst="rect">
            <a:avLst/>
          </a:prstGeom>
        </p:spPr>
      </p:pic>
    </p:spTree>
    <p:extLst>
      <p:ext uri="{BB962C8B-B14F-4D97-AF65-F5344CB8AC3E}">
        <p14:creationId xmlns:p14="http://schemas.microsoft.com/office/powerpoint/2010/main" val="1479519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Significance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3D512F3-370E-1F2A-5BEE-D445EA95F358}"/>
              </a:ext>
            </a:extLst>
          </p:cNvPr>
          <p:cNvSpPr txBox="1"/>
          <p:nvPr/>
        </p:nvSpPr>
        <p:spPr>
          <a:xfrm>
            <a:off x="3598249" y="2430179"/>
            <a:ext cx="8489891" cy="206210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When undertaking a risk assessment, it is quite common to identify a hundred or more risks that could impact the objective, core process or key dependency that is being considered.</a:t>
            </a:r>
          </a:p>
        </p:txBody>
      </p:sp>
    </p:spTree>
    <p:extLst>
      <p:ext uri="{BB962C8B-B14F-4D97-AF65-F5344CB8AC3E}">
        <p14:creationId xmlns:p14="http://schemas.microsoft.com/office/powerpoint/2010/main" val="1695916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Significance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3D512F3-370E-1F2A-5BEE-D445EA95F358}"/>
              </a:ext>
            </a:extLst>
          </p:cNvPr>
          <p:cNvSpPr txBox="1"/>
          <p:nvPr/>
        </p:nvSpPr>
        <p:spPr>
          <a:xfrm>
            <a:off x="3598249" y="2430179"/>
            <a:ext cx="8489891" cy="4524315"/>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This is an unmanageable number of risks and so a method is required to reduce the number that will be considered to be priority issues for management.</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 order for an organization to concentrate on significant risks, a test for risk significance is required.</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9389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Significance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3D512F3-370E-1F2A-5BEE-D445EA95F358}"/>
              </a:ext>
            </a:extLst>
          </p:cNvPr>
          <p:cNvSpPr txBox="1"/>
          <p:nvPr/>
        </p:nvSpPr>
        <p:spPr>
          <a:xfrm>
            <a:off x="3598249" y="2430179"/>
            <a:ext cx="8489891" cy="4524315"/>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For risks that will have a financial or commercial impact, the benchmark test is likely to be based on monetary value.</a:t>
            </a:r>
          </a:p>
          <a:p>
            <a:pPr algn="just">
              <a:defRPr/>
            </a:pPr>
            <a:r>
              <a:rPr lang="en-US" sz="3200" dirty="0">
                <a:solidFill>
                  <a:prstClr val="black"/>
                </a:solidFill>
                <a:latin typeface="Times New Roman" panose="02020603050405020304" pitchFamily="18" charset="0"/>
                <a:cs typeface="Times New Roman" panose="02020603050405020304" pitchFamily="18" charset="0"/>
              </a:rPr>
              <a:t> </a:t>
            </a: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For risks that could disrupt the infrastructure or routine operations of the organization, a benchmark test based on the impact, cost and duration of disruption is appropriate. </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23602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 Significance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3D512F3-370E-1F2A-5BEE-D445EA95F358}"/>
              </a:ext>
            </a:extLst>
          </p:cNvPr>
          <p:cNvSpPr txBox="1"/>
          <p:nvPr/>
        </p:nvSpPr>
        <p:spPr>
          <a:xfrm>
            <a:off x="3598249" y="2430179"/>
            <a:ext cx="8489891" cy="4524315"/>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For reputational risks, the most likely benchmark will be based on the adverse publicity that would result if the risk materializes.</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This may vary according to the nature of the risk and whether it is a financial or non-financial one. </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12953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Opportunity Assessment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3D512F3-370E-1F2A-5BEE-D445EA95F358}"/>
              </a:ext>
            </a:extLst>
          </p:cNvPr>
          <p:cNvSpPr txBox="1"/>
          <p:nvPr/>
        </p:nvSpPr>
        <p:spPr>
          <a:xfrm>
            <a:off x="3598249" y="2430179"/>
            <a:ext cx="8489891" cy="403187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Successfully embracing business opportunities is more likely to be achieved if the organization undertakes opportunity assessments.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Many consultancy firms undertake a detailed evaluation of each new business prospect. </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88953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Opportunity Assessment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3D512F3-370E-1F2A-5BEE-D445EA95F358}"/>
              </a:ext>
            </a:extLst>
          </p:cNvPr>
          <p:cNvSpPr txBox="1"/>
          <p:nvPr/>
        </p:nvSpPr>
        <p:spPr>
          <a:xfrm>
            <a:off x="3598249" y="2430179"/>
            <a:ext cx="8489891" cy="3046988"/>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organization will look at the new prospect and evaluate the scope for a profitable partnership, opportunities to earn extra income and the reputational benefits that might arise from having that potential client as a customer.</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42062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Opportunity Assessment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3D512F3-370E-1F2A-5BEE-D445EA95F358}"/>
              </a:ext>
            </a:extLst>
          </p:cNvPr>
          <p:cNvSpPr txBox="1"/>
          <p:nvPr/>
        </p:nvSpPr>
        <p:spPr>
          <a:xfrm>
            <a:off x="3598249" y="2430179"/>
            <a:ext cx="8489891" cy="403187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Opportunity assessment can be undertaken in relation to new business ventures, as well as new clients.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This opportunity evaluation is designed to identify the additional business opportunities that could arise from winning that client business. </a:t>
            </a:r>
          </a:p>
        </p:txBody>
      </p:sp>
    </p:spTree>
    <p:extLst>
      <p:ext uri="{BB962C8B-B14F-4D97-AF65-F5344CB8AC3E}">
        <p14:creationId xmlns:p14="http://schemas.microsoft.com/office/powerpoint/2010/main" val="3384482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Opportunity Assessment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F3D512F3-370E-1F2A-5BEE-D445EA95F358}"/>
              </a:ext>
            </a:extLst>
          </p:cNvPr>
          <p:cNvSpPr txBox="1"/>
          <p:nvPr/>
        </p:nvSpPr>
        <p:spPr>
          <a:xfrm>
            <a:off x="3598249" y="2430179"/>
            <a:ext cx="8489891" cy="4524315"/>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evaluation will also look at the potential disadvantages of successfully acquiring the client prospect.</a:t>
            </a:r>
          </a:p>
          <a:p>
            <a:pPr algn="just">
              <a:defRPr/>
            </a:pPr>
            <a:r>
              <a:rPr lang="en-US" sz="3200" dirty="0">
                <a:solidFill>
                  <a:prstClr val="black"/>
                </a:solidFill>
                <a:latin typeface="Times New Roman" panose="02020603050405020304" pitchFamily="18" charset="0"/>
                <a:cs typeface="Times New Roman" panose="02020603050405020304" pitchFamily="18" charset="0"/>
              </a:rPr>
              <a:t> </a:t>
            </a: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When undertaking such an opportunity assessment, there has to be the possibility that the organization will advise the client prospect that they do not wish to tender for the business.</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7416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Opportunity Assessment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A1682789-68A7-91F0-2264-756744CC5CC5}"/>
              </a:ext>
            </a:extLst>
          </p:cNvPr>
          <p:cNvPicPr>
            <a:picLocks noChangeAspect="1"/>
          </p:cNvPicPr>
          <p:nvPr/>
        </p:nvPicPr>
        <p:blipFill>
          <a:blip r:embed="rId5"/>
          <a:stretch>
            <a:fillRect/>
          </a:stretch>
        </p:blipFill>
        <p:spPr>
          <a:xfrm>
            <a:off x="3337842" y="2323527"/>
            <a:ext cx="8750298" cy="4033747"/>
          </a:xfrm>
          <a:prstGeom prst="rect">
            <a:avLst/>
          </a:prstGeom>
        </p:spPr>
      </p:pic>
    </p:spTree>
    <p:extLst>
      <p:ext uri="{BB962C8B-B14F-4D97-AF65-F5344CB8AC3E}">
        <p14:creationId xmlns:p14="http://schemas.microsoft.com/office/powerpoint/2010/main" val="29752498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3320C7A-513E-E2C6-7273-F1C72100F154}"/>
              </a:ext>
            </a:extLst>
          </p:cNvPr>
          <p:cNvSpPr txBox="1"/>
          <p:nvPr/>
        </p:nvSpPr>
        <p:spPr>
          <a:xfrm>
            <a:off x="3518452" y="2430178"/>
            <a:ext cx="8362373" cy="3046988"/>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risk profile of an organization can be represented in many ways.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most common method used is to prepare a risk register that contains details of the significant risks that it faces. </a:t>
            </a:r>
          </a:p>
        </p:txBody>
      </p:sp>
    </p:spTree>
    <p:extLst>
      <p:ext uri="{BB962C8B-B14F-4D97-AF65-F5344CB8AC3E}">
        <p14:creationId xmlns:p14="http://schemas.microsoft.com/office/powerpoint/2010/main" val="20106067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3320C7A-513E-E2C6-7273-F1C72100F154}"/>
              </a:ext>
            </a:extLst>
          </p:cNvPr>
          <p:cNvSpPr txBox="1"/>
          <p:nvPr/>
        </p:nvSpPr>
        <p:spPr>
          <a:xfrm>
            <a:off x="3518452" y="2430178"/>
            <a:ext cx="8362373" cy="403187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smtClean="0">
                <a:solidFill>
                  <a:prstClr val="black"/>
                </a:solidFill>
                <a:latin typeface="Times New Roman" panose="02020603050405020304" pitchFamily="18" charset="0"/>
                <a:cs typeface="Times New Roman" panose="02020603050405020304" pitchFamily="18" charset="0"/>
              </a:rPr>
              <a:t>However</a:t>
            </a:r>
            <a:r>
              <a:rPr lang="en-US" sz="3200" dirty="0">
                <a:solidFill>
                  <a:prstClr val="black"/>
                </a:solidFill>
                <a:latin typeface="Times New Roman" panose="02020603050405020304" pitchFamily="18" charset="0"/>
                <a:cs typeface="Times New Roman" panose="02020603050405020304" pitchFamily="18" charset="0"/>
              </a:rPr>
              <a:t>, a disadvantage of the risk register is that it is usually a qualitative evaluation of individual risks.</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 Organizations need to develop a means of measuring, evaluating and quantifying the total risk exposure of the organization.</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1636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3320C7A-513E-E2C6-7273-F1C72100F154}"/>
              </a:ext>
            </a:extLst>
          </p:cNvPr>
          <p:cNvSpPr txBox="1"/>
          <p:nvPr/>
        </p:nvSpPr>
        <p:spPr>
          <a:xfrm>
            <a:off x="3518452" y="2430178"/>
            <a:ext cx="8362373" cy="206210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One of the features of the enterprise risk management approach is to develop a consolidated view of the risk exposure of the organization. </a:t>
            </a:r>
          </a:p>
        </p:txBody>
      </p:sp>
    </p:spTree>
    <p:extLst>
      <p:ext uri="{BB962C8B-B14F-4D97-AF65-F5344CB8AC3E}">
        <p14:creationId xmlns:p14="http://schemas.microsoft.com/office/powerpoint/2010/main" val="3846559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3320C7A-513E-E2C6-7273-F1C72100F154}"/>
              </a:ext>
            </a:extLst>
          </p:cNvPr>
          <p:cNvSpPr txBox="1"/>
          <p:nvPr/>
        </p:nvSpPr>
        <p:spPr>
          <a:xfrm>
            <a:off x="3518452" y="2430178"/>
            <a:ext cx="8362373" cy="2554545"/>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approach based on calculating the total risk exposure of an organization is similar to the approach taken to the measurement and quantification of risk in operational risk management.</a:t>
            </a:r>
          </a:p>
        </p:txBody>
      </p:sp>
    </p:spTree>
    <p:extLst>
      <p:ext uri="{BB962C8B-B14F-4D97-AF65-F5344CB8AC3E}">
        <p14:creationId xmlns:p14="http://schemas.microsoft.com/office/powerpoint/2010/main" val="27579702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3320C7A-513E-E2C6-7273-F1C72100F154}"/>
              </a:ext>
            </a:extLst>
          </p:cNvPr>
          <p:cNvSpPr txBox="1"/>
          <p:nvPr/>
        </p:nvSpPr>
        <p:spPr>
          <a:xfrm>
            <a:off x="3518452" y="2430178"/>
            <a:ext cx="8362373" cy="3046988"/>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This section introduces the idea of a ‘riskiness index’. The idea is to present a semi-quantitative approach that takes a snapshot of the overall level of risk embedded in the organization. </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5106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3320C7A-513E-E2C6-7273-F1C72100F154}"/>
              </a:ext>
            </a:extLst>
          </p:cNvPr>
          <p:cNvSpPr txBox="1"/>
          <p:nvPr/>
        </p:nvSpPr>
        <p:spPr>
          <a:xfrm>
            <a:off x="3518452" y="2430178"/>
            <a:ext cx="8362373" cy="2554545"/>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overall level of risk will take account of the strategy currently being followed by the organization, the projects that are in progress, and the nature of the routine operations being undertaken. </a:t>
            </a:r>
          </a:p>
        </p:txBody>
      </p:sp>
    </p:spTree>
    <p:extLst>
      <p:ext uri="{BB962C8B-B14F-4D97-AF65-F5344CB8AC3E}">
        <p14:creationId xmlns:p14="http://schemas.microsoft.com/office/powerpoint/2010/main" val="35917786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3320C7A-513E-E2C6-7273-F1C72100F154}"/>
              </a:ext>
            </a:extLst>
          </p:cNvPr>
          <p:cNvSpPr txBox="1"/>
          <p:nvPr/>
        </p:nvSpPr>
        <p:spPr>
          <a:xfrm>
            <a:off x="3518452" y="2430178"/>
            <a:ext cx="8362373" cy="1569660"/>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This approach can offer an opportunity to benchmark risk management performance and track changes over time.</a:t>
            </a:r>
          </a:p>
        </p:txBody>
      </p:sp>
    </p:spTree>
    <p:extLst>
      <p:ext uri="{BB962C8B-B14F-4D97-AF65-F5344CB8AC3E}">
        <p14:creationId xmlns:p14="http://schemas.microsoft.com/office/powerpoint/2010/main" val="32957672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03320C7A-513E-E2C6-7273-F1C72100F154}"/>
              </a:ext>
            </a:extLst>
          </p:cNvPr>
          <p:cNvSpPr txBox="1"/>
          <p:nvPr/>
        </p:nvSpPr>
        <p:spPr>
          <a:xfrm>
            <a:off x="3518452" y="2430178"/>
            <a:ext cx="8362373" cy="3046988"/>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Table 14.2 presents a set of questions that can be used to develop a riskiness index for an organization.</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 The table uses the structure of the FIRM risk scorecard as a means of categorizing risks. </a:t>
            </a:r>
          </a:p>
        </p:txBody>
      </p:sp>
    </p:spTree>
    <p:extLst>
      <p:ext uri="{BB962C8B-B14F-4D97-AF65-F5344CB8AC3E}">
        <p14:creationId xmlns:p14="http://schemas.microsoft.com/office/powerpoint/2010/main" val="13804077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F3547420-195C-F572-815D-2D851A640FC4}"/>
              </a:ext>
            </a:extLst>
          </p:cNvPr>
          <p:cNvPicPr>
            <a:picLocks noChangeAspect="1"/>
          </p:cNvPicPr>
          <p:nvPr/>
        </p:nvPicPr>
        <p:blipFill>
          <a:blip r:embed="rId5"/>
          <a:stretch>
            <a:fillRect/>
          </a:stretch>
        </p:blipFill>
        <p:spPr>
          <a:xfrm>
            <a:off x="3437433" y="2369387"/>
            <a:ext cx="8650707" cy="3987888"/>
          </a:xfrm>
          <a:prstGeom prst="rect">
            <a:avLst/>
          </a:prstGeom>
        </p:spPr>
      </p:pic>
    </p:spTree>
    <p:extLst>
      <p:ext uri="{BB962C8B-B14F-4D97-AF65-F5344CB8AC3E}">
        <p14:creationId xmlns:p14="http://schemas.microsoft.com/office/powerpoint/2010/main" val="2680982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F86CCA36-F7B7-E12F-99EC-4DCE35DBE866}"/>
              </a:ext>
            </a:extLst>
          </p:cNvPr>
          <p:cNvPicPr>
            <a:picLocks noChangeAspect="1"/>
          </p:cNvPicPr>
          <p:nvPr/>
        </p:nvPicPr>
        <p:blipFill>
          <a:blip r:embed="rId5"/>
          <a:stretch>
            <a:fillRect/>
          </a:stretch>
        </p:blipFill>
        <p:spPr>
          <a:xfrm>
            <a:off x="3437432" y="2369387"/>
            <a:ext cx="8650708" cy="3886817"/>
          </a:xfrm>
          <a:prstGeom prst="rect">
            <a:avLst/>
          </a:prstGeom>
        </p:spPr>
      </p:pic>
    </p:spTree>
    <p:extLst>
      <p:ext uri="{BB962C8B-B14F-4D97-AF65-F5344CB8AC3E}">
        <p14:creationId xmlns:p14="http://schemas.microsoft.com/office/powerpoint/2010/main" val="1984181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ABA96CA2-3422-9766-F17C-61854E456F25}"/>
              </a:ext>
            </a:extLst>
          </p:cNvPr>
          <p:cNvPicPr>
            <a:picLocks noChangeAspect="1"/>
          </p:cNvPicPr>
          <p:nvPr/>
        </p:nvPicPr>
        <p:blipFill>
          <a:blip r:embed="rId5"/>
          <a:stretch>
            <a:fillRect/>
          </a:stretch>
        </p:blipFill>
        <p:spPr>
          <a:xfrm>
            <a:off x="3437432" y="2430177"/>
            <a:ext cx="8539219" cy="3927097"/>
          </a:xfrm>
          <a:prstGeom prst="rect">
            <a:avLst/>
          </a:prstGeom>
        </p:spPr>
      </p:pic>
    </p:spTree>
    <p:extLst>
      <p:ext uri="{BB962C8B-B14F-4D97-AF65-F5344CB8AC3E}">
        <p14:creationId xmlns:p14="http://schemas.microsoft.com/office/powerpoint/2010/main" val="39427307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2299B4A7-11B7-28D1-F9D9-3EDAF2308DB4}"/>
              </a:ext>
            </a:extLst>
          </p:cNvPr>
          <p:cNvPicPr>
            <a:picLocks noChangeAspect="1"/>
          </p:cNvPicPr>
          <p:nvPr/>
        </p:nvPicPr>
        <p:blipFill>
          <a:blip r:embed="rId5"/>
          <a:stretch>
            <a:fillRect/>
          </a:stretch>
        </p:blipFill>
        <p:spPr>
          <a:xfrm>
            <a:off x="3434169" y="2369388"/>
            <a:ext cx="8653971" cy="3987888"/>
          </a:xfrm>
          <a:prstGeom prst="rect">
            <a:avLst/>
          </a:prstGeom>
        </p:spPr>
      </p:pic>
    </p:spTree>
    <p:extLst>
      <p:ext uri="{BB962C8B-B14F-4D97-AF65-F5344CB8AC3E}">
        <p14:creationId xmlns:p14="http://schemas.microsoft.com/office/powerpoint/2010/main" val="35926406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Table 14.2: Riskiness Index</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FDEF2481-0231-1F69-D618-EDC3A7843479}"/>
              </a:ext>
            </a:extLst>
          </p:cNvPr>
          <p:cNvPicPr>
            <a:picLocks noChangeAspect="1"/>
          </p:cNvPicPr>
          <p:nvPr/>
        </p:nvPicPr>
        <p:blipFill>
          <a:blip r:embed="rId5"/>
          <a:stretch>
            <a:fillRect/>
          </a:stretch>
        </p:blipFill>
        <p:spPr>
          <a:xfrm>
            <a:off x="3437433" y="2369387"/>
            <a:ext cx="8650707" cy="3987888"/>
          </a:xfrm>
          <a:prstGeom prst="rect">
            <a:avLst/>
          </a:prstGeom>
        </p:spPr>
      </p:pic>
    </p:spTree>
    <p:extLst>
      <p:ext uri="{BB962C8B-B14F-4D97-AF65-F5344CB8AC3E}">
        <p14:creationId xmlns:p14="http://schemas.microsoft.com/office/powerpoint/2010/main" val="19636149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Strategy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206210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Organizations will have a mission statement, together with a set of corporate objectives and an understanding of the expectations of the different stakeholders in the organization. </a:t>
            </a:r>
          </a:p>
        </p:txBody>
      </p:sp>
    </p:spTree>
    <p:extLst>
      <p:ext uri="{BB962C8B-B14F-4D97-AF65-F5344CB8AC3E}">
        <p14:creationId xmlns:p14="http://schemas.microsoft.com/office/powerpoint/2010/main" val="17025870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Strategy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206210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board of the organization then needs to develop an effective and efficient strategy that will deliver exactly what is expected in terms of the mission, objectives and expectations. </a:t>
            </a:r>
          </a:p>
        </p:txBody>
      </p:sp>
    </p:spTree>
    <p:extLst>
      <p:ext uri="{BB962C8B-B14F-4D97-AF65-F5344CB8AC3E}">
        <p14:creationId xmlns:p14="http://schemas.microsoft.com/office/powerpoint/2010/main" val="27071367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Strategy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3539430"/>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 order to make correct strategic decisions, the board of the organization will need access to risk information.</a:t>
            </a:r>
          </a:p>
          <a:p>
            <a:pPr algn="just">
              <a:defRPr/>
            </a:pPr>
            <a:r>
              <a:rPr lang="en-US" sz="3200" dirty="0">
                <a:solidFill>
                  <a:prstClr val="black"/>
                </a:solidFill>
                <a:latin typeface="Times New Roman" panose="02020603050405020304" pitchFamily="18" charset="0"/>
                <a:cs typeface="Times New Roman" panose="02020603050405020304" pitchFamily="18" charset="0"/>
              </a:rPr>
              <a:t> </a:t>
            </a: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A risk assessment of the proposed strategy, together with a risk assessment of any viable alternative strategies, should be undertaken. </a:t>
            </a:r>
          </a:p>
        </p:txBody>
      </p:sp>
    </p:spTree>
    <p:extLst>
      <p:ext uri="{BB962C8B-B14F-4D97-AF65-F5344CB8AC3E}">
        <p14:creationId xmlns:p14="http://schemas.microsoft.com/office/powerpoint/2010/main" val="26361746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Strategy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206210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 availability of this risk assessment information will ensure that the strategic decisions are more likely to be correct.</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2137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3046988"/>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It is essential that every organization adopts the correct core processes. </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A core process may be considered as the collection of activities that deliver a specific stakeholder expectation.</a:t>
            </a:r>
          </a:p>
        </p:txBody>
      </p:sp>
    </p:spTree>
    <p:extLst>
      <p:ext uri="{BB962C8B-B14F-4D97-AF65-F5344CB8AC3E}">
        <p14:creationId xmlns:p14="http://schemas.microsoft.com/office/powerpoint/2010/main" val="21757599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3539430"/>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This is the meaning of core process that is allocated by business process re-engineering (BPR) practitioners.</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There is a difference between a process being efficient and effective.</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00715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3046988"/>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An efficient process means that there is no disruption and no excess cost.</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 However, the process may be the incorrect one for cost-effectively delivering the requirements. </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84764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3539430"/>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Where processes need to be improved, a project will normally be undertaken, and change achieved.</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In circumstances where a series of projects are required, this is often referred to as a program of work. </a:t>
            </a:r>
          </a:p>
        </p:txBody>
      </p:sp>
    </p:spTree>
    <p:extLst>
      <p:ext uri="{BB962C8B-B14F-4D97-AF65-F5344CB8AC3E}">
        <p14:creationId xmlns:p14="http://schemas.microsoft.com/office/powerpoint/2010/main" val="27492949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2062103"/>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When a project, or program of work, is implemented by an organization, the desire will normally be to improve the effectiveness and/or efficiency of core processes.</a:t>
            </a:r>
          </a:p>
        </p:txBody>
      </p:sp>
    </p:spTree>
    <p:extLst>
      <p:ext uri="{BB962C8B-B14F-4D97-AF65-F5344CB8AC3E}">
        <p14:creationId xmlns:p14="http://schemas.microsoft.com/office/powerpoint/2010/main" val="26331476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3539430"/>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It is a fundamental requirement for organizations that they have effective and efficient operations.</a:t>
            </a:r>
          </a:p>
          <a:p>
            <a:pPr algn="ju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 Efficient operations should make best use of the resources of the organization and should operate without unplanned disruption. </a:t>
            </a:r>
          </a:p>
        </p:txBody>
      </p:sp>
    </p:spTree>
    <p:extLst>
      <p:ext uri="{BB962C8B-B14F-4D97-AF65-F5344CB8AC3E}">
        <p14:creationId xmlns:p14="http://schemas.microsoft.com/office/powerpoint/2010/main" val="35988091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2554545"/>
          </a:xfrm>
          <a:prstGeom prst="rect">
            <a:avLst/>
          </a:prstGeom>
          <a:noFill/>
        </p:spPr>
        <p:txBody>
          <a:bodyPr wrap="square">
            <a:spAutoFit/>
          </a:bodyPr>
          <a:lstStyle/>
          <a:p>
            <a:pPr marL="571500" indent="-571500" algn="just">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Undertaking efficient operations that use minimum resources and produce maximum output will deliver the greatest benefit to the organization.</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40994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3046988"/>
          </a:xfrm>
          <a:prstGeom prst="rect">
            <a:avLst/>
          </a:prstGeom>
          <a:noFill/>
        </p:spPr>
        <p:txBody>
          <a:bodyPr wrap="square">
            <a:spAutoFit/>
          </a:bodyPr>
          <a:lstStyle/>
          <a:p>
            <a:pPr marL="571500" indent="-571500" algn="justLow">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Operations also need to be effective in that they represent the best way of conducting the operations. </a:t>
            </a:r>
          </a:p>
          <a:p>
            <a:pPr algn="justLow">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indent="-571500" algn="justLow">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For example, it is possible to have an efficient journey by car or bus across a busy city. </a:t>
            </a:r>
          </a:p>
        </p:txBody>
      </p:sp>
    </p:spTree>
    <p:extLst>
      <p:ext uri="{BB962C8B-B14F-4D97-AF65-F5344CB8AC3E}">
        <p14:creationId xmlns:p14="http://schemas.microsoft.com/office/powerpoint/2010/main" val="11107433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12953"/>
            <a:ext cx="7697689"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Upside in Projects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C9FE903B-7E30-EE42-5FA3-E540E4F6086D}"/>
              </a:ext>
            </a:extLst>
          </p:cNvPr>
          <p:cNvSpPr txBox="1"/>
          <p:nvPr/>
        </p:nvSpPr>
        <p:spPr>
          <a:xfrm>
            <a:off x="3437433" y="2401407"/>
            <a:ext cx="8650706" cy="2062103"/>
          </a:xfrm>
          <a:prstGeom prst="rect">
            <a:avLst/>
          </a:prstGeom>
          <a:noFill/>
        </p:spPr>
        <p:txBody>
          <a:bodyPr wrap="square">
            <a:spAutoFit/>
          </a:bodyPr>
          <a:lstStyle/>
          <a:p>
            <a:pPr marL="571500" indent="-571500" algn="justLow">
              <a:buFont typeface="Wingdings" panose="05000000000000000000" pitchFamily="2" charset="2"/>
              <a:buChar char="§"/>
              <a:defRPr/>
            </a:pPr>
            <a:r>
              <a:rPr lang="en-US" sz="3200" dirty="0">
                <a:solidFill>
                  <a:prstClr val="black"/>
                </a:solidFill>
                <a:latin typeface="Times New Roman" panose="02020603050405020304" pitchFamily="18" charset="0"/>
                <a:cs typeface="Times New Roman" panose="02020603050405020304" pitchFamily="18" charset="0"/>
              </a:rPr>
              <a:t>However, the effective way to travel in many large cities is by means of the metro or underground system.</a:t>
            </a:r>
          </a:p>
          <a:p>
            <a:pPr marL="571500" indent="-571500" algn="just">
              <a:buFont typeface="Wingdings" panose="05000000000000000000" pitchFamily="2" charset="2"/>
              <a:buChar char="§"/>
              <a:defRPr/>
            </a:pPr>
            <a:endParaRPr lang="en-US" sz="3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949274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52A83B0-E2E1-436E-8551-2AE17B7320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54B253B1-2949-47EC-A50C-0A533C86D1A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443</TotalTime>
  <Words>1563</Words>
  <Application>Microsoft Office PowerPoint</Application>
  <PresentationFormat>Widescreen</PresentationFormat>
  <Paragraphs>321</Paragraphs>
  <Slides>48</Slides>
  <Notes>47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293</cp:revision>
  <dcterms:created xsi:type="dcterms:W3CDTF">2023-04-29T09:08:00Z</dcterms:created>
  <dcterms:modified xsi:type="dcterms:W3CDTF">2024-03-24T19:15:34Z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