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637" r:id="rId3"/>
    <p:sldId id="638" r:id="rId4"/>
    <p:sldId id="639" r:id="rId5"/>
    <p:sldId id="705" r:id="rId6"/>
    <p:sldId id="688" r:id="rId7"/>
    <p:sldId id="689" r:id="rId8"/>
    <p:sldId id="690" r:id="rId9"/>
    <p:sldId id="691" r:id="rId10"/>
    <p:sldId id="692" r:id="rId11"/>
    <p:sldId id="693" r:id="rId12"/>
    <p:sldId id="646" r:id="rId13"/>
    <p:sldId id="694" r:id="rId14"/>
    <p:sldId id="695" r:id="rId15"/>
    <p:sldId id="696" r:id="rId16"/>
    <p:sldId id="697" r:id="rId17"/>
    <p:sldId id="698" r:id="rId18"/>
    <p:sldId id="699" r:id="rId19"/>
    <p:sldId id="700" r:id="rId20"/>
    <p:sldId id="701" r:id="rId21"/>
    <p:sldId id="702" r:id="rId22"/>
    <p:sldId id="703" r:id="rId23"/>
    <p:sldId id="704" r:id="rId24"/>
    <p:sldId id="658" r:id="rId25"/>
    <p:sldId id="659" r:id="rId26"/>
    <p:sldId id="660" r:id="rId27"/>
    <p:sldId id="661" r:id="rId28"/>
    <p:sldId id="662" r:id="rId29"/>
    <p:sldId id="663" r:id="rId30"/>
    <p:sldId id="664" r:id="rId31"/>
    <p:sldId id="665" r:id="rId32"/>
    <p:sldId id="666" r:id="rId33"/>
    <p:sldId id="667" r:id="rId34"/>
    <p:sldId id="668" r:id="rId35"/>
    <p:sldId id="669" r:id="rId36"/>
    <p:sldId id="670" r:id="rId37"/>
    <p:sldId id="671" r:id="rId38"/>
    <p:sldId id="672" r:id="rId39"/>
    <p:sldId id="673" r:id="rId40"/>
    <p:sldId id="674" r:id="rId41"/>
    <p:sldId id="675" r:id="rId42"/>
    <p:sldId id="676" r:id="rId43"/>
    <p:sldId id="677" r:id="rId44"/>
    <p:sldId id="678" r:id="rId45"/>
    <p:sldId id="679" r:id="rId46"/>
    <p:sldId id="680" r:id="rId47"/>
    <p:sldId id="681" r:id="rId48"/>
    <p:sldId id="682" r:id="rId49"/>
    <p:sldId id="683" r:id="rId50"/>
    <p:sldId id="684" r:id="rId51"/>
    <p:sldId id="685" r:id="rId52"/>
    <p:sldId id="686" r:id="rId53"/>
    <p:sldId id="594"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7"/>
            <p14:sldId id="638"/>
            <p14:sldId id="639"/>
            <p14:sldId id="705"/>
            <p14:sldId id="688"/>
            <p14:sldId id="689"/>
            <p14:sldId id="690"/>
            <p14:sldId id="691"/>
            <p14:sldId id="692"/>
            <p14:sldId id="693"/>
            <p14:sldId id="646"/>
            <p14:sldId id="694"/>
            <p14:sldId id="695"/>
            <p14:sldId id="696"/>
            <p14:sldId id="697"/>
            <p14:sldId id="698"/>
            <p14:sldId id="699"/>
            <p14:sldId id="700"/>
            <p14:sldId id="701"/>
            <p14:sldId id="702"/>
            <p14:sldId id="703"/>
            <p14:sldId id="704"/>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01-Feb-24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01-Feb-24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769441"/>
          </a:xfrm>
          <a:prstGeom prst="rect">
            <a:avLst/>
          </a:prstGeom>
          <a:noFill/>
        </p:spPr>
        <p:txBody>
          <a:bodyPr wrap="square" rtlCol="0">
            <a:spAutoFit/>
          </a:bodyPr>
          <a:lstStyle/>
          <a:p>
            <a:pPr algn="ctr"/>
            <a:r>
              <a:rPr lang="en-US" sz="4400" b="1" dirty="0" smtClean="0">
                <a:solidFill>
                  <a:schemeClr val="bg1"/>
                </a:solidFill>
              </a:rPr>
              <a:t>Project Contracts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5046" y="1648465"/>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54607" y="273223"/>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10" name="Rectangle 9"/>
          <p:cNvSpPr/>
          <p:nvPr/>
        </p:nvSpPr>
        <p:spPr>
          <a:xfrm>
            <a:off x="8426368" y="351920"/>
            <a:ext cx="2735492" cy="1096519"/>
          </a:xfrm>
          <a:prstGeom prst="rect">
            <a:avLst/>
          </a:prstGeom>
        </p:spPr>
        <p:txBody>
          <a:bodyPr wrap="none">
            <a:spAutoFit/>
          </a:bodyPr>
          <a:lstStyle/>
          <a:p>
            <a:pPr algn="ctr">
              <a:lnSpc>
                <a:spcPct val="107000"/>
              </a:lnSpc>
              <a:spcAft>
                <a:spcPts val="800"/>
              </a:spcAft>
            </a:pPr>
            <a:r>
              <a:rPr lang="en-US" sz="2800" b="1"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a:t>
            </a:r>
            <a:endParaRPr lang="en-US" sz="2800" b="1"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800"/>
              </a:spcAft>
            </a:pPr>
            <a:r>
              <a:rPr lang="en-US" sz="2800" b="1"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a:t>
            </a:r>
            <a:r>
              <a:rPr lang="en-US" sz="2800" b="1"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Contracts</a:t>
            </a:r>
          </a:p>
        </p:txBody>
      </p:sp>
      <p:cxnSp>
        <p:nvCxnSpPr>
          <p:cNvPr id="12" name="Straight Arrow Connector 11"/>
          <p:cNvCxnSpPr/>
          <p:nvPr/>
        </p:nvCxnSpPr>
        <p:spPr>
          <a:xfrm flipH="1">
            <a:off x="8512404" y="1527140"/>
            <a:ext cx="1065229" cy="650452"/>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3" name="Rectangle 12"/>
          <p:cNvSpPr/>
          <p:nvPr/>
        </p:nvSpPr>
        <p:spPr>
          <a:xfrm>
            <a:off x="7121380" y="2256293"/>
            <a:ext cx="2456253" cy="882678"/>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p>
        </p:txBody>
      </p:sp>
      <p:cxnSp>
        <p:nvCxnSpPr>
          <p:cNvPr id="14" name="Straight Arrow Connector 13"/>
          <p:cNvCxnSpPr/>
          <p:nvPr/>
        </p:nvCxnSpPr>
        <p:spPr>
          <a:xfrm>
            <a:off x="9577633" y="1543709"/>
            <a:ext cx="1055802" cy="591259"/>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6" name="Rectangle 15"/>
          <p:cNvSpPr/>
          <p:nvPr/>
        </p:nvSpPr>
        <p:spPr>
          <a:xfrm>
            <a:off x="9735747" y="2256293"/>
            <a:ext cx="2456253" cy="865173"/>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smtClean="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24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accent1">
                    <a:lumMod val="60000"/>
                    <a:lumOff val="4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1">
                    <a:lumMod val="60000"/>
                    <a:lumOff val="4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1">
                  <a:lumMod val="60000"/>
                  <a:lumOff val="4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59283" y="2875173"/>
            <a:ext cx="3051142" cy="1655518"/>
          </a:xfrm>
          <a:prstGeom prst="rect">
            <a:avLst/>
          </a:prstGeom>
        </p:spPr>
        <p:txBody>
          <a:bodyPr wrap="square">
            <a:spAutoFit/>
          </a:bodyPr>
          <a:lstStyle/>
          <a:p>
            <a:pPr algn="ctr">
              <a:lnSpc>
                <a:spcPct val="107000"/>
              </a:lnSpc>
              <a:spcAft>
                <a:spcPts val="800"/>
              </a:spcAft>
            </a:pPr>
            <a:r>
              <a:rPr lang="en-US" sz="2400" b="1" dirty="0">
                <a:solidFill>
                  <a:schemeClr val="tx2">
                    <a:lumMod val="2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Relationship between Contract management and procurement department</a:t>
            </a:r>
          </a:p>
        </p:txBody>
      </p:sp>
      <p:cxnSp>
        <p:nvCxnSpPr>
          <p:cNvPr id="21" name="Straight Arrow Connector 20"/>
          <p:cNvCxnSpPr/>
          <p:nvPr/>
        </p:nvCxnSpPr>
        <p:spPr>
          <a:xfrm flipH="1">
            <a:off x="1391024" y="4524029"/>
            <a:ext cx="1065229" cy="650452"/>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2" name="Rectangle 21"/>
          <p:cNvSpPr/>
          <p:nvPr/>
        </p:nvSpPr>
        <p:spPr>
          <a:xfrm>
            <a:off x="0" y="5253182"/>
            <a:ext cx="2456253" cy="863185"/>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a:solidFill>
                  <a:schemeClr val="bg2">
                    <a:lumMod val="75000"/>
                  </a:schemeClr>
                </a:solidFill>
              </a:rPr>
              <a:t>Roles and responsibilities </a:t>
            </a:r>
            <a:endParaRPr lang="en-US" sz="32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23" name="Straight Arrow Connector 22"/>
          <p:cNvCxnSpPr/>
          <p:nvPr/>
        </p:nvCxnSpPr>
        <p:spPr>
          <a:xfrm>
            <a:off x="2456253" y="4540598"/>
            <a:ext cx="1055802" cy="591259"/>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4" name="Rectangle 23"/>
          <p:cNvSpPr/>
          <p:nvPr/>
        </p:nvSpPr>
        <p:spPr>
          <a:xfrm>
            <a:off x="2614367" y="5253182"/>
            <a:ext cx="2456253" cy="830997"/>
          </a:xfrm>
          <a:prstGeom prst="rect">
            <a:avLst/>
          </a:prstGeom>
          <a:ln>
            <a:solidFill>
              <a:schemeClr val="bg1">
                <a:lumMod val="65000"/>
                <a:lumOff val="35000"/>
              </a:schemeClr>
            </a:solidFill>
          </a:ln>
        </p:spPr>
        <p:txBody>
          <a:bodyPr wrap="square">
            <a:spAutoFit/>
          </a:bodyPr>
          <a:lstStyle/>
          <a:p>
            <a:pPr algn="ctr"/>
            <a:r>
              <a:rPr lang="en-US" sz="2400" b="1" i="1" dirty="0">
                <a:solidFill>
                  <a:schemeClr val="bg2">
                    <a:lumMod val="75000"/>
                  </a:schemeClr>
                </a:solidFill>
              </a:rPr>
              <a:t>Project Procurement</a:t>
            </a:r>
          </a:p>
        </p:txBody>
      </p:sp>
    </p:spTree>
    <p:extLst>
      <p:ext uri="{BB962C8B-B14F-4D97-AF65-F5344CB8AC3E}">
        <p14:creationId xmlns:p14="http://schemas.microsoft.com/office/powerpoint/2010/main" val="326733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fltVal val="0"/>
                                          </p:val>
                                        </p:tav>
                                        <p:tav tm="100000">
                                          <p:val>
                                            <p:strVal val="#ppt_w"/>
                                          </p:val>
                                        </p:tav>
                                      </p:tavLst>
                                    </p:anim>
                                    <p:anim calcmode="lin" valueType="num">
                                      <p:cBhvr>
                                        <p:cTn id="27" dur="1000" fill="hold"/>
                                        <p:tgtEl>
                                          <p:spTgt spid="12"/>
                                        </p:tgtEl>
                                        <p:attrNameLst>
                                          <p:attrName>ppt_h</p:attrName>
                                        </p:attrNameLst>
                                      </p:cBhvr>
                                      <p:tavLst>
                                        <p:tav tm="0">
                                          <p:val>
                                            <p:fltVal val="0"/>
                                          </p:val>
                                        </p:tav>
                                        <p:tav tm="100000">
                                          <p:val>
                                            <p:strVal val="#ppt_h"/>
                                          </p:val>
                                        </p:tav>
                                      </p:tavLst>
                                    </p:anim>
                                    <p:anim calcmode="lin" valueType="num">
                                      <p:cBhvr>
                                        <p:cTn id="28" dur="1000" fill="hold"/>
                                        <p:tgtEl>
                                          <p:spTgt spid="12"/>
                                        </p:tgtEl>
                                        <p:attrNameLst>
                                          <p:attrName>style.rotation</p:attrName>
                                        </p:attrNameLst>
                                      </p:cBhvr>
                                      <p:tavLst>
                                        <p:tav tm="0">
                                          <p:val>
                                            <p:fltVal val="90"/>
                                          </p:val>
                                        </p:tav>
                                        <p:tav tm="100000">
                                          <p:val>
                                            <p:fltVal val="0"/>
                                          </p:val>
                                        </p:tav>
                                      </p:tavLst>
                                    </p:anim>
                                    <p:animEffect transition="in" filter="fade">
                                      <p:cBhvr>
                                        <p:cTn id="29" dur="1000"/>
                                        <p:tgtEl>
                                          <p:spTgt spid="12"/>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fltVal val="0"/>
                                          </p:val>
                                        </p:tav>
                                        <p:tav tm="100000">
                                          <p:val>
                                            <p:strVal val="#ppt_w"/>
                                          </p:val>
                                        </p:tav>
                                      </p:tavLst>
                                    </p:anim>
                                    <p:anim calcmode="lin" valueType="num">
                                      <p:cBhvr>
                                        <p:cTn id="33" dur="1000" fill="hold"/>
                                        <p:tgtEl>
                                          <p:spTgt spid="13"/>
                                        </p:tgtEl>
                                        <p:attrNameLst>
                                          <p:attrName>ppt_h</p:attrName>
                                        </p:attrNameLst>
                                      </p:cBhvr>
                                      <p:tavLst>
                                        <p:tav tm="0">
                                          <p:val>
                                            <p:fltVal val="0"/>
                                          </p:val>
                                        </p:tav>
                                        <p:tav tm="100000">
                                          <p:val>
                                            <p:strVal val="#ppt_h"/>
                                          </p:val>
                                        </p:tav>
                                      </p:tavLst>
                                    </p:anim>
                                    <p:anim calcmode="lin" valueType="num">
                                      <p:cBhvr>
                                        <p:cTn id="34" dur="1000" fill="hold"/>
                                        <p:tgtEl>
                                          <p:spTgt spid="13"/>
                                        </p:tgtEl>
                                        <p:attrNameLst>
                                          <p:attrName>style.rotation</p:attrName>
                                        </p:attrNameLst>
                                      </p:cBhvr>
                                      <p:tavLst>
                                        <p:tav tm="0">
                                          <p:val>
                                            <p:fltVal val="90"/>
                                          </p:val>
                                        </p:tav>
                                        <p:tav tm="100000">
                                          <p:val>
                                            <p:fltVal val="0"/>
                                          </p:val>
                                        </p:tav>
                                      </p:tavLst>
                                    </p:anim>
                                    <p:animEffect transition="in" filter="fade">
                                      <p:cBhvr>
                                        <p:cTn id="35" dur="10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style.rotation</p:attrName>
                                        </p:attrNameLst>
                                      </p:cBhvr>
                                      <p:tavLst>
                                        <p:tav tm="0">
                                          <p:val>
                                            <p:fltVal val="90"/>
                                          </p:val>
                                        </p:tav>
                                        <p:tav tm="100000">
                                          <p:val>
                                            <p:fltVal val="0"/>
                                          </p:val>
                                        </p:tav>
                                      </p:tavLst>
                                    </p:anim>
                                    <p:animEffect transition="in" filter="fade">
                                      <p:cBhvr>
                                        <p:cTn id="49" dur="10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ppt_x"/>
                                          </p:val>
                                        </p:tav>
                                        <p:tav tm="100000">
                                          <p:val>
                                            <p:strVal val="#ppt_x"/>
                                          </p:val>
                                        </p:tav>
                                      </p:tavLst>
                                    </p:anim>
                                    <p:anim calcmode="lin" valueType="num">
                                      <p:cBhvr additive="base">
                                        <p:cTn id="55" dur="5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ppt_x"/>
                                          </p:val>
                                        </p:tav>
                                        <p:tav tm="100000">
                                          <p:val>
                                            <p:strVal val="#ppt_x"/>
                                          </p:val>
                                        </p:tav>
                                      </p:tavLst>
                                    </p:anim>
                                    <p:anim calcmode="lin" valueType="num">
                                      <p:cBhvr additive="base">
                                        <p:cTn id="59" dur="5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p:cTn id="68" dur="1000" fill="hold"/>
                                        <p:tgtEl>
                                          <p:spTgt spid="21"/>
                                        </p:tgtEl>
                                        <p:attrNameLst>
                                          <p:attrName>ppt_w</p:attrName>
                                        </p:attrNameLst>
                                      </p:cBhvr>
                                      <p:tavLst>
                                        <p:tav tm="0">
                                          <p:val>
                                            <p:fltVal val="0"/>
                                          </p:val>
                                        </p:tav>
                                        <p:tav tm="100000">
                                          <p:val>
                                            <p:strVal val="#ppt_w"/>
                                          </p:val>
                                        </p:tav>
                                      </p:tavLst>
                                    </p:anim>
                                    <p:anim calcmode="lin" valueType="num">
                                      <p:cBhvr>
                                        <p:cTn id="69" dur="1000" fill="hold"/>
                                        <p:tgtEl>
                                          <p:spTgt spid="21"/>
                                        </p:tgtEl>
                                        <p:attrNameLst>
                                          <p:attrName>ppt_h</p:attrName>
                                        </p:attrNameLst>
                                      </p:cBhvr>
                                      <p:tavLst>
                                        <p:tav tm="0">
                                          <p:val>
                                            <p:fltVal val="0"/>
                                          </p:val>
                                        </p:tav>
                                        <p:tav tm="100000">
                                          <p:val>
                                            <p:strVal val="#ppt_h"/>
                                          </p:val>
                                        </p:tav>
                                      </p:tavLst>
                                    </p:anim>
                                    <p:anim calcmode="lin" valueType="num">
                                      <p:cBhvr>
                                        <p:cTn id="70" dur="1000" fill="hold"/>
                                        <p:tgtEl>
                                          <p:spTgt spid="21"/>
                                        </p:tgtEl>
                                        <p:attrNameLst>
                                          <p:attrName>style.rotation</p:attrName>
                                        </p:attrNameLst>
                                      </p:cBhvr>
                                      <p:tavLst>
                                        <p:tav tm="0">
                                          <p:val>
                                            <p:fltVal val="90"/>
                                          </p:val>
                                        </p:tav>
                                        <p:tav tm="100000">
                                          <p:val>
                                            <p:fltVal val="0"/>
                                          </p:val>
                                        </p:tav>
                                      </p:tavLst>
                                    </p:anim>
                                    <p:animEffect transition="in" filter="fade">
                                      <p:cBhvr>
                                        <p:cTn id="71" dur="1000"/>
                                        <p:tgtEl>
                                          <p:spTgt spid="21"/>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1000" fill="hold"/>
                                        <p:tgtEl>
                                          <p:spTgt spid="22"/>
                                        </p:tgtEl>
                                        <p:attrNameLst>
                                          <p:attrName>ppt_w</p:attrName>
                                        </p:attrNameLst>
                                      </p:cBhvr>
                                      <p:tavLst>
                                        <p:tav tm="0">
                                          <p:val>
                                            <p:fltVal val="0"/>
                                          </p:val>
                                        </p:tav>
                                        <p:tav tm="100000">
                                          <p:val>
                                            <p:strVal val="#ppt_w"/>
                                          </p:val>
                                        </p:tav>
                                      </p:tavLst>
                                    </p:anim>
                                    <p:anim calcmode="lin" valueType="num">
                                      <p:cBhvr>
                                        <p:cTn id="75" dur="1000" fill="hold"/>
                                        <p:tgtEl>
                                          <p:spTgt spid="22"/>
                                        </p:tgtEl>
                                        <p:attrNameLst>
                                          <p:attrName>ppt_h</p:attrName>
                                        </p:attrNameLst>
                                      </p:cBhvr>
                                      <p:tavLst>
                                        <p:tav tm="0">
                                          <p:val>
                                            <p:fltVal val="0"/>
                                          </p:val>
                                        </p:tav>
                                        <p:tav tm="100000">
                                          <p:val>
                                            <p:strVal val="#ppt_h"/>
                                          </p:val>
                                        </p:tav>
                                      </p:tavLst>
                                    </p:anim>
                                    <p:anim calcmode="lin" valueType="num">
                                      <p:cBhvr>
                                        <p:cTn id="76" dur="1000" fill="hold"/>
                                        <p:tgtEl>
                                          <p:spTgt spid="22"/>
                                        </p:tgtEl>
                                        <p:attrNameLst>
                                          <p:attrName>style.rotation</p:attrName>
                                        </p:attrNameLst>
                                      </p:cBhvr>
                                      <p:tavLst>
                                        <p:tav tm="0">
                                          <p:val>
                                            <p:fltVal val="90"/>
                                          </p:val>
                                        </p:tav>
                                        <p:tav tm="100000">
                                          <p:val>
                                            <p:fltVal val="0"/>
                                          </p:val>
                                        </p:tav>
                                      </p:tavLst>
                                    </p:anim>
                                    <p:animEffect transition="in" filter="fade">
                                      <p:cBhvr>
                                        <p:cTn id="77" dur="10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nodeType="click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1000" fill="hold"/>
                                        <p:tgtEl>
                                          <p:spTgt spid="23"/>
                                        </p:tgtEl>
                                        <p:attrNameLst>
                                          <p:attrName>ppt_w</p:attrName>
                                        </p:attrNameLst>
                                      </p:cBhvr>
                                      <p:tavLst>
                                        <p:tav tm="0">
                                          <p:val>
                                            <p:fltVal val="0"/>
                                          </p:val>
                                        </p:tav>
                                        <p:tav tm="100000">
                                          <p:val>
                                            <p:strVal val="#ppt_w"/>
                                          </p:val>
                                        </p:tav>
                                      </p:tavLst>
                                    </p:anim>
                                    <p:anim calcmode="lin" valueType="num">
                                      <p:cBhvr>
                                        <p:cTn id="83" dur="1000" fill="hold"/>
                                        <p:tgtEl>
                                          <p:spTgt spid="23"/>
                                        </p:tgtEl>
                                        <p:attrNameLst>
                                          <p:attrName>ppt_h</p:attrName>
                                        </p:attrNameLst>
                                      </p:cBhvr>
                                      <p:tavLst>
                                        <p:tav tm="0">
                                          <p:val>
                                            <p:fltVal val="0"/>
                                          </p:val>
                                        </p:tav>
                                        <p:tav tm="100000">
                                          <p:val>
                                            <p:strVal val="#ppt_h"/>
                                          </p:val>
                                        </p:tav>
                                      </p:tavLst>
                                    </p:anim>
                                    <p:anim calcmode="lin" valueType="num">
                                      <p:cBhvr>
                                        <p:cTn id="84" dur="1000" fill="hold"/>
                                        <p:tgtEl>
                                          <p:spTgt spid="23"/>
                                        </p:tgtEl>
                                        <p:attrNameLst>
                                          <p:attrName>style.rotation</p:attrName>
                                        </p:attrNameLst>
                                      </p:cBhvr>
                                      <p:tavLst>
                                        <p:tav tm="0">
                                          <p:val>
                                            <p:fltVal val="90"/>
                                          </p:val>
                                        </p:tav>
                                        <p:tav tm="100000">
                                          <p:val>
                                            <p:fltVal val="0"/>
                                          </p:val>
                                        </p:tav>
                                      </p:tavLst>
                                    </p:anim>
                                    <p:animEffect transition="in" filter="fade">
                                      <p:cBhvr>
                                        <p:cTn id="85" dur="1000"/>
                                        <p:tgtEl>
                                          <p:spTgt spid="23"/>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1000" fill="hold"/>
                                        <p:tgtEl>
                                          <p:spTgt spid="24"/>
                                        </p:tgtEl>
                                        <p:attrNameLst>
                                          <p:attrName>ppt_w</p:attrName>
                                        </p:attrNameLst>
                                      </p:cBhvr>
                                      <p:tavLst>
                                        <p:tav tm="0">
                                          <p:val>
                                            <p:fltVal val="0"/>
                                          </p:val>
                                        </p:tav>
                                        <p:tav tm="100000">
                                          <p:val>
                                            <p:strVal val="#ppt_w"/>
                                          </p:val>
                                        </p:tav>
                                      </p:tavLst>
                                    </p:anim>
                                    <p:anim calcmode="lin" valueType="num">
                                      <p:cBhvr>
                                        <p:cTn id="89" dur="1000" fill="hold"/>
                                        <p:tgtEl>
                                          <p:spTgt spid="24"/>
                                        </p:tgtEl>
                                        <p:attrNameLst>
                                          <p:attrName>ppt_h</p:attrName>
                                        </p:attrNameLst>
                                      </p:cBhvr>
                                      <p:tavLst>
                                        <p:tav tm="0">
                                          <p:val>
                                            <p:fltVal val="0"/>
                                          </p:val>
                                        </p:tav>
                                        <p:tav tm="100000">
                                          <p:val>
                                            <p:strVal val="#ppt_h"/>
                                          </p:val>
                                        </p:tav>
                                      </p:tavLst>
                                    </p:anim>
                                    <p:anim calcmode="lin" valueType="num">
                                      <p:cBhvr>
                                        <p:cTn id="90" dur="1000" fill="hold"/>
                                        <p:tgtEl>
                                          <p:spTgt spid="24"/>
                                        </p:tgtEl>
                                        <p:attrNameLst>
                                          <p:attrName>style.rotation</p:attrName>
                                        </p:attrNameLst>
                                      </p:cBhvr>
                                      <p:tavLst>
                                        <p:tav tm="0">
                                          <p:val>
                                            <p:fltVal val="90"/>
                                          </p:val>
                                        </p:tav>
                                        <p:tav tm="100000">
                                          <p:val>
                                            <p:fltVal val="0"/>
                                          </p:val>
                                        </p:tav>
                                      </p:tavLst>
                                    </p:anim>
                                    <p:animEffect transition="in" filter="fade">
                                      <p:cBhvr>
                                        <p:cTn id="91"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3" grpId="0" animBg="1"/>
      <p:bldP spid="16" grpId="0" animBg="1"/>
      <p:bldP spid="18" grpId="0" animBg="1"/>
      <p:bldP spid="19" grpId="0"/>
      <p:bldP spid="20" grpId="0"/>
      <p:bldP spid="22"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5" y="2376813"/>
            <a:ext cx="6470810" cy="658835"/>
          </a:xfrm>
          <a:prstGeom prst="rect">
            <a:avLst/>
          </a:prstGeom>
          <a:noFill/>
          <a:ln>
            <a:solidFill>
              <a:schemeClr val="bg2">
                <a:lumMod val="90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nSpc>
                <a:spcPct val="107000"/>
              </a:lnSpc>
              <a:spcAft>
                <a:spcPts val="800"/>
              </a:spcAft>
            </a:pPr>
            <a:r>
              <a:rPr lang="en-US" sz="3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p>
        </p:txBody>
      </p:sp>
      <p:sp>
        <p:nvSpPr>
          <p:cNvPr id="25" name="Rectangle 24"/>
          <p:cNvSpPr/>
          <p:nvPr/>
        </p:nvSpPr>
        <p:spPr>
          <a:xfrm>
            <a:off x="0" y="0"/>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216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noFill/>
          <a:ln>
            <a:solidFill>
              <a:schemeClr val="bg2"/>
            </a:solidFill>
          </a:ln>
        </p:spPr>
        <p:txBody>
          <a:bodyPr wrap="square">
            <a:spAutoFit/>
          </a:bodyPr>
          <a:lstStyle/>
          <a:p>
            <a:r>
              <a:rPr lang="en-US" sz="2000" dirty="0">
                <a:solidFill>
                  <a:schemeClr val="bg1"/>
                </a:solidFill>
              </a:rPr>
              <a:t>‘Contract’ as the term specifies is an agreement between two parties in general. In project management, it’s a formal agreement between a buyer and a seller (more often referred to as supplier). The agreement is made to procure goods and services required for the agreed project.</a:t>
            </a:r>
            <a:endParaRPr lang="en-US" sz="2800" dirty="0">
              <a:solidFill>
                <a:schemeClr val="bg1"/>
              </a:solidFill>
            </a:endParaRPr>
          </a:p>
        </p:txBody>
      </p:sp>
      <p:sp>
        <p:nvSpPr>
          <p:cNvPr id="4" name="Rectangle 3"/>
          <p:cNvSpPr/>
          <p:nvPr/>
        </p:nvSpPr>
        <p:spPr>
          <a:xfrm>
            <a:off x="0" y="4212251"/>
            <a:ext cx="6260026" cy="2246769"/>
          </a:xfrm>
          <a:prstGeom prst="rect">
            <a:avLst/>
          </a:prstGeom>
          <a:noFill/>
          <a:ln>
            <a:solidFill>
              <a:schemeClr val="bg2"/>
            </a:solidFill>
          </a:ln>
        </p:spPr>
        <p:txBody>
          <a:bodyPr wrap="square">
            <a:spAutoFit/>
          </a:bodyPr>
          <a:lstStyle/>
          <a:p>
            <a:r>
              <a:rPr lang="en-US" sz="2000" dirty="0">
                <a:solidFill>
                  <a:schemeClr val="bg1"/>
                </a:solidFill>
              </a:rPr>
              <a:t>This document needs to be prepared by the Project Manager (or the contract project manager if assigned). It is in coordination with Procurement Manager during the project planning stage. It has to be documented as a Procurement Management plan, which is a part of the primary Project Management Plan.</a:t>
            </a:r>
            <a:endParaRPr lang="en-US" sz="2800" dirty="0">
              <a:solidFill>
                <a:schemeClr val="bg1"/>
              </a:solidFill>
            </a:endParaRPr>
          </a:p>
        </p:txBody>
      </p:sp>
      <p:sp>
        <p:nvSpPr>
          <p:cNvPr id="5" name="Rectangle 4"/>
          <p:cNvSpPr/>
          <p:nvPr/>
        </p:nvSpPr>
        <p:spPr>
          <a:xfrm>
            <a:off x="147821" y="75331"/>
            <a:ext cx="4869025"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lumMod val="95000"/>
                  </a:schemeClr>
                </a:solidFill>
                <a:effectLst>
                  <a:outerShdw blurRad="38100" dist="38100" dir="2700000" algn="tl">
                    <a:srgbClr val="000000">
                      <a:alpha val="43137"/>
                    </a:srgbClr>
                  </a:outerShdw>
                </a:effectLst>
              </a:rPr>
              <a:t>Some important definitions</a:t>
            </a:r>
          </a:p>
        </p:txBody>
      </p:sp>
      <p:sp>
        <p:nvSpPr>
          <p:cNvPr id="6" name="Rectangle 5"/>
          <p:cNvSpPr/>
          <p:nvPr/>
        </p:nvSpPr>
        <p:spPr>
          <a:xfrm>
            <a:off x="4577080" y="1135627"/>
            <a:ext cx="1455848"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a:t>
            </a: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8700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631216"/>
          </a:xfrm>
          <a:prstGeom prst="rect">
            <a:avLst/>
          </a:prstGeom>
          <a:noFill/>
          <a:ln>
            <a:solidFill>
              <a:schemeClr val="bg2"/>
            </a:solidFill>
          </a:ln>
        </p:spPr>
        <p:txBody>
          <a:bodyPr wrap="square">
            <a:spAutoFit/>
          </a:bodyPr>
          <a:lstStyle/>
          <a:p>
            <a:r>
              <a:rPr lang="en-US" sz="2000" dirty="0">
                <a:solidFill>
                  <a:schemeClr val="bg1"/>
                </a:solidFill>
              </a:rPr>
              <a:t>Contract Management, a part of the Project management, deals with the vendor/seller/supplier (as termed in the contract). It also manages the procurements according to the terms and conditions set in the ‘Contract.’ The terms and conditions are agreed mutually between the buyer and seller. Contract management is the art and science of managing a contractual agreement throughout the contracting process.</a:t>
            </a:r>
            <a:endParaRPr lang="en-US" sz="2000" dirty="0">
              <a:solidFill>
                <a:schemeClr val="bg1"/>
              </a:solidFill>
            </a:endParaRPr>
          </a:p>
        </p:txBody>
      </p:sp>
      <p:sp>
        <p:nvSpPr>
          <p:cNvPr id="5" name="Rectangle 4"/>
          <p:cNvSpPr/>
          <p:nvPr/>
        </p:nvSpPr>
        <p:spPr>
          <a:xfrm>
            <a:off x="147821" y="75331"/>
            <a:ext cx="4869025"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lumMod val="95000"/>
                  </a:schemeClr>
                </a:solidFill>
                <a:effectLst>
                  <a:outerShdw blurRad="38100" dist="38100" dir="2700000" algn="tl">
                    <a:srgbClr val="000000">
                      <a:alpha val="43137"/>
                    </a:srgbClr>
                  </a:outerShdw>
                </a:effectLst>
              </a:rPr>
              <a:t>Some important definitions</a:t>
            </a:r>
          </a:p>
        </p:txBody>
      </p:sp>
      <p:sp>
        <p:nvSpPr>
          <p:cNvPr id="6" name="Rectangle 5"/>
          <p:cNvSpPr/>
          <p:nvPr/>
        </p:nvSpPr>
        <p:spPr>
          <a:xfrm>
            <a:off x="4577080" y="1135627"/>
            <a:ext cx="3511731"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258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246769"/>
          </a:xfrm>
          <a:prstGeom prst="rect">
            <a:avLst/>
          </a:prstGeom>
          <a:noFill/>
          <a:ln>
            <a:solidFill>
              <a:schemeClr val="bg2"/>
            </a:solidFill>
          </a:ln>
        </p:spPr>
        <p:txBody>
          <a:bodyPr wrap="square">
            <a:spAutoFit/>
          </a:bodyPr>
          <a:lstStyle/>
          <a:p>
            <a:r>
              <a:rPr lang="en-US" sz="2000" dirty="0">
                <a:solidFill>
                  <a:schemeClr val="bg1"/>
                </a:solidFill>
              </a:rPr>
              <a:t>Many contract drafting traps are invisible to non-lawyers. It takes much less skill to critique what is in an agreement than it does to identify and correct what is not – things like remedies for breach, rights of termination, intellectual property protections, or correct descriptions of what the other party is supposed to do. As a result, entrepreneurs and other business persons can overestimate their ability to competently negotiate commercial agreements without legal assistance. Sometimes this leads to painful surprises.</a:t>
            </a:r>
            <a:endParaRPr lang="en-US" sz="2000" dirty="0">
              <a:solidFill>
                <a:schemeClr val="bg1"/>
              </a:solidFill>
            </a:endParaRPr>
          </a:p>
        </p:txBody>
      </p:sp>
      <p:sp>
        <p:nvSpPr>
          <p:cNvPr id="5" name="Rectangle 4"/>
          <p:cNvSpPr/>
          <p:nvPr/>
        </p:nvSpPr>
        <p:spPr>
          <a:xfrm>
            <a:off x="147821" y="75331"/>
            <a:ext cx="7936147"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1">
                    <a:lumMod val="95000"/>
                  </a:schemeClr>
                </a:solidFill>
                <a:effectLst>
                  <a:outerShdw blurRad="38100" dist="38100" dir="2700000" algn="tl">
                    <a:srgbClr val="000000">
                      <a:alpha val="43137"/>
                    </a:srgbClr>
                  </a:outerShdw>
                </a:effectLst>
              </a:rPr>
              <a:t>Importance of Contracts for Project managers</a:t>
            </a:r>
            <a:endParaRPr lang="en-US" sz="3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4577080" y="1135627"/>
            <a:ext cx="2517741"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Hidden Hazards</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688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noFill/>
          <a:ln>
            <a:solidFill>
              <a:schemeClr val="bg2"/>
            </a:solidFill>
          </a:ln>
        </p:spPr>
        <p:txBody>
          <a:bodyPr wrap="square">
            <a:spAutoFit/>
          </a:bodyPr>
          <a:lstStyle/>
          <a:p>
            <a:r>
              <a:rPr lang="en-US" sz="2000" dirty="0">
                <a:solidFill>
                  <a:schemeClr val="bg1"/>
                </a:solidFill>
              </a:rPr>
              <a:t>Most commercial agreements involve one party purchasing some type of good or service from another party, or a combination of goods and services. Thus, one party is often considered a “buyer,” “customer” or “client,” and the other a “seller,” “vendor,” “provider” or “supplier.” For simplicity, we’ll think in terms of buyers and sellers.</a:t>
            </a:r>
            <a:endParaRPr lang="en-US" sz="2000" dirty="0">
              <a:solidFill>
                <a:schemeClr val="bg1"/>
              </a:solidFill>
            </a:endParaRPr>
          </a:p>
        </p:txBody>
      </p:sp>
      <p:sp>
        <p:nvSpPr>
          <p:cNvPr id="5" name="Rectangle 4"/>
          <p:cNvSpPr/>
          <p:nvPr/>
        </p:nvSpPr>
        <p:spPr>
          <a:xfrm>
            <a:off x="147821" y="75331"/>
            <a:ext cx="7936147"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1">
                    <a:lumMod val="95000"/>
                  </a:schemeClr>
                </a:solidFill>
                <a:effectLst>
                  <a:outerShdw blurRad="38100" dist="38100" dir="2700000" algn="tl">
                    <a:srgbClr val="000000">
                      <a:alpha val="43137"/>
                    </a:srgbClr>
                  </a:outerShdw>
                </a:effectLst>
              </a:rPr>
              <a:t>Importance of Contracts for Project managers</a:t>
            </a:r>
            <a:endParaRPr lang="en-US" sz="3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4577080" y="1135627"/>
            <a:ext cx="4938981" cy="553357"/>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0" y="3610462"/>
            <a:ext cx="6004874" cy="1015663"/>
          </a:xfrm>
          <a:prstGeom prst="rect">
            <a:avLst/>
          </a:prstGeom>
          <a:noFill/>
          <a:ln>
            <a:solidFill>
              <a:schemeClr val="bg2"/>
            </a:solidFill>
          </a:ln>
        </p:spPr>
        <p:txBody>
          <a:bodyPr wrap="square">
            <a:spAutoFit/>
          </a:bodyPr>
          <a:lstStyle/>
          <a:p>
            <a:r>
              <a:rPr lang="en-US" sz="2000" dirty="0">
                <a:solidFill>
                  <a:schemeClr val="bg1"/>
                </a:solidFill>
              </a:rPr>
              <a:t>Many of the topics are discussed largely from the perspective of the buyer. One reason for this is brevity. There are several others though.</a:t>
            </a:r>
            <a:endParaRPr lang="en-US" sz="2000" dirty="0">
              <a:solidFill>
                <a:schemeClr val="bg1"/>
              </a:solidFill>
            </a:endParaRPr>
          </a:p>
        </p:txBody>
      </p:sp>
    </p:spTree>
    <p:extLst>
      <p:ext uri="{BB962C8B-B14F-4D97-AF65-F5344CB8AC3E}">
        <p14:creationId xmlns:p14="http://schemas.microsoft.com/office/powerpoint/2010/main" val="235876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noFill/>
          <a:ln>
            <a:solidFill>
              <a:schemeClr val="bg2"/>
            </a:solidFill>
          </a:ln>
        </p:spPr>
        <p:txBody>
          <a:bodyPr wrap="square">
            <a:spAutoFit/>
          </a:bodyPr>
          <a:lstStyle/>
          <a:p>
            <a:r>
              <a:rPr lang="en-US" sz="2000" dirty="0">
                <a:solidFill>
                  <a:schemeClr val="bg1"/>
                </a:solidFill>
              </a:rPr>
              <a:t>First, sellers often have standard contracts that they routinely present to buyers. In many cases, these standard contracts were drafted by the seller’s lawyer months or years earlier and were loaded up with terms, both relevant and irrelevant, that favor the seller. </a:t>
            </a:r>
            <a:endParaRPr lang="en-US" sz="2000" dirty="0">
              <a:solidFill>
                <a:schemeClr val="bg1"/>
              </a:solidFill>
            </a:endParaRPr>
          </a:p>
        </p:txBody>
      </p:sp>
      <p:sp>
        <p:nvSpPr>
          <p:cNvPr id="5" name="Rectangle 4"/>
          <p:cNvSpPr/>
          <p:nvPr/>
        </p:nvSpPr>
        <p:spPr>
          <a:xfrm>
            <a:off x="147821" y="75331"/>
            <a:ext cx="7936147"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1">
                    <a:lumMod val="95000"/>
                  </a:schemeClr>
                </a:solidFill>
                <a:effectLst>
                  <a:outerShdw blurRad="38100" dist="38100" dir="2700000" algn="tl">
                    <a:srgbClr val="000000">
                      <a:alpha val="43137"/>
                    </a:srgbClr>
                  </a:outerShdw>
                </a:effectLst>
              </a:rPr>
              <a:t>Importance of Contracts for Project managers</a:t>
            </a:r>
            <a:endParaRPr lang="en-US" sz="3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4577080" y="1135627"/>
            <a:ext cx="4938981" cy="553357"/>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0" y="3610462"/>
            <a:ext cx="6004874" cy="707886"/>
          </a:xfrm>
          <a:prstGeom prst="rect">
            <a:avLst/>
          </a:prstGeom>
          <a:noFill/>
          <a:ln>
            <a:solidFill>
              <a:schemeClr val="bg2"/>
            </a:solidFill>
          </a:ln>
        </p:spPr>
        <p:txBody>
          <a:bodyPr wrap="square">
            <a:spAutoFit/>
          </a:bodyPr>
          <a:lstStyle/>
          <a:p>
            <a:r>
              <a:rPr lang="en-US" sz="2000" dirty="0">
                <a:solidFill>
                  <a:schemeClr val="bg1"/>
                </a:solidFill>
              </a:rPr>
              <a:t>Consequently, it is often the buyer who is faced with reviewing a new and potentially confusing agreement.</a:t>
            </a:r>
            <a:endParaRPr lang="en-US" sz="2000" dirty="0">
              <a:solidFill>
                <a:schemeClr val="bg1"/>
              </a:solidFill>
            </a:endParaRPr>
          </a:p>
        </p:txBody>
      </p:sp>
    </p:spTree>
    <p:extLst>
      <p:ext uri="{BB962C8B-B14F-4D97-AF65-F5344CB8AC3E}">
        <p14:creationId xmlns:p14="http://schemas.microsoft.com/office/powerpoint/2010/main" val="52293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noFill/>
          <a:ln>
            <a:solidFill>
              <a:schemeClr val="bg2"/>
            </a:solidFill>
          </a:ln>
        </p:spPr>
        <p:txBody>
          <a:bodyPr wrap="square">
            <a:spAutoFit/>
          </a:bodyPr>
          <a:lstStyle/>
          <a:p>
            <a:r>
              <a:rPr lang="en-US" sz="2000" dirty="0">
                <a:solidFill>
                  <a:schemeClr val="bg1"/>
                </a:solidFill>
              </a:rPr>
              <a:t>Second, the buyer is often at an informational disadvantage. This is because sellers generally know more than their buyers about the goods or services being sold and about how to protect their interests in transactions involving those goods or services.</a:t>
            </a:r>
            <a:endParaRPr lang="en-US" sz="2000" dirty="0">
              <a:solidFill>
                <a:schemeClr val="bg1"/>
              </a:solidFill>
            </a:endParaRPr>
          </a:p>
        </p:txBody>
      </p:sp>
      <p:sp>
        <p:nvSpPr>
          <p:cNvPr id="5" name="Rectangle 4"/>
          <p:cNvSpPr/>
          <p:nvPr/>
        </p:nvSpPr>
        <p:spPr>
          <a:xfrm>
            <a:off x="147821" y="75331"/>
            <a:ext cx="7936147"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1">
                    <a:lumMod val="95000"/>
                  </a:schemeClr>
                </a:solidFill>
                <a:effectLst>
                  <a:outerShdw blurRad="38100" dist="38100" dir="2700000" algn="tl">
                    <a:srgbClr val="000000">
                      <a:alpha val="43137"/>
                    </a:srgbClr>
                  </a:outerShdw>
                </a:effectLst>
              </a:rPr>
              <a:t>Importance of Contracts for Project managers</a:t>
            </a:r>
            <a:endParaRPr lang="en-US" sz="3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4577080" y="1135627"/>
            <a:ext cx="4938981" cy="553357"/>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0" y="3610462"/>
            <a:ext cx="6004874" cy="1938992"/>
          </a:xfrm>
          <a:prstGeom prst="rect">
            <a:avLst/>
          </a:prstGeom>
          <a:noFill/>
          <a:ln>
            <a:solidFill>
              <a:schemeClr val="bg2"/>
            </a:solidFill>
          </a:ln>
        </p:spPr>
        <p:txBody>
          <a:bodyPr wrap="square">
            <a:spAutoFit/>
          </a:bodyPr>
          <a:lstStyle/>
          <a:p>
            <a:r>
              <a:rPr lang="en-US" sz="2000" dirty="0">
                <a:solidFill>
                  <a:schemeClr val="bg1"/>
                </a:solidFill>
              </a:rPr>
              <a:t>Third, sellers might be slightly more apt to breach their commitments than buyers, given the generally more significant performance challenges facing sellers – e.g., producing and transporting goods on time, developing software on time, competently providing specialized services, and so forth.</a:t>
            </a:r>
            <a:endParaRPr lang="en-US" sz="2000" dirty="0">
              <a:solidFill>
                <a:schemeClr val="bg1"/>
              </a:solidFill>
            </a:endParaRPr>
          </a:p>
        </p:txBody>
      </p:sp>
    </p:spTree>
    <p:extLst>
      <p:ext uri="{BB962C8B-B14F-4D97-AF65-F5344CB8AC3E}">
        <p14:creationId xmlns:p14="http://schemas.microsoft.com/office/powerpoint/2010/main" val="190204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631216"/>
          </a:xfrm>
          <a:prstGeom prst="rect">
            <a:avLst/>
          </a:prstGeom>
          <a:noFill/>
          <a:ln>
            <a:solidFill>
              <a:schemeClr val="bg2"/>
            </a:solidFill>
          </a:ln>
        </p:spPr>
        <p:txBody>
          <a:bodyPr wrap="square">
            <a:spAutoFit/>
          </a:bodyPr>
          <a:lstStyle/>
          <a:p>
            <a:r>
              <a:rPr lang="en-US" sz="2000" dirty="0">
                <a:solidFill>
                  <a:schemeClr val="bg1"/>
                </a:solidFill>
              </a:rPr>
              <a:t>In most contract situations, therefore, it is the buyer who needs more coaching on how to protect his or her interests. That said, where relevant, issues of particular importance from the seller’s perspective are also addressed – e.g., developing solid but workable template agreements, avoiding over-promising, and limiting downside risk through warranty and liability limitation clauses, among others.</a:t>
            </a:r>
            <a:endParaRPr lang="en-US" sz="2000" dirty="0">
              <a:solidFill>
                <a:schemeClr val="bg1"/>
              </a:solidFill>
            </a:endParaRPr>
          </a:p>
        </p:txBody>
      </p:sp>
      <p:sp>
        <p:nvSpPr>
          <p:cNvPr id="5" name="Rectangle 4"/>
          <p:cNvSpPr/>
          <p:nvPr/>
        </p:nvSpPr>
        <p:spPr>
          <a:xfrm>
            <a:off x="147821" y="75331"/>
            <a:ext cx="7936147" cy="584775"/>
          </a:xfrm>
          <a:prstGeom prst="rect">
            <a:avLst/>
          </a:prstGeom>
          <a:noFill/>
          <a:ln>
            <a:solidFill>
              <a:schemeClr val="bg1">
                <a:lumMod val="65000"/>
                <a:lumOff val="35000"/>
              </a:schemeClr>
            </a:solidFill>
          </a:ln>
          <a:effectLst>
            <a:glow rad="63500">
              <a:schemeClr val="accent5">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1">
                    <a:lumMod val="95000"/>
                  </a:schemeClr>
                </a:solidFill>
                <a:effectLst>
                  <a:outerShdw blurRad="38100" dist="38100" dir="2700000" algn="tl">
                    <a:srgbClr val="000000">
                      <a:alpha val="43137"/>
                    </a:srgbClr>
                  </a:outerShdw>
                </a:effectLst>
              </a:rPr>
              <a:t>Importance of Contracts for Project managers</a:t>
            </a:r>
            <a:endParaRPr lang="en-US" sz="3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4577080" y="1135627"/>
            <a:ext cx="4938981" cy="553357"/>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154160" y="0"/>
            <a:ext cx="2979405"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endParaRPr lang="en-US" sz="1600" b="1" dirty="0">
              <a:solidFill>
                <a:schemeClr val="bg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a:off x="2837468" y="66010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326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5" y="2376813"/>
            <a:ext cx="4361900" cy="685124"/>
          </a:xfrm>
          <a:prstGeom prst="rect">
            <a:avLst/>
          </a:prstGeom>
          <a:noFill/>
          <a:ln>
            <a:solidFill>
              <a:schemeClr val="bg2">
                <a:lumMod val="90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nSpc>
                <a:spcPct val="107000"/>
              </a:lnSpc>
              <a:spcAft>
                <a:spcPts val="800"/>
              </a:spcAft>
            </a:pPr>
            <a:r>
              <a:rPr lang="en-US" sz="36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3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5" name="Rectangle 24"/>
          <p:cNvSpPr/>
          <p:nvPr/>
        </p:nvSpPr>
        <p:spPr>
          <a:xfrm>
            <a:off x="0" y="0"/>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814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noFill/>
          <a:ln>
            <a:solidFill>
              <a:schemeClr val="bg2">
                <a:lumMod val="90000"/>
              </a:schemeClr>
            </a:solidFill>
          </a:ln>
        </p:spPr>
        <p:txBody>
          <a:bodyPr wrap="square">
            <a:spAutoFit/>
          </a:bodyPr>
          <a:lstStyle/>
          <a:p>
            <a:r>
              <a:rPr lang="en-US" sz="2400" dirty="0">
                <a:solidFill>
                  <a:schemeClr val="bg1"/>
                </a:solidFill>
              </a:rPr>
              <a:t>Contracts create “private law” between two parties. Courts enforce valid contracts in order to provide predictability in private relationships and to facilitate commerce. Enforceability is a double-edged sword though, rarely distinguishing between good deals and bad. </a:t>
            </a:r>
          </a:p>
        </p:txBody>
      </p:sp>
      <p:sp>
        <p:nvSpPr>
          <p:cNvPr id="6" name="Rectangle 5"/>
          <p:cNvSpPr/>
          <p:nvPr/>
        </p:nvSpPr>
        <p:spPr>
          <a:xfrm>
            <a:off x="0" y="595147"/>
            <a:ext cx="380770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a:solidFill>
                  <a:schemeClr val="bg1">
                    <a:lumMod val="95000"/>
                  </a:schemeClr>
                </a:solidFill>
              </a:rPr>
              <a:t>Contracts as Private Law</a:t>
            </a: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290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noFill/>
          <a:ln>
            <a:solidFill>
              <a:schemeClr val="bg2">
                <a:lumMod val="90000"/>
              </a:schemeClr>
            </a:solidFill>
          </a:ln>
        </p:spPr>
        <p:txBody>
          <a:bodyPr wrap="square">
            <a:spAutoFit/>
          </a:bodyPr>
          <a:lstStyle/>
          <a:p>
            <a:r>
              <a:rPr lang="en-US" sz="2400" dirty="0">
                <a:solidFill>
                  <a:schemeClr val="bg1"/>
                </a:solidFill>
              </a:rPr>
              <a:t>A contract is formed when there is “mutual assent” (also known as a "meeting of the minds") between two parties to enter into an agreement supported by “consideration” (money or something else given in exchange).</a:t>
            </a:r>
            <a:endParaRPr lang="en-US" sz="2400" dirty="0">
              <a:solidFill>
                <a:schemeClr val="bg1"/>
              </a:solidFill>
            </a:endParaRPr>
          </a:p>
        </p:txBody>
      </p:sp>
      <p:sp>
        <p:nvSpPr>
          <p:cNvPr id="6" name="Rectangle 5"/>
          <p:cNvSpPr/>
          <p:nvPr/>
        </p:nvSpPr>
        <p:spPr>
          <a:xfrm>
            <a:off x="0" y="595147"/>
            <a:ext cx="3083216"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Contract </a:t>
            </a:r>
            <a:r>
              <a:rPr lang="en-US" sz="2800" b="1" dirty="0">
                <a:solidFill>
                  <a:schemeClr val="bg1">
                    <a:lumMod val="95000"/>
                  </a:schemeClr>
                </a:solidFill>
              </a:rPr>
              <a:t>F</a:t>
            </a:r>
            <a:r>
              <a:rPr lang="en-US" sz="2800" b="1" dirty="0" smtClean="0">
                <a:solidFill>
                  <a:schemeClr val="bg1">
                    <a:lumMod val="95000"/>
                  </a:schemeClr>
                </a:solidFill>
              </a:rPr>
              <a:t>ormation</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0719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noFill/>
          <a:ln>
            <a:solidFill>
              <a:schemeClr val="bg2">
                <a:lumMod val="90000"/>
              </a:schemeClr>
            </a:solidFill>
          </a:ln>
        </p:spPr>
        <p:txBody>
          <a:bodyPr wrap="square">
            <a:spAutoFit/>
          </a:bodyPr>
          <a:lstStyle/>
          <a:p>
            <a:r>
              <a:rPr lang="en-US" sz="2400" dirty="0">
                <a:solidFill>
                  <a:schemeClr val="bg1"/>
                </a:solidFill>
              </a:rPr>
              <a:t>Mutual assent means that two parties over the age of “majority” (18 years) and of sound mind have voluntarily agreed to enter into an agreement under which each will do or provide certain things. Where fraud or duress is used to convince a party (i.e., gunpoint) to enter into an agreement, the requirement of voluntary assent is absent and the contract can be voided. </a:t>
            </a:r>
            <a:endParaRPr lang="en-US" sz="2400" dirty="0">
              <a:solidFill>
                <a:schemeClr val="bg1"/>
              </a:solidFill>
            </a:endParaRPr>
          </a:p>
        </p:txBody>
      </p:sp>
      <p:sp>
        <p:nvSpPr>
          <p:cNvPr id="6" name="Rectangle 5"/>
          <p:cNvSpPr/>
          <p:nvPr/>
        </p:nvSpPr>
        <p:spPr>
          <a:xfrm>
            <a:off x="0" y="595147"/>
            <a:ext cx="231492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Mutual assent</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146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noFill/>
          <a:ln>
            <a:solidFill>
              <a:schemeClr val="bg2">
                <a:lumMod val="90000"/>
              </a:schemeClr>
            </a:solidFill>
          </a:ln>
        </p:spPr>
        <p:txBody>
          <a:bodyPr wrap="square">
            <a:spAutoFit/>
          </a:bodyPr>
          <a:lstStyle/>
          <a:p>
            <a:r>
              <a:rPr lang="en-US" sz="2400" dirty="0">
                <a:solidFill>
                  <a:schemeClr val="bg1"/>
                </a:solidFill>
              </a:rPr>
              <a:t>Interestingly, most contracts involving minors can be voided, but minors are generally not permitted to “disaffirm” contracts involving “necessities” like food, clothing and shelter. Mutual assent can also be undermined by mutual mistake about a material fact or assumption, as discussed below under </a:t>
            </a:r>
            <a:r>
              <a:rPr lang="en-US" sz="2400" dirty="0" err="1">
                <a:solidFill>
                  <a:schemeClr val="bg1"/>
                </a:solidFill>
              </a:rPr>
              <a:t>Parol</a:t>
            </a:r>
            <a:r>
              <a:rPr lang="en-US" sz="2400" dirty="0">
                <a:solidFill>
                  <a:schemeClr val="bg1"/>
                </a:solidFill>
              </a:rPr>
              <a:t> Evidence Rule.</a:t>
            </a:r>
            <a:endParaRPr lang="en-US" sz="2400" dirty="0">
              <a:solidFill>
                <a:schemeClr val="bg1"/>
              </a:solidFill>
            </a:endParaRPr>
          </a:p>
        </p:txBody>
      </p:sp>
      <p:sp>
        <p:nvSpPr>
          <p:cNvPr id="6" name="Rectangle 5"/>
          <p:cNvSpPr/>
          <p:nvPr/>
        </p:nvSpPr>
        <p:spPr>
          <a:xfrm>
            <a:off x="0" y="595147"/>
            <a:ext cx="231492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Mutual assent</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3260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noFill/>
          <a:ln>
            <a:solidFill>
              <a:schemeClr val="bg2">
                <a:lumMod val="90000"/>
              </a:schemeClr>
            </a:solidFill>
          </a:ln>
        </p:spPr>
        <p:txBody>
          <a:bodyPr wrap="square">
            <a:spAutoFit/>
          </a:bodyPr>
          <a:lstStyle/>
          <a:p>
            <a:r>
              <a:rPr lang="en-US" sz="2400" dirty="0">
                <a:solidFill>
                  <a:schemeClr val="bg1"/>
                </a:solidFill>
              </a:rPr>
              <a:t>Another concept falling under “assent” is “authority” – the question of whether the individual signing for a party is actually authorized to enter into it on behalf of that party. Or, alternatively, has the other party held that person out as having such authority?</a:t>
            </a:r>
            <a:endParaRPr lang="en-US" sz="2400" dirty="0">
              <a:solidFill>
                <a:schemeClr val="bg1"/>
              </a:solidFill>
            </a:endParaRPr>
          </a:p>
        </p:txBody>
      </p:sp>
      <p:sp>
        <p:nvSpPr>
          <p:cNvPr id="6" name="Rectangle 5"/>
          <p:cNvSpPr/>
          <p:nvPr/>
        </p:nvSpPr>
        <p:spPr>
          <a:xfrm>
            <a:off x="0" y="595147"/>
            <a:ext cx="1616148"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Authority</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199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noFill/>
          <a:ln>
            <a:solidFill>
              <a:schemeClr val="bg2">
                <a:lumMod val="90000"/>
              </a:schemeClr>
            </a:solidFill>
          </a:ln>
        </p:spPr>
        <p:txBody>
          <a:bodyPr wrap="square">
            <a:spAutoFit/>
          </a:bodyPr>
          <a:lstStyle/>
          <a:p>
            <a:r>
              <a:rPr lang="en-US" sz="2400" dirty="0">
                <a:solidFill>
                  <a:schemeClr val="bg1"/>
                </a:solidFill>
              </a:rPr>
              <a:t>This should not be a concern where you are dealing directly with the president, chief financial officer, general counsel or sole proprietor of a company. But an unusually generous deal signed by a sales person or business development vice president, for example, might later be disputed as “unauthorized.” </a:t>
            </a:r>
            <a:endParaRPr lang="en-US" sz="2400" dirty="0">
              <a:solidFill>
                <a:schemeClr val="bg1"/>
              </a:solidFill>
            </a:endParaRPr>
          </a:p>
        </p:txBody>
      </p:sp>
      <p:sp>
        <p:nvSpPr>
          <p:cNvPr id="6" name="Rectangle 5"/>
          <p:cNvSpPr/>
          <p:nvPr/>
        </p:nvSpPr>
        <p:spPr>
          <a:xfrm>
            <a:off x="0" y="595147"/>
            <a:ext cx="1616148"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Authority</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5334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noFill/>
          <a:ln>
            <a:solidFill>
              <a:schemeClr val="bg2">
                <a:lumMod val="90000"/>
              </a:schemeClr>
            </a:solidFill>
          </a:ln>
        </p:spPr>
        <p:txBody>
          <a:bodyPr wrap="square">
            <a:spAutoFit/>
          </a:bodyPr>
          <a:lstStyle/>
          <a:p>
            <a:r>
              <a:rPr lang="en-US" sz="2400" dirty="0">
                <a:solidFill>
                  <a:schemeClr val="bg1"/>
                </a:solidFill>
              </a:rPr>
              <a:t>For any contract involving substantial risks, commitments or monetary value, consider demanding proof of actual authority. In the case of corporations or partnerships, this may involve requiring the other side to produce board resolutions, partnership operating agreements, or delegations of authority outlining the signing authorities of persons in certain positions.</a:t>
            </a:r>
            <a:endParaRPr lang="en-US" sz="2400" dirty="0">
              <a:solidFill>
                <a:schemeClr val="bg1"/>
              </a:solidFill>
            </a:endParaRPr>
          </a:p>
        </p:txBody>
      </p:sp>
      <p:sp>
        <p:nvSpPr>
          <p:cNvPr id="6" name="Rectangle 5"/>
          <p:cNvSpPr/>
          <p:nvPr/>
        </p:nvSpPr>
        <p:spPr>
          <a:xfrm>
            <a:off x="0" y="595147"/>
            <a:ext cx="1616148"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Authority</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7859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noFill/>
          <a:ln>
            <a:solidFill>
              <a:schemeClr val="bg2">
                <a:lumMod val="90000"/>
              </a:schemeClr>
            </a:solidFill>
          </a:ln>
        </p:spPr>
        <p:txBody>
          <a:bodyPr wrap="square">
            <a:spAutoFit/>
          </a:bodyPr>
          <a:lstStyle/>
          <a:p>
            <a:r>
              <a:rPr lang="en-US" sz="2400" dirty="0">
                <a:solidFill>
                  <a:schemeClr val="bg1"/>
                </a:solidFill>
              </a:rPr>
              <a:t>Each party has to agree to do or give something of value in exchange for the performance of the other party. If one party is not obligated to do or give anything of value, or their performance is otherwise voluntary or “illusory,” there is no enforceable contract under law and either party may back out.</a:t>
            </a:r>
            <a:endParaRPr lang="en-US" sz="2400" dirty="0">
              <a:solidFill>
                <a:schemeClr val="bg1"/>
              </a:solidFill>
            </a:endParaRPr>
          </a:p>
        </p:txBody>
      </p:sp>
      <p:sp>
        <p:nvSpPr>
          <p:cNvPr id="6" name="Rectangle 5"/>
          <p:cNvSpPr/>
          <p:nvPr/>
        </p:nvSpPr>
        <p:spPr>
          <a:xfrm>
            <a:off x="0" y="595147"/>
            <a:ext cx="225734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Consideration</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3980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noFill/>
          <a:ln>
            <a:solidFill>
              <a:schemeClr val="bg2">
                <a:lumMod val="90000"/>
              </a:schemeClr>
            </a:solidFill>
          </a:ln>
        </p:spPr>
        <p:txBody>
          <a:bodyPr wrap="square">
            <a:spAutoFit/>
          </a:bodyPr>
          <a:lstStyle/>
          <a:p>
            <a:r>
              <a:rPr lang="en-US" sz="2400" dirty="0">
                <a:solidFill>
                  <a:schemeClr val="bg1"/>
                </a:solidFill>
              </a:rPr>
              <a:t>Courts in most Countries will not set aside a contract unless the “inadequacy” of one party’s consideration “is so gross as to be conclusive evidence of fraud and as to shock the conscience of the court.” Cases where consideration is found to be wanting also usually involve other grounds for invalidation, such as fraud or duress.</a:t>
            </a:r>
            <a:endParaRPr lang="en-US" sz="2400" dirty="0">
              <a:solidFill>
                <a:schemeClr val="bg1"/>
              </a:solidFill>
            </a:endParaRPr>
          </a:p>
        </p:txBody>
      </p:sp>
      <p:sp>
        <p:nvSpPr>
          <p:cNvPr id="6" name="Rectangle 5"/>
          <p:cNvSpPr/>
          <p:nvPr/>
        </p:nvSpPr>
        <p:spPr>
          <a:xfrm>
            <a:off x="0" y="595147"/>
            <a:ext cx="225734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Consideration</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281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3416320"/>
          </a:xfrm>
          <a:prstGeom prst="rect">
            <a:avLst/>
          </a:prstGeom>
          <a:noFill/>
          <a:ln>
            <a:solidFill>
              <a:schemeClr val="bg2">
                <a:lumMod val="90000"/>
              </a:schemeClr>
            </a:solidFill>
          </a:ln>
        </p:spPr>
        <p:txBody>
          <a:bodyPr wrap="square">
            <a:spAutoFit/>
          </a:bodyPr>
          <a:lstStyle/>
          <a:p>
            <a:r>
              <a:rPr lang="en-US" sz="2400" dirty="0">
                <a:solidFill>
                  <a:schemeClr val="bg1"/>
                </a:solidFill>
              </a:rPr>
              <a:t>It should be obvious from the above that gifts without consideration from the other party cannot be enforced under contract law. Companies that fail to get proper intellectual property assignments at the time of hiring employees or contractors often stumble on this concept when they later try to get departed employees and independent contractors to sign intellectual property assignment forms without offering any consideration. Any such forms signed without some form of compensation are subject to being later disaffirmed by the former employee or contractor as unenforceable gifts.</a:t>
            </a:r>
            <a:endParaRPr lang="en-US" sz="2400" dirty="0">
              <a:solidFill>
                <a:schemeClr val="bg1"/>
              </a:solidFill>
            </a:endParaRPr>
          </a:p>
        </p:txBody>
      </p:sp>
      <p:sp>
        <p:nvSpPr>
          <p:cNvPr id="6" name="Rectangle 5"/>
          <p:cNvSpPr/>
          <p:nvPr/>
        </p:nvSpPr>
        <p:spPr>
          <a:xfrm>
            <a:off x="0" y="595147"/>
            <a:ext cx="225734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Consideration</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83283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noFill/>
          <a:ln>
            <a:solidFill>
              <a:schemeClr val="bg2">
                <a:lumMod val="90000"/>
              </a:schemeClr>
            </a:solidFill>
          </a:ln>
        </p:spPr>
        <p:txBody>
          <a:bodyPr wrap="square">
            <a:spAutoFit/>
          </a:bodyPr>
          <a:lstStyle/>
          <a:p>
            <a:r>
              <a:rPr lang="en-US" sz="2400" dirty="0">
                <a:solidFill>
                  <a:schemeClr val="bg1"/>
                </a:solidFill>
              </a:rPr>
              <a:t>A document that would have had no price tag if signed at the beginning of an individual’s employment can become much more costly when that employee knows that his or her signature is necessary to close a major financing or acquisition involving the former employer.</a:t>
            </a:r>
            <a:endParaRPr lang="en-US" sz="2400" dirty="0">
              <a:solidFill>
                <a:schemeClr val="bg1"/>
              </a:solidFill>
            </a:endParaRPr>
          </a:p>
        </p:txBody>
      </p:sp>
      <p:sp>
        <p:nvSpPr>
          <p:cNvPr id="6" name="Rectangle 5"/>
          <p:cNvSpPr/>
          <p:nvPr/>
        </p:nvSpPr>
        <p:spPr>
          <a:xfrm>
            <a:off x="0" y="595147"/>
            <a:ext cx="225734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Consideration</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8185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3785652"/>
          </a:xfrm>
          <a:prstGeom prst="rect">
            <a:avLst/>
          </a:prstGeom>
          <a:noFill/>
          <a:ln>
            <a:solidFill>
              <a:schemeClr val="bg2">
                <a:lumMod val="90000"/>
              </a:schemeClr>
            </a:solidFill>
          </a:ln>
        </p:spPr>
        <p:txBody>
          <a:bodyPr wrap="square">
            <a:spAutoFit/>
          </a:bodyPr>
          <a:lstStyle/>
          <a:p>
            <a:r>
              <a:rPr lang="en-US" sz="2400" dirty="0">
                <a:solidFill>
                  <a:schemeClr val="bg1"/>
                </a:solidFill>
              </a:rPr>
              <a:t>Although there have been cases involving questions of whether “offer and acceptance” to enter into an agreement truly occurred, such problems are rare and can be easily avoided. Use caution in making a proposal that might be viewed by the other party as a firm offer to enter into a contract. If you propose a sufficiently detailed arrangement, even orally, in a manner that could be reasonably interpreted as an offer to contract, acceptance by the other party can result in a binding contract – or at least a dispute to that effect. To avoid such issues, lawyers often stamp draft agreements with “DRAFT PROPOSAL FOR DISCUSSION PURPOSES ONLY” or similar language.</a:t>
            </a:r>
            <a:endParaRPr lang="en-US" sz="2400" dirty="0">
              <a:solidFill>
                <a:schemeClr val="bg1"/>
              </a:solidFill>
            </a:endParaRPr>
          </a:p>
        </p:txBody>
      </p:sp>
      <p:sp>
        <p:nvSpPr>
          <p:cNvPr id="6" name="Rectangle 5"/>
          <p:cNvSpPr/>
          <p:nvPr/>
        </p:nvSpPr>
        <p:spPr>
          <a:xfrm>
            <a:off x="0" y="595147"/>
            <a:ext cx="3442737"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and acceptance</a:t>
            </a:r>
            <a:endParaRPr lang="en-US" sz="2800" b="1" dirty="0">
              <a:solidFill>
                <a:schemeClr val="bg1">
                  <a:lumMod val="95000"/>
                </a:schemeClr>
              </a:solidFill>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371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797207"/>
            <a:ext cx="1189662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Contracts themselves can also be limited in their scope, so care needs to be taken when reviewing the terms and clauses within the document. Terms can either be expressed or implied. When things are implied, they are often invisible, such as ‘don’t break the law’. However, sometimes these implied terms can present problems down the line.</a:t>
            </a:r>
          </a:p>
        </p:txBody>
      </p:sp>
      <p:sp>
        <p:nvSpPr>
          <p:cNvPr id="2" name="Rectangle 1"/>
          <p:cNvSpPr/>
          <p:nvPr/>
        </p:nvSpPr>
        <p:spPr>
          <a:xfrm>
            <a:off x="0" y="4394633"/>
            <a:ext cx="7563439" cy="2463367"/>
          </a:xfrm>
          <a:prstGeom prst="rect">
            <a:avLst/>
          </a:prstGeom>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For example, contractors have a legal right to fix a defect within a ‘reasonable time’ before the client calls a third party. However, the ‘reasonable time’ is an undefined period, and will vary in different circumstances. It's the best for project managers is to minimize the use of implied terms.</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0" y="3034133"/>
            <a:ext cx="1471367" cy="1447013"/>
          </a:xfrm>
          <a:prstGeom prst="rect">
            <a:avLst/>
          </a:prstGeom>
        </p:spPr>
      </p:pic>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95147"/>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356975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par>
                                <p:cTn id="27" presetID="26" presetClass="entr" presetSubtype="0"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80">
                                          <p:stCondLst>
                                            <p:cond delay="0"/>
                                          </p:stCondLst>
                                        </p:cTn>
                                        <p:tgtEl>
                                          <p:spTgt spid="2"/>
                                        </p:tgtEl>
                                      </p:cBhvr>
                                    </p:animEffect>
                                    <p:anim calcmode="lin" valueType="num">
                                      <p:cBhvr>
                                        <p:cTn id="3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5" dur="26">
                                          <p:stCondLst>
                                            <p:cond delay="650"/>
                                          </p:stCondLst>
                                        </p:cTn>
                                        <p:tgtEl>
                                          <p:spTgt spid="2"/>
                                        </p:tgtEl>
                                      </p:cBhvr>
                                      <p:to x="100000" y="60000"/>
                                    </p:animScale>
                                    <p:animScale>
                                      <p:cBhvr>
                                        <p:cTn id="36" dur="166" decel="50000">
                                          <p:stCondLst>
                                            <p:cond delay="676"/>
                                          </p:stCondLst>
                                        </p:cTn>
                                        <p:tgtEl>
                                          <p:spTgt spid="2"/>
                                        </p:tgtEl>
                                      </p:cBhvr>
                                      <p:to x="100000" y="100000"/>
                                    </p:animScale>
                                    <p:animScale>
                                      <p:cBhvr>
                                        <p:cTn id="37" dur="26">
                                          <p:stCondLst>
                                            <p:cond delay="1312"/>
                                          </p:stCondLst>
                                        </p:cTn>
                                        <p:tgtEl>
                                          <p:spTgt spid="2"/>
                                        </p:tgtEl>
                                      </p:cBhvr>
                                      <p:to x="100000" y="80000"/>
                                    </p:animScale>
                                    <p:animScale>
                                      <p:cBhvr>
                                        <p:cTn id="38" dur="166" decel="50000">
                                          <p:stCondLst>
                                            <p:cond delay="1338"/>
                                          </p:stCondLst>
                                        </p:cTn>
                                        <p:tgtEl>
                                          <p:spTgt spid="2"/>
                                        </p:tgtEl>
                                      </p:cBhvr>
                                      <p:to x="100000" y="100000"/>
                                    </p:animScale>
                                    <p:animScale>
                                      <p:cBhvr>
                                        <p:cTn id="39" dur="26">
                                          <p:stCondLst>
                                            <p:cond delay="1642"/>
                                          </p:stCondLst>
                                        </p:cTn>
                                        <p:tgtEl>
                                          <p:spTgt spid="2"/>
                                        </p:tgtEl>
                                      </p:cBhvr>
                                      <p:to x="100000" y="90000"/>
                                    </p:animScale>
                                    <p:animScale>
                                      <p:cBhvr>
                                        <p:cTn id="40" dur="166" decel="50000">
                                          <p:stCondLst>
                                            <p:cond delay="1668"/>
                                          </p:stCondLst>
                                        </p:cTn>
                                        <p:tgtEl>
                                          <p:spTgt spid="2"/>
                                        </p:tgtEl>
                                      </p:cBhvr>
                                      <p:to x="100000" y="100000"/>
                                    </p:animScale>
                                    <p:animScale>
                                      <p:cBhvr>
                                        <p:cTn id="41" dur="26">
                                          <p:stCondLst>
                                            <p:cond delay="1808"/>
                                          </p:stCondLst>
                                        </p:cTn>
                                        <p:tgtEl>
                                          <p:spTgt spid="2"/>
                                        </p:tgtEl>
                                      </p:cBhvr>
                                      <p:to x="100000" y="95000"/>
                                    </p:animScale>
                                    <p:animScale>
                                      <p:cBhvr>
                                        <p:cTn id="42" dur="166" decel="50000">
                                          <p:stCondLst>
                                            <p:cond delay="1834"/>
                                          </p:stCondLst>
                                        </p:cTn>
                                        <p:tgtEl>
                                          <p:spTgt spid="2"/>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0" y="1736081"/>
            <a:ext cx="729634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An offer that is detailed and definite enough to result in a contract if accepted is sometimes called a “firm offer.” Once a firm offer has been made, it remains open until any of the following events: </a:t>
            </a:r>
          </a:p>
        </p:txBody>
      </p:sp>
      <p:cxnSp>
        <p:nvCxnSpPr>
          <p:cNvPr id="4" name="Straight Arrow Connector 3"/>
          <p:cNvCxnSpPr/>
          <p:nvPr/>
        </p:nvCxnSpPr>
        <p:spPr>
          <a:xfrm flipH="1">
            <a:off x="1287649" y="3221095"/>
            <a:ext cx="1333004" cy="8573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a:off x="2642421" y="3221095"/>
            <a:ext cx="142745" cy="92512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2642421" y="3221095"/>
            <a:ext cx="1717807" cy="9560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0" y="4146223"/>
            <a:ext cx="1695255"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solidFill>
                  <a:schemeClr val="accent1">
                    <a:lumMod val="50000"/>
                  </a:schemeClr>
                </a:solidFill>
                <a:effectLst>
                  <a:outerShdw blurRad="38100" dist="38100" dir="2700000" algn="tl">
                    <a:srgbClr val="000000">
                      <a:alpha val="43137"/>
                    </a:srgbClr>
                  </a:outerShdw>
                </a:effectLst>
              </a:rPr>
              <a:t>Rejection</a:t>
            </a:r>
          </a:p>
        </p:txBody>
      </p:sp>
      <p:sp>
        <p:nvSpPr>
          <p:cNvPr id="12" name="Oval 11"/>
          <p:cNvSpPr/>
          <p:nvPr/>
        </p:nvSpPr>
        <p:spPr>
          <a:xfrm>
            <a:off x="2197752" y="4177141"/>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Oval 12"/>
          <p:cNvSpPr/>
          <p:nvPr/>
        </p:nvSpPr>
        <p:spPr>
          <a:xfrm>
            <a:off x="4139938" y="4119513"/>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4" name="Rectangle 13"/>
          <p:cNvSpPr/>
          <p:nvPr/>
        </p:nvSpPr>
        <p:spPr>
          <a:xfrm>
            <a:off x="2306756" y="4878131"/>
            <a:ext cx="1367618" cy="400110"/>
          </a:xfrm>
          <a:prstGeom prst="rect">
            <a:avLst/>
          </a:prstGeom>
        </p:spPr>
        <p:txBody>
          <a:bodyPr wrap="none">
            <a:spAutoFit/>
          </a:bodyPr>
          <a:lstStyle/>
          <a:p>
            <a:r>
              <a:rPr lang="en-US" sz="2000"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Revocation</a:t>
            </a:r>
            <a:endParaRPr lang="en-US" sz="2000" dirty="0">
              <a:solidFill>
                <a:schemeClr val="accent1">
                  <a:lumMod val="50000"/>
                </a:schemeClr>
              </a:solidFill>
              <a:effectLst>
                <a:outerShdw blurRad="38100" dist="38100" dir="2700000" algn="tl">
                  <a:srgbClr val="000000">
                    <a:alpha val="43137"/>
                  </a:srgbClr>
                </a:outerShdw>
              </a:effectLst>
            </a:endParaRPr>
          </a:p>
        </p:txBody>
      </p:sp>
      <p:sp>
        <p:nvSpPr>
          <p:cNvPr id="15" name="Rectangle 14"/>
          <p:cNvSpPr/>
          <p:nvPr/>
        </p:nvSpPr>
        <p:spPr>
          <a:xfrm>
            <a:off x="4360228" y="4789725"/>
            <a:ext cx="909352" cy="461665"/>
          </a:xfrm>
          <a:prstGeom prst="rect">
            <a:avLst/>
          </a:prstGeom>
        </p:spPr>
        <p:txBody>
          <a:bodyPr wrap="none">
            <a:spAutoFit/>
          </a:bodyPr>
          <a:lstStyle/>
          <a:p>
            <a:r>
              <a:rPr lang="en-US" sz="2400" b="1"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rPr>
              <a:t>Lapse</a:t>
            </a:r>
            <a:endParaRPr lang="en-US" sz="2400" b="1" dirty="0">
              <a:solidFill>
                <a:schemeClr val="accent1">
                  <a:lumMod val="50000"/>
                </a:schemeClr>
              </a:solidFill>
            </a:endParaRPr>
          </a:p>
        </p:txBody>
      </p:sp>
      <p:cxnSp>
        <p:nvCxnSpPr>
          <p:cNvPr id="18" name="Straight Arrow Connector 17"/>
          <p:cNvCxnSpPr/>
          <p:nvPr/>
        </p:nvCxnSpPr>
        <p:spPr>
          <a:xfrm>
            <a:off x="2620653" y="3221095"/>
            <a:ext cx="3535493" cy="101367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5935856" y="4177141"/>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b="1" dirty="0" smtClean="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rPr>
              <a:t>Death</a:t>
            </a:r>
            <a:endParaRPr lang="en-US" sz="2000" b="1" dirty="0">
              <a:solidFill>
                <a:schemeClr val="accent1">
                  <a:lumMod val="50000"/>
                </a:schemeClr>
              </a:solidFill>
            </a:endParaRPr>
          </a:p>
        </p:txBody>
      </p:sp>
      <p:sp>
        <p:nvSpPr>
          <p:cNvPr id="16" name="Rectangle 15"/>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0" y="595147"/>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135513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ppt_w</p:attrName>
                                        </p:attrNameLst>
                                      </p:cBhvr>
                                      <p:tavLst>
                                        <p:tav tm="0" fmla="#ppt_w*sin(2.5*pi*$)">
                                          <p:val>
                                            <p:fltVal val="0"/>
                                          </p:val>
                                        </p:tav>
                                        <p:tav tm="100000">
                                          <p:val>
                                            <p:fltVal val="1"/>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000"/>
                                        <p:tgtEl>
                                          <p:spTgt spid="11"/>
                                        </p:tgtEl>
                                      </p:cBhvr>
                                    </p:animEffect>
                                    <p:anim calcmode="lin" valueType="num">
                                      <p:cBhvr>
                                        <p:cTn id="29" dur="2000" fill="hold"/>
                                        <p:tgtEl>
                                          <p:spTgt spid="11"/>
                                        </p:tgtEl>
                                        <p:attrNameLst>
                                          <p:attrName>ppt_w</p:attrName>
                                        </p:attrNameLst>
                                      </p:cBhvr>
                                      <p:tavLst>
                                        <p:tav tm="0" fmla="#ppt_w*sin(2.5*pi*$)">
                                          <p:val>
                                            <p:fltVal val="0"/>
                                          </p:val>
                                        </p:tav>
                                        <p:tav tm="100000">
                                          <p:val>
                                            <p:fltVal val="1"/>
                                          </p:val>
                                        </p:tav>
                                      </p:tavLst>
                                    </p:anim>
                                    <p:anim calcmode="lin" valueType="num">
                                      <p:cBhvr>
                                        <p:cTn id="30"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2000"/>
                                        <p:tgtEl>
                                          <p:spTgt spid="14"/>
                                        </p:tgtEl>
                                      </p:cBhvr>
                                    </p:animEffect>
                                    <p:anim calcmode="lin" valueType="num">
                                      <p:cBhvr>
                                        <p:cTn id="36" dur="2000" fill="hold"/>
                                        <p:tgtEl>
                                          <p:spTgt spid="14"/>
                                        </p:tgtEl>
                                        <p:attrNameLst>
                                          <p:attrName>ppt_w</p:attrName>
                                        </p:attrNameLst>
                                      </p:cBhvr>
                                      <p:tavLst>
                                        <p:tav tm="0" fmla="#ppt_w*sin(2.5*pi*$)">
                                          <p:val>
                                            <p:fltVal val="0"/>
                                          </p:val>
                                        </p:tav>
                                        <p:tav tm="100000">
                                          <p:val>
                                            <p:fltVal val="1"/>
                                          </p:val>
                                        </p:tav>
                                      </p:tavLst>
                                    </p:anim>
                                    <p:anim calcmode="lin" valueType="num">
                                      <p:cBhvr>
                                        <p:cTn id="37" dur="2000" fill="hold"/>
                                        <p:tgtEl>
                                          <p:spTgt spid="14"/>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2000"/>
                                        <p:tgtEl>
                                          <p:spTgt spid="13"/>
                                        </p:tgtEl>
                                      </p:cBhvr>
                                    </p:animEffect>
                                    <p:anim calcmode="lin" valueType="num">
                                      <p:cBhvr>
                                        <p:cTn id="41" dur="2000" fill="hold"/>
                                        <p:tgtEl>
                                          <p:spTgt spid="13"/>
                                        </p:tgtEl>
                                        <p:attrNameLst>
                                          <p:attrName>ppt_w</p:attrName>
                                        </p:attrNameLst>
                                      </p:cBhvr>
                                      <p:tavLst>
                                        <p:tav tm="0" fmla="#ppt_w*sin(2.5*pi*$)">
                                          <p:val>
                                            <p:fltVal val="0"/>
                                          </p:val>
                                        </p:tav>
                                        <p:tav tm="100000">
                                          <p:val>
                                            <p:fltVal val="1"/>
                                          </p:val>
                                        </p:tav>
                                      </p:tavLst>
                                    </p:anim>
                                    <p:anim calcmode="lin" valueType="num">
                                      <p:cBhvr>
                                        <p:cTn id="42" dur="2000" fill="hold"/>
                                        <p:tgtEl>
                                          <p:spTgt spid="13"/>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000"/>
                                        <p:tgtEl>
                                          <p:spTgt spid="12"/>
                                        </p:tgtEl>
                                      </p:cBhvr>
                                    </p:animEffect>
                                    <p:anim calcmode="lin" valueType="num">
                                      <p:cBhvr>
                                        <p:cTn id="46" dur="2000" fill="hold"/>
                                        <p:tgtEl>
                                          <p:spTgt spid="12"/>
                                        </p:tgtEl>
                                        <p:attrNameLst>
                                          <p:attrName>ppt_w</p:attrName>
                                        </p:attrNameLst>
                                      </p:cBhvr>
                                      <p:tavLst>
                                        <p:tav tm="0" fmla="#ppt_w*sin(2.5*pi*$)">
                                          <p:val>
                                            <p:fltVal val="0"/>
                                          </p:val>
                                        </p:tav>
                                        <p:tav tm="100000">
                                          <p:val>
                                            <p:fltVal val="1"/>
                                          </p:val>
                                        </p:tav>
                                      </p:tavLst>
                                    </p:anim>
                                    <p:anim calcmode="lin" valueType="num">
                                      <p:cBhvr>
                                        <p:cTn id="47" dur="2000" fill="hold"/>
                                        <p:tgtEl>
                                          <p:spTgt spid="12"/>
                                        </p:tgtEl>
                                        <p:attrNameLst>
                                          <p:attrName>ppt_h</p:attrName>
                                        </p:attrNameLst>
                                      </p:cBhvr>
                                      <p:tavLst>
                                        <p:tav tm="0">
                                          <p:val>
                                            <p:strVal val="#ppt_h"/>
                                          </p:val>
                                        </p:tav>
                                        <p:tav tm="100000">
                                          <p:val>
                                            <p:strVal val="#ppt_h"/>
                                          </p:val>
                                        </p:tav>
                                      </p:tavLst>
                                    </p:anim>
                                  </p:childTnLst>
                                </p:cTn>
                              </p:par>
                              <p:par>
                                <p:cTn id="48" presetID="45" presetClass="entr" presetSubtype="0"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2000"/>
                                        <p:tgtEl>
                                          <p:spTgt spid="18"/>
                                        </p:tgtEl>
                                      </p:cBhvr>
                                    </p:animEffect>
                                    <p:anim calcmode="lin" valueType="num">
                                      <p:cBhvr>
                                        <p:cTn id="51" dur="2000" fill="hold"/>
                                        <p:tgtEl>
                                          <p:spTgt spid="18"/>
                                        </p:tgtEl>
                                        <p:attrNameLst>
                                          <p:attrName>ppt_w</p:attrName>
                                        </p:attrNameLst>
                                      </p:cBhvr>
                                      <p:tavLst>
                                        <p:tav tm="0" fmla="#ppt_w*sin(2.5*pi*$)">
                                          <p:val>
                                            <p:fltVal val="0"/>
                                          </p:val>
                                        </p:tav>
                                        <p:tav tm="100000">
                                          <p:val>
                                            <p:fltVal val="1"/>
                                          </p:val>
                                        </p:tav>
                                      </p:tavLst>
                                    </p:anim>
                                    <p:anim calcmode="lin" valueType="num">
                                      <p:cBhvr>
                                        <p:cTn id="52" dur="2000" fill="hold"/>
                                        <p:tgtEl>
                                          <p:spTgt spid="18"/>
                                        </p:tgtEl>
                                        <p:attrNameLst>
                                          <p:attrName>ppt_h</p:attrName>
                                        </p:attrNameLst>
                                      </p:cBhvr>
                                      <p:tavLst>
                                        <p:tav tm="0">
                                          <p:val>
                                            <p:strVal val="#ppt_h"/>
                                          </p:val>
                                        </p:tav>
                                        <p:tav tm="100000">
                                          <p:val>
                                            <p:strVal val="#ppt_h"/>
                                          </p:val>
                                        </p:tav>
                                      </p:tavLst>
                                    </p:anim>
                                  </p:childTnLst>
                                </p:cTn>
                              </p:par>
                              <p:par>
                                <p:cTn id="53" presetID="45" presetClass="entr" presetSubtype="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2000"/>
                                        <p:tgtEl>
                                          <p:spTgt spid="19"/>
                                        </p:tgtEl>
                                      </p:cBhvr>
                                    </p:animEffect>
                                    <p:anim calcmode="lin" valueType="num">
                                      <p:cBhvr>
                                        <p:cTn id="56" dur="2000" fill="hold"/>
                                        <p:tgtEl>
                                          <p:spTgt spid="19"/>
                                        </p:tgtEl>
                                        <p:attrNameLst>
                                          <p:attrName>ppt_w</p:attrName>
                                        </p:attrNameLst>
                                      </p:cBhvr>
                                      <p:tavLst>
                                        <p:tav tm="0" fmla="#ppt_w*sin(2.5*pi*$)">
                                          <p:val>
                                            <p:fltVal val="0"/>
                                          </p:val>
                                        </p:tav>
                                        <p:tav tm="100000">
                                          <p:val>
                                            <p:fltVal val="1"/>
                                          </p:val>
                                        </p:tav>
                                      </p:tavLst>
                                    </p:anim>
                                    <p:anim calcmode="lin" valueType="num">
                                      <p:cBhvr>
                                        <p:cTn id="57" dur="2000" fill="hold"/>
                                        <p:tgtEl>
                                          <p:spTgt spid="19"/>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2000"/>
                                        <p:tgtEl>
                                          <p:spTgt spid="15"/>
                                        </p:tgtEl>
                                      </p:cBhvr>
                                    </p:animEffect>
                                    <p:anim calcmode="lin" valueType="num">
                                      <p:cBhvr>
                                        <p:cTn id="61" dur="2000" fill="hold"/>
                                        <p:tgtEl>
                                          <p:spTgt spid="15"/>
                                        </p:tgtEl>
                                        <p:attrNameLst>
                                          <p:attrName>ppt_w</p:attrName>
                                        </p:attrNameLst>
                                      </p:cBhvr>
                                      <p:tavLst>
                                        <p:tav tm="0" fmla="#ppt_w*sin(2.5*pi*$)">
                                          <p:val>
                                            <p:fltVal val="0"/>
                                          </p:val>
                                        </p:tav>
                                        <p:tav tm="100000">
                                          <p:val>
                                            <p:fltVal val="1"/>
                                          </p:val>
                                        </p:tav>
                                      </p:tavLst>
                                    </p:anim>
                                    <p:anim calcmode="lin" valueType="num">
                                      <p:cBhvr>
                                        <p:cTn id="6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animBg="1"/>
      <p:bldP spid="14" grpId="0"/>
      <p:bldP spid="15" grpId="0"/>
      <p:bldP spid="19" grpId="0"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38404"/>
            <a:ext cx="7296346" cy="1200329"/>
          </a:xfrm>
          <a:prstGeom prst="rect">
            <a:avLst/>
          </a:prstGeom>
          <a:noFill/>
          <a:ln>
            <a:solidFill>
              <a:schemeClr val="bg2"/>
            </a:solidFill>
          </a:ln>
        </p:spPr>
        <p:txBody>
          <a:bodyPr wrap="square">
            <a:spAutoFit/>
          </a:bodyPr>
          <a:lstStyle/>
          <a:p>
            <a:r>
              <a:rPr lang="en-US" sz="2400" dirty="0">
                <a:solidFill>
                  <a:schemeClr val="bg1"/>
                </a:solidFill>
              </a:rPr>
              <a:t>If an offeree rejects an offer, or makes a counteroffer altering important terms, the offer is no longer open.</a:t>
            </a:r>
            <a:endParaRPr lang="en-US" sz="2800" dirty="0">
              <a:solidFill>
                <a:schemeClr val="bg1"/>
              </a:solidFill>
            </a:endParaRPr>
          </a:p>
        </p:txBody>
      </p:sp>
      <p:sp>
        <p:nvSpPr>
          <p:cNvPr id="11" name="Oval 10"/>
          <p:cNvSpPr/>
          <p:nvPr/>
        </p:nvSpPr>
        <p:spPr>
          <a:xfrm>
            <a:off x="297018" y="1451617"/>
            <a:ext cx="1695255" cy="180209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solidFill>
                  <a:schemeClr val="accent1">
                    <a:lumMod val="50000"/>
                  </a:schemeClr>
                </a:solidFill>
                <a:effectLst>
                  <a:outerShdw blurRad="38100" dist="38100" dir="2700000" algn="tl">
                    <a:srgbClr val="000000">
                      <a:alpha val="43137"/>
                    </a:srgbClr>
                  </a:outerShdw>
                </a:effectLst>
              </a:rPr>
              <a:t>Rejection</a:t>
            </a: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95147"/>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373053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45"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ppt_w</p:attrName>
                                        </p:attrNameLst>
                                      </p:cBhvr>
                                      <p:tavLst>
                                        <p:tav tm="0" fmla="#ppt_w*sin(2.5*pi*$)">
                                          <p:val>
                                            <p:fltVal val="0"/>
                                          </p:val>
                                        </p:tav>
                                        <p:tav tm="100000">
                                          <p:val>
                                            <p:fltVal val="1"/>
                                          </p:val>
                                        </p:tav>
                                      </p:tavLst>
                                    </p:anim>
                                    <p:anim calcmode="lin" valueType="num">
                                      <p:cBhvr>
                                        <p:cTn id="1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1" y="2637126"/>
            <a:ext cx="7296346" cy="4093428"/>
          </a:xfrm>
          <a:prstGeom prst="rect">
            <a:avLst/>
          </a:prstGeom>
          <a:no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offeror</a:t>
            </a:r>
            <a:r>
              <a:rPr lang="en-US" sz="2000" dirty="0">
                <a:solidFill>
                  <a:schemeClr val="bg1"/>
                </a:solidFill>
              </a:rPr>
              <a:t> can revoke or retract an offer at any time before it is accepted, even if the </a:t>
            </a:r>
            <a:r>
              <a:rPr lang="en-US" sz="2000" dirty="0" err="1">
                <a:solidFill>
                  <a:schemeClr val="bg1"/>
                </a:solidFill>
              </a:rPr>
              <a:t>offeror</a:t>
            </a:r>
            <a:r>
              <a:rPr lang="en-US" sz="2000" dirty="0">
                <a:solidFill>
                  <a:schemeClr val="bg1"/>
                </a:solidFill>
              </a:rPr>
              <a:t> said or wrote that it would be open for a longer period. Sudden revocation of an outstanding offer may strike the offeree as unfair, but it is perfectly legal. Sitting on an offer carries risk of revocation without warning. Offerees can get around this concern by paying the </a:t>
            </a:r>
            <a:r>
              <a:rPr lang="en-US" sz="2000" dirty="0" err="1">
                <a:solidFill>
                  <a:schemeClr val="bg1"/>
                </a:solidFill>
              </a:rPr>
              <a:t>offeror</a:t>
            </a:r>
            <a:r>
              <a:rPr lang="en-US" sz="2000" dirty="0">
                <a:solidFill>
                  <a:schemeClr val="bg1"/>
                </a:solidFill>
              </a:rPr>
              <a:t> to keep the offer open. This is a separate contract itself, called an “option” – i.e., a contract allowing the offeree to make a decision about something later. Landlords, for example, are often willing to hold a space for a fee while a tenant takes an additional week or two to consider alternatives, giving the tenant and “option” on the space.</a:t>
            </a:r>
            <a:endParaRPr lang="en-US" sz="3200" dirty="0">
              <a:solidFill>
                <a:schemeClr val="bg1"/>
              </a:solidFill>
            </a:endParaRPr>
          </a:p>
        </p:txBody>
      </p:sp>
      <p:sp>
        <p:nvSpPr>
          <p:cNvPr id="11" name="Oval 10"/>
          <p:cNvSpPr/>
          <p:nvPr/>
        </p:nvSpPr>
        <p:spPr>
          <a:xfrm>
            <a:off x="293017" y="688047"/>
            <a:ext cx="1856294" cy="180209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r>
              <a:rPr lang="en-US"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Revocation</a:t>
            </a:r>
            <a:endParaRPr lang="en-US" dirty="0">
              <a:solidFill>
                <a:schemeClr val="accent1">
                  <a:lumMod val="50000"/>
                </a:schemeClr>
              </a:solidFill>
              <a:effectLst>
                <a:outerShdw blurRad="38100" dist="38100" dir="2700000" algn="tl">
                  <a:srgbClr val="000000">
                    <a:alpha val="43137"/>
                  </a:srgbClr>
                </a:outerShdw>
              </a:effectLst>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4268" y="127119"/>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136374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45"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ppt_w</p:attrName>
                                        </p:attrNameLst>
                                      </p:cBhvr>
                                      <p:tavLst>
                                        <p:tav tm="0" fmla="#ppt_w*sin(2.5*pi*$)">
                                          <p:val>
                                            <p:fltVal val="0"/>
                                          </p:val>
                                        </p:tav>
                                        <p:tav tm="100000">
                                          <p:val>
                                            <p:fltVal val="1"/>
                                          </p:val>
                                        </p:tav>
                                      </p:tavLst>
                                    </p:anim>
                                    <p:anim calcmode="lin" valueType="num">
                                      <p:cBhvr>
                                        <p:cTn id="1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268722"/>
            <a:ext cx="7296346" cy="1015663"/>
          </a:xfrm>
          <a:prstGeom prst="rect">
            <a:avLst/>
          </a:prstGeom>
          <a:noFill/>
          <a:ln>
            <a:solidFill>
              <a:schemeClr val="bg2"/>
            </a:solidFill>
          </a:ln>
        </p:spPr>
        <p:txBody>
          <a:bodyPr wrap="square">
            <a:spAutoFit/>
          </a:bodyPr>
          <a:lstStyle/>
          <a:p>
            <a:r>
              <a:rPr lang="en-US" sz="2000" dirty="0">
                <a:solidFill>
                  <a:schemeClr val="bg1"/>
                </a:solidFill>
              </a:rPr>
              <a:t>Some offers lapse at a stated time, and all offers are subject to termination after a “reasonable time” depending on the circumstances.</a:t>
            </a:r>
            <a:endParaRPr lang="en-US" sz="3600" dirty="0">
              <a:solidFill>
                <a:schemeClr val="bg1"/>
              </a:solidFill>
            </a:endParaRPr>
          </a:p>
        </p:txBody>
      </p:sp>
      <p:sp>
        <p:nvSpPr>
          <p:cNvPr id="11" name="Oval 10"/>
          <p:cNvSpPr/>
          <p:nvPr/>
        </p:nvSpPr>
        <p:spPr>
          <a:xfrm>
            <a:off x="0" y="1344084"/>
            <a:ext cx="1856294" cy="180209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Lapse</a:t>
            </a:r>
            <a:endParaRPr lang="en-US" sz="2400" b="1" dirty="0">
              <a:solidFill>
                <a:schemeClr val="accent1">
                  <a:lumMod val="50000"/>
                </a:schemeClr>
              </a:solidFill>
              <a:effectLst>
                <a:outerShdw blurRad="38100" dist="38100" dir="2700000" algn="tl">
                  <a:srgbClr val="000000">
                    <a:alpha val="43137"/>
                  </a:srgbClr>
                </a:outerShdw>
              </a:effectLst>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95147"/>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61277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45"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ppt_w</p:attrName>
                                        </p:attrNameLst>
                                      </p:cBhvr>
                                      <p:tavLst>
                                        <p:tav tm="0" fmla="#ppt_w*sin(2.5*pi*$)">
                                          <p:val>
                                            <p:fltVal val="0"/>
                                          </p:val>
                                        </p:tav>
                                        <p:tav tm="100000">
                                          <p:val>
                                            <p:fltVal val="1"/>
                                          </p:val>
                                        </p:tav>
                                      </p:tavLst>
                                    </p:anim>
                                    <p:anim calcmode="lin" valueType="num">
                                      <p:cBhvr>
                                        <p:cTn id="1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513819"/>
            <a:ext cx="7296346" cy="1200329"/>
          </a:xfrm>
          <a:prstGeom prst="rect">
            <a:avLst/>
          </a:prstGeom>
          <a:noFill/>
          <a:ln>
            <a:solidFill>
              <a:schemeClr val="bg2">
                <a:lumMod val="90000"/>
              </a:schemeClr>
            </a:solidFill>
          </a:ln>
        </p:spPr>
        <p:txBody>
          <a:bodyPr wrap="square">
            <a:spAutoFit/>
          </a:bodyPr>
          <a:lstStyle/>
          <a:p>
            <a:r>
              <a:rPr lang="en-US" sz="2400" dirty="0">
                <a:solidFill>
                  <a:schemeClr val="bg1"/>
                </a:solidFill>
              </a:rPr>
              <a:t>The death or insanity of the </a:t>
            </a:r>
            <a:r>
              <a:rPr lang="en-US" sz="2400" dirty="0" err="1">
                <a:solidFill>
                  <a:schemeClr val="bg1"/>
                </a:solidFill>
              </a:rPr>
              <a:t>offeror</a:t>
            </a:r>
            <a:r>
              <a:rPr lang="en-US" sz="2400" dirty="0">
                <a:solidFill>
                  <a:schemeClr val="bg1"/>
                </a:solidFill>
              </a:rPr>
              <a:t> will terminate an offer, as will the destruction of the subject matter of the offer.</a:t>
            </a:r>
            <a:endParaRPr lang="en-US" sz="4400" dirty="0">
              <a:solidFill>
                <a:schemeClr val="bg1"/>
              </a:solidFill>
            </a:endParaRPr>
          </a:p>
        </p:txBody>
      </p:sp>
      <p:sp>
        <p:nvSpPr>
          <p:cNvPr id="11" name="Oval 10"/>
          <p:cNvSpPr/>
          <p:nvPr/>
        </p:nvSpPr>
        <p:spPr>
          <a:xfrm>
            <a:off x="297018" y="1527032"/>
            <a:ext cx="1856294" cy="180209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Death</a:t>
            </a:r>
            <a:endParaRPr lang="en-US" sz="2400" b="1" dirty="0">
              <a:solidFill>
                <a:schemeClr val="accent1">
                  <a:lumMod val="50000"/>
                </a:schemeClr>
              </a:solidFill>
              <a:effectLst>
                <a:outerShdw blurRad="38100" dist="38100" dir="2700000" algn="tl">
                  <a:srgbClr val="000000">
                    <a:alpha val="43137"/>
                  </a:srgbClr>
                </a:outerShdw>
              </a:effectLst>
            </a:endParaRPr>
          </a:p>
        </p:txBody>
      </p:sp>
      <p:sp>
        <p:nvSpPr>
          <p:cNvPr id="7" name="Rectangle 6"/>
          <p:cNvSpPr/>
          <p:nvPr/>
        </p:nvSpPr>
        <p:spPr>
          <a:xfrm>
            <a:off x="10030853" y="0"/>
            <a:ext cx="2043316" cy="344069"/>
          </a:xfrm>
          <a:prstGeom prst="rect">
            <a:avLst/>
          </a:prstGeom>
          <a:ln>
            <a:solidFill>
              <a:schemeClr val="tx1"/>
            </a:solidFill>
            <a:prstDash val="lgDashDot"/>
          </a:ln>
          <a:effectLst>
            <a:reflection blurRad="6350" stA="50000" endA="300" endPos="55500" dist="50800" dir="5400000" sy="-100000" algn="bl" rotWithShape="0"/>
          </a:effectLst>
        </p:spPr>
        <p:txBody>
          <a:bodyPr wrap="none">
            <a:spAutoFit/>
          </a:bodyPr>
          <a:lstStyle/>
          <a:p>
            <a:pPr>
              <a:lnSpc>
                <a:spcPct val="107000"/>
              </a:lnSpc>
              <a:spcAft>
                <a:spcPts val="800"/>
              </a:spcAft>
            </a:pPr>
            <a:r>
              <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16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95147"/>
            <a:ext cx="281404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Offer termination</a:t>
            </a:r>
            <a:endParaRPr lang="en-US" sz="2800" b="1" dirty="0">
              <a:solidFill>
                <a:schemeClr val="bg1">
                  <a:lumMod val="95000"/>
                </a:schemeClr>
              </a:solidFill>
            </a:endParaRPr>
          </a:p>
        </p:txBody>
      </p:sp>
    </p:spTree>
    <p:extLst>
      <p:ext uri="{BB962C8B-B14F-4D97-AF65-F5344CB8AC3E}">
        <p14:creationId xmlns:p14="http://schemas.microsoft.com/office/powerpoint/2010/main" val="185986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45"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ppt_w</p:attrName>
                                        </p:attrNameLst>
                                      </p:cBhvr>
                                      <p:tavLst>
                                        <p:tav tm="0" fmla="#ppt_w*sin(2.5*pi*$)">
                                          <p:val>
                                            <p:fltVal val="0"/>
                                          </p:val>
                                        </p:tav>
                                        <p:tav tm="100000">
                                          <p:val>
                                            <p:fltVal val="1"/>
                                          </p:val>
                                        </p:tav>
                                      </p:tavLst>
                                    </p:anim>
                                    <p:anim calcmode="lin" valueType="num">
                                      <p:cBhvr>
                                        <p:cTn id="1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1569660"/>
          </a:xfrm>
          <a:prstGeom prst="rect">
            <a:avLst/>
          </a:prstGeom>
          <a:no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p>
        </p:txBody>
      </p:sp>
      <p:sp>
        <p:nvSpPr>
          <p:cNvPr id="25" name="Rectangle 24"/>
          <p:cNvSpPr/>
          <p:nvPr/>
        </p:nvSpPr>
        <p:spPr>
          <a:xfrm>
            <a:off x="0" y="0"/>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399970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212251"/>
            <a:ext cx="6260026" cy="2031325"/>
          </a:xfrm>
          <a:prstGeom prst="rect">
            <a:avLst/>
          </a:prstGeom>
          <a:noFill/>
          <a:ln>
            <a:solidFill>
              <a:schemeClr val="bg2"/>
            </a:solidFill>
          </a:ln>
        </p:spPr>
        <p:txBody>
          <a:bodyPr wrap="square">
            <a:spAutoFit/>
          </a:bodyPr>
          <a:lstStyle/>
          <a:p>
            <a:r>
              <a:rPr lang="en-US" dirty="0">
                <a:solidFill>
                  <a:schemeClr val="bg1"/>
                </a:solidFill>
              </a:rPr>
              <a:t>No organization has all the skills required to do anything but the most simple of projects. Additional skills required for the completion of projects must be bought in from external sources. In this chapter, we consider the roles required throughout the project supply chain, and what contract types are available to provide the additional roles in different ways.</a:t>
            </a:r>
          </a:p>
        </p:txBody>
      </p:sp>
      <p:sp>
        <p:nvSpPr>
          <p:cNvPr id="6" name="Rectangle 5"/>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7" name="Rectangle 6"/>
          <p:cNvSpPr/>
          <p:nvPr/>
        </p:nvSpPr>
        <p:spPr>
          <a:xfrm>
            <a:off x="94268" y="463360"/>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
        <p:nvSpPr>
          <p:cNvPr id="8" name="Rectangle 7"/>
          <p:cNvSpPr/>
          <p:nvPr/>
        </p:nvSpPr>
        <p:spPr>
          <a:xfrm>
            <a:off x="0" y="1935363"/>
            <a:ext cx="9154160" cy="1015663"/>
          </a:xfrm>
          <a:prstGeom prst="rect">
            <a:avLst/>
          </a:prstGeom>
          <a:noFill/>
          <a:ln>
            <a:solidFill>
              <a:schemeClr val="bg2"/>
            </a:solidFill>
          </a:ln>
        </p:spPr>
        <p:txBody>
          <a:bodyPr wrap="square">
            <a:spAutoFit/>
          </a:bodyPr>
          <a:lstStyle/>
          <a:p>
            <a:r>
              <a:rPr lang="en-US" sz="2000" dirty="0">
                <a:solidFill>
                  <a:schemeClr val="bg1"/>
                </a:solidFill>
              </a:rPr>
              <a:t>Though many times the contracts are simple and straight, they are more complex. It happens to be in larger projects as many procurements and suppliers are involved.</a:t>
            </a:r>
            <a:endParaRPr lang="en-US" sz="2800" dirty="0">
              <a:solidFill>
                <a:schemeClr val="bg1"/>
              </a:solidFill>
            </a:endParaRPr>
          </a:p>
        </p:txBody>
      </p:sp>
    </p:spTree>
    <p:extLst>
      <p:ext uri="{BB962C8B-B14F-4D97-AF65-F5344CB8AC3E}">
        <p14:creationId xmlns:p14="http://schemas.microsoft.com/office/powerpoint/2010/main" val="11434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646331"/>
          </a:xfrm>
          <a:prstGeom prst="rect">
            <a:avLst/>
          </a:prstGeom>
          <a:noFill/>
          <a:ln>
            <a:solidFill>
              <a:schemeClr val="bg2"/>
            </a:solidFill>
          </a:ln>
        </p:spPr>
        <p:txBody>
          <a:bodyPr wrap="square">
            <a:spAutoFit/>
          </a:bodyPr>
          <a:lstStyle/>
          <a:p>
            <a:r>
              <a:rPr lang="en-US" dirty="0">
                <a:solidFill>
                  <a:schemeClr val="bg1"/>
                </a:solidFill>
              </a:rPr>
              <a:t>Project Manager is the person who leads the team that is responsible for achieving the project objectives. The performing organization assigns a Project Manager.</a:t>
            </a:r>
          </a:p>
        </p:txBody>
      </p:sp>
      <p:sp>
        <p:nvSpPr>
          <p:cNvPr id="4" name="Rectangle 3"/>
          <p:cNvSpPr/>
          <p:nvPr/>
        </p:nvSpPr>
        <p:spPr>
          <a:xfrm>
            <a:off x="0" y="4212251"/>
            <a:ext cx="6260026" cy="1477328"/>
          </a:xfrm>
          <a:prstGeom prst="rect">
            <a:avLst/>
          </a:prstGeom>
          <a:noFill/>
          <a:ln>
            <a:solidFill>
              <a:schemeClr val="bg2"/>
            </a:solidFill>
          </a:ln>
        </p:spPr>
        <p:txBody>
          <a:bodyPr wrap="square">
            <a:spAutoFit/>
          </a:bodyPr>
          <a:lstStyle/>
          <a:p>
            <a:r>
              <a:rPr lang="en-US" dirty="0">
                <a:solidFill>
                  <a:schemeClr val="bg1"/>
                </a:solidFill>
              </a:rPr>
              <a:t>Based on the authority level, the project manager performs numerous roles. Many organizations based on the project size and complexity, assign 'a contract project manager.' A contract project manager's role is significantly different from the Project Manager</a:t>
            </a:r>
          </a:p>
        </p:txBody>
      </p:sp>
      <p:sp>
        <p:nvSpPr>
          <p:cNvPr id="2" name="Rectangle 1"/>
          <p:cNvSpPr/>
          <p:nvPr/>
        </p:nvSpPr>
        <p:spPr>
          <a:xfrm>
            <a:off x="0" y="1003408"/>
            <a:ext cx="2844946" cy="461665"/>
          </a:xfrm>
          <a:prstGeom prst="rect">
            <a:avLst/>
          </a:prstGeom>
          <a:solidFill>
            <a:schemeClr val="tx1">
              <a:lumMod val="95000"/>
              <a:lumOff val="5000"/>
            </a:schemeClr>
          </a:solidFill>
          <a:ln>
            <a:solidFill>
              <a:schemeClr val="bg2">
                <a:lumMod val="90000"/>
              </a:schemeClr>
            </a:solidFill>
          </a:ln>
        </p:spPr>
        <p:txBody>
          <a:bodyPr wrap="none">
            <a:spAutoFit/>
          </a:bodyPr>
          <a:lstStyle/>
          <a:p>
            <a:r>
              <a:rPr lang="en-US" sz="24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Project Manager</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7" name="Rectangle 6"/>
          <p:cNvSpPr/>
          <p:nvPr/>
        </p:nvSpPr>
        <p:spPr>
          <a:xfrm>
            <a:off x="75414" y="249692"/>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Tree>
    <p:extLst>
      <p:ext uri="{BB962C8B-B14F-4D97-AF65-F5344CB8AC3E}">
        <p14:creationId xmlns:p14="http://schemas.microsoft.com/office/powerpoint/2010/main" val="292499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031325"/>
          </a:xfrm>
          <a:prstGeom prst="rect">
            <a:avLst/>
          </a:prstGeom>
          <a:noFill/>
          <a:ln>
            <a:solidFill>
              <a:schemeClr val="bg2"/>
            </a:solidFill>
          </a:ln>
        </p:spPr>
        <p:txBody>
          <a:bodyPr wrap="square">
            <a:spAutoFit/>
          </a:bodyPr>
          <a:lstStyle/>
          <a:p>
            <a:r>
              <a:rPr lang="en-US" dirty="0">
                <a:solidFill>
                  <a:schemeClr val="bg1"/>
                </a:solidFill>
              </a:rPr>
              <a:t>The Contract Project Manager (also referred to as Contract Manager) plays a very critical role for an organization. He/she manages contracts throughout the projects and their life cycle. On many occasions, they also play the role of a Liaoning person between the companies, employees, vendors, customers. He/she creates the contract’s repository and is solely responsible for maintaining all the contractual records. The company uses these records for their projects, which finally become part of Record Management.</a:t>
            </a:r>
          </a:p>
        </p:txBody>
      </p:sp>
      <p:sp>
        <p:nvSpPr>
          <p:cNvPr id="2" name="Rectangle 1"/>
          <p:cNvSpPr/>
          <p:nvPr/>
        </p:nvSpPr>
        <p:spPr>
          <a:xfrm>
            <a:off x="0" y="1125956"/>
            <a:ext cx="2468817" cy="461665"/>
          </a:xfrm>
          <a:prstGeom prst="rect">
            <a:avLst/>
          </a:prstGeom>
          <a:solidFill>
            <a:schemeClr val="tx1">
              <a:lumMod val="95000"/>
              <a:lumOff val="5000"/>
            </a:schemeClr>
          </a:solidFill>
          <a:ln>
            <a:solidFill>
              <a:schemeClr val="bg2">
                <a:lumMod val="90000"/>
              </a:schemeClr>
            </a:solidFill>
          </a:ln>
        </p:spPr>
        <p:txBody>
          <a:bodyPr wrap="none">
            <a:spAutoFit/>
          </a:bodyPr>
          <a:lstStyle/>
          <a:p>
            <a:r>
              <a:rPr lang="en-US" sz="24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manager</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7" name="Rectangle 6"/>
          <p:cNvSpPr/>
          <p:nvPr/>
        </p:nvSpPr>
        <p:spPr>
          <a:xfrm>
            <a:off x="94268" y="463360"/>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Tree>
    <p:extLst>
      <p:ext uri="{BB962C8B-B14F-4D97-AF65-F5344CB8AC3E}">
        <p14:creationId xmlns:p14="http://schemas.microsoft.com/office/powerpoint/2010/main" val="292842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05445"/>
            <a:ext cx="2468817" cy="461665"/>
          </a:xfrm>
          <a:prstGeom prst="rect">
            <a:avLst/>
          </a:prstGeom>
          <a:solidFill>
            <a:schemeClr val="tx1">
              <a:lumMod val="95000"/>
              <a:lumOff val="5000"/>
            </a:schemeClr>
          </a:solidFill>
          <a:ln>
            <a:solidFill>
              <a:schemeClr val="bg2">
                <a:lumMod val="90000"/>
              </a:schemeClr>
            </a:solidFill>
          </a:ln>
        </p:spPr>
        <p:txBody>
          <a:bodyPr wrap="none">
            <a:spAutoFit/>
          </a:bodyPr>
          <a:lstStyle/>
          <a:p>
            <a:r>
              <a:rPr lang="en-US" sz="24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a:t>
            </a:r>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a:t>
            </a:r>
            <a:r>
              <a:rPr lang="en-US" sz="24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manager</a:t>
            </a:r>
            <a:endParaRPr lang="en-US" sz="2400" b="1" dirty="0">
              <a:solidFill>
                <a:schemeClr val="bg1">
                  <a:lumMod val="95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7852" y="2521977"/>
            <a:ext cx="2381250" cy="4572000"/>
          </a:xfrm>
          <a:prstGeom prst="rect">
            <a:avLst/>
          </a:prstGeom>
        </p:spPr>
      </p:pic>
      <p:sp>
        <p:nvSpPr>
          <p:cNvPr id="6" name="Rectangle 5"/>
          <p:cNvSpPr/>
          <p:nvPr/>
        </p:nvSpPr>
        <p:spPr>
          <a:xfrm>
            <a:off x="5147035" y="1403322"/>
            <a:ext cx="3926987" cy="882678"/>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Draft, develop, negotiate and execute the contract.</a:t>
            </a:r>
          </a:p>
        </p:txBody>
      </p:sp>
      <p:sp>
        <p:nvSpPr>
          <p:cNvPr id="7" name="Rectangle 6"/>
          <p:cNvSpPr/>
          <p:nvPr/>
        </p:nvSpPr>
        <p:spPr>
          <a:xfrm>
            <a:off x="0" y="1567873"/>
            <a:ext cx="4014896" cy="882678"/>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A Liaoning person and a contract facilitator.</a:t>
            </a:r>
          </a:p>
        </p:txBody>
      </p:sp>
      <p:sp>
        <p:nvSpPr>
          <p:cNvPr id="8" name="Rectangle 7"/>
          <p:cNvSpPr/>
          <p:nvPr/>
        </p:nvSpPr>
        <p:spPr>
          <a:xfrm>
            <a:off x="0" y="2803476"/>
            <a:ext cx="3271101" cy="1260345"/>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Manage and close the contracts throughout the project duration.</a:t>
            </a:r>
          </a:p>
        </p:txBody>
      </p:sp>
      <p:sp>
        <p:nvSpPr>
          <p:cNvPr id="9" name="Rectangle 8"/>
          <p:cNvSpPr/>
          <p:nvPr/>
        </p:nvSpPr>
        <p:spPr>
          <a:xfrm>
            <a:off x="5022621" y="2455989"/>
            <a:ext cx="3475348" cy="1655518"/>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Create policies and procedures to the contract and ensure the effectiveness.</a:t>
            </a:r>
          </a:p>
        </p:txBody>
      </p:sp>
      <p:sp>
        <p:nvSpPr>
          <p:cNvPr id="10" name="Rectangle 9"/>
          <p:cNvSpPr/>
          <p:nvPr/>
        </p:nvSpPr>
        <p:spPr>
          <a:xfrm>
            <a:off x="0" y="5427289"/>
            <a:ext cx="3412503" cy="1277850"/>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Create a contract repository and update periodically.</a:t>
            </a:r>
          </a:p>
        </p:txBody>
      </p:sp>
      <p:sp>
        <p:nvSpPr>
          <p:cNvPr id="11" name="Rectangle 10"/>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54851" y="105763"/>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Tree>
    <p:extLst>
      <p:ext uri="{BB962C8B-B14F-4D97-AF65-F5344CB8AC3E}">
        <p14:creationId xmlns:p14="http://schemas.microsoft.com/office/powerpoint/2010/main" val="421176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12192000" cy="830997"/>
          </a:xfrm>
          <a:prstGeom prst="rect">
            <a:avLst/>
          </a:prstGeom>
          <a:solidFill>
            <a:schemeClr val="tx1"/>
          </a:solidFill>
          <a:ln>
            <a:solidFill>
              <a:schemeClr val="bg2"/>
            </a:solidFill>
          </a:ln>
        </p:spPr>
        <p:txBody>
          <a:bodyPr wrap="square">
            <a:spAutoFit/>
          </a:bodyPr>
          <a:lstStyle/>
          <a:p>
            <a:r>
              <a:rPr lang="en-US" sz="2400" dirty="0">
                <a:solidFill>
                  <a:schemeClr val="bg1"/>
                </a:solidFill>
              </a:rPr>
              <a:t>The Contracts Administrator must ensure the following interface duties are carried out without fail.</a:t>
            </a:r>
          </a:p>
        </p:txBody>
      </p:sp>
      <p:sp>
        <p:nvSpPr>
          <p:cNvPr id="2" name="Rectangle 1"/>
          <p:cNvSpPr/>
          <p:nvPr/>
        </p:nvSpPr>
        <p:spPr>
          <a:xfrm>
            <a:off x="0" y="1003408"/>
            <a:ext cx="3116494" cy="461665"/>
          </a:xfrm>
          <a:prstGeom prst="rect">
            <a:avLst/>
          </a:prstGeom>
          <a:solidFill>
            <a:schemeClr val="tx1">
              <a:lumMod val="95000"/>
              <a:lumOff val="5000"/>
            </a:schemeClr>
          </a:solidFill>
          <a:ln>
            <a:solidFill>
              <a:schemeClr val="bg2">
                <a:lumMod val="90000"/>
              </a:schemeClr>
            </a:solidFill>
          </a:ln>
        </p:spPr>
        <p:txBody>
          <a:bodyPr wrap="none">
            <a:spAutoFit/>
          </a:bodyPr>
          <a:lstStyle/>
          <a:p>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a:t>
            </a:r>
            <a:r>
              <a:rPr lang="en-US" sz="24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Administrator</a:t>
            </a:r>
            <a:endParaRPr lang="en-US" sz="2400" b="1" dirty="0">
              <a:solidFill>
                <a:schemeClr val="bg1">
                  <a:lumMod val="95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3437" y="2640880"/>
            <a:ext cx="3200400" cy="4762500"/>
          </a:xfrm>
          <a:prstGeom prst="rect">
            <a:avLst/>
          </a:prstGeom>
        </p:spPr>
      </p:pic>
      <p:sp>
        <p:nvSpPr>
          <p:cNvPr id="6" name="Rectangle 5"/>
          <p:cNvSpPr/>
          <p:nvPr/>
        </p:nvSpPr>
        <p:spPr>
          <a:xfrm>
            <a:off x="0" y="3048764"/>
            <a:ext cx="3852421" cy="1080296"/>
          </a:xfrm>
          <a:prstGeom prst="rect">
            <a:avLst/>
          </a:prstGeom>
          <a:noFill/>
          <a:ln>
            <a:solidFill>
              <a:schemeClr val="bg1">
                <a:lumMod val="65000"/>
                <a:lumOff val="35000"/>
              </a:schemeClr>
            </a:solidFill>
          </a:ln>
        </p:spPr>
        <p:txBody>
          <a:bodyPr wrap="square">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With Document Control for submittals, transmittals and correspondences</a:t>
            </a:r>
          </a:p>
        </p:txBody>
      </p:sp>
      <p:sp>
        <p:nvSpPr>
          <p:cNvPr id="7" name="Rectangle 6"/>
          <p:cNvSpPr/>
          <p:nvPr/>
        </p:nvSpPr>
        <p:spPr>
          <a:xfrm>
            <a:off x="350362" y="5195091"/>
            <a:ext cx="3852421" cy="1323439"/>
          </a:xfrm>
          <a:prstGeom prst="rect">
            <a:avLst/>
          </a:prstGeom>
          <a:noFill/>
          <a:ln>
            <a:solidFill>
              <a:schemeClr val="bg1">
                <a:lumMod val="65000"/>
                <a:lumOff val="35000"/>
              </a:schemeClr>
            </a:solidFill>
          </a:ln>
        </p:spPr>
        <p:txBody>
          <a:bodyPr wrap="square">
            <a:spAutoFit/>
          </a:bodyPr>
          <a:lstStyle/>
          <a:p>
            <a:r>
              <a:rPr lang="en-US" sz="2000" dirty="0">
                <a:solidFill>
                  <a:schemeClr val="bg1"/>
                </a:solidFill>
              </a:rPr>
              <a:t>With Project Control for Schedule Approval, Check Estimates, Budget rends and Forecasts</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26570" y="208783"/>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Tree>
    <p:extLst>
      <p:ext uri="{BB962C8B-B14F-4D97-AF65-F5344CB8AC3E}">
        <p14:creationId xmlns:p14="http://schemas.microsoft.com/office/powerpoint/2010/main" val="401104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03408"/>
            <a:ext cx="3116494" cy="461665"/>
          </a:xfrm>
          <a:prstGeom prst="rect">
            <a:avLst/>
          </a:prstGeom>
          <a:solidFill>
            <a:schemeClr val="tx1">
              <a:lumMod val="85000"/>
              <a:lumOff val="15000"/>
            </a:schemeClr>
          </a:solidFill>
          <a:ln>
            <a:solidFill>
              <a:schemeClr val="bg2">
                <a:lumMod val="90000"/>
              </a:schemeClr>
            </a:solidFill>
          </a:ln>
        </p:spPr>
        <p:txBody>
          <a:bodyPr wrap="none">
            <a:spAutoFit/>
          </a:bodyPr>
          <a:lstStyle/>
          <a:p>
            <a:r>
              <a:rPr lang="en-US" sz="24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Administrator</a:t>
            </a:r>
            <a:endParaRPr lang="en-US" sz="2400" b="1" dirty="0">
              <a:solidFill>
                <a:schemeClr val="bg1">
                  <a:lumMod val="95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3437" y="2640880"/>
            <a:ext cx="3200400" cy="4762500"/>
          </a:xfrm>
          <a:prstGeom prst="rect">
            <a:avLst/>
          </a:prstGeom>
        </p:spPr>
      </p:pic>
      <p:sp>
        <p:nvSpPr>
          <p:cNvPr id="6" name="Rectangle 5"/>
          <p:cNvSpPr/>
          <p:nvPr/>
        </p:nvSpPr>
        <p:spPr>
          <a:xfrm>
            <a:off x="0" y="3048764"/>
            <a:ext cx="3852421" cy="1200329"/>
          </a:xfrm>
          <a:prstGeom prst="rect">
            <a:avLst/>
          </a:prstGeom>
          <a:noFill/>
          <a:ln>
            <a:solidFill>
              <a:schemeClr val="bg2">
                <a:lumMod val="90000"/>
              </a:schemeClr>
            </a:solidFill>
          </a:ln>
        </p:spPr>
        <p:txBody>
          <a:bodyPr wrap="square">
            <a:spAutoFit/>
          </a:bodyPr>
          <a:lstStyle/>
          <a:p>
            <a:r>
              <a:rPr lang="en-US" dirty="0">
                <a:solidFill>
                  <a:schemeClr val="bg1"/>
                </a:solidFill>
              </a:rPr>
              <a:t>With Construction for Daily Reports, Change Notices, Change Directive and Method statement submittals</a:t>
            </a:r>
          </a:p>
        </p:txBody>
      </p:sp>
      <p:sp>
        <p:nvSpPr>
          <p:cNvPr id="7" name="Rectangle 6"/>
          <p:cNvSpPr/>
          <p:nvPr/>
        </p:nvSpPr>
        <p:spPr>
          <a:xfrm>
            <a:off x="350362" y="5195091"/>
            <a:ext cx="3852421" cy="923330"/>
          </a:xfrm>
          <a:prstGeom prst="rect">
            <a:avLst/>
          </a:prstGeom>
          <a:noFill/>
          <a:ln>
            <a:solidFill>
              <a:schemeClr val="bg2">
                <a:lumMod val="90000"/>
              </a:schemeClr>
            </a:solidFill>
          </a:ln>
        </p:spPr>
        <p:txBody>
          <a:bodyPr wrap="square">
            <a:spAutoFit/>
          </a:bodyPr>
          <a:lstStyle/>
          <a:p>
            <a:r>
              <a:rPr lang="en-US" dirty="0">
                <a:solidFill>
                  <a:schemeClr val="bg1"/>
                </a:solidFill>
              </a:rPr>
              <a:t>With Environmental Safety and Health on Safety Program Submittals</a:t>
            </a:r>
          </a:p>
        </p:txBody>
      </p:sp>
      <p:sp>
        <p:nvSpPr>
          <p:cNvPr id="8" name="Rectangle 7"/>
          <p:cNvSpPr/>
          <p:nvPr/>
        </p:nvSpPr>
        <p:spPr>
          <a:xfrm>
            <a:off x="4202783" y="1127267"/>
            <a:ext cx="3852421" cy="646331"/>
          </a:xfrm>
          <a:prstGeom prst="rect">
            <a:avLst/>
          </a:prstGeom>
          <a:noFill/>
          <a:ln>
            <a:solidFill>
              <a:schemeClr val="bg2">
                <a:lumMod val="90000"/>
              </a:schemeClr>
            </a:solidFill>
          </a:ln>
        </p:spPr>
        <p:txBody>
          <a:bodyPr wrap="square">
            <a:spAutoFit/>
          </a:bodyPr>
          <a:lstStyle/>
          <a:p>
            <a:r>
              <a:rPr lang="en-US" dirty="0">
                <a:solidFill>
                  <a:schemeClr val="bg1"/>
                </a:solidFill>
              </a:rPr>
              <a:t>With Quality Assurance on Quality Plans and Audits.</a:t>
            </a:r>
          </a:p>
        </p:txBody>
      </p:sp>
      <p:sp>
        <p:nvSpPr>
          <p:cNvPr id="9" name="Rectangle 8"/>
          <p:cNvSpPr/>
          <p:nvPr/>
        </p:nvSpPr>
        <p:spPr>
          <a:xfrm>
            <a:off x="8339579" y="1311933"/>
            <a:ext cx="3852421" cy="923330"/>
          </a:xfrm>
          <a:prstGeom prst="rect">
            <a:avLst/>
          </a:prstGeom>
          <a:noFill/>
          <a:ln>
            <a:solidFill>
              <a:schemeClr val="bg2">
                <a:lumMod val="90000"/>
              </a:schemeClr>
            </a:solidFill>
          </a:ln>
        </p:spPr>
        <p:txBody>
          <a:bodyPr wrap="square">
            <a:spAutoFit/>
          </a:bodyPr>
          <a:lstStyle/>
          <a:p>
            <a:r>
              <a:rPr lang="en-US" dirty="0" smtClean="0">
                <a:solidFill>
                  <a:schemeClr val="bg1"/>
                </a:solidFill>
              </a:rPr>
              <a:t>With Procurement for status of Owner or Contractor Furnished Materials and Equipment.</a:t>
            </a:r>
            <a:endParaRPr lang="en-US" dirty="0">
              <a:solidFill>
                <a:schemeClr val="bg1"/>
              </a:solidFill>
            </a:endParaRPr>
          </a:p>
        </p:txBody>
      </p:sp>
      <p:sp>
        <p:nvSpPr>
          <p:cNvPr id="10" name="Rectangle 9"/>
          <p:cNvSpPr/>
          <p:nvPr/>
        </p:nvSpPr>
        <p:spPr>
          <a:xfrm>
            <a:off x="5309647" y="2493657"/>
            <a:ext cx="3852421" cy="646331"/>
          </a:xfrm>
          <a:prstGeom prst="rect">
            <a:avLst/>
          </a:prstGeom>
          <a:noFill/>
          <a:ln>
            <a:solidFill>
              <a:schemeClr val="bg2">
                <a:lumMod val="90000"/>
              </a:schemeClr>
            </a:solidFill>
          </a:ln>
        </p:spPr>
        <p:txBody>
          <a:bodyPr wrap="square">
            <a:spAutoFit/>
          </a:bodyPr>
          <a:lstStyle/>
          <a:p>
            <a:r>
              <a:rPr lang="en-US" dirty="0">
                <a:solidFill>
                  <a:schemeClr val="bg1"/>
                </a:solidFill>
              </a:rPr>
              <a:t>With reviewing Contract issues that affect the Contract</a:t>
            </a:r>
          </a:p>
        </p:txBody>
      </p:sp>
      <p:sp>
        <p:nvSpPr>
          <p:cNvPr id="11" name="Rectangle 10"/>
          <p:cNvSpPr/>
          <p:nvPr/>
        </p:nvSpPr>
        <p:spPr>
          <a:xfrm>
            <a:off x="173610" y="1799135"/>
            <a:ext cx="3852421" cy="646331"/>
          </a:xfrm>
          <a:prstGeom prst="rect">
            <a:avLst/>
          </a:prstGeom>
          <a:noFill/>
          <a:ln>
            <a:solidFill>
              <a:schemeClr val="bg2">
                <a:lumMod val="90000"/>
              </a:schemeClr>
            </a:solidFill>
          </a:ln>
        </p:spPr>
        <p:txBody>
          <a:bodyPr wrap="square">
            <a:spAutoFit/>
          </a:bodyPr>
          <a:lstStyle/>
          <a:p>
            <a:r>
              <a:rPr lang="en-US" dirty="0">
                <a:solidFill>
                  <a:schemeClr val="bg1"/>
                </a:solidFill>
              </a:rPr>
              <a:t>With Project Accounting for Invoices and Back charges.</a:t>
            </a:r>
          </a:p>
        </p:txBody>
      </p:sp>
      <p:sp>
        <p:nvSpPr>
          <p:cNvPr id="12" name="Rectangle 11"/>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78625" y="144967"/>
            <a:ext cx="4042389"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Roles and responsibilities</a:t>
            </a:r>
            <a:endParaRPr lang="en-US" sz="2800" b="1" dirty="0">
              <a:solidFill>
                <a:schemeClr val="bg1">
                  <a:lumMod val="95000"/>
                </a:schemeClr>
              </a:solidFill>
            </a:endParaRPr>
          </a:p>
        </p:txBody>
      </p:sp>
    </p:spTree>
    <p:extLst>
      <p:ext uri="{BB962C8B-B14F-4D97-AF65-F5344CB8AC3E}">
        <p14:creationId xmlns:p14="http://schemas.microsoft.com/office/powerpoint/2010/main" val="3772840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03408"/>
            <a:ext cx="6384055" cy="461665"/>
          </a:xfrm>
          <a:prstGeom prst="rect">
            <a:avLst/>
          </a:prstGeom>
          <a:solidFill>
            <a:schemeClr val="bg2">
              <a:lumMod val="75000"/>
            </a:schemeClr>
          </a:solidFill>
        </p:spPr>
        <p:txBody>
          <a:bodyPr wrap="none">
            <a:spAutoFit/>
          </a:bodyPr>
          <a:lstStyle/>
          <a:p>
            <a:r>
              <a:rPr lang="en-US" sz="2400" b="1" dirty="0"/>
              <a:t>The contract is the mechanism by which:</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6050" y="3011989"/>
            <a:ext cx="3867150" cy="3943350"/>
          </a:xfrm>
          <a:prstGeom prst="rect">
            <a:avLst/>
          </a:prstGeom>
        </p:spPr>
      </p:pic>
      <p:sp>
        <p:nvSpPr>
          <p:cNvPr id="6" name="Rectangle 5"/>
          <p:cNvSpPr/>
          <p:nvPr/>
        </p:nvSpPr>
        <p:spPr>
          <a:xfrm>
            <a:off x="112165" y="2094263"/>
            <a:ext cx="4669163"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project organization is created;</a:t>
            </a:r>
            <a:endParaRPr lang="en-US" sz="24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6384055" y="1805727"/>
            <a:ext cx="4312014"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managers are employed;</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4641110" y="2723453"/>
            <a:ext cx="7360156"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commercial nature of the project process is defined.</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3442297"/>
            <a:ext cx="4429418"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Goods and services are procured;</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256671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5078313" cy="470000"/>
          </a:xfrm>
          <a:prstGeom prst="rect">
            <a:avLst/>
          </a:prstGeom>
          <a:solidFill>
            <a:schemeClr val="tx1">
              <a:lumMod val="85000"/>
            </a:schemeClr>
          </a:solidFill>
          <a:ln>
            <a:solidFill>
              <a:schemeClr val="bg2"/>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p>
        </p:txBody>
      </p:sp>
      <p:sp>
        <p:nvSpPr>
          <p:cNvPr id="4" name="Rectangle 3"/>
          <p:cNvSpPr/>
          <p:nvPr/>
        </p:nvSpPr>
        <p:spPr>
          <a:xfrm>
            <a:off x="351934" y="1664976"/>
            <a:ext cx="6096000" cy="4026552"/>
          </a:xfrm>
          <a:prstGeom prst="rect">
            <a:avLst/>
          </a:prstGeom>
          <a:noFill/>
          <a:ln>
            <a:solidFill>
              <a:schemeClr val="bg2"/>
            </a:solidFill>
          </a:ln>
        </p:spPr>
        <p:txBody>
          <a:bodyPr>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Earlier, procurement wasn’t seen as a separate function. It was considered a part of the role called purchasing where a company buys products/services from a supplier. However, companies have realized the significance of procurement in enhancing overall business performance and profitability. The procurement teams are supposed to build long-term relationships with the suppliers for mutually beneficial outcomes. </a:t>
            </a:r>
          </a:p>
        </p:txBody>
      </p:sp>
      <p:sp>
        <p:nvSpPr>
          <p:cNvPr id="5" name="Rectangle 4"/>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251959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5078313" cy="470000"/>
          </a:xfrm>
          <a:prstGeom prst="rect">
            <a:avLst/>
          </a:prstGeom>
          <a:solidFill>
            <a:schemeClr val="tx1">
              <a:lumMod val="85000"/>
            </a:schemeClr>
          </a:solidFill>
          <a:ln>
            <a:solidFill>
              <a:schemeClr val="bg2"/>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p>
        </p:txBody>
      </p:sp>
      <p:sp>
        <p:nvSpPr>
          <p:cNvPr id="4" name="Rectangle 3"/>
          <p:cNvSpPr/>
          <p:nvPr/>
        </p:nvSpPr>
        <p:spPr>
          <a:xfrm>
            <a:off x="351934" y="1664976"/>
            <a:ext cx="6096000" cy="2677656"/>
          </a:xfrm>
          <a:prstGeom prst="rect">
            <a:avLst/>
          </a:prstGeom>
          <a:noFill/>
          <a:ln>
            <a:solidFill>
              <a:schemeClr val="bg2"/>
            </a:solidFill>
          </a:ln>
        </p:spPr>
        <p:txBody>
          <a:bodyPr>
            <a:spAutoFit/>
          </a:bodyPr>
          <a:lstStyle/>
          <a:p>
            <a:r>
              <a:rPr lang="en-US" sz="2400" dirty="0">
                <a:solidFill>
                  <a:schemeClr val="bg1"/>
                </a:solidFill>
              </a:rPr>
              <a:t>Business relationships will be simpler and more transparent when all the transactions are supported by efficient contract management. The procurement team must have the right contract management strategy to attain the goals without any obstacles.</a:t>
            </a:r>
          </a:p>
        </p:txBody>
      </p:sp>
      <p:sp>
        <p:nvSpPr>
          <p:cNvPr id="5" name="Rectangle 4"/>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6" name="Rectangle 5"/>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12518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96805"/>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no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750975"/>
          </a:xfrm>
          <a:prstGeom prst="rect">
            <a:avLst/>
          </a:prstGeom>
        </p:spPr>
        <p:txBody>
          <a:bodyPr wrap="square">
            <a:spAutoFit/>
          </a:bodyPr>
          <a:lstStyle/>
          <a:p>
            <a:pPr algn="ctr">
              <a:lnSpc>
                <a:spcPct val="107000"/>
              </a:lnSpc>
              <a:spcAft>
                <a:spcPts val="800"/>
              </a:spcAft>
            </a:pPr>
            <a:r>
              <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Improves business functioning</a:t>
            </a:r>
          </a:p>
        </p:txBody>
      </p:sp>
      <p:sp>
        <p:nvSpPr>
          <p:cNvPr id="7" name="Rectangle 6"/>
          <p:cNvSpPr/>
          <p:nvPr/>
        </p:nvSpPr>
        <p:spPr>
          <a:xfrm>
            <a:off x="326797" y="3940177"/>
            <a:ext cx="6096000" cy="2050690"/>
          </a:xfrm>
          <a:prstGeom prst="rect">
            <a:avLst/>
          </a:prstGeom>
          <a:ln>
            <a:solidFill>
              <a:schemeClr val="bg2"/>
            </a:solidFill>
          </a:ln>
        </p:spPr>
        <p:txBody>
          <a:bodyPr>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Efficient contract management will improve business functioning by identifying the needs, implementing the strategies to fulfill the requirements and analyzing if the objectives of the organizations are met.</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307797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no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rPr>
              <a:t>Controls spending</a:t>
            </a:r>
          </a:p>
        </p:txBody>
      </p:sp>
      <p:sp>
        <p:nvSpPr>
          <p:cNvPr id="7" name="Rectangle 6"/>
          <p:cNvSpPr/>
          <p:nvPr/>
        </p:nvSpPr>
        <p:spPr>
          <a:xfrm>
            <a:off x="326797" y="3940177"/>
            <a:ext cx="6096000" cy="2308324"/>
          </a:xfrm>
          <a:prstGeom prst="rect">
            <a:avLst/>
          </a:prstGeom>
          <a:ln>
            <a:solidFill>
              <a:schemeClr val="bg2"/>
            </a:solidFill>
          </a:ln>
        </p:spPr>
        <p:txBody>
          <a:bodyPr>
            <a:spAutoFit/>
          </a:bodyPr>
          <a:lstStyle/>
          <a:p>
            <a:r>
              <a:rPr lang="en-US" sz="2400" dirty="0">
                <a:solidFill>
                  <a:schemeClr val="bg1"/>
                </a:solidFill>
              </a:rPr>
              <a:t>Contracts provide better spend visibility and help organizations to monitor financial transactions. With this, organizations can also identify maverick spending and opportunities for cost savings in the future.</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34321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no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Helps in evaluating suppliers</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000" dirty="0">
                <a:solidFill>
                  <a:schemeClr val="bg1"/>
                </a:solidFill>
              </a:rPr>
              <a:t>The procurement team must constantly monitor the suppliers and their performance to evaluate the supplier risk. Contract management will help them to ensure if the suppliers are abiding by the criteria and build long-term relationships with them.</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201713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no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Ensures compliance</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400" dirty="0">
                <a:solidFill>
                  <a:schemeClr val="bg1"/>
                </a:solidFill>
              </a:rPr>
              <a:t>The organizations that have an efficient contract management strategy in place can mitigate risks to a great extent. When there are written rules and procedures, it will be easier to ensure compliance.</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302303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no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Ensures compliance</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400" dirty="0">
                <a:solidFill>
                  <a:schemeClr val="bg1"/>
                </a:solidFill>
              </a:rPr>
              <a:t>The organizations that have an efficient contract management strategy in place can mitigate risks to a great extent. When there are written rules and procedures, it will be easier to ensure compliance.</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41536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4" name="Rectangle 3"/>
          <p:cNvSpPr/>
          <p:nvPr/>
        </p:nvSpPr>
        <p:spPr>
          <a:xfrm>
            <a:off x="0" y="1608414"/>
            <a:ext cx="10894243" cy="1938992"/>
          </a:xfrm>
          <a:prstGeom prst="rect">
            <a:avLst/>
          </a:prstGeom>
          <a:noFill/>
          <a:ln>
            <a:solidFill>
              <a:schemeClr val="bg2"/>
            </a:solidFill>
          </a:ln>
        </p:spPr>
        <p:txBody>
          <a:bodyPr wrap="square">
            <a:spAutoFit/>
          </a:bodyPr>
          <a:lstStyle/>
          <a:p>
            <a:r>
              <a:rPr lang="en-US" sz="2000" dirty="0">
                <a:solidFill>
                  <a:schemeClr val="bg1"/>
                </a:solidFill>
              </a:rPr>
              <a:t>Procurement today is supposed to be a management function within an organization, directly supporting the strategic goals of the organization. However, this is yet to be achieved in most organizations. In most cases, contract management is left to the legal department team members. However, the team may not have all the required technical knowledge to carry out the work properly, especially when an organization runs a long and complex supply chain. </a:t>
            </a:r>
          </a:p>
        </p:txBody>
      </p:sp>
      <p:sp>
        <p:nvSpPr>
          <p:cNvPr id="8" name="Rectangle 7"/>
          <p:cNvSpPr/>
          <p:nvPr/>
        </p:nvSpPr>
        <p:spPr>
          <a:xfrm>
            <a:off x="0" y="4428600"/>
            <a:ext cx="6768445" cy="1323439"/>
          </a:xfrm>
          <a:prstGeom prst="rect">
            <a:avLst/>
          </a:prstGeom>
          <a:noFill/>
          <a:ln>
            <a:solidFill>
              <a:schemeClr val="bg2"/>
            </a:solidFill>
          </a:ln>
        </p:spPr>
        <p:txBody>
          <a:bodyPr wrap="square">
            <a:spAutoFit/>
          </a:bodyPr>
          <a:lstStyle/>
          <a:p>
            <a:r>
              <a:rPr lang="en-US" sz="2000" dirty="0">
                <a:solidFill>
                  <a:schemeClr val="bg1"/>
                </a:solidFill>
              </a:rPr>
              <a:t>There may be hundreds of relationships and nuances they may not be aware of. Input from the procurement is therefore invaluable because of their frequent interactions with the service vendors and suppliers. </a:t>
            </a:r>
          </a:p>
        </p:txBody>
      </p:sp>
      <p:sp>
        <p:nvSpPr>
          <p:cNvPr id="6" name="Rectangle 5"/>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7" name="Rectangle 6"/>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44927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0" y="2877885"/>
            <a:ext cx="7588443" cy="3785652"/>
          </a:xfrm>
          <a:prstGeom prst="rect">
            <a:avLst/>
          </a:prstGeom>
          <a:ln>
            <a:solidFill>
              <a:schemeClr val="bg2"/>
            </a:solidFill>
          </a:ln>
        </p:spPr>
        <p:txBody>
          <a:bodyPr wrap="square">
            <a:spAutoFit/>
          </a:bodyPr>
          <a:lstStyle/>
          <a:p>
            <a:r>
              <a:rPr lang="en-US" sz="2400" dirty="0">
                <a:solidFill>
                  <a:schemeClr val="bg1"/>
                </a:solidFill>
              </a:rPr>
              <a:t>The procurement team should be involved in coming up with a standard way to draw contracts with vendors and suppliers. Each organization should have terms, conditions, and technical language that are used in its contracts. Procurement team members should help the legal team in discussions about common terms and conditions in the industry. They can also give input on what the impact of setting certain conditions will be or how best to protect the interests of the company in contracts with suppliers. </a:t>
            </a:r>
          </a:p>
        </p:txBody>
      </p:sp>
      <p:sp>
        <p:nvSpPr>
          <p:cNvPr id="5" name="Rectangle 4"/>
          <p:cNvSpPr/>
          <p:nvPr/>
        </p:nvSpPr>
        <p:spPr>
          <a:xfrm>
            <a:off x="811310" y="1656641"/>
            <a:ext cx="2450365" cy="865173"/>
          </a:xfrm>
          <a:prstGeom prst="rect">
            <a:avLst/>
          </a:prstGeom>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Standardizing Contact Creation</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61639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2677656"/>
          </a:xfrm>
          <a:prstGeom prst="rect">
            <a:avLst/>
          </a:prstGeom>
          <a:ln>
            <a:solidFill>
              <a:schemeClr val="bg2"/>
            </a:solidFill>
          </a:ln>
        </p:spPr>
        <p:txBody>
          <a:bodyPr wrap="square">
            <a:spAutoFit/>
          </a:bodyPr>
          <a:lstStyle/>
          <a:p>
            <a:r>
              <a:rPr lang="en-US" sz="2400" dirty="0">
                <a:solidFill>
                  <a:schemeClr val="bg1"/>
                </a:solidFill>
              </a:rPr>
              <a:t>Big organizations will have complex supply chains, sometimes spread across continents. The key performance indicators will differ depending on goods and services. The procurement team must therefore be involved in coming up with yardsticks to determine the best way to evaluate suppliers of each item or service.</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Setting Contract KPIs</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99881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416320"/>
          </a:xfrm>
          <a:prstGeom prst="rect">
            <a:avLst/>
          </a:prstGeom>
          <a:ln>
            <a:solidFill>
              <a:schemeClr val="bg2"/>
            </a:solidFill>
          </a:ln>
        </p:spPr>
        <p:txBody>
          <a:bodyPr wrap="square">
            <a:spAutoFit/>
          </a:bodyPr>
          <a:lstStyle/>
          <a:p>
            <a:r>
              <a:rPr lang="en-US" sz="2400" dirty="0">
                <a:solidFill>
                  <a:schemeClr val="bg1"/>
                </a:solidFill>
              </a:rPr>
              <a:t>Procurement team members interact with suppliers and they know their reliability. They can advise management on whether the terms inserted into a contract are realistic and how they will affect relationships with vendors. A company also needs to decide on how to go about collecting data to assess supplier performance. The data collection strategy should be affordable and easy to understand. </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Setting Contract KPIs</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33226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4154984"/>
          </a:xfrm>
          <a:prstGeom prst="rect">
            <a:avLst/>
          </a:prstGeom>
          <a:ln>
            <a:solidFill>
              <a:schemeClr val="bg2"/>
            </a:solidFill>
          </a:ln>
        </p:spPr>
        <p:txBody>
          <a:bodyPr wrap="square">
            <a:spAutoFit/>
          </a:bodyPr>
          <a:lstStyle/>
          <a:p>
            <a:r>
              <a:rPr lang="en-US" sz="2400" dirty="0">
                <a:solidFill>
                  <a:schemeClr val="bg1"/>
                </a:solidFill>
              </a:rPr>
              <a:t>A procurement specialist would be best placed to determine whether suppliers are meeting their KPIs. A procurement expert can make a good judgment on whether the letter and spirit of the contract are being followed, in the context of the current operating environment. There are times when delays in delivery or other failures can be explained by inevitable occurrences. However, some scenarios may require a reevaluation of the relationship between an organization and a supplier. </a:t>
            </a:r>
          </a:p>
        </p:txBody>
      </p:sp>
      <p:sp>
        <p:nvSpPr>
          <p:cNvPr id="5" name="Rectangle 4"/>
          <p:cNvSpPr/>
          <p:nvPr/>
        </p:nvSpPr>
        <p:spPr>
          <a:xfrm>
            <a:off x="575337" y="1656641"/>
            <a:ext cx="2450365" cy="1015663"/>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Evaluating Supplier Performance </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4274888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046988"/>
          </a:xfrm>
          <a:prstGeom prst="rect">
            <a:avLst/>
          </a:prstGeom>
          <a:ln>
            <a:solidFill>
              <a:schemeClr val="bg2"/>
            </a:solidFill>
          </a:ln>
        </p:spPr>
        <p:txBody>
          <a:bodyPr wrap="square">
            <a:spAutoFit/>
          </a:bodyPr>
          <a:lstStyle/>
          <a:p>
            <a:r>
              <a:rPr lang="en-US" sz="2400" dirty="0">
                <a:solidFill>
                  <a:schemeClr val="bg1"/>
                </a:solidFill>
              </a:rPr>
              <a:t>The procurement team can make a detailed report to management on the cost of changing unreliable suppliers. In some cases, also, the procurement team might advise the company to revise its contract with a vendor as opposed to canceling it altogether. The management would then make the decision in the best interests of the company.</a:t>
            </a:r>
          </a:p>
        </p:txBody>
      </p:sp>
      <p:sp>
        <p:nvSpPr>
          <p:cNvPr id="5" name="Rectangle 4"/>
          <p:cNvSpPr/>
          <p:nvPr/>
        </p:nvSpPr>
        <p:spPr>
          <a:xfrm>
            <a:off x="575337" y="1656641"/>
            <a:ext cx="2450365" cy="1015663"/>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Evaluating Supplier Performance </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45297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416320"/>
          </a:xfrm>
          <a:prstGeom prst="rect">
            <a:avLst/>
          </a:prstGeom>
          <a:ln>
            <a:solidFill>
              <a:schemeClr val="bg2"/>
            </a:solidFill>
          </a:ln>
        </p:spPr>
        <p:txBody>
          <a:bodyPr wrap="square">
            <a:spAutoFit/>
          </a:bodyPr>
          <a:lstStyle/>
          <a:p>
            <a:r>
              <a:rPr lang="en-US" sz="2400" dirty="0">
                <a:solidFill>
                  <a:schemeClr val="bg1"/>
                </a:solidFill>
              </a:rPr>
              <a:t>The procurement team should be continually involved in evaluating supplier contracts to ensure they are aligned with the overall objectives of the company. They should be on the lookout for new opportunities to reduce costs. For instance, giving a vendor a longer contract might lead to a more favorable price per unit. Ordering larger quantities could also help minimize costs without necessarily leading to overstocking. </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Finding Saving Opportunities</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263267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046988"/>
          </a:xfrm>
          <a:prstGeom prst="rect">
            <a:avLst/>
          </a:prstGeom>
          <a:ln>
            <a:solidFill>
              <a:schemeClr val="bg2"/>
            </a:solidFill>
          </a:ln>
        </p:spPr>
        <p:txBody>
          <a:bodyPr wrap="square">
            <a:spAutoFit/>
          </a:bodyPr>
          <a:lstStyle/>
          <a:p>
            <a:r>
              <a:rPr lang="en-US" sz="2400" dirty="0">
                <a:solidFill>
                  <a:schemeClr val="bg1"/>
                </a:solidFill>
              </a:rPr>
              <a:t>Sometimes the company may be paying for items or services they no longer need. This happens a lot in big organizations. The procurement team should be involved in assessing the value of everything the organization is paying for. Should demand a particular product decrease, the team should be able to integrate such a trend into the overall procurement strategy.</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Finding Saving Opportunities</a:t>
            </a:r>
          </a:p>
        </p:txBody>
      </p:sp>
      <p:sp>
        <p:nvSpPr>
          <p:cNvPr id="8" name="Rectangle 7"/>
          <p:cNvSpPr/>
          <p:nvPr/>
        </p:nvSpPr>
        <p:spPr>
          <a:xfrm>
            <a:off x="7765329" y="141402"/>
            <a:ext cx="4244419" cy="461665"/>
          </a:xfrm>
          <a:prstGeom prst="rect">
            <a:avLst/>
          </a:prstGeom>
          <a:ln>
            <a:solidFill>
              <a:schemeClr val="tx1"/>
            </a:solidFill>
            <a:prstDash val="lgDashDot"/>
          </a:ln>
          <a:effectLst>
            <a:reflection blurRad="6350" stA="50000" endA="300" endPos="55500" dist="50800" dir="5400000" sy="-100000" algn="bl" rotWithShape="0"/>
          </a:effectLst>
        </p:spPr>
        <p:txBody>
          <a:bodyPr wrap="square">
            <a:spAutoFit/>
          </a:bodyPr>
          <a:lstStyle/>
          <a:p>
            <a:pPr algn="ctr"/>
            <a:r>
              <a:rPr lang="en-US" sz="1200" b="1" dirty="0">
                <a:solidFill>
                  <a:schemeClr val="bg1">
                    <a:lumMod val="95000"/>
                  </a:schemeClr>
                </a:solidFill>
                <a:effectLst>
                  <a:outerShdw blurRad="38100" dist="38100" dir="2700000" algn="tl">
                    <a:srgbClr val="000000">
                      <a:alpha val="43137"/>
                    </a:srgbClr>
                  </a:outerShdw>
                </a:effectLst>
              </a:rPr>
              <a:t>Relationship between Contract management and procurement department</a:t>
            </a:r>
            <a:endParaRPr lang="en-US" sz="1200" b="1" dirty="0">
              <a:solidFill>
                <a:schemeClr val="bg1">
                  <a:lumMod val="95000"/>
                </a:schemeClr>
              </a:solidFill>
              <a:effectLst>
                <a:outerShdw blurRad="38100" dist="38100" dir="2700000" algn="tl">
                  <a:srgbClr val="000000">
                    <a:alpha val="43137"/>
                  </a:srgbClr>
                </a:outerShdw>
              </a:effectLst>
            </a:endParaRPr>
          </a:p>
        </p:txBody>
      </p:sp>
      <p:sp>
        <p:nvSpPr>
          <p:cNvPr id="9" name="Rectangle 8"/>
          <p:cNvSpPr/>
          <p:nvPr/>
        </p:nvSpPr>
        <p:spPr>
          <a:xfrm>
            <a:off x="112165" y="129310"/>
            <a:ext cx="3263970" cy="523220"/>
          </a:xfrm>
          <a:prstGeom prst="rect">
            <a:avLst/>
          </a:prstGeom>
          <a:noFill/>
          <a:ln>
            <a:solidFill>
              <a:schemeClr val="bg2">
                <a:lumMod val="90000"/>
              </a:schemeClr>
            </a:solidFill>
          </a:ln>
          <a:effectLst>
            <a:glow rad="139700">
              <a:schemeClr val="accent3">
                <a:satMod val="175000"/>
                <a:alpha val="40000"/>
              </a:schemeClr>
            </a:glow>
          </a:effectLst>
        </p:spPr>
        <p:txBody>
          <a:bodyPr wrap="none">
            <a:spAutoFit/>
          </a:bodyPr>
          <a:lstStyle/>
          <a:p>
            <a:r>
              <a:rPr lang="en-US" sz="2800" b="1" dirty="0" smtClean="0">
                <a:solidFill>
                  <a:schemeClr val="bg1">
                    <a:lumMod val="95000"/>
                  </a:schemeClr>
                </a:solidFill>
              </a:rPr>
              <a:t>Project Procurement</a:t>
            </a:r>
            <a:endParaRPr lang="en-US" sz="2800" b="1" dirty="0">
              <a:solidFill>
                <a:schemeClr val="bg1">
                  <a:lumMod val="95000"/>
                </a:schemeClr>
              </a:solidFill>
            </a:endParaRPr>
          </a:p>
        </p:txBody>
      </p:sp>
    </p:spTree>
    <p:extLst>
      <p:ext uri="{BB962C8B-B14F-4D97-AF65-F5344CB8AC3E}">
        <p14:creationId xmlns:p14="http://schemas.microsoft.com/office/powerpoint/2010/main" val="119625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1290</TotalTime>
  <Words>3697</Words>
  <Application>Microsoft Office PowerPoint</Application>
  <PresentationFormat>Widescreen</PresentationFormat>
  <Paragraphs>237</Paragraphs>
  <Slides>53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34</cp:revision>
  <dcterms:created xsi:type="dcterms:W3CDTF">2023-04-29T09:08:23Z</dcterms:created>
  <dcterms:modified xsi:type="dcterms:W3CDTF">2024-02-01T20:05:57Z</dcterms:modified>
</cp:coreProperties>
</file>