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3"/>
  </p:notesMasterIdLst>
  <p:sldIdLst>
    <p:sldId id="480" r:id="rId2"/>
    <p:sldId id="303" r:id="rId3"/>
    <p:sldId id="362" r:id="rId4"/>
    <p:sldId id="512" r:id="rId5"/>
    <p:sldId id="271" r:id="rId6"/>
    <p:sldId id="494" r:id="rId7"/>
    <p:sldId id="313" r:id="rId8"/>
    <p:sldId id="511" r:id="rId9"/>
    <p:sldId id="496" r:id="rId10"/>
    <p:sldId id="497" r:id="rId11"/>
    <p:sldId id="502" r:id="rId12"/>
    <p:sldId id="503" r:id="rId13"/>
    <p:sldId id="504" r:id="rId14"/>
    <p:sldId id="505" r:id="rId15"/>
    <p:sldId id="507" r:id="rId16"/>
    <p:sldId id="508" r:id="rId17"/>
    <p:sldId id="509" r:id="rId18"/>
    <p:sldId id="510" r:id="rId19"/>
    <p:sldId id="495" r:id="rId20"/>
    <p:sldId id="295" r:id="rId21"/>
    <p:sldId id="34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62"/>
            <p14:sldId id="512"/>
            <p14:sldId id="271"/>
            <p14:sldId id="494"/>
            <p14:sldId id="313"/>
            <p14:sldId id="511"/>
            <p14:sldId id="496"/>
            <p14:sldId id="497"/>
            <p14:sldId id="502"/>
            <p14:sldId id="503"/>
            <p14:sldId id="504"/>
            <p14:sldId id="505"/>
            <p14:sldId id="507"/>
            <p14:sldId id="508"/>
            <p14:sldId id="509"/>
            <p14:sldId id="510"/>
            <p14:sldId id="495"/>
            <p14:sldId id="295"/>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9" d="100"/>
          <a:sy n="69" d="100"/>
        </p:scale>
        <p:origin x="540" y="32"/>
      </p:cViewPr>
      <p:guideLst/>
    </p:cSldViewPr>
  </p:slideViewPr>
  <p:notesTextViewPr>
    <p:cViewPr>
      <p:scale>
        <a:sx n="200" d="100"/>
        <a:sy n="2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 Id="rId30"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CA" dirty="0"/>
          </a:p>
        </p:txBody>
      </p:sp>
    </p:spTree>
    <p:extLst>
      <p:ext uri="{BB962C8B-B14F-4D97-AF65-F5344CB8AC3E}">
        <p14:creationId xmlns:p14="http://schemas.microsoft.com/office/powerpoint/2010/main" val="5676140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4226989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898022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528073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82468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9.wmf"/></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jpeg"/><Relationship Id="rId1" Type="http://schemas.openxmlformats.org/officeDocument/2006/relationships/slideLayout" Target="../slideLayouts/slideLayout17.xml"/><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 Dr. Samah </a:t>
            </a:r>
            <a:r>
              <a:rPr lang="en-US" sz="2400" b="1" dirty="0" err="1">
                <a:latin typeface="Times New Roman" panose="02020603050405020304" pitchFamily="18" charset="0"/>
                <a:cs typeface="Times New Roman" panose="02020603050405020304" pitchFamily="18" charset="0"/>
              </a:rPr>
              <a:t>Abdelfatah</a:t>
            </a:r>
            <a:endParaRPr lang="en-US" sz="2400" b="1"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94617" y="1852888"/>
            <a:ext cx="5491808" cy="1446550"/>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Human Resources Analytics</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0</a:t>
            </a:r>
          </a:p>
        </p:txBody>
      </p:sp>
      <p:sp>
        <p:nvSpPr>
          <p:cNvPr id="46" name="TextBox 45"/>
          <p:cNvSpPr txBox="1"/>
          <p:nvPr/>
        </p:nvSpPr>
        <p:spPr>
          <a:xfrm>
            <a:off x="300038" y="5289984"/>
            <a:ext cx="1771650"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HRM 623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07787" y="2785710"/>
            <a:ext cx="5227782" cy="1446550"/>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Human Resources </a:t>
            </a:r>
          </a:p>
          <a:p>
            <a:pPr algn="ctr"/>
            <a:r>
              <a:rPr lang="en-US" sz="4400" b="1" dirty="0">
                <a:solidFill>
                  <a:srgbClr val="00B0F0"/>
                </a:solidFill>
                <a:latin typeface="Times New Roman" panose="02020603050405020304" pitchFamily="18" charset="0"/>
                <a:cs typeface="Times New Roman" panose="02020603050405020304" pitchFamily="18" charset="0"/>
              </a:rPr>
              <a:t>Analytics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Orientation Lecture</a:t>
            </a:r>
          </a:p>
        </p:txBody>
      </p:sp>
      <p:sp>
        <p:nvSpPr>
          <p:cNvPr id="11" name="TextBox 10"/>
          <p:cNvSpPr txBox="1"/>
          <p:nvPr/>
        </p:nvSpPr>
        <p:spPr>
          <a:xfrm>
            <a:off x="6370224" y="4802552"/>
            <a:ext cx="1218603"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HRM 623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B2952736-05FA-F64F-E4A2-0B97D621C472}"/>
              </a:ext>
            </a:extLst>
          </p:cNvPr>
          <p:cNvSpPr/>
          <p:nvPr/>
        </p:nvSpPr>
        <p:spPr>
          <a:xfrm>
            <a:off x="1163782" y="2750074"/>
            <a:ext cx="8709892" cy="31974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400" b="1" dirty="0">
              <a:solidFill>
                <a:schemeClr val="tx2"/>
              </a:solidFill>
              <a:latin typeface="Times New Roman" panose="02020603050405020304" pitchFamily="18" charset="0"/>
              <a:cs typeface="Times New Roman" panose="02020603050405020304" pitchFamily="18" charset="0"/>
            </a:endParaRPr>
          </a:p>
        </p:txBody>
      </p:sp>
      <p:sp>
        <p:nvSpPr>
          <p:cNvPr id="5" name="Google Shape;1225;p70">
            <a:extLst>
              <a:ext uri="{FF2B5EF4-FFF2-40B4-BE49-F238E27FC236}">
                <a16:creationId xmlns:a16="http://schemas.microsoft.com/office/drawing/2014/main" id="{B6D93A80-5603-4DD5-86DB-A9EC7A608EFC}"/>
              </a:ext>
            </a:extLst>
          </p:cNvPr>
          <p:cNvSpPr txBox="1">
            <a:spLocks/>
          </p:cNvSpPr>
          <p:nvPr/>
        </p:nvSpPr>
        <p:spPr>
          <a:xfrm>
            <a:off x="1311564" y="3164822"/>
            <a:ext cx="9178525" cy="2589433"/>
          </a:xfrm>
          <a:prstGeom prst="rect">
            <a:avLst/>
          </a:prstGeom>
        </p:spPr>
        <p:txBody>
          <a:bodyPr spcFirstLastPara="1" wrap="square" lIns="121900" tIns="121900" rIns="121900" bIns="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buFont typeface="Courier New" panose="02070309020205020404" pitchFamily="49" charset="0"/>
              <a:buChar char="o"/>
            </a:pPr>
            <a:r>
              <a:rPr lang="en-US" sz="2400" dirty="0">
                <a:solidFill>
                  <a:schemeClr val="tx1"/>
                </a:solidFill>
                <a:latin typeface="Times New Roman" panose="02020603050405020304" pitchFamily="18" charset="0"/>
                <a:ea typeface="+mn-ea"/>
                <a:cs typeface="Times New Roman" panose="02020603050405020304" pitchFamily="18" charset="0"/>
                <a:sym typeface="Jost"/>
              </a:rPr>
              <a:t>Doctor of Business Administration /University of Khartoum </a:t>
            </a:r>
          </a:p>
          <a:p>
            <a:pPr indent="-457200">
              <a:buFont typeface="Courier New" panose="02070309020205020404" pitchFamily="49" charset="0"/>
              <a:buChar char="o"/>
            </a:pPr>
            <a:r>
              <a:rPr lang="en-US" sz="2400" dirty="0">
                <a:solidFill>
                  <a:schemeClr val="tx1"/>
                </a:solidFill>
                <a:latin typeface="Times New Roman" panose="02020603050405020304" pitchFamily="18" charset="0"/>
                <a:ea typeface="+mn-ea"/>
                <a:cs typeface="Times New Roman" panose="02020603050405020304" pitchFamily="18" charset="0"/>
                <a:sym typeface="Jost"/>
              </a:rPr>
              <a:t>Teaching Member In Midocean University.</a:t>
            </a:r>
          </a:p>
          <a:p>
            <a:pPr indent="-457200">
              <a:buFont typeface="Courier New" panose="02070309020205020404" pitchFamily="49" charset="0"/>
              <a:buChar char="o"/>
            </a:pPr>
            <a:r>
              <a:rPr lang="en-US" sz="2400" dirty="0">
                <a:solidFill>
                  <a:schemeClr val="tx1"/>
                </a:solidFill>
                <a:latin typeface="Times New Roman" panose="02020603050405020304" pitchFamily="18" charset="0"/>
                <a:ea typeface="+mn-ea"/>
                <a:cs typeface="Times New Roman" panose="02020603050405020304" pitchFamily="18" charset="0"/>
                <a:sym typeface="Jost"/>
              </a:rPr>
              <a:t>Teaching Member in number of universities.</a:t>
            </a:r>
          </a:p>
          <a:p>
            <a:pPr indent="-457200">
              <a:buFont typeface="Courier New" panose="02070309020205020404" pitchFamily="49" charset="0"/>
              <a:buChar char="o"/>
            </a:pPr>
            <a:r>
              <a:rPr lang="en-US" sz="2400" dirty="0">
                <a:solidFill>
                  <a:schemeClr val="tx1"/>
                </a:solidFill>
                <a:latin typeface="Times New Roman" panose="02020603050405020304" pitchFamily="18" charset="0"/>
                <a:ea typeface="+mn-ea"/>
                <a:cs typeface="Times New Roman" panose="02020603050405020304" pitchFamily="18" charset="0"/>
                <a:sym typeface="Jost"/>
              </a:rPr>
              <a:t>Reviewer For International Scientific Journals. </a:t>
            </a:r>
          </a:p>
          <a:p>
            <a:pPr indent="-457200">
              <a:buFont typeface="Courier New" panose="02070309020205020404" pitchFamily="49" charset="0"/>
              <a:buChar char="o"/>
            </a:pPr>
            <a:r>
              <a:rPr lang="en-US" sz="2400" dirty="0">
                <a:solidFill>
                  <a:schemeClr val="tx1"/>
                </a:solidFill>
                <a:latin typeface="Times New Roman" panose="02020603050405020304" pitchFamily="18" charset="0"/>
                <a:ea typeface="+mn-ea"/>
                <a:cs typeface="Times New Roman" panose="02020603050405020304" pitchFamily="18" charset="0"/>
                <a:sym typeface="Jost"/>
              </a:rPr>
              <a:t>Certified International Trainer .</a:t>
            </a:r>
          </a:p>
          <a:p>
            <a:pPr indent="-457200">
              <a:buFont typeface="Courier New" panose="02070309020205020404" pitchFamily="49" charset="0"/>
              <a:buChar char="o"/>
            </a:pPr>
            <a:r>
              <a:rPr lang="en-US" sz="2400" dirty="0">
                <a:solidFill>
                  <a:schemeClr val="tx1"/>
                </a:solidFill>
                <a:latin typeface="Times New Roman" panose="02020603050405020304" pitchFamily="18" charset="0"/>
                <a:ea typeface="+mn-ea"/>
                <a:cs typeface="Times New Roman" panose="02020603050405020304" pitchFamily="18" charset="0"/>
                <a:sym typeface="Jost"/>
              </a:rPr>
              <a:t>Member Of The Arab Training League(ATL) </a:t>
            </a:r>
          </a:p>
          <a:p>
            <a:pPr indent="-457200">
              <a:buFont typeface="Courier New" panose="02070309020205020404" pitchFamily="49" charset="0"/>
              <a:buChar char="o"/>
            </a:pPr>
            <a:endParaRPr lang="en-US" sz="2400" dirty="0">
              <a:solidFill>
                <a:schemeClr val="tx1"/>
              </a:solidFill>
              <a:latin typeface="Times New Roman" panose="02020603050405020304" pitchFamily="18" charset="0"/>
              <a:ea typeface="+mn-ea"/>
              <a:cs typeface="Times New Roman" panose="02020603050405020304" pitchFamily="18" charset="0"/>
              <a:sym typeface="Jost"/>
            </a:endParaRPr>
          </a:p>
        </p:txBody>
      </p:sp>
      <p:pic>
        <p:nvPicPr>
          <p:cNvPr id="6" name="Picture 5">
            <a:extLst>
              <a:ext uri="{FF2B5EF4-FFF2-40B4-BE49-F238E27FC236}">
                <a16:creationId xmlns:a16="http://schemas.microsoft.com/office/drawing/2014/main" id="{F7361CDA-50F3-4D5E-A41C-8054E476DCFE}"/>
              </a:ext>
            </a:extLst>
          </p:cNvPr>
          <p:cNvPicPr>
            <a:picLocks noChangeAspect="1"/>
          </p:cNvPicPr>
          <p:nvPr/>
        </p:nvPicPr>
        <p:blipFill>
          <a:blip r:embed="rId3"/>
          <a:stretch>
            <a:fillRect/>
          </a:stretch>
        </p:blipFill>
        <p:spPr>
          <a:xfrm>
            <a:off x="863820" y="59789"/>
            <a:ext cx="2094848" cy="244939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6" name="TextBox 15">
            <a:extLst>
              <a:ext uri="{FF2B5EF4-FFF2-40B4-BE49-F238E27FC236}">
                <a16:creationId xmlns:a16="http://schemas.microsoft.com/office/drawing/2014/main" id="{35850A21-3EA9-454C-BE34-6302DE19916D}"/>
              </a:ext>
            </a:extLst>
          </p:cNvPr>
          <p:cNvSpPr txBox="1"/>
          <p:nvPr/>
        </p:nvSpPr>
        <p:spPr>
          <a:xfrm>
            <a:off x="3313114" y="1009677"/>
            <a:ext cx="4814886" cy="523220"/>
          </a:xfrm>
          <a:prstGeom prst="rect">
            <a:avLst/>
          </a:prstGeom>
          <a:noFill/>
        </p:spPr>
        <p:txBody>
          <a:bodyPr wrap="square">
            <a:spAutoFit/>
          </a:bodyPr>
          <a:lstStyle>
            <a:defPPr>
              <a:defRPr lang="en-US"/>
            </a:defPPr>
            <a:lvl1pPr defTabSz="1219170">
              <a:buClr>
                <a:srgbClr val="000000"/>
              </a:buClr>
              <a:defRPr sz="2800" b="1" kern="0">
                <a:solidFill>
                  <a:srgbClr val="000000"/>
                </a:solidFill>
                <a:latin typeface="Arial"/>
                <a:cs typeface="Arial"/>
              </a:defRPr>
            </a:lvl1pPr>
          </a:lstStyle>
          <a:p>
            <a:r>
              <a:rPr lang="en-CA" dirty="0">
                <a:latin typeface="Times New Roman" panose="02020603050405020304" pitchFamily="18" charset="0"/>
                <a:cs typeface="Times New Roman" panose="02020603050405020304" pitchFamily="18" charset="0"/>
                <a:sym typeface="Arial"/>
              </a:rPr>
              <a:t>Dr. Samah </a:t>
            </a:r>
            <a:r>
              <a:rPr lang="en-CA" dirty="0" err="1">
                <a:latin typeface="Times New Roman" panose="02020603050405020304" pitchFamily="18" charset="0"/>
                <a:cs typeface="Times New Roman" panose="02020603050405020304" pitchFamily="18" charset="0"/>
                <a:sym typeface="Arial"/>
              </a:rPr>
              <a:t>Abdelfatah</a:t>
            </a:r>
            <a:endParaRPr lang="en-CA" dirty="0">
              <a:latin typeface="Times New Roman" panose="02020603050405020304" pitchFamily="18" charset="0"/>
              <a:cs typeface="Times New Roman" panose="02020603050405020304" pitchFamily="18" charset="0"/>
              <a:sym typeface="Arial"/>
            </a:endParaRPr>
          </a:p>
        </p:txBody>
      </p:sp>
      <p:pic>
        <p:nvPicPr>
          <p:cNvPr id="7" name="Graphic 21">
            <a:extLst>
              <a:ext uri="{FF2B5EF4-FFF2-40B4-BE49-F238E27FC236}">
                <a16:creationId xmlns:a16="http://schemas.microsoft.com/office/drawing/2014/main" id="{570191EE-7537-4A67-BAB3-91200E6AFD4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525420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588"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n-US" sz="2400" b="1" dirty="0">
                <a:solidFill>
                  <a:schemeClr val="tx2"/>
                </a:solidFill>
                <a:latin typeface="Times New Roman" panose="02020603050405020304" pitchFamily="18" charset="0"/>
                <a:cs typeface="Times New Roman" panose="02020603050405020304" pitchFamily="18" charset="0"/>
              </a:rPr>
              <a:t>When you say analytics, people immediately think of statistics. That is incorrect. Analytics is a mental framework, a logical progression first and a set of statistical tools second.</a:t>
            </a:r>
          </a:p>
          <a:p>
            <a:pPr marL="342900" indent="-342900">
              <a:buFont typeface="Arial" panose="020B0604020202020204" pitchFamily="34" charset="0"/>
              <a:buChar char="•"/>
            </a:pPr>
            <a:r>
              <a:rPr lang="en-US" sz="2400" b="1" dirty="0">
                <a:solidFill>
                  <a:schemeClr val="tx2"/>
                </a:solidFill>
                <a:latin typeface="Times New Roman" panose="02020603050405020304" pitchFamily="18" charset="0"/>
                <a:cs typeface="Times New Roman" panose="02020603050405020304" pitchFamily="18" charset="0"/>
              </a:rPr>
              <a:t>HRA concerns with collecting data and analyze it to come up with results that help in decision making and improve the organizational performance.</a:t>
            </a:r>
          </a:p>
        </p:txBody>
      </p:sp>
      <p:sp>
        <p:nvSpPr>
          <p:cNvPr id="3" name="TextBox 2"/>
          <p:cNvSpPr txBox="1"/>
          <p:nvPr/>
        </p:nvSpPr>
        <p:spPr>
          <a:xfrm>
            <a:off x="2513149" y="1019069"/>
            <a:ext cx="454079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BEFORE WE START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292388"/>
            <a:ext cx="10541000" cy="707886"/>
          </a:xfrm>
          <a:prstGeom prst="rect">
            <a:avLst/>
          </a:prstGeom>
          <a:noFill/>
        </p:spPr>
        <p:txBody>
          <a:bodyPr wrap="square" rtlCol="0">
            <a:spAutoFit/>
          </a:bodyPr>
          <a:lstStyle/>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272D3409-4E68-4BDB-A9FC-E3449C598B32}"/>
              </a:ext>
            </a:extLst>
          </p:cNvPr>
          <p:cNvSpPr/>
          <p:nvPr/>
        </p:nvSpPr>
        <p:spPr>
          <a:xfrm>
            <a:off x="1214179" y="2155119"/>
            <a:ext cx="8315585" cy="1056700"/>
          </a:xfrm>
          <a:prstGeom prst="rect">
            <a:avLst/>
          </a:prstGeom>
          <a:noFill/>
        </p:spPr>
        <p:txBody>
          <a:bodyPr wrap="square">
            <a:spAutoFit/>
          </a:bodyPr>
          <a:lstStyle/>
          <a:p>
            <a:pPr algn="just"/>
            <a:r>
              <a:rPr lang="en-US" sz="3200" b="1" dirty="0">
                <a:solidFill>
                  <a:srgbClr val="FF0000"/>
                </a:solidFill>
                <a:latin typeface="Times New Roman" panose="02020603050405020304" pitchFamily="18" charset="0"/>
                <a:cs typeface="Times New Roman" panose="02020603050405020304" pitchFamily="18" charset="0"/>
              </a:rPr>
              <a:t>    WHAT DO YOU KNOW  ABOUT HRA? </a:t>
            </a:r>
          </a:p>
          <a:p>
            <a:pPr algn="just">
              <a:lnSpc>
                <a:spcPct val="120000"/>
              </a:lnSpc>
            </a:pPr>
            <a:endParaRPr lang="en-US" sz="2800" b="1" dirty="0">
              <a:solidFill>
                <a:srgbClr val="FF0000"/>
              </a:solidFill>
              <a:latin typeface="Times New Roman" panose="02020603050405020304" pitchFamily="18" charset="0"/>
              <a:cs typeface="Times New Roman" panose="02020603050405020304" pitchFamily="18" charset="0"/>
            </a:endParaRPr>
          </a:p>
        </p:txBody>
      </p:sp>
      <p:pic>
        <p:nvPicPr>
          <p:cNvPr id="16" name="Picture 7">
            <a:extLst>
              <a:ext uri="{FF2B5EF4-FFF2-40B4-BE49-F238E27FC236}">
                <a16:creationId xmlns:a16="http://schemas.microsoft.com/office/drawing/2014/main" id="{EBA50523-2B8E-4C13-86D6-F875264F6134}"/>
              </a:ext>
            </a:extLst>
          </p:cNvPr>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01288" y="4637663"/>
            <a:ext cx="952944" cy="1356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17" name="Picture 8" descr="BD00028_">
            <a:extLst>
              <a:ext uri="{FF2B5EF4-FFF2-40B4-BE49-F238E27FC236}">
                <a16:creationId xmlns:a16="http://schemas.microsoft.com/office/drawing/2014/main" id="{616AD392-DD83-4F48-BE83-10DD861E3218}"/>
              </a:ext>
            </a:extLst>
          </p:cNvPr>
          <p:cNvPicPr>
            <a:picLocks noChangeAspect="1" noChangeArrowheads="1"/>
          </p:cNvPicPr>
          <p:nvPr/>
        </p:nvPicPr>
        <p:blipFill>
          <a:blip r:embed="rId4">
            <a:lum contrast="12000"/>
            <a:extLst>
              <a:ext uri="{28A0092B-C50C-407E-A947-70E740481C1C}">
                <a14:useLocalDpi xmlns:a14="http://schemas.microsoft.com/office/drawing/2010/main" val="0"/>
              </a:ext>
            </a:extLst>
          </a:blip>
          <a:srcRect/>
          <a:stretch>
            <a:fillRect/>
          </a:stretch>
        </p:blipFill>
        <p:spPr bwMode="auto">
          <a:xfrm>
            <a:off x="9628817" y="1863830"/>
            <a:ext cx="1404457" cy="10704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144127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par>
                          <p:cTn id="10" fill="hold">
                            <p:stCondLst>
                              <p:cond delay="500"/>
                            </p:stCondLst>
                            <p:childTnLst>
                              <p:par>
                                <p:cTn id="11" presetID="26" presetClass="entr" presetSubtype="0"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wipe(down)">
                                      <p:cBhvr>
                                        <p:cTn id="13" dur="580">
                                          <p:stCondLst>
                                            <p:cond delay="0"/>
                                          </p:stCondLst>
                                        </p:cTn>
                                        <p:tgtEl>
                                          <p:spTgt spid="17"/>
                                        </p:tgtEl>
                                      </p:cBhvr>
                                    </p:animEffect>
                                    <p:anim calcmode="lin" valueType="num">
                                      <p:cBhvr>
                                        <p:cTn id="14"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19" dur="26">
                                          <p:stCondLst>
                                            <p:cond delay="650"/>
                                          </p:stCondLst>
                                        </p:cTn>
                                        <p:tgtEl>
                                          <p:spTgt spid="17"/>
                                        </p:tgtEl>
                                      </p:cBhvr>
                                      <p:to x="100000" y="60000"/>
                                    </p:animScale>
                                    <p:animScale>
                                      <p:cBhvr>
                                        <p:cTn id="20" dur="166" decel="50000">
                                          <p:stCondLst>
                                            <p:cond delay="676"/>
                                          </p:stCondLst>
                                        </p:cTn>
                                        <p:tgtEl>
                                          <p:spTgt spid="17"/>
                                        </p:tgtEl>
                                      </p:cBhvr>
                                      <p:to x="100000" y="100000"/>
                                    </p:animScale>
                                    <p:animScale>
                                      <p:cBhvr>
                                        <p:cTn id="21" dur="26">
                                          <p:stCondLst>
                                            <p:cond delay="1312"/>
                                          </p:stCondLst>
                                        </p:cTn>
                                        <p:tgtEl>
                                          <p:spTgt spid="17"/>
                                        </p:tgtEl>
                                      </p:cBhvr>
                                      <p:to x="100000" y="80000"/>
                                    </p:animScale>
                                    <p:animScale>
                                      <p:cBhvr>
                                        <p:cTn id="22" dur="166" decel="50000">
                                          <p:stCondLst>
                                            <p:cond delay="1338"/>
                                          </p:stCondLst>
                                        </p:cTn>
                                        <p:tgtEl>
                                          <p:spTgt spid="17"/>
                                        </p:tgtEl>
                                      </p:cBhvr>
                                      <p:to x="100000" y="100000"/>
                                    </p:animScale>
                                    <p:animScale>
                                      <p:cBhvr>
                                        <p:cTn id="23" dur="26">
                                          <p:stCondLst>
                                            <p:cond delay="1642"/>
                                          </p:stCondLst>
                                        </p:cTn>
                                        <p:tgtEl>
                                          <p:spTgt spid="17"/>
                                        </p:tgtEl>
                                      </p:cBhvr>
                                      <p:to x="100000" y="90000"/>
                                    </p:animScale>
                                    <p:animScale>
                                      <p:cBhvr>
                                        <p:cTn id="24" dur="166" decel="50000">
                                          <p:stCondLst>
                                            <p:cond delay="1668"/>
                                          </p:stCondLst>
                                        </p:cTn>
                                        <p:tgtEl>
                                          <p:spTgt spid="17"/>
                                        </p:tgtEl>
                                      </p:cBhvr>
                                      <p:to x="100000" y="100000"/>
                                    </p:animScale>
                                    <p:animScale>
                                      <p:cBhvr>
                                        <p:cTn id="25" dur="26">
                                          <p:stCondLst>
                                            <p:cond delay="1808"/>
                                          </p:stCondLst>
                                        </p:cTn>
                                        <p:tgtEl>
                                          <p:spTgt spid="17"/>
                                        </p:tgtEl>
                                      </p:cBhvr>
                                      <p:to x="100000" y="95000"/>
                                    </p:animScale>
                                    <p:animScale>
                                      <p:cBhvr>
                                        <p:cTn id="26" dur="166" decel="50000">
                                          <p:stCondLst>
                                            <p:cond delay="1834"/>
                                          </p:stCondLst>
                                        </p:cTn>
                                        <p:tgtEl>
                                          <p:spTgt spid="1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id="{FA7FF034-65B2-489D-AFC2-3D7D28F016AB}"/>
              </a:ext>
            </a:extLst>
          </p:cNvPr>
          <p:cNvSpPr txBox="1"/>
          <p:nvPr/>
        </p:nvSpPr>
        <p:spPr>
          <a:xfrm>
            <a:off x="3851212" y="1220524"/>
            <a:ext cx="4087759"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References / Textbooks</a:t>
            </a:r>
            <a:endParaRPr lang="en-US" sz="28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F5354027-22B6-4A00-B405-6970BD9D920C}"/>
              </a:ext>
            </a:extLst>
          </p:cNvPr>
          <p:cNvPicPr>
            <a:picLocks noChangeAspect="1"/>
          </p:cNvPicPr>
          <p:nvPr/>
        </p:nvPicPr>
        <p:blipFill rotWithShape="1">
          <a:blip r:embed="rId3"/>
          <a:srcRect l="6658" r="16099" b="1715"/>
          <a:stretch/>
        </p:blipFill>
        <p:spPr>
          <a:xfrm>
            <a:off x="300504" y="1966599"/>
            <a:ext cx="2806671" cy="4337653"/>
          </a:xfrm>
          <a:prstGeom prst="rect">
            <a:avLst/>
          </a:prstGeom>
        </p:spPr>
      </p:pic>
      <p:pic>
        <p:nvPicPr>
          <p:cNvPr id="3" name="Picture 2">
            <a:extLst>
              <a:ext uri="{FF2B5EF4-FFF2-40B4-BE49-F238E27FC236}">
                <a16:creationId xmlns:a16="http://schemas.microsoft.com/office/drawing/2014/main" id="{4CD9F261-B928-7183-99B9-DE518B5E4EC1}"/>
              </a:ext>
            </a:extLst>
          </p:cNvPr>
          <p:cNvPicPr>
            <a:picLocks noChangeAspect="1"/>
          </p:cNvPicPr>
          <p:nvPr/>
        </p:nvPicPr>
        <p:blipFill>
          <a:blip r:embed="rId4"/>
          <a:srcRect l="2498"/>
          <a:stretch>
            <a:fillRect/>
          </a:stretch>
        </p:blipFill>
        <p:spPr>
          <a:xfrm>
            <a:off x="9180944" y="1966600"/>
            <a:ext cx="2817209" cy="4298042"/>
          </a:xfrm>
          <a:prstGeom prst="rect">
            <a:avLst/>
          </a:prstGeom>
        </p:spPr>
      </p:pic>
      <p:pic>
        <p:nvPicPr>
          <p:cNvPr id="9" name="Picture 8">
            <a:extLst>
              <a:ext uri="{FF2B5EF4-FFF2-40B4-BE49-F238E27FC236}">
                <a16:creationId xmlns:a16="http://schemas.microsoft.com/office/drawing/2014/main" id="{89C78055-203B-932D-5AE5-0BA594BCB60E}"/>
              </a:ext>
            </a:extLst>
          </p:cNvPr>
          <p:cNvPicPr>
            <a:picLocks noChangeAspect="1"/>
          </p:cNvPicPr>
          <p:nvPr/>
        </p:nvPicPr>
        <p:blipFill>
          <a:blip r:embed="rId5"/>
          <a:srcRect l="3289"/>
          <a:stretch>
            <a:fillRect/>
          </a:stretch>
        </p:blipFill>
        <p:spPr>
          <a:xfrm>
            <a:off x="3323517" y="1989459"/>
            <a:ext cx="2881126" cy="4230594"/>
          </a:xfrm>
          <a:prstGeom prst="rect">
            <a:avLst/>
          </a:prstGeom>
        </p:spPr>
      </p:pic>
      <p:pic>
        <p:nvPicPr>
          <p:cNvPr id="11" name="Picture 10">
            <a:extLst>
              <a:ext uri="{FF2B5EF4-FFF2-40B4-BE49-F238E27FC236}">
                <a16:creationId xmlns:a16="http://schemas.microsoft.com/office/drawing/2014/main" id="{E79668FC-B90A-2290-8D69-E635F87D0D2C}"/>
              </a:ext>
            </a:extLst>
          </p:cNvPr>
          <p:cNvPicPr>
            <a:picLocks noChangeAspect="1"/>
          </p:cNvPicPr>
          <p:nvPr/>
        </p:nvPicPr>
        <p:blipFill>
          <a:blip r:embed="rId6"/>
          <a:stretch>
            <a:fillRect/>
          </a:stretch>
        </p:blipFill>
        <p:spPr>
          <a:xfrm>
            <a:off x="6420986" y="2012319"/>
            <a:ext cx="2669396" cy="4184874"/>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454079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Course Description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292388"/>
            <a:ext cx="10541000" cy="707886"/>
          </a:xfrm>
          <a:prstGeom prst="rect">
            <a:avLst/>
          </a:prstGeom>
          <a:noFill/>
        </p:spPr>
        <p:txBody>
          <a:bodyPr wrap="square" rtlCol="0">
            <a:spAutoFit/>
          </a:bodyPr>
          <a:lstStyle/>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272D3409-4E68-4BDB-A9FC-E3449C598B32}"/>
              </a:ext>
            </a:extLst>
          </p:cNvPr>
          <p:cNvSpPr/>
          <p:nvPr/>
        </p:nvSpPr>
        <p:spPr>
          <a:xfrm>
            <a:off x="1075147" y="2155119"/>
            <a:ext cx="9958646" cy="3753400"/>
          </a:xfrm>
          <a:prstGeom prst="rect">
            <a:avLst/>
          </a:prstGeom>
          <a:noFill/>
        </p:spPr>
        <p:txBody>
          <a:bodyPr wrap="square">
            <a:spAutoFit/>
          </a:bodyPr>
          <a:lstStyle/>
          <a:p>
            <a:pPr marL="342900" indent="-342900" algn="just">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This course examines and emphasizes strategies and techniques to enable improved organizational and human capital decisions by directing the organizational analytics for more actionable insights.</a:t>
            </a:r>
          </a:p>
          <a:p>
            <a:pPr marL="342900" indent="-342900" algn="just">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a:p>
            <a:pPr marL="342900" indent="-342900" algn="just">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Credit Hours:</a:t>
            </a:r>
            <a:r>
              <a:rPr lang="en-US" sz="2400" dirty="0">
                <a:latin typeface="Times New Roman" panose="02020603050405020304" pitchFamily="18" charset="0"/>
                <a:cs typeface="Times New Roman" panose="02020603050405020304" pitchFamily="18" charset="0"/>
              </a:rPr>
              <a:t> 3 credit hours </a:t>
            </a:r>
          </a:p>
          <a:p>
            <a:pPr algn="just"/>
            <a:r>
              <a:rPr lang="en-US" sz="2400" dirty="0">
                <a:latin typeface="Times New Roman" panose="02020603050405020304" pitchFamily="18" charset="0"/>
                <a:cs typeface="Times New Roman" panose="02020603050405020304" pitchFamily="18" charset="0"/>
              </a:rPr>
              <a:t> The main material and reference for the course will be the textbooks mentioned in the syllabus and other related materials. Lecture notes and slides are additional resources that are prepared by the professor.</a:t>
            </a:r>
          </a:p>
          <a:p>
            <a:pPr algn="just"/>
            <a:endParaRPr lang="en-US" sz="2400" dirty="0">
              <a:latin typeface="Times New Roman" panose="02020603050405020304" pitchFamily="18" charset="0"/>
              <a:cs typeface="Times New Roman" panose="02020603050405020304" pitchFamily="18" charset="0"/>
            </a:endParaRPr>
          </a:p>
          <a:p>
            <a:pPr algn="just">
              <a:lnSpc>
                <a:spcPct val="120000"/>
              </a:lnSpc>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19904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4" y="2010240"/>
            <a:ext cx="8624635" cy="4524315"/>
          </a:xfrm>
          <a:prstGeom prst="rect">
            <a:avLst/>
          </a:prstGeom>
          <a:noFill/>
        </p:spPr>
        <p:txBody>
          <a:bodyPr wrap="square" rtlCol="0">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Recommend effective ways to measure and improve employee engagement to support the organization.</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Change the paradigm from perfecting HR processes to improving results.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Distinguish the right way to measure HR from the usual turnover and safety metrics.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Avoid the dangers of HR data mining.</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Improve organizational effectiveness by asking the right questions, selecting the appropriate data and analyses needed to answer these questions, and using the results to drive change.</a:t>
            </a:r>
          </a:p>
          <a:p>
            <a:pPr marL="285750" indent="-28575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9139" y="1387659"/>
            <a:ext cx="5376862" cy="33400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406475" y="4015357"/>
            <a:ext cx="4962146" cy="2495550"/>
          </a:xfrm>
        </p:spPr>
      </p:pic>
      <p:sp>
        <p:nvSpPr>
          <p:cNvPr id="6" name="Rectangle 5"/>
          <p:cNvSpPr/>
          <p:nvPr/>
        </p:nvSpPr>
        <p:spPr>
          <a:xfrm>
            <a:off x="879028" y="1649265"/>
            <a:ext cx="5372210" cy="1906740"/>
          </a:xfrm>
          <a:prstGeom prst="rect">
            <a:avLst/>
          </a:prstGeom>
        </p:spPr>
        <p:txBody>
          <a:bodyPr wrap="square">
            <a:spAutoFit/>
          </a:bodyPr>
          <a:lstStyle/>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a:lnSpc>
                <a:spcPct val="120000"/>
              </a:lnSpc>
            </a:pP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Chapter 1:</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Disruptive Technology:</a:t>
            </a:r>
          </a:p>
          <a:p>
            <a:pPr>
              <a:lnSpc>
                <a:spcPct val="120000"/>
              </a:lnSpc>
            </a:pPr>
            <a:r>
              <a:rPr lang="en-US" sz="2000" dirty="0">
                <a:latin typeface="Times New Roman" panose="02020603050405020304" pitchFamily="18" charset="0"/>
                <a:cs typeface="Times New Roman" panose="02020603050405020304" pitchFamily="18" charset="0"/>
              </a:rPr>
              <a:t>The Power to Predict</a:t>
            </a:r>
          </a:p>
          <a:p>
            <a:pPr marL="285750" indent="-285750">
              <a:lnSpc>
                <a:spcPct val="120000"/>
              </a:lnSpc>
              <a:buFont typeface="Wingdings" panose="05000000000000000000" pitchFamily="2" charset="2"/>
              <a:buChar char="Ø"/>
            </a:pP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Chapter 2</a:t>
            </a:r>
            <a:r>
              <a:rPr lang="en-US" sz="2000" b="1" dirty="0">
                <a:latin typeface="Times New Roman" panose="02020603050405020304" pitchFamily="18" charset="0"/>
                <a:cs typeface="Times New Roman" panose="02020603050405020304" pitchFamily="18" charset="0"/>
              </a:rPr>
              <a:t> : </a:t>
            </a:r>
            <a:r>
              <a:rPr lang="en-US" sz="2000" dirty="0">
                <a:latin typeface="Times New Roman" panose="02020603050405020304" pitchFamily="18" charset="0"/>
                <a:cs typeface="Times New Roman" panose="02020603050405020304" pitchFamily="18" charset="0"/>
              </a:rPr>
              <a:t>Toward Analytics and Prediction </a:t>
            </a:r>
          </a:p>
        </p:txBody>
      </p:sp>
      <p:sp>
        <p:nvSpPr>
          <p:cNvPr id="17" name="TextBox 16"/>
          <p:cNvSpPr txBox="1"/>
          <p:nvPr/>
        </p:nvSpPr>
        <p:spPr>
          <a:xfrm>
            <a:off x="719139" y="1433591"/>
            <a:ext cx="5238316" cy="830997"/>
          </a:xfrm>
          <a:prstGeom prst="rect">
            <a:avLst/>
          </a:prstGeom>
          <a:noFill/>
        </p:spPr>
        <p:txBody>
          <a:bodyPr wrap="square" rtlCol="0">
            <a:spAutoFit/>
          </a:bodyPr>
          <a:lstStyle/>
          <a:p>
            <a:pPr algn="ctr"/>
            <a:r>
              <a:rPr lang="en-US" sz="2400" b="1" dirty="0">
                <a:solidFill>
                  <a:srgbClr val="00B0F0"/>
                </a:solidFill>
                <a:latin typeface="Times New Roman" panose="02020603050405020304" pitchFamily="18" charset="0"/>
                <a:cs typeface="Times New Roman" panose="02020603050405020304" pitchFamily="18" charset="0"/>
              </a:rPr>
              <a:t>INTRODUCTION TO PREDICTIVE ANALYTICS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Part</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5678228"/>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1093" y="1537558"/>
            <a:ext cx="4992879" cy="29559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406475" y="4015357"/>
            <a:ext cx="4962146" cy="2495550"/>
          </a:xfrm>
        </p:spPr>
      </p:pic>
      <p:sp>
        <p:nvSpPr>
          <p:cNvPr id="6" name="Rectangle 5"/>
          <p:cNvSpPr/>
          <p:nvPr/>
        </p:nvSpPr>
        <p:spPr>
          <a:xfrm>
            <a:off x="861095" y="1537557"/>
            <a:ext cx="4937902" cy="3014736"/>
          </a:xfrm>
          <a:prstGeom prst="rect">
            <a:avLst/>
          </a:prstGeom>
        </p:spPr>
        <p:txBody>
          <a:bodyPr wrap="square">
            <a:spAutoFit/>
          </a:bodyPr>
          <a:lstStyle/>
          <a:p>
            <a:pPr>
              <a:lnSpc>
                <a:spcPct val="120000"/>
              </a:lnSpc>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3: </a:t>
            </a:r>
            <a:r>
              <a:rPr lang="en-US" sz="2000" dirty="0">
                <a:latin typeface="Times New Roman" panose="02020603050405020304" pitchFamily="18" charset="0"/>
                <a:cs typeface="Times New Roman" panose="02020603050405020304" pitchFamily="18" charset="0"/>
              </a:rPr>
              <a:t>Scan the Market,</a:t>
            </a:r>
          </a:p>
          <a:p>
            <a:pPr>
              <a:lnSpc>
                <a:spcPct val="120000"/>
              </a:lnSpc>
            </a:pPr>
            <a:r>
              <a:rPr lang="en-US" sz="2000" dirty="0">
                <a:latin typeface="Times New Roman" panose="02020603050405020304" pitchFamily="18" charset="0"/>
                <a:cs typeface="Times New Roman" panose="02020603050405020304" pitchFamily="18" charset="0"/>
              </a:rPr>
              <a:t>Manage the Risk</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4: </a:t>
            </a:r>
            <a:r>
              <a:rPr lang="en-US" sz="2000" dirty="0">
                <a:latin typeface="Times New Roman" panose="02020603050405020304" pitchFamily="18" charset="0"/>
                <a:cs typeface="Times New Roman" panose="02020603050405020304" pitchFamily="18" charset="0"/>
              </a:rPr>
              <a:t>More Than Compensation</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5:</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Scenario Planning: Preparing For Uncertainty</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6:</a:t>
            </a:r>
            <a:r>
              <a:rPr lang="en-US" sz="2000" dirty="0">
                <a:latin typeface="Times New Roman" panose="02020603050405020304" pitchFamily="18" charset="0"/>
                <a:cs typeface="Times New Roman" panose="02020603050405020304" pitchFamily="18" charset="0"/>
              </a:rPr>
              <a:t>Paying for performance</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7: </a:t>
            </a:r>
            <a:r>
              <a:rPr lang="en-US" sz="2000" dirty="0">
                <a:latin typeface="Times New Roman" panose="02020603050405020304" pitchFamily="18" charset="0"/>
                <a:cs typeface="Times New Roman" panose="02020603050405020304" pitchFamily="18" charset="0"/>
              </a:rPr>
              <a:t>Collapsing the Silos</a:t>
            </a:r>
          </a:p>
        </p:txBody>
      </p:sp>
      <p:sp>
        <p:nvSpPr>
          <p:cNvPr id="17" name="TextBox 16"/>
          <p:cNvSpPr txBox="1"/>
          <p:nvPr/>
        </p:nvSpPr>
        <p:spPr>
          <a:xfrm>
            <a:off x="823379" y="1433591"/>
            <a:ext cx="50612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HCM:21</a:t>
            </a:r>
            <a:r>
              <a:rPr lang="en-US" sz="2800" b="1" baseline="30000" dirty="0">
                <a:solidFill>
                  <a:srgbClr val="00B0F0"/>
                </a:solidFill>
                <a:latin typeface="Times New Roman" panose="02020603050405020304" pitchFamily="18" charset="0"/>
                <a:cs typeface="Times New Roman" panose="02020603050405020304" pitchFamily="18" charset="0"/>
              </a:rPr>
              <a:t>st</a:t>
            </a:r>
            <a:r>
              <a:rPr lang="en-US" sz="2800" b="1" dirty="0">
                <a:solidFill>
                  <a:srgbClr val="00B0F0"/>
                </a:solidFill>
                <a:latin typeface="Times New Roman" panose="02020603050405020304" pitchFamily="18" charset="0"/>
                <a:cs typeface="Times New Roman" panose="02020603050405020304" pitchFamily="18" charset="0"/>
              </a:rPr>
              <a:t> Century</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Part</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58089624"/>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1093" y="1537557"/>
            <a:ext cx="4992879" cy="33400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406475" y="4015357"/>
            <a:ext cx="4962146" cy="2495550"/>
          </a:xfrm>
        </p:spPr>
      </p:pic>
      <p:sp>
        <p:nvSpPr>
          <p:cNvPr id="6" name="Rectangle 5"/>
          <p:cNvSpPr/>
          <p:nvPr/>
        </p:nvSpPr>
        <p:spPr>
          <a:xfrm>
            <a:off x="979512" y="1893933"/>
            <a:ext cx="4645386" cy="2645404"/>
          </a:xfrm>
          <a:prstGeom prst="rect">
            <a:avLst/>
          </a:prstGeom>
        </p:spPr>
        <p:txBody>
          <a:bodyPr wrap="square">
            <a:spAutoFit/>
          </a:bodyPr>
          <a:lstStyle/>
          <a:p>
            <a:pPr>
              <a:lnSpc>
                <a:spcPct val="120000"/>
              </a:lnSpc>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8:</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Turning Data into Business Intelligence</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9:</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Why Emerging Trends Matter in HR Analytics</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a:t>
            </a: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10: </a:t>
            </a:r>
            <a:r>
              <a:rPr lang="en-US" sz="2000" dirty="0">
                <a:latin typeface="Times New Roman" panose="02020603050405020304" pitchFamily="18" charset="0"/>
                <a:cs typeface="Times New Roman" panose="02020603050405020304" pitchFamily="18" charset="0"/>
              </a:rPr>
              <a:t>AI Integration In HRA</a:t>
            </a:r>
          </a:p>
          <a:p>
            <a:pPr>
              <a:lnSpc>
                <a:spcPct val="120000"/>
              </a:lnSpc>
            </a:pPr>
            <a:endParaRPr lang="en-US" sz="20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996141" y="1623587"/>
            <a:ext cx="469628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HRA IN PRACTICE</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Part</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40383580"/>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13" name="Table 12">
            <a:extLst>
              <a:ext uri="{FF2B5EF4-FFF2-40B4-BE49-F238E27FC236}">
                <a16:creationId xmlns:a16="http://schemas.microsoft.com/office/drawing/2014/main" id="{6A94E076-979B-4D28-892F-74FE7FFAC6F5}"/>
              </a:ext>
            </a:extLst>
          </p:cNvPr>
          <p:cNvGraphicFramePr>
            <a:graphicFrameLocks noGrp="1"/>
          </p:cNvGraphicFramePr>
          <p:nvPr>
            <p:extLst>
              <p:ext uri="{D42A27DB-BD31-4B8C-83A1-F6EECF244321}">
                <p14:modId xmlns:p14="http://schemas.microsoft.com/office/powerpoint/2010/main" val="2015507862"/>
              </p:ext>
            </p:extLst>
          </p:nvPr>
        </p:nvGraphicFramePr>
        <p:xfrm>
          <a:off x="3624354" y="933967"/>
          <a:ext cx="7646872" cy="5403333"/>
        </p:xfrm>
        <a:graphic>
          <a:graphicData uri="http://schemas.openxmlformats.org/drawingml/2006/table">
            <a:tbl>
              <a:tblPr rtl="1" firstRow="1" firstCol="1" bandRow="1">
                <a:tableStyleId>{5C22544A-7EE6-4342-B048-85BDC9FD1C3A}</a:tableStyleId>
              </a:tblPr>
              <a:tblGrid>
                <a:gridCol w="3330111">
                  <a:extLst>
                    <a:ext uri="{9D8B030D-6E8A-4147-A177-3AD203B41FA5}">
                      <a16:colId xmlns:a16="http://schemas.microsoft.com/office/drawing/2014/main" val="20000"/>
                    </a:ext>
                  </a:extLst>
                </a:gridCol>
                <a:gridCol w="4316761">
                  <a:extLst>
                    <a:ext uri="{9D8B030D-6E8A-4147-A177-3AD203B41FA5}">
                      <a16:colId xmlns:a16="http://schemas.microsoft.com/office/drawing/2014/main" val="20001"/>
                    </a:ext>
                  </a:extLst>
                </a:gridCol>
              </a:tblGrid>
              <a:tr h="406081">
                <a:tc>
                  <a:txBody>
                    <a:bodyPr/>
                    <a:lstStyle/>
                    <a:p>
                      <a:pPr marL="0" marR="0" algn="ctr" rtl="1">
                        <a:lnSpc>
                          <a:spcPct val="150000"/>
                        </a:lnSpc>
                        <a:spcBef>
                          <a:spcPts val="0"/>
                        </a:spcBef>
                        <a:spcAft>
                          <a:spcPts val="0"/>
                        </a:spcAft>
                      </a:pPr>
                      <a:r>
                        <a:rPr lang="ar-SA" sz="1600" dirty="0">
                          <a:effectLst/>
                          <a:latin typeface="Alexandria" pitchFamily="2" charset="-78"/>
                          <a:cs typeface="Alexandria" pitchFamily="2" charset="-78"/>
                        </a:rPr>
                        <a:t>الأسبوع</a:t>
                      </a:r>
                      <a:endParaRPr lang="en-US" sz="1050" dirty="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600" dirty="0">
                          <a:effectLst/>
                          <a:latin typeface="Alexandria" pitchFamily="2" charset="-78"/>
                          <a:cs typeface="Alexandria" pitchFamily="2" charset="-78"/>
                        </a:rPr>
                        <a:t>الموضوع</a:t>
                      </a:r>
                      <a:endParaRPr lang="en-US" sz="105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0"/>
                  </a:ext>
                </a:extLst>
              </a:tr>
              <a:tr h="333204">
                <a:tc>
                  <a:txBody>
                    <a:bodyPr/>
                    <a:lstStyle/>
                    <a:p>
                      <a:pPr marL="0" marR="0" algn="ctr" rtl="1">
                        <a:lnSpc>
                          <a:spcPct val="150000"/>
                        </a:lnSpc>
                        <a:spcBef>
                          <a:spcPts val="0"/>
                        </a:spcBef>
                        <a:spcAft>
                          <a:spcPts val="0"/>
                        </a:spcAft>
                      </a:pPr>
                      <a:r>
                        <a:rPr lang="ar-SA" sz="1600">
                          <a:effectLst/>
                          <a:latin typeface="Alexandria" pitchFamily="2" charset="-78"/>
                          <a:cs typeface="Alexandria" pitchFamily="2" charset="-78"/>
                        </a:rPr>
                        <a:t>الأسبوع  </a:t>
                      </a:r>
                      <a:r>
                        <a:rPr lang="en-US" sz="1600">
                          <a:effectLst/>
                          <a:latin typeface="Alexandria" pitchFamily="2" charset="-78"/>
                          <a:cs typeface="Alexandria" pitchFamily="2" charset="-78"/>
                        </a:rPr>
                        <a:t>1 </a:t>
                      </a:r>
                      <a:endParaRPr lang="en-US" sz="105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600" dirty="0">
                          <a:effectLst/>
                          <a:latin typeface="Alexandria" pitchFamily="2" charset="-78"/>
                          <a:cs typeface="Alexandria" pitchFamily="2" charset="-78"/>
                        </a:rPr>
                        <a:t>محاضرة توجيهية</a:t>
                      </a:r>
                      <a:endParaRPr lang="en-US" sz="105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1"/>
                  </a:ext>
                </a:extLst>
              </a:tr>
              <a:tr h="323122">
                <a:tc>
                  <a:txBody>
                    <a:bodyPr/>
                    <a:lstStyle/>
                    <a:p>
                      <a:pPr marL="0" marR="0" algn="ctr" rtl="1">
                        <a:lnSpc>
                          <a:spcPct val="150000"/>
                        </a:lnSpc>
                        <a:spcBef>
                          <a:spcPts val="0"/>
                        </a:spcBef>
                        <a:spcAft>
                          <a:spcPts val="0"/>
                        </a:spcAft>
                      </a:pPr>
                      <a:r>
                        <a:rPr lang="ar-SA" sz="1600">
                          <a:effectLst/>
                          <a:latin typeface="Alexandria" pitchFamily="2" charset="-78"/>
                          <a:cs typeface="Alexandria" pitchFamily="2" charset="-78"/>
                        </a:rPr>
                        <a:t>الأسبوع  </a:t>
                      </a:r>
                      <a:r>
                        <a:rPr lang="en-US" sz="1600">
                          <a:effectLst/>
                          <a:latin typeface="Alexandria" pitchFamily="2" charset="-78"/>
                          <a:cs typeface="Alexandria" pitchFamily="2" charset="-78"/>
                        </a:rPr>
                        <a:t>2 </a:t>
                      </a:r>
                      <a:endParaRPr lang="en-US" sz="105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100" dirty="0">
                          <a:effectLst/>
                          <a:latin typeface="Alexandria" pitchFamily="2" charset="-78"/>
                          <a:cs typeface="Alexandria" pitchFamily="2" charset="-78"/>
                        </a:rPr>
                        <a:t>محاضرة – حلقة نقاش – اختبار قصير</a:t>
                      </a:r>
                      <a:endParaRPr lang="en-US" sz="105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2"/>
                  </a:ext>
                </a:extLst>
              </a:tr>
              <a:tr h="323122">
                <a:tc>
                  <a:txBody>
                    <a:bodyPr/>
                    <a:lstStyle/>
                    <a:p>
                      <a:pPr marL="0" marR="0" algn="ctr" rtl="1">
                        <a:lnSpc>
                          <a:spcPct val="150000"/>
                        </a:lnSpc>
                        <a:spcBef>
                          <a:spcPts val="0"/>
                        </a:spcBef>
                        <a:spcAft>
                          <a:spcPts val="0"/>
                        </a:spcAft>
                      </a:pPr>
                      <a:r>
                        <a:rPr lang="ar-SA" sz="1600">
                          <a:effectLst/>
                          <a:latin typeface="Alexandria" pitchFamily="2" charset="-78"/>
                          <a:cs typeface="Alexandria" pitchFamily="2" charset="-78"/>
                        </a:rPr>
                        <a:t>الأسبوع</a:t>
                      </a:r>
                      <a:r>
                        <a:rPr lang="en-US" sz="1600">
                          <a:effectLst/>
                          <a:latin typeface="Alexandria" pitchFamily="2" charset="-78"/>
                          <a:cs typeface="Alexandria" pitchFamily="2" charset="-78"/>
                        </a:rPr>
                        <a:t> 3   </a:t>
                      </a:r>
                      <a:endParaRPr lang="en-US" sz="105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100" dirty="0">
                          <a:effectLst/>
                          <a:latin typeface="Alexandria" pitchFamily="2" charset="-78"/>
                          <a:cs typeface="Alexandria" pitchFamily="2" charset="-78"/>
                        </a:rPr>
                        <a:t>محاضرة – حلقة نقاش – اختبار قصير</a:t>
                      </a:r>
                      <a:endParaRPr lang="en-US" sz="105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3"/>
                  </a:ext>
                </a:extLst>
              </a:tr>
              <a:tr h="323122">
                <a:tc>
                  <a:txBody>
                    <a:bodyPr/>
                    <a:lstStyle/>
                    <a:p>
                      <a:pPr marL="0" marR="0" algn="ctr" rtl="1">
                        <a:lnSpc>
                          <a:spcPct val="150000"/>
                        </a:lnSpc>
                        <a:spcBef>
                          <a:spcPts val="0"/>
                        </a:spcBef>
                        <a:spcAft>
                          <a:spcPts val="0"/>
                        </a:spcAft>
                      </a:pPr>
                      <a:r>
                        <a:rPr lang="ar-SA" sz="1600">
                          <a:effectLst/>
                          <a:latin typeface="Alexandria" pitchFamily="2" charset="-78"/>
                          <a:cs typeface="Alexandria" pitchFamily="2" charset="-78"/>
                        </a:rPr>
                        <a:t>الأسبوع  </a:t>
                      </a:r>
                      <a:r>
                        <a:rPr lang="en-US" sz="1600">
                          <a:effectLst/>
                          <a:latin typeface="Alexandria" pitchFamily="2" charset="-78"/>
                          <a:cs typeface="Alexandria" pitchFamily="2" charset="-78"/>
                        </a:rPr>
                        <a:t> 4</a:t>
                      </a:r>
                      <a:endParaRPr lang="en-US" sz="105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100">
                          <a:effectLst/>
                          <a:latin typeface="Alexandria" pitchFamily="2" charset="-78"/>
                          <a:cs typeface="Alexandria" pitchFamily="2" charset="-78"/>
                        </a:rPr>
                        <a:t>محاضرة – حلقة نقاش – اختبار قصير</a:t>
                      </a:r>
                      <a:endParaRPr lang="en-US" sz="105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4"/>
                  </a:ext>
                </a:extLst>
              </a:tr>
              <a:tr h="555783">
                <a:tc>
                  <a:txBody>
                    <a:bodyPr/>
                    <a:lstStyle/>
                    <a:p>
                      <a:pPr marL="0" marR="0" algn="ctr" rtl="1">
                        <a:lnSpc>
                          <a:spcPct val="150000"/>
                        </a:lnSpc>
                        <a:spcBef>
                          <a:spcPts val="0"/>
                        </a:spcBef>
                        <a:spcAft>
                          <a:spcPts val="0"/>
                        </a:spcAft>
                      </a:pPr>
                      <a:r>
                        <a:rPr lang="ar-SA" sz="1600" dirty="0">
                          <a:effectLst/>
                          <a:latin typeface="Alexandria" pitchFamily="2" charset="-78"/>
                          <a:cs typeface="Alexandria" pitchFamily="2" charset="-78"/>
                        </a:rPr>
                        <a:t>الأسبوع  </a:t>
                      </a:r>
                      <a:r>
                        <a:rPr lang="en-US" sz="1600" dirty="0">
                          <a:effectLst/>
                          <a:latin typeface="Alexandria" pitchFamily="2" charset="-78"/>
                          <a:cs typeface="Alexandria" pitchFamily="2" charset="-78"/>
                        </a:rPr>
                        <a:t> 5</a:t>
                      </a:r>
                      <a:endParaRPr lang="en-US" sz="1050" dirty="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100" dirty="0">
                          <a:effectLst/>
                          <a:latin typeface="Alexandria" pitchFamily="2" charset="-78"/>
                          <a:cs typeface="Alexandria" pitchFamily="2" charset="-78"/>
                        </a:rPr>
                        <a:t>محاضرة – حلقة نقاش – اختبار قصير</a:t>
                      </a:r>
                      <a:endParaRPr lang="en-US" sz="1050" dirty="0">
                        <a:effectLst/>
                        <a:latin typeface="Alexandria" pitchFamily="2" charset="-78"/>
                        <a:cs typeface="Alexandria" pitchFamily="2" charset="-78"/>
                      </a:endParaRPr>
                    </a:p>
                    <a:p>
                      <a:pPr marL="0" marR="0" algn="ctr" rtl="1">
                        <a:lnSpc>
                          <a:spcPct val="150000"/>
                        </a:lnSpc>
                        <a:spcBef>
                          <a:spcPts val="0"/>
                        </a:spcBef>
                        <a:spcAft>
                          <a:spcPts val="0"/>
                        </a:spcAft>
                      </a:pPr>
                      <a:r>
                        <a:rPr lang="ar-EG" sz="1050" dirty="0">
                          <a:effectLst/>
                          <a:latin typeface="Alexandria" pitchFamily="2" charset="-78"/>
                          <a:cs typeface="Alexandria" pitchFamily="2" charset="-78"/>
                        </a:rPr>
                        <a:t>آخر موعد للاعتذار عن الفصل أو عن مقرر</a:t>
                      </a:r>
                      <a:endParaRPr lang="en-US" sz="105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5"/>
                  </a:ext>
                </a:extLst>
              </a:tr>
              <a:tr h="323122">
                <a:tc>
                  <a:txBody>
                    <a:bodyPr/>
                    <a:lstStyle/>
                    <a:p>
                      <a:pPr marL="0" marR="0" algn="ctr" rtl="1">
                        <a:lnSpc>
                          <a:spcPct val="150000"/>
                        </a:lnSpc>
                        <a:spcBef>
                          <a:spcPts val="0"/>
                        </a:spcBef>
                        <a:spcAft>
                          <a:spcPts val="0"/>
                        </a:spcAft>
                      </a:pPr>
                      <a:r>
                        <a:rPr lang="ar-SA" sz="1600">
                          <a:effectLst/>
                          <a:latin typeface="Alexandria" pitchFamily="2" charset="-78"/>
                          <a:cs typeface="Alexandria" pitchFamily="2" charset="-78"/>
                        </a:rPr>
                        <a:t>الأسبوع  </a:t>
                      </a:r>
                      <a:r>
                        <a:rPr lang="en-US" sz="1600">
                          <a:effectLst/>
                          <a:latin typeface="Alexandria" pitchFamily="2" charset="-78"/>
                          <a:cs typeface="Alexandria" pitchFamily="2" charset="-78"/>
                        </a:rPr>
                        <a:t> 6</a:t>
                      </a:r>
                      <a:endParaRPr lang="en-US" sz="105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100">
                          <a:effectLst/>
                          <a:latin typeface="Alexandria" pitchFamily="2" charset="-78"/>
                          <a:cs typeface="Alexandria" pitchFamily="2" charset="-78"/>
                        </a:rPr>
                        <a:t>محاضرة – حلقة نقاش – اختبار قصير</a:t>
                      </a:r>
                      <a:endParaRPr lang="en-US" sz="105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6"/>
                  </a:ext>
                </a:extLst>
              </a:tr>
              <a:tr h="323122">
                <a:tc>
                  <a:txBody>
                    <a:bodyPr/>
                    <a:lstStyle/>
                    <a:p>
                      <a:pPr marL="0" marR="0" algn="ctr" rtl="1">
                        <a:lnSpc>
                          <a:spcPct val="150000"/>
                        </a:lnSpc>
                        <a:spcBef>
                          <a:spcPts val="0"/>
                        </a:spcBef>
                        <a:spcAft>
                          <a:spcPts val="0"/>
                        </a:spcAft>
                      </a:pPr>
                      <a:r>
                        <a:rPr lang="ar-SA" sz="1600">
                          <a:effectLst/>
                          <a:latin typeface="Alexandria" pitchFamily="2" charset="-78"/>
                          <a:cs typeface="Alexandria" pitchFamily="2" charset="-78"/>
                        </a:rPr>
                        <a:t>الأسبوع  </a:t>
                      </a:r>
                      <a:r>
                        <a:rPr lang="en-US" sz="1600">
                          <a:effectLst/>
                          <a:latin typeface="Alexandria" pitchFamily="2" charset="-78"/>
                          <a:cs typeface="Alexandria" pitchFamily="2" charset="-78"/>
                        </a:rPr>
                        <a:t> 7</a:t>
                      </a:r>
                      <a:endParaRPr lang="en-US" sz="105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100">
                          <a:effectLst/>
                          <a:latin typeface="Alexandria" pitchFamily="2" charset="-78"/>
                          <a:cs typeface="Alexandria" pitchFamily="2" charset="-78"/>
                        </a:rPr>
                        <a:t>محاضرة – حلقة نقاش – اختبار قصير</a:t>
                      </a:r>
                      <a:endParaRPr lang="en-US" sz="105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7"/>
                  </a:ext>
                </a:extLst>
              </a:tr>
              <a:tr h="323122">
                <a:tc>
                  <a:txBody>
                    <a:bodyPr/>
                    <a:lstStyle/>
                    <a:p>
                      <a:pPr marL="0" marR="0" algn="ctr" rtl="1">
                        <a:lnSpc>
                          <a:spcPct val="150000"/>
                        </a:lnSpc>
                        <a:spcBef>
                          <a:spcPts val="0"/>
                        </a:spcBef>
                        <a:spcAft>
                          <a:spcPts val="0"/>
                        </a:spcAft>
                      </a:pPr>
                      <a:r>
                        <a:rPr lang="ar-SA" sz="1600">
                          <a:effectLst/>
                          <a:latin typeface="Alexandria" pitchFamily="2" charset="-78"/>
                          <a:cs typeface="Alexandria" pitchFamily="2" charset="-78"/>
                        </a:rPr>
                        <a:t>الأسبوع  </a:t>
                      </a:r>
                      <a:r>
                        <a:rPr lang="en-US" sz="1600">
                          <a:effectLst/>
                          <a:latin typeface="Alexandria" pitchFamily="2" charset="-78"/>
                          <a:cs typeface="Alexandria" pitchFamily="2" charset="-78"/>
                        </a:rPr>
                        <a:t>8</a:t>
                      </a:r>
                      <a:endParaRPr lang="en-US" sz="105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100">
                          <a:effectLst/>
                          <a:latin typeface="Alexandria" pitchFamily="2" charset="-78"/>
                          <a:cs typeface="Alexandria" pitchFamily="2" charset="-78"/>
                        </a:rPr>
                        <a:t>محاضرة – حلقة نقاش – اختبار قصير</a:t>
                      </a:r>
                      <a:endParaRPr lang="en-US" sz="105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8"/>
                  </a:ext>
                </a:extLst>
              </a:tr>
              <a:tr h="323122">
                <a:tc>
                  <a:txBody>
                    <a:bodyPr/>
                    <a:lstStyle/>
                    <a:p>
                      <a:pPr marL="0" marR="0" algn="ctr" rtl="1">
                        <a:lnSpc>
                          <a:spcPct val="150000"/>
                        </a:lnSpc>
                        <a:spcBef>
                          <a:spcPts val="0"/>
                        </a:spcBef>
                        <a:spcAft>
                          <a:spcPts val="0"/>
                        </a:spcAft>
                      </a:pPr>
                      <a:r>
                        <a:rPr lang="ar-SA" sz="1600">
                          <a:effectLst/>
                          <a:latin typeface="Alexandria" pitchFamily="2" charset="-78"/>
                          <a:cs typeface="Alexandria" pitchFamily="2" charset="-78"/>
                        </a:rPr>
                        <a:t>الأسبوع  </a:t>
                      </a:r>
                      <a:r>
                        <a:rPr lang="en-US" sz="1600">
                          <a:effectLst/>
                          <a:latin typeface="Alexandria" pitchFamily="2" charset="-78"/>
                          <a:cs typeface="Alexandria" pitchFamily="2" charset="-78"/>
                        </a:rPr>
                        <a:t>9</a:t>
                      </a:r>
                      <a:endParaRPr lang="en-US" sz="105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100" dirty="0">
                          <a:effectLst/>
                          <a:latin typeface="Alexandria" pitchFamily="2" charset="-78"/>
                          <a:cs typeface="Alexandria" pitchFamily="2" charset="-78"/>
                        </a:rPr>
                        <a:t>محاضرة – حلقة نقاش – اختبار قصير</a:t>
                      </a:r>
                      <a:endParaRPr lang="en-US" sz="105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9"/>
                  </a:ext>
                </a:extLst>
              </a:tr>
              <a:tr h="323122">
                <a:tc>
                  <a:txBody>
                    <a:bodyPr/>
                    <a:lstStyle/>
                    <a:p>
                      <a:pPr marL="0" marR="0" algn="ctr" rtl="1">
                        <a:lnSpc>
                          <a:spcPct val="150000"/>
                        </a:lnSpc>
                        <a:spcBef>
                          <a:spcPts val="0"/>
                        </a:spcBef>
                        <a:spcAft>
                          <a:spcPts val="0"/>
                        </a:spcAft>
                      </a:pPr>
                      <a:r>
                        <a:rPr lang="ar-SA" sz="1600" dirty="0">
                          <a:effectLst/>
                          <a:latin typeface="Alexandria" pitchFamily="2" charset="-78"/>
                          <a:cs typeface="Alexandria" pitchFamily="2" charset="-78"/>
                        </a:rPr>
                        <a:t>الأسبوع  </a:t>
                      </a:r>
                      <a:r>
                        <a:rPr lang="en-US" sz="1600" dirty="0">
                          <a:effectLst/>
                          <a:latin typeface="Alexandria" pitchFamily="2" charset="-78"/>
                          <a:cs typeface="Alexandria" pitchFamily="2" charset="-78"/>
                        </a:rPr>
                        <a:t>10</a:t>
                      </a:r>
                      <a:endParaRPr lang="en-US" sz="1050" dirty="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100" dirty="0">
                          <a:effectLst/>
                          <a:latin typeface="Alexandria" pitchFamily="2" charset="-78"/>
                          <a:cs typeface="Alexandria" pitchFamily="2" charset="-78"/>
                        </a:rPr>
                        <a:t>محاضرة – حلقة نقاش – اختبار قصير</a:t>
                      </a:r>
                      <a:endParaRPr lang="en-US" sz="105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10"/>
                  </a:ext>
                </a:extLst>
              </a:tr>
              <a:tr h="323122">
                <a:tc>
                  <a:txBody>
                    <a:bodyPr/>
                    <a:lstStyle/>
                    <a:p>
                      <a:pPr marL="0" marR="0" algn="ctr" rtl="1">
                        <a:lnSpc>
                          <a:spcPct val="150000"/>
                        </a:lnSpc>
                        <a:spcBef>
                          <a:spcPts val="0"/>
                        </a:spcBef>
                        <a:spcAft>
                          <a:spcPts val="0"/>
                        </a:spcAft>
                      </a:pPr>
                      <a:r>
                        <a:rPr lang="ar-SA" sz="1600">
                          <a:effectLst/>
                          <a:latin typeface="Alexandria" pitchFamily="2" charset="-78"/>
                          <a:cs typeface="Alexandria" pitchFamily="2" charset="-78"/>
                        </a:rPr>
                        <a:t>الأسبوع  11</a:t>
                      </a:r>
                      <a:endParaRPr lang="en-US" sz="105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100" dirty="0">
                          <a:effectLst/>
                          <a:latin typeface="Alexandria" pitchFamily="2" charset="-78"/>
                          <a:cs typeface="Alexandria" pitchFamily="2" charset="-78"/>
                        </a:rPr>
                        <a:t>محاضرة – حلقة نقاش – اختبار قصير</a:t>
                      </a:r>
                      <a:endParaRPr lang="en-US" sz="105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12"/>
                  </a:ext>
                </a:extLst>
              </a:tr>
              <a:tr h="323122">
                <a:tc>
                  <a:txBody>
                    <a:bodyPr/>
                    <a:lstStyle/>
                    <a:p>
                      <a:pPr marL="0" marR="0" algn="ctr" rtl="1">
                        <a:lnSpc>
                          <a:spcPct val="150000"/>
                        </a:lnSpc>
                        <a:spcBef>
                          <a:spcPts val="0"/>
                        </a:spcBef>
                        <a:spcAft>
                          <a:spcPts val="0"/>
                        </a:spcAft>
                      </a:pPr>
                      <a:r>
                        <a:rPr lang="ar-SA" sz="1600">
                          <a:effectLst/>
                          <a:latin typeface="Alexandria" pitchFamily="2" charset="-78"/>
                          <a:cs typeface="Alexandria" pitchFamily="2" charset="-78"/>
                        </a:rPr>
                        <a:t>الأسبوع  12</a:t>
                      </a:r>
                      <a:endParaRPr lang="en-US" sz="105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100">
                          <a:effectLst/>
                          <a:latin typeface="Alexandria" pitchFamily="2" charset="-78"/>
                          <a:cs typeface="Alexandria" pitchFamily="2" charset="-78"/>
                        </a:rPr>
                        <a:t>حلقة نقاش</a:t>
                      </a:r>
                      <a:endParaRPr lang="en-US" sz="105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13"/>
                  </a:ext>
                </a:extLst>
              </a:tr>
              <a:tr h="323122">
                <a:tc>
                  <a:txBody>
                    <a:bodyPr/>
                    <a:lstStyle/>
                    <a:p>
                      <a:pPr marL="0" marR="0" algn="ctr" rtl="1">
                        <a:lnSpc>
                          <a:spcPct val="150000"/>
                        </a:lnSpc>
                        <a:spcBef>
                          <a:spcPts val="0"/>
                        </a:spcBef>
                        <a:spcAft>
                          <a:spcPts val="0"/>
                        </a:spcAft>
                      </a:pPr>
                      <a:r>
                        <a:rPr lang="ar-SA" sz="1600">
                          <a:effectLst/>
                          <a:latin typeface="Alexandria" pitchFamily="2" charset="-78"/>
                          <a:cs typeface="Alexandria" pitchFamily="2" charset="-78"/>
                        </a:rPr>
                        <a:t>الأسبوع  13</a:t>
                      </a:r>
                      <a:endParaRPr lang="en-US" sz="105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100">
                          <a:effectLst/>
                          <a:latin typeface="Alexandria" pitchFamily="2" charset="-78"/>
                          <a:cs typeface="Alexandria" pitchFamily="2" charset="-78"/>
                        </a:rPr>
                        <a:t>الإختبارات النهائية</a:t>
                      </a:r>
                      <a:endParaRPr lang="en-US" sz="105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14"/>
                  </a:ext>
                </a:extLst>
              </a:tr>
              <a:tr h="553923">
                <a:tc>
                  <a:txBody>
                    <a:bodyPr/>
                    <a:lstStyle/>
                    <a:p>
                      <a:pPr marL="0" marR="0" algn="ctr" rtl="1">
                        <a:lnSpc>
                          <a:spcPct val="150000"/>
                        </a:lnSpc>
                        <a:spcBef>
                          <a:spcPts val="0"/>
                        </a:spcBef>
                        <a:spcAft>
                          <a:spcPts val="0"/>
                        </a:spcAft>
                      </a:pPr>
                      <a:r>
                        <a:rPr lang="ar-SA" sz="1600" dirty="0">
                          <a:effectLst/>
                          <a:latin typeface="Alexandria" pitchFamily="2" charset="-78"/>
                          <a:cs typeface="Alexandria" pitchFamily="2" charset="-78"/>
                        </a:rPr>
                        <a:t>نهاية الدراسة </a:t>
                      </a:r>
                      <a:endParaRPr lang="en-US" sz="1050" dirty="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100" dirty="0">
                          <a:effectLst/>
                          <a:latin typeface="Alexandria" pitchFamily="2" charset="-78"/>
                          <a:cs typeface="Alexandria" pitchFamily="2" charset="-78"/>
                        </a:rPr>
                        <a:t>نهاية الإختبارات النهائية</a:t>
                      </a:r>
                      <a:endParaRPr lang="en-US" sz="105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15"/>
                  </a:ext>
                </a:extLst>
              </a:tr>
            </a:tbl>
          </a:graphicData>
        </a:graphic>
      </p:graphicFrame>
    </p:spTree>
    <p:extLst>
      <p:ext uri="{BB962C8B-B14F-4D97-AF65-F5344CB8AC3E}">
        <p14:creationId xmlns:p14="http://schemas.microsoft.com/office/powerpoint/2010/main" val="3073478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1ED94849-14B2-415E-A494-A15791067E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3135" y="1882478"/>
            <a:ext cx="9482169" cy="4001847"/>
          </a:xfrm>
          <a:prstGeom prst="rect">
            <a:avLst/>
          </a:prstGeom>
        </p:spPr>
      </p:pic>
    </p:spTree>
    <p:extLst>
      <p:ext uri="{BB962C8B-B14F-4D97-AF65-F5344CB8AC3E}">
        <p14:creationId xmlns:p14="http://schemas.microsoft.com/office/powerpoint/2010/main" val="14088542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8" name="TextBox 47"/>
          <p:cNvSpPr txBox="1"/>
          <p:nvPr/>
        </p:nvSpPr>
        <p:spPr>
          <a:xfrm>
            <a:off x="689640" y="2187072"/>
            <a:ext cx="10668000" cy="2985433"/>
          </a:xfrm>
          <a:prstGeom prst="rect">
            <a:avLst/>
          </a:prstGeom>
          <a:noFill/>
        </p:spPr>
        <p:txBody>
          <a:bodyPr wrap="square" rtlCol="0">
            <a:spAutoFit/>
          </a:bodyPr>
          <a:lstStyle/>
          <a:p>
            <a:pPr marL="457200" lvl="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 timing of all </a:t>
            </a:r>
            <a:r>
              <a:rPr lang="en-US" sz="2800" b="1" dirty="0">
                <a:latin typeface="Times New Roman" panose="02020603050405020304" pitchFamily="18" charset="0"/>
                <a:cs typeface="Times New Roman" panose="02020603050405020304" pitchFamily="18" charset="0"/>
              </a:rPr>
              <a:t>lectures and discussion sessions</a:t>
            </a:r>
            <a:r>
              <a:rPr lang="en-US" sz="2800" dirty="0">
                <a:latin typeface="Times New Roman" panose="02020603050405020304" pitchFamily="18" charset="0"/>
                <a:cs typeface="Times New Roman" panose="02020603050405020304" pitchFamily="18" charset="0"/>
              </a:rPr>
              <a:t> is scheduled according to </a:t>
            </a:r>
            <a:r>
              <a:rPr lang="en-US" sz="2800" b="1" dirty="0">
                <a:latin typeface="Times New Roman" panose="02020603050405020304" pitchFamily="18" charset="0"/>
                <a:cs typeface="Times New Roman" panose="02020603050405020304" pitchFamily="18" charset="0"/>
              </a:rPr>
              <a:t>Makkah (Saudi Arabia) time</a:t>
            </a:r>
            <a:r>
              <a:rPr lang="en-US" sz="2800" dirty="0">
                <a:latin typeface="Times New Roman" panose="02020603050405020304" pitchFamily="18" charset="0"/>
                <a:cs typeface="Times New Roman" panose="02020603050405020304" pitchFamily="18" charset="0"/>
              </a:rPr>
              <a:t> across all programs.</a:t>
            </a:r>
          </a:p>
          <a:p>
            <a:pPr marL="457200" lvl="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Each recorded lecture will have a duration of approximately </a:t>
            </a:r>
            <a:r>
              <a:rPr lang="en-US" sz="2800" b="1" dirty="0">
                <a:latin typeface="Times New Roman" panose="02020603050405020304" pitchFamily="18" charset="0"/>
                <a:cs typeface="Times New Roman" panose="02020603050405020304" pitchFamily="18" charset="0"/>
              </a:rPr>
              <a:t>80–90 minutes</a:t>
            </a:r>
            <a:r>
              <a:rPr lang="en-US" sz="2800" dirty="0">
                <a:latin typeface="Times New Roman" panose="02020603050405020304" pitchFamily="18" charset="0"/>
                <a:cs typeface="Times New Roman" panose="02020603050405020304" pitchFamily="18" charset="0"/>
              </a:rPr>
              <a:t>.</a:t>
            </a:r>
          </a:p>
          <a:p>
            <a:pPr marL="457200" lvl="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 recorded lectures will be uploaded to the </a:t>
            </a:r>
            <a:r>
              <a:rPr lang="en-US" sz="2800" b="1" dirty="0">
                <a:latin typeface="Times New Roman" panose="02020603050405020304" pitchFamily="18" charset="0"/>
                <a:cs typeface="Times New Roman" panose="02020603050405020304" pitchFamily="18" charset="0"/>
              </a:rPr>
              <a:t>Moodle platform</a:t>
            </a:r>
            <a:r>
              <a:rPr lang="en-US" sz="2800" dirty="0">
                <a:latin typeface="Times New Roman" panose="02020603050405020304" pitchFamily="18" charset="0"/>
                <a:cs typeface="Times New Roman" panose="02020603050405020304" pitchFamily="18" charset="0"/>
              </a:rPr>
              <a:t> for students to access and review.</a:t>
            </a:r>
          </a:p>
          <a:p>
            <a:endParaRPr lang="en-US" sz="2000"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84B3E74B-004E-123C-786C-603A636F7380}"/>
              </a:ext>
            </a:extLst>
          </p:cNvPr>
          <p:cNvSpPr txBox="1"/>
          <p:nvPr/>
        </p:nvSpPr>
        <p:spPr>
          <a:xfrm>
            <a:off x="2391494" y="1042060"/>
            <a:ext cx="688946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Lecture Schedule and Recorded Lectures</a:t>
            </a:r>
          </a:p>
        </p:txBody>
      </p:sp>
    </p:spTree>
    <p:extLst>
      <p:ext uri="{BB962C8B-B14F-4D97-AF65-F5344CB8AC3E}">
        <p14:creationId xmlns:p14="http://schemas.microsoft.com/office/powerpoint/2010/main" val="19007164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89000" y="2063193"/>
            <a:ext cx="10541000" cy="3724096"/>
          </a:xfrm>
          <a:prstGeom prst="rect">
            <a:avLst/>
          </a:prstGeom>
          <a:noFill/>
        </p:spPr>
        <p:txBody>
          <a:bodyPr wrap="square" rtlCol="0">
            <a:spAutoFit/>
          </a:bodyPr>
          <a:lstStyle/>
          <a:p>
            <a:pPr lvl="0"/>
            <a:r>
              <a:rPr lang="en-US" sz="2400" dirty="0">
                <a:latin typeface="Times New Roman" panose="02020603050405020304" pitchFamily="18" charset="0"/>
                <a:cs typeface="Times New Roman" panose="02020603050405020304" pitchFamily="18" charset="0"/>
              </a:rPr>
              <a:t>The weekly recorded lecture will be uploaded to the </a:t>
            </a:r>
            <a:r>
              <a:rPr lang="en-US" sz="2400" b="1" dirty="0">
                <a:latin typeface="Times New Roman" panose="02020603050405020304" pitchFamily="18" charset="0"/>
                <a:cs typeface="Times New Roman" panose="02020603050405020304" pitchFamily="18" charset="0"/>
              </a:rPr>
              <a:t>Moodle educational platform every Saturday at 12:00 noon (Riyadh time)</a:t>
            </a:r>
            <a:r>
              <a:rPr lang="en-US" sz="2400" dirty="0">
                <a:latin typeface="Times New Roman" panose="02020603050405020304" pitchFamily="18" charset="0"/>
                <a:cs typeface="Times New Roman" panose="02020603050405020304" pitchFamily="18" charset="0"/>
              </a:rPr>
              <a:t>.</a:t>
            </a:r>
          </a:p>
          <a:p>
            <a:pPr lvl="0"/>
            <a:r>
              <a:rPr lang="en-US" sz="2400" b="1" dirty="0">
                <a:latin typeface="Times New Roman" panose="02020603050405020304" pitchFamily="18" charset="0"/>
                <a:cs typeface="Times New Roman" panose="02020603050405020304" pitchFamily="18" charset="0"/>
              </a:rPr>
              <a:t>Discussion sessions</a:t>
            </a:r>
            <a:r>
              <a:rPr lang="en-US" sz="2400" dirty="0">
                <a:latin typeface="Times New Roman" panose="02020603050405020304" pitchFamily="18" charset="0"/>
                <a:cs typeface="Times New Roman" panose="02020603050405020304" pitchFamily="18" charset="0"/>
              </a:rPr>
              <a:t> are optional weekly seminars designed to provide students with an opportunity to discuss and clarify the concepts and topics presented in the recorded lecture for that week.</a:t>
            </a:r>
          </a:p>
          <a:p>
            <a:pPr lvl="0"/>
            <a:r>
              <a:rPr lang="en-US" sz="2400" dirty="0">
                <a:latin typeface="Times New Roman" panose="02020603050405020304" pitchFamily="18" charset="0"/>
                <a:cs typeface="Times New Roman" panose="02020603050405020304" pitchFamily="18" charset="0"/>
              </a:rPr>
              <a:t>Students are encouraged to attend the discussion sessions and actively participate in academic discussions.</a:t>
            </a:r>
          </a:p>
          <a:p>
            <a:pPr lvl="0"/>
            <a:r>
              <a:rPr lang="en-US" sz="2400" b="1" dirty="0">
                <a:latin typeface="Times New Roman" panose="02020603050405020304" pitchFamily="18" charset="0"/>
                <a:cs typeface="Times New Roman" panose="02020603050405020304" pitchFamily="18" charset="0"/>
              </a:rPr>
              <a:t>Please refer to the course schedule to confirm the specific date and duration of each course session.</a:t>
            </a:r>
            <a:endParaRPr lang="en-US" sz="24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5926B72E-DFEF-33C3-FC13-93119D1E8E38}"/>
              </a:ext>
            </a:extLst>
          </p:cNvPr>
          <p:cNvSpPr txBox="1"/>
          <p:nvPr/>
        </p:nvSpPr>
        <p:spPr>
          <a:xfrm>
            <a:off x="2749349" y="1070711"/>
            <a:ext cx="6548582"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Weekly Lectures and Discussion Sessions</a:t>
            </a:r>
          </a:p>
        </p:txBody>
      </p:sp>
    </p:spTree>
    <p:extLst>
      <p:ext uri="{BB962C8B-B14F-4D97-AF65-F5344CB8AC3E}">
        <p14:creationId xmlns:p14="http://schemas.microsoft.com/office/powerpoint/2010/main" val="28277579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89000" y="2391844"/>
            <a:ext cx="10541000" cy="830997"/>
          </a:xfrm>
          <a:prstGeom prst="rect">
            <a:avLst/>
          </a:prstGeom>
          <a:noFill/>
        </p:spPr>
        <p:txBody>
          <a:bodyPr wrap="square" rtlCol="0">
            <a:spAutoFit/>
          </a:bodyPr>
          <a:lstStyle/>
          <a:p>
            <a:pPr marL="457200" indent="-457200">
              <a:buFont typeface="Arial" panose="020B0604020202020204" pitchFamily="34" charset="0"/>
              <a:buChar char="•"/>
            </a:pPr>
            <a:r>
              <a:rPr lang="en-US" sz="2400" b="1" dirty="0">
                <a:solidFill>
                  <a:srgbClr val="24A9E1"/>
                </a:solidFill>
                <a:latin typeface="Times New Roman" panose="02020603050405020304" pitchFamily="18" charset="0"/>
                <a:ea typeface="Tahoma" panose="020B0604030504040204" pitchFamily="34" charset="0"/>
                <a:cs typeface="Times New Roman" panose="02020603050405020304" pitchFamily="18" charset="0"/>
              </a:rPr>
              <a:t>This week is the first Orientation Lecture
 All the educational material will be uploaded to the Moodle App.</a:t>
            </a:r>
            <a:endParaRPr lang="ar-SA" sz="2400" b="1" dirty="0">
              <a:solidFill>
                <a:srgbClr val="F27A1C"/>
              </a:solidFill>
              <a:latin typeface="Times New Roman" panose="02020603050405020304" pitchFamily="18" charset="0"/>
              <a:ea typeface="Tahoma" panose="020B0604030504040204" pitchFamily="34"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8B1CAE24-B469-437F-8C46-B20682775C4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617"/>
          <a:stretch/>
        </p:blipFill>
        <p:spPr>
          <a:xfrm>
            <a:off x="6023640" y="3563030"/>
            <a:ext cx="4356899" cy="2244440"/>
          </a:xfrm>
          <a:prstGeom prst="rect">
            <a:avLst/>
          </a:prstGeom>
        </p:spPr>
      </p:pic>
      <p:pic>
        <p:nvPicPr>
          <p:cNvPr id="2" name="Picture 1">
            <a:extLst>
              <a:ext uri="{FF2B5EF4-FFF2-40B4-BE49-F238E27FC236}">
                <a16:creationId xmlns:a16="http://schemas.microsoft.com/office/drawing/2014/main" id="{409BB101-77F6-4963-B4BE-72E0CEDA036B}"/>
              </a:ext>
            </a:extLst>
          </p:cNvPr>
          <p:cNvPicPr>
            <a:picLocks noChangeAspect="1"/>
          </p:cNvPicPr>
          <p:nvPr/>
        </p:nvPicPr>
        <p:blipFill>
          <a:blip r:embed="rId4"/>
          <a:stretch>
            <a:fillRect/>
          </a:stretch>
        </p:blipFill>
        <p:spPr>
          <a:xfrm>
            <a:off x="1153149" y="4112176"/>
            <a:ext cx="4529721" cy="1146147"/>
          </a:xfrm>
          <a:prstGeom prst="rect">
            <a:avLst/>
          </a:prstGeom>
        </p:spPr>
      </p:pic>
    </p:spTree>
    <p:extLst>
      <p:ext uri="{BB962C8B-B14F-4D97-AF65-F5344CB8AC3E}">
        <p14:creationId xmlns:p14="http://schemas.microsoft.com/office/powerpoint/2010/main" val="36306813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8BE953A-DFDC-40E9-90CD-555F11F50A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50396" y="1421763"/>
            <a:ext cx="8718614" cy="4400337"/>
          </a:xfrm>
          <a:prstGeom prst="rect">
            <a:avLst/>
          </a:prstGeom>
        </p:spPr>
      </p:pic>
      <p:pic>
        <p:nvPicPr>
          <p:cNvPr id="5" name="Graphic 21">
            <a:extLst>
              <a:ext uri="{FF2B5EF4-FFF2-40B4-BE49-F238E27FC236}">
                <a16:creationId xmlns:a16="http://schemas.microsoft.com/office/drawing/2014/main" id="{C8C17597-5DBC-416C-B67C-1D0AC862BD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87907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39" y="1907322"/>
            <a:ext cx="10541000" cy="3908762"/>
          </a:xfrm>
          <a:prstGeom prst="rect">
            <a:avLst/>
          </a:prstGeom>
          <a:noFill/>
        </p:spPr>
        <p:txBody>
          <a:bodyPr wrap="square" rtlCol="0">
            <a:spAutoFit/>
          </a:bodyPr>
          <a:lstStyle/>
          <a:p>
            <a:r>
              <a:rPr lang="en-US" sz="2400" b="1" dirty="0">
                <a:solidFill>
                  <a:srgbClr val="FF0000"/>
                </a:solidFill>
                <a:latin typeface="Times New Roman" panose="02020603050405020304" pitchFamily="18" charset="0"/>
                <a:ea typeface="Tahoma" panose="020B0604030504040204" pitchFamily="34" charset="0"/>
                <a:cs typeface="Times New Roman" panose="02020603050405020304" pitchFamily="18" charset="0"/>
              </a:rPr>
              <a:t>Weekly Quiz</a:t>
            </a:r>
          </a:p>
          <a:p>
            <a:pPr marL="342900" indent="-342900">
              <a:buFont typeface="Arial" panose="020B0604020202020204" pitchFamily="34" charset="0"/>
              <a:buChar char="•"/>
            </a:pPr>
            <a:r>
              <a:rPr lang="en-US" sz="2000" dirty="0">
                <a:latin typeface="Times New Roman" panose="02020603050405020304" pitchFamily="18" charset="0"/>
                <a:ea typeface="Tahoma" panose="020B0604030504040204" pitchFamily="34" charset="0"/>
                <a:cs typeface="Times New Roman" panose="02020603050405020304" pitchFamily="18" charset="0"/>
              </a:rPr>
              <a:t>The quiz will be uploaded weekly on Moodle at the same time as the scheduled lecture, every Saturday at 10:00 p.m.</a:t>
            </a:r>
          </a:p>
          <a:p>
            <a:pPr marL="342900" indent="-342900">
              <a:buFont typeface="Arial" panose="020B0604020202020204" pitchFamily="34" charset="0"/>
              <a:buChar char="•"/>
            </a:pPr>
            <a:r>
              <a:rPr lang="en-US" sz="2000" dirty="0">
                <a:latin typeface="Times New Roman" panose="02020603050405020304" pitchFamily="18" charset="0"/>
                <a:ea typeface="Tahoma" panose="020B0604030504040204" pitchFamily="34" charset="0"/>
                <a:cs typeface="Times New Roman" panose="02020603050405020304" pitchFamily="18" charset="0"/>
              </a:rPr>
              <a:t>The quiz will remain open for one week and will close on the following Saturday at 9:00 p.m.</a:t>
            </a:r>
          </a:p>
          <a:p>
            <a:pPr marL="342900" indent="-342900">
              <a:buFont typeface="Arial" panose="020B0604020202020204" pitchFamily="34" charset="0"/>
              <a:buChar char="•"/>
            </a:pPr>
            <a:r>
              <a:rPr lang="en-US" sz="2000" dirty="0">
                <a:latin typeface="Times New Roman" panose="02020603050405020304" pitchFamily="18" charset="0"/>
                <a:ea typeface="Tahoma" panose="020B0604030504040204" pitchFamily="34" charset="0"/>
                <a:cs typeface="Times New Roman" panose="02020603050405020304" pitchFamily="18" charset="0"/>
              </a:rPr>
              <a:t>Question Format: Multiple-Choice Questions (MCQs) and True/False questions.</a:t>
            </a:r>
          </a:p>
          <a:p>
            <a:pPr marL="342900" indent="-342900">
              <a:buFont typeface="Arial" panose="020B0604020202020204" pitchFamily="34" charset="0"/>
              <a:buChar char="•"/>
            </a:pPr>
            <a:r>
              <a:rPr lang="en-US" sz="2000" dirty="0">
                <a:latin typeface="Times New Roman" panose="02020603050405020304" pitchFamily="18" charset="0"/>
                <a:ea typeface="Tahoma" panose="020B0604030504040204" pitchFamily="34" charset="0"/>
                <a:cs typeface="Times New Roman" panose="02020603050405020304" pitchFamily="18" charset="0"/>
              </a:rPr>
              <a:t>The questions will be presented in audio format.</a:t>
            </a:r>
          </a:p>
          <a:p>
            <a:r>
              <a:rPr lang="en-US" sz="2400" b="1" dirty="0">
                <a:solidFill>
                  <a:srgbClr val="FF0000"/>
                </a:solidFill>
                <a:latin typeface="Times New Roman" panose="02020603050405020304" pitchFamily="18" charset="0"/>
                <a:ea typeface="Tahoma" panose="020B0604030504040204" pitchFamily="34" charset="0"/>
                <a:cs typeface="Times New Roman" panose="02020603050405020304" pitchFamily="18" charset="0"/>
              </a:rPr>
              <a:t>Quiz Structure and Duration</a:t>
            </a:r>
          </a:p>
          <a:p>
            <a:pPr marL="342900" indent="-342900">
              <a:buFont typeface="Arial" panose="020B0604020202020204" pitchFamily="34" charset="0"/>
              <a:buChar char="•"/>
            </a:pPr>
            <a:r>
              <a:rPr lang="en-US" sz="2000" dirty="0">
                <a:latin typeface="Times New Roman" panose="02020603050405020304" pitchFamily="18" charset="0"/>
                <a:ea typeface="Tahoma" panose="020B0604030504040204" pitchFamily="34" charset="0"/>
                <a:cs typeface="Times New Roman" panose="02020603050405020304" pitchFamily="18" charset="0"/>
              </a:rPr>
              <a:t>Each weekly quiz will consist of 8 questions, with a total of 8 marks.</a:t>
            </a:r>
          </a:p>
          <a:p>
            <a:pPr marL="342900" indent="-342900">
              <a:buFont typeface="Arial" panose="020B0604020202020204" pitchFamily="34" charset="0"/>
              <a:buChar char="•"/>
            </a:pPr>
            <a:r>
              <a:rPr lang="en-US" sz="2000" dirty="0">
                <a:latin typeface="Times New Roman" panose="02020603050405020304" pitchFamily="18" charset="0"/>
                <a:ea typeface="Tahoma" panose="020B0604030504040204" pitchFamily="34" charset="0"/>
                <a:cs typeface="Times New Roman" panose="02020603050405020304" pitchFamily="18" charset="0"/>
              </a:rPr>
              <a:t>Each question is worth 1 mark.</a:t>
            </a:r>
          </a:p>
          <a:p>
            <a:pPr marL="342900" indent="-342900">
              <a:buFont typeface="Arial" panose="020B0604020202020204" pitchFamily="34" charset="0"/>
              <a:buChar char="•"/>
            </a:pPr>
            <a:r>
              <a:rPr lang="en-US" sz="2000" dirty="0">
                <a:latin typeface="Times New Roman" panose="02020603050405020304" pitchFamily="18" charset="0"/>
                <a:ea typeface="Tahoma" panose="020B0604030504040204" pitchFamily="34" charset="0"/>
                <a:cs typeface="Times New Roman" panose="02020603050405020304" pitchFamily="18" charset="0"/>
              </a:rPr>
              <a:t>Across the 10 weekly quizzes, the total available marks will be 80 marks.</a:t>
            </a:r>
          </a:p>
          <a:p>
            <a:pPr marL="342900" indent="-342900">
              <a:buFont typeface="Arial" panose="020B0604020202020204" pitchFamily="34" charset="0"/>
              <a:buChar char="•"/>
            </a:pPr>
            <a:r>
              <a:rPr lang="en-US" sz="2000" dirty="0">
                <a:latin typeface="Times New Roman" panose="02020603050405020304" pitchFamily="18" charset="0"/>
                <a:ea typeface="Tahoma" panose="020B0604030504040204" pitchFamily="34" charset="0"/>
                <a:cs typeface="Times New Roman" panose="02020603050405020304" pitchFamily="18" charset="0"/>
              </a:rPr>
              <a:t>Students will have 24 minutes to complete each quiz.</a:t>
            </a:r>
          </a:p>
          <a:p>
            <a:pPr marL="342900" indent="-342900">
              <a:buFont typeface="Arial" panose="020B0604020202020204" pitchFamily="34" charset="0"/>
              <a:buChar char="•"/>
            </a:pPr>
            <a:r>
              <a:rPr lang="en-US" sz="2000" dirty="0">
                <a:latin typeface="Times New Roman" panose="02020603050405020304" pitchFamily="18" charset="0"/>
                <a:ea typeface="Tahoma" panose="020B0604030504040204" pitchFamily="34" charset="0"/>
                <a:cs typeface="Times New Roman" panose="02020603050405020304" pitchFamily="18" charset="0"/>
              </a:rPr>
              <a:t>Students are expected to complete and submit the quiz within the specified time limit.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a:extLst>
              <a:ext uri="{FF2B5EF4-FFF2-40B4-BE49-F238E27FC236}">
                <a16:creationId xmlns:a16="http://schemas.microsoft.com/office/drawing/2014/main" id="{64061E79-AFA0-8B3D-2B0D-8A05C1F6CF8D}"/>
              </a:ext>
            </a:extLst>
          </p:cNvPr>
          <p:cNvSpPr txBox="1"/>
          <p:nvPr/>
        </p:nvSpPr>
        <p:spPr>
          <a:xfrm>
            <a:off x="3413597" y="982358"/>
            <a:ext cx="5220085" cy="584775"/>
          </a:xfrm>
          <a:prstGeom prst="rect">
            <a:avLst/>
          </a:prstGeom>
          <a:noFill/>
        </p:spPr>
        <p:txBody>
          <a:bodyPr wrap="square">
            <a:spAutoFit/>
          </a:bodyPr>
          <a:lstStyle/>
          <a:p>
            <a:pPr rtl="1"/>
            <a:r>
              <a:rPr kumimoji="0" lang="en-CA" sz="3200" b="1" i="0" u="none" strike="noStrike" kern="1200" cap="none" spc="0" normalizeH="0" baseline="0" noProof="0" dirty="0">
                <a:ln>
                  <a:noFill/>
                </a:ln>
                <a:effectLst/>
                <a:uLnTx/>
                <a:uFillTx/>
                <a:latin typeface="Times New Roman" panose="02020603050405020304" pitchFamily="18" charset="0"/>
                <a:cs typeface="Times New Roman" panose="02020603050405020304" pitchFamily="18" charset="0"/>
              </a:rPr>
              <a:t>The Evaluation (Quizzes)</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61579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62159" y="16465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Google Shape;1103;p33">
            <a:extLst>
              <a:ext uri="{FF2B5EF4-FFF2-40B4-BE49-F238E27FC236}">
                <a16:creationId xmlns:a16="http://schemas.microsoft.com/office/drawing/2014/main" id="{60BE850D-6594-4DC1-8182-7E6BA5F76EF8}"/>
              </a:ext>
            </a:extLst>
          </p:cNvPr>
          <p:cNvSpPr txBox="1">
            <a:spLocks/>
          </p:cNvSpPr>
          <p:nvPr/>
        </p:nvSpPr>
        <p:spPr>
          <a:xfrm>
            <a:off x="878490" y="2231519"/>
            <a:ext cx="10380059" cy="29798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Arial" panose="020B0604020202020204" pitchFamily="34" charset="0"/>
              <a:buChar char="•"/>
            </a:pPr>
            <a:r>
              <a:rPr lang="en-US" sz="2400" dirty="0">
                <a:latin typeface="Times New Roman" panose="02020603050405020304" pitchFamily="18" charset="0"/>
                <a:ea typeface="Tahoma" panose="020B0604030504040204" pitchFamily="34" charset="0"/>
                <a:cs typeface="Times New Roman" panose="02020603050405020304" pitchFamily="18" charset="0"/>
              </a:rPr>
              <a:t>The final examination will be conducted online also through Moodle.</a:t>
            </a:r>
          </a:p>
          <a:p>
            <a:pPr marL="342900" indent="-342900">
              <a:buFont typeface="Arial" panose="020B0604020202020204" pitchFamily="34" charset="0"/>
              <a:buChar char="•"/>
            </a:pPr>
            <a:r>
              <a:rPr lang="en-US" sz="2400" dirty="0">
                <a:latin typeface="Times New Roman" panose="02020603050405020304" pitchFamily="18" charset="0"/>
                <a:ea typeface="Tahoma" panose="020B0604030504040204" pitchFamily="34" charset="0"/>
                <a:cs typeface="Times New Roman" panose="02020603050405020304" pitchFamily="18" charset="0"/>
              </a:rPr>
              <a:t>The examination will consist of True/False and Multiple-Choice Questions (MCQs) also.</a:t>
            </a:r>
          </a:p>
          <a:p>
            <a:pPr marL="342900" indent="-342900">
              <a:buFont typeface="Arial" panose="020B0604020202020204" pitchFamily="34" charset="0"/>
              <a:buChar char="•"/>
            </a:pPr>
            <a:r>
              <a:rPr lang="en-US" sz="2400" dirty="0">
                <a:latin typeface="Times New Roman" panose="02020603050405020304" pitchFamily="18" charset="0"/>
                <a:ea typeface="Tahoma" panose="020B0604030504040204" pitchFamily="34" charset="0"/>
                <a:cs typeface="Times New Roman" panose="02020603050405020304" pitchFamily="18" charset="0"/>
              </a:rPr>
              <a:t>The questions will be presented in audio format.</a:t>
            </a:r>
          </a:p>
          <a:p>
            <a:pPr marL="342900" indent="-342900">
              <a:buFont typeface="Arial" panose="020B0604020202020204" pitchFamily="34" charset="0"/>
              <a:buChar char="•"/>
            </a:pPr>
            <a:r>
              <a:rPr lang="en-US" sz="2400" dirty="0">
                <a:latin typeface="Times New Roman" panose="02020603050405020304" pitchFamily="18" charset="0"/>
                <a:ea typeface="Tahoma" panose="020B0604030504040204" pitchFamily="34" charset="0"/>
                <a:cs typeface="Times New Roman" panose="02020603050405020304" pitchFamily="18" charset="0"/>
              </a:rPr>
              <a:t>The final examination will be worth 20 marks.</a:t>
            </a:r>
          </a:p>
          <a:p>
            <a:pPr marL="342900" indent="-342900">
              <a:buFont typeface="Arial" panose="020B0604020202020204" pitchFamily="34" charset="0"/>
              <a:buChar char="•"/>
            </a:pPr>
            <a:r>
              <a:rPr lang="en-US" sz="2400" dirty="0">
                <a:latin typeface="Times New Roman" panose="02020603050405020304" pitchFamily="18" charset="0"/>
                <a:ea typeface="Tahoma" panose="020B0604030504040204" pitchFamily="34" charset="0"/>
                <a:cs typeface="Times New Roman" panose="02020603050405020304" pitchFamily="18" charset="0"/>
              </a:rPr>
              <a:t>The time is one hour (Specific date) </a:t>
            </a:r>
          </a:p>
        </p:txBody>
      </p:sp>
      <p:sp>
        <p:nvSpPr>
          <p:cNvPr id="3" name="TextBox 2">
            <a:extLst>
              <a:ext uri="{FF2B5EF4-FFF2-40B4-BE49-F238E27FC236}">
                <a16:creationId xmlns:a16="http://schemas.microsoft.com/office/drawing/2014/main" id="{B4800B6C-0B63-AE51-C5A6-5093C4EC7D50}"/>
              </a:ext>
            </a:extLst>
          </p:cNvPr>
          <p:cNvSpPr txBox="1"/>
          <p:nvPr/>
        </p:nvSpPr>
        <p:spPr>
          <a:xfrm>
            <a:off x="3740727" y="840996"/>
            <a:ext cx="6096000" cy="584775"/>
          </a:xfrm>
          <a:prstGeom prst="rect">
            <a:avLst/>
          </a:prstGeom>
          <a:noFill/>
        </p:spPr>
        <p:txBody>
          <a:bodyPr wrap="square">
            <a:spAutoFit/>
          </a:bodyPr>
          <a:lstStyle/>
          <a:p>
            <a:r>
              <a:rPr kumimoji="0" lang="en-CA" sz="3200" b="1" i="0" u="none" strike="noStrike" kern="1200" cap="none" spc="0" normalizeH="0" baseline="0" noProof="0" dirty="0">
                <a:ln>
                  <a:noFill/>
                </a:ln>
                <a:effectLst/>
                <a:uLnTx/>
                <a:uFillTx/>
                <a:latin typeface="Times New Roman" panose="02020603050405020304" pitchFamily="18" charset="0"/>
                <a:cs typeface="Times New Roman" panose="02020603050405020304" pitchFamily="18" charset="0"/>
              </a:rPr>
              <a:t>The Evaluation(Final ) </a:t>
            </a:r>
            <a:endParaRPr lang="en-US" dirty="0"/>
          </a:p>
        </p:txBody>
      </p:sp>
    </p:spTree>
    <p:extLst>
      <p:ext uri="{BB962C8B-B14F-4D97-AF65-F5344CB8AC3E}">
        <p14:creationId xmlns:p14="http://schemas.microsoft.com/office/powerpoint/2010/main" val="5477580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D3A454B-1C87-1496-FB3F-A84B0715B7EE}"/>
              </a:ext>
            </a:extLst>
          </p:cNvPr>
          <p:cNvSpPr txBox="1"/>
          <p:nvPr/>
        </p:nvSpPr>
        <p:spPr>
          <a:xfrm>
            <a:off x="4080933" y="692163"/>
            <a:ext cx="3191405" cy="584775"/>
          </a:xfrm>
          <a:prstGeom prst="rect">
            <a:avLst/>
          </a:prstGeom>
          <a:noFill/>
        </p:spPr>
        <p:txBody>
          <a:bodyPr wrap="square">
            <a:spAutoFit/>
          </a:bodyPr>
          <a:lstStyle/>
          <a:p>
            <a:pPr algn="r" rtl="1"/>
            <a:r>
              <a:rPr kumimoji="0" lang="en-CA" sz="3200" b="1" i="0" u="none" strike="noStrike" kern="1200" cap="none" spc="0" normalizeH="0" baseline="0" noProof="0" dirty="0">
                <a:ln>
                  <a:noFill/>
                </a:ln>
                <a:effectLst/>
                <a:uLnTx/>
                <a:uFillTx/>
                <a:latin typeface="Times New Roman" panose="02020603050405020304" pitchFamily="18" charset="0"/>
                <a:cs typeface="Times New Roman" panose="02020603050405020304" pitchFamily="18" charset="0"/>
              </a:rPr>
              <a:t>The Evaluation</a:t>
            </a:r>
            <a:endParaRPr lang="en-US" sz="32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601C0F6-2DC8-0688-EBEB-F466097931BE}"/>
              </a:ext>
            </a:extLst>
          </p:cNvPr>
          <p:cNvSpPr txBox="1"/>
          <p:nvPr/>
        </p:nvSpPr>
        <p:spPr>
          <a:xfrm>
            <a:off x="8676861" y="3166004"/>
            <a:ext cx="2849217" cy="400110"/>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rtl="1"/>
            <a:r>
              <a:rPr lang="en-CA" sz="2000" b="1" dirty="0">
                <a:solidFill>
                  <a:schemeClr val="bg1"/>
                </a:solidFill>
                <a:latin typeface="Alexandria" pitchFamily="2" charset="-78"/>
                <a:cs typeface="Alexandria" pitchFamily="2" charset="-78"/>
              </a:rPr>
              <a:t>Types of exams</a:t>
            </a:r>
            <a:endParaRPr lang="ar-SA" sz="2000" b="1" dirty="0">
              <a:solidFill>
                <a:schemeClr val="bg1"/>
              </a:solidFill>
              <a:latin typeface="Alexandria" pitchFamily="2" charset="-78"/>
              <a:cs typeface="Alexandria" pitchFamily="2" charset="-78"/>
            </a:endParaRPr>
          </a:p>
        </p:txBody>
      </p:sp>
      <p:sp>
        <p:nvSpPr>
          <p:cNvPr id="2" name="Rounded Rectangle 1"/>
          <p:cNvSpPr/>
          <p:nvPr/>
        </p:nvSpPr>
        <p:spPr>
          <a:xfrm>
            <a:off x="4673600" y="2057929"/>
            <a:ext cx="3369734" cy="999067"/>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000" dirty="0">
                <a:latin typeface="Alexandria" pitchFamily="2" charset="-78"/>
                <a:cs typeface="Alexandria" pitchFamily="2" charset="-78"/>
              </a:rPr>
              <a:t>Short Quizzes</a:t>
            </a:r>
            <a:endParaRPr lang="en-US" sz="2000" dirty="0">
              <a:latin typeface="Alexandria" pitchFamily="2" charset="-78"/>
              <a:cs typeface="Alexandria" pitchFamily="2" charset="-78"/>
            </a:endParaRPr>
          </a:p>
        </p:txBody>
      </p:sp>
      <p:sp>
        <p:nvSpPr>
          <p:cNvPr id="9" name="Rounded Rectangle 8"/>
          <p:cNvSpPr/>
          <p:nvPr/>
        </p:nvSpPr>
        <p:spPr>
          <a:xfrm>
            <a:off x="4673600" y="3911599"/>
            <a:ext cx="3369734" cy="999067"/>
          </a:xfrm>
          <a:prstGeom prst="round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000" dirty="0">
                <a:latin typeface="Alexandria" pitchFamily="2" charset="-78"/>
                <a:cs typeface="Alexandria" pitchFamily="2" charset="-78"/>
              </a:rPr>
              <a:t>Final Exam</a:t>
            </a:r>
            <a:endParaRPr lang="en-US" sz="2000" dirty="0">
              <a:latin typeface="Alexandria" pitchFamily="2" charset="-78"/>
              <a:cs typeface="Alexandria" pitchFamily="2" charset="-78"/>
            </a:endParaRPr>
          </a:p>
        </p:txBody>
      </p:sp>
      <p:pic>
        <p:nvPicPr>
          <p:cNvPr id="8194" name="Picture 2" descr="D:\الفصل الأول 2024\imag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1467" y="2557463"/>
            <a:ext cx="2628900"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71044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1A73D98-99F8-237C-A4E4-55268460F183}"/>
              </a:ext>
            </a:extLst>
          </p:cNvPr>
          <p:cNvSpPr/>
          <p:nvPr/>
        </p:nvSpPr>
        <p:spPr>
          <a:xfrm>
            <a:off x="662159" y="16465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solidFill>
                <a:effectLst/>
                <a:uLnTx/>
                <a:uFillTx/>
                <a:latin typeface="Times New Roman"/>
                <a:ea typeface="+mn-ea"/>
                <a:cs typeface="Times New Roman"/>
              </a:rPr>
              <a:t>Lecture 0 - Overview</a:t>
            </a: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613522" y="769896"/>
            <a:ext cx="9224681" cy="655264"/>
          </a:xfrm>
        </p:spPr>
        <p:txBody>
          <a:bodyPr>
            <a:normAutofit/>
          </a:bodyPr>
          <a:lstStyle/>
          <a:p>
            <a:pPr algn="ctr"/>
            <a:r>
              <a:rPr lang="en-US" sz="3200" b="1" dirty="0">
                <a:latin typeface="Times New Roman" panose="02020603050405020304" pitchFamily="18" charset="0"/>
                <a:cs typeface="Times New Roman" panose="02020603050405020304" pitchFamily="18" charset="0"/>
              </a:rPr>
              <a:t>The Language</a:t>
            </a:r>
          </a:p>
        </p:txBody>
      </p:sp>
      <p:sp>
        <p:nvSpPr>
          <p:cNvPr id="7" name="Google Shape;1103;p33">
            <a:extLst>
              <a:ext uri="{FF2B5EF4-FFF2-40B4-BE49-F238E27FC236}">
                <a16:creationId xmlns:a16="http://schemas.microsoft.com/office/drawing/2014/main" id="{A8AFFF94-2549-554A-A261-8AC7C77F1D82}"/>
              </a:ext>
            </a:extLst>
          </p:cNvPr>
          <p:cNvSpPr txBox="1">
            <a:spLocks/>
          </p:cNvSpPr>
          <p:nvPr/>
        </p:nvSpPr>
        <p:spPr>
          <a:xfrm>
            <a:off x="1081243" y="2222213"/>
            <a:ext cx="10029514" cy="2542884"/>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71500" indent="-571500">
              <a:buFont typeface="Arial" panose="020B0604020202020204" pitchFamily="34" charset="0"/>
              <a:buChar char="•"/>
            </a:pPr>
            <a:r>
              <a:rPr lang="en-CA" sz="3600" b="1" dirty="0">
                <a:solidFill>
                  <a:prstClr val="black">
                    <a:lumMod val="60000"/>
                    <a:lumOff val="40000"/>
                  </a:prstClr>
                </a:solidFill>
                <a:latin typeface="Times New Roman" panose="02020603050405020304" pitchFamily="18" charset="0"/>
                <a:ea typeface="Tahoma" panose="020B0604030504040204" pitchFamily="34" charset="0"/>
                <a:cs typeface="Times New Roman" panose="02020603050405020304" pitchFamily="18" charset="0"/>
              </a:rPr>
              <a:t>The main language used in Slides is</a:t>
            </a:r>
            <a:r>
              <a:rPr lang="en-CA" sz="3600" b="1" dirty="0">
                <a:solidFill>
                  <a:srgbClr val="ED7D31"/>
                </a:solidFill>
                <a:latin typeface="Times New Roman" panose="02020603050405020304" pitchFamily="18" charset="0"/>
                <a:ea typeface="Tahoma" panose="020B0604030504040204" pitchFamily="34" charset="0"/>
                <a:cs typeface="Times New Roman" panose="02020603050405020304" pitchFamily="18" charset="0"/>
              </a:rPr>
              <a:t>  (English)</a:t>
            </a:r>
          </a:p>
          <a:p>
            <a:pPr marL="571500" indent="-571500">
              <a:buFont typeface="Arial" panose="020B0604020202020204" pitchFamily="34" charset="0"/>
              <a:buChar char="•"/>
            </a:pPr>
            <a:r>
              <a:rPr lang="en-CA" sz="3600" b="1" dirty="0">
                <a:solidFill>
                  <a:prstClr val="black">
                    <a:lumMod val="60000"/>
                    <a:lumOff val="40000"/>
                  </a:prstClr>
                </a:solidFill>
                <a:latin typeface="Times New Roman" panose="02020603050405020304" pitchFamily="18" charset="0"/>
                <a:ea typeface="Tahoma" panose="020B0604030504040204" pitchFamily="34" charset="0"/>
                <a:cs typeface="Times New Roman" panose="02020603050405020304" pitchFamily="18" charset="0"/>
              </a:rPr>
              <a:t>The Explanation will be in </a:t>
            </a:r>
            <a:r>
              <a:rPr lang="en-CA" sz="3600" b="1" dirty="0">
                <a:solidFill>
                  <a:srgbClr val="ED7D31"/>
                </a:solidFill>
                <a:latin typeface="Times New Roman" panose="02020603050405020304" pitchFamily="18" charset="0"/>
                <a:ea typeface="Tahoma" panose="020B0604030504040204" pitchFamily="34" charset="0"/>
                <a:cs typeface="Times New Roman" panose="02020603050405020304" pitchFamily="18" charset="0"/>
              </a:rPr>
              <a:t>Arabic </a:t>
            </a:r>
            <a:r>
              <a:rPr lang="en-CA" sz="3600" b="1" dirty="0">
                <a:solidFill>
                  <a:prstClr val="black">
                    <a:lumMod val="60000"/>
                    <a:lumOff val="40000"/>
                  </a:prstClr>
                </a:solidFill>
                <a:latin typeface="Times New Roman" panose="02020603050405020304" pitchFamily="18" charset="0"/>
                <a:ea typeface="Tahoma" panose="020B0604030504040204" pitchFamily="34" charset="0"/>
                <a:cs typeface="Times New Roman" panose="02020603050405020304" pitchFamily="18" charset="0"/>
              </a:rPr>
              <a:t>but if there are scientific terms will be mentioned in </a:t>
            </a:r>
            <a:r>
              <a:rPr lang="en-CA" sz="3600" b="1" dirty="0">
                <a:solidFill>
                  <a:srgbClr val="ED7D31"/>
                </a:solidFill>
                <a:latin typeface="Times New Roman" panose="02020603050405020304" pitchFamily="18" charset="0"/>
                <a:ea typeface="Tahoma" panose="020B0604030504040204" pitchFamily="34" charset="0"/>
                <a:cs typeface="Times New Roman" panose="02020603050405020304" pitchFamily="18" charset="0"/>
              </a:rPr>
              <a:t>English</a:t>
            </a:r>
            <a:endParaRPr lang="ar-SA" sz="3600" b="1" dirty="0">
              <a:solidFill>
                <a:srgbClr val="ED7D31"/>
              </a:solidFill>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15913093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9484F29-8850-44EE-B3CC-9AFA8AB5187B}"/>
</file>

<file path=customXml/itemProps2.xml><?xml version="1.0" encoding="utf-8"?>
<ds:datastoreItem xmlns:ds="http://schemas.openxmlformats.org/officeDocument/2006/customXml" ds:itemID="{7D9A854B-7D61-4D1C-BE33-27295C7B493B}"/>
</file>

<file path=customXml/itemProps3.xml><?xml version="1.0" encoding="utf-8"?>
<ds:datastoreItem xmlns:ds="http://schemas.openxmlformats.org/officeDocument/2006/customXml" ds:itemID="{5B10AEC5-9AD7-40F1-BCC7-87A0B194AC79}"/>
</file>

<file path=docProps/app.xml><?xml version="1.0" encoding="utf-8"?>
<Properties xmlns="http://schemas.openxmlformats.org/officeDocument/2006/extended-properties" xmlns:vt="http://schemas.openxmlformats.org/officeDocument/2006/docPropsVTypes">
  <TotalTime>1503</TotalTime>
  <Words>925</Words>
  <Application>Microsoft Office PowerPoint</Application>
  <PresentationFormat>Widescreen</PresentationFormat>
  <Paragraphs>135</Paragraphs>
  <Slides>21</Slides>
  <Notes>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21</vt:i4>
      </vt:variant>
    </vt:vector>
  </HeadingPairs>
  <TitlesOfParts>
    <vt:vector size="30" baseType="lpstr">
      <vt:lpstr>Alexandria</vt:lpstr>
      <vt:lpstr>Arial</vt:lpstr>
      <vt:lpstr>Calibri</vt:lpstr>
      <vt:lpstr>Calibri Light</vt:lpstr>
      <vt:lpstr>Courier New</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Language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Aiya M Elhakim</cp:lastModifiedBy>
  <cp:revision>66</cp:revision>
  <dcterms:created xsi:type="dcterms:W3CDTF">2023-04-29T09:08:00Z</dcterms:created>
  <dcterms:modified xsi:type="dcterms:W3CDTF">2026-09-13T13:39:52Z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