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9"/>
  </p:notesMasterIdLst>
  <p:sldIdLst>
    <p:sldId id="480" r:id="rId5"/>
    <p:sldId id="619" r:id="rId6"/>
    <p:sldId id="303" r:id="rId7"/>
    <p:sldId id="541" r:id="rId8"/>
    <p:sldId id="552" r:id="rId9"/>
    <p:sldId id="553" r:id="rId10"/>
    <p:sldId id="586" r:id="rId11"/>
    <p:sldId id="577" r:id="rId12"/>
    <p:sldId id="558" r:id="rId13"/>
    <p:sldId id="590" r:id="rId14"/>
    <p:sldId id="591" r:id="rId15"/>
    <p:sldId id="592" r:id="rId16"/>
    <p:sldId id="593" r:id="rId17"/>
    <p:sldId id="559" r:id="rId18"/>
    <p:sldId id="595" r:id="rId19"/>
    <p:sldId id="596" r:id="rId20"/>
    <p:sldId id="597" r:id="rId21"/>
    <p:sldId id="620" r:id="rId22"/>
    <p:sldId id="598" r:id="rId23"/>
    <p:sldId id="599" r:id="rId24"/>
    <p:sldId id="600" r:id="rId25"/>
    <p:sldId id="601" r:id="rId26"/>
    <p:sldId id="602" r:id="rId27"/>
    <p:sldId id="603" r:id="rId28"/>
    <p:sldId id="604" r:id="rId29"/>
    <p:sldId id="605" r:id="rId30"/>
    <p:sldId id="606" r:id="rId31"/>
    <p:sldId id="607" r:id="rId32"/>
    <p:sldId id="608" r:id="rId33"/>
    <p:sldId id="609" r:id="rId34"/>
    <p:sldId id="610" r:id="rId35"/>
    <p:sldId id="611" r:id="rId36"/>
    <p:sldId id="612" r:id="rId37"/>
    <p:sldId id="588" r:id="rId38"/>
    <p:sldId id="613" r:id="rId39"/>
    <p:sldId id="614" r:id="rId40"/>
    <p:sldId id="615" r:id="rId41"/>
    <p:sldId id="616" r:id="rId42"/>
    <p:sldId id="617" r:id="rId43"/>
    <p:sldId id="618" r:id="rId44"/>
    <p:sldId id="551" r:id="rId45"/>
    <p:sldId id="529" r:id="rId46"/>
    <p:sldId id="589" r:id="rId47"/>
    <p:sldId id="349" r:id="rId48"/>
  </p:sldIdLst>
  <p:sldSz cx="12192000" cy="6858000"/>
  <p:notesSz cx="6858000" cy="9144000"/>
  <p:embeddedFontLst>
    <p:embeddedFont>
      <p:font typeface="Alexandria"/>
      <p:regular r:id="rId50"/>
      <p:bold r:id="rId5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19"/>
            <p14:sldId id="303"/>
            <p14:sldId id="541"/>
            <p14:sldId id="552"/>
            <p14:sldId id="553"/>
            <p14:sldId id="586"/>
            <p14:sldId id="577"/>
            <p14:sldId id="558"/>
            <p14:sldId id="590"/>
            <p14:sldId id="591"/>
            <p14:sldId id="592"/>
            <p14:sldId id="593"/>
            <p14:sldId id="559"/>
            <p14:sldId id="595"/>
            <p14:sldId id="596"/>
            <p14:sldId id="597"/>
            <p14:sldId id="620"/>
            <p14:sldId id="598"/>
            <p14:sldId id="599"/>
            <p14:sldId id="600"/>
            <p14:sldId id="601"/>
            <p14:sldId id="602"/>
            <p14:sldId id="603"/>
            <p14:sldId id="604"/>
            <p14:sldId id="605"/>
            <p14:sldId id="606"/>
            <p14:sldId id="607"/>
            <p14:sldId id="608"/>
            <p14:sldId id="609"/>
            <p14:sldId id="610"/>
            <p14:sldId id="611"/>
            <p14:sldId id="612"/>
            <p14:sldId id="588"/>
            <p14:sldId id="613"/>
            <p14:sldId id="614"/>
            <p14:sldId id="615"/>
            <p14:sldId id="616"/>
            <p14:sldId id="617"/>
            <p14:sldId id="618"/>
            <p14:sldId id="551"/>
            <p14:sldId id="529"/>
            <p14:sldId id="589"/>
            <p14:sldId id="34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F6600"/>
    <a:srgbClr val="F58221"/>
    <a:srgbClr val="259F6C"/>
    <a:srgbClr val="49021F"/>
    <a:srgbClr val="FF3467"/>
    <a:srgbClr val="00AEEF"/>
    <a:srgbClr val="AC4140"/>
    <a:srgbClr val="1C212E"/>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595" autoAdjust="0"/>
  </p:normalViewPr>
  <p:slideViewPr>
    <p:cSldViewPr snapToGrid="0">
      <p:cViewPr varScale="1">
        <p:scale>
          <a:sx n="79" d="100"/>
          <a:sy n="79" d="100"/>
        </p:scale>
        <p:origin x="634"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slide" Target="slides/slide22.xml" /><Relationship Id="rId39" Type="http://schemas.openxmlformats.org/officeDocument/2006/relationships/slide" Target="slides/slide35.xml" /><Relationship Id="rId21" Type="http://schemas.openxmlformats.org/officeDocument/2006/relationships/slide" Target="slides/slide17.xml" /><Relationship Id="rId34" Type="http://schemas.openxmlformats.org/officeDocument/2006/relationships/slide" Target="slides/slide30.xml" /><Relationship Id="rId42" Type="http://schemas.openxmlformats.org/officeDocument/2006/relationships/slide" Target="slides/slide38.xml" /><Relationship Id="rId47" Type="http://schemas.openxmlformats.org/officeDocument/2006/relationships/slide" Target="slides/slide43.xml" /><Relationship Id="rId50" Type="http://schemas.openxmlformats.org/officeDocument/2006/relationships/font" Target="fonts/font1.fntdata" /><Relationship Id="rId55" Type="http://schemas.openxmlformats.org/officeDocument/2006/relationships/tableStyles" Target="tableStyles.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slide" Target="slides/slide21.xml" /><Relationship Id="rId33" Type="http://schemas.openxmlformats.org/officeDocument/2006/relationships/slide" Target="slides/slide29.xml" /><Relationship Id="rId38" Type="http://schemas.openxmlformats.org/officeDocument/2006/relationships/slide" Target="slides/slide34.xml" /><Relationship Id="rId46" Type="http://schemas.openxmlformats.org/officeDocument/2006/relationships/slide" Target="slides/slide42.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slide" Target="slides/slide16.xml" /><Relationship Id="rId29" Type="http://schemas.openxmlformats.org/officeDocument/2006/relationships/slide" Target="slides/slide25.xml" /><Relationship Id="rId41" Type="http://schemas.openxmlformats.org/officeDocument/2006/relationships/slide" Target="slides/slide37.xml" /><Relationship Id="rId54" Type="http://schemas.openxmlformats.org/officeDocument/2006/relationships/theme" Target="theme/theme1.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slide" Target="slides/slide20.xml" /><Relationship Id="rId32" Type="http://schemas.openxmlformats.org/officeDocument/2006/relationships/slide" Target="slides/slide28.xml" /><Relationship Id="rId37" Type="http://schemas.openxmlformats.org/officeDocument/2006/relationships/slide" Target="slides/slide33.xml" /><Relationship Id="rId40" Type="http://schemas.openxmlformats.org/officeDocument/2006/relationships/slide" Target="slides/slide36.xml" /><Relationship Id="rId45" Type="http://schemas.openxmlformats.org/officeDocument/2006/relationships/slide" Target="slides/slide41.xml" /><Relationship Id="rId53" Type="http://schemas.openxmlformats.org/officeDocument/2006/relationships/viewProps" Target="viewProps.xml"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slide" Target="slides/slide24.xml" /><Relationship Id="rId36" Type="http://schemas.openxmlformats.org/officeDocument/2006/relationships/slide" Target="slides/slide32.xml" /><Relationship Id="rId49" Type="http://schemas.openxmlformats.org/officeDocument/2006/relationships/notesMaster" Target="notesMasters/notesMaster1.xml" /><Relationship Id="rId10" Type="http://schemas.openxmlformats.org/officeDocument/2006/relationships/slide" Target="slides/slide6.xml" /><Relationship Id="rId19" Type="http://schemas.openxmlformats.org/officeDocument/2006/relationships/slide" Target="slides/slide15.xml" /><Relationship Id="rId31" Type="http://schemas.openxmlformats.org/officeDocument/2006/relationships/slide" Target="slides/slide27.xml" /><Relationship Id="rId44" Type="http://schemas.openxmlformats.org/officeDocument/2006/relationships/slide" Target="slides/slide40.xml" /><Relationship Id="rId52" Type="http://schemas.openxmlformats.org/officeDocument/2006/relationships/presProps" Target="presProps.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slide" Target="slides/slide23.xml" /><Relationship Id="rId30" Type="http://schemas.openxmlformats.org/officeDocument/2006/relationships/slide" Target="slides/slide26.xml" /><Relationship Id="rId35" Type="http://schemas.openxmlformats.org/officeDocument/2006/relationships/slide" Target="slides/slide31.xml" /><Relationship Id="rId43" Type="http://schemas.openxmlformats.org/officeDocument/2006/relationships/slide" Target="slides/slide39.xml" /><Relationship Id="rId48" Type="http://schemas.openxmlformats.org/officeDocument/2006/relationships/slide" Target="slides/slide44.xml" /><Relationship Id="rId8" Type="http://schemas.openxmlformats.org/officeDocument/2006/relationships/slide" Target="slides/slide4.xml" /><Relationship Id="rId51" Type="http://schemas.openxmlformats.org/officeDocument/2006/relationships/font" Target="fonts/font2.fntdata" /><Relationship Id="rId3" Type="http://schemas.openxmlformats.org/officeDocument/2006/relationships/customXml" Target="../customXml/item3.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image" Target="../media/image1.png" /><Relationship Id="rId2" Type="http://schemas.openxmlformats.org/officeDocument/2006/relationships/slideLayout" Target="../slideLayouts/slideLayout2.xml" /><Relationship Id="rId16" Type="http://schemas.openxmlformats.org/officeDocument/2006/relationships/theme" Target="../theme/theme1.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notesSlide" Target="../notesSlides/notesSlide1.xml" /><Relationship Id="rId1" Type="http://schemas.openxmlformats.org/officeDocument/2006/relationships/slideLayout" Target="../slideLayouts/slideLayout12.xml" /><Relationship Id="rId4" Type="http://schemas.openxmlformats.org/officeDocument/2006/relationships/image" Target="../media/image3.png" /></Relationships>
</file>

<file path=ppt/slides/_rels/slide2.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image" Target="../media/image4.png" /><Relationship Id="rId1" Type="http://schemas.openxmlformats.org/officeDocument/2006/relationships/slideLayout" Target="../slideLayouts/slideLayout15.xml" /><Relationship Id="rId5" Type="http://schemas.openxmlformats.org/officeDocument/2006/relationships/image" Target="../media/image7.png" /><Relationship Id="rId4" Type="http://schemas.openxmlformats.org/officeDocument/2006/relationships/image" Target="../media/image6.jpeg" /></Relationships>
</file>

<file path=ppt/slides/_rels/slide3.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notesSlide" Target="../notesSlides/notesSlide2.xml" /><Relationship Id="rId1" Type="http://schemas.openxmlformats.org/officeDocument/2006/relationships/slideLayout" Target="../slideLayouts/slideLayout13.xml" /><Relationship Id="rId5" Type="http://schemas.openxmlformats.org/officeDocument/2006/relationships/image" Target="../media/image4.png" /><Relationship Id="rId4" Type="http://schemas.openxmlformats.org/officeDocument/2006/relationships/image" Target="../media/image9.jpeg" /></Relationships>
</file>

<file path=ppt/slides/_rels/slide4.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image" Target="../media/image4.png" /><Relationship Id="rId1" Type="http://schemas.openxmlformats.org/officeDocument/2006/relationships/slideLayout" Target="../slideLayouts/slideLayout15.xml" /><Relationship Id="rId4" Type="http://schemas.openxmlformats.org/officeDocument/2006/relationships/image" Target="../media/image11.jpeg" /></Relationships>
</file>

<file path=ppt/slides/_rels/slide5.xml.rels><?xml version="1.0" encoding="UTF-8" standalone="yes"?>
<Relationships xmlns="http://schemas.openxmlformats.org/package/2006/relationships"><Relationship Id="rId3" Type="http://schemas.openxmlformats.org/officeDocument/2006/relationships/image" Target="../media/image12.jpeg" /><Relationship Id="rId2" Type="http://schemas.openxmlformats.org/officeDocument/2006/relationships/image" Target="../media/image4.png" /><Relationship Id="rId1" Type="http://schemas.openxmlformats.org/officeDocument/2006/relationships/slideLayout" Target="../slideLayouts/slideLayout15.xml" /><Relationship Id="rId4" Type="http://schemas.openxmlformats.org/officeDocument/2006/relationships/image" Target="../media/image13.jpeg" /></Relationships>
</file>

<file path=ppt/slides/_rels/slide6.xml.rels><?xml version="1.0" encoding="UTF-8" standalone="yes"?>
<Relationships xmlns="http://schemas.openxmlformats.org/package/2006/relationships"><Relationship Id="rId3" Type="http://schemas.openxmlformats.org/officeDocument/2006/relationships/image" Target="../media/image14.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8.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image" Target="../media/image15.png" /><Relationship Id="rId1" Type="http://schemas.openxmlformats.org/officeDocument/2006/relationships/slideLayout" Target="../slideLayouts/slideLayout15.xml" /></Relationships>
</file>

<file path=ppt/slides/_rels/slide9.xml.rels><?xml version="1.0" encoding="UTF-8" standalone="yes"?>
<Relationships xmlns="http://schemas.openxmlformats.org/package/2006/relationships"><Relationship Id="rId3" Type="http://schemas.openxmlformats.org/officeDocument/2006/relationships/image" Target="../media/image16.png" /><Relationship Id="rId2" Type="http://schemas.openxmlformats.org/officeDocument/2006/relationships/image" Target="../media/image4.png" /><Relationship Id="rId1" Type="http://schemas.openxmlformats.org/officeDocument/2006/relationships/slideLayout" Target="../slideLayouts/slideLayout15.xml" /><Relationship Id="rId4" Type="http://schemas.openxmlformats.org/officeDocument/2006/relationships/image" Target="../media/image17.png" /></Relationships>
</file>

<file path=ppt/slides/_rels/slide10.xml.rels><?xml version="1.0" encoding="UTF-8" standalone="yes"?>
<Relationships xmlns="http://schemas.openxmlformats.org/package/2006/relationships"><Relationship Id="rId3" Type="http://schemas.openxmlformats.org/officeDocument/2006/relationships/image" Target="../media/image18.png" /><Relationship Id="rId2" Type="http://schemas.openxmlformats.org/officeDocument/2006/relationships/image" Target="../media/image4.png" /><Relationship Id="rId1" Type="http://schemas.openxmlformats.org/officeDocument/2006/relationships/slideLayout" Target="../slideLayouts/slideLayout15.xml" /><Relationship Id="rId4" Type="http://schemas.openxmlformats.org/officeDocument/2006/relationships/image" Target="../media/image19.png" /></Relationships>
</file>

<file path=ppt/slides/_rels/slide11.xml.rels><?xml version="1.0" encoding="UTF-8" standalone="yes"?>
<Relationships xmlns="http://schemas.openxmlformats.org/package/2006/relationships"><Relationship Id="rId3" Type="http://schemas.openxmlformats.org/officeDocument/2006/relationships/image" Target="../media/image20.png" /><Relationship Id="rId2" Type="http://schemas.openxmlformats.org/officeDocument/2006/relationships/image" Target="../media/image4.png" /><Relationship Id="rId1" Type="http://schemas.openxmlformats.org/officeDocument/2006/relationships/slideLayout" Target="../slideLayouts/slideLayout15.xml" /><Relationship Id="rId4" Type="http://schemas.openxmlformats.org/officeDocument/2006/relationships/image" Target="../media/image21.png" /></Relationships>
</file>

<file path=ppt/slides/_rels/slide12.xml.rels><?xml version="1.0" encoding="UTF-8" standalone="yes"?>
<Relationships xmlns="http://schemas.openxmlformats.org/package/2006/relationships"><Relationship Id="rId3" Type="http://schemas.openxmlformats.org/officeDocument/2006/relationships/image" Target="../media/image22.png" /><Relationship Id="rId2" Type="http://schemas.openxmlformats.org/officeDocument/2006/relationships/image" Target="../media/image4.png" /><Relationship Id="rId1" Type="http://schemas.openxmlformats.org/officeDocument/2006/relationships/slideLayout" Target="../slideLayouts/slideLayout15.xml" /><Relationship Id="rId4" Type="http://schemas.openxmlformats.org/officeDocument/2006/relationships/image" Target="../media/image23.png" /></Relationships>
</file>

<file path=ppt/slides/_rels/slide13.xml.rels><?xml version="1.0" encoding="UTF-8" standalone="yes"?>
<Relationships xmlns="http://schemas.openxmlformats.org/package/2006/relationships"><Relationship Id="rId3" Type="http://schemas.openxmlformats.org/officeDocument/2006/relationships/image" Target="../media/image24.png" /><Relationship Id="rId2" Type="http://schemas.openxmlformats.org/officeDocument/2006/relationships/image" Target="../media/image4.png" /><Relationship Id="rId1" Type="http://schemas.openxmlformats.org/officeDocument/2006/relationships/slideLayout" Target="../slideLayouts/slideLayout15.xml" /><Relationship Id="rId4" Type="http://schemas.openxmlformats.org/officeDocument/2006/relationships/image" Target="../media/image25.png" /></Relationships>
</file>

<file path=ppt/slides/_rels/slide14.xml.rels><?xml version="1.0" encoding="UTF-8" standalone="yes"?>
<Relationships xmlns="http://schemas.openxmlformats.org/package/2006/relationships"><Relationship Id="rId3" Type="http://schemas.openxmlformats.org/officeDocument/2006/relationships/image" Target="../media/image26.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15.xml.rels><?xml version="1.0" encoding="UTF-8" standalone="yes"?>
<Relationships xmlns="http://schemas.openxmlformats.org/package/2006/relationships"><Relationship Id="rId3" Type="http://schemas.openxmlformats.org/officeDocument/2006/relationships/image" Target="../media/image27.png" /><Relationship Id="rId2" Type="http://schemas.openxmlformats.org/officeDocument/2006/relationships/image" Target="../media/image4.png" /><Relationship Id="rId1" Type="http://schemas.openxmlformats.org/officeDocument/2006/relationships/slideLayout" Target="../slideLayouts/slideLayout15.xml" /><Relationship Id="rId5" Type="http://schemas.openxmlformats.org/officeDocument/2006/relationships/image" Target="../media/image29.png" /><Relationship Id="rId4" Type="http://schemas.openxmlformats.org/officeDocument/2006/relationships/image" Target="../media/image28.png" /></Relationships>
</file>

<file path=ppt/slides/_rels/slide16.xml.rels><?xml version="1.0" encoding="UTF-8" standalone="yes"?>
<Relationships xmlns="http://schemas.openxmlformats.org/package/2006/relationships"><Relationship Id="rId8" Type="http://schemas.openxmlformats.org/officeDocument/2006/relationships/image" Target="../media/image35.jpeg" /><Relationship Id="rId3" Type="http://schemas.openxmlformats.org/officeDocument/2006/relationships/image" Target="../media/image30.jpeg" /><Relationship Id="rId7" Type="http://schemas.openxmlformats.org/officeDocument/2006/relationships/image" Target="../media/image34.png" /><Relationship Id="rId2" Type="http://schemas.openxmlformats.org/officeDocument/2006/relationships/image" Target="../media/image4.png" /><Relationship Id="rId1" Type="http://schemas.openxmlformats.org/officeDocument/2006/relationships/slideLayout" Target="../slideLayouts/slideLayout15.xml" /><Relationship Id="rId6" Type="http://schemas.openxmlformats.org/officeDocument/2006/relationships/image" Target="../media/image33.png" /><Relationship Id="rId5" Type="http://schemas.openxmlformats.org/officeDocument/2006/relationships/image" Target="../media/image32.png" /><Relationship Id="rId4" Type="http://schemas.openxmlformats.org/officeDocument/2006/relationships/image" Target="../media/image31.png" /></Relationships>
</file>

<file path=ppt/slides/_rels/slide17.xml.rels><?xml version="1.0" encoding="UTF-8" standalone="yes"?>
<Relationships xmlns="http://schemas.openxmlformats.org/package/2006/relationships"><Relationship Id="rId3" Type="http://schemas.openxmlformats.org/officeDocument/2006/relationships/image" Target="../media/image36.pn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18.xml.rels><?xml version="1.0" encoding="UTF-8" standalone="yes"?>
<Relationships xmlns="http://schemas.openxmlformats.org/package/2006/relationships"><Relationship Id="rId3" Type="http://schemas.openxmlformats.org/officeDocument/2006/relationships/image" Target="../media/image36.pn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19.xml.rels><?xml version="1.0" encoding="UTF-8" standalone="yes"?>
<Relationships xmlns="http://schemas.openxmlformats.org/package/2006/relationships"><Relationship Id="rId3" Type="http://schemas.openxmlformats.org/officeDocument/2006/relationships/image" Target="../media/image37.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20.xml.rels><?xml version="1.0" encoding="UTF-8" standalone="yes"?>
<Relationships xmlns="http://schemas.openxmlformats.org/package/2006/relationships"><Relationship Id="rId3" Type="http://schemas.openxmlformats.org/officeDocument/2006/relationships/image" Target="../media/image38.pn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21.xml.rels><?xml version="1.0" encoding="UTF-8" standalone="yes"?>
<Relationships xmlns="http://schemas.openxmlformats.org/package/2006/relationships"><Relationship Id="rId3" Type="http://schemas.openxmlformats.org/officeDocument/2006/relationships/image" Target="../media/image39.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22.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image" Target="../media/image40.jpeg" /><Relationship Id="rId1" Type="http://schemas.openxmlformats.org/officeDocument/2006/relationships/slideLayout" Target="../slideLayouts/slideLayout15.xml" /></Relationships>
</file>

<file path=ppt/slides/_rels/slide23.xml.rels><?xml version="1.0" encoding="UTF-8" standalone="yes"?>
<Relationships xmlns="http://schemas.openxmlformats.org/package/2006/relationships"><Relationship Id="rId3" Type="http://schemas.openxmlformats.org/officeDocument/2006/relationships/image" Target="../media/image41.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24.xml.rels><?xml version="1.0" encoding="UTF-8" standalone="yes"?>
<Relationships xmlns="http://schemas.openxmlformats.org/package/2006/relationships"><Relationship Id="rId3" Type="http://schemas.openxmlformats.org/officeDocument/2006/relationships/image" Target="../media/image42.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25.xml.rels><?xml version="1.0" encoding="UTF-8" standalone="yes"?>
<Relationships xmlns="http://schemas.openxmlformats.org/package/2006/relationships"><Relationship Id="rId3" Type="http://schemas.openxmlformats.org/officeDocument/2006/relationships/image" Target="../media/image43.pn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26.xml.rels><?xml version="1.0" encoding="UTF-8" standalone="yes"?>
<Relationships xmlns="http://schemas.openxmlformats.org/package/2006/relationships"><Relationship Id="rId3" Type="http://schemas.openxmlformats.org/officeDocument/2006/relationships/image" Target="../media/image44.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27.xml.rels><?xml version="1.0" encoding="UTF-8" standalone="yes"?>
<Relationships xmlns="http://schemas.openxmlformats.org/package/2006/relationships"><Relationship Id="rId3" Type="http://schemas.openxmlformats.org/officeDocument/2006/relationships/image" Target="../media/image45.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28.xml.rels><?xml version="1.0" encoding="UTF-8" standalone="yes"?>
<Relationships xmlns="http://schemas.openxmlformats.org/package/2006/relationships"><Relationship Id="rId3" Type="http://schemas.openxmlformats.org/officeDocument/2006/relationships/image" Target="../media/image46.pn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29.xml.rels><?xml version="1.0" encoding="UTF-8" standalone="yes"?>
<Relationships xmlns="http://schemas.openxmlformats.org/package/2006/relationships"><Relationship Id="rId3" Type="http://schemas.openxmlformats.org/officeDocument/2006/relationships/image" Target="../media/image47.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30.xml.rels><?xml version="1.0" encoding="UTF-8" standalone="yes"?>
<Relationships xmlns="http://schemas.openxmlformats.org/package/2006/relationships"><Relationship Id="rId3" Type="http://schemas.openxmlformats.org/officeDocument/2006/relationships/image" Target="../media/image48.pn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31.xml.rels><?xml version="1.0" encoding="UTF-8" standalone="yes"?>
<Relationships xmlns="http://schemas.openxmlformats.org/package/2006/relationships"><Relationship Id="rId3" Type="http://schemas.openxmlformats.org/officeDocument/2006/relationships/image" Target="../media/image49.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32.xml.rels><?xml version="1.0" encoding="UTF-8" standalone="yes"?>
<Relationships xmlns="http://schemas.openxmlformats.org/package/2006/relationships"><Relationship Id="rId3" Type="http://schemas.openxmlformats.org/officeDocument/2006/relationships/image" Target="../media/image50.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33.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image" Target="../media/image51.png" /><Relationship Id="rId1" Type="http://schemas.openxmlformats.org/officeDocument/2006/relationships/slideLayout" Target="../slideLayouts/slideLayout15.xml" /><Relationship Id="rId5" Type="http://schemas.openxmlformats.org/officeDocument/2006/relationships/image" Target="../media/image53.png" /><Relationship Id="rId4" Type="http://schemas.openxmlformats.org/officeDocument/2006/relationships/image" Target="../media/image52.png" /></Relationships>
</file>

<file path=ppt/slides/_rels/slide34.xml.rels><?xml version="1.0" encoding="UTF-8" standalone="yes"?>
<Relationships xmlns="http://schemas.openxmlformats.org/package/2006/relationships"><Relationship Id="rId3" Type="http://schemas.openxmlformats.org/officeDocument/2006/relationships/image" Target="../media/image54.pn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35.xml.rels><?xml version="1.0" encoding="UTF-8" standalone="yes"?>
<Relationships xmlns="http://schemas.openxmlformats.org/package/2006/relationships"><Relationship Id="rId3" Type="http://schemas.openxmlformats.org/officeDocument/2006/relationships/image" Target="../media/image55.pn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36.xml.rels><?xml version="1.0" encoding="UTF-8" standalone="yes"?>
<Relationships xmlns="http://schemas.openxmlformats.org/package/2006/relationships"><Relationship Id="rId3" Type="http://schemas.openxmlformats.org/officeDocument/2006/relationships/image" Target="../media/image56.pn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37.xml.rels><?xml version="1.0" encoding="UTF-8" standalone="yes"?>
<Relationships xmlns="http://schemas.openxmlformats.org/package/2006/relationships"><Relationship Id="rId3" Type="http://schemas.openxmlformats.org/officeDocument/2006/relationships/image" Target="../media/image57.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38.xml.rels><?xml version="1.0" encoding="UTF-8" standalone="yes"?>
<Relationships xmlns="http://schemas.openxmlformats.org/package/2006/relationships"><Relationship Id="rId3" Type="http://schemas.openxmlformats.org/officeDocument/2006/relationships/image" Target="../media/image58.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39.xml.rels><?xml version="1.0" encoding="UTF-8" standalone="yes"?>
<Relationships xmlns="http://schemas.openxmlformats.org/package/2006/relationships"><Relationship Id="rId3" Type="http://schemas.openxmlformats.org/officeDocument/2006/relationships/image" Target="../media/image59.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40.xml.rels><?xml version="1.0" encoding="UTF-8" standalone="yes"?>
<Relationships xmlns="http://schemas.openxmlformats.org/package/2006/relationships"><Relationship Id="rId3" Type="http://schemas.openxmlformats.org/officeDocument/2006/relationships/image" Target="../media/image37.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41.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42.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43.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44.xml.rels><?xml version="1.0" encoding="UTF-8" standalone="yes"?>
<Relationships xmlns="http://schemas.openxmlformats.org/package/2006/relationships"><Relationship Id="rId3" Type="http://schemas.openxmlformats.org/officeDocument/2006/relationships/image" Target="../media/image61.png" /><Relationship Id="rId2" Type="http://schemas.openxmlformats.org/officeDocument/2006/relationships/image" Target="../media/image60.jpeg" /><Relationship Id="rId1" Type="http://schemas.openxmlformats.org/officeDocument/2006/relationships/slideLayout" Target="../slideLayouts/slideLayout14.xml" /><Relationship Id="rId5" Type="http://schemas.openxmlformats.org/officeDocument/2006/relationships/image" Target="../media/image63.png" /><Relationship Id="rId4" Type="http://schemas.openxmlformats.org/officeDocument/2006/relationships/image" Target="../media/image62.sv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21308" y="4183563"/>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815342" y="1937089"/>
            <a:ext cx="4681090" cy="2009204"/>
          </a:xfrm>
          <a:prstGeom prst="rect">
            <a:avLst/>
          </a:prstGeom>
          <a:noFill/>
        </p:spPr>
        <p:txBody>
          <a:bodyPr wrap="none" rtlCol="0">
            <a:spAutoFit/>
          </a:bodyPr>
          <a:lstStyle/>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مقرر الإخراج </a:t>
            </a:r>
          </a:p>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والإنتاج الصحفي</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dirty="0">
                <a:solidFill>
                  <a:schemeClr val="bg1"/>
                </a:solidFill>
                <a:latin typeface="Alexandria" charset="0"/>
                <a:cs typeface="Alexandria" charset="0"/>
              </a:rPr>
              <a:t>المحاضرة الثانية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DGM323</a:t>
            </a: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8E5439-77D7-C28E-543E-4B31CC63BA3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F2610163-907A-7303-A63B-1E1ED63C73C9}"/>
              </a:ext>
            </a:extLst>
          </p:cNvPr>
          <p:cNvSpPr txBox="1"/>
          <p:nvPr/>
        </p:nvSpPr>
        <p:spPr>
          <a:xfrm>
            <a:off x="5856051" y="1613313"/>
            <a:ext cx="5859446" cy="4599785"/>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في المحاضرة الأولى لمقرر الإخراج والإنتاج الصحفي:</a:t>
            </a:r>
          </a:p>
          <a:p>
            <a:pPr algn="just" rtl="1">
              <a:lnSpc>
                <a:spcPct val="250000"/>
              </a:lnSpc>
            </a:pPr>
            <a:r>
              <a:rPr lang="ar-SA" dirty="0">
                <a:latin typeface="Alexandria" charset="0"/>
                <a:cs typeface="Alexandria" charset="0"/>
              </a:rPr>
              <a:t> 1) </a:t>
            </a:r>
            <a:r>
              <a:rPr lang="ar-SA" b="1" dirty="0">
                <a:solidFill>
                  <a:srgbClr val="203E5F"/>
                </a:solidFill>
                <a:latin typeface="Alexandria" charset="0"/>
                <a:cs typeface="Alexandria" charset="0"/>
              </a:rPr>
              <a:t>تحدثنا عن </a:t>
            </a:r>
            <a:r>
              <a:rPr lang="ar-SA" dirty="0">
                <a:latin typeface="Alexandria" charset="0"/>
                <a:cs typeface="Alexandria" charset="0"/>
              </a:rPr>
              <a:t>الإخراج الصحفي وعرفنا أنه فن وتقنية لها دور جوهري في إيصال الرسالة الإعلامية، وهو أكثر من مجرد تنسيق… حيث أنه لغة بصرية بحد ذاته.</a:t>
            </a:r>
          </a:p>
          <a:p>
            <a:pPr algn="just" rtl="1">
              <a:lnSpc>
                <a:spcPct val="250000"/>
              </a:lnSpc>
            </a:pPr>
            <a:endParaRPr lang="ar-SA" sz="500" dirty="0">
              <a:latin typeface="Alexandria" charset="0"/>
              <a:cs typeface="Alexandria" charset="0"/>
            </a:endParaRPr>
          </a:p>
          <a:p>
            <a:pPr algn="just" rtl="1">
              <a:lnSpc>
                <a:spcPct val="250000"/>
              </a:lnSpc>
            </a:pPr>
            <a:r>
              <a:rPr lang="ar-SA" dirty="0">
                <a:latin typeface="Alexandria" charset="0"/>
                <a:cs typeface="Alexandria" charset="0"/>
              </a:rPr>
              <a:t>2)</a:t>
            </a:r>
            <a:r>
              <a:rPr lang="ar-SA" b="1" dirty="0">
                <a:solidFill>
                  <a:srgbClr val="203E5F"/>
                </a:solidFill>
                <a:latin typeface="Alexandria" charset="0"/>
                <a:cs typeface="Alexandria" charset="0"/>
              </a:rPr>
              <a:t> تعرفنا</a:t>
            </a:r>
            <a:r>
              <a:rPr lang="ar-SA" dirty="0">
                <a:latin typeface="Alexandria" charset="0"/>
                <a:cs typeface="Alexandria" charset="0"/>
              </a:rPr>
              <a:t> </a:t>
            </a:r>
            <a:r>
              <a:rPr lang="ar-SA" b="1" dirty="0">
                <a:solidFill>
                  <a:srgbClr val="203E5F"/>
                </a:solidFill>
                <a:latin typeface="Alexandria" charset="0"/>
                <a:cs typeface="Alexandria" charset="0"/>
              </a:rPr>
              <a:t>على</a:t>
            </a:r>
            <a:r>
              <a:rPr lang="ar-SA" dirty="0">
                <a:latin typeface="Alexandria" charset="0"/>
                <a:cs typeface="Alexandria" charset="0"/>
              </a:rPr>
              <a:t> أن النجاح في الإخراج يتطلب توازنًا بين الجمال والوضوح، وبين الإبداع والوظيفة.</a:t>
            </a:r>
          </a:p>
          <a:p>
            <a:pPr algn="just" rtl="1">
              <a:lnSpc>
                <a:spcPct val="250000"/>
              </a:lnSpc>
            </a:pPr>
            <a:endParaRPr lang="ar-SA" sz="500" dirty="0">
              <a:latin typeface="Alexandria" charset="0"/>
              <a:cs typeface="Alexandria" charset="0"/>
            </a:endParaRPr>
          </a:p>
        </p:txBody>
      </p:sp>
      <p:pic>
        <p:nvPicPr>
          <p:cNvPr id="12" name="Graphic 21">
            <a:extLst>
              <a:ext uri="{FF2B5EF4-FFF2-40B4-BE49-F238E27FC236}">
                <a16:creationId xmlns:a16="http://schemas.microsoft.com/office/drawing/2014/main" id="{F9E09EC9-22CF-D6E9-5104-E97821E478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8754D182-4EA6-98AD-AB74-F86F10B70870}"/>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الأولى</a:t>
            </a:r>
          </a:p>
        </p:txBody>
      </p:sp>
      <p:pic>
        <p:nvPicPr>
          <p:cNvPr id="7" name="Picture 2">
            <a:extLst>
              <a:ext uri="{FF2B5EF4-FFF2-40B4-BE49-F238E27FC236}">
                <a16:creationId xmlns:a16="http://schemas.microsoft.com/office/drawing/2014/main" id="{C8810069-CFC0-E6F6-2FB5-E0BACEE42C4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4" name="Group 3">
            <a:extLst>
              <a:ext uri="{FF2B5EF4-FFF2-40B4-BE49-F238E27FC236}">
                <a16:creationId xmlns:a16="http://schemas.microsoft.com/office/drawing/2014/main" id="{C4BEFD55-5B93-8162-AD72-8889F0947699}"/>
              </a:ext>
            </a:extLst>
          </p:cNvPr>
          <p:cNvGrpSpPr/>
          <p:nvPr/>
        </p:nvGrpSpPr>
        <p:grpSpPr>
          <a:xfrm>
            <a:off x="116646" y="2412460"/>
            <a:ext cx="5449049" cy="3519721"/>
            <a:chOff x="277867" y="2373550"/>
            <a:chExt cx="4820665" cy="3113828"/>
          </a:xfrm>
        </p:grpSpPr>
        <p:pic>
          <p:nvPicPr>
            <p:cNvPr id="1026" name="Picture 2" descr="كيف تقدم محاضرة بشكل فعال؟ - مركز مداد للدراسات والبحوث التربوية">
              <a:extLst>
                <a:ext uri="{FF2B5EF4-FFF2-40B4-BE49-F238E27FC236}">
                  <a16:creationId xmlns:a16="http://schemas.microsoft.com/office/drawing/2014/main" id="{2D5975A8-1DEB-6B60-4AC8-0400D3C6788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867" y="2373550"/>
              <a:ext cx="4820665" cy="31138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Graphic 21">
              <a:extLst>
                <a:ext uri="{FF2B5EF4-FFF2-40B4-BE49-F238E27FC236}">
                  <a16:creationId xmlns:a16="http://schemas.microsoft.com/office/drawing/2014/main" id="{F996DA7D-D0A9-A2DB-5652-0BD0A1366E2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2560" y="3337406"/>
              <a:ext cx="1917149" cy="895177"/>
            </a:xfrm>
            <a:prstGeom prst="rect">
              <a:avLst/>
            </a:prstGeom>
          </p:spPr>
        </p:pic>
      </p:grpSp>
    </p:spTree>
    <p:extLst>
      <p:ext uri="{BB962C8B-B14F-4D97-AF65-F5344CB8AC3E}">
        <p14:creationId xmlns:p14="http://schemas.microsoft.com/office/powerpoint/2010/main" val="4084469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1" end="1"/>
                                            </p:txEl>
                                          </p:spTgt>
                                        </p:tgtEl>
                                        <p:attrNameLst>
                                          <p:attrName>style.visibility</p:attrName>
                                        </p:attrNameLst>
                                      </p:cBhvr>
                                      <p:to>
                                        <p:strVal val="visible"/>
                                      </p:to>
                                    </p:set>
                                    <p:animEffect transition="in" filter="fade">
                                      <p:cBhvr>
                                        <p:cTn id="21" dur="1000"/>
                                        <p:tgtEl>
                                          <p:spTgt spid="9">
                                            <p:txEl>
                                              <p:pRg st="1" end="1"/>
                                            </p:txEl>
                                          </p:spTgt>
                                        </p:tgtEl>
                                      </p:cBhvr>
                                    </p:animEffect>
                                    <p:anim calcmode="lin" valueType="num">
                                      <p:cBhvr>
                                        <p:cTn id="22"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3" end="3"/>
                                            </p:txEl>
                                          </p:spTgt>
                                        </p:tgtEl>
                                        <p:attrNameLst>
                                          <p:attrName>style.visibility</p:attrName>
                                        </p:attrNameLst>
                                      </p:cBhvr>
                                      <p:to>
                                        <p:strVal val="visible"/>
                                      </p:to>
                                    </p:set>
                                    <p:animEffect transition="in" filter="fade">
                                      <p:cBhvr>
                                        <p:cTn id="28" dur="1000"/>
                                        <p:tgtEl>
                                          <p:spTgt spid="9">
                                            <p:txEl>
                                              <p:pRg st="3" end="3"/>
                                            </p:txEl>
                                          </p:spTgt>
                                        </p:tgtEl>
                                      </p:cBhvr>
                                    </p:animEffect>
                                    <p:anim calcmode="lin" valueType="num">
                                      <p:cBhvr>
                                        <p:cTn id="29"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65615" y="2413619"/>
            <a:ext cx="6096000" cy="1660647"/>
          </a:xfrm>
          <a:prstGeom prst="rect">
            <a:avLst/>
          </a:prstGeom>
          <a:noFill/>
        </p:spPr>
        <p:txBody>
          <a:bodyPr wrap="square" rtlCol="0">
            <a:spAutoFit/>
          </a:bodyPr>
          <a:lstStyle/>
          <a:p>
            <a:pPr algn="ctr" rtl="1">
              <a:lnSpc>
                <a:spcPct val="150000"/>
              </a:lnSpc>
            </a:pPr>
            <a:r>
              <a:rPr lang="ar-SA" sz="3600" b="1" dirty="0">
                <a:solidFill>
                  <a:srgbClr val="203E5F"/>
                </a:solidFill>
                <a:latin typeface="Alexandria" panose="020F0502020204030204" pitchFamily="2" charset="-78"/>
                <a:cs typeface="Alexandria" panose="020F0502020204030204" pitchFamily="2" charset="-78"/>
              </a:rPr>
              <a:t>مواقع الويب</a:t>
            </a:r>
          </a:p>
          <a:p>
            <a:pPr algn="ctr" rtl="1">
              <a:lnSpc>
                <a:spcPct val="150000"/>
              </a:lnSpc>
            </a:pPr>
            <a:r>
              <a:rPr lang="ar-SA" sz="3600" b="1" dirty="0">
                <a:solidFill>
                  <a:srgbClr val="203E5F"/>
                </a:solidFill>
                <a:latin typeface="Alexandria" panose="020F0502020204030204" pitchFamily="2" charset="-78"/>
                <a:cs typeface="Alexandria" panose="020F0502020204030204" pitchFamily="2" charset="-78"/>
              </a:rPr>
              <a:t> والصحافة الإلكترونية</a:t>
            </a:r>
          </a:p>
        </p:txBody>
      </p:sp>
      <p:sp>
        <p:nvSpPr>
          <p:cNvPr id="10" name="Rectangle: Rounded Corners 9"/>
          <p:cNvSpPr/>
          <p:nvPr/>
        </p:nvSpPr>
        <p:spPr>
          <a:xfrm>
            <a:off x="7085840" y="4660972"/>
            <a:ext cx="3475349" cy="610800"/>
          </a:xfrm>
          <a:prstGeom prst="roundRect">
            <a:avLst/>
          </a:prstGeom>
          <a:solidFill>
            <a:srgbClr val="203E5F"/>
          </a:solidFill>
          <a:ln>
            <a:solidFill>
              <a:srgbClr val="203E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الأسبوع الثالث</a:t>
            </a:r>
            <a:endParaRPr lang="en-US" sz="2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177347" y="1603586"/>
            <a:ext cx="11834222" cy="3888885"/>
          </a:xfrm>
          <a:prstGeom prst="rect">
            <a:avLst/>
          </a:prstGeom>
          <a:noFill/>
        </p:spPr>
        <p:txBody>
          <a:bodyPr wrap="square" rtlCol="0">
            <a:spAutoFit/>
          </a:bodyPr>
          <a:lstStyle/>
          <a:p>
            <a:pPr algn="just" rtl="1">
              <a:lnSpc>
                <a:spcPct val="200000"/>
              </a:lnSpc>
            </a:pPr>
            <a:r>
              <a:rPr lang="ar-SA" b="1" dirty="0">
                <a:solidFill>
                  <a:srgbClr val="C00000"/>
                </a:solidFill>
                <a:latin typeface="Alexandria" charset="0"/>
                <a:cs typeface="Alexandria" charset="0"/>
              </a:rPr>
              <a:t>بنهاية هذه المحاضرة سيكون الطلاب قادرين على:</a:t>
            </a:r>
          </a:p>
          <a:p>
            <a:pPr marL="342900" indent="-342900" algn="just" rtl="1">
              <a:lnSpc>
                <a:spcPct val="200000"/>
              </a:lnSpc>
              <a:buFont typeface="+mj-lt"/>
              <a:buAutoNum type="arabicPeriod"/>
            </a:pPr>
            <a:r>
              <a:rPr lang="ar-SA" dirty="0">
                <a:latin typeface="Alexandria" charset="0"/>
                <a:cs typeface="Alexandria" charset="0"/>
              </a:rPr>
              <a:t>تعريف الصحافة الإلكترونية وتاريخ نشأتها.</a:t>
            </a:r>
          </a:p>
          <a:p>
            <a:pPr marL="342900" indent="-342900" algn="just" rtl="1">
              <a:lnSpc>
                <a:spcPct val="200000"/>
              </a:lnSpc>
              <a:buFont typeface="+mj-lt"/>
              <a:buAutoNum type="arabicPeriod"/>
            </a:pPr>
            <a:r>
              <a:rPr lang="ar-SA" dirty="0">
                <a:latin typeface="Alexandria" charset="0"/>
                <a:cs typeface="Alexandria" charset="0"/>
              </a:rPr>
              <a:t>تصنيف أنواع مواقع الصحافة الإلكترونية.</a:t>
            </a:r>
          </a:p>
          <a:p>
            <a:pPr marL="342900" indent="-342900" algn="just" rtl="1">
              <a:lnSpc>
                <a:spcPct val="200000"/>
              </a:lnSpc>
              <a:buFont typeface="+mj-lt"/>
              <a:buAutoNum type="arabicPeriod"/>
            </a:pPr>
            <a:r>
              <a:rPr lang="ar-SA" dirty="0">
                <a:latin typeface="Alexandria" charset="0"/>
                <a:cs typeface="Alexandria" charset="0"/>
              </a:rPr>
              <a:t>التعرف على الأدوات والتقنيات المستخدمة.</a:t>
            </a:r>
          </a:p>
          <a:p>
            <a:pPr marL="342900" indent="-342900" algn="just" rtl="1">
              <a:lnSpc>
                <a:spcPct val="200000"/>
              </a:lnSpc>
              <a:buFont typeface="+mj-lt"/>
              <a:buAutoNum type="arabicPeriod"/>
            </a:pPr>
            <a:r>
              <a:rPr lang="ar-SA" dirty="0">
                <a:latin typeface="Alexandria" charset="0"/>
                <a:cs typeface="Alexandria" charset="0"/>
              </a:rPr>
              <a:t>فهم الخصائص التي تميز الصحافة الرقمية.</a:t>
            </a:r>
          </a:p>
          <a:p>
            <a:pPr marL="342900" indent="-342900" algn="just" rtl="1">
              <a:lnSpc>
                <a:spcPct val="200000"/>
              </a:lnSpc>
              <a:buFont typeface="+mj-lt"/>
              <a:buAutoNum type="arabicPeriod"/>
            </a:pPr>
            <a:r>
              <a:rPr lang="ar-SA" dirty="0">
                <a:latin typeface="Alexandria" charset="0"/>
                <a:cs typeface="Alexandria" charset="0"/>
              </a:rPr>
              <a:t>مناقشة التحديات التي تواجه الصحفي الإلكتروني.</a:t>
            </a:r>
          </a:p>
          <a:p>
            <a:pPr marL="342900" indent="-342900" algn="just" rtl="1">
              <a:lnSpc>
                <a:spcPct val="200000"/>
              </a:lnSpc>
              <a:buFont typeface="+mj-lt"/>
              <a:buAutoNum type="arabicPeriod"/>
            </a:pPr>
            <a:r>
              <a:rPr lang="ar-SA" dirty="0">
                <a:latin typeface="Alexandria" charset="0"/>
                <a:cs typeface="Alexandria" charset="0"/>
              </a:rPr>
              <a:t>تحليل أمثلة واقعية لمواقع إلكترونية ناجحة.</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8403" y="25984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583545" y="259841"/>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أهداف المحاضرة الثانية</a:t>
            </a:r>
          </a:p>
        </p:txBody>
      </p:sp>
      <p:pic>
        <p:nvPicPr>
          <p:cNvPr id="6" name="Picture 5">
            <a:extLst>
              <a:ext uri="{FF2B5EF4-FFF2-40B4-BE49-F238E27FC236}">
                <a16:creationId xmlns:a16="http://schemas.microsoft.com/office/drawing/2014/main" id="{EDD489B7-A70B-4F3A-8435-5E31F14D2DE2}"/>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6" name="Picture 2" descr="مجم: أهداف الدرس | Plateforme des ressources pédagogiques et d ...">
            <a:extLst>
              <a:ext uri="{FF2B5EF4-FFF2-40B4-BE49-F238E27FC236}">
                <a16:creationId xmlns:a16="http://schemas.microsoft.com/office/drawing/2014/main" id="{CEE672FA-935A-42EA-B0D3-10A4A29186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278403" y="2351314"/>
            <a:ext cx="4445635" cy="34587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5628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fade">
                                      <p:cBhvr>
                                        <p:cTn id="14" dur="1000"/>
                                        <p:tgtEl>
                                          <p:spTgt spid="1026"/>
                                        </p:tgtEl>
                                      </p:cBhvr>
                                    </p:animEffect>
                                    <p:anim calcmode="lin" valueType="num">
                                      <p:cBhvr>
                                        <p:cTn id="15" dur="1000" fill="hold"/>
                                        <p:tgtEl>
                                          <p:spTgt spid="1026"/>
                                        </p:tgtEl>
                                        <p:attrNameLst>
                                          <p:attrName>ppt_x</p:attrName>
                                        </p:attrNameLst>
                                      </p:cBhvr>
                                      <p:tavLst>
                                        <p:tav tm="0">
                                          <p:val>
                                            <p:strVal val="#ppt_x"/>
                                          </p:val>
                                        </p:tav>
                                        <p:tav tm="100000">
                                          <p:val>
                                            <p:strVal val="#ppt_x"/>
                                          </p:val>
                                        </p:tav>
                                      </p:tavLst>
                                    </p:anim>
                                    <p:anim calcmode="lin" valueType="num">
                                      <p:cBhvr>
                                        <p:cTn id="16"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1" end="1"/>
                                            </p:txEl>
                                          </p:spTgt>
                                        </p:tgtEl>
                                        <p:attrNameLst>
                                          <p:attrName>style.visibility</p:attrName>
                                        </p:attrNameLst>
                                      </p:cBhvr>
                                      <p:to>
                                        <p:strVal val="visible"/>
                                      </p:to>
                                    </p:set>
                                    <p:animEffect transition="in" filter="fade">
                                      <p:cBhvr>
                                        <p:cTn id="21" dur="1000"/>
                                        <p:tgtEl>
                                          <p:spTgt spid="9">
                                            <p:txEl>
                                              <p:pRg st="1" end="1"/>
                                            </p:txEl>
                                          </p:spTgt>
                                        </p:tgtEl>
                                      </p:cBhvr>
                                    </p:animEffect>
                                    <p:anim calcmode="lin" valueType="num">
                                      <p:cBhvr>
                                        <p:cTn id="22"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2" end="2"/>
                                            </p:txEl>
                                          </p:spTgt>
                                        </p:tgtEl>
                                        <p:attrNameLst>
                                          <p:attrName>style.visibility</p:attrName>
                                        </p:attrNameLst>
                                      </p:cBhvr>
                                      <p:to>
                                        <p:strVal val="visible"/>
                                      </p:to>
                                    </p:set>
                                    <p:animEffect transition="in" filter="fade">
                                      <p:cBhvr>
                                        <p:cTn id="28" dur="1000"/>
                                        <p:tgtEl>
                                          <p:spTgt spid="9">
                                            <p:txEl>
                                              <p:pRg st="2" end="2"/>
                                            </p:txEl>
                                          </p:spTgt>
                                        </p:tgtEl>
                                      </p:cBhvr>
                                    </p:animEffect>
                                    <p:anim calcmode="lin" valueType="num">
                                      <p:cBhvr>
                                        <p:cTn id="29"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
                                            <p:txEl>
                                              <p:pRg st="3" end="3"/>
                                            </p:txEl>
                                          </p:spTgt>
                                        </p:tgtEl>
                                        <p:attrNameLst>
                                          <p:attrName>style.visibility</p:attrName>
                                        </p:attrNameLst>
                                      </p:cBhvr>
                                      <p:to>
                                        <p:strVal val="visible"/>
                                      </p:to>
                                    </p:set>
                                    <p:animEffect transition="in" filter="fade">
                                      <p:cBhvr>
                                        <p:cTn id="35" dur="1000"/>
                                        <p:tgtEl>
                                          <p:spTgt spid="9">
                                            <p:txEl>
                                              <p:pRg st="3" end="3"/>
                                            </p:txEl>
                                          </p:spTgt>
                                        </p:tgtEl>
                                      </p:cBhvr>
                                    </p:animEffect>
                                    <p:anim calcmode="lin" valueType="num">
                                      <p:cBhvr>
                                        <p:cTn id="36"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9">
                                            <p:txEl>
                                              <p:pRg st="4" end="4"/>
                                            </p:txEl>
                                          </p:spTgt>
                                        </p:tgtEl>
                                        <p:attrNameLst>
                                          <p:attrName>style.visibility</p:attrName>
                                        </p:attrNameLst>
                                      </p:cBhvr>
                                      <p:to>
                                        <p:strVal val="visible"/>
                                      </p:to>
                                    </p:set>
                                    <p:animEffect transition="in" filter="fade">
                                      <p:cBhvr>
                                        <p:cTn id="42" dur="1000"/>
                                        <p:tgtEl>
                                          <p:spTgt spid="9">
                                            <p:txEl>
                                              <p:pRg st="4" end="4"/>
                                            </p:txEl>
                                          </p:spTgt>
                                        </p:tgtEl>
                                      </p:cBhvr>
                                    </p:animEffect>
                                    <p:anim calcmode="lin" valueType="num">
                                      <p:cBhvr>
                                        <p:cTn id="43"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9">
                                            <p:txEl>
                                              <p:pRg st="5" end="5"/>
                                            </p:txEl>
                                          </p:spTgt>
                                        </p:tgtEl>
                                        <p:attrNameLst>
                                          <p:attrName>style.visibility</p:attrName>
                                        </p:attrNameLst>
                                      </p:cBhvr>
                                      <p:to>
                                        <p:strVal val="visible"/>
                                      </p:to>
                                    </p:set>
                                    <p:animEffect transition="in" filter="fade">
                                      <p:cBhvr>
                                        <p:cTn id="49" dur="1000"/>
                                        <p:tgtEl>
                                          <p:spTgt spid="9">
                                            <p:txEl>
                                              <p:pRg st="5" end="5"/>
                                            </p:txEl>
                                          </p:spTgt>
                                        </p:tgtEl>
                                      </p:cBhvr>
                                    </p:animEffect>
                                    <p:anim calcmode="lin" valueType="num">
                                      <p:cBhvr>
                                        <p:cTn id="50"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9">
                                            <p:txEl>
                                              <p:pRg st="6" end="6"/>
                                            </p:txEl>
                                          </p:spTgt>
                                        </p:tgtEl>
                                        <p:attrNameLst>
                                          <p:attrName>style.visibility</p:attrName>
                                        </p:attrNameLst>
                                      </p:cBhvr>
                                      <p:to>
                                        <p:strVal val="visible"/>
                                      </p:to>
                                    </p:set>
                                    <p:animEffect transition="in" filter="fade">
                                      <p:cBhvr>
                                        <p:cTn id="56" dur="1000"/>
                                        <p:tgtEl>
                                          <p:spTgt spid="9">
                                            <p:txEl>
                                              <p:pRg st="6" end="6"/>
                                            </p:txEl>
                                          </p:spTgt>
                                        </p:tgtEl>
                                      </p:cBhvr>
                                    </p:animEffect>
                                    <p:anim calcmode="lin" valueType="num">
                                      <p:cBhvr>
                                        <p:cTn id="57"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58"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180431" y="1696476"/>
            <a:ext cx="8450385" cy="4760599"/>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نشر وتوزيع الأخبار والمعلومات عبر الإنترنت باستخدام </a:t>
            </a:r>
            <a:r>
              <a:rPr lang="ar-SA" sz="2000" b="1" dirty="0">
                <a:latin typeface="Alexandria" charset="0"/>
                <a:cs typeface="Alexandria" charset="0"/>
              </a:rPr>
              <a:t>الوسائط الرقمية </a:t>
            </a:r>
            <a:r>
              <a:rPr lang="ar-SA" sz="2000" dirty="0">
                <a:latin typeface="Alexandria" charset="0"/>
                <a:cs typeface="Alexandria" charset="0"/>
              </a:rPr>
              <a:t>مثل النصوص، الصور، الفيديو، والصوت، وتتيح تفاعلًا مباشرًا مع الجمهور.</a:t>
            </a:r>
          </a:p>
          <a:p>
            <a:pPr algn="just" rtl="1">
              <a:lnSpc>
                <a:spcPct val="200000"/>
              </a:lnSpc>
            </a:pPr>
            <a:endParaRPr lang="ar-SA" sz="1000" dirty="0">
              <a:latin typeface="Alexandria" charset="0"/>
              <a:cs typeface="Alexandria" charset="0"/>
            </a:endParaRPr>
          </a:p>
          <a:p>
            <a:pPr algn="just" rtl="1">
              <a:lnSpc>
                <a:spcPct val="200000"/>
              </a:lnSpc>
            </a:pPr>
            <a:r>
              <a:rPr lang="ar-SA" sz="2000" dirty="0">
                <a:latin typeface="Alexandria" charset="0"/>
                <a:cs typeface="Alexandria" charset="0"/>
              </a:rPr>
              <a:t>نشأت في </a:t>
            </a:r>
            <a:r>
              <a:rPr lang="ar-SA" sz="2000" b="1" dirty="0">
                <a:latin typeface="Alexandria" charset="0"/>
                <a:cs typeface="Alexandria" charset="0"/>
              </a:rPr>
              <a:t>منتصف التسعينات </a:t>
            </a:r>
            <a:r>
              <a:rPr lang="ar-SA" sz="2000" dirty="0">
                <a:latin typeface="Alexandria" charset="0"/>
                <a:cs typeface="Alexandria" charset="0"/>
              </a:rPr>
              <a:t>مع ظهور الإنترنت، واليوم أصبحت </a:t>
            </a:r>
            <a:r>
              <a:rPr lang="ar-SA" sz="2000" b="1" dirty="0">
                <a:latin typeface="Alexandria" charset="0"/>
                <a:cs typeface="Alexandria" charset="0"/>
              </a:rPr>
              <a:t>المصدر الأساسي</a:t>
            </a:r>
            <a:r>
              <a:rPr lang="ar-SA" sz="2000" dirty="0">
                <a:latin typeface="Alexandria" charset="0"/>
                <a:cs typeface="Alexandria" charset="0"/>
              </a:rPr>
              <a:t> للأخبار في العالم.</a:t>
            </a:r>
          </a:p>
          <a:p>
            <a:pPr algn="just" rtl="1">
              <a:lnSpc>
                <a:spcPct val="200000"/>
              </a:lnSpc>
            </a:pPr>
            <a:endParaRPr lang="ar-SA" sz="1000" dirty="0">
              <a:latin typeface="Alexandria" charset="0"/>
              <a:cs typeface="Alexandria" charset="0"/>
            </a:endParaRPr>
          </a:p>
          <a:p>
            <a:pPr algn="just" rtl="1">
              <a:lnSpc>
                <a:spcPct val="200000"/>
              </a:lnSpc>
            </a:pPr>
            <a:r>
              <a:rPr lang="ar-SA" sz="2000" dirty="0">
                <a:latin typeface="Alexandria" charset="0"/>
                <a:cs typeface="Alexandria" charset="0"/>
              </a:rPr>
              <a:t>وبالضرورة ونحن ندرس </a:t>
            </a:r>
            <a:r>
              <a:rPr lang="ar-SA" sz="2000" b="1" dirty="0">
                <a:latin typeface="Alexandria" charset="0"/>
                <a:cs typeface="Alexandria" charset="0"/>
              </a:rPr>
              <a:t>الإخراج والإنتاج الصحفي </a:t>
            </a:r>
            <a:r>
              <a:rPr lang="ar-SA" sz="2000" dirty="0">
                <a:latin typeface="Alexandria" charset="0"/>
                <a:cs typeface="Alexandria" charset="0"/>
              </a:rPr>
              <a:t>أن نركز على هذا النوع من الصحافة بإعتباره مواكباً للعصر الحالي.</a:t>
            </a:r>
          </a:p>
          <a:p>
            <a:pPr algn="just" rtl="1">
              <a:lnSpc>
                <a:spcPct val="200000"/>
              </a:lnSpc>
            </a:pPr>
            <a:endParaRPr lang="ar-SA" sz="900" dirty="0">
              <a:latin typeface="Alexandria" charset="0"/>
              <a:cs typeface="Alexandria" charset="0"/>
            </a:endParaRP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5" name="Rectangle 14">
            <a:extLst>
              <a:ext uri="{FF2B5EF4-FFF2-40B4-BE49-F238E27FC236}">
                <a16:creationId xmlns:a16="http://schemas.microsoft.com/office/drawing/2014/main" id="{CCF97EF3-0E07-4B26-8DE8-8CA5F6D0D0B3}"/>
              </a:ext>
            </a:extLst>
          </p:cNvPr>
          <p:cNvSpPr/>
          <p:nvPr/>
        </p:nvSpPr>
        <p:spPr>
          <a:xfrm>
            <a:off x="8798767" y="1558667"/>
            <a:ext cx="3276692"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الصحافة الإلكترونية هي</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تعريف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42" name="Picture 2" descr="شركات تصميم مواقع الكترونية - قائمة بأفضل 5 شركات - شبكة مقالك">
            <a:extLst>
              <a:ext uri="{FF2B5EF4-FFF2-40B4-BE49-F238E27FC236}">
                <a16:creationId xmlns:a16="http://schemas.microsoft.com/office/drawing/2014/main" id="{5BD84F9C-DD51-484F-ADF3-494B8D44EC6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98768" y="4535056"/>
            <a:ext cx="3276692" cy="1912627"/>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كيف تدير موقع إلكتروني: 5 نصائح من مُجرب لإنجاح المواقع ...">
            <a:extLst>
              <a:ext uri="{FF2B5EF4-FFF2-40B4-BE49-F238E27FC236}">
                <a16:creationId xmlns:a16="http://schemas.microsoft.com/office/drawing/2014/main" id="{0ED84EDF-D468-4DCE-97D0-4A5E0123C3B9}"/>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0799" r="9573"/>
          <a:stretch/>
        </p:blipFill>
        <p:spPr bwMode="auto">
          <a:xfrm>
            <a:off x="8798768" y="2381659"/>
            <a:ext cx="3276692" cy="2043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2763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10244"/>
                                        </p:tgtEl>
                                        <p:attrNameLst>
                                          <p:attrName>style.visibility</p:attrName>
                                        </p:attrNameLst>
                                      </p:cBhvr>
                                      <p:to>
                                        <p:strVal val="visible"/>
                                      </p:to>
                                    </p:set>
                                    <p:animEffect transition="in" filter="fade">
                                      <p:cBhvr>
                                        <p:cTn id="17" dur="1000"/>
                                        <p:tgtEl>
                                          <p:spTgt spid="10244"/>
                                        </p:tgtEl>
                                      </p:cBhvr>
                                    </p:animEffect>
                                    <p:anim calcmode="lin" valueType="num">
                                      <p:cBhvr>
                                        <p:cTn id="18" dur="1000" fill="hold"/>
                                        <p:tgtEl>
                                          <p:spTgt spid="10244"/>
                                        </p:tgtEl>
                                        <p:attrNameLst>
                                          <p:attrName>ppt_x</p:attrName>
                                        </p:attrNameLst>
                                      </p:cBhvr>
                                      <p:tavLst>
                                        <p:tav tm="0">
                                          <p:val>
                                            <p:strVal val="#ppt_x"/>
                                          </p:val>
                                        </p:tav>
                                        <p:tav tm="100000">
                                          <p:val>
                                            <p:strVal val="#ppt_x"/>
                                          </p:val>
                                        </p:tav>
                                      </p:tavLst>
                                    </p:anim>
                                    <p:anim calcmode="lin" valueType="num">
                                      <p:cBhvr>
                                        <p:cTn id="19" dur="1000" fill="hold"/>
                                        <p:tgtEl>
                                          <p:spTgt spid="1024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10242"/>
                                        </p:tgtEl>
                                        <p:attrNameLst>
                                          <p:attrName>style.visibility</p:attrName>
                                        </p:attrNameLst>
                                      </p:cBhvr>
                                      <p:to>
                                        <p:strVal val="visible"/>
                                      </p:to>
                                    </p:set>
                                    <p:animEffect transition="in" filter="fade">
                                      <p:cBhvr>
                                        <p:cTn id="24" dur="1000"/>
                                        <p:tgtEl>
                                          <p:spTgt spid="10242"/>
                                        </p:tgtEl>
                                      </p:cBhvr>
                                    </p:animEffect>
                                    <p:anim calcmode="lin" valueType="num">
                                      <p:cBhvr>
                                        <p:cTn id="25" dur="1000" fill="hold"/>
                                        <p:tgtEl>
                                          <p:spTgt spid="10242"/>
                                        </p:tgtEl>
                                        <p:attrNameLst>
                                          <p:attrName>ppt_x</p:attrName>
                                        </p:attrNameLst>
                                      </p:cBhvr>
                                      <p:tavLst>
                                        <p:tav tm="0">
                                          <p:val>
                                            <p:strVal val="#ppt_x"/>
                                          </p:val>
                                        </p:tav>
                                        <p:tav tm="100000">
                                          <p:val>
                                            <p:strVal val="#ppt_x"/>
                                          </p:val>
                                        </p:tav>
                                      </p:tavLst>
                                    </p:anim>
                                    <p:anim calcmode="lin" valueType="num">
                                      <p:cBhvr>
                                        <p:cTn id="26" dur="1000" fill="hold"/>
                                        <p:tgtEl>
                                          <p:spTgt spid="10242"/>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0">
                                            <p:txEl>
                                              <p:pRg st="0" end="0"/>
                                            </p:txEl>
                                          </p:spTgt>
                                        </p:tgtEl>
                                        <p:attrNameLst>
                                          <p:attrName>style.visibility</p:attrName>
                                        </p:attrNameLst>
                                      </p:cBhvr>
                                      <p:to>
                                        <p:strVal val="visible"/>
                                      </p:to>
                                    </p:set>
                                    <p:animEffect transition="in" filter="fade">
                                      <p:cBhvr>
                                        <p:cTn id="31" dur="500"/>
                                        <p:tgtEl>
                                          <p:spTgt spid="20">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0">
                                            <p:txEl>
                                              <p:pRg st="2" end="2"/>
                                            </p:txEl>
                                          </p:spTgt>
                                        </p:tgtEl>
                                        <p:attrNameLst>
                                          <p:attrName>style.visibility</p:attrName>
                                        </p:attrNameLst>
                                      </p:cBhvr>
                                      <p:to>
                                        <p:strVal val="visible"/>
                                      </p:to>
                                    </p:set>
                                    <p:animEffect transition="in" filter="fade">
                                      <p:cBhvr>
                                        <p:cTn id="36" dur="500"/>
                                        <p:tgtEl>
                                          <p:spTgt spid="20">
                                            <p:txEl>
                                              <p:pRg st="2" end="2"/>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0">
                                            <p:txEl>
                                              <p:pRg st="4" end="4"/>
                                            </p:txEl>
                                          </p:spTgt>
                                        </p:tgtEl>
                                        <p:attrNameLst>
                                          <p:attrName>style.visibility</p:attrName>
                                        </p:attrNameLst>
                                      </p:cBhvr>
                                      <p:to>
                                        <p:strVal val="visible"/>
                                      </p:to>
                                    </p:set>
                                    <p:animEffect transition="in" filter="fade">
                                      <p:cBhvr>
                                        <p:cTn id="41"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4" name="Rectangle 3">
            <a:extLst>
              <a:ext uri="{FF2B5EF4-FFF2-40B4-BE49-F238E27FC236}">
                <a16:creationId xmlns:a16="http://schemas.microsoft.com/office/drawing/2014/main" id="{DD4755CF-9D94-460F-B3E7-8131BD26D86D}"/>
              </a:ext>
            </a:extLst>
          </p:cNvPr>
          <p:cNvSpPr/>
          <p:nvPr/>
        </p:nvSpPr>
        <p:spPr>
          <a:xfrm>
            <a:off x="345231" y="2692488"/>
            <a:ext cx="6634067"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بداية أولى الصحف على الإنترنت (مثل "واشنطن بوست")</a:t>
            </a:r>
          </a:p>
        </p:txBody>
      </p:sp>
      <p:sp>
        <p:nvSpPr>
          <p:cNvPr id="15" name="Rectangle 14">
            <a:extLst>
              <a:ext uri="{FF2B5EF4-FFF2-40B4-BE49-F238E27FC236}">
                <a16:creationId xmlns:a16="http://schemas.microsoft.com/office/drawing/2014/main" id="{CCF97EF3-0E07-4B26-8DE8-8CA5F6D0D0B3}"/>
              </a:ext>
            </a:extLst>
          </p:cNvPr>
          <p:cNvSpPr/>
          <p:nvPr/>
        </p:nvSpPr>
        <p:spPr>
          <a:xfrm>
            <a:off x="7016618" y="2692489"/>
            <a:ext cx="1167973"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1995</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1"/>
            <a:ext cx="9421571" cy="97752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تطور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9" name="Rectangle 8">
            <a:extLst>
              <a:ext uri="{FF2B5EF4-FFF2-40B4-BE49-F238E27FC236}">
                <a16:creationId xmlns:a16="http://schemas.microsoft.com/office/drawing/2014/main" id="{4DDE866C-DC4A-48F3-B112-81CFECFEFDB5}"/>
              </a:ext>
            </a:extLst>
          </p:cNvPr>
          <p:cNvSpPr/>
          <p:nvPr/>
        </p:nvSpPr>
        <p:spPr>
          <a:xfrm>
            <a:off x="345231" y="3465365"/>
            <a:ext cx="6634067"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انتشار واسع للصحف الرقمية بالتوازي مع الورقية</a:t>
            </a:r>
          </a:p>
        </p:txBody>
      </p:sp>
      <p:sp>
        <p:nvSpPr>
          <p:cNvPr id="10" name="Rectangle 9">
            <a:extLst>
              <a:ext uri="{FF2B5EF4-FFF2-40B4-BE49-F238E27FC236}">
                <a16:creationId xmlns:a16="http://schemas.microsoft.com/office/drawing/2014/main" id="{92686826-7B12-451C-97CE-E211F4BA2B74}"/>
              </a:ext>
            </a:extLst>
          </p:cNvPr>
          <p:cNvSpPr/>
          <p:nvPr/>
        </p:nvSpPr>
        <p:spPr>
          <a:xfrm>
            <a:off x="7016618" y="3465366"/>
            <a:ext cx="1167973"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2000</a:t>
            </a:r>
          </a:p>
        </p:txBody>
      </p:sp>
      <p:sp>
        <p:nvSpPr>
          <p:cNvPr id="12" name="Rectangle 11">
            <a:extLst>
              <a:ext uri="{FF2B5EF4-FFF2-40B4-BE49-F238E27FC236}">
                <a16:creationId xmlns:a16="http://schemas.microsoft.com/office/drawing/2014/main" id="{2643EEB1-27EC-4F22-B3C7-329A12CB8A8A}"/>
              </a:ext>
            </a:extLst>
          </p:cNvPr>
          <p:cNvSpPr/>
          <p:nvPr/>
        </p:nvSpPr>
        <p:spPr>
          <a:xfrm>
            <a:off x="345231" y="4238242"/>
            <a:ext cx="6634067"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ظهور منصات الإعلام الاجتماعي والموبايل</a:t>
            </a:r>
          </a:p>
        </p:txBody>
      </p:sp>
      <p:sp>
        <p:nvSpPr>
          <p:cNvPr id="13" name="Rectangle 12">
            <a:extLst>
              <a:ext uri="{FF2B5EF4-FFF2-40B4-BE49-F238E27FC236}">
                <a16:creationId xmlns:a16="http://schemas.microsoft.com/office/drawing/2014/main" id="{BBC4C75A-6D88-4514-A87A-CA9E30F98C8D}"/>
              </a:ext>
            </a:extLst>
          </p:cNvPr>
          <p:cNvSpPr/>
          <p:nvPr/>
        </p:nvSpPr>
        <p:spPr>
          <a:xfrm>
            <a:off x="7016618" y="4238243"/>
            <a:ext cx="1167973"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2010</a:t>
            </a:r>
          </a:p>
        </p:txBody>
      </p:sp>
      <p:sp>
        <p:nvSpPr>
          <p:cNvPr id="14" name="Rectangle 13">
            <a:extLst>
              <a:ext uri="{FF2B5EF4-FFF2-40B4-BE49-F238E27FC236}">
                <a16:creationId xmlns:a16="http://schemas.microsoft.com/office/drawing/2014/main" id="{044C9FA1-1201-46D9-88F7-F68DA51FB7CB}"/>
              </a:ext>
            </a:extLst>
          </p:cNvPr>
          <p:cNvSpPr/>
          <p:nvPr/>
        </p:nvSpPr>
        <p:spPr>
          <a:xfrm>
            <a:off x="345231" y="5020625"/>
            <a:ext cx="6634067"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التحول الكامل للرقمنة وتقنيات الذكاء الاصطناعي</a:t>
            </a:r>
          </a:p>
        </p:txBody>
      </p:sp>
      <p:sp>
        <p:nvSpPr>
          <p:cNvPr id="18" name="Rectangle 17">
            <a:extLst>
              <a:ext uri="{FF2B5EF4-FFF2-40B4-BE49-F238E27FC236}">
                <a16:creationId xmlns:a16="http://schemas.microsoft.com/office/drawing/2014/main" id="{5C3E2FEF-E892-4F68-A1D8-E7993738C0C4}"/>
              </a:ext>
            </a:extLst>
          </p:cNvPr>
          <p:cNvSpPr/>
          <p:nvPr/>
        </p:nvSpPr>
        <p:spPr>
          <a:xfrm>
            <a:off x="7016618" y="5020626"/>
            <a:ext cx="1167973"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2020</a:t>
            </a:r>
          </a:p>
        </p:txBody>
      </p:sp>
      <p:sp>
        <p:nvSpPr>
          <p:cNvPr id="22" name="TextBox 21">
            <a:extLst>
              <a:ext uri="{FF2B5EF4-FFF2-40B4-BE49-F238E27FC236}">
                <a16:creationId xmlns:a16="http://schemas.microsoft.com/office/drawing/2014/main" id="{69316AE9-B984-4F86-9D2C-D631F4AA6234}"/>
              </a:ext>
            </a:extLst>
          </p:cNvPr>
          <p:cNvSpPr txBox="1"/>
          <p:nvPr/>
        </p:nvSpPr>
        <p:spPr>
          <a:xfrm>
            <a:off x="531846" y="1675463"/>
            <a:ext cx="11383768" cy="944169"/>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مرت الصحافة الإلكترونية بالعديد من المراحل، نذكرها اختصاراً في التالي:</a:t>
            </a:r>
          </a:p>
          <a:p>
            <a:pPr algn="just" rtl="1">
              <a:lnSpc>
                <a:spcPct val="200000"/>
              </a:lnSpc>
            </a:pPr>
            <a:endParaRPr lang="ar-SA" sz="900" dirty="0">
              <a:latin typeface="Alexandria" charset="0"/>
              <a:cs typeface="Alexandria" charset="0"/>
            </a:endParaRPr>
          </a:p>
        </p:txBody>
      </p:sp>
      <p:pic>
        <p:nvPicPr>
          <p:cNvPr id="20" name="Picture 2" descr="الهيئة الاتحادية للضرائب - المركز الاعلامي">
            <a:extLst>
              <a:ext uri="{FF2B5EF4-FFF2-40B4-BE49-F238E27FC236}">
                <a16:creationId xmlns:a16="http://schemas.microsoft.com/office/drawing/2014/main" id="{216717AC-B020-493A-B722-BBF7B02AC61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2197" b="5546"/>
          <a:stretch/>
        </p:blipFill>
        <p:spPr bwMode="auto">
          <a:xfrm>
            <a:off x="8423603" y="2705849"/>
            <a:ext cx="3423166" cy="29671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657284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
                                            <p:txEl>
                                              <p:pRg st="0" end="0"/>
                                            </p:txEl>
                                          </p:spTgt>
                                        </p:tgtEl>
                                        <p:attrNameLst>
                                          <p:attrName>style.visibility</p:attrName>
                                        </p:attrNameLst>
                                      </p:cBhvr>
                                      <p:to>
                                        <p:strVal val="visible"/>
                                      </p:to>
                                    </p:set>
                                    <p:animEffect transition="in" filter="fade">
                                      <p:cBhvr>
                                        <p:cTn id="12" dur="500"/>
                                        <p:tgtEl>
                                          <p:spTgt spid="2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1000"/>
                                        <p:tgtEl>
                                          <p:spTgt spid="20"/>
                                        </p:tgtEl>
                                      </p:cBhvr>
                                    </p:animEffect>
                                    <p:anim calcmode="lin" valueType="num">
                                      <p:cBhvr>
                                        <p:cTn id="18" dur="1000" fill="hold"/>
                                        <p:tgtEl>
                                          <p:spTgt spid="20"/>
                                        </p:tgtEl>
                                        <p:attrNameLst>
                                          <p:attrName>ppt_x</p:attrName>
                                        </p:attrNameLst>
                                      </p:cBhvr>
                                      <p:tavLst>
                                        <p:tav tm="0">
                                          <p:val>
                                            <p:strVal val="#ppt_x"/>
                                          </p:val>
                                        </p:tav>
                                        <p:tav tm="100000">
                                          <p:val>
                                            <p:strVal val="#ppt_x"/>
                                          </p:val>
                                        </p:tav>
                                      </p:tavLst>
                                    </p:anim>
                                    <p:anim calcmode="lin" valueType="num">
                                      <p:cBhvr>
                                        <p:cTn id="1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500"/>
                                        <p:tgtEl>
                                          <p:spTgt spid="4"/>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500"/>
                                        <p:tgtEl>
                                          <p:spTgt spid="13"/>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500"/>
                                        <p:tgtEl>
                                          <p:spTgt spid="12"/>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500"/>
                                        <p:tgtEl>
                                          <p:spTgt spid="18"/>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5" grpId="0" animBg="1"/>
      <p:bldP spid="16" grpId="0" animBg="1"/>
      <p:bldP spid="9" grpId="0" animBg="1"/>
      <p:bldP spid="10" grpId="0" animBg="1"/>
      <p:bldP spid="12" grpId="0" animBg="1"/>
      <p:bldP spid="13" grpId="0" animBg="1"/>
      <p:bldP spid="14" grpId="0" animBg="1"/>
      <p:bldP spid="18" grpId="0" animBg="1"/>
      <p:bldP spid="2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1915040"/>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الفرق بين الصحافة الورقية والإلكترونية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graphicFrame>
        <p:nvGraphicFramePr>
          <p:cNvPr id="3" name="Table 3">
            <a:extLst>
              <a:ext uri="{FF2B5EF4-FFF2-40B4-BE49-F238E27FC236}">
                <a16:creationId xmlns:a16="http://schemas.microsoft.com/office/drawing/2014/main" id="{FA9D4C48-7E3E-49D7-B2E7-1A2442E9DE0C}"/>
              </a:ext>
            </a:extLst>
          </p:cNvPr>
          <p:cNvGraphicFramePr>
            <a:graphicFrameLocks noGrp="1"/>
          </p:cNvGraphicFramePr>
          <p:nvPr>
            <p:extLst>
              <p:ext uri="{D42A27DB-BD31-4B8C-83A1-F6EECF244321}">
                <p14:modId xmlns:p14="http://schemas.microsoft.com/office/powerpoint/2010/main" val="2026905444"/>
              </p:ext>
            </p:extLst>
          </p:nvPr>
        </p:nvGraphicFramePr>
        <p:xfrm>
          <a:off x="877078" y="2753738"/>
          <a:ext cx="10551594" cy="3308743"/>
        </p:xfrm>
        <a:graphic>
          <a:graphicData uri="http://schemas.openxmlformats.org/drawingml/2006/table">
            <a:tbl>
              <a:tblPr firstRow="1" bandRow="1">
                <a:tableStyleId>{21E4AEA4-8DFA-4A89-87EB-49C32662AFE0}</a:tableStyleId>
              </a:tblPr>
              <a:tblGrid>
                <a:gridCol w="3974839">
                  <a:extLst>
                    <a:ext uri="{9D8B030D-6E8A-4147-A177-3AD203B41FA5}">
                      <a16:colId xmlns:a16="http://schemas.microsoft.com/office/drawing/2014/main" val="2965380653"/>
                    </a:ext>
                  </a:extLst>
                </a:gridCol>
                <a:gridCol w="4264090">
                  <a:extLst>
                    <a:ext uri="{9D8B030D-6E8A-4147-A177-3AD203B41FA5}">
                      <a16:colId xmlns:a16="http://schemas.microsoft.com/office/drawing/2014/main" val="2657170364"/>
                    </a:ext>
                  </a:extLst>
                </a:gridCol>
                <a:gridCol w="2312665">
                  <a:extLst>
                    <a:ext uri="{9D8B030D-6E8A-4147-A177-3AD203B41FA5}">
                      <a16:colId xmlns:a16="http://schemas.microsoft.com/office/drawing/2014/main" val="1237019608"/>
                    </a:ext>
                  </a:extLst>
                </a:gridCol>
              </a:tblGrid>
              <a:tr h="735911">
                <a:tc>
                  <a:txBody>
                    <a:bodyPr/>
                    <a:lstStyle/>
                    <a:p>
                      <a:pPr algn="ctr" rtl="1"/>
                      <a:r>
                        <a:rPr lang="ar-SA" dirty="0">
                          <a:latin typeface="Alexandria" pitchFamily="2" charset="-78"/>
                          <a:cs typeface="Alexandria" pitchFamily="2" charset="-78"/>
                        </a:rPr>
                        <a:t>الإلكترونية</a:t>
                      </a:r>
                    </a:p>
                  </a:txBody>
                  <a:tcPr anchor="ctr">
                    <a:solidFill>
                      <a:srgbClr val="C00000"/>
                    </a:solidFill>
                  </a:tcPr>
                </a:tc>
                <a:tc>
                  <a:txBody>
                    <a:bodyPr/>
                    <a:lstStyle/>
                    <a:p>
                      <a:pPr algn="ctr" rtl="1"/>
                      <a:r>
                        <a:rPr lang="ar-SA" dirty="0">
                          <a:latin typeface="Alexandria" pitchFamily="2" charset="-78"/>
                          <a:cs typeface="Alexandria" pitchFamily="2" charset="-78"/>
                        </a:rPr>
                        <a:t>الورقية</a:t>
                      </a:r>
                    </a:p>
                  </a:txBody>
                  <a:tcPr anchor="ctr">
                    <a:solidFill>
                      <a:srgbClr val="C00000"/>
                    </a:solidFill>
                  </a:tcPr>
                </a:tc>
                <a:tc>
                  <a:txBody>
                    <a:bodyPr/>
                    <a:lstStyle/>
                    <a:p>
                      <a:pPr algn="ctr" rtl="1"/>
                      <a:r>
                        <a:rPr lang="ar-SA" dirty="0">
                          <a:latin typeface="Alexandria" pitchFamily="2" charset="-78"/>
                          <a:cs typeface="Alexandria" pitchFamily="2" charset="-78"/>
                        </a:rPr>
                        <a:t>العنصر</a:t>
                      </a:r>
                      <a:endParaRPr lang="en-US" dirty="0">
                        <a:latin typeface="Alexandria" pitchFamily="2" charset="-78"/>
                        <a:cs typeface="Alexandria" pitchFamily="2" charset="-78"/>
                      </a:endParaRPr>
                    </a:p>
                  </a:txBody>
                  <a:tcPr anchor="ctr">
                    <a:solidFill>
                      <a:srgbClr val="C00000"/>
                    </a:solidFill>
                  </a:tcPr>
                </a:tc>
                <a:extLst>
                  <a:ext uri="{0D108BD9-81ED-4DB2-BD59-A6C34878D82A}">
                    <a16:rowId xmlns:a16="http://schemas.microsoft.com/office/drawing/2014/main" val="134421642"/>
                  </a:ext>
                </a:extLst>
              </a:tr>
              <a:tr h="643208">
                <a:tc>
                  <a:txBody>
                    <a:bodyPr/>
                    <a:lstStyle/>
                    <a:p>
                      <a:pPr algn="ctr" rtl="1"/>
                      <a:r>
                        <a:rPr lang="ar-SA" dirty="0">
                          <a:latin typeface="Alexandria" pitchFamily="2" charset="-78"/>
                          <a:cs typeface="Alexandria" pitchFamily="2" charset="-78"/>
                        </a:rPr>
                        <a:t>لحظي وفوري</a:t>
                      </a:r>
                      <a:endParaRPr lang="en-US" dirty="0">
                        <a:latin typeface="Alexandria" pitchFamily="2" charset="-78"/>
                        <a:cs typeface="Alexandria" pitchFamily="2" charset="-78"/>
                      </a:endParaRPr>
                    </a:p>
                  </a:txBody>
                  <a:tcPr anchor="ctr"/>
                </a:tc>
                <a:tc>
                  <a:txBody>
                    <a:bodyPr/>
                    <a:lstStyle/>
                    <a:p>
                      <a:pPr algn="ctr" rtl="1"/>
                      <a:r>
                        <a:rPr lang="ar-SA" dirty="0">
                          <a:latin typeface="Alexandria" pitchFamily="2" charset="-78"/>
                          <a:cs typeface="Alexandria" pitchFamily="2" charset="-78"/>
                        </a:rPr>
                        <a:t>دوري</a:t>
                      </a:r>
                      <a:endParaRPr lang="en-US" dirty="0">
                        <a:latin typeface="Alexandria" pitchFamily="2" charset="-78"/>
                        <a:cs typeface="Alexandria" pitchFamily="2" charset="-78"/>
                      </a:endParaRPr>
                    </a:p>
                  </a:txBody>
                  <a:tcPr anchor="ctr"/>
                </a:tc>
                <a:tc>
                  <a:txBody>
                    <a:bodyPr/>
                    <a:lstStyle/>
                    <a:p>
                      <a:pPr algn="ctr" rtl="1"/>
                      <a:r>
                        <a:rPr lang="ar-SA" dirty="0">
                          <a:latin typeface="Alexandria" pitchFamily="2" charset="-78"/>
                          <a:cs typeface="Alexandria" pitchFamily="2" charset="-78"/>
                        </a:rPr>
                        <a:t>النشر</a:t>
                      </a:r>
                      <a:endParaRPr lang="en-US" dirty="0">
                        <a:latin typeface="Alexandria" pitchFamily="2" charset="-78"/>
                        <a:cs typeface="Alexandria" pitchFamily="2" charset="-78"/>
                      </a:endParaRPr>
                    </a:p>
                  </a:txBody>
                  <a:tcPr anchor="ctr"/>
                </a:tc>
                <a:extLst>
                  <a:ext uri="{0D108BD9-81ED-4DB2-BD59-A6C34878D82A}">
                    <a16:rowId xmlns:a16="http://schemas.microsoft.com/office/drawing/2014/main" val="3383495909"/>
                  </a:ext>
                </a:extLst>
              </a:tr>
              <a:tr h="643208">
                <a:tc>
                  <a:txBody>
                    <a:bodyPr/>
                    <a:lstStyle/>
                    <a:p>
                      <a:pPr algn="ctr" rtl="1"/>
                      <a:r>
                        <a:rPr lang="ar-SA" dirty="0">
                          <a:latin typeface="Alexandria" pitchFamily="2" charset="-78"/>
                          <a:cs typeface="Alexandria" pitchFamily="2" charset="-78"/>
                        </a:rPr>
                        <a:t>فيديو وصوت وتفاعل</a:t>
                      </a:r>
                      <a:endParaRPr lang="en-US" dirty="0">
                        <a:latin typeface="Alexandria" pitchFamily="2" charset="-78"/>
                        <a:cs typeface="Alexandria" pitchFamily="2" charset="-78"/>
                      </a:endParaRPr>
                    </a:p>
                  </a:txBody>
                  <a:tcPr anchor="ctr"/>
                </a:tc>
                <a:tc>
                  <a:txBody>
                    <a:bodyPr/>
                    <a:lstStyle/>
                    <a:p>
                      <a:pPr algn="ctr" rtl="1"/>
                      <a:r>
                        <a:rPr lang="ar-SA" dirty="0">
                          <a:latin typeface="Alexandria" pitchFamily="2" charset="-78"/>
                          <a:cs typeface="Alexandria" pitchFamily="2" charset="-78"/>
                        </a:rPr>
                        <a:t>نصوص وصور</a:t>
                      </a:r>
                      <a:endParaRPr lang="en-US" dirty="0">
                        <a:latin typeface="Alexandria" pitchFamily="2" charset="-78"/>
                        <a:cs typeface="Alexandria" pitchFamily="2" charset="-78"/>
                      </a:endParaRPr>
                    </a:p>
                  </a:txBody>
                  <a:tcPr anchor="ctr"/>
                </a:tc>
                <a:tc>
                  <a:txBody>
                    <a:bodyPr/>
                    <a:lstStyle/>
                    <a:p>
                      <a:pPr algn="ctr" rtl="1"/>
                      <a:r>
                        <a:rPr lang="ar-SA" dirty="0">
                          <a:latin typeface="Alexandria" pitchFamily="2" charset="-78"/>
                          <a:cs typeface="Alexandria" pitchFamily="2" charset="-78"/>
                        </a:rPr>
                        <a:t>الوسائط</a:t>
                      </a:r>
                      <a:endParaRPr lang="en-US" dirty="0">
                        <a:latin typeface="Alexandria" pitchFamily="2" charset="-78"/>
                        <a:cs typeface="Alexandria" pitchFamily="2" charset="-78"/>
                      </a:endParaRPr>
                    </a:p>
                  </a:txBody>
                  <a:tcPr anchor="ctr"/>
                </a:tc>
                <a:extLst>
                  <a:ext uri="{0D108BD9-81ED-4DB2-BD59-A6C34878D82A}">
                    <a16:rowId xmlns:a16="http://schemas.microsoft.com/office/drawing/2014/main" val="690153847"/>
                  </a:ext>
                </a:extLst>
              </a:tr>
              <a:tr h="643208">
                <a:tc>
                  <a:txBody>
                    <a:bodyPr/>
                    <a:lstStyle/>
                    <a:p>
                      <a:pPr algn="ctr" rtl="1"/>
                      <a:r>
                        <a:rPr lang="ar-SA" dirty="0">
                          <a:latin typeface="Alexandria" pitchFamily="2" charset="-78"/>
                          <a:cs typeface="Alexandria" pitchFamily="2" charset="-78"/>
                        </a:rPr>
                        <a:t>منخفضة نسبياً</a:t>
                      </a:r>
                      <a:endParaRPr lang="en-US" dirty="0">
                        <a:latin typeface="Alexandria" pitchFamily="2" charset="-78"/>
                        <a:cs typeface="Alexandria" pitchFamily="2" charset="-78"/>
                      </a:endParaRPr>
                    </a:p>
                  </a:txBody>
                  <a:tcPr anchor="ctr"/>
                </a:tc>
                <a:tc>
                  <a:txBody>
                    <a:bodyPr/>
                    <a:lstStyle/>
                    <a:p>
                      <a:pPr algn="ctr" rtl="1"/>
                      <a:r>
                        <a:rPr lang="ar-SA" dirty="0">
                          <a:latin typeface="Alexandria" pitchFamily="2" charset="-78"/>
                          <a:cs typeface="Alexandria" pitchFamily="2" charset="-78"/>
                        </a:rPr>
                        <a:t>مرتفعة</a:t>
                      </a:r>
                      <a:endParaRPr lang="en-US" dirty="0">
                        <a:latin typeface="Alexandria" pitchFamily="2" charset="-78"/>
                        <a:cs typeface="Alexandria" pitchFamily="2" charset="-78"/>
                      </a:endParaRPr>
                    </a:p>
                  </a:txBody>
                  <a:tcPr anchor="ctr"/>
                </a:tc>
                <a:tc>
                  <a:txBody>
                    <a:bodyPr/>
                    <a:lstStyle/>
                    <a:p>
                      <a:pPr algn="ctr" rtl="1"/>
                      <a:r>
                        <a:rPr lang="ar-SA" dirty="0">
                          <a:latin typeface="Alexandria" pitchFamily="2" charset="-78"/>
                          <a:cs typeface="Alexandria" pitchFamily="2" charset="-78"/>
                        </a:rPr>
                        <a:t>التكلفة</a:t>
                      </a:r>
                      <a:endParaRPr lang="en-US" dirty="0">
                        <a:latin typeface="Alexandria" pitchFamily="2" charset="-78"/>
                        <a:cs typeface="Alexandria" pitchFamily="2" charset="-78"/>
                      </a:endParaRPr>
                    </a:p>
                  </a:txBody>
                  <a:tcPr anchor="ctr"/>
                </a:tc>
                <a:extLst>
                  <a:ext uri="{0D108BD9-81ED-4DB2-BD59-A6C34878D82A}">
                    <a16:rowId xmlns:a16="http://schemas.microsoft.com/office/drawing/2014/main" val="2869931370"/>
                  </a:ext>
                </a:extLst>
              </a:tr>
              <a:tr h="643208">
                <a:tc>
                  <a:txBody>
                    <a:bodyPr/>
                    <a:lstStyle/>
                    <a:p>
                      <a:pPr algn="ctr" rtl="1"/>
                      <a:r>
                        <a:rPr lang="ar-SA" dirty="0">
                          <a:latin typeface="Alexandria" pitchFamily="2" charset="-78"/>
                          <a:cs typeface="Alexandria" pitchFamily="2" charset="-78"/>
                        </a:rPr>
                        <a:t>عالمي وفوري</a:t>
                      </a:r>
                      <a:endParaRPr lang="en-US" dirty="0">
                        <a:latin typeface="Alexandria" pitchFamily="2" charset="-78"/>
                        <a:cs typeface="Alexandria" pitchFamily="2" charset="-78"/>
                      </a:endParaRPr>
                    </a:p>
                  </a:txBody>
                  <a:tcPr anchor="ctr"/>
                </a:tc>
                <a:tc>
                  <a:txBody>
                    <a:bodyPr/>
                    <a:lstStyle/>
                    <a:p>
                      <a:pPr algn="ctr" rtl="1"/>
                      <a:r>
                        <a:rPr lang="ar-SA" dirty="0">
                          <a:latin typeface="Alexandria" pitchFamily="2" charset="-78"/>
                          <a:cs typeface="Alexandria" pitchFamily="2" charset="-78"/>
                        </a:rPr>
                        <a:t>محلي أو إقليمي</a:t>
                      </a:r>
                      <a:endParaRPr lang="en-US" dirty="0">
                        <a:latin typeface="Alexandria" pitchFamily="2" charset="-78"/>
                        <a:cs typeface="Alexandria" pitchFamily="2" charset="-78"/>
                      </a:endParaRPr>
                    </a:p>
                  </a:txBody>
                  <a:tcPr anchor="ctr"/>
                </a:tc>
                <a:tc>
                  <a:txBody>
                    <a:bodyPr/>
                    <a:lstStyle/>
                    <a:p>
                      <a:pPr algn="ctr" rtl="1"/>
                      <a:r>
                        <a:rPr lang="ar-SA" dirty="0">
                          <a:latin typeface="Alexandria" pitchFamily="2" charset="-78"/>
                          <a:cs typeface="Alexandria" pitchFamily="2" charset="-78"/>
                        </a:rPr>
                        <a:t>الوصول</a:t>
                      </a:r>
                      <a:endParaRPr lang="en-US" dirty="0">
                        <a:latin typeface="Alexandria" pitchFamily="2" charset="-78"/>
                        <a:cs typeface="Alexandria" pitchFamily="2" charset="-78"/>
                      </a:endParaRPr>
                    </a:p>
                  </a:txBody>
                  <a:tcPr anchor="ctr"/>
                </a:tc>
                <a:extLst>
                  <a:ext uri="{0D108BD9-81ED-4DB2-BD59-A6C34878D82A}">
                    <a16:rowId xmlns:a16="http://schemas.microsoft.com/office/drawing/2014/main" val="235350397"/>
                  </a:ext>
                </a:extLst>
              </a:tr>
            </a:tbl>
          </a:graphicData>
        </a:graphic>
      </p:graphicFrame>
    </p:spTree>
    <p:extLst>
      <p:ext uri="{BB962C8B-B14F-4D97-AF65-F5344CB8AC3E}">
        <p14:creationId xmlns:p14="http://schemas.microsoft.com/office/powerpoint/2010/main" val="408511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797B832-D676-493E-8C66-8F08C5445202}"/>
              </a:ext>
            </a:extLst>
          </p:cNvPr>
          <p:cNvPicPr>
            <a:picLocks noChangeAspect="1"/>
          </p:cNvPicPr>
          <p:nvPr/>
        </p:nvPicPr>
        <p:blipFill>
          <a:blip r:embed="rId2">
            <a:alphaModFix amt="35000"/>
          </a:blip>
          <a:stretch>
            <a:fillRect/>
          </a:stretch>
        </p:blipFill>
        <p:spPr>
          <a:xfrm>
            <a:off x="-83976" y="-410495"/>
            <a:ext cx="12419045" cy="73991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1"/>
            <a:ext cx="9421571" cy="122469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أنواع مواقع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10" name="Rectangle 9">
            <a:extLst>
              <a:ext uri="{FF2B5EF4-FFF2-40B4-BE49-F238E27FC236}">
                <a16:creationId xmlns:a16="http://schemas.microsoft.com/office/drawing/2014/main" id="{426F8F23-96E5-42B9-BF7D-2FECD5D1F445}"/>
              </a:ext>
            </a:extLst>
          </p:cNvPr>
          <p:cNvSpPr/>
          <p:nvPr/>
        </p:nvSpPr>
        <p:spPr>
          <a:xfrm>
            <a:off x="3974840" y="2755528"/>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sz="2000" dirty="0">
                <a:solidFill>
                  <a:schemeClr val="tx1"/>
                </a:solidFill>
                <a:latin typeface="Alexandria" charset="0"/>
                <a:cs typeface="Alexandria" charset="0"/>
              </a:rPr>
              <a:t>مواقع صحف ورقية إلكترونية</a:t>
            </a:r>
          </a:p>
        </p:txBody>
      </p:sp>
      <p:sp>
        <p:nvSpPr>
          <p:cNvPr id="13" name="Rectangle 12">
            <a:extLst>
              <a:ext uri="{FF2B5EF4-FFF2-40B4-BE49-F238E27FC236}">
                <a16:creationId xmlns:a16="http://schemas.microsoft.com/office/drawing/2014/main" id="{A48A001A-E712-495A-B972-F6046964F27B}"/>
              </a:ext>
            </a:extLst>
          </p:cNvPr>
          <p:cNvSpPr/>
          <p:nvPr/>
        </p:nvSpPr>
        <p:spPr>
          <a:xfrm>
            <a:off x="3974840" y="3397771"/>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sz="2000" dirty="0">
                <a:solidFill>
                  <a:schemeClr val="tx1"/>
                </a:solidFill>
                <a:latin typeface="Alexandria" charset="0"/>
                <a:cs typeface="Alexandria" charset="0"/>
              </a:rPr>
              <a:t>مواقع إخبارية رقمية بالكامل</a:t>
            </a:r>
          </a:p>
        </p:txBody>
      </p:sp>
      <p:sp>
        <p:nvSpPr>
          <p:cNvPr id="18" name="Rectangle 17">
            <a:extLst>
              <a:ext uri="{FF2B5EF4-FFF2-40B4-BE49-F238E27FC236}">
                <a16:creationId xmlns:a16="http://schemas.microsoft.com/office/drawing/2014/main" id="{29485808-8EDB-40D2-A536-09873CC5984C}"/>
              </a:ext>
            </a:extLst>
          </p:cNvPr>
          <p:cNvSpPr/>
          <p:nvPr/>
        </p:nvSpPr>
        <p:spPr>
          <a:xfrm>
            <a:off x="3974840" y="4030683"/>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sz="2000" dirty="0">
                <a:solidFill>
                  <a:schemeClr val="tx1"/>
                </a:solidFill>
                <a:latin typeface="Alexandria" charset="0"/>
                <a:cs typeface="Alexandria" charset="0"/>
              </a:rPr>
              <a:t>مدونات ومجلات إلكترونية</a:t>
            </a:r>
          </a:p>
        </p:txBody>
      </p:sp>
      <p:sp>
        <p:nvSpPr>
          <p:cNvPr id="21" name="Rectangle 20">
            <a:extLst>
              <a:ext uri="{FF2B5EF4-FFF2-40B4-BE49-F238E27FC236}">
                <a16:creationId xmlns:a16="http://schemas.microsoft.com/office/drawing/2014/main" id="{14821A42-793E-4E6A-94BD-049D6E981434}"/>
              </a:ext>
            </a:extLst>
          </p:cNvPr>
          <p:cNvSpPr/>
          <p:nvPr/>
        </p:nvSpPr>
        <p:spPr>
          <a:xfrm>
            <a:off x="3974840" y="4673101"/>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sz="2000" dirty="0">
                <a:solidFill>
                  <a:schemeClr val="tx1"/>
                </a:solidFill>
                <a:latin typeface="Alexandria" charset="0"/>
                <a:cs typeface="Alexandria" charset="0"/>
              </a:rPr>
              <a:t>مواقع الأخبار العاجلة</a:t>
            </a:r>
          </a:p>
        </p:txBody>
      </p:sp>
      <p:sp>
        <p:nvSpPr>
          <p:cNvPr id="23" name="Rectangle 22">
            <a:extLst>
              <a:ext uri="{FF2B5EF4-FFF2-40B4-BE49-F238E27FC236}">
                <a16:creationId xmlns:a16="http://schemas.microsoft.com/office/drawing/2014/main" id="{C260212E-9C23-45CA-8D92-0F084C305BE0}"/>
              </a:ext>
            </a:extLst>
          </p:cNvPr>
          <p:cNvSpPr/>
          <p:nvPr/>
        </p:nvSpPr>
        <p:spPr>
          <a:xfrm>
            <a:off x="3974840" y="5315519"/>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sz="2000" dirty="0">
                <a:solidFill>
                  <a:schemeClr val="tx1"/>
                </a:solidFill>
                <a:latin typeface="Alexandria" charset="0"/>
                <a:cs typeface="Alexandria" charset="0"/>
              </a:rPr>
              <a:t>مواقع المتخصصين (اقتصادية، رياضية، علمية)</a:t>
            </a:r>
          </a:p>
        </p:txBody>
      </p:sp>
      <p:sp>
        <p:nvSpPr>
          <p:cNvPr id="26" name="Rectangle 25">
            <a:extLst>
              <a:ext uri="{FF2B5EF4-FFF2-40B4-BE49-F238E27FC236}">
                <a16:creationId xmlns:a16="http://schemas.microsoft.com/office/drawing/2014/main" id="{D91B3949-EC2E-4A55-9D60-877AEEE5E424}"/>
              </a:ext>
            </a:extLst>
          </p:cNvPr>
          <p:cNvSpPr/>
          <p:nvPr/>
        </p:nvSpPr>
        <p:spPr>
          <a:xfrm>
            <a:off x="10014124" y="2743646"/>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أولاً</a:t>
            </a:r>
          </a:p>
        </p:txBody>
      </p:sp>
      <p:sp>
        <p:nvSpPr>
          <p:cNvPr id="27" name="Rectangle 26">
            <a:extLst>
              <a:ext uri="{FF2B5EF4-FFF2-40B4-BE49-F238E27FC236}">
                <a16:creationId xmlns:a16="http://schemas.microsoft.com/office/drawing/2014/main" id="{0DC8B703-F95D-4406-B2E3-46CF69DA4A7A}"/>
              </a:ext>
            </a:extLst>
          </p:cNvPr>
          <p:cNvSpPr/>
          <p:nvPr/>
        </p:nvSpPr>
        <p:spPr>
          <a:xfrm>
            <a:off x="10014124" y="3385889"/>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ثانياً</a:t>
            </a:r>
          </a:p>
        </p:txBody>
      </p:sp>
      <p:sp>
        <p:nvSpPr>
          <p:cNvPr id="28" name="Rectangle 27">
            <a:extLst>
              <a:ext uri="{FF2B5EF4-FFF2-40B4-BE49-F238E27FC236}">
                <a16:creationId xmlns:a16="http://schemas.microsoft.com/office/drawing/2014/main" id="{AA6EAE9C-6808-41BE-87E6-3EFE73B17C59}"/>
              </a:ext>
            </a:extLst>
          </p:cNvPr>
          <p:cNvSpPr/>
          <p:nvPr/>
        </p:nvSpPr>
        <p:spPr>
          <a:xfrm>
            <a:off x="10014124" y="4018801"/>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ثالثاً</a:t>
            </a:r>
          </a:p>
        </p:txBody>
      </p:sp>
      <p:sp>
        <p:nvSpPr>
          <p:cNvPr id="29" name="Rectangle 28">
            <a:extLst>
              <a:ext uri="{FF2B5EF4-FFF2-40B4-BE49-F238E27FC236}">
                <a16:creationId xmlns:a16="http://schemas.microsoft.com/office/drawing/2014/main" id="{D2F35CA8-D874-472D-B004-AD185F70F617}"/>
              </a:ext>
            </a:extLst>
          </p:cNvPr>
          <p:cNvSpPr/>
          <p:nvPr/>
        </p:nvSpPr>
        <p:spPr>
          <a:xfrm>
            <a:off x="10014124" y="4661219"/>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رابعاً</a:t>
            </a:r>
          </a:p>
        </p:txBody>
      </p:sp>
      <p:sp>
        <p:nvSpPr>
          <p:cNvPr id="30" name="Rectangle 29">
            <a:extLst>
              <a:ext uri="{FF2B5EF4-FFF2-40B4-BE49-F238E27FC236}">
                <a16:creationId xmlns:a16="http://schemas.microsoft.com/office/drawing/2014/main" id="{FCED8BDF-3964-49B7-A6E9-8BE9679876EA}"/>
              </a:ext>
            </a:extLst>
          </p:cNvPr>
          <p:cNvSpPr/>
          <p:nvPr/>
        </p:nvSpPr>
        <p:spPr>
          <a:xfrm>
            <a:off x="10014124" y="5303637"/>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خامساً</a:t>
            </a:r>
          </a:p>
        </p:txBody>
      </p:sp>
      <p:sp>
        <p:nvSpPr>
          <p:cNvPr id="31" name="TextBox 30">
            <a:extLst>
              <a:ext uri="{FF2B5EF4-FFF2-40B4-BE49-F238E27FC236}">
                <a16:creationId xmlns:a16="http://schemas.microsoft.com/office/drawing/2014/main" id="{C041BE5C-795A-4C50-9936-FB42245E7290}"/>
              </a:ext>
            </a:extLst>
          </p:cNvPr>
          <p:cNvSpPr txBox="1"/>
          <p:nvPr/>
        </p:nvSpPr>
        <p:spPr>
          <a:xfrm>
            <a:off x="2980530" y="1874260"/>
            <a:ext cx="8985339" cy="882614"/>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هناك عدد من أنواع المواقع والصحف الإلكترونية يمكن تصنيفها إلى:</a:t>
            </a:r>
          </a:p>
          <a:p>
            <a:pPr algn="just" rtl="1">
              <a:lnSpc>
                <a:spcPct val="200000"/>
              </a:lnSpc>
            </a:pPr>
            <a:endParaRPr lang="ar-SA" sz="900" dirty="0">
              <a:latin typeface="Alexandria" charset="0"/>
              <a:cs typeface="Alexandria" charset="0"/>
            </a:endParaRPr>
          </a:p>
        </p:txBody>
      </p:sp>
    </p:spTree>
    <p:extLst>
      <p:ext uri="{BB962C8B-B14F-4D97-AF65-F5344CB8AC3E}">
        <p14:creationId xmlns:p14="http://schemas.microsoft.com/office/powerpoint/2010/main" val="20152315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xEl>
                                              <p:pRg st="0" end="0"/>
                                            </p:txEl>
                                          </p:spTgt>
                                        </p:tgtEl>
                                        <p:attrNameLst>
                                          <p:attrName>style.visibility</p:attrName>
                                        </p:attrNameLst>
                                      </p:cBhvr>
                                      <p:to>
                                        <p:strVal val="visible"/>
                                      </p:to>
                                    </p:set>
                                    <p:animEffect transition="in" filter="fade">
                                      <p:cBhvr>
                                        <p:cTn id="12" dur="500"/>
                                        <p:tgtEl>
                                          <p:spTgt spid="3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500"/>
                                        <p:tgtEl>
                                          <p:spTgt spid="2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500"/>
                                        <p:tgtEl>
                                          <p:spTgt spid="29"/>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500"/>
                                        <p:tgtEl>
                                          <p:spTgt spid="21"/>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500"/>
                                        <p:tgtEl>
                                          <p:spTgt spid="30"/>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0" grpId="0" animBg="1"/>
      <p:bldP spid="13" grpId="0" animBg="1"/>
      <p:bldP spid="18" grpId="0" animBg="1"/>
      <p:bldP spid="21" grpId="0" animBg="1"/>
      <p:bldP spid="23" grpId="0" animBg="1"/>
      <p:bldP spid="26" grpId="0" animBg="1"/>
      <p:bldP spid="27" grpId="0" animBg="1"/>
      <p:bldP spid="28" grpId="0" animBg="1"/>
      <p:bldP spid="29" grpId="0" animBg="1"/>
      <p:bldP spid="30" grpId="0" animBg="1"/>
      <p:bldP spid="31"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488024" y="2348818"/>
            <a:ext cx="7299648" cy="3041089"/>
          </a:xfrm>
          <a:prstGeom prst="rect">
            <a:avLst/>
          </a:prstGeom>
          <a:noFill/>
        </p:spPr>
        <p:txBody>
          <a:bodyPr wrap="square" rtlCol="0">
            <a:spAutoFit/>
          </a:bodyPr>
          <a:lstStyle/>
          <a:p>
            <a:pPr marL="457200" indent="-457200" algn="just" rtl="1">
              <a:lnSpc>
                <a:spcPct val="250000"/>
              </a:lnSpc>
              <a:buFont typeface="+mj-lt"/>
              <a:buAutoNum type="arabicPeriod"/>
            </a:pPr>
            <a:r>
              <a:rPr lang="ar-SA" sz="2000" dirty="0">
                <a:latin typeface="Alexandria" charset="0"/>
                <a:cs typeface="Alexandria" charset="0"/>
              </a:rPr>
              <a:t>هي مواقع تابعة لصحف تقليدية</a:t>
            </a:r>
            <a:r>
              <a:rPr lang="en-US" sz="2000" dirty="0">
                <a:latin typeface="Alexandria" charset="0"/>
                <a:cs typeface="Alexandria" charset="0"/>
              </a:rPr>
              <a:t> </a:t>
            </a:r>
            <a:r>
              <a:rPr lang="ar-SA" sz="2000" dirty="0">
                <a:latin typeface="Alexandria" charset="0"/>
                <a:cs typeface="Alexandria" charset="0"/>
              </a:rPr>
              <a:t>(مطبوعة)</a:t>
            </a:r>
          </a:p>
          <a:p>
            <a:pPr marL="457200" indent="-457200" algn="just" rtl="1">
              <a:lnSpc>
                <a:spcPct val="250000"/>
              </a:lnSpc>
              <a:buFont typeface="+mj-lt"/>
              <a:buAutoNum type="arabicPeriod"/>
            </a:pPr>
            <a:r>
              <a:rPr lang="ar-SA" sz="2000" dirty="0">
                <a:latin typeface="Alexandria" charset="0"/>
                <a:cs typeface="Alexandria" charset="0"/>
              </a:rPr>
              <a:t>مثال لها صحيفتي "الأهرام"، "الشرق الأوسط".</a:t>
            </a:r>
          </a:p>
          <a:p>
            <a:pPr marL="457200" indent="-457200" algn="just" rtl="1">
              <a:lnSpc>
                <a:spcPct val="250000"/>
              </a:lnSpc>
              <a:buFont typeface="+mj-lt"/>
              <a:buAutoNum type="arabicPeriod"/>
            </a:pPr>
            <a:r>
              <a:rPr lang="ar-SA" sz="2000" dirty="0">
                <a:latin typeface="Alexandria" charset="0"/>
                <a:cs typeface="Alexandria" charset="0"/>
              </a:rPr>
              <a:t>تقدم محتواها الورقي مع بعض الإضافات الرقمية.</a:t>
            </a:r>
          </a:p>
          <a:p>
            <a:pPr marL="457200" indent="-457200" algn="just" rtl="1">
              <a:lnSpc>
                <a:spcPct val="250000"/>
              </a:lnSpc>
              <a:buFont typeface="+mj-lt"/>
              <a:buAutoNum type="arabicPeriod"/>
            </a:pPr>
            <a:r>
              <a:rPr lang="ar-SA" sz="2000" dirty="0">
                <a:latin typeface="Alexandria" charset="0"/>
                <a:cs typeface="Alexandria" charset="0"/>
              </a:rPr>
              <a:t>غالباً ما تحافظ على نمط التحرير التقليدي.</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5" name="Rectangle 14">
            <a:extLst>
              <a:ext uri="{FF2B5EF4-FFF2-40B4-BE49-F238E27FC236}">
                <a16:creationId xmlns:a16="http://schemas.microsoft.com/office/drawing/2014/main" id="{CCF97EF3-0E07-4B26-8DE8-8CA5F6D0D0B3}"/>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b="1" dirty="0">
                <a:latin typeface="Alexandria" charset="0"/>
                <a:cs typeface="Alexandria" charset="0"/>
              </a:rPr>
              <a:t>أولاً: مواقع الصحف الورقية الإلكترونية</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أنواع مواقع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 name="Picture 2">
            <a:extLst>
              <a:ext uri="{FF2B5EF4-FFF2-40B4-BE49-F238E27FC236}">
                <a16:creationId xmlns:a16="http://schemas.microsoft.com/office/drawing/2014/main" id="{65D95800-AD73-C4B9-8D0B-FB2ACB8685BD}"/>
              </a:ext>
            </a:extLst>
          </p:cNvPr>
          <p:cNvPicPr>
            <a:picLocks noChangeAspect="1"/>
          </p:cNvPicPr>
          <p:nvPr/>
        </p:nvPicPr>
        <p:blipFill>
          <a:blip r:embed="rId3"/>
          <a:stretch>
            <a:fillRect/>
          </a:stretch>
        </p:blipFill>
        <p:spPr>
          <a:xfrm>
            <a:off x="250140" y="1624325"/>
            <a:ext cx="4387174" cy="2285778"/>
          </a:xfrm>
          <a:prstGeom prst="rect">
            <a:avLst/>
          </a:prstGeom>
        </p:spPr>
      </p:pic>
      <p:pic>
        <p:nvPicPr>
          <p:cNvPr id="5" name="Picture 4">
            <a:extLst>
              <a:ext uri="{FF2B5EF4-FFF2-40B4-BE49-F238E27FC236}">
                <a16:creationId xmlns:a16="http://schemas.microsoft.com/office/drawing/2014/main" id="{6D5C87A3-D446-7BD3-C0E8-38D32947B622}"/>
              </a:ext>
            </a:extLst>
          </p:cNvPr>
          <p:cNvPicPr>
            <a:picLocks noChangeAspect="1"/>
          </p:cNvPicPr>
          <p:nvPr/>
        </p:nvPicPr>
        <p:blipFill>
          <a:blip r:embed="rId4"/>
          <a:stretch>
            <a:fillRect/>
          </a:stretch>
        </p:blipFill>
        <p:spPr>
          <a:xfrm>
            <a:off x="196473" y="4247018"/>
            <a:ext cx="4494507" cy="2285778"/>
          </a:xfrm>
          <a:prstGeom prst="rect">
            <a:avLst/>
          </a:prstGeom>
        </p:spPr>
      </p:pic>
    </p:spTree>
    <p:extLst>
      <p:ext uri="{BB962C8B-B14F-4D97-AF65-F5344CB8AC3E}">
        <p14:creationId xmlns:p14="http://schemas.microsoft.com/office/powerpoint/2010/main" val="212565314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3" end="3"/>
                                            </p:txEl>
                                          </p:spTgt>
                                        </p:tgtEl>
                                        <p:attrNameLst>
                                          <p:attrName>style.visibility</p:attrName>
                                        </p:attrNameLst>
                                      </p:cBhvr>
                                      <p:to>
                                        <p:strVal val="visible"/>
                                      </p:to>
                                    </p:set>
                                    <p:animEffect transition="in" filter="fade">
                                      <p:cBhvr>
                                        <p:cTn id="32"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19EB7F-712F-1C1B-B987-BAD037CAC6F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1F72D3D-85D7-121E-334F-58E60C4B7C6F}"/>
              </a:ext>
            </a:extLst>
          </p:cNvPr>
          <p:cNvSpPr txBox="1"/>
          <p:nvPr/>
        </p:nvSpPr>
        <p:spPr>
          <a:xfrm>
            <a:off x="4488024" y="2348818"/>
            <a:ext cx="7299648" cy="3041089"/>
          </a:xfrm>
          <a:prstGeom prst="rect">
            <a:avLst/>
          </a:prstGeom>
          <a:noFill/>
        </p:spPr>
        <p:txBody>
          <a:bodyPr wrap="square" rtlCol="0">
            <a:spAutoFit/>
          </a:bodyPr>
          <a:lstStyle/>
          <a:p>
            <a:pPr marL="457200" indent="-457200" algn="just" rtl="1">
              <a:lnSpc>
                <a:spcPct val="250000"/>
              </a:lnSpc>
              <a:buFont typeface="+mj-lt"/>
              <a:buAutoNum type="arabicPeriod"/>
            </a:pPr>
            <a:r>
              <a:rPr lang="ar-SA" sz="2000" dirty="0">
                <a:latin typeface="Alexandria" charset="0"/>
                <a:cs typeface="Alexandria" charset="0"/>
              </a:rPr>
              <a:t>لا توجد لها نسخة ورقية.</a:t>
            </a:r>
          </a:p>
          <a:p>
            <a:pPr marL="457200" indent="-457200" algn="just" rtl="1">
              <a:lnSpc>
                <a:spcPct val="250000"/>
              </a:lnSpc>
              <a:buFont typeface="+mj-lt"/>
              <a:buAutoNum type="arabicPeriod"/>
            </a:pPr>
            <a:r>
              <a:rPr lang="ar-SA" sz="2000" dirty="0">
                <a:latin typeface="Alexandria" charset="0"/>
                <a:cs typeface="Alexandria" charset="0"/>
              </a:rPr>
              <a:t>أمثلة: "صحيفة سبق الإلكترونية".</a:t>
            </a:r>
          </a:p>
          <a:p>
            <a:pPr marL="457200" indent="-457200" algn="just" rtl="1">
              <a:lnSpc>
                <a:spcPct val="250000"/>
              </a:lnSpc>
              <a:buFont typeface="+mj-lt"/>
              <a:buAutoNum type="arabicPeriod"/>
            </a:pPr>
            <a:r>
              <a:rPr lang="ar-SA" sz="2000" dirty="0">
                <a:latin typeface="Alexandria" charset="0"/>
                <a:cs typeface="Alexandria" charset="0"/>
              </a:rPr>
              <a:t>أكثر مرونة وابتكاراً من الصحف التقليدية.</a:t>
            </a:r>
          </a:p>
          <a:p>
            <a:pPr marL="457200" indent="-457200" algn="just" rtl="1">
              <a:lnSpc>
                <a:spcPct val="250000"/>
              </a:lnSpc>
              <a:buFont typeface="+mj-lt"/>
              <a:buAutoNum type="arabicPeriod"/>
            </a:pPr>
            <a:r>
              <a:rPr lang="ar-SA" sz="2000" dirty="0">
                <a:latin typeface="Alexandria" charset="0"/>
                <a:cs typeface="Alexandria" charset="0"/>
              </a:rPr>
              <a:t>تعتمد على أدوات التفاعل والتصميم الجذاب.</a:t>
            </a:r>
          </a:p>
        </p:txBody>
      </p:sp>
      <p:sp>
        <p:nvSpPr>
          <p:cNvPr id="24" name="Rectangle 23">
            <a:extLst>
              <a:ext uri="{FF2B5EF4-FFF2-40B4-BE49-F238E27FC236}">
                <a16:creationId xmlns:a16="http://schemas.microsoft.com/office/drawing/2014/main" id="{4F3B9D55-A0EE-FAF1-86C2-7AD9555E754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D4A80BC-30D7-0929-ACBC-B4F7FB76D1AC}"/>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6" name="Rectangle 15">
            <a:extLst>
              <a:ext uri="{FF2B5EF4-FFF2-40B4-BE49-F238E27FC236}">
                <a16:creationId xmlns:a16="http://schemas.microsoft.com/office/drawing/2014/main" id="{B34AE827-0706-9803-ACCC-8325283C869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أنواع مواقع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D1A15CC4-7535-BFB1-262F-3F3BF36028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 name="Picture 2">
            <a:extLst>
              <a:ext uri="{FF2B5EF4-FFF2-40B4-BE49-F238E27FC236}">
                <a16:creationId xmlns:a16="http://schemas.microsoft.com/office/drawing/2014/main" id="{BC00C8B5-4951-21E7-8E74-C41646CD7361}"/>
              </a:ext>
            </a:extLst>
          </p:cNvPr>
          <p:cNvPicPr>
            <a:picLocks noChangeAspect="1"/>
          </p:cNvPicPr>
          <p:nvPr/>
        </p:nvPicPr>
        <p:blipFill>
          <a:blip r:embed="rId3"/>
          <a:stretch>
            <a:fillRect/>
          </a:stretch>
        </p:blipFill>
        <p:spPr>
          <a:xfrm>
            <a:off x="61150" y="1570977"/>
            <a:ext cx="5185476" cy="2544984"/>
          </a:xfrm>
          <a:prstGeom prst="rect">
            <a:avLst/>
          </a:prstGeom>
        </p:spPr>
      </p:pic>
      <p:pic>
        <p:nvPicPr>
          <p:cNvPr id="5" name="Picture 4">
            <a:extLst>
              <a:ext uri="{FF2B5EF4-FFF2-40B4-BE49-F238E27FC236}">
                <a16:creationId xmlns:a16="http://schemas.microsoft.com/office/drawing/2014/main" id="{263EB4C9-AB6F-F95A-E26B-626B109BBBB5}"/>
              </a:ext>
            </a:extLst>
          </p:cNvPr>
          <p:cNvPicPr>
            <a:picLocks noChangeAspect="1"/>
          </p:cNvPicPr>
          <p:nvPr/>
        </p:nvPicPr>
        <p:blipFill>
          <a:blip r:embed="rId4"/>
          <a:stretch>
            <a:fillRect/>
          </a:stretch>
        </p:blipFill>
        <p:spPr>
          <a:xfrm>
            <a:off x="61151" y="4162317"/>
            <a:ext cx="5185476" cy="2442063"/>
          </a:xfrm>
          <a:prstGeom prst="rect">
            <a:avLst/>
          </a:prstGeom>
        </p:spPr>
      </p:pic>
      <p:sp>
        <p:nvSpPr>
          <p:cNvPr id="15" name="Rectangle 14">
            <a:extLst>
              <a:ext uri="{FF2B5EF4-FFF2-40B4-BE49-F238E27FC236}">
                <a16:creationId xmlns:a16="http://schemas.microsoft.com/office/drawing/2014/main" id="{14A898EA-7BA4-7628-4F40-5CC2C451F4F4}"/>
              </a:ext>
            </a:extLst>
          </p:cNvPr>
          <p:cNvSpPr/>
          <p:nvPr/>
        </p:nvSpPr>
        <p:spPr>
          <a:xfrm>
            <a:off x="5246626" y="1558667"/>
            <a:ext cx="6828833"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b="1" dirty="0">
                <a:latin typeface="Alexandria" charset="0"/>
                <a:cs typeface="Alexandria" charset="0"/>
              </a:rPr>
              <a:t>ثانياً: الصحف الرقمية بالكامل</a:t>
            </a:r>
          </a:p>
        </p:txBody>
      </p:sp>
    </p:spTree>
    <p:extLst>
      <p:ext uri="{BB962C8B-B14F-4D97-AF65-F5344CB8AC3E}">
        <p14:creationId xmlns:p14="http://schemas.microsoft.com/office/powerpoint/2010/main" val="167267703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3" end="3"/>
                                            </p:txEl>
                                          </p:spTgt>
                                        </p:tgtEl>
                                        <p:attrNameLst>
                                          <p:attrName>style.visibility</p:attrName>
                                        </p:attrNameLst>
                                      </p:cBhvr>
                                      <p:to>
                                        <p:strVal val="visible"/>
                                      </p:to>
                                    </p:set>
                                    <p:animEffect transition="in" filter="fade">
                                      <p:cBhvr>
                                        <p:cTn id="32"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BA5279-96FC-50D7-FF82-13112CAADAC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BBD5183-AB14-D72E-FEA7-0737AEC2B152}"/>
              </a:ext>
            </a:extLst>
          </p:cNvPr>
          <p:cNvSpPr txBox="1"/>
          <p:nvPr/>
        </p:nvSpPr>
        <p:spPr>
          <a:xfrm>
            <a:off x="4488024" y="2348818"/>
            <a:ext cx="7299648" cy="3041089"/>
          </a:xfrm>
          <a:prstGeom prst="rect">
            <a:avLst/>
          </a:prstGeom>
          <a:noFill/>
        </p:spPr>
        <p:txBody>
          <a:bodyPr wrap="square" rtlCol="0">
            <a:spAutoFit/>
          </a:bodyPr>
          <a:lstStyle/>
          <a:p>
            <a:pPr marL="457200" indent="-457200" algn="just" rtl="1">
              <a:lnSpc>
                <a:spcPct val="250000"/>
              </a:lnSpc>
              <a:buFont typeface="+mj-lt"/>
              <a:buAutoNum type="arabicPeriod"/>
            </a:pPr>
            <a:r>
              <a:rPr lang="ar-SA" sz="2000" dirty="0">
                <a:latin typeface="Alexandria" charset="0"/>
                <a:cs typeface="Alexandria" charset="0"/>
              </a:rPr>
              <a:t>منصات فردية أو جماعية تكتب في مواضيع متخصصة.</a:t>
            </a:r>
          </a:p>
          <a:p>
            <a:pPr marL="457200" indent="-457200" algn="just" rtl="1">
              <a:lnSpc>
                <a:spcPct val="250000"/>
              </a:lnSpc>
              <a:buFont typeface="+mj-lt"/>
              <a:buAutoNum type="arabicPeriod"/>
            </a:pPr>
            <a:r>
              <a:rPr lang="ar-SA" sz="2000" dirty="0">
                <a:latin typeface="Alexandria" charset="0"/>
                <a:cs typeface="Alexandria" charset="0"/>
              </a:rPr>
              <a:t>غالبًا ما تعكس رأيًا أو تحليلًا أكثر من مجرد خبر.</a:t>
            </a:r>
          </a:p>
          <a:p>
            <a:pPr marL="457200" indent="-457200" algn="just" rtl="1">
              <a:lnSpc>
                <a:spcPct val="250000"/>
              </a:lnSpc>
              <a:buFont typeface="+mj-lt"/>
              <a:buAutoNum type="arabicPeriod"/>
            </a:pPr>
            <a:r>
              <a:rPr lang="ar-SA" sz="2000" dirty="0">
                <a:latin typeface="Alexandria" charset="0"/>
                <a:cs typeface="Alexandria" charset="0"/>
              </a:rPr>
              <a:t>أمثلة: مدونات تكنولوجيا، صحة، اقتصاد.</a:t>
            </a:r>
          </a:p>
          <a:p>
            <a:pPr marL="457200" indent="-457200" algn="just" rtl="1">
              <a:lnSpc>
                <a:spcPct val="250000"/>
              </a:lnSpc>
              <a:buFont typeface="+mj-lt"/>
              <a:buAutoNum type="arabicPeriod"/>
            </a:pPr>
            <a:r>
              <a:rPr lang="ar-SA" sz="2000" dirty="0">
                <a:latin typeface="Alexandria" charset="0"/>
                <a:cs typeface="Alexandria" charset="0"/>
              </a:rPr>
              <a:t>تفتقر أحيانًا للمصداقية التحريرية.</a:t>
            </a:r>
          </a:p>
        </p:txBody>
      </p:sp>
      <p:sp>
        <p:nvSpPr>
          <p:cNvPr id="24" name="Rectangle 23">
            <a:extLst>
              <a:ext uri="{FF2B5EF4-FFF2-40B4-BE49-F238E27FC236}">
                <a16:creationId xmlns:a16="http://schemas.microsoft.com/office/drawing/2014/main" id="{01C772DF-C417-B7D0-1314-F419D350861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513A1EA-294D-25A4-8146-4D13804AFBA1}"/>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5" name="Rectangle 14">
            <a:extLst>
              <a:ext uri="{FF2B5EF4-FFF2-40B4-BE49-F238E27FC236}">
                <a16:creationId xmlns:a16="http://schemas.microsoft.com/office/drawing/2014/main" id="{C2587EC6-1B01-F6FD-DAA1-4D19B4F51F67}"/>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b="1" dirty="0">
                <a:latin typeface="Alexandria" charset="0"/>
                <a:cs typeface="Alexandria" charset="0"/>
              </a:rPr>
              <a:t>ثالثاً: المدونات والمجلات الإلكترونية</a:t>
            </a:r>
          </a:p>
        </p:txBody>
      </p:sp>
      <p:sp>
        <p:nvSpPr>
          <p:cNvPr id="16" name="Rectangle 15">
            <a:extLst>
              <a:ext uri="{FF2B5EF4-FFF2-40B4-BE49-F238E27FC236}">
                <a16:creationId xmlns:a16="http://schemas.microsoft.com/office/drawing/2014/main" id="{264484CD-0B4E-DA36-5AA3-9F928B364D8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أنواع مواقع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CF853A43-63B9-F2CE-5A66-1812ABE919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 name="Picture 2">
            <a:extLst>
              <a:ext uri="{FF2B5EF4-FFF2-40B4-BE49-F238E27FC236}">
                <a16:creationId xmlns:a16="http://schemas.microsoft.com/office/drawing/2014/main" id="{EB9C3AB0-A0A0-12D3-522D-59F07E8A5A97}"/>
              </a:ext>
            </a:extLst>
          </p:cNvPr>
          <p:cNvPicPr>
            <a:picLocks noChangeAspect="1"/>
          </p:cNvPicPr>
          <p:nvPr/>
        </p:nvPicPr>
        <p:blipFill>
          <a:blip r:embed="rId3"/>
          <a:srcRect b="23339"/>
          <a:stretch/>
        </p:blipFill>
        <p:spPr>
          <a:xfrm>
            <a:off x="135997" y="1589876"/>
            <a:ext cx="4415995" cy="1839124"/>
          </a:xfrm>
          <a:prstGeom prst="rect">
            <a:avLst/>
          </a:prstGeom>
        </p:spPr>
      </p:pic>
      <p:pic>
        <p:nvPicPr>
          <p:cNvPr id="5" name="Picture 4">
            <a:extLst>
              <a:ext uri="{FF2B5EF4-FFF2-40B4-BE49-F238E27FC236}">
                <a16:creationId xmlns:a16="http://schemas.microsoft.com/office/drawing/2014/main" id="{AF3FB938-E78F-FAB9-186E-AE1153B5318D}"/>
              </a:ext>
            </a:extLst>
          </p:cNvPr>
          <p:cNvPicPr>
            <a:picLocks noChangeAspect="1"/>
          </p:cNvPicPr>
          <p:nvPr/>
        </p:nvPicPr>
        <p:blipFill>
          <a:blip r:embed="rId4"/>
          <a:stretch>
            <a:fillRect/>
          </a:stretch>
        </p:blipFill>
        <p:spPr>
          <a:xfrm>
            <a:off x="95250" y="3495595"/>
            <a:ext cx="5884209" cy="3362405"/>
          </a:xfrm>
          <a:prstGeom prst="rect">
            <a:avLst/>
          </a:prstGeom>
        </p:spPr>
      </p:pic>
    </p:spTree>
    <p:extLst>
      <p:ext uri="{BB962C8B-B14F-4D97-AF65-F5344CB8AC3E}">
        <p14:creationId xmlns:p14="http://schemas.microsoft.com/office/powerpoint/2010/main" val="184832358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3" end="3"/>
                                            </p:txEl>
                                          </p:spTgt>
                                        </p:tgtEl>
                                        <p:attrNameLst>
                                          <p:attrName>style.visibility</p:attrName>
                                        </p:attrNameLst>
                                      </p:cBhvr>
                                      <p:to>
                                        <p:strVal val="visible"/>
                                      </p:to>
                                    </p:set>
                                    <p:animEffect transition="in" filter="fade">
                                      <p:cBhvr>
                                        <p:cTn id="32"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497D0D-4B73-7FD0-D16D-D3EEB990277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B5E904A-74A3-0A69-48BC-8DFA53F48CA1}"/>
              </a:ext>
            </a:extLst>
          </p:cNvPr>
          <p:cNvSpPr txBox="1"/>
          <p:nvPr/>
        </p:nvSpPr>
        <p:spPr>
          <a:xfrm>
            <a:off x="4488024" y="2348818"/>
            <a:ext cx="7299648" cy="3041089"/>
          </a:xfrm>
          <a:prstGeom prst="rect">
            <a:avLst/>
          </a:prstGeom>
          <a:noFill/>
        </p:spPr>
        <p:txBody>
          <a:bodyPr wrap="square" rtlCol="0">
            <a:spAutoFit/>
          </a:bodyPr>
          <a:lstStyle/>
          <a:p>
            <a:pPr marL="457200" indent="-457200" algn="just" rtl="1">
              <a:lnSpc>
                <a:spcPct val="250000"/>
              </a:lnSpc>
              <a:buFont typeface="+mj-lt"/>
              <a:buAutoNum type="arabicPeriod"/>
            </a:pPr>
            <a:r>
              <a:rPr lang="ar-SA" sz="2000" dirty="0">
                <a:latin typeface="Alexandria" charset="0"/>
                <a:cs typeface="Alexandria" charset="0"/>
              </a:rPr>
              <a:t>تركز على نقل الخبر لحظة بلحظة.</a:t>
            </a:r>
          </a:p>
          <a:p>
            <a:pPr marL="457200" indent="-457200" algn="just" rtl="1">
              <a:lnSpc>
                <a:spcPct val="250000"/>
              </a:lnSpc>
              <a:buFont typeface="+mj-lt"/>
              <a:buAutoNum type="arabicPeriod"/>
            </a:pPr>
            <a:r>
              <a:rPr lang="ar-SA" sz="2000" dirty="0">
                <a:latin typeface="Alexandria" charset="0"/>
                <a:cs typeface="Alexandria" charset="0"/>
              </a:rPr>
              <a:t>واجهات سريعة، تصميم بسيط، إشعارات فورية.</a:t>
            </a:r>
          </a:p>
          <a:p>
            <a:pPr marL="457200" indent="-457200" algn="just" rtl="1">
              <a:lnSpc>
                <a:spcPct val="250000"/>
              </a:lnSpc>
              <a:buFont typeface="+mj-lt"/>
              <a:buAutoNum type="arabicPeriod"/>
            </a:pPr>
            <a:r>
              <a:rPr lang="ar-SA" sz="2000" dirty="0">
                <a:latin typeface="Alexandria" charset="0"/>
                <a:cs typeface="Alexandria" charset="0"/>
              </a:rPr>
              <a:t>مثل: </a:t>
            </a:r>
            <a:r>
              <a:rPr lang="en-US" sz="2000" dirty="0">
                <a:latin typeface="Alexandria" charset="0"/>
                <a:cs typeface="Alexandria" charset="0"/>
              </a:rPr>
              <a:t>RT Arabic، </a:t>
            </a:r>
            <a:r>
              <a:rPr lang="ar-SA" sz="2000" dirty="0">
                <a:latin typeface="Alexandria" charset="0"/>
                <a:cs typeface="Alexandria" charset="0"/>
              </a:rPr>
              <a:t>العربية عاجل، الجزيرة مباشر.</a:t>
            </a:r>
          </a:p>
          <a:p>
            <a:pPr marL="457200" indent="-457200" algn="just" rtl="1">
              <a:lnSpc>
                <a:spcPct val="250000"/>
              </a:lnSpc>
              <a:buFont typeface="+mj-lt"/>
              <a:buAutoNum type="arabicPeriod"/>
            </a:pPr>
            <a:r>
              <a:rPr lang="ar-SA" sz="2000" dirty="0">
                <a:latin typeface="Alexandria" charset="0"/>
                <a:cs typeface="Alexandria" charset="0"/>
              </a:rPr>
              <a:t>تتطلب سرعة عالية في التحديث.</a:t>
            </a:r>
          </a:p>
        </p:txBody>
      </p:sp>
      <p:sp>
        <p:nvSpPr>
          <p:cNvPr id="24" name="Rectangle 23">
            <a:extLst>
              <a:ext uri="{FF2B5EF4-FFF2-40B4-BE49-F238E27FC236}">
                <a16:creationId xmlns:a16="http://schemas.microsoft.com/office/drawing/2014/main" id="{77518434-B7D4-AA2D-9517-31111E9753E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61E463D-9835-C548-D5AC-A0F86D5BE072}"/>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5" name="Rectangle 14">
            <a:extLst>
              <a:ext uri="{FF2B5EF4-FFF2-40B4-BE49-F238E27FC236}">
                <a16:creationId xmlns:a16="http://schemas.microsoft.com/office/drawing/2014/main" id="{669E2C6A-34BB-8800-C52A-6D59CD759331}"/>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b="1" dirty="0">
                <a:latin typeface="Alexandria" charset="0"/>
                <a:cs typeface="Alexandria" charset="0"/>
              </a:rPr>
              <a:t>رابعاً: مواقع الأخبار العاجلة</a:t>
            </a:r>
          </a:p>
        </p:txBody>
      </p:sp>
      <p:sp>
        <p:nvSpPr>
          <p:cNvPr id="16" name="Rectangle 15">
            <a:extLst>
              <a:ext uri="{FF2B5EF4-FFF2-40B4-BE49-F238E27FC236}">
                <a16:creationId xmlns:a16="http://schemas.microsoft.com/office/drawing/2014/main" id="{FF37C923-6910-6326-9871-44F81BC8647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أنواع مواقع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CB65FDF4-2616-5E83-C06A-1FE005E084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 name="Picture 2">
            <a:extLst>
              <a:ext uri="{FF2B5EF4-FFF2-40B4-BE49-F238E27FC236}">
                <a16:creationId xmlns:a16="http://schemas.microsoft.com/office/drawing/2014/main" id="{C2EE0C68-262B-814C-E195-6ED09F370905}"/>
              </a:ext>
            </a:extLst>
          </p:cNvPr>
          <p:cNvPicPr>
            <a:picLocks noChangeAspect="1"/>
          </p:cNvPicPr>
          <p:nvPr/>
        </p:nvPicPr>
        <p:blipFill>
          <a:blip r:embed="rId3"/>
          <a:srcRect l="31916" b="11922"/>
          <a:stretch/>
        </p:blipFill>
        <p:spPr>
          <a:xfrm>
            <a:off x="404328" y="1532065"/>
            <a:ext cx="4053654" cy="2736523"/>
          </a:xfrm>
          <a:prstGeom prst="rect">
            <a:avLst/>
          </a:prstGeom>
        </p:spPr>
      </p:pic>
      <p:pic>
        <p:nvPicPr>
          <p:cNvPr id="5" name="Picture 4">
            <a:extLst>
              <a:ext uri="{FF2B5EF4-FFF2-40B4-BE49-F238E27FC236}">
                <a16:creationId xmlns:a16="http://schemas.microsoft.com/office/drawing/2014/main" id="{2B1BD53B-4189-3E27-5CD1-7B320F1FA954}"/>
              </a:ext>
            </a:extLst>
          </p:cNvPr>
          <p:cNvPicPr>
            <a:picLocks noChangeAspect="1"/>
          </p:cNvPicPr>
          <p:nvPr/>
        </p:nvPicPr>
        <p:blipFill>
          <a:blip r:embed="rId4"/>
          <a:stretch>
            <a:fillRect/>
          </a:stretch>
        </p:blipFill>
        <p:spPr>
          <a:xfrm>
            <a:off x="191317" y="3872520"/>
            <a:ext cx="5729591" cy="2695030"/>
          </a:xfrm>
          <a:prstGeom prst="rect">
            <a:avLst/>
          </a:prstGeom>
        </p:spPr>
      </p:pic>
    </p:spTree>
    <p:extLst>
      <p:ext uri="{BB962C8B-B14F-4D97-AF65-F5344CB8AC3E}">
        <p14:creationId xmlns:p14="http://schemas.microsoft.com/office/powerpoint/2010/main" val="235018809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3" end="3"/>
                                            </p:txEl>
                                          </p:spTgt>
                                        </p:tgtEl>
                                        <p:attrNameLst>
                                          <p:attrName>style.visibility</p:attrName>
                                        </p:attrNameLst>
                                      </p:cBhvr>
                                      <p:to>
                                        <p:strVal val="visible"/>
                                      </p:to>
                                    </p:set>
                                    <p:animEffect transition="in" filter="fade">
                                      <p:cBhvr>
                                        <p:cTn id="32"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67070-57E6-7381-BF46-00D52B15F05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6AEC3E0-2D06-F827-15BC-E307E6D6961B}"/>
              </a:ext>
            </a:extLst>
          </p:cNvPr>
          <p:cNvSpPr txBox="1"/>
          <p:nvPr/>
        </p:nvSpPr>
        <p:spPr>
          <a:xfrm>
            <a:off x="4488024" y="2348818"/>
            <a:ext cx="7299648" cy="3041089"/>
          </a:xfrm>
          <a:prstGeom prst="rect">
            <a:avLst/>
          </a:prstGeom>
          <a:noFill/>
        </p:spPr>
        <p:txBody>
          <a:bodyPr wrap="square" rtlCol="0">
            <a:spAutoFit/>
          </a:bodyPr>
          <a:lstStyle/>
          <a:p>
            <a:pPr marL="457200" indent="-457200" algn="just" rtl="1">
              <a:lnSpc>
                <a:spcPct val="250000"/>
              </a:lnSpc>
              <a:buFont typeface="+mj-lt"/>
              <a:buAutoNum type="arabicPeriod"/>
            </a:pPr>
            <a:r>
              <a:rPr lang="ar-SA" sz="2000" dirty="0">
                <a:latin typeface="Alexandria" charset="0"/>
                <a:cs typeface="Alexandria" charset="0"/>
              </a:rPr>
              <a:t>تُعنى بقطاعات معينة: المال، الرياضة، التعليم، الصحة.</a:t>
            </a:r>
          </a:p>
          <a:p>
            <a:pPr marL="457200" indent="-457200" algn="just" rtl="1">
              <a:lnSpc>
                <a:spcPct val="250000"/>
              </a:lnSpc>
              <a:buFont typeface="+mj-lt"/>
              <a:buAutoNum type="arabicPeriod"/>
            </a:pPr>
            <a:r>
              <a:rPr lang="ar-SA" sz="2000" dirty="0">
                <a:latin typeface="Alexandria" charset="0"/>
                <a:cs typeface="Alexandria" charset="0"/>
              </a:rPr>
              <a:t>تستهدف جمهورًا متخصصًا</a:t>
            </a:r>
            <a:r>
              <a:rPr lang="en-US" sz="2000" dirty="0">
                <a:latin typeface="Alexandria" charset="0"/>
                <a:cs typeface="Alexandria" charset="0"/>
              </a:rPr>
              <a:t> </a:t>
            </a:r>
            <a:r>
              <a:rPr lang="ar-SA" sz="2000" dirty="0">
                <a:latin typeface="Alexandria" charset="0"/>
                <a:cs typeface="Alexandria" charset="0"/>
              </a:rPr>
              <a:t> في المجالات المتخصصة.</a:t>
            </a:r>
          </a:p>
          <a:p>
            <a:pPr marL="457200" indent="-457200" algn="just" rtl="1">
              <a:lnSpc>
                <a:spcPct val="250000"/>
              </a:lnSpc>
              <a:buFont typeface="+mj-lt"/>
              <a:buAutoNum type="arabicPeriod"/>
            </a:pPr>
            <a:r>
              <a:rPr lang="ar-SA" sz="2000" dirty="0">
                <a:latin typeface="Alexandria" charset="0"/>
                <a:cs typeface="Alexandria" charset="0"/>
              </a:rPr>
              <a:t>أمثلة: </a:t>
            </a:r>
            <a:r>
              <a:rPr lang="en-US" sz="2000" dirty="0">
                <a:latin typeface="Alexandria" charset="0"/>
                <a:cs typeface="Alexandria" charset="0"/>
              </a:rPr>
              <a:t>Investing.com</a:t>
            </a:r>
            <a:r>
              <a:rPr lang="ar-SA" sz="2000" dirty="0">
                <a:latin typeface="Alexandria" charset="0"/>
                <a:cs typeface="Alexandria" charset="0"/>
              </a:rPr>
              <a:t> الاقتصادي، </a:t>
            </a:r>
            <a:r>
              <a:rPr lang="en-US" sz="2000" dirty="0">
                <a:latin typeface="Alexandria" charset="0"/>
                <a:cs typeface="Alexandria" charset="0"/>
              </a:rPr>
              <a:t>Goal</a:t>
            </a:r>
            <a:r>
              <a:rPr lang="ar-SA" sz="2000" dirty="0">
                <a:latin typeface="Alexandria" charset="0"/>
                <a:cs typeface="Alexandria" charset="0"/>
              </a:rPr>
              <a:t> الرياضي.</a:t>
            </a:r>
          </a:p>
          <a:p>
            <a:pPr marL="457200" indent="-457200" algn="just" rtl="1">
              <a:lnSpc>
                <a:spcPct val="250000"/>
              </a:lnSpc>
              <a:buFont typeface="+mj-lt"/>
              <a:buAutoNum type="arabicPeriod"/>
            </a:pPr>
            <a:r>
              <a:rPr lang="ar-SA" sz="2000" dirty="0">
                <a:latin typeface="Alexandria" charset="0"/>
                <a:cs typeface="Alexandria" charset="0"/>
              </a:rPr>
              <a:t>تقدم تحليلات وأخبارًا مفصلة وتقارير وأرقام واحصاءات.</a:t>
            </a:r>
          </a:p>
        </p:txBody>
      </p:sp>
      <p:sp>
        <p:nvSpPr>
          <p:cNvPr id="24" name="Rectangle 23">
            <a:extLst>
              <a:ext uri="{FF2B5EF4-FFF2-40B4-BE49-F238E27FC236}">
                <a16:creationId xmlns:a16="http://schemas.microsoft.com/office/drawing/2014/main" id="{54639A02-9099-4EDF-EE45-1FB7197B6E4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9015DAA-7772-50CF-F4B5-AC458047C0C1}"/>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5" name="Rectangle 14">
            <a:extLst>
              <a:ext uri="{FF2B5EF4-FFF2-40B4-BE49-F238E27FC236}">
                <a16:creationId xmlns:a16="http://schemas.microsoft.com/office/drawing/2014/main" id="{9EF9F3EA-8D86-AC7F-C298-3773CF20EA98}"/>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b="1" dirty="0">
                <a:latin typeface="Alexandria" charset="0"/>
                <a:cs typeface="Alexandria" charset="0"/>
              </a:rPr>
              <a:t>خامساً: مواقع الأخبار المتخصصة</a:t>
            </a:r>
          </a:p>
        </p:txBody>
      </p:sp>
      <p:sp>
        <p:nvSpPr>
          <p:cNvPr id="16" name="Rectangle 15">
            <a:extLst>
              <a:ext uri="{FF2B5EF4-FFF2-40B4-BE49-F238E27FC236}">
                <a16:creationId xmlns:a16="http://schemas.microsoft.com/office/drawing/2014/main" id="{69365E87-652C-18C3-5C51-16FDB7AFC80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أنواع مواقع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034F16DF-C7E8-93A8-0AC4-1EF7C39A50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 name="Picture 2">
            <a:extLst>
              <a:ext uri="{FF2B5EF4-FFF2-40B4-BE49-F238E27FC236}">
                <a16:creationId xmlns:a16="http://schemas.microsoft.com/office/drawing/2014/main" id="{33106D75-FFA1-B81C-5BC7-EAB735A8AB3C}"/>
              </a:ext>
            </a:extLst>
          </p:cNvPr>
          <p:cNvPicPr>
            <a:picLocks noChangeAspect="1"/>
          </p:cNvPicPr>
          <p:nvPr/>
        </p:nvPicPr>
        <p:blipFill>
          <a:blip r:embed="rId3"/>
          <a:stretch>
            <a:fillRect/>
          </a:stretch>
        </p:blipFill>
        <p:spPr>
          <a:xfrm>
            <a:off x="127983" y="2533460"/>
            <a:ext cx="4736949" cy="2235698"/>
          </a:xfrm>
          <a:prstGeom prst="rect">
            <a:avLst/>
          </a:prstGeom>
        </p:spPr>
      </p:pic>
      <p:pic>
        <p:nvPicPr>
          <p:cNvPr id="5" name="Picture 4">
            <a:extLst>
              <a:ext uri="{FF2B5EF4-FFF2-40B4-BE49-F238E27FC236}">
                <a16:creationId xmlns:a16="http://schemas.microsoft.com/office/drawing/2014/main" id="{9415F89D-26EB-BBA1-C327-7ACF8F23278A}"/>
              </a:ext>
            </a:extLst>
          </p:cNvPr>
          <p:cNvPicPr>
            <a:picLocks noChangeAspect="1"/>
          </p:cNvPicPr>
          <p:nvPr/>
        </p:nvPicPr>
        <p:blipFill>
          <a:blip r:embed="rId4"/>
          <a:stretch>
            <a:fillRect/>
          </a:stretch>
        </p:blipFill>
        <p:spPr>
          <a:xfrm>
            <a:off x="127983" y="4908329"/>
            <a:ext cx="4699691" cy="1522470"/>
          </a:xfrm>
          <a:prstGeom prst="rect">
            <a:avLst/>
          </a:prstGeom>
        </p:spPr>
      </p:pic>
    </p:spTree>
    <p:extLst>
      <p:ext uri="{BB962C8B-B14F-4D97-AF65-F5344CB8AC3E}">
        <p14:creationId xmlns:p14="http://schemas.microsoft.com/office/powerpoint/2010/main" val="119267200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3" end="3"/>
                                            </p:txEl>
                                          </p:spTgt>
                                        </p:tgtEl>
                                        <p:attrNameLst>
                                          <p:attrName>style.visibility</p:attrName>
                                        </p:attrNameLst>
                                      </p:cBhvr>
                                      <p:to>
                                        <p:strVal val="visible"/>
                                      </p:to>
                                    </p:set>
                                    <p:animEffect transition="in" filter="fade">
                                      <p:cBhvr>
                                        <p:cTn id="32"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4" name="Rectangle 3">
            <a:extLst>
              <a:ext uri="{FF2B5EF4-FFF2-40B4-BE49-F238E27FC236}">
                <a16:creationId xmlns:a16="http://schemas.microsoft.com/office/drawing/2014/main" id="{DD4755CF-9D94-460F-B3E7-8131BD26D86D}"/>
              </a:ext>
            </a:extLst>
          </p:cNvPr>
          <p:cNvSpPr/>
          <p:nvPr/>
        </p:nvSpPr>
        <p:spPr>
          <a:xfrm>
            <a:off x="3866645" y="2052375"/>
            <a:ext cx="6634067"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أنظمة إدارة المحتوى (</a:t>
            </a:r>
            <a:r>
              <a:rPr lang="en-US" sz="2000" dirty="0">
                <a:solidFill>
                  <a:schemeClr val="tx1"/>
                </a:solidFill>
                <a:latin typeface="Alexandria" charset="0"/>
                <a:cs typeface="Alexandria" charset="0"/>
              </a:rPr>
              <a:t>CMS</a:t>
            </a:r>
            <a:r>
              <a:rPr lang="ar-SA" sz="2000" dirty="0">
                <a:solidFill>
                  <a:schemeClr val="tx1"/>
                </a:solidFill>
                <a:latin typeface="Alexandria" charset="0"/>
                <a:cs typeface="Alexandria" charset="0"/>
              </a:rPr>
              <a:t>)</a:t>
            </a:r>
            <a:endParaRPr lang="en-US" sz="2000" dirty="0">
              <a:solidFill>
                <a:schemeClr val="tx1"/>
              </a:solidFill>
              <a:latin typeface="Alexandria" charset="0"/>
              <a:cs typeface="Alexandria" charset="0"/>
            </a:endParaRPr>
          </a:p>
        </p:txBody>
      </p:sp>
      <p:sp>
        <p:nvSpPr>
          <p:cNvPr id="15" name="Rectangle 14">
            <a:extLst>
              <a:ext uri="{FF2B5EF4-FFF2-40B4-BE49-F238E27FC236}">
                <a16:creationId xmlns:a16="http://schemas.microsoft.com/office/drawing/2014/main" id="{CCF97EF3-0E07-4B26-8DE8-8CA5F6D0D0B3}"/>
              </a:ext>
            </a:extLst>
          </p:cNvPr>
          <p:cNvSpPr/>
          <p:nvPr/>
        </p:nvSpPr>
        <p:spPr>
          <a:xfrm>
            <a:off x="10538032" y="2052376"/>
            <a:ext cx="1167973"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أولاً</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1"/>
            <a:ext cx="9421571" cy="96802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أدوات الصحافة الإلكترونية</a:t>
            </a: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9" name="Rectangle 8">
            <a:extLst>
              <a:ext uri="{FF2B5EF4-FFF2-40B4-BE49-F238E27FC236}">
                <a16:creationId xmlns:a16="http://schemas.microsoft.com/office/drawing/2014/main" id="{4DDE866C-DC4A-48F3-B112-81CFECFEFDB5}"/>
              </a:ext>
            </a:extLst>
          </p:cNvPr>
          <p:cNvSpPr/>
          <p:nvPr/>
        </p:nvSpPr>
        <p:spPr>
          <a:xfrm>
            <a:off x="3866645" y="2825252"/>
            <a:ext cx="6634067"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أدوات تحرير الصور والفيديو</a:t>
            </a:r>
          </a:p>
        </p:txBody>
      </p:sp>
      <p:sp>
        <p:nvSpPr>
          <p:cNvPr id="10" name="Rectangle 9">
            <a:extLst>
              <a:ext uri="{FF2B5EF4-FFF2-40B4-BE49-F238E27FC236}">
                <a16:creationId xmlns:a16="http://schemas.microsoft.com/office/drawing/2014/main" id="{92686826-7B12-451C-97CE-E211F4BA2B74}"/>
              </a:ext>
            </a:extLst>
          </p:cNvPr>
          <p:cNvSpPr/>
          <p:nvPr/>
        </p:nvSpPr>
        <p:spPr>
          <a:xfrm>
            <a:off x="10538032" y="2825253"/>
            <a:ext cx="1167973"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ثانياً</a:t>
            </a:r>
          </a:p>
        </p:txBody>
      </p:sp>
      <p:sp>
        <p:nvSpPr>
          <p:cNvPr id="12" name="Rectangle 11">
            <a:extLst>
              <a:ext uri="{FF2B5EF4-FFF2-40B4-BE49-F238E27FC236}">
                <a16:creationId xmlns:a16="http://schemas.microsoft.com/office/drawing/2014/main" id="{2643EEB1-27EC-4F22-B3C7-329A12CB8A8A}"/>
              </a:ext>
            </a:extLst>
          </p:cNvPr>
          <p:cNvSpPr/>
          <p:nvPr/>
        </p:nvSpPr>
        <p:spPr>
          <a:xfrm>
            <a:off x="3866645" y="3598129"/>
            <a:ext cx="6634067"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برامج تحليل البيانات</a:t>
            </a:r>
          </a:p>
        </p:txBody>
      </p:sp>
      <p:sp>
        <p:nvSpPr>
          <p:cNvPr id="13" name="Rectangle 12">
            <a:extLst>
              <a:ext uri="{FF2B5EF4-FFF2-40B4-BE49-F238E27FC236}">
                <a16:creationId xmlns:a16="http://schemas.microsoft.com/office/drawing/2014/main" id="{BBC4C75A-6D88-4514-A87A-CA9E30F98C8D}"/>
              </a:ext>
            </a:extLst>
          </p:cNvPr>
          <p:cNvSpPr/>
          <p:nvPr/>
        </p:nvSpPr>
        <p:spPr>
          <a:xfrm>
            <a:off x="10538032" y="3598130"/>
            <a:ext cx="1167973"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ثالثاً</a:t>
            </a:r>
          </a:p>
        </p:txBody>
      </p:sp>
      <p:sp>
        <p:nvSpPr>
          <p:cNvPr id="14" name="Rectangle 13">
            <a:extLst>
              <a:ext uri="{FF2B5EF4-FFF2-40B4-BE49-F238E27FC236}">
                <a16:creationId xmlns:a16="http://schemas.microsoft.com/office/drawing/2014/main" id="{044C9FA1-1201-46D9-88F7-F68DA51FB7CB}"/>
              </a:ext>
            </a:extLst>
          </p:cNvPr>
          <p:cNvSpPr/>
          <p:nvPr/>
        </p:nvSpPr>
        <p:spPr>
          <a:xfrm>
            <a:off x="3866645" y="4380512"/>
            <a:ext cx="6634067"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منصات التفاعل مع الجمهور</a:t>
            </a:r>
          </a:p>
        </p:txBody>
      </p:sp>
      <p:sp>
        <p:nvSpPr>
          <p:cNvPr id="18" name="Rectangle 17">
            <a:extLst>
              <a:ext uri="{FF2B5EF4-FFF2-40B4-BE49-F238E27FC236}">
                <a16:creationId xmlns:a16="http://schemas.microsoft.com/office/drawing/2014/main" id="{5C3E2FEF-E892-4F68-A1D8-E7993738C0C4}"/>
              </a:ext>
            </a:extLst>
          </p:cNvPr>
          <p:cNvSpPr/>
          <p:nvPr/>
        </p:nvSpPr>
        <p:spPr>
          <a:xfrm>
            <a:off x="10538032" y="4380513"/>
            <a:ext cx="1167973"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رابعاً</a:t>
            </a:r>
          </a:p>
        </p:txBody>
      </p:sp>
      <p:sp>
        <p:nvSpPr>
          <p:cNvPr id="19" name="Rectangle 18">
            <a:extLst>
              <a:ext uri="{FF2B5EF4-FFF2-40B4-BE49-F238E27FC236}">
                <a16:creationId xmlns:a16="http://schemas.microsoft.com/office/drawing/2014/main" id="{6ED661FC-28AD-47AE-92F2-31809E4F5C45}"/>
              </a:ext>
            </a:extLst>
          </p:cNvPr>
          <p:cNvSpPr/>
          <p:nvPr/>
        </p:nvSpPr>
        <p:spPr>
          <a:xfrm>
            <a:off x="3866645" y="5162895"/>
            <a:ext cx="6634067"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أدوات تحسين محركات البحث (</a:t>
            </a:r>
            <a:r>
              <a:rPr lang="en-US" sz="2000" dirty="0">
                <a:solidFill>
                  <a:schemeClr val="tx1"/>
                </a:solidFill>
                <a:latin typeface="Alexandria" charset="0"/>
                <a:cs typeface="Alexandria" charset="0"/>
              </a:rPr>
              <a:t>SEO</a:t>
            </a:r>
            <a:r>
              <a:rPr lang="ar-SA" sz="2000" dirty="0">
                <a:solidFill>
                  <a:schemeClr val="tx1"/>
                </a:solidFill>
                <a:latin typeface="Alexandria" charset="0"/>
                <a:cs typeface="Alexandria" charset="0"/>
              </a:rPr>
              <a:t>)</a:t>
            </a:r>
            <a:endParaRPr lang="en-US" sz="2000" dirty="0">
              <a:solidFill>
                <a:schemeClr val="tx1"/>
              </a:solidFill>
              <a:latin typeface="Alexandria" charset="0"/>
              <a:cs typeface="Alexandria" charset="0"/>
            </a:endParaRPr>
          </a:p>
        </p:txBody>
      </p:sp>
      <p:sp>
        <p:nvSpPr>
          <p:cNvPr id="21" name="Rectangle 20">
            <a:extLst>
              <a:ext uri="{FF2B5EF4-FFF2-40B4-BE49-F238E27FC236}">
                <a16:creationId xmlns:a16="http://schemas.microsoft.com/office/drawing/2014/main" id="{5F1F7204-8965-4AA2-A5D9-2AD4D0B6AC83}"/>
              </a:ext>
            </a:extLst>
          </p:cNvPr>
          <p:cNvSpPr/>
          <p:nvPr/>
        </p:nvSpPr>
        <p:spPr>
          <a:xfrm>
            <a:off x="10538032" y="5162896"/>
            <a:ext cx="1167973"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خامساً</a:t>
            </a:r>
          </a:p>
        </p:txBody>
      </p:sp>
      <p:pic>
        <p:nvPicPr>
          <p:cNvPr id="2052" name="Picture 4" descr="اقتصاديات الصحافة الإلكترونية العربية: الواقع والنموذج | مركز ...">
            <a:extLst>
              <a:ext uri="{FF2B5EF4-FFF2-40B4-BE49-F238E27FC236}">
                <a16:creationId xmlns:a16="http://schemas.microsoft.com/office/drawing/2014/main" id="{D07B19E3-1160-3E6E-A26A-4DB8D88CEAA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550" r="23525"/>
          <a:stretch/>
        </p:blipFill>
        <p:spPr bwMode="auto">
          <a:xfrm>
            <a:off x="116731" y="2037186"/>
            <a:ext cx="3620664" cy="37816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1782251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500"/>
                                        <p:tgtEl>
                                          <p:spTgt spid="21"/>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5" grpId="0" animBg="1"/>
      <p:bldP spid="16" grpId="0" animBg="1"/>
      <p:bldP spid="9" grpId="0" animBg="1"/>
      <p:bldP spid="10" grpId="0" animBg="1"/>
      <p:bldP spid="12" grpId="0" animBg="1"/>
      <p:bldP spid="13" grpId="0" animBg="1"/>
      <p:bldP spid="14" grpId="0" animBg="1"/>
      <p:bldP spid="18" grpId="0" animBg="1"/>
      <p:bldP spid="19" grpId="0" animBg="1"/>
      <p:bldP spid="2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8E4C9-C9A3-7BB0-65B8-B6475C50BFC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C4AFBEE-1F03-C42A-C700-89C8818B7562}"/>
              </a:ext>
            </a:extLst>
          </p:cNvPr>
          <p:cNvSpPr txBox="1"/>
          <p:nvPr/>
        </p:nvSpPr>
        <p:spPr>
          <a:xfrm>
            <a:off x="2496458" y="2348818"/>
            <a:ext cx="9291214" cy="4272195"/>
          </a:xfrm>
          <a:prstGeom prst="rect">
            <a:avLst/>
          </a:prstGeom>
          <a:noFill/>
        </p:spPr>
        <p:txBody>
          <a:bodyPr wrap="square" rtlCol="0">
            <a:spAutoFit/>
          </a:bodyPr>
          <a:lstStyle/>
          <a:p>
            <a:pPr marL="457200" indent="-457200" algn="just" rtl="1">
              <a:lnSpc>
                <a:spcPct val="200000"/>
              </a:lnSpc>
              <a:buFont typeface="+mj-lt"/>
              <a:buAutoNum type="arabicPeriod"/>
            </a:pPr>
            <a:r>
              <a:rPr lang="ar-SA" sz="2000" dirty="0">
                <a:latin typeface="Alexandria" charset="0"/>
                <a:cs typeface="Alexandria" charset="0"/>
              </a:rPr>
              <a:t>هي برامج أو تطبيقات تُستخدم لإنشاء المحتوى الرقمي وتعديله وإدارته ونشره على مواقع الويب دون الحاجة إلى معرفة تقنية عميقة أو مهارات برمجية.</a:t>
            </a:r>
          </a:p>
          <a:p>
            <a:pPr marL="457200" indent="-457200" algn="just" rtl="1">
              <a:lnSpc>
                <a:spcPct val="250000"/>
              </a:lnSpc>
              <a:buFont typeface="+mj-lt"/>
              <a:buAutoNum type="arabicPeriod"/>
            </a:pPr>
            <a:r>
              <a:rPr lang="ar-SA" sz="2000" dirty="0">
                <a:latin typeface="Alexandria" charset="0"/>
                <a:cs typeface="Alexandria" charset="0"/>
              </a:rPr>
              <a:t>من أمثلتها </a:t>
            </a:r>
            <a:r>
              <a:rPr lang="en-US" sz="2000" dirty="0">
                <a:latin typeface="Alexandria" charset="0"/>
                <a:cs typeface="Alexandria" charset="0"/>
              </a:rPr>
              <a:t>WordPress، Joomla، Drupal</a:t>
            </a:r>
          </a:p>
          <a:p>
            <a:pPr marL="457200" indent="-457200" algn="just" rtl="1">
              <a:lnSpc>
                <a:spcPct val="250000"/>
              </a:lnSpc>
              <a:buFont typeface="+mj-lt"/>
              <a:buAutoNum type="arabicPeriod"/>
            </a:pPr>
            <a:r>
              <a:rPr lang="ar-SA" sz="2000" dirty="0">
                <a:latin typeface="Alexandria" charset="0"/>
                <a:cs typeface="Alexandria" charset="0"/>
              </a:rPr>
              <a:t>تسهّل إدارة النصوص، الصور، والروابط وملفات الوسائط.</a:t>
            </a:r>
          </a:p>
          <a:p>
            <a:pPr marL="457200" indent="-457200" algn="just" rtl="1">
              <a:lnSpc>
                <a:spcPct val="250000"/>
              </a:lnSpc>
              <a:buFont typeface="+mj-lt"/>
              <a:buAutoNum type="arabicPeriod"/>
            </a:pPr>
            <a:r>
              <a:rPr lang="ar-SA" sz="2000" dirty="0">
                <a:latin typeface="Alexandria" charset="0"/>
                <a:cs typeface="Alexandria" charset="0"/>
              </a:rPr>
              <a:t>تمكن الصحفي من النشر الفوري وتحديث المواد الإعلامية.</a:t>
            </a:r>
          </a:p>
          <a:p>
            <a:pPr marL="457200" indent="-457200" algn="just" rtl="1">
              <a:lnSpc>
                <a:spcPct val="250000"/>
              </a:lnSpc>
              <a:buFont typeface="+mj-lt"/>
              <a:buAutoNum type="arabicPeriod"/>
            </a:pPr>
            <a:r>
              <a:rPr lang="ar-SA" sz="2000" dirty="0">
                <a:latin typeface="Alexandria" charset="0"/>
                <a:cs typeface="Alexandria" charset="0"/>
              </a:rPr>
              <a:t>واجهات سهلة الاستخدام ولا تتطلب خبرة في البرمجة.</a:t>
            </a:r>
          </a:p>
        </p:txBody>
      </p:sp>
      <p:sp>
        <p:nvSpPr>
          <p:cNvPr id="24" name="Rectangle 23">
            <a:extLst>
              <a:ext uri="{FF2B5EF4-FFF2-40B4-BE49-F238E27FC236}">
                <a16:creationId xmlns:a16="http://schemas.microsoft.com/office/drawing/2014/main" id="{E809BACA-FCF7-9D43-34CE-46E4196DA35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1740E7A-8F09-707F-F1AF-DF8BDC743443}"/>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5" name="Rectangle 14">
            <a:extLst>
              <a:ext uri="{FF2B5EF4-FFF2-40B4-BE49-F238E27FC236}">
                <a16:creationId xmlns:a16="http://schemas.microsoft.com/office/drawing/2014/main" id="{CB50CECD-70CF-0255-FE9E-675DCEC7EE73}"/>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أنظمة إدارة المحتوى (</a:t>
            </a:r>
            <a:r>
              <a:rPr lang="en-US" sz="2000" b="1" dirty="0">
                <a:latin typeface="Alexandria" charset="0"/>
                <a:cs typeface="Alexandria" charset="0"/>
              </a:rPr>
              <a:t>CMS</a:t>
            </a:r>
            <a:r>
              <a:rPr lang="ar-SA" sz="2000" b="1" dirty="0">
                <a:latin typeface="Alexandria" charset="0"/>
                <a:cs typeface="Alexandria" charset="0"/>
              </a:rPr>
              <a:t>)</a:t>
            </a:r>
          </a:p>
        </p:txBody>
      </p:sp>
      <p:sp>
        <p:nvSpPr>
          <p:cNvPr id="16" name="Rectangle 15">
            <a:extLst>
              <a:ext uri="{FF2B5EF4-FFF2-40B4-BE49-F238E27FC236}">
                <a16:creationId xmlns:a16="http://schemas.microsoft.com/office/drawing/2014/main" id="{7BE4C734-E8EF-37A1-0362-B82047FC5FD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أدوات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701E5440-1925-5248-689B-1D9087CD24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074" name="Picture 2" descr="ما هو جوملا Joomla CMS">
            <a:extLst>
              <a:ext uri="{FF2B5EF4-FFF2-40B4-BE49-F238E27FC236}">
                <a16:creationId xmlns:a16="http://schemas.microsoft.com/office/drawing/2014/main" id="{2D2FAC22-986D-0092-6E08-F5DD1EC1BC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3209" r="13919"/>
          <a:stretch/>
        </p:blipFill>
        <p:spPr bwMode="auto">
          <a:xfrm>
            <a:off x="2237429" y="4001638"/>
            <a:ext cx="2297492" cy="2619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76" name="Picture 4" descr="ووردبريس.كوم - ويكيبيديا">
            <a:extLst>
              <a:ext uri="{FF2B5EF4-FFF2-40B4-BE49-F238E27FC236}">
                <a16:creationId xmlns:a16="http://schemas.microsoft.com/office/drawing/2014/main" id="{CC18AB3F-9AB7-670C-DFBB-5B25C1941CA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304" y="1638591"/>
            <a:ext cx="2143125" cy="21431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78" name="Picture 6" descr="دروبال - ويكيبيديا">
            <a:extLst>
              <a:ext uri="{FF2B5EF4-FFF2-40B4-BE49-F238E27FC236}">
                <a16:creationId xmlns:a16="http://schemas.microsoft.com/office/drawing/2014/main" id="{39873FF4-561C-99E6-B980-06CAB42B2A1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67669" y="4362308"/>
            <a:ext cx="1796394" cy="20551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7270827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3" end="3"/>
                                            </p:txEl>
                                          </p:spTgt>
                                        </p:tgtEl>
                                        <p:attrNameLst>
                                          <p:attrName>style.visibility</p:attrName>
                                        </p:attrNameLst>
                                      </p:cBhvr>
                                      <p:to>
                                        <p:strVal val="visible"/>
                                      </p:to>
                                    </p:set>
                                    <p:animEffect transition="in" filter="fade">
                                      <p:cBhvr>
                                        <p:cTn id="32" dur="500"/>
                                        <p:tgtEl>
                                          <p:spTgt spid="20">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4" end="4"/>
                                            </p:txEl>
                                          </p:spTgt>
                                        </p:tgtEl>
                                        <p:attrNameLst>
                                          <p:attrName>style.visibility</p:attrName>
                                        </p:attrNameLst>
                                      </p:cBhvr>
                                      <p:to>
                                        <p:strVal val="visible"/>
                                      </p:to>
                                    </p:set>
                                    <p:animEffect transition="in" filter="fade">
                                      <p:cBhvr>
                                        <p:cTn id="37"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36A1AE-F65C-5A0D-58B0-B04ED11DFFE3}"/>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C6A3EFF-B803-AD89-242B-DC57E452570F}"/>
              </a:ext>
            </a:extLst>
          </p:cNvPr>
          <p:cNvSpPr txBox="1"/>
          <p:nvPr/>
        </p:nvSpPr>
        <p:spPr>
          <a:xfrm>
            <a:off x="4488024" y="2348818"/>
            <a:ext cx="7299648" cy="2464008"/>
          </a:xfrm>
          <a:prstGeom prst="rect">
            <a:avLst/>
          </a:prstGeom>
          <a:noFill/>
        </p:spPr>
        <p:txBody>
          <a:bodyPr wrap="square" rtlCol="0">
            <a:spAutoFit/>
          </a:bodyPr>
          <a:lstStyle/>
          <a:p>
            <a:pPr marL="457200" indent="-457200" algn="just" rtl="1">
              <a:lnSpc>
                <a:spcPct val="200000"/>
              </a:lnSpc>
              <a:buFont typeface="+mj-lt"/>
              <a:buAutoNum type="arabicPeriod"/>
            </a:pPr>
            <a:r>
              <a:rPr lang="ar-SA" sz="2000" dirty="0">
                <a:latin typeface="Alexandria" charset="0"/>
                <a:cs typeface="Alexandria" charset="0"/>
              </a:rPr>
              <a:t>برامج تحرير ومعالجة الصور: مثل </a:t>
            </a:r>
            <a:r>
              <a:rPr lang="en-US" sz="2000" dirty="0">
                <a:latin typeface="Alexandria" charset="0"/>
                <a:cs typeface="Alexandria" charset="0"/>
              </a:rPr>
              <a:t>Photoshop، Canva</a:t>
            </a:r>
          </a:p>
          <a:p>
            <a:pPr marL="457200" indent="-457200" algn="just" rtl="1">
              <a:lnSpc>
                <a:spcPct val="200000"/>
              </a:lnSpc>
              <a:buFont typeface="+mj-lt"/>
              <a:buAutoNum type="arabicPeriod"/>
            </a:pPr>
            <a:r>
              <a:rPr lang="ar-SA" sz="2000" dirty="0">
                <a:latin typeface="Alexandria" charset="0"/>
                <a:cs typeface="Alexandria" charset="0"/>
              </a:rPr>
              <a:t>برامج المونتاج الرقمي: مثل </a:t>
            </a:r>
            <a:r>
              <a:rPr lang="en-US" sz="2000" dirty="0">
                <a:latin typeface="Alexandria" charset="0"/>
                <a:cs typeface="Alexandria" charset="0"/>
              </a:rPr>
              <a:t>Adobe Premiere، iMovie</a:t>
            </a:r>
          </a:p>
          <a:p>
            <a:pPr marL="457200" indent="-457200" algn="just" rtl="1">
              <a:lnSpc>
                <a:spcPct val="200000"/>
              </a:lnSpc>
              <a:buFont typeface="+mj-lt"/>
              <a:buAutoNum type="arabicPeriod"/>
            </a:pPr>
            <a:r>
              <a:rPr lang="ar-SA" sz="2000" dirty="0">
                <a:latin typeface="Alexandria" charset="0"/>
                <a:cs typeface="Alexandria" charset="0"/>
              </a:rPr>
              <a:t>برامج التسجيل الصوتي: مثل </a:t>
            </a:r>
            <a:r>
              <a:rPr lang="en-US" sz="2000" dirty="0">
                <a:latin typeface="Alexandria" charset="0"/>
                <a:cs typeface="Alexandria" charset="0"/>
              </a:rPr>
              <a:t>Audacity، Adobe Audition</a:t>
            </a:r>
          </a:p>
          <a:p>
            <a:pPr marL="457200" indent="-457200" algn="just" rtl="1">
              <a:lnSpc>
                <a:spcPct val="200000"/>
              </a:lnSpc>
              <a:buFont typeface="+mj-lt"/>
              <a:buAutoNum type="arabicPeriod"/>
            </a:pPr>
            <a:r>
              <a:rPr lang="ar-SA" sz="2000" dirty="0">
                <a:latin typeface="Alexandria" charset="0"/>
                <a:cs typeface="Alexandria" charset="0"/>
              </a:rPr>
              <a:t>برامج وتطبيقات الموبايل لإنتاج المحتوى السريع.</a:t>
            </a:r>
          </a:p>
        </p:txBody>
      </p:sp>
      <p:sp>
        <p:nvSpPr>
          <p:cNvPr id="24" name="Rectangle 23">
            <a:extLst>
              <a:ext uri="{FF2B5EF4-FFF2-40B4-BE49-F238E27FC236}">
                <a16:creationId xmlns:a16="http://schemas.microsoft.com/office/drawing/2014/main" id="{A6A57BD7-41FF-2A96-6784-DF3F52BFE09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30B39A3-99A5-1B9F-A2F2-25D8E7244544}"/>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5" name="Rectangle 14">
            <a:extLst>
              <a:ext uri="{FF2B5EF4-FFF2-40B4-BE49-F238E27FC236}">
                <a16:creationId xmlns:a16="http://schemas.microsoft.com/office/drawing/2014/main" id="{115DC6C4-C06E-E838-3DCF-09DFAD389C07}"/>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أدوات الوسائط المتعددة</a:t>
            </a:r>
          </a:p>
        </p:txBody>
      </p:sp>
      <p:sp>
        <p:nvSpPr>
          <p:cNvPr id="16" name="Rectangle 15">
            <a:extLst>
              <a:ext uri="{FF2B5EF4-FFF2-40B4-BE49-F238E27FC236}">
                <a16:creationId xmlns:a16="http://schemas.microsoft.com/office/drawing/2014/main" id="{2426015B-EBA4-C3DB-61D4-B2E0D5E2E5D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أدوات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B00DF300-6C18-B6C1-A2B9-B00D2976EE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098" name="Picture 2" descr="Canva - YouTube">
            <a:extLst>
              <a:ext uri="{FF2B5EF4-FFF2-40B4-BE49-F238E27FC236}">
                <a16:creationId xmlns:a16="http://schemas.microsoft.com/office/drawing/2014/main" id="{8E60F8DF-88B2-ED2C-3D63-9915F62C681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730" y="4811483"/>
            <a:ext cx="1731098" cy="17310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100" name="Picture 4" descr="أدوبي فوتوشوب - ويكيبيديا">
            <a:extLst>
              <a:ext uri="{FF2B5EF4-FFF2-40B4-BE49-F238E27FC236}">
                <a16:creationId xmlns:a16="http://schemas.microsoft.com/office/drawing/2014/main" id="{F0FE7B00-C368-895B-1B6D-F8E316CC78D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78828" y="3275393"/>
            <a:ext cx="1330543" cy="12972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102" name="Picture 6" descr="iMovie - Official Apple Support">
            <a:extLst>
              <a:ext uri="{FF2B5EF4-FFF2-40B4-BE49-F238E27FC236}">
                <a16:creationId xmlns:a16="http://schemas.microsoft.com/office/drawing/2014/main" id="{B74EE852-2D24-9CBA-3618-B530E3BB8DC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07715" y="4702427"/>
            <a:ext cx="1804961" cy="18049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104" name="Picture 8" descr="Adobe Premiere Pro - Wikipedia">
            <a:extLst>
              <a:ext uri="{FF2B5EF4-FFF2-40B4-BE49-F238E27FC236}">
                <a16:creationId xmlns:a16="http://schemas.microsoft.com/office/drawing/2014/main" id="{1E4541E8-80F5-DBF2-C209-BCC98551266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17" y="1934265"/>
            <a:ext cx="1330542" cy="13012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106" name="Picture 10" descr="Adobe Audition - Wikipedia">
            <a:extLst>
              <a:ext uri="{FF2B5EF4-FFF2-40B4-BE49-F238E27FC236}">
                <a16:creationId xmlns:a16="http://schemas.microsoft.com/office/drawing/2014/main" id="{6CB40157-B2AB-275D-18EA-654F1F41DFA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91317" y="3429000"/>
            <a:ext cx="1225217" cy="11956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108" name="Picture 12" descr="Audacity - Download">
            <a:extLst>
              <a:ext uri="{FF2B5EF4-FFF2-40B4-BE49-F238E27FC236}">
                <a16:creationId xmlns:a16="http://schemas.microsoft.com/office/drawing/2014/main" id="{68BFA976-92D6-DC36-D137-F836C4D8A66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778828" y="1801676"/>
            <a:ext cx="1365375" cy="1365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extBox 1">
            <a:extLst>
              <a:ext uri="{FF2B5EF4-FFF2-40B4-BE49-F238E27FC236}">
                <a16:creationId xmlns:a16="http://schemas.microsoft.com/office/drawing/2014/main" id="{F088ADD9-5753-1DFC-12D8-802B527CDA81}"/>
              </a:ext>
            </a:extLst>
          </p:cNvPr>
          <p:cNvSpPr txBox="1"/>
          <p:nvPr/>
        </p:nvSpPr>
        <p:spPr>
          <a:xfrm>
            <a:off x="5646525" y="5276360"/>
            <a:ext cx="4197866" cy="1323439"/>
          </a:xfrm>
          <a:prstGeom prst="rect">
            <a:avLst/>
          </a:prstGeom>
          <a:noFill/>
        </p:spPr>
        <p:txBody>
          <a:bodyPr wrap="square" rtlCol="0">
            <a:spAutoFit/>
          </a:bodyPr>
          <a:lstStyle/>
          <a:p>
            <a:pPr algn="just"/>
            <a:r>
              <a:rPr lang="en-US" sz="2000" dirty="0">
                <a:latin typeface="Alexandria" charset="0"/>
                <a:cs typeface="Alexandria" charset="0"/>
              </a:rPr>
              <a:t>https://www.adobe.com</a:t>
            </a:r>
          </a:p>
          <a:p>
            <a:pPr algn="just"/>
            <a:r>
              <a:rPr lang="en-US" sz="2000" dirty="0">
                <a:latin typeface="Alexandria" charset="0"/>
                <a:cs typeface="Alexandria" charset="0"/>
              </a:rPr>
              <a:t>https://www.movavi.com</a:t>
            </a:r>
          </a:p>
          <a:p>
            <a:pPr algn="just"/>
            <a:r>
              <a:rPr lang="en-US" sz="2000" dirty="0">
                <a:latin typeface="Alexandria" charset="0"/>
                <a:cs typeface="Alexandria" charset="0"/>
              </a:rPr>
              <a:t>https://www.canva.com</a:t>
            </a:r>
            <a:endParaRPr lang="ar-SA" sz="2000" dirty="0">
              <a:latin typeface="Alexandria" charset="0"/>
              <a:cs typeface="Alexandria" charset="0"/>
            </a:endParaRPr>
          </a:p>
          <a:p>
            <a:pPr algn="just"/>
            <a:r>
              <a:rPr lang="en-US" sz="2000" dirty="0">
                <a:latin typeface="Alexandria" charset="0"/>
                <a:cs typeface="Alexandria" charset="0"/>
              </a:rPr>
              <a:t>https://www.audacityteam.org</a:t>
            </a:r>
            <a:endParaRPr lang="ar-SA" sz="2000" dirty="0">
              <a:latin typeface="Alexandria" charset="0"/>
              <a:cs typeface="Alexandria" charset="0"/>
            </a:endParaRPr>
          </a:p>
        </p:txBody>
      </p:sp>
      <p:sp>
        <p:nvSpPr>
          <p:cNvPr id="4" name="TextBox 3">
            <a:extLst>
              <a:ext uri="{FF2B5EF4-FFF2-40B4-BE49-F238E27FC236}">
                <a16:creationId xmlns:a16="http://schemas.microsoft.com/office/drawing/2014/main" id="{BBB5BF75-7C32-0697-567C-137EAD74E23C}"/>
              </a:ext>
            </a:extLst>
          </p:cNvPr>
          <p:cNvSpPr txBox="1"/>
          <p:nvPr/>
        </p:nvSpPr>
        <p:spPr>
          <a:xfrm>
            <a:off x="5756342" y="4878925"/>
            <a:ext cx="6104106" cy="564835"/>
          </a:xfrm>
          <a:prstGeom prst="rect">
            <a:avLst/>
          </a:prstGeom>
          <a:noFill/>
        </p:spPr>
        <p:txBody>
          <a:bodyPr wrap="square">
            <a:spAutoFit/>
          </a:bodyPr>
          <a:lstStyle/>
          <a:p>
            <a:pPr algn="just" rtl="1">
              <a:lnSpc>
                <a:spcPct val="200000"/>
              </a:lnSpc>
            </a:pPr>
            <a:r>
              <a:rPr lang="ar-SA" b="1" dirty="0">
                <a:solidFill>
                  <a:srgbClr val="203E5F"/>
                </a:solidFill>
                <a:latin typeface="Alexandria" charset="0"/>
                <a:cs typeface="Alexandria" charset="0"/>
              </a:rPr>
              <a:t>روابط البرامج والتطبيقات:</a:t>
            </a:r>
          </a:p>
        </p:txBody>
      </p:sp>
    </p:spTree>
    <p:extLst>
      <p:ext uri="{BB962C8B-B14F-4D97-AF65-F5344CB8AC3E}">
        <p14:creationId xmlns:p14="http://schemas.microsoft.com/office/powerpoint/2010/main" val="262040758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3" end="3"/>
                                            </p:txEl>
                                          </p:spTgt>
                                        </p:tgtEl>
                                        <p:attrNameLst>
                                          <p:attrName>style.visibility</p:attrName>
                                        </p:attrNameLst>
                                      </p:cBhvr>
                                      <p:to>
                                        <p:strVal val="visible"/>
                                      </p:to>
                                    </p:set>
                                    <p:animEffect transition="in" filter="fade">
                                      <p:cBhvr>
                                        <p:cTn id="32" dur="500"/>
                                        <p:tgtEl>
                                          <p:spTgt spid="20">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txEl>
                                              <p:pRg st="0" end="0"/>
                                            </p:txEl>
                                          </p:spTgt>
                                        </p:tgtEl>
                                        <p:attrNameLst>
                                          <p:attrName>style.visibility</p:attrName>
                                        </p:attrNameLst>
                                      </p:cBhvr>
                                      <p:to>
                                        <p:strVal val="visible"/>
                                      </p:to>
                                    </p:set>
                                    <p:animEffect transition="in" filter="fade">
                                      <p:cBhvr>
                                        <p:cTn id="37" dur="500"/>
                                        <p:tgtEl>
                                          <p:spTgt spid="2">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
                                            <p:txEl>
                                              <p:pRg st="1" end="1"/>
                                            </p:txEl>
                                          </p:spTgt>
                                        </p:tgtEl>
                                        <p:attrNameLst>
                                          <p:attrName>style.visibility</p:attrName>
                                        </p:attrNameLst>
                                      </p:cBhvr>
                                      <p:to>
                                        <p:strVal val="visible"/>
                                      </p:to>
                                    </p:set>
                                    <p:animEffect transition="in" filter="fade">
                                      <p:cBhvr>
                                        <p:cTn id="42" dur="500"/>
                                        <p:tgtEl>
                                          <p:spTgt spid="2">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
                                            <p:txEl>
                                              <p:pRg st="2" end="2"/>
                                            </p:txEl>
                                          </p:spTgt>
                                        </p:tgtEl>
                                        <p:attrNameLst>
                                          <p:attrName>style.visibility</p:attrName>
                                        </p:attrNameLst>
                                      </p:cBhvr>
                                      <p:to>
                                        <p:strVal val="visible"/>
                                      </p:to>
                                    </p:set>
                                    <p:animEffect transition="in" filter="fade">
                                      <p:cBhvr>
                                        <p:cTn id="47" dur="500"/>
                                        <p:tgtEl>
                                          <p:spTgt spid="2">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
                                            <p:txEl>
                                              <p:pRg st="3" end="3"/>
                                            </p:txEl>
                                          </p:spTgt>
                                        </p:tgtEl>
                                        <p:attrNameLst>
                                          <p:attrName>style.visibility</p:attrName>
                                        </p:attrNameLst>
                                      </p:cBhvr>
                                      <p:to>
                                        <p:strVal val="visible"/>
                                      </p:to>
                                    </p:set>
                                    <p:animEffect transition="in" filter="fade">
                                      <p:cBhvr>
                                        <p:cTn id="5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P spid="2"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98BA67-EC21-2449-9B7E-3A666E4167E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17B5E9A-F1AF-F746-5FB5-A3525606811A}"/>
              </a:ext>
            </a:extLst>
          </p:cNvPr>
          <p:cNvSpPr txBox="1"/>
          <p:nvPr/>
        </p:nvSpPr>
        <p:spPr>
          <a:xfrm>
            <a:off x="606287" y="2186768"/>
            <a:ext cx="11181385" cy="4579972"/>
          </a:xfrm>
          <a:prstGeom prst="rect">
            <a:avLst/>
          </a:prstGeom>
          <a:noFill/>
        </p:spPr>
        <p:txBody>
          <a:bodyPr wrap="square" rtlCol="0">
            <a:spAutoFit/>
          </a:bodyPr>
          <a:lstStyle/>
          <a:p>
            <a:pPr marL="457200" indent="-457200" algn="just" rtl="1">
              <a:lnSpc>
                <a:spcPct val="250000"/>
              </a:lnSpc>
              <a:buFont typeface="+mj-lt"/>
              <a:buAutoNum type="arabicPeriod"/>
            </a:pPr>
            <a:r>
              <a:rPr lang="ar-SA" sz="2000" dirty="0">
                <a:latin typeface="Alexandria" charset="0"/>
                <a:cs typeface="Alexandria" charset="0"/>
              </a:rPr>
              <a:t>نماذج التعليق والمشاركة، تتيح للمستخدمين إبداء آرائهم وملاحظاتهم على المحتوى، مما يعزز الحوار ويُشعرهم بأهمية مساهماتهم، ويسهل التفاعل.</a:t>
            </a:r>
          </a:p>
          <a:p>
            <a:pPr marL="457200" indent="-457200" algn="just" rtl="1">
              <a:lnSpc>
                <a:spcPct val="250000"/>
              </a:lnSpc>
              <a:buFont typeface="+mj-lt"/>
              <a:buAutoNum type="arabicPeriod"/>
            </a:pPr>
            <a:r>
              <a:rPr lang="ar-SA" sz="2000" dirty="0">
                <a:latin typeface="Alexandria" charset="0"/>
                <a:cs typeface="Alexandria" charset="0"/>
              </a:rPr>
              <a:t>استطلاعات الرأي، تعتبر أداة فعالة لقياس توجهات الجمهور وجمع آرائهم حول موضوعات محددة، تساعد في اتخاذ قرارات مدروسة وتحسين الخدمات أو المحتوى.</a:t>
            </a:r>
          </a:p>
          <a:p>
            <a:pPr marL="457200" indent="-457200" algn="just" rtl="1">
              <a:lnSpc>
                <a:spcPct val="250000"/>
              </a:lnSpc>
              <a:buFont typeface="+mj-lt"/>
              <a:buAutoNum type="arabicPeriod"/>
            </a:pPr>
            <a:r>
              <a:rPr lang="ar-SA" sz="2000" dirty="0">
                <a:latin typeface="Alexandria" charset="0"/>
                <a:cs typeface="Alexandria" charset="0"/>
              </a:rPr>
              <a:t>البث المباشر، يوفر وسيلة تواصل آنية ومباشرة مع الجمهور، تُستخدم لنقل الفعاليات أو عقد جلسات تفاعلية تزيد من الشعور بالانتماء والمشاركة.</a:t>
            </a:r>
          </a:p>
        </p:txBody>
      </p:sp>
      <p:sp>
        <p:nvSpPr>
          <p:cNvPr id="24" name="Rectangle 23">
            <a:extLst>
              <a:ext uri="{FF2B5EF4-FFF2-40B4-BE49-F238E27FC236}">
                <a16:creationId xmlns:a16="http://schemas.microsoft.com/office/drawing/2014/main" id="{6E237C4B-837A-156E-F90E-9C3B01FB76F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BDA4BE6-26CD-5747-D46D-957AF4DECD7A}"/>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5" name="Rectangle 14">
            <a:extLst>
              <a:ext uri="{FF2B5EF4-FFF2-40B4-BE49-F238E27FC236}">
                <a16:creationId xmlns:a16="http://schemas.microsoft.com/office/drawing/2014/main" id="{5514E306-F835-0E9C-76E2-26D4B2B3BB65}"/>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أدوات التفاعل الرقمي</a:t>
            </a:r>
          </a:p>
        </p:txBody>
      </p:sp>
      <p:sp>
        <p:nvSpPr>
          <p:cNvPr id="16" name="Rectangle 15">
            <a:extLst>
              <a:ext uri="{FF2B5EF4-FFF2-40B4-BE49-F238E27FC236}">
                <a16:creationId xmlns:a16="http://schemas.microsoft.com/office/drawing/2014/main" id="{0CCADF4F-9C38-8202-5684-A2B4A23ED61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أدوات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6D1212C7-D5C0-3AEF-926B-B0CC0AB30E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5122" name="Picture 2" descr="تطوير الصحف الألكترونية | خفاجى">
            <a:extLst>
              <a:ext uri="{FF2B5EF4-FFF2-40B4-BE49-F238E27FC236}">
                <a16:creationId xmlns:a16="http://schemas.microsoft.com/office/drawing/2014/main" id="{89A48612-B6AE-AD67-F454-FD5BDB8CFF3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1961" r="27416"/>
          <a:stretch/>
        </p:blipFill>
        <p:spPr bwMode="auto">
          <a:xfrm>
            <a:off x="-4445997" y="1075475"/>
            <a:ext cx="4445997" cy="5412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426189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349DC9-5197-91E3-3931-EE7416607EA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75B3361-C04D-1B01-32C4-68667523E114}"/>
              </a:ext>
            </a:extLst>
          </p:cNvPr>
          <p:cNvSpPr txBox="1"/>
          <p:nvPr/>
        </p:nvSpPr>
        <p:spPr>
          <a:xfrm>
            <a:off x="740781" y="2348818"/>
            <a:ext cx="11046892" cy="3041089"/>
          </a:xfrm>
          <a:prstGeom prst="rect">
            <a:avLst/>
          </a:prstGeom>
          <a:noFill/>
        </p:spPr>
        <p:txBody>
          <a:bodyPr wrap="square" rtlCol="0">
            <a:spAutoFit/>
          </a:bodyPr>
          <a:lstStyle/>
          <a:p>
            <a:pPr marL="457200" indent="-457200" algn="just" rtl="1">
              <a:lnSpc>
                <a:spcPct val="250000"/>
              </a:lnSpc>
              <a:buFont typeface="+mj-lt"/>
              <a:buAutoNum type="arabicPeriod" startAt="4"/>
            </a:pPr>
            <a:r>
              <a:rPr lang="ar-SA" sz="2000" dirty="0">
                <a:latin typeface="Alexandria" charset="0"/>
                <a:cs typeface="Alexandria" charset="0"/>
              </a:rPr>
              <a:t>رسائل البريد والنشرات الدورية، تُستخدم لإبقاء الجمهور على اطلاع دائم بأحدث المستجدات، المقالات، أو الفعاليات، مما يعزز العلاقة المستمرة مع المتابعين.</a:t>
            </a:r>
          </a:p>
          <a:p>
            <a:pPr marL="457200" indent="-457200" algn="just" rtl="1">
              <a:lnSpc>
                <a:spcPct val="250000"/>
              </a:lnSpc>
              <a:buFont typeface="+mj-lt"/>
              <a:buAutoNum type="arabicPeriod" startAt="4"/>
            </a:pPr>
            <a:r>
              <a:rPr lang="ar-SA" sz="2000" dirty="0">
                <a:latin typeface="Alexandria" charset="0"/>
                <a:cs typeface="Alexandria" charset="0"/>
              </a:rPr>
              <a:t>شبكات التواصل لربط الموقع بالجمهور، تمكن من توسيع دائرة التفاعل خارج الموقع، من خلال مشاركة المحتوى على منصات التواصل الاجتماعي وبناء مجتمع نشط.</a:t>
            </a:r>
          </a:p>
        </p:txBody>
      </p:sp>
      <p:sp>
        <p:nvSpPr>
          <p:cNvPr id="24" name="Rectangle 23">
            <a:extLst>
              <a:ext uri="{FF2B5EF4-FFF2-40B4-BE49-F238E27FC236}">
                <a16:creationId xmlns:a16="http://schemas.microsoft.com/office/drawing/2014/main" id="{6046C791-21E8-B9A1-7865-551701BEE8B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D130A19-4922-D9F4-98D0-B4B4DBFEEEF2}"/>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5" name="Rectangle 14">
            <a:extLst>
              <a:ext uri="{FF2B5EF4-FFF2-40B4-BE49-F238E27FC236}">
                <a16:creationId xmlns:a16="http://schemas.microsoft.com/office/drawing/2014/main" id="{CB139875-58F4-6405-E994-D4D4E19C4389}"/>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أدوات التفاعل الرقمي</a:t>
            </a:r>
          </a:p>
        </p:txBody>
      </p:sp>
      <p:sp>
        <p:nvSpPr>
          <p:cNvPr id="16" name="Rectangle 15">
            <a:extLst>
              <a:ext uri="{FF2B5EF4-FFF2-40B4-BE49-F238E27FC236}">
                <a16:creationId xmlns:a16="http://schemas.microsoft.com/office/drawing/2014/main" id="{CA88A078-5870-93B0-F2EB-E7724379F8E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أدوات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A36D7A25-5BF5-7E3E-6E3C-9B4B694D9E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5122" name="Picture 2" descr="تطوير الصحف الألكترونية | خفاجى">
            <a:extLst>
              <a:ext uri="{FF2B5EF4-FFF2-40B4-BE49-F238E27FC236}">
                <a16:creationId xmlns:a16="http://schemas.microsoft.com/office/drawing/2014/main" id="{2E55D1C2-1843-5C9D-04D6-DB8EA2726F3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1961" r="27416"/>
          <a:stretch/>
        </p:blipFill>
        <p:spPr bwMode="auto">
          <a:xfrm>
            <a:off x="-4445997" y="1075475"/>
            <a:ext cx="4445997" cy="5412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724214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FC0EC7-964E-CED8-3A2F-ADD58A3909A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E4402DC-4AE0-602B-2860-534FCAF537B8}"/>
              </a:ext>
            </a:extLst>
          </p:cNvPr>
          <p:cNvSpPr txBox="1"/>
          <p:nvPr/>
        </p:nvSpPr>
        <p:spPr>
          <a:xfrm>
            <a:off x="4745620" y="2348818"/>
            <a:ext cx="7042052" cy="3695114"/>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تُعد أدوات تحليل البيانات ضرورية لفهم أداء المواقع وسلوك المستخدمين، حيث يوفّر </a:t>
            </a:r>
            <a:r>
              <a:rPr lang="en-US" sz="2000" dirty="0">
                <a:latin typeface="Alexandria" charset="0"/>
                <a:cs typeface="Alexandria" charset="0"/>
              </a:rPr>
              <a:t>Google Analytics</a:t>
            </a:r>
            <a:r>
              <a:rPr lang="ar-SA" sz="2000" dirty="0">
                <a:latin typeface="Alexandria" charset="0"/>
                <a:cs typeface="Alexandria" charset="0"/>
              </a:rPr>
              <a:t> إحصاءات دقيقة عن عدد الزيارات وسلوك الزوار، وتُستخدم أدوات مثل </a:t>
            </a:r>
            <a:r>
              <a:rPr lang="en-US" sz="2000" dirty="0">
                <a:latin typeface="Alexandria" charset="0"/>
                <a:cs typeface="Alexandria" charset="0"/>
              </a:rPr>
              <a:t>Meta Insights</a:t>
            </a:r>
            <a:r>
              <a:rPr lang="ar-SA" sz="2000" dirty="0">
                <a:latin typeface="Alexandria" charset="0"/>
                <a:cs typeface="Alexandria" charset="0"/>
              </a:rPr>
              <a:t> لتحليل التفاعل على وسائل التواصل الاجتماعي، مما يساعد في تحسين الأداء التحريري والتسويقي وتوجيه القرارات بناءً على بيانات دقيقة.</a:t>
            </a:r>
          </a:p>
        </p:txBody>
      </p:sp>
      <p:sp>
        <p:nvSpPr>
          <p:cNvPr id="24" name="Rectangle 23">
            <a:extLst>
              <a:ext uri="{FF2B5EF4-FFF2-40B4-BE49-F238E27FC236}">
                <a16:creationId xmlns:a16="http://schemas.microsoft.com/office/drawing/2014/main" id="{5EDA3CA9-06AF-A8FC-48B4-5C4095AB13C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7373DA4-92A0-969C-7C9A-C1B05B7E26E8}"/>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5" name="Rectangle 14">
            <a:extLst>
              <a:ext uri="{FF2B5EF4-FFF2-40B4-BE49-F238E27FC236}">
                <a16:creationId xmlns:a16="http://schemas.microsoft.com/office/drawing/2014/main" id="{31487708-DC5B-44E6-D79A-5829C1BC1581}"/>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أدوات تحليل البيانات</a:t>
            </a:r>
          </a:p>
        </p:txBody>
      </p:sp>
      <p:sp>
        <p:nvSpPr>
          <p:cNvPr id="16" name="Rectangle 15">
            <a:extLst>
              <a:ext uri="{FF2B5EF4-FFF2-40B4-BE49-F238E27FC236}">
                <a16:creationId xmlns:a16="http://schemas.microsoft.com/office/drawing/2014/main" id="{557DB6E5-49B4-26A5-99A5-58B8925AA8B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أدوات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1D783917-9B80-1E62-953E-8D0AC76EE5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6146" name="Picture 2" descr="7 من أفضل أدوات تحليل البيانات | أكاديمية سوربون للتدريب">
            <a:extLst>
              <a:ext uri="{FF2B5EF4-FFF2-40B4-BE49-F238E27FC236}">
                <a16:creationId xmlns:a16="http://schemas.microsoft.com/office/drawing/2014/main" id="{3A5BB2A8-8ABE-2274-A0EF-C2FFE445FF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2573283"/>
            <a:ext cx="4346240" cy="28989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extBox 1">
            <a:extLst>
              <a:ext uri="{FF2B5EF4-FFF2-40B4-BE49-F238E27FC236}">
                <a16:creationId xmlns:a16="http://schemas.microsoft.com/office/drawing/2014/main" id="{DED2FB49-4E82-056A-F6A3-2723DE438753}"/>
              </a:ext>
            </a:extLst>
          </p:cNvPr>
          <p:cNvSpPr txBox="1"/>
          <p:nvPr/>
        </p:nvSpPr>
        <p:spPr>
          <a:xfrm>
            <a:off x="98720" y="6474818"/>
            <a:ext cx="6209483" cy="383181"/>
          </a:xfrm>
          <a:prstGeom prst="rect">
            <a:avLst/>
          </a:prstGeom>
          <a:noFill/>
        </p:spPr>
        <p:txBody>
          <a:bodyPr wrap="square" rtlCol="0">
            <a:spAutoFit/>
          </a:bodyPr>
          <a:lstStyle/>
          <a:p>
            <a:r>
              <a:rPr lang="en-US" dirty="0"/>
              <a:t>https://www.facebook.com/business/tools/meta-business-suite</a:t>
            </a:r>
          </a:p>
        </p:txBody>
      </p:sp>
      <p:sp>
        <p:nvSpPr>
          <p:cNvPr id="3" name="TextBox 2">
            <a:extLst>
              <a:ext uri="{FF2B5EF4-FFF2-40B4-BE49-F238E27FC236}">
                <a16:creationId xmlns:a16="http://schemas.microsoft.com/office/drawing/2014/main" id="{8670B84A-D58F-27A0-6B02-FB84E41ACD58}"/>
              </a:ext>
            </a:extLst>
          </p:cNvPr>
          <p:cNvSpPr txBox="1"/>
          <p:nvPr/>
        </p:nvSpPr>
        <p:spPr>
          <a:xfrm>
            <a:off x="98720" y="6112953"/>
            <a:ext cx="5422404" cy="383181"/>
          </a:xfrm>
          <a:prstGeom prst="rect">
            <a:avLst/>
          </a:prstGeom>
          <a:noFill/>
        </p:spPr>
        <p:txBody>
          <a:bodyPr wrap="square" rtlCol="0">
            <a:spAutoFit/>
          </a:bodyPr>
          <a:lstStyle/>
          <a:p>
            <a:r>
              <a:rPr lang="en-US" dirty="0"/>
              <a:t>https://marketingplatform.google.com/about/analytics</a:t>
            </a:r>
          </a:p>
        </p:txBody>
      </p:sp>
      <p:sp>
        <p:nvSpPr>
          <p:cNvPr id="5" name="TextBox 4">
            <a:extLst>
              <a:ext uri="{FF2B5EF4-FFF2-40B4-BE49-F238E27FC236}">
                <a16:creationId xmlns:a16="http://schemas.microsoft.com/office/drawing/2014/main" id="{35DBA578-5260-F9F9-8D2C-270670398197}"/>
              </a:ext>
            </a:extLst>
          </p:cNvPr>
          <p:cNvSpPr txBox="1"/>
          <p:nvPr/>
        </p:nvSpPr>
        <p:spPr>
          <a:xfrm>
            <a:off x="5383193" y="5875472"/>
            <a:ext cx="1850020" cy="564835"/>
          </a:xfrm>
          <a:prstGeom prst="rect">
            <a:avLst/>
          </a:prstGeom>
          <a:noFill/>
        </p:spPr>
        <p:txBody>
          <a:bodyPr wrap="square">
            <a:spAutoFit/>
          </a:bodyPr>
          <a:lstStyle/>
          <a:p>
            <a:pPr algn="ctr" rtl="1">
              <a:lnSpc>
                <a:spcPct val="200000"/>
              </a:lnSpc>
            </a:pPr>
            <a:r>
              <a:rPr lang="ar-SA" sz="1800" b="1" dirty="0">
                <a:solidFill>
                  <a:srgbClr val="203E5F"/>
                </a:solidFill>
                <a:latin typeface="Alexandria" charset="0"/>
                <a:cs typeface="Alexandria" charset="0"/>
              </a:rPr>
              <a:t>روابط الأدوات:</a:t>
            </a:r>
            <a:endParaRPr lang="en-US" sz="1800" b="1" dirty="0">
              <a:solidFill>
                <a:srgbClr val="203E5F"/>
              </a:solidFill>
              <a:latin typeface="Alexandria" charset="0"/>
              <a:cs typeface="Alexandria" charset="0"/>
            </a:endParaRPr>
          </a:p>
        </p:txBody>
      </p:sp>
    </p:spTree>
    <p:extLst>
      <p:ext uri="{BB962C8B-B14F-4D97-AF65-F5344CB8AC3E}">
        <p14:creationId xmlns:p14="http://schemas.microsoft.com/office/powerpoint/2010/main" val="3128235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F280E0-8C45-6A20-6A06-3391114EF36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77697B4-0F24-7DC4-319D-C558FCAB554D}"/>
              </a:ext>
            </a:extLst>
          </p:cNvPr>
          <p:cNvSpPr txBox="1"/>
          <p:nvPr/>
        </p:nvSpPr>
        <p:spPr>
          <a:xfrm>
            <a:off x="4884516" y="2348818"/>
            <a:ext cx="6903156" cy="3695114"/>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تُعد أدوات تحسين محركات البحث</a:t>
            </a:r>
            <a:r>
              <a:rPr lang="en-US" sz="2000" dirty="0">
                <a:latin typeface="Alexandria" charset="0"/>
                <a:cs typeface="Alexandria" charset="0"/>
              </a:rPr>
              <a:t> </a:t>
            </a:r>
            <a:r>
              <a:rPr lang="ar-SA" sz="2000" dirty="0">
                <a:latin typeface="Alexandria" charset="0"/>
                <a:cs typeface="Alexandria" charset="0"/>
              </a:rPr>
              <a:t>ضرورية لزيادة ظهور الموقع في نتائج البحث، حيث تشمل تحسين العناوين والوصف التعريفي، واستخدام الكلمات المفتاحية المناسبة، وإنشاء روابط داخلية قوية وخارجية موثوقة، بالإضافة إلى تحسين سرعة تحميل الصفحة وتقديم تجربة مستخدم سلسة، مما يسهم في جذب الزوار وزيادة التفاعل مع المحتوى.</a:t>
            </a:r>
          </a:p>
        </p:txBody>
      </p:sp>
      <p:sp>
        <p:nvSpPr>
          <p:cNvPr id="24" name="Rectangle 23">
            <a:extLst>
              <a:ext uri="{FF2B5EF4-FFF2-40B4-BE49-F238E27FC236}">
                <a16:creationId xmlns:a16="http://schemas.microsoft.com/office/drawing/2014/main" id="{94926D4C-8330-075B-15F6-9C4E1147F39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97AAF39-78F1-A0D1-297B-302A23E4D059}"/>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5" name="Rectangle 14">
            <a:extLst>
              <a:ext uri="{FF2B5EF4-FFF2-40B4-BE49-F238E27FC236}">
                <a16:creationId xmlns:a16="http://schemas.microsoft.com/office/drawing/2014/main" id="{FFD7E7D9-F110-64C5-75DF-0D14EB6AB337}"/>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أدوات تحسين محركات البحث (</a:t>
            </a:r>
            <a:r>
              <a:rPr lang="en-US" sz="2000" b="1" dirty="0">
                <a:latin typeface="Alexandria" charset="0"/>
                <a:cs typeface="Alexandria" charset="0"/>
              </a:rPr>
              <a:t>SEO</a:t>
            </a:r>
            <a:r>
              <a:rPr lang="ar-SA" sz="2000" b="1" dirty="0">
                <a:latin typeface="Alexandria" charset="0"/>
                <a:cs typeface="Alexandria" charset="0"/>
              </a:rPr>
              <a:t>)</a:t>
            </a:r>
            <a:endParaRPr lang="en-US" sz="2000" b="1" dirty="0">
              <a:latin typeface="Alexandria" charset="0"/>
              <a:cs typeface="Alexandria" charset="0"/>
            </a:endParaRPr>
          </a:p>
        </p:txBody>
      </p:sp>
      <p:sp>
        <p:nvSpPr>
          <p:cNvPr id="16" name="Rectangle 15">
            <a:extLst>
              <a:ext uri="{FF2B5EF4-FFF2-40B4-BE49-F238E27FC236}">
                <a16:creationId xmlns:a16="http://schemas.microsoft.com/office/drawing/2014/main" id="{5241B2F9-6F1F-A521-4CB6-0DA2C622DC8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أدوات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7F77E3AD-6F0D-24C1-5BA2-1CCE12272D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7170" name="Picture 2" descr="تطوير الصحف الألكترونية | خفاجى">
            <a:extLst>
              <a:ext uri="{FF2B5EF4-FFF2-40B4-BE49-F238E27FC236}">
                <a16:creationId xmlns:a16="http://schemas.microsoft.com/office/drawing/2014/main" id="{921B379D-2775-528D-6CAA-F360740B45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683" y="1999194"/>
            <a:ext cx="4595549" cy="4448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120126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D94BCA-C1BE-87C5-9694-301F6D295EDE}"/>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486BF3D4-9564-80C4-FCDE-BBB63833ACE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1587C68-A84B-3BC5-7752-677CBB4342CB}"/>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4" name="Rectangle 3">
            <a:extLst>
              <a:ext uri="{FF2B5EF4-FFF2-40B4-BE49-F238E27FC236}">
                <a16:creationId xmlns:a16="http://schemas.microsoft.com/office/drawing/2014/main" id="{417CA846-862D-C2FF-D429-9DE5DB19CAAE}"/>
              </a:ext>
            </a:extLst>
          </p:cNvPr>
          <p:cNvSpPr/>
          <p:nvPr/>
        </p:nvSpPr>
        <p:spPr>
          <a:xfrm>
            <a:off x="6332706" y="2052375"/>
            <a:ext cx="4168006" cy="52778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التفاعلية</a:t>
            </a:r>
          </a:p>
        </p:txBody>
      </p:sp>
      <p:sp>
        <p:nvSpPr>
          <p:cNvPr id="15" name="Rectangle 14">
            <a:extLst>
              <a:ext uri="{FF2B5EF4-FFF2-40B4-BE49-F238E27FC236}">
                <a16:creationId xmlns:a16="http://schemas.microsoft.com/office/drawing/2014/main" id="{CEA70DFD-6FB4-C926-ED1A-58D9BE552C56}"/>
              </a:ext>
            </a:extLst>
          </p:cNvPr>
          <p:cNvSpPr/>
          <p:nvPr/>
        </p:nvSpPr>
        <p:spPr>
          <a:xfrm>
            <a:off x="10538032" y="2052376"/>
            <a:ext cx="1167973" cy="52778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أولاً</a:t>
            </a:r>
          </a:p>
        </p:txBody>
      </p:sp>
      <p:sp>
        <p:nvSpPr>
          <p:cNvPr id="16" name="Rectangle 15">
            <a:extLst>
              <a:ext uri="{FF2B5EF4-FFF2-40B4-BE49-F238E27FC236}">
                <a16:creationId xmlns:a16="http://schemas.microsoft.com/office/drawing/2014/main" id="{4E4CACC7-78AC-C8D1-C5A6-C0DE0B3555A2}"/>
              </a:ext>
            </a:extLst>
          </p:cNvPr>
          <p:cNvSpPr/>
          <p:nvPr/>
        </p:nvSpPr>
        <p:spPr>
          <a:xfrm>
            <a:off x="2653888" y="658381"/>
            <a:ext cx="9421571" cy="96802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خصائص الصحافة الإلكترونية</a:t>
            </a:r>
          </a:p>
        </p:txBody>
      </p:sp>
      <p:pic>
        <p:nvPicPr>
          <p:cNvPr id="17" name="Graphic 21">
            <a:extLst>
              <a:ext uri="{FF2B5EF4-FFF2-40B4-BE49-F238E27FC236}">
                <a16:creationId xmlns:a16="http://schemas.microsoft.com/office/drawing/2014/main" id="{4D172639-D8A0-30EF-A138-A992737AB4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9" name="Rectangle 8">
            <a:extLst>
              <a:ext uri="{FF2B5EF4-FFF2-40B4-BE49-F238E27FC236}">
                <a16:creationId xmlns:a16="http://schemas.microsoft.com/office/drawing/2014/main" id="{854EC7D4-08BA-76E1-B03E-08E1CEBB933F}"/>
              </a:ext>
            </a:extLst>
          </p:cNvPr>
          <p:cNvSpPr/>
          <p:nvPr/>
        </p:nvSpPr>
        <p:spPr>
          <a:xfrm>
            <a:off x="6332706" y="2825252"/>
            <a:ext cx="4168006" cy="52778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الفورية</a:t>
            </a:r>
          </a:p>
        </p:txBody>
      </p:sp>
      <p:sp>
        <p:nvSpPr>
          <p:cNvPr id="10" name="Rectangle 9">
            <a:extLst>
              <a:ext uri="{FF2B5EF4-FFF2-40B4-BE49-F238E27FC236}">
                <a16:creationId xmlns:a16="http://schemas.microsoft.com/office/drawing/2014/main" id="{188859E8-150C-1DC3-3FB4-0B968A85D19C}"/>
              </a:ext>
            </a:extLst>
          </p:cNvPr>
          <p:cNvSpPr/>
          <p:nvPr/>
        </p:nvSpPr>
        <p:spPr>
          <a:xfrm>
            <a:off x="10538032" y="2825253"/>
            <a:ext cx="1167973" cy="52778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ثانياً</a:t>
            </a:r>
          </a:p>
        </p:txBody>
      </p:sp>
      <p:sp>
        <p:nvSpPr>
          <p:cNvPr id="12" name="Rectangle 11">
            <a:extLst>
              <a:ext uri="{FF2B5EF4-FFF2-40B4-BE49-F238E27FC236}">
                <a16:creationId xmlns:a16="http://schemas.microsoft.com/office/drawing/2014/main" id="{BA97D65E-CB73-49B9-1ADC-DB6991B0F00D}"/>
              </a:ext>
            </a:extLst>
          </p:cNvPr>
          <p:cNvSpPr/>
          <p:nvPr/>
        </p:nvSpPr>
        <p:spPr>
          <a:xfrm>
            <a:off x="6332706" y="3598129"/>
            <a:ext cx="4168006" cy="52778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الوسائط المتعددة</a:t>
            </a:r>
          </a:p>
        </p:txBody>
      </p:sp>
      <p:sp>
        <p:nvSpPr>
          <p:cNvPr id="13" name="Rectangle 12">
            <a:extLst>
              <a:ext uri="{FF2B5EF4-FFF2-40B4-BE49-F238E27FC236}">
                <a16:creationId xmlns:a16="http://schemas.microsoft.com/office/drawing/2014/main" id="{64B78FF9-ACDC-13D5-9757-95707F0E3252}"/>
              </a:ext>
            </a:extLst>
          </p:cNvPr>
          <p:cNvSpPr/>
          <p:nvPr/>
        </p:nvSpPr>
        <p:spPr>
          <a:xfrm>
            <a:off x="10538032" y="3598130"/>
            <a:ext cx="1167973" cy="52778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ثالثاً</a:t>
            </a:r>
          </a:p>
        </p:txBody>
      </p:sp>
      <p:sp>
        <p:nvSpPr>
          <p:cNvPr id="14" name="Rectangle 13">
            <a:extLst>
              <a:ext uri="{FF2B5EF4-FFF2-40B4-BE49-F238E27FC236}">
                <a16:creationId xmlns:a16="http://schemas.microsoft.com/office/drawing/2014/main" id="{F42353C9-1DF1-95D2-F9DC-36DBF4EFDF0D}"/>
              </a:ext>
            </a:extLst>
          </p:cNvPr>
          <p:cNvSpPr/>
          <p:nvPr/>
        </p:nvSpPr>
        <p:spPr>
          <a:xfrm>
            <a:off x="6332706" y="4380512"/>
            <a:ext cx="4168006" cy="52778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الأرشفة الرقمية</a:t>
            </a:r>
          </a:p>
        </p:txBody>
      </p:sp>
      <p:sp>
        <p:nvSpPr>
          <p:cNvPr id="18" name="Rectangle 17">
            <a:extLst>
              <a:ext uri="{FF2B5EF4-FFF2-40B4-BE49-F238E27FC236}">
                <a16:creationId xmlns:a16="http://schemas.microsoft.com/office/drawing/2014/main" id="{D6F006C7-35C5-77EE-7C57-38C4A263A854}"/>
              </a:ext>
            </a:extLst>
          </p:cNvPr>
          <p:cNvSpPr/>
          <p:nvPr/>
        </p:nvSpPr>
        <p:spPr>
          <a:xfrm>
            <a:off x="10538032" y="4380513"/>
            <a:ext cx="1167973" cy="52778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رابعاً</a:t>
            </a:r>
          </a:p>
        </p:txBody>
      </p:sp>
      <p:sp>
        <p:nvSpPr>
          <p:cNvPr id="19" name="Rectangle 18">
            <a:extLst>
              <a:ext uri="{FF2B5EF4-FFF2-40B4-BE49-F238E27FC236}">
                <a16:creationId xmlns:a16="http://schemas.microsoft.com/office/drawing/2014/main" id="{BB1EECC4-B8D6-F605-040F-9906A24ABC9F}"/>
              </a:ext>
            </a:extLst>
          </p:cNvPr>
          <p:cNvSpPr/>
          <p:nvPr/>
        </p:nvSpPr>
        <p:spPr>
          <a:xfrm>
            <a:off x="6332706" y="5162895"/>
            <a:ext cx="4168006" cy="52778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النشر المتعدد المنصات</a:t>
            </a:r>
          </a:p>
        </p:txBody>
      </p:sp>
      <p:sp>
        <p:nvSpPr>
          <p:cNvPr id="21" name="Rectangle 20">
            <a:extLst>
              <a:ext uri="{FF2B5EF4-FFF2-40B4-BE49-F238E27FC236}">
                <a16:creationId xmlns:a16="http://schemas.microsoft.com/office/drawing/2014/main" id="{9B9858E3-2128-A708-AA91-46E3A7441239}"/>
              </a:ext>
            </a:extLst>
          </p:cNvPr>
          <p:cNvSpPr/>
          <p:nvPr/>
        </p:nvSpPr>
        <p:spPr>
          <a:xfrm>
            <a:off x="10538032" y="5162896"/>
            <a:ext cx="1167973" cy="52778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خامساً</a:t>
            </a:r>
          </a:p>
        </p:txBody>
      </p:sp>
      <p:sp>
        <p:nvSpPr>
          <p:cNvPr id="2" name="Rectangle 1">
            <a:extLst>
              <a:ext uri="{FF2B5EF4-FFF2-40B4-BE49-F238E27FC236}">
                <a16:creationId xmlns:a16="http://schemas.microsoft.com/office/drawing/2014/main" id="{E676274F-84C8-331C-F2E6-0741D4986C0C}"/>
              </a:ext>
            </a:extLst>
          </p:cNvPr>
          <p:cNvSpPr/>
          <p:nvPr/>
        </p:nvSpPr>
        <p:spPr>
          <a:xfrm>
            <a:off x="6332706" y="5935726"/>
            <a:ext cx="4168006" cy="52778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إمكانية التخصيص</a:t>
            </a:r>
          </a:p>
        </p:txBody>
      </p:sp>
      <p:sp>
        <p:nvSpPr>
          <p:cNvPr id="3" name="Rectangle 2">
            <a:extLst>
              <a:ext uri="{FF2B5EF4-FFF2-40B4-BE49-F238E27FC236}">
                <a16:creationId xmlns:a16="http://schemas.microsoft.com/office/drawing/2014/main" id="{7D12CF64-65E7-9305-83A8-BDBB5E93088F}"/>
              </a:ext>
            </a:extLst>
          </p:cNvPr>
          <p:cNvSpPr/>
          <p:nvPr/>
        </p:nvSpPr>
        <p:spPr>
          <a:xfrm>
            <a:off x="10538032" y="5935727"/>
            <a:ext cx="1167973" cy="52778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a:solidFill>
                  <a:srgbClr val="C00000"/>
                </a:solidFill>
                <a:latin typeface="Alexandria" charset="0"/>
                <a:cs typeface="Alexandria" charset="0"/>
              </a:rPr>
              <a:t>سادساً</a:t>
            </a:r>
            <a:endParaRPr lang="ar-SA" sz="2000" dirty="0">
              <a:solidFill>
                <a:srgbClr val="C00000"/>
              </a:solidFill>
              <a:latin typeface="Alexandria" charset="0"/>
              <a:cs typeface="Alexandria" charset="0"/>
            </a:endParaRPr>
          </a:p>
        </p:txBody>
      </p:sp>
      <p:pic>
        <p:nvPicPr>
          <p:cNvPr id="8194" name="Picture 2" descr="تطوير تطبيقات الصحف الألكترونية | خفاجى">
            <a:extLst>
              <a:ext uri="{FF2B5EF4-FFF2-40B4-BE49-F238E27FC236}">
                <a16:creationId xmlns:a16="http://schemas.microsoft.com/office/drawing/2014/main" id="{3533BD05-3253-64D9-05CA-979B5C1A19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2650" y="1844091"/>
            <a:ext cx="3881724" cy="45636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0294759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500"/>
                                        <p:tgtEl>
                                          <p:spTgt spid="21"/>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
                                        </p:tgtEl>
                                        <p:attrNameLst>
                                          <p:attrName>style.visibility</p:attrName>
                                        </p:attrNameLst>
                                      </p:cBhvr>
                                      <p:to>
                                        <p:strVal val="visible"/>
                                      </p:to>
                                    </p:set>
                                    <p:animEffect transition="in" filter="fade">
                                      <p:cBhvr>
                                        <p:cTn id="62" dur="500"/>
                                        <p:tgtEl>
                                          <p:spTgt spid="3"/>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
                                        </p:tgtEl>
                                        <p:attrNameLst>
                                          <p:attrName>style.visibility</p:attrName>
                                        </p:attrNameLst>
                                      </p:cBhvr>
                                      <p:to>
                                        <p:strVal val="visible"/>
                                      </p:to>
                                    </p:set>
                                    <p:animEffect transition="in" filter="fade">
                                      <p:cBhvr>
                                        <p:cTn id="6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5" grpId="0" animBg="1"/>
      <p:bldP spid="16" grpId="0" animBg="1"/>
      <p:bldP spid="9" grpId="0" animBg="1"/>
      <p:bldP spid="10" grpId="0" animBg="1"/>
      <p:bldP spid="12" grpId="0" animBg="1"/>
      <p:bldP spid="13" grpId="0" animBg="1"/>
      <p:bldP spid="14" grpId="0" animBg="1"/>
      <p:bldP spid="18" grpId="0" animBg="1"/>
      <p:bldP spid="19" grpId="0" animBg="1"/>
      <p:bldP spid="21" grpId="0" animBg="1"/>
      <p:bldP spid="2" grpId="0" animBg="1"/>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3C6F6C-FA63-F330-51B1-377CBF218E9E}"/>
            </a:ext>
          </a:extLst>
        </p:cNvPr>
        <p:cNvGrpSpPr/>
        <p:nvPr/>
      </p:nvGrpSpPr>
      <p:grpSpPr>
        <a:xfrm>
          <a:off x="0" y="0"/>
          <a:ext cx="0" cy="0"/>
          <a:chOff x="0" y="0"/>
          <a:chExt cx="0" cy="0"/>
        </a:xfrm>
      </p:grpSpPr>
      <p:pic>
        <p:nvPicPr>
          <p:cNvPr id="9218" name="Picture 2" descr="بحوث الإعلام التفاعلي | إدراك">
            <a:extLst>
              <a:ext uri="{FF2B5EF4-FFF2-40B4-BE49-F238E27FC236}">
                <a16:creationId xmlns:a16="http://schemas.microsoft.com/office/drawing/2014/main" id="{3649B36E-1DE8-AA2C-9DED-8392AAE89448}"/>
              </a:ext>
            </a:extLst>
          </p:cNvPr>
          <p:cNvPicPr>
            <a:picLocks noChangeAspect="1" noChangeArrowheads="1"/>
          </p:cNvPicPr>
          <p:nvPr/>
        </p:nvPicPr>
        <p:blipFill>
          <a:blip r:embed="rId2">
            <a:alphaModFix amt="20000"/>
            <a:extLst>
              <a:ext uri="{28A0092B-C50C-407E-A947-70E740481C1C}">
                <a14:useLocalDpi xmlns:a14="http://schemas.microsoft.com/office/drawing/2010/main" val="0"/>
              </a:ext>
            </a:extLst>
          </a:blip>
          <a:srcRect/>
          <a:stretch>
            <a:fillRect/>
          </a:stretch>
        </p:blipFill>
        <p:spPr bwMode="auto">
          <a:xfrm>
            <a:off x="-934093" y="2963118"/>
            <a:ext cx="6113311" cy="3894881"/>
          </a:xfrm>
          <a:prstGeom prst="rect">
            <a:avLst/>
          </a:prstGeom>
          <a:ln>
            <a:noFill/>
          </a:ln>
          <a:effectLst>
            <a:softEdge rad="112500"/>
          </a:effectLst>
        </p:spPr>
      </p:pic>
      <p:sp>
        <p:nvSpPr>
          <p:cNvPr id="20" name="TextBox 19">
            <a:extLst>
              <a:ext uri="{FF2B5EF4-FFF2-40B4-BE49-F238E27FC236}">
                <a16:creationId xmlns:a16="http://schemas.microsoft.com/office/drawing/2014/main" id="{96485C2B-C728-5C62-CC81-19D3542EA5C6}"/>
              </a:ext>
            </a:extLst>
          </p:cNvPr>
          <p:cNvSpPr txBox="1"/>
          <p:nvPr/>
        </p:nvSpPr>
        <p:spPr>
          <a:xfrm>
            <a:off x="613458" y="2348818"/>
            <a:ext cx="11174214" cy="3810530"/>
          </a:xfrm>
          <a:prstGeom prst="rect">
            <a:avLst/>
          </a:prstGeom>
          <a:noFill/>
        </p:spPr>
        <p:txBody>
          <a:bodyPr wrap="square" rtlCol="0">
            <a:spAutoFit/>
          </a:bodyPr>
          <a:lstStyle/>
          <a:p>
            <a:pPr algn="just" rtl="1">
              <a:lnSpc>
                <a:spcPct val="250000"/>
              </a:lnSpc>
            </a:pPr>
            <a:r>
              <a:rPr lang="ar-SA" sz="2000" b="1" dirty="0">
                <a:latin typeface="Alexandria" charset="0"/>
                <a:cs typeface="Alexandria" charset="0"/>
              </a:rPr>
              <a:t>أولاً:</a:t>
            </a:r>
            <a:r>
              <a:rPr lang="ar-SA" sz="2000" dirty="0">
                <a:latin typeface="Alexandria" charset="0"/>
                <a:cs typeface="Alexandria" charset="0"/>
              </a:rPr>
              <a:t> تعدّ التفاعلية من أبرز سمات الصحافة الإلكترونية، حيث لم يعد القارئ مجرد مستهلك للمحتوى، بل أصبح شريكًا فعّالًا في إنتاجه وتوجيهه. يمكنه التعليق على الأخبار، إبداء الإعجاب، مشاركة المحتوى عبر وسائل التواصل، بل وتقديم ملاحظات فورية تساعد في تطوير المادة الإعلامية. </a:t>
            </a:r>
          </a:p>
          <a:p>
            <a:pPr algn="just" rtl="1">
              <a:lnSpc>
                <a:spcPct val="250000"/>
              </a:lnSpc>
            </a:pPr>
            <a:r>
              <a:rPr lang="ar-SA" sz="2000" b="1" dirty="0">
                <a:latin typeface="Alexandria" charset="0"/>
                <a:cs typeface="Alexandria" charset="0"/>
              </a:rPr>
              <a:t>ثانياً: </a:t>
            </a:r>
            <a:r>
              <a:rPr lang="ar-SA" sz="2000" dirty="0">
                <a:latin typeface="Alexandria" charset="0"/>
                <a:cs typeface="Alexandria" charset="0"/>
              </a:rPr>
              <a:t>هذه العلاقة الديناميكية بين الموقع والجمهور تسهم في خلق بيئة إعلامية أكثر حيوية وتفاعلاً، تُعزّز من مصداقية المحتوى وقربه من اهتمامات المتلقين.</a:t>
            </a:r>
          </a:p>
        </p:txBody>
      </p:sp>
      <p:sp>
        <p:nvSpPr>
          <p:cNvPr id="24" name="Rectangle 23">
            <a:extLst>
              <a:ext uri="{FF2B5EF4-FFF2-40B4-BE49-F238E27FC236}">
                <a16:creationId xmlns:a16="http://schemas.microsoft.com/office/drawing/2014/main" id="{721E6500-9804-4886-BA6E-4CEFD1A1A12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AF71CD8-9BCC-0062-BE10-F163AB9587FA}"/>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5" name="Rectangle 14">
            <a:extLst>
              <a:ext uri="{FF2B5EF4-FFF2-40B4-BE49-F238E27FC236}">
                <a16:creationId xmlns:a16="http://schemas.microsoft.com/office/drawing/2014/main" id="{16E48468-9C35-A79E-ACF6-175996C2C655}"/>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خاصية التفاعلية</a:t>
            </a:r>
          </a:p>
        </p:txBody>
      </p:sp>
      <p:sp>
        <p:nvSpPr>
          <p:cNvPr id="16" name="Rectangle 15">
            <a:extLst>
              <a:ext uri="{FF2B5EF4-FFF2-40B4-BE49-F238E27FC236}">
                <a16:creationId xmlns:a16="http://schemas.microsoft.com/office/drawing/2014/main" id="{D885DB01-61E2-1039-0791-16F9A407E95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خصائص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D9DDC427-558A-C16B-01B7-2D5968BAC9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52803351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5EDB31-943D-EA1E-2145-7B4B37CE8A1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08CFECE-F91C-E229-C077-E284DF99E242}"/>
              </a:ext>
            </a:extLst>
          </p:cNvPr>
          <p:cNvSpPr txBox="1"/>
          <p:nvPr/>
        </p:nvSpPr>
        <p:spPr>
          <a:xfrm>
            <a:off x="4637314" y="2348818"/>
            <a:ext cx="7150358" cy="4310667"/>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 </a:t>
            </a:r>
            <a:r>
              <a:rPr lang="ar-SA" sz="2000" dirty="0">
                <a:latin typeface="Alexandria" charset="0"/>
                <a:cs typeface="Alexandria" charset="0"/>
              </a:rPr>
              <a:t>تُعد خاصية الفورية من أبرز مميزات الصحافة الإلكترونية، حيث يُنشر الخبر لحظة حدوثه دون الحاجة لانتظار الطباعة أو البث، مما يُمكّن الصحفي من التفاعل الفوري مع التطورات والمستجدات. </a:t>
            </a:r>
          </a:p>
          <a:p>
            <a:pPr algn="just" rtl="1">
              <a:lnSpc>
                <a:spcPct val="200000"/>
              </a:lnSpc>
            </a:pPr>
            <a:r>
              <a:rPr lang="ar-SA" sz="2000" b="1" dirty="0">
                <a:latin typeface="Alexandria" charset="0"/>
                <a:cs typeface="Alexandria" charset="0"/>
              </a:rPr>
              <a:t>ثانياً: </a:t>
            </a:r>
            <a:r>
              <a:rPr lang="ar-SA" sz="2000" dirty="0">
                <a:latin typeface="Alexandria" charset="0"/>
                <a:cs typeface="Alexandria" charset="0"/>
              </a:rPr>
              <a:t>هذه السرعة تمنح الصحافة الرقمية ميزة تنافسية كبيرة مقارنة بالوسائل التقليدية، وتجعل الجمهور في قلب الحدث لحظة بلحظة.</a:t>
            </a:r>
          </a:p>
        </p:txBody>
      </p:sp>
      <p:sp>
        <p:nvSpPr>
          <p:cNvPr id="24" name="Rectangle 23">
            <a:extLst>
              <a:ext uri="{FF2B5EF4-FFF2-40B4-BE49-F238E27FC236}">
                <a16:creationId xmlns:a16="http://schemas.microsoft.com/office/drawing/2014/main" id="{0DF0B4FB-3CE2-D29A-7CDE-FD4FA1F8CA9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7FE9F01-72B1-C9ED-3370-90C93538A9C3}"/>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5" name="Rectangle 14">
            <a:extLst>
              <a:ext uri="{FF2B5EF4-FFF2-40B4-BE49-F238E27FC236}">
                <a16:creationId xmlns:a16="http://schemas.microsoft.com/office/drawing/2014/main" id="{1A11DE6F-2D79-CD5D-31EA-D0C64BD5F3CA}"/>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خاصية الفورية</a:t>
            </a:r>
          </a:p>
        </p:txBody>
      </p:sp>
      <p:sp>
        <p:nvSpPr>
          <p:cNvPr id="16" name="Rectangle 15">
            <a:extLst>
              <a:ext uri="{FF2B5EF4-FFF2-40B4-BE49-F238E27FC236}">
                <a16:creationId xmlns:a16="http://schemas.microsoft.com/office/drawing/2014/main" id="{AE8D17C1-832B-DC61-99E8-ACCE0677D30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خصائص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D6A345EB-6070-E7E2-0CA6-B441C91132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42" name="Picture 2" descr="إعلان أم إعلام؟">
            <a:extLst>
              <a:ext uri="{FF2B5EF4-FFF2-40B4-BE49-F238E27FC236}">
                <a16:creationId xmlns:a16="http://schemas.microsoft.com/office/drawing/2014/main" id="{596B7E76-64F1-8E20-9328-E5E8F04A69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2825024"/>
            <a:ext cx="4216446" cy="28058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8113413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561048-55C0-04DE-9CCA-644B9F88208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4EC4791-0452-77A6-2701-D28ED7270444}"/>
              </a:ext>
            </a:extLst>
          </p:cNvPr>
          <p:cNvSpPr txBox="1"/>
          <p:nvPr/>
        </p:nvSpPr>
        <p:spPr>
          <a:xfrm>
            <a:off x="4260715" y="2348818"/>
            <a:ext cx="7526957" cy="4310667"/>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 </a:t>
            </a:r>
            <a:r>
              <a:rPr lang="ar-SA" sz="2000" dirty="0">
                <a:latin typeface="Alexandria" charset="0"/>
                <a:cs typeface="Alexandria" charset="0"/>
              </a:rPr>
              <a:t>تُعد خاصية الوسائط المتعددة من أبرز عناصر التميز في الصحافة الإلكترونية، حيث تجمع بين النصوص، الصور، الفيديوهات، الرسوم التوضيحية، والمقاطع الصوتية لتقديم تجربة تفاعلية متكاملة للقارئ. </a:t>
            </a: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الوسائط لا تكتفي بعرض المعلومات، بل تُسهم في نقل المشاعر والمعاني بشكل أعمق، مما يعزز من فهم الموضوع ويزيد من جاذبيته وانتباه الجمهور للمحتوى.</a:t>
            </a:r>
          </a:p>
        </p:txBody>
      </p:sp>
      <p:sp>
        <p:nvSpPr>
          <p:cNvPr id="24" name="Rectangle 23">
            <a:extLst>
              <a:ext uri="{FF2B5EF4-FFF2-40B4-BE49-F238E27FC236}">
                <a16:creationId xmlns:a16="http://schemas.microsoft.com/office/drawing/2014/main" id="{4FB4A4A8-25BF-BB8B-E569-68FCD430827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AC4667D-2186-B42A-E96D-F15C7051B937}"/>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5" name="Rectangle 14">
            <a:extLst>
              <a:ext uri="{FF2B5EF4-FFF2-40B4-BE49-F238E27FC236}">
                <a16:creationId xmlns:a16="http://schemas.microsoft.com/office/drawing/2014/main" id="{F42A1997-7445-B702-7C67-F470A448432C}"/>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الوسائط المتعددة</a:t>
            </a:r>
          </a:p>
        </p:txBody>
      </p:sp>
      <p:sp>
        <p:nvSpPr>
          <p:cNvPr id="16" name="Rectangle 15">
            <a:extLst>
              <a:ext uri="{FF2B5EF4-FFF2-40B4-BE49-F238E27FC236}">
                <a16:creationId xmlns:a16="http://schemas.microsoft.com/office/drawing/2014/main" id="{E765B5D2-3573-E551-5795-5E365CDF5EA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خصائص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DDEF3EA5-8BFF-13A2-355E-0A75C55A65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1266" name="Picture 2">
            <a:extLst>
              <a:ext uri="{FF2B5EF4-FFF2-40B4-BE49-F238E27FC236}">
                <a16:creationId xmlns:a16="http://schemas.microsoft.com/office/drawing/2014/main" id="{6FB27268-4B30-3347-68B6-17EE857DBC2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317" y="3005847"/>
            <a:ext cx="3878009" cy="21813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5082376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7290B0-F638-FC58-57D3-95A4414E28F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09ED8AD-8EAA-943B-A881-EA760EEDA14D}"/>
              </a:ext>
            </a:extLst>
          </p:cNvPr>
          <p:cNvSpPr txBox="1"/>
          <p:nvPr/>
        </p:nvSpPr>
        <p:spPr>
          <a:xfrm>
            <a:off x="4134255" y="2348818"/>
            <a:ext cx="7653417" cy="3695114"/>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 </a:t>
            </a:r>
            <a:r>
              <a:rPr lang="ar-SA" sz="2000" dirty="0">
                <a:latin typeface="Alexandria" charset="0"/>
                <a:cs typeface="Alexandria" charset="0"/>
              </a:rPr>
              <a:t>تُعد خاصية الأرشفة الرقمية من المزايا الجوهرية في الصحافة الإلكترونية، حيث يُمكن حفظ كل ما يُنشر واسترجاعه في أي وقت، مما يُسهّل عملية البحث في الأخبار والمحتويات القديمة. </a:t>
            </a:r>
          </a:p>
          <a:p>
            <a:pPr algn="just" rtl="1">
              <a:lnSpc>
                <a:spcPct val="200000"/>
              </a:lnSpc>
            </a:pPr>
            <a:r>
              <a:rPr lang="ar-SA" sz="2000" b="1" dirty="0">
                <a:latin typeface="Alexandria" charset="0"/>
                <a:cs typeface="Alexandria" charset="0"/>
              </a:rPr>
              <a:t>ثانياً: </a:t>
            </a:r>
            <a:r>
              <a:rPr lang="ar-SA" sz="2000" dirty="0">
                <a:latin typeface="Alexandria" charset="0"/>
                <a:cs typeface="Alexandria" charset="0"/>
              </a:rPr>
              <a:t>تؤدي دورًا مهمًا في التوثيق وإجراء التحقيقات الصحفية، وتوفر مرجعية دقيقة لا تتوفر بنفس الكفاءة في الصحف الورقية، مما يمنح الصحافة الرقمية بعدًا توثيقيًا ومهنيًا عاليًا.</a:t>
            </a:r>
          </a:p>
        </p:txBody>
      </p:sp>
      <p:sp>
        <p:nvSpPr>
          <p:cNvPr id="24" name="Rectangle 23">
            <a:extLst>
              <a:ext uri="{FF2B5EF4-FFF2-40B4-BE49-F238E27FC236}">
                <a16:creationId xmlns:a16="http://schemas.microsoft.com/office/drawing/2014/main" id="{F03ADD61-3DD2-143A-FCA8-D01CE66F1B9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07BDD26-01B5-1CF4-BF3F-4F3E8C4EC534}"/>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5" name="Rectangle 14">
            <a:extLst>
              <a:ext uri="{FF2B5EF4-FFF2-40B4-BE49-F238E27FC236}">
                <a16:creationId xmlns:a16="http://schemas.microsoft.com/office/drawing/2014/main" id="{6EE6AA59-5560-D967-8C74-05347FA0CEAB}"/>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الأرشفة الرقمية</a:t>
            </a:r>
          </a:p>
        </p:txBody>
      </p:sp>
      <p:sp>
        <p:nvSpPr>
          <p:cNvPr id="16" name="Rectangle 15">
            <a:extLst>
              <a:ext uri="{FF2B5EF4-FFF2-40B4-BE49-F238E27FC236}">
                <a16:creationId xmlns:a16="http://schemas.microsoft.com/office/drawing/2014/main" id="{E1DE90C3-123D-206E-69DF-A94DCECA468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خصائص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C5D52729-3FF9-8078-3885-5EB141C80E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2290" name="Picture 2" descr="اليك افضل تحليل البيانات لأعمالك في 2025 | خطوة تك">
            <a:extLst>
              <a:ext uri="{FF2B5EF4-FFF2-40B4-BE49-F238E27FC236}">
                <a16:creationId xmlns:a16="http://schemas.microsoft.com/office/drawing/2014/main" id="{1F3463CF-0148-C37B-4718-0415918BA9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86" y="3006551"/>
            <a:ext cx="3962728" cy="22942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6948079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81CE80-8D30-8CEC-C8D4-E72C9670CF7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350F557-A6D1-F217-D4C0-8D5E1E0E49FB}"/>
              </a:ext>
            </a:extLst>
          </p:cNvPr>
          <p:cNvSpPr txBox="1"/>
          <p:nvPr/>
        </p:nvSpPr>
        <p:spPr>
          <a:xfrm>
            <a:off x="4349526" y="2348818"/>
            <a:ext cx="7438146" cy="4310667"/>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 </a:t>
            </a:r>
            <a:r>
              <a:rPr lang="ar-SA" sz="2000" dirty="0">
                <a:latin typeface="Alexandria" charset="0"/>
                <a:cs typeface="Alexandria" charset="0"/>
              </a:rPr>
              <a:t>تُعد خاصية النشر متعدد المنصات من السمات البارزة في الصحافة الإلكترونية الحديثة، حيث يُمكن توزيع نفس المحتوى عبر الموقع الإلكتروني، التطبيقات، ومنصات التواصل الاجتماعي، مما يضمن انتشارًا واسعًا ووصولًا إلى جمهور متنوع. </a:t>
            </a:r>
          </a:p>
          <a:p>
            <a:pPr algn="just" rtl="1">
              <a:lnSpc>
                <a:spcPct val="200000"/>
              </a:lnSpc>
            </a:pPr>
            <a:r>
              <a:rPr lang="ar-SA" sz="2000" b="1" dirty="0">
                <a:latin typeface="Alexandria" charset="0"/>
                <a:cs typeface="Alexandria" charset="0"/>
              </a:rPr>
              <a:t>ثانياً: </a:t>
            </a:r>
            <a:r>
              <a:rPr lang="ar-SA" sz="2000" dirty="0">
                <a:latin typeface="Alexandria" charset="0"/>
                <a:cs typeface="Alexandria" charset="0"/>
              </a:rPr>
              <a:t>يتطلب هذا النشر تنسيقًا مختلفًا يتناسب مع طبيعة كل منصة، إضافة إلى خبرة في التكييف الإعلامي لضمان فعالية الرسالة وجاذبيتها في كل سياق.</a:t>
            </a:r>
          </a:p>
        </p:txBody>
      </p:sp>
      <p:sp>
        <p:nvSpPr>
          <p:cNvPr id="24" name="Rectangle 23">
            <a:extLst>
              <a:ext uri="{FF2B5EF4-FFF2-40B4-BE49-F238E27FC236}">
                <a16:creationId xmlns:a16="http://schemas.microsoft.com/office/drawing/2014/main" id="{1A2A8DBF-F84B-78C9-79C9-F294D293EA0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2217183-19CC-62E6-9859-0929BA6FA035}"/>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5" name="Rectangle 14">
            <a:extLst>
              <a:ext uri="{FF2B5EF4-FFF2-40B4-BE49-F238E27FC236}">
                <a16:creationId xmlns:a16="http://schemas.microsoft.com/office/drawing/2014/main" id="{EFF2642D-23FE-71E8-AE51-A20076B3AB7C}"/>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النشر متعدد المنصات</a:t>
            </a:r>
          </a:p>
        </p:txBody>
      </p:sp>
      <p:sp>
        <p:nvSpPr>
          <p:cNvPr id="16" name="Rectangle 15">
            <a:extLst>
              <a:ext uri="{FF2B5EF4-FFF2-40B4-BE49-F238E27FC236}">
                <a16:creationId xmlns:a16="http://schemas.microsoft.com/office/drawing/2014/main" id="{746DD59A-B8E5-8154-50D1-FEDA0DD856A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خصائص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C98F89A9-7C7E-BCA4-526C-22744E198E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3314" name="Picture 2" descr="تحليلات البيانات: الأهمية والاستخدامات وفرص التشغيل">
            <a:extLst>
              <a:ext uri="{FF2B5EF4-FFF2-40B4-BE49-F238E27FC236}">
                <a16:creationId xmlns:a16="http://schemas.microsoft.com/office/drawing/2014/main" id="{E2653085-60C1-D22B-D3A8-CDF4D278D14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317" y="2901082"/>
            <a:ext cx="3838328" cy="23989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0439384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9901AA-C28D-174A-23C6-A32C44D6482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6022CB0-EA88-1D35-EFBA-23E9A2AF5829}"/>
              </a:ext>
            </a:extLst>
          </p:cNvPr>
          <p:cNvSpPr txBox="1"/>
          <p:nvPr/>
        </p:nvSpPr>
        <p:spPr>
          <a:xfrm>
            <a:off x="3959157" y="2348818"/>
            <a:ext cx="7828515" cy="4310667"/>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 </a:t>
            </a:r>
            <a:r>
              <a:rPr lang="ar-SA" sz="2000" dirty="0">
                <a:latin typeface="Alexandria" charset="0"/>
                <a:cs typeface="Alexandria" charset="0"/>
              </a:rPr>
              <a:t>تُعد خاصية التخصيص والاستهداف من التطورات المتقدمة في الصحافة الإلكترونية، حيث يُقدَّم المحتوى وفقًا لاهتمامات القارئ باستخدام الخوارزميات والذكاء الاصطناعي. </a:t>
            </a:r>
          </a:p>
          <a:p>
            <a:pPr algn="just" rtl="1">
              <a:lnSpc>
                <a:spcPct val="200000"/>
              </a:lnSpc>
            </a:pPr>
            <a:r>
              <a:rPr lang="ar-SA" sz="2000" b="1" dirty="0">
                <a:latin typeface="Alexandria" charset="0"/>
                <a:cs typeface="Alexandria" charset="0"/>
              </a:rPr>
              <a:t>ثانياً: </a:t>
            </a:r>
            <a:r>
              <a:rPr lang="ar-SA" sz="2000" dirty="0">
                <a:latin typeface="Alexandria" charset="0"/>
                <a:cs typeface="Alexandria" charset="0"/>
              </a:rPr>
              <a:t>يمكن للمستخدم تخصيص التنبيهات، النشرات، والأقسام التي يتابعها، مما يُسهّل تجربته ويجعلها أكثر سلاسة وملاءمة لاحتياجاته.</a:t>
            </a: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هذا التفاعل الذكي يُسهم في زيادة الانخراط مع المحتوى ورفع معدلات الوصول والقراءة.</a:t>
            </a:r>
          </a:p>
        </p:txBody>
      </p:sp>
      <p:sp>
        <p:nvSpPr>
          <p:cNvPr id="24" name="Rectangle 23">
            <a:extLst>
              <a:ext uri="{FF2B5EF4-FFF2-40B4-BE49-F238E27FC236}">
                <a16:creationId xmlns:a16="http://schemas.microsoft.com/office/drawing/2014/main" id="{C3FE98B9-16EB-0887-DA77-77865BB954E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EED51EE-8E9F-971E-73B2-A32DF58F39D7}"/>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5" name="Rectangle 14">
            <a:extLst>
              <a:ext uri="{FF2B5EF4-FFF2-40B4-BE49-F238E27FC236}">
                <a16:creationId xmlns:a16="http://schemas.microsoft.com/office/drawing/2014/main" id="{338E893D-43C5-ACE9-B76C-571C9551CE14}"/>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التخصيص والإستهداف</a:t>
            </a:r>
          </a:p>
        </p:txBody>
      </p:sp>
      <p:sp>
        <p:nvSpPr>
          <p:cNvPr id="16" name="Rectangle 15">
            <a:extLst>
              <a:ext uri="{FF2B5EF4-FFF2-40B4-BE49-F238E27FC236}">
                <a16:creationId xmlns:a16="http://schemas.microsoft.com/office/drawing/2014/main" id="{A7C626F6-D894-F6EA-818F-6799C16AC72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خصائص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A8182F47-ABF5-0B29-A0F9-5CB7863338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4338" name="Picture 2" descr="5 من أهم مهارات تحليل البيانات التي تحتاجها في عام 2022">
            <a:extLst>
              <a:ext uri="{FF2B5EF4-FFF2-40B4-BE49-F238E27FC236}">
                <a16:creationId xmlns:a16="http://schemas.microsoft.com/office/drawing/2014/main" id="{A63D332E-63F1-D2C7-7FCE-809D350B665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5354" r="6794"/>
          <a:stretch/>
        </p:blipFill>
        <p:spPr bwMode="auto">
          <a:xfrm>
            <a:off x="191317" y="2763479"/>
            <a:ext cx="3558626" cy="25237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8560042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F89309-9A88-854E-73D0-B9A2A7D864A8}"/>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D2467260-BDD5-18B8-1680-38DFEB36F1D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D0E5739-A187-A926-E079-001DE7CBFEF1}"/>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4" name="Rectangle 3">
            <a:extLst>
              <a:ext uri="{FF2B5EF4-FFF2-40B4-BE49-F238E27FC236}">
                <a16:creationId xmlns:a16="http://schemas.microsoft.com/office/drawing/2014/main" id="{2594E7DC-B64B-FC4F-2D18-BC1CD1E9C817}"/>
              </a:ext>
            </a:extLst>
          </p:cNvPr>
          <p:cNvSpPr/>
          <p:nvPr/>
        </p:nvSpPr>
        <p:spPr>
          <a:xfrm>
            <a:off x="5979459" y="2052374"/>
            <a:ext cx="4521253" cy="663973"/>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مصداقية المحتوى</a:t>
            </a:r>
          </a:p>
        </p:txBody>
      </p:sp>
      <p:sp>
        <p:nvSpPr>
          <p:cNvPr id="15" name="Rectangle 14">
            <a:extLst>
              <a:ext uri="{FF2B5EF4-FFF2-40B4-BE49-F238E27FC236}">
                <a16:creationId xmlns:a16="http://schemas.microsoft.com/office/drawing/2014/main" id="{4F8472AC-9687-38B5-D040-74559AC47958}"/>
              </a:ext>
            </a:extLst>
          </p:cNvPr>
          <p:cNvSpPr/>
          <p:nvPr/>
        </p:nvSpPr>
        <p:spPr>
          <a:xfrm>
            <a:off x="10538032" y="2052375"/>
            <a:ext cx="1167973" cy="663973"/>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أولاً</a:t>
            </a:r>
          </a:p>
        </p:txBody>
      </p:sp>
      <p:sp>
        <p:nvSpPr>
          <p:cNvPr id="16" name="Rectangle 15">
            <a:extLst>
              <a:ext uri="{FF2B5EF4-FFF2-40B4-BE49-F238E27FC236}">
                <a16:creationId xmlns:a16="http://schemas.microsoft.com/office/drawing/2014/main" id="{653E4B74-1AEA-9A68-06E7-BF7555E1E091}"/>
              </a:ext>
            </a:extLst>
          </p:cNvPr>
          <p:cNvSpPr/>
          <p:nvPr/>
        </p:nvSpPr>
        <p:spPr>
          <a:xfrm>
            <a:off x="2653888" y="658381"/>
            <a:ext cx="9421571" cy="96802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تحديات الصحافة الإلكترونية</a:t>
            </a:r>
          </a:p>
        </p:txBody>
      </p:sp>
      <p:pic>
        <p:nvPicPr>
          <p:cNvPr id="17" name="Graphic 21">
            <a:extLst>
              <a:ext uri="{FF2B5EF4-FFF2-40B4-BE49-F238E27FC236}">
                <a16:creationId xmlns:a16="http://schemas.microsoft.com/office/drawing/2014/main" id="{8E4149D9-351A-4193-FC67-AC0C6B2CFE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9" name="Rectangle 8">
            <a:extLst>
              <a:ext uri="{FF2B5EF4-FFF2-40B4-BE49-F238E27FC236}">
                <a16:creationId xmlns:a16="http://schemas.microsoft.com/office/drawing/2014/main" id="{2A438988-36F4-213C-F238-DF040404A4EE}"/>
              </a:ext>
            </a:extLst>
          </p:cNvPr>
          <p:cNvSpPr/>
          <p:nvPr/>
        </p:nvSpPr>
        <p:spPr>
          <a:xfrm>
            <a:off x="5979459" y="2825251"/>
            <a:ext cx="4521253" cy="663973"/>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المنافسة الشرسة</a:t>
            </a:r>
          </a:p>
        </p:txBody>
      </p:sp>
      <p:sp>
        <p:nvSpPr>
          <p:cNvPr id="10" name="Rectangle 9">
            <a:extLst>
              <a:ext uri="{FF2B5EF4-FFF2-40B4-BE49-F238E27FC236}">
                <a16:creationId xmlns:a16="http://schemas.microsoft.com/office/drawing/2014/main" id="{B495D013-C97F-0A2B-A931-2CF43E2CAE26}"/>
              </a:ext>
            </a:extLst>
          </p:cNvPr>
          <p:cNvSpPr/>
          <p:nvPr/>
        </p:nvSpPr>
        <p:spPr>
          <a:xfrm>
            <a:off x="10538032" y="2825252"/>
            <a:ext cx="1167973" cy="663973"/>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ثانياً</a:t>
            </a:r>
          </a:p>
        </p:txBody>
      </p:sp>
      <p:sp>
        <p:nvSpPr>
          <p:cNvPr id="12" name="Rectangle 11">
            <a:extLst>
              <a:ext uri="{FF2B5EF4-FFF2-40B4-BE49-F238E27FC236}">
                <a16:creationId xmlns:a16="http://schemas.microsoft.com/office/drawing/2014/main" id="{FC780575-F362-B810-E6AF-9DABACC6ED1C}"/>
              </a:ext>
            </a:extLst>
          </p:cNvPr>
          <p:cNvSpPr/>
          <p:nvPr/>
        </p:nvSpPr>
        <p:spPr>
          <a:xfrm>
            <a:off x="5979459" y="3598128"/>
            <a:ext cx="4521253" cy="663973"/>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ضعف التمويل والإعلانات</a:t>
            </a:r>
          </a:p>
        </p:txBody>
      </p:sp>
      <p:sp>
        <p:nvSpPr>
          <p:cNvPr id="13" name="Rectangle 12">
            <a:extLst>
              <a:ext uri="{FF2B5EF4-FFF2-40B4-BE49-F238E27FC236}">
                <a16:creationId xmlns:a16="http://schemas.microsoft.com/office/drawing/2014/main" id="{F40C12EF-15B7-AC3F-1213-E28A9B707492}"/>
              </a:ext>
            </a:extLst>
          </p:cNvPr>
          <p:cNvSpPr/>
          <p:nvPr/>
        </p:nvSpPr>
        <p:spPr>
          <a:xfrm>
            <a:off x="10538032" y="3598129"/>
            <a:ext cx="1167973" cy="663973"/>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ثالثاً</a:t>
            </a:r>
          </a:p>
        </p:txBody>
      </p:sp>
      <p:sp>
        <p:nvSpPr>
          <p:cNvPr id="14" name="Rectangle 13">
            <a:extLst>
              <a:ext uri="{FF2B5EF4-FFF2-40B4-BE49-F238E27FC236}">
                <a16:creationId xmlns:a16="http://schemas.microsoft.com/office/drawing/2014/main" id="{AA11D76A-0FF1-B5B4-F920-003B5289F93C}"/>
              </a:ext>
            </a:extLst>
          </p:cNvPr>
          <p:cNvSpPr/>
          <p:nvPr/>
        </p:nvSpPr>
        <p:spPr>
          <a:xfrm>
            <a:off x="5979459" y="4380511"/>
            <a:ext cx="4521253" cy="663973"/>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القرصنة والانتحال</a:t>
            </a:r>
          </a:p>
        </p:txBody>
      </p:sp>
      <p:sp>
        <p:nvSpPr>
          <p:cNvPr id="18" name="Rectangle 17">
            <a:extLst>
              <a:ext uri="{FF2B5EF4-FFF2-40B4-BE49-F238E27FC236}">
                <a16:creationId xmlns:a16="http://schemas.microsoft.com/office/drawing/2014/main" id="{E7F7D448-F962-744A-1822-00135C6E3E88}"/>
              </a:ext>
            </a:extLst>
          </p:cNvPr>
          <p:cNvSpPr/>
          <p:nvPr/>
        </p:nvSpPr>
        <p:spPr>
          <a:xfrm>
            <a:off x="10538032" y="4380512"/>
            <a:ext cx="1167973" cy="663973"/>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رابعاً</a:t>
            </a:r>
          </a:p>
        </p:txBody>
      </p:sp>
      <p:sp>
        <p:nvSpPr>
          <p:cNvPr id="19" name="Rectangle 18">
            <a:extLst>
              <a:ext uri="{FF2B5EF4-FFF2-40B4-BE49-F238E27FC236}">
                <a16:creationId xmlns:a16="http://schemas.microsoft.com/office/drawing/2014/main" id="{6A81AA5F-0178-61D3-D641-A158B71E8B0D}"/>
              </a:ext>
            </a:extLst>
          </p:cNvPr>
          <p:cNvSpPr/>
          <p:nvPr/>
        </p:nvSpPr>
        <p:spPr>
          <a:xfrm>
            <a:off x="5979459" y="5162894"/>
            <a:ext cx="4521253" cy="663973"/>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صعوبات التحقق من الأخبار</a:t>
            </a:r>
          </a:p>
        </p:txBody>
      </p:sp>
      <p:sp>
        <p:nvSpPr>
          <p:cNvPr id="21" name="Rectangle 20">
            <a:extLst>
              <a:ext uri="{FF2B5EF4-FFF2-40B4-BE49-F238E27FC236}">
                <a16:creationId xmlns:a16="http://schemas.microsoft.com/office/drawing/2014/main" id="{16495FCC-AC92-A366-8227-CE669FA88E48}"/>
              </a:ext>
            </a:extLst>
          </p:cNvPr>
          <p:cNvSpPr/>
          <p:nvPr/>
        </p:nvSpPr>
        <p:spPr>
          <a:xfrm>
            <a:off x="10538032" y="5162895"/>
            <a:ext cx="1167973" cy="663973"/>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خامساً</a:t>
            </a:r>
          </a:p>
        </p:txBody>
      </p:sp>
      <p:pic>
        <p:nvPicPr>
          <p:cNvPr id="15364" name="Picture 4" descr="الأدوات الرقمية في الصحافة.. متوفرة ولكن! | معهد الجزيرة للإعلام">
            <a:extLst>
              <a:ext uri="{FF2B5EF4-FFF2-40B4-BE49-F238E27FC236}">
                <a16:creationId xmlns:a16="http://schemas.microsoft.com/office/drawing/2014/main" id="{DF2A01A2-5EB4-C248-555F-AEF3ADE50A3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8690"/>
          <a:stretch/>
        </p:blipFill>
        <p:spPr bwMode="auto">
          <a:xfrm>
            <a:off x="587132" y="2052374"/>
            <a:ext cx="4762547" cy="38324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0667717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500"/>
                                        <p:tgtEl>
                                          <p:spTgt spid="21"/>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5" grpId="0" animBg="1"/>
      <p:bldP spid="16" grpId="0" animBg="1"/>
      <p:bldP spid="9" grpId="0" animBg="1"/>
      <p:bldP spid="10" grpId="0" animBg="1"/>
      <p:bldP spid="12" grpId="0" animBg="1"/>
      <p:bldP spid="13" grpId="0" animBg="1"/>
      <p:bldP spid="14" grpId="0" animBg="1"/>
      <p:bldP spid="18" grpId="0" animBg="1"/>
      <p:bldP spid="19" grpId="0" animBg="1"/>
      <p:bldP spid="2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5E43DF-9EC3-8E2B-B758-8D22D2001773}"/>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17BE80A5-B348-3D98-AA7C-8591D5478710}"/>
              </a:ext>
            </a:extLst>
          </p:cNvPr>
          <p:cNvSpPr txBox="1"/>
          <p:nvPr/>
        </p:nvSpPr>
        <p:spPr>
          <a:xfrm>
            <a:off x="6133726" y="2348818"/>
            <a:ext cx="5653946" cy="3810530"/>
          </a:xfrm>
          <a:prstGeom prst="rect">
            <a:avLst/>
          </a:prstGeom>
          <a:noFill/>
        </p:spPr>
        <p:txBody>
          <a:bodyPr wrap="square" rtlCol="0">
            <a:spAutoFit/>
          </a:bodyPr>
          <a:lstStyle/>
          <a:p>
            <a:pPr marL="457200" indent="-457200" algn="just" rtl="1">
              <a:lnSpc>
                <a:spcPct val="250000"/>
              </a:lnSpc>
              <a:buFont typeface="+mj-lt"/>
              <a:buAutoNum type="arabicPeriod"/>
            </a:pPr>
            <a:r>
              <a:rPr lang="ar-SA" sz="2000" dirty="0">
                <a:latin typeface="Alexandria" charset="0"/>
                <a:cs typeface="Alexandria" charset="0"/>
              </a:rPr>
              <a:t>انتشار الأخبار الكاذبة والشائعات.</a:t>
            </a:r>
          </a:p>
          <a:p>
            <a:pPr marL="457200" indent="-457200" algn="just" rtl="1">
              <a:lnSpc>
                <a:spcPct val="250000"/>
              </a:lnSpc>
              <a:buFont typeface="+mj-lt"/>
              <a:buAutoNum type="arabicPeriod"/>
            </a:pPr>
            <a:r>
              <a:rPr lang="ar-SA" sz="2000" dirty="0">
                <a:latin typeface="Alexandria" charset="0"/>
                <a:cs typeface="Alexandria" charset="0"/>
              </a:rPr>
              <a:t>سهولة النشر تجعل الرقابة أقل.</a:t>
            </a:r>
          </a:p>
          <a:p>
            <a:pPr marL="457200" indent="-457200" algn="just" rtl="1">
              <a:lnSpc>
                <a:spcPct val="250000"/>
              </a:lnSpc>
              <a:buFont typeface="+mj-lt"/>
              <a:buAutoNum type="arabicPeriod"/>
            </a:pPr>
            <a:r>
              <a:rPr lang="ar-SA" sz="2000" dirty="0">
                <a:latin typeface="Alexandria" charset="0"/>
                <a:cs typeface="Alexandria" charset="0"/>
              </a:rPr>
              <a:t>بناء الثقة مع القارئ أمر حاسم.</a:t>
            </a:r>
          </a:p>
          <a:p>
            <a:pPr marL="457200" indent="-457200" algn="just" rtl="1">
              <a:lnSpc>
                <a:spcPct val="250000"/>
              </a:lnSpc>
              <a:buFont typeface="+mj-lt"/>
              <a:buAutoNum type="arabicPeriod"/>
            </a:pPr>
            <a:r>
              <a:rPr lang="ar-SA" sz="2000" dirty="0">
                <a:latin typeface="Alexandria" charset="0"/>
                <a:cs typeface="Alexandria" charset="0"/>
              </a:rPr>
              <a:t>يتطلب وجود محررين للتحقق من المحتوى قبل النشر.</a:t>
            </a:r>
          </a:p>
        </p:txBody>
      </p:sp>
      <p:sp>
        <p:nvSpPr>
          <p:cNvPr id="24" name="Rectangle 23">
            <a:extLst>
              <a:ext uri="{FF2B5EF4-FFF2-40B4-BE49-F238E27FC236}">
                <a16:creationId xmlns:a16="http://schemas.microsoft.com/office/drawing/2014/main" id="{9B2A6C82-979B-AD1D-F3FB-41A69BC54E5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6B3074B-A4D6-D2C4-4B64-AE3A7480658F}"/>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5" name="Rectangle 14">
            <a:extLst>
              <a:ext uri="{FF2B5EF4-FFF2-40B4-BE49-F238E27FC236}">
                <a16:creationId xmlns:a16="http://schemas.microsoft.com/office/drawing/2014/main" id="{0A6916A9-B6DD-8B2F-9E77-64D0365A5FB9}"/>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مشكلة المصداقية</a:t>
            </a:r>
          </a:p>
        </p:txBody>
      </p:sp>
      <p:sp>
        <p:nvSpPr>
          <p:cNvPr id="16" name="Rectangle 15">
            <a:extLst>
              <a:ext uri="{FF2B5EF4-FFF2-40B4-BE49-F238E27FC236}">
                <a16:creationId xmlns:a16="http://schemas.microsoft.com/office/drawing/2014/main" id="{E5FD5475-EAF9-3CFE-7606-7AF96670708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تحديات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A73E9A94-430F-3D95-4A61-41A7C6E650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6386" name="Picture 2" descr="السلبية والغضب والانتشار.. هل هي معايير كافية لتقييم المحتوى ...">
            <a:extLst>
              <a:ext uri="{FF2B5EF4-FFF2-40B4-BE49-F238E27FC236}">
                <a16:creationId xmlns:a16="http://schemas.microsoft.com/office/drawing/2014/main" id="{012D9FD3-9C12-A426-E311-507764DE10F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317" y="2476278"/>
            <a:ext cx="5653946" cy="37698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116164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3" end="3"/>
                                            </p:txEl>
                                          </p:spTgt>
                                        </p:tgtEl>
                                        <p:attrNameLst>
                                          <p:attrName>style.visibility</p:attrName>
                                        </p:attrNameLst>
                                      </p:cBhvr>
                                      <p:to>
                                        <p:strVal val="visible"/>
                                      </p:to>
                                    </p:set>
                                    <p:animEffect transition="in" filter="fade">
                                      <p:cBhvr>
                                        <p:cTn id="32"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2D80D3-6A86-08E4-0D82-C8A191425DE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7CCE111-2CEC-EAE1-9D96-318964FDD8ED}"/>
              </a:ext>
            </a:extLst>
          </p:cNvPr>
          <p:cNvSpPr txBox="1"/>
          <p:nvPr/>
        </p:nvSpPr>
        <p:spPr>
          <a:xfrm>
            <a:off x="3531140" y="2348818"/>
            <a:ext cx="8256532" cy="3041089"/>
          </a:xfrm>
          <a:prstGeom prst="rect">
            <a:avLst/>
          </a:prstGeom>
          <a:noFill/>
        </p:spPr>
        <p:txBody>
          <a:bodyPr wrap="square" rtlCol="0">
            <a:spAutoFit/>
          </a:bodyPr>
          <a:lstStyle/>
          <a:p>
            <a:pPr marL="457200" indent="-457200" algn="just" rtl="1">
              <a:lnSpc>
                <a:spcPct val="250000"/>
              </a:lnSpc>
              <a:buFont typeface="+mj-lt"/>
              <a:buAutoNum type="arabicPeriod"/>
            </a:pPr>
            <a:r>
              <a:rPr lang="ar-SA" sz="2000" dirty="0">
                <a:latin typeface="Alexandria" charset="0"/>
                <a:cs typeface="Alexandria" charset="0"/>
              </a:rPr>
              <a:t>الآلاف من المواقع تتسابق في تقديم الأخبار.</a:t>
            </a:r>
          </a:p>
          <a:p>
            <a:pPr marL="457200" indent="-457200" algn="just" rtl="1">
              <a:lnSpc>
                <a:spcPct val="250000"/>
              </a:lnSpc>
              <a:buFont typeface="+mj-lt"/>
              <a:buAutoNum type="arabicPeriod"/>
            </a:pPr>
            <a:r>
              <a:rPr lang="ar-SA" sz="2000" dirty="0">
                <a:latin typeface="Alexandria" charset="0"/>
                <a:cs typeface="Alexandria" charset="0"/>
              </a:rPr>
              <a:t>السرعة قد تكون على حساب الدقة.</a:t>
            </a:r>
          </a:p>
          <a:p>
            <a:pPr marL="457200" indent="-457200" algn="just" rtl="1">
              <a:lnSpc>
                <a:spcPct val="250000"/>
              </a:lnSpc>
              <a:buFont typeface="+mj-lt"/>
              <a:buAutoNum type="arabicPeriod"/>
            </a:pPr>
            <a:r>
              <a:rPr lang="ar-SA" sz="2000" dirty="0">
                <a:latin typeface="Alexandria" charset="0"/>
                <a:cs typeface="Alexandria" charset="0"/>
              </a:rPr>
              <a:t>المواقع الجديدة تواجه صعوبة في بناء جمهور.</a:t>
            </a:r>
          </a:p>
          <a:p>
            <a:pPr marL="457200" indent="-457200" algn="just" rtl="1">
              <a:lnSpc>
                <a:spcPct val="250000"/>
              </a:lnSpc>
              <a:buFont typeface="+mj-lt"/>
              <a:buAutoNum type="arabicPeriod"/>
            </a:pPr>
            <a:r>
              <a:rPr lang="ar-SA" sz="2000" dirty="0">
                <a:latin typeface="Alexandria" charset="0"/>
                <a:cs typeface="Alexandria" charset="0"/>
              </a:rPr>
              <a:t>ضرورة التميز في جودة المحتوى والتصميم.</a:t>
            </a:r>
          </a:p>
        </p:txBody>
      </p:sp>
      <p:sp>
        <p:nvSpPr>
          <p:cNvPr id="24" name="Rectangle 23">
            <a:extLst>
              <a:ext uri="{FF2B5EF4-FFF2-40B4-BE49-F238E27FC236}">
                <a16:creationId xmlns:a16="http://schemas.microsoft.com/office/drawing/2014/main" id="{505DC8DD-9948-D8DD-305C-3324DF901AC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D022C27-FA81-5E15-9421-42FF59AAF235}"/>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5" name="Rectangle 14">
            <a:extLst>
              <a:ext uri="{FF2B5EF4-FFF2-40B4-BE49-F238E27FC236}">
                <a16:creationId xmlns:a16="http://schemas.microsoft.com/office/drawing/2014/main" id="{A87C93CA-5C87-8A1F-DDED-967D5CAD6D97}"/>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المنافسة العالية</a:t>
            </a:r>
          </a:p>
        </p:txBody>
      </p:sp>
      <p:sp>
        <p:nvSpPr>
          <p:cNvPr id="16" name="Rectangle 15">
            <a:extLst>
              <a:ext uri="{FF2B5EF4-FFF2-40B4-BE49-F238E27FC236}">
                <a16:creationId xmlns:a16="http://schemas.microsoft.com/office/drawing/2014/main" id="{88511CFE-08AF-1035-242D-65666BE37B2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تحديات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7ED039CC-93D6-23A2-799C-55E9A2FAA4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5" name="Picture 4">
            <a:extLst>
              <a:ext uri="{FF2B5EF4-FFF2-40B4-BE49-F238E27FC236}">
                <a16:creationId xmlns:a16="http://schemas.microsoft.com/office/drawing/2014/main" id="{A17F1F1E-1451-46D6-47D8-AF510DC6F983}"/>
              </a:ext>
            </a:extLst>
          </p:cNvPr>
          <p:cNvPicPr>
            <a:picLocks noChangeAspect="1"/>
          </p:cNvPicPr>
          <p:nvPr/>
        </p:nvPicPr>
        <p:blipFill>
          <a:blip r:embed="rId3"/>
          <a:stretch>
            <a:fillRect/>
          </a:stretch>
        </p:blipFill>
        <p:spPr>
          <a:xfrm>
            <a:off x="191317" y="2517087"/>
            <a:ext cx="5576657" cy="34235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6830642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3" end="3"/>
                                            </p:txEl>
                                          </p:spTgt>
                                        </p:tgtEl>
                                        <p:attrNameLst>
                                          <p:attrName>style.visibility</p:attrName>
                                        </p:attrNameLst>
                                      </p:cBhvr>
                                      <p:to>
                                        <p:strVal val="visible"/>
                                      </p:to>
                                    </p:set>
                                    <p:animEffect transition="in" filter="fade">
                                      <p:cBhvr>
                                        <p:cTn id="32"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63AA20-3313-BEB3-33BD-F3E6CBF07C7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813D8D4-540C-75B5-93A3-8A14D4672E91}"/>
              </a:ext>
            </a:extLst>
          </p:cNvPr>
          <p:cNvSpPr txBox="1"/>
          <p:nvPr/>
        </p:nvSpPr>
        <p:spPr>
          <a:xfrm>
            <a:off x="3531140" y="2348818"/>
            <a:ext cx="8256532" cy="3041089"/>
          </a:xfrm>
          <a:prstGeom prst="rect">
            <a:avLst/>
          </a:prstGeom>
          <a:noFill/>
        </p:spPr>
        <p:txBody>
          <a:bodyPr wrap="square" rtlCol="0">
            <a:spAutoFit/>
          </a:bodyPr>
          <a:lstStyle/>
          <a:p>
            <a:pPr marL="457200" indent="-457200" algn="just" rtl="1">
              <a:lnSpc>
                <a:spcPct val="250000"/>
              </a:lnSpc>
              <a:buFont typeface="+mj-lt"/>
              <a:buAutoNum type="arabicPeriod"/>
            </a:pPr>
            <a:r>
              <a:rPr lang="ar-SA" sz="2000" dirty="0">
                <a:latin typeface="Alexandria" charset="0"/>
                <a:cs typeface="Alexandria" charset="0"/>
              </a:rPr>
              <a:t>الإعلانات الرقمية أقل ربحاً من الورقية.</a:t>
            </a:r>
          </a:p>
          <a:p>
            <a:pPr marL="457200" indent="-457200" algn="just" rtl="1">
              <a:lnSpc>
                <a:spcPct val="250000"/>
              </a:lnSpc>
              <a:buFont typeface="+mj-lt"/>
              <a:buAutoNum type="arabicPeriod"/>
            </a:pPr>
            <a:r>
              <a:rPr lang="ar-SA" sz="2000" dirty="0">
                <a:latin typeface="Alexandria" charset="0"/>
                <a:cs typeface="Alexandria" charset="0"/>
              </a:rPr>
              <a:t>تعتمد بعض المواقع على التبرعات أو الاشتراكات.</a:t>
            </a:r>
          </a:p>
          <a:p>
            <a:pPr marL="457200" indent="-457200" algn="just" rtl="1">
              <a:lnSpc>
                <a:spcPct val="250000"/>
              </a:lnSpc>
              <a:buFont typeface="+mj-lt"/>
              <a:buAutoNum type="arabicPeriod"/>
            </a:pPr>
            <a:r>
              <a:rPr lang="ar-SA" sz="2000" dirty="0">
                <a:latin typeface="Alexandria" charset="0"/>
                <a:cs typeface="Alexandria" charset="0"/>
              </a:rPr>
              <a:t>الصحافة المستقلة تعاني من ضعف الموارد.</a:t>
            </a:r>
          </a:p>
          <a:p>
            <a:pPr marL="457200" indent="-457200" algn="just" rtl="1">
              <a:lnSpc>
                <a:spcPct val="250000"/>
              </a:lnSpc>
              <a:buFont typeface="+mj-lt"/>
              <a:buAutoNum type="arabicPeriod"/>
            </a:pPr>
            <a:r>
              <a:rPr lang="ar-SA" sz="2000" dirty="0">
                <a:latin typeface="Alexandria" charset="0"/>
                <a:cs typeface="Alexandria" charset="0"/>
              </a:rPr>
              <a:t>قد تؤثر الإعلانات على استقلالية المحتوى أحيانًا.</a:t>
            </a:r>
          </a:p>
        </p:txBody>
      </p:sp>
      <p:sp>
        <p:nvSpPr>
          <p:cNvPr id="24" name="Rectangle 23">
            <a:extLst>
              <a:ext uri="{FF2B5EF4-FFF2-40B4-BE49-F238E27FC236}">
                <a16:creationId xmlns:a16="http://schemas.microsoft.com/office/drawing/2014/main" id="{60500265-3928-890F-A018-640ACE1C82D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D80229F-E484-B2DF-BF5A-BB8DE129B98E}"/>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5" name="Rectangle 14">
            <a:extLst>
              <a:ext uri="{FF2B5EF4-FFF2-40B4-BE49-F238E27FC236}">
                <a16:creationId xmlns:a16="http://schemas.microsoft.com/office/drawing/2014/main" id="{F736784B-118F-543B-3F22-34D37291FAD0}"/>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مشكلة التمويل</a:t>
            </a:r>
          </a:p>
        </p:txBody>
      </p:sp>
      <p:sp>
        <p:nvSpPr>
          <p:cNvPr id="16" name="Rectangle 15">
            <a:extLst>
              <a:ext uri="{FF2B5EF4-FFF2-40B4-BE49-F238E27FC236}">
                <a16:creationId xmlns:a16="http://schemas.microsoft.com/office/drawing/2014/main" id="{DF794857-7ECD-9791-E17A-AA81E95C0CC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تحديات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87992438-DC4A-61EE-DDA5-CABD5F58FC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8434" name="Picture 2" descr="دور تقنيات تحليل البيانات في حل مشكلات الأعمال - نمذجيات">
            <a:extLst>
              <a:ext uri="{FF2B5EF4-FFF2-40B4-BE49-F238E27FC236}">
                <a16:creationId xmlns:a16="http://schemas.microsoft.com/office/drawing/2014/main" id="{7D1DC581-9045-15A2-E3B0-A49AA3689B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797312"/>
            <a:ext cx="5310639" cy="27574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2434334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3" end="3"/>
                                            </p:txEl>
                                          </p:spTgt>
                                        </p:tgtEl>
                                        <p:attrNameLst>
                                          <p:attrName>style.visibility</p:attrName>
                                        </p:attrNameLst>
                                      </p:cBhvr>
                                      <p:to>
                                        <p:strVal val="visible"/>
                                      </p:to>
                                    </p:set>
                                    <p:animEffect transition="in" filter="fade">
                                      <p:cBhvr>
                                        <p:cTn id="32"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2EB4C4-CFB4-0C33-C481-FBE5A518811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8016459-354E-836B-8726-70CE5D6C670F}"/>
              </a:ext>
            </a:extLst>
          </p:cNvPr>
          <p:cNvSpPr txBox="1"/>
          <p:nvPr/>
        </p:nvSpPr>
        <p:spPr>
          <a:xfrm>
            <a:off x="3531140" y="2348818"/>
            <a:ext cx="8256532" cy="3041089"/>
          </a:xfrm>
          <a:prstGeom prst="rect">
            <a:avLst/>
          </a:prstGeom>
          <a:noFill/>
        </p:spPr>
        <p:txBody>
          <a:bodyPr wrap="square" rtlCol="0">
            <a:spAutoFit/>
          </a:bodyPr>
          <a:lstStyle/>
          <a:p>
            <a:pPr marL="457200" indent="-457200" algn="just" rtl="1">
              <a:lnSpc>
                <a:spcPct val="250000"/>
              </a:lnSpc>
              <a:buFont typeface="+mj-lt"/>
              <a:buAutoNum type="arabicPeriod"/>
            </a:pPr>
            <a:r>
              <a:rPr lang="ar-SA" sz="2000" dirty="0">
                <a:latin typeface="Alexandria" charset="0"/>
                <a:cs typeface="Alexandria" charset="0"/>
              </a:rPr>
              <a:t>نسخ الأخبار بدون نسب المصدر.</a:t>
            </a:r>
          </a:p>
          <a:p>
            <a:pPr marL="457200" indent="-457200" algn="just" rtl="1">
              <a:lnSpc>
                <a:spcPct val="250000"/>
              </a:lnSpc>
              <a:buFont typeface="+mj-lt"/>
              <a:buAutoNum type="arabicPeriod"/>
            </a:pPr>
            <a:r>
              <a:rPr lang="ar-SA" sz="2000" dirty="0">
                <a:latin typeface="Alexandria" charset="0"/>
                <a:cs typeface="Alexandria" charset="0"/>
              </a:rPr>
              <a:t>اختراق مواقع إلكترونية وتشويه المحتوى.</a:t>
            </a:r>
          </a:p>
          <a:p>
            <a:pPr marL="457200" indent="-457200" algn="just" rtl="1">
              <a:lnSpc>
                <a:spcPct val="250000"/>
              </a:lnSpc>
              <a:buFont typeface="+mj-lt"/>
              <a:buAutoNum type="arabicPeriod"/>
            </a:pPr>
            <a:r>
              <a:rPr lang="ar-SA" sz="2000" dirty="0">
                <a:latin typeface="Alexandria" charset="0"/>
                <a:cs typeface="Alexandria" charset="0"/>
              </a:rPr>
              <a:t>ضرر تقني وأخلاقي كبير.</a:t>
            </a:r>
          </a:p>
          <a:p>
            <a:pPr marL="457200" indent="-457200" algn="just" rtl="1">
              <a:lnSpc>
                <a:spcPct val="250000"/>
              </a:lnSpc>
              <a:buFont typeface="+mj-lt"/>
              <a:buAutoNum type="arabicPeriod"/>
            </a:pPr>
            <a:r>
              <a:rPr lang="ar-SA" sz="2000" dirty="0">
                <a:latin typeface="Alexandria" charset="0"/>
                <a:cs typeface="Alexandria" charset="0"/>
              </a:rPr>
              <a:t>حماية الملكية الفكرية أصبحت تحديًا يوميًا.</a:t>
            </a:r>
          </a:p>
        </p:txBody>
      </p:sp>
      <p:sp>
        <p:nvSpPr>
          <p:cNvPr id="24" name="Rectangle 23">
            <a:extLst>
              <a:ext uri="{FF2B5EF4-FFF2-40B4-BE49-F238E27FC236}">
                <a16:creationId xmlns:a16="http://schemas.microsoft.com/office/drawing/2014/main" id="{9A74E384-C76E-009F-A0FA-772F3AE2FA2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D1693E8-68C2-C7D0-B9F7-9AEFB300D4D2}"/>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5" name="Rectangle 14">
            <a:extLst>
              <a:ext uri="{FF2B5EF4-FFF2-40B4-BE49-F238E27FC236}">
                <a16:creationId xmlns:a16="http://schemas.microsoft.com/office/drawing/2014/main" id="{750A61CE-F809-82AF-3E93-F16F453F9324}"/>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القرصنة والانتحال</a:t>
            </a:r>
          </a:p>
        </p:txBody>
      </p:sp>
      <p:sp>
        <p:nvSpPr>
          <p:cNvPr id="16" name="Rectangle 15">
            <a:extLst>
              <a:ext uri="{FF2B5EF4-FFF2-40B4-BE49-F238E27FC236}">
                <a16:creationId xmlns:a16="http://schemas.microsoft.com/office/drawing/2014/main" id="{F3304C50-C1E9-C95A-8035-B92955A09B7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تحديات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9E3F006F-8BFC-8FC3-5DDB-4EAD32FC07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9458" name="Picture 2" descr="القرصنة الفكرية ومفهوم القمع وحجب الافكار/ محمد الأمين يحيى | الإعلامي">
            <a:extLst>
              <a:ext uri="{FF2B5EF4-FFF2-40B4-BE49-F238E27FC236}">
                <a16:creationId xmlns:a16="http://schemas.microsoft.com/office/drawing/2014/main" id="{709BD61A-92DF-9E03-DA19-61B133412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5641" y="2618724"/>
            <a:ext cx="5248531" cy="35808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9389593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3" end="3"/>
                                            </p:txEl>
                                          </p:spTgt>
                                        </p:tgtEl>
                                        <p:attrNameLst>
                                          <p:attrName>style.visibility</p:attrName>
                                        </p:attrNameLst>
                                      </p:cBhvr>
                                      <p:to>
                                        <p:strVal val="visible"/>
                                      </p:to>
                                    </p:set>
                                    <p:animEffect transition="in" filter="fade">
                                      <p:cBhvr>
                                        <p:cTn id="32"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65F16C-C518-E34E-39F9-17171B8576E9}"/>
            </a:ext>
          </a:extLst>
        </p:cNvPr>
        <p:cNvGrpSpPr/>
        <p:nvPr/>
      </p:nvGrpSpPr>
      <p:grpSpPr>
        <a:xfrm>
          <a:off x="0" y="0"/>
          <a:ext cx="0" cy="0"/>
          <a:chOff x="0" y="0"/>
          <a:chExt cx="0" cy="0"/>
        </a:xfrm>
      </p:grpSpPr>
      <p:pic>
        <p:nvPicPr>
          <p:cNvPr id="20482" name="Picture 2" descr="4 ways to use Google Search to check facts, images and sources">
            <a:extLst>
              <a:ext uri="{FF2B5EF4-FFF2-40B4-BE49-F238E27FC236}">
                <a16:creationId xmlns:a16="http://schemas.microsoft.com/office/drawing/2014/main" id="{B8D11667-E66A-DC2C-9BEC-D026A249BF4F}"/>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7958" r="8729"/>
          <a:stretch/>
        </p:blipFill>
        <p:spPr bwMode="auto">
          <a:xfrm>
            <a:off x="84309" y="2569481"/>
            <a:ext cx="4232986" cy="2118324"/>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5393F3EE-67E6-4DCD-6BB6-42B295935D69}"/>
              </a:ext>
            </a:extLst>
          </p:cNvPr>
          <p:cNvSpPr txBox="1"/>
          <p:nvPr/>
        </p:nvSpPr>
        <p:spPr>
          <a:xfrm>
            <a:off x="3531140" y="2348818"/>
            <a:ext cx="8256532" cy="4310667"/>
          </a:xfrm>
          <a:prstGeom prst="rect">
            <a:avLst/>
          </a:prstGeom>
          <a:noFill/>
        </p:spPr>
        <p:txBody>
          <a:bodyPr wrap="square" rtlCol="0">
            <a:spAutoFit/>
          </a:bodyPr>
          <a:lstStyle/>
          <a:p>
            <a:pPr marL="457200" indent="-457200" algn="just" rtl="1">
              <a:lnSpc>
                <a:spcPct val="250000"/>
              </a:lnSpc>
              <a:buFont typeface="+mj-lt"/>
              <a:buAutoNum type="arabicPeriod"/>
            </a:pPr>
            <a:r>
              <a:rPr lang="ar-SA" sz="2000" dirty="0">
                <a:latin typeface="Alexandria" charset="0"/>
                <a:cs typeface="Alexandria" charset="0"/>
              </a:rPr>
              <a:t>بعض المواد تُنشر دون تدقيق كافٍ.</a:t>
            </a:r>
          </a:p>
          <a:p>
            <a:pPr marL="457200" indent="-457200" algn="just" rtl="1">
              <a:lnSpc>
                <a:spcPct val="250000"/>
              </a:lnSpc>
              <a:buFont typeface="+mj-lt"/>
              <a:buAutoNum type="arabicPeriod"/>
            </a:pPr>
            <a:r>
              <a:rPr lang="ar-SA" sz="2000" dirty="0">
                <a:latin typeface="Alexandria" charset="0"/>
                <a:cs typeface="Alexandria" charset="0"/>
              </a:rPr>
              <a:t>الاعتماد الزائد على السوشيال ميديا كمصدر أخبار.</a:t>
            </a:r>
          </a:p>
          <a:p>
            <a:pPr marL="457200" indent="-457200" algn="just" rtl="1">
              <a:lnSpc>
                <a:spcPct val="250000"/>
              </a:lnSpc>
              <a:buFont typeface="+mj-lt"/>
              <a:buAutoNum type="arabicPeriod"/>
            </a:pPr>
            <a:r>
              <a:rPr lang="ar-SA" sz="2000" dirty="0">
                <a:latin typeface="Alexandria" charset="0"/>
                <a:cs typeface="Alexandria" charset="0"/>
              </a:rPr>
              <a:t>ضرورة وجود فريق للتدقيق الرقمي.</a:t>
            </a:r>
          </a:p>
          <a:p>
            <a:pPr marL="457200" indent="-457200" algn="just" rtl="1">
              <a:lnSpc>
                <a:spcPct val="250000"/>
              </a:lnSpc>
              <a:buFont typeface="+mj-lt"/>
              <a:buAutoNum type="arabicPeriod"/>
            </a:pPr>
            <a:r>
              <a:rPr lang="ar-SA" sz="2000" dirty="0">
                <a:latin typeface="Alexandria" charset="0"/>
                <a:cs typeface="Alexandria" charset="0"/>
              </a:rPr>
              <a:t>استخدام أدوات التحقق مثل </a:t>
            </a:r>
            <a:r>
              <a:rPr lang="en-US" sz="2000" dirty="0">
                <a:latin typeface="Alexandria" charset="0"/>
                <a:cs typeface="Alexandria" charset="0"/>
              </a:rPr>
              <a:t>Google Fact Check، </a:t>
            </a:r>
            <a:r>
              <a:rPr lang="en-US" sz="2000" dirty="0" err="1">
                <a:latin typeface="Alexandria" charset="0"/>
                <a:cs typeface="Alexandria" charset="0"/>
              </a:rPr>
              <a:t>InVID</a:t>
            </a:r>
            <a:r>
              <a:rPr lang="en-US" sz="2000" dirty="0">
                <a:latin typeface="Alexandria" charset="0"/>
                <a:cs typeface="Alexandria" charset="0"/>
              </a:rPr>
              <a:t>.</a:t>
            </a:r>
            <a:endParaRPr lang="ar-SA" sz="2000" dirty="0">
              <a:latin typeface="Alexandria" charset="0"/>
              <a:cs typeface="Alexandria" charset="0"/>
            </a:endParaRPr>
          </a:p>
          <a:p>
            <a:pPr algn="just" rtl="1">
              <a:lnSpc>
                <a:spcPct val="200000"/>
              </a:lnSpc>
            </a:pPr>
            <a:r>
              <a:rPr lang="ar-SA" sz="2000" dirty="0">
                <a:solidFill>
                  <a:srgbClr val="203E5F"/>
                </a:solidFill>
                <a:latin typeface="Alexandria" charset="0"/>
                <a:cs typeface="Alexandria" charset="0"/>
              </a:rPr>
              <a:t>رابط الأداة الأولى : </a:t>
            </a:r>
            <a:r>
              <a:rPr lang="en-US" sz="2000" dirty="0">
                <a:solidFill>
                  <a:srgbClr val="203E5F"/>
                </a:solidFill>
                <a:latin typeface="Alexandria" charset="0"/>
                <a:cs typeface="Alexandria" charset="0"/>
              </a:rPr>
              <a:t>https://toolbox.google.com/factcheck/</a:t>
            </a:r>
            <a:endParaRPr lang="ar-SA" sz="2000" dirty="0">
              <a:solidFill>
                <a:srgbClr val="203E5F"/>
              </a:solidFill>
              <a:latin typeface="Alexandria" charset="0"/>
              <a:cs typeface="Alexandria" charset="0"/>
            </a:endParaRPr>
          </a:p>
          <a:p>
            <a:pPr algn="just" rtl="1">
              <a:lnSpc>
                <a:spcPct val="200000"/>
              </a:lnSpc>
            </a:pPr>
            <a:r>
              <a:rPr lang="ar-SA" sz="2000" dirty="0">
                <a:solidFill>
                  <a:srgbClr val="203E5F"/>
                </a:solidFill>
                <a:latin typeface="Alexandria" charset="0"/>
                <a:cs typeface="Alexandria" charset="0"/>
              </a:rPr>
              <a:t>رابط الأداة الثانية: </a:t>
            </a:r>
            <a:r>
              <a:rPr lang="en-US" sz="2000" dirty="0">
                <a:solidFill>
                  <a:srgbClr val="203E5F"/>
                </a:solidFill>
                <a:latin typeface="Alexandria" charset="0"/>
                <a:cs typeface="Alexandria" charset="0"/>
              </a:rPr>
              <a:t>https://www.invid-project.eu/</a:t>
            </a:r>
            <a:endParaRPr lang="ar-SA" sz="2000" dirty="0">
              <a:solidFill>
                <a:srgbClr val="203E5F"/>
              </a:solidFill>
              <a:latin typeface="Alexandria" charset="0"/>
              <a:cs typeface="Alexandria" charset="0"/>
            </a:endParaRPr>
          </a:p>
        </p:txBody>
      </p:sp>
      <p:sp>
        <p:nvSpPr>
          <p:cNvPr id="24" name="Rectangle 23">
            <a:extLst>
              <a:ext uri="{FF2B5EF4-FFF2-40B4-BE49-F238E27FC236}">
                <a16:creationId xmlns:a16="http://schemas.microsoft.com/office/drawing/2014/main" id="{7D8E258C-3E9F-218D-CB9F-69038212E47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A7B7BFA-2580-AA38-807D-1A62C7B8F9DC}"/>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5" name="Rectangle 14">
            <a:extLst>
              <a:ext uri="{FF2B5EF4-FFF2-40B4-BE49-F238E27FC236}">
                <a16:creationId xmlns:a16="http://schemas.microsoft.com/office/drawing/2014/main" id="{27DB3966-E748-7E82-479D-6FBB26908B7D}"/>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التحقق من الأخبار</a:t>
            </a:r>
          </a:p>
        </p:txBody>
      </p:sp>
      <p:sp>
        <p:nvSpPr>
          <p:cNvPr id="16" name="Rectangle 15">
            <a:extLst>
              <a:ext uri="{FF2B5EF4-FFF2-40B4-BE49-F238E27FC236}">
                <a16:creationId xmlns:a16="http://schemas.microsoft.com/office/drawing/2014/main" id="{799EBE47-15F0-4866-73A8-DFFF5E1FDF7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تحديات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715B9991-71B7-F0C1-A925-B43DA10971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0484" name="Picture 4">
            <a:extLst>
              <a:ext uri="{FF2B5EF4-FFF2-40B4-BE49-F238E27FC236}">
                <a16:creationId xmlns:a16="http://schemas.microsoft.com/office/drawing/2014/main" id="{BC971395-34BA-EB75-01D1-A0EC63142B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04810" y="4937652"/>
            <a:ext cx="2026534" cy="13485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486" name="Picture 6" descr="InVID at ARD Verification meeting of public broadcasters - InVID ...">
            <a:extLst>
              <a:ext uri="{FF2B5EF4-FFF2-40B4-BE49-F238E27FC236}">
                <a16:creationId xmlns:a16="http://schemas.microsoft.com/office/drawing/2014/main" id="{6E00B348-82BE-3F84-684E-483F1DB9B10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184" y="4897122"/>
            <a:ext cx="1908626" cy="14296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1596226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3" end="3"/>
                                            </p:txEl>
                                          </p:spTgt>
                                        </p:tgtEl>
                                        <p:attrNameLst>
                                          <p:attrName>style.visibility</p:attrName>
                                        </p:attrNameLst>
                                      </p:cBhvr>
                                      <p:to>
                                        <p:strVal val="visible"/>
                                      </p:to>
                                    </p:set>
                                    <p:animEffect transition="in" filter="fade">
                                      <p:cBhvr>
                                        <p:cTn id="32" dur="500"/>
                                        <p:tgtEl>
                                          <p:spTgt spid="20">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4" end="4"/>
                                            </p:txEl>
                                          </p:spTgt>
                                        </p:tgtEl>
                                        <p:attrNameLst>
                                          <p:attrName>style.visibility</p:attrName>
                                        </p:attrNameLst>
                                      </p:cBhvr>
                                      <p:to>
                                        <p:strVal val="visible"/>
                                      </p:to>
                                    </p:set>
                                    <p:animEffect transition="in" filter="fade">
                                      <p:cBhvr>
                                        <p:cTn id="37" dur="500"/>
                                        <p:tgtEl>
                                          <p:spTgt spid="20">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0">
                                            <p:txEl>
                                              <p:pRg st="5" end="5"/>
                                            </p:txEl>
                                          </p:spTgt>
                                        </p:tgtEl>
                                        <p:attrNameLst>
                                          <p:attrName>style.visibility</p:attrName>
                                        </p:attrNameLst>
                                      </p:cBhvr>
                                      <p:to>
                                        <p:strVal val="visible"/>
                                      </p:to>
                                    </p:set>
                                    <p:animEffect transition="in" filter="fade">
                                      <p:cBhvr>
                                        <p:cTn id="42" dur="500"/>
                                        <p:tgtEl>
                                          <p:spTgt spid="2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021494" y="2348818"/>
            <a:ext cx="7766178" cy="3041089"/>
          </a:xfrm>
          <a:prstGeom prst="rect">
            <a:avLst/>
          </a:prstGeom>
          <a:noFill/>
        </p:spPr>
        <p:txBody>
          <a:bodyPr wrap="square" rtlCol="0">
            <a:spAutoFit/>
          </a:bodyPr>
          <a:lstStyle/>
          <a:p>
            <a:pPr marL="457200" indent="-457200" algn="just" rtl="1">
              <a:lnSpc>
                <a:spcPct val="250000"/>
              </a:lnSpc>
              <a:buFont typeface="+mj-lt"/>
              <a:buAutoNum type="arabicPeriod"/>
            </a:pPr>
            <a:r>
              <a:rPr lang="ar-SA" sz="2000" dirty="0">
                <a:latin typeface="Alexandria" charset="0"/>
                <a:cs typeface="Alexandria" charset="0"/>
              </a:rPr>
              <a:t>موقع شامل يقدم الأخبار بعدة لغات.</a:t>
            </a:r>
          </a:p>
          <a:p>
            <a:pPr marL="457200" indent="-457200" algn="just" rtl="1">
              <a:lnSpc>
                <a:spcPct val="250000"/>
              </a:lnSpc>
              <a:buFont typeface="+mj-lt"/>
              <a:buAutoNum type="arabicPeriod"/>
            </a:pPr>
            <a:r>
              <a:rPr lang="ar-SA" sz="2000" dirty="0">
                <a:latin typeface="Alexandria" charset="0"/>
                <a:cs typeface="Alexandria" charset="0"/>
              </a:rPr>
              <a:t>استخدام مكثف للفيديو والإنفوجرافيك.</a:t>
            </a:r>
          </a:p>
          <a:p>
            <a:pPr marL="457200" indent="-457200" algn="just" rtl="1">
              <a:lnSpc>
                <a:spcPct val="250000"/>
              </a:lnSpc>
              <a:buFont typeface="+mj-lt"/>
              <a:buAutoNum type="arabicPeriod"/>
            </a:pPr>
            <a:r>
              <a:rPr lang="ar-SA" sz="2000" dirty="0">
                <a:latin typeface="Alexandria" charset="0"/>
                <a:cs typeface="Alexandria" charset="0"/>
              </a:rPr>
              <a:t>تصميم متجاوب مع الهواتف الذكية.</a:t>
            </a:r>
          </a:p>
          <a:p>
            <a:pPr marL="457200" indent="-457200" algn="just" rtl="1">
              <a:lnSpc>
                <a:spcPct val="250000"/>
              </a:lnSpc>
              <a:buFont typeface="+mj-lt"/>
              <a:buAutoNum type="arabicPeriod"/>
            </a:pPr>
            <a:r>
              <a:rPr lang="ar-SA" sz="2000" dirty="0">
                <a:latin typeface="Alexandria" charset="0"/>
                <a:cs typeface="Alexandria" charset="0"/>
              </a:rPr>
              <a:t>جمهور واسع من العالم العربي والعالمي.</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1584620"/>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دراسة حالة – موقع الجزيرة نت</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 name="Picture 2">
            <a:extLst>
              <a:ext uri="{FF2B5EF4-FFF2-40B4-BE49-F238E27FC236}">
                <a16:creationId xmlns:a16="http://schemas.microsoft.com/office/drawing/2014/main" id="{237A4E2D-F2BA-8B33-48D9-2F34F7BF7473}"/>
              </a:ext>
            </a:extLst>
          </p:cNvPr>
          <p:cNvPicPr>
            <a:picLocks noChangeAspect="1"/>
          </p:cNvPicPr>
          <p:nvPr/>
        </p:nvPicPr>
        <p:blipFill>
          <a:blip r:embed="rId3"/>
          <a:stretch>
            <a:fillRect/>
          </a:stretch>
        </p:blipFill>
        <p:spPr>
          <a:xfrm>
            <a:off x="191317" y="2493376"/>
            <a:ext cx="5993760" cy="35408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2906719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FF5D3F-CA0A-7825-13C2-9AB522453F6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593FCD6-3A3C-3C5E-6570-B979828E5BD6}"/>
              </a:ext>
            </a:extLst>
          </p:cNvPr>
          <p:cNvSpPr txBox="1"/>
          <p:nvPr/>
        </p:nvSpPr>
        <p:spPr>
          <a:xfrm>
            <a:off x="6361888" y="2348818"/>
            <a:ext cx="5425783" cy="3810530"/>
          </a:xfrm>
          <a:prstGeom prst="rect">
            <a:avLst/>
          </a:prstGeom>
          <a:noFill/>
        </p:spPr>
        <p:txBody>
          <a:bodyPr wrap="square" rtlCol="0">
            <a:spAutoFit/>
          </a:bodyPr>
          <a:lstStyle/>
          <a:p>
            <a:pPr marL="457200" indent="-457200" algn="just" rtl="1">
              <a:lnSpc>
                <a:spcPct val="250000"/>
              </a:lnSpc>
              <a:buFont typeface="+mj-lt"/>
              <a:buAutoNum type="arabicPeriod"/>
            </a:pPr>
            <a:r>
              <a:rPr lang="ar-SA" sz="2000" dirty="0">
                <a:latin typeface="Alexandria" charset="0"/>
                <a:cs typeface="Alexandria" charset="0"/>
              </a:rPr>
              <a:t>يقدم محتوى صحفي عالي المصداقية.</a:t>
            </a:r>
          </a:p>
          <a:p>
            <a:pPr marL="457200" indent="-457200" algn="just" rtl="1">
              <a:lnSpc>
                <a:spcPct val="250000"/>
              </a:lnSpc>
              <a:buFont typeface="+mj-lt"/>
              <a:buAutoNum type="arabicPeriod"/>
            </a:pPr>
            <a:r>
              <a:rPr lang="ar-SA" sz="2000" dirty="0">
                <a:latin typeface="Alexandria" charset="0"/>
                <a:cs typeface="Alexandria" charset="0"/>
              </a:rPr>
              <a:t>التركيز على البساطة وسهولة التصفح.</a:t>
            </a:r>
          </a:p>
          <a:p>
            <a:pPr marL="457200" indent="-457200" algn="just" rtl="1">
              <a:lnSpc>
                <a:spcPct val="250000"/>
              </a:lnSpc>
              <a:buFont typeface="+mj-lt"/>
              <a:buAutoNum type="arabicPeriod"/>
            </a:pPr>
            <a:r>
              <a:rPr lang="ar-SA" sz="2000" dirty="0">
                <a:latin typeface="Alexandria" charset="0"/>
                <a:cs typeface="Alexandria" charset="0"/>
              </a:rPr>
              <a:t>مزج بين التقاليد الصحفية والابتكار الرقمي.</a:t>
            </a:r>
            <a:endParaRPr lang="en-US" sz="2000" dirty="0">
              <a:latin typeface="Alexandria" charset="0"/>
              <a:cs typeface="Alexandria" charset="0"/>
            </a:endParaRPr>
          </a:p>
          <a:p>
            <a:pPr marL="457200" indent="-457200" algn="just" rtl="1">
              <a:lnSpc>
                <a:spcPct val="250000"/>
              </a:lnSpc>
              <a:buFont typeface="+mj-lt"/>
              <a:buAutoNum type="arabicPeriod"/>
            </a:pPr>
            <a:r>
              <a:rPr lang="ar-SA" sz="2000" dirty="0">
                <a:latin typeface="Alexandria" charset="0"/>
                <a:cs typeface="Alexandria" charset="0"/>
              </a:rPr>
              <a:t>تنوع كبير في الأشكال التحريرية: تقارير، تحليلات، مقابلات.</a:t>
            </a:r>
          </a:p>
        </p:txBody>
      </p:sp>
      <p:sp>
        <p:nvSpPr>
          <p:cNvPr id="24" name="Rectangle 23">
            <a:extLst>
              <a:ext uri="{FF2B5EF4-FFF2-40B4-BE49-F238E27FC236}">
                <a16:creationId xmlns:a16="http://schemas.microsoft.com/office/drawing/2014/main" id="{F0DB7E93-B623-AB85-0496-CE7D223C574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12D3F6A-05DC-E53A-05CE-B72511D57B8D}"/>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6" name="Rectangle 15">
            <a:extLst>
              <a:ext uri="{FF2B5EF4-FFF2-40B4-BE49-F238E27FC236}">
                <a16:creationId xmlns:a16="http://schemas.microsoft.com/office/drawing/2014/main" id="{6322A8EE-A433-8AB6-F126-8610FD2494BE}"/>
              </a:ext>
            </a:extLst>
          </p:cNvPr>
          <p:cNvSpPr/>
          <p:nvPr/>
        </p:nvSpPr>
        <p:spPr>
          <a:xfrm>
            <a:off x="2653888" y="658382"/>
            <a:ext cx="9421571" cy="1584620"/>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دراسة حالة – موقع </a:t>
            </a:r>
            <a:r>
              <a:rPr lang="en-US" sz="2800" b="1" dirty="0">
                <a:solidFill>
                  <a:schemeClr val="bg1"/>
                </a:solidFill>
                <a:latin typeface="Alexandria" charset="0"/>
                <a:cs typeface="Alexandria" charset="0"/>
              </a:rPr>
              <a:t>BBC Arabic</a:t>
            </a:r>
          </a:p>
        </p:txBody>
      </p:sp>
      <p:pic>
        <p:nvPicPr>
          <p:cNvPr id="17" name="Graphic 21">
            <a:extLst>
              <a:ext uri="{FF2B5EF4-FFF2-40B4-BE49-F238E27FC236}">
                <a16:creationId xmlns:a16="http://schemas.microsoft.com/office/drawing/2014/main" id="{F888269C-3C7A-6F05-7E98-F429570D7F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 name="Picture 2">
            <a:extLst>
              <a:ext uri="{FF2B5EF4-FFF2-40B4-BE49-F238E27FC236}">
                <a16:creationId xmlns:a16="http://schemas.microsoft.com/office/drawing/2014/main" id="{B91D02C0-1BE9-92A8-ECC7-7DE9EE0DCD2C}"/>
              </a:ext>
            </a:extLst>
          </p:cNvPr>
          <p:cNvPicPr>
            <a:picLocks noChangeAspect="1"/>
          </p:cNvPicPr>
          <p:nvPr/>
        </p:nvPicPr>
        <p:blipFill>
          <a:blip r:embed="rId3"/>
          <a:srcRect b="12664"/>
          <a:stretch/>
        </p:blipFill>
        <p:spPr>
          <a:xfrm>
            <a:off x="96326" y="2544921"/>
            <a:ext cx="5999674" cy="34183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7672014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4865A3-E516-6264-E519-9D8D9F2CEEB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5984812-E2E6-4483-8336-A1FE551AFEC0}"/>
              </a:ext>
            </a:extLst>
          </p:cNvPr>
          <p:cNvSpPr txBox="1"/>
          <p:nvPr/>
        </p:nvSpPr>
        <p:spPr>
          <a:xfrm>
            <a:off x="5350212" y="2348818"/>
            <a:ext cx="6437459" cy="3041089"/>
          </a:xfrm>
          <a:prstGeom prst="rect">
            <a:avLst/>
          </a:prstGeom>
          <a:noFill/>
        </p:spPr>
        <p:txBody>
          <a:bodyPr wrap="square" rtlCol="0">
            <a:spAutoFit/>
          </a:bodyPr>
          <a:lstStyle/>
          <a:p>
            <a:pPr marL="457200" indent="-457200" algn="just" rtl="1">
              <a:lnSpc>
                <a:spcPct val="250000"/>
              </a:lnSpc>
              <a:buFont typeface="+mj-lt"/>
              <a:buAutoNum type="arabicPeriod"/>
            </a:pPr>
            <a:r>
              <a:rPr lang="ar-SA" sz="2000" dirty="0">
                <a:latin typeface="Alexandria" charset="0"/>
                <a:cs typeface="Alexandria" charset="0"/>
              </a:rPr>
              <a:t>أحد أشهر المواقع الإخبارية في مصر.</a:t>
            </a:r>
          </a:p>
          <a:p>
            <a:pPr marL="457200" indent="-457200" algn="just" rtl="1">
              <a:lnSpc>
                <a:spcPct val="250000"/>
              </a:lnSpc>
              <a:buFont typeface="+mj-lt"/>
              <a:buAutoNum type="arabicPeriod"/>
            </a:pPr>
            <a:r>
              <a:rPr lang="ar-SA" sz="2000" dirty="0">
                <a:latin typeface="Alexandria" charset="0"/>
                <a:cs typeface="Alexandria" charset="0"/>
              </a:rPr>
              <a:t>يعتمد على الأخبار العاجلة وتغطية الأحداث المحلية.</a:t>
            </a:r>
          </a:p>
          <a:p>
            <a:pPr marL="457200" indent="-457200" algn="just" rtl="1">
              <a:lnSpc>
                <a:spcPct val="250000"/>
              </a:lnSpc>
              <a:buFont typeface="+mj-lt"/>
              <a:buAutoNum type="arabicPeriod"/>
            </a:pPr>
            <a:r>
              <a:rPr lang="ar-SA" sz="2000" dirty="0">
                <a:latin typeface="Alexandria" charset="0"/>
                <a:cs typeface="Alexandria" charset="0"/>
              </a:rPr>
              <a:t>يستخدم الإعلانات بشكل مكثف (أمر سلبي أحياناً).</a:t>
            </a:r>
          </a:p>
          <a:p>
            <a:pPr marL="457200" indent="-457200" algn="just" rtl="1">
              <a:lnSpc>
                <a:spcPct val="250000"/>
              </a:lnSpc>
              <a:buFont typeface="+mj-lt"/>
              <a:buAutoNum type="arabicPeriod"/>
            </a:pPr>
            <a:r>
              <a:rPr lang="ar-SA" sz="2000" dirty="0">
                <a:latin typeface="Alexandria" charset="0"/>
                <a:cs typeface="Alexandria" charset="0"/>
              </a:rPr>
              <a:t>تصميم مزدحم لكنه يعكس اهتمامًا بالقارئ المحلي.</a:t>
            </a:r>
          </a:p>
        </p:txBody>
      </p:sp>
      <p:sp>
        <p:nvSpPr>
          <p:cNvPr id="24" name="Rectangle 23">
            <a:extLst>
              <a:ext uri="{FF2B5EF4-FFF2-40B4-BE49-F238E27FC236}">
                <a16:creationId xmlns:a16="http://schemas.microsoft.com/office/drawing/2014/main" id="{CF07513F-005C-BD04-6AD6-83AE9775F58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B897249-F834-3302-5AE9-09AF17D79A94}"/>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6" name="Rectangle 15">
            <a:extLst>
              <a:ext uri="{FF2B5EF4-FFF2-40B4-BE49-F238E27FC236}">
                <a16:creationId xmlns:a16="http://schemas.microsoft.com/office/drawing/2014/main" id="{BA6F4B95-2AA1-937F-01C6-CE22B6E27A06}"/>
              </a:ext>
            </a:extLst>
          </p:cNvPr>
          <p:cNvSpPr/>
          <p:nvPr/>
        </p:nvSpPr>
        <p:spPr>
          <a:xfrm>
            <a:off x="2653888" y="658382"/>
            <a:ext cx="9421571" cy="1584620"/>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دراسة حالة – موقع اليوم السابع</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49DCE6-5A90-570E-7CAF-78AB94DEE3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 name="Picture 2">
            <a:extLst>
              <a:ext uri="{FF2B5EF4-FFF2-40B4-BE49-F238E27FC236}">
                <a16:creationId xmlns:a16="http://schemas.microsoft.com/office/drawing/2014/main" id="{D5C61F69-A6C9-8886-CC81-4A5FA7E589ED}"/>
              </a:ext>
            </a:extLst>
          </p:cNvPr>
          <p:cNvPicPr>
            <a:picLocks noChangeAspect="1"/>
          </p:cNvPicPr>
          <p:nvPr/>
        </p:nvPicPr>
        <p:blipFill>
          <a:blip r:embed="rId3"/>
          <a:srcRect l="5881" r="4126"/>
          <a:stretch/>
        </p:blipFill>
        <p:spPr>
          <a:xfrm>
            <a:off x="197654" y="2500007"/>
            <a:ext cx="4912468" cy="33463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9903138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CA6FE8-1D78-EDA8-1B2F-77B2C0126D4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57CFB5A-D380-4518-1795-4507A2212363}"/>
              </a:ext>
            </a:extLst>
          </p:cNvPr>
          <p:cNvSpPr txBox="1"/>
          <p:nvPr/>
        </p:nvSpPr>
        <p:spPr>
          <a:xfrm>
            <a:off x="3531140" y="2348818"/>
            <a:ext cx="8256532" cy="3041089"/>
          </a:xfrm>
          <a:prstGeom prst="rect">
            <a:avLst/>
          </a:prstGeom>
          <a:noFill/>
        </p:spPr>
        <p:txBody>
          <a:bodyPr wrap="square" rtlCol="0">
            <a:spAutoFit/>
          </a:bodyPr>
          <a:lstStyle/>
          <a:p>
            <a:pPr marL="457200" indent="-457200" algn="just" rtl="1">
              <a:lnSpc>
                <a:spcPct val="250000"/>
              </a:lnSpc>
              <a:buFont typeface="+mj-lt"/>
              <a:buAutoNum type="arabicPeriod"/>
            </a:pPr>
            <a:r>
              <a:rPr lang="ar-SA" sz="2000" dirty="0">
                <a:latin typeface="Alexandria" charset="0"/>
                <a:cs typeface="Alexandria" charset="0"/>
              </a:rPr>
              <a:t>تطور مستمر نحو الذكاء الاصطناعي والتحرير الآلي.</a:t>
            </a:r>
          </a:p>
          <a:p>
            <a:pPr marL="457200" indent="-457200" algn="just" rtl="1">
              <a:lnSpc>
                <a:spcPct val="250000"/>
              </a:lnSpc>
              <a:buFont typeface="+mj-lt"/>
              <a:buAutoNum type="arabicPeriod"/>
            </a:pPr>
            <a:r>
              <a:rPr lang="ar-SA" sz="2000" dirty="0">
                <a:latin typeface="Alexandria" charset="0"/>
                <a:cs typeface="Alexandria" charset="0"/>
              </a:rPr>
              <a:t>مزيد من التخصيص حسب القارئ.</a:t>
            </a:r>
          </a:p>
          <a:p>
            <a:pPr marL="457200" indent="-457200" algn="just" rtl="1">
              <a:lnSpc>
                <a:spcPct val="250000"/>
              </a:lnSpc>
              <a:buFont typeface="+mj-lt"/>
              <a:buAutoNum type="arabicPeriod"/>
            </a:pPr>
            <a:r>
              <a:rPr lang="ar-SA" sz="2000" dirty="0">
                <a:latin typeface="Alexandria" charset="0"/>
                <a:cs typeface="Alexandria" charset="0"/>
              </a:rPr>
              <a:t>صعود نماذج الاشتراك المدفوع.</a:t>
            </a:r>
          </a:p>
          <a:p>
            <a:pPr marL="457200" indent="-457200" algn="just" rtl="1">
              <a:lnSpc>
                <a:spcPct val="250000"/>
              </a:lnSpc>
              <a:buFont typeface="+mj-lt"/>
              <a:buAutoNum type="arabicPeriod"/>
            </a:pPr>
            <a:r>
              <a:rPr lang="ar-SA" sz="2000" dirty="0">
                <a:latin typeface="Alexandria" charset="0"/>
                <a:cs typeface="Alexandria" charset="0"/>
              </a:rPr>
              <a:t>احتمالية اندماج الواقع المعزز والافتراضي.</a:t>
            </a:r>
          </a:p>
        </p:txBody>
      </p:sp>
      <p:sp>
        <p:nvSpPr>
          <p:cNvPr id="24" name="Rectangle 23">
            <a:extLst>
              <a:ext uri="{FF2B5EF4-FFF2-40B4-BE49-F238E27FC236}">
                <a16:creationId xmlns:a16="http://schemas.microsoft.com/office/drawing/2014/main" id="{53D9A705-BABB-06EF-EA8C-378646D695B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7622E11-9DC0-2D92-442C-D8BE73C2EE91}"/>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5" name="Rectangle 14">
            <a:extLst>
              <a:ext uri="{FF2B5EF4-FFF2-40B4-BE49-F238E27FC236}">
                <a16:creationId xmlns:a16="http://schemas.microsoft.com/office/drawing/2014/main" id="{2AA17172-A37F-A39C-38CE-207711F0BD60}"/>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b="1" dirty="0">
                <a:latin typeface="Alexandria" charset="0"/>
                <a:cs typeface="Alexandria" charset="0"/>
              </a:rPr>
              <a:t>مجموعة من التوقعات المستقبلية:</a:t>
            </a:r>
          </a:p>
        </p:txBody>
      </p:sp>
      <p:sp>
        <p:nvSpPr>
          <p:cNvPr id="16" name="Rectangle 15">
            <a:extLst>
              <a:ext uri="{FF2B5EF4-FFF2-40B4-BE49-F238E27FC236}">
                <a16:creationId xmlns:a16="http://schemas.microsoft.com/office/drawing/2014/main" id="{130BA096-B803-644B-C801-CD6DC3D16C7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مستقبل الصحافة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03AE17BE-A992-01A5-3E71-C131838158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1506" name="Picture 2" descr="مميزات وعيوب الوسائط المتعددة">
            <a:extLst>
              <a:ext uri="{FF2B5EF4-FFF2-40B4-BE49-F238E27FC236}">
                <a16:creationId xmlns:a16="http://schemas.microsoft.com/office/drawing/2014/main" id="{6A5C62E5-FE9C-11CC-97DF-E844153519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2445116"/>
            <a:ext cx="5241591" cy="39275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2537836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3" end="3"/>
                                            </p:txEl>
                                          </p:spTgt>
                                        </p:tgtEl>
                                        <p:attrNameLst>
                                          <p:attrName>style.visibility</p:attrName>
                                        </p:attrNameLst>
                                      </p:cBhvr>
                                      <p:to>
                                        <p:strVal val="visible"/>
                                      </p:to>
                                    </p:set>
                                    <p:animEffect transition="in" filter="fade">
                                      <p:cBhvr>
                                        <p:cTn id="32"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D42FC-407C-78F1-43EA-0AD309675F5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4FB22C4-0112-228C-DC56-D8BBDEACE30F}"/>
              </a:ext>
            </a:extLst>
          </p:cNvPr>
          <p:cNvSpPr txBox="1"/>
          <p:nvPr/>
        </p:nvSpPr>
        <p:spPr>
          <a:xfrm>
            <a:off x="3531140" y="2348818"/>
            <a:ext cx="8256532" cy="3041089"/>
          </a:xfrm>
          <a:prstGeom prst="rect">
            <a:avLst/>
          </a:prstGeom>
          <a:noFill/>
        </p:spPr>
        <p:txBody>
          <a:bodyPr wrap="square" rtlCol="0">
            <a:spAutoFit/>
          </a:bodyPr>
          <a:lstStyle/>
          <a:p>
            <a:pPr marL="457200" indent="-457200" algn="just" rtl="1">
              <a:lnSpc>
                <a:spcPct val="250000"/>
              </a:lnSpc>
              <a:buFont typeface="+mj-lt"/>
              <a:buAutoNum type="arabicPeriod"/>
            </a:pPr>
            <a:r>
              <a:rPr lang="ar-SA" sz="2000" dirty="0">
                <a:latin typeface="Alexandria" charset="0"/>
                <a:cs typeface="Alexandria" charset="0"/>
              </a:rPr>
              <a:t>لا يكتب فقط بل يصمم، يصور، يحرر.</a:t>
            </a:r>
          </a:p>
          <a:p>
            <a:pPr marL="457200" indent="-457200" algn="just" rtl="1">
              <a:lnSpc>
                <a:spcPct val="250000"/>
              </a:lnSpc>
              <a:buFont typeface="+mj-lt"/>
              <a:buAutoNum type="arabicPeriod"/>
            </a:pPr>
            <a:r>
              <a:rPr lang="ar-SA" sz="2000" dirty="0">
                <a:latin typeface="Alexandria" charset="0"/>
                <a:cs typeface="Alexandria" charset="0"/>
              </a:rPr>
              <a:t>يجب أن يعرف أدوات النشر والتحقق الرقمي.</a:t>
            </a:r>
          </a:p>
          <a:p>
            <a:pPr marL="457200" indent="-457200" algn="just" rtl="1">
              <a:lnSpc>
                <a:spcPct val="250000"/>
              </a:lnSpc>
              <a:buFont typeface="+mj-lt"/>
              <a:buAutoNum type="arabicPeriod"/>
            </a:pPr>
            <a:r>
              <a:rPr lang="ar-SA" sz="2000" dirty="0">
                <a:latin typeface="Alexandria" charset="0"/>
                <a:cs typeface="Alexandria" charset="0"/>
              </a:rPr>
              <a:t>القدرة على التفاعل مع الجمهور لحظيًا.</a:t>
            </a:r>
          </a:p>
          <a:p>
            <a:pPr marL="457200" indent="-457200" algn="just" rtl="1">
              <a:lnSpc>
                <a:spcPct val="250000"/>
              </a:lnSpc>
              <a:buFont typeface="+mj-lt"/>
              <a:buAutoNum type="arabicPeriod"/>
            </a:pPr>
            <a:r>
              <a:rPr lang="ar-SA" sz="2000" dirty="0">
                <a:latin typeface="Alexandria" charset="0"/>
                <a:cs typeface="Alexandria" charset="0"/>
              </a:rPr>
              <a:t>دور متجدد لا يتوقف عند التحرير التقليدي.</a:t>
            </a:r>
          </a:p>
        </p:txBody>
      </p:sp>
      <p:sp>
        <p:nvSpPr>
          <p:cNvPr id="24" name="Rectangle 23">
            <a:extLst>
              <a:ext uri="{FF2B5EF4-FFF2-40B4-BE49-F238E27FC236}">
                <a16:creationId xmlns:a16="http://schemas.microsoft.com/office/drawing/2014/main" id="{5DB1DD4E-6AC2-4E85-0331-B4C66B95CBA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BAAEEA9-6020-86F0-6D2B-32B72D6FD7DD}"/>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6" name="Rectangle 15">
            <a:extLst>
              <a:ext uri="{FF2B5EF4-FFF2-40B4-BE49-F238E27FC236}">
                <a16:creationId xmlns:a16="http://schemas.microsoft.com/office/drawing/2014/main" id="{95751EA5-ECEF-D0BA-5015-016D2784E7D6}"/>
              </a:ext>
            </a:extLst>
          </p:cNvPr>
          <p:cNvSpPr/>
          <p:nvPr/>
        </p:nvSpPr>
        <p:spPr>
          <a:xfrm>
            <a:off x="2653888" y="658381"/>
            <a:ext cx="9421571" cy="1763805"/>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دور الصحفي الإلكتروني الجديد</a:t>
            </a:r>
          </a:p>
        </p:txBody>
      </p:sp>
      <p:pic>
        <p:nvPicPr>
          <p:cNvPr id="17" name="Graphic 21">
            <a:extLst>
              <a:ext uri="{FF2B5EF4-FFF2-40B4-BE49-F238E27FC236}">
                <a16:creationId xmlns:a16="http://schemas.microsoft.com/office/drawing/2014/main" id="{1A5EA535-D8F1-4DA3-BF93-B5B30566C0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2530" name="Picture 2" descr="سفراء الإبداع ..ندوة مقدمة في تحليل البيانات اليوم ..رابط التسجيل">
            <a:extLst>
              <a:ext uri="{FF2B5EF4-FFF2-40B4-BE49-F238E27FC236}">
                <a16:creationId xmlns:a16="http://schemas.microsoft.com/office/drawing/2014/main" id="{0F83DF8C-4D1F-A367-F7BF-10F7361B46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171" y="2605979"/>
            <a:ext cx="5840829" cy="31872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1580677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705659-9DBD-33BD-83B7-CBCDE351E28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30EB02F-1C67-7B82-BA23-146047F598B7}"/>
              </a:ext>
            </a:extLst>
          </p:cNvPr>
          <p:cNvSpPr txBox="1"/>
          <p:nvPr/>
        </p:nvSpPr>
        <p:spPr>
          <a:xfrm>
            <a:off x="2907715" y="1931532"/>
            <a:ext cx="8879957" cy="4579972"/>
          </a:xfrm>
          <a:prstGeom prst="rect">
            <a:avLst/>
          </a:prstGeom>
          <a:noFill/>
        </p:spPr>
        <p:txBody>
          <a:bodyPr wrap="square" rtlCol="0">
            <a:spAutoFit/>
          </a:bodyPr>
          <a:lstStyle/>
          <a:p>
            <a:pPr algn="just" rtl="1">
              <a:lnSpc>
                <a:spcPct val="250000"/>
              </a:lnSpc>
            </a:pPr>
            <a:r>
              <a:rPr lang="ar-SA" sz="2000" dirty="0">
                <a:latin typeface="Alexandria" charset="0"/>
                <a:cs typeface="Alexandria" charset="0"/>
              </a:rPr>
              <a:t>تُعد العلاقة بين الصحافة الإلكترونية والسوشيال ميديا علاقة تكاملية ضرورية في العصر الرقمي، حيث تُمثّل المنصات الاجتماعية مصدرًا رئيسيًا لزيارات المواقع الإخبارية وانتشار محتواها. ولمواكبة هذا الواقع، أصبح لزامًا على المؤسسات الإعلامية وضع خطط محتوى متخصصة لكل منصة، مع التركيز على إدارة السمعة الرقمية باعتبارها جزءًا أساسيًا من العمل الصحفي الحديث، مما يعزز من حضور الصحافة الإلكترونية وتفاعل الجمهور معها.</a:t>
            </a:r>
          </a:p>
        </p:txBody>
      </p:sp>
      <p:sp>
        <p:nvSpPr>
          <p:cNvPr id="24" name="Rectangle 23">
            <a:extLst>
              <a:ext uri="{FF2B5EF4-FFF2-40B4-BE49-F238E27FC236}">
                <a16:creationId xmlns:a16="http://schemas.microsoft.com/office/drawing/2014/main" id="{86EC241B-86E1-249E-FFE2-67202961AB2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F36E887-F1BC-8C4A-D694-F90DADAEB7FB}"/>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6" name="Rectangle 15">
            <a:extLst>
              <a:ext uri="{FF2B5EF4-FFF2-40B4-BE49-F238E27FC236}">
                <a16:creationId xmlns:a16="http://schemas.microsoft.com/office/drawing/2014/main" id="{26ED9E88-1066-8234-27BB-FBBC5FF42FC8}"/>
              </a:ext>
            </a:extLst>
          </p:cNvPr>
          <p:cNvSpPr/>
          <p:nvPr/>
        </p:nvSpPr>
        <p:spPr>
          <a:xfrm>
            <a:off x="2653888" y="658381"/>
            <a:ext cx="9421571" cy="12342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الصحافة الإلكترونية والسوشيال ميديا</a:t>
            </a:r>
          </a:p>
        </p:txBody>
      </p:sp>
      <p:pic>
        <p:nvPicPr>
          <p:cNvPr id="17" name="Graphic 21">
            <a:extLst>
              <a:ext uri="{FF2B5EF4-FFF2-40B4-BE49-F238E27FC236}">
                <a16:creationId xmlns:a16="http://schemas.microsoft.com/office/drawing/2014/main" id="{D3FE75BD-30AB-E914-B6A5-7945BCBA8E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3554" name="Picture 2" descr="برنامج جمع و تحليل و عرض البيانات التجارية">
            <a:extLst>
              <a:ext uri="{FF2B5EF4-FFF2-40B4-BE49-F238E27FC236}">
                <a16:creationId xmlns:a16="http://schemas.microsoft.com/office/drawing/2014/main" id="{DEB7E049-40B4-4197-26A5-1A76AAE58D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864956" y="2882388"/>
            <a:ext cx="4565509" cy="26649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9802573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E632B-4E1D-DC39-261A-7C1744AB13E3}"/>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4C8659E-C26F-9D9A-9D6E-384133878BE2}"/>
              </a:ext>
            </a:extLst>
          </p:cNvPr>
          <p:cNvSpPr txBox="1"/>
          <p:nvPr/>
        </p:nvSpPr>
        <p:spPr>
          <a:xfrm>
            <a:off x="3531140" y="2348818"/>
            <a:ext cx="8256532" cy="3810530"/>
          </a:xfrm>
          <a:prstGeom prst="rect">
            <a:avLst/>
          </a:prstGeom>
          <a:noFill/>
        </p:spPr>
        <p:txBody>
          <a:bodyPr wrap="square" rtlCol="0">
            <a:spAutoFit/>
          </a:bodyPr>
          <a:lstStyle/>
          <a:p>
            <a:pPr marL="457200" indent="-457200" algn="just" rtl="1">
              <a:lnSpc>
                <a:spcPct val="250000"/>
              </a:lnSpc>
              <a:buFont typeface="+mj-lt"/>
              <a:buAutoNum type="arabicPeriod"/>
            </a:pPr>
            <a:r>
              <a:rPr lang="ar-SA" sz="2000" dirty="0">
                <a:latin typeface="Alexandria" charset="0"/>
                <a:cs typeface="Alexandria" charset="0"/>
              </a:rPr>
              <a:t>الوصول المجاني والفوري للأخبار والمعلومات.</a:t>
            </a:r>
          </a:p>
          <a:p>
            <a:pPr marL="457200" indent="-457200" algn="just" rtl="1">
              <a:lnSpc>
                <a:spcPct val="250000"/>
              </a:lnSpc>
              <a:buFont typeface="+mj-lt"/>
              <a:buAutoNum type="arabicPeriod"/>
            </a:pPr>
            <a:r>
              <a:rPr lang="ar-SA" sz="2000" dirty="0">
                <a:latin typeface="Alexandria" charset="0"/>
                <a:cs typeface="Alexandria" charset="0"/>
              </a:rPr>
              <a:t>التفاعل والمشاركة بالرأي والتعليق.</a:t>
            </a:r>
          </a:p>
          <a:p>
            <a:pPr marL="457200" indent="-457200" algn="just" rtl="1">
              <a:lnSpc>
                <a:spcPct val="250000"/>
              </a:lnSpc>
              <a:buFont typeface="+mj-lt"/>
              <a:buAutoNum type="arabicPeriod"/>
            </a:pPr>
            <a:r>
              <a:rPr lang="ar-SA" sz="2000" dirty="0">
                <a:latin typeface="Alexandria" charset="0"/>
                <a:cs typeface="Alexandria" charset="0"/>
              </a:rPr>
              <a:t>التنويع في أشكال العرض للمحتوى.</a:t>
            </a:r>
          </a:p>
          <a:p>
            <a:pPr marL="457200" indent="-457200" algn="just" rtl="1">
              <a:lnSpc>
                <a:spcPct val="250000"/>
              </a:lnSpc>
              <a:buFont typeface="+mj-lt"/>
              <a:buAutoNum type="arabicPeriod"/>
            </a:pPr>
            <a:r>
              <a:rPr lang="ar-SA" sz="2000" dirty="0">
                <a:latin typeface="Alexandria" charset="0"/>
                <a:cs typeface="Alexandria" charset="0"/>
              </a:rPr>
              <a:t>إمكانية تخصيص المحتوى حسب المستخدم.</a:t>
            </a:r>
          </a:p>
          <a:p>
            <a:pPr marL="457200" indent="-457200" algn="just" rtl="1">
              <a:lnSpc>
                <a:spcPct val="250000"/>
              </a:lnSpc>
              <a:buFont typeface="+mj-lt"/>
              <a:buAutoNum type="arabicPeriod"/>
            </a:pPr>
            <a:r>
              <a:rPr lang="ar-SA" sz="2000" dirty="0">
                <a:latin typeface="Alexandria" charset="0"/>
                <a:cs typeface="Alexandria" charset="0"/>
              </a:rPr>
              <a:t>الاستفادة من جميع عناصر الوسائط المتعددة.</a:t>
            </a:r>
          </a:p>
        </p:txBody>
      </p:sp>
      <p:sp>
        <p:nvSpPr>
          <p:cNvPr id="24" name="Rectangle 23">
            <a:extLst>
              <a:ext uri="{FF2B5EF4-FFF2-40B4-BE49-F238E27FC236}">
                <a16:creationId xmlns:a16="http://schemas.microsoft.com/office/drawing/2014/main" id="{585A3703-AAA8-3C05-B914-47244D00D6C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1089F38-85E0-27B7-E45B-7D7E301E494C}"/>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مواقع الويب والصحافة الإلكترونية</a:t>
            </a:r>
          </a:p>
        </p:txBody>
      </p:sp>
      <p:sp>
        <p:nvSpPr>
          <p:cNvPr id="16" name="Rectangle 15">
            <a:extLst>
              <a:ext uri="{FF2B5EF4-FFF2-40B4-BE49-F238E27FC236}">
                <a16:creationId xmlns:a16="http://schemas.microsoft.com/office/drawing/2014/main" id="{A8A2ABD9-2E90-B13B-4D53-B66CA2F83902}"/>
              </a:ext>
            </a:extLst>
          </p:cNvPr>
          <p:cNvSpPr/>
          <p:nvPr/>
        </p:nvSpPr>
        <p:spPr>
          <a:xfrm>
            <a:off x="2653888" y="658381"/>
            <a:ext cx="9421571" cy="1763805"/>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مزايا الصحافة الإلكترونية للمستخدم</a:t>
            </a:r>
          </a:p>
        </p:txBody>
      </p:sp>
      <p:pic>
        <p:nvPicPr>
          <p:cNvPr id="17" name="Graphic 21">
            <a:extLst>
              <a:ext uri="{FF2B5EF4-FFF2-40B4-BE49-F238E27FC236}">
                <a16:creationId xmlns:a16="http://schemas.microsoft.com/office/drawing/2014/main" id="{D481ACA3-FA4C-FB96-9276-DB96ECDFC9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4580" name="Picture 4" descr="7 من أفضل أدوات تحليل البيانات | أكاديمية سوربون للتدريب">
            <a:extLst>
              <a:ext uri="{FF2B5EF4-FFF2-40B4-BE49-F238E27FC236}">
                <a16:creationId xmlns:a16="http://schemas.microsoft.com/office/drawing/2014/main" id="{050A0D38-BDC4-9A89-0B9A-531655EFE0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644" y="2673683"/>
            <a:ext cx="5712938" cy="38105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2359350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177347" y="1603586"/>
            <a:ext cx="11834222" cy="4535152"/>
          </a:xfrm>
          <a:prstGeom prst="rect">
            <a:avLst/>
          </a:prstGeom>
          <a:noFill/>
        </p:spPr>
        <p:txBody>
          <a:bodyPr wrap="square" rtlCol="0">
            <a:spAutoFit/>
          </a:bodyPr>
          <a:lstStyle/>
          <a:p>
            <a:pPr algn="just" rtl="1">
              <a:lnSpc>
                <a:spcPct val="200000"/>
              </a:lnSpc>
            </a:pPr>
            <a:r>
              <a:rPr lang="ar-SA" b="1" dirty="0">
                <a:solidFill>
                  <a:srgbClr val="C00000"/>
                </a:solidFill>
                <a:latin typeface="Alexandria" charset="0"/>
                <a:cs typeface="Alexandria" charset="0"/>
              </a:rPr>
              <a:t>في هذه المحاضرة الثانية لمقرر الإخراج والإنتاج الصحفي:</a:t>
            </a:r>
          </a:p>
          <a:p>
            <a:pPr algn="just" rtl="1">
              <a:lnSpc>
                <a:spcPct val="200000"/>
              </a:lnSpc>
            </a:pPr>
            <a:r>
              <a:rPr lang="ar-SA" dirty="0">
                <a:latin typeface="Alexandria" charset="0"/>
                <a:cs typeface="Alexandria" charset="0"/>
              </a:rPr>
              <a:t> 1) </a:t>
            </a:r>
            <a:r>
              <a:rPr lang="ar-SA" b="1" dirty="0">
                <a:solidFill>
                  <a:srgbClr val="203E5F"/>
                </a:solidFill>
                <a:latin typeface="Alexandria" charset="0"/>
                <a:cs typeface="Alexandria" charset="0"/>
              </a:rPr>
              <a:t>تحدثنا عن </a:t>
            </a:r>
            <a:r>
              <a:rPr lang="ar-SA" dirty="0">
                <a:latin typeface="Alexandria" charset="0"/>
                <a:cs typeface="Alexandria" charset="0"/>
              </a:rPr>
              <a:t>الصحافة الإلكترونية بإعتبارها شكل حديث وسريع للإعلام، حيث تمتاز بالتفاعلية والوسائط المتعددة والأرشفة، وتواجه تحديات تمويلية وأخلاقية وتقنية.</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a:t>
            </a:r>
            <a:r>
              <a:rPr lang="ar-SA" b="1" dirty="0">
                <a:solidFill>
                  <a:srgbClr val="203E5F"/>
                </a:solidFill>
                <a:latin typeface="Alexandria" charset="0"/>
                <a:cs typeface="Alexandria" charset="0"/>
              </a:rPr>
              <a:t> تعرفنا</a:t>
            </a:r>
            <a:r>
              <a:rPr lang="ar-SA" dirty="0">
                <a:latin typeface="Alexandria" charset="0"/>
                <a:cs typeface="Alexandria" charset="0"/>
              </a:rPr>
              <a:t> </a:t>
            </a:r>
            <a:r>
              <a:rPr lang="ar-SA" b="1" dirty="0">
                <a:solidFill>
                  <a:srgbClr val="203E5F"/>
                </a:solidFill>
                <a:latin typeface="Alexandria" charset="0"/>
                <a:cs typeface="Alexandria" charset="0"/>
              </a:rPr>
              <a:t>على</a:t>
            </a:r>
            <a:r>
              <a:rPr lang="ar-SA" dirty="0">
                <a:latin typeface="Alexandria" charset="0"/>
                <a:cs typeface="Alexandria" charset="0"/>
              </a:rPr>
              <a:t> أن المواقع الناجحة توازن بين السرعة والمصداقية، وأن المستقبل في تطور مستمر تقوده التكنولوجيا.</a:t>
            </a:r>
          </a:p>
          <a:p>
            <a:pPr algn="just" rtl="1">
              <a:lnSpc>
                <a:spcPct val="200000"/>
              </a:lnSpc>
            </a:pPr>
            <a:endParaRPr lang="ar-SA" sz="500" dirty="0">
              <a:latin typeface="Alexandria" charset="0"/>
              <a:cs typeface="Alexandria" charset="0"/>
            </a:endParaRPr>
          </a:p>
          <a:p>
            <a:pPr algn="just" rtl="1">
              <a:lnSpc>
                <a:spcPct val="200000"/>
              </a:lnSpc>
            </a:pPr>
            <a:endParaRPr lang="ar-SA" sz="1100" b="1" dirty="0">
              <a:solidFill>
                <a:srgbClr val="C00000"/>
              </a:solidFill>
              <a:latin typeface="Alexandria" charset="0"/>
              <a:cs typeface="Alexandria" charset="0"/>
            </a:endParaRPr>
          </a:p>
          <a:p>
            <a:pPr algn="just" rtl="1">
              <a:lnSpc>
                <a:spcPct val="200000"/>
              </a:lnSpc>
            </a:pPr>
            <a:r>
              <a:rPr lang="ar-SA" b="1" dirty="0">
                <a:solidFill>
                  <a:srgbClr val="C00000"/>
                </a:solidFill>
                <a:latin typeface="Alexandria" charset="0"/>
                <a:cs typeface="Alexandria" charset="0"/>
              </a:rPr>
              <a:t>أسئلة ومناقشة لحلقة النقاش؟</a:t>
            </a:r>
          </a:p>
          <a:p>
            <a:pPr marL="342900" indent="-342900" algn="just" rtl="1">
              <a:lnSpc>
                <a:spcPct val="200000"/>
              </a:lnSpc>
              <a:buFont typeface="+mj-lt"/>
              <a:buAutoNum type="arabicPeriod"/>
            </a:pPr>
            <a:r>
              <a:rPr lang="ar-SA" dirty="0">
                <a:latin typeface="Alexandria" charset="0"/>
                <a:cs typeface="Alexandria" charset="0"/>
              </a:rPr>
              <a:t>اذكر موقعاً إلكترونياً تثق بمحتواه؟ ولماذا؟</a:t>
            </a:r>
          </a:p>
          <a:p>
            <a:pPr marL="342900" indent="-342900" algn="just" rtl="1">
              <a:lnSpc>
                <a:spcPct val="200000"/>
              </a:lnSpc>
              <a:buFont typeface="+mj-lt"/>
              <a:buAutoNum type="arabicPeriod"/>
            </a:pPr>
            <a:r>
              <a:rPr lang="ar-SA" dirty="0">
                <a:latin typeface="Alexandria" charset="0"/>
                <a:cs typeface="Alexandria" charset="0"/>
              </a:rPr>
              <a:t>ما الفرق بين صحفي الأمس وصحفي اليوم؟</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الثانية</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1" end="1"/>
                                            </p:txEl>
                                          </p:spTgt>
                                        </p:tgtEl>
                                        <p:attrNameLst>
                                          <p:attrName>style.visibility</p:attrName>
                                        </p:attrNameLst>
                                      </p:cBhvr>
                                      <p:to>
                                        <p:strVal val="visible"/>
                                      </p:to>
                                    </p:set>
                                    <p:animEffect transition="in" filter="fade">
                                      <p:cBhvr>
                                        <p:cTn id="14" dur="1000"/>
                                        <p:tgtEl>
                                          <p:spTgt spid="9">
                                            <p:txEl>
                                              <p:pRg st="1" end="1"/>
                                            </p:txEl>
                                          </p:spTgt>
                                        </p:tgtEl>
                                      </p:cBhvr>
                                    </p:animEffect>
                                    <p:anim calcmode="lin" valueType="num">
                                      <p:cBhvr>
                                        <p:cTn id="15"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3" end="3"/>
                                            </p:txEl>
                                          </p:spTgt>
                                        </p:tgtEl>
                                        <p:attrNameLst>
                                          <p:attrName>style.visibility</p:attrName>
                                        </p:attrNameLst>
                                      </p:cBhvr>
                                      <p:to>
                                        <p:strVal val="visible"/>
                                      </p:to>
                                    </p:set>
                                    <p:animEffect transition="in" filter="fade">
                                      <p:cBhvr>
                                        <p:cTn id="21" dur="1000"/>
                                        <p:tgtEl>
                                          <p:spTgt spid="9">
                                            <p:txEl>
                                              <p:pRg st="3" end="3"/>
                                            </p:txEl>
                                          </p:spTgt>
                                        </p:tgtEl>
                                      </p:cBhvr>
                                    </p:animEffect>
                                    <p:anim calcmode="lin" valueType="num">
                                      <p:cBhvr>
                                        <p:cTn id="22"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6" end="6"/>
                                            </p:txEl>
                                          </p:spTgt>
                                        </p:tgtEl>
                                        <p:attrNameLst>
                                          <p:attrName>style.visibility</p:attrName>
                                        </p:attrNameLst>
                                      </p:cBhvr>
                                      <p:to>
                                        <p:strVal val="visible"/>
                                      </p:to>
                                    </p:set>
                                    <p:animEffect transition="in" filter="fade">
                                      <p:cBhvr>
                                        <p:cTn id="28" dur="1000"/>
                                        <p:tgtEl>
                                          <p:spTgt spid="9">
                                            <p:txEl>
                                              <p:pRg st="6" end="6"/>
                                            </p:txEl>
                                          </p:spTgt>
                                        </p:tgtEl>
                                      </p:cBhvr>
                                    </p:animEffect>
                                    <p:anim calcmode="lin" valueType="num">
                                      <p:cBhvr>
                                        <p:cTn id="29"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6" end="6"/>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9">
                                            <p:txEl>
                                              <p:pRg st="7" end="7"/>
                                            </p:txEl>
                                          </p:spTgt>
                                        </p:tgtEl>
                                        <p:attrNameLst>
                                          <p:attrName>style.visibility</p:attrName>
                                        </p:attrNameLst>
                                      </p:cBhvr>
                                      <p:to>
                                        <p:strVal val="visible"/>
                                      </p:to>
                                    </p:set>
                                    <p:animEffect transition="in" filter="fade">
                                      <p:cBhvr>
                                        <p:cTn id="33" dur="1000"/>
                                        <p:tgtEl>
                                          <p:spTgt spid="9">
                                            <p:txEl>
                                              <p:pRg st="7" end="7"/>
                                            </p:txEl>
                                          </p:spTgt>
                                        </p:tgtEl>
                                      </p:cBhvr>
                                    </p:animEffect>
                                    <p:anim calcmode="lin" valueType="num">
                                      <p:cBhvr>
                                        <p:cTn id="34"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35" dur="1000" fill="hold"/>
                                        <p:tgtEl>
                                          <p:spTgt spid="9">
                                            <p:txEl>
                                              <p:pRg st="7" end="7"/>
                                            </p:txEl>
                                          </p:spTgt>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9">
                                            <p:txEl>
                                              <p:pRg st="8" end="8"/>
                                            </p:txEl>
                                          </p:spTgt>
                                        </p:tgtEl>
                                        <p:attrNameLst>
                                          <p:attrName>style.visibility</p:attrName>
                                        </p:attrNameLst>
                                      </p:cBhvr>
                                      <p:to>
                                        <p:strVal val="visible"/>
                                      </p:to>
                                    </p:set>
                                    <p:animEffect transition="in" filter="fade">
                                      <p:cBhvr>
                                        <p:cTn id="38" dur="1000"/>
                                        <p:tgtEl>
                                          <p:spTgt spid="9">
                                            <p:txEl>
                                              <p:pRg st="8" end="8"/>
                                            </p:txEl>
                                          </p:spTgt>
                                        </p:tgtEl>
                                      </p:cBhvr>
                                    </p:animEffect>
                                    <p:anim calcmode="lin" valueType="num">
                                      <p:cBhvr>
                                        <p:cTn id="39" dur="1000" fill="hold"/>
                                        <p:tgtEl>
                                          <p:spTgt spid="9">
                                            <p:txEl>
                                              <p:pRg st="8" end="8"/>
                                            </p:txEl>
                                          </p:spTgt>
                                        </p:tgtEl>
                                        <p:attrNameLst>
                                          <p:attrName>ppt_x</p:attrName>
                                        </p:attrNameLst>
                                      </p:cBhvr>
                                      <p:tavLst>
                                        <p:tav tm="0">
                                          <p:val>
                                            <p:strVal val="#ppt_x"/>
                                          </p:val>
                                        </p:tav>
                                        <p:tav tm="100000">
                                          <p:val>
                                            <p:strVal val="#ppt_x"/>
                                          </p:val>
                                        </p:tav>
                                      </p:tavLst>
                                    </p:anim>
                                    <p:anim calcmode="lin" valueType="num">
                                      <p:cBhvr>
                                        <p:cTn id="40" dur="1000" fill="hold"/>
                                        <p:tgtEl>
                                          <p:spTgt spid="9">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259840"/>
            <a:ext cx="2305141" cy="1076343"/>
          </a:xfrm>
          <a:prstGeom prst="rect">
            <a:avLst/>
          </a:prstGeom>
        </p:spPr>
      </p:pic>
      <p:sp>
        <p:nvSpPr>
          <p:cNvPr id="9" name="TextBox 8">
            <a:extLst>
              <a:ext uri="{FF2B5EF4-FFF2-40B4-BE49-F238E27FC236}">
                <a16:creationId xmlns:a16="http://schemas.microsoft.com/office/drawing/2014/main" id="{9285C4CB-442B-B6EB-EF4E-B97156993112}"/>
              </a:ext>
            </a:extLst>
          </p:cNvPr>
          <p:cNvSpPr txBox="1"/>
          <p:nvPr/>
        </p:nvSpPr>
        <p:spPr>
          <a:xfrm>
            <a:off x="500743" y="2415789"/>
            <a:ext cx="11179628" cy="4149085"/>
          </a:xfrm>
          <a:prstGeom prst="rect">
            <a:avLst/>
          </a:prstGeom>
          <a:noFill/>
        </p:spPr>
        <p:txBody>
          <a:bodyPr wrap="square" rtlCol="0">
            <a:spAutoFit/>
          </a:bodyPr>
          <a:lstStyle/>
          <a:p>
            <a:pPr algn="just" rtl="1">
              <a:lnSpc>
                <a:spcPct val="150000"/>
              </a:lnSpc>
            </a:pPr>
            <a:r>
              <a:rPr lang="ar-SA" sz="2000" dirty="0">
                <a:solidFill>
                  <a:srgbClr val="C00000"/>
                </a:solidFill>
                <a:latin typeface="Alexandria" charset="0"/>
                <a:cs typeface="Alexandria" charset="0"/>
              </a:rPr>
              <a:t>أولاً، </a:t>
            </a:r>
            <a:r>
              <a:rPr lang="ar-SA" sz="2000" dirty="0">
                <a:latin typeface="Alexandria" charset="0"/>
                <a:cs typeface="Alexandria" charset="0"/>
              </a:rPr>
              <a:t>منذ نشأة الصحافة، اعتمدت الوسائل التقليدية على الورق والحبر، وعلى قنوات البث والإذاعة، لتكون المصدر الأساسي للمعلومة، ولعقود طويلة كانت هذه الوسائل تُعد المرجع الأول للأخبار والتحليلات.</a:t>
            </a:r>
            <a:endParaRPr lang="en-US" sz="2000" dirty="0">
              <a:latin typeface="Alexandria" charset="0"/>
              <a:cs typeface="Alexandria" charset="0"/>
            </a:endParaRPr>
          </a:p>
          <a:p>
            <a:pPr algn="just" rtl="1">
              <a:lnSpc>
                <a:spcPct val="150000"/>
              </a:lnSpc>
            </a:pPr>
            <a:endParaRPr lang="ar-SA" sz="600" dirty="0">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ثانياً، </a:t>
            </a:r>
            <a:r>
              <a:rPr lang="ar-SA" sz="2000" dirty="0">
                <a:latin typeface="Alexandria" charset="0"/>
                <a:cs typeface="Alexandria" charset="0"/>
              </a:rPr>
              <a:t>مع ظهور الإنترنت وتطور التكنولوجيا، نشأت الصحافة الرقمية، التي غيّرت جذريًا طريقة إنتاج الأخبار ونشرها، وفرضت واقعًا جديدًا يعتمد على السرعة، التفاعل، والتحديث الفوري للمحتوى.</a:t>
            </a:r>
          </a:p>
          <a:p>
            <a:pPr algn="just" rtl="1">
              <a:lnSpc>
                <a:spcPct val="150000"/>
              </a:lnSpc>
            </a:pPr>
            <a:endParaRPr lang="en-US" sz="1050" dirty="0">
              <a:solidFill>
                <a:srgbClr val="C00000"/>
              </a:solidFill>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ثالثاً، </a:t>
            </a:r>
            <a:r>
              <a:rPr lang="ar-SA" sz="2000" dirty="0">
                <a:latin typeface="Alexandria" charset="0"/>
                <a:cs typeface="Alexandria" charset="0"/>
              </a:rPr>
              <a:t>إن فهم الفروقات بين الصحافة التقليدية والرقمية يُساعدنا على إدراك تحولات المهنة الصحفية، واستيعاب التحديات والفرص التي تفرضها البيئة الإعلامية الحديثة، بالإضافة إلى استشراف مستقبل هذه الصناعة الحيوية.</a:t>
            </a:r>
          </a:p>
        </p:txBody>
      </p:sp>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3200" b="1" dirty="0">
                <a:solidFill>
                  <a:schemeClr val="bg1"/>
                </a:solidFill>
                <a:latin typeface="Alexandria" charset="0"/>
                <a:cs typeface="Alexandria" charset="0"/>
              </a:rPr>
              <a:t>تقديم للمحاضرة التالية</a:t>
            </a: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191317" y="1574216"/>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الفروقات بين الصحافة التقليدية والصحافة الرقمية</a:t>
            </a:r>
            <a:endParaRPr lang="ar-SA" sz="2000" dirty="0">
              <a:latin typeface="Alexandria" charset="0"/>
              <a:cs typeface="Alexandria" charset="0"/>
            </a:endParaRPr>
          </a:p>
        </p:txBody>
      </p:sp>
      <p:sp>
        <p:nvSpPr>
          <p:cNvPr id="11" name="Rectangle 10">
            <a:extLst>
              <a:ext uri="{FF2B5EF4-FFF2-40B4-BE49-F238E27FC236}">
                <a16:creationId xmlns:a16="http://schemas.microsoft.com/office/drawing/2014/main" id="{7DF1A506-788B-42C0-B845-C4F64162E815}"/>
              </a:ext>
            </a:extLst>
          </p:cNvPr>
          <p:cNvSpPr/>
          <p:nvPr/>
        </p:nvSpPr>
        <p:spPr>
          <a:xfrm>
            <a:off x="9274629" y="1574217"/>
            <a:ext cx="2800830"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المحاضرة الثالثة</a:t>
            </a:r>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Effect transition="in" filter="fade">
                                      <p:cBhvr>
                                        <p:cTn id="14" dur="1000"/>
                                        <p:tgtEl>
                                          <p:spTgt spid="9">
                                            <p:txEl>
                                              <p:pRg st="2" end="2"/>
                                            </p:txEl>
                                          </p:spTgt>
                                        </p:tgtEl>
                                      </p:cBhvr>
                                    </p:animEffect>
                                    <p:anim calcmode="lin" valueType="num">
                                      <p:cBhvr>
                                        <p:cTn id="1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Effect transition="in" filter="fade">
                                      <p:cBhvr>
                                        <p:cTn id="21" dur="1000"/>
                                        <p:tgtEl>
                                          <p:spTgt spid="9">
                                            <p:txEl>
                                              <p:pRg st="4" end="4"/>
                                            </p:txEl>
                                          </p:spTgt>
                                        </p:tgtEl>
                                      </p:cBhvr>
                                    </p:animEffect>
                                    <p:anim calcmode="lin" valueType="num">
                                      <p:cBhvr>
                                        <p:cTn id="22"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259840"/>
            <a:ext cx="2305141" cy="1076343"/>
          </a:xfrm>
          <a:prstGeom prst="rect">
            <a:avLst/>
          </a:prstGeom>
        </p:spPr>
      </p:pic>
      <p:sp>
        <p:nvSpPr>
          <p:cNvPr id="9" name="TextBox 8">
            <a:extLst>
              <a:ext uri="{FF2B5EF4-FFF2-40B4-BE49-F238E27FC236}">
                <a16:creationId xmlns:a16="http://schemas.microsoft.com/office/drawing/2014/main" id="{9285C4CB-442B-B6EB-EF4E-B97156993112}"/>
              </a:ext>
            </a:extLst>
          </p:cNvPr>
          <p:cNvSpPr txBox="1"/>
          <p:nvPr/>
        </p:nvSpPr>
        <p:spPr>
          <a:xfrm>
            <a:off x="2213389" y="2631332"/>
            <a:ext cx="7765221" cy="3041089"/>
          </a:xfrm>
          <a:prstGeom prst="rect">
            <a:avLst/>
          </a:prstGeom>
          <a:noFill/>
        </p:spPr>
        <p:txBody>
          <a:bodyPr wrap="square" rtlCol="0">
            <a:spAutoFit/>
          </a:bodyPr>
          <a:lstStyle/>
          <a:p>
            <a:pPr algn="just" rtl="1">
              <a:lnSpc>
                <a:spcPct val="250000"/>
              </a:lnSpc>
            </a:pPr>
            <a:r>
              <a:rPr lang="ar-SA" sz="2000" dirty="0">
                <a:latin typeface="Alexandria" charset="0"/>
                <a:cs typeface="Alexandria" charset="0"/>
              </a:rPr>
              <a:t>لذلك </a:t>
            </a:r>
            <a:r>
              <a:rPr lang="ar-SA" sz="2000" dirty="0">
                <a:solidFill>
                  <a:srgbClr val="C00000"/>
                </a:solidFill>
                <a:latin typeface="Alexandria" charset="0"/>
                <a:cs typeface="Alexandria" charset="0"/>
              </a:rPr>
              <a:t>سنتعرف في المحاضرة القادمة </a:t>
            </a:r>
            <a:r>
              <a:rPr lang="ar-SA" sz="2000" dirty="0">
                <a:latin typeface="Alexandria" charset="0"/>
                <a:cs typeface="Alexandria" charset="0"/>
              </a:rPr>
              <a:t>على  (ما المقصود بالصحافة التقليدية؟ ما هي ملامح الصحافة الرقمية؟ ما أبرز الفروقات بين النوعين؟ ما التحديات المشتركة التي تواجههما؟ كيف يبدو مستقبل الصحافة في ظل التغييرات المستمرة؟)</a:t>
            </a:r>
          </a:p>
        </p:txBody>
      </p:sp>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3200" b="1" dirty="0">
                <a:solidFill>
                  <a:schemeClr val="bg1"/>
                </a:solidFill>
                <a:latin typeface="Alexandria" charset="0"/>
                <a:cs typeface="Alexandria" charset="0"/>
              </a:rPr>
              <a:t>تقديم للمحاضرة التالية</a:t>
            </a: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191317" y="1574216"/>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a:latin typeface="Alexandria" charset="0"/>
                <a:cs typeface="Alexandria" charset="0"/>
              </a:rPr>
              <a:t>الفروقات بين الصحافة التقليدية والصحافة الرقمية</a:t>
            </a:r>
            <a:endParaRPr lang="ar-SA" sz="2000" dirty="0">
              <a:latin typeface="Alexandria" charset="0"/>
              <a:cs typeface="Alexandria" charset="0"/>
            </a:endParaRPr>
          </a:p>
        </p:txBody>
      </p:sp>
      <p:sp>
        <p:nvSpPr>
          <p:cNvPr id="11" name="Rectangle 10">
            <a:extLst>
              <a:ext uri="{FF2B5EF4-FFF2-40B4-BE49-F238E27FC236}">
                <a16:creationId xmlns:a16="http://schemas.microsoft.com/office/drawing/2014/main" id="{7DF1A506-788B-42C0-B845-C4F64162E815}"/>
              </a:ext>
            </a:extLst>
          </p:cNvPr>
          <p:cNvSpPr/>
          <p:nvPr/>
        </p:nvSpPr>
        <p:spPr>
          <a:xfrm>
            <a:off x="9274629" y="1574217"/>
            <a:ext cx="2800830"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المحاضرة الثالثة</a:t>
            </a:r>
          </a:p>
        </p:txBody>
      </p:sp>
    </p:spTree>
    <p:extLst>
      <p:ext uri="{BB962C8B-B14F-4D97-AF65-F5344CB8AC3E}">
        <p14:creationId xmlns:p14="http://schemas.microsoft.com/office/powerpoint/2010/main" val="2700064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4CE4141-60FF-475C-92CF-786F71E3AC5F}">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d13aca44-ef33-4cf4-9980-7f0b00e6eeb9"/>
    <ds:schemaRef ds:uri="http://schemas.microsoft.com/office/infopath/2007/PartnerControls"/>
    <ds:schemaRef ds:uri="49100919-8a76-4266-be0c-7dc583902cb4"/>
    <ds:schemaRef ds:uri="http://www.w3.org/2001/XMLSchema-instanc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6567</TotalTime>
  <Words>2407</Words>
  <Application>Microsoft Office PowerPoint</Application>
  <PresentationFormat>شاشة عريضة</PresentationFormat>
  <Paragraphs>320</Paragraphs>
  <Slides>44</Slides>
  <Notes>2</Notes>
  <HiddenSlides>0</HiddenSlides>
  <MMClips>0</MMClips>
  <ScaleCrop>false</ScaleCrop>
  <HeadingPairs>
    <vt:vector size="4" baseType="variant">
      <vt:variant>
        <vt:lpstr>نسق</vt:lpstr>
      </vt:variant>
      <vt:variant>
        <vt:i4>1</vt:i4>
      </vt:variant>
      <vt:variant>
        <vt:lpstr>عناوين الشرائح</vt:lpstr>
      </vt:variant>
      <vt:variant>
        <vt:i4>44</vt:i4>
      </vt:variant>
    </vt:vector>
  </HeadingPairs>
  <TitlesOfParts>
    <vt:vector size="45"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Shorouk Hassanain</cp:lastModifiedBy>
  <cp:revision>353</cp:revision>
  <dcterms:created xsi:type="dcterms:W3CDTF">2023-04-29T09:08:00Z</dcterms:created>
  <dcterms:modified xsi:type="dcterms:W3CDTF">2025-05-29T16:56:19Z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