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notesSlides/notesSlide7.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notesSlides/notesSlide6.xml" ContentType="application/vnd.openxmlformats-officedocument.presentationml.notesSlide+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303" r:id="rId3"/>
    <p:sldId id="271" r:id="rId4"/>
    <p:sldId id="313" r:id="rId5"/>
    <p:sldId id="276" r:id="rId6"/>
    <p:sldId id="481" r:id="rId7"/>
    <p:sldId id="482" r:id="rId8"/>
    <p:sldId id="510" r:id="rId9"/>
    <p:sldId id="511" r:id="rId10"/>
    <p:sldId id="512" r:id="rId11"/>
    <p:sldId id="513" r:id="rId12"/>
    <p:sldId id="483" r:id="rId13"/>
    <p:sldId id="484" r:id="rId14"/>
    <p:sldId id="485" r:id="rId15"/>
    <p:sldId id="486" r:id="rId16"/>
    <p:sldId id="514" r:id="rId17"/>
    <p:sldId id="515" r:id="rId18"/>
    <p:sldId id="517" r:id="rId19"/>
    <p:sldId id="516" r:id="rId20"/>
    <p:sldId id="487" r:id="rId21"/>
    <p:sldId id="488" r:id="rId22"/>
    <p:sldId id="489" r:id="rId23"/>
    <p:sldId id="490" r:id="rId24"/>
    <p:sldId id="491" r:id="rId25"/>
    <p:sldId id="492" r:id="rId26"/>
    <p:sldId id="493" r:id="rId27"/>
    <p:sldId id="494" r:id="rId28"/>
    <p:sldId id="495" r:id="rId29"/>
    <p:sldId id="496" r:id="rId30"/>
    <p:sldId id="497" r:id="rId31"/>
    <p:sldId id="498" r:id="rId32"/>
    <p:sldId id="499" r:id="rId33"/>
    <p:sldId id="500" r:id="rId34"/>
    <p:sldId id="502" r:id="rId35"/>
    <p:sldId id="503" r:id="rId36"/>
    <p:sldId id="504" r:id="rId37"/>
    <p:sldId id="505" r:id="rId38"/>
    <p:sldId id="507" r:id="rId39"/>
    <p:sldId id="508" r:id="rId40"/>
    <p:sldId id="509" r:id="rId41"/>
    <p:sldId id="518"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81"/>
            <p14:sldId id="482"/>
            <p14:sldId id="510"/>
            <p14:sldId id="511"/>
            <p14:sldId id="512"/>
            <p14:sldId id="513"/>
            <p14:sldId id="483"/>
            <p14:sldId id="484"/>
            <p14:sldId id="485"/>
            <p14:sldId id="486"/>
            <p14:sldId id="514"/>
            <p14:sldId id="515"/>
            <p14:sldId id="517"/>
            <p14:sldId id="516"/>
            <p14:sldId id="487"/>
            <p14:sldId id="488"/>
            <p14:sldId id="489"/>
            <p14:sldId id="490"/>
            <p14:sldId id="491"/>
            <p14:sldId id="492"/>
            <p14:sldId id="493"/>
            <p14:sldId id="494"/>
            <p14:sldId id="495"/>
            <p14:sldId id="496"/>
            <p14:sldId id="497"/>
            <p14:sldId id="498"/>
            <p14:sldId id="499"/>
            <p14:sldId id="500"/>
            <p14:sldId id="502"/>
            <p14:sldId id="503"/>
            <p14:sldId id="504"/>
            <p14:sldId id="505"/>
            <p14:sldId id="507"/>
            <p14:sldId id="508"/>
            <p14:sldId id="509"/>
            <p14:sldId id="51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53"/>
    <p:restoredTop sz="93732" autoAdjust="0"/>
  </p:normalViewPr>
  <p:slideViewPr>
    <p:cSldViewPr snapToGrid="0">
      <p:cViewPr varScale="1">
        <p:scale>
          <a:sx n="111" d="100"/>
          <a:sy n="111" d="100"/>
        </p:scale>
        <p:origin x="560"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3/31/26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LB"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8505277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8012C0-A19E-C178-9B0C-46BC83E98D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861FAF-8DD9-7A99-B12A-78E279AF77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306AC2-0C75-AF1E-3DB4-A804D0A390C2}"/>
              </a:ext>
            </a:extLst>
          </p:cNvPr>
          <p:cNvSpPr>
            <a:spLocks noGrp="1"/>
          </p:cNvSpPr>
          <p:nvPr>
            <p:ph type="body" idx="1"/>
          </p:nvPr>
        </p:nvSpPr>
        <p:spPr/>
        <p:txBody>
          <a:bodyPr/>
          <a:lstStyle/>
          <a:p>
            <a:endParaRPr lang="en-LB" dirty="0"/>
          </a:p>
        </p:txBody>
      </p:sp>
      <p:sp>
        <p:nvSpPr>
          <p:cNvPr id="4" name="Slide Number Placeholder 3">
            <a:extLst>
              <a:ext uri="{FF2B5EF4-FFF2-40B4-BE49-F238E27FC236}">
                <a16:creationId xmlns:a16="http://schemas.microsoft.com/office/drawing/2014/main" id="{A859AD78-DD70-3F01-9ED3-6A3534DE2A47}"/>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738938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1C5DEC-E3A5-B259-3A89-2B6D1F0798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D77A4A-5D1D-DE51-2435-2660AD0DB0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DCB8F2E-6A64-F3E8-4389-7FAD79E018E6}"/>
              </a:ext>
            </a:extLst>
          </p:cNvPr>
          <p:cNvSpPr>
            <a:spLocks noGrp="1"/>
          </p:cNvSpPr>
          <p:nvPr>
            <p:ph type="body" idx="1"/>
          </p:nvPr>
        </p:nvSpPr>
        <p:spPr/>
        <p:txBody>
          <a:bodyPr/>
          <a:lstStyle/>
          <a:p>
            <a:endParaRPr lang="en-LB" dirty="0"/>
          </a:p>
        </p:txBody>
      </p:sp>
      <p:sp>
        <p:nvSpPr>
          <p:cNvPr id="4" name="Slide Number Placeholder 3">
            <a:extLst>
              <a:ext uri="{FF2B5EF4-FFF2-40B4-BE49-F238E27FC236}">
                <a16:creationId xmlns:a16="http://schemas.microsoft.com/office/drawing/2014/main" id="{EE8A6358-0896-459C-1786-1E74CF26959A}"/>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452020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248988-D32A-F783-0548-BBD90748AB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7EF6CD-F9C9-F8D1-658C-67B7DEB5EE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815339-7E00-A1AD-B28F-BB546FE91275}"/>
              </a:ext>
            </a:extLst>
          </p:cNvPr>
          <p:cNvSpPr>
            <a:spLocks noGrp="1"/>
          </p:cNvSpPr>
          <p:nvPr>
            <p:ph type="body" idx="1"/>
          </p:nvPr>
        </p:nvSpPr>
        <p:spPr/>
        <p:txBody>
          <a:bodyPr/>
          <a:lstStyle/>
          <a:p>
            <a:endParaRPr lang="en-LB" dirty="0"/>
          </a:p>
        </p:txBody>
      </p:sp>
      <p:sp>
        <p:nvSpPr>
          <p:cNvPr id="4" name="Slide Number Placeholder 3">
            <a:extLst>
              <a:ext uri="{FF2B5EF4-FFF2-40B4-BE49-F238E27FC236}">
                <a16:creationId xmlns:a16="http://schemas.microsoft.com/office/drawing/2014/main" id="{AE49B731-5019-D902-CD0A-9CC68AF84FBD}"/>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0638466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3/31/26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3/31/26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3/31/26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3/31/26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3/31/26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3/31/26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3/31/26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3/31/26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3/31/26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3/31/26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3/31/26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Drag picture to placeholder or click icon to add</a:t>
            </a:r>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Drag picture to placeholder or click icon to add</a:t>
            </a:r>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Drag picture to placeholder or click icon to add</a:t>
            </a:r>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Drag picture to placeholder or click icon to add</a:t>
            </a:r>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Drag picture to placeholder or click icon to add</a:t>
            </a:r>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Drag picture to placeholder or click icon to add</a:t>
            </a:r>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3/31/26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6.xml"/><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7.xml"/><Relationship Id="rId5" Type="http://schemas.openxmlformats.org/officeDocument/2006/relationships/image" Target="../media/image3.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Sarah </a:t>
            </a:r>
            <a:r>
              <a:rPr lang="en-US" sz="2400" dirty="0" err="1">
                <a:latin typeface="Times New Roman" panose="02020603050405020304" pitchFamily="18" charset="0"/>
                <a:cs typeface="Times New Roman" panose="02020603050405020304" pitchFamily="18" charset="0"/>
              </a:rPr>
              <a:t>Chahine</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22320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Entrepreneurial </a:t>
            </a:r>
          </a:p>
          <a:p>
            <a:r>
              <a:rPr lang="en-US" sz="4400" b="1" dirty="0">
                <a:solidFill>
                  <a:srgbClr val="00B0F0"/>
                </a:solidFill>
                <a:latin typeface="Times New Roman" panose="02020603050405020304" pitchFamily="18" charset="0"/>
                <a:cs typeface="Times New Roman" panose="02020603050405020304" pitchFamily="18" charset="0"/>
              </a:rPr>
              <a:t>New Ventures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590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ENT 634</a:t>
            </a:r>
          </a:p>
          <a:p>
            <a:r>
              <a:rPr lang="en-US" sz="2000" dirty="0">
                <a:latin typeface="Times New Roman" panose="02020603050405020304" pitchFamily="18" charset="0"/>
                <a:cs typeface="Times New Roman" panose="02020603050405020304" pitchFamily="18" charset="0"/>
              </a:rPr>
              <a:t>Unique Marketing Issues</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82143"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Entrepreneurial</a:t>
            </a:r>
          </a:p>
          <a:p>
            <a:r>
              <a:rPr lang="en-US" sz="4400" b="1" dirty="0">
                <a:solidFill>
                  <a:srgbClr val="00B0F0"/>
                </a:solidFill>
                <a:latin typeface="Times New Roman" panose="02020603050405020304" pitchFamily="18" charset="0"/>
                <a:cs typeface="Times New Roman" panose="02020603050405020304" pitchFamily="18" charset="0"/>
              </a:rPr>
              <a:t>New Ventures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590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ENT 634</a:t>
            </a:r>
          </a:p>
          <a:p>
            <a:r>
              <a:rPr lang="en-US" sz="2000" dirty="0">
                <a:latin typeface="Times New Roman" panose="02020603050405020304" pitchFamily="18" charset="0"/>
                <a:cs typeface="Times New Roman" panose="02020603050405020304" pitchFamily="18" charset="0"/>
              </a:rPr>
              <a:t>Unique Marketing Issues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Sarah </a:t>
            </a:r>
            <a:r>
              <a:rPr lang="en-US" sz="2800" b="1" dirty="0" err="1">
                <a:solidFill>
                  <a:srgbClr val="00B0F0"/>
                </a:solidFill>
                <a:latin typeface="Times New Roman" panose="02020603050405020304" pitchFamily="18" charset="0"/>
                <a:cs typeface="Times New Roman" panose="02020603050405020304" pitchFamily="18" charset="0"/>
              </a:rPr>
              <a:t>Chahine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1906740"/>
          </a:xfrm>
          <a:prstGeom prst="rect">
            <a:avLst/>
          </a:prstGeom>
          <a:noFill/>
        </p:spPr>
        <p:txBody>
          <a:bodyPr wrap="square">
            <a:spAutoFit/>
          </a:bodyPr>
          <a:lstStyle/>
          <a:p>
            <a:pPr algn="just">
              <a:lnSpc>
                <a:spcPct val="120000"/>
              </a:lnSpc>
            </a:pPr>
            <a:r>
              <a:rPr lang="en-US" sz="2000" dirty="0">
                <a:latin typeface="Times New Roman" panose="02020603050405020304" pitchFamily="18" charset="0"/>
                <a:cs typeface="Times New Roman" panose="02020603050405020304" pitchFamily="18" charset="0"/>
              </a:rPr>
              <a:t>In this chapter, we focus on the marketing challenges that are most pressing for young entrepreneurial firms. The reason for doing this is that marketing is an essential component of a start-up firm’s success.</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2410275"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Introduction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6957309"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Selecting a Market and Establishing a Position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308324"/>
          </a:xfrm>
          <a:prstGeom prst="rect">
            <a:avLst/>
          </a:prstGeom>
          <a:noFill/>
        </p:spPr>
        <p:txBody>
          <a:bodyPr wrap="square" rtlCol="0">
            <a:spAutoFit/>
          </a:bodyPr>
          <a:lstStyle/>
          <a:p>
            <a:pPr algn="just"/>
            <a:r>
              <a:rPr lang="en-US" sz="2400" dirty="0">
                <a:latin typeface="Times New Roman" panose="02020603050405020304" pitchFamily="18" charset="0"/>
                <a:cs typeface="Times New Roman" panose="02020603050405020304" pitchFamily="18" charset="0"/>
              </a:rPr>
              <a:t>To succeed, a new firm must know who its customers are and how to reach them. A firm uses a three-step process to determine who its customers are:</a:t>
            </a:r>
          </a:p>
          <a:p>
            <a:pPr marL="457200" indent="-457200" algn="just">
              <a:buFont typeface="+mj-lt"/>
              <a:buAutoNum type="arabicPeriod"/>
            </a:pPr>
            <a:r>
              <a:rPr lang="en-US" sz="2400" dirty="0">
                <a:latin typeface="Times New Roman" panose="02020603050405020304" pitchFamily="18" charset="0"/>
                <a:cs typeface="Times New Roman" panose="02020603050405020304" pitchFamily="18" charset="0"/>
              </a:rPr>
              <a:t>Segmenting the market</a:t>
            </a:r>
          </a:p>
          <a:p>
            <a:pPr marL="457200" indent="-457200" algn="just">
              <a:buFont typeface="+mj-lt"/>
              <a:buAutoNum type="arabicPeriod"/>
            </a:pPr>
            <a:r>
              <a:rPr lang="en-US" sz="2400" dirty="0">
                <a:latin typeface="Times New Roman" panose="02020603050405020304" pitchFamily="18" charset="0"/>
                <a:cs typeface="Times New Roman" panose="02020603050405020304" pitchFamily="18" charset="0"/>
              </a:rPr>
              <a:t>Selecting a target market</a:t>
            </a:r>
          </a:p>
          <a:p>
            <a:pPr marL="457200" indent="-457200" algn="just">
              <a:buFont typeface="+mj-lt"/>
              <a:buAutoNum type="arabicPeriod"/>
            </a:pPr>
            <a:r>
              <a:rPr lang="en-US" sz="2400" dirty="0">
                <a:latin typeface="Times New Roman" panose="02020603050405020304" pitchFamily="18" charset="0"/>
                <a:cs typeface="Times New Roman" panose="02020603050405020304" pitchFamily="18" charset="0"/>
              </a:rPr>
              <a:t>Crafting a unique positioning strategy</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Selecting a Market and Establishing a Position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2677656"/>
          </a:xfrm>
          <a:prstGeom prst="rect">
            <a:avLst/>
          </a:prstGeom>
          <a:noFill/>
        </p:spPr>
        <p:txBody>
          <a:bodyPr wrap="square" rtlCol="0">
            <a:spAutoFit/>
          </a:bodyPr>
          <a:lstStyle/>
          <a:p>
            <a:pPr marL="457200" indent="-457200" algn="just">
              <a:buFont typeface="+mj-lt"/>
              <a:buAutoNum type="arabicPeriod"/>
            </a:pPr>
            <a:r>
              <a:rPr lang="en-US" sz="2400" b="1" dirty="0">
                <a:latin typeface="Times New Roman" panose="02020603050405020304" pitchFamily="18" charset="0"/>
                <a:cs typeface="Times New Roman" panose="02020603050405020304" pitchFamily="18" charset="0"/>
              </a:rPr>
              <a:t>Segmenting the Market: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 first step in selecting a target market is to study the industry in which the firm intends to compete and determine the different potential target markets in that industry. This process is called market segmentation.</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Market segmentation is important because a new firm typically has only enough resources to target one market segment, at least initially. </a:t>
            </a:r>
          </a:p>
          <a:p>
            <a:pPr algn="just"/>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Selecting a Market and Establishing a Position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4154984"/>
          </a:xfrm>
          <a:prstGeom prst="rect">
            <a:avLst/>
          </a:prstGeom>
          <a:noFill/>
        </p:spPr>
        <p:txBody>
          <a:bodyPr wrap="square" rtlCol="0">
            <a:spAutoFit/>
          </a:bodyPr>
          <a:lstStyle/>
          <a:p>
            <a:pPr marL="457200" indent="-457200" algn="just">
              <a:buFont typeface="+mj-lt"/>
              <a:buAutoNum type="arabicPeriod"/>
            </a:pPr>
            <a:r>
              <a:rPr lang="en-US" sz="2400" b="1" dirty="0">
                <a:latin typeface="Times New Roman" panose="02020603050405020304" pitchFamily="18" charset="0"/>
                <a:cs typeface="Times New Roman" panose="02020603050405020304" pitchFamily="18" charset="0"/>
              </a:rPr>
              <a:t>Segmenting the Market: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Markets can be segmented in many ways, such as by geography (city, state, country), demographic variables (age, gender, family size, income), psychographic variables (personality, lifestyle, values), behavioral variables (benefits sought, product usage rates, brand loyalty), and product type (varies by product). </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For example, the computer industry can be segmented by product type (i.e., handheld computers, tablet computers, laptops, PCs, work stations, minicomputers, mainframes, and super computers) or customers served (i.e., individuals, businesses, schools, and government).</a:t>
            </a:r>
          </a:p>
          <a:p>
            <a:pPr algn="just"/>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25740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Selecting a Market and Establishing a Position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785652"/>
          </a:xfrm>
          <a:prstGeom prst="rect">
            <a:avLst/>
          </a:prstGeom>
          <a:noFill/>
        </p:spPr>
        <p:txBody>
          <a:bodyPr wrap="square" rtlCol="0">
            <a:spAutoFit/>
          </a:bodyPr>
          <a:lstStyle/>
          <a:p>
            <a:pPr marL="457200" indent="-457200" algn="just">
              <a:buFont typeface="+mj-lt"/>
              <a:buAutoNum type="arabicPeriod"/>
            </a:pPr>
            <a:r>
              <a:rPr lang="en-US" sz="2400" b="1" dirty="0">
                <a:latin typeface="Times New Roman" panose="02020603050405020304" pitchFamily="18" charset="0"/>
                <a:cs typeface="Times New Roman" panose="02020603050405020304" pitchFamily="18" charset="0"/>
              </a:rPr>
              <a:t>Segmenting the Market: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Sometimes a firm segments its market on more than one dimension to drill down to a specific market segment that the firm thinks it is uniquely capable of serving.</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To test whether you have segmented your market successfully, consider these requirements for successful market segmentation:</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Homogeneity of needs and wants appears within the segment.</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The segment should be distinct enough so that its members can be easily identified.</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It should be possible to determine the size of the segment.</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The segment should be large enough for the firm to earn profits.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912728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240522-F691-DB43-0C83-66F6787FDD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FF1F53-38BA-25DE-D078-CE37E650AFD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You are a marketing strategist specializing in startups.</a:t>
            </a:r>
            <a:br>
              <a:rPr lang="en-US" dirty="0"/>
            </a:br>
            <a:r>
              <a:rPr lang="en-US" dirty="0"/>
              <a:t>I am developing a new venture called </a:t>
            </a:r>
            <a:r>
              <a:rPr lang="en-US" b="1" dirty="0" err="1"/>
              <a:t>FoodSync</a:t>
            </a:r>
            <a:r>
              <a:rPr lang="en-US" dirty="0"/>
              <a:t>, a smart food management app that helps households reduce food waste through AI-based tracking, expiration alerts, and recipe suggestions.</a:t>
            </a:r>
          </a:p>
          <a:p>
            <a:r>
              <a:rPr lang="en-US" dirty="0"/>
              <a:t>Segment the market using the following frameworks:</a:t>
            </a:r>
          </a:p>
          <a:p>
            <a:r>
              <a:rPr lang="en-US" dirty="0"/>
              <a:t>Demographic </a:t>
            </a:r>
          </a:p>
          <a:p>
            <a:r>
              <a:rPr lang="en-US" dirty="0"/>
              <a:t>Geographic </a:t>
            </a:r>
          </a:p>
          <a:p>
            <a:r>
              <a:rPr lang="en-US" dirty="0"/>
              <a:t>Psychographic </a:t>
            </a:r>
          </a:p>
          <a:p>
            <a:r>
              <a:rPr lang="en-US" dirty="0"/>
              <a:t>Behavioral </a:t>
            </a:r>
          </a:p>
          <a:p>
            <a:r>
              <a:rPr lang="en-US" dirty="0"/>
              <a:t>Then:</a:t>
            </a:r>
          </a:p>
          <a:p>
            <a:r>
              <a:rPr lang="en-US" dirty="0"/>
              <a:t>Identify 3–4 distinct segments </a:t>
            </a:r>
          </a:p>
          <a:p>
            <a:r>
              <a:rPr lang="en-US" dirty="0"/>
              <a:t>Evaluate each segment based on attractiveness (size, accessibility, profitability) </a:t>
            </a:r>
          </a:p>
          <a:p>
            <a:r>
              <a:rPr lang="en-US" dirty="0"/>
              <a:t>Recommend ONE primary target segment </a:t>
            </a:r>
          </a:p>
          <a:p>
            <a:r>
              <a:rPr lang="en-US" dirty="0"/>
              <a:t>Justify your choice clearly </a:t>
            </a:r>
          </a:p>
          <a:p>
            <a:r>
              <a:rPr lang="en-US" dirty="0"/>
              <a:t>Output your answer in a structured table followed by a short explanation.</a:t>
            </a:r>
          </a:p>
        </p:txBody>
      </p:sp>
      <p:sp>
        <p:nvSpPr>
          <p:cNvPr id="3" name="TextBox 2">
            <a:extLst>
              <a:ext uri="{FF2B5EF4-FFF2-40B4-BE49-F238E27FC236}">
                <a16:creationId xmlns:a16="http://schemas.microsoft.com/office/drawing/2014/main" id="{7378F866-BA4D-02A2-0444-CD1F3DEE4A93}"/>
              </a:ext>
            </a:extLst>
          </p:cNvPr>
          <p:cNvSpPr txBox="1"/>
          <p:nvPr/>
        </p:nvSpPr>
        <p:spPr>
          <a:xfrm>
            <a:off x="2513149" y="1019069"/>
            <a:ext cx="741691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Selecting a Market and Establishing a Position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AD401EF-A8E9-C9F5-D370-DFC2BE5FA9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B5BF6A-999B-4297-20D2-18C3ACA626B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B580F86-AFBC-86F1-50CA-F7092038776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0A7E10E-109E-BC2A-37FF-3B20C99CB0A7}"/>
              </a:ext>
            </a:extLst>
          </p:cNvPr>
          <p:cNvSpPr txBox="1"/>
          <p:nvPr/>
        </p:nvSpPr>
        <p:spPr>
          <a:xfrm>
            <a:off x="889000" y="2095405"/>
            <a:ext cx="10541000" cy="1569660"/>
          </a:xfrm>
          <a:prstGeom prst="rect">
            <a:avLst/>
          </a:prstGeom>
          <a:noFill/>
        </p:spPr>
        <p:txBody>
          <a:bodyPr wrap="square" rtlCol="0">
            <a:spAutoFit/>
          </a:bodyPr>
          <a:lstStyle/>
          <a:p>
            <a:pPr marL="457200" indent="-457200" algn="just">
              <a:buFont typeface="+mj-lt"/>
              <a:buAutoNum type="arabicPeriod"/>
            </a:pPr>
            <a:r>
              <a:rPr lang="en-US" sz="2400" b="1" dirty="0">
                <a:latin typeface="Times New Roman" panose="02020603050405020304" pitchFamily="18" charset="0"/>
                <a:cs typeface="Times New Roman" panose="02020603050405020304" pitchFamily="18" charset="0"/>
              </a:rPr>
              <a:t>Segmenting the Market: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Can we use ChatGPT to help</a:t>
            </a:r>
          </a:p>
          <a:p>
            <a:pPr algn="just"/>
            <a:r>
              <a:rPr lang="en-US" sz="2400" dirty="0">
                <a:latin typeface="Times New Roman" panose="02020603050405020304" pitchFamily="18" charset="0"/>
                <a:cs typeface="Times New Roman" panose="02020603050405020304" pitchFamily="18" charset="0"/>
              </a:rPr>
              <a:t>in market segmentation? Definitely.</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Example Prompt:</a:t>
            </a:r>
          </a:p>
        </p:txBody>
      </p:sp>
      <p:sp>
        <p:nvSpPr>
          <p:cNvPr id="4" name="TextBox 3">
            <a:extLst>
              <a:ext uri="{FF2B5EF4-FFF2-40B4-BE49-F238E27FC236}">
                <a16:creationId xmlns:a16="http://schemas.microsoft.com/office/drawing/2014/main" id="{326762D1-858A-CEAD-A42A-5F3A1DFDEBC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B58B0BA-40AE-7C05-9D9A-0B8EE02B207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Picture 8" descr="A screenshot of a phone&#10;&#10;AI-generated content may be incorrect.">
            <a:extLst>
              <a:ext uri="{FF2B5EF4-FFF2-40B4-BE49-F238E27FC236}">
                <a16:creationId xmlns:a16="http://schemas.microsoft.com/office/drawing/2014/main" id="{96F0CB24-33FE-8A95-0593-94813C81B43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07320" y="1740274"/>
            <a:ext cx="4222742" cy="4260854"/>
          </a:xfrm>
          <a:prstGeom prst="rect">
            <a:avLst/>
          </a:prstGeom>
        </p:spPr>
      </p:pic>
    </p:spTree>
    <p:extLst>
      <p:ext uri="{BB962C8B-B14F-4D97-AF65-F5344CB8AC3E}">
        <p14:creationId xmlns:p14="http://schemas.microsoft.com/office/powerpoint/2010/main" val="1080241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145EBB-C32C-A6A1-DD38-9EF6E6CAC36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D7AE82-3462-E437-E152-278755A4E4E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You are a marketing strategist specializing in startups.</a:t>
            </a:r>
            <a:br>
              <a:rPr lang="en-US" dirty="0"/>
            </a:br>
            <a:r>
              <a:rPr lang="en-US" dirty="0"/>
              <a:t>I am developing a new venture called </a:t>
            </a:r>
            <a:r>
              <a:rPr lang="en-US" b="1" dirty="0" err="1"/>
              <a:t>FoodSync</a:t>
            </a:r>
            <a:r>
              <a:rPr lang="en-US" dirty="0"/>
              <a:t>, a smart food management app that helps households reduce Se waste through AI-based tracking, expiration alerts, and recipe suggestions.</a:t>
            </a:r>
          </a:p>
          <a:p>
            <a:r>
              <a:rPr lang="en-US" dirty="0"/>
              <a:t>Segment </a:t>
            </a:r>
            <a:r>
              <a:rPr lang="en-US" dirty="0" err="1"/>
              <a:t>Segthe</a:t>
            </a:r>
            <a:r>
              <a:rPr lang="en-US" dirty="0"/>
              <a:t> market using the following frameworks:</a:t>
            </a:r>
          </a:p>
          <a:p>
            <a:r>
              <a:rPr lang="en-US" dirty="0"/>
              <a:t>Demographic </a:t>
            </a:r>
          </a:p>
          <a:p>
            <a:r>
              <a:rPr lang="en-US" dirty="0"/>
              <a:t>Geographic </a:t>
            </a:r>
          </a:p>
          <a:p>
            <a:r>
              <a:rPr lang="en-US" dirty="0"/>
              <a:t>Psychographic </a:t>
            </a:r>
          </a:p>
          <a:p>
            <a:r>
              <a:rPr lang="en-US" dirty="0"/>
              <a:t>Behavioral </a:t>
            </a:r>
          </a:p>
          <a:p>
            <a:r>
              <a:rPr lang="en-US" dirty="0"/>
              <a:t>Then:</a:t>
            </a:r>
          </a:p>
          <a:p>
            <a:r>
              <a:rPr lang="en-US" dirty="0"/>
              <a:t>Identify 3–4 distinct segments </a:t>
            </a:r>
          </a:p>
          <a:p>
            <a:r>
              <a:rPr lang="en-US" dirty="0"/>
              <a:t>Evaluate each segment based on attractiveness (size, accessibility, profitability) </a:t>
            </a:r>
          </a:p>
          <a:p>
            <a:r>
              <a:rPr lang="en-US" dirty="0"/>
              <a:t>Recommend ONE primary target segment </a:t>
            </a:r>
          </a:p>
          <a:p>
            <a:r>
              <a:rPr lang="en-US" dirty="0"/>
              <a:t>Justify your choice clearly </a:t>
            </a:r>
          </a:p>
          <a:p>
            <a:r>
              <a:rPr lang="en-US" dirty="0"/>
              <a:t>Output your answer in a structured table followed by a short explanation.</a:t>
            </a:r>
          </a:p>
        </p:txBody>
      </p:sp>
      <p:sp>
        <p:nvSpPr>
          <p:cNvPr id="3" name="TextBox 2">
            <a:extLst>
              <a:ext uri="{FF2B5EF4-FFF2-40B4-BE49-F238E27FC236}">
                <a16:creationId xmlns:a16="http://schemas.microsoft.com/office/drawing/2014/main" id="{9CD41702-F7EC-F7CD-E242-834AD34A55B7}"/>
              </a:ext>
            </a:extLst>
          </p:cNvPr>
          <p:cNvSpPr txBox="1"/>
          <p:nvPr/>
        </p:nvSpPr>
        <p:spPr>
          <a:xfrm>
            <a:off x="2513149" y="1019069"/>
            <a:ext cx="741691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Selecting a Market and Establishing a Position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45ACFD59-6F99-DDB6-0027-8AB8DC88F99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CD74FCC-D8F0-47C2-6154-26F785E93F4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DA8BA71-6148-BDBD-C892-71D7C2ECE7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9F286AD-8FEF-3B54-50F7-9D7D0081BDB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25909A9-8684-4AFB-402B-783D428200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8" name="Table 7">
            <a:extLst>
              <a:ext uri="{FF2B5EF4-FFF2-40B4-BE49-F238E27FC236}">
                <a16:creationId xmlns:a16="http://schemas.microsoft.com/office/drawing/2014/main" id="{C45D1923-3D7C-C092-6304-1542F3DDC005}"/>
              </a:ext>
            </a:extLst>
          </p:cNvPr>
          <p:cNvGraphicFramePr>
            <a:graphicFrameLocks noGrp="1"/>
          </p:cNvGraphicFramePr>
          <p:nvPr>
            <p:extLst>
              <p:ext uri="{D42A27DB-BD31-4B8C-83A1-F6EECF244321}">
                <p14:modId xmlns:p14="http://schemas.microsoft.com/office/powerpoint/2010/main" val="3293441366"/>
              </p:ext>
            </p:extLst>
          </p:nvPr>
        </p:nvGraphicFramePr>
        <p:xfrm>
          <a:off x="2718563" y="2095405"/>
          <a:ext cx="8576757" cy="3672526"/>
        </p:xfrm>
        <a:graphic>
          <a:graphicData uri="http://schemas.openxmlformats.org/drawingml/2006/table">
            <a:tbl>
              <a:tblPr>
                <a:tableStyleId>{2D5ABB26-0587-4C30-8999-92F81FD0307C}</a:tableStyleId>
              </a:tblPr>
              <a:tblGrid>
                <a:gridCol w="2858919">
                  <a:extLst>
                    <a:ext uri="{9D8B030D-6E8A-4147-A177-3AD203B41FA5}">
                      <a16:colId xmlns:a16="http://schemas.microsoft.com/office/drawing/2014/main" val="728303320"/>
                    </a:ext>
                  </a:extLst>
                </a:gridCol>
                <a:gridCol w="2858919">
                  <a:extLst>
                    <a:ext uri="{9D8B030D-6E8A-4147-A177-3AD203B41FA5}">
                      <a16:colId xmlns:a16="http://schemas.microsoft.com/office/drawing/2014/main" val="3950549761"/>
                    </a:ext>
                  </a:extLst>
                </a:gridCol>
                <a:gridCol w="2858919">
                  <a:extLst>
                    <a:ext uri="{9D8B030D-6E8A-4147-A177-3AD203B41FA5}">
                      <a16:colId xmlns:a16="http://schemas.microsoft.com/office/drawing/2014/main" val="774051736"/>
                    </a:ext>
                  </a:extLst>
                </a:gridCol>
              </a:tblGrid>
              <a:tr h="271647">
                <a:tc>
                  <a:txBody>
                    <a:bodyPr/>
                    <a:lstStyle/>
                    <a:p>
                      <a:pPr>
                        <a:buNone/>
                      </a:pPr>
                      <a:r>
                        <a:rPr lang="en-US" sz="1400" b="1" dirty="0">
                          <a:latin typeface="Times New Roman" panose="02020603050405020304" pitchFamily="18" charset="0"/>
                          <a:cs typeface="Times New Roman" panose="02020603050405020304" pitchFamily="18" charset="0"/>
                        </a:rPr>
                        <a:t>Segmentation Type</a:t>
                      </a:r>
                    </a:p>
                  </a:txBody>
                  <a:tcPr marL="87027" marR="87027" marT="43513" marB="435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buNone/>
                      </a:pPr>
                      <a:r>
                        <a:rPr lang="en-US" sz="1400" b="1" dirty="0">
                          <a:latin typeface="Times New Roman" panose="02020603050405020304" pitchFamily="18" charset="0"/>
                          <a:cs typeface="Times New Roman" panose="02020603050405020304" pitchFamily="18" charset="0"/>
                        </a:rPr>
                        <a:t>Variables</a:t>
                      </a:r>
                    </a:p>
                  </a:txBody>
                  <a:tcPr marL="87027" marR="87027" marT="43513" marB="435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buNone/>
                      </a:pPr>
                      <a:r>
                        <a:rPr lang="en-US" sz="1400" b="1" dirty="0">
                          <a:latin typeface="Times New Roman" panose="02020603050405020304" pitchFamily="18" charset="0"/>
                          <a:cs typeface="Times New Roman" panose="02020603050405020304" pitchFamily="18" charset="0"/>
                        </a:rPr>
                        <a:t>Description for </a:t>
                      </a:r>
                      <a:r>
                        <a:rPr lang="en-US" sz="1400" b="1" dirty="0" err="1">
                          <a:latin typeface="Times New Roman" panose="02020603050405020304" pitchFamily="18" charset="0"/>
                          <a:cs typeface="Times New Roman" panose="02020603050405020304" pitchFamily="18" charset="0"/>
                        </a:rPr>
                        <a:t>FoodSync</a:t>
                      </a:r>
                      <a:endParaRPr lang="en-US" sz="1400" b="1" dirty="0">
                        <a:latin typeface="Times New Roman" panose="02020603050405020304" pitchFamily="18" charset="0"/>
                        <a:cs typeface="Times New Roman" panose="02020603050405020304" pitchFamily="18" charset="0"/>
                      </a:endParaRPr>
                    </a:p>
                  </a:txBody>
                  <a:tcPr marL="87027" marR="87027" marT="43513" marB="435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17193170"/>
                  </a:ext>
                </a:extLst>
              </a:tr>
              <a:tr h="881678">
                <a:tc>
                  <a:txBody>
                    <a:bodyPr/>
                    <a:lstStyle/>
                    <a:p>
                      <a:pPr>
                        <a:buNone/>
                      </a:pPr>
                      <a:r>
                        <a:rPr lang="en-US" sz="1400" b="0" dirty="0">
                          <a:latin typeface="Times New Roman" panose="02020603050405020304" pitchFamily="18" charset="0"/>
                          <a:cs typeface="Times New Roman" panose="02020603050405020304" pitchFamily="18" charset="0"/>
                        </a:rPr>
                        <a:t>Demographic</a:t>
                      </a:r>
                    </a:p>
                  </a:txBody>
                  <a:tcPr marL="87027" marR="87027" marT="43513" marB="435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buNone/>
                      </a:pPr>
                      <a:r>
                        <a:rPr lang="en-US" sz="1400" dirty="0">
                          <a:latin typeface="Times New Roman" panose="02020603050405020304" pitchFamily="18" charset="0"/>
                          <a:cs typeface="Times New Roman" panose="02020603050405020304" pitchFamily="18" charset="0"/>
                        </a:rPr>
                        <a:t>Age, income, family size, occupation</a:t>
                      </a:r>
                    </a:p>
                  </a:txBody>
                  <a:tcPr marL="87027" marR="87027" marT="43513" marB="435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buNone/>
                      </a:pPr>
                      <a:r>
                        <a:rPr lang="en-US" sz="1400" dirty="0">
                          <a:latin typeface="Times New Roman" panose="02020603050405020304" pitchFamily="18" charset="0"/>
                          <a:cs typeface="Times New Roman" panose="02020603050405020304" pitchFamily="18" charset="0"/>
                        </a:rPr>
                        <a:t>Young professionals, families with children, middle-to-high income households, working parents</a:t>
                      </a:r>
                    </a:p>
                  </a:txBody>
                  <a:tcPr marL="87027" marR="87027" marT="43513" marB="435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72419504"/>
                  </a:ext>
                </a:extLst>
              </a:tr>
              <a:tr h="881678">
                <a:tc>
                  <a:txBody>
                    <a:bodyPr/>
                    <a:lstStyle/>
                    <a:p>
                      <a:pPr>
                        <a:buNone/>
                      </a:pPr>
                      <a:r>
                        <a:rPr lang="en-US" sz="1400" b="0" dirty="0">
                          <a:latin typeface="Times New Roman" panose="02020603050405020304" pitchFamily="18" charset="0"/>
                          <a:cs typeface="Times New Roman" panose="02020603050405020304" pitchFamily="18" charset="0"/>
                        </a:rPr>
                        <a:t>Geographic</a:t>
                      </a:r>
                    </a:p>
                  </a:txBody>
                  <a:tcPr marL="87027" marR="87027" marT="43513" marB="435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buNone/>
                      </a:pPr>
                      <a:r>
                        <a:rPr lang="en-US" sz="1400" dirty="0">
                          <a:latin typeface="Times New Roman" panose="02020603050405020304" pitchFamily="18" charset="0"/>
                          <a:cs typeface="Times New Roman" panose="02020603050405020304" pitchFamily="18" charset="0"/>
                        </a:rPr>
                        <a:t>Urban vs rural, country development level</a:t>
                      </a:r>
                    </a:p>
                  </a:txBody>
                  <a:tcPr marL="87027" marR="87027" marT="43513" marB="435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buNone/>
                      </a:pPr>
                      <a:r>
                        <a:rPr lang="en-US" sz="1400" dirty="0">
                          <a:latin typeface="Times New Roman" panose="02020603050405020304" pitchFamily="18" charset="0"/>
                          <a:cs typeface="Times New Roman" panose="02020603050405020304" pitchFamily="18" charset="0"/>
                        </a:rPr>
                        <a:t>Urban/semi-urban areas, developed &amp; emerging markets with high food waste (e.g., Lebanon, UK, GCC)</a:t>
                      </a:r>
                    </a:p>
                  </a:txBody>
                  <a:tcPr marL="87027" marR="87027" marT="43513" marB="435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50787376"/>
                  </a:ext>
                </a:extLst>
              </a:tr>
              <a:tr h="678334">
                <a:tc>
                  <a:txBody>
                    <a:bodyPr/>
                    <a:lstStyle/>
                    <a:p>
                      <a:pPr>
                        <a:buNone/>
                      </a:pPr>
                      <a:r>
                        <a:rPr lang="en-US" sz="1400" b="0" dirty="0">
                          <a:latin typeface="Times New Roman" panose="02020603050405020304" pitchFamily="18" charset="0"/>
                          <a:cs typeface="Times New Roman" panose="02020603050405020304" pitchFamily="18" charset="0"/>
                        </a:rPr>
                        <a:t>Psychographic</a:t>
                      </a:r>
                    </a:p>
                  </a:txBody>
                  <a:tcPr marL="87027" marR="87027" marT="43513" marB="435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buNone/>
                      </a:pPr>
                      <a:r>
                        <a:rPr lang="en-US" sz="1400">
                          <a:latin typeface="Times New Roman" panose="02020603050405020304" pitchFamily="18" charset="0"/>
                          <a:cs typeface="Times New Roman" panose="02020603050405020304" pitchFamily="18" charset="0"/>
                        </a:rPr>
                        <a:t>Values, lifestyle, attitudes</a:t>
                      </a:r>
                    </a:p>
                  </a:txBody>
                  <a:tcPr marL="87027" marR="87027" marT="43513" marB="435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buNone/>
                      </a:pPr>
                      <a:r>
                        <a:rPr lang="en-US" sz="1400">
                          <a:latin typeface="Times New Roman" panose="02020603050405020304" pitchFamily="18" charset="0"/>
                          <a:cs typeface="Times New Roman" panose="02020603050405020304" pitchFamily="18" charset="0"/>
                        </a:rPr>
                        <a:t>Sustainability-conscious users, busy lifestyles, health-focused individuals, tech adopters</a:t>
                      </a:r>
                    </a:p>
                  </a:txBody>
                  <a:tcPr marL="87027" marR="87027" marT="43513" marB="435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69567069"/>
                  </a:ext>
                </a:extLst>
              </a:tr>
              <a:tr h="881678">
                <a:tc>
                  <a:txBody>
                    <a:bodyPr/>
                    <a:lstStyle/>
                    <a:p>
                      <a:pPr>
                        <a:buNone/>
                      </a:pPr>
                      <a:r>
                        <a:rPr lang="en-US" sz="1400" b="0" dirty="0">
                          <a:latin typeface="Times New Roman" panose="02020603050405020304" pitchFamily="18" charset="0"/>
                          <a:cs typeface="Times New Roman" panose="02020603050405020304" pitchFamily="18" charset="0"/>
                        </a:rPr>
                        <a:t>Behavioral</a:t>
                      </a:r>
                    </a:p>
                  </a:txBody>
                  <a:tcPr marL="87027" marR="87027" marT="43513" marB="435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buNone/>
                      </a:pPr>
                      <a:r>
                        <a:rPr lang="en-US" sz="1400">
                          <a:latin typeface="Times New Roman" panose="02020603050405020304" pitchFamily="18" charset="0"/>
                          <a:cs typeface="Times New Roman" panose="02020603050405020304" pitchFamily="18" charset="0"/>
                        </a:rPr>
                        <a:t>Usage habits, pain points, benefits sought</a:t>
                      </a:r>
                    </a:p>
                  </a:txBody>
                  <a:tcPr marL="87027" marR="87027" marT="43513" marB="435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buNone/>
                      </a:pPr>
                      <a:r>
                        <a:rPr lang="en-US" sz="1400" dirty="0">
                          <a:latin typeface="Times New Roman" panose="02020603050405020304" pitchFamily="18" charset="0"/>
                          <a:cs typeface="Times New Roman" panose="02020603050405020304" pitchFamily="18" charset="0"/>
                        </a:rPr>
                        <a:t>Frequent grocery shoppers, food wasters, users seeking convenience, meal planners, app-heavy users</a:t>
                      </a:r>
                    </a:p>
                  </a:txBody>
                  <a:tcPr marL="87027" marR="87027" marT="43513" marB="435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4027401"/>
                  </a:ext>
                </a:extLst>
              </a:tr>
            </a:tbl>
          </a:graphicData>
        </a:graphic>
      </p:graphicFrame>
      <p:sp>
        <p:nvSpPr>
          <p:cNvPr id="11" name="TextBox 10">
            <a:extLst>
              <a:ext uri="{FF2B5EF4-FFF2-40B4-BE49-F238E27FC236}">
                <a16:creationId xmlns:a16="http://schemas.microsoft.com/office/drawing/2014/main" id="{3E805558-9337-FC61-DE5E-1B34358DE2CD}"/>
              </a:ext>
            </a:extLst>
          </p:cNvPr>
          <p:cNvSpPr txBox="1"/>
          <p:nvPr/>
        </p:nvSpPr>
        <p:spPr>
          <a:xfrm>
            <a:off x="762000" y="2598003"/>
            <a:ext cx="1956563" cy="830997"/>
          </a:xfrm>
          <a:prstGeom prst="rect">
            <a:avLst/>
          </a:prstGeom>
          <a:noFill/>
        </p:spPr>
        <p:txBody>
          <a:bodyPr wrap="square" rtlCol="0">
            <a:spAutoFit/>
          </a:bodyPr>
          <a:lstStyle/>
          <a:p>
            <a:r>
              <a:rPr lang="en-LB" sz="2400" dirty="0">
                <a:latin typeface="Times New Roman" panose="02020603050405020304" pitchFamily="18" charset="0"/>
                <a:cs typeface="Times New Roman" panose="02020603050405020304" pitchFamily="18" charset="0"/>
              </a:rPr>
              <a:t>Segmentation</a:t>
            </a:r>
          </a:p>
          <a:p>
            <a:r>
              <a:rPr lang="en-LB" sz="2400" dirty="0">
                <a:latin typeface="Times New Roman" panose="02020603050405020304" pitchFamily="18" charset="0"/>
                <a:cs typeface="Times New Roman" panose="02020603050405020304" pitchFamily="18" charset="0"/>
              </a:rPr>
              <a:t>Framework:</a:t>
            </a:r>
          </a:p>
        </p:txBody>
      </p:sp>
    </p:spTree>
    <p:extLst>
      <p:ext uri="{BB962C8B-B14F-4D97-AF65-F5344CB8AC3E}">
        <p14:creationId xmlns:p14="http://schemas.microsoft.com/office/powerpoint/2010/main" val="38563068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FBEE08-B64A-9C0B-3C8D-70D8FBD157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37343C-3A1F-F050-7D37-A9B1155A4CA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You are a marketing strategist specializing in startups.</a:t>
            </a:r>
            <a:br>
              <a:rPr lang="en-US" dirty="0"/>
            </a:br>
            <a:r>
              <a:rPr lang="en-US" dirty="0"/>
              <a:t>I am developing a new venture called </a:t>
            </a:r>
            <a:r>
              <a:rPr lang="en-US" b="1" dirty="0" err="1"/>
              <a:t>FoodSync</a:t>
            </a:r>
            <a:r>
              <a:rPr lang="en-US" dirty="0"/>
              <a:t>, a smart food management app that helps households reduce Se waste through AI-based tracking, expiration alerts, and recipe suggestions.</a:t>
            </a:r>
          </a:p>
          <a:p>
            <a:r>
              <a:rPr lang="en-US" dirty="0"/>
              <a:t>Segment </a:t>
            </a:r>
            <a:r>
              <a:rPr lang="en-US" dirty="0" err="1"/>
              <a:t>Segthe</a:t>
            </a:r>
            <a:r>
              <a:rPr lang="en-US" dirty="0"/>
              <a:t> market using the following frameworks:</a:t>
            </a:r>
          </a:p>
          <a:p>
            <a:r>
              <a:rPr lang="en-US" dirty="0"/>
              <a:t>Demographic </a:t>
            </a:r>
          </a:p>
          <a:p>
            <a:r>
              <a:rPr lang="en-US" dirty="0"/>
              <a:t>Geographic </a:t>
            </a:r>
          </a:p>
          <a:p>
            <a:r>
              <a:rPr lang="en-US" dirty="0"/>
              <a:t>Psychographic </a:t>
            </a:r>
          </a:p>
          <a:p>
            <a:r>
              <a:rPr lang="en-US" dirty="0"/>
              <a:t>Behavioral </a:t>
            </a:r>
          </a:p>
          <a:p>
            <a:r>
              <a:rPr lang="en-US" dirty="0"/>
              <a:t>Then:</a:t>
            </a:r>
          </a:p>
          <a:p>
            <a:r>
              <a:rPr lang="en-US" dirty="0"/>
              <a:t>Identify 3–4 distinct segments </a:t>
            </a:r>
          </a:p>
          <a:p>
            <a:r>
              <a:rPr lang="en-US" dirty="0"/>
              <a:t>Evaluate each segment based on attractiveness (size, accessibility, profitability) </a:t>
            </a:r>
          </a:p>
          <a:p>
            <a:r>
              <a:rPr lang="en-US" dirty="0"/>
              <a:t>Recommend ONE primary target segment </a:t>
            </a:r>
          </a:p>
          <a:p>
            <a:r>
              <a:rPr lang="en-US" dirty="0"/>
              <a:t>Justify your choice clearly </a:t>
            </a:r>
          </a:p>
          <a:p>
            <a:r>
              <a:rPr lang="en-US" dirty="0"/>
              <a:t>Output your answer in a structured table followed by a short explanation.</a:t>
            </a:r>
          </a:p>
        </p:txBody>
      </p:sp>
      <p:sp>
        <p:nvSpPr>
          <p:cNvPr id="3" name="TextBox 2">
            <a:extLst>
              <a:ext uri="{FF2B5EF4-FFF2-40B4-BE49-F238E27FC236}">
                <a16:creationId xmlns:a16="http://schemas.microsoft.com/office/drawing/2014/main" id="{3D699521-DD14-DD22-54EC-6425E08CC843}"/>
              </a:ext>
            </a:extLst>
          </p:cNvPr>
          <p:cNvSpPr txBox="1"/>
          <p:nvPr/>
        </p:nvSpPr>
        <p:spPr>
          <a:xfrm>
            <a:off x="2513149" y="1019069"/>
            <a:ext cx="741691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Selecting a Market and Establishing a Position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4483C49E-2AC8-D962-8C8C-65B037BC7D8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E94EA66-76B8-8DAE-97E7-85B6FFCEC50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F3EE30A-B245-CB98-7E74-1184BAC007B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F0EB2A4-9745-14FC-23F9-EA64A9F3983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268D3B4-1573-68C7-2E92-A56893A3BC4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7CF86013-5F03-584E-575D-30B0BABB3A6E}"/>
              </a:ext>
            </a:extLst>
          </p:cNvPr>
          <p:cNvSpPr txBox="1"/>
          <p:nvPr/>
        </p:nvSpPr>
        <p:spPr>
          <a:xfrm>
            <a:off x="692550" y="2598003"/>
            <a:ext cx="1956563" cy="1200329"/>
          </a:xfrm>
          <a:prstGeom prst="rect">
            <a:avLst/>
          </a:prstGeom>
          <a:noFill/>
        </p:spPr>
        <p:txBody>
          <a:bodyPr wrap="square" rtlCol="0">
            <a:spAutoFit/>
          </a:bodyPr>
          <a:lstStyle/>
          <a:p>
            <a:r>
              <a:rPr lang="en-US" sz="2400" dirty="0"/>
              <a:t>Identified Market Segments:</a:t>
            </a:r>
            <a:endParaRPr lang="en-LB" sz="2400" dirty="0">
              <a:latin typeface="Times New Roman" panose="02020603050405020304" pitchFamily="18" charset="0"/>
              <a:cs typeface="Times New Roman" panose="02020603050405020304" pitchFamily="18" charset="0"/>
            </a:endParaRPr>
          </a:p>
        </p:txBody>
      </p:sp>
      <p:graphicFrame>
        <p:nvGraphicFramePr>
          <p:cNvPr id="9" name="Table 8">
            <a:extLst>
              <a:ext uri="{FF2B5EF4-FFF2-40B4-BE49-F238E27FC236}">
                <a16:creationId xmlns:a16="http://schemas.microsoft.com/office/drawing/2014/main" id="{061B3083-72B2-D2BF-9716-E5A3101164FD}"/>
              </a:ext>
            </a:extLst>
          </p:cNvPr>
          <p:cNvGraphicFramePr>
            <a:graphicFrameLocks noGrp="1"/>
          </p:cNvGraphicFramePr>
          <p:nvPr>
            <p:extLst>
              <p:ext uri="{D42A27DB-BD31-4B8C-83A1-F6EECF244321}">
                <p14:modId xmlns:p14="http://schemas.microsoft.com/office/powerpoint/2010/main" val="386877403"/>
              </p:ext>
            </p:extLst>
          </p:nvPr>
        </p:nvGraphicFramePr>
        <p:xfrm>
          <a:off x="2359678" y="1738702"/>
          <a:ext cx="8977724" cy="4218362"/>
        </p:xfrm>
        <a:graphic>
          <a:graphicData uri="http://schemas.openxmlformats.org/drawingml/2006/table">
            <a:tbl>
              <a:tblPr/>
              <a:tblGrid>
                <a:gridCol w="2244431">
                  <a:extLst>
                    <a:ext uri="{9D8B030D-6E8A-4147-A177-3AD203B41FA5}">
                      <a16:colId xmlns:a16="http://schemas.microsoft.com/office/drawing/2014/main" val="2628348256"/>
                    </a:ext>
                  </a:extLst>
                </a:gridCol>
                <a:gridCol w="2244431">
                  <a:extLst>
                    <a:ext uri="{9D8B030D-6E8A-4147-A177-3AD203B41FA5}">
                      <a16:colId xmlns:a16="http://schemas.microsoft.com/office/drawing/2014/main" val="4021631797"/>
                    </a:ext>
                  </a:extLst>
                </a:gridCol>
                <a:gridCol w="2244431">
                  <a:extLst>
                    <a:ext uri="{9D8B030D-6E8A-4147-A177-3AD203B41FA5}">
                      <a16:colId xmlns:a16="http://schemas.microsoft.com/office/drawing/2014/main" val="3058138088"/>
                    </a:ext>
                  </a:extLst>
                </a:gridCol>
                <a:gridCol w="2244431">
                  <a:extLst>
                    <a:ext uri="{9D8B030D-6E8A-4147-A177-3AD203B41FA5}">
                      <a16:colId xmlns:a16="http://schemas.microsoft.com/office/drawing/2014/main" val="1793827700"/>
                    </a:ext>
                  </a:extLst>
                </a:gridCol>
              </a:tblGrid>
              <a:tr h="714625">
                <a:tc>
                  <a:txBody>
                    <a:bodyPr/>
                    <a:lstStyle/>
                    <a:p>
                      <a:pPr>
                        <a:buNone/>
                      </a:pPr>
                      <a:r>
                        <a:rPr lang="en-US" sz="1400" b="1" dirty="0">
                          <a:latin typeface="Times New Roman" panose="02020603050405020304" pitchFamily="18" charset="0"/>
                          <a:cs typeface="Times New Roman" panose="02020603050405020304" pitchFamily="18" charset="0"/>
                        </a:rPr>
                        <a:t>Segment</a:t>
                      </a:r>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sz="1400" b="1" dirty="0">
                          <a:latin typeface="Times New Roman" panose="02020603050405020304" pitchFamily="18" charset="0"/>
                          <a:cs typeface="Times New Roman" panose="02020603050405020304" pitchFamily="18" charset="0"/>
                        </a:rPr>
                        <a:t>Description</a:t>
                      </a:r>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sz="1400" b="1" dirty="0">
                          <a:latin typeface="Times New Roman" panose="02020603050405020304" pitchFamily="18" charset="0"/>
                          <a:cs typeface="Times New Roman" panose="02020603050405020304" pitchFamily="18" charset="0"/>
                        </a:rPr>
                        <a:t>Key Needs</a:t>
                      </a:r>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sz="1400" b="1" dirty="0">
                          <a:latin typeface="Times New Roman" panose="02020603050405020304" pitchFamily="18" charset="0"/>
                          <a:cs typeface="Times New Roman" panose="02020603050405020304" pitchFamily="18" charset="0"/>
                        </a:rPr>
                        <a:t>Attractiveness (Size / Accessibility / Profitability)</a:t>
                      </a:r>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13157206"/>
                  </a:ext>
                </a:extLst>
              </a:tr>
              <a:tr h="929704">
                <a:tc>
                  <a:txBody>
                    <a:bodyPr/>
                    <a:lstStyle/>
                    <a:p>
                      <a:pPr>
                        <a:buNone/>
                      </a:pPr>
                      <a:r>
                        <a:rPr lang="en-US" sz="1400" b="0" dirty="0">
                          <a:latin typeface="Times New Roman" panose="02020603050405020304" pitchFamily="18" charset="0"/>
                          <a:cs typeface="Times New Roman" panose="02020603050405020304" pitchFamily="18" charset="0"/>
                        </a:rPr>
                        <a:t>1. Busy Urban Families</a:t>
                      </a:r>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sz="1400">
                          <a:latin typeface="Times New Roman" panose="02020603050405020304" pitchFamily="18" charset="0"/>
                          <a:cs typeface="Times New Roman" panose="02020603050405020304" pitchFamily="18" charset="0"/>
                        </a:rPr>
                        <a:t>Dual-income households with kids, limited time</a:t>
                      </a:r>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sz="1400">
                          <a:latin typeface="Times New Roman" panose="02020603050405020304" pitchFamily="18" charset="0"/>
                          <a:cs typeface="Times New Roman" panose="02020603050405020304" pitchFamily="18" charset="0"/>
                        </a:rPr>
                        <a:t>Reduce food waste, simplify meal planning, save money</a:t>
                      </a:r>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LB" sz="1400">
                          <a:latin typeface="Times New Roman" panose="02020603050405020304" pitchFamily="18" charset="0"/>
                          <a:cs typeface="Times New Roman" panose="02020603050405020304" pitchFamily="18" charset="0"/>
                        </a:rPr>
                        <a:t>⭐⭐⭐⭐ </a:t>
                      </a:r>
                      <a:r>
                        <a:rPr lang="en-US" sz="1400">
                          <a:latin typeface="Times New Roman" panose="02020603050405020304" pitchFamily="18" charset="0"/>
                          <a:cs typeface="Times New Roman" panose="02020603050405020304" pitchFamily="18" charset="0"/>
                        </a:rPr>
                        <a:t>Large size, highly accessible via digital channels, strong willingness to pay</a:t>
                      </a:r>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86596992"/>
                  </a:ext>
                </a:extLst>
              </a:tr>
              <a:tr h="929704">
                <a:tc>
                  <a:txBody>
                    <a:bodyPr/>
                    <a:lstStyle/>
                    <a:p>
                      <a:pPr>
                        <a:buNone/>
                      </a:pPr>
                      <a:r>
                        <a:rPr lang="en-US" sz="1400" b="0" dirty="0">
                          <a:latin typeface="Times New Roman" panose="02020603050405020304" pitchFamily="18" charset="0"/>
                          <a:cs typeface="Times New Roman" panose="02020603050405020304" pitchFamily="18" charset="0"/>
                        </a:rPr>
                        <a:t>2. Young Professionals (Singles/Couples)</a:t>
                      </a:r>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sz="1400" dirty="0">
                          <a:latin typeface="Times New Roman" panose="02020603050405020304" pitchFamily="18" charset="0"/>
                          <a:cs typeface="Times New Roman" panose="02020603050405020304" pitchFamily="18" charset="0"/>
                        </a:rPr>
                        <a:t>Ages 22–35, urban, tech-savvy</a:t>
                      </a:r>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sz="1400">
                          <a:latin typeface="Times New Roman" panose="02020603050405020304" pitchFamily="18" charset="0"/>
                          <a:cs typeface="Times New Roman" panose="02020603050405020304" pitchFamily="18" charset="0"/>
                        </a:rPr>
                        <a:t>Convenience, quick recipes, organization</a:t>
                      </a:r>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LB" sz="1400">
                          <a:latin typeface="Times New Roman" panose="02020603050405020304" pitchFamily="18" charset="0"/>
                          <a:cs typeface="Times New Roman" panose="02020603050405020304" pitchFamily="18" charset="0"/>
                        </a:rPr>
                        <a:t>⭐⭐⭐ </a:t>
                      </a:r>
                      <a:r>
                        <a:rPr lang="en-US" sz="1400">
                          <a:latin typeface="Times New Roman" panose="02020603050405020304" pitchFamily="18" charset="0"/>
                          <a:cs typeface="Times New Roman" panose="02020603050405020304" pitchFamily="18" charset="0"/>
                        </a:rPr>
                        <a:t>Medium-large size, very accessible, moderate willingness to pay</a:t>
                      </a:r>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46183692"/>
                  </a:ext>
                </a:extLst>
              </a:tr>
              <a:tr h="929704">
                <a:tc>
                  <a:txBody>
                    <a:bodyPr/>
                    <a:lstStyle/>
                    <a:p>
                      <a:pPr>
                        <a:buNone/>
                      </a:pPr>
                      <a:r>
                        <a:rPr lang="en-US" sz="1400" b="0">
                          <a:latin typeface="Times New Roman" panose="02020603050405020304" pitchFamily="18" charset="0"/>
                          <a:cs typeface="Times New Roman" panose="02020603050405020304" pitchFamily="18" charset="0"/>
                        </a:rPr>
                        <a:t>3. Sustainability-Conscious Consumers</a:t>
                      </a:r>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sz="1400">
                          <a:latin typeface="Times New Roman" panose="02020603050405020304" pitchFamily="18" charset="0"/>
                          <a:cs typeface="Times New Roman" panose="02020603050405020304" pitchFamily="18" charset="0"/>
                        </a:rPr>
                        <a:t>Eco-aware individuals prioritizing waste reduction</a:t>
                      </a:r>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sz="1400">
                          <a:latin typeface="Times New Roman" panose="02020603050405020304" pitchFamily="18" charset="0"/>
                          <a:cs typeface="Times New Roman" panose="02020603050405020304" pitchFamily="18" charset="0"/>
                        </a:rPr>
                        <a:t>Environmental impact tracking, conscious consumption</a:t>
                      </a:r>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LB" sz="1400">
                          <a:latin typeface="Times New Roman" panose="02020603050405020304" pitchFamily="18" charset="0"/>
                          <a:cs typeface="Times New Roman" panose="02020603050405020304" pitchFamily="18" charset="0"/>
                        </a:rPr>
                        <a:t>⭐⭐ </a:t>
                      </a:r>
                      <a:r>
                        <a:rPr lang="en-US" sz="1400">
                          <a:latin typeface="Times New Roman" panose="02020603050405020304" pitchFamily="18" charset="0"/>
                          <a:cs typeface="Times New Roman" panose="02020603050405020304" pitchFamily="18" charset="0"/>
                        </a:rPr>
                        <a:t>Niche but growing, accessible via targeted messaging, moderate profitability</a:t>
                      </a:r>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38046828"/>
                  </a:ext>
                </a:extLst>
              </a:tr>
              <a:tr h="714625">
                <a:tc>
                  <a:txBody>
                    <a:bodyPr/>
                    <a:lstStyle/>
                    <a:p>
                      <a:pPr>
                        <a:buNone/>
                      </a:pPr>
                      <a:r>
                        <a:rPr lang="en-US" sz="1400" b="0" dirty="0">
                          <a:latin typeface="Times New Roman" panose="02020603050405020304" pitchFamily="18" charset="0"/>
                          <a:cs typeface="Times New Roman" panose="02020603050405020304" pitchFamily="18" charset="0"/>
                        </a:rPr>
                        <a:t>4. Budget-Conscious Households</a:t>
                      </a:r>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sz="1400">
                          <a:latin typeface="Times New Roman" panose="02020603050405020304" pitchFamily="18" charset="0"/>
                          <a:cs typeface="Times New Roman" panose="02020603050405020304" pitchFamily="18" charset="0"/>
                        </a:rPr>
                        <a:t>Lower/middle income families focused on saving money</a:t>
                      </a:r>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sz="1400">
                          <a:latin typeface="Times New Roman" panose="02020603050405020304" pitchFamily="18" charset="0"/>
                          <a:cs typeface="Times New Roman" panose="02020603050405020304" pitchFamily="18" charset="0"/>
                        </a:rPr>
                        <a:t>Minimize waste, stretch food budgets</a:t>
                      </a:r>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LB" sz="1400" dirty="0">
                          <a:latin typeface="Times New Roman" panose="02020603050405020304" pitchFamily="18" charset="0"/>
                          <a:cs typeface="Times New Roman" panose="02020603050405020304" pitchFamily="18" charset="0"/>
                        </a:rPr>
                        <a:t>⭐⭐⭐ </a:t>
                      </a:r>
                      <a:r>
                        <a:rPr lang="en-US" sz="1400" dirty="0">
                          <a:latin typeface="Times New Roman" panose="02020603050405020304" pitchFamily="18" charset="0"/>
                          <a:cs typeface="Times New Roman" panose="02020603050405020304" pitchFamily="18" charset="0"/>
                        </a:rPr>
                        <a:t>Large size, but lower willingness to pay (price-sensitive)</a:t>
                      </a:r>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75772075"/>
                  </a:ext>
                </a:extLst>
              </a:tr>
            </a:tbl>
          </a:graphicData>
        </a:graphic>
      </p:graphicFrame>
    </p:spTree>
    <p:extLst>
      <p:ext uri="{BB962C8B-B14F-4D97-AF65-F5344CB8AC3E}">
        <p14:creationId xmlns:p14="http://schemas.microsoft.com/office/powerpoint/2010/main" val="3069728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08BC19-9553-223C-4B5E-BE5189D5DD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9A7D55-510F-D322-CC19-B4EB89705FD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You are a marketing strategist specializing in startups.</a:t>
            </a:r>
            <a:br>
              <a:rPr lang="en-US" dirty="0"/>
            </a:br>
            <a:r>
              <a:rPr lang="en-US" dirty="0"/>
              <a:t>I am developing a new venture called </a:t>
            </a:r>
            <a:r>
              <a:rPr lang="en-US" b="1" dirty="0" err="1"/>
              <a:t>FoodSync</a:t>
            </a:r>
            <a:r>
              <a:rPr lang="en-US" dirty="0"/>
              <a:t>, a smart food management app that helps households reduce Se waste through AI-based tracking, expiration alerts, and recipe suggestions.</a:t>
            </a:r>
          </a:p>
          <a:p>
            <a:r>
              <a:rPr lang="en-US" dirty="0"/>
              <a:t>Segment </a:t>
            </a:r>
            <a:r>
              <a:rPr lang="en-US" dirty="0" err="1"/>
              <a:t>Segthe</a:t>
            </a:r>
            <a:r>
              <a:rPr lang="en-US" dirty="0"/>
              <a:t> market using the following frameworks:</a:t>
            </a:r>
          </a:p>
          <a:p>
            <a:r>
              <a:rPr lang="en-US" dirty="0"/>
              <a:t>Demographic </a:t>
            </a:r>
          </a:p>
          <a:p>
            <a:r>
              <a:rPr lang="en-US" dirty="0"/>
              <a:t>Geographic </a:t>
            </a:r>
          </a:p>
          <a:p>
            <a:r>
              <a:rPr lang="en-US" dirty="0"/>
              <a:t>Psychographic </a:t>
            </a:r>
          </a:p>
          <a:p>
            <a:r>
              <a:rPr lang="en-US" dirty="0"/>
              <a:t>Behavioral </a:t>
            </a:r>
          </a:p>
          <a:p>
            <a:r>
              <a:rPr lang="en-US" dirty="0"/>
              <a:t>Then:</a:t>
            </a:r>
          </a:p>
          <a:p>
            <a:r>
              <a:rPr lang="en-US" dirty="0"/>
              <a:t>Identify 3–4 distinct segments </a:t>
            </a:r>
          </a:p>
          <a:p>
            <a:r>
              <a:rPr lang="en-US" dirty="0"/>
              <a:t>Evaluate each segment based on attractiveness (size, accessibility, profitability) </a:t>
            </a:r>
          </a:p>
          <a:p>
            <a:r>
              <a:rPr lang="en-US" dirty="0"/>
              <a:t>Recommend ONE primary target segment </a:t>
            </a:r>
          </a:p>
          <a:p>
            <a:r>
              <a:rPr lang="en-US" dirty="0"/>
              <a:t>Justify your choice clearly </a:t>
            </a:r>
          </a:p>
          <a:p>
            <a:r>
              <a:rPr lang="en-US" dirty="0"/>
              <a:t>Output your answer in a structured table followed by a short explanation.</a:t>
            </a:r>
          </a:p>
        </p:txBody>
      </p:sp>
      <p:sp>
        <p:nvSpPr>
          <p:cNvPr id="3" name="TextBox 2">
            <a:extLst>
              <a:ext uri="{FF2B5EF4-FFF2-40B4-BE49-F238E27FC236}">
                <a16:creationId xmlns:a16="http://schemas.microsoft.com/office/drawing/2014/main" id="{E878F7C8-A0B6-D33C-4F7F-3BADB59B2D29}"/>
              </a:ext>
            </a:extLst>
          </p:cNvPr>
          <p:cNvSpPr txBox="1"/>
          <p:nvPr/>
        </p:nvSpPr>
        <p:spPr>
          <a:xfrm>
            <a:off x="2513149" y="1019069"/>
            <a:ext cx="741691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Selecting a Market and Establishing a Position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4E557451-F0FF-99BA-A92B-0C78835DA8A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AC48F34-D7C8-0D21-6F10-D82CBA4A700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A6CD31D-1114-53D6-1362-79A13DDD82D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14A6490-F509-A964-1D52-C291F6E336F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06900D3-BBF2-D13F-BCBD-946F363F5F4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202386E9-084C-71DF-2CDA-F741F38D134E}"/>
              </a:ext>
            </a:extLst>
          </p:cNvPr>
          <p:cNvSpPr txBox="1"/>
          <p:nvPr/>
        </p:nvSpPr>
        <p:spPr>
          <a:xfrm>
            <a:off x="692550" y="2598003"/>
            <a:ext cx="2477262" cy="830997"/>
          </a:xfrm>
          <a:prstGeom prst="rect">
            <a:avLst/>
          </a:prstGeom>
          <a:noFill/>
        </p:spPr>
        <p:txBody>
          <a:bodyPr wrap="square" rtlCol="0">
            <a:spAutoFit/>
          </a:bodyPr>
          <a:lstStyle/>
          <a:p>
            <a:r>
              <a:rPr lang="en-US" sz="2400" dirty="0"/>
              <a:t>Target Segment Recommendation:</a:t>
            </a:r>
            <a:endParaRPr lang="en-LB" sz="2400" dirty="0">
              <a:latin typeface="Times New Roman" panose="02020603050405020304" pitchFamily="18"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F2BBA939-F5B3-7B36-285E-202088858D62}"/>
              </a:ext>
            </a:extLst>
          </p:cNvPr>
          <p:cNvGraphicFramePr>
            <a:graphicFrameLocks noGrp="1"/>
          </p:cNvGraphicFramePr>
          <p:nvPr>
            <p:extLst>
              <p:ext uri="{D42A27DB-BD31-4B8C-83A1-F6EECF244321}">
                <p14:modId xmlns:p14="http://schemas.microsoft.com/office/powerpoint/2010/main" val="116932948"/>
              </p:ext>
            </p:extLst>
          </p:nvPr>
        </p:nvGraphicFramePr>
        <p:xfrm>
          <a:off x="3396321" y="1863908"/>
          <a:ext cx="7587090" cy="4036149"/>
        </p:xfrm>
        <a:graphic>
          <a:graphicData uri="http://schemas.openxmlformats.org/drawingml/2006/table">
            <a:tbl>
              <a:tblPr/>
              <a:tblGrid>
                <a:gridCol w="3793545">
                  <a:extLst>
                    <a:ext uri="{9D8B030D-6E8A-4147-A177-3AD203B41FA5}">
                      <a16:colId xmlns:a16="http://schemas.microsoft.com/office/drawing/2014/main" val="514774118"/>
                    </a:ext>
                  </a:extLst>
                </a:gridCol>
                <a:gridCol w="3793545">
                  <a:extLst>
                    <a:ext uri="{9D8B030D-6E8A-4147-A177-3AD203B41FA5}">
                      <a16:colId xmlns:a16="http://schemas.microsoft.com/office/drawing/2014/main" val="2985962391"/>
                    </a:ext>
                  </a:extLst>
                </a:gridCol>
              </a:tblGrid>
              <a:tr h="388922">
                <a:tc>
                  <a:txBody>
                    <a:bodyPr/>
                    <a:lstStyle/>
                    <a:p>
                      <a:pPr>
                        <a:buNone/>
                      </a:pPr>
                      <a:r>
                        <a:rPr lang="en-US" b="1" dirty="0">
                          <a:latin typeface="Times New Roman" panose="02020603050405020304" pitchFamily="18" charset="0"/>
                          <a:cs typeface="Times New Roman" panose="02020603050405020304" pitchFamily="18" charset="0"/>
                        </a:rPr>
                        <a:t>Criteria</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b="1" dirty="0">
                          <a:latin typeface="Times New Roman" panose="02020603050405020304" pitchFamily="18" charset="0"/>
                          <a:cs typeface="Times New Roman" panose="02020603050405020304" pitchFamily="18" charset="0"/>
                        </a:rPr>
                        <a:t>Evaluation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21240664"/>
                  </a:ext>
                </a:extLst>
              </a:tr>
              <a:tr h="388922">
                <a:tc>
                  <a:txBody>
                    <a:bodyPr/>
                    <a:lstStyle/>
                    <a:p>
                      <a:pPr>
                        <a:buNone/>
                      </a:pPr>
                      <a:r>
                        <a:rPr lang="en-US" b="0" dirty="0">
                          <a:latin typeface="Times New Roman" panose="02020603050405020304" pitchFamily="18" charset="0"/>
                          <a:cs typeface="Times New Roman" panose="02020603050405020304" pitchFamily="18" charset="0"/>
                        </a:rPr>
                        <a:t>Primary Target Segment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b="0" dirty="0">
                          <a:latin typeface="Times New Roman" panose="02020603050405020304" pitchFamily="18" charset="0"/>
                          <a:cs typeface="Times New Roman" panose="02020603050405020304" pitchFamily="18" charset="0"/>
                        </a:rPr>
                        <a:t>Busy Urban Families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66737695"/>
                  </a:ext>
                </a:extLst>
              </a:tr>
              <a:tr h="1847380">
                <a:tc>
                  <a:txBody>
                    <a:bodyPr/>
                    <a:lstStyle/>
                    <a:p>
                      <a:pPr>
                        <a:buNone/>
                      </a:pPr>
                      <a:r>
                        <a:rPr lang="en-US" b="0" dirty="0">
                          <a:latin typeface="Times New Roman" panose="02020603050405020304" pitchFamily="18" charset="0"/>
                          <a:cs typeface="Times New Roman" panose="02020603050405020304" pitchFamily="18" charset="0"/>
                        </a:rPr>
                        <a:t>Why This Segment?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b="0" dirty="0">
                          <a:latin typeface="Times New Roman" panose="02020603050405020304" pitchFamily="18" charset="0"/>
                          <a:cs typeface="Times New Roman" panose="02020603050405020304" pitchFamily="18" charset="0"/>
                        </a:rPr>
                        <a:t>- Highest pain intensity (time + waste + decision fatigue)- Strong product-market fit (AI tracking + alerts + recipes directly solve their problems)- High willingness to pay for convenience- Easier to reach via digital platforms (Instagram, parenting communities, etc.)</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03343546"/>
                  </a:ext>
                </a:extLst>
              </a:tr>
              <a:tr h="972305">
                <a:tc>
                  <a:txBody>
                    <a:bodyPr/>
                    <a:lstStyle/>
                    <a:p>
                      <a:pPr>
                        <a:buNone/>
                      </a:pPr>
                      <a:r>
                        <a:rPr lang="en-US" b="0" dirty="0">
                          <a:latin typeface="Times New Roman" panose="02020603050405020304" pitchFamily="18" charset="0"/>
                          <a:cs typeface="Times New Roman" panose="02020603050405020304" pitchFamily="18" charset="0"/>
                        </a:rPr>
                        <a:t>Strategic Advantage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b="0" dirty="0">
                          <a:latin typeface="Times New Roman" panose="02020603050405020304" pitchFamily="18" charset="0"/>
                          <a:cs typeface="Times New Roman" panose="02020603050405020304" pitchFamily="18" charset="0"/>
                        </a:rPr>
                        <a:t>This segment benefits from all core features simultaneously, making adoption and retention more likely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899803183"/>
                  </a:ext>
                </a:extLst>
              </a:tr>
            </a:tbl>
          </a:graphicData>
        </a:graphic>
      </p:graphicFrame>
    </p:spTree>
    <p:extLst>
      <p:ext uri="{BB962C8B-B14F-4D97-AF65-F5344CB8AC3E}">
        <p14:creationId xmlns:p14="http://schemas.microsoft.com/office/powerpoint/2010/main" val="484127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Selecting a Market and Establishing a Position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785652"/>
          </a:xfrm>
          <a:prstGeom prst="rect">
            <a:avLst/>
          </a:prstGeom>
          <a:noFill/>
        </p:spPr>
        <p:txBody>
          <a:bodyPr wrap="square" rtlCol="0">
            <a:spAutoFit/>
          </a:bodyPr>
          <a:lstStyle/>
          <a:p>
            <a:pPr marL="457200" indent="-457200" algn="just">
              <a:buFont typeface="+mj-lt"/>
              <a:buAutoNum type="arabicPeriod" startAt="2"/>
            </a:pPr>
            <a:r>
              <a:rPr lang="en-US" sz="2400" b="1" dirty="0">
                <a:latin typeface="Times New Roman" panose="02020603050405020304" pitchFamily="18" charset="0"/>
                <a:cs typeface="Times New Roman" panose="02020603050405020304" pitchFamily="18" charset="0"/>
              </a:rPr>
              <a:t>Selecting a Target Market: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market must be sufficiently attractive, and the firm must be able to serve it well. Typically, a firm (especially a start-up venture) doesn’t target an entire segment of a market because many market segments are too large to target successfully. Instead, most firms target a niche market within the segment.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niche market is a place within a market segment that represents a narrow group of customers with similar interests.</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By focusing on a clearly defined market, a firm can become an expert in that market and then be able to provide its customers with high levels of value and service.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424022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Selecting a Market and Establishing a Position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2677656"/>
          </a:xfrm>
          <a:prstGeom prst="rect">
            <a:avLst/>
          </a:prstGeom>
          <a:noFill/>
        </p:spPr>
        <p:txBody>
          <a:bodyPr wrap="square" rtlCol="0">
            <a:spAutoFit/>
          </a:bodyPr>
          <a:lstStyle/>
          <a:p>
            <a:pPr marL="457200" indent="-457200" algn="just">
              <a:buFont typeface="+mj-lt"/>
              <a:buAutoNum type="arabicPeriod" startAt="2"/>
            </a:pPr>
            <a:r>
              <a:rPr lang="en-US" sz="2400" b="1" dirty="0">
                <a:latin typeface="Times New Roman" panose="02020603050405020304" pitchFamily="18" charset="0"/>
                <a:cs typeface="Times New Roman" panose="02020603050405020304" pitchFamily="18" charset="0"/>
              </a:rPr>
              <a:t>Selecting a Target Market: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firm’s choice of target markets must also be in sync with its business model and the backgrounds and skills of its founders and other employees.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firm must also continually monitor the attractiveness of its target market. </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Societal preferences change, a fact that sometimes causes a target market to lose its attractiveness for a firm and the product or service it has to offer customers.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70333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Selecting a Market and Establishing a Position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2308324"/>
          </a:xfrm>
          <a:prstGeom prst="rect">
            <a:avLst/>
          </a:prstGeom>
          <a:noFill/>
        </p:spPr>
        <p:txBody>
          <a:bodyPr wrap="square" rtlCol="0">
            <a:spAutoFit/>
          </a:bodyPr>
          <a:lstStyle/>
          <a:p>
            <a:pPr marL="457200" indent="-457200" algn="just">
              <a:buFont typeface="+mj-lt"/>
              <a:buAutoNum type="arabicPeriod" startAt="3"/>
            </a:pPr>
            <a:r>
              <a:rPr lang="en-US" sz="2400" b="1" dirty="0">
                <a:latin typeface="Times New Roman" panose="02020603050405020304" pitchFamily="18" charset="0"/>
                <a:cs typeface="Times New Roman" panose="02020603050405020304" pitchFamily="18" charset="0"/>
              </a:rPr>
              <a:t>Crafting a Unique Marketing Position:</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Position is concerned with how the firm is situated relative to competitors.</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firm’s market position is defined by its products or services. Determining which position in a market to occupy and in which to compete is a strategic call on the part of a company based on its mission, its overall approach to the marketplace, and its competitive landscape.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0860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Selecting a Market and Establishing a Position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046988"/>
          </a:xfrm>
          <a:prstGeom prst="rect">
            <a:avLst/>
          </a:prstGeom>
          <a:noFill/>
        </p:spPr>
        <p:txBody>
          <a:bodyPr wrap="square" rtlCol="0">
            <a:spAutoFit/>
          </a:bodyPr>
          <a:lstStyle/>
          <a:p>
            <a:pPr marL="457200" indent="-457200" algn="just">
              <a:buFont typeface="+mj-lt"/>
              <a:buAutoNum type="arabicPeriod" startAt="3"/>
            </a:pPr>
            <a:r>
              <a:rPr lang="en-US" sz="2400" b="1" dirty="0">
                <a:latin typeface="Times New Roman" panose="02020603050405020304" pitchFamily="18" charset="0"/>
                <a:cs typeface="Times New Roman" panose="02020603050405020304" pitchFamily="18" charset="0"/>
              </a:rPr>
              <a:t>Crafting a Unique Marketing Position:</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To support their positioning strategy, firms often develop a tagline.</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tagline is a catchy phrase that’s used consistently in a company’s literature, advertisements, stationery, and even invoices, and thus becomes associated with that company—to reinforce the position it has staked out in the market.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concern that retail start-ups have is whether they’ll be able to compete successfully against big-box stores the ability of a start-up to compete effectively against a big-box store often boils down to positioning.</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40139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9A8223-0C9D-E3B4-6516-25F0C1AB58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EA0E84-C2EA-F763-3409-FD4EFE16747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9904A5C-13DE-EC9E-3436-0AE227B2E827}"/>
              </a:ext>
            </a:extLst>
          </p:cNvPr>
          <p:cNvSpPr txBox="1"/>
          <p:nvPr/>
        </p:nvSpPr>
        <p:spPr>
          <a:xfrm>
            <a:off x="2513149" y="1019069"/>
            <a:ext cx="741691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Selecting a Market and Establishing a Position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AAF77C9-AD5B-EBDB-D0FA-5EEB9173829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2CBBB5-DF63-45C4-C615-9D9A2B889F4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DD90C37-80F4-ADC8-72BB-0563A3364EC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E14815A-7265-064C-2E14-72CA2DADE472}"/>
              </a:ext>
            </a:extLst>
          </p:cNvPr>
          <p:cNvSpPr txBox="1"/>
          <p:nvPr/>
        </p:nvSpPr>
        <p:spPr>
          <a:xfrm>
            <a:off x="889000" y="2095405"/>
            <a:ext cx="10541000" cy="1200329"/>
          </a:xfrm>
          <a:prstGeom prst="rect">
            <a:avLst/>
          </a:prstGeom>
          <a:noFill/>
        </p:spPr>
        <p:txBody>
          <a:bodyPr wrap="square" rtlCol="0">
            <a:spAutoFit/>
          </a:bodyPr>
          <a:lstStyle/>
          <a:p>
            <a:pPr marL="457200" indent="-457200" algn="just">
              <a:buFont typeface="+mj-lt"/>
              <a:buAutoNum type="arabicPeriod" startAt="3"/>
            </a:pPr>
            <a:r>
              <a:rPr lang="en-US" sz="2400" b="1" dirty="0">
                <a:latin typeface="Times New Roman" panose="02020603050405020304" pitchFamily="18" charset="0"/>
                <a:cs typeface="Times New Roman" panose="02020603050405020304" pitchFamily="18" charset="0"/>
              </a:rPr>
              <a:t>Crafting a Unique Marketing Position:</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ChatGPT prompt for a unique </a:t>
            </a:r>
          </a:p>
          <a:p>
            <a:pPr algn="just"/>
            <a:r>
              <a:rPr lang="en-US" sz="2400" dirty="0">
                <a:latin typeface="Times New Roman" panose="02020603050405020304" pitchFamily="18" charset="0"/>
                <a:cs typeface="Times New Roman" panose="02020603050405020304" pitchFamily="18" charset="0"/>
              </a:rPr>
              <a:t>      positioning strategy:</a:t>
            </a:r>
          </a:p>
        </p:txBody>
      </p:sp>
      <p:sp>
        <p:nvSpPr>
          <p:cNvPr id="4" name="TextBox 3">
            <a:extLst>
              <a:ext uri="{FF2B5EF4-FFF2-40B4-BE49-F238E27FC236}">
                <a16:creationId xmlns:a16="http://schemas.microsoft.com/office/drawing/2014/main" id="{61D42E75-565C-4281-7E09-F5934F5960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B5C60E-716B-FF8B-45AA-5E1B3FD157C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Picture 8" descr="A screenshot of a computer&#10;&#10;AI-generated content may be incorrect.">
            <a:extLst>
              <a:ext uri="{FF2B5EF4-FFF2-40B4-BE49-F238E27FC236}">
                <a16:creationId xmlns:a16="http://schemas.microsoft.com/office/drawing/2014/main" id="{A2D48327-06A0-A6D1-8B61-03BB3F9124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61904" y="2436602"/>
            <a:ext cx="4842459" cy="3562387"/>
          </a:xfrm>
          <a:prstGeom prst="rect">
            <a:avLst/>
          </a:prstGeom>
        </p:spPr>
      </p:pic>
    </p:spTree>
    <p:extLst>
      <p:ext uri="{BB962C8B-B14F-4D97-AF65-F5344CB8AC3E}">
        <p14:creationId xmlns:p14="http://schemas.microsoft.com/office/powerpoint/2010/main" val="2148745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E5A8DC-5896-3E5A-530D-DE2E76B41F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7A3840-A40F-27B3-F2DA-AA78EEF3A9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DE0A648-8809-64A4-662C-979FD9E2BBC1}"/>
              </a:ext>
            </a:extLst>
          </p:cNvPr>
          <p:cNvSpPr txBox="1"/>
          <p:nvPr/>
        </p:nvSpPr>
        <p:spPr>
          <a:xfrm>
            <a:off x="2513149" y="1019069"/>
            <a:ext cx="741691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Selecting a Market and Establishing a Position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AD21EB9-1287-CE6C-2305-C08A8B42A83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79B6B1-6381-B945-E6FB-54528D4B27D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4CE487-D0BC-F8FA-8FE2-74431C51AD3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9B7F7605-FB6B-CEDD-C110-55AFD0937179}"/>
              </a:ext>
            </a:extLst>
          </p:cNvPr>
          <p:cNvSpPr txBox="1"/>
          <p:nvPr/>
        </p:nvSpPr>
        <p:spPr>
          <a:xfrm>
            <a:off x="889000" y="2095405"/>
            <a:ext cx="10541000" cy="830997"/>
          </a:xfrm>
          <a:prstGeom prst="rect">
            <a:avLst/>
          </a:prstGeom>
          <a:noFill/>
        </p:spPr>
        <p:txBody>
          <a:bodyPr wrap="square" rtlCol="0">
            <a:spAutoFit/>
          </a:bodyPr>
          <a:lstStyle/>
          <a:p>
            <a:pPr marL="457200" indent="-457200" algn="just">
              <a:buFont typeface="+mj-lt"/>
              <a:buAutoNum type="arabicPeriod" startAt="3"/>
            </a:pPr>
            <a:r>
              <a:rPr lang="en-US" sz="2400" b="1" dirty="0">
                <a:latin typeface="Times New Roman" panose="02020603050405020304" pitchFamily="18" charset="0"/>
                <a:cs typeface="Times New Roman" panose="02020603050405020304" pitchFamily="18" charset="0"/>
              </a:rPr>
              <a:t>Crafting a Unique Marketing Position:</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Output: </a:t>
            </a:r>
          </a:p>
        </p:txBody>
      </p:sp>
      <p:sp>
        <p:nvSpPr>
          <p:cNvPr id="4" name="TextBox 3">
            <a:extLst>
              <a:ext uri="{FF2B5EF4-FFF2-40B4-BE49-F238E27FC236}">
                <a16:creationId xmlns:a16="http://schemas.microsoft.com/office/drawing/2014/main" id="{F0263E20-27D3-66FE-FD51-A065513D737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1243BBC-33DC-D4DA-7258-166C3B11729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64F67105-9BD8-206E-4FF3-247360FD181A}"/>
              </a:ext>
            </a:extLst>
          </p:cNvPr>
          <p:cNvGraphicFramePr>
            <a:graphicFrameLocks noGrp="1"/>
          </p:cNvGraphicFramePr>
          <p:nvPr>
            <p:extLst>
              <p:ext uri="{D42A27DB-BD31-4B8C-83A1-F6EECF244321}">
                <p14:modId xmlns:p14="http://schemas.microsoft.com/office/powerpoint/2010/main" val="4184224645"/>
              </p:ext>
            </p:extLst>
          </p:nvPr>
        </p:nvGraphicFramePr>
        <p:xfrm>
          <a:off x="838200" y="3004291"/>
          <a:ext cx="10515600" cy="2834640"/>
        </p:xfrm>
        <a:graphic>
          <a:graphicData uri="http://schemas.openxmlformats.org/drawingml/2006/table">
            <a:tbl>
              <a:tblPr/>
              <a:tblGrid>
                <a:gridCol w="2628900">
                  <a:extLst>
                    <a:ext uri="{9D8B030D-6E8A-4147-A177-3AD203B41FA5}">
                      <a16:colId xmlns:a16="http://schemas.microsoft.com/office/drawing/2014/main" val="2260469465"/>
                    </a:ext>
                  </a:extLst>
                </a:gridCol>
                <a:gridCol w="2628900">
                  <a:extLst>
                    <a:ext uri="{9D8B030D-6E8A-4147-A177-3AD203B41FA5}">
                      <a16:colId xmlns:a16="http://schemas.microsoft.com/office/drawing/2014/main" val="2199113316"/>
                    </a:ext>
                  </a:extLst>
                </a:gridCol>
                <a:gridCol w="2628900">
                  <a:extLst>
                    <a:ext uri="{9D8B030D-6E8A-4147-A177-3AD203B41FA5}">
                      <a16:colId xmlns:a16="http://schemas.microsoft.com/office/drawing/2014/main" val="4137351459"/>
                    </a:ext>
                  </a:extLst>
                </a:gridCol>
                <a:gridCol w="2628900">
                  <a:extLst>
                    <a:ext uri="{9D8B030D-6E8A-4147-A177-3AD203B41FA5}">
                      <a16:colId xmlns:a16="http://schemas.microsoft.com/office/drawing/2014/main" val="1040050599"/>
                    </a:ext>
                  </a:extLst>
                </a:gridCol>
              </a:tblGrid>
              <a:tr h="0">
                <a:tc>
                  <a:txBody>
                    <a:bodyPr/>
                    <a:lstStyle/>
                    <a:p>
                      <a:pPr>
                        <a:buNone/>
                      </a:pPr>
                      <a:r>
                        <a:rPr lang="en-US" b="1" dirty="0">
                          <a:latin typeface="Times New Roman" panose="02020603050405020304" pitchFamily="18" charset="0"/>
                          <a:cs typeface="Times New Roman" panose="02020603050405020304" pitchFamily="18" charset="0"/>
                        </a:rPr>
                        <a:t>Type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b="1" dirty="0">
                          <a:latin typeface="Times New Roman" panose="02020603050405020304" pitchFamily="18" charset="0"/>
                          <a:cs typeface="Times New Roman" panose="02020603050405020304" pitchFamily="18" charset="0"/>
                        </a:rPr>
                        <a:t>Competitors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b="1" dirty="0">
                          <a:latin typeface="Times New Roman" panose="02020603050405020304" pitchFamily="18" charset="0"/>
                          <a:cs typeface="Times New Roman" panose="02020603050405020304" pitchFamily="18" charset="0"/>
                        </a:rPr>
                        <a:t>What They Do</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b="1" dirty="0">
                          <a:latin typeface="Times New Roman" panose="02020603050405020304" pitchFamily="18" charset="0"/>
                          <a:cs typeface="Times New Roman" panose="02020603050405020304" pitchFamily="18" charset="0"/>
                        </a:rPr>
                        <a:t>Gap / Weakness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649431174"/>
                  </a:ext>
                </a:extLst>
              </a:tr>
              <a:tr h="0">
                <a:tc>
                  <a:txBody>
                    <a:bodyPr/>
                    <a:lstStyle/>
                    <a:p>
                      <a:pPr>
                        <a:buNone/>
                      </a:pPr>
                      <a:r>
                        <a:rPr lang="en-US" b="0" dirty="0">
                          <a:latin typeface="Times New Roman" panose="02020603050405020304" pitchFamily="18" charset="0"/>
                          <a:cs typeface="Times New Roman" panose="02020603050405020304" pitchFamily="18" charset="0"/>
                        </a:rPr>
                        <a:t>Direct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a:latin typeface="Times New Roman" panose="02020603050405020304" pitchFamily="18" charset="0"/>
                          <a:cs typeface="Times New Roman" panose="02020603050405020304" pitchFamily="18" charset="0"/>
                        </a:rPr>
                        <a:t>NoWaste, Too Good To Go</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a:latin typeface="Times New Roman" panose="02020603050405020304" pitchFamily="18" charset="0"/>
                          <a:cs typeface="Times New Roman" panose="02020603050405020304" pitchFamily="18" charset="0"/>
                        </a:rPr>
                        <a:t>Track food inventory / reduce waste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dirty="0">
                          <a:latin typeface="Times New Roman" panose="02020603050405020304" pitchFamily="18" charset="0"/>
                          <a:cs typeface="Times New Roman" panose="02020603050405020304" pitchFamily="18" charset="0"/>
                        </a:rPr>
                        <a:t>Limited AI intelligence, weak automation, fragmented experience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22201406"/>
                  </a:ext>
                </a:extLst>
              </a:tr>
              <a:tr h="0">
                <a:tc>
                  <a:txBody>
                    <a:bodyPr/>
                    <a:lstStyle/>
                    <a:p>
                      <a:pPr>
                        <a:buNone/>
                      </a:pPr>
                      <a:r>
                        <a:rPr lang="en-US" b="0">
                          <a:latin typeface="Times New Roman" panose="02020603050405020304" pitchFamily="18" charset="0"/>
                          <a:cs typeface="Times New Roman" panose="02020603050405020304" pitchFamily="18" charset="0"/>
                        </a:rPr>
                        <a:t>Indirect – Meal Planning</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a:latin typeface="Times New Roman" panose="02020603050405020304" pitchFamily="18" charset="0"/>
                          <a:cs typeface="Times New Roman" panose="02020603050405020304" pitchFamily="18" charset="0"/>
                        </a:rPr>
                        <a:t>Mealime, Yummly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a:latin typeface="Times New Roman" panose="02020603050405020304" pitchFamily="18" charset="0"/>
                          <a:cs typeface="Times New Roman" panose="02020603050405020304" pitchFamily="18" charset="0"/>
                        </a:rPr>
                        <a:t>Suggest recipes &amp; meal plans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dirty="0">
                          <a:latin typeface="Times New Roman" panose="02020603050405020304" pitchFamily="18" charset="0"/>
                          <a:cs typeface="Times New Roman" panose="02020603050405020304" pitchFamily="18" charset="0"/>
                        </a:rPr>
                        <a:t>Not connected to actual fridge inventory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94872783"/>
                  </a:ext>
                </a:extLst>
              </a:tr>
              <a:tr h="0">
                <a:tc>
                  <a:txBody>
                    <a:bodyPr/>
                    <a:lstStyle/>
                    <a:p>
                      <a:pPr>
                        <a:buNone/>
                      </a:pPr>
                      <a:r>
                        <a:rPr lang="en-US" b="0" dirty="0">
                          <a:latin typeface="Times New Roman" panose="02020603050405020304" pitchFamily="18" charset="0"/>
                          <a:cs typeface="Times New Roman" panose="02020603050405020304" pitchFamily="18" charset="0"/>
                        </a:rPr>
                        <a:t>Indirect – Grocery / Notes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a:latin typeface="Times New Roman" panose="02020603050405020304" pitchFamily="18" charset="0"/>
                          <a:cs typeface="Times New Roman" panose="02020603050405020304" pitchFamily="18" charset="0"/>
                        </a:rPr>
                        <a:t>AnyList, Google Keep</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a:latin typeface="Times New Roman" panose="02020603050405020304" pitchFamily="18" charset="0"/>
                          <a:cs typeface="Times New Roman" panose="02020603050405020304" pitchFamily="18" charset="0"/>
                        </a:rPr>
                        <a:t>Lists &amp; reminders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buNone/>
                      </a:pPr>
                      <a:r>
                        <a:rPr lang="en-US" dirty="0">
                          <a:latin typeface="Times New Roman" panose="02020603050405020304" pitchFamily="18" charset="0"/>
                          <a:cs typeface="Times New Roman" panose="02020603050405020304" pitchFamily="18" charset="0"/>
                        </a:rPr>
                        <a:t>Manual input, no intelligence, no waste reduction focus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12172131"/>
                  </a:ext>
                </a:extLst>
              </a:tr>
            </a:tbl>
          </a:graphicData>
        </a:graphic>
      </p:graphicFrame>
    </p:spTree>
    <p:extLst>
      <p:ext uri="{BB962C8B-B14F-4D97-AF65-F5344CB8AC3E}">
        <p14:creationId xmlns:p14="http://schemas.microsoft.com/office/powerpoint/2010/main" val="24451519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39B7CC-CA17-888C-4FA6-237A424CA9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045986-9095-509F-8CD5-D77423EF403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D79241C-DA1E-7EEF-2814-14DE0C2BB73D}"/>
              </a:ext>
            </a:extLst>
          </p:cNvPr>
          <p:cNvSpPr txBox="1"/>
          <p:nvPr/>
        </p:nvSpPr>
        <p:spPr>
          <a:xfrm>
            <a:off x="2513149" y="1019069"/>
            <a:ext cx="741691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Selecting a Market and Establishing a Position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BD8110A8-0380-68D8-4A47-BDBC993D121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CC63A99-9200-3B89-DC65-408278AE9BB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441C62D-05BD-D8FB-026F-8AAF6896994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677B515-202B-1280-EBDF-8CC62ED5A0CD}"/>
              </a:ext>
            </a:extLst>
          </p:cNvPr>
          <p:cNvSpPr txBox="1"/>
          <p:nvPr/>
        </p:nvSpPr>
        <p:spPr>
          <a:xfrm>
            <a:off x="889000" y="2095405"/>
            <a:ext cx="10541000" cy="830997"/>
          </a:xfrm>
          <a:prstGeom prst="rect">
            <a:avLst/>
          </a:prstGeom>
          <a:noFill/>
        </p:spPr>
        <p:txBody>
          <a:bodyPr wrap="square" rtlCol="0">
            <a:spAutoFit/>
          </a:bodyPr>
          <a:lstStyle/>
          <a:p>
            <a:pPr marL="457200" indent="-457200" algn="just">
              <a:buFont typeface="+mj-lt"/>
              <a:buAutoNum type="arabicPeriod" startAt="3"/>
            </a:pPr>
            <a:r>
              <a:rPr lang="en-US" sz="2400" b="1" dirty="0">
                <a:latin typeface="Times New Roman" panose="02020603050405020304" pitchFamily="18" charset="0"/>
                <a:cs typeface="Times New Roman" panose="02020603050405020304" pitchFamily="18" charset="0"/>
              </a:rPr>
              <a:t>Crafting a Unique Marketing Position:</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Output: </a:t>
            </a:r>
          </a:p>
        </p:txBody>
      </p:sp>
      <p:sp>
        <p:nvSpPr>
          <p:cNvPr id="4" name="TextBox 3">
            <a:extLst>
              <a:ext uri="{FF2B5EF4-FFF2-40B4-BE49-F238E27FC236}">
                <a16:creationId xmlns:a16="http://schemas.microsoft.com/office/drawing/2014/main" id="{3DBC3308-466D-5052-A68F-8B109387062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49FC96A-8B82-59AA-3587-760BD2D1655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Picture 10" descr="A screenshot of a computer program&#10;&#10;AI-generated content may be incorrect.">
            <a:extLst>
              <a:ext uri="{FF2B5EF4-FFF2-40B4-BE49-F238E27FC236}">
                <a16:creationId xmlns:a16="http://schemas.microsoft.com/office/drawing/2014/main" id="{068DDC45-6367-C3F1-C8A2-6B4FD9B10C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00325" y="2651147"/>
            <a:ext cx="7772400" cy="3178712"/>
          </a:xfrm>
          <a:prstGeom prst="rect">
            <a:avLst/>
          </a:prstGeom>
        </p:spPr>
      </p:pic>
    </p:spTree>
    <p:extLst>
      <p:ext uri="{BB962C8B-B14F-4D97-AF65-F5344CB8AC3E}">
        <p14:creationId xmlns:p14="http://schemas.microsoft.com/office/powerpoint/2010/main" val="36025569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F345EF-FBF9-C1A5-0BFD-85D09679AD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314E52-2882-A3F7-5442-D0AAD4D20D7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24E0E09-7E16-68B0-D921-F2C45A8D0727}"/>
              </a:ext>
            </a:extLst>
          </p:cNvPr>
          <p:cNvSpPr txBox="1"/>
          <p:nvPr/>
        </p:nvSpPr>
        <p:spPr>
          <a:xfrm>
            <a:off x="2513149" y="1019069"/>
            <a:ext cx="741691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Selecting a Market and Establishing a Position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87CA2A1F-C330-BA01-51C0-70BAFC20C5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F2AA01-CB02-8147-AF08-2C92A1B9BA7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F7C9BC4-5409-DA6F-1BC2-714F3E3DBD9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C72E510-DC8A-A1C0-AC09-EDB9160C0E8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2C4CAB9-A7A5-CCB8-7AAD-109A504460C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Picture 10" descr="A screenshot of a computer&#10;&#10;AI-generated content may be incorrect.">
            <a:extLst>
              <a:ext uri="{FF2B5EF4-FFF2-40B4-BE49-F238E27FC236}">
                <a16:creationId xmlns:a16="http://schemas.microsoft.com/office/drawing/2014/main" id="{6574D484-5133-E5B8-BE16-1ED9749DFE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46765" y="1752041"/>
            <a:ext cx="6012300" cy="3099047"/>
          </a:xfrm>
          <a:prstGeom prst="rect">
            <a:avLst/>
          </a:prstGeom>
        </p:spPr>
      </p:pic>
      <p:pic>
        <p:nvPicPr>
          <p:cNvPr id="13" name="Picture 12" descr="A black text on a white background&#10;&#10;AI-generated content may be incorrect.">
            <a:extLst>
              <a:ext uri="{FF2B5EF4-FFF2-40B4-BE49-F238E27FC236}">
                <a16:creationId xmlns:a16="http://schemas.microsoft.com/office/drawing/2014/main" id="{21D94B3A-C632-164F-F2F9-9D29BBA71A8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00465" y="4874618"/>
            <a:ext cx="6012300" cy="1016895"/>
          </a:xfrm>
          <a:prstGeom prst="rect">
            <a:avLst/>
          </a:prstGeom>
        </p:spPr>
      </p:pic>
    </p:spTree>
    <p:extLst>
      <p:ext uri="{BB962C8B-B14F-4D97-AF65-F5344CB8AC3E}">
        <p14:creationId xmlns:p14="http://schemas.microsoft.com/office/powerpoint/2010/main" val="41828478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Branding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046988"/>
          </a:xfrm>
          <a:prstGeom prst="rect">
            <a:avLst/>
          </a:prstGeom>
          <a:noFill/>
        </p:spPr>
        <p:txBody>
          <a:bodyPr wrap="square" rtlCol="0">
            <a:spAutoFit/>
          </a:bodyPr>
          <a:lstStyle/>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brand is the set of attributes—positive or negative—that people associate with a company. These attributes can be positive, such as trustworthy, innovative, dependable, or easy to deal with. Or they can be negative, such as cheap, unreliable, arrogant, or difficult to deal with. The customer loyalty a company creates through its brand is one of its most valuable assets.</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Some companies monitor the integrity of their brands through brand management, which is a program used to protect the image and value of an organization’s brand in consumers’ minds.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073077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Branding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416320"/>
          </a:xfrm>
          <a:prstGeom prst="rect">
            <a:avLst/>
          </a:prstGeom>
          <a:noFill/>
        </p:spPr>
        <p:txBody>
          <a:bodyPr wrap="square" rtlCol="0">
            <a:spAutoFit/>
          </a:bodyPr>
          <a:lstStyle/>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Start-ups must build a brand from scratch; this process begins with selecting the company’s name.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One of the keys to effective branding is to create a strong personality for a firm, designed to appeal to the chosen target market.</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Southwest Airlines, for example, has created a brand that denotes fun. This is a good fit for its historical and current primary target market: people traveling for pleasure rather than business. Similarly, Starbucks have created a brand that denotes an experience framed around warmth and hospitality, encouraging people to linger and buy additional products.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97566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Branding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785652"/>
          </a:xfrm>
          <a:prstGeom prst="rect">
            <a:avLst/>
          </a:prstGeom>
          <a:noFill/>
        </p:spPr>
        <p:txBody>
          <a:bodyPr wrap="square" rtlCol="0">
            <a:spAutoFit/>
          </a:bodyPr>
          <a:lstStyle/>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So how does a new firm develop a brand? On a philosophical level, a firm must have meaning in its customers’ lives. It must create value—something for which customers are willing to pay.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On a more practical level, brands are built through a number of techniques, including advertising, public relations, sponsorships, social media, and good performance.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firm’s name, logo, website design, Facebook page, Instagram account, and even its letterhead are part of its brand. It’s important for start-ups, particularly if they plan to sell to other businesses, to have a polished image immediately so that they have credibility when they approach their potential customers.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20971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Branding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2677656"/>
          </a:xfrm>
          <a:prstGeom prst="rect">
            <a:avLst/>
          </a:prstGeom>
          <a:noFill/>
        </p:spPr>
        <p:txBody>
          <a:bodyPr wrap="square" rtlCol="0">
            <a:spAutoFit/>
          </a:bodyPr>
          <a:lstStyle/>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Most experts warn against placing an overreliance on advertising to build a firm’s brand. A more affordable approach is to rely on word of mouth and the media. Focusing too much on the features and benefits of their products is a common mistake entrepreneurs make when trying to gain attention from the media.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People a human interest story about why a firm was started or a story focused on something that’s distinctly unique about the start-up.</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575305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416320"/>
          </a:xfrm>
          <a:prstGeom prst="rect">
            <a:avLst/>
          </a:prstGeom>
          <a:noFill/>
        </p:spPr>
        <p:txBody>
          <a:bodyPr wrap="square" rtlCol="0">
            <a:spAutoFit/>
          </a:bodyPr>
          <a:lstStyle/>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firm’s marketing mix is the set of controllable, tactical marketing tools that it uses to produce the response it wants in the target market. Most marketers organize their marketing mix into four categories: product, price, promotion, and place (or distribution). For an obvious reason, these categories are commonly referred to as the 4Ps.</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way a firm sells and distributes its product dramatically affects its marketing program. This effect means that the first decision a firm has to make is its overall approach to selling its product or service.</a:t>
            </a:r>
          </a:p>
          <a:p>
            <a:pPr marL="457200" indent="-457200" algn="just">
              <a:buFont typeface="Arial"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32577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416320"/>
          </a:xfrm>
          <a:prstGeom prst="rect">
            <a:avLst/>
          </a:prstGeom>
          <a:noFill/>
        </p:spPr>
        <p:txBody>
          <a:bodyPr wrap="square" rtlCol="0">
            <a:spAutoFit/>
          </a:bodyPr>
          <a:lstStyle/>
          <a:p>
            <a:pPr marL="457200" indent="-457200" algn="just">
              <a:buFont typeface="+mj-lt"/>
              <a:buAutoNum type="arabicPeriod"/>
            </a:pPr>
            <a:r>
              <a:rPr lang="en-US" sz="2400" b="1" dirty="0">
                <a:latin typeface="Times New Roman" panose="02020603050405020304" pitchFamily="18" charset="0"/>
                <a:cs typeface="Times New Roman" panose="02020603050405020304" pitchFamily="18" charset="0"/>
              </a:rPr>
              <a:t>Product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firm’s product is the good or service it offers to its target market. Technically, a product is something that takes on physical form, such as an Apple iPhone, a bicycle, or a solar panel. A service is an activity or benefit that is intangible and does not take on a physical form, such as an airplane trip or advice from an attorney. But when discussing a firm’s marketing mix, both products and services are lumped together under the label “product.”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most important attribute of a product is that it adds value in the mind of its target customers.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62350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416320"/>
          </a:xfrm>
          <a:prstGeom prst="rect">
            <a:avLst/>
          </a:prstGeom>
          <a:noFill/>
        </p:spPr>
        <p:txBody>
          <a:bodyPr wrap="square" rtlCol="0">
            <a:spAutoFit/>
          </a:bodyPr>
          <a:lstStyle/>
          <a:p>
            <a:pPr marL="457200" indent="-457200" algn="just">
              <a:buFont typeface="+mj-lt"/>
              <a:buAutoNum type="arabicPeriod"/>
            </a:pPr>
            <a:r>
              <a:rPr lang="en-US" sz="2400" b="1" dirty="0">
                <a:latin typeface="Times New Roman" panose="02020603050405020304" pitchFamily="18" charset="0"/>
                <a:cs typeface="Times New Roman" panose="02020603050405020304" pitchFamily="18" charset="0"/>
              </a:rPr>
              <a:t>Product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An important distinction should be made between the </a:t>
            </a:r>
            <a:r>
              <a:rPr lang="en-US" sz="2400" b="1" dirty="0">
                <a:latin typeface="Times New Roman" panose="02020603050405020304" pitchFamily="18" charset="0"/>
                <a:cs typeface="Times New Roman" panose="02020603050405020304" pitchFamily="18" charset="0"/>
              </a:rPr>
              <a:t>core product </a:t>
            </a:r>
            <a:r>
              <a:rPr lang="en-US" sz="2400" dirty="0">
                <a:latin typeface="Times New Roman" panose="02020603050405020304" pitchFamily="18" charset="0"/>
                <a:cs typeface="Times New Roman" panose="02020603050405020304" pitchFamily="18" charset="0"/>
              </a:rPr>
              <a:t>and the </a:t>
            </a:r>
            <a:r>
              <a:rPr lang="en-US" sz="2400" b="1" dirty="0">
                <a:latin typeface="Times New Roman" panose="02020603050405020304" pitchFamily="18" charset="0"/>
                <a:cs typeface="Times New Roman" panose="02020603050405020304" pitchFamily="18" charset="0"/>
              </a:rPr>
              <a:t>actual product</a:t>
            </a:r>
            <a:r>
              <a:rPr lang="en-US" sz="2400" dirty="0">
                <a:latin typeface="Times New Roman" panose="02020603050405020304" pitchFamily="18" charset="0"/>
                <a:cs typeface="Times New Roman" panose="02020603050405020304" pitchFamily="18" charset="0"/>
              </a:rPr>
              <a:t>. </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The core product may be a CD that contains a tax preparation program. </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The actual product, which is what the customer buys, may have as many as five characteristics: a quality level, features, design, a brand name, and packaging.</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Entrepreneurs must focus on the actual product that constitute the collection of benefits that the customer ultimately buys.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48953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2308324"/>
          </a:xfrm>
          <a:prstGeom prst="rect">
            <a:avLst/>
          </a:prstGeom>
          <a:noFill/>
        </p:spPr>
        <p:txBody>
          <a:bodyPr wrap="square" rtlCol="0">
            <a:spAutoFit/>
          </a:bodyPr>
          <a:lstStyle/>
          <a:p>
            <a:pPr marL="457200" indent="-457200" algn="just">
              <a:buFont typeface="+mj-lt"/>
              <a:buAutoNum type="arabicPeriod"/>
            </a:pPr>
            <a:r>
              <a:rPr lang="en-US" sz="2400" b="1" dirty="0">
                <a:latin typeface="Times New Roman" panose="02020603050405020304" pitchFamily="18" charset="0"/>
                <a:cs typeface="Times New Roman" panose="02020603050405020304" pitchFamily="18" charset="0"/>
              </a:rPr>
              <a:t>Product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a:t>
            </a:r>
            <a:r>
              <a:rPr lang="en-US" sz="2400" b="1" dirty="0">
                <a:latin typeface="Times New Roman" panose="02020603050405020304" pitchFamily="18" charset="0"/>
                <a:cs typeface="Times New Roman" panose="02020603050405020304" pitchFamily="18" charset="0"/>
              </a:rPr>
              <a:t>reference account </a:t>
            </a:r>
            <a:r>
              <a:rPr lang="en-US" sz="2400" dirty="0">
                <a:latin typeface="Times New Roman" panose="02020603050405020304" pitchFamily="18" charset="0"/>
                <a:cs typeface="Times New Roman" panose="02020603050405020304" pitchFamily="18" charset="0"/>
              </a:rPr>
              <a:t>is an early user of a firm’s product who is willing to give a testimonial regarding his or her experience with the product.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To obtain reference accounts, new firms must often offer their product to an initial group of customers for free or at a reduced price in exchange for their willingness to try the product and for their feedback.</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38897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2308324"/>
          </a:xfrm>
          <a:prstGeom prst="rect">
            <a:avLst/>
          </a:prstGeom>
          <a:noFill/>
        </p:spPr>
        <p:txBody>
          <a:bodyPr wrap="square" rtlCol="0">
            <a:spAutoFit/>
          </a:bodyPr>
          <a:lstStyle/>
          <a:p>
            <a:pPr marL="457200" indent="-457200" algn="just">
              <a:buFont typeface="+mj-lt"/>
              <a:buAutoNum type="arabicPeriod" startAt="2"/>
            </a:pPr>
            <a:r>
              <a:rPr lang="en-US" sz="2400" b="1" dirty="0">
                <a:latin typeface="Times New Roman" panose="02020603050405020304" pitchFamily="18" charset="0"/>
                <a:cs typeface="Times New Roman" panose="02020603050405020304" pitchFamily="18" charset="0"/>
              </a:rPr>
              <a:t>Price</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Price is an extremely important element of the marketing mix because it ultimately determines how much money a company can earn. The price a company charges for its products also sends a clear message to its target market.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Most entrepreneurs use one of two methods to set the price for their products: cost-based pricing or value-based pricing.</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76369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416320"/>
          </a:xfrm>
          <a:prstGeom prst="rect">
            <a:avLst/>
          </a:prstGeom>
          <a:noFill/>
        </p:spPr>
        <p:txBody>
          <a:bodyPr wrap="square" rtlCol="0">
            <a:spAutoFit/>
          </a:bodyPr>
          <a:lstStyle/>
          <a:p>
            <a:pPr marL="457200" indent="-457200" algn="just">
              <a:buFont typeface="+mj-lt"/>
              <a:buAutoNum type="arabicPeriod" startAt="2"/>
            </a:pPr>
            <a:r>
              <a:rPr lang="en-US" sz="2400" b="1" dirty="0">
                <a:latin typeface="Times New Roman" panose="02020603050405020304" pitchFamily="18" charset="0"/>
                <a:cs typeface="Times New Roman" panose="02020603050405020304" pitchFamily="18" charset="0"/>
              </a:rPr>
              <a:t>Price</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In </a:t>
            </a:r>
            <a:r>
              <a:rPr lang="en-US" sz="2400" b="1" dirty="0">
                <a:latin typeface="Times New Roman" panose="02020603050405020304" pitchFamily="18" charset="0"/>
                <a:cs typeface="Times New Roman" panose="02020603050405020304" pitchFamily="18" charset="0"/>
              </a:rPr>
              <a:t>cost-based pricing</a:t>
            </a:r>
            <a:r>
              <a:rPr lang="en-US" sz="2400" dirty="0">
                <a:latin typeface="Times New Roman" panose="02020603050405020304" pitchFamily="18" charset="0"/>
                <a:cs typeface="Times New Roman" panose="02020603050405020304" pitchFamily="18" charset="0"/>
              </a:rPr>
              <a:t>, the list price is determined by adding a markup percentage to a product’s cost. The markup percentage may be standard for the industry or may be arbitrarily determined by the entrepreneur.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advantage of this method is that it is straightforward, and it is relatively easy to justify the price of a good or service.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disadvantage is that it is not always easy to estimate what the costs of a product will be. Once a price is set, it is difficult to raise it, even if a company’s costs increase in an unpredicted manner.</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441671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046988"/>
          </a:xfrm>
          <a:prstGeom prst="rect">
            <a:avLst/>
          </a:prstGeom>
          <a:noFill/>
        </p:spPr>
        <p:txBody>
          <a:bodyPr wrap="square" rtlCol="0">
            <a:spAutoFit/>
          </a:bodyPr>
          <a:lstStyle/>
          <a:p>
            <a:pPr marL="457200" indent="-457200" algn="just">
              <a:buFont typeface="+mj-lt"/>
              <a:buAutoNum type="arabicPeriod" startAt="2"/>
            </a:pPr>
            <a:r>
              <a:rPr lang="en-US" sz="2400" b="1" dirty="0">
                <a:latin typeface="Times New Roman" panose="02020603050405020304" pitchFamily="18" charset="0"/>
                <a:cs typeface="Times New Roman" panose="02020603050405020304" pitchFamily="18" charset="0"/>
              </a:rPr>
              <a:t>Price</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In </a:t>
            </a:r>
            <a:r>
              <a:rPr lang="en-US" sz="2400" b="1" dirty="0">
                <a:latin typeface="Times New Roman" panose="02020603050405020304" pitchFamily="18" charset="0"/>
                <a:cs typeface="Times New Roman" panose="02020603050405020304" pitchFamily="18" charset="0"/>
              </a:rPr>
              <a:t>value-based pricing</a:t>
            </a:r>
            <a:r>
              <a:rPr lang="en-US" sz="2400" dirty="0">
                <a:latin typeface="Times New Roman" panose="02020603050405020304" pitchFamily="18" charset="0"/>
                <a:cs typeface="Times New Roman" panose="02020603050405020304" pitchFamily="18" charset="0"/>
              </a:rPr>
              <a:t>, the list price is determined by estimating what consumers are willing to pay for a product.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What a customer is willing to pay is determined by the perceived value of the product and by the number of choices available in the marketplace.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company can work backwards by testing to see what its target market is willing to pay. A firm influences its customers’ perception of the value through positioning, branding, and the other elements of the marketing mix.</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7549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2677656"/>
          </a:xfrm>
          <a:prstGeom prst="rect">
            <a:avLst/>
          </a:prstGeom>
          <a:noFill/>
        </p:spPr>
        <p:txBody>
          <a:bodyPr wrap="square" rtlCol="0">
            <a:spAutoFit/>
          </a:bodyPr>
          <a:lstStyle/>
          <a:p>
            <a:pPr marL="457200" indent="-457200" algn="just">
              <a:buFont typeface="+mj-lt"/>
              <a:buAutoNum type="arabicPeriod" startAt="2"/>
            </a:pPr>
            <a:r>
              <a:rPr lang="en-US" sz="2400" b="1" dirty="0">
                <a:latin typeface="Times New Roman" panose="02020603050405020304" pitchFamily="18" charset="0"/>
                <a:cs typeface="Times New Roman" panose="02020603050405020304" pitchFamily="18" charset="0"/>
              </a:rPr>
              <a:t>Price</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Most experts also warn entrepreneurs to resist the temptation to charge a low price for their products in the hopes of capturing market share. This approach can win a sale but generates little profit.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In addition, most consumers make a price-quality attribution when looking at the price of a product. This means that consumers naturally assume that the higher-priced product is also the better-quality product.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579768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2308324"/>
          </a:xfrm>
          <a:prstGeom prst="rect">
            <a:avLst/>
          </a:prstGeom>
          <a:noFill/>
        </p:spPr>
        <p:txBody>
          <a:bodyPr wrap="square" rtlCol="0">
            <a:spAutoFit/>
          </a:bodyPr>
          <a:lstStyle/>
          <a:p>
            <a:pPr marL="457200" indent="-457200" algn="just">
              <a:buFont typeface="+mj-lt"/>
              <a:buAutoNum type="arabicPeriod" startAt="3"/>
            </a:pPr>
            <a:r>
              <a:rPr lang="en-US" sz="2400" b="1" dirty="0">
                <a:latin typeface="Times New Roman" panose="02020603050405020304" pitchFamily="18" charset="0"/>
                <a:cs typeface="Times New Roman" panose="02020603050405020304" pitchFamily="18" charset="0"/>
              </a:rPr>
              <a:t>Promotion</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Promotion refers to the actions the firm takes to communicate the merits of its product to its target market. Ultimately, the goal is to persuade people to buy the product. There are a number of these actions, but most start-ups have limited resources, meaning that they must carefully study promotion activities before choosing the one or ones they’ll use.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480369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785652"/>
          </a:xfrm>
          <a:prstGeom prst="rect">
            <a:avLst/>
          </a:prstGeom>
          <a:noFill/>
        </p:spPr>
        <p:txBody>
          <a:bodyPr wrap="square" rtlCol="0">
            <a:spAutoFit/>
          </a:bodyPr>
          <a:lstStyle/>
          <a:p>
            <a:pPr marL="457200" indent="-457200" algn="just">
              <a:buFont typeface="+mj-lt"/>
              <a:buAutoNum type="arabicPeriod" startAt="3"/>
            </a:pPr>
            <a:r>
              <a:rPr lang="en-US" sz="2400" b="1" dirty="0">
                <a:latin typeface="Times New Roman" panose="02020603050405020304" pitchFamily="18" charset="0"/>
                <a:cs typeface="Times New Roman" panose="02020603050405020304" pitchFamily="18" charset="0"/>
              </a:rPr>
              <a:t>Promotion</a:t>
            </a:r>
          </a:p>
          <a:p>
            <a:pPr marL="457200" indent="-457200" algn="just">
              <a:buFont typeface="Arial" charset="0"/>
              <a:buChar char="•"/>
            </a:pPr>
            <a:r>
              <a:rPr lang="en-US" sz="2400" b="1" dirty="0">
                <a:latin typeface="Times New Roman" panose="02020603050405020304" pitchFamily="18" charset="0"/>
                <a:cs typeface="Times New Roman" panose="02020603050405020304" pitchFamily="18" charset="0"/>
              </a:rPr>
              <a:t>Advertising</a:t>
            </a:r>
            <a:r>
              <a:rPr lang="en-US" sz="2400" dirty="0">
                <a:latin typeface="Times New Roman" panose="02020603050405020304" pitchFamily="18" charset="0"/>
                <a:cs typeface="Times New Roman" panose="02020603050405020304" pitchFamily="18" charset="0"/>
              </a:rPr>
              <a:t> is making people aware of a product in hopes of persuading them to buy it. Advertising’s major goals are to:</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Raise customer awareness of a product</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Explain a product’s comparative features and benefits</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Create associations between a product and a certain lifestyle</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These goals can be accomplished through a number of media including direct mail, magazines, newspapers, radio, the Internet, blogs, television, and billboard advertising. The most effective ads tend to be those that are memorable and support a product’s brand.</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83110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785652"/>
          </a:xfrm>
          <a:prstGeom prst="rect">
            <a:avLst/>
          </a:prstGeom>
          <a:noFill/>
        </p:spPr>
        <p:txBody>
          <a:bodyPr wrap="square" rtlCol="0">
            <a:spAutoFit/>
          </a:bodyPr>
          <a:lstStyle/>
          <a:p>
            <a:pPr marL="457200" indent="-457200" algn="just">
              <a:buFont typeface="+mj-lt"/>
              <a:buAutoNum type="arabicPeriod" startAt="3"/>
            </a:pPr>
            <a:r>
              <a:rPr lang="en-US" sz="2400" b="1" dirty="0">
                <a:latin typeface="Times New Roman" panose="02020603050405020304" pitchFamily="18" charset="0"/>
                <a:cs typeface="Times New Roman" panose="02020603050405020304" pitchFamily="18" charset="0"/>
              </a:rPr>
              <a:t>Promotion</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One of the most cost-effective ways to increase the awareness of the products a company sells is through </a:t>
            </a:r>
            <a:r>
              <a:rPr lang="en-US" sz="2400" b="1" dirty="0">
                <a:latin typeface="Times New Roman" panose="02020603050405020304" pitchFamily="18" charset="0"/>
                <a:cs typeface="Times New Roman" panose="02020603050405020304" pitchFamily="18" charset="0"/>
              </a:rPr>
              <a:t>public relations</a:t>
            </a:r>
            <a:r>
              <a:rPr lang="en-US" sz="2400" dirty="0">
                <a:latin typeface="Times New Roman" panose="02020603050405020304" pitchFamily="18" charset="0"/>
                <a:cs typeface="Times New Roman" panose="02020603050405020304" pitchFamily="18" charset="0"/>
              </a:rPr>
              <a:t>.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Public relations refers to efforts to establish and maintain a company’s image with the public.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major difference between public relations and advertising is that public relations is not paid for directly. The cost of public relations to a firm is the effort it expends to network with journalists, blog authors, and other people to try to interest them in saying or writing good things about the company and its products.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41050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1938992"/>
          </a:xfrm>
          <a:prstGeom prst="rect">
            <a:avLst/>
          </a:prstGeom>
          <a:noFill/>
        </p:spPr>
        <p:txBody>
          <a:bodyPr wrap="square" rtlCol="0">
            <a:spAutoFit/>
          </a:bodyPr>
          <a:lstStyle/>
          <a:p>
            <a:pPr marL="457200" indent="-457200" algn="just">
              <a:buFont typeface="+mj-lt"/>
              <a:buAutoNum type="arabicPeriod" startAt="3"/>
            </a:pPr>
            <a:r>
              <a:rPr lang="en-US" sz="2400" b="1" dirty="0">
                <a:latin typeface="Times New Roman" panose="02020603050405020304" pitchFamily="18" charset="0"/>
                <a:cs typeface="Times New Roman" panose="02020603050405020304" pitchFamily="18" charset="0"/>
              </a:rPr>
              <a:t>Promotion</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Many start-ups emphasize public relations over advertising primarily because it’s cheaper and helps build the firm’s credibility.</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firm’s public relations effort can be oriented to telling the company’s story through a third party, such as a magazine or a newspaper.</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668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416320"/>
          </a:xfrm>
          <a:prstGeom prst="rect">
            <a:avLst/>
          </a:prstGeom>
          <a:noFill/>
        </p:spPr>
        <p:txBody>
          <a:bodyPr wrap="square" rtlCol="0">
            <a:spAutoFit/>
          </a:bodyPr>
          <a:lstStyle/>
          <a:p>
            <a:pPr marL="457200" indent="-457200" algn="just">
              <a:buFont typeface="+mj-lt"/>
              <a:buAutoNum type="arabicPeriod" startAt="3"/>
            </a:pPr>
            <a:r>
              <a:rPr lang="en-US" sz="2400" b="1" dirty="0">
                <a:latin typeface="Times New Roman" panose="02020603050405020304" pitchFamily="18" charset="0"/>
                <a:cs typeface="Times New Roman" panose="02020603050405020304" pitchFamily="18" charset="0"/>
              </a:rPr>
              <a:t>Promotion</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Use of </a:t>
            </a:r>
            <a:r>
              <a:rPr lang="en-US" sz="2400" b="1" dirty="0">
                <a:latin typeface="Times New Roman" panose="02020603050405020304" pitchFamily="18" charset="0"/>
                <a:cs typeface="Times New Roman" panose="02020603050405020304" pitchFamily="18" charset="0"/>
              </a:rPr>
              <a:t>social media </a:t>
            </a:r>
            <a:r>
              <a:rPr lang="en-US" sz="2400" dirty="0">
                <a:latin typeface="Times New Roman" panose="02020603050405020304" pitchFamily="18" charset="0"/>
                <a:cs typeface="Times New Roman" panose="02020603050405020304" pitchFamily="18" charset="0"/>
              </a:rPr>
              <a:t>consists primarily of blogging and establishing a presence and connecting with customers and others through social networking sites such as Facebook, X, Instagram, or Snapchat.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idea behind blogs is that they familiarize people with a business and help build an emotional bond between a business and its customers.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key to maintaining a successful blog is to keep it fresh and make it informative and fun. It should also engage its readers in the “industry” and “lifestyle” that a company promotes as much as a company’s products.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534084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416320"/>
          </a:xfrm>
          <a:prstGeom prst="rect">
            <a:avLst/>
          </a:prstGeom>
          <a:noFill/>
        </p:spPr>
        <p:txBody>
          <a:bodyPr wrap="square" rtlCol="0">
            <a:spAutoFit/>
          </a:bodyPr>
          <a:lstStyle/>
          <a:p>
            <a:pPr marL="457200" indent="-457200" algn="just">
              <a:buFont typeface="+mj-lt"/>
              <a:buAutoNum type="arabicPeriod" startAt="3"/>
            </a:pPr>
            <a:r>
              <a:rPr lang="en-US" sz="2400" b="1" dirty="0">
                <a:latin typeface="Times New Roman" panose="02020603050405020304" pitchFamily="18" charset="0"/>
                <a:cs typeface="Times New Roman" panose="02020603050405020304" pitchFamily="18" charset="0"/>
              </a:rPr>
              <a:t>Promotion</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Many start-ups also benefit from establishing a presence on social networking sites like Facebook, X, Instagram, and Pinterest.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Facebook has made itself more attractive to businesses since launching a family of social plug-ins in April 2010. Social plug-ins are tools that websites can use to provide their users with personalized and social experiences. Facebook’s most popular social plug-ins, which a website can install, include the Like button, the Share button, and the Comments box. These social plug-ins allow people to share their Facebook experiences with their friends on Facebook.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08828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785652"/>
          </a:xfrm>
          <a:prstGeom prst="rect">
            <a:avLst/>
          </a:prstGeom>
          <a:noFill/>
        </p:spPr>
        <p:txBody>
          <a:bodyPr wrap="square" rtlCol="0">
            <a:spAutoFit/>
          </a:bodyPr>
          <a:lstStyle/>
          <a:p>
            <a:pPr marL="457200" indent="-457200" algn="just">
              <a:buFont typeface="+mj-lt"/>
              <a:buAutoNum type="arabicPeriod" startAt="4"/>
            </a:pPr>
            <a:r>
              <a:rPr lang="en-US" sz="2400" b="1" dirty="0">
                <a:latin typeface="Times New Roman" panose="02020603050405020304" pitchFamily="18" charset="0"/>
                <a:cs typeface="Times New Roman" panose="02020603050405020304" pitchFamily="18" charset="0"/>
              </a:rPr>
              <a:t>Place (or Distribution)</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Place, or distribution, encompasses all the activities that move a firm’s product from its place of origin to the consumer.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distribution channel is the route a product takes from the place it is made to the customer who is the end user.</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first choice a firm has to make regarding distribution is whether to sell its products directly to consumers or through intermediaries such as wholesalers or distributors.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Within most industries, both choices are available, so the decision typically depends on how a firm believes its target market wants to buy its product.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02557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416320"/>
          </a:xfrm>
          <a:prstGeom prst="rect">
            <a:avLst/>
          </a:prstGeom>
          <a:noFill/>
        </p:spPr>
        <p:txBody>
          <a:bodyPr wrap="square" rtlCol="0">
            <a:spAutoFit/>
          </a:bodyPr>
          <a:lstStyle/>
          <a:p>
            <a:pPr marL="457200" indent="-457200" algn="just">
              <a:buFont typeface="+mj-lt"/>
              <a:buAutoNum type="arabicPeriod" startAt="4"/>
            </a:pPr>
            <a:r>
              <a:rPr lang="en-US" sz="2400" b="1" dirty="0">
                <a:latin typeface="Times New Roman" panose="02020603050405020304" pitchFamily="18" charset="0"/>
                <a:cs typeface="Times New Roman" panose="02020603050405020304" pitchFamily="18" charset="0"/>
              </a:rPr>
              <a:t>Place (or Distribution)</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Many firms </a:t>
            </a:r>
            <a:r>
              <a:rPr lang="en-US" sz="2400" b="1" dirty="0">
                <a:latin typeface="Times New Roman" panose="02020603050405020304" pitchFamily="18" charset="0"/>
                <a:cs typeface="Times New Roman" panose="02020603050405020304" pitchFamily="18" charset="0"/>
              </a:rPr>
              <a:t>sell directly </a:t>
            </a:r>
            <a:r>
              <a:rPr lang="en-US" sz="2400" dirty="0">
                <a:latin typeface="Times New Roman" panose="02020603050405020304" pitchFamily="18" charset="0"/>
                <a:cs typeface="Times New Roman" panose="02020603050405020304" pitchFamily="18" charset="0"/>
              </a:rPr>
              <a:t>to customers. Being able to control the process of moving products from their place of origin to the end user instead of relying on third parties is a major advantage of direct selling.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disadvantage of selling direct is that a firm has more of its capital tied up in fixed assets because it must own or rent retail outlets, must maintain a sales force, and/or must support an e-commerce website. It must also find its own buyers rather than have distributors that are constantly looking for new outlets for the firm’s products.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69588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2677656"/>
          </a:xfrm>
          <a:prstGeom prst="rect">
            <a:avLst/>
          </a:prstGeom>
          <a:noFill/>
        </p:spPr>
        <p:txBody>
          <a:bodyPr wrap="square" rtlCol="0">
            <a:spAutoFit/>
          </a:bodyPr>
          <a:lstStyle/>
          <a:p>
            <a:pPr marL="457200" indent="-457200" algn="just">
              <a:buFont typeface="+mj-lt"/>
              <a:buAutoNum type="arabicPeriod" startAt="4"/>
            </a:pPr>
            <a:r>
              <a:rPr lang="en-US" sz="2400" b="1" dirty="0">
                <a:latin typeface="Times New Roman" panose="02020603050405020304" pitchFamily="18" charset="0"/>
                <a:cs typeface="Times New Roman" panose="02020603050405020304" pitchFamily="18" charset="0"/>
              </a:rPr>
              <a:t>Place (or Distribution)</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Firms selling through </a:t>
            </a:r>
            <a:r>
              <a:rPr lang="en-US" sz="2400" b="1" dirty="0">
                <a:latin typeface="Times New Roman" panose="02020603050405020304" pitchFamily="18" charset="0"/>
                <a:cs typeface="Times New Roman" panose="02020603050405020304" pitchFamily="18" charset="0"/>
              </a:rPr>
              <a:t>intermediaries</a:t>
            </a:r>
            <a:r>
              <a:rPr lang="en-US" sz="2400" dirty="0">
                <a:latin typeface="Times New Roman" panose="02020603050405020304" pitchFamily="18" charset="0"/>
                <a:cs typeface="Times New Roman" panose="02020603050405020304" pitchFamily="18" charset="0"/>
              </a:rPr>
              <a:t> typically pass off their products to wholesalers or distributors that place them in retail outlets to be sold. An advantage of this approach is that the firm does not need to own as much of the distribution channel.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disadvantage of selling through intermediaries is that a firm loses a certain amount of control of its product.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50072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23EBAC-243C-3C3A-9711-56F1F7424F1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511B67-6648-D1EF-86A3-14D7C7822E2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6CE2C5E-CA63-E55F-AC44-297E184DC337}"/>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0A471CED-7016-42A8-2B55-5EA316B189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922D20-A77C-D7F4-CC0C-62300FB3CD5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77CAF46-F5CA-5A32-C1BF-6772C5925AA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8BC4812-F85B-4F6B-E1C6-226529BF6B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E669FD6-DC9C-AA7B-2E17-5BEB9E707E9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2" name="Picture 11" descr="A white text with black text&#10;&#10;AI-generated content may be incorrect.">
            <a:extLst>
              <a:ext uri="{FF2B5EF4-FFF2-40B4-BE49-F238E27FC236}">
                <a16:creationId xmlns:a16="http://schemas.microsoft.com/office/drawing/2014/main" id="{E62F60AD-E938-3E43-9850-65D9BA2193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75125" y="2156201"/>
            <a:ext cx="6197600" cy="3429000"/>
          </a:xfrm>
          <a:prstGeom prst="rect">
            <a:avLst/>
          </a:prstGeom>
        </p:spPr>
      </p:pic>
      <p:sp>
        <p:nvSpPr>
          <p:cNvPr id="13" name="TextBox 12">
            <a:extLst>
              <a:ext uri="{FF2B5EF4-FFF2-40B4-BE49-F238E27FC236}">
                <a16:creationId xmlns:a16="http://schemas.microsoft.com/office/drawing/2014/main" id="{55A63B23-9838-1603-1331-51EA9C2C9B3B}"/>
              </a:ext>
            </a:extLst>
          </p:cNvPr>
          <p:cNvSpPr txBox="1"/>
          <p:nvPr/>
        </p:nvSpPr>
        <p:spPr>
          <a:xfrm>
            <a:off x="1214179" y="2789499"/>
            <a:ext cx="2987431" cy="1938992"/>
          </a:xfrm>
          <a:prstGeom prst="rect">
            <a:avLst/>
          </a:prstGeom>
          <a:noFill/>
        </p:spPr>
        <p:txBody>
          <a:bodyPr wrap="square" rtlCol="0">
            <a:spAutoFit/>
          </a:bodyPr>
          <a:lstStyle/>
          <a:p>
            <a:r>
              <a:rPr lang="en-LB" sz="2400" dirty="0">
                <a:latin typeface="Times New Roman" panose="02020603050405020304" pitchFamily="18" charset="0"/>
                <a:cs typeface="Times New Roman" panose="02020603050405020304" pitchFamily="18" charset="0"/>
              </a:rPr>
              <a:t>Now let’s try this prompt for developing a complete 4Ps marketing strategy for FoodSync</a:t>
            </a:r>
          </a:p>
        </p:txBody>
      </p:sp>
    </p:spTree>
    <p:extLst>
      <p:ext uri="{BB962C8B-B14F-4D97-AF65-F5344CB8AC3E}">
        <p14:creationId xmlns:p14="http://schemas.microsoft.com/office/powerpoint/2010/main" val="16670840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White" id="{BB1DD8DE-3236-204E-815B-49E6C4F11EB4}" vid="{7FC3D48B-B578-2E43-92F4-863F43226E1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72dd187aee0fa4c4f206a8ca306f280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aa173ddd34c2848c8a77f2243b428c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9FC8804-4D73-403E-A841-13A93B340E87}"/>
</file>

<file path=customXml/itemProps2.xml><?xml version="1.0" encoding="utf-8"?>
<ds:datastoreItem xmlns:ds="http://schemas.openxmlformats.org/officeDocument/2006/customXml" ds:itemID="{C19752A2-4204-4FB6-9E1A-94DF8207153E}"/>
</file>

<file path=customXml/itemProps3.xml><?xml version="1.0" encoding="utf-8"?>
<ds:datastoreItem xmlns:ds="http://schemas.openxmlformats.org/officeDocument/2006/customXml" ds:itemID="{A26571AA-BA80-4756-9038-CAA7E7542D3E}"/>
</file>

<file path=docProps/app.xml><?xml version="1.0" encoding="utf-8"?>
<Properties xmlns="http://schemas.openxmlformats.org/officeDocument/2006/extended-properties" xmlns:vt="http://schemas.openxmlformats.org/officeDocument/2006/docPropsVTypes">
  <Template>Presentation Midocean  White</Template>
  <TotalTime>2213</TotalTime>
  <Words>4039</Words>
  <Application>Microsoft Macintosh PowerPoint</Application>
  <PresentationFormat>Widescreen</PresentationFormat>
  <Paragraphs>404</Paragraphs>
  <Slides>42</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Office</cp:lastModifiedBy>
  <cp:revision>23</cp:revision>
  <dcterms:created xsi:type="dcterms:W3CDTF">2023-11-29T17:27:40Z</dcterms:created>
  <dcterms:modified xsi:type="dcterms:W3CDTF">2026-03-31T07:36:07Z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