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sldIdLst>
    <p:sldId id="480" r:id="rId2"/>
    <p:sldId id="303" r:id="rId3"/>
    <p:sldId id="482" r:id="rId4"/>
    <p:sldId id="483" r:id="rId5"/>
    <p:sldId id="383" r:id="rId6"/>
    <p:sldId id="384" r:id="rId7"/>
    <p:sldId id="385" r:id="rId8"/>
    <p:sldId id="426" r:id="rId9"/>
    <p:sldId id="388" r:id="rId10"/>
    <p:sldId id="387" r:id="rId11"/>
    <p:sldId id="389" r:id="rId12"/>
    <p:sldId id="390" r:id="rId13"/>
    <p:sldId id="391" r:id="rId14"/>
    <p:sldId id="392" r:id="rId15"/>
    <p:sldId id="393" r:id="rId16"/>
    <p:sldId id="394" r:id="rId17"/>
    <p:sldId id="395" r:id="rId18"/>
    <p:sldId id="396" r:id="rId19"/>
    <p:sldId id="397" r:id="rId20"/>
    <p:sldId id="398" r:id="rId21"/>
    <p:sldId id="399" r:id="rId22"/>
    <p:sldId id="400" r:id="rId23"/>
    <p:sldId id="401" r:id="rId24"/>
    <p:sldId id="402" r:id="rId25"/>
    <p:sldId id="403" r:id="rId26"/>
    <p:sldId id="404" r:id="rId27"/>
    <p:sldId id="405" r:id="rId28"/>
    <p:sldId id="406" r:id="rId29"/>
    <p:sldId id="425" r:id="rId30"/>
    <p:sldId id="408" r:id="rId31"/>
    <p:sldId id="409" r:id="rId32"/>
    <p:sldId id="410" r:id="rId33"/>
    <p:sldId id="411" r:id="rId34"/>
    <p:sldId id="421" r:id="rId35"/>
    <p:sldId id="412" r:id="rId36"/>
    <p:sldId id="428" r:id="rId37"/>
    <p:sldId id="413" r:id="rId38"/>
    <p:sldId id="414" r:id="rId39"/>
    <p:sldId id="415" r:id="rId40"/>
    <p:sldId id="429" r:id="rId41"/>
    <p:sldId id="424" r:id="rId42"/>
    <p:sldId id="430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482"/>
            <p14:sldId id="483"/>
            <p14:sldId id="383"/>
            <p14:sldId id="384"/>
            <p14:sldId id="385"/>
            <p14:sldId id="426"/>
            <p14:sldId id="388"/>
            <p14:sldId id="387"/>
            <p14:sldId id="389"/>
            <p14:sldId id="390"/>
            <p14:sldId id="391"/>
            <p14:sldId id="392"/>
            <p14:sldId id="393"/>
            <p14:sldId id="394"/>
            <p14:sldId id="395"/>
            <p14:sldId id="396"/>
            <p14:sldId id="397"/>
            <p14:sldId id="398"/>
            <p14:sldId id="399"/>
            <p14:sldId id="400"/>
            <p14:sldId id="401"/>
            <p14:sldId id="402"/>
            <p14:sldId id="403"/>
            <p14:sldId id="404"/>
            <p14:sldId id="405"/>
            <p14:sldId id="406"/>
            <p14:sldId id="425"/>
            <p14:sldId id="408"/>
            <p14:sldId id="409"/>
            <p14:sldId id="410"/>
            <p14:sldId id="411"/>
            <p14:sldId id="421"/>
            <p14:sldId id="412"/>
            <p14:sldId id="428"/>
            <p14:sldId id="413"/>
            <p14:sldId id="414"/>
            <p14:sldId id="415"/>
            <p14:sldId id="429"/>
            <p14:sldId id="424"/>
            <p14:sldId id="43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3769" autoAdjust="0"/>
  </p:normalViewPr>
  <p:slideViewPr>
    <p:cSldViewPr snapToGrid="0">
      <p:cViewPr varScale="1">
        <p:scale>
          <a:sx n="106" d="100"/>
          <a:sy n="106" d="100"/>
        </p:scale>
        <p:origin x="792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10/2/23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69164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97222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B3AB90AE-0B5B-B624-BD35-A6163C98DB4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7.</a:t>
            </a:r>
            <a:fld id="{918AEC90-649A-4B4A-80F1-818006BB3CA1}" type="slidenum">
              <a:rPr lang="en-US" altLang="en-EG"/>
              <a:pPr/>
              <a:t>5</a:t>
            </a:fld>
            <a:endParaRPr lang="en-US" altLang="en-EG"/>
          </a:p>
        </p:txBody>
      </p:sp>
      <p:sp>
        <p:nvSpPr>
          <p:cNvPr id="353282" name="Rectangle 2">
            <a:extLst>
              <a:ext uri="{FF2B5EF4-FFF2-40B4-BE49-F238E27FC236}">
                <a16:creationId xmlns:a16="http://schemas.microsoft.com/office/drawing/2014/main" id="{10D8A88C-D32B-1CEC-BFF8-8B247A16A1B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353283" name="Rectangle 3">
            <a:extLst>
              <a:ext uri="{FF2B5EF4-FFF2-40B4-BE49-F238E27FC236}">
                <a16:creationId xmlns:a16="http://schemas.microsoft.com/office/drawing/2014/main" id="{FD97001E-592C-3B3F-0FFB-3F7AAE1FAD7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BB81CA80-3481-3B98-C7DA-32C61FC5D2C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7.</a:t>
            </a:r>
            <a:fld id="{F4BC467E-E3BD-F14A-BE68-6047BEA544A5}" type="slidenum">
              <a:rPr lang="en-US" altLang="en-EG"/>
              <a:pPr/>
              <a:t>6</a:t>
            </a:fld>
            <a:endParaRPr lang="en-US" altLang="en-EG"/>
          </a:p>
        </p:txBody>
      </p:sp>
      <p:sp>
        <p:nvSpPr>
          <p:cNvPr id="352258" name="Rectangle 2">
            <a:extLst>
              <a:ext uri="{FF2B5EF4-FFF2-40B4-BE49-F238E27FC236}">
                <a16:creationId xmlns:a16="http://schemas.microsoft.com/office/drawing/2014/main" id="{3ABEC9E3-B95B-2448-1A5D-3A6B30AE3FD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352259" name="Rectangle 3">
            <a:extLst>
              <a:ext uri="{FF2B5EF4-FFF2-40B4-BE49-F238E27FC236}">
                <a16:creationId xmlns:a16="http://schemas.microsoft.com/office/drawing/2014/main" id="{E2D8A962-3D18-7876-6429-57005AF1849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EFE676C3-AAD9-DC47-0CFA-D5AB75BFF18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7.</a:t>
            </a:r>
            <a:fld id="{612D8B17-F4CE-CF49-9E2E-699BF5A1D2F2}" type="slidenum">
              <a:rPr lang="en-US" altLang="en-EG"/>
              <a:pPr/>
              <a:t>7</a:t>
            </a:fld>
            <a:endParaRPr lang="en-US" altLang="en-EG"/>
          </a:p>
        </p:txBody>
      </p:sp>
      <p:sp>
        <p:nvSpPr>
          <p:cNvPr id="245762" name="Rectangle 2">
            <a:extLst>
              <a:ext uri="{FF2B5EF4-FFF2-40B4-BE49-F238E27FC236}">
                <a16:creationId xmlns:a16="http://schemas.microsoft.com/office/drawing/2014/main" id="{3A2A2D04-F657-0323-034D-0A5D0D76484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245764" name="Rectangle 4">
            <a:extLst>
              <a:ext uri="{FF2B5EF4-FFF2-40B4-BE49-F238E27FC236}">
                <a16:creationId xmlns:a16="http://schemas.microsoft.com/office/drawing/2014/main" id="{B1253444-CFE6-66F5-CD01-C2BC0EEF357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C6948CCF-4F63-4336-F458-AD9F6FE4800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7.</a:t>
            </a:r>
            <a:fld id="{E826AABF-6A19-A144-AC1C-075A0BD7D931}" type="slidenum">
              <a:rPr lang="en-US" altLang="en-EG"/>
              <a:pPr/>
              <a:t>8</a:t>
            </a:fld>
            <a:endParaRPr lang="en-US" altLang="en-EG"/>
          </a:p>
        </p:txBody>
      </p:sp>
      <p:sp>
        <p:nvSpPr>
          <p:cNvPr id="328706" name="Rectangle 2">
            <a:extLst>
              <a:ext uri="{FF2B5EF4-FFF2-40B4-BE49-F238E27FC236}">
                <a16:creationId xmlns:a16="http://schemas.microsoft.com/office/drawing/2014/main" id="{A8AD0BDC-79C5-7389-D2A7-B79B6BC2746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328708" name="Rectangle 4">
            <a:extLst>
              <a:ext uri="{FF2B5EF4-FFF2-40B4-BE49-F238E27FC236}">
                <a16:creationId xmlns:a16="http://schemas.microsoft.com/office/drawing/2014/main" id="{E44D9ED4-41B1-02E8-A7AB-E717940BE9E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E58925DE-BF43-4971-5FC7-FFA79670BF5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7.</a:t>
            </a:r>
            <a:fld id="{558D8F5A-2994-6443-A484-21D43FADD0D0}" type="slidenum">
              <a:rPr lang="en-US" altLang="en-EG"/>
              <a:pPr/>
              <a:t>9</a:t>
            </a:fld>
            <a:endParaRPr lang="en-US" altLang="en-EG"/>
          </a:p>
        </p:txBody>
      </p:sp>
      <p:sp>
        <p:nvSpPr>
          <p:cNvPr id="351234" name="Rectangle 2">
            <a:extLst>
              <a:ext uri="{FF2B5EF4-FFF2-40B4-BE49-F238E27FC236}">
                <a16:creationId xmlns:a16="http://schemas.microsoft.com/office/drawing/2014/main" id="{6F670EA6-6CCA-65E1-E777-2D982EFF2B2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351235" name="Rectangle 3">
            <a:extLst>
              <a:ext uri="{FF2B5EF4-FFF2-40B4-BE49-F238E27FC236}">
                <a16:creationId xmlns:a16="http://schemas.microsoft.com/office/drawing/2014/main" id="{FC25D9C7-EAF0-1835-A00E-B02BBEF07BD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66125466-F888-2C70-0DE6-FF4EC567A93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7.</a:t>
            </a:r>
            <a:fld id="{F6732228-71BF-7F44-AC99-706A933BE507}" type="slidenum">
              <a:rPr lang="en-US" altLang="en-EG"/>
              <a:pPr/>
              <a:t>10</a:t>
            </a:fld>
            <a:endParaRPr lang="en-US" altLang="en-EG"/>
          </a:p>
        </p:txBody>
      </p:sp>
      <p:sp>
        <p:nvSpPr>
          <p:cNvPr id="350210" name="Rectangle 2">
            <a:extLst>
              <a:ext uri="{FF2B5EF4-FFF2-40B4-BE49-F238E27FC236}">
                <a16:creationId xmlns:a16="http://schemas.microsoft.com/office/drawing/2014/main" id="{2B740C31-6E25-D70B-D44E-F8B9B8609C5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350211" name="Rectangle 3">
            <a:extLst>
              <a:ext uri="{FF2B5EF4-FFF2-40B4-BE49-F238E27FC236}">
                <a16:creationId xmlns:a16="http://schemas.microsoft.com/office/drawing/2014/main" id="{8A68D519-F976-F973-D081-21A26B4C805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0874AE81-3D37-FADE-2008-3C02823555A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7.</a:t>
            </a:r>
            <a:fld id="{BE9B7289-1472-EB41-9512-EAE5B41EB9A1}" type="slidenum">
              <a:rPr lang="en-US" altLang="en-EG"/>
              <a:pPr/>
              <a:t>11</a:t>
            </a:fld>
            <a:endParaRPr lang="en-US" altLang="en-EG"/>
          </a:p>
        </p:txBody>
      </p:sp>
      <p:sp>
        <p:nvSpPr>
          <p:cNvPr id="349186" name="Rectangle 2">
            <a:extLst>
              <a:ext uri="{FF2B5EF4-FFF2-40B4-BE49-F238E27FC236}">
                <a16:creationId xmlns:a16="http://schemas.microsoft.com/office/drawing/2014/main" id="{6ADA0344-2EA1-2205-AF88-3536C651BA6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349187" name="Rectangle 3">
            <a:extLst>
              <a:ext uri="{FF2B5EF4-FFF2-40B4-BE49-F238E27FC236}">
                <a16:creationId xmlns:a16="http://schemas.microsoft.com/office/drawing/2014/main" id="{8835DBBC-9249-DFBC-7A99-EF641B106C5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4A15ABF3-22A1-9D6D-3F11-BB80A9CFEB5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7.</a:t>
            </a:r>
            <a:fld id="{0F7C0123-E2B1-2F47-BB29-F4515B833A63}" type="slidenum">
              <a:rPr lang="en-US" altLang="en-EG"/>
              <a:pPr/>
              <a:t>12</a:t>
            </a:fld>
            <a:endParaRPr lang="en-US" altLang="en-EG"/>
          </a:p>
        </p:txBody>
      </p:sp>
      <p:sp>
        <p:nvSpPr>
          <p:cNvPr id="252930" name="Rectangle 2">
            <a:extLst>
              <a:ext uri="{FF2B5EF4-FFF2-40B4-BE49-F238E27FC236}">
                <a16:creationId xmlns:a16="http://schemas.microsoft.com/office/drawing/2014/main" id="{CA4E917E-3C8E-98EA-3BC1-7E963186442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252932" name="Rectangle 4">
            <a:extLst>
              <a:ext uri="{FF2B5EF4-FFF2-40B4-BE49-F238E27FC236}">
                <a16:creationId xmlns:a16="http://schemas.microsoft.com/office/drawing/2014/main" id="{28FC823C-A3C2-0B96-9407-27AAF09DAD3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602DA7CA-923A-A1C6-ED6D-E902E814175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7.</a:t>
            </a:r>
            <a:fld id="{5C72CF10-7630-E04E-AFEB-43BE6B3EE2EB}" type="slidenum">
              <a:rPr lang="en-US" altLang="en-EG"/>
              <a:pPr/>
              <a:t>13</a:t>
            </a:fld>
            <a:endParaRPr lang="en-US" altLang="en-EG"/>
          </a:p>
        </p:txBody>
      </p:sp>
      <p:sp>
        <p:nvSpPr>
          <p:cNvPr id="348162" name="Rectangle 2">
            <a:extLst>
              <a:ext uri="{FF2B5EF4-FFF2-40B4-BE49-F238E27FC236}">
                <a16:creationId xmlns:a16="http://schemas.microsoft.com/office/drawing/2014/main" id="{B8E685B4-F100-0EC5-B810-D5225E044B1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348163" name="Rectangle 3">
            <a:extLst>
              <a:ext uri="{FF2B5EF4-FFF2-40B4-BE49-F238E27FC236}">
                <a16:creationId xmlns:a16="http://schemas.microsoft.com/office/drawing/2014/main" id="{BAE99930-A701-79FF-C98D-B60CBE99090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0AA99ACF-815A-DF3F-33FC-8FDB68924EF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7.</a:t>
            </a:r>
            <a:fld id="{49BEB057-26F9-9E41-A39E-5FB1757703A7}" type="slidenum">
              <a:rPr lang="en-US" altLang="en-EG"/>
              <a:pPr/>
              <a:t>14</a:t>
            </a:fld>
            <a:endParaRPr lang="en-US" altLang="en-EG"/>
          </a:p>
        </p:txBody>
      </p:sp>
      <p:sp>
        <p:nvSpPr>
          <p:cNvPr id="256002" name="Rectangle 2">
            <a:extLst>
              <a:ext uri="{FF2B5EF4-FFF2-40B4-BE49-F238E27FC236}">
                <a16:creationId xmlns:a16="http://schemas.microsoft.com/office/drawing/2014/main" id="{E5C26F57-C48A-8434-D912-A37936D53C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4613" y="0"/>
            <a:ext cx="2973387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56003" name="Rectangle 3">
            <a:extLst>
              <a:ext uri="{FF2B5EF4-FFF2-40B4-BE49-F238E27FC236}">
                <a16:creationId xmlns:a16="http://schemas.microsoft.com/office/drawing/2014/main" id="{AE79A625-3105-FA61-A5D2-3A7B589ECC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4613" y="8720138"/>
            <a:ext cx="2973387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92" tIns="0" rIns="19092" bIns="0" anchor="b"/>
          <a:lstStyle>
            <a:lvl1pPr algn="l" defTabSz="9334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63550" algn="l" defTabSz="9334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925513" algn="l" defTabSz="9334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389063" algn="l" defTabSz="9334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852613" algn="l" defTabSz="9334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309813" defTabSz="9334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767013" defTabSz="9334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224213" defTabSz="9334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681413" defTabSz="9334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 eaLnBrk="0" hangingPunct="0"/>
            <a:r>
              <a:rPr lang="en-US" altLang="en-EG" sz="1000" i="1"/>
              <a:t>11</a:t>
            </a:r>
          </a:p>
        </p:txBody>
      </p:sp>
      <p:sp>
        <p:nvSpPr>
          <p:cNvPr id="256004" name="Rectangle 4">
            <a:extLst>
              <a:ext uri="{FF2B5EF4-FFF2-40B4-BE49-F238E27FC236}">
                <a16:creationId xmlns:a16="http://schemas.microsoft.com/office/drawing/2014/main" id="{27AEC80D-5955-0740-FDE8-D786840CC2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720138"/>
            <a:ext cx="29718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56005" name="Rectangle 5">
            <a:extLst>
              <a:ext uri="{FF2B5EF4-FFF2-40B4-BE49-F238E27FC236}">
                <a16:creationId xmlns:a16="http://schemas.microsoft.com/office/drawing/2014/main" id="{45C47203-356F-4068-80E1-521FCDA249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56006" name="Rectangle 6">
            <a:extLst>
              <a:ext uri="{FF2B5EF4-FFF2-40B4-BE49-F238E27FC236}">
                <a16:creationId xmlns:a16="http://schemas.microsoft.com/office/drawing/2014/main" id="{92CDE811-9928-65FF-FEA2-DB282EA6C31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93738"/>
            <a:ext cx="6097588" cy="3430587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  <p:sp>
        <p:nvSpPr>
          <p:cNvPr id="256007" name="Rectangle 7">
            <a:extLst>
              <a:ext uri="{FF2B5EF4-FFF2-40B4-BE49-F238E27FC236}">
                <a16:creationId xmlns:a16="http://schemas.microsoft.com/office/drawing/2014/main" id="{2A8F6D58-8692-236B-3B32-C91B99F023D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2813" y="4360863"/>
            <a:ext cx="5030787" cy="4130675"/>
          </a:xfrm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3867" tIns="46139" rIns="93867" bIns="46139"/>
          <a:lstStyle/>
          <a:p>
            <a:pPr defTabSz="931863"/>
            <a:endParaRPr lang="en-EG" altLang="en-EG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DD676768-B43E-1E54-3CB7-4291AA95B67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7.</a:t>
            </a:r>
            <a:fld id="{8389690E-B059-4B4E-85EA-F1B7F2BAE343}" type="slidenum">
              <a:rPr lang="en-US" altLang="en-EG"/>
              <a:pPr/>
              <a:t>15</a:t>
            </a:fld>
            <a:endParaRPr lang="en-US" altLang="en-EG"/>
          </a:p>
        </p:txBody>
      </p:sp>
      <p:sp>
        <p:nvSpPr>
          <p:cNvPr id="347138" name="Rectangle 2">
            <a:extLst>
              <a:ext uri="{FF2B5EF4-FFF2-40B4-BE49-F238E27FC236}">
                <a16:creationId xmlns:a16="http://schemas.microsoft.com/office/drawing/2014/main" id="{A118E72E-77CF-E7CD-0B21-17BFA04E9EF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347139" name="Rectangle 3">
            <a:extLst>
              <a:ext uri="{FF2B5EF4-FFF2-40B4-BE49-F238E27FC236}">
                <a16:creationId xmlns:a16="http://schemas.microsoft.com/office/drawing/2014/main" id="{F918D59E-33B5-DE98-4F23-2B9440CA89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21C1F005-E2EF-4D36-1F67-80C63833859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7.</a:t>
            </a:r>
            <a:fld id="{E4A08679-BD6F-A84B-ADDC-F5A179D14376}" type="slidenum">
              <a:rPr lang="en-US" altLang="en-EG"/>
              <a:pPr/>
              <a:t>16</a:t>
            </a:fld>
            <a:endParaRPr lang="en-US" altLang="en-EG"/>
          </a:p>
        </p:txBody>
      </p:sp>
      <p:sp>
        <p:nvSpPr>
          <p:cNvPr id="259074" name="Rectangle 2">
            <a:extLst>
              <a:ext uri="{FF2B5EF4-FFF2-40B4-BE49-F238E27FC236}">
                <a16:creationId xmlns:a16="http://schemas.microsoft.com/office/drawing/2014/main" id="{0DF16E80-DC3A-C57D-1527-FD807413D85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259076" name="Rectangle 4">
            <a:extLst>
              <a:ext uri="{FF2B5EF4-FFF2-40B4-BE49-F238E27FC236}">
                <a16:creationId xmlns:a16="http://schemas.microsoft.com/office/drawing/2014/main" id="{54D04274-8A96-E476-5AAB-5396C8B9323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5C00DC6D-BABB-827E-E0B5-9840B32860A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7.</a:t>
            </a:r>
            <a:fld id="{E38DC46E-629E-1B46-BA98-2AE850398FAB}" type="slidenum">
              <a:rPr lang="en-US" altLang="en-EG"/>
              <a:pPr/>
              <a:t>17</a:t>
            </a:fld>
            <a:endParaRPr lang="en-US" altLang="en-EG"/>
          </a:p>
        </p:txBody>
      </p:sp>
      <p:sp>
        <p:nvSpPr>
          <p:cNvPr id="261122" name="Rectangle 2">
            <a:extLst>
              <a:ext uri="{FF2B5EF4-FFF2-40B4-BE49-F238E27FC236}">
                <a16:creationId xmlns:a16="http://schemas.microsoft.com/office/drawing/2014/main" id="{A9304DF9-D190-5EC6-9FE1-F2F96A4F937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261124" name="Rectangle 4">
            <a:extLst>
              <a:ext uri="{FF2B5EF4-FFF2-40B4-BE49-F238E27FC236}">
                <a16:creationId xmlns:a16="http://schemas.microsoft.com/office/drawing/2014/main" id="{95A9C418-19C8-5E68-7104-45B84233D11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B8ABF44B-AE08-5021-EFF5-D0551717A5A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7.</a:t>
            </a:r>
            <a:fld id="{F48B00E1-F8D9-FD42-BB58-C725C3F4C238}" type="slidenum">
              <a:rPr lang="en-US" altLang="en-EG"/>
              <a:pPr/>
              <a:t>18</a:t>
            </a:fld>
            <a:endParaRPr lang="en-US" altLang="en-EG"/>
          </a:p>
        </p:txBody>
      </p:sp>
      <p:sp>
        <p:nvSpPr>
          <p:cNvPr id="263170" name="Rectangle 2">
            <a:extLst>
              <a:ext uri="{FF2B5EF4-FFF2-40B4-BE49-F238E27FC236}">
                <a16:creationId xmlns:a16="http://schemas.microsoft.com/office/drawing/2014/main" id="{D5513D8A-9ED9-9AC0-2A22-EAB7E3A5BA2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263172" name="Rectangle 4">
            <a:extLst>
              <a:ext uri="{FF2B5EF4-FFF2-40B4-BE49-F238E27FC236}">
                <a16:creationId xmlns:a16="http://schemas.microsoft.com/office/drawing/2014/main" id="{E0C7A5D0-ADD0-DAAA-AA3A-5A11975EE34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C4FEC144-DDA5-5E69-5742-5BCFAA5FDCA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7.</a:t>
            </a:r>
            <a:fld id="{0BD24C2E-C35C-8746-983F-F7E5EF0685DC}" type="slidenum">
              <a:rPr lang="en-US" altLang="en-EG"/>
              <a:pPr/>
              <a:t>19</a:t>
            </a:fld>
            <a:endParaRPr lang="en-US" altLang="en-EG"/>
          </a:p>
        </p:txBody>
      </p:sp>
      <p:sp>
        <p:nvSpPr>
          <p:cNvPr id="265218" name="Rectangle 2">
            <a:extLst>
              <a:ext uri="{FF2B5EF4-FFF2-40B4-BE49-F238E27FC236}">
                <a16:creationId xmlns:a16="http://schemas.microsoft.com/office/drawing/2014/main" id="{026A2BE7-263F-0B13-E6D1-15BBDA77B6C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265220" name="Rectangle 4">
            <a:extLst>
              <a:ext uri="{FF2B5EF4-FFF2-40B4-BE49-F238E27FC236}">
                <a16:creationId xmlns:a16="http://schemas.microsoft.com/office/drawing/2014/main" id="{ACC6AF95-8A8E-02AF-0FC9-8D011754B02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D9F5B75F-45F8-9591-A71C-AE1A18CFFBF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7.</a:t>
            </a:r>
            <a:fld id="{5F15E646-E191-B642-A891-B74938031017}" type="slidenum">
              <a:rPr lang="en-US" altLang="en-EG"/>
              <a:pPr/>
              <a:t>20</a:t>
            </a:fld>
            <a:endParaRPr lang="en-US" altLang="en-EG"/>
          </a:p>
        </p:txBody>
      </p:sp>
      <p:sp>
        <p:nvSpPr>
          <p:cNvPr id="267266" name="Rectangle 2">
            <a:extLst>
              <a:ext uri="{FF2B5EF4-FFF2-40B4-BE49-F238E27FC236}">
                <a16:creationId xmlns:a16="http://schemas.microsoft.com/office/drawing/2014/main" id="{A9FCA0B9-79A3-62E4-87D2-19FC2FA024A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267267" name="Rectangle 3">
            <a:extLst>
              <a:ext uri="{FF2B5EF4-FFF2-40B4-BE49-F238E27FC236}">
                <a16:creationId xmlns:a16="http://schemas.microsoft.com/office/drawing/2014/main" id="{76F3E4DB-2981-F449-0E66-889F911F158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98F388A5-8A5F-B919-C5FE-D6DAB8ABFEE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7.</a:t>
            </a:r>
            <a:fld id="{F1F7D3FD-45F4-574B-89F2-378DB5880408}" type="slidenum">
              <a:rPr lang="en-US" altLang="en-EG"/>
              <a:pPr/>
              <a:t>21</a:t>
            </a:fld>
            <a:endParaRPr lang="en-US" altLang="en-EG"/>
          </a:p>
        </p:txBody>
      </p:sp>
      <p:sp>
        <p:nvSpPr>
          <p:cNvPr id="269314" name="Rectangle 2">
            <a:extLst>
              <a:ext uri="{FF2B5EF4-FFF2-40B4-BE49-F238E27FC236}">
                <a16:creationId xmlns:a16="http://schemas.microsoft.com/office/drawing/2014/main" id="{7F9AD3A2-3DA5-11C4-327E-45CE3F68B29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269316" name="Rectangle 4">
            <a:extLst>
              <a:ext uri="{FF2B5EF4-FFF2-40B4-BE49-F238E27FC236}">
                <a16:creationId xmlns:a16="http://schemas.microsoft.com/office/drawing/2014/main" id="{CA91D451-A176-3572-55BF-3F918DCD87F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4FE885CC-ED09-930A-7C3E-88E07E3A50F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7.</a:t>
            </a:r>
            <a:fld id="{7070F83A-29F7-ED41-8BF9-C4BFC03B73FA}" type="slidenum">
              <a:rPr lang="en-US" altLang="en-EG"/>
              <a:pPr/>
              <a:t>22</a:t>
            </a:fld>
            <a:endParaRPr lang="en-US" altLang="en-EG"/>
          </a:p>
        </p:txBody>
      </p:sp>
      <p:sp>
        <p:nvSpPr>
          <p:cNvPr id="271362" name="Rectangle 2">
            <a:extLst>
              <a:ext uri="{FF2B5EF4-FFF2-40B4-BE49-F238E27FC236}">
                <a16:creationId xmlns:a16="http://schemas.microsoft.com/office/drawing/2014/main" id="{1E786BDE-E621-ED37-98ED-7A82D0CE598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271364" name="Rectangle 4">
            <a:extLst>
              <a:ext uri="{FF2B5EF4-FFF2-40B4-BE49-F238E27FC236}">
                <a16:creationId xmlns:a16="http://schemas.microsoft.com/office/drawing/2014/main" id="{255203F9-1267-BD06-1B02-3DBF05B90B6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3FB2AB18-F8A9-E668-B965-43D353FDE5C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7.</a:t>
            </a:r>
            <a:fld id="{87DC343A-6255-6D4F-8550-63FB321DAE2F}" type="slidenum">
              <a:rPr lang="en-US" altLang="en-EG"/>
              <a:pPr/>
              <a:t>23</a:t>
            </a:fld>
            <a:endParaRPr lang="en-US" altLang="en-EG"/>
          </a:p>
        </p:txBody>
      </p:sp>
      <p:sp>
        <p:nvSpPr>
          <p:cNvPr id="346114" name="Rectangle 2">
            <a:extLst>
              <a:ext uri="{FF2B5EF4-FFF2-40B4-BE49-F238E27FC236}">
                <a16:creationId xmlns:a16="http://schemas.microsoft.com/office/drawing/2014/main" id="{365F9726-0448-E4F2-152A-7ED66807A47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346115" name="Rectangle 3">
            <a:extLst>
              <a:ext uri="{FF2B5EF4-FFF2-40B4-BE49-F238E27FC236}">
                <a16:creationId xmlns:a16="http://schemas.microsoft.com/office/drawing/2014/main" id="{87303F2F-4722-0435-F38A-43871815711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04A2C5D0-9530-73F6-30D4-1EAA94B40E9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7.</a:t>
            </a:r>
            <a:fld id="{6480C49B-995C-6B41-8DED-500D61926466}" type="slidenum">
              <a:rPr lang="en-US" altLang="en-EG"/>
              <a:pPr/>
              <a:t>24</a:t>
            </a:fld>
            <a:endParaRPr lang="en-US" altLang="en-EG"/>
          </a:p>
        </p:txBody>
      </p:sp>
      <p:sp>
        <p:nvSpPr>
          <p:cNvPr id="345090" name="Rectangle 2">
            <a:extLst>
              <a:ext uri="{FF2B5EF4-FFF2-40B4-BE49-F238E27FC236}">
                <a16:creationId xmlns:a16="http://schemas.microsoft.com/office/drawing/2014/main" id="{74058779-3E8B-2215-2ED1-EAFB4DC1196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345091" name="Rectangle 3">
            <a:extLst>
              <a:ext uri="{FF2B5EF4-FFF2-40B4-BE49-F238E27FC236}">
                <a16:creationId xmlns:a16="http://schemas.microsoft.com/office/drawing/2014/main" id="{A074553D-B0B5-0072-3B78-22969DBB53C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0AD5024F-543D-A6E5-0B17-2214EBAF2E4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7.</a:t>
            </a:r>
            <a:fld id="{E75D2D13-D9A9-484A-9E00-2FB30DA3F2D5}" type="slidenum">
              <a:rPr lang="en-US" altLang="en-EG"/>
              <a:pPr/>
              <a:t>25</a:t>
            </a:fld>
            <a:endParaRPr lang="en-US" altLang="en-EG"/>
          </a:p>
        </p:txBody>
      </p:sp>
      <p:sp>
        <p:nvSpPr>
          <p:cNvPr id="275458" name="Rectangle 2">
            <a:extLst>
              <a:ext uri="{FF2B5EF4-FFF2-40B4-BE49-F238E27FC236}">
                <a16:creationId xmlns:a16="http://schemas.microsoft.com/office/drawing/2014/main" id="{D011AC75-A9A7-5068-4B40-29EA8A3EB17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275460" name="Rectangle 4">
            <a:extLst>
              <a:ext uri="{FF2B5EF4-FFF2-40B4-BE49-F238E27FC236}">
                <a16:creationId xmlns:a16="http://schemas.microsoft.com/office/drawing/2014/main" id="{8D1D4ACE-AAAA-ACCC-A693-924F6A5093D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64F2A6B3-1EAD-44C7-F00E-E4C8953E9D9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7.</a:t>
            </a:r>
            <a:fld id="{9DCDB4E7-0112-B943-9B5B-266B0B2BFD04}" type="slidenum">
              <a:rPr lang="en-US" altLang="en-EG"/>
              <a:pPr/>
              <a:t>26</a:t>
            </a:fld>
            <a:endParaRPr lang="en-US" altLang="en-EG"/>
          </a:p>
        </p:txBody>
      </p:sp>
      <p:sp>
        <p:nvSpPr>
          <p:cNvPr id="277506" name="Rectangle 2">
            <a:extLst>
              <a:ext uri="{FF2B5EF4-FFF2-40B4-BE49-F238E27FC236}">
                <a16:creationId xmlns:a16="http://schemas.microsoft.com/office/drawing/2014/main" id="{ABC867D2-9028-2365-5AA7-055B1243E3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4613" y="0"/>
            <a:ext cx="2973387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77507" name="Rectangle 3">
            <a:extLst>
              <a:ext uri="{FF2B5EF4-FFF2-40B4-BE49-F238E27FC236}">
                <a16:creationId xmlns:a16="http://schemas.microsoft.com/office/drawing/2014/main" id="{91F33A88-A5AB-30A0-AFAA-34DDB2C70A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4613" y="8720138"/>
            <a:ext cx="2973387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92" tIns="0" rIns="19092" bIns="0" anchor="b"/>
          <a:lstStyle>
            <a:lvl1pPr algn="l" defTabSz="9334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63550" algn="l" defTabSz="9334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925513" algn="l" defTabSz="9334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389063" algn="l" defTabSz="9334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852613" algn="l" defTabSz="9334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309813" defTabSz="9334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767013" defTabSz="9334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224213" defTabSz="9334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681413" defTabSz="9334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 eaLnBrk="0" hangingPunct="0"/>
            <a:r>
              <a:rPr lang="en-US" altLang="en-EG" sz="1000" i="1"/>
              <a:t>6</a:t>
            </a:r>
          </a:p>
        </p:txBody>
      </p:sp>
      <p:sp>
        <p:nvSpPr>
          <p:cNvPr id="277508" name="Rectangle 4">
            <a:extLst>
              <a:ext uri="{FF2B5EF4-FFF2-40B4-BE49-F238E27FC236}">
                <a16:creationId xmlns:a16="http://schemas.microsoft.com/office/drawing/2014/main" id="{EB40EB6D-6480-829E-DCA6-84D7A6E4C8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720138"/>
            <a:ext cx="29718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77509" name="Rectangle 5">
            <a:extLst>
              <a:ext uri="{FF2B5EF4-FFF2-40B4-BE49-F238E27FC236}">
                <a16:creationId xmlns:a16="http://schemas.microsoft.com/office/drawing/2014/main" id="{36E9A9E4-CE2A-75E4-58B8-D91932160B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77510" name="Rectangle 6">
            <a:extLst>
              <a:ext uri="{FF2B5EF4-FFF2-40B4-BE49-F238E27FC236}">
                <a16:creationId xmlns:a16="http://schemas.microsoft.com/office/drawing/2014/main" id="{EBA7FEDD-B760-4DB3-CED5-5E95414FC7E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  <p:sp>
        <p:nvSpPr>
          <p:cNvPr id="277511" name="Rectangle 7">
            <a:extLst>
              <a:ext uri="{FF2B5EF4-FFF2-40B4-BE49-F238E27FC236}">
                <a16:creationId xmlns:a16="http://schemas.microsoft.com/office/drawing/2014/main" id="{DE6424FA-D364-5FDD-C6E0-B65FCCE48A7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3867" tIns="46139" rIns="93867" bIns="46139"/>
          <a:lstStyle/>
          <a:p>
            <a:pPr defTabSz="931863"/>
            <a:endParaRPr lang="en-EG" altLang="en-EG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D18087D5-51A3-D13D-8551-9D9BC3AD6DB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7.</a:t>
            </a:r>
            <a:fld id="{36AF81C1-52B4-E544-99A8-08649B95163A}" type="slidenum">
              <a:rPr lang="en-US" altLang="en-EG"/>
              <a:pPr/>
              <a:t>27</a:t>
            </a:fld>
            <a:endParaRPr lang="en-US" altLang="en-EG"/>
          </a:p>
        </p:txBody>
      </p:sp>
      <p:sp>
        <p:nvSpPr>
          <p:cNvPr id="279554" name="Rectangle 2">
            <a:extLst>
              <a:ext uri="{FF2B5EF4-FFF2-40B4-BE49-F238E27FC236}">
                <a16:creationId xmlns:a16="http://schemas.microsoft.com/office/drawing/2014/main" id="{589238AC-80C5-E90C-8415-393AC82C0A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4613" y="0"/>
            <a:ext cx="2973387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79555" name="Rectangle 3">
            <a:extLst>
              <a:ext uri="{FF2B5EF4-FFF2-40B4-BE49-F238E27FC236}">
                <a16:creationId xmlns:a16="http://schemas.microsoft.com/office/drawing/2014/main" id="{0481A3B7-E0E9-C991-FC3F-724B738AF8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4613" y="8720138"/>
            <a:ext cx="2973387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92" tIns="0" rIns="19092" bIns="0" anchor="b"/>
          <a:lstStyle>
            <a:lvl1pPr algn="l" defTabSz="9334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63550" algn="l" defTabSz="9334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925513" algn="l" defTabSz="9334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389063" algn="l" defTabSz="9334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852613" algn="l" defTabSz="9334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309813" defTabSz="9334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767013" defTabSz="9334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224213" defTabSz="9334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681413" defTabSz="9334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 eaLnBrk="0" hangingPunct="0"/>
            <a:r>
              <a:rPr lang="en-US" altLang="en-EG" sz="1000" i="1"/>
              <a:t>6</a:t>
            </a:r>
          </a:p>
        </p:txBody>
      </p:sp>
      <p:sp>
        <p:nvSpPr>
          <p:cNvPr id="279556" name="Rectangle 4">
            <a:extLst>
              <a:ext uri="{FF2B5EF4-FFF2-40B4-BE49-F238E27FC236}">
                <a16:creationId xmlns:a16="http://schemas.microsoft.com/office/drawing/2014/main" id="{D4F27198-74B4-C1D9-0B51-54DF169046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720138"/>
            <a:ext cx="29718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79557" name="Rectangle 5">
            <a:extLst>
              <a:ext uri="{FF2B5EF4-FFF2-40B4-BE49-F238E27FC236}">
                <a16:creationId xmlns:a16="http://schemas.microsoft.com/office/drawing/2014/main" id="{844FB7D3-AC98-4ED6-8C7A-C7816B3A1B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79558" name="Rectangle 6">
            <a:extLst>
              <a:ext uri="{FF2B5EF4-FFF2-40B4-BE49-F238E27FC236}">
                <a16:creationId xmlns:a16="http://schemas.microsoft.com/office/drawing/2014/main" id="{E40A3EC7-9256-A57A-B644-EDB96772798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  <p:sp>
        <p:nvSpPr>
          <p:cNvPr id="279559" name="Rectangle 7">
            <a:extLst>
              <a:ext uri="{FF2B5EF4-FFF2-40B4-BE49-F238E27FC236}">
                <a16:creationId xmlns:a16="http://schemas.microsoft.com/office/drawing/2014/main" id="{5B599772-13AA-D9A0-4DB1-288BE65084E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3867" tIns="46139" rIns="93867" bIns="46139"/>
          <a:lstStyle/>
          <a:p>
            <a:pPr defTabSz="931863"/>
            <a:endParaRPr lang="en-EG" altLang="en-EG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41FB159B-78F1-2940-2D0C-81860250236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7.</a:t>
            </a:r>
            <a:fld id="{2856F719-CB37-B042-98B7-47760BA5B4C1}" type="slidenum">
              <a:rPr lang="en-US" altLang="en-EG"/>
              <a:pPr/>
              <a:t>28</a:t>
            </a:fld>
            <a:endParaRPr lang="en-US" altLang="en-EG"/>
          </a:p>
        </p:txBody>
      </p:sp>
      <p:sp>
        <p:nvSpPr>
          <p:cNvPr id="281602" name="Rectangle 2">
            <a:extLst>
              <a:ext uri="{FF2B5EF4-FFF2-40B4-BE49-F238E27FC236}">
                <a16:creationId xmlns:a16="http://schemas.microsoft.com/office/drawing/2014/main" id="{1F015903-31D1-EE08-2B9A-58D5CC0E29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4613" y="0"/>
            <a:ext cx="2973387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81603" name="Rectangle 3">
            <a:extLst>
              <a:ext uri="{FF2B5EF4-FFF2-40B4-BE49-F238E27FC236}">
                <a16:creationId xmlns:a16="http://schemas.microsoft.com/office/drawing/2014/main" id="{7E226579-757F-94B4-AB59-678582B418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4613" y="8720138"/>
            <a:ext cx="2973387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92" tIns="0" rIns="19092" bIns="0" anchor="b"/>
          <a:lstStyle>
            <a:lvl1pPr algn="l" defTabSz="9334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63550" algn="l" defTabSz="9334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925513" algn="l" defTabSz="9334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389063" algn="l" defTabSz="9334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852613" algn="l" defTabSz="9334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309813" defTabSz="9334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767013" defTabSz="9334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224213" defTabSz="9334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681413" defTabSz="9334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 eaLnBrk="0" hangingPunct="0"/>
            <a:r>
              <a:rPr lang="en-US" altLang="en-EG" sz="1000" i="1"/>
              <a:t>18</a:t>
            </a:r>
          </a:p>
        </p:txBody>
      </p:sp>
      <p:sp>
        <p:nvSpPr>
          <p:cNvPr id="281604" name="Rectangle 4">
            <a:extLst>
              <a:ext uri="{FF2B5EF4-FFF2-40B4-BE49-F238E27FC236}">
                <a16:creationId xmlns:a16="http://schemas.microsoft.com/office/drawing/2014/main" id="{5821BE2F-D87E-7E3A-2804-6E4400BD85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720138"/>
            <a:ext cx="29718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81605" name="Rectangle 5">
            <a:extLst>
              <a:ext uri="{FF2B5EF4-FFF2-40B4-BE49-F238E27FC236}">
                <a16:creationId xmlns:a16="http://schemas.microsoft.com/office/drawing/2014/main" id="{0F7DD3E8-0A46-D37E-21C5-49D41AB062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81606" name="Rectangle 6">
            <a:extLst>
              <a:ext uri="{FF2B5EF4-FFF2-40B4-BE49-F238E27FC236}">
                <a16:creationId xmlns:a16="http://schemas.microsoft.com/office/drawing/2014/main" id="{0D73BD02-5A10-C0C3-3048-0BC17383DFF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93738"/>
            <a:ext cx="6097588" cy="3430587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  <p:sp>
        <p:nvSpPr>
          <p:cNvPr id="281607" name="Rectangle 7">
            <a:extLst>
              <a:ext uri="{FF2B5EF4-FFF2-40B4-BE49-F238E27FC236}">
                <a16:creationId xmlns:a16="http://schemas.microsoft.com/office/drawing/2014/main" id="{9F5CBE7A-4CAD-20F7-D526-EA27E9613F5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2813" y="4360863"/>
            <a:ext cx="5030787" cy="4130675"/>
          </a:xfrm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3867" tIns="46139" rIns="93867" bIns="46139"/>
          <a:lstStyle/>
          <a:p>
            <a:pPr defTabSz="931863"/>
            <a:endParaRPr lang="en-EG" altLang="en-EG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78865917-FF4B-A5F0-B112-2F92B2A988B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7.</a:t>
            </a:r>
            <a:fld id="{A1E08A51-0D5F-5648-AB76-89D710107CDE}" type="slidenum">
              <a:rPr lang="en-US" altLang="en-EG"/>
              <a:pPr/>
              <a:t>29</a:t>
            </a:fld>
            <a:endParaRPr lang="en-US" altLang="en-EG"/>
          </a:p>
        </p:txBody>
      </p:sp>
      <p:sp>
        <p:nvSpPr>
          <p:cNvPr id="323586" name="Rectangle 2">
            <a:extLst>
              <a:ext uri="{FF2B5EF4-FFF2-40B4-BE49-F238E27FC236}">
                <a16:creationId xmlns:a16="http://schemas.microsoft.com/office/drawing/2014/main" id="{7FD4E07E-606D-F272-1622-D8CB5E8DD2E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71475" y="688975"/>
            <a:ext cx="6116638" cy="3441700"/>
          </a:xfrm>
          <a:ln/>
        </p:spPr>
      </p:sp>
      <p:sp>
        <p:nvSpPr>
          <p:cNvPr id="323587" name="Rectangle 3">
            <a:extLst>
              <a:ext uri="{FF2B5EF4-FFF2-40B4-BE49-F238E27FC236}">
                <a16:creationId xmlns:a16="http://schemas.microsoft.com/office/drawing/2014/main" id="{1E34C36B-63FE-9CF3-C1E8-F771BBBF030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5266E659-DE96-F325-CF2C-E37BD44B1D1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7.</a:t>
            </a:r>
            <a:fld id="{39EBD889-54C5-2B4E-BCDE-65BCEB85AF07}" type="slidenum">
              <a:rPr lang="en-US" altLang="en-EG"/>
              <a:pPr/>
              <a:t>30</a:t>
            </a:fld>
            <a:endParaRPr lang="en-US" altLang="en-EG"/>
          </a:p>
        </p:txBody>
      </p:sp>
      <p:sp>
        <p:nvSpPr>
          <p:cNvPr id="285698" name="Rectangle 2">
            <a:extLst>
              <a:ext uri="{FF2B5EF4-FFF2-40B4-BE49-F238E27FC236}">
                <a16:creationId xmlns:a16="http://schemas.microsoft.com/office/drawing/2014/main" id="{C636B425-8274-CB68-4CFF-BF4F32C0085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285700" name="Rectangle 4">
            <a:extLst>
              <a:ext uri="{FF2B5EF4-FFF2-40B4-BE49-F238E27FC236}">
                <a16:creationId xmlns:a16="http://schemas.microsoft.com/office/drawing/2014/main" id="{162B4117-0692-567C-483C-015C9B0248C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4B040A5F-D609-43E1-E5FE-59A9C3962A8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7.</a:t>
            </a:r>
            <a:fld id="{FF129CFA-1895-2F40-A29A-11EA80CE182F}" type="slidenum">
              <a:rPr lang="en-US" altLang="en-EG"/>
              <a:pPr/>
              <a:t>31</a:t>
            </a:fld>
            <a:endParaRPr lang="en-US" altLang="en-EG"/>
          </a:p>
        </p:txBody>
      </p:sp>
      <p:sp>
        <p:nvSpPr>
          <p:cNvPr id="339970" name="Rectangle 2">
            <a:extLst>
              <a:ext uri="{FF2B5EF4-FFF2-40B4-BE49-F238E27FC236}">
                <a16:creationId xmlns:a16="http://schemas.microsoft.com/office/drawing/2014/main" id="{07B3DBA7-A4CA-90D4-DEAF-969E5ECD437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339971" name="Rectangle 3">
            <a:extLst>
              <a:ext uri="{FF2B5EF4-FFF2-40B4-BE49-F238E27FC236}">
                <a16:creationId xmlns:a16="http://schemas.microsoft.com/office/drawing/2014/main" id="{44078A99-B3C3-1BBD-C3B8-FD9AF762D3E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C4AF833A-A168-E6D4-C341-7F13C92B5C5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7.</a:t>
            </a:r>
            <a:fld id="{42B5A009-C876-CA4B-9EBA-DD2A67E6B59D}" type="slidenum">
              <a:rPr lang="en-US" altLang="en-EG"/>
              <a:pPr/>
              <a:t>32</a:t>
            </a:fld>
            <a:endParaRPr lang="en-US" altLang="en-EG"/>
          </a:p>
        </p:txBody>
      </p:sp>
      <p:sp>
        <p:nvSpPr>
          <p:cNvPr id="340994" name="Rectangle 2">
            <a:extLst>
              <a:ext uri="{FF2B5EF4-FFF2-40B4-BE49-F238E27FC236}">
                <a16:creationId xmlns:a16="http://schemas.microsoft.com/office/drawing/2014/main" id="{D9E983DA-4AB3-B93A-76D6-C8ADB46AF77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340995" name="Rectangle 3">
            <a:extLst>
              <a:ext uri="{FF2B5EF4-FFF2-40B4-BE49-F238E27FC236}">
                <a16:creationId xmlns:a16="http://schemas.microsoft.com/office/drawing/2014/main" id="{35A37934-6139-4C51-C688-71091F4B948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4CD28094-7F4A-30A4-4D6B-0B16C191675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7.</a:t>
            </a:r>
            <a:fld id="{4B1A8443-8621-DE43-8FD4-CFEE7F229AA9}" type="slidenum">
              <a:rPr lang="en-US" altLang="en-EG"/>
              <a:pPr/>
              <a:t>33</a:t>
            </a:fld>
            <a:endParaRPr lang="en-US" altLang="en-EG"/>
          </a:p>
        </p:txBody>
      </p:sp>
      <p:sp>
        <p:nvSpPr>
          <p:cNvPr id="342018" name="Rectangle 2">
            <a:extLst>
              <a:ext uri="{FF2B5EF4-FFF2-40B4-BE49-F238E27FC236}">
                <a16:creationId xmlns:a16="http://schemas.microsoft.com/office/drawing/2014/main" id="{71B47B08-012D-0C28-A39E-C49493C19D4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342019" name="Rectangle 3">
            <a:extLst>
              <a:ext uri="{FF2B5EF4-FFF2-40B4-BE49-F238E27FC236}">
                <a16:creationId xmlns:a16="http://schemas.microsoft.com/office/drawing/2014/main" id="{750B8CC6-AF1B-0CD5-9A6A-96FB441F099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C47DDCB2-B79E-3FAF-1A6B-E39F36E1D20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7.</a:t>
            </a:r>
            <a:fld id="{3B09629A-7D76-D940-A61F-C3F6AF60651D}" type="slidenum">
              <a:rPr lang="en-US" altLang="en-EG"/>
              <a:pPr/>
              <a:t>34</a:t>
            </a:fld>
            <a:endParaRPr lang="en-US" altLang="en-EG"/>
          </a:p>
        </p:txBody>
      </p:sp>
      <p:sp>
        <p:nvSpPr>
          <p:cNvPr id="306178" name="Rectangle 2">
            <a:extLst>
              <a:ext uri="{FF2B5EF4-FFF2-40B4-BE49-F238E27FC236}">
                <a16:creationId xmlns:a16="http://schemas.microsoft.com/office/drawing/2014/main" id="{2CD639CF-68F8-E29E-2052-F3AB22393EF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306179" name="Rectangle 3">
            <a:extLst>
              <a:ext uri="{FF2B5EF4-FFF2-40B4-BE49-F238E27FC236}">
                <a16:creationId xmlns:a16="http://schemas.microsoft.com/office/drawing/2014/main" id="{268D7F0C-0EAF-1194-455A-0D7294E647B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22A7CCC2-C452-C4E1-C32D-EEB75A559F1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7.</a:t>
            </a:r>
            <a:fld id="{13E11786-E08D-E94C-BC08-1B244D71B6A0}" type="slidenum">
              <a:rPr lang="en-US" altLang="en-EG"/>
              <a:pPr/>
              <a:t>35</a:t>
            </a:fld>
            <a:endParaRPr lang="en-US" altLang="en-EG"/>
          </a:p>
        </p:txBody>
      </p:sp>
      <p:sp>
        <p:nvSpPr>
          <p:cNvPr id="290818" name="Rectangle 2">
            <a:extLst>
              <a:ext uri="{FF2B5EF4-FFF2-40B4-BE49-F238E27FC236}">
                <a16:creationId xmlns:a16="http://schemas.microsoft.com/office/drawing/2014/main" id="{748FB5EB-1B2A-0263-1D6E-B0953D9B510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2986E763-B46F-7A78-F0F9-ED3E3CD7E35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7.</a:t>
            </a:r>
            <a:fld id="{F08A66BB-965D-2B4C-A68B-736C7BD7CC9F}" type="slidenum">
              <a:rPr lang="en-US" altLang="en-EG"/>
              <a:pPr/>
              <a:t>36</a:t>
            </a:fld>
            <a:endParaRPr lang="en-US" altLang="en-EG"/>
          </a:p>
        </p:txBody>
      </p:sp>
      <p:sp>
        <p:nvSpPr>
          <p:cNvPr id="334850" name="Rectangle 2">
            <a:extLst>
              <a:ext uri="{FF2B5EF4-FFF2-40B4-BE49-F238E27FC236}">
                <a16:creationId xmlns:a16="http://schemas.microsoft.com/office/drawing/2014/main" id="{9ED948EC-A563-6E63-4277-421E041AC60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334852" name="Rectangle 4">
            <a:extLst>
              <a:ext uri="{FF2B5EF4-FFF2-40B4-BE49-F238E27FC236}">
                <a16:creationId xmlns:a16="http://schemas.microsoft.com/office/drawing/2014/main" id="{76093D77-A515-6F66-E3A0-DAC07ACE06D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F660FDB8-6B6E-CDA7-5E9B-310E8665987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7.</a:t>
            </a:r>
            <a:fld id="{B27FC217-FCDC-8E47-A23A-7C5561BFA8B7}" type="slidenum">
              <a:rPr lang="en-US" altLang="en-EG"/>
              <a:pPr/>
              <a:t>37</a:t>
            </a:fld>
            <a:endParaRPr lang="en-US" altLang="en-EG"/>
          </a:p>
        </p:txBody>
      </p:sp>
      <p:sp>
        <p:nvSpPr>
          <p:cNvPr id="292866" name="Rectangle 2">
            <a:extLst>
              <a:ext uri="{FF2B5EF4-FFF2-40B4-BE49-F238E27FC236}">
                <a16:creationId xmlns:a16="http://schemas.microsoft.com/office/drawing/2014/main" id="{A8B5F799-E718-3225-77A4-F2AB14CC069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292868" name="Rectangle 4">
            <a:extLst>
              <a:ext uri="{FF2B5EF4-FFF2-40B4-BE49-F238E27FC236}">
                <a16:creationId xmlns:a16="http://schemas.microsoft.com/office/drawing/2014/main" id="{0BF4A52F-F561-0859-1089-FEA90663BC5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DFD260C2-217F-E8CE-D205-185317BD3F7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7.</a:t>
            </a:r>
            <a:fld id="{D92193DC-16A1-7D42-83F0-D7D81B4103B8}" type="slidenum">
              <a:rPr lang="en-US" altLang="en-EG"/>
              <a:pPr/>
              <a:t>38</a:t>
            </a:fld>
            <a:endParaRPr lang="en-US" altLang="en-EG"/>
          </a:p>
        </p:txBody>
      </p:sp>
      <p:sp>
        <p:nvSpPr>
          <p:cNvPr id="294914" name="Rectangle 2">
            <a:extLst>
              <a:ext uri="{FF2B5EF4-FFF2-40B4-BE49-F238E27FC236}">
                <a16:creationId xmlns:a16="http://schemas.microsoft.com/office/drawing/2014/main" id="{7C7B808D-CE10-409C-4118-30BC7DDDE5F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294916" name="Rectangle 4">
            <a:extLst>
              <a:ext uri="{FF2B5EF4-FFF2-40B4-BE49-F238E27FC236}">
                <a16:creationId xmlns:a16="http://schemas.microsoft.com/office/drawing/2014/main" id="{631B4757-1FAA-7886-CE06-9D997A2B2EA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E804B191-A6AD-0137-8FC5-CD3AE33905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7.</a:t>
            </a:r>
            <a:fld id="{0629AF7D-3705-9F47-BBEC-E4652C55B240}" type="slidenum">
              <a:rPr lang="en-US" altLang="en-EG"/>
              <a:pPr/>
              <a:t>39</a:t>
            </a:fld>
            <a:endParaRPr lang="en-US" altLang="en-EG"/>
          </a:p>
        </p:txBody>
      </p:sp>
      <p:sp>
        <p:nvSpPr>
          <p:cNvPr id="296962" name="Rectangle 2">
            <a:extLst>
              <a:ext uri="{FF2B5EF4-FFF2-40B4-BE49-F238E27FC236}">
                <a16:creationId xmlns:a16="http://schemas.microsoft.com/office/drawing/2014/main" id="{5A2B280E-E2AC-7223-0F3B-4CBDEABC9B2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296964" name="Rectangle 4">
            <a:extLst>
              <a:ext uri="{FF2B5EF4-FFF2-40B4-BE49-F238E27FC236}">
                <a16:creationId xmlns:a16="http://schemas.microsoft.com/office/drawing/2014/main" id="{7567AF04-C545-520C-A694-06E92C9484A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12DCB78E-83C1-80BC-A63A-EF9C2BFB6E4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7.</a:t>
            </a:r>
            <a:fld id="{CD42BA8B-6FEC-8F43-808E-6C70CCCFE519}" type="slidenum">
              <a:rPr lang="en-US" altLang="en-EG"/>
              <a:pPr/>
              <a:t>40</a:t>
            </a:fld>
            <a:endParaRPr lang="en-US" altLang="en-EG"/>
          </a:p>
        </p:txBody>
      </p:sp>
      <p:sp>
        <p:nvSpPr>
          <p:cNvPr id="344066" name="Rectangle 2">
            <a:extLst>
              <a:ext uri="{FF2B5EF4-FFF2-40B4-BE49-F238E27FC236}">
                <a16:creationId xmlns:a16="http://schemas.microsoft.com/office/drawing/2014/main" id="{B3C50F65-7801-960A-4A1E-F57B424275E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344067" name="Rectangle 3">
            <a:extLst>
              <a:ext uri="{FF2B5EF4-FFF2-40B4-BE49-F238E27FC236}">
                <a16:creationId xmlns:a16="http://schemas.microsoft.com/office/drawing/2014/main" id="{4A36CFCB-4FB3-9929-CA15-9B6E58EECE7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BF22ACBE-F77E-D546-97BF-0CF6365ED1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7.</a:t>
            </a:r>
            <a:fld id="{62E2DAFB-720F-5A43-9281-622C9805B0A9}" type="slidenum">
              <a:rPr lang="en-US" altLang="en-EG"/>
              <a:pPr/>
              <a:t>41</a:t>
            </a:fld>
            <a:endParaRPr lang="en-US" altLang="en-EG"/>
          </a:p>
        </p:txBody>
      </p:sp>
      <p:sp>
        <p:nvSpPr>
          <p:cNvPr id="319490" name="Rectangle 2">
            <a:extLst>
              <a:ext uri="{FF2B5EF4-FFF2-40B4-BE49-F238E27FC236}">
                <a16:creationId xmlns:a16="http://schemas.microsoft.com/office/drawing/2014/main" id="{B120A969-6FC9-6720-3EAA-F292E97D6F5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71475" y="688975"/>
            <a:ext cx="6116638" cy="3441700"/>
          </a:xfrm>
          <a:ln/>
        </p:spPr>
      </p:sp>
      <p:sp>
        <p:nvSpPr>
          <p:cNvPr id="319491" name="Rectangle 3">
            <a:extLst>
              <a:ext uri="{FF2B5EF4-FFF2-40B4-BE49-F238E27FC236}">
                <a16:creationId xmlns:a16="http://schemas.microsoft.com/office/drawing/2014/main" id="{443757FE-F73F-2BB0-7CB8-DB8B5F2FB8A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868228FC-3805-AEB0-1B1C-08D23E33A2C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7.</a:t>
            </a:r>
            <a:fld id="{997C67B9-E777-954A-BF79-827889643C71}" type="slidenum">
              <a:rPr lang="en-US" altLang="en-EG"/>
              <a:pPr/>
              <a:t>42</a:t>
            </a:fld>
            <a:endParaRPr lang="en-US" altLang="en-EG"/>
          </a:p>
        </p:txBody>
      </p:sp>
      <p:sp>
        <p:nvSpPr>
          <p:cNvPr id="338946" name="Rectangle 2">
            <a:extLst>
              <a:ext uri="{FF2B5EF4-FFF2-40B4-BE49-F238E27FC236}">
                <a16:creationId xmlns:a16="http://schemas.microsoft.com/office/drawing/2014/main" id="{AC9E084B-B3FE-D52B-BDA2-E963E3B2BA0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71475" y="688975"/>
            <a:ext cx="6116638" cy="3441700"/>
          </a:xfrm>
          <a:ln/>
        </p:spPr>
      </p:sp>
      <p:sp>
        <p:nvSpPr>
          <p:cNvPr id="338947" name="Rectangle 3">
            <a:extLst>
              <a:ext uri="{FF2B5EF4-FFF2-40B4-BE49-F238E27FC236}">
                <a16:creationId xmlns:a16="http://schemas.microsoft.com/office/drawing/2014/main" id="{124DDD0F-8786-C02D-47AA-C82E137DBF4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D1B9BB-ECCD-8146-DD01-9CFAEF85CE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52400"/>
            <a:ext cx="10972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96AF8A-B12C-E5D5-024E-9F1CBFAD661E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2FF3959-B363-BD5A-CD86-02515EF9DD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346D38-2E7E-18A8-A4ED-42A1E187E75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en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27D8A8-FAD2-351B-DB97-842D88FD5C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en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A17937-5E33-EEED-54B3-1217EC47CD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EG"/>
              <a:t>7-</a:t>
            </a:r>
            <a:fld id="{91344123-728C-EB4B-91CD-6AD7814AC09E}" type="slidenum">
              <a:rPr lang="en-US" altLang="en-EG"/>
              <a:pPr/>
              <a:t>‹#›</a:t>
            </a:fld>
            <a:endParaRPr lang="en-US" altLang="en-EG"/>
          </a:p>
        </p:txBody>
      </p:sp>
    </p:spTree>
    <p:extLst>
      <p:ext uri="{BB962C8B-B14F-4D97-AF65-F5344CB8AC3E}">
        <p14:creationId xmlns:p14="http://schemas.microsoft.com/office/powerpoint/2010/main" val="42055010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37792C-3361-E32A-8B50-D8D29507A3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52400"/>
            <a:ext cx="10972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Chart Placeholder 2">
            <a:extLst>
              <a:ext uri="{FF2B5EF4-FFF2-40B4-BE49-F238E27FC236}">
                <a16:creationId xmlns:a16="http://schemas.microsoft.com/office/drawing/2014/main" id="{BB96328C-261D-2B76-778A-688517E51A4C}"/>
              </a:ext>
            </a:extLst>
          </p:cNvPr>
          <p:cNvSpPr>
            <a:spLocks noGrp="1"/>
          </p:cNvSpPr>
          <p:nvPr>
            <p:ph type="chart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endParaRPr lang="en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92E932-F04A-58A9-E6D9-A0C0641661A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en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D0F652-F59C-5B98-46C9-7060CFF9EF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en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BE54E4-D478-B4E7-0BA3-2DDB042B33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EG"/>
              <a:t>7-</a:t>
            </a:r>
            <a:fld id="{6D99944F-DDA2-DC48-9EE3-04571A8917E3}" type="slidenum">
              <a:rPr lang="en-US" altLang="en-EG"/>
              <a:pPr/>
              <a:t>‹#›</a:t>
            </a:fld>
            <a:endParaRPr lang="en-US" altLang="en-EG"/>
          </a:p>
        </p:txBody>
      </p:sp>
    </p:spTree>
    <p:extLst>
      <p:ext uri="{BB962C8B-B14F-4D97-AF65-F5344CB8AC3E}">
        <p14:creationId xmlns:p14="http://schemas.microsoft.com/office/powerpoint/2010/main" val="299484544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94E201-0888-E04E-29C6-0CF70A98E9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52400"/>
            <a:ext cx="10972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A20B7B-257C-A3C6-71C9-5A9F3CB64575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7A3C0E-9CE4-DEC9-CD35-583EFB2BD415}"/>
              </a:ext>
            </a:extLst>
          </p:cNvPr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B965030-2473-49DC-13FE-E8F7C66F4152}"/>
              </a:ext>
            </a:extLst>
          </p:cNvPr>
          <p:cNvSpPr>
            <a:spLocks noGrp="1"/>
          </p:cNvSpPr>
          <p:nvPr>
            <p:ph sz="quarter" idx="3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154FB62F-1B10-92FF-E5C8-CEF10CFC8B8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en-EG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1AD7E539-0119-D97D-19F2-53351CE993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en-EG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58B16E1B-8DE0-9192-8E17-0D89824178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EG"/>
              <a:t>7-</a:t>
            </a:r>
            <a:fld id="{C3ED281D-FB2F-4D48-8773-F65C6695C395}" type="slidenum">
              <a:rPr lang="en-US" altLang="en-EG"/>
              <a:pPr/>
              <a:t>‹#›</a:t>
            </a:fld>
            <a:endParaRPr lang="en-US" altLang="en-EG"/>
          </a:p>
        </p:txBody>
      </p:sp>
    </p:spTree>
    <p:extLst>
      <p:ext uri="{BB962C8B-B14F-4D97-AF65-F5344CB8AC3E}">
        <p14:creationId xmlns:p14="http://schemas.microsoft.com/office/powerpoint/2010/main" val="39134211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10/2/23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7" r:id="rId15"/>
    <p:sldLayoutId id="2147483669" r:id="rId16"/>
    <p:sldLayoutId id="2147483670" r:id="rId17"/>
    <p:sldLayoutId id="214748367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0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1.e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e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3.e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5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6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7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9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0.em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emf"/><Relationship Id="rId5" Type="http://schemas.openxmlformats.org/officeDocument/2006/relationships/oleObject" Target="../embeddings/oleObject14.bin"/><Relationship Id="rId4" Type="http://schemas.openxmlformats.org/officeDocument/2006/relationships/image" Target="../media/image21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emf"/><Relationship Id="rId5" Type="http://schemas.openxmlformats.org/officeDocument/2006/relationships/oleObject" Target="../embeddings/oleObject16.bin"/><Relationship Id="rId4" Type="http://schemas.openxmlformats.org/officeDocument/2006/relationships/image" Target="../media/image23.emf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emf"/><Relationship Id="rId3" Type="http://schemas.openxmlformats.org/officeDocument/2006/relationships/oleObject" Target="../embeddings/oleObject17.bin"/><Relationship Id="rId7" Type="http://schemas.openxmlformats.org/officeDocument/2006/relationships/oleObject" Target="../embeddings/oleObject19.bin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6.emf"/><Relationship Id="rId5" Type="http://schemas.openxmlformats.org/officeDocument/2006/relationships/oleObject" Target="../embeddings/oleObject18.bin"/><Relationship Id="rId4" Type="http://schemas.openxmlformats.org/officeDocument/2006/relationships/image" Target="../media/image25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emf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9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30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42.xml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42.xml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42.xml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3.bin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32.emf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6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g"/><Relationship Id="rId3" Type="http://schemas.openxmlformats.org/officeDocument/2006/relationships/image" Target="../media/image33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3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Sara Ahmed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73640" y="2308478"/>
            <a:ext cx="584999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Financing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2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496642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Equity Market and </a:t>
            </a:r>
          </a:p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Stock Valuation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Sara Ahmed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OUTLINE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8F966AAC-CBA7-4805-3772-65EE98FAA61D}"/>
              </a:ext>
            </a:extLst>
          </p:cNvPr>
          <p:cNvSpPr txBox="1">
            <a:spLocks noChangeArrowheads="1"/>
          </p:cNvSpPr>
          <p:nvPr/>
        </p:nvSpPr>
        <p:spPr>
          <a:xfrm>
            <a:off x="3598250" y="2212823"/>
            <a:ext cx="7391400" cy="4267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buFontTx/>
              <a:buNone/>
            </a:pPr>
            <a:r>
              <a:rPr lang="en-US" altLang="en-EG" dirty="0">
                <a:solidFill>
                  <a:schemeClr val="bg1"/>
                </a:solidFill>
              </a:rPr>
              <a:t>1	      </a:t>
            </a:r>
            <a:r>
              <a:rPr lang="en-US" altLang="en-EG" sz="3600" dirty="0">
                <a:solidFill>
                  <a:schemeClr val="bg1"/>
                </a:solidFill>
              </a:rPr>
              <a:t>Common Stock Valuation</a:t>
            </a:r>
          </a:p>
          <a:p>
            <a:pPr marL="742950" indent="-742950">
              <a:lnSpc>
                <a:spcPct val="120000"/>
              </a:lnSpc>
              <a:buFontTx/>
              <a:buAutoNum type="arabicPlain" startAt="2"/>
            </a:pPr>
            <a:r>
              <a:rPr lang="en-US" altLang="en-EG" sz="3600" dirty="0">
                <a:solidFill>
                  <a:schemeClr val="bg1"/>
                </a:solidFill>
              </a:rPr>
              <a:t>Some Features of Common and Preferred Stocks</a:t>
            </a:r>
          </a:p>
          <a:p>
            <a:pPr marL="742950" indent="-742950">
              <a:lnSpc>
                <a:spcPct val="120000"/>
              </a:lnSpc>
              <a:buFontTx/>
              <a:buAutoNum type="arabicPlain" startAt="2"/>
            </a:pPr>
            <a:r>
              <a:rPr lang="en-US" altLang="en-EG" sz="3600" dirty="0">
                <a:solidFill>
                  <a:schemeClr val="bg1"/>
                </a:solidFill>
              </a:rPr>
              <a:t>	The Stock Markets</a:t>
            </a:r>
          </a:p>
        </p:txBody>
      </p:sp>
    </p:spTree>
    <p:extLst>
      <p:ext uri="{BB962C8B-B14F-4D97-AF65-F5344CB8AC3E}">
        <p14:creationId xmlns:p14="http://schemas.microsoft.com/office/powerpoint/2010/main" val="16387102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 Concepts and Skills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A3D1AE13-452F-36E8-60C9-1EE9C5F6D43F}"/>
              </a:ext>
            </a:extLst>
          </p:cNvPr>
          <p:cNvSpPr txBox="1">
            <a:spLocks noChangeArrowheads="1"/>
          </p:cNvSpPr>
          <p:nvPr/>
        </p:nvSpPr>
        <p:spPr>
          <a:xfrm>
            <a:off x="3598250" y="2786744"/>
            <a:ext cx="7696200" cy="47545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EG" sz="3000" dirty="0">
                <a:solidFill>
                  <a:schemeClr val="bg1"/>
                </a:solidFill>
              </a:rPr>
              <a:t>Understand how stock prices depend on future dividends and dividend growth</a:t>
            </a:r>
          </a:p>
          <a:p>
            <a:r>
              <a:rPr lang="en-US" altLang="en-EG" sz="3000" dirty="0">
                <a:solidFill>
                  <a:schemeClr val="bg1"/>
                </a:solidFill>
              </a:rPr>
              <a:t>Be able to compute stock prices using the dividend growth model</a:t>
            </a:r>
          </a:p>
          <a:p>
            <a:endParaRPr lang="en-US" altLang="en-EG" sz="3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57715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386C27D-99BC-77D9-31EF-B3007FBC7BA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2690" name="Rectangle 2">
            <a:extLst>
              <a:ext uri="{FF2B5EF4-FFF2-40B4-BE49-F238E27FC236}">
                <a16:creationId xmlns:a16="http://schemas.microsoft.com/office/drawing/2014/main" id="{346BCBD9-4121-4819-6956-02825EB7EEF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One Period Example</a:t>
            </a:r>
          </a:p>
        </p:txBody>
      </p:sp>
      <p:sp>
        <p:nvSpPr>
          <p:cNvPr id="242691" name="Rectangle 3">
            <a:extLst>
              <a:ext uri="{FF2B5EF4-FFF2-40B4-BE49-F238E27FC236}">
                <a16:creationId xmlns:a16="http://schemas.microsoft.com/office/drawing/2014/main" id="{A7D9008D-F245-460D-17DD-D252D3A1DBA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133600" y="1524001"/>
            <a:ext cx="8229600" cy="4530725"/>
          </a:xfrm>
        </p:spPr>
        <p:txBody>
          <a:bodyPr/>
          <a:lstStyle/>
          <a:p>
            <a:r>
              <a:rPr lang="en-US" altLang="en-EG"/>
              <a:t>Suppose you are thinking of purchasing the stock of Moore Oil, Inc. </a:t>
            </a:r>
          </a:p>
          <a:p>
            <a:pPr lvl="1"/>
            <a:r>
              <a:rPr lang="en-US" altLang="en-EG"/>
              <a:t>You expect it to pay a $2 dividend in one year </a:t>
            </a:r>
          </a:p>
          <a:p>
            <a:pPr lvl="1"/>
            <a:r>
              <a:rPr lang="en-US" altLang="en-EG"/>
              <a:t>You believe you can sell the stock for $14 at that time. </a:t>
            </a:r>
          </a:p>
          <a:p>
            <a:pPr lvl="1"/>
            <a:r>
              <a:rPr lang="en-US" altLang="en-EG"/>
              <a:t>You require a return of 20% on investments of this risk </a:t>
            </a:r>
          </a:p>
          <a:p>
            <a:pPr lvl="1"/>
            <a:r>
              <a:rPr lang="en-US" altLang="en-EG"/>
              <a:t>What is the maximum you would be willing to pay?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A84C3D7-56BA-3386-43E3-6D658CC1C45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D11585A-8496-5CB5-3997-EB2C7D0255C2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3714" name="Rectangle 2">
            <a:extLst>
              <a:ext uri="{FF2B5EF4-FFF2-40B4-BE49-F238E27FC236}">
                <a16:creationId xmlns:a16="http://schemas.microsoft.com/office/drawing/2014/main" id="{EDD3AD9E-7EEC-9B61-9105-7E9BBABB962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552450"/>
            <a:ext cx="10972800" cy="1143000"/>
          </a:xfrm>
          <a:ln/>
        </p:spPr>
        <p:txBody>
          <a:bodyPr/>
          <a:lstStyle/>
          <a:p>
            <a:r>
              <a:rPr lang="en-US" altLang="en-EG" dirty="0"/>
              <a:t>One Period Example</a:t>
            </a:r>
          </a:p>
        </p:txBody>
      </p:sp>
      <p:sp>
        <p:nvSpPr>
          <p:cNvPr id="243715" name="Rectangle 3">
            <a:extLst>
              <a:ext uri="{FF2B5EF4-FFF2-40B4-BE49-F238E27FC236}">
                <a16:creationId xmlns:a16="http://schemas.microsoft.com/office/drawing/2014/main" id="{2C98C401-C02D-7893-5F0A-4BFE49DA572B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981200" y="1600200"/>
            <a:ext cx="7924800" cy="3352800"/>
          </a:xfrm>
        </p:spPr>
        <p:txBody>
          <a:bodyPr/>
          <a:lstStyle/>
          <a:p>
            <a:r>
              <a:rPr lang="en-US" altLang="en-EG"/>
              <a:t>D</a:t>
            </a:r>
            <a:r>
              <a:rPr lang="en-US" altLang="en-EG" baseline="-25000"/>
              <a:t>1</a:t>
            </a:r>
            <a:r>
              <a:rPr lang="en-US" altLang="en-EG"/>
              <a:t> = $2 dividend expected in one year </a:t>
            </a:r>
          </a:p>
          <a:p>
            <a:r>
              <a:rPr lang="en-US" altLang="en-EG"/>
              <a:t>R = 20%</a:t>
            </a:r>
          </a:p>
          <a:p>
            <a:r>
              <a:rPr lang="en-US" altLang="en-EG"/>
              <a:t>P</a:t>
            </a:r>
            <a:r>
              <a:rPr lang="en-US" altLang="en-EG" baseline="-25000"/>
              <a:t>1</a:t>
            </a:r>
            <a:r>
              <a:rPr lang="en-US" altLang="en-EG"/>
              <a:t> = $14</a:t>
            </a:r>
          </a:p>
          <a:p>
            <a:r>
              <a:rPr lang="en-US" altLang="en-EG"/>
              <a:t>CF</a:t>
            </a:r>
            <a:r>
              <a:rPr lang="en-US" altLang="en-EG" baseline="-25000"/>
              <a:t>1</a:t>
            </a:r>
            <a:r>
              <a:rPr lang="en-US" altLang="en-EG"/>
              <a:t> = $2 + $14 = $16</a:t>
            </a:r>
          </a:p>
          <a:p>
            <a:r>
              <a:rPr lang="en-US" altLang="en-EG"/>
              <a:t>Compute the PV of the expected cash flows</a:t>
            </a:r>
          </a:p>
        </p:txBody>
      </p:sp>
      <p:graphicFrame>
        <p:nvGraphicFramePr>
          <p:cNvPr id="243716" name="Object 4">
            <a:extLst>
              <a:ext uri="{FF2B5EF4-FFF2-40B4-BE49-F238E27FC236}">
                <a16:creationId xmlns:a16="http://schemas.microsoft.com/office/drawing/2014/main" id="{9D63E944-FDBF-79BE-579A-ACA298509C49}"/>
              </a:ext>
            </a:extLst>
          </p:cNvPr>
          <p:cNvGraphicFramePr>
            <a:graphicFrameLocks noGrp="1" noChangeAspect="1"/>
          </p:cNvGraphicFramePr>
          <p:nvPr>
            <p:ph sz="half" idx="2"/>
          </p:nvPr>
        </p:nvGraphicFramePr>
        <p:xfrm>
          <a:off x="4191000" y="4724401"/>
          <a:ext cx="4038600" cy="1069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34226500" imgH="9067800" progId="Equation.3">
                  <p:embed/>
                </p:oleObj>
              </mc:Choice>
              <mc:Fallback>
                <p:oleObj name="Equation" r:id="rId3" imgW="34226500" imgH="9067800" progId="Equation.3">
                  <p:embed/>
                  <p:pic>
                    <p:nvPicPr>
                      <p:cNvPr id="243716" name="Object 4">
                        <a:extLst>
                          <a:ext uri="{FF2B5EF4-FFF2-40B4-BE49-F238E27FC236}">
                            <a16:creationId xmlns:a16="http://schemas.microsoft.com/office/drawing/2014/main" id="{9D63E944-FDBF-79BE-579A-ACA298509C4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91000" y="4724401"/>
                        <a:ext cx="4038600" cy="1069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A8246309-31E8-A058-B44C-823C3BAB16B4}"/>
              </a:ext>
            </a:extLst>
          </p:cNvPr>
          <p:cNvSpPr txBox="1"/>
          <p:nvPr/>
        </p:nvSpPr>
        <p:spPr>
          <a:xfrm>
            <a:off x="4787900" y="638873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9842229-0789-2F51-6B52-5006D130F67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4738" name="Rectangle 2">
            <a:extLst>
              <a:ext uri="{FF2B5EF4-FFF2-40B4-BE49-F238E27FC236}">
                <a16:creationId xmlns:a16="http://schemas.microsoft.com/office/drawing/2014/main" id="{0DAB655D-6ABD-A378-49F9-A9B6A0ADF69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70548" y="533400"/>
            <a:ext cx="10972800" cy="1143000"/>
          </a:xfrm>
          <a:ln/>
        </p:spPr>
        <p:txBody>
          <a:bodyPr/>
          <a:lstStyle/>
          <a:p>
            <a:r>
              <a:rPr lang="en-US" altLang="en-EG" dirty="0"/>
              <a:t>Two Period Example</a:t>
            </a:r>
          </a:p>
        </p:txBody>
      </p:sp>
      <p:sp>
        <p:nvSpPr>
          <p:cNvPr id="244739" name="Rectangle 3">
            <a:extLst>
              <a:ext uri="{FF2B5EF4-FFF2-40B4-BE49-F238E27FC236}">
                <a16:creationId xmlns:a16="http://schemas.microsoft.com/office/drawing/2014/main" id="{2A913929-AC2A-0260-2CED-F15FB5EE4847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2209800" y="1447800"/>
            <a:ext cx="8001000" cy="3200400"/>
          </a:xfrm>
        </p:spPr>
        <p:txBody>
          <a:bodyPr/>
          <a:lstStyle/>
          <a:p>
            <a:r>
              <a:rPr lang="en-US" altLang="en-EG" dirty="0"/>
              <a:t>What if you decide to hold the stock for two years? </a:t>
            </a:r>
          </a:p>
          <a:p>
            <a:pPr lvl="1"/>
            <a:r>
              <a:rPr lang="en-US" altLang="en-EG" dirty="0"/>
              <a:t>D</a:t>
            </a:r>
            <a:r>
              <a:rPr lang="en-US" altLang="en-EG" baseline="-25000" dirty="0"/>
              <a:t>1 </a:t>
            </a:r>
            <a:r>
              <a:rPr lang="en-US" altLang="en-EG" dirty="0"/>
              <a:t>= $2.00	CF</a:t>
            </a:r>
            <a:r>
              <a:rPr lang="en-US" altLang="en-EG" baseline="-25000" dirty="0"/>
              <a:t>1</a:t>
            </a:r>
            <a:r>
              <a:rPr lang="en-US" altLang="en-EG" dirty="0"/>
              <a:t> = $2.00</a:t>
            </a:r>
          </a:p>
          <a:p>
            <a:pPr lvl="1"/>
            <a:r>
              <a:rPr lang="en-US" altLang="en-EG" dirty="0"/>
              <a:t>D</a:t>
            </a:r>
            <a:r>
              <a:rPr lang="en-US" altLang="en-EG" baseline="-25000" dirty="0"/>
              <a:t>2</a:t>
            </a:r>
            <a:r>
              <a:rPr lang="en-US" altLang="en-EG" dirty="0"/>
              <a:t> = $2.10 </a:t>
            </a:r>
          </a:p>
          <a:p>
            <a:pPr lvl="1"/>
            <a:r>
              <a:rPr lang="en-US" altLang="en-EG" dirty="0"/>
              <a:t>P</a:t>
            </a:r>
            <a:r>
              <a:rPr lang="en-US" altLang="en-EG" baseline="-25000" dirty="0"/>
              <a:t>2</a:t>
            </a:r>
            <a:r>
              <a:rPr lang="en-US" altLang="en-EG" dirty="0"/>
              <a:t> = $14.70 </a:t>
            </a:r>
          </a:p>
          <a:p>
            <a:pPr lvl="1"/>
            <a:r>
              <a:rPr lang="en-US" altLang="en-EG" dirty="0"/>
              <a:t>Now how much would you be willing to pay?</a:t>
            </a:r>
          </a:p>
          <a:p>
            <a:pPr lvl="1">
              <a:buFontTx/>
              <a:buNone/>
            </a:pPr>
            <a:endParaRPr lang="en-US" altLang="en-EG" dirty="0"/>
          </a:p>
          <a:p>
            <a:pPr lvl="1">
              <a:buFontTx/>
              <a:buNone/>
            </a:pPr>
            <a:endParaRPr lang="en-US" altLang="en-EG" dirty="0"/>
          </a:p>
        </p:txBody>
      </p:sp>
      <p:graphicFrame>
        <p:nvGraphicFramePr>
          <p:cNvPr id="244740" name="Object 4">
            <a:extLst>
              <a:ext uri="{FF2B5EF4-FFF2-40B4-BE49-F238E27FC236}">
                <a16:creationId xmlns:a16="http://schemas.microsoft.com/office/drawing/2014/main" id="{612C90CA-99E0-D14E-C97E-9CF66DD4A2A0}"/>
              </a:ext>
            </a:extLst>
          </p:cNvPr>
          <p:cNvGraphicFramePr>
            <a:graphicFrameLocks noGrp="1" noChangeAspect="1"/>
          </p:cNvGraphicFramePr>
          <p:nvPr>
            <p:ph sz="half" idx="2"/>
          </p:nvPr>
        </p:nvGraphicFramePr>
        <p:xfrm>
          <a:off x="2895600" y="4191001"/>
          <a:ext cx="6248400" cy="1101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54711600" imgH="9652000" progId="Equation.3">
                  <p:embed/>
                </p:oleObj>
              </mc:Choice>
              <mc:Fallback>
                <p:oleObj name="Equation" r:id="rId3" imgW="54711600" imgH="9652000" progId="Equation.3">
                  <p:embed/>
                  <p:pic>
                    <p:nvPicPr>
                      <p:cNvPr id="244740" name="Object 4">
                        <a:extLst>
                          <a:ext uri="{FF2B5EF4-FFF2-40B4-BE49-F238E27FC236}">
                            <a16:creationId xmlns:a16="http://schemas.microsoft.com/office/drawing/2014/main" id="{612C90CA-99E0-D14E-C97E-9CF66DD4A2A0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95600" y="4191001"/>
                        <a:ext cx="6248400" cy="1101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4742" name="Text Box 6">
            <a:extLst>
              <a:ext uri="{FF2B5EF4-FFF2-40B4-BE49-F238E27FC236}">
                <a16:creationId xmlns:a16="http://schemas.microsoft.com/office/drawing/2014/main" id="{15C80668-BF2A-AE53-D02A-2DFE3EE451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854075" y="6208713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endParaRPr lang="en-EG" altLang="en-EG"/>
          </a:p>
        </p:txBody>
      </p:sp>
      <p:sp>
        <p:nvSpPr>
          <p:cNvPr id="244743" name="Text Box 7">
            <a:extLst>
              <a:ext uri="{FF2B5EF4-FFF2-40B4-BE49-F238E27FC236}">
                <a16:creationId xmlns:a16="http://schemas.microsoft.com/office/drawing/2014/main" id="{F848D598-86D7-E05F-CD9A-61DC5C1207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3000" y="2743200"/>
            <a:ext cx="457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en-EG" sz="2400"/>
              <a:t>CF</a:t>
            </a:r>
            <a:r>
              <a:rPr lang="en-US" altLang="en-EG" sz="2400" baseline="-25000"/>
              <a:t>2</a:t>
            </a:r>
            <a:r>
              <a:rPr lang="en-US" altLang="en-EG" sz="2400"/>
              <a:t> = $2.10 + $14.70 = $16.80</a:t>
            </a:r>
          </a:p>
        </p:txBody>
      </p:sp>
      <p:sp>
        <p:nvSpPr>
          <p:cNvPr id="244744" name="AutoShape 8">
            <a:extLst>
              <a:ext uri="{FF2B5EF4-FFF2-40B4-BE49-F238E27FC236}">
                <a16:creationId xmlns:a16="http://schemas.microsoft.com/office/drawing/2014/main" id="{5A4E92ED-E6C9-811A-083D-1B9591B76069}"/>
              </a:ext>
            </a:extLst>
          </p:cNvPr>
          <p:cNvSpPr>
            <a:spLocks/>
          </p:cNvSpPr>
          <p:nvPr/>
        </p:nvSpPr>
        <p:spPr bwMode="auto">
          <a:xfrm>
            <a:off x="4724400" y="2514600"/>
            <a:ext cx="76200" cy="609600"/>
          </a:xfrm>
          <a:prstGeom prst="rightBrace">
            <a:avLst>
              <a:gd name="adj1" fmla="val 66667"/>
              <a:gd name="adj2" fmla="val 5000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A565C04-8891-D490-4CCA-2CC640F4E1E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98960D0-3F29-5AC4-3D10-2FC26FFFF2AF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7682" name="Rectangle 2">
            <a:extLst>
              <a:ext uri="{FF2B5EF4-FFF2-40B4-BE49-F238E27FC236}">
                <a16:creationId xmlns:a16="http://schemas.microsoft.com/office/drawing/2014/main" id="{EB7D6795-B536-B39D-1362-77E27A9699C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75536" y="584200"/>
            <a:ext cx="10972800" cy="1143000"/>
          </a:xfrm>
          <a:ln/>
        </p:spPr>
        <p:txBody>
          <a:bodyPr/>
          <a:lstStyle/>
          <a:p>
            <a:r>
              <a:rPr lang="en-US" altLang="en-EG" dirty="0"/>
              <a:t>Three Period Example</a:t>
            </a:r>
          </a:p>
        </p:txBody>
      </p:sp>
      <p:sp>
        <p:nvSpPr>
          <p:cNvPr id="327683" name="Rectangle 3">
            <a:extLst>
              <a:ext uri="{FF2B5EF4-FFF2-40B4-BE49-F238E27FC236}">
                <a16:creationId xmlns:a16="http://schemas.microsoft.com/office/drawing/2014/main" id="{ED5307E0-C629-B713-1349-74B7E94D77FC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2209800" y="1447800"/>
            <a:ext cx="8001000" cy="3200400"/>
          </a:xfrm>
        </p:spPr>
        <p:txBody>
          <a:bodyPr/>
          <a:lstStyle/>
          <a:p>
            <a:r>
              <a:rPr lang="en-US" altLang="en-EG" dirty="0"/>
              <a:t>What if you decide to hold the stock for three years? </a:t>
            </a:r>
          </a:p>
          <a:p>
            <a:pPr lvl="1"/>
            <a:r>
              <a:rPr lang="en-US" altLang="en-EG" dirty="0"/>
              <a:t>D</a:t>
            </a:r>
            <a:r>
              <a:rPr lang="en-US" altLang="en-EG" baseline="-25000" dirty="0"/>
              <a:t>1 </a:t>
            </a:r>
            <a:r>
              <a:rPr lang="en-US" altLang="en-EG" dirty="0"/>
              <a:t>= $2.00	  CF</a:t>
            </a:r>
            <a:r>
              <a:rPr lang="en-US" altLang="en-EG" baseline="-25000" dirty="0"/>
              <a:t>1</a:t>
            </a:r>
            <a:r>
              <a:rPr lang="en-US" altLang="en-EG" dirty="0"/>
              <a:t> = $2.00</a:t>
            </a:r>
          </a:p>
          <a:p>
            <a:pPr lvl="1"/>
            <a:r>
              <a:rPr lang="en-US" altLang="en-EG" dirty="0"/>
              <a:t>D</a:t>
            </a:r>
            <a:r>
              <a:rPr lang="en-US" altLang="en-EG" baseline="-25000" dirty="0"/>
              <a:t>2</a:t>
            </a:r>
            <a:r>
              <a:rPr lang="en-US" altLang="en-EG" dirty="0"/>
              <a:t> = $2.10	  CF</a:t>
            </a:r>
            <a:r>
              <a:rPr lang="en-US" altLang="en-EG" baseline="-25000" dirty="0"/>
              <a:t>2</a:t>
            </a:r>
            <a:r>
              <a:rPr lang="en-US" altLang="en-EG" dirty="0"/>
              <a:t> = $2.10</a:t>
            </a:r>
          </a:p>
          <a:p>
            <a:pPr lvl="1"/>
            <a:r>
              <a:rPr lang="en-US" altLang="en-EG" dirty="0"/>
              <a:t>D</a:t>
            </a:r>
            <a:r>
              <a:rPr lang="en-US" altLang="en-EG" baseline="-25000" dirty="0"/>
              <a:t>3</a:t>
            </a:r>
            <a:r>
              <a:rPr lang="en-US" altLang="en-EG" dirty="0"/>
              <a:t> = $2.205</a:t>
            </a:r>
          </a:p>
          <a:p>
            <a:pPr lvl="1"/>
            <a:r>
              <a:rPr lang="en-US" altLang="en-EG" dirty="0"/>
              <a:t>P</a:t>
            </a:r>
            <a:r>
              <a:rPr lang="en-US" altLang="en-EG" baseline="-25000" dirty="0"/>
              <a:t>3</a:t>
            </a:r>
            <a:r>
              <a:rPr lang="en-US" altLang="en-EG" dirty="0"/>
              <a:t> = $15.435 </a:t>
            </a:r>
          </a:p>
          <a:p>
            <a:pPr lvl="1"/>
            <a:r>
              <a:rPr lang="en-US" altLang="en-EG" dirty="0"/>
              <a:t>Now how much would you be willing to pay?</a:t>
            </a:r>
          </a:p>
          <a:p>
            <a:pPr lvl="1">
              <a:buFontTx/>
              <a:buNone/>
            </a:pPr>
            <a:endParaRPr lang="en-US" altLang="en-EG" dirty="0"/>
          </a:p>
          <a:p>
            <a:pPr lvl="1">
              <a:buFontTx/>
              <a:buNone/>
            </a:pPr>
            <a:endParaRPr lang="en-US" altLang="en-EG" dirty="0"/>
          </a:p>
        </p:txBody>
      </p:sp>
      <p:graphicFrame>
        <p:nvGraphicFramePr>
          <p:cNvPr id="327684" name="Object 4">
            <a:extLst>
              <a:ext uri="{FF2B5EF4-FFF2-40B4-BE49-F238E27FC236}">
                <a16:creationId xmlns:a16="http://schemas.microsoft.com/office/drawing/2014/main" id="{ECFC07E4-CBDC-67E3-A70F-F6CAF226F4DF}"/>
              </a:ext>
            </a:extLst>
          </p:cNvPr>
          <p:cNvGraphicFramePr>
            <a:graphicFrameLocks noGrp="1" noChangeAspect="1"/>
          </p:cNvGraphicFramePr>
          <p:nvPr>
            <p:ph sz="half" idx="2"/>
          </p:nvPr>
        </p:nvGraphicFramePr>
        <p:xfrm>
          <a:off x="2971800" y="4876800"/>
          <a:ext cx="6248400" cy="825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73139300" imgH="9652000" progId="Equation.3">
                  <p:embed/>
                </p:oleObj>
              </mc:Choice>
              <mc:Fallback>
                <p:oleObj name="Equation" r:id="rId3" imgW="73139300" imgH="9652000" progId="Equation.3">
                  <p:embed/>
                  <p:pic>
                    <p:nvPicPr>
                      <p:cNvPr id="327684" name="Object 4">
                        <a:extLst>
                          <a:ext uri="{FF2B5EF4-FFF2-40B4-BE49-F238E27FC236}">
                            <a16:creationId xmlns:a16="http://schemas.microsoft.com/office/drawing/2014/main" id="{ECFC07E4-CBDC-67E3-A70F-F6CAF226F4D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71800" y="4876800"/>
                        <a:ext cx="6248400" cy="825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7685" name="Text Box 5">
            <a:extLst>
              <a:ext uri="{FF2B5EF4-FFF2-40B4-BE49-F238E27FC236}">
                <a16:creationId xmlns:a16="http://schemas.microsoft.com/office/drawing/2014/main" id="{E778942F-D266-31DB-D435-B3B3E88592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854075" y="6208713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endParaRPr lang="en-EG" altLang="en-EG"/>
          </a:p>
        </p:txBody>
      </p:sp>
      <p:sp>
        <p:nvSpPr>
          <p:cNvPr id="327686" name="Text Box 6">
            <a:extLst>
              <a:ext uri="{FF2B5EF4-FFF2-40B4-BE49-F238E27FC236}">
                <a16:creationId xmlns:a16="http://schemas.microsoft.com/office/drawing/2014/main" id="{E13BE9A9-62B1-58A5-626C-3FBC55D9BE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29200" y="2905125"/>
            <a:ext cx="4953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en-EG" sz="2400" dirty="0"/>
              <a:t>CF</a:t>
            </a:r>
            <a:r>
              <a:rPr lang="en-US" altLang="en-EG" sz="2400" baseline="-25000" dirty="0"/>
              <a:t>3</a:t>
            </a:r>
            <a:r>
              <a:rPr lang="en-US" altLang="en-EG" sz="2400" dirty="0"/>
              <a:t> = $2.205 + $15.435 = $17.640</a:t>
            </a:r>
          </a:p>
        </p:txBody>
      </p:sp>
      <p:sp>
        <p:nvSpPr>
          <p:cNvPr id="327687" name="AutoShape 7">
            <a:extLst>
              <a:ext uri="{FF2B5EF4-FFF2-40B4-BE49-F238E27FC236}">
                <a16:creationId xmlns:a16="http://schemas.microsoft.com/office/drawing/2014/main" id="{21EC45D9-55D2-B2D1-E97F-63782EDB1669}"/>
              </a:ext>
            </a:extLst>
          </p:cNvPr>
          <p:cNvSpPr>
            <a:spLocks/>
          </p:cNvSpPr>
          <p:nvPr/>
        </p:nvSpPr>
        <p:spPr bwMode="auto">
          <a:xfrm>
            <a:off x="4567990" y="2773780"/>
            <a:ext cx="76200" cy="609600"/>
          </a:xfrm>
          <a:prstGeom prst="rightBrace">
            <a:avLst>
              <a:gd name="adj1" fmla="val 66667"/>
              <a:gd name="adj2" fmla="val 5000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499423C-83E5-B376-9BC9-398CAD7AD3C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3ED7BC8-7551-C9E0-3437-35B8068B7C18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9858" name="Rectangle 2">
            <a:extLst>
              <a:ext uri="{FF2B5EF4-FFF2-40B4-BE49-F238E27FC236}">
                <a16:creationId xmlns:a16="http://schemas.microsoft.com/office/drawing/2014/main" id="{3BFC4249-50D9-35B2-C2CE-CF3D106BE4A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Developing The Model</a:t>
            </a:r>
          </a:p>
        </p:txBody>
      </p:sp>
      <p:sp>
        <p:nvSpPr>
          <p:cNvPr id="249859" name="Rectangle 3">
            <a:extLst>
              <a:ext uri="{FF2B5EF4-FFF2-40B4-BE49-F238E27FC236}">
                <a16:creationId xmlns:a16="http://schemas.microsoft.com/office/drawing/2014/main" id="{605CF86C-2D16-F67A-B070-A98E7EE3DAD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362200" y="1600201"/>
            <a:ext cx="7543800" cy="4525963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altLang="en-EG" sz="3600"/>
              <a:t>You could continue to push back when you would sell the stock</a:t>
            </a:r>
          </a:p>
          <a:p>
            <a:pPr>
              <a:lnSpc>
                <a:spcPct val="110000"/>
              </a:lnSpc>
            </a:pPr>
            <a:r>
              <a:rPr lang="en-US" altLang="en-EG" sz="3600"/>
              <a:t>You would find that the price of the stock is really just the </a:t>
            </a:r>
            <a:r>
              <a:rPr lang="en-US" altLang="en-EG" sz="3600" i="1"/>
              <a:t>present value of </a:t>
            </a:r>
            <a:r>
              <a:rPr lang="en-US" altLang="en-EG" sz="3600" i="1" u="sng"/>
              <a:t>all</a:t>
            </a:r>
            <a:r>
              <a:rPr lang="en-US" altLang="en-EG" sz="3600" i="1"/>
              <a:t> expected future dividends</a:t>
            </a:r>
            <a:endParaRPr lang="en-US" altLang="en-EG" sz="360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3A0F4BF-E2CD-C6EE-72FE-AC1CDEE5F6E5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F82A30C0-FBEA-0D10-4ABC-86BE297D0118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8834" name="Rectangle 2">
            <a:extLst>
              <a:ext uri="{FF2B5EF4-FFF2-40B4-BE49-F238E27FC236}">
                <a16:creationId xmlns:a16="http://schemas.microsoft.com/office/drawing/2014/main" id="{7FB26F50-9D4C-FA79-9F35-C66E41432A8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Stock Value = PV of Dividends</a:t>
            </a:r>
          </a:p>
        </p:txBody>
      </p:sp>
      <p:grpSp>
        <p:nvGrpSpPr>
          <p:cNvPr id="248835" name="Group 3">
            <a:extLst>
              <a:ext uri="{FF2B5EF4-FFF2-40B4-BE49-F238E27FC236}">
                <a16:creationId xmlns:a16="http://schemas.microsoft.com/office/drawing/2014/main" id="{6AB947E1-1C2B-63A6-EB38-5244448B1F96}"/>
              </a:ext>
            </a:extLst>
          </p:cNvPr>
          <p:cNvGrpSpPr>
            <a:grpSpLocks/>
          </p:cNvGrpSpPr>
          <p:nvPr/>
        </p:nvGrpSpPr>
        <p:grpSpPr bwMode="auto">
          <a:xfrm>
            <a:off x="2286000" y="1676401"/>
            <a:ext cx="8077200" cy="1204913"/>
            <a:chOff x="960" y="1440"/>
            <a:chExt cx="5088" cy="759"/>
          </a:xfrm>
        </p:grpSpPr>
        <p:sp>
          <p:nvSpPr>
            <p:cNvPr id="248836" name="Text Box 4">
              <a:extLst>
                <a:ext uri="{FF2B5EF4-FFF2-40B4-BE49-F238E27FC236}">
                  <a16:creationId xmlns:a16="http://schemas.microsoft.com/office/drawing/2014/main" id="{943ACA0D-4B7A-4080-C3BC-21EA32665B0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60" y="1584"/>
              <a:ext cx="76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 eaLnBrk="0" hangingPunct="0">
                <a:spcBef>
                  <a:spcPct val="50000"/>
                </a:spcBef>
              </a:pPr>
              <a:r>
                <a:rPr lang="en-US" altLang="en-EG" sz="2800"/>
                <a:t>P</a:t>
              </a:r>
              <a:r>
                <a:rPr lang="en-US" altLang="en-EG" sz="2800" baseline="-25000"/>
                <a:t>0</a:t>
              </a:r>
              <a:r>
                <a:rPr lang="en-US" altLang="en-EG" sz="2800"/>
                <a:t> =</a:t>
              </a:r>
            </a:p>
          </p:txBody>
        </p:sp>
        <p:sp>
          <p:nvSpPr>
            <p:cNvPr id="248837" name="Text Box 5">
              <a:extLst>
                <a:ext uri="{FF2B5EF4-FFF2-40B4-BE49-F238E27FC236}">
                  <a16:creationId xmlns:a16="http://schemas.microsoft.com/office/drawing/2014/main" id="{815ABDB3-4941-11A8-E198-0090D56AC71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60" y="1440"/>
              <a:ext cx="24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 eaLnBrk="0" hangingPunct="0">
                <a:spcBef>
                  <a:spcPct val="50000"/>
                </a:spcBef>
              </a:pPr>
              <a:r>
                <a:rPr lang="en-US" altLang="en-EG" sz="2400" b="1">
                  <a:cs typeface="Arial" panose="020B0604020202020204" pitchFamily="34" charset="0"/>
                </a:rPr>
                <a:t>^</a:t>
              </a:r>
            </a:p>
          </p:txBody>
        </p:sp>
        <p:sp>
          <p:nvSpPr>
            <p:cNvPr id="248838" name="Text Box 6">
              <a:extLst>
                <a:ext uri="{FF2B5EF4-FFF2-40B4-BE49-F238E27FC236}">
                  <a16:creationId xmlns:a16="http://schemas.microsoft.com/office/drawing/2014/main" id="{D14C0100-1088-162F-8BAC-426195F0541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84" y="1872"/>
              <a:ext cx="4464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 eaLnBrk="0" hangingPunct="0">
                <a:spcBef>
                  <a:spcPct val="50000"/>
                </a:spcBef>
              </a:pPr>
              <a:r>
                <a:rPr lang="en-US" altLang="en-EG" sz="2800"/>
                <a:t>(1+R)</a:t>
              </a:r>
              <a:r>
                <a:rPr lang="en-US" altLang="en-EG" sz="2800" baseline="30000"/>
                <a:t>1</a:t>
              </a:r>
              <a:r>
                <a:rPr lang="en-US" altLang="en-EG" sz="2800"/>
                <a:t>      (1+R)</a:t>
              </a:r>
              <a:r>
                <a:rPr lang="en-US" altLang="en-EG" sz="2800" baseline="30000"/>
                <a:t>2</a:t>
              </a:r>
              <a:r>
                <a:rPr lang="en-US" altLang="en-EG" sz="2800"/>
                <a:t>      (1+R)</a:t>
              </a:r>
              <a:r>
                <a:rPr lang="en-US" altLang="en-EG" sz="2800" baseline="30000"/>
                <a:t>3</a:t>
              </a:r>
              <a:r>
                <a:rPr lang="en-US" altLang="en-EG" sz="2800"/>
                <a:t>          (1+R)</a:t>
              </a:r>
              <a:r>
                <a:rPr lang="en-US" altLang="en-EG" sz="2800" baseline="30000">
                  <a:cs typeface="Arial" panose="020B0604020202020204" pitchFamily="34" charset="0"/>
                </a:rPr>
                <a:t>∞</a:t>
              </a:r>
            </a:p>
          </p:txBody>
        </p:sp>
        <p:sp>
          <p:nvSpPr>
            <p:cNvPr id="248839" name="Text Box 7">
              <a:extLst>
                <a:ext uri="{FF2B5EF4-FFF2-40B4-BE49-F238E27FC236}">
                  <a16:creationId xmlns:a16="http://schemas.microsoft.com/office/drawing/2014/main" id="{E9455D06-EE4A-35C7-CE76-BBFFD456342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80" y="1440"/>
              <a:ext cx="3792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 eaLnBrk="0" hangingPunct="0">
                <a:spcBef>
                  <a:spcPct val="50000"/>
                </a:spcBef>
              </a:pPr>
              <a:r>
                <a:rPr lang="en-US" altLang="en-EG"/>
                <a:t> </a:t>
              </a:r>
              <a:r>
                <a:rPr lang="en-US" altLang="en-EG" sz="2800"/>
                <a:t>D</a:t>
              </a:r>
              <a:r>
                <a:rPr lang="en-US" altLang="en-EG" sz="2800" baseline="-25000"/>
                <a:t>1</a:t>
              </a:r>
              <a:r>
                <a:rPr lang="en-US" altLang="en-EG" sz="2800"/>
                <a:t>             D</a:t>
              </a:r>
              <a:r>
                <a:rPr lang="en-US" altLang="en-EG" sz="2800" baseline="-25000"/>
                <a:t>2</a:t>
              </a:r>
              <a:r>
                <a:rPr lang="en-US" altLang="en-EG" sz="2800"/>
                <a:t>             D</a:t>
              </a:r>
              <a:r>
                <a:rPr lang="en-US" altLang="en-EG" sz="2800" baseline="-25000"/>
                <a:t>3</a:t>
              </a:r>
              <a:r>
                <a:rPr lang="en-US" altLang="en-EG" sz="2800"/>
                <a:t>               D</a:t>
              </a:r>
              <a:r>
                <a:rPr lang="en-US" altLang="en-EG" sz="2800" baseline="-25000">
                  <a:cs typeface="Arial" panose="020B0604020202020204" pitchFamily="34" charset="0"/>
                </a:rPr>
                <a:t>∞</a:t>
              </a:r>
            </a:p>
          </p:txBody>
        </p:sp>
        <p:sp>
          <p:nvSpPr>
            <p:cNvPr id="248840" name="Line 8">
              <a:extLst>
                <a:ext uri="{FF2B5EF4-FFF2-40B4-BE49-F238E27FC236}">
                  <a16:creationId xmlns:a16="http://schemas.microsoft.com/office/drawing/2014/main" id="{2CE31479-A067-0B6D-1DAF-FCA3F0E9DE9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680" y="1824"/>
              <a:ext cx="57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EG"/>
            </a:p>
          </p:txBody>
        </p:sp>
        <p:sp>
          <p:nvSpPr>
            <p:cNvPr id="248841" name="Line 9">
              <a:extLst>
                <a:ext uri="{FF2B5EF4-FFF2-40B4-BE49-F238E27FC236}">
                  <a16:creationId xmlns:a16="http://schemas.microsoft.com/office/drawing/2014/main" id="{6A073781-EAB3-5C8F-A64C-C95751261BB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36" y="1824"/>
              <a:ext cx="57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EG"/>
            </a:p>
          </p:txBody>
        </p:sp>
        <p:sp>
          <p:nvSpPr>
            <p:cNvPr id="248842" name="Line 10">
              <a:extLst>
                <a:ext uri="{FF2B5EF4-FFF2-40B4-BE49-F238E27FC236}">
                  <a16:creationId xmlns:a16="http://schemas.microsoft.com/office/drawing/2014/main" id="{84E446BE-6555-B65D-15CD-F70074954BD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96" y="1824"/>
              <a:ext cx="57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EG"/>
            </a:p>
          </p:txBody>
        </p:sp>
        <p:sp>
          <p:nvSpPr>
            <p:cNvPr id="248843" name="Line 11">
              <a:extLst>
                <a:ext uri="{FF2B5EF4-FFF2-40B4-BE49-F238E27FC236}">
                  <a16:creationId xmlns:a16="http://schemas.microsoft.com/office/drawing/2014/main" id="{DA10A72C-742A-BD44-91C8-59588AFA619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944" y="1824"/>
              <a:ext cx="57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EG"/>
            </a:p>
          </p:txBody>
        </p:sp>
        <p:sp>
          <p:nvSpPr>
            <p:cNvPr id="248844" name="Text Box 12">
              <a:extLst>
                <a:ext uri="{FF2B5EF4-FFF2-40B4-BE49-F238E27FC236}">
                  <a16:creationId xmlns:a16="http://schemas.microsoft.com/office/drawing/2014/main" id="{4FF5CB5A-6A8C-6F13-171D-FC2002F3AD2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52" y="1632"/>
              <a:ext cx="288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 eaLnBrk="0" hangingPunct="0">
                <a:spcBef>
                  <a:spcPct val="50000"/>
                </a:spcBef>
              </a:pPr>
              <a:r>
                <a:rPr lang="en-US" altLang="en-EG" sz="3200"/>
                <a:t>+</a:t>
              </a:r>
            </a:p>
          </p:txBody>
        </p:sp>
        <p:sp>
          <p:nvSpPr>
            <p:cNvPr id="248845" name="Text Box 13">
              <a:extLst>
                <a:ext uri="{FF2B5EF4-FFF2-40B4-BE49-F238E27FC236}">
                  <a16:creationId xmlns:a16="http://schemas.microsoft.com/office/drawing/2014/main" id="{12B7E73D-5484-2DEA-50DE-30B18C51214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60" y="1584"/>
              <a:ext cx="288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 eaLnBrk="0" hangingPunct="0">
                <a:spcBef>
                  <a:spcPct val="50000"/>
                </a:spcBef>
              </a:pPr>
              <a:r>
                <a:rPr lang="en-US" altLang="en-EG" sz="3200"/>
                <a:t>+</a:t>
              </a:r>
            </a:p>
          </p:txBody>
        </p:sp>
        <p:sp>
          <p:nvSpPr>
            <p:cNvPr id="248846" name="Text Box 14">
              <a:extLst>
                <a:ext uri="{FF2B5EF4-FFF2-40B4-BE49-F238E27FC236}">
                  <a16:creationId xmlns:a16="http://schemas.microsoft.com/office/drawing/2014/main" id="{FF23FA61-9E11-C7AB-244A-735C1497FA2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20" y="1584"/>
              <a:ext cx="768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 eaLnBrk="0" hangingPunct="0">
                <a:spcBef>
                  <a:spcPct val="50000"/>
                </a:spcBef>
              </a:pPr>
              <a:r>
                <a:rPr lang="en-US" altLang="en-EG" sz="3200"/>
                <a:t>+…+ </a:t>
              </a:r>
            </a:p>
          </p:txBody>
        </p:sp>
      </p:grpSp>
      <p:graphicFrame>
        <p:nvGraphicFramePr>
          <p:cNvPr id="248847" name="Object 15">
            <a:extLst>
              <a:ext uri="{FF2B5EF4-FFF2-40B4-BE49-F238E27FC236}">
                <a16:creationId xmlns:a16="http://schemas.microsoft.com/office/drawing/2014/main" id="{EF7F9BE5-6840-6AA0-4909-CD2C85EAC93B}"/>
              </a:ext>
            </a:extLst>
          </p:cNvPr>
          <p:cNvGraphicFramePr>
            <a:graphicFrameLocks noGrp="1" noChangeAspect="1"/>
          </p:cNvGraphicFramePr>
          <p:nvPr>
            <p:ph idx="1"/>
          </p:nvPr>
        </p:nvGraphicFramePr>
        <p:xfrm>
          <a:off x="4192588" y="3173413"/>
          <a:ext cx="4037012" cy="1738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23114000" imgH="9944100" progId="Equation.3">
                  <p:embed/>
                </p:oleObj>
              </mc:Choice>
              <mc:Fallback>
                <p:oleObj name="Equation" r:id="rId3" imgW="23114000" imgH="9944100" progId="Equation.3">
                  <p:embed/>
                  <p:pic>
                    <p:nvPicPr>
                      <p:cNvPr id="248847" name="Object 15">
                        <a:extLst>
                          <a:ext uri="{FF2B5EF4-FFF2-40B4-BE49-F238E27FC236}">
                            <a16:creationId xmlns:a16="http://schemas.microsoft.com/office/drawing/2014/main" id="{EF7F9BE5-6840-6AA0-4909-CD2C85EAC93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92588" y="3173413"/>
                        <a:ext cx="4037012" cy="1738312"/>
                      </a:xfrm>
                      <a:prstGeom prst="rect">
                        <a:avLst/>
                      </a:prstGeom>
                      <a:noFill/>
                      <a:ln w="2857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8848" name="Text Box 16">
            <a:extLst>
              <a:ext uri="{FF2B5EF4-FFF2-40B4-BE49-F238E27FC236}">
                <a16:creationId xmlns:a16="http://schemas.microsoft.com/office/drawing/2014/main" id="{1E2E8B49-FAB3-67F9-FE91-773DB95A46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5257801"/>
            <a:ext cx="8382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20000"/>
              </a:spcBef>
            </a:pPr>
            <a:r>
              <a:rPr lang="en-US" altLang="en-EG" sz="2800"/>
              <a:t>How can we estimate all future dividend payments?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E1FDB14-0C08-E5F0-D449-BC44014809E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A36CCDA-E2F7-D308-5E8A-3BD6BF988343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0882" name="Rectangle 2">
            <a:extLst>
              <a:ext uri="{FF2B5EF4-FFF2-40B4-BE49-F238E27FC236}">
                <a16:creationId xmlns:a16="http://schemas.microsoft.com/office/drawing/2014/main" id="{D077FE40-3846-C33C-0F1D-1DB7306FB71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22421" y="571500"/>
            <a:ext cx="8229600" cy="1447800"/>
          </a:xfrm>
          <a:ln/>
        </p:spPr>
        <p:txBody>
          <a:bodyPr/>
          <a:lstStyle/>
          <a:p>
            <a:r>
              <a:rPr lang="en-US" altLang="en-EG" dirty="0"/>
              <a:t>Estimating Dividends </a:t>
            </a:r>
            <a:r>
              <a:rPr lang="en-US" altLang="en-EG" sz="4000" dirty="0"/>
              <a:t>Special Cases</a:t>
            </a:r>
          </a:p>
        </p:txBody>
      </p:sp>
      <p:sp>
        <p:nvSpPr>
          <p:cNvPr id="250883" name="Rectangle 3">
            <a:extLst>
              <a:ext uri="{FF2B5EF4-FFF2-40B4-BE49-F238E27FC236}">
                <a16:creationId xmlns:a16="http://schemas.microsoft.com/office/drawing/2014/main" id="{28B4C252-8290-5D77-C018-9868D73252A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771650"/>
            <a:ext cx="8229600" cy="4648200"/>
          </a:xfrm>
        </p:spPr>
        <p:txBody>
          <a:bodyPr/>
          <a:lstStyle/>
          <a:p>
            <a:r>
              <a:rPr lang="en-US" altLang="en-EG" sz="3000" dirty="0"/>
              <a:t>Constant dividend/Zero Growth</a:t>
            </a:r>
          </a:p>
          <a:p>
            <a:pPr lvl="1"/>
            <a:r>
              <a:rPr lang="en-US" altLang="en-EG" sz="2500" dirty="0"/>
              <a:t>Firm will pay a constant dividend forever</a:t>
            </a:r>
          </a:p>
          <a:p>
            <a:pPr lvl="1"/>
            <a:r>
              <a:rPr lang="en-US" altLang="en-EG" sz="2500" dirty="0"/>
              <a:t>Like preferred stock</a:t>
            </a:r>
          </a:p>
          <a:p>
            <a:pPr lvl="1"/>
            <a:r>
              <a:rPr lang="en-US" altLang="en-EG" sz="2500" dirty="0"/>
              <a:t>Price is computed using the perpetuity formula</a:t>
            </a:r>
          </a:p>
          <a:p>
            <a:r>
              <a:rPr lang="en-US" altLang="en-EG" sz="3000" dirty="0"/>
              <a:t>Constant dividend growth</a:t>
            </a:r>
          </a:p>
          <a:p>
            <a:pPr lvl="1"/>
            <a:r>
              <a:rPr lang="en-US" altLang="en-EG" sz="2500" dirty="0"/>
              <a:t>Firm will increase the dividend by a constant </a:t>
            </a:r>
            <a:r>
              <a:rPr lang="en-US" altLang="en-EG" sz="2500" i="1" dirty="0"/>
              <a:t>percent</a:t>
            </a:r>
            <a:r>
              <a:rPr lang="en-US" altLang="en-EG" sz="2500" dirty="0"/>
              <a:t> every period</a:t>
            </a:r>
          </a:p>
          <a:p>
            <a:r>
              <a:rPr lang="en-US" altLang="en-EG" sz="3000" dirty="0"/>
              <a:t>Supernormal growth</a:t>
            </a:r>
          </a:p>
          <a:p>
            <a:pPr lvl="1"/>
            <a:r>
              <a:rPr lang="en-US" altLang="en-EG" sz="2500" dirty="0"/>
              <a:t>Dividend growth is not consistent initially, but settles down to constant growth eventually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7BC4C1B-21D4-E817-C876-AF97C684A0F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BE554C0-4013-22D5-588D-A28555F35E12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1906" name="Rectangle 2">
            <a:extLst>
              <a:ext uri="{FF2B5EF4-FFF2-40B4-BE49-F238E27FC236}">
                <a16:creationId xmlns:a16="http://schemas.microsoft.com/office/drawing/2014/main" id="{B9DCFEF3-9558-9FF9-F693-C5F0F925379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50232" y="608571"/>
            <a:ext cx="10972800" cy="1143000"/>
          </a:xfrm>
          <a:ln/>
        </p:spPr>
        <p:txBody>
          <a:bodyPr/>
          <a:lstStyle/>
          <a:p>
            <a:r>
              <a:rPr lang="en-US" altLang="en-EG" dirty="0"/>
              <a:t>Zero Growth</a:t>
            </a:r>
          </a:p>
        </p:txBody>
      </p:sp>
      <p:sp>
        <p:nvSpPr>
          <p:cNvPr id="251907" name="Rectangle 3">
            <a:extLst>
              <a:ext uri="{FF2B5EF4-FFF2-40B4-BE49-F238E27FC236}">
                <a16:creationId xmlns:a16="http://schemas.microsoft.com/office/drawing/2014/main" id="{E0007B65-5666-F87C-A567-7AE1FA421F1E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981200" y="1447800"/>
            <a:ext cx="7924800" cy="3581400"/>
          </a:xfrm>
        </p:spPr>
        <p:txBody>
          <a:bodyPr/>
          <a:lstStyle/>
          <a:p>
            <a:r>
              <a:rPr lang="en-US" altLang="en-EG" dirty="0"/>
              <a:t>Dividends expected at regular intervals forever =  perpetuity</a:t>
            </a:r>
          </a:p>
          <a:p>
            <a:pPr lvl="1">
              <a:buFontTx/>
              <a:buNone/>
            </a:pPr>
            <a:r>
              <a:rPr lang="en-US" altLang="en-EG" dirty="0"/>
              <a:t>		P</a:t>
            </a:r>
            <a:r>
              <a:rPr lang="en-US" altLang="en-EG" baseline="-25000" dirty="0"/>
              <a:t>0</a:t>
            </a:r>
            <a:r>
              <a:rPr lang="en-US" altLang="en-EG" dirty="0"/>
              <a:t> = D / R</a:t>
            </a:r>
          </a:p>
          <a:p>
            <a:r>
              <a:rPr lang="en-US" altLang="en-EG" dirty="0"/>
              <a:t>Suppose stock is expected to pay a $0.50 dividend every quarter and the required return is 10% with quarterly compounding. What is the price?</a:t>
            </a:r>
          </a:p>
          <a:p>
            <a:pPr lvl="1">
              <a:buFontTx/>
              <a:buNone/>
            </a:pPr>
            <a:r>
              <a:rPr lang="en-US" altLang="en-EG" dirty="0"/>
              <a:t>	</a:t>
            </a:r>
          </a:p>
        </p:txBody>
      </p:sp>
      <p:graphicFrame>
        <p:nvGraphicFramePr>
          <p:cNvPr id="251908" name="Object 4">
            <a:extLst>
              <a:ext uri="{FF2B5EF4-FFF2-40B4-BE49-F238E27FC236}">
                <a16:creationId xmlns:a16="http://schemas.microsoft.com/office/drawing/2014/main" id="{8E9FAF68-9251-0A40-21F7-4ADA868BA969}"/>
              </a:ext>
            </a:extLst>
          </p:cNvPr>
          <p:cNvGraphicFramePr>
            <a:graphicFrameLocks noGrp="1" noChangeAspect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112557373"/>
              </p:ext>
            </p:extLst>
          </p:nvPr>
        </p:nvGraphicFramePr>
        <p:xfrm>
          <a:off x="4648200" y="4556108"/>
          <a:ext cx="2590800" cy="1174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25158700" imgH="11404600" progId="Equation.3">
                  <p:embed/>
                </p:oleObj>
              </mc:Choice>
              <mc:Fallback>
                <p:oleObj name="Equation" r:id="rId3" imgW="25158700" imgH="11404600" progId="Equation.3">
                  <p:embed/>
                  <p:pic>
                    <p:nvPicPr>
                      <p:cNvPr id="251908" name="Object 4">
                        <a:extLst>
                          <a:ext uri="{FF2B5EF4-FFF2-40B4-BE49-F238E27FC236}">
                            <a16:creationId xmlns:a16="http://schemas.microsoft.com/office/drawing/2014/main" id="{8E9FAF68-9251-0A40-21F7-4ADA868BA96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8200" y="4556108"/>
                        <a:ext cx="2590800" cy="1174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23A64B6E-548C-2532-E1EE-52B6DDE3DAC6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3DD22ED-6FB1-94FA-9290-1F251446FC45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3954" name="Rectangle 2">
            <a:extLst>
              <a:ext uri="{FF2B5EF4-FFF2-40B4-BE49-F238E27FC236}">
                <a16:creationId xmlns:a16="http://schemas.microsoft.com/office/drawing/2014/main" id="{171ED3E9-BF83-4101-DAF3-BD5F7D1E433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Constant Growth Stock</a:t>
            </a:r>
          </a:p>
        </p:txBody>
      </p:sp>
      <p:sp>
        <p:nvSpPr>
          <p:cNvPr id="253955" name="Text Box 3">
            <a:extLst>
              <a:ext uri="{FF2B5EF4-FFF2-40B4-BE49-F238E27FC236}">
                <a16:creationId xmlns:a16="http://schemas.microsoft.com/office/drawing/2014/main" id="{76B30181-0F5F-1E6E-AB1E-AE24AC1B7E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38600" y="2514601"/>
            <a:ext cx="3124200" cy="2043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altLang="en-EG" sz="3200"/>
              <a:t>D</a:t>
            </a:r>
            <a:r>
              <a:rPr lang="en-US" altLang="en-EG" sz="3200" baseline="-25000"/>
              <a:t>1</a:t>
            </a:r>
            <a:r>
              <a:rPr lang="en-US" altLang="en-EG" sz="3200"/>
              <a:t> = D</a:t>
            </a:r>
            <a:r>
              <a:rPr lang="en-US" altLang="en-EG" sz="3200" baseline="-25000"/>
              <a:t>0</a:t>
            </a:r>
            <a:r>
              <a:rPr lang="en-US" altLang="en-EG" sz="3200"/>
              <a:t>(1+g)</a:t>
            </a:r>
            <a:r>
              <a:rPr lang="en-US" altLang="en-EG" sz="3200" baseline="30000"/>
              <a:t>1</a:t>
            </a:r>
          </a:p>
          <a:p>
            <a:pPr algn="l" eaLnBrk="0" hangingPunct="0">
              <a:spcBef>
                <a:spcPct val="50000"/>
              </a:spcBef>
            </a:pPr>
            <a:r>
              <a:rPr lang="en-US" altLang="en-EG" sz="3200"/>
              <a:t>D</a:t>
            </a:r>
            <a:r>
              <a:rPr lang="en-US" altLang="en-EG" sz="3200" baseline="-25000"/>
              <a:t>2</a:t>
            </a:r>
            <a:r>
              <a:rPr lang="en-US" altLang="en-EG" sz="3200"/>
              <a:t> = D</a:t>
            </a:r>
            <a:r>
              <a:rPr lang="en-US" altLang="en-EG" sz="3200" baseline="-25000"/>
              <a:t>0</a:t>
            </a:r>
            <a:r>
              <a:rPr lang="en-US" altLang="en-EG" sz="3200"/>
              <a:t>(1+g)</a:t>
            </a:r>
            <a:r>
              <a:rPr lang="en-US" altLang="en-EG" sz="3200" baseline="30000"/>
              <a:t>2</a:t>
            </a:r>
          </a:p>
          <a:p>
            <a:pPr algn="l" eaLnBrk="0" hangingPunct="0">
              <a:spcBef>
                <a:spcPct val="50000"/>
              </a:spcBef>
            </a:pPr>
            <a:r>
              <a:rPr lang="en-US" altLang="en-EG" sz="3200"/>
              <a:t>D</a:t>
            </a:r>
            <a:r>
              <a:rPr lang="en-US" altLang="en-EG" sz="3200" baseline="-25000"/>
              <a:t>t</a:t>
            </a:r>
            <a:r>
              <a:rPr lang="en-US" altLang="en-EG" sz="3200"/>
              <a:t> =  D</a:t>
            </a:r>
            <a:r>
              <a:rPr lang="en-US" altLang="en-EG" sz="3200" baseline="-25000"/>
              <a:t>t</a:t>
            </a:r>
            <a:r>
              <a:rPr lang="en-US" altLang="en-EG" sz="3200"/>
              <a:t>(1+g)</a:t>
            </a:r>
            <a:r>
              <a:rPr lang="en-US" altLang="en-EG" sz="3200" baseline="30000"/>
              <a:t>t</a:t>
            </a:r>
          </a:p>
        </p:txBody>
      </p:sp>
      <p:sp>
        <p:nvSpPr>
          <p:cNvPr id="253956" name="Rectangle 4">
            <a:extLst>
              <a:ext uri="{FF2B5EF4-FFF2-40B4-BE49-F238E27FC236}">
                <a16:creationId xmlns:a16="http://schemas.microsoft.com/office/drawing/2014/main" id="{C87FCF29-6B0D-7D8B-C006-9492FFC8E7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19400" y="1371601"/>
            <a:ext cx="5657062" cy="951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altLang="en-EG" sz="2800"/>
              <a:t>One whose dividends are expected to</a:t>
            </a:r>
          </a:p>
          <a:p>
            <a:pPr algn="l" eaLnBrk="0" hangingPunct="0"/>
            <a:r>
              <a:rPr lang="en-US" altLang="en-EG" sz="2800"/>
              <a:t>grow forever at a constant rate, g.</a:t>
            </a:r>
          </a:p>
        </p:txBody>
      </p:sp>
      <p:sp>
        <p:nvSpPr>
          <p:cNvPr id="253957" name="Text Box 5">
            <a:extLst>
              <a:ext uri="{FF2B5EF4-FFF2-40B4-BE49-F238E27FC236}">
                <a16:creationId xmlns:a16="http://schemas.microsoft.com/office/drawing/2014/main" id="{14771C4A-0C68-B0C0-2333-1CCF63FD06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7600" y="4876801"/>
            <a:ext cx="5029200" cy="116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altLang="en-EG" sz="2800"/>
              <a:t>D</a:t>
            </a:r>
            <a:r>
              <a:rPr lang="en-US" altLang="en-EG" sz="2800" baseline="-25000"/>
              <a:t>0</a:t>
            </a:r>
            <a:r>
              <a:rPr lang="en-US" altLang="en-EG" sz="2800"/>
              <a:t> = Dividend JUST PAID</a:t>
            </a:r>
          </a:p>
          <a:p>
            <a:pPr algn="l" eaLnBrk="0" hangingPunct="0">
              <a:spcBef>
                <a:spcPct val="50000"/>
              </a:spcBef>
            </a:pPr>
            <a:r>
              <a:rPr lang="en-US" altLang="en-EG" sz="2800"/>
              <a:t>D</a:t>
            </a:r>
            <a:r>
              <a:rPr lang="en-US" altLang="en-EG" sz="2800" baseline="-25000"/>
              <a:t>1</a:t>
            </a:r>
            <a:r>
              <a:rPr lang="en-US" altLang="en-EG" sz="2800"/>
              <a:t> – D</a:t>
            </a:r>
            <a:r>
              <a:rPr lang="en-US" altLang="en-EG" sz="2800" baseline="-25000"/>
              <a:t>t</a:t>
            </a:r>
            <a:r>
              <a:rPr lang="en-US" altLang="en-EG" sz="2800"/>
              <a:t> = Expected dividends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340BDFB-A4DC-63B9-C0A5-AFC9E278F5BC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B59E0BA-D227-2F13-817F-39F6FB4E03A8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4978" name="Rectangle 2">
            <a:extLst>
              <a:ext uri="{FF2B5EF4-FFF2-40B4-BE49-F238E27FC236}">
                <a16:creationId xmlns:a16="http://schemas.microsoft.com/office/drawing/2014/main" id="{4E0BF7A6-E62D-0BC6-E336-F283D247FAC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Projected Dividends</a:t>
            </a:r>
          </a:p>
        </p:txBody>
      </p:sp>
      <p:sp>
        <p:nvSpPr>
          <p:cNvPr id="254979" name="Rectangle 3">
            <a:extLst>
              <a:ext uri="{FF2B5EF4-FFF2-40B4-BE49-F238E27FC236}">
                <a16:creationId xmlns:a16="http://schemas.microsoft.com/office/drawing/2014/main" id="{ED35D80C-AE38-5B9F-FEEA-19779A9D3C9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01" y="1524001"/>
            <a:ext cx="7851775" cy="3763963"/>
          </a:xfrm>
        </p:spPr>
        <p:txBody>
          <a:bodyPr/>
          <a:lstStyle/>
          <a:p>
            <a:r>
              <a:rPr lang="en-US" altLang="en-EG"/>
              <a:t>D</a:t>
            </a:r>
            <a:r>
              <a:rPr lang="en-US" altLang="en-EG" baseline="-25000"/>
              <a:t>0</a:t>
            </a:r>
            <a:r>
              <a:rPr lang="en-US" altLang="en-EG"/>
              <a:t> = $2.00 and constant g = 6%</a:t>
            </a:r>
          </a:p>
          <a:p>
            <a:endParaRPr lang="en-US" altLang="en-EG"/>
          </a:p>
          <a:p>
            <a:r>
              <a:rPr lang="en-US" altLang="en-EG"/>
              <a:t>D</a:t>
            </a:r>
            <a:r>
              <a:rPr lang="en-US" altLang="en-EG" baseline="-25000"/>
              <a:t>1</a:t>
            </a:r>
            <a:r>
              <a:rPr lang="en-US" altLang="en-EG"/>
              <a:t> = D</a:t>
            </a:r>
            <a:r>
              <a:rPr lang="en-US" altLang="en-EG" baseline="-25000"/>
              <a:t>0</a:t>
            </a:r>
            <a:r>
              <a:rPr lang="en-US" altLang="en-EG"/>
              <a:t>(1+g) = 2(1.06) 		= $2.12</a:t>
            </a:r>
          </a:p>
          <a:p>
            <a:r>
              <a:rPr lang="en-US" altLang="en-EG"/>
              <a:t>D</a:t>
            </a:r>
            <a:r>
              <a:rPr lang="en-US" altLang="en-EG" baseline="-25000"/>
              <a:t>2</a:t>
            </a:r>
            <a:r>
              <a:rPr lang="en-US" altLang="en-EG"/>
              <a:t> = D</a:t>
            </a:r>
            <a:r>
              <a:rPr lang="en-US" altLang="en-EG" baseline="-25000"/>
              <a:t>1</a:t>
            </a:r>
            <a:r>
              <a:rPr lang="en-US" altLang="en-EG"/>
              <a:t>(1+g) = 2.12(1.06) 	= $2.2472</a:t>
            </a:r>
          </a:p>
          <a:p>
            <a:r>
              <a:rPr lang="en-US" altLang="en-EG"/>
              <a:t>D</a:t>
            </a:r>
            <a:r>
              <a:rPr lang="en-US" altLang="en-EG" baseline="-25000"/>
              <a:t>3</a:t>
            </a:r>
            <a:r>
              <a:rPr lang="en-US" altLang="en-EG"/>
              <a:t> = D</a:t>
            </a:r>
            <a:r>
              <a:rPr lang="en-US" altLang="en-EG" baseline="-25000"/>
              <a:t>2</a:t>
            </a:r>
            <a:r>
              <a:rPr lang="en-US" altLang="en-EG"/>
              <a:t>(1+g) = 2.2472(1.06) 	= $2.3820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C200934-6195-9C32-63AC-9A34EBFD9BB7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C3637B8-3446-B405-80C8-6C3E8A4F6BD1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57026" name="Group 2">
            <a:extLst>
              <a:ext uri="{FF2B5EF4-FFF2-40B4-BE49-F238E27FC236}">
                <a16:creationId xmlns:a16="http://schemas.microsoft.com/office/drawing/2014/main" id="{3357AF5E-915E-ADEA-C700-2D7D3AEB4598}"/>
              </a:ext>
            </a:extLst>
          </p:cNvPr>
          <p:cNvGrpSpPr>
            <a:grpSpLocks/>
          </p:cNvGrpSpPr>
          <p:nvPr/>
        </p:nvGrpSpPr>
        <p:grpSpPr bwMode="auto">
          <a:xfrm>
            <a:off x="3810000" y="3886201"/>
            <a:ext cx="5410200" cy="1222375"/>
            <a:chOff x="1008" y="2976"/>
            <a:chExt cx="2976" cy="607"/>
          </a:xfrm>
        </p:grpSpPr>
        <p:sp>
          <p:nvSpPr>
            <p:cNvPr id="257027" name="Text Box 3">
              <a:extLst>
                <a:ext uri="{FF2B5EF4-FFF2-40B4-BE49-F238E27FC236}">
                  <a16:creationId xmlns:a16="http://schemas.microsoft.com/office/drawing/2014/main" id="{7AC491DE-EBDC-39E5-E922-18C54DF07FC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08" y="3120"/>
              <a:ext cx="768" cy="3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 eaLnBrk="0" hangingPunct="0">
                <a:spcBef>
                  <a:spcPct val="50000"/>
                </a:spcBef>
              </a:pPr>
              <a:r>
                <a:rPr lang="en-US" altLang="en-EG" sz="3600"/>
                <a:t>P</a:t>
              </a:r>
              <a:r>
                <a:rPr lang="en-US" altLang="en-EG" sz="3600" baseline="-25000"/>
                <a:t>0</a:t>
              </a:r>
              <a:r>
                <a:rPr lang="en-US" altLang="en-EG" sz="3600" b="1"/>
                <a:t> =</a:t>
              </a:r>
              <a:r>
                <a:rPr lang="en-US" altLang="en-EG" sz="2400" b="1"/>
                <a:t> </a:t>
              </a:r>
            </a:p>
          </p:txBody>
        </p:sp>
        <p:sp>
          <p:nvSpPr>
            <p:cNvPr id="257028" name="Text Box 4">
              <a:extLst>
                <a:ext uri="{FF2B5EF4-FFF2-40B4-BE49-F238E27FC236}">
                  <a16:creationId xmlns:a16="http://schemas.microsoft.com/office/drawing/2014/main" id="{A0B36827-76CE-87E8-2695-C7678D505DE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08" y="2976"/>
              <a:ext cx="288" cy="3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 eaLnBrk="0" hangingPunct="0">
                <a:spcBef>
                  <a:spcPct val="50000"/>
                </a:spcBef>
              </a:pPr>
              <a:r>
                <a:rPr lang="en-US" altLang="en-EG" sz="3600">
                  <a:cs typeface="Arial" panose="020B0604020202020204" pitchFamily="34" charset="0"/>
                </a:rPr>
                <a:t>^</a:t>
              </a:r>
            </a:p>
          </p:txBody>
        </p:sp>
        <p:sp>
          <p:nvSpPr>
            <p:cNvPr id="257029" name="Text Box 5">
              <a:extLst>
                <a:ext uri="{FF2B5EF4-FFF2-40B4-BE49-F238E27FC236}">
                  <a16:creationId xmlns:a16="http://schemas.microsoft.com/office/drawing/2014/main" id="{7AEFA84C-ADE0-2547-177F-CFB303E6FB2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32" y="2976"/>
              <a:ext cx="1200" cy="3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 eaLnBrk="0" hangingPunct="0">
                <a:spcBef>
                  <a:spcPct val="50000"/>
                </a:spcBef>
              </a:pPr>
              <a:r>
                <a:rPr lang="en-US" altLang="en-EG" sz="3600"/>
                <a:t>D</a:t>
              </a:r>
              <a:r>
                <a:rPr lang="en-US" altLang="en-EG" sz="3600" baseline="-25000"/>
                <a:t>0</a:t>
              </a:r>
              <a:r>
                <a:rPr lang="en-US" altLang="en-EG" sz="3600"/>
                <a:t>(1+g)</a:t>
              </a:r>
            </a:p>
          </p:txBody>
        </p:sp>
        <p:sp>
          <p:nvSpPr>
            <p:cNvPr id="257030" name="Text Box 6">
              <a:extLst>
                <a:ext uri="{FF2B5EF4-FFF2-40B4-BE49-F238E27FC236}">
                  <a16:creationId xmlns:a16="http://schemas.microsoft.com/office/drawing/2014/main" id="{9FBCC433-30C2-08E3-E890-28458A9FC30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28" y="3264"/>
              <a:ext cx="1056" cy="3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 eaLnBrk="0" hangingPunct="0">
                <a:spcBef>
                  <a:spcPct val="50000"/>
                </a:spcBef>
              </a:pPr>
              <a:r>
                <a:rPr lang="en-US" altLang="en-EG" sz="3600"/>
                <a:t>R - g</a:t>
              </a:r>
            </a:p>
          </p:txBody>
        </p:sp>
        <p:sp>
          <p:nvSpPr>
            <p:cNvPr id="257031" name="Line 7">
              <a:extLst>
                <a:ext uri="{FF2B5EF4-FFF2-40B4-BE49-F238E27FC236}">
                  <a16:creationId xmlns:a16="http://schemas.microsoft.com/office/drawing/2014/main" id="{15BA30B3-C795-99AF-A62A-28F5EF34A71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632" y="3312"/>
              <a:ext cx="1008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EG"/>
            </a:p>
          </p:txBody>
        </p:sp>
        <p:sp>
          <p:nvSpPr>
            <p:cNvPr id="257032" name="Text Box 8">
              <a:extLst>
                <a:ext uri="{FF2B5EF4-FFF2-40B4-BE49-F238E27FC236}">
                  <a16:creationId xmlns:a16="http://schemas.microsoft.com/office/drawing/2014/main" id="{DC592C29-9975-0EDC-C80F-CCCF53A91B3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84" y="3120"/>
              <a:ext cx="480" cy="3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 eaLnBrk="0" hangingPunct="0">
                <a:spcBef>
                  <a:spcPct val="50000"/>
                </a:spcBef>
              </a:pPr>
              <a:r>
                <a:rPr lang="en-US" altLang="en-EG" sz="3600"/>
                <a:t>=</a:t>
              </a:r>
            </a:p>
          </p:txBody>
        </p:sp>
        <p:sp>
          <p:nvSpPr>
            <p:cNvPr id="257033" name="Text Box 9">
              <a:extLst>
                <a:ext uri="{FF2B5EF4-FFF2-40B4-BE49-F238E27FC236}">
                  <a16:creationId xmlns:a16="http://schemas.microsoft.com/office/drawing/2014/main" id="{33827B6C-06DF-668E-1B85-812B8B010B5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68" y="2976"/>
              <a:ext cx="480" cy="3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 eaLnBrk="0" hangingPunct="0">
                <a:spcBef>
                  <a:spcPct val="50000"/>
                </a:spcBef>
              </a:pPr>
              <a:r>
                <a:rPr lang="en-US" altLang="en-EG" sz="3600"/>
                <a:t>D</a:t>
              </a:r>
              <a:r>
                <a:rPr lang="en-US" altLang="en-EG" sz="3600" baseline="-25000"/>
                <a:t>1</a:t>
              </a:r>
            </a:p>
          </p:txBody>
        </p:sp>
        <p:sp>
          <p:nvSpPr>
            <p:cNvPr id="257034" name="Line 10">
              <a:extLst>
                <a:ext uri="{FF2B5EF4-FFF2-40B4-BE49-F238E27FC236}">
                  <a16:creationId xmlns:a16="http://schemas.microsoft.com/office/drawing/2014/main" id="{82C91807-A4AE-E83F-527E-797D314A6F6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20" y="3312"/>
              <a:ext cx="528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EG"/>
            </a:p>
          </p:txBody>
        </p:sp>
        <p:sp>
          <p:nvSpPr>
            <p:cNvPr id="257035" name="Text Box 11">
              <a:extLst>
                <a:ext uri="{FF2B5EF4-FFF2-40B4-BE49-F238E27FC236}">
                  <a16:creationId xmlns:a16="http://schemas.microsoft.com/office/drawing/2014/main" id="{3FF0B730-29DE-056E-6205-BA9B48E0E72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72" y="3265"/>
              <a:ext cx="912" cy="3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 eaLnBrk="0" hangingPunct="0">
                <a:spcBef>
                  <a:spcPct val="50000"/>
                </a:spcBef>
              </a:pPr>
              <a:r>
                <a:rPr lang="en-US" altLang="en-EG" sz="3600"/>
                <a:t>R - g</a:t>
              </a:r>
            </a:p>
          </p:txBody>
        </p:sp>
      </p:grpSp>
      <p:graphicFrame>
        <p:nvGraphicFramePr>
          <p:cNvPr id="257036" name="Object 12">
            <a:extLst>
              <a:ext uri="{FF2B5EF4-FFF2-40B4-BE49-F238E27FC236}">
                <a16:creationId xmlns:a16="http://schemas.microsoft.com/office/drawing/2014/main" id="{1944E372-7963-EF74-AD57-D85D0C628835}"/>
              </a:ext>
            </a:extLst>
          </p:cNvPr>
          <p:cNvGraphicFramePr>
            <a:graphicFrameLocks noGrp="1" noChangeAspect="1"/>
          </p:cNvGraphicFramePr>
          <p:nvPr>
            <p:ph idx="1"/>
          </p:nvPr>
        </p:nvGraphicFramePr>
        <p:xfrm>
          <a:off x="4006850" y="1652588"/>
          <a:ext cx="4129088" cy="1554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27203400" imgH="10236200" progId="Equation.3">
                  <p:embed/>
                </p:oleObj>
              </mc:Choice>
              <mc:Fallback>
                <p:oleObj name="Equation" r:id="rId3" imgW="27203400" imgH="10236200" progId="Equation.3">
                  <p:embed/>
                  <p:pic>
                    <p:nvPicPr>
                      <p:cNvPr id="257036" name="Object 12">
                        <a:extLst>
                          <a:ext uri="{FF2B5EF4-FFF2-40B4-BE49-F238E27FC236}">
                            <a16:creationId xmlns:a16="http://schemas.microsoft.com/office/drawing/2014/main" id="{1944E372-7963-EF74-AD57-D85D0C62883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06850" y="1652588"/>
                        <a:ext cx="4129088" cy="1554162"/>
                      </a:xfrm>
                      <a:prstGeom prst="rect">
                        <a:avLst/>
                      </a:prstGeom>
                      <a:noFill/>
                      <a:ln w="2857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7037" name="Rectangle 13">
            <a:extLst>
              <a:ext uri="{FF2B5EF4-FFF2-40B4-BE49-F238E27FC236}">
                <a16:creationId xmlns:a16="http://schemas.microsoft.com/office/drawing/2014/main" id="{1624A8DE-DDA2-BAD7-A81E-F215C83922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1400" y="3733800"/>
            <a:ext cx="5257800" cy="16002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57038" name="Rectangle 14">
            <a:extLst>
              <a:ext uri="{FF2B5EF4-FFF2-40B4-BE49-F238E27FC236}">
                <a16:creationId xmlns:a16="http://schemas.microsoft.com/office/drawing/2014/main" id="{D3A35414-C02F-4355-457E-5AB235D26A6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EG"/>
              <a:t>Dividend Growth Model</a:t>
            </a:r>
          </a:p>
        </p:txBody>
      </p:sp>
      <p:sp>
        <p:nvSpPr>
          <p:cNvPr id="257040" name="Rectangle 16">
            <a:extLst>
              <a:ext uri="{FF2B5EF4-FFF2-40B4-BE49-F238E27FC236}">
                <a16:creationId xmlns:a16="http://schemas.microsoft.com/office/drawing/2014/main" id="{813E1CE2-BEE7-ABF0-1DF4-629F7ECA9A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1001" y="5638801"/>
            <a:ext cx="39274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en-EG" sz="2800"/>
              <a:t>“Gordon Growth Model”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D5B318A-5F34-5888-F414-0C00AB77EDA7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70DF92C-9916-530E-8D61-ECD99F57661B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8050" name="Rectangle 2">
            <a:extLst>
              <a:ext uri="{FF2B5EF4-FFF2-40B4-BE49-F238E27FC236}">
                <a16:creationId xmlns:a16="http://schemas.microsoft.com/office/drawing/2014/main" id="{7577EDA2-6414-E281-1254-4D1DB4D4B17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46484" y="647700"/>
            <a:ext cx="10972800" cy="1143000"/>
          </a:xfrm>
          <a:ln/>
        </p:spPr>
        <p:txBody>
          <a:bodyPr/>
          <a:lstStyle/>
          <a:p>
            <a:r>
              <a:rPr lang="en-US" altLang="en-EG" dirty="0"/>
              <a:t>DGM – Example 1</a:t>
            </a:r>
          </a:p>
        </p:txBody>
      </p:sp>
      <p:sp>
        <p:nvSpPr>
          <p:cNvPr id="258051" name="Rectangle 3">
            <a:extLst>
              <a:ext uri="{FF2B5EF4-FFF2-40B4-BE49-F238E27FC236}">
                <a16:creationId xmlns:a16="http://schemas.microsoft.com/office/drawing/2014/main" id="{51578E2F-E80C-0DE7-E1A1-8D798AD98236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2057400" y="1447800"/>
            <a:ext cx="8305800" cy="3429000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10000"/>
              </a:lnSpc>
            </a:pPr>
            <a:r>
              <a:rPr lang="en-US" altLang="en-EG"/>
              <a:t>Suppose Big D, Inc. </a:t>
            </a:r>
            <a:r>
              <a:rPr lang="en-US" altLang="en-EG" u="sng"/>
              <a:t>just paid</a:t>
            </a:r>
            <a:r>
              <a:rPr lang="en-US" altLang="en-EG"/>
              <a:t> a dividend of $.50. It is expected to increase its dividend by 2% per year. If the market requires a return of 15% on assets of this risk, how much should the stock be selling for?</a:t>
            </a:r>
          </a:p>
          <a:p>
            <a:pPr>
              <a:lnSpc>
                <a:spcPct val="110000"/>
              </a:lnSpc>
            </a:pPr>
            <a:r>
              <a:rPr lang="en-US" altLang="en-EG"/>
              <a:t>D</a:t>
            </a:r>
            <a:r>
              <a:rPr lang="en-US" altLang="en-EG" baseline="-25000"/>
              <a:t>0</a:t>
            </a:r>
            <a:r>
              <a:rPr lang="en-US" altLang="en-EG"/>
              <a:t>= $0.50</a:t>
            </a:r>
          </a:p>
          <a:p>
            <a:pPr>
              <a:lnSpc>
                <a:spcPct val="110000"/>
              </a:lnSpc>
            </a:pPr>
            <a:r>
              <a:rPr lang="en-US" altLang="en-EG"/>
              <a:t>g  = 2%</a:t>
            </a:r>
          </a:p>
          <a:p>
            <a:pPr>
              <a:lnSpc>
                <a:spcPct val="110000"/>
              </a:lnSpc>
            </a:pPr>
            <a:r>
              <a:rPr lang="en-US" altLang="en-EG"/>
              <a:t>R = 15%</a:t>
            </a:r>
          </a:p>
        </p:txBody>
      </p:sp>
      <p:graphicFrame>
        <p:nvGraphicFramePr>
          <p:cNvPr id="258052" name="Object 4">
            <a:extLst>
              <a:ext uri="{FF2B5EF4-FFF2-40B4-BE49-F238E27FC236}">
                <a16:creationId xmlns:a16="http://schemas.microsoft.com/office/drawing/2014/main" id="{6187E911-E335-A003-329A-3B41A3EC2F77}"/>
              </a:ext>
            </a:extLst>
          </p:cNvPr>
          <p:cNvGraphicFramePr>
            <a:graphicFrameLocks noGrp="1" noChangeAspect="1"/>
          </p:cNvGraphicFramePr>
          <p:nvPr>
            <p:ph sz="half" idx="2"/>
          </p:nvPr>
        </p:nvGraphicFramePr>
        <p:xfrm>
          <a:off x="4775200" y="3657601"/>
          <a:ext cx="3708400" cy="2335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39497000" imgH="24866600" progId="Equation.3">
                  <p:embed/>
                </p:oleObj>
              </mc:Choice>
              <mc:Fallback>
                <p:oleObj name="Equation" r:id="rId3" imgW="39497000" imgH="24866600" progId="Equation.3">
                  <p:embed/>
                  <p:pic>
                    <p:nvPicPr>
                      <p:cNvPr id="258052" name="Object 4">
                        <a:extLst>
                          <a:ext uri="{FF2B5EF4-FFF2-40B4-BE49-F238E27FC236}">
                            <a16:creationId xmlns:a16="http://schemas.microsoft.com/office/drawing/2014/main" id="{6187E911-E335-A003-329A-3B41A3EC2F7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75200" y="3657601"/>
                        <a:ext cx="3708400" cy="2335213"/>
                      </a:xfrm>
                      <a:prstGeom prst="rect">
                        <a:avLst/>
                      </a:prstGeom>
                      <a:noFill/>
                      <a:ln w="2857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541AEA8C-3667-F540-E8EB-3D7E5C2BD67B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CA7E293-C650-F6DF-26DA-DA13B1713927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0098" name="Rectangle 2">
            <a:extLst>
              <a:ext uri="{FF2B5EF4-FFF2-40B4-BE49-F238E27FC236}">
                <a16:creationId xmlns:a16="http://schemas.microsoft.com/office/drawing/2014/main" id="{4146BD5A-431F-D95F-1727-BF898247F31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647700"/>
            <a:ext cx="10972800" cy="1143000"/>
          </a:xfrm>
          <a:ln/>
        </p:spPr>
        <p:txBody>
          <a:bodyPr/>
          <a:lstStyle/>
          <a:p>
            <a:r>
              <a:rPr lang="en-US" altLang="en-EG" dirty="0"/>
              <a:t>DGM – Example 2</a:t>
            </a:r>
          </a:p>
        </p:txBody>
      </p:sp>
      <p:sp>
        <p:nvSpPr>
          <p:cNvPr id="260099" name="Rectangle 3">
            <a:extLst>
              <a:ext uri="{FF2B5EF4-FFF2-40B4-BE49-F238E27FC236}">
                <a16:creationId xmlns:a16="http://schemas.microsoft.com/office/drawing/2014/main" id="{91B94088-7F64-0BC0-EAC2-C3565BE1A453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981200" y="1447801"/>
            <a:ext cx="8229600" cy="4321175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altLang="en-EG"/>
              <a:t>Suppose TB Pirates, Inc. is expected to pay a $2 dividend in one year. If the dividend is expected to grow at 5% per year and the required return is 20%, what is the price?</a:t>
            </a:r>
          </a:p>
          <a:p>
            <a:pPr lvl="1">
              <a:lnSpc>
                <a:spcPct val="110000"/>
              </a:lnSpc>
            </a:pPr>
            <a:r>
              <a:rPr lang="en-US" altLang="en-EG"/>
              <a:t>D</a:t>
            </a:r>
            <a:r>
              <a:rPr lang="en-US" altLang="en-EG" baseline="-25000"/>
              <a:t>1</a:t>
            </a:r>
            <a:r>
              <a:rPr lang="en-US" altLang="en-EG"/>
              <a:t> = $2.00</a:t>
            </a:r>
          </a:p>
          <a:p>
            <a:pPr lvl="1">
              <a:lnSpc>
                <a:spcPct val="110000"/>
              </a:lnSpc>
            </a:pPr>
            <a:r>
              <a:rPr lang="en-US" altLang="en-EG"/>
              <a:t>g = 5%</a:t>
            </a:r>
          </a:p>
          <a:p>
            <a:pPr lvl="1">
              <a:lnSpc>
                <a:spcPct val="110000"/>
              </a:lnSpc>
            </a:pPr>
            <a:r>
              <a:rPr lang="en-US" altLang="en-EG"/>
              <a:t>r = 20%</a:t>
            </a:r>
          </a:p>
          <a:p>
            <a:pPr lvl="1"/>
            <a:endParaRPr lang="en-US" altLang="en-EG"/>
          </a:p>
        </p:txBody>
      </p:sp>
      <p:graphicFrame>
        <p:nvGraphicFramePr>
          <p:cNvPr id="260100" name="Object 4">
            <a:extLst>
              <a:ext uri="{FF2B5EF4-FFF2-40B4-BE49-F238E27FC236}">
                <a16:creationId xmlns:a16="http://schemas.microsoft.com/office/drawing/2014/main" id="{41328F4D-B3AC-6E8C-AD41-5561F09E9B73}"/>
              </a:ext>
            </a:extLst>
          </p:cNvPr>
          <p:cNvGraphicFramePr>
            <a:graphicFrameLocks noGrp="1" noChangeAspect="1"/>
          </p:cNvGraphicFramePr>
          <p:nvPr>
            <p:ph sz="half" idx="2"/>
          </p:nvPr>
        </p:nvGraphicFramePr>
        <p:xfrm>
          <a:off x="5715000" y="3429001"/>
          <a:ext cx="3733800" cy="2600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35699700" imgH="24866600" progId="Equation.3">
                  <p:embed/>
                </p:oleObj>
              </mc:Choice>
              <mc:Fallback>
                <p:oleObj name="Equation" r:id="rId3" imgW="35699700" imgH="24866600" progId="Equation.3">
                  <p:embed/>
                  <p:pic>
                    <p:nvPicPr>
                      <p:cNvPr id="260100" name="Object 4">
                        <a:extLst>
                          <a:ext uri="{FF2B5EF4-FFF2-40B4-BE49-F238E27FC236}">
                            <a16:creationId xmlns:a16="http://schemas.microsoft.com/office/drawing/2014/main" id="{41328F4D-B3AC-6E8C-AD41-5561F09E9B7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00" y="3429001"/>
                        <a:ext cx="3733800" cy="2600325"/>
                      </a:xfrm>
                      <a:prstGeom prst="rect">
                        <a:avLst/>
                      </a:prstGeom>
                      <a:noFill/>
                      <a:ln w="2857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8FB099C1-579B-A81C-E7EA-56A28BF0594D}"/>
              </a:ext>
            </a:extLst>
          </p:cNvPr>
          <p:cNvSpPr txBox="1"/>
          <p:nvPr/>
        </p:nvSpPr>
        <p:spPr>
          <a:xfrm>
            <a:off x="4787900" y="638873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7997F92-460D-44DB-5098-A2EEF5CFE3ED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2146" name="Rectangle 2">
            <a:extLst>
              <a:ext uri="{FF2B5EF4-FFF2-40B4-BE49-F238E27FC236}">
                <a16:creationId xmlns:a16="http://schemas.microsoft.com/office/drawing/2014/main" id="{AEE99B98-8019-35CB-0CCF-47630D19E5E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35769" y="685783"/>
            <a:ext cx="9609220" cy="1295400"/>
          </a:xfrm>
          <a:ln/>
        </p:spPr>
        <p:txBody>
          <a:bodyPr/>
          <a:lstStyle/>
          <a:p>
            <a:r>
              <a:rPr lang="en-US" altLang="en-EG" sz="4000" dirty="0"/>
              <a:t>Stock Price Sensitivity to Dividend Growth, g</a:t>
            </a:r>
          </a:p>
        </p:txBody>
      </p:sp>
      <p:graphicFrame>
        <p:nvGraphicFramePr>
          <p:cNvPr id="262147" name="Object 3">
            <a:extLst>
              <a:ext uri="{FF2B5EF4-FFF2-40B4-BE49-F238E27FC236}">
                <a16:creationId xmlns:a16="http://schemas.microsoft.com/office/drawing/2014/main" id="{AFE092AA-51DD-DE5F-F4DD-7317AA8DE049}"/>
              </a:ext>
            </a:extLst>
          </p:cNvPr>
          <p:cNvGraphicFramePr>
            <a:graphicFrameLocks noGrp="1" noChangeAspect="1"/>
          </p:cNvGraphicFramePr>
          <p:nvPr>
            <p:ph type="chart" idx="1"/>
          </p:nvPr>
        </p:nvGraphicFramePr>
        <p:xfrm>
          <a:off x="1981201" y="1600201"/>
          <a:ext cx="8228013" cy="4525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hart" r:id="rId3" imgW="8216900" imgH="4584700" progId="MSGraph.Chart.8">
                  <p:embed followColorScheme="full"/>
                </p:oleObj>
              </mc:Choice>
              <mc:Fallback>
                <p:oleObj name="Chart" r:id="rId3" imgW="8216900" imgH="4584700" progId="MSGraph.Chart.8">
                  <p:embed followColorScheme="full"/>
                  <p:pic>
                    <p:nvPicPr>
                      <p:cNvPr id="262147" name="Object 3">
                        <a:extLst>
                          <a:ext uri="{FF2B5EF4-FFF2-40B4-BE49-F238E27FC236}">
                            <a16:creationId xmlns:a16="http://schemas.microsoft.com/office/drawing/2014/main" id="{AFE092AA-51DD-DE5F-F4DD-7317AA8DE04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81201" y="1600201"/>
                        <a:ext cx="8228013" cy="45259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2148" name="Text Box 4">
            <a:extLst>
              <a:ext uri="{FF2B5EF4-FFF2-40B4-BE49-F238E27FC236}">
                <a16:creationId xmlns:a16="http://schemas.microsoft.com/office/drawing/2014/main" id="{77183233-E27C-4E32-6639-2721E76AFA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7600" y="20574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altLang="en-EG" sz="2400" b="1"/>
              <a:t>D</a:t>
            </a:r>
            <a:r>
              <a:rPr lang="en-US" altLang="en-EG" sz="2400" b="1" baseline="-25000"/>
              <a:t>1</a:t>
            </a:r>
            <a:r>
              <a:rPr lang="en-US" altLang="en-EG" sz="2400" b="1"/>
              <a:t> = $2; R = 20%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F9DC0F2-6070-237E-259F-DE0C99C6F88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B4BD514-C33F-92F4-ED2A-A5B9672F8E3A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4194" name="Rectangle 2">
            <a:extLst>
              <a:ext uri="{FF2B5EF4-FFF2-40B4-BE49-F238E27FC236}">
                <a16:creationId xmlns:a16="http://schemas.microsoft.com/office/drawing/2014/main" id="{FBF7DEBD-2932-A884-A755-8B139893921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74813" y="731836"/>
            <a:ext cx="9213765" cy="1219200"/>
          </a:xfrm>
          <a:ln/>
        </p:spPr>
        <p:txBody>
          <a:bodyPr/>
          <a:lstStyle/>
          <a:p>
            <a:r>
              <a:rPr lang="en-US" altLang="en-EG" sz="4000" dirty="0"/>
              <a:t>Stock Price Sensitivity to Required Return, R</a:t>
            </a:r>
          </a:p>
        </p:txBody>
      </p:sp>
      <p:graphicFrame>
        <p:nvGraphicFramePr>
          <p:cNvPr id="264195" name="Object 3">
            <a:extLst>
              <a:ext uri="{FF2B5EF4-FFF2-40B4-BE49-F238E27FC236}">
                <a16:creationId xmlns:a16="http://schemas.microsoft.com/office/drawing/2014/main" id="{644F5767-D9A9-6929-4A58-5B278CC3E4AA}"/>
              </a:ext>
            </a:extLst>
          </p:cNvPr>
          <p:cNvGraphicFramePr>
            <a:graphicFrameLocks noGrp="1" noChangeAspect="1"/>
          </p:cNvGraphicFramePr>
          <p:nvPr>
            <p:ph type="chart" idx="1"/>
          </p:nvPr>
        </p:nvGraphicFramePr>
        <p:xfrm>
          <a:off x="1981201" y="1600201"/>
          <a:ext cx="8228013" cy="4525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hart" r:id="rId3" imgW="8216900" imgH="4584700" progId="MSGraph.Chart.8">
                  <p:embed followColorScheme="full"/>
                </p:oleObj>
              </mc:Choice>
              <mc:Fallback>
                <p:oleObj name="Chart" r:id="rId3" imgW="8216900" imgH="4584700" progId="MSGraph.Chart.8">
                  <p:embed followColorScheme="full"/>
                  <p:pic>
                    <p:nvPicPr>
                      <p:cNvPr id="264195" name="Object 3">
                        <a:extLst>
                          <a:ext uri="{FF2B5EF4-FFF2-40B4-BE49-F238E27FC236}">
                            <a16:creationId xmlns:a16="http://schemas.microsoft.com/office/drawing/2014/main" id="{644F5767-D9A9-6929-4A58-5B278CC3E4A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81201" y="1600201"/>
                        <a:ext cx="8228013" cy="45259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4196" name="Text Box 4">
            <a:extLst>
              <a:ext uri="{FF2B5EF4-FFF2-40B4-BE49-F238E27FC236}">
                <a16:creationId xmlns:a16="http://schemas.microsoft.com/office/drawing/2014/main" id="{70F0F3AD-5369-D08B-451E-2F5839B7A1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7600" y="20574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altLang="en-EG" sz="2400" b="1"/>
              <a:t>D</a:t>
            </a:r>
            <a:r>
              <a:rPr lang="en-US" altLang="en-EG" sz="2400" b="1" baseline="-25000"/>
              <a:t>1</a:t>
            </a:r>
            <a:r>
              <a:rPr lang="en-US" altLang="en-EG" sz="2400" b="1"/>
              <a:t> = $2; g = 5%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B058E62-5528-A4E9-DB85-B2BC6F0888E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9A49F6C-2301-A869-0C0B-3AA0ECA68499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6242" name="Rectangle 2">
            <a:extLst>
              <a:ext uri="{FF2B5EF4-FFF2-40B4-BE49-F238E27FC236}">
                <a16:creationId xmlns:a16="http://schemas.microsoft.com/office/drawing/2014/main" id="{48F7D580-86ED-DF16-2DCA-43C0959726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307431" y="572477"/>
            <a:ext cx="8229600" cy="1295400"/>
          </a:xfrm>
          <a:ln/>
        </p:spPr>
        <p:txBody>
          <a:bodyPr/>
          <a:lstStyle/>
          <a:p>
            <a:r>
              <a:rPr lang="en-US" altLang="en-EG" dirty="0"/>
              <a:t>Example 3 </a:t>
            </a:r>
            <a:br>
              <a:rPr lang="en-US" altLang="en-EG" dirty="0"/>
            </a:br>
            <a:r>
              <a:rPr lang="en-US" altLang="en-EG" sz="3600" dirty="0"/>
              <a:t>Gordon Growth Company - I</a:t>
            </a:r>
          </a:p>
        </p:txBody>
      </p:sp>
      <p:sp>
        <p:nvSpPr>
          <p:cNvPr id="266243" name="Rectangle 3">
            <a:extLst>
              <a:ext uri="{FF2B5EF4-FFF2-40B4-BE49-F238E27FC236}">
                <a16:creationId xmlns:a16="http://schemas.microsoft.com/office/drawing/2014/main" id="{6DB20A89-DBD7-7D67-E9D8-4026020F82D5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609056" y="1804194"/>
            <a:ext cx="9568281" cy="4316413"/>
          </a:xfrm>
        </p:spPr>
        <p:txBody>
          <a:bodyPr/>
          <a:lstStyle/>
          <a:p>
            <a:r>
              <a:rPr lang="en-US" altLang="en-EG" dirty="0"/>
              <a:t>Gordon Growth Company is </a:t>
            </a:r>
            <a:r>
              <a:rPr lang="en-US" altLang="en-EG" u="sng" dirty="0"/>
              <a:t>expected</a:t>
            </a:r>
            <a:r>
              <a:rPr lang="en-US" altLang="en-EG" dirty="0"/>
              <a:t> to pay a dividend of $4 next period and dividends are expected to grow at 6% per year. The required return is 16%.</a:t>
            </a:r>
          </a:p>
          <a:p>
            <a:r>
              <a:rPr lang="en-US" altLang="en-EG" dirty="0"/>
              <a:t>What is the current price?</a:t>
            </a:r>
          </a:p>
        </p:txBody>
      </p:sp>
      <p:graphicFrame>
        <p:nvGraphicFramePr>
          <p:cNvPr id="266244" name="Object 4">
            <a:extLst>
              <a:ext uri="{FF2B5EF4-FFF2-40B4-BE49-F238E27FC236}">
                <a16:creationId xmlns:a16="http://schemas.microsoft.com/office/drawing/2014/main" id="{435DDD3A-2BF8-51CA-1F0F-5E3A5C6303C4}"/>
              </a:ext>
            </a:extLst>
          </p:cNvPr>
          <p:cNvGraphicFramePr>
            <a:graphicFrameLocks noGrp="1" noChangeAspect="1"/>
          </p:cNvGraphicFramePr>
          <p:nvPr>
            <p:ph sz="half" idx="2"/>
          </p:nvPr>
        </p:nvGraphicFramePr>
        <p:xfrm>
          <a:off x="4267200" y="3962401"/>
          <a:ext cx="3048000" cy="1985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31013400" imgH="19304000" progId="Equation.3">
                  <p:embed/>
                </p:oleObj>
              </mc:Choice>
              <mc:Fallback>
                <p:oleObj name="Equation" r:id="rId3" imgW="31013400" imgH="19304000" progId="Equation.3">
                  <p:embed/>
                  <p:pic>
                    <p:nvPicPr>
                      <p:cNvPr id="266244" name="Object 4">
                        <a:extLst>
                          <a:ext uri="{FF2B5EF4-FFF2-40B4-BE49-F238E27FC236}">
                            <a16:creationId xmlns:a16="http://schemas.microsoft.com/office/drawing/2014/main" id="{435DDD3A-2BF8-51CA-1F0F-5E3A5C6303C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7200" y="3962401"/>
                        <a:ext cx="3048000" cy="1985963"/>
                      </a:xfrm>
                      <a:prstGeom prst="rect">
                        <a:avLst/>
                      </a:prstGeom>
                      <a:noFill/>
                      <a:ln w="2857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A46D06CC-7CD1-81CC-9F5F-D83BFA0C506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C386612-12FC-9B9E-14DB-C29F62D242A5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8290" name="Rectangle 2">
            <a:extLst>
              <a:ext uri="{FF2B5EF4-FFF2-40B4-BE49-F238E27FC236}">
                <a16:creationId xmlns:a16="http://schemas.microsoft.com/office/drawing/2014/main" id="{81EA34FB-72D1-FD4D-8F24-DB600FB16AD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54188" y="565150"/>
            <a:ext cx="8229600" cy="1371600"/>
          </a:xfrm>
          <a:ln/>
        </p:spPr>
        <p:txBody>
          <a:bodyPr/>
          <a:lstStyle/>
          <a:p>
            <a:r>
              <a:rPr lang="en-US" altLang="en-EG" dirty="0"/>
              <a:t>Example 3 </a:t>
            </a:r>
            <a:br>
              <a:rPr lang="en-US" altLang="en-EG" dirty="0"/>
            </a:br>
            <a:r>
              <a:rPr lang="en-US" altLang="en-EG" sz="3600" dirty="0"/>
              <a:t>Gordon Growth Company - II</a:t>
            </a:r>
          </a:p>
        </p:txBody>
      </p:sp>
      <p:sp>
        <p:nvSpPr>
          <p:cNvPr id="268291" name="Rectangle 3">
            <a:extLst>
              <a:ext uri="{FF2B5EF4-FFF2-40B4-BE49-F238E27FC236}">
                <a16:creationId xmlns:a16="http://schemas.microsoft.com/office/drawing/2014/main" id="{AC0976CA-7CD2-9092-8F6A-C1C39ABB7715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981200" y="1854200"/>
            <a:ext cx="8002588" cy="1881188"/>
          </a:xfrm>
        </p:spPr>
        <p:txBody>
          <a:bodyPr/>
          <a:lstStyle/>
          <a:p>
            <a:r>
              <a:rPr lang="en-US" altLang="en-EG" dirty="0"/>
              <a:t>What is the price expected to be in year 4?</a:t>
            </a:r>
          </a:p>
        </p:txBody>
      </p:sp>
      <p:graphicFrame>
        <p:nvGraphicFramePr>
          <p:cNvPr id="268292" name="Object 4">
            <a:extLst>
              <a:ext uri="{FF2B5EF4-FFF2-40B4-BE49-F238E27FC236}">
                <a16:creationId xmlns:a16="http://schemas.microsoft.com/office/drawing/2014/main" id="{40E84E41-FE53-8B55-D99C-51598D29A11F}"/>
              </a:ext>
            </a:extLst>
          </p:cNvPr>
          <p:cNvGraphicFramePr>
            <a:graphicFrameLocks noGrp="1" noChangeAspect="1"/>
          </p:cNvGraphicFramePr>
          <p:nvPr>
            <p:ph sz="half" idx="2"/>
          </p:nvPr>
        </p:nvGraphicFramePr>
        <p:xfrm>
          <a:off x="3684589" y="2590800"/>
          <a:ext cx="4784725" cy="284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43294300" imgH="25742900" progId="Equation.3">
                  <p:embed/>
                </p:oleObj>
              </mc:Choice>
              <mc:Fallback>
                <p:oleObj name="Equation" r:id="rId3" imgW="43294300" imgH="25742900" progId="Equation.3">
                  <p:embed/>
                  <p:pic>
                    <p:nvPicPr>
                      <p:cNvPr id="268292" name="Object 4">
                        <a:extLst>
                          <a:ext uri="{FF2B5EF4-FFF2-40B4-BE49-F238E27FC236}">
                            <a16:creationId xmlns:a16="http://schemas.microsoft.com/office/drawing/2014/main" id="{40E84E41-FE53-8B55-D99C-51598D29A11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84589" y="2590800"/>
                        <a:ext cx="4784725" cy="2844800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AA70E548-02AB-C5EE-01F9-8A4667EE9DD9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6D02CDA-2733-ECE5-6621-4A84F975016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0338" name="Rectangle 2">
            <a:extLst>
              <a:ext uri="{FF2B5EF4-FFF2-40B4-BE49-F238E27FC236}">
                <a16:creationId xmlns:a16="http://schemas.microsoft.com/office/drawing/2014/main" id="{9D979BCB-8557-9759-3C53-55B9C9ACFC6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62137" y="725611"/>
            <a:ext cx="8534400" cy="1295400"/>
          </a:xfrm>
          <a:ln/>
        </p:spPr>
        <p:txBody>
          <a:bodyPr/>
          <a:lstStyle/>
          <a:p>
            <a:r>
              <a:rPr lang="en-US" altLang="en-EG" dirty="0"/>
              <a:t>Example 3 </a:t>
            </a:r>
            <a:br>
              <a:rPr lang="en-US" altLang="en-EG" dirty="0"/>
            </a:br>
            <a:r>
              <a:rPr lang="en-US" altLang="en-EG" sz="3600" dirty="0"/>
              <a:t>Gordon Growth Company - II</a:t>
            </a:r>
          </a:p>
        </p:txBody>
      </p:sp>
      <p:sp>
        <p:nvSpPr>
          <p:cNvPr id="270339" name="Rectangle 3">
            <a:extLst>
              <a:ext uri="{FF2B5EF4-FFF2-40B4-BE49-F238E27FC236}">
                <a16:creationId xmlns:a16="http://schemas.microsoft.com/office/drawing/2014/main" id="{CEB06518-5C84-BD27-7CCA-8A375DB22A0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00237" y="2098921"/>
            <a:ext cx="8458200" cy="4525963"/>
          </a:xfrm>
        </p:spPr>
        <p:txBody>
          <a:bodyPr/>
          <a:lstStyle/>
          <a:p>
            <a:r>
              <a:rPr lang="en-US" altLang="en-EG" sz="3600" dirty="0"/>
              <a:t>What is the implied return given the change in price during the four year period?</a:t>
            </a:r>
          </a:p>
          <a:p>
            <a:pPr lvl="1">
              <a:buFontTx/>
              <a:buNone/>
            </a:pPr>
            <a:r>
              <a:rPr lang="en-US" altLang="en-EG" dirty="0"/>
              <a:t>	50.50 = 40(1+return)</a:t>
            </a:r>
            <a:r>
              <a:rPr lang="en-US" altLang="en-EG" baseline="30000" dirty="0"/>
              <a:t>4</a:t>
            </a:r>
            <a:r>
              <a:rPr lang="en-US" altLang="en-EG" dirty="0"/>
              <a:t>; return = 6%</a:t>
            </a:r>
          </a:p>
          <a:p>
            <a:pPr lvl="1">
              <a:buFontTx/>
              <a:buNone/>
            </a:pPr>
            <a:r>
              <a:rPr lang="en-US" altLang="en-EG" dirty="0"/>
              <a:t>	4 </a:t>
            </a:r>
            <a:r>
              <a:rPr lang="en-US" altLang="en-EG" b="1" dirty="0">
                <a:latin typeface="BA-II Plus Symbols" pitchFamily="2" charset="2"/>
              </a:rPr>
              <a:t>,</a:t>
            </a:r>
            <a:r>
              <a:rPr lang="en-US" altLang="en-EG" dirty="0"/>
              <a:t>; 40 </a:t>
            </a:r>
            <a:r>
              <a:rPr lang="en-US" altLang="en-EG" b="1" dirty="0">
                <a:latin typeface="BA-II Plus Symbols" pitchFamily="2" charset="2"/>
              </a:rPr>
              <a:t>S.</a:t>
            </a:r>
            <a:r>
              <a:rPr lang="en-US" altLang="en-EG" b="1" dirty="0"/>
              <a:t>;</a:t>
            </a:r>
            <a:r>
              <a:rPr lang="en-US" altLang="en-EG" dirty="0"/>
              <a:t> 50.50 </a:t>
            </a:r>
            <a:r>
              <a:rPr lang="en-US" altLang="en-EG" b="1" dirty="0">
                <a:latin typeface="BA-II Plus Symbols" pitchFamily="2" charset="2"/>
              </a:rPr>
              <a:t>0</a:t>
            </a:r>
            <a:r>
              <a:rPr lang="en-US" altLang="en-EG" dirty="0"/>
              <a:t>; 0 </a:t>
            </a:r>
            <a:r>
              <a:rPr lang="en-US" altLang="en-EG" b="1" dirty="0">
                <a:latin typeface="BA-II Plus Symbols" pitchFamily="2" charset="2"/>
              </a:rPr>
              <a:t>/</a:t>
            </a:r>
            <a:r>
              <a:rPr lang="en-US" altLang="en-EG" dirty="0"/>
              <a:t>; </a:t>
            </a:r>
            <a:r>
              <a:rPr lang="en-US" altLang="en-EG" b="1" dirty="0">
                <a:latin typeface="BA-II Plus Symbols" pitchFamily="2" charset="2"/>
              </a:rPr>
              <a:t>%-</a:t>
            </a:r>
            <a:r>
              <a:rPr lang="en-US" altLang="en-EG" dirty="0"/>
              <a:t> = 6%</a:t>
            </a:r>
          </a:p>
          <a:p>
            <a:pPr>
              <a:buFont typeface="Wingdings" pitchFamily="2" charset="2"/>
              <a:buChar char="v"/>
            </a:pPr>
            <a:endParaRPr lang="en-US" altLang="en-EG" dirty="0"/>
          </a:p>
          <a:p>
            <a:pPr>
              <a:buFont typeface="Wingdings" pitchFamily="2" charset="2"/>
              <a:buChar char="v"/>
            </a:pPr>
            <a:r>
              <a:rPr lang="en-US" altLang="en-EG" dirty="0"/>
              <a:t>The price grows at the same rate as dividends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D3C7CF9-17E7-F40A-9479-81BD59EC6061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FD9DC03-6DC0-C00E-0203-AA491DBD05ED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2386" name="Rectangle 2">
            <a:extLst>
              <a:ext uri="{FF2B5EF4-FFF2-40B4-BE49-F238E27FC236}">
                <a16:creationId xmlns:a16="http://schemas.microsoft.com/office/drawing/2014/main" id="{C0080126-BCBE-750E-BF73-D518870D090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 sz="3600">
                <a:latin typeface="Tahoma" panose="020B0604030504040204" pitchFamily="34" charset="0"/>
              </a:rPr>
              <a:t>Constant Growth Model Conditions</a:t>
            </a:r>
            <a:r>
              <a:rPr lang="en-US" altLang="en-EG"/>
              <a:t> </a:t>
            </a:r>
          </a:p>
        </p:txBody>
      </p:sp>
      <p:sp>
        <p:nvSpPr>
          <p:cNvPr id="272387" name="Rectangle 3">
            <a:extLst>
              <a:ext uri="{FF2B5EF4-FFF2-40B4-BE49-F238E27FC236}">
                <a16:creationId xmlns:a16="http://schemas.microsoft.com/office/drawing/2014/main" id="{025004F4-FD78-5EA5-8F77-9ABA9FCE0F7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447800"/>
            <a:ext cx="8382000" cy="4953000"/>
          </a:xfrm>
        </p:spPr>
        <p:txBody>
          <a:bodyPr/>
          <a:lstStyle/>
          <a:p>
            <a:pPr marL="609600" indent="-609600">
              <a:buClr>
                <a:schemeClr val="tx1"/>
              </a:buClr>
              <a:buFont typeface="Wingdings" pitchFamily="2" charset="2"/>
              <a:buAutoNum type="arabicPeriod"/>
            </a:pPr>
            <a:r>
              <a:rPr lang="en-US" altLang="en-EG"/>
              <a:t>Dividend expected to grow at </a:t>
            </a:r>
            <a:r>
              <a:rPr lang="en-US" altLang="en-EG" i="1"/>
              <a:t>g</a:t>
            </a:r>
            <a:r>
              <a:rPr lang="en-US" altLang="en-EG"/>
              <a:t> forever</a:t>
            </a:r>
          </a:p>
          <a:p>
            <a:pPr marL="609600" indent="-609600">
              <a:buClr>
                <a:schemeClr val="tx1"/>
              </a:buClr>
              <a:buFont typeface="Wingdings" pitchFamily="2" charset="2"/>
              <a:buAutoNum type="arabicPeriod"/>
            </a:pPr>
            <a:r>
              <a:rPr lang="en-US" altLang="en-EG"/>
              <a:t>Stock price expected to grow at </a:t>
            </a:r>
            <a:r>
              <a:rPr lang="en-US" altLang="en-EG" i="1"/>
              <a:t>g</a:t>
            </a:r>
            <a:r>
              <a:rPr lang="en-US" altLang="en-EG"/>
              <a:t> forever</a:t>
            </a:r>
          </a:p>
          <a:p>
            <a:pPr marL="609600" indent="-609600">
              <a:buClr>
                <a:schemeClr val="tx1"/>
              </a:buClr>
              <a:buFont typeface="Wingdings" pitchFamily="2" charset="2"/>
              <a:buAutoNum type="arabicPeriod"/>
            </a:pPr>
            <a:r>
              <a:rPr lang="en-US" altLang="en-EG"/>
              <a:t>Expected dividend yield is constant</a:t>
            </a:r>
          </a:p>
          <a:p>
            <a:pPr marL="609600" indent="-609600">
              <a:buClr>
                <a:schemeClr val="tx1"/>
              </a:buClr>
              <a:buFont typeface="Wingdings" pitchFamily="2" charset="2"/>
              <a:buAutoNum type="arabicPeriod"/>
            </a:pPr>
            <a:r>
              <a:rPr lang="en-US" altLang="en-EG"/>
              <a:t>Expected capital gains yield is constant and equal to </a:t>
            </a:r>
            <a:r>
              <a:rPr lang="en-US" altLang="en-EG" i="1"/>
              <a:t>g</a:t>
            </a:r>
          </a:p>
          <a:p>
            <a:pPr marL="609600" indent="-609600">
              <a:buClr>
                <a:schemeClr val="tx1"/>
              </a:buClr>
              <a:buFont typeface="Wingdings" pitchFamily="2" charset="2"/>
              <a:buAutoNum type="arabicPeriod"/>
            </a:pPr>
            <a:r>
              <a:rPr lang="en-US" altLang="en-EG"/>
              <a:t>Expected total return, R, must be &gt; </a:t>
            </a:r>
            <a:r>
              <a:rPr lang="en-US" altLang="en-EG" i="1"/>
              <a:t>g</a:t>
            </a:r>
            <a:endParaRPr lang="en-US" altLang="en-EG"/>
          </a:p>
          <a:p>
            <a:pPr marL="609600" indent="-609600">
              <a:buClr>
                <a:schemeClr val="tx1"/>
              </a:buClr>
              <a:buFont typeface="Wingdings" pitchFamily="2" charset="2"/>
              <a:buAutoNum type="arabicPeriod"/>
            </a:pPr>
            <a:r>
              <a:rPr lang="en-US" altLang="en-EG"/>
              <a:t>Expected total return (R): </a:t>
            </a:r>
          </a:p>
          <a:p>
            <a:pPr marL="990600" lvl="1" indent="-533400">
              <a:buClr>
                <a:schemeClr val="tx1"/>
              </a:buClr>
              <a:buNone/>
            </a:pPr>
            <a:r>
              <a:rPr lang="en-US" altLang="en-EG"/>
              <a:t>	= expected dividend yield (DY) </a:t>
            </a:r>
          </a:p>
          <a:p>
            <a:pPr marL="990600" lvl="1" indent="-533400">
              <a:buClr>
                <a:schemeClr val="tx1"/>
              </a:buClr>
              <a:buNone/>
            </a:pPr>
            <a:r>
              <a:rPr lang="en-US" altLang="en-EG"/>
              <a:t>	   + expected growth rate (g) </a:t>
            </a:r>
          </a:p>
          <a:p>
            <a:pPr marL="990600" lvl="1" indent="-533400">
              <a:buClr>
                <a:schemeClr val="tx1"/>
              </a:buClr>
              <a:buNone/>
            </a:pPr>
            <a:r>
              <a:rPr lang="en-US" altLang="en-EG"/>
              <a:t>	= dividend yield + </a:t>
            </a:r>
            <a:r>
              <a:rPr lang="en-US" altLang="en-EG" i="1"/>
              <a:t>g</a:t>
            </a:r>
            <a:endParaRPr lang="en-US" altLang="en-EG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B747017-4B98-D5A5-D982-90D9FE6C2D7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4196FAD-8703-52CD-388A-EFD3A21D70E1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3410" name="Rectangle 2">
            <a:extLst>
              <a:ext uri="{FF2B5EF4-FFF2-40B4-BE49-F238E27FC236}">
                <a16:creationId xmlns:a16="http://schemas.microsoft.com/office/drawing/2014/main" id="{849391FE-4D8B-EB64-C5C0-DA7E6024D97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Nonconstant Growth</a:t>
            </a:r>
          </a:p>
        </p:txBody>
      </p:sp>
      <p:sp>
        <p:nvSpPr>
          <p:cNvPr id="273411" name="Rectangle 3">
            <a:extLst>
              <a:ext uri="{FF2B5EF4-FFF2-40B4-BE49-F238E27FC236}">
                <a16:creationId xmlns:a16="http://schemas.microsoft.com/office/drawing/2014/main" id="{5F9CE639-37DD-1D2B-1003-B0D573C5BB0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57400" y="1295401"/>
            <a:ext cx="8229600" cy="4530725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altLang="en-EG"/>
              <a:t>Suppose a firm is expected to increase dividends by 20% in one year and by 15% in two years. After that dividends will increase at a rate of 5% per year indefinitely. If the last dividend was $1 and the required return is 20%, what is the price of the stock?</a:t>
            </a:r>
          </a:p>
          <a:p>
            <a:pPr>
              <a:lnSpc>
                <a:spcPct val="110000"/>
              </a:lnSpc>
            </a:pPr>
            <a:r>
              <a:rPr lang="en-US" altLang="en-EG"/>
              <a:t>Remember that we have to find the PV of </a:t>
            </a:r>
            <a:r>
              <a:rPr lang="en-US" altLang="en-EG" i="1" u="sng"/>
              <a:t>all</a:t>
            </a:r>
            <a:r>
              <a:rPr lang="en-US" altLang="en-EG"/>
              <a:t> expected future dividends.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B3F8E22-B044-06A6-B9A8-1D0B3133DA29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F82538D-9715-2BC0-5C08-F1C6191EAF10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4434" name="Rectangle 2">
            <a:extLst>
              <a:ext uri="{FF2B5EF4-FFF2-40B4-BE49-F238E27FC236}">
                <a16:creationId xmlns:a16="http://schemas.microsoft.com/office/drawing/2014/main" id="{B95107F5-2BCA-2EFB-1A03-32DA27A611C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Nonconstant Growth – Solution</a:t>
            </a:r>
          </a:p>
        </p:txBody>
      </p:sp>
      <p:sp>
        <p:nvSpPr>
          <p:cNvPr id="274435" name="Rectangle 3">
            <a:extLst>
              <a:ext uri="{FF2B5EF4-FFF2-40B4-BE49-F238E27FC236}">
                <a16:creationId xmlns:a16="http://schemas.microsoft.com/office/drawing/2014/main" id="{50B6F749-3AF0-7110-8E3B-59F32F963C6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371600"/>
            <a:ext cx="8229600" cy="4953000"/>
          </a:xfrm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</a:pPr>
            <a:r>
              <a:rPr lang="en-US" altLang="en-EG"/>
              <a:t>Compute the dividends until growth levels off</a:t>
            </a:r>
          </a:p>
          <a:p>
            <a:pPr lvl="1">
              <a:lnSpc>
                <a:spcPct val="110000"/>
              </a:lnSpc>
            </a:pPr>
            <a:r>
              <a:rPr lang="en-US" altLang="en-EG"/>
              <a:t>D</a:t>
            </a:r>
            <a:r>
              <a:rPr lang="en-US" altLang="en-EG" baseline="-25000"/>
              <a:t>1</a:t>
            </a:r>
            <a:r>
              <a:rPr lang="en-US" altLang="en-EG"/>
              <a:t> = 1(1.2) = $1.20</a:t>
            </a:r>
          </a:p>
          <a:p>
            <a:pPr lvl="1">
              <a:lnSpc>
                <a:spcPct val="110000"/>
              </a:lnSpc>
            </a:pPr>
            <a:r>
              <a:rPr lang="en-US" altLang="en-EG"/>
              <a:t>D</a:t>
            </a:r>
            <a:r>
              <a:rPr lang="en-US" altLang="en-EG" baseline="-25000"/>
              <a:t>2</a:t>
            </a:r>
            <a:r>
              <a:rPr lang="en-US" altLang="en-EG"/>
              <a:t> = 1.20(1.15) = $1.38</a:t>
            </a:r>
          </a:p>
          <a:p>
            <a:pPr lvl="1">
              <a:lnSpc>
                <a:spcPct val="110000"/>
              </a:lnSpc>
            </a:pPr>
            <a:r>
              <a:rPr lang="en-US" altLang="en-EG"/>
              <a:t>D</a:t>
            </a:r>
            <a:r>
              <a:rPr lang="en-US" altLang="en-EG" baseline="-25000"/>
              <a:t>3</a:t>
            </a:r>
            <a:r>
              <a:rPr lang="en-US" altLang="en-EG"/>
              <a:t> = 1.38(1.05) = $1.449</a:t>
            </a:r>
          </a:p>
          <a:p>
            <a:pPr>
              <a:lnSpc>
                <a:spcPct val="110000"/>
              </a:lnSpc>
            </a:pPr>
            <a:r>
              <a:rPr lang="en-US" altLang="en-EG"/>
              <a:t>Find the expected future price at the beginning of the constant growth period:</a:t>
            </a:r>
          </a:p>
          <a:p>
            <a:pPr lvl="1">
              <a:lnSpc>
                <a:spcPct val="110000"/>
              </a:lnSpc>
            </a:pPr>
            <a:r>
              <a:rPr lang="en-US" altLang="en-EG"/>
              <a:t>P</a:t>
            </a:r>
            <a:r>
              <a:rPr lang="en-US" altLang="en-EG" baseline="-25000"/>
              <a:t>2</a:t>
            </a:r>
            <a:r>
              <a:rPr lang="en-US" altLang="en-EG"/>
              <a:t> = D</a:t>
            </a:r>
            <a:r>
              <a:rPr lang="en-US" altLang="en-EG" baseline="-25000"/>
              <a:t>3</a:t>
            </a:r>
            <a:r>
              <a:rPr lang="en-US" altLang="en-EG"/>
              <a:t> / (R – g) = 1.449 / (.2 - .05) = 9.66</a:t>
            </a:r>
          </a:p>
          <a:p>
            <a:pPr>
              <a:lnSpc>
                <a:spcPct val="110000"/>
              </a:lnSpc>
            </a:pPr>
            <a:r>
              <a:rPr lang="en-US" altLang="en-EG"/>
              <a:t>Find the present value of the expected future cash flows</a:t>
            </a:r>
          </a:p>
          <a:p>
            <a:pPr lvl="1">
              <a:lnSpc>
                <a:spcPct val="110000"/>
              </a:lnSpc>
            </a:pPr>
            <a:r>
              <a:rPr lang="en-US" altLang="en-EG"/>
              <a:t>P</a:t>
            </a:r>
            <a:r>
              <a:rPr lang="en-US" altLang="en-EG" baseline="-25000"/>
              <a:t>0</a:t>
            </a:r>
            <a:r>
              <a:rPr lang="en-US" altLang="en-EG"/>
              <a:t> = 1.20 / (1.2) + (1.38 + 9.66) / (1.2)</a:t>
            </a:r>
            <a:r>
              <a:rPr lang="en-US" altLang="en-EG" baseline="30000"/>
              <a:t>2</a:t>
            </a:r>
            <a:r>
              <a:rPr lang="en-US" altLang="en-EG"/>
              <a:t> = 8.67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3EC57E9-51AE-7D2B-D251-2554C28FF539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89C71AA-4276-C17C-F033-8A9204F18E6A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6482" name="Rectangle 2">
            <a:extLst>
              <a:ext uri="{FF2B5EF4-FFF2-40B4-BE49-F238E27FC236}">
                <a16:creationId xmlns:a16="http://schemas.microsoft.com/office/drawing/2014/main" id="{3F993CC9-47F2-F7B3-1029-F6680E0E96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76483" name="Rectangle 3">
            <a:extLst>
              <a:ext uri="{FF2B5EF4-FFF2-40B4-BE49-F238E27FC236}">
                <a16:creationId xmlns:a16="http://schemas.microsoft.com/office/drawing/2014/main" id="{10D9CC13-9D37-4CA1-4D67-1F31BB5069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graphicFrame>
        <p:nvGraphicFramePr>
          <p:cNvPr id="276484" name="Object 4">
            <a:hlinkClick r:id="" action="ppaction://ole?verb=0"/>
            <a:extLst>
              <a:ext uri="{FF2B5EF4-FFF2-40B4-BE49-F238E27FC236}">
                <a16:creationId xmlns:a16="http://schemas.microsoft.com/office/drawing/2014/main" id="{FA3B7014-AA81-2BC5-94F4-0D3907C03B3E}"/>
              </a:ext>
            </a:extLst>
          </p:cNvPr>
          <p:cNvGraphicFramePr>
            <a:graphicFrameLocks/>
          </p:cNvGraphicFramePr>
          <p:nvPr/>
        </p:nvGraphicFramePr>
        <p:xfrm>
          <a:off x="2133601" y="2438400"/>
          <a:ext cx="7953375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72847200" imgH="10528300" progId="Equation.3">
                  <p:embed/>
                </p:oleObj>
              </mc:Choice>
              <mc:Fallback>
                <p:oleObj name="Equation" r:id="rId3" imgW="72847200" imgH="10528300" progId="Equation.3">
                  <p:embed/>
                  <p:pic>
                    <p:nvPicPr>
                      <p:cNvPr id="276484" name="Object 4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FA3B7014-AA81-2BC5-94F4-0D3907C03B3E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33601" y="2438400"/>
                        <a:ext cx="7953375" cy="990600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485" name="Rectangle 5">
            <a:extLst>
              <a:ext uri="{FF2B5EF4-FFF2-40B4-BE49-F238E27FC236}">
                <a16:creationId xmlns:a16="http://schemas.microsoft.com/office/drawing/2014/main" id="{8E732522-5C08-0264-BF92-8D798EA983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800100"/>
            <a:ext cx="79248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ctr"/>
          <a:lstStyle/>
          <a:p>
            <a:pPr eaLnBrk="0" hangingPunct="0"/>
            <a:r>
              <a:rPr lang="en-US" altLang="en-EG" sz="4400" b="1" dirty="0">
                <a:solidFill>
                  <a:schemeClr val="tx2"/>
                </a:solidFill>
              </a:rPr>
              <a:t>Nonconstant + Constant growth</a:t>
            </a:r>
          </a:p>
        </p:txBody>
      </p:sp>
      <p:graphicFrame>
        <p:nvGraphicFramePr>
          <p:cNvPr id="276486" name="Object 6">
            <a:extLst>
              <a:ext uri="{FF2B5EF4-FFF2-40B4-BE49-F238E27FC236}">
                <a16:creationId xmlns:a16="http://schemas.microsoft.com/office/drawing/2014/main" id="{38DA46BD-86D0-533E-319A-34D0B8266F2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800600" y="4267201"/>
          <a:ext cx="2286000" cy="955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7259300" imgH="10236200" progId="Equation.3">
                  <p:embed/>
                </p:oleObj>
              </mc:Choice>
              <mc:Fallback>
                <p:oleObj name="Equation" r:id="rId5" imgW="17259300" imgH="10236200" progId="Equation.3">
                  <p:embed/>
                  <p:pic>
                    <p:nvPicPr>
                      <p:cNvPr id="276486" name="Object 6">
                        <a:extLst>
                          <a:ext uri="{FF2B5EF4-FFF2-40B4-BE49-F238E27FC236}">
                            <a16:creationId xmlns:a16="http://schemas.microsoft.com/office/drawing/2014/main" id="{38DA46BD-86D0-533E-319A-34D0B8266F2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0600" y="4267201"/>
                        <a:ext cx="2286000" cy="955675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487" name="Text Box 7">
            <a:extLst>
              <a:ext uri="{FF2B5EF4-FFF2-40B4-BE49-F238E27FC236}">
                <a16:creationId xmlns:a16="http://schemas.microsoft.com/office/drawing/2014/main" id="{A574A1F1-7DAF-B1DA-A19A-51FA299CEB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1905000"/>
            <a:ext cx="792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EG" sz="2400"/>
              <a:t>Basic PV of all Future Dividends Formula</a:t>
            </a:r>
          </a:p>
        </p:txBody>
      </p:sp>
      <p:sp>
        <p:nvSpPr>
          <p:cNvPr id="276488" name="Text Box 8">
            <a:extLst>
              <a:ext uri="{FF2B5EF4-FFF2-40B4-BE49-F238E27FC236}">
                <a16:creationId xmlns:a16="http://schemas.microsoft.com/office/drawing/2014/main" id="{82BD4EB7-5A20-7EA2-0560-A546C3A9FD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2400" y="3810000"/>
            <a:ext cx="3962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EG" sz="2400"/>
              <a:t>Dividend Growth Model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C3B18F0-DA4B-1C84-0DC8-5BA078A60F97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3CD651A-8FD0-0E52-1898-4DC6003B91FE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8530" name="Rectangle 2">
            <a:extLst>
              <a:ext uri="{FF2B5EF4-FFF2-40B4-BE49-F238E27FC236}">
                <a16:creationId xmlns:a16="http://schemas.microsoft.com/office/drawing/2014/main" id="{CB610E83-9DCF-8067-15EE-2535EB6B06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78531" name="Rectangle 3">
            <a:extLst>
              <a:ext uri="{FF2B5EF4-FFF2-40B4-BE49-F238E27FC236}">
                <a16:creationId xmlns:a16="http://schemas.microsoft.com/office/drawing/2014/main" id="{07247F1E-F015-EFCC-F467-6BAAB1EB39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graphicFrame>
        <p:nvGraphicFramePr>
          <p:cNvPr id="278532" name="Object 4">
            <a:hlinkClick r:id="" action="ppaction://ole?verb=0"/>
            <a:extLst>
              <a:ext uri="{FF2B5EF4-FFF2-40B4-BE49-F238E27FC236}">
                <a16:creationId xmlns:a16="http://schemas.microsoft.com/office/drawing/2014/main" id="{DB78F437-CD61-3AA1-204D-E0869FB41AF7}"/>
              </a:ext>
            </a:extLst>
          </p:cNvPr>
          <p:cNvGraphicFramePr>
            <a:graphicFrameLocks/>
          </p:cNvGraphicFramePr>
          <p:nvPr/>
        </p:nvGraphicFramePr>
        <p:xfrm>
          <a:off x="2819400" y="1752600"/>
          <a:ext cx="6184900" cy="1181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47980600" imgH="9944100" progId="Equation.3">
                  <p:embed/>
                </p:oleObj>
              </mc:Choice>
              <mc:Fallback>
                <p:oleObj name="Equation" r:id="rId3" imgW="47980600" imgH="9944100" progId="Equation.3">
                  <p:embed/>
                  <p:pic>
                    <p:nvPicPr>
                      <p:cNvPr id="278532" name="Object 4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DB78F437-CD61-3AA1-204D-E0869FB41AF7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19400" y="1752600"/>
                        <a:ext cx="6184900" cy="1181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8533" name="Object 5">
            <a:extLst>
              <a:ext uri="{FF2B5EF4-FFF2-40B4-BE49-F238E27FC236}">
                <a16:creationId xmlns:a16="http://schemas.microsoft.com/office/drawing/2014/main" id="{F9EAC6B9-1C14-7A89-6FE3-94641AB7D3B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886200" y="3276600"/>
          <a:ext cx="4191000" cy="2954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43891200" imgH="31013400" progId="Equation.3">
                  <p:embed/>
                </p:oleObj>
              </mc:Choice>
              <mc:Fallback>
                <p:oleObj name="Equation" r:id="rId5" imgW="43891200" imgH="31013400" progId="Equation.3">
                  <p:embed/>
                  <p:pic>
                    <p:nvPicPr>
                      <p:cNvPr id="278533" name="Object 5">
                        <a:extLst>
                          <a:ext uri="{FF2B5EF4-FFF2-40B4-BE49-F238E27FC236}">
                            <a16:creationId xmlns:a16="http://schemas.microsoft.com/office/drawing/2014/main" id="{F9EAC6B9-1C14-7A89-6FE3-94641AB7D3B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86200" y="3276600"/>
                        <a:ext cx="4191000" cy="2954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8534" name="Rectangle 6">
            <a:extLst>
              <a:ext uri="{FF2B5EF4-FFF2-40B4-BE49-F238E27FC236}">
                <a16:creationId xmlns:a16="http://schemas.microsoft.com/office/drawing/2014/main" id="{4AA9FFD6-244D-2B03-D9D9-B973B6258E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381000"/>
            <a:ext cx="79248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ctr"/>
          <a:lstStyle/>
          <a:p>
            <a:pPr eaLnBrk="0" hangingPunct="0"/>
            <a:r>
              <a:rPr lang="en-US" altLang="en-EG" sz="4000" b="1">
                <a:solidFill>
                  <a:schemeClr val="tx2"/>
                </a:solidFill>
              </a:rPr>
              <a:t>Nonconstant + Constant growth</a:t>
            </a:r>
            <a:endParaRPr lang="en-US" altLang="en-EG" sz="7200">
              <a:solidFill>
                <a:schemeClr val="tx2"/>
              </a:solidFill>
              <a:latin typeface="Tahoma" panose="020B0604030504040204" pitchFamily="34" charset="0"/>
            </a:endParaRPr>
          </a:p>
        </p:txBody>
      </p:sp>
      <p:sp>
        <p:nvSpPr>
          <p:cNvPr id="278535" name="Rectangle 7">
            <a:extLst>
              <a:ext uri="{FF2B5EF4-FFF2-40B4-BE49-F238E27FC236}">
                <a16:creationId xmlns:a16="http://schemas.microsoft.com/office/drawing/2014/main" id="{AE98322F-E322-AEB1-40A7-CD1D36C531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67000" y="1752600"/>
            <a:ext cx="4343400" cy="12954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78536" name="Rectangle 8">
            <a:extLst>
              <a:ext uri="{FF2B5EF4-FFF2-40B4-BE49-F238E27FC236}">
                <a16:creationId xmlns:a16="http://schemas.microsoft.com/office/drawing/2014/main" id="{2F5B348B-6200-30E2-4843-55A369D4D5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91400" y="1752600"/>
            <a:ext cx="1600200" cy="12954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986FEB6-5C21-5A1F-4EAF-E0AC07A6430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930DAB8-5C76-8D3D-3D9E-97889B08DA4B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0579" name="Line 3">
            <a:extLst>
              <a:ext uri="{FF2B5EF4-FFF2-40B4-BE49-F238E27FC236}">
                <a16:creationId xmlns:a16="http://schemas.microsoft.com/office/drawing/2014/main" id="{D2CF7B8E-C8C5-45B3-EFFB-5E47A568E50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289300" y="2362201"/>
            <a:ext cx="5930900" cy="1587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80582" name="Rectangle 6">
            <a:extLst>
              <a:ext uri="{FF2B5EF4-FFF2-40B4-BE49-F238E27FC236}">
                <a16:creationId xmlns:a16="http://schemas.microsoft.com/office/drawing/2014/main" id="{B307AF62-B8C0-3E81-E6DB-DAE0EA7B92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09914" y="1752600"/>
            <a:ext cx="338235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altLang="en-EG" sz="2400" b="1"/>
              <a:t>0</a:t>
            </a:r>
          </a:p>
        </p:txBody>
      </p:sp>
      <p:sp>
        <p:nvSpPr>
          <p:cNvPr id="280583" name="Line 7">
            <a:extLst>
              <a:ext uri="{FF2B5EF4-FFF2-40B4-BE49-F238E27FC236}">
                <a16:creationId xmlns:a16="http://schemas.microsoft.com/office/drawing/2014/main" id="{4A260DAC-0085-280C-2B5B-9418116D88A0}"/>
              </a:ext>
            </a:extLst>
          </p:cNvPr>
          <p:cNvSpPr>
            <a:spLocks noChangeShapeType="1"/>
          </p:cNvSpPr>
          <p:nvPr/>
        </p:nvSpPr>
        <p:spPr bwMode="auto">
          <a:xfrm>
            <a:off x="4800600" y="3213100"/>
            <a:ext cx="0" cy="3175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80584" name="Line 8">
            <a:extLst>
              <a:ext uri="{FF2B5EF4-FFF2-40B4-BE49-F238E27FC236}">
                <a16:creationId xmlns:a16="http://schemas.microsoft.com/office/drawing/2014/main" id="{D3FE7A79-AB27-B325-8AEA-5C86CDA486E0}"/>
              </a:ext>
            </a:extLst>
          </p:cNvPr>
          <p:cNvSpPr>
            <a:spLocks noChangeShapeType="1"/>
          </p:cNvSpPr>
          <p:nvPr/>
        </p:nvSpPr>
        <p:spPr bwMode="auto">
          <a:xfrm>
            <a:off x="6400800" y="3213100"/>
            <a:ext cx="0" cy="8509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80585" name="Line 9">
            <a:extLst>
              <a:ext uri="{FF2B5EF4-FFF2-40B4-BE49-F238E27FC236}">
                <a16:creationId xmlns:a16="http://schemas.microsoft.com/office/drawing/2014/main" id="{4D784474-45BA-3039-4ED0-DF749FD05E71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3733801" y="4800601"/>
            <a:ext cx="1654175" cy="95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80586" name="Rectangle 10">
            <a:extLst>
              <a:ext uri="{FF2B5EF4-FFF2-40B4-BE49-F238E27FC236}">
                <a16:creationId xmlns:a16="http://schemas.microsoft.com/office/drawing/2014/main" id="{85214C27-4B12-2F0A-9723-8E724E2A28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76514" y="3338513"/>
            <a:ext cx="1041953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altLang="en-EG" sz="2400" b="1"/>
              <a:t>1.0000</a:t>
            </a:r>
          </a:p>
        </p:txBody>
      </p:sp>
      <p:sp>
        <p:nvSpPr>
          <p:cNvPr id="280587" name="Rectangle 11">
            <a:extLst>
              <a:ext uri="{FF2B5EF4-FFF2-40B4-BE49-F238E27FC236}">
                <a16:creationId xmlns:a16="http://schemas.microsoft.com/office/drawing/2014/main" id="{0E2C6595-1719-FB95-8DF9-D247399873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76514" y="3871913"/>
            <a:ext cx="1041953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altLang="en-EG" sz="2400" b="1"/>
              <a:t>0.9583</a:t>
            </a:r>
          </a:p>
        </p:txBody>
      </p:sp>
      <p:sp>
        <p:nvSpPr>
          <p:cNvPr id="280588" name="Rectangle 12">
            <a:extLst>
              <a:ext uri="{FF2B5EF4-FFF2-40B4-BE49-F238E27FC236}">
                <a16:creationId xmlns:a16="http://schemas.microsoft.com/office/drawing/2014/main" id="{1DE0C7EB-EB04-C727-2D98-17C078071F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1" y="4495800"/>
            <a:ext cx="1041953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altLang="en-EG" sz="2400" b="1" u="sng"/>
              <a:t>6.7083</a:t>
            </a:r>
          </a:p>
        </p:txBody>
      </p:sp>
      <p:sp>
        <p:nvSpPr>
          <p:cNvPr id="280592" name="Rectangle 16">
            <a:extLst>
              <a:ext uri="{FF2B5EF4-FFF2-40B4-BE49-F238E27FC236}">
                <a16:creationId xmlns:a16="http://schemas.microsoft.com/office/drawing/2014/main" id="{79B98E0A-F05B-F9A9-7344-96654AC29F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65664" y="1752600"/>
            <a:ext cx="338235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altLang="en-EG" sz="2400" b="1"/>
              <a:t>1</a:t>
            </a:r>
          </a:p>
        </p:txBody>
      </p:sp>
      <p:sp>
        <p:nvSpPr>
          <p:cNvPr id="280595" name="Rectangle 19">
            <a:extLst>
              <a:ext uri="{FF2B5EF4-FFF2-40B4-BE49-F238E27FC236}">
                <a16:creationId xmlns:a16="http://schemas.microsoft.com/office/drawing/2014/main" id="{9850AF18-629C-137D-17EA-DC9276D856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24589" y="1752600"/>
            <a:ext cx="338235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altLang="en-EG" sz="2400" b="1"/>
              <a:t>2</a:t>
            </a:r>
          </a:p>
        </p:txBody>
      </p:sp>
      <p:sp>
        <p:nvSpPr>
          <p:cNvPr id="280598" name="Rectangle 22">
            <a:extLst>
              <a:ext uri="{FF2B5EF4-FFF2-40B4-BE49-F238E27FC236}">
                <a16:creationId xmlns:a16="http://schemas.microsoft.com/office/drawing/2014/main" id="{088EAEBF-68EE-3257-46C1-35A9D6D57A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50201" y="1752600"/>
            <a:ext cx="338235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altLang="en-EG" sz="2400" b="1"/>
              <a:t>3</a:t>
            </a:r>
          </a:p>
        </p:txBody>
      </p:sp>
      <p:sp>
        <p:nvSpPr>
          <p:cNvPr id="280599" name="Rectangle 23">
            <a:extLst>
              <a:ext uri="{FF2B5EF4-FFF2-40B4-BE49-F238E27FC236}">
                <a16:creationId xmlns:a16="http://schemas.microsoft.com/office/drawing/2014/main" id="{80306240-7EE5-F1FB-5DA7-F794780E84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5200" y="1819276"/>
            <a:ext cx="915380" cy="397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altLang="en-EG" sz="2000" b="1"/>
              <a:t>r</a:t>
            </a:r>
            <a:r>
              <a:rPr lang="en-US" altLang="en-EG" sz="2000" b="1" baseline="-25000"/>
              <a:t>s</a:t>
            </a:r>
            <a:r>
              <a:rPr lang="en-US" altLang="en-EG" sz="2000" b="1"/>
              <a:t>=20%</a:t>
            </a:r>
          </a:p>
        </p:txBody>
      </p:sp>
      <p:sp>
        <p:nvSpPr>
          <p:cNvPr id="280600" name="Rectangle 24">
            <a:extLst>
              <a:ext uri="{FF2B5EF4-FFF2-40B4-BE49-F238E27FC236}">
                <a16:creationId xmlns:a16="http://schemas.microsoft.com/office/drawing/2014/main" id="{1CCDC460-9420-54E8-5172-E413130C09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8401" y="5181600"/>
            <a:ext cx="1946047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altLang="en-EG" sz="2400" b="1" u="sng"/>
              <a:t> 8.6667</a:t>
            </a:r>
            <a:r>
              <a:rPr lang="en-US" altLang="en-EG" sz="2400" b="1"/>
              <a:t>    =  P</a:t>
            </a:r>
            <a:r>
              <a:rPr lang="en-US" altLang="en-EG" sz="2400" b="1" baseline="-25000"/>
              <a:t>0</a:t>
            </a:r>
          </a:p>
        </p:txBody>
      </p:sp>
      <p:sp>
        <p:nvSpPr>
          <p:cNvPr id="280601" name="Rectangle 25">
            <a:extLst>
              <a:ext uri="{FF2B5EF4-FFF2-40B4-BE49-F238E27FC236}">
                <a16:creationId xmlns:a16="http://schemas.microsoft.com/office/drawing/2014/main" id="{214BF33E-FE44-D17D-7520-C8B4A455C5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14713" y="2393951"/>
            <a:ext cx="995466" cy="397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altLang="en-EG" sz="2000" b="1"/>
              <a:t>g = 20%</a:t>
            </a:r>
          </a:p>
        </p:txBody>
      </p:sp>
      <p:sp>
        <p:nvSpPr>
          <p:cNvPr id="280602" name="Rectangle 26">
            <a:extLst>
              <a:ext uri="{FF2B5EF4-FFF2-40B4-BE49-F238E27FC236}">
                <a16:creationId xmlns:a16="http://schemas.microsoft.com/office/drawing/2014/main" id="{05813F96-F8E5-63E6-865B-923EF605A3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14913" y="2393951"/>
            <a:ext cx="995466" cy="397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altLang="en-EG" sz="2000" b="1"/>
              <a:t>g = 15%</a:t>
            </a:r>
          </a:p>
        </p:txBody>
      </p:sp>
      <p:sp>
        <p:nvSpPr>
          <p:cNvPr id="280603" name="Rectangle 27">
            <a:extLst>
              <a:ext uri="{FF2B5EF4-FFF2-40B4-BE49-F238E27FC236}">
                <a16:creationId xmlns:a16="http://schemas.microsoft.com/office/drawing/2014/main" id="{E809626B-423D-FFAD-3CD8-151EE1AF26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38914" y="2393951"/>
            <a:ext cx="865623" cy="397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altLang="en-EG" sz="2000" b="1"/>
              <a:t>g = 5%</a:t>
            </a:r>
          </a:p>
        </p:txBody>
      </p:sp>
      <p:sp>
        <p:nvSpPr>
          <p:cNvPr id="280604" name="Rectangle 28">
            <a:extLst>
              <a:ext uri="{FF2B5EF4-FFF2-40B4-BE49-F238E27FC236}">
                <a16:creationId xmlns:a16="http://schemas.microsoft.com/office/drawing/2014/main" id="{7F8BC10F-FB22-C3F6-165B-DFFE2BBD48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8400" y="2733675"/>
            <a:ext cx="4825040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altLang="en-EG" sz="2400" b="1"/>
              <a:t>D</a:t>
            </a:r>
            <a:r>
              <a:rPr lang="en-US" altLang="en-EG" sz="2400" b="1" baseline="-25000"/>
              <a:t>0</a:t>
            </a:r>
            <a:r>
              <a:rPr lang="en-US" altLang="en-EG" sz="2400" b="1"/>
              <a:t> = 1.00 	    1.20	1.38         1.449</a:t>
            </a:r>
          </a:p>
        </p:txBody>
      </p:sp>
      <p:sp>
        <p:nvSpPr>
          <p:cNvPr id="280605" name="Line 29">
            <a:extLst>
              <a:ext uri="{FF2B5EF4-FFF2-40B4-BE49-F238E27FC236}">
                <a16:creationId xmlns:a16="http://schemas.microsoft.com/office/drawing/2014/main" id="{669DEA6D-BB1B-BB6D-1E35-F9C6D03BE37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086600" y="3200400"/>
            <a:ext cx="795338" cy="12446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80606" name="Line 30">
            <a:extLst>
              <a:ext uri="{FF2B5EF4-FFF2-40B4-BE49-F238E27FC236}">
                <a16:creationId xmlns:a16="http://schemas.microsoft.com/office/drawing/2014/main" id="{1A81A78F-5A03-EC8E-2407-6BEAC321FFDA}"/>
              </a:ext>
            </a:extLst>
          </p:cNvPr>
          <p:cNvSpPr>
            <a:spLocks noChangeShapeType="1"/>
          </p:cNvSpPr>
          <p:nvPr/>
        </p:nvSpPr>
        <p:spPr bwMode="auto">
          <a:xfrm>
            <a:off x="2514600" y="5638800"/>
            <a:ext cx="1143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80607" name="Line 31">
            <a:extLst>
              <a:ext uri="{FF2B5EF4-FFF2-40B4-BE49-F238E27FC236}">
                <a16:creationId xmlns:a16="http://schemas.microsoft.com/office/drawing/2014/main" id="{AF376358-B694-90FE-2275-365894BE36A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756025" y="3514725"/>
            <a:ext cx="10350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80609" name="Text Box 33">
            <a:extLst>
              <a:ext uri="{FF2B5EF4-FFF2-40B4-BE49-F238E27FC236}">
                <a16:creationId xmlns:a16="http://schemas.microsoft.com/office/drawing/2014/main" id="{470FEF61-74F0-7965-ECCA-BB965D78F4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44196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altLang="en-EG" sz="2400" b="1"/>
              <a:t>$1.449</a:t>
            </a:r>
          </a:p>
        </p:txBody>
      </p:sp>
      <p:grpSp>
        <p:nvGrpSpPr>
          <p:cNvPr id="280611" name="Group 35">
            <a:extLst>
              <a:ext uri="{FF2B5EF4-FFF2-40B4-BE49-F238E27FC236}">
                <a16:creationId xmlns:a16="http://schemas.microsoft.com/office/drawing/2014/main" id="{0569D54F-3535-C565-23AD-157C0E49AB0F}"/>
              </a:ext>
            </a:extLst>
          </p:cNvPr>
          <p:cNvGrpSpPr>
            <a:grpSpLocks/>
          </p:cNvGrpSpPr>
          <p:nvPr/>
        </p:nvGrpSpPr>
        <p:grpSpPr bwMode="auto">
          <a:xfrm>
            <a:off x="5410200" y="4343400"/>
            <a:ext cx="3962400" cy="914400"/>
            <a:chOff x="3264" y="3546"/>
            <a:chExt cx="2496" cy="576"/>
          </a:xfrm>
        </p:grpSpPr>
        <p:sp>
          <p:nvSpPr>
            <p:cNvPr id="280612" name="Text Box 36">
              <a:extLst>
                <a:ext uri="{FF2B5EF4-FFF2-40B4-BE49-F238E27FC236}">
                  <a16:creationId xmlns:a16="http://schemas.microsoft.com/office/drawing/2014/main" id="{BCADAE28-25B5-50A8-75C8-304B209B397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64" y="3690"/>
              <a:ext cx="158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 eaLnBrk="0" hangingPunct="0">
                <a:spcBef>
                  <a:spcPct val="50000"/>
                </a:spcBef>
              </a:pPr>
              <a:r>
                <a:rPr lang="en-US" altLang="en-EG" sz="2400" b="1"/>
                <a:t>P</a:t>
              </a:r>
              <a:r>
                <a:rPr lang="en-US" altLang="en-EG" sz="2400" b="1" baseline="-25000"/>
                <a:t>2</a:t>
              </a:r>
              <a:r>
                <a:rPr lang="en-US" altLang="en-EG" sz="2400" b="1"/>
                <a:t> =</a:t>
              </a:r>
              <a:r>
                <a:rPr lang="en-US" altLang="en-EG" b="1"/>
                <a:t> </a:t>
              </a:r>
            </a:p>
          </p:txBody>
        </p:sp>
        <p:sp>
          <p:nvSpPr>
            <p:cNvPr id="280613" name="Rectangle 37">
              <a:extLst>
                <a:ext uri="{FF2B5EF4-FFF2-40B4-BE49-F238E27FC236}">
                  <a16:creationId xmlns:a16="http://schemas.microsoft.com/office/drawing/2014/main" id="{C05DF145-D4A4-5B9E-449A-67691ABC4E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64" y="3546"/>
              <a:ext cx="212" cy="2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 eaLnBrk="0" hangingPunct="0"/>
              <a:r>
                <a:rPr lang="en-US" altLang="en-EG" sz="2400" b="1"/>
                <a:t>^</a:t>
              </a:r>
            </a:p>
          </p:txBody>
        </p:sp>
        <p:sp>
          <p:nvSpPr>
            <p:cNvPr id="280614" name="Text Box 38">
              <a:extLst>
                <a:ext uri="{FF2B5EF4-FFF2-40B4-BE49-F238E27FC236}">
                  <a16:creationId xmlns:a16="http://schemas.microsoft.com/office/drawing/2014/main" id="{CACBA2B4-567E-9D0C-4F29-3F8D94B1561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96" y="3834"/>
              <a:ext cx="110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 eaLnBrk="0" hangingPunct="0">
                <a:spcBef>
                  <a:spcPct val="50000"/>
                </a:spcBef>
              </a:pPr>
              <a:r>
                <a:rPr lang="en-US" altLang="en-EG" sz="2400" b="1"/>
                <a:t>0.20 – 0.05</a:t>
              </a:r>
            </a:p>
          </p:txBody>
        </p:sp>
        <p:sp>
          <p:nvSpPr>
            <p:cNvPr id="280615" name="Text Box 39">
              <a:extLst>
                <a:ext uri="{FF2B5EF4-FFF2-40B4-BE49-F238E27FC236}">
                  <a16:creationId xmlns:a16="http://schemas.microsoft.com/office/drawing/2014/main" id="{64C14B19-B3A6-EAF9-5F02-A11B54B6DA7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56" y="3690"/>
              <a:ext cx="110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 eaLnBrk="0" hangingPunct="0">
                <a:spcBef>
                  <a:spcPct val="50000"/>
                </a:spcBef>
              </a:pPr>
              <a:r>
                <a:rPr lang="en-US" altLang="en-EG" sz="2400" b="1"/>
                <a:t>= $9.66</a:t>
              </a:r>
            </a:p>
          </p:txBody>
        </p:sp>
      </p:grpSp>
      <p:sp>
        <p:nvSpPr>
          <p:cNvPr id="280578" name="Rectangle 2">
            <a:extLst>
              <a:ext uri="{FF2B5EF4-FFF2-40B4-BE49-F238E27FC236}">
                <a16:creationId xmlns:a16="http://schemas.microsoft.com/office/drawing/2014/main" id="{E48C6838-ED15-008E-7678-0D826F7B19E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31950" y="582925"/>
            <a:ext cx="8229600" cy="1447800"/>
          </a:xfrm>
          <a:ln/>
        </p:spPr>
        <p:txBody>
          <a:bodyPr/>
          <a:lstStyle/>
          <a:p>
            <a:r>
              <a:rPr lang="en-US" altLang="en-EG" dirty="0"/>
              <a:t>Nonconstant growth followed by constant growth:</a:t>
            </a:r>
          </a:p>
        </p:txBody>
      </p:sp>
      <p:sp>
        <p:nvSpPr>
          <p:cNvPr id="280580" name="Rectangle 4">
            <a:extLst>
              <a:ext uri="{FF2B5EF4-FFF2-40B4-BE49-F238E27FC236}">
                <a16:creationId xmlns:a16="http://schemas.microsoft.com/office/drawing/2014/main" id="{88E7C431-3FE9-E76B-DF26-0EB0C1C7F3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46525" y="3038475"/>
            <a:ext cx="79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80581" name="Rectangle 5">
            <a:extLst>
              <a:ext uri="{FF2B5EF4-FFF2-40B4-BE49-F238E27FC236}">
                <a16:creationId xmlns:a16="http://schemas.microsoft.com/office/drawing/2014/main" id="{E49420B4-2043-2A58-7C0B-7A85A64B64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22525" y="6338888"/>
            <a:ext cx="22494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80589" name="Line 13">
            <a:extLst>
              <a:ext uri="{FF2B5EF4-FFF2-40B4-BE49-F238E27FC236}">
                <a16:creationId xmlns:a16="http://schemas.microsoft.com/office/drawing/2014/main" id="{42E5495D-8FC0-B9F7-0BE5-BDEB1A77BBC2}"/>
              </a:ext>
            </a:extLst>
          </p:cNvPr>
          <p:cNvSpPr>
            <a:spLocks noChangeShapeType="1"/>
          </p:cNvSpPr>
          <p:nvPr/>
        </p:nvSpPr>
        <p:spPr bwMode="auto">
          <a:xfrm>
            <a:off x="3276600" y="2209800"/>
            <a:ext cx="0" cy="3937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80590" name="Rectangle 14">
            <a:extLst>
              <a:ext uri="{FF2B5EF4-FFF2-40B4-BE49-F238E27FC236}">
                <a16:creationId xmlns:a16="http://schemas.microsoft.com/office/drawing/2014/main" id="{2F123C30-F71F-E9A4-4BC1-2851B5EA7B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35488" y="3405188"/>
            <a:ext cx="692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80591" name="Line 15">
            <a:extLst>
              <a:ext uri="{FF2B5EF4-FFF2-40B4-BE49-F238E27FC236}">
                <a16:creationId xmlns:a16="http://schemas.microsoft.com/office/drawing/2014/main" id="{252809D7-B70B-FE27-B1DB-35DEB2E83B9B}"/>
              </a:ext>
            </a:extLst>
          </p:cNvPr>
          <p:cNvSpPr>
            <a:spLocks noChangeShapeType="1"/>
          </p:cNvSpPr>
          <p:nvPr/>
        </p:nvSpPr>
        <p:spPr bwMode="auto">
          <a:xfrm>
            <a:off x="4800600" y="2209800"/>
            <a:ext cx="0" cy="3937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80593" name="Line 17">
            <a:extLst>
              <a:ext uri="{FF2B5EF4-FFF2-40B4-BE49-F238E27FC236}">
                <a16:creationId xmlns:a16="http://schemas.microsoft.com/office/drawing/2014/main" id="{EABBDDD5-5A4C-56F3-A274-87987208E305}"/>
              </a:ext>
            </a:extLst>
          </p:cNvPr>
          <p:cNvSpPr>
            <a:spLocks noChangeShapeType="1"/>
          </p:cNvSpPr>
          <p:nvPr/>
        </p:nvSpPr>
        <p:spPr bwMode="auto">
          <a:xfrm>
            <a:off x="6400800" y="2209800"/>
            <a:ext cx="0" cy="3937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80594" name="Rectangle 18">
            <a:extLst>
              <a:ext uri="{FF2B5EF4-FFF2-40B4-BE49-F238E27FC236}">
                <a16:creationId xmlns:a16="http://schemas.microsoft.com/office/drawing/2014/main" id="{BEC8611C-B16E-29C4-AAF9-BD9EACBDD6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75" y="3405188"/>
            <a:ext cx="692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80596" name="Rectangle 20">
            <a:extLst>
              <a:ext uri="{FF2B5EF4-FFF2-40B4-BE49-F238E27FC236}">
                <a16:creationId xmlns:a16="http://schemas.microsoft.com/office/drawing/2014/main" id="{B6040238-A613-F1A5-632B-ADE631529D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35900" y="3405188"/>
            <a:ext cx="692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80608" name="Line 32">
            <a:extLst>
              <a:ext uri="{FF2B5EF4-FFF2-40B4-BE49-F238E27FC236}">
                <a16:creationId xmlns:a16="http://schemas.microsoft.com/office/drawing/2014/main" id="{84BEF2BB-2A76-BAD1-2EF6-2D16DC9001B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733800" y="4038600"/>
            <a:ext cx="26352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80610" name="Line 34">
            <a:extLst>
              <a:ext uri="{FF2B5EF4-FFF2-40B4-BE49-F238E27FC236}">
                <a16:creationId xmlns:a16="http://schemas.microsoft.com/office/drawing/2014/main" id="{BE106BFE-E5A9-3B9B-7E2A-5175A8B1FC09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4800600"/>
            <a:ext cx="13716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EG"/>
          </a:p>
        </p:txBody>
      </p:sp>
      <p:sp>
        <p:nvSpPr>
          <p:cNvPr id="280619" name="Line 43">
            <a:extLst>
              <a:ext uri="{FF2B5EF4-FFF2-40B4-BE49-F238E27FC236}">
                <a16:creationId xmlns:a16="http://schemas.microsoft.com/office/drawing/2014/main" id="{406884A7-5D59-5A31-0A87-5132ACBEC7A3}"/>
              </a:ext>
            </a:extLst>
          </p:cNvPr>
          <p:cNvSpPr>
            <a:spLocks noChangeShapeType="1"/>
          </p:cNvSpPr>
          <p:nvPr/>
        </p:nvSpPr>
        <p:spPr bwMode="auto">
          <a:xfrm>
            <a:off x="8115300" y="2152650"/>
            <a:ext cx="0" cy="3937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1EA4EAC-A39D-DC0D-8FC6-8A0C984B92B6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A7E3D61-8616-0EE2-5FC3-05CB733FACE9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2562" name="Rectangle 2">
            <a:extLst>
              <a:ext uri="{FF2B5EF4-FFF2-40B4-BE49-F238E27FC236}">
                <a16:creationId xmlns:a16="http://schemas.microsoft.com/office/drawing/2014/main" id="{BAFAAB29-0343-BA39-65AC-9AED3532B21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52500" y="551613"/>
            <a:ext cx="10972800" cy="1143000"/>
          </a:xfrm>
          <a:ln/>
        </p:spPr>
        <p:txBody>
          <a:bodyPr/>
          <a:lstStyle/>
          <a:p>
            <a:r>
              <a:rPr lang="en-US" altLang="en-EG" dirty="0"/>
              <a:t>Quick Quiz: Part 1</a:t>
            </a:r>
          </a:p>
        </p:txBody>
      </p:sp>
      <p:sp>
        <p:nvSpPr>
          <p:cNvPr id="322563" name="Rectangle 3">
            <a:extLst>
              <a:ext uri="{FF2B5EF4-FFF2-40B4-BE49-F238E27FC236}">
                <a16:creationId xmlns:a16="http://schemas.microsoft.com/office/drawing/2014/main" id="{D362E850-57D8-A3C4-E374-256DAA62ECB9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981200" y="1447800"/>
            <a:ext cx="8001000" cy="4038600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US" altLang="en-EG" dirty="0"/>
              <a:t>What is the value of a stock that is expected to pay a constant dividend of $2 per year if the required return is 15%?</a:t>
            </a:r>
          </a:p>
          <a:p>
            <a:pPr marL="0" indent="0">
              <a:lnSpc>
                <a:spcPct val="110000"/>
              </a:lnSpc>
              <a:buNone/>
            </a:pPr>
            <a:endParaRPr lang="en-US" altLang="en-EG" dirty="0"/>
          </a:p>
          <a:p>
            <a:pPr>
              <a:lnSpc>
                <a:spcPct val="110000"/>
              </a:lnSpc>
            </a:pPr>
            <a:r>
              <a:rPr lang="en-US" altLang="en-EG" dirty="0"/>
              <a:t>What if the company starts increasing dividends by 3% per year beginning with the next dividend? The required return remains at 15%.</a:t>
            </a:r>
          </a:p>
        </p:txBody>
      </p:sp>
      <p:graphicFrame>
        <p:nvGraphicFramePr>
          <p:cNvPr id="322564" name="Object 4">
            <a:extLst>
              <a:ext uri="{FF2B5EF4-FFF2-40B4-BE49-F238E27FC236}">
                <a16:creationId xmlns:a16="http://schemas.microsoft.com/office/drawing/2014/main" id="{DE61E42C-B0E1-836C-08F6-3119DB7E14ED}"/>
              </a:ext>
            </a:extLst>
          </p:cNvPr>
          <p:cNvGraphicFramePr>
            <a:graphicFrameLocks noGrp="1" noChangeAspect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3994284464"/>
              </p:ext>
            </p:extLst>
          </p:nvPr>
        </p:nvGraphicFramePr>
        <p:xfrm>
          <a:off x="4533900" y="2718968"/>
          <a:ext cx="2895600" cy="871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30137100" imgH="9067800" progId="Equation.3">
                  <p:embed/>
                </p:oleObj>
              </mc:Choice>
              <mc:Fallback>
                <p:oleObj name="Equation" r:id="rId3" imgW="30137100" imgH="9067800" progId="Equation.3">
                  <p:embed/>
                  <p:pic>
                    <p:nvPicPr>
                      <p:cNvPr id="322564" name="Object 4">
                        <a:extLst>
                          <a:ext uri="{FF2B5EF4-FFF2-40B4-BE49-F238E27FC236}">
                            <a16:creationId xmlns:a16="http://schemas.microsoft.com/office/drawing/2014/main" id="{DE61E42C-B0E1-836C-08F6-3119DB7E14E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33900" y="2718968"/>
                        <a:ext cx="2895600" cy="871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2566" name="Object 6">
            <a:extLst>
              <a:ext uri="{FF2B5EF4-FFF2-40B4-BE49-F238E27FC236}">
                <a16:creationId xmlns:a16="http://schemas.microsoft.com/office/drawing/2014/main" id="{200A0C29-F349-CC86-706D-AF74BC3F4FA1}"/>
              </a:ext>
            </a:extLst>
          </p:cNvPr>
          <p:cNvGraphicFramePr>
            <a:graphicFrameLocks noGrp="1" noChangeAspect="1"/>
          </p:cNvGraphicFramePr>
          <p:nvPr>
            <p:ph sz="quarter" idx="3"/>
          </p:nvPr>
        </p:nvGraphicFramePr>
        <p:xfrm>
          <a:off x="7610476" y="3938589"/>
          <a:ext cx="1158875" cy="2187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2628900" imgH="4978400" progId="Equation.3">
                  <p:embed/>
                </p:oleObj>
              </mc:Choice>
              <mc:Fallback>
                <p:oleObj name="Equation" r:id="rId5" imgW="2628900" imgH="4978400" progId="Equation.3">
                  <p:embed/>
                  <p:pic>
                    <p:nvPicPr>
                      <p:cNvPr id="322566" name="Object 6">
                        <a:extLst>
                          <a:ext uri="{FF2B5EF4-FFF2-40B4-BE49-F238E27FC236}">
                            <a16:creationId xmlns:a16="http://schemas.microsoft.com/office/drawing/2014/main" id="{200A0C29-F349-CC86-706D-AF74BC3F4FA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10476" y="3938589"/>
                        <a:ext cx="1158875" cy="2187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2568" name="Object 8">
            <a:extLst>
              <a:ext uri="{FF2B5EF4-FFF2-40B4-BE49-F238E27FC236}">
                <a16:creationId xmlns:a16="http://schemas.microsoft.com/office/drawing/2014/main" id="{009E9DAA-CA07-0681-C9B0-446AEBEF339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57588111"/>
              </p:ext>
            </p:extLst>
          </p:nvPr>
        </p:nvGraphicFramePr>
        <p:xfrm>
          <a:off x="4503069" y="5164974"/>
          <a:ext cx="3581400" cy="835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38912800" imgH="9067800" progId="Equation.3">
                  <p:embed/>
                </p:oleObj>
              </mc:Choice>
              <mc:Fallback>
                <p:oleObj name="Equation" r:id="rId7" imgW="38912800" imgH="9067800" progId="Equation.3">
                  <p:embed/>
                  <p:pic>
                    <p:nvPicPr>
                      <p:cNvPr id="322568" name="Object 8">
                        <a:extLst>
                          <a:ext uri="{FF2B5EF4-FFF2-40B4-BE49-F238E27FC236}">
                            <a16:creationId xmlns:a16="http://schemas.microsoft.com/office/drawing/2014/main" id="{009E9DAA-CA07-0681-C9B0-446AEBEF3390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03069" y="5164974"/>
                        <a:ext cx="3581400" cy="835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902C7899-7509-EA49-E7F1-B7B76493989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C71DDF5-31E7-1912-5BCC-0E908AD5F438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4674" name="Rectangle 2">
            <a:extLst>
              <a:ext uri="{FF2B5EF4-FFF2-40B4-BE49-F238E27FC236}">
                <a16:creationId xmlns:a16="http://schemas.microsoft.com/office/drawing/2014/main" id="{30232FB3-9721-A716-18ED-49EF203AEB2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Using the DGM to Find R</a:t>
            </a:r>
          </a:p>
        </p:txBody>
      </p:sp>
      <p:sp>
        <p:nvSpPr>
          <p:cNvPr id="284675" name="Rectangle 3">
            <a:extLst>
              <a:ext uri="{FF2B5EF4-FFF2-40B4-BE49-F238E27FC236}">
                <a16:creationId xmlns:a16="http://schemas.microsoft.com/office/drawing/2014/main" id="{3735223D-2176-72D6-1B18-700986CB0F2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altLang="en-EG" sz="3400"/>
              <a:t>Start with the DGM</a:t>
            </a:r>
            <a:r>
              <a:rPr lang="en-US" altLang="en-EG"/>
              <a:t>:</a:t>
            </a:r>
          </a:p>
        </p:txBody>
      </p:sp>
      <p:graphicFrame>
        <p:nvGraphicFramePr>
          <p:cNvPr id="284676" name="Object 4">
            <a:extLst>
              <a:ext uri="{FF2B5EF4-FFF2-40B4-BE49-F238E27FC236}">
                <a16:creationId xmlns:a16="http://schemas.microsoft.com/office/drawing/2014/main" id="{D3443D39-B882-D59F-5083-FA4AC6D03380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298825" y="2478089"/>
          <a:ext cx="5594350" cy="3355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38036500" imgH="31013400" progId="Equation.3">
                  <p:embed/>
                </p:oleObj>
              </mc:Choice>
              <mc:Fallback>
                <p:oleObj name="Equation" r:id="rId3" imgW="38036500" imgH="31013400" progId="Equation.3">
                  <p:embed/>
                  <p:pic>
                    <p:nvPicPr>
                      <p:cNvPr id="284676" name="Object 4">
                        <a:extLst>
                          <a:ext uri="{FF2B5EF4-FFF2-40B4-BE49-F238E27FC236}">
                            <a16:creationId xmlns:a16="http://schemas.microsoft.com/office/drawing/2014/main" id="{D3443D39-B882-D59F-5083-FA4AC6D03380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98825" y="2478089"/>
                        <a:ext cx="5594350" cy="3355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4677" name="Text Box 5">
            <a:extLst>
              <a:ext uri="{FF2B5EF4-FFF2-40B4-BE49-F238E27FC236}">
                <a16:creationId xmlns:a16="http://schemas.microsoft.com/office/drawing/2014/main" id="{C9B13A24-38E4-1F0E-6F5E-BC49E790EB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7400" y="3657600"/>
            <a:ext cx="51054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  <a:flatTx/>
          </a:bodyPr>
          <a:lstStyle/>
          <a:p>
            <a:pPr algn="l">
              <a:spcBef>
                <a:spcPct val="50000"/>
              </a:spcBef>
            </a:pPr>
            <a:r>
              <a:rPr lang="en-US" altLang="en-EG" sz="3200"/>
              <a:t>Rearrange and solve for R: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56191B8-639C-777E-D19E-D6FF00CAFC0F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4BEED5B-F57B-88A4-D9AD-58685BAE8665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6722" name="Rectangle 2">
            <a:extLst>
              <a:ext uri="{FF2B5EF4-FFF2-40B4-BE49-F238E27FC236}">
                <a16:creationId xmlns:a16="http://schemas.microsoft.com/office/drawing/2014/main" id="{6EC867DF-5DEC-0DFF-C1D6-BB72527A75B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56347" y="606460"/>
            <a:ext cx="8229600" cy="1371600"/>
          </a:xfrm>
          <a:ln/>
        </p:spPr>
        <p:txBody>
          <a:bodyPr/>
          <a:lstStyle/>
          <a:p>
            <a:r>
              <a:rPr lang="en-US" altLang="en-EG" dirty="0"/>
              <a:t>Finding the Required Return </a:t>
            </a:r>
            <a:r>
              <a:rPr lang="en-US" altLang="en-EG" sz="3600" dirty="0"/>
              <a:t>Example</a:t>
            </a:r>
          </a:p>
        </p:txBody>
      </p:sp>
      <p:sp>
        <p:nvSpPr>
          <p:cNvPr id="286723" name="Rectangle 3">
            <a:extLst>
              <a:ext uri="{FF2B5EF4-FFF2-40B4-BE49-F238E27FC236}">
                <a16:creationId xmlns:a16="http://schemas.microsoft.com/office/drawing/2014/main" id="{EED29955-CCB6-31D4-C739-AEDF5FF911F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1828801"/>
            <a:ext cx="8229600" cy="4530725"/>
          </a:xfrm>
        </p:spPr>
        <p:txBody>
          <a:bodyPr/>
          <a:lstStyle/>
          <a:p>
            <a:pPr>
              <a:lnSpc>
                <a:spcPct val="120000"/>
              </a:lnSpc>
            </a:pPr>
            <a:r>
              <a:rPr lang="en-US" altLang="en-EG" sz="3700"/>
              <a:t>A firm’s stock is selling for $10.50. They </a:t>
            </a:r>
            <a:r>
              <a:rPr lang="en-US" altLang="en-EG" sz="3700" u="sng"/>
              <a:t>just paid</a:t>
            </a:r>
            <a:r>
              <a:rPr lang="en-US" altLang="en-EG" sz="3700"/>
              <a:t> a $1 dividend and dividends are expected to grow at 5% per year. </a:t>
            </a:r>
          </a:p>
          <a:p>
            <a:pPr>
              <a:lnSpc>
                <a:spcPct val="120000"/>
              </a:lnSpc>
            </a:pPr>
            <a:r>
              <a:rPr lang="en-US" altLang="en-EG" sz="3700"/>
              <a:t>What is the required return?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877C7D7-0E0C-E9F9-701A-A975385D5596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5E7E66F-6550-06F5-BBA8-2758645A58DC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7746" name="Rectangle 2">
            <a:extLst>
              <a:ext uri="{FF2B5EF4-FFF2-40B4-BE49-F238E27FC236}">
                <a16:creationId xmlns:a16="http://schemas.microsoft.com/office/drawing/2014/main" id="{49C96B13-9034-4D13-D761-7C37C79F602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09700" y="622608"/>
            <a:ext cx="8229600" cy="1295400"/>
          </a:xfrm>
          <a:ln/>
        </p:spPr>
        <p:txBody>
          <a:bodyPr/>
          <a:lstStyle/>
          <a:p>
            <a:r>
              <a:rPr lang="en-US" altLang="en-EG" dirty="0"/>
              <a:t>Finding the Required Return </a:t>
            </a:r>
            <a:r>
              <a:rPr lang="en-US" altLang="en-EG" sz="3600" dirty="0"/>
              <a:t>Example</a:t>
            </a:r>
          </a:p>
        </p:txBody>
      </p:sp>
      <p:sp>
        <p:nvSpPr>
          <p:cNvPr id="287747" name="Rectangle 3">
            <a:extLst>
              <a:ext uri="{FF2B5EF4-FFF2-40B4-BE49-F238E27FC236}">
                <a16:creationId xmlns:a16="http://schemas.microsoft.com/office/drawing/2014/main" id="{9BE1726E-60CD-C272-8E7F-4B8A7C92099E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2133600" y="1600200"/>
            <a:ext cx="6781800" cy="2362200"/>
          </a:xfrm>
        </p:spPr>
        <p:txBody>
          <a:bodyPr/>
          <a:lstStyle/>
          <a:p>
            <a:r>
              <a:rPr lang="en-US" altLang="en-EG"/>
              <a:t>P</a:t>
            </a:r>
            <a:r>
              <a:rPr lang="en-US" altLang="en-EG" baseline="-25000"/>
              <a:t>0</a:t>
            </a:r>
            <a:r>
              <a:rPr lang="en-US" altLang="en-EG"/>
              <a:t> =  $10.50. </a:t>
            </a:r>
          </a:p>
          <a:p>
            <a:r>
              <a:rPr lang="en-US" altLang="en-EG"/>
              <a:t>D</a:t>
            </a:r>
            <a:r>
              <a:rPr lang="en-US" altLang="en-EG" baseline="-25000"/>
              <a:t>0</a:t>
            </a:r>
            <a:r>
              <a:rPr lang="en-US" altLang="en-EG"/>
              <a:t> = $1 </a:t>
            </a:r>
          </a:p>
          <a:p>
            <a:r>
              <a:rPr lang="en-US" altLang="en-EG"/>
              <a:t>g =  5% per year. </a:t>
            </a:r>
          </a:p>
          <a:p>
            <a:r>
              <a:rPr lang="en-US" altLang="en-EG"/>
              <a:t>What is the required return?</a:t>
            </a:r>
          </a:p>
        </p:txBody>
      </p:sp>
      <p:graphicFrame>
        <p:nvGraphicFramePr>
          <p:cNvPr id="287748" name="Object 4">
            <a:extLst>
              <a:ext uri="{FF2B5EF4-FFF2-40B4-BE49-F238E27FC236}">
                <a16:creationId xmlns:a16="http://schemas.microsoft.com/office/drawing/2014/main" id="{88070E93-BB5A-DC3E-F991-B0DD90D1D995}"/>
              </a:ext>
            </a:extLst>
          </p:cNvPr>
          <p:cNvGraphicFramePr>
            <a:graphicFrameLocks noGrp="1" noChangeAspect="1"/>
          </p:cNvGraphicFramePr>
          <p:nvPr>
            <p:ph sz="half" idx="2"/>
          </p:nvPr>
        </p:nvGraphicFramePr>
        <p:xfrm>
          <a:off x="3810000" y="3962401"/>
          <a:ext cx="4343400" cy="2005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41833800" imgH="19304000" progId="Equation.3">
                  <p:embed/>
                </p:oleObj>
              </mc:Choice>
              <mc:Fallback>
                <p:oleObj name="Equation" r:id="rId3" imgW="41833800" imgH="19304000" progId="Equation.3">
                  <p:embed/>
                  <p:pic>
                    <p:nvPicPr>
                      <p:cNvPr id="287748" name="Object 4">
                        <a:extLst>
                          <a:ext uri="{FF2B5EF4-FFF2-40B4-BE49-F238E27FC236}">
                            <a16:creationId xmlns:a16="http://schemas.microsoft.com/office/drawing/2014/main" id="{88070E93-BB5A-DC3E-F991-B0DD90D1D99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0000" y="3962401"/>
                        <a:ext cx="4343400" cy="20050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B241390C-FDDD-21F8-3D8D-04AB0AAFF66C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7E1331C-E0B0-B06E-62D3-A1A38165563B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8770" name="Rectangle 2">
            <a:extLst>
              <a:ext uri="{FF2B5EF4-FFF2-40B4-BE49-F238E27FC236}">
                <a16:creationId xmlns:a16="http://schemas.microsoft.com/office/drawing/2014/main" id="{5EFBABED-CD17-C971-A074-A3E3F1FFE2A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24000" y="419134"/>
            <a:ext cx="8229600" cy="1219200"/>
          </a:xfrm>
          <a:ln/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EG" dirty="0"/>
              <a:t>Finding the Required Return </a:t>
            </a:r>
            <a:r>
              <a:rPr lang="en-US" altLang="en-EG" sz="3600" dirty="0"/>
              <a:t>Example</a:t>
            </a:r>
          </a:p>
        </p:txBody>
      </p:sp>
      <p:sp>
        <p:nvSpPr>
          <p:cNvPr id="288771" name="Rectangle 3">
            <a:extLst>
              <a:ext uri="{FF2B5EF4-FFF2-40B4-BE49-F238E27FC236}">
                <a16:creationId xmlns:a16="http://schemas.microsoft.com/office/drawing/2014/main" id="{ADD49435-4D6D-52E8-065C-1DC84A13FDCD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981200" y="1447800"/>
            <a:ext cx="4343400" cy="5410200"/>
          </a:xfrm>
        </p:spPr>
        <p:txBody>
          <a:bodyPr/>
          <a:lstStyle/>
          <a:p>
            <a:r>
              <a:rPr lang="en-US" altLang="en-EG"/>
              <a:t>P</a:t>
            </a:r>
            <a:r>
              <a:rPr lang="en-US" altLang="en-EG" baseline="-25000"/>
              <a:t>0</a:t>
            </a:r>
            <a:r>
              <a:rPr lang="en-US" altLang="en-EG"/>
              <a:t> =  $10.50</a:t>
            </a:r>
          </a:p>
          <a:p>
            <a:r>
              <a:rPr lang="en-US" altLang="en-EG"/>
              <a:t>D</a:t>
            </a:r>
            <a:r>
              <a:rPr lang="en-US" altLang="en-EG" baseline="-25000"/>
              <a:t>0</a:t>
            </a:r>
            <a:r>
              <a:rPr lang="en-US" altLang="en-EG"/>
              <a:t> = $1 </a:t>
            </a:r>
          </a:p>
          <a:p>
            <a:r>
              <a:rPr lang="en-US" altLang="en-EG"/>
              <a:t>g =  5% per year</a:t>
            </a:r>
          </a:p>
          <a:p>
            <a:r>
              <a:rPr lang="en-US" altLang="en-EG"/>
              <a:t>What is the dividend yield?</a:t>
            </a:r>
          </a:p>
          <a:p>
            <a:pPr lvl="1">
              <a:buFontTx/>
              <a:buNone/>
            </a:pPr>
            <a:r>
              <a:rPr lang="en-US" altLang="en-EG"/>
              <a:t>	1(1.05) / 10.50 = 10%</a:t>
            </a:r>
          </a:p>
          <a:p>
            <a:r>
              <a:rPr lang="en-US" altLang="en-EG"/>
              <a:t>What is the capital gains yield?</a:t>
            </a:r>
          </a:p>
          <a:p>
            <a:pPr lvl="1">
              <a:buFontTx/>
              <a:buNone/>
            </a:pPr>
            <a:r>
              <a:rPr lang="en-US" altLang="en-EG"/>
              <a:t>	g =5%</a:t>
            </a:r>
          </a:p>
        </p:txBody>
      </p:sp>
      <p:sp>
        <p:nvSpPr>
          <p:cNvPr id="288775" name="Text Box 7">
            <a:extLst>
              <a:ext uri="{FF2B5EF4-FFF2-40B4-BE49-F238E27FC236}">
                <a16:creationId xmlns:a16="http://schemas.microsoft.com/office/drawing/2014/main" id="{A785FE81-30FF-B683-4498-D579077B0D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86600" y="5100638"/>
            <a:ext cx="3352800" cy="631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  <a:flatTx/>
          </a:bodyPr>
          <a:lstStyle/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 altLang="en-EG"/>
              <a:t>       Dividend     Capital Gains</a:t>
            </a:r>
          </a:p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 altLang="en-EG"/>
              <a:t>           Yield           Yield</a:t>
            </a:r>
          </a:p>
        </p:txBody>
      </p:sp>
      <p:graphicFrame>
        <p:nvGraphicFramePr>
          <p:cNvPr id="288785" name="Object 17">
            <a:extLst>
              <a:ext uri="{FF2B5EF4-FFF2-40B4-BE49-F238E27FC236}">
                <a16:creationId xmlns:a16="http://schemas.microsoft.com/office/drawing/2014/main" id="{55EBD8C9-B26D-A170-C2EB-72D52E1B9461}"/>
              </a:ext>
            </a:extLst>
          </p:cNvPr>
          <p:cNvGraphicFramePr>
            <a:graphicFrameLocks noGrp="1" noChangeAspect="1"/>
          </p:cNvGraphicFramePr>
          <p:nvPr>
            <p:ph sz="half" idx="2"/>
          </p:nvPr>
        </p:nvGraphicFramePr>
        <p:xfrm>
          <a:off x="6858001" y="2133600"/>
          <a:ext cx="3794125" cy="2706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41833800" imgH="29845000" progId="Equation.3">
                  <p:embed/>
                </p:oleObj>
              </mc:Choice>
              <mc:Fallback>
                <p:oleObj name="Equation" r:id="rId3" imgW="41833800" imgH="29845000" progId="Equation.3">
                  <p:embed/>
                  <p:pic>
                    <p:nvPicPr>
                      <p:cNvPr id="288785" name="Object 17">
                        <a:extLst>
                          <a:ext uri="{FF2B5EF4-FFF2-40B4-BE49-F238E27FC236}">
                            <a16:creationId xmlns:a16="http://schemas.microsoft.com/office/drawing/2014/main" id="{55EBD8C9-B26D-A170-C2EB-72D52E1B946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8001" y="2133600"/>
                        <a:ext cx="3794125" cy="27066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8786" name="Rectangle 18">
            <a:extLst>
              <a:ext uri="{FF2B5EF4-FFF2-40B4-BE49-F238E27FC236}">
                <a16:creationId xmlns:a16="http://schemas.microsoft.com/office/drawing/2014/main" id="{10187B61-ADA0-9B85-9B5B-297341DEEC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91400" y="1905000"/>
            <a:ext cx="1600200" cy="30480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88787" name="Rectangle 19">
            <a:extLst>
              <a:ext uri="{FF2B5EF4-FFF2-40B4-BE49-F238E27FC236}">
                <a16:creationId xmlns:a16="http://schemas.microsoft.com/office/drawing/2014/main" id="{BF63F70C-B678-D90F-D602-AD53D96215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20200" y="1905000"/>
            <a:ext cx="533400" cy="30480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9E9E517-3AD1-4457-7251-FC83416F493C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F5D0F54-2062-1370-8BCB-1CC1F113BF01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5154" name="Rectangle 2">
            <a:extLst>
              <a:ext uri="{FF2B5EF4-FFF2-40B4-BE49-F238E27FC236}">
                <a16:creationId xmlns:a16="http://schemas.microsoft.com/office/drawing/2014/main" id="{EA3EFDF6-8D5C-9092-7924-815C2480023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 dirty="0"/>
              <a:t>Table 1</a:t>
            </a:r>
          </a:p>
        </p:txBody>
      </p:sp>
      <p:pic>
        <p:nvPicPr>
          <p:cNvPr id="305155" name="Picture 3">
            <a:extLst>
              <a:ext uri="{FF2B5EF4-FFF2-40B4-BE49-F238E27FC236}">
                <a16:creationId xmlns:a16="http://schemas.microsoft.com/office/drawing/2014/main" id="{A3E928CC-9DF8-F0AC-D896-444DE65A6C0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737"/>
          <a:stretch>
            <a:fillRect/>
          </a:stretch>
        </p:blipFill>
        <p:spPr>
          <a:xfrm>
            <a:off x="2209800" y="1477964"/>
            <a:ext cx="7848600" cy="438943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8F0F525-7A0E-E16D-0A7C-D6D852EA1B6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B166B3A-1BCC-4031-E634-108E91DDA9D7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9794" name="Rectangle 2">
            <a:extLst>
              <a:ext uri="{FF2B5EF4-FFF2-40B4-BE49-F238E27FC236}">
                <a16:creationId xmlns:a16="http://schemas.microsoft.com/office/drawing/2014/main" id="{49C6003D-F0DC-BDEB-899A-37E893C37B6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79358" y="571500"/>
            <a:ext cx="8229600" cy="1143000"/>
          </a:xfrm>
          <a:ln/>
        </p:spPr>
        <p:txBody>
          <a:bodyPr/>
          <a:lstStyle/>
          <a:p>
            <a:r>
              <a:rPr lang="en-US" altLang="en-EG" dirty="0"/>
              <a:t>Features of Common Stock</a:t>
            </a:r>
          </a:p>
        </p:txBody>
      </p:sp>
      <p:sp>
        <p:nvSpPr>
          <p:cNvPr id="289795" name="Rectangle 3">
            <a:extLst>
              <a:ext uri="{FF2B5EF4-FFF2-40B4-BE49-F238E27FC236}">
                <a16:creationId xmlns:a16="http://schemas.microsoft.com/office/drawing/2014/main" id="{7B84A25D-60EA-06F2-5E61-8B0E8422A0C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1447800"/>
            <a:ext cx="7543800" cy="4724400"/>
          </a:xfrm>
        </p:spPr>
        <p:txBody>
          <a:bodyPr/>
          <a:lstStyle/>
          <a:p>
            <a:r>
              <a:rPr lang="en-US" altLang="en-EG" sz="3700" dirty="0"/>
              <a:t>Voting Rights</a:t>
            </a:r>
          </a:p>
          <a:p>
            <a:pPr lvl="1"/>
            <a:r>
              <a:rPr lang="en-US" altLang="en-EG" sz="3200" dirty="0"/>
              <a:t>Stockholders elect directors</a:t>
            </a:r>
          </a:p>
        </p:txBody>
      </p:sp>
      <p:sp>
        <p:nvSpPr>
          <p:cNvPr id="289796" name="AutoShape 4">
            <a:hlinkClick r:id="rId3" action="ppaction://hlinksldjump"/>
            <a:extLst>
              <a:ext uri="{FF2B5EF4-FFF2-40B4-BE49-F238E27FC236}">
                <a16:creationId xmlns:a16="http://schemas.microsoft.com/office/drawing/2014/main" id="{80EA9430-F3FC-DF05-CFE0-C9E49DE06E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24800" y="6248400"/>
            <a:ext cx="381000" cy="381000"/>
          </a:xfrm>
          <a:prstGeom prst="leftArrow">
            <a:avLst>
              <a:gd name="adj1" fmla="val 50000"/>
              <a:gd name="adj2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89797" name="Text Box 5">
            <a:extLst>
              <a:ext uri="{FF2B5EF4-FFF2-40B4-BE49-F238E27FC236}">
                <a16:creationId xmlns:a16="http://schemas.microsoft.com/office/drawing/2014/main" id="{70E9A77A-0B7E-C806-EAAC-3E9B81AFDA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0" y="6096000"/>
            <a:ext cx="1447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en-EG"/>
              <a:t>Return to Quick Quiz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60C1B4E-5A34-051B-9CFD-37CC99CBCFCF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B61F3ED-C75D-9CFD-4C63-270B1EAC2DBE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3826" name="Rectangle 2">
            <a:extLst>
              <a:ext uri="{FF2B5EF4-FFF2-40B4-BE49-F238E27FC236}">
                <a16:creationId xmlns:a16="http://schemas.microsoft.com/office/drawing/2014/main" id="{455ADF87-E5C1-54AA-F223-8EF47E46F87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19200" y="561825"/>
            <a:ext cx="8229600" cy="1143000"/>
          </a:xfrm>
          <a:ln/>
        </p:spPr>
        <p:txBody>
          <a:bodyPr/>
          <a:lstStyle/>
          <a:p>
            <a:r>
              <a:rPr lang="en-US" altLang="en-EG" dirty="0"/>
              <a:t>Features of Common Stock</a:t>
            </a:r>
          </a:p>
        </p:txBody>
      </p:sp>
      <p:sp>
        <p:nvSpPr>
          <p:cNvPr id="333827" name="Rectangle 3">
            <a:extLst>
              <a:ext uri="{FF2B5EF4-FFF2-40B4-BE49-F238E27FC236}">
                <a16:creationId xmlns:a16="http://schemas.microsoft.com/office/drawing/2014/main" id="{DBE192F0-C10C-A241-B680-373AC95EBA5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676400" y="1692275"/>
            <a:ext cx="8229600" cy="4724400"/>
          </a:xfrm>
        </p:spPr>
        <p:txBody>
          <a:bodyPr/>
          <a:lstStyle/>
          <a:p>
            <a:r>
              <a:rPr lang="en-US" altLang="en-EG" sz="3600" dirty="0"/>
              <a:t>Other Rights</a:t>
            </a:r>
          </a:p>
          <a:p>
            <a:pPr lvl="1"/>
            <a:r>
              <a:rPr lang="en-US" altLang="en-EG" sz="3200" dirty="0"/>
              <a:t>Share proportionally in declared dividends</a:t>
            </a:r>
          </a:p>
          <a:p>
            <a:pPr lvl="1"/>
            <a:r>
              <a:rPr lang="en-US" altLang="en-EG" sz="3200" dirty="0"/>
              <a:t>Share proportionally in remaining assets during liquidation</a:t>
            </a:r>
          </a:p>
          <a:p>
            <a:pPr lvl="1"/>
            <a:r>
              <a:rPr lang="en-US" altLang="en-EG" sz="3200" dirty="0"/>
              <a:t>Preemptive right </a:t>
            </a:r>
          </a:p>
          <a:p>
            <a:pPr lvl="2"/>
            <a:r>
              <a:rPr lang="en-US" altLang="en-EG" sz="2800" dirty="0"/>
              <a:t>Right of first refusal to buy new stock issue to maintain proportional ownership if desired</a:t>
            </a:r>
          </a:p>
        </p:txBody>
      </p:sp>
      <p:sp>
        <p:nvSpPr>
          <p:cNvPr id="333828" name="AutoShape 4">
            <a:hlinkClick r:id="rId3" action="ppaction://hlinksldjump"/>
            <a:extLst>
              <a:ext uri="{FF2B5EF4-FFF2-40B4-BE49-F238E27FC236}">
                <a16:creationId xmlns:a16="http://schemas.microsoft.com/office/drawing/2014/main" id="{66141F6D-80D0-5263-0CCD-739860F08E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24800" y="6248400"/>
            <a:ext cx="381000" cy="381000"/>
          </a:xfrm>
          <a:prstGeom prst="leftArrow">
            <a:avLst>
              <a:gd name="adj1" fmla="val 50000"/>
              <a:gd name="adj2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333829" name="Text Box 5">
            <a:extLst>
              <a:ext uri="{FF2B5EF4-FFF2-40B4-BE49-F238E27FC236}">
                <a16:creationId xmlns:a16="http://schemas.microsoft.com/office/drawing/2014/main" id="{E1D17CF1-485A-3EB6-93BD-A68D0B3FCE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0" y="6096000"/>
            <a:ext cx="1447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en-EG"/>
              <a:t>Return to Quick Quiz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1FFACAA-E923-548F-570B-58B2C044139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4923F7D-E046-FB43-E2AE-1CEF8469E8EB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1842" name="Rectangle 2">
            <a:extLst>
              <a:ext uri="{FF2B5EF4-FFF2-40B4-BE49-F238E27FC236}">
                <a16:creationId xmlns:a16="http://schemas.microsoft.com/office/drawing/2014/main" id="{2E7E6D22-FE7F-CCAC-91F5-F85E4BD2902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96189" y="685800"/>
            <a:ext cx="8229600" cy="1143000"/>
          </a:xfrm>
          <a:ln/>
        </p:spPr>
        <p:txBody>
          <a:bodyPr/>
          <a:lstStyle/>
          <a:p>
            <a:r>
              <a:rPr lang="en-US" altLang="en-EG" dirty="0"/>
              <a:t>Dividend Characteristics</a:t>
            </a:r>
          </a:p>
        </p:txBody>
      </p:sp>
      <p:sp>
        <p:nvSpPr>
          <p:cNvPr id="291843" name="Rectangle 3">
            <a:extLst>
              <a:ext uri="{FF2B5EF4-FFF2-40B4-BE49-F238E27FC236}">
                <a16:creationId xmlns:a16="http://schemas.microsoft.com/office/drawing/2014/main" id="{8D5FCFAB-A30E-857A-9148-38663E44A82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808748" y="1776663"/>
            <a:ext cx="8229600" cy="4876800"/>
          </a:xfrm>
        </p:spPr>
        <p:txBody>
          <a:bodyPr/>
          <a:lstStyle/>
          <a:p>
            <a:r>
              <a:rPr lang="en-US" altLang="en-EG" dirty="0"/>
              <a:t>Dividends are not a liability of the firm until declared by the Board of Directors</a:t>
            </a:r>
          </a:p>
          <a:p>
            <a:pPr lvl="1"/>
            <a:r>
              <a:rPr lang="en-US" altLang="en-EG" dirty="0"/>
              <a:t>A firm cannot go bankrupt for not declaring dividends</a:t>
            </a:r>
          </a:p>
          <a:p>
            <a:r>
              <a:rPr lang="en-US" altLang="en-EG" dirty="0"/>
              <a:t>Dividends and Taxes</a:t>
            </a:r>
          </a:p>
          <a:p>
            <a:pPr lvl="1"/>
            <a:r>
              <a:rPr lang="en-US" altLang="en-EG" dirty="0"/>
              <a:t>Dividends are </a:t>
            </a:r>
            <a:r>
              <a:rPr lang="en-US" altLang="en-EG" u="sng" dirty="0"/>
              <a:t>not</a:t>
            </a:r>
            <a:r>
              <a:rPr lang="en-US" altLang="en-EG" dirty="0"/>
              <a:t> tax deductible for firm</a:t>
            </a:r>
          </a:p>
          <a:p>
            <a:pPr lvl="1"/>
            <a:r>
              <a:rPr lang="en-US" altLang="en-EG" dirty="0"/>
              <a:t>Taxed as ordinary income for individuals </a:t>
            </a:r>
          </a:p>
          <a:p>
            <a:pPr lvl="1"/>
            <a:r>
              <a:rPr lang="en-US" altLang="en-EG" dirty="0"/>
              <a:t>Dividends received by corporations have a minimum 70% exclusion from taxable income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E9ECDA0-B276-C504-639C-385362F9F37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2ECC7FB-AA14-9E43-F820-95A3A39C741B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3890" name="Rectangle 2">
            <a:extLst>
              <a:ext uri="{FF2B5EF4-FFF2-40B4-BE49-F238E27FC236}">
                <a16:creationId xmlns:a16="http://schemas.microsoft.com/office/drawing/2014/main" id="{FB0BA36B-B16F-0D09-09B9-F1FE72C3CF0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Features of Preferred Stock</a:t>
            </a:r>
          </a:p>
        </p:txBody>
      </p:sp>
      <p:sp>
        <p:nvSpPr>
          <p:cNvPr id="293891" name="Rectangle 3">
            <a:extLst>
              <a:ext uri="{FF2B5EF4-FFF2-40B4-BE49-F238E27FC236}">
                <a16:creationId xmlns:a16="http://schemas.microsoft.com/office/drawing/2014/main" id="{07DA418F-9BC1-4691-5E9C-307801600F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565275"/>
            <a:ext cx="8229600" cy="4530725"/>
          </a:xfrm>
        </p:spPr>
        <p:txBody>
          <a:bodyPr/>
          <a:lstStyle/>
          <a:p>
            <a:r>
              <a:rPr lang="en-US" altLang="en-EG" dirty="0"/>
              <a:t>Dividends</a:t>
            </a:r>
          </a:p>
          <a:p>
            <a:pPr lvl="1"/>
            <a:r>
              <a:rPr lang="en-US" altLang="en-EG" dirty="0"/>
              <a:t>Must be paid before dividends can be paid to common stockholders</a:t>
            </a:r>
          </a:p>
          <a:p>
            <a:pPr lvl="1"/>
            <a:r>
              <a:rPr lang="en-US" altLang="en-EG" dirty="0"/>
              <a:t>Not a liability of the firm </a:t>
            </a:r>
          </a:p>
          <a:p>
            <a:pPr lvl="1"/>
            <a:r>
              <a:rPr lang="en-US" altLang="en-EG" dirty="0"/>
              <a:t>Can be deferred indefinitely</a:t>
            </a:r>
          </a:p>
          <a:p>
            <a:pPr lvl="1"/>
            <a:r>
              <a:rPr lang="en-US" altLang="en-EG" dirty="0"/>
              <a:t>Most preferred dividends are cumulative </a:t>
            </a:r>
          </a:p>
          <a:p>
            <a:pPr lvl="2"/>
            <a:r>
              <a:rPr lang="en-US" altLang="en-EG" dirty="0"/>
              <a:t>Missed preferred dividends have to be paid before common dividends can be paid</a:t>
            </a:r>
          </a:p>
          <a:p>
            <a:r>
              <a:rPr lang="en-US" altLang="en-EG" dirty="0"/>
              <a:t>Preferred stock generally does not carry voting rights</a:t>
            </a:r>
          </a:p>
        </p:txBody>
      </p:sp>
      <p:sp>
        <p:nvSpPr>
          <p:cNvPr id="293892" name="AutoShape 4">
            <a:hlinkClick r:id="rId3" action="ppaction://hlinksldjump"/>
            <a:extLst>
              <a:ext uri="{FF2B5EF4-FFF2-40B4-BE49-F238E27FC236}">
                <a16:creationId xmlns:a16="http://schemas.microsoft.com/office/drawing/2014/main" id="{D36805B1-70DD-D07B-4162-71221284F4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24800" y="6248400"/>
            <a:ext cx="381000" cy="381000"/>
          </a:xfrm>
          <a:prstGeom prst="leftArrow">
            <a:avLst>
              <a:gd name="adj1" fmla="val 50000"/>
              <a:gd name="adj2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93893" name="Text Box 5">
            <a:extLst>
              <a:ext uri="{FF2B5EF4-FFF2-40B4-BE49-F238E27FC236}">
                <a16:creationId xmlns:a16="http://schemas.microsoft.com/office/drawing/2014/main" id="{64DF25AE-438A-D4BA-0CE2-BF6E3CFD29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0" y="6096000"/>
            <a:ext cx="1447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en-EG"/>
              <a:t>Return to Quick Quiz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166E623-9053-E01A-A3CB-C60640BAF84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80B33A1-DDDB-727F-7103-5DF1BCF25522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5938" name="Rectangle 2">
            <a:extLst>
              <a:ext uri="{FF2B5EF4-FFF2-40B4-BE49-F238E27FC236}">
                <a16:creationId xmlns:a16="http://schemas.microsoft.com/office/drawing/2014/main" id="{9B521B61-9648-4BE9-5CE3-905C121C289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The Stock Markets</a:t>
            </a:r>
          </a:p>
        </p:txBody>
      </p:sp>
      <p:sp>
        <p:nvSpPr>
          <p:cNvPr id="295939" name="Rectangle 3">
            <a:extLst>
              <a:ext uri="{FF2B5EF4-FFF2-40B4-BE49-F238E27FC236}">
                <a16:creationId xmlns:a16="http://schemas.microsoft.com/office/drawing/2014/main" id="{6341C8D9-2A18-A6DA-ECBD-4C8C9DFA274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133600" y="1371600"/>
            <a:ext cx="8153400" cy="51054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EG" dirty="0"/>
              <a:t>Primary vs. Secondary Markets</a:t>
            </a:r>
          </a:p>
          <a:p>
            <a:pPr lvl="1">
              <a:lnSpc>
                <a:spcPct val="90000"/>
              </a:lnSpc>
            </a:pPr>
            <a:r>
              <a:rPr lang="en-US" altLang="en-EG" dirty="0"/>
              <a:t>Primary = new-issue market</a:t>
            </a:r>
          </a:p>
          <a:p>
            <a:pPr lvl="1">
              <a:lnSpc>
                <a:spcPct val="90000"/>
              </a:lnSpc>
            </a:pPr>
            <a:r>
              <a:rPr lang="en-US" altLang="en-EG" dirty="0"/>
              <a:t>Secondary = existing shares traded among investors</a:t>
            </a:r>
          </a:p>
          <a:p>
            <a:pPr>
              <a:lnSpc>
                <a:spcPct val="90000"/>
              </a:lnSpc>
            </a:pPr>
            <a:r>
              <a:rPr lang="en-US" altLang="en-EG" dirty="0"/>
              <a:t>Dealers vs. Brokers</a:t>
            </a:r>
          </a:p>
          <a:p>
            <a:pPr lvl="1">
              <a:lnSpc>
                <a:spcPct val="90000"/>
              </a:lnSpc>
            </a:pPr>
            <a:r>
              <a:rPr lang="en-US" altLang="en-EG" dirty="0"/>
              <a:t>Dealer:  Maintains an inventor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US" altLang="en-EG" dirty="0"/>
              <a:t>			   Ready to buy or sell at any	time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US" altLang="en-EG" dirty="0"/>
              <a:t>			   Think “Used car dealer”</a:t>
            </a:r>
          </a:p>
          <a:p>
            <a:pPr lvl="1">
              <a:lnSpc>
                <a:spcPct val="90000"/>
              </a:lnSpc>
            </a:pPr>
            <a:r>
              <a:rPr lang="en-US" altLang="en-EG" dirty="0"/>
              <a:t>Broker:   Brings buyers and sellers together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US" altLang="en-EG" dirty="0"/>
              <a:t>			   Think “Real estate broker”</a:t>
            </a:r>
            <a:endParaRPr lang="en-US" altLang="en-EG" sz="32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0D3E70C-3D01-C6D1-20CA-5E46171076F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F798130-926A-CD55-C474-C00E3241FF68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5874" name="Rectangle 2">
            <a:extLst>
              <a:ext uri="{FF2B5EF4-FFF2-40B4-BE49-F238E27FC236}">
                <a16:creationId xmlns:a16="http://schemas.microsoft.com/office/drawing/2014/main" id="{496FA043-DA74-AC6E-6928-8B8297603B6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Work the Web</a:t>
            </a:r>
          </a:p>
        </p:txBody>
      </p:sp>
      <p:sp>
        <p:nvSpPr>
          <p:cNvPr id="335875" name="Rectangle 3">
            <a:extLst>
              <a:ext uri="{FF2B5EF4-FFF2-40B4-BE49-F238E27FC236}">
                <a16:creationId xmlns:a16="http://schemas.microsoft.com/office/drawing/2014/main" id="{3305F364-FCAB-FA0F-1AAC-B6092AFBBCF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EG"/>
              <a:t>Not only are stock price quotes readily available online. Some online trading sites display their “order book” or “limit order book” live online.</a:t>
            </a:r>
          </a:p>
          <a:p>
            <a:r>
              <a:rPr lang="en-US" altLang="en-EG"/>
              <a:t>Batstrading is one of these.  </a:t>
            </a:r>
          </a:p>
          <a:p>
            <a:r>
              <a:rPr lang="en-US" altLang="en-EG"/>
              <a:t>Follow the link and see current buy and sell orders for Microsoft (MSFT).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1048272-0254-D0ED-16A7-E9FE0F8E3D4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4C2F085-8BBD-9AE8-004E-DFF5542F151B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8466" name="Rectangle 2">
            <a:extLst>
              <a:ext uri="{FF2B5EF4-FFF2-40B4-BE49-F238E27FC236}">
                <a16:creationId xmlns:a16="http://schemas.microsoft.com/office/drawing/2014/main" id="{5F775412-E3A6-32E6-EF96-E58CD3BDDB3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18674" y="610577"/>
            <a:ext cx="10972800" cy="1143000"/>
          </a:xfrm>
          <a:ln/>
        </p:spPr>
        <p:txBody>
          <a:bodyPr/>
          <a:lstStyle/>
          <a:p>
            <a:r>
              <a:rPr lang="en-US" altLang="en-EG" dirty="0"/>
              <a:t>Quick Quiz: Part 2</a:t>
            </a:r>
          </a:p>
        </p:txBody>
      </p:sp>
      <p:sp>
        <p:nvSpPr>
          <p:cNvPr id="318467" name="Rectangle 3">
            <a:extLst>
              <a:ext uri="{FF2B5EF4-FFF2-40B4-BE49-F238E27FC236}">
                <a16:creationId xmlns:a16="http://schemas.microsoft.com/office/drawing/2014/main" id="{85359371-C2BA-5214-C963-E53116628631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981200" y="1600200"/>
            <a:ext cx="8001000" cy="2514600"/>
          </a:xfrm>
        </p:spPr>
        <p:txBody>
          <a:bodyPr/>
          <a:lstStyle/>
          <a:p>
            <a:r>
              <a:rPr lang="en-US" altLang="en-EG"/>
              <a:t>You observe a stock price of $18.75. You expect a dividend growth rate of 5% and the most recent dividend was $1.50. What is the required return?</a:t>
            </a:r>
          </a:p>
          <a:p>
            <a:endParaRPr lang="en-US" altLang="en-EG"/>
          </a:p>
        </p:txBody>
      </p:sp>
      <p:graphicFrame>
        <p:nvGraphicFramePr>
          <p:cNvPr id="318468" name="Object 4">
            <a:extLst>
              <a:ext uri="{FF2B5EF4-FFF2-40B4-BE49-F238E27FC236}">
                <a16:creationId xmlns:a16="http://schemas.microsoft.com/office/drawing/2014/main" id="{55DF31FB-6599-49A8-BDAB-55DC072D4669}"/>
              </a:ext>
            </a:extLst>
          </p:cNvPr>
          <p:cNvGraphicFramePr>
            <a:graphicFrameLocks noGrp="1" noChangeAspect="1"/>
          </p:cNvGraphicFramePr>
          <p:nvPr>
            <p:ph sz="half" idx="2"/>
          </p:nvPr>
        </p:nvGraphicFramePr>
        <p:xfrm>
          <a:off x="4038600" y="3733800"/>
          <a:ext cx="4495800" cy="1938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44767500" imgH="19304000" progId="Equation.3">
                  <p:embed/>
                </p:oleObj>
              </mc:Choice>
              <mc:Fallback>
                <p:oleObj name="Equation" r:id="rId3" imgW="44767500" imgH="19304000" progId="Equation.3">
                  <p:embed/>
                  <p:pic>
                    <p:nvPicPr>
                      <p:cNvPr id="318468" name="Object 4">
                        <a:extLst>
                          <a:ext uri="{FF2B5EF4-FFF2-40B4-BE49-F238E27FC236}">
                            <a16:creationId xmlns:a16="http://schemas.microsoft.com/office/drawing/2014/main" id="{55DF31FB-6599-49A8-BDAB-55DC072D466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38600" y="3733800"/>
                        <a:ext cx="4495800" cy="1938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C32FA325-9FF8-E13A-3164-B5311B2DBF56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F5C9988-C154-8473-B696-3DB2F500E97B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7922" name="Rectangle 2">
            <a:extLst>
              <a:ext uri="{FF2B5EF4-FFF2-40B4-BE49-F238E27FC236}">
                <a16:creationId xmlns:a16="http://schemas.microsoft.com/office/drawing/2014/main" id="{A076369E-83A0-15AA-E8E6-F159CDEEE06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74294" y="572477"/>
            <a:ext cx="10972800" cy="1143000"/>
          </a:xfrm>
          <a:ln/>
        </p:spPr>
        <p:txBody>
          <a:bodyPr/>
          <a:lstStyle/>
          <a:p>
            <a:r>
              <a:rPr lang="en-US" altLang="en-EG" dirty="0"/>
              <a:t>Quick Quiz: Part 2</a:t>
            </a:r>
          </a:p>
        </p:txBody>
      </p:sp>
      <p:sp>
        <p:nvSpPr>
          <p:cNvPr id="337923" name="Rectangle 3">
            <a:extLst>
              <a:ext uri="{FF2B5EF4-FFF2-40B4-BE49-F238E27FC236}">
                <a16:creationId xmlns:a16="http://schemas.microsoft.com/office/drawing/2014/main" id="{517A8E49-C812-00E6-9B32-4D63DE13A844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981200" y="1600200"/>
            <a:ext cx="8229600" cy="4495800"/>
          </a:xfrm>
        </p:spPr>
        <p:txBody>
          <a:bodyPr/>
          <a:lstStyle/>
          <a:p>
            <a:r>
              <a:rPr lang="en-US" altLang="en-EG" sz="3500" dirty="0"/>
              <a:t>What are some of the major characteristics of common stock?  </a:t>
            </a:r>
            <a:endParaRPr lang="en-US" altLang="en-EG" dirty="0"/>
          </a:p>
          <a:p>
            <a:pPr>
              <a:buFontTx/>
              <a:buNone/>
            </a:pPr>
            <a:endParaRPr lang="en-US" altLang="en-EG" dirty="0"/>
          </a:p>
          <a:p>
            <a:r>
              <a:rPr lang="en-US" altLang="en-EG" sz="3500" dirty="0"/>
              <a:t>What are some of the major characteristics of preferred stock?  </a:t>
            </a:r>
          </a:p>
          <a:p>
            <a:pPr>
              <a:buFontTx/>
              <a:buNone/>
            </a:pPr>
            <a:r>
              <a:rPr lang="en-US" altLang="en-EG" dirty="0"/>
              <a:t>	</a:t>
            </a:r>
            <a:endParaRPr lang="en-US" altLang="en-EG" sz="35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B69F470-3C48-7617-91DF-FD89C21936B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662</TotalTime>
  <Words>2003</Words>
  <Application>Microsoft Macintosh PowerPoint</Application>
  <PresentationFormat>Widescreen</PresentationFormat>
  <Paragraphs>328</Paragraphs>
  <Slides>43</Slides>
  <Notes>43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43</vt:i4>
      </vt:variant>
    </vt:vector>
  </HeadingPairs>
  <TitlesOfParts>
    <vt:vector size="53" baseType="lpstr">
      <vt:lpstr>Arial</vt:lpstr>
      <vt:lpstr>BA-II Plus Symbols</vt:lpstr>
      <vt:lpstr>Calibri</vt:lpstr>
      <vt:lpstr>Calibri Light</vt:lpstr>
      <vt:lpstr>Tahoma</vt:lpstr>
      <vt:lpstr>Times New Roman</vt:lpstr>
      <vt:lpstr>Wingdings</vt:lpstr>
      <vt:lpstr>Office Theme</vt:lpstr>
      <vt:lpstr>Equation</vt:lpstr>
      <vt:lpstr>Chart</vt:lpstr>
      <vt:lpstr>PowerPoint Presentation</vt:lpstr>
      <vt:lpstr>PowerPoint Presentation</vt:lpstr>
      <vt:lpstr>PowerPoint Presentation</vt:lpstr>
      <vt:lpstr>PowerPoint Presentation</vt:lpstr>
      <vt:lpstr>One Period Example</vt:lpstr>
      <vt:lpstr>One Period Example</vt:lpstr>
      <vt:lpstr>Two Period Example</vt:lpstr>
      <vt:lpstr>Three Period Example</vt:lpstr>
      <vt:lpstr>Developing The Model</vt:lpstr>
      <vt:lpstr>Stock Value = PV of Dividends</vt:lpstr>
      <vt:lpstr>Estimating Dividends Special Cases</vt:lpstr>
      <vt:lpstr>Zero Growth</vt:lpstr>
      <vt:lpstr>Constant Growth Stock</vt:lpstr>
      <vt:lpstr>Projected Dividends</vt:lpstr>
      <vt:lpstr>Dividend Growth Model</vt:lpstr>
      <vt:lpstr>DGM – Example 1</vt:lpstr>
      <vt:lpstr>DGM – Example 2</vt:lpstr>
      <vt:lpstr>Stock Price Sensitivity to Dividend Growth, g</vt:lpstr>
      <vt:lpstr>Stock Price Sensitivity to Required Return, R</vt:lpstr>
      <vt:lpstr>Example 3  Gordon Growth Company - I</vt:lpstr>
      <vt:lpstr>Example 3  Gordon Growth Company - II</vt:lpstr>
      <vt:lpstr>Example 3  Gordon Growth Company - II</vt:lpstr>
      <vt:lpstr>Constant Growth Model Conditions </vt:lpstr>
      <vt:lpstr>Nonconstant Growth</vt:lpstr>
      <vt:lpstr>Nonconstant Growth – Solution</vt:lpstr>
      <vt:lpstr>PowerPoint Presentation</vt:lpstr>
      <vt:lpstr>PowerPoint Presentation</vt:lpstr>
      <vt:lpstr>Nonconstant growth followed by constant growth:</vt:lpstr>
      <vt:lpstr>Quick Quiz: Part 1</vt:lpstr>
      <vt:lpstr>Using the DGM to Find R</vt:lpstr>
      <vt:lpstr>Finding the Required Return Example</vt:lpstr>
      <vt:lpstr>Finding the Required Return Example</vt:lpstr>
      <vt:lpstr>Finding the Required Return Example</vt:lpstr>
      <vt:lpstr>Table 1</vt:lpstr>
      <vt:lpstr>Features of Common Stock</vt:lpstr>
      <vt:lpstr>Features of Common Stock</vt:lpstr>
      <vt:lpstr>Dividend Characteristics</vt:lpstr>
      <vt:lpstr>Features of Preferred Stock</vt:lpstr>
      <vt:lpstr>The Stock Markets</vt:lpstr>
      <vt:lpstr>Work the Web</vt:lpstr>
      <vt:lpstr>Quick Quiz: Part 2</vt:lpstr>
      <vt:lpstr>Quick Quiz: Part 2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Sarah Abdullah</cp:lastModifiedBy>
  <cp:revision>27</cp:revision>
  <dcterms:created xsi:type="dcterms:W3CDTF">2023-04-29T09:08:23Z</dcterms:created>
  <dcterms:modified xsi:type="dcterms:W3CDTF">2023-10-02T20:28:12Z</dcterms:modified>
</cp:coreProperties>
</file>