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313" r:id="rId8"/>
    <p:sldId id="518" r:id="rId9"/>
    <p:sldId id="517" r:id="rId10"/>
    <p:sldId id="482" r:id="rId11"/>
    <p:sldId id="276" r:id="rId12"/>
    <p:sldId id="483"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498" r:id="rId27"/>
    <p:sldId id="499" r:id="rId28"/>
    <p:sldId id="501" r:id="rId29"/>
    <p:sldId id="503" r:id="rId30"/>
    <p:sldId id="491" r:id="rId31"/>
    <p:sldId id="502" r:id="rId32"/>
    <p:sldId id="504" r:id="rId33"/>
    <p:sldId id="506" r:id="rId34"/>
    <p:sldId id="508" r:id="rId35"/>
    <p:sldId id="509" r:id="rId36"/>
    <p:sldId id="510" r:id="rId37"/>
    <p:sldId id="511" r:id="rId38"/>
    <p:sldId id="512" r:id="rId39"/>
    <p:sldId id="513" r:id="rId40"/>
    <p:sldId id="514" r:id="rId41"/>
    <p:sldId id="516" r:id="rId42"/>
    <p:sldId id="51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8"/>
            <p14:sldId id="517"/>
            <p14:sldId id="482"/>
            <p14:sldId id="276"/>
            <p14:sldId id="483"/>
            <p14:sldId id="256"/>
            <p14:sldId id="486"/>
            <p14:sldId id="488"/>
            <p14:sldId id="306"/>
            <p14:sldId id="487"/>
            <p14:sldId id="490"/>
            <p14:sldId id="481"/>
            <p14:sldId id="492"/>
            <p14:sldId id="493"/>
            <p14:sldId id="494"/>
            <p14:sldId id="495"/>
            <p14:sldId id="496"/>
            <p14:sldId id="497"/>
            <p14:sldId id="498"/>
            <p14:sldId id="499"/>
            <p14:sldId id="501"/>
            <p14:sldId id="503"/>
            <p14:sldId id="491"/>
            <p14:sldId id="502"/>
            <p14:sldId id="504"/>
            <p14:sldId id="506"/>
            <p14:sldId id="508"/>
            <p14:sldId id="509"/>
            <p14:sldId id="510"/>
            <p14:sldId id="511"/>
            <p14:sldId id="512"/>
            <p14:sldId id="513"/>
            <p14:sldId id="514"/>
            <p14:sldId id="516"/>
            <p14:sldId id="51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669BBC"/>
    <a:srgbClr val="00AEEF"/>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1" autoAdjust="0"/>
    <p:restoredTop sz="93738" autoAdjust="0"/>
  </p:normalViewPr>
  <p:slideViewPr>
    <p:cSldViewPr snapToGrid="0">
      <p:cViewPr varScale="1">
        <p:scale>
          <a:sx n="79" d="100"/>
          <a:sy n="79" d="100"/>
        </p:scale>
        <p:origin x="16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audio" Target="../media/media4.wma"/><Relationship Id="rId1" Type="http://schemas.microsoft.com/office/2007/relationships/media" Target="../media/media4.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audio" Target="../media/media6.wma"/><Relationship Id="rId1" Type="http://schemas.microsoft.com/office/2007/relationships/media" Target="../media/media6.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8.wma"/><Relationship Id="rId1" Type="http://schemas.microsoft.com/office/2007/relationships/media" Target="../media/media8.wma"/><Relationship Id="rId5" Type="http://schemas.openxmlformats.org/officeDocument/2006/relationships/image" Target="../media/image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9.wma"/><Relationship Id="rId1" Type="http://schemas.microsoft.com/office/2007/relationships/media" Target="../media/media9.wma"/><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wma"/><Relationship Id="rId1" Type="http://schemas.microsoft.com/office/2007/relationships/media" Target="../media/media10.wma"/><Relationship Id="rId5" Type="http://schemas.openxmlformats.org/officeDocument/2006/relationships/image" Target="../media/image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1.wma"/><Relationship Id="rId1" Type="http://schemas.microsoft.com/office/2007/relationships/media" Target="../media/media11.wma"/><Relationship Id="rId5" Type="http://schemas.openxmlformats.org/officeDocument/2006/relationships/image" Target="../media/image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2.wma"/><Relationship Id="rId1" Type="http://schemas.microsoft.com/office/2007/relationships/media" Target="../media/media12.wma"/><Relationship Id="rId5"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4.wma"/><Relationship Id="rId1" Type="http://schemas.microsoft.com/office/2007/relationships/media" Target="../media/media14.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6.wma"/><Relationship Id="rId1" Type="http://schemas.microsoft.com/office/2007/relationships/media" Target="../media/media16.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8.wma"/><Relationship Id="rId1" Type="http://schemas.microsoft.com/office/2007/relationships/media" Target="../media/media18.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9.wma"/><Relationship Id="rId1" Type="http://schemas.microsoft.com/office/2007/relationships/media" Target="../media/media19.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0.wma"/><Relationship Id="rId1" Type="http://schemas.microsoft.com/office/2007/relationships/media" Target="../media/media20.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1.wma"/><Relationship Id="rId1" Type="http://schemas.microsoft.com/office/2007/relationships/media" Target="../media/media21.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3.wma"/><Relationship Id="rId1" Type="http://schemas.microsoft.com/office/2007/relationships/media" Target="../media/media23.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4.wma"/><Relationship Id="rId1" Type="http://schemas.microsoft.com/office/2007/relationships/media" Target="../media/media24.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5.wma"/><Relationship Id="rId1" Type="http://schemas.microsoft.com/office/2007/relationships/media" Target="../media/media25.wma"/><Relationship Id="rId5" Type="http://schemas.openxmlformats.org/officeDocument/2006/relationships/image" Target="../media/image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6.wma"/><Relationship Id="rId1" Type="http://schemas.microsoft.com/office/2007/relationships/media" Target="../media/media26.wma"/><Relationship Id="rId5" Type="http://schemas.openxmlformats.org/officeDocument/2006/relationships/image" Target="../media/image3.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7.wma"/><Relationship Id="rId1" Type="http://schemas.microsoft.com/office/2007/relationships/media" Target="../media/media27.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8.wma"/><Relationship Id="rId1" Type="http://schemas.microsoft.com/office/2007/relationships/media" Target="../media/media28.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29.wma"/><Relationship Id="rId1" Type="http://schemas.microsoft.com/office/2007/relationships/media" Target="../media/media29.wma"/><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0.wma"/><Relationship Id="rId1" Type="http://schemas.microsoft.com/office/2007/relationships/media" Target="../media/media30.wma"/><Relationship Id="rId5" Type="http://schemas.openxmlformats.org/officeDocument/2006/relationships/image" Target="../media/image3.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1.wma"/><Relationship Id="rId1" Type="http://schemas.microsoft.com/office/2007/relationships/media" Target="../media/media31.wma"/><Relationship Id="rId5" Type="http://schemas.openxmlformats.org/officeDocument/2006/relationships/image" Target="../media/image3.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2.wma"/><Relationship Id="rId1" Type="http://schemas.microsoft.com/office/2007/relationships/media" Target="../media/media32.wma"/><Relationship Id="rId5" Type="http://schemas.openxmlformats.org/officeDocument/2006/relationships/image" Target="../media/image3.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3.wma"/><Relationship Id="rId1" Type="http://schemas.microsoft.com/office/2007/relationships/media" Target="../media/media33.wma"/><Relationship Id="rId5" Type="http://schemas.openxmlformats.org/officeDocument/2006/relationships/image" Target="../media/image3.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4.wma"/><Relationship Id="rId1" Type="http://schemas.microsoft.com/office/2007/relationships/media" Target="../media/media34.wma"/><Relationship Id="rId5" Type="http://schemas.openxmlformats.org/officeDocument/2006/relationships/image" Target="../media/image3.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5.wma"/><Relationship Id="rId1" Type="http://schemas.microsoft.com/office/2007/relationships/media" Target="../media/media35.wma"/><Relationship Id="rId5" Type="http://schemas.openxmlformats.org/officeDocument/2006/relationships/image" Target="../media/image3.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6.wma"/><Relationship Id="rId1" Type="http://schemas.microsoft.com/office/2007/relationships/media" Target="../media/media36.wma"/><Relationship Id="rId5" Type="http://schemas.openxmlformats.org/officeDocument/2006/relationships/image" Target="../media/image3.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7.wma"/><Relationship Id="rId1" Type="http://schemas.microsoft.com/office/2007/relationships/media" Target="../media/media37.wma"/><Relationship Id="rId5" Type="http://schemas.openxmlformats.org/officeDocument/2006/relationships/image" Target="../media/image3.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8.wma"/><Relationship Id="rId1" Type="http://schemas.microsoft.com/office/2007/relationships/media" Target="../media/media38.wma"/><Relationship Id="rId5" Type="http://schemas.openxmlformats.org/officeDocument/2006/relationships/image" Target="../media/image3.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9.wma"/><Relationship Id="rId1" Type="http://schemas.microsoft.com/office/2007/relationships/media" Target="../media/media39.wma"/><Relationship Id="rId5" Type="http://schemas.openxmlformats.org/officeDocument/2006/relationships/image" Target="../media/image3.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توجيهية</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1</a:t>
            </a:r>
            <a:endParaRPr lang="en-US" sz="28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022"/>
    </mc:Choice>
    <mc:Fallback xmlns="">
      <p:transition spd="slow" advTm="230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 name="Audio 2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8027"/>
    </mc:Choice>
    <mc:Fallback>
      <p:transition spd="slow" advTm="118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061829"/>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د/ مرفت محمد أستاذ إدارة الأعمال بجامعة </a:t>
            </a:r>
            <a:r>
              <a:rPr lang="ar-EG" sz="1400" dirty="0" err="1" smtClean="0">
                <a:latin typeface="Alexandria" charset="0"/>
                <a:cs typeface="Alexandria" charset="0"/>
              </a:rPr>
              <a:t>ميدأوشن</a:t>
            </a:r>
            <a:r>
              <a:rPr lang="ar-EG" sz="1400" dirty="0" smtClean="0">
                <a:latin typeface="Alexandria" charset="0"/>
                <a:cs typeface="Alexandria" charset="0"/>
              </a:rPr>
              <a:t>، لها العديد من البحوث العلمية المنشورة بمجلات عربية وأخرى دولية مفهرسة لدى كل من </a:t>
            </a:r>
            <a:r>
              <a:rPr lang="ar-EG" sz="1400" dirty="0" err="1" smtClean="0">
                <a:latin typeface="Alexandria" charset="0"/>
                <a:cs typeface="Alexandria" charset="0"/>
              </a:rPr>
              <a:t>سكوبس</a:t>
            </a:r>
            <a:r>
              <a:rPr lang="ar-EG" sz="1400" dirty="0" smtClean="0">
                <a:latin typeface="Alexandria" charset="0"/>
                <a:cs typeface="Alexandria" charset="0"/>
              </a:rPr>
              <a:t> </a:t>
            </a:r>
            <a:r>
              <a:rPr lang="ar-EG" sz="1400" dirty="0" err="1" smtClean="0">
                <a:latin typeface="Alexandria" charset="0"/>
                <a:cs typeface="Alexandria" charset="0"/>
              </a:rPr>
              <a:t>وكلاريفت</a:t>
            </a:r>
            <a:endParaRPr lang="en-US" sz="1400" dirty="0">
              <a:latin typeface="Alexandria" charset="0"/>
              <a:cs typeface="Alexandria" charset="0"/>
            </a:endParaRPr>
          </a:p>
        </p:txBody>
      </p:sp>
      <p:sp>
        <p:nvSpPr>
          <p:cNvPr id="41" name="TextBox 40"/>
          <p:cNvSpPr txBox="1"/>
          <p:nvPr/>
        </p:nvSpPr>
        <p:spPr>
          <a:xfrm>
            <a:off x="6301339" y="1259391"/>
            <a:ext cx="2747868"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التعريف بأستاذ المقرر</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392"/>
    </mc:Choice>
    <mc:Fallback xmlns="">
      <p:transition spd="slow" advTm="13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10"/>
                </p:tgtEl>
              </p:cMediaNode>
            </p:audio>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317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إلى استعراض النقاط التالية:-</a:t>
            </a:r>
          </a:p>
          <a:p>
            <a:pPr marL="342900" indent="-342900" algn="justLow" rtl="1">
              <a:lnSpc>
                <a:spcPct val="150000"/>
              </a:lnSpc>
              <a:buFontTx/>
              <a:buChar char="-"/>
            </a:pPr>
            <a:r>
              <a:rPr lang="ar-EG" sz="2000" dirty="0" smtClean="0">
                <a:latin typeface="Alexandria" charset="0"/>
                <a:cs typeface="Alexandria" charset="0"/>
              </a:rPr>
              <a:t>تعريف الباحثين والباحثات بأسباب دراستهم لمقرر مناهج البحث العلمي</a:t>
            </a:r>
          </a:p>
          <a:p>
            <a:pPr marL="342900" indent="-342900" algn="justLow" rtl="1">
              <a:lnSpc>
                <a:spcPct val="150000"/>
              </a:lnSpc>
              <a:buFontTx/>
              <a:buChar char="-"/>
            </a:pPr>
            <a:r>
              <a:rPr lang="ar-EG" sz="2000" dirty="0" smtClean="0">
                <a:latin typeface="Alexandria" charset="0"/>
                <a:cs typeface="Alexandria" charset="0"/>
              </a:rPr>
              <a:t>توضيح ماهية المقصود بتعلم أساليب البحث العلمي</a:t>
            </a:r>
          </a:p>
          <a:p>
            <a:pPr marL="342900" indent="-342900" algn="justLow" rtl="1">
              <a:lnSpc>
                <a:spcPct val="150000"/>
              </a:lnSpc>
              <a:buFontTx/>
              <a:buChar char="-"/>
            </a:pPr>
            <a:r>
              <a:rPr lang="ar-EG" sz="2000" dirty="0" smtClean="0">
                <a:latin typeface="Alexandria" charset="0"/>
                <a:cs typeface="Alexandria" charset="0"/>
              </a:rPr>
              <a:t>تحديد خصائص البحث العلمي</a:t>
            </a:r>
          </a:p>
          <a:p>
            <a:pPr marL="342900" indent="-342900" algn="justLow" rtl="1">
              <a:lnSpc>
                <a:spcPct val="150000"/>
              </a:lnSpc>
              <a:buFontTx/>
              <a:buChar char="-"/>
            </a:pPr>
            <a:r>
              <a:rPr lang="ar-EG" sz="2000" dirty="0" smtClean="0">
                <a:latin typeface="Alexandria" charset="0"/>
                <a:cs typeface="Alexandria" charset="0"/>
              </a:rPr>
              <a:t>تحديد الصفات التي تميز الباحث العلمي الجيد عن غيره من الباحثين</a:t>
            </a:r>
          </a:p>
          <a:p>
            <a:pPr marL="342900" indent="-342900" algn="justLow" rtl="1">
              <a:lnSpc>
                <a:spcPct val="150000"/>
              </a:lnSpc>
              <a:buFontTx/>
              <a:buChar char="-"/>
            </a:pPr>
            <a:r>
              <a:rPr lang="ar-EG" sz="2000" dirty="0" smtClean="0">
                <a:latin typeface="Alexandria" charset="0"/>
                <a:cs typeface="Alexandria" charset="0"/>
              </a:rPr>
              <a:t>التعرف على مشكلات وصعوبات تطبيق الطريقة العلمية في العلوم الاجتماعية</a:t>
            </a:r>
          </a:p>
          <a:p>
            <a:pPr marL="342900" indent="-342900" algn="justLow" rtl="1">
              <a:lnSpc>
                <a:spcPct val="150000"/>
              </a:lnSpc>
              <a:buFontTx/>
              <a:buChar char="-"/>
            </a:pPr>
            <a:r>
              <a:rPr lang="ar-EG" sz="2000" dirty="0" smtClean="0">
                <a:latin typeface="Alexandria" charset="0"/>
                <a:cs typeface="Alexandria" charset="0"/>
              </a:rPr>
              <a:t>التعريف بمحتويات المقرر الدراسي</a:t>
            </a:r>
            <a:endParaRPr lang="en-US"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Audio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3418"/>
    </mc:Choice>
    <mc:Fallback>
      <p:transition spd="slow" advTm="634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endParaRPr lang="en-US" sz="2000" dirty="0">
              <a:latin typeface="Alexandria" charset="0"/>
              <a:cs typeface="Alexandria" charset="0"/>
            </a:endParaRPr>
          </a:p>
          <a:p>
            <a:pPr marL="342900" indent="-342900" algn="justLow" rtl="1">
              <a:lnSpc>
                <a:spcPct val="150000"/>
              </a:lnSpc>
              <a:buFontTx/>
              <a:buChar char="-"/>
            </a:pPr>
            <a:r>
              <a:rPr lang="ar-EG" sz="2000" dirty="0" smtClean="0">
                <a:latin typeface="Alexandria" charset="0"/>
                <a:cs typeface="Alexandria" charset="0"/>
              </a:rPr>
              <a:t>التعرف على أسباب ودواعي دراسة مناهج البحث العلمي</a:t>
            </a:r>
          </a:p>
          <a:p>
            <a:pPr marL="342900" indent="-342900" algn="justLow" rtl="1">
              <a:lnSpc>
                <a:spcPct val="150000"/>
              </a:lnSpc>
              <a:buFontTx/>
              <a:buChar char="-"/>
            </a:pPr>
            <a:r>
              <a:rPr lang="ar-EG" sz="2000" dirty="0" smtClean="0">
                <a:latin typeface="Alexandria" charset="0"/>
                <a:cs typeface="Alexandria" charset="0"/>
              </a:rPr>
              <a:t>توضيح ماهية المقصود بتعلم أساليب البحث العلمي</a:t>
            </a:r>
          </a:p>
          <a:p>
            <a:pPr marL="342900" indent="-342900" algn="justLow" rtl="1">
              <a:lnSpc>
                <a:spcPct val="150000"/>
              </a:lnSpc>
              <a:buFontTx/>
              <a:buChar char="-"/>
            </a:pPr>
            <a:r>
              <a:rPr lang="ar-EG" sz="2000" dirty="0" smtClean="0">
                <a:latin typeface="Alexandria" charset="0"/>
                <a:cs typeface="Alexandria" charset="0"/>
              </a:rPr>
              <a:t>تحديد خصائص البحث العلمي</a:t>
            </a:r>
          </a:p>
          <a:p>
            <a:pPr marL="342900" indent="-342900" algn="justLow" rtl="1">
              <a:lnSpc>
                <a:spcPct val="150000"/>
              </a:lnSpc>
              <a:buFontTx/>
              <a:buChar char="-"/>
            </a:pPr>
            <a:r>
              <a:rPr lang="ar-EG" sz="2000" dirty="0" smtClean="0">
                <a:latin typeface="Alexandria" charset="0"/>
                <a:cs typeface="Alexandria" charset="0"/>
              </a:rPr>
              <a:t>تحديد الصفات التي تميز الباحث العلمي الجيد عن غيره من الباحثين</a:t>
            </a:r>
          </a:p>
          <a:p>
            <a:pPr marL="342900" indent="-342900" algn="justLow" rtl="1">
              <a:lnSpc>
                <a:spcPct val="150000"/>
              </a:lnSpc>
              <a:buFontTx/>
              <a:buChar char="-"/>
            </a:pPr>
            <a:r>
              <a:rPr lang="ar-EG" sz="2000" dirty="0" smtClean="0">
                <a:latin typeface="Alexandria" charset="0"/>
                <a:cs typeface="Alexandria" charset="0"/>
              </a:rPr>
              <a:t>التعرف على مشكلات وصعوبات تطبيق الطريقة العلمية في العلوم الاجتماعية</a:t>
            </a:r>
          </a:p>
          <a:p>
            <a:pPr marL="342900" indent="-342900" algn="justLow" rtl="1">
              <a:lnSpc>
                <a:spcPct val="150000"/>
              </a:lnSpc>
              <a:buFontTx/>
              <a:buChar char="-"/>
            </a:pPr>
            <a:r>
              <a:rPr lang="ar-EG" sz="2000" dirty="0" smtClean="0">
                <a:latin typeface="Alexandria" charset="0"/>
                <a:cs typeface="Alexandria" charset="0"/>
              </a:rPr>
              <a:t>التعريف بمحتويات المقرر</a:t>
            </a:r>
            <a:endParaRPr lang="en-US"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31801"/>
    </mc:Choice>
    <mc:Fallback xmlns="">
      <p:transition spd="slow" advTm="318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أهداف المقرر</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20325"/>
          </a:xfrm>
          <a:prstGeom prst="rect">
            <a:avLst/>
          </a:prstGeom>
          <a:noFill/>
        </p:spPr>
        <p:txBody>
          <a:bodyPr wrap="square" rtlCol="0">
            <a:spAutoFit/>
          </a:bodyPr>
          <a:lstStyle/>
          <a:p>
            <a:pPr algn="r" rtl="1">
              <a:lnSpc>
                <a:spcPct val="150000"/>
              </a:lnSpc>
            </a:pPr>
            <a:endParaRPr lang="en-US" sz="2000" dirty="0">
              <a:latin typeface="Alexandria" charset="0"/>
              <a:cs typeface="Alexandria" charset="0"/>
            </a:endParaRPr>
          </a:p>
          <a:p>
            <a:pPr algn="r" rtl="1">
              <a:lnSpc>
                <a:spcPct val="150000"/>
              </a:lnSpc>
            </a:pPr>
            <a:r>
              <a:rPr lang="ar-EG" sz="2000" dirty="0" smtClean="0">
                <a:latin typeface="Alexandria" charset="0"/>
                <a:cs typeface="Alexandria" charset="0"/>
              </a:rPr>
              <a:t>يهدف المقرر الى تزويد الطلاب بالمعارف والأسس والنظريات والمهارات المرتبطة بأسس البحث العلمي وأدواته، وتنمية قدراته على الكتابة العلمية الجيدة. </a:t>
            </a:r>
            <a:endParaRPr lang="en-US"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10684"/>
    </mc:Choice>
    <mc:Fallback xmlns="">
      <p:transition spd="slow" advTm="106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35535" y="1498209"/>
            <a:ext cx="5100034" cy="4635884"/>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لماذا مناهج البحث العلمي؟</a:t>
            </a:r>
          </a:p>
          <a:p>
            <a:pPr algn="r" rtl="1">
              <a:lnSpc>
                <a:spcPct val="150000"/>
              </a:lnSpc>
            </a:pPr>
            <a:r>
              <a:rPr lang="ar-EG" sz="1400" dirty="0" smtClean="0">
                <a:ln w="0"/>
                <a:latin typeface="Simplified Arabic" panose="02020603050405020304" pitchFamily="18" charset="-78"/>
                <a:cs typeface="Simplified Arabic" panose="02020603050405020304" pitchFamily="18" charset="-78"/>
              </a:rPr>
              <a:t>قبل  أن نبدأ في التطرق لمحتويات المقرر، يجدر بنا أولا التعرف علي الأسباب التي دعتنا الى دراسة البحث العلمي:-</a:t>
            </a:r>
          </a:p>
          <a:p>
            <a:pPr algn="justLow" rtl="1">
              <a:lnSpc>
                <a:spcPct val="150000"/>
              </a:lnSpc>
            </a:pPr>
            <a:r>
              <a:rPr lang="ar-EG" sz="1400" dirty="0" smtClean="0">
                <a:ln w="0"/>
                <a:latin typeface="Simplified Arabic" panose="02020603050405020304" pitchFamily="18" charset="-78"/>
                <a:cs typeface="Simplified Arabic" panose="02020603050405020304" pitchFamily="18" charset="-78"/>
              </a:rPr>
              <a:t>1- لم يعد في وسع أي مجتمع أو فرد أن يفاضل بين طريق العلم أو غيره، بمعنى أنه لم يعد طريق البحث العلمي خيارا، فالمجتمعات المتقدمة اختارت طريقها للبحث العلمي منذ أكثر من أربعة قرون، وقطعت أشواطا طويلة في ميادين الحياة المختلفة. أما المجتمعات النامية فليس أمامها بد من أن تتبع البحث العلمي، وذلك لتقليص الهوة بينها وبين المجتمعات المتقدمة. ورغم أن الطريق صعب وشائك ويتطلب منها التضحية، ولكنه يبقي السبيل الوحيد للتقدم الاجتماعي والإنساني، وللتقدم العلمي في مختلف الأنشطة الاجتماعية  والاقتصادية والسياسية والثقافية.</a:t>
            </a:r>
          </a:p>
          <a:p>
            <a:pPr algn="justLow" rtl="1">
              <a:lnSpc>
                <a:spcPct val="150000"/>
              </a:lnSpc>
            </a:pPr>
            <a:r>
              <a:rPr lang="ar-EG" sz="1400" dirty="0" smtClean="0">
                <a:ln w="0"/>
                <a:latin typeface="Simplified Arabic" panose="02020603050405020304" pitchFamily="18" charset="-78"/>
                <a:cs typeface="Simplified Arabic" panose="02020603050405020304" pitchFamily="18" charset="-78"/>
              </a:rPr>
              <a:t>2- لا يوجه البحث العلمي نحو مشكلة معينة متخصصة بل نحو مشكلات متنوعة، فالبحث العلمي يمثل تفكيرا يحتاج اليه جميع الناس سواء كانوا مدرسين أم طلاب ام مهندسين ام عمال ام أطباء ام محامين، فجميع الناس في حاجة الى البحث العلمي، ولا يمكن لأحد الاستغناء عنه.</a:t>
            </a:r>
            <a:endParaRPr lang="en-US" sz="1400" dirty="0">
              <a:ln w="0"/>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86324"/>
    </mc:Choice>
    <mc:Fallback xmlns="">
      <p:transition spd="slow" advTm="863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485622" y="2253803"/>
            <a:ext cx="8944377" cy="3802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937366" y="1093994"/>
            <a:ext cx="3902032" cy="521970"/>
          </a:xfrm>
          <a:prstGeom prst="rect">
            <a:avLst/>
          </a:prstGeom>
          <a:noFill/>
        </p:spPr>
        <p:txBody>
          <a:bodyPr wrap="square" rtlCol="0">
            <a:spAutoFit/>
          </a:bodyPr>
          <a:lstStyle/>
          <a:p>
            <a:r>
              <a:rPr lang="ar-EG" sz="2800" b="1" dirty="0" smtClean="0">
                <a:latin typeface="Alexandria" charset="0"/>
                <a:cs typeface="Alexandria" charset="0"/>
              </a:rPr>
              <a:t>لماذا مناهج البحث العلمي؟</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smtClean="0">
                <a:solidFill>
                  <a:schemeClr val="bg1"/>
                </a:solidFill>
                <a:latin typeface="Alexandria" charset="0"/>
                <a:cs typeface="Alexandria" charset="0"/>
              </a:rPr>
              <a:t>محاضرة</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2949262" y="2391844"/>
            <a:ext cx="8358389" cy="2877711"/>
          </a:xfrm>
          <a:prstGeom prst="rect">
            <a:avLst/>
          </a:prstGeom>
          <a:noFill/>
        </p:spPr>
        <p:txBody>
          <a:bodyPr wrap="square" rtlCol="0">
            <a:spAutoFit/>
          </a:bodyPr>
          <a:lstStyle/>
          <a:p>
            <a:pPr algn="justLow" rtl="1">
              <a:lnSpc>
                <a:spcPct val="150000"/>
              </a:lnSpc>
            </a:pPr>
            <a:r>
              <a:rPr lang="ar-EG" sz="2400" dirty="0" smtClean="0">
                <a:latin typeface="Alexandria" charset="0"/>
                <a:cs typeface="Alexandria" charset="0"/>
              </a:rPr>
              <a:t>3</a:t>
            </a:r>
            <a:r>
              <a:rPr lang="ar-EG" sz="1400" dirty="0" smtClean="0">
                <a:latin typeface="Alexandria" charset="0"/>
                <a:cs typeface="Alexandria" charset="0"/>
              </a:rPr>
              <a:t>- كما ان الباحثين في حاجة للبحث العلمي، فكذلك الأشخاص العاديين في حاجة للتفكير العلمي لمواجهة مشكلاته، فالإنسان العادي يمر بالعديد من المواقف التي تطلب منه تطبيق البحث العلمي واللجوء اليه، فالإنسان العادي في حاجة الى معلومات وحقائق تتعلق بعمله وتطوير هذا العمل، وهو في حاجة الى معلومات تساعده على تحسين أساليب حياته، وزيادة مستوى دخله.</a:t>
            </a:r>
          </a:p>
          <a:p>
            <a:pPr algn="justLow" rtl="1">
              <a:lnSpc>
                <a:spcPct val="150000"/>
              </a:lnSpc>
            </a:pPr>
            <a:r>
              <a:rPr lang="ar-EG" sz="1600" b="1" dirty="0" smtClean="0">
                <a:latin typeface="Alexandria" charset="0"/>
                <a:cs typeface="Alexandria" charset="0"/>
              </a:rPr>
              <a:t>4</a:t>
            </a:r>
            <a:r>
              <a:rPr lang="ar-EG" sz="1600" dirty="0" smtClean="0">
                <a:latin typeface="Alexandria" charset="0"/>
                <a:cs typeface="Alexandria" charset="0"/>
              </a:rPr>
              <a:t>-</a:t>
            </a:r>
            <a:r>
              <a:rPr lang="ar-EG" sz="1400" dirty="0" smtClean="0">
                <a:latin typeface="Alexandria" charset="0"/>
                <a:cs typeface="Alexandria" charset="0"/>
              </a:rPr>
              <a:t> لا يتواجد البحث العلمي فقط في الجامعات او في المؤسسات التعليمية المتخصصة، كما أنه لا يحتاج اليه طلاب العلم والمتخصصين فحسب، بل هو عنصر أساسي ومهم لجميع الناس في كافة المؤسسات على اختلاف أنواعها، اقتصادية كانت ام ثقافية ام سياسية، فهو الأساس في تقدم التجار وازدهار المزارعين وتحصيل الطلاب، وتنمية المعلمين، كما أنه  ليس ترفا، يمارسه الأشخاص لقضاء أوقات فراغهم ، فهو يرتكز بشكل أساسي على البحث عن الحقائق والتفسيرات والحلول التي تساعد كل شخص على تطوير حياته وأساليبه.</a:t>
            </a:r>
            <a:endParaRPr lang="en-US" sz="14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advTm="77507"/>
    </mc:Choice>
    <mc:Fallback>
      <p:transition advTm="775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46765" y="1685495"/>
            <a:ext cx="880634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1970"/>
          </a:xfrm>
          <a:prstGeom prst="rect">
            <a:avLst/>
          </a:prstGeom>
          <a:noFill/>
        </p:spPr>
        <p:txBody>
          <a:bodyPr wrap="square" rtlCol="0">
            <a:spAutoFit/>
          </a:bodyPr>
          <a:lstStyle/>
          <a:p>
            <a:pPr algn="justLow" rtl="1"/>
            <a:r>
              <a:rPr lang="ar-EG" sz="2800" b="1" dirty="0" smtClean="0">
                <a:latin typeface="Alexandria" charset="0"/>
                <a:cs typeface="Alexandria" charset="0"/>
              </a:rPr>
              <a:t>لماذا مناهج البحث العلمي؟</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smtClean="0">
                <a:solidFill>
                  <a:schemeClr val="bg1"/>
                </a:solidFill>
                <a:latin typeface="Alexandria" charset="0"/>
                <a:cs typeface="Alexandria" charset="0"/>
              </a:rPr>
              <a:t>محاضرة</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sp>
        <p:nvSpPr>
          <p:cNvPr id="48" name="TextBox 47"/>
          <p:cNvSpPr txBox="1"/>
          <p:nvPr/>
        </p:nvSpPr>
        <p:spPr>
          <a:xfrm>
            <a:off x="3000776" y="2391844"/>
            <a:ext cx="8036417" cy="2031325"/>
          </a:xfrm>
          <a:prstGeom prst="rect">
            <a:avLst/>
          </a:prstGeom>
          <a:noFill/>
        </p:spPr>
        <p:txBody>
          <a:bodyPr wrap="square" rtlCol="0">
            <a:spAutoFit/>
          </a:bodyPr>
          <a:lstStyle/>
          <a:p>
            <a:pPr algn="justLow" rtl="1">
              <a:lnSpc>
                <a:spcPct val="150000"/>
              </a:lnSpc>
            </a:pPr>
            <a:endParaRPr lang="en-US" sz="1400" dirty="0">
              <a:latin typeface="Alexandria" charset="0"/>
              <a:cs typeface="Alexandria" charset="0"/>
            </a:endParaRPr>
          </a:p>
          <a:p>
            <a:pPr algn="justLow" rtl="1">
              <a:lnSpc>
                <a:spcPct val="150000"/>
              </a:lnSpc>
            </a:pPr>
            <a:r>
              <a:rPr lang="ar-EG" sz="1400" dirty="0" smtClean="0">
                <a:latin typeface="Alexandria" charset="0"/>
                <a:cs typeface="Alexandria" charset="0"/>
              </a:rPr>
              <a:t>5- ان أبسط تطبيق للتفكير العلمي او البحث العلمي في الحياة، </a:t>
            </a:r>
            <a:r>
              <a:rPr lang="ar-EG" sz="1400" dirty="0" smtClean="0">
                <a:latin typeface="Alexandria" charset="0"/>
                <a:cs typeface="Alexandria" charset="0"/>
              </a:rPr>
              <a:t>هو تبنيه التخطيط </a:t>
            </a:r>
            <a:r>
              <a:rPr lang="ar-EG" sz="1400" dirty="0" smtClean="0">
                <a:latin typeface="Alexandria" charset="0"/>
                <a:cs typeface="Alexandria" charset="0"/>
              </a:rPr>
              <a:t>كمبدأ  في مواجهة مشكلاتنا الفردية والاجتماعية، فلم يعد بإمكان الفرد او المجتمع العيش في عفوية وارتجال الحلول والمواقف، فالتخطيط  يمثل إحدى إنجازات البحث العلمي المهمة، وهو يعد بمثابة الأساس للتنمية الاجتماعية والسياسية والاقتصادية.</a:t>
            </a:r>
          </a:p>
          <a:p>
            <a:pPr algn="justLow" rtl="1">
              <a:lnSpc>
                <a:spcPct val="150000"/>
              </a:lnSpc>
            </a:pPr>
            <a:r>
              <a:rPr lang="ar-EG" sz="1400" dirty="0" smtClean="0">
                <a:latin typeface="Alexandria" charset="0"/>
                <a:cs typeface="Alexandria" charset="0"/>
              </a:rPr>
              <a:t>6-  ان الدول النامية ليست دولا منتجة للأبحاث العلمية، فالأبحاث العلمية هي نتاجا فقط للدول المتقدمة، اما الدول النامية  فتقوم باستيراد بعض من تلك البحوث وتستفيد منها، غير أنه لكي تكون تلك البحوث مفيدة لنا، فلابد أن تكون مرتبطة بشكل ما بالمشكلات التي تواجهها.</a:t>
            </a:r>
            <a:endParaRPr lang="en-US" sz="14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4922729" y="4935255"/>
            <a:ext cx="5210827" cy="646331"/>
          </a:xfrm>
          <a:prstGeom prst="rect">
            <a:avLst/>
          </a:prstGeom>
          <a:noFill/>
        </p:spPr>
        <p:txBody>
          <a:bodyPr wrap="square" rtlCol="1">
            <a:spAutoFit/>
          </a:bodyPr>
          <a:lstStyle/>
          <a:p>
            <a:pPr algn="r"/>
            <a:r>
              <a:rPr lang="ar-EG" b="1" dirty="0" smtClean="0">
                <a:solidFill>
                  <a:srgbClr val="0070C0"/>
                </a:solidFill>
              </a:rPr>
              <a:t>كل ساعة تقضى في التخطيط ، ستوفر ثلاث أو أربع ساعات في التنفيذ...........الخزامي</a:t>
            </a:r>
            <a:endParaRPr lang="ar-EG" b="1" dirty="0">
              <a:solidFill>
                <a:srgbClr val="0070C0"/>
              </a:solidFill>
            </a:endParaRP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02753386"/>
      </p:ext>
    </p:extLst>
  </p:cSld>
  <p:clrMapOvr>
    <a:masterClrMapping/>
  </p:clrMapOvr>
  <mc:AlternateContent xmlns:mc="http://schemas.openxmlformats.org/markup-compatibility/2006">
    <mc:Choice xmlns:p14="http://schemas.microsoft.com/office/powerpoint/2010/main" Requires="p14">
      <p:transition p14:dur="10" advTm="65430"/>
    </mc:Choice>
    <mc:Fallback>
      <p:transition advTm="65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88215"/>
            <a:ext cx="7137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9555" y="1765119"/>
            <a:ext cx="5975798" cy="3416320"/>
          </a:xfrm>
          <a:prstGeom prst="rect">
            <a:avLst/>
          </a:prstGeom>
          <a:noFill/>
        </p:spPr>
        <p:txBody>
          <a:bodyPr wrap="square" rtlCol="0">
            <a:spAutoFit/>
          </a:bodyPr>
          <a:lstStyle/>
          <a:p>
            <a:pPr algn="justLow" rtl="1">
              <a:lnSpc>
                <a:spcPct val="150000"/>
              </a:lnSpc>
            </a:pPr>
            <a:r>
              <a:rPr lang="ar-EG" sz="1600" b="1" dirty="0" smtClean="0">
                <a:solidFill>
                  <a:srgbClr val="2D3956"/>
                </a:solidFill>
                <a:latin typeface="Alexandria" charset="0"/>
                <a:cs typeface="Alexandria" charset="0"/>
              </a:rPr>
              <a:t>ويأخذنا هذا الى التساؤل عن :</a:t>
            </a:r>
          </a:p>
          <a:p>
            <a:pPr algn="justLow" rtl="1">
              <a:lnSpc>
                <a:spcPct val="150000"/>
              </a:lnSpc>
            </a:pPr>
            <a:r>
              <a:rPr lang="ar-EG" sz="1600" b="1" dirty="0" smtClean="0">
                <a:solidFill>
                  <a:srgbClr val="2D3956"/>
                </a:solidFill>
                <a:latin typeface="Alexandria" charset="0"/>
                <a:cs typeface="Alexandria" charset="0"/>
              </a:rPr>
              <a:t>ما المقصود بتعلم أساليب البحث العلمي؟</a:t>
            </a:r>
          </a:p>
          <a:p>
            <a:pPr algn="justLow" rtl="1">
              <a:lnSpc>
                <a:spcPct val="150000"/>
              </a:lnSpc>
            </a:pPr>
            <a:r>
              <a:rPr lang="ar-EG" sz="1600" dirty="0" smtClean="0">
                <a:solidFill>
                  <a:srgbClr val="2D3956"/>
                </a:solidFill>
                <a:latin typeface="Alexandria" charset="0"/>
                <a:cs typeface="Alexandria" charset="0"/>
              </a:rPr>
              <a:t>1- يعبر منهج البحث العلمي عن استخدام طريقة علمية منظمة في مواجهة  مشكلاتنا اليومية ومشكلاتنا العامة.</a:t>
            </a:r>
          </a:p>
          <a:p>
            <a:pPr algn="justLow" rtl="1">
              <a:lnSpc>
                <a:spcPct val="150000"/>
              </a:lnSpc>
            </a:pPr>
            <a:r>
              <a:rPr lang="ar-EG" sz="1600" dirty="0" smtClean="0">
                <a:solidFill>
                  <a:srgbClr val="2D3956"/>
                </a:solidFill>
                <a:latin typeface="Alexandria" charset="0"/>
                <a:cs typeface="Alexandria" charset="0"/>
              </a:rPr>
              <a:t> كما يعني أيضا القدرة على ما يلي:-</a:t>
            </a:r>
          </a:p>
          <a:p>
            <a:pPr marL="285750" indent="-285750" algn="justLow" rtl="1">
              <a:lnSpc>
                <a:spcPct val="150000"/>
              </a:lnSpc>
              <a:buFontTx/>
              <a:buChar char="-"/>
            </a:pPr>
            <a:r>
              <a:rPr lang="ar-EG" sz="1600" dirty="0" smtClean="0">
                <a:solidFill>
                  <a:srgbClr val="2D3956"/>
                </a:solidFill>
                <a:latin typeface="Alexandria" charset="0"/>
                <a:cs typeface="Alexandria" charset="0"/>
              </a:rPr>
              <a:t>تحديد مشكلاتنا بشكل دقيق يساعدنا على تناولها بالبحث والدراسة.</a:t>
            </a:r>
          </a:p>
          <a:p>
            <a:pPr marL="285750" indent="-285750" algn="justLow" rtl="1">
              <a:lnSpc>
                <a:spcPct val="150000"/>
              </a:lnSpc>
              <a:buFontTx/>
              <a:buChar char="-"/>
            </a:pPr>
            <a:r>
              <a:rPr lang="ar-EG" sz="1600" dirty="0" smtClean="0">
                <a:solidFill>
                  <a:srgbClr val="2D3956"/>
                </a:solidFill>
                <a:latin typeface="Alexandria" charset="0"/>
                <a:cs typeface="Alexandria" charset="0"/>
              </a:rPr>
              <a:t>وضع الفروض المبدئية التي تساعدنا على حل مشكلاتنا.</a:t>
            </a:r>
          </a:p>
          <a:p>
            <a:pPr marL="285750" indent="-285750" algn="justLow" rtl="1">
              <a:lnSpc>
                <a:spcPct val="150000"/>
              </a:lnSpc>
              <a:buFontTx/>
              <a:buChar char="-"/>
            </a:pPr>
            <a:r>
              <a:rPr lang="ar-EG" sz="1600" dirty="0" smtClean="0">
                <a:solidFill>
                  <a:srgbClr val="2D3956"/>
                </a:solidFill>
                <a:latin typeface="Alexandria" charset="0"/>
                <a:cs typeface="Alexandria" charset="0"/>
              </a:rPr>
              <a:t>تحديد الإجراءات اللازمة لاختبار الفروض والوصول الى حل للمشكلات.</a:t>
            </a:r>
          </a:p>
          <a:p>
            <a:pPr algn="justLow" rtl="1">
              <a:lnSpc>
                <a:spcPct val="150000"/>
              </a:lnSpc>
            </a:pPr>
            <a:r>
              <a:rPr lang="ar-EG" sz="1600" dirty="0" smtClean="0">
                <a:solidFill>
                  <a:srgbClr val="2D3956"/>
                </a:solidFill>
                <a:latin typeface="Alexandria" charset="0"/>
                <a:cs typeface="Alexandria" charset="0"/>
              </a:rPr>
              <a:t>ان معرفتنا بأساليب البحث العلمي سيزيد من قدرتنا اذا على حل مشكلاتنا بطريقة علمية، </a:t>
            </a: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08"/>
    </mc:Choice>
    <mc:Fallback xmlns="">
      <p:transition spd="slow" advTm="41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4268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781837" y="1468531"/>
            <a:ext cx="5094472" cy="3216265"/>
          </a:xfrm>
          <a:prstGeom prst="rect">
            <a:avLst/>
          </a:prstGeom>
          <a:noFill/>
        </p:spPr>
        <p:txBody>
          <a:bodyPr wrap="square" rtlCol="0">
            <a:spAutoFit/>
          </a:bodyPr>
          <a:lstStyle/>
          <a:p>
            <a:pPr marL="285750" indent="-285750" algn="justLow" rtl="1">
              <a:lnSpc>
                <a:spcPct val="150000"/>
              </a:lnSpc>
              <a:buFontTx/>
              <a:buChar char="-"/>
            </a:pPr>
            <a:r>
              <a:rPr lang="ar-EG" sz="1400" dirty="0" smtClean="0">
                <a:solidFill>
                  <a:srgbClr val="2D3956"/>
                </a:solidFill>
                <a:latin typeface="Alexandria" charset="0"/>
                <a:cs typeface="Alexandria" charset="0"/>
              </a:rPr>
              <a:t>ان دراستنا  لأساليب البحث العلمي ستساعدنا على دراسة البحوث العلمية التي أنتجها الاخرون، وتحديد مدى الإفادة منها وتطبيق نتائجها، فحين نلم بأساليب البحث العلمي يتأتى لدينا القدرة على نقد الأبحاث العلمية، وتحديد مستوى الثقة بها، فمن خلال معرفة إجراءات وقواعد البحث العلمي، فإننا سنتمكن من  اكتشاف مدى دقة الدراسات والأبحاث التي قام بها الباحثون الاخرون.</a:t>
            </a:r>
          </a:p>
          <a:p>
            <a:pPr marL="285750" indent="-285750" algn="justLow" rtl="1">
              <a:lnSpc>
                <a:spcPct val="150000"/>
              </a:lnSpc>
              <a:buFontTx/>
              <a:buChar char="-"/>
            </a:pPr>
            <a:r>
              <a:rPr lang="ar-EG" sz="1400" dirty="0" smtClean="0">
                <a:solidFill>
                  <a:srgbClr val="2D3956"/>
                </a:solidFill>
                <a:latin typeface="Alexandria" charset="0"/>
                <a:cs typeface="Alexandria" charset="0"/>
              </a:rPr>
              <a:t>ان ممارسة أي عمل تتطلب منا الالمام بأساليب ومهارات البحث العلمي كي نفهم هذا العمل، ونستطيع تحليل أبعاده ومهاراته الأساسية، فمهنة المحاسبة، مثلا تتطلب أن نتقن مهارات البحث العلمي، كالدقة في التسجيل، النظرة الشاملة للموقف، تحليل الواردات والمصادر.</a:t>
            </a:r>
          </a:p>
          <a:p>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34509"/>
    </mc:Choice>
    <mc:Fallback xmlns="">
      <p:transition spd="slow" advTm="345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9" y="1468531"/>
            <a:ext cx="5228822" cy="1985159"/>
          </a:xfrm>
          <a:prstGeom prst="rect">
            <a:avLst/>
          </a:prstGeom>
          <a:noFill/>
        </p:spPr>
        <p:txBody>
          <a:bodyPr wrap="square" rtlCol="0">
            <a:spAutoFit/>
          </a:bodyPr>
          <a:lstStyle/>
          <a:p>
            <a:pPr indent="-285750" algn="justLow" rtl="1">
              <a:lnSpc>
                <a:spcPct val="150000"/>
              </a:lnSpc>
              <a:buFontTx/>
              <a:buChar char="-"/>
            </a:pPr>
            <a:r>
              <a:rPr lang="ar-EG" sz="1400" dirty="0" smtClean="0">
                <a:solidFill>
                  <a:srgbClr val="2D3956"/>
                </a:solidFill>
                <a:latin typeface="Alexandria" charset="0"/>
                <a:cs typeface="Alexandria" charset="0"/>
              </a:rPr>
              <a:t>ان اختيارنا لأعمالنا يتطلب أيضا استخدام مهارات البحث العلمي، فاختيار المهنة يتطلب تحليلا لقدرات الفرد وميوله، كما يتطلب تحليلا للمهنة نفسها، وللمهارات اللازمة لأدائها، فالشخص حين يلتحق بالمهن الهندسية او التجارية يحتاج الى معرفة إمكانات العمل بعد تخرجه والى معرفة الظروف التي سيعمل فيها، والى معرفة مدى ملاءمة قدراته للمهارات اللازمة للنجاح في العمل.</a:t>
            </a: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3847"/>
    </mc:Choice>
    <mc:Fallback xmlns="">
      <p:transition spd="slow" advTm="33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681229"/>
          </a:xfrm>
          <a:prstGeom prst="rect">
            <a:avLst/>
          </a:prstGeom>
        </p:spPr>
        <p:txBody>
          <a:bodyPr wrap="square">
            <a:spAutoFit/>
          </a:bodyPr>
          <a:lstStyle/>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تزودنا دراسة أساليب البحث العلمي بالوسائل العلمية الضرورية لتحسين أساليب حياتنا، وتحسين أساليب عملنا، وتطوير أنفسنا من خلال التنمية الذاتية . كما أن التخطيط لحياتنا وفق نتائج الأبحاث والدراسات والتجارب العلمية  يمكن أن يزيد من مستوى نجاحنا في تحسين أوضاعنا الشخصية والنفسية والاجتماعية والاقتصادية.</a:t>
            </a:r>
            <a:endParaRPr lang="en-US"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 تابع ما المقصود بتعلم أساليب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cSld>
  <p:clrMapOvr>
    <a:masterClrMapping/>
  </p:clrMapOvr>
  <p:transition spd="slow" advTm="2047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3739485"/>
          </a:xfrm>
          <a:prstGeom prst="rect">
            <a:avLst/>
          </a:prstGeom>
        </p:spPr>
        <p:txBody>
          <a:bodyPr wrap="square">
            <a:spAutoFit/>
          </a:bodyPr>
          <a:lstStyle/>
          <a:p>
            <a:pPr algn="justLow" rtl="1">
              <a:lnSpc>
                <a:spcPct val="150000"/>
              </a:lnSpc>
            </a:pPr>
            <a:r>
              <a:rPr lang="ar-EG" sz="2000" b="1" dirty="0" smtClean="0">
                <a:latin typeface="Alexandria"/>
                <a:cs typeface="Simplified Arabic" panose="02020603050405020304" pitchFamily="18" charset="-78"/>
              </a:rPr>
              <a:t>يعرف البحث العلمي بأنه </a:t>
            </a:r>
            <a:r>
              <a:rPr lang="ar-EG" sz="1400" dirty="0" smtClean="0">
                <a:latin typeface="Alexandria"/>
                <a:cs typeface="Simplified Arabic" panose="02020603050405020304" pitchFamily="18" charset="-78"/>
              </a:rPr>
              <a:t>وسيلة للدراسة تستهدف الوصول الى حل لمشكلة معينة، وذلك من خلال التقصي الشامل والدقيق لجميع الشواهد والأدلة التي يمكن التحقق منها.</a:t>
            </a:r>
          </a:p>
          <a:p>
            <a:pPr lvl="0" algn="justLow" rtl="1">
              <a:lnSpc>
                <a:spcPct val="150000"/>
              </a:lnSpc>
            </a:pPr>
            <a:r>
              <a:rPr lang="ar-EG" sz="2000" dirty="0">
                <a:solidFill>
                  <a:prstClr val="black"/>
                </a:solidFill>
                <a:latin typeface="Alexandria" charset="0"/>
                <a:cs typeface="Alexandria" charset="0"/>
              </a:rPr>
              <a:t>و من التعريف </a:t>
            </a:r>
            <a:r>
              <a:rPr lang="ar-EG" sz="2000" dirty="0" smtClean="0">
                <a:solidFill>
                  <a:prstClr val="black"/>
                </a:solidFill>
                <a:latin typeface="Alexandria" charset="0"/>
                <a:cs typeface="Alexandria" charset="0"/>
              </a:rPr>
              <a:t>السابق للبحث العلمي، </a:t>
            </a:r>
            <a:r>
              <a:rPr lang="ar-EG" sz="2000" dirty="0">
                <a:solidFill>
                  <a:prstClr val="black"/>
                </a:solidFill>
                <a:latin typeface="Alexandria" charset="0"/>
                <a:cs typeface="Alexandria" charset="0"/>
              </a:rPr>
              <a:t>يتضح أنه</a:t>
            </a:r>
            <a:r>
              <a:rPr lang="ar-EG" sz="1400" dirty="0">
                <a:solidFill>
                  <a:prstClr val="black"/>
                </a:solidFill>
                <a:latin typeface="Alexandria" charset="0"/>
                <a:cs typeface="Alexandria" charset="0"/>
              </a:rPr>
              <a:t>:-</a:t>
            </a:r>
          </a:p>
          <a:p>
            <a:pPr lvl="0" algn="justLow" rtl="1">
              <a:lnSpc>
                <a:spcPct val="150000"/>
              </a:lnSpc>
            </a:pPr>
            <a:r>
              <a:rPr lang="ar-EG" sz="1400" dirty="0">
                <a:solidFill>
                  <a:prstClr val="black"/>
                </a:solidFill>
                <a:latin typeface="Alexandria" charset="0"/>
                <a:cs typeface="Alexandria" charset="0"/>
              </a:rPr>
              <a:t>- يلزم في البحث العلمي وجود  مشكلة ما تدفع الباحثين الى دراستها دراسة علمية منظمة، </a:t>
            </a:r>
            <a:r>
              <a:rPr lang="ar-EG" sz="1400" dirty="0" smtClean="0">
                <a:solidFill>
                  <a:prstClr val="black"/>
                </a:solidFill>
                <a:latin typeface="Alexandria" charset="0"/>
                <a:cs typeface="Alexandria" charset="0"/>
              </a:rPr>
              <a:t>عبر </a:t>
            </a:r>
            <a:r>
              <a:rPr lang="ar-EG" sz="1400" dirty="0">
                <a:solidFill>
                  <a:prstClr val="black"/>
                </a:solidFill>
                <a:latin typeface="Alexandria" charset="0"/>
                <a:cs typeface="Alexandria" charset="0"/>
              </a:rPr>
              <a:t>اتباع المنهج العلمي لتفسيرها والوصول الى حقائق جديدة.</a:t>
            </a:r>
            <a:endParaRPr lang="en-US" sz="1400" dirty="0">
              <a:solidFill>
                <a:prstClr val="black"/>
              </a:solidFill>
              <a:latin typeface="Alexandria" charset="0"/>
              <a:cs typeface="Alexandria" charset="0"/>
            </a:endParaRPr>
          </a:p>
          <a:p>
            <a:pPr algn="justLow" rtl="1">
              <a:lnSpc>
                <a:spcPct val="150000"/>
              </a:lnSpc>
            </a:pPr>
            <a:endParaRPr lang="ar-EG" sz="1400" dirty="0" smtClean="0">
              <a:latin typeface="Alexandria"/>
              <a:cs typeface="Simplified Arabic" panose="02020603050405020304" pitchFamily="18" charset="-78"/>
            </a:endParaRP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مفهوم البحث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24935033"/>
      </p:ext>
    </p:extLst>
  </p:cSld>
  <p:clrMapOvr>
    <a:masterClrMapping/>
  </p:clrMapOvr>
  <p:transition spd="slow" advTm="5812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841679" y="1549486"/>
            <a:ext cx="3578469" cy="3297056"/>
          </a:xfrm>
          <a:prstGeom prst="rect">
            <a:avLst/>
          </a:prstGeom>
        </p:spPr>
        <p:txBody>
          <a:bodyPr wrap="square">
            <a:spAutoFit/>
          </a:bodyPr>
          <a:lstStyle/>
          <a:p>
            <a:pPr marL="285750" indent="-285750" algn="justLow" rtl="1">
              <a:lnSpc>
                <a:spcPct val="150000"/>
              </a:lnSpc>
              <a:buFontTx/>
              <a:buChar char="-"/>
            </a:pPr>
            <a:r>
              <a:rPr lang="ar-EG" sz="1400" dirty="0" smtClean="0">
                <a:latin typeface="Alexandria"/>
                <a:cs typeface="Simplified Arabic" panose="02020603050405020304" pitchFamily="18" charset="-78"/>
              </a:rPr>
              <a:t>البحث العلمي محاولة منظمة تتبع أسلوبا او منهجا معينا ولا تعتمد على الطرق غير العلمية.</a:t>
            </a:r>
          </a:p>
          <a:p>
            <a:pPr marL="285750" indent="-285750" algn="justLow" rtl="1">
              <a:lnSpc>
                <a:spcPct val="150000"/>
              </a:lnSpc>
              <a:buFontTx/>
              <a:buChar char="-"/>
            </a:pPr>
            <a:r>
              <a:rPr lang="ar-EG" sz="1400" dirty="0" smtClean="0">
                <a:latin typeface="Alexandria"/>
                <a:cs typeface="Simplified Arabic" panose="02020603050405020304" pitchFamily="18" charset="-78"/>
              </a:rPr>
              <a:t>يهدف البحث العلمي الى زيادة الحقائق والمعلومات التي يعرفها الانسان وتوسيع دائرة معارفه، ليكون أكثر قدرة على التكيف مع بيئته والسيطرة عليها.</a:t>
            </a:r>
          </a:p>
          <a:p>
            <a:pPr marL="285750" indent="-285750" algn="justLow" rtl="1">
              <a:lnSpc>
                <a:spcPct val="150000"/>
              </a:lnSpc>
              <a:buFontTx/>
              <a:buChar char="-"/>
            </a:pPr>
            <a:r>
              <a:rPr lang="ar-EG" sz="1400" dirty="0" smtClean="0">
                <a:latin typeface="Alexandria"/>
                <a:cs typeface="Simplified Arabic" panose="02020603050405020304" pitchFamily="18" charset="-78"/>
              </a:rPr>
              <a:t>يختبر البحث لعلمي المعارف والعلاقات التي يتوصل اليها، ولا يعلنها الا بعد فحصها والتأكد منها بالتجربة.</a:t>
            </a:r>
          </a:p>
          <a:p>
            <a:pPr marL="285750" indent="-285750" algn="justLow" rtl="1">
              <a:lnSpc>
                <a:spcPct val="150000"/>
              </a:lnSpc>
              <a:buFontTx/>
              <a:buChar char="-"/>
            </a:pPr>
            <a:r>
              <a:rPr lang="ar-EG" sz="1400" dirty="0" smtClean="0">
                <a:latin typeface="Alexandria"/>
                <a:cs typeface="Simplified Arabic" panose="02020603050405020304" pitchFamily="18" charset="-78"/>
              </a:rPr>
              <a:t>يشمل البحث العلمي جميع ميادين المعرفة وجميع مشكلاتها ويستخدمها في جميع المجالات على حد سواء.</a:t>
            </a: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25781656"/>
      </p:ext>
    </p:extLst>
  </p:cSld>
  <p:clrMapOvr>
    <a:masterClrMapping/>
  </p:clrMapOvr>
  <p:transition spd="slow" advTm="45497">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905685"/>
          </a:xfrm>
          <a:prstGeom prst="rect">
            <a:avLst/>
          </a:prstGeom>
        </p:spPr>
        <p:txBody>
          <a:bodyPr wrap="square">
            <a:spAutoFit/>
          </a:bodyPr>
          <a:lstStyle/>
          <a:p>
            <a:pPr algn="justLow" rtl="1">
              <a:lnSpc>
                <a:spcPct val="150000"/>
              </a:lnSpc>
            </a:pPr>
            <a:r>
              <a:rPr lang="ar-EG" sz="1400" b="1" dirty="0" smtClean="0">
                <a:latin typeface="Alexandria"/>
                <a:cs typeface="Simplified Arabic" panose="02020603050405020304" pitchFamily="18" charset="-78"/>
              </a:rPr>
              <a:t>خصائص البحث العلمي</a:t>
            </a:r>
            <a:r>
              <a:rPr lang="ar-EG" sz="1400" dirty="0" smtClean="0">
                <a:latin typeface="Alexandria"/>
                <a:cs typeface="Simplified Arabic" panose="02020603050405020304" pitchFamily="18" charset="-78"/>
              </a:rPr>
              <a:t>:-</a:t>
            </a:r>
          </a:p>
          <a:p>
            <a:pPr algn="justLow" rtl="1">
              <a:lnSpc>
                <a:spcPct val="150000"/>
              </a:lnSpc>
            </a:pPr>
            <a:r>
              <a:rPr lang="ar-EG" sz="1400" dirty="0" smtClean="0">
                <a:solidFill>
                  <a:srgbClr val="00AEEF"/>
                </a:solidFill>
                <a:latin typeface="Alexandria"/>
                <a:cs typeface="Simplified Arabic" panose="02020603050405020304" pitchFamily="18" charset="-78"/>
              </a:rPr>
              <a:t>يمكن تلخيص خصائص البحث العلمي على النحو التالي</a:t>
            </a:r>
            <a:r>
              <a:rPr lang="ar-EG" sz="1400" dirty="0" smtClean="0">
                <a:latin typeface="Alexandria"/>
                <a:cs typeface="Simplified Arabic" panose="02020603050405020304" pitchFamily="18" charset="-78"/>
              </a:rPr>
              <a:t>:-</a:t>
            </a:r>
          </a:p>
          <a:p>
            <a:pPr algn="justLow" rtl="1">
              <a:lnSpc>
                <a:spcPct val="150000"/>
              </a:lnSpc>
            </a:pPr>
            <a:r>
              <a:rPr lang="ar-EG" sz="1400" b="1" dirty="0" smtClean="0">
                <a:latin typeface="Alexandria"/>
                <a:cs typeface="Simplified Arabic" panose="02020603050405020304" pitchFamily="18" charset="-78"/>
              </a:rPr>
              <a:t>1- الموضوعية</a:t>
            </a:r>
            <a:r>
              <a:rPr lang="ar-EG" sz="1400" dirty="0" smtClean="0">
                <a:latin typeface="Alexandria"/>
                <a:cs typeface="Simplified Arabic" panose="02020603050405020304" pitchFamily="18" charset="-78"/>
              </a:rPr>
              <a:t>: حيث تتم خطوات البحث العلمي كافة بشكل موضوعي وغير متحيز، بعيدا عن الآراء الشخصية والاهواء الخارجية، والتعصب لرأي محدد مسبقا، ولا يمكن اثبات الشيء ونقيضه في نفس الوقت، فالموضوعية في البحث العلمي تعيق الوصول الى نتائج غير علمية.</a:t>
            </a:r>
          </a:p>
          <a:p>
            <a:pPr marL="285750" lvl="0" indent="-285750" algn="justLow" rtl="1">
              <a:lnSpc>
                <a:spcPct val="150000"/>
              </a:lnSpc>
              <a:buFontTx/>
              <a:buChar char="-"/>
            </a:pPr>
            <a:r>
              <a:rPr lang="ar-EG" sz="1400" b="1" dirty="0" smtClean="0">
                <a:solidFill>
                  <a:prstClr val="black"/>
                </a:solidFill>
                <a:latin typeface="Alexandria"/>
                <a:cs typeface="Alexandria" charset="0"/>
              </a:rPr>
              <a:t>القدرة  </a:t>
            </a:r>
            <a:r>
              <a:rPr lang="ar-EG" sz="1400" b="1" dirty="0">
                <a:solidFill>
                  <a:prstClr val="black"/>
                </a:solidFill>
                <a:latin typeface="Alexandria"/>
                <a:cs typeface="Alexandria" charset="0"/>
              </a:rPr>
              <a:t>الاختبارية </a:t>
            </a:r>
            <a:r>
              <a:rPr lang="ar-EG" sz="1400" dirty="0">
                <a:solidFill>
                  <a:prstClr val="black"/>
                </a:solidFill>
                <a:latin typeface="Alexandria"/>
                <a:cs typeface="Alexandria" charset="0"/>
              </a:rPr>
              <a:t>:ويقصد بها أن تكون الظاهرة او مشكلة البحث قابلة للاختبار والقياس. </a:t>
            </a:r>
            <a:endParaRPr lang="ar-EG" sz="1400" dirty="0" smtClean="0">
              <a:solidFill>
                <a:prstClr val="black"/>
              </a:solidFill>
              <a:latin typeface="Alexandria"/>
              <a:cs typeface="Alexandria" charset="0"/>
            </a:endParaRPr>
          </a:p>
          <a:p>
            <a:pPr lvl="0" algn="justLow" rtl="1">
              <a:lnSpc>
                <a:spcPct val="150000"/>
              </a:lnSpc>
            </a:pPr>
            <a:r>
              <a:rPr lang="ar-EG" sz="1400" dirty="0" smtClean="0">
                <a:solidFill>
                  <a:prstClr val="black"/>
                </a:solidFill>
                <a:latin typeface="Alexandria"/>
                <a:cs typeface="Alexandria" charset="0"/>
              </a:rPr>
              <a:t>وتعنى </a:t>
            </a:r>
            <a:r>
              <a:rPr lang="ar-EG" sz="1400" dirty="0">
                <a:solidFill>
                  <a:prstClr val="black"/>
                </a:solidFill>
                <a:latin typeface="Alexandria"/>
                <a:cs typeface="Alexandria" charset="0"/>
              </a:rPr>
              <a:t>كذلك إمكانية جمع المعلومات اللازمة للاختبار الاحصائي  للتأكد من صحة الفروض. </a:t>
            </a:r>
            <a:endParaRPr lang="en-US" sz="1400" dirty="0">
              <a:solidFill>
                <a:prstClr val="black"/>
              </a:solidFill>
              <a:latin typeface="Alexandria"/>
              <a:cs typeface="Alexandria" charset="0"/>
            </a:endParaRPr>
          </a:p>
          <a:p>
            <a:pPr algn="justLow" rtl="1">
              <a:lnSpc>
                <a:spcPct val="150000"/>
              </a:lnSpc>
            </a:pPr>
            <a:endParaRPr lang="en-US" sz="1400" dirty="0">
              <a:latin typeface="Alexandria"/>
              <a:cs typeface="Simplified Arabic" panose="02020603050405020304" pitchFamily="18" charset="-78"/>
            </a:endParaRP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2</a:t>
            </a:r>
            <a:endParaRPr lang="en-US" sz="1400" dirty="0">
              <a:latin typeface="Alexandria" charset="0"/>
              <a:cs typeface="Alexandria" charset="0"/>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خصائص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43909239"/>
      </p:ext>
    </p:extLst>
  </p:cSld>
  <p:clrMapOvr>
    <a:masterClrMapping/>
  </p:clrMapOvr>
  <p:transition spd="slow" advTm="5548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تابع خصائص البحث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693319"/>
          </a:xfrm>
          <a:prstGeom prst="rect">
            <a:avLst/>
          </a:prstGeom>
          <a:noFill/>
        </p:spPr>
        <p:txBody>
          <a:bodyPr wrap="square" rtlCol="1">
            <a:spAutoFit/>
          </a:bodyPr>
          <a:lstStyle/>
          <a:p>
            <a:pPr lvl="0" algn="justLow" rtl="1">
              <a:lnSpc>
                <a:spcPct val="150000"/>
              </a:lnSpc>
            </a:pPr>
            <a:r>
              <a:rPr lang="ar-EG" dirty="0" smtClean="0">
                <a:solidFill>
                  <a:prstClr val="black"/>
                </a:solidFill>
              </a:rPr>
              <a:t>3- </a:t>
            </a:r>
            <a:r>
              <a:rPr lang="ar-EG" sz="1400" b="1" dirty="0">
                <a:solidFill>
                  <a:srgbClr val="00AEEF"/>
                </a:solidFill>
                <a:latin typeface="Alexandria"/>
              </a:rPr>
              <a:t>إمكانية تكرار النتائج وتعميمها</a:t>
            </a:r>
            <a:r>
              <a:rPr lang="ar-EG" sz="1400" dirty="0">
                <a:solidFill>
                  <a:prstClr val="black"/>
                </a:solidFill>
                <a:latin typeface="Alexandria"/>
              </a:rPr>
              <a:t>:-</a:t>
            </a:r>
          </a:p>
          <a:p>
            <a:pPr lvl="0" algn="justLow" rtl="1">
              <a:lnSpc>
                <a:spcPct val="150000"/>
              </a:lnSpc>
            </a:pPr>
            <a:r>
              <a:rPr lang="ar-EG" sz="1400" dirty="0">
                <a:solidFill>
                  <a:prstClr val="black"/>
                </a:solidFill>
                <a:latin typeface="Alexandria"/>
              </a:rPr>
              <a:t>حيث يمكن الحصول على نفس النتائج تقريبا مرة أخرى إذا تم اتباع نفس </a:t>
            </a:r>
            <a:r>
              <a:rPr lang="ar-EG" sz="1400" dirty="0" smtClean="0">
                <a:solidFill>
                  <a:prstClr val="black"/>
                </a:solidFill>
                <a:latin typeface="Alexandria"/>
              </a:rPr>
              <a:t>الأسلوب العلمي </a:t>
            </a:r>
            <a:r>
              <a:rPr lang="ar-EG" sz="1400" dirty="0">
                <a:solidFill>
                  <a:prstClr val="black"/>
                </a:solidFill>
                <a:latin typeface="Alexandria"/>
              </a:rPr>
              <a:t>على </a:t>
            </a:r>
            <a:r>
              <a:rPr lang="ar-EG" sz="1400" dirty="0" smtClean="0">
                <a:solidFill>
                  <a:prstClr val="black"/>
                </a:solidFill>
                <a:latin typeface="Alexandria"/>
              </a:rPr>
              <a:t>حالات أخرى مشابهة  </a:t>
            </a:r>
            <a:r>
              <a:rPr lang="ar-EG" sz="1400" dirty="0">
                <a:solidFill>
                  <a:prstClr val="black"/>
                </a:solidFill>
                <a:latin typeface="Alexandria"/>
              </a:rPr>
              <a:t>سواء في نفس </a:t>
            </a:r>
            <a:r>
              <a:rPr lang="ar-EG" sz="1400" dirty="0" smtClean="0">
                <a:solidFill>
                  <a:prstClr val="black"/>
                </a:solidFill>
                <a:latin typeface="Alexandria"/>
              </a:rPr>
              <a:t>الدولة أو غيرها، </a:t>
            </a:r>
            <a:r>
              <a:rPr lang="ar-EG" sz="1400" dirty="0">
                <a:solidFill>
                  <a:prstClr val="black"/>
                </a:solidFill>
                <a:latin typeface="Alexandria"/>
              </a:rPr>
              <a:t>وأيضا نفس المنهجية العلمية وخطوا ت البحث العلمي و نفس الشروط، كما يمكن تعميم النتائج  التي تم التوصل </a:t>
            </a:r>
            <a:r>
              <a:rPr lang="ar-EG" sz="1400" dirty="0" smtClean="0">
                <a:solidFill>
                  <a:schemeClr val="tx2"/>
                </a:solidFill>
                <a:latin typeface="Alexandria"/>
              </a:rPr>
              <a:t>اليها.</a:t>
            </a:r>
          </a:p>
          <a:p>
            <a:pPr lvl="0" algn="justLow" rtl="1">
              <a:lnSpc>
                <a:spcPct val="150000"/>
              </a:lnSpc>
            </a:pPr>
            <a:r>
              <a:rPr lang="ar-EG" sz="1400" dirty="0" smtClean="0">
                <a:solidFill>
                  <a:srgbClr val="FF0000"/>
                </a:solidFill>
                <a:latin typeface="Alexandria"/>
              </a:rPr>
              <a:t> فبدون </a:t>
            </a:r>
            <a:r>
              <a:rPr lang="ar-EG" sz="1400" dirty="0">
                <a:solidFill>
                  <a:srgbClr val="FF0000"/>
                </a:solidFill>
                <a:latin typeface="Alexandria"/>
              </a:rPr>
              <a:t>القدرة على التعميم، </a:t>
            </a:r>
            <a:r>
              <a:rPr lang="ar-EG" sz="1400" dirty="0" smtClean="0">
                <a:solidFill>
                  <a:srgbClr val="FF0000"/>
                </a:solidFill>
                <a:latin typeface="Alexandria"/>
              </a:rPr>
              <a:t>سيصبح </a:t>
            </a:r>
            <a:r>
              <a:rPr lang="ar-EG" sz="1400" dirty="0">
                <a:solidFill>
                  <a:srgbClr val="FF0000"/>
                </a:solidFill>
                <a:latin typeface="Alexandria"/>
              </a:rPr>
              <a:t>البحث العلمي أقل أهمية وبلا جدوى</a:t>
            </a:r>
            <a:r>
              <a:rPr lang="ar-EG" sz="1400" dirty="0">
                <a:solidFill>
                  <a:prstClr val="black"/>
                </a:solidFill>
                <a:latin typeface="Alexandria"/>
              </a:rPr>
              <a:t>.</a:t>
            </a:r>
          </a:p>
          <a:p>
            <a:pPr algn="justLow" rtl="1">
              <a:lnSpc>
                <a:spcPct val="150000"/>
              </a:lnSpc>
            </a:pPr>
            <a:endParaRPr lang="ar-EG" sz="2000" dirty="0" smtClean="0">
              <a:latin typeface="Alexandria"/>
            </a:endParaRPr>
          </a:p>
          <a:p>
            <a:pPr algn="justLow" rtl="1">
              <a:lnSpc>
                <a:spcPct val="150000"/>
              </a:lnSpc>
            </a:pPr>
            <a:endParaRPr lang="ar-EG" sz="2000" dirty="0">
              <a:latin typeface="Alexandria"/>
            </a:endParaRPr>
          </a:p>
        </p:txBody>
      </p:sp>
      <p:sp>
        <p:nvSpPr>
          <p:cNvPr id="9" name="TextBox 8"/>
          <p:cNvSpPr txBox="1"/>
          <p:nvPr/>
        </p:nvSpPr>
        <p:spPr>
          <a:xfrm>
            <a:off x="7212168" y="4597757"/>
            <a:ext cx="3940935" cy="2031325"/>
          </a:xfrm>
          <a:prstGeom prst="rect">
            <a:avLst/>
          </a:prstGeom>
          <a:noFill/>
        </p:spPr>
        <p:txBody>
          <a:bodyPr wrap="square" rtlCol="1">
            <a:spAutoFit/>
          </a:bodyPr>
          <a:lstStyle/>
          <a:p>
            <a:pPr algn="justLow" rtl="1">
              <a:lnSpc>
                <a:spcPct val="150000"/>
              </a:lnSpc>
            </a:pPr>
            <a:r>
              <a:rPr lang="ar-EG" sz="1400" dirty="0">
                <a:latin typeface="Alexandria"/>
              </a:rPr>
              <a:t>فمن  السهل على الباحث أن يختار موضوعا جذابا يلقي القبول من المشرف أو الجامعة، </a:t>
            </a:r>
            <a:r>
              <a:rPr lang="ar-EG" sz="1400" dirty="0" smtClean="0">
                <a:latin typeface="Alexandria"/>
              </a:rPr>
              <a:t>الا أنه  قد يعجز عن اختبار </a:t>
            </a:r>
            <a:r>
              <a:rPr lang="ar-EG" sz="1400" dirty="0">
                <a:latin typeface="Alexandria"/>
              </a:rPr>
              <a:t>الفروض، أو </a:t>
            </a:r>
            <a:r>
              <a:rPr lang="ar-EG" sz="1400" dirty="0" smtClean="0">
                <a:latin typeface="Alexandria"/>
              </a:rPr>
              <a:t>تحقيق </a:t>
            </a:r>
            <a:r>
              <a:rPr lang="ar-EG" sz="1400" dirty="0">
                <a:latin typeface="Alexandria"/>
              </a:rPr>
              <a:t>الأهداف، </a:t>
            </a:r>
            <a:r>
              <a:rPr lang="ar-EG" sz="1400" dirty="0" smtClean="0">
                <a:latin typeface="Alexandria"/>
              </a:rPr>
              <a:t>بسبب شح </a:t>
            </a:r>
            <a:r>
              <a:rPr lang="ar-EG" sz="1400" dirty="0">
                <a:latin typeface="Alexandria"/>
              </a:rPr>
              <a:t>البيانات، </a:t>
            </a:r>
            <a:r>
              <a:rPr lang="ar-EG" sz="1400" dirty="0" smtClean="0">
                <a:latin typeface="Alexandria"/>
              </a:rPr>
              <a:t>او عدم قدرته على التحليل الاحصائي، أو </a:t>
            </a:r>
            <a:r>
              <a:rPr lang="ar-EG" sz="1400" dirty="0">
                <a:latin typeface="Alexandria"/>
              </a:rPr>
              <a:t>غير ذلك  من الأسباب</a:t>
            </a:r>
            <a:r>
              <a:rPr lang="ar-EG" sz="1400" dirty="0" smtClean="0">
                <a:latin typeface="Alexandria"/>
              </a:rPr>
              <a:t>. حينها لا يكون الشغف بالموضوع كافيا، بل لابد من توافر القدرة الاختبارية للموضوع الذي اختاره الباحث لدراسته.</a:t>
            </a:r>
            <a:endParaRPr lang="ar-EG" sz="1400" dirty="0">
              <a:latin typeface="Alexandria"/>
            </a:endParaRP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85290677"/>
      </p:ext>
    </p:extLst>
  </p:cSld>
  <p:clrMapOvr>
    <a:masterClrMapping/>
  </p:clrMapOvr>
  <p:transition spd="slow" advTm="5525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تابع خصائص البحث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000821"/>
          </a:xfrm>
          <a:prstGeom prst="rect">
            <a:avLst/>
          </a:prstGeom>
          <a:noFill/>
        </p:spPr>
        <p:txBody>
          <a:bodyPr wrap="square" rtlCol="1">
            <a:spAutoFit/>
          </a:bodyPr>
          <a:lstStyle/>
          <a:p>
            <a:pPr algn="justLow" rtl="1">
              <a:lnSpc>
                <a:spcPct val="150000"/>
              </a:lnSpc>
            </a:pPr>
            <a:r>
              <a:rPr lang="ar-EG" sz="1400" dirty="0" smtClean="0">
                <a:latin typeface="Alexandria"/>
              </a:rPr>
              <a:t>5- </a:t>
            </a:r>
            <a:r>
              <a:rPr lang="ar-EG" sz="1400" b="1" dirty="0" smtClean="0">
                <a:solidFill>
                  <a:srgbClr val="FF0000"/>
                </a:solidFill>
                <a:latin typeface="Alexandria"/>
              </a:rPr>
              <a:t>الغاية او الهدف</a:t>
            </a:r>
            <a:r>
              <a:rPr lang="ar-EG" sz="1400" dirty="0" smtClean="0">
                <a:latin typeface="Alexandria"/>
              </a:rPr>
              <a:t>:.</a:t>
            </a:r>
          </a:p>
          <a:p>
            <a:pPr algn="justLow" rtl="1">
              <a:lnSpc>
                <a:spcPct val="150000"/>
              </a:lnSpc>
            </a:pPr>
            <a:r>
              <a:rPr lang="ar-EG" sz="1400" dirty="0" smtClean="0">
                <a:latin typeface="Alexandria"/>
              </a:rPr>
              <a:t>لابد للباحث أن يحدد غايته وأهدافه من البحث بشكل واضح، وأن يسعى من خلال خطوات البحث العلمي الى تحقيق تلك الأهداف، دون تخبط أو خروج عنها، او الانتقال الى تحقيق أهداف أخرى بعيدة كل البعد عنها، فلربما يراها الباحث ضرورة، ولكنها  قد صرفته وأبعدته  عن الأهداف الرئيسية للبحث.</a:t>
            </a:r>
          </a:p>
          <a:p>
            <a:pPr algn="justLow" rtl="1">
              <a:lnSpc>
                <a:spcPct val="150000"/>
              </a:lnSpc>
            </a:pPr>
            <a:r>
              <a:rPr lang="ar-EG" sz="1400" dirty="0" smtClean="0">
                <a:latin typeface="Alexandria"/>
              </a:rPr>
              <a:t>وبناء على تحديد تلك الأهداف بشكل واضح وتحقيقها، يقيم البحث من قبل لجنة الحكم والمناقشة، والتي تعد بمثابة المعيار الأساسي لقبول البحث أو رفضه.</a:t>
            </a:r>
            <a:endParaRPr lang="ar-EG" sz="1400" dirty="0">
              <a:latin typeface="Alexandria"/>
            </a:endParaRPr>
          </a:p>
        </p:txBody>
      </p:sp>
      <p:sp>
        <p:nvSpPr>
          <p:cNvPr id="9" name="TextBox 8"/>
          <p:cNvSpPr txBox="1"/>
          <p:nvPr/>
        </p:nvSpPr>
        <p:spPr>
          <a:xfrm>
            <a:off x="7212168" y="4597757"/>
            <a:ext cx="3940935" cy="1477328"/>
          </a:xfrm>
          <a:prstGeom prst="rect">
            <a:avLst/>
          </a:prstGeom>
          <a:noFill/>
        </p:spPr>
        <p:txBody>
          <a:bodyPr wrap="square" rtlCol="1">
            <a:spAutoFit/>
          </a:bodyPr>
          <a:lstStyle/>
          <a:p>
            <a:pPr algn="justLow" rtl="1">
              <a:lnSpc>
                <a:spcPct val="150000"/>
              </a:lnSpc>
            </a:pPr>
            <a:r>
              <a:rPr lang="ar-EG" b="1" dirty="0" smtClean="0">
                <a:solidFill>
                  <a:srgbClr val="FF0000"/>
                </a:solidFill>
              </a:rPr>
              <a:t>4</a:t>
            </a:r>
            <a:r>
              <a:rPr lang="ar-EG" sz="1400" b="1" dirty="0" smtClean="0">
                <a:solidFill>
                  <a:srgbClr val="FF0000"/>
                </a:solidFill>
                <a:latin typeface="Alexandria"/>
              </a:rPr>
              <a:t>- التبسيط والاختصار</a:t>
            </a:r>
            <a:r>
              <a:rPr lang="ar-EG" sz="1400" dirty="0" smtClean="0">
                <a:latin typeface="Alexandria"/>
              </a:rPr>
              <a:t>:</a:t>
            </a:r>
          </a:p>
          <a:p>
            <a:pPr algn="justLow" rtl="1">
              <a:lnSpc>
                <a:spcPct val="150000"/>
              </a:lnSpc>
            </a:pPr>
            <a:r>
              <a:rPr lang="ar-EG" sz="1400" dirty="0" smtClean="0">
                <a:latin typeface="Alexandria"/>
              </a:rPr>
              <a:t> أي التبسيط المنطقي والاختصار غير المخل بالمعنى والمعالجة والتناول المتسلسل للبيانات والمعلومات، وكذلك دون أي حشو او تعقيد في الأسلوب او التحليل.</a:t>
            </a:r>
            <a:endParaRPr lang="ar-EG" sz="1400" dirty="0">
              <a:latin typeface="Alexandria"/>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60232574"/>
      </p:ext>
    </p:extLst>
  </p:cSld>
  <p:clrMapOvr>
    <a:masterClrMapping/>
  </p:clrMapOvr>
  <p:transition spd="slow" advTm="6517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down)">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bldLst>
      <p:bldP spid="4"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تابع خصائص البحث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000821"/>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7-التراكمية</a:t>
            </a:r>
          </a:p>
          <a:p>
            <a:pPr algn="justLow" rtl="1">
              <a:lnSpc>
                <a:spcPct val="150000"/>
              </a:lnSpc>
            </a:pPr>
            <a:r>
              <a:rPr lang="ar-EG" sz="1400" dirty="0" smtClean="0">
                <a:latin typeface="Alexandria"/>
              </a:rPr>
              <a:t>وتعبر عن تراكم المعرفة، ومن هنا تنشأ أهمية الدراسات السابقة، واستعراضها في البحث.</a:t>
            </a:r>
          </a:p>
          <a:p>
            <a:pPr algn="justLow" rtl="1">
              <a:lnSpc>
                <a:spcPct val="150000"/>
              </a:lnSpc>
            </a:pPr>
            <a:r>
              <a:rPr lang="ar-EG" sz="1400" dirty="0" smtClean="0">
                <a:latin typeface="Alexandria"/>
              </a:rPr>
              <a:t>8</a:t>
            </a:r>
            <a:r>
              <a:rPr lang="ar-EG" sz="1400" b="1" dirty="0" smtClean="0">
                <a:solidFill>
                  <a:srgbClr val="FF0000"/>
                </a:solidFill>
                <a:latin typeface="Alexandria"/>
              </a:rPr>
              <a:t>- التنظيم</a:t>
            </a:r>
            <a:r>
              <a:rPr lang="ar-EG" sz="1400" dirty="0" smtClean="0">
                <a:latin typeface="Alexandria"/>
              </a:rPr>
              <a:t>: </a:t>
            </a:r>
          </a:p>
          <a:p>
            <a:pPr algn="justLow" rtl="1">
              <a:lnSpc>
                <a:spcPct val="150000"/>
              </a:lnSpc>
            </a:pPr>
            <a:r>
              <a:rPr lang="ar-EG" sz="1400" dirty="0" smtClean="0">
                <a:latin typeface="Alexandria"/>
              </a:rPr>
              <a:t>ويعبر التنظيم عن اتباع المنهج العلمي الذي يبدأ بتحديد المشكلة، ووضع الفروض، وإثباتها عن طريق الفحص وجمع البيانات، ثم الوصول الى النتائج. كما يعبر التنظيم أيضا عن طريقة عرض الباحث للبيانات وتسلسلها ليسهل على القارئ فهمها والتعاطي معها  بشكل فعال.</a:t>
            </a:r>
            <a:endParaRPr lang="ar-EG" sz="1400" dirty="0">
              <a:latin typeface="Alexandria"/>
            </a:endParaRPr>
          </a:p>
        </p:txBody>
      </p:sp>
      <p:sp>
        <p:nvSpPr>
          <p:cNvPr id="9" name="TextBox 8"/>
          <p:cNvSpPr txBox="1"/>
          <p:nvPr/>
        </p:nvSpPr>
        <p:spPr>
          <a:xfrm>
            <a:off x="7212168" y="4597757"/>
            <a:ext cx="3940935" cy="1154162"/>
          </a:xfrm>
          <a:prstGeom prst="rect">
            <a:avLst/>
          </a:prstGeom>
          <a:noFill/>
        </p:spPr>
        <p:txBody>
          <a:bodyPr wrap="square" rtlCol="1">
            <a:spAutoFit/>
          </a:bodyPr>
          <a:lstStyle/>
          <a:p>
            <a:pPr algn="justLow" rtl="1">
              <a:lnSpc>
                <a:spcPct val="150000"/>
              </a:lnSpc>
            </a:pPr>
            <a:r>
              <a:rPr lang="ar-EG" b="1" dirty="0" smtClean="0">
                <a:solidFill>
                  <a:srgbClr val="FF0000"/>
                </a:solidFill>
              </a:rPr>
              <a:t>6</a:t>
            </a:r>
            <a:r>
              <a:rPr lang="ar-EG" sz="1400" b="1" dirty="0" smtClean="0">
                <a:solidFill>
                  <a:srgbClr val="FF0000"/>
                </a:solidFill>
                <a:latin typeface="Alexandria"/>
              </a:rPr>
              <a:t>- المرونة</a:t>
            </a:r>
            <a:r>
              <a:rPr lang="ar-EG" sz="1400" dirty="0" smtClean="0">
                <a:latin typeface="Alexandria"/>
              </a:rPr>
              <a:t>:</a:t>
            </a:r>
          </a:p>
          <a:p>
            <a:pPr algn="justLow" rtl="1">
              <a:lnSpc>
                <a:spcPct val="150000"/>
              </a:lnSpc>
            </a:pPr>
            <a:r>
              <a:rPr lang="ar-EG" sz="1400" dirty="0" smtClean="0">
                <a:latin typeface="Alexandria"/>
              </a:rPr>
              <a:t>فالبحث العلمي يلائم  جميع المشاكل على اختلاف أنواعها، ويساعد في علاج وبحث الظواهر المتباينة.</a:t>
            </a:r>
            <a:endParaRPr lang="ar-EG" sz="1400" dirty="0">
              <a:latin typeface="Alexandria"/>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74102064"/>
      </p:ext>
    </p:extLst>
  </p:cSld>
  <p:clrMapOvr>
    <a:masterClrMapping/>
  </p:clrMapOvr>
  <p:transition spd="slow" advTm="4707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دوافع اجراء </a:t>
            </a:r>
          </a:p>
          <a:p>
            <a:pPr algn="ctr"/>
            <a:r>
              <a:rPr lang="ar-EG" sz="2400" b="1" dirty="0" smtClean="0">
                <a:solidFill>
                  <a:srgbClr val="00B0F0"/>
                </a:solidFill>
                <a:latin typeface="Alexandria" charset="0"/>
                <a:cs typeface="Alexandria" charset="0"/>
              </a:rPr>
              <a:t>البحوث والدراسات العلمية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323987"/>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1- </a:t>
            </a:r>
            <a:r>
              <a:rPr lang="ar-EG" sz="1400" dirty="0" smtClean="0">
                <a:latin typeface="Alexandria"/>
              </a:rPr>
              <a:t>الرغبة في إيجاد حل لمشكلة معينة في المجتمع</a:t>
            </a:r>
            <a:r>
              <a:rPr lang="ar-EG" sz="1400" b="1" dirty="0" smtClean="0">
                <a:latin typeface="Alexandria"/>
              </a:rPr>
              <a:t>.</a:t>
            </a:r>
          </a:p>
          <a:p>
            <a:pPr algn="justLow" rtl="1">
              <a:lnSpc>
                <a:spcPct val="150000"/>
              </a:lnSpc>
            </a:pPr>
            <a:r>
              <a:rPr lang="ar-EG" sz="1400" b="1" dirty="0" smtClean="0">
                <a:latin typeface="Alexandria"/>
              </a:rPr>
              <a:t>2</a:t>
            </a:r>
            <a:r>
              <a:rPr lang="ar-EG" sz="1400" dirty="0" smtClean="0">
                <a:latin typeface="Alexandria"/>
              </a:rPr>
              <a:t>- الرغبة في الحصول على درجة علمية أكاديمية ( ماجستير ودكتوراه)</a:t>
            </a:r>
          </a:p>
          <a:p>
            <a:pPr algn="justLow" rtl="1">
              <a:lnSpc>
                <a:spcPct val="150000"/>
              </a:lnSpc>
            </a:pPr>
            <a:r>
              <a:rPr lang="ar-EG" sz="1400" dirty="0" smtClean="0">
                <a:latin typeface="Alexandria"/>
              </a:rPr>
              <a:t>3- توجهات المؤسسة وظروفها التي تقتضى اجراء البحوث والدراسات.</a:t>
            </a:r>
          </a:p>
          <a:p>
            <a:pPr algn="justLow" rtl="1">
              <a:lnSpc>
                <a:spcPct val="150000"/>
              </a:lnSpc>
            </a:pPr>
            <a:r>
              <a:rPr lang="ar-EG" sz="1400" dirty="0" smtClean="0">
                <a:latin typeface="Alexandria"/>
              </a:rPr>
              <a:t>4- الشكوك في نتائج الدراسات والبحوث السابقة</a:t>
            </a:r>
          </a:p>
          <a:p>
            <a:pPr algn="justLow" rtl="1">
              <a:lnSpc>
                <a:spcPct val="150000"/>
              </a:lnSpc>
            </a:pPr>
            <a:r>
              <a:rPr lang="ar-EG" sz="1400" dirty="0" smtClean="0">
                <a:latin typeface="Alexandria"/>
              </a:rPr>
              <a:t>5- حب الاستطلاع.</a:t>
            </a:r>
          </a:p>
          <a:p>
            <a:pPr algn="justLow" rtl="1">
              <a:lnSpc>
                <a:spcPct val="150000"/>
              </a:lnSpc>
            </a:pPr>
            <a:r>
              <a:rPr lang="ar-EG" sz="1400" dirty="0" smtClean="0">
                <a:latin typeface="Alexandria"/>
              </a:rPr>
              <a:t>6- الرغبة في التعلم والاستزادة من المعرفة</a:t>
            </a:r>
          </a:p>
          <a:p>
            <a:pPr algn="justLow" rtl="1">
              <a:lnSpc>
                <a:spcPct val="150000"/>
              </a:lnSpc>
            </a:pPr>
            <a:r>
              <a:rPr lang="ar-EG" sz="1400" dirty="0" smtClean="0">
                <a:latin typeface="Alexandria"/>
              </a:rPr>
              <a:t>7- الحرص على كشف حقائق جديدة عن موضوع معين.</a:t>
            </a:r>
          </a:p>
          <a:p>
            <a:pPr algn="justLow" rtl="1">
              <a:lnSpc>
                <a:spcPct val="150000"/>
              </a:lnSpc>
            </a:pPr>
            <a:r>
              <a:rPr lang="ar-EG" sz="1400" dirty="0" smtClean="0">
                <a:latin typeface="Alexandria"/>
              </a:rPr>
              <a:t>8- الرغبة في سد العجز في الإنتاج الفكري.</a:t>
            </a:r>
            <a:endParaRPr lang="ar-EG" sz="1400" dirty="0">
              <a:latin typeface="Alexandria"/>
            </a:endParaRPr>
          </a:p>
        </p:txBody>
      </p:sp>
      <p:sp>
        <p:nvSpPr>
          <p:cNvPr id="9" name="TextBox 8"/>
          <p:cNvSpPr txBox="1"/>
          <p:nvPr/>
        </p:nvSpPr>
        <p:spPr>
          <a:xfrm>
            <a:off x="7212168" y="4597757"/>
            <a:ext cx="3940935" cy="779701"/>
          </a:xfrm>
          <a:prstGeom prst="rect">
            <a:avLst/>
          </a:prstGeom>
          <a:noFill/>
        </p:spPr>
        <p:txBody>
          <a:bodyPr wrap="square" rtlCol="1">
            <a:spAutoFit/>
          </a:bodyPr>
          <a:lstStyle/>
          <a:p>
            <a:pPr algn="justLow" rtl="1">
              <a:lnSpc>
                <a:spcPct val="150000"/>
              </a:lnSpc>
            </a:pPr>
            <a:r>
              <a:rPr lang="ar-EG" sz="1400" dirty="0" smtClean="0">
                <a:latin typeface="Alexandria"/>
              </a:rPr>
              <a:t>تتعدد الأسباب والدوافع التي تحفز الباحثين وتحركهم لإجراء البحوث والدراسات، ومنها</a:t>
            </a:r>
            <a:r>
              <a:rPr lang="ar-EG" b="1" dirty="0" smtClean="0">
                <a:solidFill>
                  <a:srgbClr val="FF0000"/>
                </a:solidFill>
              </a:rPr>
              <a:t>:-</a:t>
            </a:r>
            <a:endParaRPr lang="ar-EG" sz="1400" dirty="0">
              <a:latin typeface="Alexandria"/>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84065067"/>
      </p:ext>
    </p:extLst>
  </p:cSld>
  <p:clrMapOvr>
    <a:masterClrMapping/>
  </p:clrMapOvr>
  <p:transition spd="slow" advTm="6397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صفات الباحث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739485"/>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1- </a:t>
            </a:r>
            <a:r>
              <a:rPr lang="ar-EG" b="1" dirty="0" smtClean="0">
                <a:solidFill>
                  <a:schemeClr val="accent1"/>
                </a:solidFill>
                <a:latin typeface="Alexandria"/>
              </a:rPr>
              <a:t>الموهبة والاستعداد الفطري</a:t>
            </a:r>
            <a:r>
              <a:rPr lang="ar-EG" sz="1400" dirty="0" smtClean="0">
                <a:latin typeface="Alexandria"/>
              </a:rPr>
              <a:t>:-</a:t>
            </a:r>
          </a:p>
          <a:p>
            <a:pPr algn="justLow" rtl="1">
              <a:lnSpc>
                <a:spcPct val="150000"/>
              </a:lnSpc>
            </a:pPr>
            <a:r>
              <a:rPr lang="ar-EG" sz="1400" dirty="0" smtClean="0">
                <a:latin typeface="Alexandria"/>
              </a:rPr>
              <a:t>وتعبر عن الاستعداد الفطري لدى الفرد للبراعة فيما يود القيام به من سلوك، فكريا كان أو عمليا.</a:t>
            </a:r>
          </a:p>
          <a:p>
            <a:pPr algn="justLow" rtl="1">
              <a:lnSpc>
                <a:spcPct val="150000"/>
              </a:lnSpc>
            </a:pPr>
            <a:r>
              <a:rPr lang="ar-EG" sz="1400" b="1" dirty="0" smtClean="0">
                <a:solidFill>
                  <a:schemeClr val="accent1"/>
                </a:solidFill>
                <a:latin typeface="Alexandria"/>
              </a:rPr>
              <a:t>وقد حدد العلماء مظاهر وجود هذه الموهبة لدى طلاب الدراسات العليا، فيما يأتي</a:t>
            </a:r>
            <a:r>
              <a:rPr lang="ar-EG" sz="1400" dirty="0" smtClean="0">
                <a:latin typeface="Alexandria"/>
              </a:rPr>
              <a:t>:-</a:t>
            </a:r>
          </a:p>
          <a:p>
            <a:pPr marL="285750" indent="-285750" algn="justLow" rtl="1">
              <a:lnSpc>
                <a:spcPct val="150000"/>
              </a:lnSpc>
              <a:buFontTx/>
              <a:buChar char="-"/>
            </a:pPr>
            <a:r>
              <a:rPr lang="ar-EG" sz="1400" dirty="0" smtClean="0">
                <a:latin typeface="Alexandria"/>
              </a:rPr>
              <a:t>القدرة على اختيار موضوع جديد للبحث من خلال القراءة والاطلاع.</a:t>
            </a:r>
          </a:p>
          <a:p>
            <a:pPr marL="285750" indent="-285750" algn="justLow" rtl="1">
              <a:lnSpc>
                <a:spcPct val="150000"/>
              </a:lnSpc>
              <a:buFontTx/>
              <a:buChar char="-"/>
            </a:pPr>
            <a:r>
              <a:rPr lang="ar-EG" sz="1400" dirty="0" smtClean="0">
                <a:latin typeface="Alexandria"/>
              </a:rPr>
              <a:t>القدرة على وضع تخطيط مبدئي للموضوع الذي اختاره</a:t>
            </a:r>
          </a:p>
          <a:p>
            <a:pPr marL="285750" indent="-285750" algn="justLow" rtl="1">
              <a:lnSpc>
                <a:spcPct val="150000"/>
              </a:lnSpc>
              <a:buFontTx/>
              <a:buChar char="-"/>
            </a:pPr>
            <a:r>
              <a:rPr lang="ar-EG" sz="1400" dirty="0" smtClean="0">
                <a:latin typeface="Alexandria"/>
              </a:rPr>
              <a:t>القدرة على نقد الأفكار والبرهنة على فكرته.</a:t>
            </a:r>
          </a:p>
          <a:p>
            <a:pPr marL="285750" indent="-285750" algn="justLow" rtl="1">
              <a:lnSpc>
                <a:spcPct val="150000"/>
              </a:lnSpc>
              <a:buFontTx/>
              <a:buChar char="-"/>
            </a:pPr>
            <a:r>
              <a:rPr lang="ar-EG" sz="1400" dirty="0" smtClean="0">
                <a:latin typeface="Alexandria"/>
              </a:rPr>
              <a:t>القدرة على المناقشة والفهم وتوجيه الأنظار نحو  الأفكار الجديدة.</a:t>
            </a:r>
            <a:endParaRPr lang="ar-EG" sz="1400" dirty="0">
              <a:latin typeface="Alexandria"/>
            </a:endParaRPr>
          </a:p>
        </p:txBody>
      </p:sp>
      <p:sp>
        <p:nvSpPr>
          <p:cNvPr id="9" name="TextBox 8"/>
          <p:cNvSpPr txBox="1"/>
          <p:nvPr/>
        </p:nvSpPr>
        <p:spPr>
          <a:xfrm>
            <a:off x="7212168" y="4597757"/>
            <a:ext cx="3940935" cy="779701"/>
          </a:xfrm>
          <a:prstGeom prst="rect">
            <a:avLst/>
          </a:prstGeom>
          <a:noFill/>
        </p:spPr>
        <p:txBody>
          <a:bodyPr wrap="square" rtlCol="1">
            <a:spAutoFit/>
          </a:bodyPr>
          <a:lstStyle/>
          <a:p>
            <a:pPr algn="justLow" rtl="1">
              <a:lnSpc>
                <a:spcPct val="150000"/>
              </a:lnSpc>
            </a:pPr>
            <a:r>
              <a:rPr lang="ar-EG" sz="1400" b="1" dirty="0" smtClean="0">
                <a:solidFill>
                  <a:srgbClr val="C00000"/>
                </a:solidFill>
                <a:latin typeface="Alexandria"/>
              </a:rPr>
              <a:t>هناك مجموعة من الصفات التي ينبغي أن يتحلى بها الباحث، ومنها</a:t>
            </a:r>
            <a:r>
              <a:rPr lang="ar-EG" b="1" dirty="0" smtClean="0">
                <a:solidFill>
                  <a:srgbClr val="C00000"/>
                </a:solidFill>
              </a:rPr>
              <a:t>:-</a:t>
            </a:r>
            <a:endParaRPr lang="ar-EG" sz="1400" b="1" dirty="0">
              <a:solidFill>
                <a:srgbClr val="C00000"/>
              </a:solidFill>
              <a:latin typeface="Alexandria"/>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19323202"/>
      </p:ext>
    </p:extLst>
  </p:cSld>
  <p:clrMapOvr>
    <a:masterClrMapping/>
  </p:clrMapOvr>
  <p:transition spd="slow" advTm="5000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صفات الباحث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1384995"/>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3- الفضول المعرفي:</a:t>
            </a:r>
          </a:p>
          <a:p>
            <a:pPr algn="justLow" rtl="1">
              <a:lnSpc>
                <a:spcPct val="150000"/>
              </a:lnSpc>
            </a:pPr>
            <a:r>
              <a:rPr lang="ar-EG" sz="1400" dirty="0" smtClean="0">
                <a:latin typeface="Alexandria"/>
              </a:rPr>
              <a:t>فلابد أن يتمتع الباحث بالفضول المعرفي الذي يجعله دائما في حالة متابعة لكل المستجدات والمعارف، سواء تلك التي تتعلق بتخصصه، </a:t>
            </a:r>
            <a:r>
              <a:rPr lang="ar-EG" sz="1400" dirty="0" smtClean="0">
                <a:latin typeface="Alexandria"/>
              </a:rPr>
              <a:t>أو غير تخصصه..</a:t>
            </a:r>
            <a:endParaRPr lang="ar-EG" sz="1400" dirty="0">
              <a:latin typeface="Alexandria"/>
            </a:endParaRPr>
          </a:p>
        </p:txBody>
      </p:sp>
      <p:sp>
        <p:nvSpPr>
          <p:cNvPr id="9" name="TextBox 8"/>
          <p:cNvSpPr txBox="1"/>
          <p:nvPr/>
        </p:nvSpPr>
        <p:spPr>
          <a:xfrm>
            <a:off x="7212168" y="4597757"/>
            <a:ext cx="3940935" cy="1708160"/>
          </a:xfrm>
          <a:prstGeom prst="rect">
            <a:avLst/>
          </a:prstGeom>
          <a:noFill/>
        </p:spPr>
        <p:txBody>
          <a:bodyPr wrap="square" rtlCol="1">
            <a:spAutoFit/>
          </a:bodyPr>
          <a:lstStyle/>
          <a:p>
            <a:pPr algn="justLow" rtl="1">
              <a:lnSpc>
                <a:spcPct val="150000"/>
              </a:lnSpc>
            </a:pPr>
            <a:r>
              <a:rPr lang="ar-EG" sz="1400" dirty="0" smtClean="0">
                <a:solidFill>
                  <a:srgbClr val="C00000"/>
                </a:solidFill>
                <a:latin typeface="Alexandria"/>
              </a:rPr>
              <a:t>2- المنهجية العلمية:</a:t>
            </a:r>
          </a:p>
          <a:p>
            <a:pPr algn="justLow" rtl="1">
              <a:lnSpc>
                <a:spcPct val="150000"/>
              </a:lnSpc>
            </a:pPr>
            <a:r>
              <a:rPr lang="ar-EG" sz="1400" dirty="0" smtClean="0">
                <a:latin typeface="Alexandria"/>
              </a:rPr>
              <a:t>وتعبر عن معرفة الباحث بأصول المنهج العلمي العام، وقواعد المنهج العلمي الخاص، اللذين يناسبان موضوع بحثه، مع توافر القدرة لديه على اعداد بحثه بما يتوافق مع قوانين ومنهجية البحث العلمي، ليصل في النهاية الى نتائج سليمة في بحثه.</a:t>
            </a:r>
            <a:endParaRPr lang="ar-EG" sz="1400" dirty="0">
              <a:latin typeface="Alexandria"/>
            </a:endParaRPr>
          </a:p>
        </p:txBody>
      </p:sp>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624335510"/>
      </p:ext>
    </p:extLst>
  </p:cSld>
  <p:clrMapOvr>
    <a:masterClrMapping/>
  </p:clrMapOvr>
  <p:transition spd="slow" advTm="4537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تابع صفات الباحث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3831818"/>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5- </a:t>
            </a:r>
            <a:r>
              <a:rPr lang="ar-EG" b="1" dirty="0" smtClean="0">
                <a:solidFill>
                  <a:srgbClr val="FF0000"/>
                </a:solidFill>
                <a:latin typeface="Alexandria"/>
              </a:rPr>
              <a:t>الصدق في القول</a:t>
            </a:r>
            <a:r>
              <a:rPr lang="ar-EG" sz="1400" b="1" dirty="0" smtClean="0">
                <a:solidFill>
                  <a:srgbClr val="FF0000"/>
                </a:solidFill>
                <a:latin typeface="Alexandria"/>
              </a:rPr>
              <a:t>:</a:t>
            </a:r>
          </a:p>
          <a:p>
            <a:pPr algn="justLow" rtl="1">
              <a:lnSpc>
                <a:spcPct val="150000"/>
              </a:lnSpc>
            </a:pPr>
            <a:r>
              <a:rPr lang="ar-EG" sz="1400" dirty="0" smtClean="0">
                <a:latin typeface="Alexandria"/>
              </a:rPr>
              <a:t>فلابد للباحث أن يكون صادقا في كل ما يقوله في بحثه ، والا يخالف او يزور فيما ينقله عن الاخرين.</a:t>
            </a:r>
          </a:p>
          <a:p>
            <a:pPr algn="justLow" rtl="1">
              <a:lnSpc>
                <a:spcPct val="150000"/>
              </a:lnSpc>
            </a:pPr>
            <a:r>
              <a:rPr lang="ar-EG" sz="1400" dirty="0" smtClean="0">
                <a:latin typeface="Alexandria"/>
              </a:rPr>
              <a:t>6- </a:t>
            </a:r>
            <a:r>
              <a:rPr lang="ar-EG" b="1" dirty="0" smtClean="0">
                <a:solidFill>
                  <a:srgbClr val="F58221"/>
                </a:solidFill>
                <a:latin typeface="Alexandria"/>
              </a:rPr>
              <a:t>الصراحة في الرأي</a:t>
            </a:r>
            <a:r>
              <a:rPr lang="ar-EG" b="1" dirty="0" smtClean="0">
                <a:latin typeface="Alexandria"/>
              </a:rPr>
              <a:t>:.</a:t>
            </a:r>
          </a:p>
          <a:p>
            <a:pPr algn="justLow" rtl="1">
              <a:lnSpc>
                <a:spcPct val="150000"/>
              </a:lnSpc>
            </a:pPr>
            <a:r>
              <a:rPr lang="ar-EG" sz="1400" dirty="0" smtClean="0">
                <a:latin typeface="Alexandria"/>
              </a:rPr>
              <a:t>ينبغي للباحث أن يكون صريحا في إبداء آراء غيره من الباحثين، حتى وان كانت مخالفة لرأيه، لأن الباحث هو في المقام الأول باحث عن الحقيقة، والحقيقة لا تحتمل الكذب فيها.</a:t>
            </a:r>
          </a:p>
          <a:p>
            <a:pPr algn="justLow" rtl="1">
              <a:lnSpc>
                <a:spcPct val="150000"/>
              </a:lnSpc>
            </a:pPr>
            <a:r>
              <a:rPr lang="ar-EG" sz="1400" dirty="0" smtClean="0">
                <a:latin typeface="Alexandria"/>
              </a:rPr>
              <a:t>7</a:t>
            </a:r>
            <a:r>
              <a:rPr lang="ar-EG" sz="1400" b="1" dirty="0" smtClean="0">
                <a:solidFill>
                  <a:srgbClr val="FF0000"/>
                </a:solidFill>
                <a:latin typeface="Alexandria"/>
              </a:rPr>
              <a:t>- الموضوعية</a:t>
            </a:r>
            <a:r>
              <a:rPr lang="ar-EG" sz="1400" dirty="0" smtClean="0">
                <a:latin typeface="Alexandria"/>
              </a:rPr>
              <a:t>:</a:t>
            </a:r>
          </a:p>
          <a:p>
            <a:pPr algn="justLow" rtl="1">
              <a:lnSpc>
                <a:spcPct val="150000"/>
              </a:lnSpc>
            </a:pPr>
            <a:r>
              <a:rPr lang="ar-EG" sz="1400" dirty="0" smtClean="0">
                <a:latin typeface="Alexandria"/>
              </a:rPr>
              <a:t>وتعني أن يكون الباحث موضوعيا، فلا يقحم في بحثه أي اعتبارات شخصية،  بل يحرص على الموضوعية، ويتجنب التعاطف قدر الامكان.</a:t>
            </a:r>
            <a:endParaRPr lang="ar-EG" sz="1400" dirty="0">
              <a:latin typeface="Alexandria"/>
            </a:endParaRPr>
          </a:p>
        </p:txBody>
      </p:sp>
      <p:sp>
        <p:nvSpPr>
          <p:cNvPr id="9" name="TextBox 8"/>
          <p:cNvSpPr txBox="1"/>
          <p:nvPr/>
        </p:nvSpPr>
        <p:spPr>
          <a:xfrm>
            <a:off x="7212168" y="4597757"/>
            <a:ext cx="3940935" cy="1800493"/>
          </a:xfrm>
          <a:prstGeom prst="rect">
            <a:avLst/>
          </a:prstGeom>
          <a:noFill/>
        </p:spPr>
        <p:txBody>
          <a:bodyPr wrap="square" rtlCol="1">
            <a:spAutoFit/>
          </a:bodyPr>
          <a:lstStyle/>
          <a:p>
            <a:pPr algn="justLow" rtl="1">
              <a:lnSpc>
                <a:spcPct val="150000"/>
              </a:lnSpc>
            </a:pPr>
            <a:r>
              <a:rPr lang="ar-EG" sz="1400" dirty="0" smtClean="0">
                <a:solidFill>
                  <a:srgbClr val="C00000"/>
                </a:solidFill>
                <a:latin typeface="Alexandria"/>
              </a:rPr>
              <a:t>4- </a:t>
            </a:r>
            <a:r>
              <a:rPr lang="ar-EG" dirty="0" smtClean="0">
                <a:solidFill>
                  <a:srgbClr val="C00000"/>
                </a:solidFill>
                <a:latin typeface="Alexandria"/>
              </a:rPr>
              <a:t>الأمانة في النقل</a:t>
            </a:r>
            <a:r>
              <a:rPr lang="ar-EG" sz="1400" dirty="0" smtClean="0">
                <a:solidFill>
                  <a:srgbClr val="C00000"/>
                </a:solidFill>
                <a:latin typeface="Alexandria"/>
              </a:rPr>
              <a:t>:</a:t>
            </a:r>
          </a:p>
          <a:p>
            <a:pPr algn="justLow" rtl="1">
              <a:lnSpc>
                <a:spcPct val="150000"/>
              </a:lnSpc>
            </a:pPr>
            <a:r>
              <a:rPr lang="ar-EG" sz="1400" dirty="0" smtClean="0">
                <a:latin typeface="Alexandria"/>
              </a:rPr>
              <a:t>وتعبر عن أمانة الباحث فيما ينقله من نصوص او آراء عن غيره من الباحثين، فلا يزيد فيها او ينقص، أو يغير فيها مخلا بمعناها.</a:t>
            </a:r>
          </a:p>
          <a:p>
            <a:pPr algn="justLow" rtl="1">
              <a:lnSpc>
                <a:spcPct val="150000"/>
              </a:lnSpc>
            </a:pPr>
            <a:r>
              <a:rPr lang="ar-EG" sz="1400" dirty="0" smtClean="0">
                <a:latin typeface="Alexandria"/>
              </a:rPr>
              <a:t>ويندرج ضمنها أيضا قضايا الانتحال والسرقة، و ينبغي على الباحث أن يتحرى نسب النص الى مصدره والرأي الى قائله.</a:t>
            </a:r>
            <a:endParaRPr lang="ar-EG" sz="1400" dirty="0">
              <a:latin typeface="Alexandria"/>
            </a:endParaRPr>
          </a:p>
        </p:txBody>
      </p:sp>
      <p:pic>
        <p:nvPicPr>
          <p:cNvPr id="11" name="Audio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84327934"/>
      </p:ext>
    </p:extLst>
  </p:cSld>
  <p:clrMapOvr>
    <a:masterClrMapping/>
  </p:clrMapOvr>
  <p:transition spd="slow" advTm="40468">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تابع صفات الباحث العلمي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marL="285750" indent="-285750" algn="justLow" rtl="1">
              <a:lnSpc>
                <a:spcPct val="150000"/>
              </a:lnSpc>
              <a:buFontTx/>
              <a:buChar char="-"/>
            </a:pPr>
            <a:r>
              <a:rPr lang="ar-EG" sz="1400" b="1" dirty="0" smtClean="0">
                <a:solidFill>
                  <a:srgbClr val="FF0000"/>
                </a:solidFill>
                <a:latin typeface="Alexandria"/>
              </a:rPr>
              <a:t>الصبر</a:t>
            </a:r>
            <a:r>
              <a:rPr lang="ar-EG" sz="1400" dirty="0" smtClean="0">
                <a:latin typeface="Alexandria"/>
              </a:rPr>
              <a:t>:  لأن البحث مسؤولية، ينبغي على الباحث أن يحملها، والتحمل في حاجة الى الصبر.</a:t>
            </a:r>
          </a:p>
          <a:p>
            <a:pPr marL="285750" indent="-285750" algn="justLow" rtl="1">
              <a:lnSpc>
                <a:spcPct val="150000"/>
              </a:lnSpc>
              <a:buFontTx/>
              <a:buChar char="-"/>
            </a:pPr>
            <a:r>
              <a:rPr lang="ar-EG" sz="1400" dirty="0" smtClean="0">
                <a:solidFill>
                  <a:srgbClr val="FF0000"/>
                </a:solidFill>
                <a:latin typeface="Alexandria"/>
              </a:rPr>
              <a:t>المثابرة على مواصلة البحث </a:t>
            </a:r>
            <a:r>
              <a:rPr lang="ar-EG" sz="1400" dirty="0" smtClean="0">
                <a:latin typeface="Alexandria"/>
              </a:rPr>
              <a:t>فلا تثنيه العوائق والصعوبات، بل يحاول تذليلها وتسهيلها والتغلب عليها.</a:t>
            </a:r>
          </a:p>
          <a:p>
            <a:pPr marL="285750" indent="-285750" algn="justLow" rtl="1">
              <a:lnSpc>
                <a:spcPct val="150000"/>
              </a:lnSpc>
              <a:buFontTx/>
              <a:buChar char="-"/>
            </a:pPr>
            <a:r>
              <a:rPr lang="ar-EG" sz="1400" dirty="0" smtClean="0">
                <a:solidFill>
                  <a:srgbClr val="FF0000"/>
                </a:solidFill>
                <a:latin typeface="Alexandria"/>
              </a:rPr>
              <a:t>الاحترام لآراء الاخرين </a:t>
            </a:r>
            <a:r>
              <a:rPr lang="ar-EG" sz="1400" dirty="0" smtClean="0">
                <a:latin typeface="Alexandria"/>
              </a:rPr>
              <a:t>مهما هزلت او تضاءلت.</a:t>
            </a:r>
          </a:p>
          <a:p>
            <a:pPr marL="285750" indent="-285750" algn="justLow" rtl="1">
              <a:lnSpc>
                <a:spcPct val="150000"/>
              </a:lnSpc>
              <a:buFontTx/>
              <a:buChar char="-"/>
            </a:pPr>
            <a:r>
              <a:rPr lang="ar-EG" sz="1400" dirty="0" smtClean="0">
                <a:solidFill>
                  <a:srgbClr val="FF0000"/>
                </a:solidFill>
                <a:latin typeface="Alexandria"/>
              </a:rPr>
              <a:t>التواضع</a:t>
            </a:r>
            <a:r>
              <a:rPr lang="ar-EG" sz="1400" dirty="0" smtClean="0">
                <a:latin typeface="Alexandria"/>
              </a:rPr>
              <a:t>، فلا يأخذه الغرور بما يصل اليه من نتائج ذات قيمة علمية، فالغرور مطية الهلاك.</a:t>
            </a:r>
          </a:p>
          <a:p>
            <a:pPr algn="justLow" rtl="1">
              <a:lnSpc>
                <a:spcPct val="150000"/>
              </a:lnSpc>
            </a:pPr>
            <a:endParaRPr lang="ar-EG" sz="1400" dirty="0">
              <a:latin typeface="Alexandria"/>
            </a:endParaRPr>
          </a:p>
        </p:txBody>
      </p:sp>
      <p:sp>
        <p:nvSpPr>
          <p:cNvPr id="9" name="TextBox 8"/>
          <p:cNvSpPr txBox="1"/>
          <p:nvPr/>
        </p:nvSpPr>
        <p:spPr>
          <a:xfrm>
            <a:off x="7212168" y="4597757"/>
            <a:ext cx="3940935" cy="830997"/>
          </a:xfrm>
          <a:prstGeom prst="rect">
            <a:avLst/>
          </a:prstGeom>
          <a:noFill/>
        </p:spPr>
        <p:txBody>
          <a:bodyPr wrap="square" rtlCol="1">
            <a:spAutoFit/>
          </a:bodyPr>
          <a:lstStyle/>
          <a:p>
            <a:pPr algn="justLow" rtl="1">
              <a:lnSpc>
                <a:spcPct val="150000"/>
              </a:lnSpc>
            </a:pPr>
            <a:r>
              <a:rPr lang="ar-EG" sz="1400" dirty="0" smtClean="0">
                <a:solidFill>
                  <a:srgbClr val="C00000"/>
                </a:solidFill>
                <a:latin typeface="Alexandria"/>
              </a:rPr>
              <a:t>8- </a:t>
            </a:r>
            <a:r>
              <a:rPr lang="ar-EG" dirty="0" smtClean="0">
                <a:solidFill>
                  <a:srgbClr val="C00000"/>
                </a:solidFill>
                <a:latin typeface="Alexandria"/>
              </a:rPr>
              <a:t>الأخلاق</a:t>
            </a:r>
          </a:p>
          <a:p>
            <a:pPr algn="justLow" rtl="1">
              <a:lnSpc>
                <a:spcPct val="150000"/>
              </a:lnSpc>
            </a:pPr>
            <a:r>
              <a:rPr lang="ar-EG" sz="1400" dirty="0" smtClean="0">
                <a:latin typeface="Alexandria"/>
              </a:rPr>
              <a:t>وتعنى أن يتحلى الباحث بالأخلاقيات الآتية:-.</a:t>
            </a:r>
            <a:endParaRPr lang="ar-EG" sz="1400" dirty="0">
              <a:latin typeface="Alexandria"/>
            </a:endParaRPr>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41180975"/>
      </p:ext>
    </p:extLst>
  </p:cSld>
  <p:clrMapOvr>
    <a:masterClrMapping/>
  </p:clrMapOvr>
  <p:transition spd="slow" advTm="3899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062103"/>
          </a:xfrm>
          <a:prstGeom prst="rect">
            <a:avLst/>
          </a:prstGeom>
          <a:noFill/>
        </p:spPr>
        <p:txBody>
          <a:bodyPr wrap="square" rtlCol="0">
            <a:spAutoFit/>
          </a:bodyPr>
          <a:lstStyle/>
          <a:p>
            <a:pPr algn="justLow" rtl="1"/>
            <a:r>
              <a:rPr lang="ar-EG" sz="2000" b="1" dirty="0" smtClean="0">
                <a:solidFill>
                  <a:srgbClr val="669BBC"/>
                </a:solidFill>
                <a:latin typeface="Alexandria" charset="0"/>
                <a:cs typeface="Alexandria" charset="0"/>
              </a:rPr>
              <a:t>مشكلات الطريقة العلمية في العلوم الاجتماعية:-</a:t>
            </a:r>
          </a:p>
          <a:p>
            <a:pPr algn="justLow" rtl="1">
              <a:lnSpc>
                <a:spcPct val="150000"/>
              </a:lnSpc>
            </a:pPr>
            <a:r>
              <a:rPr lang="ar-EG" dirty="0" smtClean="0">
                <a:solidFill>
                  <a:srgbClr val="2D3956"/>
                </a:solidFill>
                <a:latin typeface="Alexandria" charset="0"/>
                <a:cs typeface="Alexandria" charset="0"/>
              </a:rPr>
              <a:t>يشير العديد من الباحثين الى أن العلوم الاجتماعية والإنسانية لم تحظ بذات المكانة العلمية المهمة التي حظيت بها العلوم الطبيعية، كما يوجد أيضا قصور في التوافق ما بين باحثيها فيما يتعلق بالحقائق المتعارف عليها.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17151"/>
    </mc:Choice>
    <mc:Fallback xmlns="">
      <p:transition spd="slow" advTm="17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631490"/>
          </a:xfrm>
          <a:prstGeom prst="rect">
            <a:avLst/>
          </a:prstGeom>
          <a:noFill/>
        </p:spPr>
        <p:txBody>
          <a:bodyPr wrap="square" rtlCol="0">
            <a:spAutoFit/>
          </a:bodyPr>
          <a:lstStyle/>
          <a:p>
            <a:pPr lvl="0" algn="justLow" rtl="1">
              <a:lnSpc>
                <a:spcPct val="150000"/>
              </a:lnSpc>
            </a:pPr>
            <a:r>
              <a:rPr lang="ar-EG" b="1" dirty="0">
                <a:solidFill>
                  <a:srgbClr val="669BBC"/>
                </a:solidFill>
                <a:latin typeface="Alexandria" charset="0"/>
                <a:cs typeface="Alexandria" charset="0"/>
              </a:rPr>
              <a:t>وفيما يلي نوجز أسباب </a:t>
            </a:r>
            <a:r>
              <a:rPr lang="ar-EG" b="1" dirty="0" smtClean="0">
                <a:solidFill>
                  <a:srgbClr val="669BBC"/>
                </a:solidFill>
                <a:latin typeface="Alexandria" charset="0"/>
                <a:cs typeface="Alexandria" charset="0"/>
              </a:rPr>
              <a:t>قصور وعوائق تطبيق الطريقة </a:t>
            </a:r>
            <a:r>
              <a:rPr lang="ar-EG" b="1" dirty="0">
                <a:solidFill>
                  <a:srgbClr val="669BBC"/>
                </a:solidFill>
                <a:latin typeface="Alexandria" charset="0"/>
                <a:cs typeface="Alexandria" charset="0"/>
              </a:rPr>
              <a:t>العلمية في العلوم الاجتماعية </a:t>
            </a:r>
            <a:r>
              <a:rPr lang="ar-EG" b="1" dirty="0" smtClean="0">
                <a:solidFill>
                  <a:srgbClr val="669BBC"/>
                </a:solidFill>
                <a:latin typeface="Alexandria" charset="0"/>
                <a:cs typeface="Alexandria" charset="0"/>
              </a:rPr>
              <a:t>فيما يلي</a:t>
            </a:r>
            <a:r>
              <a:rPr lang="ar-EG" dirty="0" smtClean="0">
                <a:solidFill>
                  <a:srgbClr val="2D3956"/>
                </a:solidFill>
                <a:latin typeface="Alexandria" charset="0"/>
                <a:cs typeface="Alexandria" charset="0"/>
              </a:rPr>
              <a:t>:-</a:t>
            </a:r>
            <a:endParaRPr lang="ar-EG" dirty="0">
              <a:solidFill>
                <a:srgbClr val="2D3956"/>
              </a:solidFill>
              <a:latin typeface="Alexandria" charset="0"/>
              <a:cs typeface="Alexandria" charset="0"/>
            </a:endParaRPr>
          </a:p>
          <a:p>
            <a:pPr lvl="0" algn="justLow" rtl="1">
              <a:lnSpc>
                <a:spcPct val="150000"/>
              </a:lnSpc>
            </a:pPr>
            <a:r>
              <a:rPr lang="ar-EG" dirty="0">
                <a:solidFill>
                  <a:srgbClr val="2D3956"/>
                </a:solidFill>
                <a:latin typeface="Alexandria" charset="0"/>
                <a:cs typeface="Alexandria" charset="0"/>
              </a:rPr>
              <a:t>1- </a:t>
            </a:r>
            <a:r>
              <a:rPr lang="ar-EG" b="1" dirty="0">
                <a:solidFill>
                  <a:srgbClr val="2D3956"/>
                </a:solidFill>
                <a:latin typeface="Alexandria" charset="0"/>
                <a:cs typeface="Alexandria" charset="0"/>
              </a:rPr>
              <a:t>تعقد موضوعات البحث في العلوم الاجتماعية</a:t>
            </a:r>
            <a:r>
              <a:rPr lang="ar-EG" dirty="0">
                <a:solidFill>
                  <a:srgbClr val="2D3956"/>
                </a:solidFill>
                <a:latin typeface="Alexandria" charset="0"/>
                <a:cs typeface="Alexandria" charset="0"/>
              </a:rPr>
              <a:t>:</a:t>
            </a:r>
          </a:p>
          <a:p>
            <a:pPr lvl="0" algn="justLow" rtl="1">
              <a:lnSpc>
                <a:spcPct val="150000"/>
              </a:lnSpc>
            </a:pPr>
            <a:r>
              <a:rPr lang="ar-EG" sz="1400" dirty="0">
                <a:solidFill>
                  <a:srgbClr val="2D3956"/>
                </a:solidFill>
                <a:latin typeface="Alexandria" charset="0"/>
                <a:cs typeface="Alexandria" charset="0"/>
              </a:rPr>
              <a:t>حيث أن إصدار التعميمات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العلوم </a:t>
            </a:r>
            <a:r>
              <a:rPr lang="ar-EG" sz="1400" dirty="0" smtClean="0">
                <a:solidFill>
                  <a:srgbClr val="2D3956"/>
                </a:solidFill>
                <a:latin typeface="Alexandria" charset="0"/>
                <a:cs typeface="Alexandria" charset="0"/>
              </a:rPr>
              <a:t>الاجتماعية صعبا مقارنة  بالعلوم </a:t>
            </a:r>
            <a:r>
              <a:rPr lang="ar-EG" sz="1400" dirty="0">
                <a:solidFill>
                  <a:srgbClr val="2D3956"/>
                </a:solidFill>
                <a:latin typeface="Alexandria" charset="0"/>
                <a:cs typeface="Alexandria" charset="0"/>
              </a:rPr>
              <a:t>الطبيعية، وذلك لأن تفسير الظواهر الإنسانية والاجتماعية تتداخل فيها عوامل </a:t>
            </a:r>
            <a:r>
              <a:rPr lang="ar-EG" sz="1400" dirty="0" smtClean="0">
                <a:solidFill>
                  <a:srgbClr val="2D3956"/>
                </a:solidFill>
                <a:latin typeface="Alexandria" charset="0"/>
                <a:cs typeface="Alexandria" charset="0"/>
              </a:rPr>
              <a:t>ومتغيرات عديدة، </a:t>
            </a:r>
            <a:r>
              <a:rPr lang="ar-EG" sz="1400" dirty="0">
                <a:solidFill>
                  <a:srgbClr val="2D3956"/>
                </a:solidFill>
                <a:latin typeface="Alexandria" charset="0"/>
                <a:cs typeface="Alexandria" charset="0"/>
              </a:rPr>
              <a:t>لا يمكن عزلها عن </a:t>
            </a:r>
            <a:r>
              <a:rPr lang="ar-EG" sz="1400" dirty="0" smtClean="0">
                <a:solidFill>
                  <a:srgbClr val="2D3956"/>
                </a:solidFill>
                <a:latin typeface="Alexandria" charset="0"/>
                <a:cs typeface="Alexandria" charset="0"/>
              </a:rPr>
              <a:t>بعضها البعض، </a:t>
            </a:r>
            <a:r>
              <a:rPr lang="ar-EG" sz="1400" dirty="0">
                <a:solidFill>
                  <a:srgbClr val="2D3956"/>
                </a:solidFill>
                <a:latin typeface="Alexandria" charset="0"/>
                <a:cs typeface="Alexandria" charset="0"/>
              </a:rPr>
              <a:t>بخلاف ما يحدث في الظواهر الطبيعية، مما يجعل تعميم النتائج أقل صدقا </a:t>
            </a:r>
            <a:r>
              <a:rPr lang="ar-EG" sz="1400" dirty="0" smtClean="0">
                <a:solidFill>
                  <a:srgbClr val="2D3956"/>
                </a:solidFill>
                <a:latin typeface="Alexandria" charset="0"/>
                <a:cs typeface="Alexandria" charset="0"/>
              </a:rPr>
              <a:t>مقارنة بالعلوم الطبيعية.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24241063"/>
      </p:ext>
    </p:extLst>
  </p:cSld>
  <p:clrMapOvr>
    <a:masterClrMapping/>
  </p:clrMapOvr>
  <mc:AlternateContent xmlns:mc="http://schemas.openxmlformats.org/markup-compatibility/2006" xmlns:p14="http://schemas.microsoft.com/office/powerpoint/2010/main">
    <mc:Choice Requires="p14">
      <p:transition spd="slow" p14:dur="2000" advTm="26082"/>
    </mc:Choice>
    <mc:Fallback xmlns="">
      <p:transition spd="slow" advTm="26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708160"/>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3-</a:t>
            </a:r>
            <a:r>
              <a:rPr lang="ar-EG" sz="1400" b="1" dirty="0" smtClean="0">
                <a:solidFill>
                  <a:srgbClr val="F58221"/>
                </a:solidFill>
                <a:latin typeface="Simplified Arabic" panose="02020603050405020304" pitchFamily="18" charset="-78"/>
                <a:cs typeface="Simplified Arabic" panose="02020603050405020304" pitchFamily="18" charset="-78"/>
              </a:rPr>
              <a:t> التفاعل بين الباحث والأفراد أثناء دراسة الظواهر الإنسانية</a:t>
            </a:r>
            <a:r>
              <a:rPr lang="ar-EG" sz="1400" dirty="0" smtClean="0">
                <a:latin typeface="Simplified Arabic" panose="02020603050405020304" pitchFamily="18" charset="-78"/>
                <a:cs typeface="Simplified Arabic" panose="02020603050405020304" pitchFamily="18" charset="-78"/>
              </a:rPr>
              <a:t>:</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فقد يتسبب وجود الباحث في التأثير على سلوك العناصر البشرية التي تخضع للبحث والدراسة، نتيجة لجو الثقة والصداقة الذي يسود بين الباحث وأفراد الدراسة، وهو ما قد يشوب مصداقية النتائج التي سيتم الحصول عليها.</a:t>
            </a:r>
            <a:endParaRPr lang="en-US"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1708160"/>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2- </a:t>
            </a:r>
            <a:r>
              <a:rPr lang="ar-EG" sz="1400" b="1" dirty="0" smtClean="0">
                <a:solidFill>
                  <a:srgbClr val="F58221"/>
                </a:solidFill>
                <a:latin typeface="Alexandria" charset="0"/>
                <a:cs typeface="Alexandria" charset="0"/>
              </a:rPr>
              <a:t>الصعوبات في تنفيذ الملاحظة</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وذلك في دراسة الظواهر الاجتماعية والإنسانية مقارنة بدراسة الظواهر الطبيعية، وقد يعود ذلك بدرجة أساسية  إلى أن معظم الأدوات المستخدمة من قبل الباحث ذاتية، وقد تتدخل فيها أحكام الباحث، وعلى العكس من ذلك فان أدوات الملاحظة في العلوم الطبيعية مقننة ولا مجال للتحيز في تنفيذها.</a:t>
            </a:r>
            <a:endParaRPr lang="en-US" sz="1400" dirty="0">
              <a:latin typeface="Alexandria" charset="0"/>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مشكلات </a:t>
            </a:r>
          </a:p>
          <a:p>
            <a:pPr algn="ctr"/>
            <a:r>
              <a:rPr lang="ar-EG" sz="2400" b="1" dirty="0" smtClean="0">
                <a:solidFill>
                  <a:srgbClr val="00B0F0"/>
                </a:solidFill>
                <a:latin typeface="Alexandria" charset="0"/>
                <a:cs typeface="Alexandria" charset="0"/>
              </a:rPr>
              <a:t>الطريقة العلمية في العلوم الاجتماعية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790997"/>
      </p:ext>
    </p:extLst>
  </p:cSld>
  <p:clrMapOvr>
    <a:masterClrMapping/>
  </p:clrMapOvr>
  <p:transition spd="slow" advTm="4547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123658"/>
          </a:xfrm>
          <a:prstGeom prst="rect">
            <a:avLst/>
          </a:prstGeom>
        </p:spPr>
        <p:txBody>
          <a:bodyPr wrap="square">
            <a:spAutoFit/>
          </a:bodyPr>
          <a:lstStyle/>
          <a:p>
            <a:pPr lvl="0" algn="justLow" rtl="1">
              <a:lnSpc>
                <a:spcPct val="150000"/>
              </a:lnSpc>
            </a:pPr>
            <a:r>
              <a:rPr lang="ar-EG" sz="1400" dirty="0" smtClean="0">
                <a:solidFill>
                  <a:prstClr val="black"/>
                </a:solidFill>
                <a:latin typeface="Alexandria" charset="0"/>
                <a:cs typeface="Alexandria" charset="0"/>
              </a:rPr>
              <a:t>5- </a:t>
            </a:r>
            <a:r>
              <a:rPr lang="ar-EG" b="1" dirty="0" smtClean="0">
                <a:solidFill>
                  <a:srgbClr val="F58221"/>
                </a:solidFill>
                <a:latin typeface="Alexandria" charset="0"/>
                <a:cs typeface="Alexandria" charset="0"/>
              </a:rPr>
              <a:t>صعوبة الضبط والتحكم</a:t>
            </a:r>
            <a:r>
              <a:rPr lang="ar-EG" sz="1400" dirty="0" smtClean="0">
                <a:solidFill>
                  <a:prstClr val="black"/>
                </a:solidFill>
                <a:latin typeface="Alexandria" charset="0"/>
                <a:cs typeface="Alexandria" charset="0"/>
              </a:rPr>
              <a:t>:</a:t>
            </a:r>
          </a:p>
          <a:p>
            <a:pPr lvl="0" algn="justLow" rtl="1">
              <a:lnSpc>
                <a:spcPct val="150000"/>
              </a:lnSpc>
            </a:pPr>
            <a:r>
              <a:rPr lang="ar-EG" sz="1400" dirty="0" smtClean="0">
                <a:solidFill>
                  <a:prstClr val="black"/>
                </a:solidFill>
                <a:latin typeface="Alexandria" charset="0"/>
                <a:cs typeface="Alexandria" charset="0"/>
              </a:rPr>
              <a:t> فالتعقيدات الموجودة في دراسة الظواهر الإنسانية والاجتماعية تجعل من الصعوبة على الباحث أن يقوم بضبط او اجراء تغيير في العوامل المؤثرة في الظواهر المدروسة ، على العكس مما يحدث في دراسة الظواهر الطبيعية، والتي يمكن التحكم بها واخضاعها للتجريب.</a:t>
            </a:r>
          </a:p>
          <a:p>
            <a:pPr lvl="0" algn="justLow" rtl="1">
              <a:lnSpc>
                <a:spcPct val="150000"/>
              </a:lnSpc>
            </a:pPr>
            <a:endParaRPr lang="en-US" sz="1400" dirty="0">
              <a:solidFill>
                <a:prstClr val="black"/>
              </a:solidFill>
              <a:latin typeface="Alexandria" charset="0"/>
              <a:cs typeface="Alexandria" charset="0"/>
            </a:endParaRPr>
          </a:p>
        </p:txBody>
      </p:sp>
      <p:sp>
        <p:nvSpPr>
          <p:cNvPr id="7" name="Rectangle 6"/>
          <p:cNvSpPr/>
          <p:nvPr/>
        </p:nvSpPr>
        <p:spPr>
          <a:xfrm>
            <a:off x="6310823" y="4804209"/>
            <a:ext cx="4747323" cy="1354282"/>
          </a:xfrm>
          <a:prstGeom prst="rect">
            <a:avLst/>
          </a:prstGeom>
        </p:spPr>
        <p:txBody>
          <a:bodyPr wrap="square">
            <a:spAutoFit/>
          </a:bodyPr>
          <a:lstStyle/>
          <a:p>
            <a:pPr algn="justLow" rtl="1">
              <a:lnSpc>
                <a:spcPct val="120000"/>
              </a:lnSpc>
            </a:pPr>
            <a:r>
              <a:rPr lang="ar-EG" sz="1400" dirty="0" smtClean="0">
                <a:latin typeface="Alexandria" charset="0"/>
                <a:cs typeface="Alexandria" charset="0"/>
              </a:rPr>
              <a:t>4- </a:t>
            </a:r>
            <a:r>
              <a:rPr lang="ar-EG" b="1" dirty="0" smtClean="0">
                <a:solidFill>
                  <a:srgbClr val="F58221"/>
                </a:solidFill>
                <a:latin typeface="Alexandria" charset="0"/>
                <a:cs typeface="Alexandria" charset="0"/>
              </a:rPr>
              <a:t>الصعوبة في إعادة المواقف وتكرارها بدقة وشمولية</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فقد لا يستطيع الباحث تكرار حدث ذو صلة بالظواهر الإنسانية والاجتماعية، كما هو الأمر بالظواهر الطبيعية، وذلك لأن الظواهر الإنسانية تتميز بضعف ثباتها وعدم إمكانية تكرارها بالشكل والمضمون الذي حدث في أوقات سابقة، </a:t>
            </a:r>
            <a:endParaRPr lang="en-US" sz="1400" dirty="0">
              <a:latin typeface="Alexandria" charset="0"/>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مشكلات </a:t>
            </a:r>
          </a:p>
          <a:p>
            <a:pPr algn="ctr"/>
            <a:r>
              <a:rPr lang="ar-EG" sz="2400" b="1" dirty="0" smtClean="0">
                <a:solidFill>
                  <a:srgbClr val="00B0F0"/>
                </a:solidFill>
                <a:latin typeface="Alexandria" charset="0"/>
                <a:cs typeface="Alexandria" charset="0"/>
              </a:rPr>
              <a:t>الطريقة العلمية في العلوم الاجتماعية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Audio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44371588"/>
      </p:ext>
    </p:extLst>
  </p:cSld>
  <p:clrMapOvr>
    <a:masterClrMapping/>
  </p:clrMapOvr>
  <p:transition spd="slow" advTm="4798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358064"/>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6</a:t>
            </a:r>
            <a:r>
              <a:rPr lang="ar-EG" sz="1400" b="1" dirty="0" smtClean="0">
                <a:solidFill>
                  <a:srgbClr val="FF0000"/>
                </a:solidFill>
                <a:latin typeface="Simplified Arabic" panose="02020603050405020304" pitchFamily="18" charset="-78"/>
                <a:cs typeface="Simplified Arabic" panose="02020603050405020304" pitchFamily="18" charset="-78"/>
              </a:rPr>
              <a:t>- مشكلات القياس</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ما زالت أدوات القياس في دراسة الظواهر الإنسانية والاجتماعية أقل دقة من الأدوات القياسية التي تستخدم في دراسة الظواهر الطبيعية، إضافة الى أن أغلبها يعتبر أدوات قياس غير مباشرة.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مشكلات </a:t>
            </a:r>
          </a:p>
          <a:p>
            <a:pPr algn="ctr"/>
            <a:r>
              <a:rPr lang="ar-EG" sz="2400" b="1" dirty="0" smtClean="0">
                <a:solidFill>
                  <a:srgbClr val="00B0F0"/>
                </a:solidFill>
                <a:latin typeface="Alexandria" charset="0"/>
                <a:cs typeface="Alexandria" charset="0"/>
              </a:rPr>
              <a:t>الطريقة العلمية في العلوم الاجتماعية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16181308"/>
      </p:ext>
    </p:extLst>
  </p:cSld>
  <p:clrMapOvr>
    <a:masterClrMapping/>
  </p:clrMapOvr>
  <p:transition spd="slow" advTm="2195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03043" y="2563236"/>
            <a:ext cx="5228822" cy="1015663"/>
          </a:xfrm>
          <a:prstGeom prst="rect">
            <a:avLst/>
          </a:prstGeom>
          <a:noFill/>
        </p:spPr>
        <p:txBody>
          <a:bodyPr wrap="square" rtlCol="0">
            <a:spAutoFit/>
          </a:bodyPr>
          <a:lstStyle/>
          <a:p>
            <a:pPr lvl="0" algn="justLow" rtl="1">
              <a:lnSpc>
                <a:spcPct val="150000"/>
              </a:lnSpc>
            </a:pPr>
            <a:r>
              <a:rPr lang="ar-EG" sz="2000" b="1" dirty="0" smtClean="0">
                <a:solidFill>
                  <a:srgbClr val="669BBC"/>
                </a:solidFill>
                <a:latin typeface="Alexandria" charset="0"/>
                <a:cs typeface="Alexandria" charset="0"/>
              </a:rPr>
              <a:t>والان </a:t>
            </a:r>
          </a:p>
          <a:p>
            <a:pPr lvl="0" algn="justLow" rtl="1">
              <a:lnSpc>
                <a:spcPct val="150000"/>
              </a:lnSpc>
            </a:pPr>
            <a:r>
              <a:rPr lang="ar-EG" sz="2000" b="1" dirty="0" smtClean="0">
                <a:solidFill>
                  <a:srgbClr val="669BBC"/>
                </a:solidFill>
                <a:latin typeface="Alexandria" charset="0"/>
                <a:cs typeface="Alexandria" charset="0"/>
              </a:rPr>
              <a:t>ما هي توقعاتك لمحتوى مقرر مهارات بحثية 3؟ </a:t>
            </a:r>
            <a:endParaRPr lang="en-US" sz="20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478"/>
    </mc:Choice>
    <mc:Fallback xmlns="">
      <p:transition spd="slow" advTm="44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293483"/>
          </a:xfrm>
          <a:prstGeom prst="rect">
            <a:avLst/>
          </a:prstGeom>
          <a:noFill/>
        </p:spPr>
        <p:txBody>
          <a:bodyPr wrap="square" rtlCol="0">
            <a:spAutoFit/>
          </a:bodyPr>
          <a:lstStyle/>
          <a:p>
            <a:pPr algn="ctr" rtl="1">
              <a:lnSpc>
                <a:spcPct val="150000"/>
              </a:lnSpc>
            </a:pPr>
            <a:r>
              <a:rPr lang="ar-EG" sz="2000" b="1" dirty="0" smtClean="0">
                <a:solidFill>
                  <a:srgbClr val="669BBC"/>
                </a:solidFill>
                <a:latin typeface="Alexandria" charset="0"/>
                <a:cs typeface="Alexandria" charset="0"/>
              </a:rPr>
              <a:t>محتويات المقرر:</a:t>
            </a:r>
          </a:p>
          <a:p>
            <a:pPr algn="justLow" rtl="1">
              <a:lnSpc>
                <a:spcPct val="150000"/>
              </a:lnSpc>
            </a:pPr>
            <a:r>
              <a:rPr lang="ar-EG" b="1" dirty="0" smtClean="0">
                <a:latin typeface="Alexandria" charset="0"/>
                <a:cs typeface="Alexandria" charset="0"/>
              </a:rPr>
              <a:t>سيتم في هذا المقرر تناول النقاط الاتية:-</a:t>
            </a:r>
          </a:p>
          <a:p>
            <a:pPr marL="285750" indent="-285750" algn="justLow" rtl="1">
              <a:lnSpc>
                <a:spcPct val="150000"/>
              </a:lnSpc>
              <a:buFontTx/>
              <a:buChar char="-"/>
            </a:pPr>
            <a:r>
              <a:rPr lang="ar-EG" dirty="0" smtClean="0">
                <a:solidFill>
                  <a:srgbClr val="2D3956"/>
                </a:solidFill>
                <a:latin typeface="Alexandria" charset="0"/>
                <a:cs typeface="Alexandria" charset="0"/>
              </a:rPr>
              <a:t>خطوات البحث العلمي الجيد</a:t>
            </a:r>
          </a:p>
          <a:p>
            <a:pPr marL="285750" indent="-285750" algn="justLow" rtl="1">
              <a:lnSpc>
                <a:spcPct val="150000"/>
              </a:lnSpc>
              <a:buFontTx/>
              <a:buChar char="-"/>
            </a:pPr>
            <a:r>
              <a:rPr lang="ar-EG" dirty="0" smtClean="0">
                <a:solidFill>
                  <a:srgbClr val="2D3956"/>
                </a:solidFill>
                <a:latin typeface="Alexandria" charset="0"/>
                <a:cs typeface="Alexandria" charset="0"/>
              </a:rPr>
              <a:t>مصادر تحديد واختيار العنوان</a:t>
            </a:r>
          </a:p>
          <a:p>
            <a:pPr marL="285750" indent="-285750" algn="justLow" rtl="1">
              <a:lnSpc>
                <a:spcPct val="150000"/>
              </a:lnSpc>
              <a:buFontTx/>
              <a:buChar char="-"/>
            </a:pPr>
            <a:r>
              <a:rPr lang="ar-EG" dirty="0" smtClean="0">
                <a:solidFill>
                  <a:srgbClr val="2D3956"/>
                </a:solidFill>
                <a:latin typeface="Alexandria" charset="0"/>
                <a:cs typeface="Alexandria" charset="0"/>
              </a:rPr>
              <a:t>العنوان ومناهج البحث العلمي</a:t>
            </a:r>
          </a:p>
          <a:p>
            <a:pPr marL="285750" indent="-285750" algn="justLow" rtl="1">
              <a:lnSpc>
                <a:spcPct val="150000"/>
              </a:lnSpc>
              <a:buFontTx/>
              <a:buChar char="-"/>
            </a:pPr>
            <a:r>
              <a:rPr lang="ar-EG" dirty="0" smtClean="0">
                <a:solidFill>
                  <a:srgbClr val="2D3956"/>
                </a:solidFill>
                <a:latin typeface="Alexandria" charset="0"/>
                <a:cs typeface="Alexandria" charset="0"/>
              </a:rPr>
              <a:t>مقدمة البحث</a:t>
            </a:r>
          </a:p>
          <a:p>
            <a:pPr marL="285750" indent="-285750" algn="justLow" rtl="1">
              <a:lnSpc>
                <a:spcPct val="150000"/>
              </a:lnSpc>
              <a:buFontTx/>
              <a:buChar char="-"/>
            </a:pPr>
            <a:r>
              <a:rPr lang="ar-EG" dirty="0" smtClean="0">
                <a:solidFill>
                  <a:srgbClr val="2D3956"/>
                </a:solidFill>
                <a:latin typeface="Alexandria" charset="0"/>
                <a:cs typeface="Alexandria" charset="0"/>
              </a:rPr>
              <a:t>مشكلة البحث</a:t>
            </a:r>
          </a:p>
          <a:p>
            <a:pPr marL="285750" indent="-285750" algn="justLow" rtl="1">
              <a:lnSpc>
                <a:spcPct val="150000"/>
              </a:lnSpc>
              <a:buFontTx/>
              <a:buChar char="-"/>
            </a:pPr>
            <a:r>
              <a:rPr lang="ar-EG" dirty="0" smtClean="0">
                <a:solidFill>
                  <a:srgbClr val="2D3956"/>
                </a:solidFill>
                <a:latin typeface="Alexandria" charset="0"/>
                <a:cs typeface="Alexandria" charset="0"/>
              </a:rPr>
              <a:t>مصادر الحصول على مشكلة البحث</a:t>
            </a:r>
          </a:p>
          <a:p>
            <a:pPr algn="justLow" rtl="1">
              <a:lnSpc>
                <a:spcPct val="150000"/>
              </a:lnSpc>
            </a:pPr>
            <a:endParaRPr lang="ar-EG" dirty="0" smtClean="0">
              <a:solidFill>
                <a:srgbClr val="2D3956"/>
              </a:solidFill>
              <a:latin typeface="Alexandria" charset="0"/>
              <a:cs typeface="Alexandria" charset="0"/>
            </a:endParaRPr>
          </a:p>
          <a:p>
            <a:pPr marL="285750" indent="-285750" algn="justLow" rtl="1">
              <a:lnSpc>
                <a:spcPct val="150000"/>
              </a:lnSpc>
              <a:buFontTx/>
              <a:buChar char="-"/>
            </a:pP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61294527"/>
      </p:ext>
    </p:extLst>
  </p:cSld>
  <p:clrMapOvr>
    <a:masterClrMapping/>
  </p:clrMapOvr>
  <mc:AlternateContent xmlns:mc="http://schemas.openxmlformats.org/markup-compatibility/2006" xmlns:p14="http://schemas.microsoft.com/office/powerpoint/2010/main">
    <mc:Choice Requires="p14">
      <p:transition spd="slow" p14:dur="2000" advTm="16805"/>
    </mc:Choice>
    <mc:Fallback xmlns="">
      <p:transition spd="slow" advTm="168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231654"/>
          </a:xfrm>
          <a:prstGeom prst="rect">
            <a:avLst/>
          </a:prstGeom>
          <a:noFill/>
        </p:spPr>
        <p:txBody>
          <a:bodyPr wrap="square" rtlCol="0">
            <a:spAutoFit/>
          </a:bodyPr>
          <a:lstStyle/>
          <a:p>
            <a:pPr algn="justLow" rtl="1">
              <a:lnSpc>
                <a:spcPct val="150000"/>
              </a:lnSpc>
            </a:pPr>
            <a:r>
              <a:rPr lang="ar-EG" sz="2000" b="1" dirty="0" smtClean="0">
                <a:solidFill>
                  <a:srgbClr val="669BBC"/>
                </a:solidFill>
                <a:latin typeface="Alexandria" charset="0"/>
                <a:cs typeface="Alexandria" charset="0"/>
              </a:rPr>
              <a:t>-مواصفات مشكلة البحث الجيدة</a:t>
            </a:r>
          </a:p>
          <a:p>
            <a:pPr marL="342900" indent="-342900" algn="justLow" rtl="1">
              <a:lnSpc>
                <a:spcPct val="150000"/>
              </a:lnSpc>
              <a:buFontTx/>
              <a:buChar char="-"/>
            </a:pPr>
            <a:r>
              <a:rPr lang="ar-EG" sz="2000" b="1" dirty="0" smtClean="0">
                <a:solidFill>
                  <a:srgbClr val="669BBC"/>
                </a:solidFill>
                <a:latin typeface="Alexandria" charset="0"/>
                <a:cs typeface="Alexandria" charset="0"/>
              </a:rPr>
              <a:t>صياغة المشكلة</a:t>
            </a:r>
          </a:p>
          <a:p>
            <a:pPr marL="285750" indent="-285750" algn="justLow" rtl="1">
              <a:lnSpc>
                <a:spcPct val="150000"/>
              </a:lnSpc>
              <a:buFontTx/>
              <a:buChar char="-"/>
            </a:pPr>
            <a:r>
              <a:rPr lang="ar-EG" sz="2000" b="1" dirty="0" smtClean="0">
                <a:solidFill>
                  <a:srgbClr val="669BBC"/>
                </a:solidFill>
                <a:latin typeface="Alexandria" charset="0"/>
                <a:cs typeface="Alexandria" charset="0"/>
              </a:rPr>
              <a:t>أهمية البحث</a:t>
            </a:r>
          </a:p>
          <a:p>
            <a:pPr marL="285750" indent="-285750" algn="justLow" rtl="1">
              <a:lnSpc>
                <a:spcPct val="150000"/>
              </a:lnSpc>
              <a:buFontTx/>
              <a:buChar char="-"/>
            </a:pPr>
            <a:r>
              <a:rPr lang="ar-EG" sz="2000" b="1" dirty="0" smtClean="0">
                <a:solidFill>
                  <a:srgbClr val="669BBC"/>
                </a:solidFill>
                <a:latin typeface="Alexandria" charset="0"/>
                <a:cs typeface="Alexandria" charset="0"/>
              </a:rPr>
              <a:t>أهداف البحث</a:t>
            </a:r>
          </a:p>
          <a:p>
            <a:pPr marL="285750" indent="-285750" algn="justLow" rtl="1">
              <a:lnSpc>
                <a:spcPct val="150000"/>
              </a:lnSpc>
              <a:buFontTx/>
              <a:buChar char="-"/>
            </a:pPr>
            <a:r>
              <a:rPr lang="ar-EG" sz="2000" b="1" dirty="0" smtClean="0">
                <a:solidFill>
                  <a:srgbClr val="669BBC"/>
                </a:solidFill>
                <a:latin typeface="Alexandria" charset="0"/>
                <a:cs typeface="Alexandria" charset="0"/>
              </a:rPr>
              <a:t>فرضيات البحث</a:t>
            </a:r>
            <a:endParaRPr lang="ar-EG" dirty="0" smtClean="0">
              <a:solidFill>
                <a:srgbClr val="2D3956"/>
              </a:solidFill>
              <a:latin typeface="Alexandria" charset="0"/>
              <a:cs typeface="Alexandria" charset="0"/>
            </a:endParaRPr>
          </a:p>
          <a:p>
            <a:pPr algn="justLow" rtl="1">
              <a:lnSpc>
                <a:spcPct val="150000"/>
              </a:lnSpc>
            </a:pPr>
            <a:endParaRPr lang="ar-EG" dirty="0" smtClean="0">
              <a:solidFill>
                <a:srgbClr val="2D3956"/>
              </a:solidFill>
              <a:latin typeface="Alexandria" charset="0"/>
              <a:cs typeface="Alexandria" charset="0"/>
            </a:endParaRPr>
          </a:p>
          <a:p>
            <a:pPr marL="285750" indent="-285750" algn="justLow" rtl="1">
              <a:lnSpc>
                <a:spcPct val="150000"/>
              </a:lnSpc>
              <a:buFontTx/>
              <a:buChar char="-"/>
            </a:pP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15059"/>
    </mc:Choice>
    <mc:Fallback xmlns="">
      <p:transition spd="slow" advTm="150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39485"/>
          </a:xfrm>
          <a:prstGeom prst="rect">
            <a:avLst/>
          </a:prstGeom>
          <a:noFill/>
        </p:spPr>
        <p:txBody>
          <a:bodyPr wrap="square" rtlCol="0">
            <a:spAutoFit/>
          </a:bodyPr>
          <a:lstStyle/>
          <a:p>
            <a:pPr marL="342900" indent="-342900" algn="justLow" rtl="1">
              <a:lnSpc>
                <a:spcPct val="150000"/>
              </a:lnSpc>
              <a:buFontTx/>
              <a:buChar char="-"/>
            </a:pPr>
            <a:r>
              <a:rPr lang="ar-EG" sz="2000" b="1" dirty="0" smtClean="0">
                <a:solidFill>
                  <a:srgbClr val="669BBC"/>
                </a:solidFill>
                <a:latin typeface="Alexandria" charset="0"/>
                <a:cs typeface="Alexandria" charset="0"/>
              </a:rPr>
              <a:t>نموذج الدراسة</a:t>
            </a:r>
          </a:p>
          <a:p>
            <a:pPr marL="285750" indent="-285750" algn="justLow" rtl="1">
              <a:lnSpc>
                <a:spcPct val="150000"/>
              </a:lnSpc>
              <a:buFontTx/>
              <a:buChar char="-"/>
            </a:pPr>
            <a:r>
              <a:rPr lang="ar-EG" sz="2000" b="1" dirty="0" smtClean="0">
                <a:solidFill>
                  <a:srgbClr val="669BBC"/>
                </a:solidFill>
                <a:latin typeface="Alexandria" charset="0"/>
                <a:cs typeface="Alexandria" charset="0"/>
              </a:rPr>
              <a:t>أنواع متغيرات الدراسة</a:t>
            </a:r>
          </a:p>
          <a:p>
            <a:pPr marL="285750" indent="-285750" algn="justLow" rtl="1">
              <a:lnSpc>
                <a:spcPct val="150000"/>
              </a:lnSpc>
              <a:buFontTx/>
              <a:buChar char="-"/>
            </a:pPr>
            <a:r>
              <a:rPr lang="ar-EG" sz="2000" b="1" dirty="0" smtClean="0">
                <a:solidFill>
                  <a:srgbClr val="669BBC"/>
                </a:solidFill>
                <a:latin typeface="Alexandria" charset="0"/>
                <a:cs typeface="Alexandria" charset="0"/>
              </a:rPr>
              <a:t>ماهية المتغيرات المستقلة</a:t>
            </a:r>
          </a:p>
          <a:p>
            <a:pPr marL="285750" indent="-285750" algn="justLow" rtl="1">
              <a:lnSpc>
                <a:spcPct val="150000"/>
              </a:lnSpc>
              <a:buFontTx/>
              <a:buChar char="-"/>
            </a:pPr>
            <a:r>
              <a:rPr lang="ar-EG" sz="2000" b="1" dirty="0" smtClean="0">
                <a:solidFill>
                  <a:srgbClr val="669BBC"/>
                </a:solidFill>
                <a:latin typeface="Alexandria" charset="0"/>
                <a:cs typeface="Alexandria" charset="0"/>
              </a:rPr>
              <a:t>ماهية المتغيرات التابعة</a:t>
            </a:r>
          </a:p>
          <a:p>
            <a:pPr marL="285750" indent="-285750" algn="justLow" rtl="1">
              <a:lnSpc>
                <a:spcPct val="150000"/>
              </a:lnSpc>
              <a:buFontTx/>
              <a:buChar char="-"/>
            </a:pPr>
            <a:r>
              <a:rPr lang="ar-EG" sz="2000" b="1" dirty="0" smtClean="0">
                <a:solidFill>
                  <a:srgbClr val="669BBC"/>
                </a:solidFill>
                <a:latin typeface="Alexandria" charset="0"/>
                <a:cs typeface="Alexandria" charset="0"/>
              </a:rPr>
              <a:t>ماهية المتغيرات الدخيلة</a:t>
            </a:r>
          </a:p>
          <a:p>
            <a:pPr marL="285750" indent="-285750" algn="justLow" rtl="1">
              <a:lnSpc>
                <a:spcPct val="150000"/>
              </a:lnSpc>
              <a:buFontTx/>
              <a:buChar char="-"/>
            </a:pPr>
            <a:r>
              <a:rPr lang="ar-EG" sz="2000" b="1" dirty="0" smtClean="0">
                <a:solidFill>
                  <a:srgbClr val="669BBC"/>
                </a:solidFill>
                <a:latin typeface="Alexandria" charset="0"/>
                <a:cs typeface="Alexandria" charset="0"/>
              </a:rPr>
              <a:t>الدراسات المرجعية</a:t>
            </a:r>
          </a:p>
          <a:p>
            <a:pPr marL="285750" indent="-285750" algn="justLow" rtl="1">
              <a:lnSpc>
                <a:spcPct val="150000"/>
              </a:lnSpc>
              <a:buFontTx/>
              <a:buChar char="-"/>
            </a:pPr>
            <a:r>
              <a:rPr lang="ar-EG" sz="2000" b="1" dirty="0" smtClean="0">
                <a:solidFill>
                  <a:srgbClr val="669BBC"/>
                </a:solidFill>
                <a:latin typeface="Alexandria" charset="0"/>
                <a:cs typeface="Alexandria" charset="0"/>
              </a:rPr>
              <a:t>مصطلحات الدراسة وتعريفاتها الاجرائية</a:t>
            </a:r>
            <a:endParaRPr lang="ar-EG" dirty="0" smtClean="0">
              <a:solidFill>
                <a:srgbClr val="2D3956"/>
              </a:solidFill>
              <a:latin typeface="Alexandria" charset="0"/>
              <a:cs typeface="Alexandria" charset="0"/>
            </a:endParaRPr>
          </a:p>
          <a:p>
            <a:pPr marL="285750" indent="-285750" algn="justLow" rtl="1">
              <a:lnSpc>
                <a:spcPct val="150000"/>
              </a:lnSpc>
              <a:buFontTx/>
              <a:buChar char="-"/>
            </a:pP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0301"/>
    </mc:Choice>
    <mc:Fallback xmlns="">
      <p:transition spd="slow" advTm="203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266985"/>
          </a:xfrm>
          <a:prstGeom prst="rect">
            <a:avLst/>
          </a:prstGeom>
          <a:noFill/>
        </p:spPr>
        <p:txBody>
          <a:bodyPr wrap="square" rtlCol="0">
            <a:spAutoFit/>
          </a:bodyPr>
          <a:lstStyle/>
          <a:p>
            <a:pPr marL="285750" indent="-285750" algn="justLow" rtl="1">
              <a:lnSpc>
                <a:spcPct val="150000"/>
              </a:lnSpc>
              <a:buFontTx/>
              <a:buChar char="-"/>
            </a:pPr>
            <a:r>
              <a:rPr lang="ar-EG" sz="2000" b="1" dirty="0" smtClean="0">
                <a:solidFill>
                  <a:srgbClr val="0070C0"/>
                </a:solidFill>
                <a:latin typeface="Alexandria" charset="0"/>
                <a:cs typeface="Alexandria" charset="0"/>
              </a:rPr>
              <a:t>إجراءات الدراسة</a:t>
            </a:r>
          </a:p>
          <a:p>
            <a:pPr marL="285750" indent="-285750" algn="justLow" rtl="1">
              <a:lnSpc>
                <a:spcPct val="150000"/>
              </a:lnSpc>
              <a:buFontTx/>
              <a:buChar char="-"/>
            </a:pPr>
            <a:r>
              <a:rPr lang="ar-EG" sz="2000" b="1" dirty="0" smtClean="0">
                <a:solidFill>
                  <a:srgbClr val="0070C0"/>
                </a:solidFill>
                <a:latin typeface="Alexandria" charset="0"/>
                <a:cs typeface="Alexandria" charset="0"/>
              </a:rPr>
              <a:t>منهج الدراسة</a:t>
            </a:r>
          </a:p>
          <a:p>
            <a:pPr marL="285750" indent="-285750" algn="justLow" rtl="1">
              <a:lnSpc>
                <a:spcPct val="150000"/>
              </a:lnSpc>
              <a:buFontTx/>
              <a:buChar char="-"/>
            </a:pPr>
            <a:r>
              <a:rPr lang="ar-EG" sz="2000" b="1" dirty="0" smtClean="0">
                <a:solidFill>
                  <a:srgbClr val="0070C0"/>
                </a:solidFill>
                <a:latin typeface="Alexandria" charset="0"/>
                <a:cs typeface="Alexandria" charset="0"/>
              </a:rPr>
              <a:t>المنهج التجريبي</a:t>
            </a:r>
          </a:p>
          <a:p>
            <a:pPr marL="285750" indent="-285750" algn="justLow" rtl="1">
              <a:lnSpc>
                <a:spcPct val="150000"/>
              </a:lnSpc>
              <a:buFontTx/>
              <a:buChar char="-"/>
            </a:pPr>
            <a:r>
              <a:rPr lang="ar-EG" sz="2000" b="1" dirty="0" smtClean="0">
                <a:solidFill>
                  <a:srgbClr val="0070C0"/>
                </a:solidFill>
                <a:latin typeface="Alexandria" charset="0"/>
                <a:cs typeface="Alexandria" charset="0"/>
              </a:rPr>
              <a:t>المنهج الاستقرائي</a:t>
            </a:r>
          </a:p>
          <a:p>
            <a:pPr marL="285750" indent="-285750" algn="justLow" rtl="1">
              <a:lnSpc>
                <a:spcPct val="150000"/>
              </a:lnSpc>
              <a:buFontTx/>
              <a:buChar char="-"/>
            </a:pPr>
            <a:r>
              <a:rPr lang="ar-EG" sz="2000" b="1" dirty="0" smtClean="0">
                <a:solidFill>
                  <a:srgbClr val="0070C0"/>
                </a:solidFill>
                <a:latin typeface="Alexandria" charset="0"/>
                <a:cs typeface="Alexandria" charset="0"/>
              </a:rPr>
              <a:t>المنج الاستنباطي</a:t>
            </a:r>
          </a:p>
          <a:p>
            <a:pPr marL="285750" indent="-285750" algn="justLow" rtl="1">
              <a:lnSpc>
                <a:spcPct val="150000"/>
              </a:lnSpc>
              <a:buFontTx/>
              <a:buChar char="-"/>
            </a:pPr>
            <a:r>
              <a:rPr lang="ar-EG" sz="2000" b="1" dirty="0" smtClean="0">
                <a:solidFill>
                  <a:srgbClr val="0070C0"/>
                </a:solidFill>
                <a:latin typeface="Alexandria" charset="0"/>
                <a:cs typeface="Alexandria" charset="0"/>
              </a:rPr>
              <a:t>مجتمع وعينة الدراسة</a:t>
            </a:r>
          </a:p>
          <a:p>
            <a:pPr marL="285750" indent="-285750" algn="justLow" rtl="1">
              <a:lnSpc>
                <a:spcPct val="150000"/>
              </a:lnSpc>
              <a:buFontTx/>
              <a:buChar char="-"/>
            </a:pPr>
            <a:r>
              <a:rPr lang="ar-EG" sz="2000" b="1" dirty="0" smtClean="0">
                <a:solidFill>
                  <a:srgbClr val="0070C0"/>
                </a:solidFill>
                <a:latin typeface="Alexandria" charset="0"/>
                <a:cs typeface="Alexandria" charset="0"/>
              </a:rPr>
              <a:t>أنواع العينات</a:t>
            </a:r>
            <a:endParaRPr lang="en-US" sz="2000" b="1" dirty="0">
              <a:solidFill>
                <a:srgbClr val="0070C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19168"/>
    </mc:Choice>
    <mc:Fallback xmlns="">
      <p:transition spd="slow" advTm="191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16320"/>
          </a:xfrm>
          <a:prstGeom prst="rect">
            <a:avLst/>
          </a:prstGeom>
          <a:noFill/>
        </p:spPr>
        <p:txBody>
          <a:bodyPr wrap="square" rtlCol="0">
            <a:spAutoFit/>
          </a:bodyPr>
          <a:lstStyle/>
          <a:p>
            <a:pPr marL="285750" indent="-285750" algn="justLow" rtl="1">
              <a:lnSpc>
                <a:spcPct val="150000"/>
              </a:lnSpc>
              <a:buFontTx/>
              <a:buChar char="-"/>
            </a:pPr>
            <a:r>
              <a:rPr lang="ar-EG" b="1" dirty="0" smtClean="0">
                <a:solidFill>
                  <a:srgbClr val="0070C0"/>
                </a:solidFill>
                <a:latin typeface="Alexandria" charset="0"/>
                <a:cs typeface="Alexandria" charset="0"/>
              </a:rPr>
              <a:t>حدود الدراسة</a:t>
            </a:r>
          </a:p>
          <a:p>
            <a:pPr marL="285750" indent="-285750" algn="justLow" rtl="1">
              <a:lnSpc>
                <a:spcPct val="150000"/>
              </a:lnSpc>
              <a:buFontTx/>
              <a:buChar char="-"/>
            </a:pPr>
            <a:r>
              <a:rPr lang="ar-EG" b="1" dirty="0" smtClean="0">
                <a:solidFill>
                  <a:srgbClr val="0070C0"/>
                </a:solidFill>
                <a:latin typeface="Alexandria" charset="0"/>
                <a:cs typeface="Alexandria" charset="0"/>
              </a:rPr>
              <a:t>الحدود الزمنية</a:t>
            </a:r>
          </a:p>
          <a:p>
            <a:pPr marL="285750" indent="-285750" algn="justLow" rtl="1">
              <a:lnSpc>
                <a:spcPct val="150000"/>
              </a:lnSpc>
              <a:buFontTx/>
              <a:buChar char="-"/>
            </a:pPr>
            <a:r>
              <a:rPr lang="ar-EG" b="1" dirty="0" smtClean="0">
                <a:solidFill>
                  <a:srgbClr val="0070C0"/>
                </a:solidFill>
                <a:latin typeface="Alexandria" charset="0"/>
                <a:cs typeface="Alexandria" charset="0"/>
              </a:rPr>
              <a:t>الحدود البشرية</a:t>
            </a:r>
          </a:p>
          <a:p>
            <a:pPr marL="285750" indent="-285750" algn="justLow" rtl="1">
              <a:lnSpc>
                <a:spcPct val="150000"/>
              </a:lnSpc>
              <a:buFontTx/>
              <a:buChar char="-"/>
            </a:pPr>
            <a:r>
              <a:rPr lang="ar-EG" b="1" dirty="0" smtClean="0">
                <a:solidFill>
                  <a:srgbClr val="0070C0"/>
                </a:solidFill>
                <a:latin typeface="Alexandria" charset="0"/>
                <a:cs typeface="Alexandria" charset="0"/>
              </a:rPr>
              <a:t>الحدود المكانية</a:t>
            </a:r>
          </a:p>
          <a:p>
            <a:pPr marL="285750" indent="-285750" algn="justLow" rtl="1">
              <a:lnSpc>
                <a:spcPct val="150000"/>
              </a:lnSpc>
              <a:buFontTx/>
              <a:buChar char="-"/>
            </a:pPr>
            <a:r>
              <a:rPr lang="ar-EG" b="1" dirty="0" smtClean="0">
                <a:solidFill>
                  <a:srgbClr val="0070C0"/>
                </a:solidFill>
                <a:latin typeface="Alexandria" charset="0"/>
                <a:cs typeface="Alexandria" charset="0"/>
              </a:rPr>
              <a:t>وسائل جمع بيانات الدراسة </a:t>
            </a:r>
          </a:p>
          <a:p>
            <a:pPr marL="285750" indent="-285750" algn="justLow" rtl="1">
              <a:lnSpc>
                <a:spcPct val="150000"/>
              </a:lnSpc>
              <a:buFontTx/>
              <a:buChar char="-"/>
            </a:pPr>
            <a:r>
              <a:rPr lang="ar-EG" b="1" dirty="0" smtClean="0">
                <a:solidFill>
                  <a:srgbClr val="0070C0"/>
                </a:solidFill>
                <a:latin typeface="Alexandria" charset="0"/>
                <a:cs typeface="Alexandria" charset="0"/>
              </a:rPr>
              <a:t>تحليل البيانات الاحصائية</a:t>
            </a:r>
          </a:p>
          <a:p>
            <a:pPr marL="285750" indent="-285750" algn="justLow" rtl="1">
              <a:lnSpc>
                <a:spcPct val="150000"/>
              </a:lnSpc>
              <a:buFontTx/>
              <a:buChar char="-"/>
            </a:pPr>
            <a:r>
              <a:rPr lang="ar-EG" b="1" dirty="0" smtClean="0">
                <a:solidFill>
                  <a:srgbClr val="0070C0"/>
                </a:solidFill>
                <a:latin typeface="Alexandria" charset="0"/>
                <a:cs typeface="Alexandria" charset="0"/>
              </a:rPr>
              <a:t>صدق وثبات قائمة الاستقصاء</a:t>
            </a:r>
          </a:p>
          <a:p>
            <a:pPr marL="285750" indent="-285750" algn="justLow" rtl="1">
              <a:lnSpc>
                <a:spcPct val="150000"/>
              </a:lnSpc>
              <a:buFontTx/>
              <a:buChar char="-"/>
            </a:pPr>
            <a:endParaRPr lang="en-US" dirty="0">
              <a:solidFill>
                <a:srgbClr val="0070C0"/>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12203"/>
    </mc:Choice>
    <mc:Fallback xmlns="">
      <p:transition spd="slow" advTm="12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marL="285750" indent="-285750" algn="justLow" rtl="1">
              <a:lnSpc>
                <a:spcPct val="150000"/>
              </a:lnSpc>
              <a:buFontTx/>
              <a:buChar char="-"/>
            </a:pPr>
            <a:r>
              <a:rPr lang="ar-EG" dirty="0" smtClean="0">
                <a:solidFill>
                  <a:srgbClr val="0070C0"/>
                </a:solidFill>
                <a:latin typeface="Alexandria" charset="0"/>
                <a:cs typeface="Alexandria" charset="0"/>
              </a:rPr>
              <a:t>النشر الدولي</a:t>
            </a:r>
          </a:p>
          <a:p>
            <a:pPr marL="285750" indent="-285750" algn="justLow" rtl="1">
              <a:lnSpc>
                <a:spcPct val="150000"/>
              </a:lnSpc>
              <a:buFontTx/>
              <a:buChar char="-"/>
            </a:pPr>
            <a:r>
              <a:rPr lang="ar-EG" dirty="0" smtClean="0">
                <a:solidFill>
                  <a:srgbClr val="0070C0"/>
                </a:solidFill>
                <a:latin typeface="Alexandria" charset="0"/>
                <a:cs typeface="Alexandria" charset="0"/>
              </a:rPr>
              <a:t>الية النشر في المجلات الدولية</a:t>
            </a:r>
          </a:p>
          <a:p>
            <a:pPr marL="285750" indent="-285750" algn="justLow" rtl="1">
              <a:lnSpc>
                <a:spcPct val="150000"/>
              </a:lnSpc>
              <a:buFontTx/>
              <a:buChar char="-"/>
            </a:pPr>
            <a:r>
              <a:rPr lang="ar-EG" dirty="0" smtClean="0">
                <a:solidFill>
                  <a:srgbClr val="0070C0"/>
                </a:solidFill>
                <a:latin typeface="Alexandria" charset="0"/>
                <a:cs typeface="Alexandria" charset="0"/>
              </a:rPr>
              <a:t>اهم قواعد البيانات العلمية</a:t>
            </a:r>
          </a:p>
          <a:p>
            <a:pPr marL="285750" indent="-285750" algn="justLow" rtl="1">
              <a:lnSpc>
                <a:spcPct val="150000"/>
              </a:lnSpc>
              <a:buFontTx/>
              <a:buChar char="-"/>
            </a:pPr>
            <a:r>
              <a:rPr lang="ar-EG" dirty="0" smtClean="0">
                <a:solidFill>
                  <a:srgbClr val="0070C0"/>
                </a:solidFill>
                <a:latin typeface="Alexandria" charset="0"/>
                <a:cs typeface="Alexandria" charset="0"/>
              </a:rPr>
              <a:t>المجلات العلمية الرصينة</a:t>
            </a:r>
          </a:p>
          <a:p>
            <a:pPr marL="285750" indent="-285750" algn="justLow" rtl="1">
              <a:lnSpc>
                <a:spcPct val="150000"/>
              </a:lnSpc>
              <a:buFontTx/>
              <a:buChar char="-"/>
            </a:pPr>
            <a:r>
              <a:rPr lang="ar-EG" dirty="0" smtClean="0">
                <a:solidFill>
                  <a:srgbClr val="0070C0"/>
                </a:solidFill>
                <a:latin typeface="Alexandria" charset="0"/>
                <a:cs typeface="Alexandria" charset="0"/>
              </a:rPr>
              <a:t>أهمية النشر الدولي</a:t>
            </a:r>
          </a:p>
          <a:p>
            <a:pPr marL="285750" indent="-285750" algn="justLow" rtl="1">
              <a:lnSpc>
                <a:spcPct val="150000"/>
              </a:lnSpc>
              <a:buFontTx/>
              <a:buChar char="-"/>
            </a:pPr>
            <a:r>
              <a:rPr lang="ar-EG" dirty="0" smtClean="0">
                <a:solidFill>
                  <a:srgbClr val="0070C0"/>
                </a:solidFill>
                <a:latin typeface="Alexandria" charset="0"/>
                <a:cs typeface="Alexandria" charset="0"/>
              </a:rPr>
              <a:t>معامل تأثير المجلة</a:t>
            </a:r>
          </a:p>
          <a:p>
            <a:pPr marL="285750" indent="-285750" algn="justLow" rtl="1">
              <a:lnSpc>
                <a:spcPct val="150000"/>
              </a:lnSpc>
              <a:buFontTx/>
              <a:buChar char="-"/>
            </a:pP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13541"/>
    </mc:Choice>
    <mc:Fallback xmlns="">
      <p:transition spd="slow" advTm="135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338828"/>
          </a:xfrm>
          <a:prstGeom prst="rect">
            <a:avLst/>
          </a:prstGeom>
          <a:noFill/>
        </p:spPr>
        <p:txBody>
          <a:bodyPr wrap="square" rtlCol="0">
            <a:spAutoFit/>
          </a:bodyPr>
          <a:lstStyle/>
          <a:p>
            <a:pPr marL="285750" indent="-285750" algn="justLow" rtl="1">
              <a:lnSpc>
                <a:spcPct val="150000"/>
              </a:lnSpc>
              <a:buFontTx/>
              <a:buChar char="-"/>
            </a:pPr>
            <a:r>
              <a:rPr lang="ar-EG" dirty="0" smtClean="0">
                <a:solidFill>
                  <a:srgbClr val="2D3956"/>
                </a:solidFill>
                <a:latin typeface="Alexandria" charset="0"/>
                <a:cs typeface="Alexandria" charset="0"/>
              </a:rPr>
              <a:t>المصادر والمراجع</a:t>
            </a:r>
          </a:p>
          <a:p>
            <a:pPr marL="285750" indent="-285750" algn="justLow" rtl="1">
              <a:lnSpc>
                <a:spcPct val="150000"/>
              </a:lnSpc>
              <a:buFontTx/>
              <a:buChar char="-"/>
            </a:pPr>
            <a:r>
              <a:rPr lang="ar-EG" dirty="0" smtClean="0">
                <a:solidFill>
                  <a:srgbClr val="2D3956"/>
                </a:solidFill>
                <a:latin typeface="Alexandria" charset="0"/>
                <a:cs typeface="Alexandria" charset="0"/>
              </a:rPr>
              <a:t>علامات الترقيم</a:t>
            </a:r>
          </a:p>
          <a:p>
            <a:pPr marL="285750" indent="-285750" algn="justLow" rtl="1">
              <a:lnSpc>
                <a:spcPct val="150000"/>
              </a:lnSpc>
              <a:buFontTx/>
              <a:buChar char="-"/>
            </a:pPr>
            <a:r>
              <a:rPr lang="ar-EG" dirty="0" smtClean="0">
                <a:solidFill>
                  <a:srgbClr val="2D3956"/>
                </a:solidFill>
                <a:latin typeface="Alexandria" charset="0"/>
                <a:cs typeface="Alexandria" charset="0"/>
              </a:rPr>
              <a:t>أخلاقيات البحث العلمي</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6824"/>
    </mc:Choice>
    <mc:Fallback xmlns="">
      <p:transition spd="slow" advTm="6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287532"/>
          </a:xfrm>
          <a:prstGeom prst="rect">
            <a:avLst/>
          </a:prstGeom>
          <a:noFill/>
        </p:spPr>
        <p:txBody>
          <a:bodyPr wrap="square" rtlCol="0">
            <a:spAutoFit/>
          </a:bodyPr>
          <a:lstStyle/>
          <a:p>
            <a:pPr algn="justLow" rtl="1">
              <a:lnSpc>
                <a:spcPct val="150000"/>
              </a:lnSpc>
            </a:pPr>
            <a:r>
              <a:rPr lang="ar-EG" dirty="0" smtClean="0">
                <a:solidFill>
                  <a:srgbClr val="2D3956"/>
                </a:solidFill>
                <a:latin typeface="Alexandria" charset="0"/>
                <a:cs typeface="Alexandria" charset="0"/>
              </a:rPr>
              <a:t>ألتمس من جميع الطلاب تحميل رسالة علمية ، ليتم تطبيق ما سيجري تدريسه عليها، وستتاح الفرصة للجميع للمشاركة بمشيئة الله تعالي، وبناء عليها سيتم تقييم درجة مشاركة كل طالب.</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13573"/>
    </mc:Choice>
    <mc:Fallback xmlns="">
      <p:transition spd="slow" advTm="135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534027"/>
          </a:xfrm>
          <a:prstGeom prst="rect">
            <a:avLst/>
          </a:prstGeom>
          <a:noFill/>
        </p:spPr>
        <p:txBody>
          <a:bodyPr wrap="square" rtlCol="0">
            <a:spAutoFit/>
          </a:bodyPr>
          <a:lstStyle/>
          <a:p>
            <a:pPr algn="justLow" rtl="1">
              <a:lnSpc>
                <a:spcPct val="150000"/>
              </a:lnSpc>
            </a:pPr>
            <a:r>
              <a:rPr lang="ar-EG" b="1" dirty="0">
                <a:solidFill>
                  <a:srgbClr val="0070C0"/>
                </a:solidFill>
                <a:latin typeface="Alexandria" charset="0"/>
                <a:cs typeface="Alexandria" charset="0"/>
              </a:rPr>
              <a:t> </a:t>
            </a:r>
            <a:r>
              <a:rPr lang="ar-EG" b="1" dirty="0" smtClean="0">
                <a:solidFill>
                  <a:srgbClr val="0070C0"/>
                </a:solidFill>
                <a:latin typeface="Alexandria" charset="0"/>
                <a:cs typeface="Alexandria" charset="0"/>
              </a:rPr>
              <a:t>ختام المحاضرة</a:t>
            </a:r>
          </a:p>
          <a:p>
            <a:pPr algn="justLow" rtl="1">
              <a:lnSpc>
                <a:spcPct val="150000"/>
              </a:lnSpc>
            </a:pPr>
            <a:r>
              <a:rPr lang="ar-EG" dirty="0" smtClean="0">
                <a:solidFill>
                  <a:srgbClr val="2D3956"/>
                </a:solidFill>
                <a:latin typeface="Alexandria" charset="0"/>
                <a:cs typeface="Alexandria" charset="0"/>
              </a:rPr>
              <a:t>تم خلال هذه المحاضرة استعراض أسباب دراسة مناهج البحث العلمي  وتحديد ما المقصود بتعلم أساليب البحث العلمي وخصائص البحث العلمي والصفات التي تميز الباحث العلمي الجيد، والتعرف على مشكلات وصعوبات تطبيق الطريقة العلمية في العلوم الاجتماعية، وتحديد المحتويات والعناصر التي سيتناولها المقرر.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Audio 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20962042"/>
      </p:ext>
    </p:extLst>
  </p:cSld>
  <p:clrMapOvr>
    <a:masterClrMapping/>
  </p:clrMapOvr>
  <mc:AlternateContent xmlns:mc="http://schemas.openxmlformats.org/markup-compatibility/2006" xmlns:p14="http://schemas.microsoft.com/office/powerpoint/2010/main">
    <mc:Choice Requires="p14">
      <p:transition spd="slow" p14:dur="2000" advTm="26341"/>
    </mc:Choice>
    <mc:Fallback xmlns="">
      <p:transition spd="slow" advTm="26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www.w3.org/XML/1998/namespace"/>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688354b5-287c-4cda-825e-1d7935aea40e"/>
    <ds:schemaRef ds:uri="aca13214-df29-4e3c-a050-857c0bf7bd8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3124</TotalTime>
  <Words>2653</Words>
  <Application>Microsoft Office PowerPoint</Application>
  <PresentationFormat>Widescreen</PresentationFormat>
  <Paragraphs>292</Paragraphs>
  <Slides>40</Slides>
  <Notes>6</Notes>
  <HiddenSlides>0</HiddenSlides>
  <MMClips>39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153</cp:revision>
  <dcterms:created xsi:type="dcterms:W3CDTF">2023-04-29T09:08:00Z</dcterms:created>
  <dcterms:modified xsi:type="dcterms:W3CDTF">2024-05-28T21:40:55Z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