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96" r:id="rId3"/>
    <p:sldId id="297" r:id="rId4"/>
    <p:sldId id="298" r:id="rId5"/>
    <p:sldId id="299" r:id="rId6"/>
    <p:sldId id="300" r:id="rId7"/>
    <p:sldId id="301" r:id="rId8"/>
    <p:sldId id="302" r:id="rId9"/>
    <p:sldId id="303" r:id="rId10"/>
    <p:sldId id="304" r:id="rId11"/>
    <p:sldId id="305" r:id="rId12"/>
    <p:sldId id="306" r:id="rId13"/>
    <p:sldId id="307" r:id="rId14"/>
    <p:sldId id="308" r:id="rId15"/>
    <p:sldId id="309" r:id="rId16"/>
    <p:sldId id="310" r:id="rId17"/>
    <p:sldId id="311" r:id="rId18"/>
    <p:sldId id="312" r:id="rId19"/>
    <p:sldId id="313" r:id="rId20"/>
    <p:sldId id="314" r:id="rId21"/>
    <p:sldId id="315" r:id="rId22"/>
    <p:sldId id="316" r:id="rId23"/>
    <p:sldId id="317" r:id="rId24"/>
    <p:sldId id="318" r:id="rId25"/>
    <p:sldId id="319" r:id="rId26"/>
    <p:sldId id="320" r:id="rId27"/>
    <p:sldId id="321" r:id="rId28"/>
    <p:sldId id="322" r:id="rId29"/>
    <p:sldId id="323" r:id="rId30"/>
    <p:sldId id="324" r:id="rId31"/>
    <p:sldId id="325" r:id="rId32"/>
    <p:sldId id="261" r:id="rId33"/>
    <p:sldId id="262" r:id="rId34"/>
    <p:sldId id="263" r:id="rId35"/>
    <p:sldId id="264" r:id="rId36"/>
    <p:sldId id="265" r:id="rId37"/>
    <p:sldId id="266" r:id="rId38"/>
    <p:sldId id="267" r:id="rId39"/>
    <p:sldId id="295"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88" d="100"/>
          <a:sy n="88" d="100"/>
        </p:scale>
        <p:origin x="120" y="1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930405-F39C-4230-8348-16548BC0550A}" type="doc">
      <dgm:prSet loTypeId="urn:microsoft.com/office/officeart/2005/8/layout/vList2" loCatId="list" qsTypeId="urn:microsoft.com/office/officeart/2005/8/quickstyle/simple1" qsCatId="simple" csTypeId="urn:microsoft.com/office/officeart/2005/8/colors/accent0_1" csCatId="mainScheme"/>
      <dgm:spPr/>
      <dgm:t>
        <a:bodyPr/>
        <a:lstStyle/>
        <a:p>
          <a:endParaRPr lang="en-US"/>
        </a:p>
      </dgm:t>
    </dgm:pt>
    <dgm:pt modelId="{8761E4F4-4AF8-4D93-B5FA-099C504FBADF}">
      <dgm:prSet/>
      <dgm:spPr/>
      <dgm:t>
        <a:bodyPr/>
        <a:lstStyle/>
        <a:p>
          <a:pPr rtl="0"/>
          <a:r>
            <a:rPr lang="en-US" b="1" smtClean="0"/>
            <a:t>1- Analysis of the Natural and Living Environments </a:t>
          </a:r>
          <a:endParaRPr lang="ar-SA"/>
        </a:p>
      </dgm:t>
    </dgm:pt>
    <dgm:pt modelId="{0CBA97B9-8E71-49B9-8FFF-6530A0D23745}" type="parTrans" cxnId="{56F3FB89-60FB-4AEF-AD56-C816D1B1A8EC}">
      <dgm:prSet/>
      <dgm:spPr/>
      <dgm:t>
        <a:bodyPr/>
        <a:lstStyle/>
        <a:p>
          <a:endParaRPr lang="en-US"/>
        </a:p>
      </dgm:t>
    </dgm:pt>
    <dgm:pt modelId="{A01919FE-20CD-4004-A1C6-E576FE41D3AC}" type="sibTrans" cxnId="{56F3FB89-60FB-4AEF-AD56-C816D1B1A8EC}">
      <dgm:prSet/>
      <dgm:spPr/>
      <dgm:t>
        <a:bodyPr/>
        <a:lstStyle/>
        <a:p>
          <a:endParaRPr lang="en-US"/>
        </a:p>
      </dgm:t>
    </dgm:pt>
    <dgm:pt modelId="{B971D4B3-1691-44DF-B4E8-624BCF1449B3}">
      <dgm:prSet/>
      <dgm:spPr/>
      <dgm:t>
        <a:bodyPr/>
        <a:lstStyle/>
        <a:p>
          <a:pPr rtl="0"/>
          <a:r>
            <a:rPr lang="en-US" b="1" smtClean="0"/>
            <a:t>2. Analysis of the Social and Economic Environments</a:t>
          </a:r>
          <a:endParaRPr lang="ar-SA"/>
        </a:p>
      </dgm:t>
    </dgm:pt>
    <dgm:pt modelId="{5E3DB77A-27CD-4279-8C28-32A847411E59}" type="parTrans" cxnId="{E7B516CE-65C6-4F6E-88B5-41F06D35BD37}">
      <dgm:prSet/>
      <dgm:spPr/>
      <dgm:t>
        <a:bodyPr/>
        <a:lstStyle/>
        <a:p>
          <a:endParaRPr lang="en-US"/>
        </a:p>
      </dgm:t>
    </dgm:pt>
    <dgm:pt modelId="{A30481BD-11EB-469E-826E-E0906E151E60}" type="sibTrans" cxnId="{E7B516CE-65C6-4F6E-88B5-41F06D35BD37}">
      <dgm:prSet/>
      <dgm:spPr/>
      <dgm:t>
        <a:bodyPr/>
        <a:lstStyle/>
        <a:p>
          <a:endParaRPr lang="en-US"/>
        </a:p>
      </dgm:t>
    </dgm:pt>
    <dgm:pt modelId="{733A49E4-809A-42EB-A8FC-8C19595E4F72}" type="pres">
      <dgm:prSet presAssocID="{E1930405-F39C-4230-8348-16548BC0550A}" presName="linear" presStyleCnt="0">
        <dgm:presLayoutVars>
          <dgm:animLvl val="lvl"/>
          <dgm:resizeHandles val="exact"/>
        </dgm:presLayoutVars>
      </dgm:prSet>
      <dgm:spPr/>
      <dgm:t>
        <a:bodyPr/>
        <a:lstStyle/>
        <a:p>
          <a:endParaRPr lang="en-US"/>
        </a:p>
      </dgm:t>
    </dgm:pt>
    <dgm:pt modelId="{70F3711D-F25A-470A-980A-43661FF06037}" type="pres">
      <dgm:prSet presAssocID="{8761E4F4-4AF8-4D93-B5FA-099C504FBADF}" presName="parentText" presStyleLbl="node1" presStyleIdx="0" presStyleCnt="2">
        <dgm:presLayoutVars>
          <dgm:chMax val="0"/>
          <dgm:bulletEnabled val="1"/>
        </dgm:presLayoutVars>
      </dgm:prSet>
      <dgm:spPr/>
      <dgm:t>
        <a:bodyPr/>
        <a:lstStyle/>
        <a:p>
          <a:endParaRPr lang="en-US"/>
        </a:p>
      </dgm:t>
    </dgm:pt>
    <dgm:pt modelId="{26C43809-ACBD-4A0A-9EF3-2E5C9194EC20}" type="pres">
      <dgm:prSet presAssocID="{A01919FE-20CD-4004-A1C6-E576FE41D3AC}" presName="spacer" presStyleCnt="0"/>
      <dgm:spPr/>
    </dgm:pt>
    <dgm:pt modelId="{9153AD1C-2668-4146-86FB-3F7E664F1C66}" type="pres">
      <dgm:prSet presAssocID="{B971D4B3-1691-44DF-B4E8-624BCF1449B3}" presName="parentText" presStyleLbl="node1" presStyleIdx="1" presStyleCnt="2">
        <dgm:presLayoutVars>
          <dgm:chMax val="0"/>
          <dgm:bulletEnabled val="1"/>
        </dgm:presLayoutVars>
      </dgm:prSet>
      <dgm:spPr/>
      <dgm:t>
        <a:bodyPr/>
        <a:lstStyle/>
        <a:p>
          <a:endParaRPr lang="en-US"/>
        </a:p>
      </dgm:t>
    </dgm:pt>
  </dgm:ptLst>
  <dgm:cxnLst>
    <dgm:cxn modelId="{6210C069-56AF-4C0B-867A-5C275369426D}" type="presOf" srcId="{B971D4B3-1691-44DF-B4E8-624BCF1449B3}" destId="{9153AD1C-2668-4146-86FB-3F7E664F1C66}" srcOrd="0" destOrd="0" presId="urn:microsoft.com/office/officeart/2005/8/layout/vList2"/>
    <dgm:cxn modelId="{DF6C5117-E659-4F0F-9171-B3F41518091D}" type="presOf" srcId="{E1930405-F39C-4230-8348-16548BC0550A}" destId="{733A49E4-809A-42EB-A8FC-8C19595E4F72}" srcOrd="0" destOrd="0" presId="urn:microsoft.com/office/officeart/2005/8/layout/vList2"/>
    <dgm:cxn modelId="{532E32AF-EF7D-41D1-8C6E-AE3AC5A53863}" type="presOf" srcId="{8761E4F4-4AF8-4D93-B5FA-099C504FBADF}" destId="{70F3711D-F25A-470A-980A-43661FF06037}" srcOrd="0" destOrd="0" presId="urn:microsoft.com/office/officeart/2005/8/layout/vList2"/>
    <dgm:cxn modelId="{56F3FB89-60FB-4AEF-AD56-C816D1B1A8EC}" srcId="{E1930405-F39C-4230-8348-16548BC0550A}" destId="{8761E4F4-4AF8-4D93-B5FA-099C504FBADF}" srcOrd="0" destOrd="0" parTransId="{0CBA97B9-8E71-49B9-8FFF-6530A0D23745}" sibTransId="{A01919FE-20CD-4004-A1C6-E576FE41D3AC}"/>
    <dgm:cxn modelId="{E7B516CE-65C6-4F6E-88B5-41F06D35BD37}" srcId="{E1930405-F39C-4230-8348-16548BC0550A}" destId="{B971D4B3-1691-44DF-B4E8-624BCF1449B3}" srcOrd="1" destOrd="0" parTransId="{5E3DB77A-27CD-4279-8C28-32A847411E59}" sibTransId="{A30481BD-11EB-469E-826E-E0906E151E60}"/>
    <dgm:cxn modelId="{A8BCEB60-51EE-40EC-B2EF-31CFE9BE55BD}" type="presParOf" srcId="{733A49E4-809A-42EB-A8FC-8C19595E4F72}" destId="{70F3711D-F25A-470A-980A-43661FF06037}" srcOrd="0" destOrd="0" presId="urn:microsoft.com/office/officeart/2005/8/layout/vList2"/>
    <dgm:cxn modelId="{1CB81284-AB93-4B3B-8619-16AF179B2D0B}" type="presParOf" srcId="{733A49E4-809A-42EB-A8FC-8C19595E4F72}" destId="{26C43809-ACBD-4A0A-9EF3-2E5C9194EC20}" srcOrd="1" destOrd="0" presId="urn:microsoft.com/office/officeart/2005/8/layout/vList2"/>
    <dgm:cxn modelId="{DC07AFAA-7529-4F49-8C24-15B2A284347A}" type="presParOf" srcId="{733A49E4-809A-42EB-A8FC-8C19595E4F72}" destId="{9153AD1C-2668-4146-86FB-3F7E664F1C6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F3711D-F25A-470A-980A-43661FF06037}">
      <dsp:nvSpPr>
        <dsp:cNvPr id="0" name=""/>
        <dsp:cNvSpPr/>
      </dsp:nvSpPr>
      <dsp:spPr>
        <a:xfrm>
          <a:off x="0" y="32228"/>
          <a:ext cx="10515600" cy="206856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lvl="0" algn="l" defTabSz="2311400" rtl="0">
            <a:lnSpc>
              <a:spcPct val="90000"/>
            </a:lnSpc>
            <a:spcBef>
              <a:spcPct val="0"/>
            </a:spcBef>
            <a:spcAft>
              <a:spcPct val="35000"/>
            </a:spcAft>
          </a:pPr>
          <a:r>
            <a:rPr lang="en-US" sz="5200" b="1" kern="1200" smtClean="0"/>
            <a:t>1- Analysis of the Natural and Living Environments </a:t>
          </a:r>
          <a:endParaRPr lang="ar-SA" sz="5200" kern="1200"/>
        </a:p>
      </dsp:txBody>
      <dsp:txXfrm>
        <a:off x="100979" y="133207"/>
        <a:ext cx="10313642" cy="1866602"/>
      </dsp:txXfrm>
    </dsp:sp>
    <dsp:sp modelId="{9153AD1C-2668-4146-86FB-3F7E664F1C66}">
      <dsp:nvSpPr>
        <dsp:cNvPr id="0" name=""/>
        <dsp:cNvSpPr/>
      </dsp:nvSpPr>
      <dsp:spPr>
        <a:xfrm>
          <a:off x="0" y="2250549"/>
          <a:ext cx="10515600" cy="206856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lvl="0" algn="l" defTabSz="2311400" rtl="0">
            <a:lnSpc>
              <a:spcPct val="90000"/>
            </a:lnSpc>
            <a:spcBef>
              <a:spcPct val="0"/>
            </a:spcBef>
            <a:spcAft>
              <a:spcPct val="35000"/>
            </a:spcAft>
          </a:pPr>
          <a:r>
            <a:rPr lang="en-US" sz="5200" b="1" kern="1200" smtClean="0"/>
            <a:t>2. Analysis of the Social and Economic Environments</a:t>
          </a:r>
          <a:endParaRPr lang="ar-SA" sz="5200" kern="1200"/>
        </a:p>
      </dsp:txBody>
      <dsp:txXfrm>
        <a:off x="100979" y="2351528"/>
        <a:ext cx="10313642" cy="18666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E66F4B36-F664-49D0-9255-3373C2D16C5A}" type="datetimeFigureOut">
              <a:rPr lang="ar-SA" smtClean="0"/>
              <a:t>10/23/1442</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C42682C-B773-4B6A-A9FB-CF1D66EA34E7}" type="slidenum">
              <a:rPr lang="ar-SA" smtClean="0"/>
              <a:t>‹#›</a:t>
            </a:fld>
            <a:endParaRPr lang="ar-SA"/>
          </a:p>
        </p:txBody>
      </p:sp>
    </p:spTree>
    <p:extLst>
      <p:ext uri="{BB962C8B-B14F-4D97-AF65-F5344CB8AC3E}">
        <p14:creationId xmlns:p14="http://schemas.microsoft.com/office/powerpoint/2010/main" val="2649126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356627-EC56-4500-BE5C-629794FB5300}" type="slidenum">
              <a:rPr lang="en-US" altLang="ar-SA"/>
              <a:pPr/>
              <a:t>32</a:t>
            </a:fld>
            <a:endParaRPr lang="en-US" altLang="ar-SA"/>
          </a:p>
        </p:txBody>
      </p:sp>
      <p:sp>
        <p:nvSpPr>
          <p:cNvPr id="121858" name="Rectangle 2"/>
          <p:cNvSpPr>
            <a:spLocks noGrp="1" noRot="1" noChangeAspect="1" noChangeArrowheads="1" noTextEdit="1"/>
          </p:cNvSpPr>
          <p:nvPr>
            <p:ph type="sldImg"/>
          </p:nvPr>
        </p:nvSpPr>
        <p:spPr>
          <a:ln/>
        </p:spPr>
      </p:sp>
      <p:sp>
        <p:nvSpPr>
          <p:cNvPr id="121859" name="Rectangle 3"/>
          <p:cNvSpPr>
            <a:spLocks noGrp="1" noChangeArrowheads="1"/>
          </p:cNvSpPr>
          <p:nvPr>
            <p:ph type="body" idx="1"/>
          </p:nvPr>
        </p:nvSpPr>
        <p:spPr/>
        <p:txBody>
          <a:bodyPr/>
          <a:lstStyle/>
          <a:p>
            <a:endParaRPr lang="ar-SA" altLang="ar-SA"/>
          </a:p>
        </p:txBody>
      </p:sp>
    </p:spTree>
    <p:extLst>
      <p:ext uri="{BB962C8B-B14F-4D97-AF65-F5344CB8AC3E}">
        <p14:creationId xmlns:p14="http://schemas.microsoft.com/office/powerpoint/2010/main" val="9088792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E93EF1-EADF-4D60-AC99-8ECB5A9918A9}" type="slidenum">
              <a:rPr lang="en-US" altLang="ar-SA"/>
              <a:pPr/>
              <a:t>33</a:t>
            </a:fld>
            <a:endParaRPr lang="en-US" altLang="ar-SA"/>
          </a:p>
        </p:txBody>
      </p:sp>
      <p:sp>
        <p:nvSpPr>
          <p:cNvPr id="148482" name="Rectangle 2"/>
          <p:cNvSpPr>
            <a:spLocks noGrp="1" noRot="1" noChangeAspect="1" noChangeArrowheads="1" noTextEdit="1"/>
          </p:cNvSpPr>
          <p:nvPr>
            <p:ph type="sldImg"/>
          </p:nvPr>
        </p:nvSpPr>
        <p:spPr>
          <a:xfrm>
            <a:off x="344488" y="703263"/>
            <a:ext cx="6173787" cy="3473450"/>
          </a:xfrm>
          <a:ln/>
        </p:spPr>
      </p:sp>
      <p:sp>
        <p:nvSpPr>
          <p:cNvPr id="148483" name="Rectangle 3"/>
          <p:cNvSpPr>
            <a:spLocks noGrp="1" noChangeArrowheads="1"/>
          </p:cNvSpPr>
          <p:nvPr>
            <p:ph type="body" idx="1"/>
          </p:nvPr>
        </p:nvSpPr>
        <p:spPr>
          <a:xfrm>
            <a:off x="912813" y="4416425"/>
            <a:ext cx="5030787" cy="4184650"/>
          </a:xfrm>
        </p:spPr>
        <p:txBody>
          <a:bodyPr/>
          <a:lstStyle/>
          <a:p>
            <a:endParaRPr lang="ar-SA" altLang="ar-SA"/>
          </a:p>
        </p:txBody>
      </p:sp>
    </p:spTree>
    <p:extLst>
      <p:ext uri="{BB962C8B-B14F-4D97-AF65-F5344CB8AC3E}">
        <p14:creationId xmlns:p14="http://schemas.microsoft.com/office/powerpoint/2010/main" val="783450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18F3FD-BDD7-4A97-9566-69B88AB3AA59}" type="slidenum">
              <a:rPr lang="en-US" altLang="ar-SA"/>
              <a:pPr/>
              <a:t>34</a:t>
            </a:fld>
            <a:endParaRPr lang="en-US" altLang="ar-SA"/>
          </a:p>
        </p:txBody>
      </p:sp>
      <p:sp>
        <p:nvSpPr>
          <p:cNvPr id="122882" name="Rectangle 2"/>
          <p:cNvSpPr>
            <a:spLocks noGrp="1" noRot="1" noChangeAspect="1" noChangeArrowheads="1" noTextEdit="1"/>
          </p:cNvSpPr>
          <p:nvPr>
            <p:ph type="sldImg"/>
          </p:nvPr>
        </p:nvSpPr>
        <p:spPr>
          <a:ln/>
        </p:spPr>
      </p:sp>
      <p:sp>
        <p:nvSpPr>
          <p:cNvPr id="122883" name="Rectangle 3"/>
          <p:cNvSpPr>
            <a:spLocks noGrp="1" noChangeArrowheads="1"/>
          </p:cNvSpPr>
          <p:nvPr>
            <p:ph type="body" idx="1"/>
          </p:nvPr>
        </p:nvSpPr>
        <p:spPr/>
        <p:txBody>
          <a:bodyPr/>
          <a:lstStyle/>
          <a:p>
            <a:endParaRPr lang="ar-SA" altLang="ar-SA"/>
          </a:p>
        </p:txBody>
      </p:sp>
    </p:spTree>
    <p:extLst>
      <p:ext uri="{BB962C8B-B14F-4D97-AF65-F5344CB8AC3E}">
        <p14:creationId xmlns:p14="http://schemas.microsoft.com/office/powerpoint/2010/main" val="2887226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10CB6B-B5F6-4AF4-9F3D-1AC355DFADDD}" type="slidenum">
              <a:rPr lang="en-US" altLang="ar-SA"/>
              <a:pPr/>
              <a:t>35</a:t>
            </a:fld>
            <a:endParaRPr lang="en-US" altLang="ar-SA"/>
          </a:p>
        </p:txBody>
      </p:sp>
      <p:sp>
        <p:nvSpPr>
          <p:cNvPr id="144386" name="Rectangle 2"/>
          <p:cNvSpPr>
            <a:spLocks noGrp="1" noRot="1" noChangeAspect="1" noChangeArrowheads="1" noTextEdit="1"/>
          </p:cNvSpPr>
          <p:nvPr>
            <p:ph type="sldImg"/>
          </p:nvPr>
        </p:nvSpPr>
        <p:spPr>
          <a:ln/>
        </p:spPr>
      </p:sp>
      <p:sp>
        <p:nvSpPr>
          <p:cNvPr id="144387" name="Rectangle 3"/>
          <p:cNvSpPr>
            <a:spLocks noGrp="1" noChangeArrowheads="1"/>
          </p:cNvSpPr>
          <p:nvPr>
            <p:ph type="body" idx="1"/>
          </p:nvPr>
        </p:nvSpPr>
        <p:spPr/>
        <p:txBody>
          <a:bodyPr/>
          <a:lstStyle/>
          <a:p>
            <a:endParaRPr lang="ar-SA" altLang="ar-SA"/>
          </a:p>
        </p:txBody>
      </p:sp>
    </p:spTree>
    <p:extLst>
      <p:ext uri="{BB962C8B-B14F-4D97-AF65-F5344CB8AC3E}">
        <p14:creationId xmlns:p14="http://schemas.microsoft.com/office/powerpoint/2010/main" val="39391943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834A04-25E3-48D9-A1C3-6EA101734F17}" type="slidenum">
              <a:rPr lang="en-US" altLang="ar-SA"/>
              <a:pPr/>
              <a:t>36</a:t>
            </a:fld>
            <a:endParaRPr lang="en-US" altLang="ar-SA"/>
          </a:p>
        </p:txBody>
      </p:sp>
      <p:sp>
        <p:nvSpPr>
          <p:cNvPr id="123906" name="Rectangle 2"/>
          <p:cNvSpPr>
            <a:spLocks noGrp="1" noRot="1" noChangeAspect="1" noChangeArrowheads="1" noTextEdit="1"/>
          </p:cNvSpPr>
          <p:nvPr>
            <p:ph type="sldImg"/>
          </p:nvPr>
        </p:nvSpPr>
        <p:spPr>
          <a:ln/>
        </p:spPr>
      </p:sp>
      <p:sp>
        <p:nvSpPr>
          <p:cNvPr id="123907" name="Rectangle 3"/>
          <p:cNvSpPr>
            <a:spLocks noGrp="1" noChangeArrowheads="1"/>
          </p:cNvSpPr>
          <p:nvPr>
            <p:ph type="body" idx="1"/>
          </p:nvPr>
        </p:nvSpPr>
        <p:spPr/>
        <p:txBody>
          <a:bodyPr/>
          <a:lstStyle/>
          <a:p>
            <a:endParaRPr lang="ar-SA" altLang="ar-SA"/>
          </a:p>
        </p:txBody>
      </p:sp>
    </p:spTree>
    <p:extLst>
      <p:ext uri="{BB962C8B-B14F-4D97-AF65-F5344CB8AC3E}">
        <p14:creationId xmlns:p14="http://schemas.microsoft.com/office/powerpoint/2010/main" val="1683892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113C59-0F1B-4545-91E1-BD91FD4205ED}" type="slidenum">
              <a:rPr lang="en-US" altLang="ar-SA"/>
              <a:pPr/>
              <a:t>37</a:t>
            </a:fld>
            <a:endParaRPr lang="en-US" altLang="ar-SA"/>
          </a:p>
        </p:txBody>
      </p:sp>
      <p:sp>
        <p:nvSpPr>
          <p:cNvPr id="125954" name="Rectangle 2"/>
          <p:cNvSpPr>
            <a:spLocks noGrp="1" noRot="1" noChangeAspect="1" noChangeArrowheads="1" noTextEdit="1"/>
          </p:cNvSpPr>
          <p:nvPr>
            <p:ph type="sldImg"/>
          </p:nvPr>
        </p:nvSpPr>
        <p:spPr>
          <a:ln/>
        </p:spPr>
      </p:sp>
      <p:sp>
        <p:nvSpPr>
          <p:cNvPr id="125955" name="Rectangle 3"/>
          <p:cNvSpPr>
            <a:spLocks noGrp="1" noChangeArrowheads="1"/>
          </p:cNvSpPr>
          <p:nvPr>
            <p:ph type="body" idx="1"/>
          </p:nvPr>
        </p:nvSpPr>
        <p:spPr/>
        <p:txBody>
          <a:bodyPr/>
          <a:lstStyle/>
          <a:p>
            <a:endParaRPr lang="ar-SA" altLang="ar-SA"/>
          </a:p>
        </p:txBody>
      </p:sp>
    </p:spTree>
    <p:extLst>
      <p:ext uri="{BB962C8B-B14F-4D97-AF65-F5344CB8AC3E}">
        <p14:creationId xmlns:p14="http://schemas.microsoft.com/office/powerpoint/2010/main" val="2641280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38D22F-8E86-44E9-8D81-42719CA6227B}" type="slidenum">
              <a:rPr lang="en-US" altLang="ar-SA"/>
              <a:pPr/>
              <a:t>38</a:t>
            </a:fld>
            <a:endParaRPr lang="en-US" altLang="ar-SA"/>
          </a:p>
        </p:txBody>
      </p:sp>
      <p:sp>
        <p:nvSpPr>
          <p:cNvPr id="126978" name="Rectangle 2"/>
          <p:cNvSpPr>
            <a:spLocks noGrp="1" noRot="1" noChangeAspect="1" noChangeArrowheads="1" noTextEdit="1"/>
          </p:cNvSpPr>
          <p:nvPr>
            <p:ph type="sldImg"/>
          </p:nvPr>
        </p:nvSpPr>
        <p:spPr>
          <a:ln/>
        </p:spPr>
      </p:sp>
      <p:sp>
        <p:nvSpPr>
          <p:cNvPr id="126979" name="Rectangle 3"/>
          <p:cNvSpPr>
            <a:spLocks noGrp="1" noChangeArrowheads="1"/>
          </p:cNvSpPr>
          <p:nvPr>
            <p:ph type="body" idx="1"/>
          </p:nvPr>
        </p:nvSpPr>
        <p:spPr/>
        <p:txBody>
          <a:bodyPr/>
          <a:lstStyle/>
          <a:p>
            <a:endParaRPr lang="ar-SA" altLang="ar-SA"/>
          </a:p>
        </p:txBody>
      </p:sp>
    </p:spTree>
    <p:extLst>
      <p:ext uri="{BB962C8B-B14F-4D97-AF65-F5344CB8AC3E}">
        <p14:creationId xmlns:p14="http://schemas.microsoft.com/office/powerpoint/2010/main" val="36721810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350E40-FB2C-42A4-A9CB-B04ABF864E2A}" type="slidenum">
              <a:rPr lang="en-US" altLang="ar-SA"/>
              <a:pPr/>
              <a:t>39</a:t>
            </a:fld>
            <a:endParaRPr lang="en-US" altLang="ar-SA"/>
          </a:p>
        </p:txBody>
      </p:sp>
      <p:sp>
        <p:nvSpPr>
          <p:cNvPr id="141314" name="Rectangle 2"/>
          <p:cNvSpPr>
            <a:spLocks noGrp="1" noRot="1" noChangeAspect="1" noChangeArrowheads="1" noTextEdit="1"/>
          </p:cNvSpPr>
          <p:nvPr>
            <p:ph type="sldImg"/>
          </p:nvPr>
        </p:nvSpPr>
        <p:spPr>
          <a:ln/>
        </p:spPr>
      </p:sp>
      <p:sp>
        <p:nvSpPr>
          <p:cNvPr id="141315" name="Rectangle 3"/>
          <p:cNvSpPr>
            <a:spLocks noGrp="1" noChangeArrowheads="1"/>
          </p:cNvSpPr>
          <p:nvPr>
            <p:ph type="body" idx="1"/>
          </p:nvPr>
        </p:nvSpPr>
        <p:spPr/>
        <p:txBody>
          <a:bodyPr/>
          <a:lstStyle/>
          <a:p>
            <a:endParaRPr lang="ar-SA" altLang="ar-SA"/>
          </a:p>
        </p:txBody>
      </p:sp>
    </p:spTree>
    <p:extLst>
      <p:ext uri="{BB962C8B-B14F-4D97-AF65-F5344CB8AC3E}">
        <p14:creationId xmlns:p14="http://schemas.microsoft.com/office/powerpoint/2010/main" val="939561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6/3/2021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6/3/2021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6/3/2021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6/3/2021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6/3/2021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6/3/2021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6/3/2021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6/3/2021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6/3/2021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6/3/2021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6/3/2021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032000" y="190500"/>
            <a:ext cx="9347200" cy="1527175"/>
          </a:xfrm>
        </p:spPr>
        <p:txBody>
          <a:bodyPr/>
          <a:lstStyle/>
          <a:p>
            <a:r>
              <a:rPr lang="en-US" smtClean="0"/>
              <a:t>Click to edit Master title style</a:t>
            </a:r>
            <a:endParaRPr lang="ar-SA"/>
          </a:p>
        </p:txBody>
      </p:sp>
      <p:sp>
        <p:nvSpPr>
          <p:cNvPr id="3" name="Text Placeholder 2"/>
          <p:cNvSpPr>
            <a:spLocks noGrp="1"/>
          </p:cNvSpPr>
          <p:nvPr>
            <p:ph type="body" sz="half" idx="1"/>
          </p:nvPr>
        </p:nvSpPr>
        <p:spPr>
          <a:xfrm>
            <a:off x="2032000" y="1905000"/>
            <a:ext cx="45720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Content Placeholder 3"/>
          <p:cNvSpPr>
            <a:spLocks noGrp="1"/>
          </p:cNvSpPr>
          <p:nvPr>
            <p:ph sz="half" idx="2"/>
          </p:nvPr>
        </p:nvSpPr>
        <p:spPr>
          <a:xfrm>
            <a:off x="6807200" y="1905000"/>
            <a:ext cx="45720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Date Placeholder 4"/>
          <p:cNvSpPr>
            <a:spLocks noGrp="1"/>
          </p:cNvSpPr>
          <p:nvPr>
            <p:ph type="dt" sz="half" idx="10"/>
          </p:nvPr>
        </p:nvSpPr>
        <p:spPr>
          <a:xfrm>
            <a:off x="8839200" y="6248400"/>
            <a:ext cx="2540000" cy="457200"/>
          </a:xfrm>
        </p:spPr>
        <p:txBody>
          <a:bodyPr/>
          <a:lstStyle>
            <a:lvl1pPr>
              <a:defRPr/>
            </a:lvl1pPr>
          </a:lstStyle>
          <a:p>
            <a:endParaRPr lang="en-US" altLang="ar-SA"/>
          </a:p>
        </p:txBody>
      </p:sp>
      <p:sp>
        <p:nvSpPr>
          <p:cNvPr id="6" name="Footer Placeholder 5"/>
          <p:cNvSpPr>
            <a:spLocks noGrp="1"/>
          </p:cNvSpPr>
          <p:nvPr>
            <p:ph type="ftr" sz="quarter" idx="11"/>
          </p:nvPr>
        </p:nvSpPr>
        <p:spPr>
          <a:xfrm>
            <a:off x="4368800" y="6248400"/>
            <a:ext cx="3860800" cy="457200"/>
          </a:xfrm>
        </p:spPr>
        <p:txBody>
          <a:bodyPr/>
          <a:lstStyle>
            <a:lvl1pPr>
              <a:defRPr/>
            </a:lvl1pPr>
          </a:lstStyle>
          <a:p>
            <a:endParaRPr lang="en-US" altLang="ar-SA"/>
          </a:p>
        </p:txBody>
      </p:sp>
      <p:sp>
        <p:nvSpPr>
          <p:cNvPr id="7" name="Slide Number Placeholder 6"/>
          <p:cNvSpPr>
            <a:spLocks noGrp="1"/>
          </p:cNvSpPr>
          <p:nvPr>
            <p:ph type="sldNum" sz="quarter" idx="12"/>
          </p:nvPr>
        </p:nvSpPr>
        <p:spPr>
          <a:xfrm>
            <a:off x="2032000" y="6248400"/>
            <a:ext cx="1727200" cy="457200"/>
          </a:xfrm>
        </p:spPr>
        <p:txBody>
          <a:bodyPr/>
          <a:lstStyle>
            <a:lvl1pPr>
              <a:defRPr/>
            </a:lvl1pPr>
          </a:lstStyle>
          <a:p>
            <a:fld id="{668B58E9-18D5-48B6-9E96-AB4D5FB428FF}" type="slidenum">
              <a:rPr lang="en-US" altLang="ar-SA"/>
              <a:pPr/>
              <a:t>‹#›</a:t>
            </a:fld>
            <a:endParaRPr lang="en-US" altLang="ar-SA"/>
          </a:p>
        </p:txBody>
      </p:sp>
    </p:spTree>
    <p:extLst>
      <p:ext uri="{BB962C8B-B14F-4D97-AF65-F5344CB8AC3E}">
        <p14:creationId xmlns:p14="http://schemas.microsoft.com/office/powerpoint/2010/main" val="361350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6/3/2021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smtClean="0">
                <a:solidFill>
                  <a:schemeClr val="bg1"/>
                </a:solidFill>
                <a:latin typeface="+mn-lt"/>
              </a:rPr>
              <a:t>Project</a:t>
            </a:r>
            <a:r>
              <a:rPr lang="en-US" b="0" dirty="0" smtClean="0"/>
              <a:t> </a:t>
            </a:r>
            <a:r>
              <a:rPr lang="en-US" sz="5400" dirty="0">
                <a:solidFill>
                  <a:schemeClr val="bg1"/>
                </a:solidFill>
                <a:latin typeface="+mn-lt"/>
              </a:rPr>
              <a:t>Feasibility Study</a:t>
            </a:r>
            <a:r>
              <a:rPr lang="en-US" b="1" u="sng" dirty="0" smtClean="0">
                <a:solidFill>
                  <a:schemeClr val="bg1"/>
                </a:solidFill>
                <a:latin typeface="+mn-lt"/>
              </a:rPr>
              <a:t/>
            </a:r>
            <a:br>
              <a:rPr lang="en-US" b="1" u="sng" dirty="0" smtClean="0">
                <a:solidFill>
                  <a:schemeClr val="bg1"/>
                </a:solidFill>
                <a:latin typeface="+mn-lt"/>
              </a:rPr>
            </a:br>
            <a:r>
              <a:rPr lang="en-US" sz="2800" b="1" u="sng" dirty="0" smtClean="0">
                <a:solidFill>
                  <a:schemeClr val="bg1"/>
                </a:solidFill>
                <a:latin typeface="+mn-lt"/>
              </a:rPr>
              <a:t>Lecture </a:t>
            </a:r>
            <a:r>
              <a:rPr lang="en-US" sz="2800" b="1" dirty="0" smtClean="0">
                <a:solidFill>
                  <a:schemeClr val="bg1"/>
                </a:solidFill>
                <a:latin typeface="+mn-lt"/>
              </a:rPr>
              <a:t>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spcBef>
                <a:spcPct val="0"/>
              </a:spcBef>
            </a:pPr>
            <a:r>
              <a:rPr lang="en-US" sz="2800" b="1" dirty="0" smtClean="0">
                <a:solidFill>
                  <a:schemeClr val="bg1"/>
                </a:solidFill>
                <a:ea typeface="+mj-ea"/>
                <a:cs typeface="+mj-cs"/>
              </a:rPr>
              <a:t>PMG201</a:t>
            </a:r>
            <a:r>
              <a:rPr lang="en-US" dirty="0"/>
              <a:t> </a:t>
            </a:r>
            <a:r>
              <a:rPr lang="en-US" sz="2800" b="1" dirty="0" smtClean="0">
                <a:solidFill>
                  <a:schemeClr val="bg1"/>
                </a:solidFill>
                <a:ea typeface="+mj-ea"/>
                <a:cs typeface="+mj-cs"/>
              </a:rPr>
              <a:t>Project </a:t>
            </a:r>
            <a:r>
              <a:rPr lang="en-US" sz="2800" b="1" dirty="0">
                <a:solidFill>
                  <a:schemeClr val="bg1"/>
                </a:solidFill>
                <a:ea typeface="+mj-ea"/>
                <a:cs typeface="+mj-cs"/>
              </a:rPr>
              <a:t>Overview and Basic Data Analysis </a:t>
            </a:r>
            <a:r>
              <a:rPr lang="en-US" dirty="0"/>
              <a:t>	</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chemeClr val="bg1"/>
                </a:solidFill>
              </a:rPr>
              <a:t>Everyone’s Smart</a:t>
            </a:r>
            <a:br>
              <a:rPr lang="en-US" sz="3000" b="1" dirty="0">
                <a:solidFill>
                  <a:schemeClr val="bg1"/>
                </a:solidFill>
              </a:rPr>
            </a:br>
            <a:r>
              <a:rPr lang="en-US" sz="30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7057" y="365125"/>
            <a:ext cx="9579430" cy="1147989"/>
          </a:xfrm>
          <a:solidFill>
            <a:schemeClr val="bg1"/>
          </a:solidFill>
          <a:ln>
            <a:solidFill>
              <a:schemeClr val="tx1"/>
            </a:solidFill>
          </a:ln>
        </p:spPr>
        <p:txBody>
          <a:bodyPr vert="horz" lIns="91440" tIns="45720" rIns="91440" bIns="45720" rtlCol="0" anchor="ctr">
            <a:noAutofit/>
          </a:bodyPr>
          <a:lstStyle/>
          <a:p>
            <a:pPr algn="ctr"/>
            <a:r>
              <a:rPr lang="en-US" sz="6600" dirty="0">
                <a:solidFill>
                  <a:schemeClr val="tx1"/>
                </a:solidFill>
                <a:latin typeface="Aharoni" panose="02010803020104030203" pitchFamily="2" charset="-79"/>
                <a:cs typeface="Aharoni" panose="02010803020104030203" pitchFamily="2" charset="-79"/>
              </a:rPr>
              <a:t>Learning Outcomes</a:t>
            </a:r>
            <a:endParaRPr lang="ar-SA" sz="6600" dirty="0">
              <a:solidFill>
                <a:schemeClr val="tx1"/>
              </a:solidFill>
              <a:latin typeface="Arial Black" panose="020B0A04020102020204" pitchFamily="34" charset="0"/>
            </a:endParaRPr>
          </a:p>
        </p:txBody>
      </p:sp>
      <p:sp>
        <p:nvSpPr>
          <p:cNvPr id="3" name="Content Placeholder 2"/>
          <p:cNvSpPr>
            <a:spLocks noGrp="1"/>
          </p:cNvSpPr>
          <p:nvPr>
            <p:ph idx="1"/>
          </p:nvPr>
        </p:nvSpPr>
        <p:spPr>
          <a:xfrm>
            <a:off x="805543" y="1839685"/>
            <a:ext cx="10548257" cy="4337277"/>
          </a:xfrm>
          <a:ln>
            <a:solidFill>
              <a:schemeClr val="bg1"/>
            </a:solidFill>
          </a:ln>
        </p:spPr>
        <p:txBody>
          <a:bodyPr>
            <a:noAutofit/>
          </a:bodyPr>
          <a:lstStyle/>
          <a:p>
            <a:pPr>
              <a:buFont typeface="Wingdings" panose="05000000000000000000" pitchFamily="2" charset="2"/>
              <a:buChar char="q"/>
            </a:pPr>
            <a:r>
              <a:rPr lang="en-US" sz="2400" dirty="0">
                <a:latin typeface="Arial Black" panose="020B0A04020102020204" pitchFamily="34" charset="0"/>
              </a:rPr>
              <a:t>Project Overview </a:t>
            </a:r>
          </a:p>
          <a:p>
            <a:pPr marL="0" indent="0">
              <a:buNone/>
            </a:pPr>
            <a:r>
              <a:rPr lang="en-US" sz="2400" dirty="0" smtClean="0"/>
              <a:t>1</a:t>
            </a:r>
            <a:r>
              <a:rPr lang="en-US" sz="2400" dirty="0"/>
              <a:t>. Background and Purpose of a </a:t>
            </a:r>
            <a:r>
              <a:rPr lang="en-US" sz="2400" dirty="0" smtClean="0"/>
              <a:t>Project</a:t>
            </a:r>
          </a:p>
          <a:p>
            <a:pPr marL="0" indent="0">
              <a:buNone/>
            </a:pPr>
            <a:r>
              <a:rPr lang="en-US" sz="2400" dirty="0" smtClean="0"/>
              <a:t>2</a:t>
            </a:r>
            <a:r>
              <a:rPr lang="en-US" sz="2400" dirty="0"/>
              <a:t>. Project Selection Process and Implementation Agency </a:t>
            </a:r>
            <a:endParaRPr lang="en-US" sz="2400" dirty="0" smtClean="0"/>
          </a:p>
          <a:p>
            <a:pPr marL="0" indent="0">
              <a:buNone/>
            </a:pPr>
            <a:r>
              <a:rPr lang="en-US" sz="2400" dirty="0" smtClean="0"/>
              <a:t>3</a:t>
            </a:r>
            <a:r>
              <a:rPr lang="en-US" sz="2400" dirty="0"/>
              <a:t>. Contents of a Project </a:t>
            </a:r>
            <a:endParaRPr lang="en-US" sz="2400" dirty="0" smtClean="0"/>
          </a:p>
          <a:p>
            <a:pPr marL="0" indent="0">
              <a:buNone/>
            </a:pPr>
            <a:r>
              <a:rPr lang="en-US" sz="2400" dirty="0" smtClean="0"/>
              <a:t>4</a:t>
            </a:r>
            <a:r>
              <a:rPr lang="en-US" sz="2400" dirty="0"/>
              <a:t>. Guidelines for Writing Project Plans for Candidate Projects </a:t>
            </a:r>
            <a:endParaRPr lang="en-US" sz="2400" dirty="0" smtClean="0"/>
          </a:p>
          <a:p>
            <a:pPr marL="0" indent="0">
              <a:buNone/>
            </a:pPr>
            <a:r>
              <a:rPr lang="en-US" sz="2400" b="1" dirty="0" smtClean="0"/>
              <a:t>Ⅱ</a:t>
            </a:r>
            <a:r>
              <a:rPr lang="en-US" sz="2400" b="1" dirty="0"/>
              <a:t>. Basic Data Analysis </a:t>
            </a:r>
            <a:endParaRPr lang="en-US" sz="2400" b="1" dirty="0" smtClean="0"/>
          </a:p>
          <a:p>
            <a:pPr marL="514350" indent="-514350">
              <a:buAutoNum type="arabicPeriod"/>
            </a:pPr>
            <a:r>
              <a:rPr lang="en-US" sz="2400" dirty="0" smtClean="0"/>
              <a:t>Analysis </a:t>
            </a:r>
            <a:r>
              <a:rPr lang="en-US" sz="2400" dirty="0"/>
              <a:t>of the Natural and Living Environments </a:t>
            </a:r>
            <a:endParaRPr lang="en-US" sz="2400" dirty="0" smtClean="0"/>
          </a:p>
          <a:p>
            <a:pPr marL="514350" indent="-514350">
              <a:buAutoNum type="arabicPeriod"/>
            </a:pPr>
            <a:r>
              <a:rPr lang="en-US" sz="2400" dirty="0" smtClean="0"/>
              <a:t>2</a:t>
            </a:r>
            <a:r>
              <a:rPr lang="en-US" sz="2400" dirty="0"/>
              <a:t>. Analysis of the Social and Economic </a:t>
            </a:r>
            <a:r>
              <a:rPr lang="en-US" sz="2400" dirty="0" smtClean="0"/>
              <a:t>Environments</a:t>
            </a:r>
          </a:p>
          <a:p>
            <a:pPr marL="0" indent="0">
              <a:buNone/>
            </a:pPr>
            <a:r>
              <a:rPr lang="en-US" sz="2400" dirty="0" smtClean="0"/>
              <a:t> </a:t>
            </a:r>
            <a:r>
              <a:rPr lang="en-US" sz="2400" b="1" dirty="0" smtClean="0"/>
              <a:t>Ⅲ</a:t>
            </a:r>
            <a:r>
              <a:rPr lang="en-US" sz="2400" b="1" dirty="0"/>
              <a:t>. Identification of </a:t>
            </a:r>
            <a:r>
              <a:rPr lang="en-US" sz="2400" b="1" dirty="0" smtClean="0"/>
              <a:t>Issues</a:t>
            </a:r>
          </a:p>
          <a:p>
            <a:pPr>
              <a:buFont typeface="Wingdings" panose="05000000000000000000" pitchFamily="2" charset="2"/>
              <a:buChar char="q"/>
            </a:pPr>
            <a:r>
              <a:rPr lang="en-US" altLang="ar-SA" sz="2400" dirty="0">
                <a:latin typeface="Arial Black" panose="020B0A04020102020204" pitchFamily="34" charset="0"/>
              </a:rPr>
              <a:t>Project Scope</a:t>
            </a:r>
            <a:endParaRPr lang="ar-SA" sz="2400" b="1" dirty="0"/>
          </a:p>
        </p:txBody>
      </p:sp>
      <p:pic>
        <p:nvPicPr>
          <p:cNvPr id="4" name="Picture 3"/>
          <p:cNvPicPr>
            <a:picLocks noChangeAspect="1"/>
          </p:cNvPicPr>
          <p:nvPr/>
        </p:nvPicPr>
        <p:blipFill>
          <a:blip r:embed="rId2"/>
          <a:stretch>
            <a:fillRect/>
          </a:stretch>
        </p:blipFill>
        <p:spPr>
          <a:xfrm>
            <a:off x="10907485" y="517381"/>
            <a:ext cx="1124348" cy="995733"/>
          </a:xfrm>
          <a:prstGeom prst="rect">
            <a:avLst/>
          </a:prstGeom>
          <a:ln>
            <a:solidFill>
              <a:schemeClr val="tx1"/>
            </a:solidFill>
          </a:ln>
        </p:spPr>
      </p:pic>
    </p:spTree>
    <p:extLst>
      <p:ext uri="{BB962C8B-B14F-4D97-AF65-F5344CB8AC3E}">
        <p14:creationId xmlns:p14="http://schemas.microsoft.com/office/powerpoint/2010/main" val="18311841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873343" cy="1325563"/>
          </a:xfrm>
          <a:solidFill>
            <a:schemeClr val="bg1"/>
          </a:solidFill>
          <a:ln>
            <a:solidFill>
              <a:schemeClr val="tx1"/>
            </a:solidFill>
          </a:ln>
        </p:spPr>
        <p:txBody>
          <a:bodyPr vert="horz" lIns="91440" tIns="45720" rIns="91440" bIns="45720" rtlCol="0" anchor="ctr">
            <a:noAutofit/>
          </a:bodyPr>
          <a:lstStyle/>
          <a:p>
            <a:pPr algn="ctr"/>
            <a:r>
              <a:rPr lang="en-US" sz="4800" dirty="0">
                <a:solidFill>
                  <a:schemeClr val="tx1"/>
                </a:solidFill>
                <a:latin typeface="Arial Black" panose="020B0A04020102020204" pitchFamily="34" charset="0"/>
              </a:rPr>
              <a:t>Project Overview</a:t>
            </a:r>
            <a:endParaRPr lang="ar-SA" sz="4800" dirty="0">
              <a:solidFill>
                <a:schemeClr val="tx1"/>
              </a:solidFill>
              <a:latin typeface="Arial Black" panose="020B0A04020102020204" pitchFamily="34" charset="0"/>
            </a:endParaRPr>
          </a:p>
        </p:txBody>
      </p:sp>
      <p:sp>
        <p:nvSpPr>
          <p:cNvPr id="3" name="Content Placeholder 2"/>
          <p:cNvSpPr>
            <a:spLocks noGrp="1"/>
          </p:cNvSpPr>
          <p:nvPr>
            <p:ph idx="1"/>
          </p:nvPr>
        </p:nvSpPr>
        <p:spPr>
          <a:xfrm>
            <a:off x="838200" y="1825625"/>
            <a:ext cx="9873343" cy="4351338"/>
          </a:xfrm>
          <a:ln>
            <a:solidFill>
              <a:schemeClr val="tx1"/>
            </a:solidFill>
          </a:ln>
        </p:spPr>
        <p:txBody>
          <a:bodyPr>
            <a:normAutofit/>
          </a:bodyPr>
          <a:lstStyle/>
          <a:p>
            <a:pPr>
              <a:buFont typeface="Wingdings" panose="05000000000000000000" pitchFamily="2" charset="2"/>
              <a:buChar char="q"/>
            </a:pPr>
            <a:r>
              <a:rPr lang="en-US" dirty="0"/>
              <a:t>A Preliminary Feasibility Study is based on a project plan submitted to </a:t>
            </a:r>
            <a:r>
              <a:rPr lang="en-US" dirty="0" smtClean="0"/>
              <a:t>the budget </a:t>
            </a:r>
            <a:r>
              <a:rPr lang="en-US" dirty="0"/>
              <a:t>authority by the competent authority requesting execution of such study. </a:t>
            </a:r>
            <a:r>
              <a:rPr lang="en-US" dirty="0" smtClean="0"/>
              <a:t>The level </a:t>
            </a:r>
            <a:r>
              <a:rPr lang="en-US" dirty="0"/>
              <a:t>of detail of a project plan depends on its nature. For standardized projects </a:t>
            </a:r>
            <a:r>
              <a:rPr lang="en-US" dirty="0" smtClean="0"/>
              <a:t>like a </a:t>
            </a:r>
            <a:r>
              <a:rPr lang="en-US" dirty="0"/>
              <a:t>national highway network project, only basic information is included like </a:t>
            </a:r>
            <a:r>
              <a:rPr lang="en-US" dirty="0" smtClean="0"/>
              <a:t>the origin </a:t>
            </a:r>
            <a:r>
              <a:rPr lang="en-US" dirty="0"/>
              <a:t>and destination, route length, and number of </a:t>
            </a:r>
            <a:r>
              <a:rPr lang="en-US" dirty="0" smtClean="0"/>
              <a:t>lanes. For </a:t>
            </a:r>
            <a:r>
              <a:rPr lang="en-US" dirty="0"/>
              <a:t>some projects, </a:t>
            </a:r>
            <a:r>
              <a:rPr lang="en-US" dirty="0" smtClean="0"/>
              <a:t>the competent </a:t>
            </a:r>
            <a:r>
              <a:rPr lang="en-US" dirty="0"/>
              <a:t>authority has a completed preliminary project plan as detailed as </a:t>
            </a:r>
            <a:r>
              <a:rPr lang="en-US" dirty="0" smtClean="0"/>
              <a:t>feasibility study. </a:t>
            </a:r>
            <a:endParaRPr lang="ar-SA" dirty="0"/>
          </a:p>
        </p:txBody>
      </p:sp>
      <p:pic>
        <p:nvPicPr>
          <p:cNvPr id="4" name="Picture 3"/>
          <p:cNvPicPr>
            <a:picLocks noChangeAspect="1"/>
          </p:cNvPicPr>
          <p:nvPr/>
        </p:nvPicPr>
        <p:blipFill>
          <a:blip r:embed="rId2"/>
          <a:stretch>
            <a:fillRect/>
          </a:stretch>
        </p:blipFill>
        <p:spPr>
          <a:xfrm>
            <a:off x="10791626" y="5415952"/>
            <a:ext cx="1124348" cy="995733"/>
          </a:xfrm>
          <a:prstGeom prst="rect">
            <a:avLst/>
          </a:prstGeom>
          <a:ln>
            <a:solidFill>
              <a:schemeClr val="tx1"/>
            </a:solidFill>
          </a:ln>
        </p:spPr>
      </p:pic>
    </p:spTree>
    <p:extLst>
      <p:ext uri="{BB962C8B-B14F-4D97-AF65-F5344CB8AC3E}">
        <p14:creationId xmlns:p14="http://schemas.microsoft.com/office/powerpoint/2010/main" val="11642964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chemeClr val="tx1"/>
            </a:solidFill>
          </a:ln>
        </p:spPr>
        <p:txBody>
          <a:bodyPr vert="horz" lIns="91440" tIns="45720" rIns="91440" bIns="45720" rtlCol="0" anchor="ctr">
            <a:noAutofit/>
          </a:bodyPr>
          <a:lstStyle/>
          <a:p>
            <a:pPr algn="ctr"/>
            <a:r>
              <a:rPr lang="en-US" sz="3600" dirty="0">
                <a:solidFill>
                  <a:schemeClr val="tx1"/>
                </a:solidFill>
                <a:latin typeface="Arial Black" panose="020B0A04020102020204" pitchFamily="34" charset="0"/>
              </a:rPr>
              <a:t>1. Background and Purpose of a Project</a:t>
            </a:r>
          </a:p>
        </p:txBody>
      </p:sp>
      <p:sp>
        <p:nvSpPr>
          <p:cNvPr id="3" name="Content Placeholder 2"/>
          <p:cNvSpPr>
            <a:spLocks noGrp="1"/>
          </p:cNvSpPr>
          <p:nvPr>
            <p:ph idx="1"/>
          </p:nvPr>
        </p:nvSpPr>
        <p:spPr>
          <a:ln>
            <a:solidFill>
              <a:schemeClr val="tx1"/>
            </a:solidFill>
          </a:ln>
        </p:spPr>
        <p:txBody>
          <a:bodyPr>
            <a:normAutofit/>
          </a:bodyPr>
          <a:lstStyle/>
          <a:p>
            <a:pPr marL="0" indent="0">
              <a:buNone/>
            </a:pPr>
            <a:r>
              <a:rPr lang="en-US" dirty="0"/>
              <a:t>Projects targeted for preliminary feasibility studies have different </a:t>
            </a:r>
            <a:r>
              <a:rPr lang="en-US" dirty="0" smtClean="0"/>
              <a:t>backgrounds and </a:t>
            </a:r>
            <a:r>
              <a:rPr lang="en-US" dirty="0"/>
              <a:t>purposes. For example, in the case of road or railroad construction projects, </a:t>
            </a:r>
            <a:r>
              <a:rPr lang="en-US" dirty="0" smtClean="0"/>
              <a:t>the need </a:t>
            </a:r>
            <a:r>
              <a:rPr lang="en-US" dirty="0"/>
              <a:t>can be raised in accordance with the Master Plan for Nationwide </a:t>
            </a:r>
            <a:r>
              <a:rPr lang="en-US" dirty="0" smtClean="0"/>
              <a:t>Transport Network </a:t>
            </a:r>
            <a:r>
              <a:rPr lang="en-US" dirty="0"/>
              <a:t>or with the purpose of ensuring balanced regional development, </a:t>
            </a:r>
            <a:r>
              <a:rPr lang="en-US" dirty="0" smtClean="0"/>
              <a:t>balanced development </a:t>
            </a:r>
            <a:r>
              <a:rPr lang="en-US" dirty="0"/>
              <a:t>between the nation’s eastern and western parts, or facilitating South-</a:t>
            </a:r>
          </a:p>
          <a:p>
            <a:pPr marL="0" indent="0">
              <a:buNone/>
            </a:pPr>
            <a:r>
              <a:rPr lang="en-US" dirty="0"/>
              <a:t>North Korean exchange. The need for a project can be raised by a civil petition </a:t>
            </a:r>
            <a:r>
              <a:rPr lang="en-US" dirty="0" smtClean="0"/>
              <a:t>to improve </a:t>
            </a:r>
            <a:r>
              <a:rPr lang="en-US" dirty="0"/>
              <a:t>local</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36738665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chemeClr val="tx1"/>
            </a:solidFill>
          </a:ln>
        </p:spPr>
        <p:txBody>
          <a:bodyPr vert="horz" lIns="91440" tIns="45720" rIns="91440" bIns="45720" rtlCol="0" anchor="ctr">
            <a:noAutofit/>
          </a:bodyPr>
          <a:lstStyle/>
          <a:p>
            <a:pPr algn="ctr"/>
            <a:r>
              <a:rPr lang="en-US" sz="3200" dirty="0">
                <a:solidFill>
                  <a:schemeClr val="tx1"/>
                </a:solidFill>
                <a:latin typeface="Arial Black" panose="020B0A04020102020204" pitchFamily="34" charset="0"/>
              </a:rPr>
              <a:t>Background and Purpose of a Project cont..</a:t>
            </a:r>
            <a:endParaRPr lang="ar-SA" sz="3200" dirty="0">
              <a:solidFill>
                <a:schemeClr val="tx1"/>
              </a:solidFill>
              <a:latin typeface="Arial Black" panose="020B0A04020102020204" pitchFamily="34" charset="0"/>
            </a:endParaRPr>
          </a:p>
        </p:txBody>
      </p:sp>
      <p:sp>
        <p:nvSpPr>
          <p:cNvPr id="3" name="Content Placeholder 2"/>
          <p:cNvSpPr>
            <a:spLocks noGrp="1"/>
          </p:cNvSpPr>
          <p:nvPr>
            <p:ph idx="1"/>
          </p:nvPr>
        </p:nvSpPr>
        <p:spPr/>
        <p:txBody>
          <a:bodyPr>
            <a:normAutofit/>
          </a:bodyPr>
          <a:lstStyle/>
          <a:p>
            <a:pPr marL="0" indent="0">
              <a:buNone/>
            </a:pPr>
            <a:r>
              <a:rPr lang="en-US" dirty="0"/>
              <a:t>The purpose of a project is similar to its need in some respects, but it can still </a:t>
            </a:r>
            <a:r>
              <a:rPr lang="en-US" dirty="0" smtClean="0"/>
              <a:t>be defined </a:t>
            </a:r>
            <a:r>
              <a:rPr lang="en-US" dirty="0"/>
              <a:t>as an objective. The purpose of a project should be explicitly defined in </a:t>
            </a:r>
            <a:r>
              <a:rPr lang="en-US" dirty="0" smtClean="0"/>
              <a:t>its plan</a:t>
            </a:r>
            <a:r>
              <a:rPr lang="en-US" dirty="0"/>
              <a:t>. In the case of a project to build a highway, national highway network, or </a:t>
            </a:r>
            <a:r>
              <a:rPr lang="en-US" dirty="0" smtClean="0"/>
              <a:t>local road</a:t>
            </a:r>
            <a:r>
              <a:rPr lang="en-US" dirty="0"/>
              <a:t>, the transportation problem to be solved by the project, its ripple effects, </a:t>
            </a:r>
            <a:r>
              <a:rPr lang="en-US" dirty="0" smtClean="0"/>
              <a:t>the spatial </a:t>
            </a:r>
            <a:r>
              <a:rPr lang="en-US" dirty="0"/>
              <a:t>scope of the effects, etc. shall be roughly </a:t>
            </a:r>
            <a:r>
              <a:rPr lang="en-US" dirty="0" smtClean="0"/>
              <a:t>indicated. </a:t>
            </a:r>
          </a:p>
          <a:p>
            <a:pPr marL="0" indent="0">
              <a:buNone/>
            </a:pPr>
            <a:r>
              <a:rPr lang="en-US" dirty="0" smtClean="0"/>
              <a:t>The </a:t>
            </a:r>
            <a:r>
              <a:rPr lang="en-US" dirty="0"/>
              <a:t>study team considers all the information from a project plan submitted </a:t>
            </a:r>
            <a:r>
              <a:rPr lang="en-US" dirty="0" smtClean="0"/>
              <a:t>by the </a:t>
            </a:r>
            <a:r>
              <a:rPr lang="en-US" dirty="0"/>
              <a:t>competent authority, relevant literature, and field visits</a:t>
            </a:r>
            <a:r>
              <a:rPr lang="en-US" dirty="0" smtClean="0"/>
              <a:t>; </a:t>
            </a:r>
            <a:r>
              <a:rPr lang="en-US" dirty="0"/>
              <a:t>identifies </a:t>
            </a:r>
            <a:r>
              <a:rPr lang="en-US" dirty="0" smtClean="0"/>
              <a:t>the background </a:t>
            </a:r>
            <a:r>
              <a:rPr lang="en-US" dirty="0"/>
              <a:t>and purpose of the project; and states them in a report.</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10101524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chemeClr val="tx1"/>
            </a:solidFill>
          </a:ln>
        </p:spPr>
        <p:txBody>
          <a:bodyPr vert="horz" lIns="91440" tIns="45720" rIns="91440" bIns="45720" rtlCol="0" anchor="ctr">
            <a:noAutofit/>
          </a:bodyPr>
          <a:lstStyle/>
          <a:p>
            <a:pPr algn="ctr"/>
            <a:r>
              <a:rPr lang="en-US" sz="2800" dirty="0">
                <a:solidFill>
                  <a:schemeClr val="tx1"/>
                </a:solidFill>
                <a:latin typeface="Arial Black" panose="020B0A04020102020204" pitchFamily="34" charset="0"/>
              </a:rPr>
              <a:t>2. Project Selection Process and Implementation Agency</a:t>
            </a:r>
            <a:br>
              <a:rPr lang="en-US" sz="2800" dirty="0">
                <a:solidFill>
                  <a:schemeClr val="tx1"/>
                </a:solidFill>
                <a:latin typeface="Arial Black" panose="020B0A04020102020204" pitchFamily="34" charset="0"/>
              </a:rPr>
            </a:br>
            <a:endParaRPr lang="ar-SA" sz="28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pPr marL="0" indent="0">
              <a:buNone/>
            </a:pPr>
            <a:r>
              <a:rPr lang="en-US" dirty="0" smtClean="0"/>
              <a:t>Even </a:t>
            </a:r>
            <a:r>
              <a:rPr lang="en-US" dirty="0"/>
              <a:t>when a project subject to a preliminary feasibility study has a </a:t>
            </a:r>
            <a:r>
              <a:rPr lang="en-US" dirty="0" smtClean="0"/>
              <a:t>background and </a:t>
            </a:r>
            <a:r>
              <a:rPr lang="en-US" dirty="0"/>
              <a:t>a purpose, the process by which the project has been chosen as the subject of </a:t>
            </a:r>
            <a:r>
              <a:rPr lang="en-US" dirty="0" smtClean="0"/>
              <a:t>a study </a:t>
            </a:r>
            <a:r>
              <a:rPr lang="en-US" dirty="0"/>
              <a:t>should be clarified. Investigating the process of a project selected as </a:t>
            </a:r>
            <a:r>
              <a:rPr lang="en-US" dirty="0" smtClean="0"/>
              <a:t>the subject </a:t>
            </a:r>
            <a:r>
              <a:rPr lang="en-US" dirty="0"/>
              <a:t>of a preliminary feasibility study and the party or agency that played </a:t>
            </a:r>
            <a:r>
              <a:rPr lang="en-US" dirty="0" smtClean="0"/>
              <a:t>a leading </a:t>
            </a:r>
            <a:r>
              <a:rPr lang="en-US" dirty="0"/>
              <a:t>role in requesting a budget can hint at issues that should be dealt with in </a:t>
            </a:r>
            <a:r>
              <a:rPr lang="en-US" dirty="0" smtClean="0"/>
              <a:t>the analysis </a:t>
            </a:r>
            <a:r>
              <a:rPr lang="en-US" dirty="0"/>
              <a:t>of the project.</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421019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chemeClr val="tx1"/>
            </a:solidFill>
          </a:ln>
        </p:spPr>
        <p:txBody>
          <a:bodyPr vert="horz" lIns="91440" tIns="45720" rIns="91440" bIns="45720" rtlCol="0" anchor="ctr">
            <a:noAutofit/>
          </a:bodyPr>
          <a:lstStyle/>
          <a:p>
            <a:pPr algn="ctr"/>
            <a:r>
              <a:rPr lang="en-US" sz="2800" dirty="0">
                <a:solidFill>
                  <a:schemeClr val="tx1"/>
                </a:solidFill>
                <a:latin typeface="Arial Black" panose="020B0A04020102020204" pitchFamily="34" charset="0"/>
              </a:rPr>
              <a:t>Project Selection Process and Implementation Agency </a:t>
            </a:r>
            <a:r>
              <a:rPr lang="en-US" sz="2800" dirty="0" err="1">
                <a:solidFill>
                  <a:schemeClr val="tx1"/>
                </a:solidFill>
                <a:latin typeface="Arial Black" panose="020B0A04020102020204" pitchFamily="34" charset="0"/>
              </a:rPr>
              <a:t>cont</a:t>
            </a:r>
            <a:r>
              <a:rPr lang="en-US" sz="2800" dirty="0">
                <a:solidFill>
                  <a:schemeClr val="tx1"/>
                </a:solidFill>
                <a:latin typeface="Arial Black" panose="020B0A04020102020204" pitchFamily="34" charset="0"/>
              </a:rPr>
              <a:t>…</a:t>
            </a:r>
            <a:br>
              <a:rPr lang="en-US" sz="2800" dirty="0">
                <a:solidFill>
                  <a:schemeClr val="tx1"/>
                </a:solidFill>
                <a:latin typeface="Arial Black" panose="020B0A04020102020204" pitchFamily="34" charset="0"/>
              </a:rPr>
            </a:br>
            <a:endParaRPr lang="ar-SA" sz="28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r>
              <a:rPr lang="en-US" dirty="0"/>
              <a:t>Interests can differ between projects led by the central government and those </a:t>
            </a:r>
            <a:r>
              <a:rPr lang="en-US" dirty="0" smtClean="0"/>
              <a:t>by local </a:t>
            </a:r>
            <a:r>
              <a:rPr lang="en-US" dirty="0"/>
              <a:t>government organizations. Though it is not always the case, </a:t>
            </a:r>
            <a:endParaRPr lang="en-US" dirty="0" smtClean="0"/>
          </a:p>
          <a:p>
            <a:pPr marL="0" indent="0">
              <a:buNone/>
            </a:pPr>
            <a:r>
              <a:rPr lang="en-US" dirty="0" smtClean="0"/>
              <a:t>1- projects </a:t>
            </a:r>
            <a:r>
              <a:rPr lang="en-US" dirty="0"/>
              <a:t>by </a:t>
            </a:r>
            <a:r>
              <a:rPr lang="en-US" dirty="0" smtClean="0"/>
              <a:t>the central </a:t>
            </a:r>
            <a:r>
              <a:rPr lang="en-US" dirty="0"/>
              <a:t>government often have ripple effects that spread to varying </a:t>
            </a:r>
            <a:r>
              <a:rPr lang="en-US" dirty="0" smtClean="0"/>
              <a:t>degrees throughout </a:t>
            </a:r>
            <a:r>
              <a:rPr lang="en-US" dirty="0"/>
              <a:t>different regions, not only in a specific region</a:t>
            </a:r>
            <a:r>
              <a:rPr lang="en-US" dirty="0" smtClean="0"/>
              <a:t>.</a:t>
            </a:r>
          </a:p>
          <a:p>
            <a:pPr marL="0" indent="0">
              <a:buNone/>
            </a:pPr>
            <a:r>
              <a:rPr lang="en-US" dirty="0" smtClean="0"/>
              <a:t>2- </a:t>
            </a:r>
            <a:r>
              <a:rPr lang="en-US" dirty="0"/>
              <a:t>Projects by </a:t>
            </a:r>
            <a:r>
              <a:rPr lang="en-US" dirty="0" smtClean="0"/>
              <a:t>local government </a:t>
            </a:r>
            <a:r>
              <a:rPr lang="en-US" dirty="0"/>
              <a:t>organizations tend to have ripple effects that do not spread </a:t>
            </a:r>
            <a:r>
              <a:rPr lang="en-US" dirty="0" smtClean="0"/>
              <a:t>much beyond </a:t>
            </a:r>
            <a:r>
              <a:rPr lang="en-US" dirty="0"/>
              <a:t>their jurisdictions, if at all.</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40661099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chemeClr val="tx1"/>
            </a:solidFill>
          </a:ln>
        </p:spPr>
        <p:txBody>
          <a:bodyPr vert="horz" lIns="91440" tIns="45720" rIns="91440" bIns="45720" rtlCol="0" anchor="ctr">
            <a:noAutofit/>
          </a:bodyPr>
          <a:lstStyle/>
          <a:p>
            <a:pPr algn="ctr"/>
            <a:r>
              <a:rPr lang="en-US" sz="2800" dirty="0">
                <a:solidFill>
                  <a:schemeClr val="tx1"/>
                </a:solidFill>
                <a:latin typeface="Arial Black" panose="020B0A04020102020204" pitchFamily="34" charset="0"/>
              </a:rPr>
              <a:t>3. Contents of a Project</a:t>
            </a:r>
            <a:br>
              <a:rPr lang="en-US" sz="2800" dirty="0">
                <a:solidFill>
                  <a:schemeClr val="tx1"/>
                </a:solidFill>
                <a:latin typeface="Arial Black" panose="020B0A04020102020204" pitchFamily="34" charset="0"/>
              </a:rPr>
            </a:br>
            <a:endParaRPr lang="ar-SA" sz="28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normAutofit/>
          </a:bodyPr>
          <a:lstStyle/>
          <a:p>
            <a:r>
              <a:rPr lang="en-US" dirty="0" smtClean="0"/>
              <a:t>Among </a:t>
            </a:r>
            <a:r>
              <a:rPr lang="en-US" dirty="0"/>
              <a:t>the details that go into a project plan to be written by the </a:t>
            </a:r>
            <a:r>
              <a:rPr lang="en-US" dirty="0" smtClean="0"/>
              <a:t>competent authority</a:t>
            </a:r>
            <a:r>
              <a:rPr lang="en-US" dirty="0"/>
              <a:t>, the most important is contents of the project other than its background </a:t>
            </a:r>
            <a:r>
              <a:rPr lang="en-US" dirty="0" smtClean="0"/>
              <a:t>and purpose</a:t>
            </a:r>
            <a:r>
              <a:rPr lang="en-US" dirty="0"/>
              <a:t>, selection process, and the implementation agency. Knowing in advance </a:t>
            </a:r>
            <a:r>
              <a:rPr lang="en-US" dirty="0" smtClean="0"/>
              <a:t>the location </a:t>
            </a:r>
            <a:r>
              <a:rPr lang="en-US" dirty="0"/>
              <a:t>of a project, its construction scale, and costs are important clues in </a:t>
            </a:r>
            <a:r>
              <a:rPr lang="en-US" dirty="0" smtClean="0"/>
              <a:t>roughly determining </a:t>
            </a:r>
            <a:r>
              <a:rPr lang="en-US" dirty="0"/>
              <a:t>its economic feasibility. A project plan needs to state the </a:t>
            </a:r>
            <a:r>
              <a:rPr lang="en-US" dirty="0" smtClean="0"/>
              <a:t>spatial location</a:t>
            </a:r>
            <a:r>
              <a:rPr lang="en-US" dirty="0"/>
              <a:t>, construction details, and total project costs based on data and </a:t>
            </a:r>
            <a:r>
              <a:rPr lang="en-US" dirty="0" smtClean="0"/>
              <a:t>past experience. </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268021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chemeClr val="tx1"/>
            </a:solidFill>
          </a:ln>
        </p:spPr>
        <p:txBody>
          <a:bodyPr vert="horz" lIns="91440" tIns="45720" rIns="91440" bIns="45720" rtlCol="0" anchor="ctr">
            <a:noAutofit/>
          </a:bodyPr>
          <a:lstStyle/>
          <a:p>
            <a:pPr algn="ctr"/>
            <a:r>
              <a:rPr lang="en-US" dirty="0" smtClean="0">
                <a:solidFill>
                  <a:schemeClr val="tx1"/>
                </a:solidFill>
                <a:latin typeface="Arial Black" panose="020B0A04020102020204" pitchFamily="34" charset="0"/>
              </a:rPr>
              <a:t/>
            </a:r>
            <a:br>
              <a:rPr lang="en-US" dirty="0" smtClean="0">
                <a:solidFill>
                  <a:schemeClr val="tx1"/>
                </a:solidFill>
                <a:latin typeface="Arial Black" panose="020B0A04020102020204" pitchFamily="34" charset="0"/>
              </a:rPr>
            </a:br>
            <a:r>
              <a:rPr lang="en-US" dirty="0" smtClean="0">
                <a:solidFill>
                  <a:schemeClr val="tx1"/>
                </a:solidFill>
                <a:latin typeface="Arial Black" panose="020B0A04020102020204" pitchFamily="34" charset="0"/>
              </a:rPr>
              <a:t>Contents </a:t>
            </a:r>
            <a:r>
              <a:rPr lang="en-US" dirty="0">
                <a:solidFill>
                  <a:schemeClr val="tx1"/>
                </a:solidFill>
                <a:latin typeface="Arial Black" panose="020B0A04020102020204" pitchFamily="34" charset="0"/>
              </a:rPr>
              <a:t>of a Project </a:t>
            </a:r>
            <a:r>
              <a:rPr lang="en-US" dirty="0" err="1" smtClean="0">
                <a:solidFill>
                  <a:schemeClr val="tx1"/>
                </a:solidFill>
                <a:latin typeface="Arial Black" panose="020B0A04020102020204" pitchFamily="34" charset="0"/>
              </a:rPr>
              <a:t>cont</a:t>
            </a:r>
            <a:r>
              <a:rPr lang="en-US" dirty="0" smtClean="0">
                <a:solidFill>
                  <a:schemeClr val="tx1"/>
                </a:solidFill>
                <a:latin typeface="Arial Black" panose="020B0A04020102020204" pitchFamily="34" charset="0"/>
              </a:rPr>
              <a:t> …</a:t>
            </a:r>
            <a:r>
              <a:rPr lang="en-US" dirty="0">
                <a:solidFill>
                  <a:schemeClr val="tx1"/>
                </a:solidFill>
                <a:latin typeface="Arial Black" panose="020B0A04020102020204" pitchFamily="34" charset="0"/>
              </a:rPr>
              <a:t/>
            </a:r>
            <a:br>
              <a:rPr lang="en-US" dirty="0">
                <a:solidFill>
                  <a:schemeClr val="tx1"/>
                </a:solidFill>
                <a:latin typeface="Arial Black" panose="020B0A04020102020204" pitchFamily="34" charset="0"/>
              </a:rPr>
            </a:br>
            <a:endParaRPr lang="ar-SA"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normAutofit lnSpcReduction="10000"/>
          </a:bodyPr>
          <a:lstStyle/>
          <a:p>
            <a:pPr algn="just"/>
            <a:r>
              <a:rPr lang="en-US" dirty="0"/>
              <a:t>Although the spatial location of a project is the element first considered </a:t>
            </a:r>
            <a:r>
              <a:rPr lang="en-US" dirty="0" smtClean="0"/>
              <a:t>when considering </a:t>
            </a:r>
            <a:r>
              <a:rPr lang="en-US" dirty="0"/>
              <a:t>whether to pursue it, it requires extensive investigation to determine </a:t>
            </a:r>
            <a:r>
              <a:rPr lang="en-US" dirty="0" smtClean="0"/>
              <a:t>a specific </a:t>
            </a:r>
            <a:r>
              <a:rPr lang="en-US" dirty="0"/>
              <a:t>location and detailed routes. Also, a bit of preliminary investigation </a:t>
            </a:r>
            <a:r>
              <a:rPr lang="en-US" dirty="0" smtClean="0"/>
              <a:t>is required </a:t>
            </a:r>
            <a:r>
              <a:rPr lang="en-US" dirty="0"/>
              <a:t>to estimate construction details and total project costs. Arguably, </a:t>
            </a:r>
            <a:r>
              <a:rPr lang="en-US" dirty="0" smtClean="0"/>
              <a:t>a preliminary </a:t>
            </a:r>
            <a:r>
              <a:rPr lang="en-US" dirty="0"/>
              <a:t>investigation should be conducted to select a specific location and </a:t>
            </a:r>
            <a:r>
              <a:rPr lang="en-US" dirty="0" smtClean="0"/>
              <a:t>route, and </a:t>
            </a:r>
            <a:r>
              <a:rPr lang="en-US" dirty="0"/>
              <a:t>to estimate construction details and total project costs. Nevertheless, </a:t>
            </a:r>
            <a:r>
              <a:rPr lang="en-US" dirty="0" smtClean="0"/>
              <a:t>there should </a:t>
            </a:r>
            <a:r>
              <a:rPr lang="en-US" dirty="0"/>
              <a:t>be no request for a preliminary feasibility study without an estimated </a:t>
            </a:r>
            <a:r>
              <a:rPr lang="en-US" dirty="0" smtClean="0"/>
              <a:t>spatial </a:t>
            </a:r>
            <a:r>
              <a:rPr lang="en-US" dirty="0"/>
              <a:t>location, rough route, or total project costs. To this end, it should be mandatory </a:t>
            </a:r>
            <a:r>
              <a:rPr lang="en-US" dirty="0" smtClean="0"/>
              <a:t>to include </a:t>
            </a:r>
            <a:r>
              <a:rPr lang="en-US" dirty="0"/>
              <a:t>a rough spatial location, construction details, and total project costs in </a:t>
            </a:r>
            <a:r>
              <a:rPr lang="en-US" dirty="0" smtClean="0"/>
              <a:t>a project </a:t>
            </a:r>
            <a:r>
              <a:rPr lang="en-US" dirty="0"/>
              <a:t>plan submitted to the budget authorities.</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4466181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chemeClr val="tx1"/>
            </a:solidFill>
          </a:ln>
        </p:spPr>
        <p:txBody>
          <a:bodyPr vert="horz" lIns="91440" tIns="45720" rIns="91440" bIns="45720" rtlCol="0" anchor="ctr">
            <a:noAutofit/>
          </a:bodyPr>
          <a:lstStyle/>
          <a:p>
            <a:pPr algn="ctr"/>
            <a:r>
              <a:rPr lang="en-US" dirty="0">
                <a:solidFill>
                  <a:schemeClr val="tx1"/>
                </a:solidFill>
                <a:latin typeface="Arial Black" panose="020B0A04020102020204" pitchFamily="34" charset="0"/>
              </a:rPr>
              <a:t>4. Guidelines for Writing Project Plans for Candidate Projects</a:t>
            </a:r>
            <a:endParaRPr lang="ar-SA"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lstStyle/>
          <a:p>
            <a:pPr>
              <a:buFont typeface="Wingdings" panose="05000000000000000000" pitchFamily="2" charset="2"/>
              <a:buChar char="q"/>
            </a:pPr>
            <a:r>
              <a:rPr lang="en-US" dirty="0" smtClean="0"/>
              <a:t> Based </a:t>
            </a:r>
            <a:r>
              <a:rPr lang="en-US" dirty="0"/>
              <a:t>on the above discussion, the competent authorities of projects </a:t>
            </a:r>
            <a:r>
              <a:rPr lang="en-US" dirty="0" smtClean="0"/>
              <a:t>should write </a:t>
            </a:r>
            <a:r>
              <a:rPr lang="en-US" dirty="0"/>
              <a:t>a project plan about candidate projects applying for preliminary </a:t>
            </a:r>
            <a:r>
              <a:rPr lang="en-US" dirty="0" smtClean="0"/>
              <a:t>feasibility studies </a:t>
            </a:r>
            <a:r>
              <a:rPr lang="en-US" dirty="0"/>
              <a:t>as follows and submit it to the budget authorities:</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25174396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chemeClr val="tx1"/>
            </a:solidFill>
          </a:ln>
        </p:spPr>
        <p:txBody>
          <a:bodyPr vert="horz" lIns="91440" tIns="45720" rIns="91440" bIns="45720" rtlCol="0" anchor="ctr">
            <a:noAutofit/>
          </a:bodyPr>
          <a:lstStyle/>
          <a:p>
            <a:pPr algn="ctr"/>
            <a:r>
              <a:rPr lang="en-US" dirty="0">
                <a:solidFill>
                  <a:schemeClr val="tx1"/>
                </a:solidFill>
                <a:latin typeface="Arial Black" panose="020B0A04020102020204" pitchFamily="34" charset="0"/>
              </a:rPr>
              <a:t>First</a:t>
            </a:r>
            <a:endParaRPr lang="ar-SA"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r>
              <a:rPr lang="en-US" dirty="0"/>
              <a:t>First, the project plan (draft) of a candidate project should explicitly mention </a:t>
            </a:r>
            <a:r>
              <a:rPr lang="en-US" dirty="0" smtClean="0"/>
              <a:t>its background </a:t>
            </a:r>
            <a:r>
              <a:rPr lang="en-US" dirty="0"/>
              <a:t>and purpose. A vague description of the background or purpose </a:t>
            </a:r>
            <a:r>
              <a:rPr lang="en-US" dirty="0" smtClean="0"/>
              <a:t>like ‘promotion </a:t>
            </a:r>
            <a:r>
              <a:rPr lang="en-US" dirty="0"/>
              <a:t>of regional development’ or ‘resolution of regional </a:t>
            </a:r>
            <a:r>
              <a:rPr lang="en-US" dirty="0" smtClean="0"/>
              <a:t>transportation problems</a:t>
            </a:r>
            <a:r>
              <a:rPr lang="en-US" dirty="0"/>
              <a:t>’ is inadequate and unacceptable. The industry or sector that stands </a:t>
            </a:r>
            <a:r>
              <a:rPr lang="en-US" dirty="0" smtClean="0"/>
              <a:t>to benefit </a:t>
            </a:r>
            <a:r>
              <a:rPr lang="en-US" dirty="0"/>
              <a:t>from the project, the specific transportation problem, the region(s) </a:t>
            </a:r>
            <a:r>
              <a:rPr lang="en-US" dirty="0" smtClean="0"/>
              <a:t>affected, and </a:t>
            </a:r>
            <a:r>
              <a:rPr lang="en-US" dirty="0"/>
              <a:t>the way in which the problem will be solved should all be clearly stated.</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15132187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chemeClr val="tx1"/>
            </a:solidFill>
          </a:ln>
        </p:spPr>
        <p:txBody>
          <a:bodyPr vert="horz" lIns="91440" tIns="45720" rIns="91440" bIns="45720" rtlCol="0" anchor="ctr">
            <a:noAutofit/>
          </a:bodyPr>
          <a:lstStyle/>
          <a:p>
            <a:pPr algn="ctr"/>
            <a:r>
              <a:rPr lang="en-US" dirty="0">
                <a:solidFill>
                  <a:schemeClr val="tx1"/>
                </a:solidFill>
                <a:latin typeface="Arial Black" panose="020B0A04020102020204" pitchFamily="34" charset="0"/>
              </a:rPr>
              <a:t>Second</a:t>
            </a:r>
            <a:endParaRPr lang="ar-SA"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pPr marL="0" indent="0">
              <a:buNone/>
            </a:pPr>
            <a:r>
              <a:rPr lang="en-US" dirty="0"/>
              <a:t>Second, the project plan (draft) should state the specific location of the </a:t>
            </a:r>
            <a:r>
              <a:rPr lang="en-US" dirty="0" smtClean="0"/>
              <a:t>project, namely </a:t>
            </a:r>
            <a:r>
              <a:rPr lang="en-US" dirty="0"/>
              <a:t>the region where it will be conducted or the route it will cover to </a:t>
            </a:r>
            <a:r>
              <a:rPr lang="en-US" dirty="0" smtClean="0"/>
              <a:t>the possible </a:t>
            </a:r>
            <a:r>
              <a:rPr lang="en-US" dirty="0"/>
              <a:t>maximum extent. Merely mentioning the jurisdiction names of the </a:t>
            </a:r>
            <a:r>
              <a:rPr lang="en-US" dirty="0" smtClean="0"/>
              <a:t>origin and </a:t>
            </a:r>
            <a:r>
              <a:rPr lang="en-US" dirty="0"/>
              <a:t>destination or listing candidate cities is inappropriate. For a </a:t>
            </a:r>
            <a:r>
              <a:rPr lang="en-US" dirty="0" smtClean="0"/>
              <a:t>building construction </a:t>
            </a:r>
            <a:r>
              <a:rPr lang="en-US" dirty="0"/>
              <a:t>project, a site where the building will be built should be </a:t>
            </a:r>
            <a:r>
              <a:rPr lang="en-US" dirty="0" smtClean="0"/>
              <a:t>properly selected </a:t>
            </a:r>
            <a:r>
              <a:rPr lang="en-US" dirty="0"/>
              <a:t>in the plan.</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19228819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chemeClr val="tx1"/>
            </a:solidFill>
          </a:ln>
        </p:spPr>
        <p:txBody>
          <a:bodyPr vert="horz" lIns="91440" tIns="45720" rIns="91440" bIns="45720" rtlCol="0" anchor="ctr">
            <a:noAutofit/>
          </a:bodyPr>
          <a:lstStyle/>
          <a:p>
            <a:pPr algn="ctr"/>
            <a:r>
              <a:rPr lang="en-US" dirty="0">
                <a:solidFill>
                  <a:schemeClr val="tx1"/>
                </a:solidFill>
                <a:latin typeface="Arial Black" panose="020B0A04020102020204" pitchFamily="34" charset="0"/>
              </a:rPr>
              <a:t>Third</a:t>
            </a:r>
            <a:endParaRPr lang="ar-SA"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lstStyle/>
          <a:p>
            <a:r>
              <a:rPr lang="en-US" dirty="0"/>
              <a:t>Third, the implementation agency should be specified. Even for a project </a:t>
            </a:r>
            <a:r>
              <a:rPr lang="en-US" dirty="0" smtClean="0"/>
              <a:t>where it </a:t>
            </a:r>
            <a:r>
              <a:rPr lang="en-US" dirty="0"/>
              <a:t>will likely be determined automatically according to standard procedures, the </a:t>
            </a:r>
            <a:r>
              <a:rPr lang="en-US" dirty="0" smtClean="0"/>
              <a:t>plan should </a:t>
            </a:r>
            <a:r>
              <a:rPr lang="en-US" dirty="0"/>
              <a:t>explicitly state </a:t>
            </a:r>
            <a:r>
              <a:rPr lang="en-US" dirty="0" smtClean="0"/>
              <a:t>the implementation </a:t>
            </a:r>
            <a:r>
              <a:rPr lang="en-US" dirty="0"/>
              <a:t>agency. In this regard, well-defined </a:t>
            </a:r>
            <a:r>
              <a:rPr lang="en-US" dirty="0" smtClean="0"/>
              <a:t>role sharing </a:t>
            </a:r>
            <a:r>
              <a:rPr lang="en-US" dirty="0"/>
              <a:t>between the central government and local government organizations </a:t>
            </a:r>
            <a:r>
              <a:rPr lang="en-US" dirty="0" smtClean="0"/>
              <a:t>should be </a:t>
            </a:r>
            <a:r>
              <a:rPr lang="en-US" dirty="0"/>
              <a:t>clarified as well.</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14354426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chemeClr val="tx1"/>
            </a:solidFill>
          </a:ln>
        </p:spPr>
        <p:txBody>
          <a:bodyPr vert="horz" lIns="91440" tIns="45720" rIns="91440" bIns="45720" rtlCol="0" anchor="ctr">
            <a:noAutofit/>
          </a:bodyPr>
          <a:lstStyle/>
          <a:p>
            <a:pPr algn="ctr"/>
            <a:r>
              <a:rPr lang="en-US" dirty="0">
                <a:solidFill>
                  <a:schemeClr val="tx1"/>
                </a:solidFill>
                <a:latin typeface="Arial Black" panose="020B0A04020102020204" pitchFamily="34" charset="0"/>
              </a:rPr>
              <a:t>Fourth</a:t>
            </a:r>
            <a:endParaRPr lang="ar-SA"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r>
              <a:rPr lang="en-US" dirty="0"/>
              <a:t>Fourth, the contents of a project should be rendered explicitly and the </a:t>
            </a:r>
            <a:r>
              <a:rPr lang="en-US" dirty="0" smtClean="0"/>
              <a:t>total project </a:t>
            </a:r>
            <a:r>
              <a:rPr lang="en-US" dirty="0"/>
              <a:t>costs should be estimated and offered. As the project costs depend on </a:t>
            </a:r>
            <a:r>
              <a:rPr lang="en-US" dirty="0" smtClean="0"/>
              <a:t>the details </a:t>
            </a:r>
            <a:r>
              <a:rPr lang="en-US" dirty="0"/>
              <a:t>of a project, only when the project plan can settle which facilities </a:t>
            </a:r>
            <a:r>
              <a:rPr lang="en-US" dirty="0" smtClean="0"/>
              <a:t>or structures </a:t>
            </a:r>
            <a:r>
              <a:rPr lang="en-US" dirty="0"/>
              <a:t>will be included can total project costs be properly estimated. </a:t>
            </a:r>
            <a:r>
              <a:rPr lang="en-US" dirty="0" smtClean="0"/>
              <a:t>Estimation of </a:t>
            </a:r>
            <a:r>
              <a:rPr lang="en-US" dirty="0"/>
              <a:t>total project costs can only be derived at first from the cost data of </a:t>
            </a:r>
            <a:r>
              <a:rPr lang="en-US" dirty="0" smtClean="0"/>
              <a:t>similar projects</a:t>
            </a:r>
            <a:r>
              <a:rPr lang="en-US" dirty="0"/>
              <a:t>, but such estimation is critical to determining the need for investigation </a:t>
            </a:r>
            <a:r>
              <a:rPr lang="en-US" dirty="0" smtClean="0"/>
              <a:t>into the </a:t>
            </a:r>
            <a:r>
              <a:rPr lang="en-US" dirty="0"/>
              <a:t>project.</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2957852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chemeClr val="tx1"/>
            </a:solidFill>
          </a:ln>
        </p:spPr>
        <p:txBody>
          <a:bodyPr vert="horz" lIns="91440" tIns="45720" rIns="91440" bIns="45720" rtlCol="0" anchor="ctr">
            <a:noAutofit/>
          </a:bodyPr>
          <a:lstStyle/>
          <a:p>
            <a:pPr algn="ctr"/>
            <a:r>
              <a:rPr lang="en-US" dirty="0">
                <a:solidFill>
                  <a:schemeClr val="tx1"/>
                </a:solidFill>
                <a:latin typeface="Arial Black" panose="020B0A04020102020204" pitchFamily="34" charset="0"/>
              </a:rPr>
              <a:t>Fifth</a:t>
            </a:r>
            <a:endParaRPr lang="ar-SA"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r>
              <a:rPr lang="en-US" dirty="0"/>
              <a:t>Fifth, the plan should also stipulate the expected effects of a project. Such </a:t>
            </a:r>
            <a:r>
              <a:rPr lang="en-US" dirty="0" smtClean="0"/>
              <a:t>effects as </a:t>
            </a:r>
            <a:r>
              <a:rPr lang="en-US" dirty="0"/>
              <a:t>increased production, employment, added value, and the like once it is </a:t>
            </a:r>
            <a:r>
              <a:rPr lang="en-US" dirty="0" smtClean="0"/>
              <a:t>completed may </a:t>
            </a:r>
            <a:r>
              <a:rPr lang="en-US" dirty="0"/>
              <a:t>not be definitely known at this step, but other expected effects need to </a:t>
            </a:r>
            <a:r>
              <a:rPr lang="en-US" dirty="0" smtClean="0"/>
              <a:t>be roughly </a:t>
            </a:r>
            <a:r>
              <a:rPr lang="en-US" dirty="0"/>
              <a:t>presented like, in the case of a transport project, how much travel time </a:t>
            </a:r>
            <a:r>
              <a:rPr lang="en-US" dirty="0" smtClean="0"/>
              <a:t>can be </a:t>
            </a:r>
            <a:r>
              <a:rPr lang="en-US" dirty="0"/>
              <a:t>reduced, how many commuters or travelers can be accommodated, and </a:t>
            </a:r>
            <a:r>
              <a:rPr lang="en-US" dirty="0" smtClean="0"/>
              <a:t>how much </a:t>
            </a:r>
            <a:r>
              <a:rPr lang="en-US" dirty="0"/>
              <a:t>congestion costs can be reduced.</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29613156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426904417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tle 1"/>
          <p:cNvSpPr>
            <a:spLocks noGrp="1"/>
          </p:cNvSpPr>
          <p:nvPr>
            <p:ph type="title"/>
          </p:nvPr>
        </p:nvSpPr>
        <p:spPr>
          <a:xfrm>
            <a:off x="838200" y="365125"/>
            <a:ext cx="10515600" cy="1325563"/>
          </a:xfrm>
          <a:solidFill>
            <a:schemeClr val="bg1"/>
          </a:solidFill>
          <a:ln>
            <a:solidFill>
              <a:schemeClr val="tx1"/>
            </a:solidFill>
          </a:ln>
        </p:spPr>
        <p:txBody>
          <a:bodyPr vert="horz" lIns="91440" tIns="45720" rIns="91440" bIns="45720" rtlCol="0" anchor="ctr">
            <a:noAutofit/>
          </a:bodyPr>
          <a:lstStyle/>
          <a:p>
            <a:pPr algn="ctr"/>
            <a:r>
              <a:rPr lang="en-US" dirty="0" smtClean="0">
                <a:solidFill>
                  <a:schemeClr val="tx1"/>
                </a:solidFill>
                <a:latin typeface="Arial Black" panose="020B0A04020102020204" pitchFamily="34" charset="0"/>
              </a:rPr>
              <a:t/>
            </a:r>
            <a:br>
              <a:rPr lang="en-US" dirty="0" smtClean="0">
                <a:solidFill>
                  <a:schemeClr val="tx1"/>
                </a:solidFill>
                <a:latin typeface="Arial Black" panose="020B0A04020102020204" pitchFamily="34" charset="0"/>
              </a:rPr>
            </a:br>
            <a:r>
              <a:rPr lang="en-US" dirty="0" smtClean="0">
                <a:solidFill>
                  <a:schemeClr val="tx1"/>
                </a:solidFill>
                <a:latin typeface="Arial Black" panose="020B0A04020102020204" pitchFamily="34" charset="0"/>
              </a:rPr>
              <a:t>Ⅱ</a:t>
            </a:r>
            <a:r>
              <a:rPr lang="en-US" dirty="0">
                <a:solidFill>
                  <a:schemeClr val="tx1"/>
                </a:solidFill>
                <a:latin typeface="Arial Black" panose="020B0A04020102020204" pitchFamily="34" charset="0"/>
              </a:rPr>
              <a:t>. Basic Data Analysis</a:t>
            </a:r>
            <a:r>
              <a:rPr lang="ar-SA" dirty="0">
                <a:solidFill>
                  <a:schemeClr val="tx1"/>
                </a:solidFill>
                <a:latin typeface="Arial Black" panose="020B0A04020102020204" pitchFamily="34" charset="0"/>
              </a:rPr>
              <a:t/>
            </a:r>
            <a:br>
              <a:rPr lang="ar-SA" dirty="0">
                <a:solidFill>
                  <a:schemeClr val="tx1"/>
                </a:solidFill>
                <a:latin typeface="Arial Black" panose="020B0A04020102020204" pitchFamily="34" charset="0"/>
              </a:rPr>
            </a:br>
            <a:endParaRPr lang="ar-SA" dirty="0">
              <a:solidFill>
                <a:schemeClr val="tx1"/>
              </a:solidFill>
              <a:latin typeface="Arial Black" panose="020B0A04020102020204" pitchFamily="34" charset="0"/>
            </a:endParaRPr>
          </a:p>
        </p:txBody>
      </p:sp>
      <p:pic>
        <p:nvPicPr>
          <p:cNvPr id="6" name="Picture 5"/>
          <p:cNvPicPr>
            <a:picLocks noChangeAspect="1"/>
          </p:cNvPicPr>
          <p:nvPr/>
        </p:nvPicPr>
        <p:blipFill>
          <a:blip r:embed="rId7"/>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1443412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chemeClr val="tx1"/>
            </a:solidFill>
          </a:ln>
        </p:spPr>
        <p:txBody>
          <a:bodyPr vert="horz" lIns="91440" tIns="45720" rIns="91440" bIns="45720" rtlCol="0" anchor="ctr">
            <a:noAutofit/>
          </a:bodyPr>
          <a:lstStyle/>
          <a:p>
            <a:pPr algn="ctr"/>
            <a:r>
              <a:rPr lang="en-US" dirty="0" smtClean="0">
                <a:solidFill>
                  <a:schemeClr val="tx1"/>
                </a:solidFill>
                <a:latin typeface="Arial Black" panose="020B0A04020102020204" pitchFamily="34" charset="0"/>
              </a:rPr>
              <a:t/>
            </a:r>
            <a:br>
              <a:rPr lang="en-US" dirty="0" smtClean="0">
                <a:solidFill>
                  <a:schemeClr val="tx1"/>
                </a:solidFill>
                <a:latin typeface="Arial Black" panose="020B0A04020102020204" pitchFamily="34" charset="0"/>
              </a:rPr>
            </a:br>
            <a:r>
              <a:rPr lang="en-US" dirty="0" smtClean="0">
                <a:solidFill>
                  <a:schemeClr val="tx1"/>
                </a:solidFill>
                <a:latin typeface="Arial Black" panose="020B0A04020102020204" pitchFamily="34" charset="0"/>
              </a:rPr>
              <a:t>Basic </a:t>
            </a:r>
            <a:r>
              <a:rPr lang="en-US" dirty="0">
                <a:solidFill>
                  <a:schemeClr val="tx1"/>
                </a:solidFill>
                <a:latin typeface="Arial Black" panose="020B0A04020102020204" pitchFamily="34" charset="0"/>
              </a:rPr>
              <a:t>Data Analysis</a:t>
            </a:r>
            <a:br>
              <a:rPr lang="en-US" dirty="0">
                <a:solidFill>
                  <a:schemeClr val="tx1"/>
                </a:solidFill>
                <a:latin typeface="Arial Black" panose="020B0A04020102020204" pitchFamily="34" charset="0"/>
              </a:rPr>
            </a:br>
            <a:endParaRPr lang="ar-SA"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normAutofit/>
          </a:bodyPr>
          <a:lstStyle/>
          <a:p>
            <a:pPr marL="0" indent="0">
              <a:buNone/>
            </a:pPr>
            <a:r>
              <a:rPr lang="en-US" dirty="0" smtClean="0"/>
              <a:t>The </a:t>
            </a:r>
            <a:r>
              <a:rPr lang="en-US" dirty="0"/>
              <a:t>first thing to do when pursuing a public investment project or </a:t>
            </a:r>
            <a:r>
              <a:rPr lang="en-US" dirty="0" smtClean="0"/>
              <a:t>evaluating feasibility </a:t>
            </a:r>
            <a:r>
              <a:rPr lang="en-US" dirty="0"/>
              <a:t>is to fully analyze basic data about the region subject to the project. For </a:t>
            </a:r>
            <a:r>
              <a:rPr lang="en-US" dirty="0" smtClean="0"/>
              <a:t>a preliminary </a:t>
            </a:r>
            <a:r>
              <a:rPr lang="en-US" dirty="0"/>
              <a:t>feasibility study, therefore, the study team starts by visiting the </a:t>
            </a:r>
            <a:r>
              <a:rPr lang="en-US" dirty="0" smtClean="0"/>
              <a:t>target region </a:t>
            </a:r>
            <a:r>
              <a:rPr lang="en-US" dirty="0"/>
              <a:t>and gathering basic data about it. The basic data of a region can be </a:t>
            </a:r>
            <a:r>
              <a:rPr lang="en-US" dirty="0" smtClean="0"/>
              <a:t>largely divided </a:t>
            </a:r>
            <a:r>
              <a:rPr lang="en-US" dirty="0"/>
              <a:t>into data on the natural environment and that on the social and </a:t>
            </a:r>
            <a:r>
              <a:rPr lang="en-US" dirty="0" smtClean="0"/>
              <a:t>economic environment</a:t>
            </a:r>
            <a:r>
              <a:rPr lang="en-US" dirty="0"/>
              <a:t>.</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300956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normAutofit fontScale="90000"/>
          </a:bodyPr>
          <a:lstStyle/>
          <a:p>
            <a:pPr algn="ctr"/>
            <a:r>
              <a:rPr lang="en-US" dirty="0">
                <a:solidFill>
                  <a:schemeClr val="tx1"/>
                </a:solidFill>
                <a:latin typeface="Arial Black" panose="020B0A04020102020204" pitchFamily="34" charset="0"/>
              </a:rPr>
              <a:t/>
            </a:r>
            <a:br>
              <a:rPr lang="en-US" dirty="0">
                <a:solidFill>
                  <a:schemeClr val="tx1"/>
                </a:solidFill>
                <a:latin typeface="Arial Black" panose="020B0A04020102020204" pitchFamily="34" charset="0"/>
              </a:rPr>
            </a:br>
            <a:r>
              <a:rPr lang="en-US" dirty="0">
                <a:solidFill>
                  <a:schemeClr val="tx1"/>
                </a:solidFill>
                <a:latin typeface="Arial Black" panose="020B0A04020102020204" pitchFamily="34" charset="0"/>
              </a:rPr>
              <a:t>Basic Data </a:t>
            </a:r>
            <a:r>
              <a:rPr lang="en-US" dirty="0" smtClean="0">
                <a:solidFill>
                  <a:schemeClr val="tx1"/>
                </a:solidFill>
                <a:latin typeface="Arial Black" panose="020B0A04020102020204" pitchFamily="34" charset="0"/>
              </a:rPr>
              <a:t>Analysis cont. ….</a:t>
            </a:r>
            <a:r>
              <a:rPr lang="en-US" dirty="0">
                <a:solidFill>
                  <a:schemeClr val="tx1"/>
                </a:solidFill>
                <a:latin typeface="Arial Black" panose="020B0A04020102020204" pitchFamily="34" charset="0"/>
              </a:rPr>
              <a:t/>
            </a:r>
            <a:br>
              <a:rPr lang="en-US" dirty="0">
                <a:solidFill>
                  <a:schemeClr val="tx1"/>
                </a:solidFill>
                <a:latin typeface="Arial Black" panose="020B0A04020102020204" pitchFamily="34" charset="0"/>
              </a:rPr>
            </a:br>
            <a:endParaRPr lang="ar-SA" dirty="0"/>
          </a:p>
        </p:txBody>
      </p:sp>
      <p:sp>
        <p:nvSpPr>
          <p:cNvPr id="3" name="Content Placeholder 2"/>
          <p:cNvSpPr>
            <a:spLocks noGrp="1"/>
          </p:cNvSpPr>
          <p:nvPr>
            <p:ph idx="1"/>
          </p:nvPr>
        </p:nvSpPr>
        <p:spPr>
          <a:ln>
            <a:solidFill>
              <a:schemeClr val="tx1"/>
            </a:solidFill>
          </a:ln>
        </p:spPr>
        <p:txBody>
          <a:bodyPr>
            <a:normAutofit fontScale="85000" lnSpcReduction="20000"/>
          </a:bodyPr>
          <a:lstStyle/>
          <a:p>
            <a:pPr marL="0" indent="0">
              <a:buNone/>
            </a:pPr>
            <a:r>
              <a:rPr lang="en-US" dirty="0"/>
              <a:t>Data on the natural environment refers to that about climate, geological </a:t>
            </a:r>
            <a:r>
              <a:rPr lang="en-US" dirty="0" smtClean="0"/>
              <a:t>features, altitudes</a:t>
            </a:r>
            <a:r>
              <a:rPr lang="en-US" dirty="0"/>
              <a:t>, slopes, etc</a:t>
            </a:r>
            <a:r>
              <a:rPr lang="en-US" dirty="0" smtClean="0"/>
              <a:t>.</a:t>
            </a:r>
          </a:p>
          <a:p>
            <a:pPr marL="0" indent="0">
              <a:buNone/>
            </a:pPr>
            <a:r>
              <a:rPr lang="en-US" dirty="0" smtClean="0"/>
              <a:t> </a:t>
            </a:r>
            <a:r>
              <a:rPr lang="en-US" dirty="0"/>
              <a:t>A more full-blown investigation like a geological survey </a:t>
            </a:r>
            <a:r>
              <a:rPr lang="en-US" dirty="0" smtClean="0"/>
              <a:t>and local </a:t>
            </a:r>
            <a:r>
              <a:rPr lang="en-US" dirty="0"/>
              <a:t>due diligence is for regular feasibility studies rather than for </a:t>
            </a:r>
            <a:r>
              <a:rPr lang="en-US" dirty="0" smtClean="0"/>
              <a:t>preliminary feasibility </a:t>
            </a:r>
            <a:r>
              <a:rPr lang="en-US" dirty="0"/>
              <a:t>studies</a:t>
            </a:r>
            <a:r>
              <a:rPr lang="en-US" dirty="0" smtClean="0"/>
              <a:t>.</a:t>
            </a:r>
          </a:p>
          <a:p>
            <a:pPr marL="0" indent="0">
              <a:buNone/>
            </a:pPr>
            <a:r>
              <a:rPr lang="en-US" dirty="0" smtClean="0"/>
              <a:t> </a:t>
            </a:r>
            <a:r>
              <a:rPr lang="en-US" dirty="0"/>
              <a:t>Preliminary feasibility studies entail basic investigation </a:t>
            </a:r>
            <a:r>
              <a:rPr lang="en-US" dirty="0" smtClean="0"/>
              <a:t>through existing </a:t>
            </a:r>
            <a:r>
              <a:rPr lang="en-US" dirty="0"/>
              <a:t>literature like the statistics and higher-level plans about the region </a:t>
            </a:r>
            <a:r>
              <a:rPr lang="en-US" dirty="0" smtClean="0"/>
              <a:t>in question</a:t>
            </a:r>
            <a:r>
              <a:rPr lang="en-US" dirty="0"/>
              <a:t>. Data on the social and economic environment includes demographics, </a:t>
            </a:r>
            <a:r>
              <a:rPr lang="en-US" dirty="0" smtClean="0"/>
              <a:t>each industry’s </a:t>
            </a:r>
            <a:r>
              <a:rPr lang="en-US" dirty="0"/>
              <a:t>employment structure, gross regional domestic product (GRDP), land </a:t>
            </a:r>
            <a:r>
              <a:rPr lang="en-US" dirty="0" smtClean="0"/>
              <a:t>use, and </a:t>
            </a:r>
            <a:r>
              <a:rPr lang="en-US" dirty="0"/>
              <a:t>so on</a:t>
            </a:r>
            <a:r>
              <a:rPr lang="en-US" dirty="0" smtClean="0"/>
              <a:t>.</a:t>
            </a:r>
          </a:p>
          <a:p>
            <a:pPr marL="0" indent="0">
              <a:buNone/>
            </a:pPr>
            <a:r>
              <a:rPr lang="en-US" dirty="0" smtClean="0"/>
              <a:t> </a:t>
            </a:r>
            <a:r>
              <a:rPr lang="en-US" dirty="0"/>
              <a:t>In the case of transport projects, particularly, the status of main roads </a:t>
            </a:r>
            <a:r>
              <a:rPr lang="en-US" dirty="0" smtClean="0"/>
              <a:t>in the </a:t>
            </a:r>
            <a:r>
              <a:rPr lang="en-US" dirty="0"/>
              <a:t>target region should be delineated. For access roads into industrial </a:t>
            </a:r>
            <a:r>
              <a:rPr lang="en-US" dirty="0" smtClean="0"/>
              <a:t>complexes, and </a:t>
            </a:r>
            <a:r>
              <a:rPr lang="en-US" dirty="0"/>
              <a:t>roads or railroads into ports, the status of traffic-generating facilities </a:t>
            </a:r>
            <a:r>
              <a:rPr lang="en-US" dirty="0" smtClean="0"/>
              <a:t>like industrial </a:t>
            </a:r>
            <a:r>
              <a:rPr lang="en-US" dirty="0"/>
              <a:t>complexes, ports, and such in relation to the target project should </a:t>
            </a:r>
            <a:r>
              <a:rPr lang="en-US" dirty="0" smtClean="0"/>
              <a:t>be analyzed intensively. </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34161710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normAutofit fontScale="90000"/>
          </a:bodyPr>
          <a:lstStyle/>
          <a:p>
            <a:pPr algn="ctr"/>
            <a:r>
              <a:rPr lang="en-US" dirty="0">
                <a:solidFill>
                  <a:schemeClr val="tx1"/>
                </a:solidFill>
                <a:latin typeface="Arial Black" panose="020B0A04020102020204" pitchFamily="34" charset="0"/>
              </a:rPr>
              <a:t/>
            </a:r>
            <a:br>
              <a:rPr lang="en-US" dirty="0">
                <a:solidFill>
                  <a:schemeClr val="tx1"/>
                </a:solidFill>
                <a:latin typeface="Arial Black" panose="020B0A04020102020204" pitchFamily="34" charset="0"/>
              </a:rPr>
            </a:br>
            <a:r>
              <a:rPr lang="en-US" dirty="0">
                <a:solidFill>
                  <a:schemeClr val="tx1"/>
                </a:solidFill>
                <a:latin typeface="Arial Black" panose="020B0A04020102020204" pitchFamily="34" charset="0"/>
              </a:rPr>
              <a:t>Basic Data Analysis cont. ….</a:t>
            </a:r>
            <a:br>
              <a:rPr lang="en-US" dirty="0">
                <a:solidFill>
                  <a:schemeClr val="tx1"/>
                </a:solidFill>
                <a:latin typeface="Arial Black" panose="020B0A04020102020204" pitchFamily="34" charset="0"/>
              </a:rPr>
            </a:br>
            <a:endParaRPr lang="ar-SA" dirty="0"/>
          </a:p>
        </p:txBody>
      </p:sp>
      <p:sp>
        <p:nvSpPr>
          <p:cNvPr id="3" name="Content Placeholder 2"/>
          <p:cNvSpPr>
            <a:spLocks noGrp="1"/>
          </p:cNvSpPr>
          <p:nvPr>
            <p:ph idx="1"/>
          </p:nvPr>
        </p:nvSpPr>
        <p:spPr>
          <a:ln>
            <a:solidFill>
              <a:schemeClr val="tx1"/>
            </a:solidFill>
          </a:ln>
        </p:spPr>
        <p:txBody>
          <a:bodyPr>
            <a:normAutofit/>
          </a:bodyPr>
          <a:lstStyle/>
          <a:p>
            <a:r>
              <a:rPr lang="en-US" dirty="0"/>
              <a:t>Rather than simply enumerating standardized data about the target region, </a:t>
            </a:r>
            <a:r>
              <a:rPr lang="en-US" dirty="0" smtClean="0"/>
              <a:t>basic data </a:t>
            </a:r>
            <a:r>
              <a:rPr lang="en-US" dirty="0"/>
              <a:t>analysis should state the conditions of the region in relation to the </a:t>
            </a:r>
            <a:r>
              <a:rPr lang="en-US" dirty="0" smtClean="0"/>
              <a:t>project subject </a:t>
            </a:r>
            <a:r>
              <a:rPr lang="en-US" dirty="0"/>
              <a:t>to a preliminary feasibility study. Analysis of the transportation </a:t>
            </a:r>
            <a:r>
              <a:rPr lang="en-US" dirty="0" smtClean="0"/>
              <a:t>situation should </a:t>
            </a:r>
            <a:r>
              <a:rPr lang="en-US" dirty="0"/>
              <a:t>be done to ascertain what the project can do for the transportation system </a:t>
            </a:r>
            <a:r>
              <a:rPr lang="en-US" dirty="0" smtClean="0"/>
              <a:t>of the </a:t>
            </a:r>
            <a:r>
              <a:rPr lang="en-US" dirty="0"/>
              <a:t>target region so that the need for the project can be determined </a:t>
            </a:r>
            <a:r>
              <a:rPr lang="en-US" dirty="0" smtClean="0"/>
              <a:t>before transportation </a:t>
            </a:r>
            <a:r>
              <a:rPr lang="en-US" dirty="0"/>
              <a:t>analysis is conducted in full swing.</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31480674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800" dirty="0">
                <a:solidFill>
                  <a:schemeClr val="tx1"/>
                </a:solidFill>
                <a:latin typeface="Arial Black" panose="020B0A04020102020204" pitchFamily="34" charset="0"/>
              </a:rPr>
              <a:t>1. Analysis of the Natural and Living Environments</a:t>
            </a:r>
            <a:br>
              <a:rPr lang="en-US" sz="2800" dirty="0">
                <a:solidFill>
                  <a:schemeClr val="tx1"/>
                </a:solidFill>
                <a:latin typeface="Arial Black" panose="020B0A04020102020204" pitchFamily="34" charset="0"/>
              </a:rPr>
            </a:br>
            <a:endParaRPr lang="ar-SA" sz="2800" dirty="0">
              <a:solidFill>
                <a:schemeClr val="tx1"/>
              </a:solidFill>
              <a:latin typeface="Arial Black" panose="020B0A04020102020204" pitchFamily="34" charset="0"/>
            </a:endParaRPr>
          </a:p>
        </p:txBody>
      </p:sp>
      <p:sp>
        <p:nvSpPr>
          <p:cNvPr id="3" name="Content Placeholder 2"/>
          <p:cNvSpPr>
            <a:spLocks noGrp="1"/>
          </p:cNvSpPr>
          <p:nvPr>
            <p:ph idx="1"/>
          </p:nvPr>
        </p:nvSpPr>
        <p:spPr/>
        <p:txBody>
          <a:bodyPr>
            <a:normAutofit/>
          </a:bodyPr>
          <a:lstStyle/>
          <a:p>
            <a:pPr marL="0" indent="0">
              <a:buNone/>
            </a:pPr>
            <a:r>
              <a:rPr lang="en-US" b="1" u="sng" dirty="0"/>
              <a:t>1. Analysis of the Natural and Living Environments</a:t>
            </a:r>
          </a:p>
          <a:p>
            <a:pPr>
              <a:buFont typeface="Wingdings" panose="05000000000000000000" pitchFamily="2" charset="2"/>
              <a:buChar char="q"/>
            </a:pPr>
            <a:r>
              <a:rPr lang="en-US" dirty="0"/>
              <a:t>Depending on their characteristics, some projects are more strongly impacted </a:t>
            </a:r>
            <a:r>
              <a:rPr lang="en-US" dirty="0" smtClean="0"/>
              <a:t>by the </a:t>
            </a:r>
            <a:r>
              <a:rPr lang="en-US" dirty="0"/>
              <a:t>natural environments than others. Projects to build expressways or railroads </a:t>
            </a:r>
            <a:r>
              <a:rPr lang="en-US" dirty="0" smtClean="0"/>
              <a:t>can be </a:t>
            </a:r>
            <a:r>
              <a:rPr lang="en-US" dirty="0"/>
              <a:t>very different in nature and vary greatly in cost depending on topography</a:t>
            </a:r>
            <a:r>
              <a:rPr lang="en-US" dirty="0" smtClean="0"/>
              <a:t>.</a:t>
            </a:r>
          </a:p>
          <a:p>
            <a:pPr>
              <a:buFont typeface="Wingdings" panose="05000000000000000000" pitchFamily="2" charset="2"/>
              <a:buChar char="q"/>
            </a:pPr>
            <a:r>
              <a:rPr lang="en-US" dirty="0" smtClean="0"/>
              <a:t> </a:t>
            </a:r>
            <a:r>
              <a:rPr lang="en-US" dirty="0"/>
              <a:t>On </a:t>
            </a:r>
            <a:r>
              <a:rPr lang="en-US" dirty="0" smtClean="0"/>
              <a:t>the other </a:t>
            </a:r>
            <a:r>
              <a:rPr lang="en-US" dirty="0"/>
              <a:t>hand, projects to build industrial complexes are influenced more by the </a:t>
            </a:r>
            <a:r>
              <a:rPr lang="en-US" dirty="0" smtClean="0"/>
              <a:t>social and </a:t>
            </a:r>
            <a:r>
              <a:rPr lang="en-US" dirty="0"/>
              <a:t>economic environment than the natural one. Their success or failure depends </a:t>
            </a:r>
            <a:r>
              <a:rPr lang="en-US" dirty="0" smtClean="0"/>
              <a:t>on the </a:t>
            </a:r>
            <a:r>
              <a:rPr lang="en-US" dirty="0"/>
              <a:t>population, industrial structure, regional income level, and such.</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7511038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noAutofit/>
          </a:bodyPr>
          <a:lstStyle/>
          <a:p>
            <a:pPr algn="ctr"/>
            <a:r>
              <a:rPr lang="en-US" sz="2400" dirty="0" smtClean="0">
                <a:solidFill>
                  <a:schemeClr val="tx1"/>
                </a:solidFill>
                <a:latin typeface="Arial Black" panose="020B0A04020102020204" pitchFamily="34" charset="0"/>
              </a:rPr>
              <a:t>Analysis </a:t>
            </a:r>
            <a:r>
              <a:rPr lang="en-US" sz="2400" dirty="0">
                <a:solidFill>
                  <a:schemeClr val="tx1"/>
                </a:solidFill>
                <a:latin typeface="Arial Black" panose="020B0A04020102020204" pitchFamily="34" charset="0"/>
              </a:rPr>
              <a:t>of the Natural and Living </a:t>
            </a:r>
            <a:r>
              <a:rPr lang="en-US" sz="2400" dirty="0" smtClean="0">
                <a:solidFill>
                  <a:schemeClr val="tx1"/>
                </a:solidFill>
                <a:latin typeface="Arial Black" panose="020B0A04020102020204" pitchFamily="34" charset="0"/>
              </a:rPr>
              <a:t>Environments cont.…..</a:t>
            </a:r>
            <a:r>
              <a:rPr lang="en-US" sz="2400" dirty="0">
                <a:solidFill>
                  <a:schemeClr val="tx1"/>
                </a:solidFill>
                <a:latin typeface="Arial Black" panose="020B0A04020102020204" pitchFamily="34" charset="0"/>
              </a:rPr>
              <a:t/>
            </a:r>
            <a:br>
              <a:rPr lang="en-US" sz="2400" dirty="0">
                <a:solidFill>
                  <a:schemeClr val="tx1"/>
                </a:solidFill>
                <a:latin typeface="Arial Black" panose="020B0A04020102020204" pitchFamily="34" charset="0"/>
              </a:rPr>
            </a:br>
            <a:endParaRPr lang="ar-SA" sz="2400" dirty="0"/>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q"/>
            </a:pPr>
            <a:r>
              <a:rPr lang="en-US" dirty="0"/>
              <a:t>It is also important to look into living environment conditions like water </a:t>
            </a:r>
            <a:r>
              <a:rPr lang="en-US" dirty="0" smtClean="0"/>
              <a:t>and/or soil </a:t>
            </a:r>
            <a:r>
              <a:rPr lang="en-US" dirty="0"/>
              <a:t>pollution, sanitation, and construction noise that have direct impact on daily </a:t>
            </a:r>
            <a:r>
              <a:rPr lang="en-US" dirty="0" smtClean="0"/>
              <a:t>life. Preliminary </a:t>
            </a:r>
            <a:r>
              <a:rPr lang="en-US" dirty="0"/>
              <a:t>feasibility studies should conduct a rough investigation in any </a:t>
            </a:r>
            <a:r>
              <a:rPr lang="en-US" dirty="0" smtClean="0"/>
              <a:t>form about </a:t>
            </a:r>
            <a:r>
              <a:rPr lang="en-US" dirty="0"/>
              <a:t>daily life pollution, etc. that can happen when the concerned project </a:t>
            </a:r>
            <a:r>
              <a:rPr lang="en-US" dirty="0" smtClean="0"/>
              <a:t>goes ahead.</a:t>
            </a:r>
          </a:p>
          <a:p>
            <a:pPr>
              <a:buFont typeface="Wingdings" panose="05000000000000000000" pitchFamily="2" charset="2"/>
              <a:buChar char="q"/>
            </a:pPr>
            <a:r>
              <a:rPr lang="en-US" dirty="0" smtClean="0"/>
              <a:t> </a:t>
            </a:r>
            <a:r>
              <a:rPr lang="en-US" dirty="0"/>
              <a:t>For example, for water resource development and other such projects </a:t>
            </a:r>
            <a:r>
              <a:rPr lang="en-US" dirty="0" smtClean="0"/>
              <a:t>that greatly </a:t>
            </a:r>
            <a:r>
              <a:rPr lang="en-US" dirty="0"/>
              <a:t>impact the environment, the environmental impact should be checked </a:t>
            </a:r>
            <a:r>
              <a:rPr lang="en-US" dirty="0" smtClean="0"/>
              <a:t>when the </a:t>
            </a:r>
            <a:r>
              <a:rPr lang="en-US" dirty="0"/>
              <a:t>decision is made as to whether to push ahead with the projects.</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42219292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400" dirty="0">
                <a:solidFill>
                  <a:schemeClr val="tx1"/>
                </a:solidFill>
                <a:latin typeface="Arial Black" panose="020B0A04020102020204" pitchFamily="34" charset="0"/>
              </a:rPr>
              <a:t>2. Analysis of the Social and Economic Environments</a:t>
            </a:r>
            <a:br>
              <a:rPr lang="en-US" sz="2400" dirty="0">
                <a:solidFill>
                  <a:schemeClr val="tx1"/>
                </a:solidFill>
                <a:latin typeface="Arial Black" panose="020B0A04020102020204" pitchFamily="34" charset="0"/>
              </a:rPr>
            </a:br>
            <a:endParaRPr lang="ar-SA" sz="24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fontScale="92500"/>
          </a:bodyPr>
          <a:lstStyle/>
          <a:p>
            <a:pPr>
              <a:buFont typeface="Wingdings" panose="05000000000000000000" pitchFamily="2" charset="2"/>
              <a:buChar char="q"/>
            </a:pPr>
            <a:r>
              <a:rPr lang="en-US" dirty="0" smtClean="0"/>
              <a:t>Already </a:t>
            </a:r>
            <a:r>
              <a:rPr lang="en-US" dirty="0"/>
              <a:t>pointed out was the need to check the population demographics </a:t>
            </a:r>
            <a:r>
              <a:rPr lang="en-US" dirty="0" smtClean="0"/>
              <a:t>and industrial </a:t>
            </a:r>
            <a:r>
              <a:rPr lang="en-US" dirty="0"/>
              <a:t>structure, GRDP, use of land, transportation conditions, etc., namely </a:t>
            </a:r>
            <a:r>
              <a:rPr lang="en-US" dirty="0" smtClean="0"/>
              <a:t>the socio-economic </a:t>
            </a:r>
            <a:r>
              <a:rPr lang="en-US" dirty="0"/>
              <a:t>environment of the target region</a:t>
            </a:r>
            <a:r>
              <a:rPr lang="en-US" dirty="0" smtClean="0"/>
              <a:t>.</a:t>
            </a:r>
          </a:p>
          <a:p>
            <a:pPr>
              <a:buFont typeface="Wingdings" panose="05000000000000000000" pitchFamily="2" charset="2"/>
              <a:buChar char="q"/>
            </a:pPr>
            <a:r>
              <a:rPr lang="en-US" dirty="0" smtClean="0"/>
              <a:t> </a:t>
            </a:r>
            <a:r>
              <a:rPr lang="en-US" dirty="0"/>
              <a:t>The most basic data is that </a:t>
            </a:r>
            <a:r>
              <a:rPr lang="en-US" dirty="0" smtClean="0"/>
              <a:t>on demographics</a:t>
            </a:r>
            <a:r>
              <a:rPr lang="en-US" dirty="0"/>
              <a:t>, industrial structure, and GRDP. This is true regardless of the type </a:t>
            </a:r>
            <a:r>
              <a:rPr lang="en-US" dirty="0" smtClean="0"/>
              <a:t>of project </a:t>
            </a:r>
            <a:r>
              <a:rPr lang="en-US" dirty="0"/>
              <a:t>at issue, and these are important determinants of the project’s ripple </a:t>
            </a:r>
            <a:r>
              <a:rPr lang="en-US" dirty="0" smtClean="0"/>
              <a:t>effects.</a:t>
            </a:r>
          </a:p>
          <a:p>
            <a:pPr>
              <a:buFont typeface="Wingdings" panose="05000000000000000000" pitchFamily="2" charset="2"/>
              <a:buChar char="q"/>
            </a:pPr>
            <a:r>
              <a:rPr lang="en-US" dirty="0" smtClean="0"/>
              <a:t> Demand </a:t>
            </a:r>
            <a:r>
              <a:rPr lang="en-US" dirty="0"/>
              <a:t>is higher in densely populated regions, so the project is likely to be </a:t>
            </a:r>
            <a:r>
              <a:rPr lang="en-US" dirty="0" smtClean="0"/>
              <a:t>more economically </a:t>
            </a:r>
            <a:r>
              <a:rPr lang="en-US" dirty="0"/>
              <a:t>feasible. The industrial structure serves as a definite clue as to </a:t>
            </a:r>
            <a:r>
              <a:rPr lang="en-US" dirty="0" smtClean="0"/>
              <a:t>whether the </a:t>
            </a:r>
            <a:r>
              <a:rPr lang="en-US" dirty="0"/>
              <a:t>project is appropriate for the region. GRDP data </a:t>
            </a:r>
            <a:r>
              <a:rPr lang="en-US" dirty="0" smtClean="0"/>
              <a:t>are </a:t>
            </a:r>
            <a:r>
              <a:rPr lang="en-US" dirty="0"/>
              <a:t>important in </a:t>
            </a:r>
            <a:r>
              <a:rPr lang="en-US" dirty="0" smtClean="0"/>
              <a:t>determining economic </a:t>
            </a:r>
            <a:r>
              <a:rPr lang="en-US" dirty="0"/>
              <a:t>feasibility and balanced regional development.</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1551970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noAutofit/>
          </a:bodyPr>
          <a:lstStyle/>
          <a:p>
            <a:pPr algn="ctr"/>
            <a:r>
              <a:rPr lang="en-US" sz="2800" dirty="0" smtClean="0">
                <a:solidFill>
                  <a:schemeClr val="tx1"/>
                </a:solidFill>
                <a:latin typeface="Arial Black" panose="020B0A04020102020204" pitchFamily="34" charset="0"/>
              </a:rPr>
              <a:t> </a:t>
            </a:r>
            <a:r>
              <a:rPr lang="en-US" sz="2800" dirty="0">
                <a:solidFill>
                  <a:schemeClr val="tx1"/>
                </a:solidFill>
                <a:latin typeface="Arial Black" panose="020B0A04020102020204" pitchFamily="34" charset="0"/>
              </a:rPr>
              <a:t>Analysis of the Social and Economic </a:t>
            </a:r>
            <a:r>
              <a:rPr lang="en-US" sz="2800" dirty="0" smtClean="0">
                <a:solidFill>
                  <a:schemeClr val="tx1"/>
                </a:solidFill>
                <a:latin typeface="Arial Black" panose="020B0A04020102020204" pitchFamily="34" charset="0"/>
              </a:rPr>
              <a:t>Environments cont. ….</a:t>
            </a:r>
            <a:r>
              <a:rPr lang="en-US" sz="2800" dirty="0">
                <a:solidFill>
                  <a:schemeClr val="tx1"/>
                </a:solidFill>
                <a:latin typeface="Arial Black" panose="020B0A04020102020204" pitchFamily="34" charset="0"/>
              </a:rPr>
              <a:t/>
            </a:r>
            <a:br>
              <a:rPr lang="en-US" sz="2800" dirty="0">
                <a:solidFill>
                  <a:schemeClr val="tx1"/>
                </a:solidFill>
                <a:latin typeface="Arial Black" panose="020B0A04020102020204" pitchFamily="34" charset="0"/>
              </a:rPr>
            </a:br>
            <a:endParaRPr lang="ar-SA" sz="2800" dirty="0"/>
          </a:p>
        </p:txBody>
      </p:sp>
      <p:sp>
        <p:nvSpPr>
          <p:cNvPr id="3" name="Content Placeholder 2"/>
          <p:cNvSpPr>
            <a:spLocks noGrp="1"/>
          </p:cNvSpPr>
          <p:nvPr>
            <p:ph idx="1"/>
          </p:nvPr>
        </p:nvSpPr>
        <p:spPr>
          <a:ln>
            <a:solidFill>
              <a:schemeClr val="tx1"/>
            </a:solidFill>
          </a:ln>
        </p:spPr>
        <p:txBody>
          <a:bodyPr>
            <a:normAutofit fontScale="85000" lnSpcReduction="10000"/>
          </a:bodyPr>
          <a:lstStyle/>
          <a:p>
            <a:pPr>
              <a:buFont typeface="Wingdings" panose="05000000000000000000" pitchFamily="2" charset="2"/>
              <a:buChar char="q"/>
            </a:pPr>
            <a:r>
              <a:rPr lang="en-US" dirty="0"/>
              <a:t>To conduct more refined preliminary feasibility studies, the aforementioned data</a:t>
            </a:r>
          </a:p>
          <a:p>
            <a:pPr marL="0" indent="0">
              <a:buNone/>
            </a:pPr>
            <a:r>
              <a:rPr lang="en-US" dirty="0"/>
              <a:t>and prospects should be developed in a way that they are readily accessible and</a:t>
            </a:r>
          </a:p>
          <a:p>
            <a:pPr marL="0" indent="0">
              <a:buNone/>
            </a:pPr>
            <a:r>
              <a:rPr lang="en-US" dirty="0"/>
              <a:t>usable by both provincial and metropolitan city government, and lower-level local</a:t>
            </a:r>
          </a:p>
          <a:p>
            <a:pPr marL="0" indent="0">
              <a:buNone/>
            </a:pPr>
            <a:r>
              <a:rPr lang="en-US" dirty="0"/>
              <a:t>government </a:t>
            </a:r>
            <a:r>
              <a:rPr lang="en-US" dirty="0" smtClean="0"/>
              <a:t>organizations.</a:t>
            </a:r>
          </a:p>
          <a:p>
            <a:pPr>
              <a:buFont typeface="Wingdings" panose="05000000000000000000" pitchFamily="2" charset="2"/>
              <a:buChar char="q"/>
            </a:pPr>
            <a:r>
              <a:rPr lang="en-US" dirty="0"/>
              <a:t>In the case of transport projects like those for roads and railroads, the most important part of basic investigations for preliminary feasibility studies is to know the transportation conditions of the target region. For example, the number of roads of different types, their lengths, traffic volume, etc. in the target region are to be presented. Detailed description of transportation facilities closely related to the concerned project can shed light on its importance and/or necessity for the region.</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38787915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noAutofit/>
          </a:bodyPr>
          <a:lstStyle/>
          <a:p>
            <a:pPr algn="ctr"/>
            <a:r>
              <a:rPr lang="en-US" sz="2800" dirty="0">
                <a:solidFill>
                  <a:schemeClr val="tx1"/>
                </a:solidFill>
                <a:latin typeface="Arial Black" panose="020B0A04020102020204" pitchFamily="34" charset="0"/>
              </a:rPr>
              <a:t> Analysis of the Social and Economic Environments cont. ….</a:t>
            </a:r>
            <a:br>
              <a:rPr lang="en-US" sz="2800" dirty="0">
                <a:solidFill>
                  <a:schemeClr val="tx1"/>
                </a:solidFill>
                <a:latin typeface="Arial Black" panose="020B0A04020102020204" pitchFamily="34" charset="0"/>
              </a:rPr>
            </a:br>
            <a:endParaRPr lang="ar-SA" sz="2800" dirty="0"/>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q"/>
            </a:pPr>
            <a:r>
              <a:rPr lang="en-US" dirty="0"/>
              <a:t>Preliminary feasibility studies on access roads into industrial complexes, </a:t>
            </a:r>
            <a:r>
              <a:rPr lang="en-US" dirty="0" smtClean="0"/>
              <a:t>access roads </a:t>
            </a:r>
            <a:r>
              <a:rPr lang="en-US" dirty="0"/>
              <a:t>and railroads into ports, and such should include details on the facilities </a:t>
            </a:r>
            <a:r>
              <a:rPr lang="en-US" dirty="0" smtClean="0"/>
              <a:t>of industrial </a:t>
            </a:r>
            <a:r>
              <a:rPr lang="en-US" dirty="0"/>
              <a:t>complexes and ports to ascertain not only the status of </a:t>
            </a:r>
            <a:r>
              <a:rPr lang="en-US" dirty="0" smtClean="0"/>
              <a:t>transportation facilities </a:t>
            </a:r>
            <a:r>
              <a:rPr lang="en-US" dirty="0"/>
              <a:t>but also that of industrial complex and port facilities and generated </a:t>
            </a:r>
            <a:r>
              <a:rPr lang="en-US" dirty="0" smtClean="0"/>
              <a:t>traffic volume </a:t>
            </a:r>
            <a:r>
              <a:rPr lang="en-US" dirty="0"/>
              <a:t>so that the importance of the concerned project can be understood.</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15065397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noAutofit/>
          </a:bodyPr>
          <a:lstStyle/>
          <a:p>
            <a:pPr algn="ctr"/>
            <a:r>
              <a:rPr lang="en-US" sz="2800" dirty="0">
                <a:solidFill>
                  <a:schemeClr val="tx1"/>
                </a:solidFill>
                <a:latin typeface="Arial Black" panose="020B0A04020102020204" pitchFamily="34" charset="0"/>
              </a:rPr>
              <a:t> Analysis of the Social and Economic Environments cont. ….</a:t>
            </a:r>
            <a:br>
              <a:rPr lang="en-US" sz="2800" dirty="0">
                <a:solidFill>
                  <a:schemeClr val="tx1"/>
                </a:solidFill>
                <a:latin typeface="Arial Black" panose="020B0A04020102020204" pitchFamily="34" charset="0"/>
              </a:rPr>
            </a:br>
            <a:endParaRPr lang="ar-SA" sz="2800" dirty="0"/>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q"/>
            </a:pPr>
            <a:r>
              <a:rPr lang="en-US" dirty="0"/>
              <a:t>It is also important to review upper-level and relevant plans of the </a:t>
            </a:r>
            <a:r>
              <a:rPr lang="en-US" dirty="0" smtClean="0"/>
              <a:t>concerned project </a:t>
            </a:r>
            <a:r>
              <a:rPr lang="en-US" dirty="0"/>
              <a:t>as a sort of socio-economic environment analysis. Few SOC projects </a:t>
            </a:r>
            <a:r>
              <a:rPr lang="en-US" dirty="0" smtClean="0"/>
              <a:t>are handled </a:t>
            </a:r>
            <a:r>
              <a:rPr lang="en-US" dirty="0"/>
              <a:t>by a single implementation agency alone. Instead, a project is more likely </a:t>
            </a:r>
            <a:r>
              <a:rPr lang="en-US" dirty="0" smtClean="0"/>
              <a:t>to impact </a:t>
            </a:r>
            <a:r>
              <a:rPr lang="en-US" dirty="0"/>
              <a:t>other plans by the central or local government, in turn involving more </a:t>
            </a:r>
            <a:r>
              <a:rPr lang="en-US" dirty="0" smtClean="0"/>
              <a:t>than one </a:t>
            </a:r>
            <a:r>
              <a:rPr lang="en-US" dirty="0"/>
              <a:t>party. Review of higher-level plans can indicate whether the concerned </a:t>
            </a:r>
            <a:r>
              <a:rPr lang="en-US" dirty="0" smtClean="0"/>
              <a:t>project has </a:t>
            </a:r>
            <a:r>
              <a:rPr lang="en-US" dirty="0"/>
              <a:t>been well coordinated and check the order of priority for investment </a:t>
            </a:r>
            <a:r>
              <a:rPr lang="en-US" dirty="0" smtClean="0"/>
              <a:t>determined in </a:t>
            </a:r>
            <a:r>
              <a:rPr lang="en-US" dirty="0"/>
              <a:t>higher-level plans.</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8650677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noAutofit/>
          </a:bodyPr>
          <a:lstStyle/>
          <a:p>
            <a:r>
              <a:rPr lang="en-US" sz="2400" dirty="0">
                <a:solidFill>
                  <a:schemeClr val="tx1"/>
                </a:solidFill>
                <a:latin typeface="Arial Black" panose="020B0A04020102020204" pitchFamily="34" charset="0"/>
              </a:rPr>
              <a:t> Analysis of the Social and Economic Environments cont. ….</a:t>
            </a:r>
            <a:br>
              <a:rPr lang="en-US" sz="2400" dirty="0">
                <a:solidFill>
                  <a:schemeClr val="tx1"/>
                </a:solidFill>
                <a:latin typeface="Arial Black" panose="020B0A04020102020204" pitchFamily="34" charset="0"/>
              </a:rPr>
            </a:br>
            <a:endParaRPr lang="ar-SA" sz="2400" dirty="0"/>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q"/>
            </a:pPr>
            <a:r>
              <a:rPr lang="en-US" dirty="0"/>
              <a:t>Each type of project has higher-level sectoral plans that have to be first </a:t>
            </a:r>
            <a:r>
              <a:rPr lang="en-US" dirty="0" smtClean="0"/>
              <a:t>checked, and </a:t>
            </a:r>
            <a:r>
              <a:rPr lang="en-US" dirty="0"/>
              <a:t>there are various relevant plans that need to be reviewed depending on </a:t>
            </a:r>
            <a:r>
              <a:rPr lang="en-US" dirty="0" smtClean="0"/>
              <a:t>the nature </a:t>
            </a:r>
            <a:r>
              <a:rPr lang="en-US" dirty="0"/>
              <a:t>of the concerned project. Under Korea’s planning system, national land </a:t>
            </a:r>
            <a:r>
              <a:rPr lang="en-US" dirty="0" smtClean="0"/>
              <a:t>plans, plans </a:t>
            </a:r>
            <a:r>
              <a:rPr lang="en-US" dirty="0"/>
              <a:t>under individual laws, plans by local governments, and such are </a:t>
            </a:r>
            <a:r>
              <a:rPr lang="en-US" dirty="0" smtClean="0"/>
              <a:t>often intertwined </a:t>
            </a:r>
            <a:r>
              <a:rPr lang="en-US" dirty="0"/>
              <a:t>in a morass of complexity. Therefore, whether higher-level and </a:t>
            </a:r>
            <a:r>
              <a:rPr lang="en-US" dirty="0" smtClean="0"/>
              <a:t>relevant plans </a:t>
            </a:r>
            <a:r>
              <a:rPr lang="en-US" dirty="0"/>
              <a:t>have actual impact on the concerned project and the project is in </a:t>
            </a:r>
            <a:r>
              <a:rPr lang="en-US" dirty="0" smtClean="0"/>
              <a:t>alignment with </a:t>
            </a:r>
            <a:r>
              <a:rPr lang="en-US" dirty="0"/>
              <a:t>the overall direction of national development, etc. should be determined.</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29076930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ln>
            <a:solidFill>
              <a:schemeClr val="tx1"/>
            </a:solidFill>
          </a:ln>
        </p:spPr>
        <p:txBody>
          <a:bodyPr vert="horz" lIns="91440" tIns="45720" rIns="91440" bIns="45720" rtlCol="0" anchor="ctr">
            <a:noAutofit/>
          </a:bodyPr>
          <a:lstStyle/>
          <a:p>
            <a:pPr algn="ctr">
              <a:spcBef>
                <a:spcPct val="0"/>
              </a:spcBef>
              <a:buNone/>
            </a:pPr>
            <a:r>
              <a:rPr lang="en-US" sz="4800" b="1" dirty="0">
                <a:latin typeface="Arial Black" panose="020B0A04020102020204" pitchFamily="34" charset="0"/>
                <a:ea typeface="+mj-ea"/>
                <a:cs typeface="+mj-cs"/>
              </a:rPr>
              <a:t>Ⅲ. Identification of Issues</a:t>
            </a:r>
            <a:endParaRPr lang="ar-SA" sz="4800" b="1" dirty="0">
              <a:latin typeface="Arial Black" panose="020B0A04020102020204" pitchFamily="34" charset="0"/>
              <a:ea typeface="+mj-ea"/>
              <a:cs typeface="+mj-cs"/>
            </a:endParaRPr>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16128654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marL="228600" indent="-228600" algn="ctr">
              <a:buFont typeface="Arial" panose="020B0604020202020204" pitchFamily="34" charset="0"/>
            </a:pPr>
            <a:r>
              <a:rPr lang="en-US" sz="4000" dirty="0" smtClean="0">
                <a:solidFill>
                  <a:schemeClr val="tx1"/>
                </a:solidFill>
                <a:latin typeface="Arial Black" panose="020B0A04020102020204" pitchFamily="34" charset="0"/>
              </a:rPr>
              <a:t/>
            </a:r>
            <a:br>
              <a:rPr lang="en-US" sz="4000" dirty="0" smtClean="0">
                <a:solidFill>
                  <a:schemeClr val="tx1"/>
                </a:solidFill>
                <a:latin typeface="Arial Black" panose="020B0A04020102020204" pitchFamily="34" charset="0"/>
              </a:rPr>
            </a:br>
            <a:r>
              <a:rPr lang="en-US" sz="4000" dirty="0" smtClean="0">
                <a:solidFill>
                  <a:schemeClr val="tx1"/>
                </a:solidFill>
                <a:latin typeface="Arial Black" panose="020B0A04020102020204" pitchFamily="34" charset="0"/>
              </a:rPr>
              <a:t>Identification </a:t>
            </a:r>
            <a:r>
              <a:rPr lang="en-US" sz="4000" dirty="0">
                <a:solidFill>
                  <a:schemeClr val="tx1"/>
                </a:solidFill>
                <a:latin typeface="Arial Black" panose="020B0A04020102020204" pitchFamily="34" charset="0"/>
              </a:rPr>
              <a:t>of Issues</a:t>
            </a:r>
            <a:r>
              <a:rPr lang="ar-SA" sz="4000" dirty="0">
                <a:solidFill>
                  <a:schemeClr val="tx1"/>
                </a:solidFill>
                <a:latin typeface="Arial Black" panose="020B0A04020102020204" pitchFamily="34" charset="0"/>
              </a:rPr>
              <a:t> </a:t>
            </a:r>
            <a:r>
              <a:rPr lang="en-US" sz="4000" dirty="0">
                <a:solidFill>
                  <a:schemeClr val="tx1"/>
                </a:solidFill>
                <a:latin typeface="Arial Black" panose="020B0A04020102020204" pitchFamily="34" charset="0"/>
              </a:rPr>
              <a:t>cont. ….</a:t>
            </a:r>
            <a:r>
              <a:rPr lang="ar-SA" sz="4000" dirty="0">
                <a:solidFill>
                  <a:schemeClr val="tx1"/>
                </a:solidFill>
                <a:latin typeface="Arial Black" panose="020B0A04020102020204" pitchFamily="34" charset="0"/>
              </a:rPr>
              <a:t/>
            </a:r>
            <a:br>
              <a:rPr lang="ar-SA" sz="4000" dirty="0">
                <a:solidFill>
                  <a:schemeClr val="tx1"/>
                </a:solidFill>
                <a:latin typeface="Arial Black" panose="020B0A04020102020204" pitchFamily="34" charset="0"/>
              </a:rPr>
            </a:br>
            <a:endParaRPr lang="ar-SA" sz="40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lstStyle/>
          <a:p>
            <a:pPr marL="0" indent="0">
              <a:buNone/>
            </a:pPr>
            <a:r>
              <a:rPr lang="en-US" dirty="0"/>
              <a:t>Once the outline and basic data on the natural, living, and social and </a:t>
            </a:r>
            <a:r>
              <a:rPr lang="en-US" dirty="0" smtClean="0"/>
              <a:t>economic environments </a:t>
            </a:r>
            <a:r>
              <a:rPr lang="en-US" dirty="0"/>
              <a:t>of a project are analyzed in detail, the main issues to be dealt with </a:t>
            </a:r>
            <a:r>
              <a:rPr lang="en-US" dirty="0" smtClean="0"/>
              <a:t>in its </a:t>
            </a:r>
            <a:r>
              <a:rPr lang="en-US" dirty="0"/>
              <a:t>preliminary feasibility study are identified. Such issues depend not only on </a:t>
            </a:r>
            <a:r>
              <a:rPr lang="en-US" dirty="0" smtClean="0"/>
              <a:t>the nature </a:t>
            </a:r>
            <a:r>
              <a:rPr lang="en-US" dirty="0"/>
              <a:t>and background of the project but also on the natural and </a:t>
            </a:r>
            <a:r>
              <a:rPr lang="en-US" dirty="0" smtClean="0"/>
              <a:t>socio-economic environments </a:t>
            </a:r>
            <a:r>
              <a:rPr lang="en-US" dirty="0"/>
              <a:t>of the concerned region.</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33770845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normAutofit fontScale="90000"/>
          </a:bodyPr>
          <a:lstStyle/>
          <a:p>
            <a:r>
              <a:rPr lang="en-US" dirty="0">
                <a:solidFill>
                  <a:schemeClr val="tx1"/>
                </a:solidFill>
                <a:latin typeface="Arial Black" panose="020B0A04020102020204" pitchFamily="34" charset="0"/>
              </a:rPr>
              <a:t/>
            </a:r>
            <a:br>
              <a:rPr lang="en-US" dirty="0">
                <a:solidFill>
                  <a:schemeClr val="tx1"/>
                </a:solidFill>
                <a:latin typeface="Arial Black" panose="020B0A04020102020204" pitchFamily="34" charset="0"/>
              </a:rPr>
            </a:br>
            <a:r>
              <a:rPr lang="en-US" dirty="0">
                <a:solidFill>
                  <a:schemeClr val="tx1"/>
                </a:solidFill>
                <a:latin typeface="Arial Black" panose="020B0A04020102020204" pitchFamily="34" charset="0"/>
              </a:rPr>
              <a:t>Identification of Issues</a:t>
            </a:r>
            <a:r>
              <a:rPr lang="ar-SA" dirty="0">
                <a:solidFill>
                  <a:schemeClr val="tx1"/>
                </a:solidFill>
                <a:latin typeface="Arial Black" panose="020B0A04020102020204" pitchFamily="34" charset="0"/>
              </a:rPr>
              <a:t> </a:t>
            </a:r>
            <a:r>
              <a:rPr lang="en-US" dirty="0">
                <a:solidFill>
                  <a:schemeClr val="tx1"/>
                </a:solidFill>
                <a:latin typeface="Arial Black" panose="020B0A04020102020204" pitchFamily="34" charset="0"/>
              </a:rPr>
              <a:t>cont. ….</a:t>
            </a:r>
            <a:r>
              <a:rPr lang="ar-SA" dirty="0">
                <a:solidFill>
                  <a:schemeClr val="tx1"/>
                </a:solidFill>
                <a:latin typeface="Arial Black" panose="020B0A04020102020204" pitchFamily="34" charset="0"/>
              </a:rPr>
              <a:t/>
            </a:r>
            <a:br>
              <a:rPr lang="ar-SA" dirty="0">
                <a:solidFill>
                  <a:schemeClr val="tx1"/>
                </a:solidFill>
                <a:latin typeface="Arial Black" panose="020B0A04020102020204" pitchFamily="34" charset="0"/>
              </a:rPr>
            </a:br>
            <a:endParaRPr lang="ar-SA" dirty="0"/>
          </a:p>
        </p:txBody>
      </p:sp>
      <p:sp>
        <p:nvSpPr>
          <p:cNvPr id="3" name="Content Placeholder 2"/>
          <p:cNvSpPr>
            <a:spLocks noGrp="1"/>
          </p:cNvSpPr>
          <p:nvPr>
            <p:ph idx="1"/>
          </p:nvPr>
        </p:nvSpPr>
        <p:spPr>
          <a:ln>
            <a:solidFill>
              <a:schemeClr val="tx1"/>
            </a:solidFill>
          </a:ln>
        </p:spPr>
        <p:txBody>
          <a:bodyPr>
            <a:normAutofit fontScale="92500" lnSpcReduction="20000"/>
          </a:bodyPr>
          <a:lstStyle/>
          <a:p>
            <a:pPr>
              <a:buFont typeface="Wingdings" panose="05000000000000000000" pitchFamily="2" charset="2"/>
              <a:buChar char="Ø"/>
            </a:pPr>
            <a:r>
              <a:rPr lang="en-US" dirty="0"/>
              <a:t>The most important issue in any preliminary feasibility study is the review </a:t>
            </a:r>
            <a:r>
              <a:rPr lang="en-US" dirty="0" smtClean="0"/>
              <a:t>of alternatives</a:t>
            </a:r>
            <a:r>
              <a:rPr lang="en-US" dirty="0"/>
              <a:t>. Looking into alternatives is as important as estimating the costs </a:t>
            </a:r>
            <a:r>
              <a:rPr lang="en-US" dirty="0" smtClean="0"/>
              <a:t>and benefits </a:t>
            </a:r>
            <a:r>
              <a:rPr lang="en-US" dirty="0"/>
              <a:t>of a suggested project plan. In the case of highway construction projects, </a:t>
            </a:r>
            <a:endParaRPr lang="en-US" dirty="0" smtClean="0"/>
          </a:p>
          <a:p>
            <a:pPr>
              <a:buFont typeface="Wingdings" panose="05000000000000000000" pitchFamily="2" charset="2"/>
              <a:buChar char="Ø"/>
            </a:pPr>
            <a:r>
              <a:rPr lang="en-US" dirty="0" smtClean="0"/>
              <a:t>the question </a:t>
            </a:r>
            <a:r>
              <a:rPr lang="en-US" dirty="0"/>
              <a:t>of whether alternatives like expanding other national and/or local roads </a:t>
            </a:r>
            <a:r>
              <a:rPr lang="en-US" dirty="0" smtClean="0"/>
              <a:t>or building </a:t>
            </a:r>
            <a:r>
              <a:rPr lang="en-US" dirty="0"/>
              <a:t>a railroad instead of building the planned highway are more </a:t>
            </a:r>
            <a:r>
              <a:rPr lang="en-US" dirty="0" smtClean="0"/>
              <a:t>desirable should </a:t>
            </a:r>
            <a:r>
              <a:rPr lang="en-US" dirty="0"/>
              <a:t>be addressed. </a:t>
            </a:r>
            <a:endParaRPr lang="en-US" dirty="0" smtClean="0"/>
          </a:p>
          <a:p>
            <a:pPr>
              <a:buFont typeface="Wingdings" panose="05000000000000000000" pitchFamily="2" charset="2"/>
              <a:buChar char="Ø"/>
            </a:pPr>
            <a:r>
              <a:rPr lang="en-US" dirty="0" smtClean="0"/>
              <a:t>There </a:t>
            </a:r>
            <a:r>
              <a:rPr lang="en-US" dirty="0"/>
              <a:t>is one restriction in reviewing alternatives: </a:t>
            </a:r>
            <a:r>
              <a:rPr lang="en-US" dirty="0" smtClean="0"/>
              <a:t>considerable time </a:t>
            </a:r>
            <a:r>
              <a:rPr lang="en-US" dirty="0"/>
              <a:t>and effort are required to compare alternatives at a level playing field as </a:t>
            </a:r>
            <a:r>
              <a:rPr lang="en-US" dirty="0" smtClean="0"/>
              <a:t>doing so </a:t>
            </a:r>
            <a:r>
              <a:rPr lang="en-US" dirty="0"/>
              <a:t>entails at the very least roughly calculating the costs and benefits of as </a:t>
            </a:r>
            <a:r>
              <a:rPr lang="en-US" dirty="0" smtClean="0"/>
              <a:t>many alternatives </a:t>
            </a:r>
            <a:r>
              <a:rPr lang="en-US" dirty="0"/>
              <a:t>as possible. Consequently, a detailed and accurate cost-benefit </a:t>
            </a:r>
            <a:r>
              <a:rPr lang="en-US" dirty="0" smtClean="0"/>
              <a:t>analysis should </a:t>
            </a:r>
            <a:r>
              <a:rPr lang="en-US" dirty="0"/>
              <a:t>be conducted for a project plan while the costs and benefits of </a:t>
            </a:r>
            <a:r>
              <a:rPr lang="en-US" dirty="0" smtClean="0"/>
              <a:t>alternatives are </a:t>
            </a:r>
            <a:r>
              <a:rPr lang="en-US" dirty="0"/>
              <a:t>estimated using the existing data and such.</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2639108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normAutofit fontScale="90000"/>
          </a:bodyPr>
          <a:lstStyle/>
          <a:p>
            <a:pPr algn="ctr"/>
            <a:r>
              <a:rPr lang="en-US" dirty="0">
                <a:solidFill>
                  <a:schemeClr val="tx1"/>
                </a:solidFill>
                <a:latin typeface="Arial Black" panose="020B0A04020102020204" pitchFamily="34" charset="0"/>
              </a:rPr>
              <a:t/>
            </a:r>
            <a:br>
              <a:rPr lang="en-US" dirty="0">
                <a:solidFill>
                  <a:schemeClr val="tx1"/>
                </a:solidFill>
                <a:latin typeface="Arial Black" panose="020B0A04020102020204" pitchFamily="34" charset="0"/>
              </a:rPr>
            </a:br>
            <a:r>
              <a:rPr lang="en-US" dirty="0">
                <a:solidFill>
                  <a:schemeClr val="tx1"/>
                </a:solidFill>
                <a:latin typeface="Arial Black" panose="020B0A04020102020204" pitchFamily="34" charset="0"/>
              </a:rPr>
              <a:t>Identification of Issues</a:t>
            </a:r>
            <a:r>
              <a:rPr lang="ar-SA" dirty="0">
                <a:solidFill>
                  <a:schemeClr val="tx1"/>
                </a:solidFill>
                <a:latin typeface="Arial Black" panose="020B0A04020102020204" pitchFamily="34" charset="0"/>
              </a:rPr>
              <a:t> </a:t>
            </a:r>
            <a:r>
              <a:rPr lang="en-US" dirty="0">
                <a:solidFill>
                  <a:schemeClr val="tx1"/>
                </a:solidFill>
                <a:latin typeface="Arial Black" panose="020B0A04020102020204" pitchFamily="34" charset="0"/>
              </a:rPr>
              <a:t>cont. ….</a:t>
            </a:r>
            <a:r>
              <a:rPr lang="ar-SA" dirty="0">
                <a:solidFill>
                  <a:schemeClr val="tx1"/>
                </a:solidFill>
                <a:latin typeface="Arial Black" panose="020B0A04020102020204" pitchFamily="34" charset="0"/>
              </a:rPr>
              <a:t/>
            </a:r>
            <a:br>
              <a:rPr lang="ar-SA" dirty="0">
                <a:solidFill>
                  <a:schemeClr val="tx1"/>
                </a:solidFill>
                <a:latin typeface="Arial Black" panose="020B0A04020102020204" pitchFamily="34" charset="0"/>
              </a:rPr>
            </a:br>
            <a:endParaRPr lang="ar-SA" dirty="0"/>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Ø"/>
            </a:pPr>
            <a:r>
              <a:rPr lang="en-US" dirty="0"/>
              <a:t>One point to bear in mind is that ‘doing something’ is not the only alternative</a:t>
            </a:r>
            <a:r>
              <a:rPr lang="en-US" dirty="0" smtClean="0"/>
              <a:t>:</a:t>
            </a:r>
          </a:p>
          <a:p>
            <a:r>
              <a:rPr lang="en-US" dirty="0" smtClean="0"/>
              <a:t> ‘</a:t>
            </a:r>
            <a:r>
              <a:rPr lang="en-US" dirty="0"/>
              <a:t>doing nothing’ is also in many cases an entirely legitimate alternative and </a:t>
            </a:r>
            <a:r>
              <a:rPr lang="en-US" dirty="0" smtClean="0"/>
              <a:t>should, therefore</a:t>
            </a:r>
            <a:r>
              <a:rPr lang="en-US" dirty="0"/>
              <a:t>, be carefully considered. For example, in addition to considering </a:t>
            </a:r>
            <a:r>
              <a:rPr lang="en-US" dirty="0" smtClean="0"/>
              <a:t>expansion of </a:t>
            </a:r>
            <a:r>
              <a:rPr lang="en-US" dirty="0"/>
              <a:t>a national highway network or laying a railroad instead of laying an expressway</a:t>
            </a:r>
            <a:r>
              <a:rPr lang="en-US" dirty="0" smtClean="0"/>
              <a:t>, ‘</a:t>
            </a:r>
            <a:r>
              <a:rPr lang="en-US" dirty="0"/>
              <a:t>doing nothing’ should be seriously considered as well. </a:t>
            </a:r>
            <a:endParaRPr lang="en-US" dirty="0" smtClean="0"/>
          </a:p>
          <a:p>
            <a:pPr>
              <a:buFont typeface="Wingdings" panose="05000000000000000000" pitchFamily="2" charset="2"/>
              <a:buChar char="Ø"/>
            </a:pPr>
            <a:r>
              <a:rPr lang="en-US" dirty="0" smtClean="0"/>
              <a:t>The </a:t>
            </a:r>
            <a:r>
              <a:rPr lang="en-US" dirty="0"/>
              <a:t>opportunity costs </a:t>
            </a:r>
            <a:r>
              <a:rPr lang="en-US" dirty="0" smtClean="0"/>
              <a:t>should be </a:t>
            </a:r>
            <a:r>
              <a:rPr lang="en-US" dirty="0"/>
              <a:t>considered in all cases to determine a project’s feasibility, and doing nothing </a:t>
            </a:r>
            <a:r>
              <a:rPr lang="en-US" dirty="0" smtClean="0"/>
              <a:t>may be </a:t>
            </a:r>
            <a:r>
              <a:rPr lang="en-US" dirty="0"/>
              <a:t>found to be in fact the best alternative.</a:t>
            </a:r>
            <a:endParaRPr lang="ar-SA" dirty="0"/>
          </a:p>
        </p:txBody>
      </p:sp>
      <p:pic>
        <p:nvPicPr>
          <p:cNvPr id="4" name="Picture 3"/>
          <p:cNvPicPr>
            <a:picLocks noChangeAspect="1"/>
          </p:cNvPicPr>
          <p:nvPr/>
        </p:nvPicPr>
        <p:blipFill>
          <a:blip r:embed="rId2"/>
          <a:stretch>
            <a:fillRect/>
          </a:stretch>
        </p:blipFill>
        <p:spPr>
          <a:xfrm>
            <a:off x="11353800" y="6067448"/>
            <a:ext cx="838200" cy="742318"/>
          </a:xfrm>
          <a:prstGeom prst="rect">
            <a:avLst/>
          </a:prstGeom>
          <a:ln>
            <a:solidFill>
              <a:schemeClr val="tx1"/>
            </a:solidFill>
          </a:ln>
        </p:spPr>
      </p:pic>
    </p:spTree>
    <p:extLst>
      <p:ext uri="{BB962C8B-B14F-4D97-AF65-F5344CB8AC3E}">
        <p14:creationId xmlns:p14="http://schemas.microsoft.com/office/powerpoint/2010/main" val="14584294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normAutofit fontScale="90000"/>
          </a:bodyPr>
          <a:lstStyle/>
          <a:p>
            <a:pPr algn="ctr"/>
            <a:r>
              <a:rPr lang="en-US" dirty="0">
                <a:solidFill>
                  <a:schemeClr val="tx1"/>
                </a:solidFill>
                <a:latin typeface="Arial Black" panose="020B0A04020102020204" pitchFamily="34" charset="0"/>
              </a:rPr>
              <a:t/>
            </a:r>
            <a:br>
              <a:rPr lang="en-US" dirty="0">
                <a:solidFill>
                  <a:schemeClr val="tx1"/>
                </a:solidFill>
                <a:latin typeface="Arial Black" panose="020B0A04020102020204" pitchFamily="34" charset="0"/>
              </a:rPr>
            </a:br>
            <a:r>
              <a:rPr lang="en-US" dirty="0">
                <a:solidFill>
                  <a:schemeClr val="tx1"/>
                </a:solidFill>
                <a:latin typeface="Arial Black" panose="020B0A04020102020204" pitchFamily="34" charset="0"/>
              </a:rPr>
              <a:t>Identification of Issues</a:t>
            </a:r>
            <a:r>
              <a:rPr lang="ar-SA" dirty="0">
                <a:solidFill>
                  <a:schemeClr val="tx1"/>
                </a:solidFill>
                <a:latin typeface="Arial Black" panose="020B0A04020102020204" pitchFamily="34" charset="0"/>
              </a:rPr>
              <a:t> </a:t>
            </a:r>
            <a:r>
              <a:rPr lang="en-US" dirty="0">
                <a:solidFill>
                  <a:schemeClr val="tx1"/>
                </a:solidFill>
                <a:latin typeface="Arial Black" panose="020B0A04020102020204" pitchFamily="34" charset="0"/>
              </a:rPr>
              <a:t>cont. ….</a:t>
            </a:r>
            <a:r>
              <a:rPr lang="ar-SA" dirty="0">
                <a:solidFill>
                  <a:schemeClr val="tx1"/>
                </a:solidFill>
                <a:latin typeface="Arial Black" panose="020B0A04020102020204" pitchFamily="34" charset="0"/>
              </a:rPr>
              <a:t/>
            </a:r>
            <a:br>
              <a:rPr lang="ar-SA" dirty="0">
                <a:solidFill>
                  <a:schemeClr val="tx1"/>
                </a:solidFill>
                <a:latin typeface="Arial Black" panose="020B0A04020102020204" pitchFamily="34" charset="0"/>
              </a:rPr>
            </a:br>
            <a:endParaRPr lang="ar-SA" dirty="0"/>
          </a:p>
        </p:txBody>
      </p:sp>
      <p:sp>
        <p:nvSpPr>
          <p:cNvPr id="3" name="Content Placeholder 2"/>
          <p:cNvSpPr>
            <a:spLocks noGrp="1"/>
          </p:cNvSpPr>
          <p:nvPr>
            <p:ph idx="1"/>
          </p:nvPr>
        </p:nvSpPr>
        <p:spPr>
          <a:ln>
            <a:solidFill>
              <a:schemeClr val="tx1"/>
            </a:solidFill>
          </a:ln>
        </p:spPr>
        <p:txBody>
          <a:bodyPr anchor="ctr"/>
          <a:lstStyle/>
          <a:p>
            <a:pPr marL="0" indent="0">
              <a:buNone/>
            </a:pPr>
            <a:r>
              <a:rPr lang="en-US" dirty="0"/>
              <a:t>Moreover, preliminary feasibility studies can identify other issues like </a:t>
            </a:r>
            <a:r>
              <a:rPr lang="en-US" dirty="0" smtClean="0"/>
              <a:t>technical feasibility</a:t>
            </a:r>
            <a:r>
              <a:rPr lang="en-US" dirty="0"/>
              <a:t>, possibility of financing, inter-regional conflicts, national </a:t>
            </a:r>
            <a:r>
              <a:rPr lang="en-US" dirty="0" smtClean="0"/>
              <a:t>defense consideration</a:t>
            </a:r>
            <a:r>
              <a:rPr lang="en-US" dirty="0"/>
              <a:t>, and possibility of attracting private </a:t>
            </a:r>
            <a:r>
              <a:rPr lang="en-US" dirty="0" smtClean="0"/>
              <a:t>investment. Whatever </a:t>
            </a:r>
            <a:r>
              <a:rPr lang="en-US" dirty="0"/>
              <a:t>they are, the final report of a preliminary feasibility study </a:t>
            </a:r>
            <a:r>
              <a:rPr lang="en-US" dirty="0" smtClean="0"/>
              <a:t>must highlight </a:t>
            </a:r>
            <a:r>
              <a:rPr lang="en-US" dirty="0"/>
              <a:t>important issues in analysis and suggest their solutions.</a:t>
            </a:r>
            <a:endParaRPr lang="ar-SA" dirty="0"/>
          </a:p>
        </p:txBody>
      </p:sp>
      <p:pic>
        <p:nvPicPr>
          <p:cNvPr id="4" name="Picture 3"/>
          <p:cNvPicPr>
            <a:picLocks noChangeAspect="1"/>
          </p:cNvPicPr>
          <p:nvPr/>
        </p:nvPicPr>
        <p:blipFill>
          <a:blip r:embed="rId2"/>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13614920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1055915" y="538844"/>
            <a:ext cx="10559142" cy="1527175"/>
          </a:xfrm>
          <a:ln>
            <a:solidFill>
              <a:schemeClr val="tx1"/>
            </a:solidFill>
          </a:ln>
        </p:spPr>
        <p:txBody>
          <a:bodyPr vert="horz" lIns="91440" tIns="45720" rIns="91440" bIns="45720" rtlCol="0" anchor="ctr">
            <a:normAutofit/>
          </a:bodyPr>
          <a:lstStyle/>
          <a:p>
            <a:pPr algn="ctr"/>
            <a:r>
              <a:rPr lang="en-US" altLang="ar-SA" dirty="0">
                <a:solidFill>
                  <a:schemeClr val="tx1"/>
                </a:solidFill>
                <a:latin typeface="Arial Black" panose="020B0A04020102020204" pitchFamily="34" charset="0"/>
              </a:rPr>
              <a:t>Project Scope</a:t>
            </a:r>
          </a:p>
        </p:txBody>
      </p:sp>
      <p:sp>
        <p:nvSpPr>
          <p:cNvPr id="74755" name="Rectangle 3"/>
          <p:cNvSpPr>
            <a:spLocks noGrp="1" noChangeArrowheads="1"/>
          </p:cNvSpPr>
          <p:nvPr>
            <p:ph type="body" idx="1"/>
          </p:nvPr>
        </p:nvSpPr>
        <p:spPr>
          <a:xfrm>
            <a:off x="1055915" y="2280104"/>
            <a:ext cx="10019848" cy="3960813"/>
          </a:xfrm>
          <a:ln>
            <a:solidFill>
              <a:schemeClr val="tx1"/>
            </a:solidFill>
          </a:ln>
        </p:spPr>
        <p:txBody>
          <a:bodyPr/>
          <a:lstStyle/>
          <a:p>
            <a:pPr>
              <a:buFont typeface="Wingdings" panose="05000000000000000000" pitchFamily="2" charset="2"/>
              <a:buNone/>
            </a:pPr>
            <a:r>
              <a:rPr lang="en-US" altLang="ar-SA" sz="3200" b="1" dirty="0">
                <a:latin typeface="Times New Roman" panose="02020603050405020304" pitchFamily="18" charset="0"/>
                <a:cs typeface="Times New Roman" panose="02020603050405020304" pitchFamily="18" charset="0"/>
              </a:rPr>
              <a:t>	</a:t>
            </a:r>
            <a:r>
              <a:rPr lang="en-US" altLang="ar-SA" sz="3200" b="1" u="sng" dirty="0">
                <a:latin typeface="Times New Roman" panose="02020603050405020304" pitchFamily="18" charset="0"/>
                <a:cs typeface="Times New Roman" panose="02020603050405020304" pitchFamily="18" charset="0"/>
              </a:rPr>
              <a:t>Scope</a:t>
            </a:r>
            <a:r>
              <a:rPr lang="en-US" altLang="ar-SA" sz="3200" b="1" dirty="0">
                <a:latin typeface="Times New Roman" panose="02020603050405020304" pitchFamily="18" charset="0"/>
                <a:cs typeface="Times New Roman" panose="02020603050405020304" pitchFamily="18" charset="0"/>
              </a:rPr>
              <a:t> </a:t>
            </a:r>
            <a:r>
              <a:rPr lang="en-US" altLang="ar-SA" sz="3200" dirty="0">
                <a:latin typeface="Times New Roman" panose="02020603050405020304" pitchFamily="18" charset="0"/>
                <a:cs typeface="Times New Roman" panose="02020603050405020304" pitchFamily="18" charset="0"/>
              </a:rPr>
              <a:t>refers to all the work involved in creating the products of the project and the processes used to create them.</a:t>
            </a:r>
          </a:p>
          <a:p>
            <a:pPr lvl="1">
              <a:spcBef>
                <a:spcPct val="45000"/>
              </a:spcBef>
            </a:pPr>
            <a:r>
              <a:rPr lang="en-US" altLang="ar-SA" b="1" dirty="0"/>
              <a:t>Product scope </a:t>
            </a:r>
            <a:r>
              <a:rPr lang="en-US" altLang="ar-SA" dirty="0"/>
              <a:t>– </a:t>
            </a:r>
            <a:r>
              <a:rPr lang="en-US" altLang="ar-SA" u="sng" dirty="0"/>
              <a:t>the features and functions</a:t>
            </a:r>
            <a:r>
              <a:rPr lang="en-US" altLang="ar-SA" dirty="0"/>
              <a:t> that characterize a product or service.</a:t>
            </a:r>
          </a:p>
          <a:p>
            <a:pPr lvl="1">
              <a:spcBef>
                <a:spcPct val="45000"/>
              </a:spcBef>
            </a:pPr>
            <a:r>
              <a:rPr lang="en-US" altLang="ar-SA" b="1" dirty="0"/>
              <a:t>Project Scope </a:t>
            </a:r>
            <a:r>
              <a:rPr lang="en-US" altLang="ar-SA" dirty="0"/>
              <a:t>– </a:t>
            </a:r>
            <a:r>
              <a:rPr lang="en-US" altLang="ar-SA" u="sng" dirty="0"/>
              <a:t>the work</a:t>
            </a:r>
            <a:r>
              <a:rPr lang="en-US" altLang="ar-SA" dirty="0"/>
              <a:t> must be done to deliver a result/product with the specified features and functions</a:t>
            </a:r>
            <a:r>
              <a:rPr lang="en-US" altLang="ar-SA" sz="1900" dirty="0"/>
              <a:t>.</a:t>
            </a:r>
            <a:endParaRPr lang="en-US" altLang="ar-SA" sz="1900" b="1" dirty="0"/>
          </a:p>
        </p:txBody>
      </p:sp>
      <p:pic>
        <p:nvPicPr>
          <p:cNvPr id="4" name="Picture 3"/>
          <p:cNvPicPr>
            <a:picLocks noChangeAspect="1"/>
          </p:cNvPicPr>
          <p:nvPr/>
        </p:nvPicPr>
        <p:blipFill>
          <a:blip r:embed="rId3"/>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6919283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Rectangle 3"/>
          <p:cNvSpPr>
            <a:spLocks noGrp="1" noChangeArrowheads="1"/>
          </p:cNvSpPr>
          <p:nvPr>
            <p:ph type="title"/>
          </p:nvPr>
        </p:nvSpPr>
        <p:spPr>
          <a:ln>
            <a:solidFill>
              <a:schemeClr val="tx1"/>
            </a:solidFill>
          </a:ln>
        </p:spPr>
        <p:txBody>
          <a:bodyPr vert="horz" lIns="91440" tIns="45720" rIns="91440" bIns="45720" rtlCol="0" anchor="ctr">
            <a:normAutofit/>
          </a:bodyPr>
          <a:lstStyle/>
          <a:p>
            <a:pPr algn="ctr"/>
            <a:r>
              <a:rPr lang="en-US" altLang="ar-SA">
                <a:solidFill>
                  <a:schemeClr val="tx1"/>
                </a:solidFill>
                <a:latin typeface="Arial Black" panose="020B0A04020102020204" pitchFamily="34" charset="0"/>
              </a:rPr>
              <a:t>Scope Management</a:t>
            </a:r>
          </a:p>
        </p:txBody>
      </p:sp>
      <p:sp>
        <p:nvSpPr>
          <p:cNvPr id="147460" name="Rectangle 4"/>
          <p:cNvSpPr>
            <a:spLocks noGrp="1" noChangeArrowheads="1"/>
          </p:cNvSpPr>
          <p:nvPr>
            <p:ph type="body" idx="1"/>
          </p:nvPr>
        </p:nvSpPr>
        <p:spPr>
          <a:xfrm>
            <a:off x="1001486" y="1905000"/>
            <a:ext cx="10352313" cy="4114800"/>
          </a:xfrm>
          <a:ln>
            <a:solidFill>
              <a:schemeClr val="tx1"/>
            </a:solidFill>
          </a:ln>
        </p:spPr>
        <p:txBody>
          <a:bodyPr/>
          <a:lstStyle/>
          <a:p>
            <a:pPr>
              <a:buFont typeface="Wingdings" panose="05000000000000000000" pitchFamily="2" charset="2"/>
              <a:buNone/>
            </a:pPr>
            <a:r>
              <a:rPr lang="en-US" altLang="ar-SA" dirty="0"/>
              <a:t>	</a:t>
            </a:r>
            <a:r>
              <a:rPr lang="en-US" altLang="ar-SA" sz="3400" dirty="0">
                <a:latin typeface="Times New Roman" panose="02020603050405020304" pitchFamily="18" charset="0"/>
                <a:cs typeface="Times New Roman" panose="02020603050405020304" pitchFamily="18" charset="0"/>
              </a:rPr>
              <a:t>The processes required to ensure that the project includes all the work required, and only the work required, to complete the project successfully. </a:t>
            </a:r>
          </a:p>
          <a:p>
            <a:pPr>
              <a:spcBef>
                <a:spcPct val="40000"/>
              </a:spcBef>
              <a:buFont typeface="Wingdings" panose="05000000000000000000" pitchFamily="2" charset="2"/>
              <a:buNone/>
            </a:pPr>
            <a:r>
              <a:rPr lang="en-US" altLang="ar-SA" sz="3400" dirty="0">
                <a:latin typeface="Times New Roman" panose="02020603050405020304" pitchFamily="18" charset="0"/>
                <a:cs typeface="Times New Roman" panose="02020603050405020304" pitchFamily="18" charset="0"/>
              </a:rPr>
              <a:t>	It is primarily concerned with defining and controlling what is or is not included in the project.</a:t>
            </a:r>
          </a:p>
        </p:txBody>
      </p:sp>
      <p:pic>
        <p:nvPicPr>
          <p:cNvPr id="4" name="Picture 3"/>
          <p:cNvPicPr>
            <a:picLocks noChangeAspect="1"/>
          </p:cNvPicPr>
          <p:nvPr/>
        </p:nvPicPr>
        <p:blipFill>
          <a:blip r:embed="rId3"/>
          <a:stretch>
            <a:fillRect/>
          </a:stretch>
        </p:blipFill>
        <p:spPr>
          <a:xfrm>
            <a:off x="11299996" y="6019800"/>
            <a:ext cx="892003" cy="789966"/>
          </a:xfrm>
          <a:prstGeom prst="rect">
            <a:avLst/>
          </a:prstGeom>
          <a:ln>
            <a:solidFill>
              <a:schemeClr val="tx1"/>
            </a:solidFill>
          </a:ln>
        </p:spPr>
      </p:pic>
    </p:spTree>
    <p:extLst>
      <p:ext uri="{BB962C8B-B14F-4D97-AF65-F5344CB8AC3E}">
        <p14:creationId xmlns:p14="http://schemas.microsoft.com/office/powerpoint/2010/main" val="1406290371"/>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478971" y="406401"/>
            <a:ext cx="9851572" cy="862013"/>
          </a:xfrm>
          <a:ln>
            <a:solidFill>
              <a:schemeClr val="tx1"/>
            </a:solidFill>
          </a:ln>
        </p:spPr>
        <p:txBody>
          <a:bodyPr vert="horz" lIns="91440" tIns="45720" rIns="91440" bIns="45720" rtlCol="0" anchor="ctr">
            <a:normAutofit/>
          </a:bodyPr>
          <a:lstStyle/>
          <a:p>
            <a:pPr algn="ctr"/>
            <a:r>
              <a:rPr lang="en-US" altLang="ar-SA" dirty="0">
                <a:solidFill>
                  <a:schemeClr val="tx1"/>
                </a:solidFill>
                <a:latin typeface="Arial Black" panose="020B0A04020102020204" pitchFamily="34" charset="0"/>
              </a:rPr>
              <a:t>Scope Management</a:t>
            </a:r>
          </a:p>
        </p:txBody>
      </p:sp>
      <p:sp>
        <p:nvSpPr>
          <p:cNvPr id="70659" name="Rectangle 3"/>
          <p:cNvSpPr>
            <a:spLocks noGrp="1" noChangeArrowheads="1"/>
          </p:cNvSpPr>
          <p:nvPr>
            <p:ph type="body" sz="half" idx="1"/>
          </p:nvPr>
        </p:nvSpPr>
        <p:spPr>
          <a:xfrm>
            <a:off x="1077686" y="1628774"/>
            <a:ext cx="8763227" cy="4456339"/>
          </a:xfrm>
          <a:solidFill>
            <a:schemeClr val="bg1"/>
          </a:solidFill>
          <a:ln>
            <a:solidFill>
              <a:schemeClr val="tx1"/>
            </a:solidFill>
          </a:ln>
        </p:spPr>
        <p:txBody>
          <a:bodyPr>
            <a:normAutofit/>
          </a:bodyPr>
          <a:lstStyle/>
          <a:p>
            <a:pPr lvl="1"/>
            <a:r>
              <a:rPr lang="en-US" altLang="ar-SA" b="1" dirty="0"/>
              <a:t>Scope Planning </a:t>
            </a:r>
            <a:r>
              <a:rPr lang="en-US" altLang="ar-SA" dirty="0"/>
              <a:t>– developing a written scope statement as the basis for future projects.</a:t>
            </a:r>
          </a:p>
          <a:p>
            <a:pPr lvl="1">
              <a:spcBef>
                <a:spcPct val="40000"/>
              </a:spcBef>
            </a:pPr>
            <a:r>
              <a:rPr lang="en-US" altLang="ar-SA" b="1" dirty="0"/>
              <a:t>Scope Definition </a:t>
            </a:r>
            <a:r>
              <a:rPr lang="en-US" altLang="ar-SA" dirty="0"/>
              <a:t>– subdividing the major project deliverables into smaller, more manageable components.</a:t>
            </a:r>
          </a:p>
          <a:p>
            <a:pPr lvl="1">
              <a:spcBef>
                <a:spcPct val="40000"/>
              </a:spcBef>
            </a:pPr>
            <a:r>
              <a:rPr lang="en-US" altLang="ar-SA" b="1" dirty="0"/>
              <a:t>Create WBS</a:t>
            </a:r>
            <a:r>
              <a:rPr lang="en-US" altLang="ar-SA" dirty="0"/>
              <a:t> – creating a structure for work division for a project to show elements.</a:t>
            </a:r>
          </a:p>
          <a:p>
            <a:pPr lvl="1">
              <a:spcBef>
                <a:spcPct val="40000"/>
              </a:spcBef>
            </a:pPr>
            <a:r>
              <a:rPr lang="en-US" altLang="ar-SA" b="1" dirty="0"/>
              <a:t>Scope Verification </a:t>
            </a:r>
            <a:r>
              <a:rPr lang="en-US" altLang="ar-SA" dirty="0"/>
              <a:t>– formalizing acceptance of the project scope.</a:t>
            </a:r>
          </a:p>
          <a:p>
            <a:pPr lvl="1">
              <a:spcBef>
                <a:spcPct val="40000"/>
              </a:spcBef>
            </a:pPr>
            <a:r>
              <a:rPr lang="en-US" altLang="ar-SA" b="1" dirty="0"/>
              <a:t>Scope Change Control </a:t>
            </a:r>
            <a:r>
              <a:rPr lang="en-US" altLang="ar-SA" dirty="0"/>
              <a:t>– controlling changes to project scope.</a:t>
            </a:r>
          </a:p>
        </p:txBody>
      </p:sp>
      <p:pic>
        <p:nvPicPr>
          <p:cNvPr id="4" name="Picture 3"/>
          <p:cNvPicPr>
            <a:picLocks noChangeAspect="1"/>
          </p:cNvPicPr>
          <p:nvPr/>
        </p:nvPicPr>
        <p:blipFill>
          <a:blip r:embed="rId3"/>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30160552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40" name="Rectangle 4"/>
          <p:cNvSpPr>
            <a:spLocks noGrp="1" noChangeArrowheads="1"/>
          </p:cNvSpPr>
          <p:nvPr>
            <p:ph type="title"/>
          </p:nvPr>
        </p:nvSpPr>
        <p:spPr>
          <a:ln>
            <a:solidFill>
              <a:schemeClr val="tx1"/>
            </a:solidFill>
          </a:ln>
        </p:spPr>
        <p:txBody>
          <a:bodyPr vert="horz" lIns="91440" tIns="45720" rIns="91440" bIns="45720" rtlCol="0" anchor="ctr">
            <a:normAutofit/>
          </a:bodyPr>
          <a:lstStyle/>
          <a:p>
            <a:pPr algn="ctr"/>
            <a:r>
              <a:rPr lang="en-US" altLang="ar-SA">
                <a:solidFill>
                  <a:schemeClr val="tx1"/>
                </a:solidFill>
                <a:latin typeface="Arial Black" panose="020B0A04020102020204" pitchFamily="34" charset="0"/>
              </a:rPr>
              <a:t>Scope Planning</a:t>
            </a:r>
          </a:p>
        </p:txBody>
      </p:sp>
      <p:pic>
        <p:nvPicPr>
          <p:cNvPr id="14234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014664"/>
            <a:ext cx="9144000" cy="37988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2342" name="Text Box 6"/>
          <p:cNvSpPr txBox="1">
            <a:spLocks noChangeArrowheads="1"/>
          </p:cNvSpPr>
          <p:nvPr/>
        </p:nvSpPr>
        <p:spPr bwMode="auto">
          <a:xfrm>
            <a:off x="729343" y="1844676"/>
            <a:ext cx="1062445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ar-SA" sz="2400" b="1" dirty="0"/>
              <a:t>Scope planning is the process of progressively elaborating </a:t>
            </a:r>
            <a:br>
              <a:rPr lang="en-US" altLang="ar-SA" sz="2400" b="1" dirty="0"/>
            </a:br>
            <a:r>
              <a:rPr lang="en-US" altLang="ar-SA" sz="2400" b="1" dirty="0"/>
              <a:t>and documenting the project work (scope) that produces </a:t>
            </a:r>
          </a:p>
          <a:p>
            <a:r>
              <a:rPr lang="en-US" altLang="ar-SA" sz="2400" b="1" dirty="0"/>
              <a:t>the product.</a:t>
            </a:r>
          </a:p>
        </p:txBody>
      </p:sp>
      <p:pic>
        <p:nvPicPr>
          <p:cNvPr id="5" name="Picture 4"/>
          <p:cNvPicPr>
            <a:picLocks noChangeAspect="1"/>
          </p:cNvPicPr>
          <p:nvPr/>
        </p:nvPicPr>
        <p:blipFill>
          <a:blip r:embed="rId4"/>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36947005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1066800" y="190500"/>
            <a:ext cx="9459686" cy="1150938"/>
          </a:xfrm>
          <a:ln>
            <a:solidFill>
              <a:schemeClr val="tx1"/>
            </a:solidFill>
          </a:ln>
        </p:spPr>
        <p:txBody>
          <a:bodyPr vert="horz" lIns="91440" tIns="45720" rIns="91440" bIns="45720" rtlCol="0" anchor="ctr">
            <a:normAutofit/>
          </a:bodyPr>
          <a:lstStyle/>
          <a:p>
            <a:pPr algn="ctr"/>
            <a:r>
              <a:rPr lang="en-US" altLang="ar-SA">
                <a:solidFill>
                  <a:schemeClr val="tx1"/>
                </a:solidFill>
                <a:latin typeface="Arial Black" panose="020B0A04020102020204" pitchFamily="34" charset="0"/>
              </a:rPr>
              <a:t>Scope Statement</a:t>
            </a:r>
          </a:p>
        </p:txBody>
      </p:sp>
      <p:sp>
        <p:nvSpPr>
          <p:cNvPr id="73731" name="Rectangle 3"/>
          <p:cNvSpPr>
            <a:spLocks noGrp="1" noChangeArrowheads="1"/>
          </p:cNvSpPr>
          <p:nvPr>
            <p:ph type="body" idx="1"/>
          </p:nvPr>
        </p:nvSpPr>
        <p:spPr>
          <a:xfrm>
            <a:off x="1084829" y="1743756"/>
            <a:ext cx="9423628" cy="4114800"/>
          </a:xfrm>
          <a:ln>
            <a:solidFill>
              <a:schemeClr val="tx1"/>
            </a:solidFill>
          </a:ln>
        </p:spPr>
        <p:txBody>
          <a:bodyPr>
            <a:normAutofit lnSpcReduction="10000"/>
          </a:bodyPr>
          <a:lstStyle/>
          <a:p>
            <a:pPr>
              <a:lnSpc>
                <a:spcPct val="80000"/>
              </a:lnSpc>
              <a:spcBef>
                <a:spcPct val="35000"/>
              </a:spcBef>
              <a:buFont typeface="Wingdings" panose="05000000000000000000" pitchFamily="2" charset="2"/>
              <a:buNone/>
            </a:pPr>
            <a:r>
              <a:rPr lang="en-US" altLang="ar-SA" sz="2000" b="1" dirty="0"/>
              <a:t>     It</a:t>
            </a:r>
            <a:r>
              <a:rPr lang="en-US" altLang="ar-SA" sz="1800" dirty="0"/>
              <a:t> </a:t>
            </a:r>
            <a:r>
              <a:rPr lang="en-US" altLang="ar-SA" sz="2000" b="1" dirty="0"/>
              <a:t>provides a documented basis for making future project decisions and for confirming or developing common understanding of project scope among the stakeholders. </a:t>
            </a:r>
          </a:p>
          <a:p>
            <a:pPr>
              <a:lnSpc>
                <a:spcPct val="80000"/>
              </a:lnSpc>
              <a:spcBef>
                <a:spcPct val="35000"/>
              </a:spcBef>
              <a:buFont typeface="Wingdings" panose="05000000000000000000" pitchFamily="2" charset="2"/>
              <a:buNone/>
            </a:pPr>
            <a:r>
              <a:rPr lang="en-US" altLang="ar-SA" sz="2000" b="1" dirty="0"/>
              <a:t>	As the project progresses, the scope statement may need to be revised or refined to reflect approved changes to the scope of the project. The scope statement includes, either directly or by reference to other documents :</a:t>
            </a:r>
          </a:p>
          <a:p>
            <a:pPr lvl="1">
              <a:lnSpc>
                <a:spcPct val="80000"/>
              </a:lnSpc>
              <a:spcBef>
                <a:spcPct val="35000"/>
              </a:spcBef>
            </a:pPr>
            <a:r>
              <a:rPr lang="en-US" altLang="ar-SA" sz="2000" b="1" dirty="0"/>
              <a:t>Project justification (business need)</a:t>
            </a:r>
          </a:p>
          <a:p>
            <a:pPr lvl="1">
              <a:lnSpc>
                <a:spcPct val="80000"/>
              </a:lnSpc>
              <a:spcBef>
                <a:spcPct val="35000"/>
              </a:spcBef>
            </a:pPr>
            <a:r>
              <a:rPr lang="en-US" altLang="ar-SA" sz="2000" b="1" dirty="0"/>
              <a:t>Project’s product</a:t>
            </a:r>
          </a:p>
          <a:p>
            <a:pPr lvl="1">
              <a:lnSpc>
                <a:spcPct val="80000"/>
              </a:lnSpc>
              <a:spcBef>
                <a:spcPct val="35000"/>
              </a:spcBef>
            </a:pPr>
            <a:r>
              <a:rPr lang="en-US" altLang="ar-SA" sz="2000" b="1" dirty="0"/>
              <a:t>Requirements or specifications </a:t>
            </a:r>
          </a:p>
          <a:p>
            <a:pPr lvl="1">
              <a:lnSpc>
                <a:spcPct val="80000"/>
              </a:lnSpc>
              <a:spcBef>
                <a:spcPct val="35000"/>
              </a:spcBef>
            </a:pPr>
            <a:r>
              <a:rPr lang="en-US" altLang="ar-SA" sz="2000" b="1" dirty="0"/>
              <a:t>Project deliverables</a:t>
            </a:r>
          </a:p>
          <a:p>
            <a:pPr lvl="1">
              <a:lnSpc>
                <a:spcPct val="80000"/>
              </a:lnSpc>
              <a:spcBef>
                <a:spcPct val="35000"/>
              </a:spcBef>
            </a:pPr>
            <a:r>
              <a:rPr lang="en-US" altLang="ar-SA" sz="2000" b="1" dirty="0"/>
              <a:t>Project objectives </a:t>
            </a:r>
          </a:p>
          <a:p>
            <a:pPr lvl="1">
              <a:lnSpc>
                <a:spcPct val="80000"/>
              </a:lnSpc>
              <a:spcBef>
                <a:spcPct val="35000"/>
              </a:spcBef>
            </a:pPr>
            <a:r>
              <a:rPr lang="en-US" altLang="ar-SA" sz="2000" b="1" dirty="0"/>
              <a:t>Assumptions</a:t>
            </a:r>
          </a:p>
          <a:p>
            <a:pPr lvl="1">
              <a:lnSpc>
                <a:spcPct val="80000"/>
              </a:lnSpc>
              <a:spcBef>
                <a:spcPct val="35000"/>
              </a:spcBef>
            </a:pPr>
            <a:r>
              <a:rPr lang="en-US" altLang="ar-SA" sz="2000" b="1" dirty="0"/>
              <a:t>Cost and time estimates</a:t>
            </a:r>
          </a:p>
          <a:p>
            <a:pPr lvl="1">
              <a:lnSpc>
                <a:spcPct val="80000"/>
              </a:lnSpc>
              <a:spcBef>
                <a:spcPct val="35000"/>
              </a:spcBef>
            </a:pPr>
            <a:r>
              <a:rPr lang="en-US" altLang="ar-SA" sz="2000" b="1" dirty="0"/>
              <a:t>Constraints</a:t>
            </a:r>
          </a:p>
        </p:txBody>
      </p:sp>
      <p:pic>
        <p:nvPicPr>
          <p:cNvPr id="4" name="Picture 3"/>
          <p:cNvPicPr>
            <a:picLocks noChangeAspect="1"/>
          </p:cNvPicPr>
          <p:nvPr/>
        </p:nvPicPr>
        <p:blipFill>
          <a:blip r:embed="rId3"/>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18185612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ln>
            <a:solidFill>
              <a:schemeClr val="tx1"/>
            </a:solidFill>
          </a:ln>
        </p:spPr>
        <p:txBody>
          <a:bodyPr vert="horz" lIns="91440" tIns="45720" rIns="91440" bIns="45720" rtlCol="0" anchor="ctr">
            <a:normAutofit/>
          </a:bodyPr>
          <a:lstStyle/>
          <a:p>
            <a:pPr algn="ctr"/>
            <a:r>
              <a:rPr lang="en-US" altLang="ar-SA">
                <a:solidFill>
                  <a:schemeClr val="tx1"/>
                </a:solidFill>
                <a:latin typeface="Arial Black" panose="020B0A04020102020204" pitchFamily="34" charset="0"/>
              </a:rPr>
              <a:t>Scope Definition</a:t>
            </a:r>
          </a:p>
        </p:txBody>
      </p:sp>
      <p:sp>
        <p:nvSpPr>
          <p:cNvPr id="69635" name="Rectangle 3"/>
          <p:cNvSpPr>
            <a:spLocks noGrp="1" noChangeArrowheads="1"/>
          </p:cNvSpPr>
          <p:nvPr>
            <p:ph type="body" idx="1"/>
          </p:nvPr>
        </p:nvSpPr>
        <p:spPr>
          <a:xfrm>
            <a:off x="751115" y="1773238"/>
            <a:ext cx="10700656" cy="4114800"/>
          </a:xfrm>
          <a:ln>
            <a:solidFill>
              <a:schemeClr val="tx1"/>
            </a:solidFill>
          </a:ln>
        </p:spPr>
        <p:txBody>
          <a:bodyPr/>
          <a:lstStyle/>
          <a:p>
            <a:pPr>
              <a:lnSpc>
                <a:spcPct val="90000"/>
              </a:lnSpc>
              <a:buFont typeface="Wingdings" panose="05000000000000000000" pitchFamily="2" charset="2"/>
              <a:buNone/>
            </a:pPr>
            <a:r>
              <a:rPr lang="en-US" altLang="ar-SA" sz="2400" dirty="0"/>
              <a:t>    </a:t>
            </a:r>
            <a:r>
              <a:rPr lang="en-US" altLang="ar-SA" dirty="0">
                <a:latin typeface="Times New Roman" panose="02020603050405020304" pitchFamily="18" charset="0"/>
                <a:cs typeface="Times New Roman" panose="02020603050405020304" pitchFamily="18" charset="0"/>
              </a:rPr>
              <a:t>Scope definition involves subdividing the major project deliverables (as identified in scope statement) into smaller, more manageable components to:</a:t>
            </a:r>
          </a:p>
          <a:p>
            <a:pPr lvl="1">
              <a:lnSpc>
                <a:spcPct val="90000"/>
              </a:lnSpc>
            </a:pPr>
            <a:r>
              <a:rPr lang="en-US" altLang="ar-SA" b="1" dirty="0">
                <a:latin typeface="Times New Roman" panose="02020603050405020304" pitchFamily="18" charset="0"/>
                <a:cs typeface="Times New Roman" panose="02020603050405020304" pitchFamily="18" charset="0"/>
              </a:rPr>
              <a:t>Improve the accuracy of cost, duration, and resource estimates.</a:t>
            </a:r>
          </a:p>
          <a:p>
            <a:pPr lvl="1">
              <a:lnSpc>
                <a:spcPct val="80000"/>
              </a:lnSpc>
              <a:spcBef>
                <a:spcPct val="45000"/>
              </a:spcBef>
            </a:pPr>
            <a:r>
              <a:rPr lang="en-US" altLang="ar-SA" b="1" dirty="0">
                <a:latin typeface="Times New Roman" panose="02020603050405020304" pitchFamily="18" charset="0"/>
                <a:cs typeface="Times New Roman" panose="02020603050405020304" pitchFamily="18" charset="0"/>
              </a:rPr>
              <a:t>Define baseline for performance measurement/control.</a:t>
            </a:r>
          </a:p>
          <a:p>
            <a:pPr lvl="1">
              <a:lnSpc>
                <a:spcPct val="80000"/>
              </a:lnSpc>
              <a:spcBef>
                <a:spcPct val="45000"/>
              </a:spcBef>
            </a:pPr>
            <a:r>
              <a:rPr lang="en-US" altLang="ar-SA" b="1" dirty="0">
                <a:latin typeface="Times New Roman" panose="02020603050405020304" pitchFamily="18" charset="0"/>
                <a:cs typeface="Times New Roman" panose="02020603050405020304" pitchFamily="18" charset="0"/>
              </a:rPr>
              <a:t>Facilitate clear responsibility assignment.</a:t>
            </a:r>
          </a:p>
          <a:p>
            <a:pPr lvl="1">
              <a:lnSpc>
                <a:spcPct val="80000"/>
              </a:lnSpc>
              <a:spcBef>
                <a:spcPct val="45000"/>
              </a:spcBef>
            </a:pPr>
            <a:r>
              <a:rPr lang="en-US" altLang="ar-SA" b="1" dirty="0">
                <a:latin typeface="Times New Roman" panose="02020603050405020304" pitchFamily="18" charset="0"/>
                <a:cs typeface="Times New Roman" panose="02020603050405020304" pitchFamily="18" charset="0"/>
              </a:rPr>
              <a:t>Proper scope definition is critical to project success. </a:t>
            </a:r>
          </a:p>
          <a:p>
            <a:pPr lvl="1">
              <a:lnSpc>
                <a:spcPct val="80000"/>
              </a:lnSpc>
              <a:spcBef>
                <a:spcPct val="45000"/>
              </a:spcBef>
            </a:pPr>
            <a:r>
              <a:rPr lang="en-US" altLang="ar-SA" b="1" dirty="0">
                <a:latin typeface="Times New Roman" panose="02020603050405020304" pitchFamily="18" charset="0"/>
                <a:cs typeface="Times New Roman" panose="02020603050405020304" pitchFamily="18" charset="0"/>
              </a:rPr>
              <a:t>When there is poor scope definition, final project costs will be higher</a:t>
            </a:r>
          </a:p>
        </p:txBody>
      </p:sp>
      <p:pic>
        <p:nvPicPr>
          <p:cNvPr id="4" name="Picture 3"/>
          <p:cNvPicPr>
            <a:picLocks noChangeAspect="1"/>
          </p:cNvPicPr>
          <p:nvPr/>
        </p:nvPicPr>
        <p:blipFill>
          <a:blip r:embed="rId3"/>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38962820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6" name="Rectangle 6"/>
          <p:cNvSpPr>
            <a:spLocks noGrp="1" noChangeArrowheads="1"/>
          </p:cNvSpPr>
          <p:nvPr>
            <p:ph type="title"/>
          </p:nvPr>
        </p:nvSpPr>
        <p:spPr>
          <a:ln>
            <a:solidFill>
              <a:schemeClr val="tx1"/>
            </a:solidFill>
          </a:ln>
        </p:spPr>
        <p:txBody>
          <a:bodyPr vert="horz" lIns="91440" tIns="45720" rIns="91440" bIns="45720" rtlCol="0" anchor="ctr">
            <a:normAutofit/>
          </a:bodyPr>
          <a:lstStyle/>
          <a:p>
            <a:pPr algn="ctr"/>
            <a:r>
              <a:rPr lang="en-US" altLang="ar-SA">
                <a:solidFill>
                  <a:schemeClr val="tx1"/>
                </a:solidFill>
                <a:latin typeface="Arial Black" panose="020B0A04020102020204" pitchFamily="34" charset="0"/>
              </a:rPr>
              <a:t>Scope Definition</a:t>
            </a:r>
          </a:p>
        </p:txBody>
      </p:sp>
      <p:pic>
        <p:nvPicPr>
          <p:cNvPr id="66565" name="Picture 5"/>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524000" y="2349501"/>
            <a:ext cx="9144000" cy="3832225"/>
          </a:xfrm>
          <a:noFill/>
          <a:ln>
            <a:solidFill>
              <a:schemeClr val="tx1"/>
            </a:solidFill>
          </a:ln>
        </p:spPr>
      </p:pic>
      <p:pic>
        <p:nvPicPr>
          <p:cNvPr id="4" name="Picture 3"/>
          <p:cNvPicPr>
            <a:picLocks noChangeAspect="1"/>
          </p:cNvPicPr>
          <p:nvPr/>
        </p:nvPicPr>
        <p:blipFill>
          <a:blip r:embed="rId4"/>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7746803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ln>
            <a:solidFill>
              <a:schemeClr val="tx1"/>
            </a:solidFill>
          </a:ln>
        </p:spPr>
        <p:txBody>
          <a:bodyPr vert="horz" lIns="91440" tIns="45720" rIns="91440" bIns="45720" rtlCol="0" anchor="ctr">
            <a:normAutofit/>
          </a:bodyPr>
          <a:lstStyle/>
          <a:p>
            <a:pPr algn="ctr"/>
            <a:r>
              <a:rPr lang="en-US" altLang="ar-SA" dirty="0">
                <a:solidFill>
                  <a:schemeClr val="tx1"/>
                </a:solidFill>
                <a:latin typeface="Arial Black" panose="020B0A04020102020204" pitchFamily="34" charset="0"/>
              </a:rPr>
              <a:t>Scope Change Control</a:t>
            </a:r>
          </a:p>
        </p:txBody>
      </p:sp>
      <p:sp>
        <p:nvSpPr>
          <p:cNvPr id="63491" name="Rectangle 3"/>
          <p:cNvSpPr>
            <a:spLocks noGrp="1" noChangeArrowheads="1"/>
          </p:cNvSpPr>
          <p:nvPr>
            <p:ph type="body" sz="half" idx="1"/>
          </p:nvPr>
        </p:nvSpPr>
        <p:spPr>
          <a:xfrm>
            <a:off x="1992313" y="1948543"/>
            <a:ext cx="9024030" cy="1204232"/>
          </a:xfrm>
          <a:solidFill>
            <a:schemeClr val="bg1"/>
          </a:solidFill>
        </p:spPr>
        <p:txBody>
          <a:bodyPr>
            <a:normAutofit/>
          </a:bodyPr>
          <a:lstStyle/>
          <a:p>
            <a:pPr>
              <a:lnSpc>
                <a:spcPct val="80000"/>
              </a:lnSpc>
              <a:buFont typeface="Wingdings" panose="05000000000000000000" pitchFamily="2" charset="2"/>
              <a:buNone/>
            </a:pPr>
            <a:r>
              <a:rPr lang="en-US" altLang="ar-SA" sz="1800" b="1" dirty="0"/>
              <a:t>     </a:t>
            </a:r>
            <a:r>
              <a:rPr lang="en-US" altLang="ar-SA" b="1" dirty="0">
                <a:latin typeface="Times New Roman" panose="02020603050405020304" pitchFamily="18" charset="0"/>
                <a:cs typeface="Times New Roman" panose="02020603050405020304" pitchFamily="18" charset="0"/>
              </a:rPr>
              <a:t>Scope change control </a:t>
            </a:r>
            <a:r>
              <a:rPr lang="en-US" altLang="ar-SA" dirty="0">
                <a:latin typeface="Times New Roman" panose="02020603050405020304" pitchFamily="18" charset="0"/>
                <a:cs typeface="Times New Roman" panose="02020603050405020304" pitchFamily="18" charset="0"/>
              </a:rPr>
              <a:t>involves controlling changes to the project scope. In order to minimize scope change control, it is crucial to do a good job of verifying project scope.</a:t>
            </a:r>
          </a:p>
        </p:txBody>
      </p:sp>
      <p:pic>
        <p:nvPicPr>
          <p:cNvPr id="63492" name="Picture 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2279651" y="3222626"/>
            <a:ext cx="8137525" cy="3446463"/>
          </a:xfrm>
          <a:noFill/>
          <a:ln/>
        </p:spPr>
      </p:pic>
      <p:pic>
        <p:nvPicPr>
          <p:cNvPr id="5" name="Picture 4"/>
          <p:cNvPicPr>
            <a:picLocks noChangeAspect="1"/>
          </p:cNvPicPr>
          <p:nvPr/>
        </p:nvPicPr>
        <p:blipFill>
          <a:blip r:embed="rId4"/>
          <a:stretch>
            <a:fillRect/>
          </a:stretch>
        </p:blipFill>
        <p:spPr>
          <a:xfrm>
            <a:off x="11067652" y="5814033"/>
            <a:ext cx="1124348" cy="995733"/>
          </a:xfrm>
          <a:prstGeom prst="rect">
            <a:avLst/>
          </a:prstGeom>
          <a:ln>
            <a:solidFill>
              <a:schemeClr val="tx1"/>
            </a:solidFill>
          </a:ln>
        </p:spPr>
      </p:pic>
    </p:spTree>
    <p:extLst>
      <p:ext uri="{BB962C8B-B14F-4D97-AF65-F5344CB8AC3E}">
        <p14:creationId xmlns:p14="http://schemas.microsoft.com/office/powerpoint/2010/main" val="16186876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569</TotalTime>
  <Words>2917</Words>
  <Application>Microsoft Office PowerPoint</Application>
  <PresentationFormat>Widescreen</PresentationFormat>
  <Paragraphs>139</Paragraphs>
  <Slides>39</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Aharoni</vt:lpstr>
      <vt:lpstr>Arial</vt:lpstr>
      <vt:lpstr>Arial Black</vt:lpstr>
      <vt:lpstr>Calibri</vt:lpstr>
      <vt:lpstr>Calibri Light</vt:lpstr>
      <vt:lpstr>Times New Roman</vt:lpstr>
      <vt:lpstr>Wingdings</vt:lpstr>
      <vt:lpstr>Office Theme</vt:lpstr>
      <vt:lpstr>Project Feasibility Study Lecture 1</vt:lpstr>
      <vt:lpstr>Learning Outcomes</vt:lpstr>
      <vt:lpstr>Project Overview</vt:lpstr>
      <vt:lpstr>1. Background and Purpose of a Project</vt:lpstr>
      <vt:lpstr>Background and Purpose of a Project cont..</vt:lpstr>
      <vt:lpstr>2. Project Selection Process and Implementation Agency </vt:lpstr>
      <vt:lpstr>Project Selection Process and Implementation Agency cont… </vt:lpstr>
      <vt:lpstr>3. Contents of a Project </vt:lpstr>
      <vt:lpstr> Contents of a Project cont … </vt:lpstr>
      <vt:lpstr>4. Guidelines for Writing Project Plans for Candidate Projects</vt:lpstr>
      <vt:lpstr>First</vt:lpstr>
      <vt:lpstr>Second</vt:lpstr>
      <vt:lpstr>Third</vt:lpstr>
      <vt:lpstr>Fourth</vt:lpstr>
      <vt:lpstr>Fifth</vt:lpstr>
      <vt:lpstr> Ⅱ. Basic Data Analysis </vt:lpstr>
      <vt:lpstr> Basic Data Analysis </vt:lpstr>
      <vt:lpstr> Basic Data Analysis cont. …. </vt:lpstr>
      <vt:lpstr> Basic Data Analysis cont. …. </vt:lpstr>
      <vt:lpstr>1. Analysis of the Natural and Living Environments </vt:lpstr>
      <vt:lpstr>Analysis of the Natural and Living Environments cont.….. </vt:lpstr>
      <vt:lpstr>2. Analysis of the Social and Economic Environments </vt:lpstr>
      <vt:lpstr> Analysis of the Social and Economic Environments cont. …. </vt:lpstr>
      <vt:lpstr> Analysis of the Social and Economic Environments cont. …. </vt:lpstr>
      <vt:lpstr> Analysis of the Social and Economic Environments cont. …. </vt:lpstr>
      <vt:lpstr> Analysis of the Social and Economic Environments cont. …. </vt:lpstr>
      <vt:lpstr>PowerPoint Presentation</vt:lpstr>
      <vt:lpstr> Identification of Issues cont. …. </vt:lpstr>
      <vt:lpstr> Identification of Issues cont. …. </vt:lpstr>
      <vt:lpstr> Identification of Issues cont. …. </vt:lpstr>
      <vt:lpstr> Identification of Issues cont. …. </vt:lpstr>
      <vt:lpstr>Project Scope</vt:lpstr>
      <vt:lpstr>Scope Management</vt:lpstr>
      <vt:lpstr>Scope Management</vt:lpstr>
      <vt:lpstr>Scope Planning</vt:lpstr>
      <vt:lpstr>Scope Statement</vt:lpstr>
      <vt:lpstr>Scope Definition</vt:lpstr>
      <vt:lpstr>Scope Definition</vt:lpstr>
      <vt:lpstr>Scope Change Control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81</cp:revision>
  <dcterms:created xsi:type="dcterms:W3CDTF">2020-10-15T07:04:09Z</dcterms:created>
  <dcterms:modified xsi:type="dcterms:W3CDTF">2021-06-03T13:02:59Z</dcterms:modified>
</cp:coreProperties>
</file>