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1"/>
    <p:sldMasterId id="2147483693" r:id="rId2"/>
  </p:sldMasterIdLst>
  <p:notesMasterIdLst>
    <p:notesMasterId r:id="rId46"/>
  </p:notesMasterIdLst>
  <p:sldIdLst>
    <p:sldId id="498" r:id="rId3"/>
    <p:sldId id="1028" r:id="rId4"/>
    <p:sldId id="1131" r:id="rId5"/>
    <p:sldId id="1177" r:id="rId6"/>
    <p:sldId id="1135" r:id="rId7"/>
    <p:sldId id="1134" r:id="rId8"/>
    <p:sldId id="1136" r:id="rId9"/>
    <p:sldId id="1137" r:id="rId10"/>
    <p:sldId id="1138" r:id="rId11"/>
    <p:sldId id="1139" r:id="rId12"/>
    <p:sldId id="1140" r:id="rId13"/>
    <p:sldId id="1141" r:id="rId14"/>
    <p:sldId id="1142" r:id="rId15"/>
    <p:sldId id="1143" r:id="rId16"/>
    <p:sldId id="1146" r:id="rId17"/>
    <p:sldId id="1144" r:id="rId18"/>
    <p:sldId id="1147" r:id="rId19"/>
    <p:sldId id="1151" r:id="rId20"/>
    <p:sldId id="1149" r:id="rId21"/>
    <p:sldId id="1152" r:id="rId22"/>
    <p:sldId id="1153" r:id="rId23"/>
    <p:sldId id="1156" r:id="rId24"/>
    <p:sldId id="1157" r:id="rId25"/>
    <p:sldId id="1158" r:id="rId26"/>
    <p:sldId id="1159" r:id="rId27"/>
    <p:sldId id="1160" r:id="rId28"/>
    <p:sldId id="1161" r:id="rId29"/>
    <p:sldId id="1162" r:id="rId30"/>
    <p:sldId id="1163" r:id="rId31"/>
    <p:sldId id="1164" r:id="rId32"/>
    <p:sldId id="1165" r:id="rId33"/>
    <p:sldId id="1166" r:id="rId34"/>
    <p:sldId id="1167" r:id="rId35"/>
    <p:sldId id="1168" r:id="rId36"/>
    <p:sldId id="1169" r:id="rId37"/>
    <p:sldId id="1170" r:id="rId38"/>
    <p:sldId id="1171" r:id="rId39"/>
    <p:sldId id="1172" r:id="rId40"/>
    <p:sldId id="1173" r:id="rId41"/>
    <p:sldId id="1174" r:id="rId42"/>
    <p:sldId id="1175" r:id="rId43"/>
    <p:sldId id="1176" r:id="rId44"/>
    <p:sldId id="1178" r:id="rId4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85" userDrawn="1">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52"/>
      </p:cViewPr>
      <p:guideLst>
        <p:guide orient="horz" pos="2160"/>
        <p:guide pos="388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7" Type="http://schemas.openxmlformats.org/officeDocument/2006/relationships/slide" Target="slides/slide5.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90" Type="http://customschemas.google.com/relationships/presentationmetadata" Target="NUL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8" Type="http://schemas.openxmlformats.org/officeDocument/2006/relationships/slide" Target="slides/slide6.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4/6/2026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4/6/2026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13.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30.xml"/><Relationship Id="rId5" Type="http://schemas.openxmlformats.org/officeDocument/2006/relationships/image" Target="../media/image38.png"/><Relationship Id="rId4" Type="http://schemas.openxmlformats.org/officeDocument/2006/relationships/image" Target="../media/image8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SA"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9</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950249" y="90779"/>
            <a:ext cx="6470051" cy="625569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26302" y="1613808"/>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التاسعة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3685" y="5122151"/>
            <a:ext cx="5686425" cy="1223797"/>
          </a:xfrm>
          <a:prstGeom prst="rect">
            <a:avLst/>
          </a:prstGeom>
          <a:noFill/>
        </p:spPr>
        <p:txBody>
          <a:bodyPr wrap="square">
            <a:spAutoFit/>
          </a:bodyPr>
          <a:lstStyle/>
          <a:p>
            <a:pPr algn="ctr" rtl="1"/>
            <a:r>
              <a:rPr lang="ar-SA" sz="2800" b="1" dirty="0">
                <a:solidFill>
                  <a:srgbClr val="002060"/>
                </a:solidFill>
                <a:latin typeface="Alexandria" pitchFamily="2" charset="-78"/>
                <a:cs typeface="Alexandria" pitchFamily="2" charset="-78"/>
              </a:rPr>
              <a:t>الحريات الأكاديمية و الأخلاقيات المهنية في القيادة التربوية</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ar-SA" sz="4800" b="1" dirty="0">
                  <a:solidFill>
                    <a:srgbClr val="002060"/>
                  </a:solidFill>
                  <a:latin typeface="Times New Roman" panose="02020603050405020304" pitchFamily="18" charset="0"/>
                  <a:cs typeface="Times New Roman" panose="02020603050405020304" pitchFamily="18" charset="0"/>
                </a:rPr>
                <a:t>9</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26306" y="1295872"/>
              <a:ext cx="1238226" cy="307777"/>
            </a:xfrm>
            <a:prstGeom prst="rect">
              <a:avLst/>
            </a:prstGeom>
            <a:noFill/>
          </p:spPr>
          <p:txBody>
            <a:bodyPr wrap="square" rtlCol="0">
              <a:spAutoFit/>
            </a:bodyPr>
            <a:lstStyle/>
            <a:p>
              <a:pPr lvl="0" algn="ctr">
                <a:buClrTx/>
                <a:defRPr/>
              </a:pPr>
              <a:r>
                <a:rPr lang="ar-SA" b="1" dirty="0">
                  <a:solidFill>
                    <a:prstClr val="white"/>
                  </a:solidFill>
                  <a:latin typeface="Alexandria" pitchFamily="2" charset="-78"/>
                  <a:cs typeface="Alexandria" pitchFamily="2" charset="-78"/>
                </a:rPr>
                <a:t>الحريات</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656808" y="2119820"/>
              <a:ext cx="1552135"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مبادئ وضوابط</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832628" y="2856024"/>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محددات ومقومات</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70060" y="3789959"/>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الأخلاقيات</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790777" y="4517318"/>
              <a:ext cx="139552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مبادئ وأهمية</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35686" y="5391283"/>
              <a:ext cx="141946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فروقات، ومصادر</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محددات الحريات الأكاديمية، ومقومات،ومستويات</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41998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lnSpc>
                <a:spcPct val="150000"/>
              </a:lnSpc>
            </a:pPr>
            <a:r>
              <a:rPr lang="ar-SA" dirty="0"/>
              <a:t>الأخلاقيات المهنية، وأنواعها</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9623" y="3697146"/>
            <a:ext cx="3217889" cy="78931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a:lnSpc>
                <a:spcPct val="150000"/>
              </a:lnSpc>
            </a:pPr>
            <a:r>
              <a:rPr lang="ar-SA" dirty="0"/>
              <a:t>مبادئ الأخلاقيات المهنية في التعليم، وأهميتها، وجوانبها</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7489872" y="4865514"/>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2883" y="3288947"/>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433775" cy="78931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a:lnSpc>
                <a:spcPct val="150000"/>
              </a:lnSpc>
            </a:pPr>
            <a:r>
              <a:rPr lang="ar-SA" dirty="0"/>
              <a:t>الأخلاق والأخلاقيات، ومصادرها، والتحديات، والسلوكيات اللاأخلاقية</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 xmlns:asvg="http://schemas.microsoft.com/office/drawing/2016/SVG/main" r:embed="rId13"/>
              </a:ext>
            </a:extLst>
          </a:blip>
          <a:stretch>
            <a:fillRect/>
          </a:stretch>
        </p:blipFill>
        <p:spPr>
          <a:xfrm>
            <a:off x="7320527" y="3162437"/>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734551" y="687698"/>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689130" y="156037"/>
            <a:ext cx="9221170"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التاسعة</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الحريات الأكاديمية والأخلاقيات المهنية في القيادة التربوية</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789319"/>
          </a:xfrm>
          <a:prstGeom prst="rect">
            <a:avLst/>
          </a:prstGeom>
          <a:no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SA" sz="1600" kern="1200" dirty="0">
                <a:solidFill>
                  <a:srgbClr val="002060"/>
                </a:solidFill>
                <a:latin typeface="Alexandria" pitchFamily="2" charset="-78"/>
                <a:cs typeface="Alexandria" pitchFamily="2" charset="-78"/>
              </a:rPr>
              <a:t>الحريات الأكاديمية، وعناصرها، وأهميتها</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415729" y="3466811"/>
            <a:ext cx="3299146" cy="78931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lnSpc>
                <a:spcPct val="150000"/>
              </a:lnSpc>
            </a:pPr>
            <a:r>
              <a:rPr lang="ar-SA" dirty="0"/>
              <a:t>مبادئ الحريات الأكاديمية في التعليم،وضوابطها</a:t>
            </a:r>
            <a:endParaRPr lang="en-US" dirty="0"/>
          </a:p>
        </p:txBody>
      </p:sp>
    </p:spTree>
    <p:extLst>
      <p:ext uri="{BB962C8B-B14F-4D97-AF65-F5344CB8AC3E}">
        <p14:creationId xmlns:p14="http://schemas.microsoft.com/office/powerpoint/2010/main" val="192801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par>
              <p:cTn id="155"/>
            </p:par>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BDE8E06-B9F9-5F1C-B1CA-FA3228E579EF}"/>
              </a:ext>
            </a:extLst>
          </p:cNvPr>
          <p:cNvSpPr txBox="1"/>
          <p:nvPr/>
        </p:nvSpPr>
        <p:spPr>
          <a:xfrm>
            <a:off x="766838" y="1561610"/>
            <a:ext cx="10801200" cy="4944302"/>
          </a:xfrm>
          <a:prstGeom prst="rect">
            <a:avLst/>
          </a:prstGeom>
          <a:noFill/>
        </p:spPr>
        <p:txBody>
          <a:bodyPr wrap="square" rtlCol="0">
            <a:spAutoFit/>
          </a:bodyPr>
          <a:lstStyle/>
          <a:p>
            <a:pPr algn="just" rtl="1">
              <a:lnSpc>
                <a:spcPct val="200000"/>
              </a:lnSpc>
            </a:pPr>
            <a:r>
              <a:rPr lang="ar-SA" sz="1600" dirty="0">
                <a:solidFill>
                  <a:schemeClr val="accent1">
                    <a:lumMod val="50000"/>
                  </a:schemeClr>
                </a:solidFill>
                <a:latin typeface="Alexandria" pitchFamily="2" charset="-78"/>
                <a:cs typeface="Alexandria" pitchFamily="2" charset="-78"/>
              </a:rPr>
              <a:t>تعد </a:t>
            </a:r>
            <a:r>
              <a:rPr lang="ar-SA" sz="1600" b="1" dirty="0">
                <a:solidFill>
                  <a:schemeClr val="accent1">
                    <a:lumMod val="50000"/>
                  </a:schemeClr>
                </a:solidFill>
                <a:latin typeface="Alexandria" pitchFamily="2" charset="-78"/>
                <a:cs typeface="Alexandria" pitchFamily="2" charset="-78"/>
              </a:rPr>
              <a:t>الحريات الأكاديمية</a:t>
            </a:r>
            <a:r>
              <a:rPr lang="ar-SA" sz="1600" dirty="0">
                <a:solidFill>
                  <a:schemeClr val="accent1">
                    <a:lumMod val="50000"/>
                  </a:schemeClr>
                </a:solidFill>
                <a:latin typeface="Alexandria" pitchFamily="2" charset="-78"/>
                <a:cs typeface="Alexandria" pitchFamily="2" charset="-78"/>
              </a:rPr>
              <a:t> من الأسس الجوهرية التي تضمن بيئة تعليمية حرة ومستقلة، حيث تمنح الأكاديميين والطلاب الحق في التفكير، البحث، والتعبير بحرية دون تدخلات غير مبررة. هذه الحريات تساهم في تعزيز </a:t>
            </a:r>
            <a:r>
              <a:rPr lang="ar-SA" sz="1600" b="1" dirty="0">
                <a:solidFill>
                  <a:schemeClr val="accent1">
                    <a:lumMod val="50000"/>
                  </a:schemeClr>
                </a:solidFill>
                <a:latin typeface="Alexandria" pitchFamily="2" charset="-78"/>
                <a:cs typeface="Alexandria" pitchFamily="2" charset="-78"/>
              </a:rPr>
              <a:t>الإبداع الفكري</a:t>
            </a:r>
            <a:r>
              <a:rPr lang="ar-SA" sz="1600" dirty="0">
                <a:solidFill>
                  <a:schemeClr val="accent1">
                    <a:lumMod val="50000"/>
                  </a:schemeClr>
                </a:solidFill>
                <a:latin typeface="Alexandria" pitchFamily="2" charset="-78"/>
                <a:cs typeface="Alexandria" pitchFamily="2" charset="-78"/>
              </a:rPr>
              <a:t> وتطوير </a:t>
            </a:r>
            <a:r>
              <a:rPr lang="ar-SA" sz="1600" b="1" dirty="0">
                <a:solidFill>
                  <a:schemeClr val="accent1">
                    <a:lumMod val="50000"/>
                  </a:schemeClr>
                </a:solidFill>
                <a:latin typeface="Alexandria" pitchFamily="2" charset="-78"/>
                <a:cs typeface="Alexandria" pitchFamily="2" charset="-78"/>
              </a:rPr>
              <a:t>المعرفة العلمية</a:t>
            </a:r>
            <a:r>
              <a:rPr lang="ar-SA" sz="1600" dirty="0">
                <a:solidFill>
                  <a:schemeClr val="accent1">
                    <a:lumMod val="50000"/>
                  </a:schemeClr>
                </a:solidFill>
                <a:latin typeface="Alexandria" pitchFamily="2" charset="-78"/>
                <a:cs typeface="Alexandria" pitchFamily="2" charset="-78"/>
              </a:rPr>
              <a:t>، مما يسهم في تقدم المجتمع الأكاديمي. من خلال ضمان حرية البحث والتعليم، يتمكن الأفراد من تطوير أفكار جديدة ومبتكرة تسهم في تحقيق التقدم العلمي والاجتماعي.</a:t>
            </a:r>
          </a:p>
          <a:p>
            <a:pPr algn="just" rtl="1">
              <a:lnSpc>
                <a:spcPct val="200000"/>
              </a:lnSpc>
            </a:pPr>
            <a:endParaRPr lang="ar-SA" sz="1600" dirty="0">
              <a:solidFill>
                <a:schemeClr val="accent1">
                  <a:lumMod val="50000"/>
                </a:schemeClr>
              </a:solidFill>
              <a:latin typeface="Alexandria" pitchFamily="2" charset="-78"/>
              <a:cs typeface="Alexandria" pitchFamily="2" charset="-78"/>
            </a:endParaRPr>
          </a:p>
          <a:p>
            <a:pPr algn="just" rtl="1">
              <a:lnSpc>
                <a:spcPct val="200000"/>
              </a:lnSpc>
            </a:pPr>
            <a:r>
              <a:rPr lang="ar-SA" sz="1600" dirty="0">
                <a:solidFill>
                  <a:schemeClr val="accent1">
                    <a:lumMod val="50000"/>
                  </a:schemeClr>
                </a:solidFill>
                <a:latin typeface="Alexandria" pitchFamily="2" charset="-78"/>
                <a:cs typeface="Alexandria" pitchFamily="2" charset="-78"/>
              </a:rPr>
              <a:t>من ناحية أخرى، تُعد </a:t>
            </a:r>
            <a:r>
              <a:rPr lang="ar-SA" sz="1600" b="1" dirty="0">
                <a:solidFill>
                  <a:schemeClr val="accent1">
                    <a:lumMod val="50000"/>
                  </a:schemeClr>
                </a:solidFill>
                <a:latin typeface="Alexandria" pitchFamily="2" charset="-78"/>
                <a:cs typeface="Alexandria" pitchFamily="2" charset="-78"/>
              </a:rPr>
              <a:t>الأخلاقيات المهنية</a:t>
            </a:r>
            <a:r>
              <a:rPr lang="ar-SA" sz="1600" dirty="0">
                <a:solidFill>
                  <a:schemeClr val="accent1">
                    <a:lumMod val="50000"/>
                  </a:schemeClr>
                </a:solidFill>
                <a:latin typeface="Alexandria" pitchFamily="2" charset="-78"/>
                <a:cs typeface="Alexandria" pitchFamily="2" charset="-78"/>
              </a:rPr>
              <a:t> في التعليم عاملاً مهمًا في ضمان نزاهة العملية التعليمية. فهي تشير إلى المبادئ التي يجب أن يتحلى بها المعلمون والطلاب في تفاعلهم مع بعضهم البعض، مثل </a:t>
            </a:r>
            <a:r>
              <a:rPr lang="ar-SA" sz="1600" b="1" dirty="0">
                <a:solidFill>
                  <a:schemeClr val="accent1">
                    <a:lumMod val="50000"/>
                  </a:schemeClr>
                </a:solidFill>
                <a:latin typeface="Alexandria" pitchFamily="2" charset="-78"/>
                <a:cs typeface="Alexandria" pitchFamily="2" charset="-78"/>
              </a:rPr>
              <a:t>العدالة</a:t>
            </a:r>
            <a:r>
              <a:rPr lang="ar-SA" sz="1600" dirty="0">
                <a:solidFill>
                  <a:schemeClr val="accent1">
                    <a:lumMod val="50000"/>
                  </a:schemeClr>
                </a:solidFill>
                <a:latin typeface="Alexandria" pitchFamily="2" charset="-78"/>
                <a:cs typeface="Alexandria" pitchFamily="2" charset="-78"/>
              </a:rPr>
              <a:t>، </a:t>
            </a:r>
            <a:r>
              <a:rPr lang="ar-SA" sz="1600" b="1" dirty="0">
                <a:solidFill>
                  <a:schemeClr val="accent1">
                    <a:lumMod val="50000"/>
                  </a:schemeClr>
                </a:solidFill>
                <a:latin typeface="Alexandria" pitchFamily="2" charset="-78"/>
                <a:cs typeface="Alexandria" pitchFamily="2" charset="-78"/>
              </a:rPr>
              <a:t>النزاهة</a:t>
            </a:r>
            <a:r>
              <a:rPr lang="ar-SA" sz="1600" dirty="0">
                <a:solidFill>
                  <a:schemeClr val="accent1">
                    <a:lumMod val="50000"/>
                  </a:schemeClr>
                </a:solidFill>
                <a:latin typeface="Alexandria" pitchFamily="2" charset="-78"/>
                <a:cs typeface="Alexandria" pitchFamily="2" charset="-78"/>
              </a:rPr>
              <a:t>، </a:t>
            </a:r>
            <a:r>
              <a:rPr lang="ar-SA" sz="1600" b="1" dirty="0">
                <a:solidFill>
                  <a:schemeClr val="accent1">
                    <a:lumMod val="50000"/>
                  </a:schemeClr>
                </a:solidFill>
                <a:latin typeface="Alexandria" pitchFamily="2" charset="-78"/>
                <a:cs typeface="Alexandria" pitchFamily="2" charset="-78"/>
              </a:rPr>
              <a:t>الاحترام المتبادل</a:t>
            </a:r>
            <a:r>
              <a:rPr lang="ar-SA" sz="1600" dirty="0">
                <a:solidFill>
                  <a:schemeClr val="accent1">
                    <a:lumMod val="50000"/>
                  </a:schemeClr>
                </a:solidFill>
                <a:latin typeface="Alexandria" pitchFamily="2" charset="-78"/>
                <a:cs typeface="Alexandria" pitchFamily="2" charset="-78"/>
              </a:rPr>
              <a:t>، و </a:t>
            </a:r>
            <a:r>
              <a:rPr lang="ar-SA" sz="1600" b="1" dirty="0">
                <a:solidFill>
                  <a:schemeClr val="accent1">
                    <a:lumMod val="50000"/>
                  </a:schemeClr>
                </a:solidFill>
                <a:latin typeface="Alexandria" pitchFamily="2" charset="-78"/>
                <a:cs typeface="Alexandria" pitchFamily="2" charset="-78"/>
              </a:rPr>
              <a:t>المسؤولية</a:t>
            </a:r>
            <a:r>
              <a:rPr lang="ar-SA" sz="1600" dirty="0">
                <a:solidFill>
                  <a:schemeClr val="accent1">
                    <a:lumMod val="50000"/>
                  </a:schemeClr>
                </a:solidFill>
                <a:latin typeface="Alexandria" pitchFamily="2" charset="-78"/>
                <a:cs typeface="Alexandria" pitchFamily="2" charset="-78"/>
              </a:rPr>
              <a:t>. تطبيق هذه الأخلاقيات يعزز من بيئة تعليمية عادلة ومنصفة، ويضمن أن تظل المؤسسات التعليمية نموذجًا للثقة والشفافية.</a:t>
            </a:r>
          </a:p>
          <a:p>
            <a:pPr algn="r" rtl="1">
              <a:lnSpc>
                <a:spcPct val="200000"/>
              </a:lnSpc>
            </a:pPr>
            <a:endParaRPr lang="en-US" sz="1600" dirty="0">
              <a:solidFill>
                <a:schemeClr val="accent1">
                  <a:lumMod val="50000"/>
                </a:schemeClr>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AF48082-8D2D-5165-E96A-3C0296FB5255}"/>
              </a:ext>
            </a:extLst>
          </p:cNvPr>
          <p:cNvSpPr txBox="1"/>
          <p:nvPr/>
        </p:nvSpPr>
        <p:spPr>
          <a:xfrm>
            <a:off x="4842614" y="632649"/>
            <a:ext cx="1944216" cy="523220"/>
          </a:xfrm>
          <a:prstGeom prst="rect">
            <a:avLst/>
          </a:prstGeom>
          <a:noFill/>
        </p:spPr>
        <p:txBody>
          <a:bodyPr wrap="square" rtlCol="0">
            <a:spAutoFit/>
          </a:bodyPr>
          <a:lstStyle/>
          <a:p>
            <a:pPr algn="ctr"/>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89295088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FC5B34BE-275A-C3AF-737F-C004ECA6E9E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53167" y="1268759"/>
            <a:ext cx="3889176" cy="5112569"/>
          </a:xfrm>
          <a:prstGeom prst="rect">
            <a:avLst/>
          </a:prstGeom>
        </p:spPr>
      </p:pic>
      <p:sp>
        <p:nvSpPr>
          <p:cNvPr id="7" name="Text 0">
            <a:extLst>
              <a:ext uri="{FF2B5EF4-FFF2-40B4-BE49-F238E27FC236}">
                <a16:creationId xmlns:a16="http://schemas.microsoft.com/office/drawing/2014/main" id="{33F9F61C-5948-5C3D-FDF1-E9AD79628CF1}"/>
              </a:ext>
            </a:extLst>
          </p:cNvPr>
          <p:cNvSpPr/>
          <p:nvPr/>
        </p:nvSpPr>
        <p:spPr>
          <a:xfrm>
            <a:off x="661492" y="2545358"/>
            <a:ext cx="6297018" cy="559897"/>
          </a:xfrm>
          <a:prstGeom prst="rect">
            <a:avLst/>
          </a:prstGeom>
          <a:noFill/>
          <a:ln/>
        </p:spPr>
        <p:txBody>
          <a:bodyPr wrap="square" lIns="0" tIns="0" rIns="0" bIns="0" rtlCol="0" anchor="t">
            <a:spAutoFit/>
          </a:bodyPr>
          <a:lstStyle/>
          <a:p>
            <a:pPr algn="ctr" rtl="1">
              <a:lnSpc>
                <a:spcPts val="4625"/>
              </a:lnSpc>
            </a:pPr>
            <a:r>
              <a:rPr lang="en-US" sz="3708" b="1" dirty="0" err="1">
                <a:solidFill>
                  <a:srgbClr val="00B0F0"/>
                </a:solidFill>
                <a:latin typeface="Alexandria" pitchFamily="2" charset="-78"/>
                <a:ea typeface="Instrument Sans Semi Bold" pitchFamily="34" charset="-122"/>
                <a:cs typeface="Alexandria" pitchFamily="2" charset="-78"/>
              </a:rPr>
              <a:t>الحريات</a:t>
            </a:r>
            <a:r>
              <a:rPr lang="en-US" sz="3708" b="1" dirty="0">
                <a:solidFill>
                  <a:srgbClr val="00B0F0"/>
                </a:solidFill>
                <a:latin typeface="Alexandria" pitchFamily="2" charset="-78"/>
                <a:ea typeface="Instrument Sans Semi Bold" pitchFamily="34" charset="-122"/>
                <a:cs typeface="Alexandria" pitchFamily="2" charset="-78"/>
              </a:rPr>
              <a:t> </a:t>
            </a:r>
            <a:r>
              <a:rPr lang="en-US" sz="3708" b="1" dirty="0" err="1">
                <a:solidFill>
                  <a:srgbClr val="00B0F0"/>
                </a:solidFill>
                <a:latin typeface="Alexandria" pitchFamily="2" charset="-78"/>
                <a:ea typeface="Instrument Sans Semi Bold" pitchFamily="34" charset="-122"/>
                <a:cs typeface="Alexandria" pitchFamily="2" charset="-78"/>
              </a:rPr>
              <a:t>الأكاديمية</a:t>
            </a:r>
            <a:endParaRPr lang="en-US" sz="3708"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DC0F32C0-44C5-8091-20EB-AA8EF75758A2}"/>
              </a:ext>
            </a:extLst>
          </p:cNvPr>
          <p:cNvSpPr/>
          <p:nvPr/>
        </p:nvSpPr>
        <p:spPr>
          <a:xfrm>
            <a:off x="911424" y="3376398"/>
            <a:ext cx="5687046" cy="635174"/>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دراسة في أسس الحرية الفكرية ومعايير السلوك المهني داخل المؤسسات التعليمية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87057490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08231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12" name="Image 0" descr="preencoded.png">
            <a:extLst>
              <a:ext uri="{FF2B5EF4-FFF2-40B4-BE49-F238E27FC236}">
                <a16:creationId xmlns:a16="http://schemas.microsoft.com/office/drawing/2014/main" id="{8272504D-245E-504F-D585-C1160B3CABD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83396" y="1150734"/>
            <a:ext cx="4058947" cy="5160647"/>
          </a:xfrm>
          <a:prstGeom prst="rect">
            <a:avLst/>
          </a:prstGeom>
        </p:spPr>
      </p:pic>
      <p:sp>
        <p:nvSpPr>
          <p:cNvPr id="13" name="Text 0">
            <a:extLst>
              <a:ext uri="{FF2B5EF4-FFF2-40B4-BE49-F238E27FC236}">
                <a16:creationId xmlns:a16="http://schemas.microsoft.com/office/drawing/2014/main" id="{12E78922-2CC1-1642-9818-793D14F2E2FA}"/>
              </a:ext>
            </a:extLst>
          </p:cNvPr>
          <p:cNvSpPr/>
          <p:nvPr/>
        </p:nvSpPr>
        <p:spPr>
          <a:xfrm>
            <a:off x="2847648" y="1150734"/>
            <a:ext cx="4518866" cy="573490"/>
          </a:xfrm>
          <a:prstGeom prst="rect">
            <a:avLst/>
          </a:prstGeom>
          <a:noFill/>
          <a:ln/>
        </p:spPr>
        <p:txBody>
          <a:bodyPr wrap="none" lIns="0" tIns="0" rIns="0" bIns="0" rtlCol="0" anchor="t">
            <a:spAutoFit/>
          </a:bodyPr>
          <a:lstStyle/>
          <a:p>
            <a:pPr algn="r" rtl="1">
              <a:lnSpc>
                <a:spcPct val="150000"/>
              </a:lnSpc>
            </a:pPr>
            <a:r>
              <a:rPr lang="en-US" sz="2800" b="1" dirty="0">
                <a:solidFill>
                  <a:srgbClr val="00B0F0"/>
                </a:solidFill>
                <a:latin typeface="Alexandria" pitchFamily="2" charset="-78"/>
                <a:ea typeface="Instrument Sans Semi Bold" pitchFamily="34" charset="-122"/>
                <a:cs typeface="Alexandria" pitchFamily="2" charset="-78"/>
              </a:rPr>
              <a:t>ما هي الحريات الأكاديمية؟</a:t>
            </a:r>
            <a:endParaRPr lang="en-US" sz="2800" b="1" dirty="0">
              <a:solidFill>
                <a:srgbClr val="00B0F0"/>
              </a:solidFill>
              <a:latin typeface="Alexandria" pitchFamily="2" charset="-78"/>
              <a:cs typeface="Alexandria" pitchFamily="2" charset="-78"/>
            </a:endParaRPr>
          </a:p>
        </p:txBody>
      </p:sp>
      <p:sp>
        <p:nvSpPr>
          <p:cNvPr id="14" name="Text 1">
            <a:extLst>
              <a:ext uri="{FF2B5EF4-FFF2-40B4-BE49-F238E27FC236}">
                <a16:creationId xmlns:a16="http://schemas.microsoft.com/office/drawing/2014/main" id="{A733FBD2-BDC0-1637-F883-BC284D0B8CD2}"/>
              </a:ext>
            </a:extLst>
          </p:cNvPr>
          <p:cNvSpPr/>
          <p:nvPr/>
        </p:nvSpPr>
        <p:spPr>
          <a:xfrm>
            <a:off x="907055" y="2141150"/>
            <a:ext cx="6518694" cy="2389757"/>
          </a:xfrm>
          <a:prstGeom prst="rect">
            <a:avLst/>
          </a:prstGeom>
          <a:noFill/>
          <a:ln/>
        </p:spPr>
        <p:txBody>
          <a:bodyPr wrap="square" lIns="0" tIns="0" rIns="0" bIns="0" rtlCol="0" anchor="t">
            <a:spAutoFit/>
          </a:bodyPr>
          <a:lstStyle/>
          <a:p>
            <a:pPr algn="ctr" rtl="1">
              <a:lnSpc>
                <a:spcPct val="200000"/>
              </a:lnSpc>
            </a:pPr>
            <a:r>
              <a:rPr lang="en-US" sz="1600" dirty="0">
                <a:solidFill>
                  <a:srgbClr val="1E3063"/>
                </a:solidFill>
                <a:latin typeface="Alexandria" pitchFamily="2" charset="-78"/>
                <a:ea typeface="Instrument Sans Medium" pitchFamily="34" charset="-122"/>
                <a:cs typeface="Alexandria" pitchFamily="2" charset="-78"/>
              </a:rPr>
              <a:t>الحريات الأكاديمية هي </a:t>
            </a:r>
            <a:r>
              <a:rPr lang="en-US" sz="1600" b="1" dirty="0">
                <a:solidFill>
                  <a:srgbClr val="1E3063"/>
                </a:solidFill>
                <a:latin typeface="Alexandria" pitchFamily="2" charset="-78"/>
                <a:ea typeface="Instrument Sans Medium" pitchFamily="34" charset="-122"/>
                <a:cs typeface="Alexandria" pitchFamily="2" charset="-78"/>
              </a:rPr>
              <a:t>حقوق أساسية</a:t>
            </a:r>
            <a:r>
              <a:rPr lang="en-US" sz="1600" dirty="0">
                <a:solidFill>
                  <a:srgbClr val="1E3063"/>
                </a:solidFill>
                <a:latin typeface="Alexandria" pitchFamily="2" charset="-78"/>
                <a:ea typeface="Instrument Sans Medium" pitchFamily="34" charset="-122"/>
                <a:cs typeface="Alexandria" pitchFamily="2" charset="-78"/>
              </a:rPr>
              <a:t> تُمنح للأفراد في السياقات التعليمية، تتيح لهم ممارسة أنشطتهم الأكاديمية بحرية تامة دون تدخلات خارجية غير مبررة. تشكّل هذه الحريات الأساس الذي يقوم عليه التقدم العلمي والفكري داخل المؤسسات التعليمية، وتضمن بيئةً تتميز </a:t>
            </a:r>
            <a:r>
              <a:rPr lang="en-US" sz="1600" b="1" dirty="0">
                <a:solidFill>
                  <a:srgbClr val="1E3063"/>
                </a:solidFill>
                <a:latin typeface="Alexandria" pitchFamily="2" charset="-78"/>
                <a:ea typeface="Instrument Sans Medium" pitchFamily="34" charset="-122"/>
                <a:cs typeface="Alexandria" pitchFamily="2" charset="-78"/>
              </a:rPr>
              <a:t>بـ</a:t>
            </a:r>
            <a:r>
              <a:rPr lang="en-US" sz="1600" b="1" dirty="0">
                <a:solidFill>
                  <a:srgbClr val="84C1FA"/>
                </a:solidFill>
                <a:latin typeface="Alexandria" pitchFamily="2" charset="-78"/>
                <a:ea typeface="Instrument Sans Medium" pitchFamily="34" charset="-122"/>
                <a:cs typeface="Alexandria" pitchFamily="2" charset="-78"/>
              </a:rPr>
              <a:t>الاستقلالية</a:t>
            </a:r>
            <a:r>
              <a:rPr lang="en-US" sz="1600" b="1" dirty="0">
                <a:solidFill>
                  <a:srgbClr val="1E3063"/>
                </a:solidFill>
                <a:latin typeface="Alexandria" pitchFamily="2" charset="-78"/>
                <a:ea typeface="Instrument Sans Medium" pitchFamily="34" charset="-122"/>
                <a:cs typeface="Alexandria" pitchFamily="2" charset="-78"/>
              </a:rPr>
              <a:t>، </a:t>
            </a:r>
            <a:r>
              <a:rPr lang="en-US" sz="1600" b="1" dirty="0">
                <a:solidFill>
                  <a:srgbClr val="84C1FA"/>
                </a:solidFill>
                <a:latin typeface="Alexandria" pitchFamily="2" charset="-78"/>
                <a:ea typeface="Instrument Sans Medium" pitchFamily="34" charset="-122"/>
                <a:cs typeface="Alexandria" pitchFamily="2" charset="-78"/>
              </a:rPr>
              <a:t>الإبداع</a:t>
            </a:r>
            <a:r>
              <a:rPr lang="en-US" sz="1600" b="1" dirty="0">
                <a:solidFill>
                  <a:srgbClr val="1E3063"/>
                </a:solidFill>
                <a:latin typeface="Alexandria" pitchFamily="2" charset="-78"/>
                <a:ea typeface="Instrument Sans Medium" pitchFamily="34" charset="-122"/>
                <a:cs typeface="Alexandria" pitchFamily="2" charset="-78"/>
              </a:rPr>
              <a:t>، و</a:t>
            </a:r>
            <a:r>
              <a:rPr lang="en-US" sz="1600" b="1" dirty="0">
                <a:solidFill>
                  <a:srgbClr val="84C1FA"/>
                </a:solidFill>
                <a:latin typeface="Alexandria" pitchFamily="2" charset="-78"/>
                <a:ea typeface="Instrument Sans Medium" pitchFamily="34" charset="-122"/>
                <a:cs typeface="Alexandria" pitchFamily="2" charset="-78"/>
              </a:rPr>
              <a:t>النقد البناء</a:t>
            </a:r>
            <a:r>
              <a:rPr lang="en-US" sz="1600" dirty="0">
                <a:solidFill>
                  <a:srgbClr val="1E3063"/>
                </a:solidFill>
                <a:latin typeface="Alexandria" pitchFamily="2" charset="-78"/>
                <a:ea typeface="Instrument Sans Medium" pitchFamily="34" charset="-122"/>
                <a:cs typeface="Alexandria" pitchFamily="2" charset="-78"/>
              </a:rPr>
              <a:t>.</a:t>
            </a:r>
            <a:endParaRPr lang="en-US" sz="1600" dirty="0">
              <a:latin typeface="Alexandria" pitchFamily="2" charset="-78"/>
              <a:cs typeface="Alexandria" pitchFamily="2" charset="-78"/>
            </a:endParaRPr>
          </a:p>
        </p:txBody>
      </p:sp>
      <p:sp>
        <p:nvSpPr>
          <p:cNvPr id="15" name="Text 2">
            <a:extLst>
              <a:ext uri="{FF2B5EF4-FFF2-40B4-BE49-F238E27FC236}">
                <a16:creationId xmlns:a16="http://schemas.microsoft.com/office/drawing/2014/main" id="{1B0BB09A-18CA-D556-D4D8-9C985A6245ED}"/>
              </a:ext>
            </a:extLst>
          </p:cNvPr>
          <p:cNvSpPr/>
          <p:nvPr/>
        </p:nvSpPr>
        <p:spPr>
          <a:xfrm>
            <a:off x="839416" y="4636811"/>
            <a:ext cx="6518694" cy="1404872"/>
          </a:xfrm>
          <a:prstGeom prst="rect">
            <a:avLst/>
          </a:prstGeom>
          <a:noFill/>
          <a:ln/>
        </p:spPr>
        <p:txBody>
          <a:bodyPr wrap="square" lIns="0" tIns="0" rIns="0" bIns="0" rtlCol="0" anchor="t">
            <a:spAutoFit/>
          </a:bodyPr>
          <a:lstStyle/>
          <a:p>
            <a:pPr algn="ctr" rtl="1">
              <a:lnSpc>
                <a:spcPct val="200000"/>
              </a:lnSpc>
            </a:pPr>
            <a:r>
              <a:rPr lang="en-US" sz="1600" dirty="0">
                <a:solidFill>
                  <a:srgbClr val="1E3063"/>
                </a:solidFill>
                <a:latin typeface="Alexandria" pitchFamily="2" charset="-78"/>
                <a:ea typeface="Instrument Sans Medium" pitchFamily="34" charset="-122"/>
                <a:cs typeface="Alexandria" pitchFamily="2" charset="-78"/>
              </a:rPr>
              <a:t>تشمل هذه الحريات حق الطلاب وأعضاء هيئة التدريس في التفكير الحر، والتعبير عن الآراء، والإسهام في المناقشات الفكرية في جميع مجالات المعرفة — دون خوف من الرقابة أو التهديد بالعقوبات.</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71422320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F1C5080-2B9E-C1CF-57C7-A5776898A6C8}"/>
              </a:ext>
            </a:extLst>
          </p:cNvPr>
          <p:cNvSpPr/>
          <p:nvPr/>
        </p:nvSpPr>
        <p:spPr>
          <a:xfrm>
            <a:off x="7043583" y="1329433"/>
            <a:ext cx="4381008" cy="437364"/>
          </a:xfrm>
          <a:prstGeom prst="rect">
            <a:avLst/>
          </a:prstGeom>
          <a:noFill/>
          <a:ln/>
        </p:spPr>
        <p:txBody>
          <a:bodyPr wrap="none" lIns="0" tIns="0" rIns="0" bIns="0" rtlCol="0" anchor="t">
            <a:spAutoFit/>
          </a:bodyPr>
          <a:lstStyle/>
          <a:p>
            <a:pPr algn="r" rtl="1">
              <a:lnSpc>
                <a:spcPts val="3583"/>
              </a:lnSpc>
            </a:pPr>
            <a:r>
              <a:rPr lang="en-US" sz="2875" b="1" dirty="0">
                <a:solidFill>
                  <a:srgbClr val="00B0F0"/>
                </a:solidFill>
                <a:latin typeface="Alexandria" pitchFamily="2" charset="-78"/>
                <a:ea typeface="Instrument Sans Semi Bold" pitchFamily="34" charset="-122"/>
                <a:cs typeface="Alexandria" pitchFamily="2" charset="-78"/>
              </a:rPr>
              <a:t>عناصر الحريات الأكاديمية</a:t>
            </a:r>
            <a:endParaRPr lang="en-US" sz="2875"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D0B8F2CB-8879-E90E-B6E8-F37F3B0AD9F0}"/>
              </a:ext>
            </a:extLst>
          </p:cNvPr>
          <p:cNvSpPr/>
          <p:nvPr/>
        </p:nvSpPr>
        <p:spPr>
          <a:xfrm>
            <a:off x="6414739" y="2016621"/>
            <a:ext cx="5009853" cy="1354832"/>
          </a:xfrm>
          <a:prstGeom prst="roundRect">
            <a:avLst>
              <a:gd name="adj" fmla="val 9756"/>
            </a:avLst>
          </a:prstGeom>
          <a:solidFill>
            <a:srgbClr val="CEE6FD"/>
          </a:solidFill>
          <a:ln/>
        </p:spPr>
        <p:txBody>
          <a:bodyPr>
            <a:spAutoFit/>
          </a:bodyPr>
          <a:lstStyle/>
          <a:p>
            <a:endParaRPr lang="en-US"/>
          </a:p>
        </p:txBody>
      </p:sp>
      <p:sp>
        <p:nvSpPr>
          <p:cNvPr id="8" name="Shape 2">
            <a:extLst>
              <a:ext uri="{FF2B5EF4-FFF2-40B4-BE49-F238E27FC236}">
                <a16:creationId xmlns:a16="http://schemas.microsoft.com/office/drawing/2014/main" id="{4655C68F-3AFB-558D-B4A2-6F845CAEE973}"/>
              </a:ext>
            </a:extLst>
          </p:cNvPr>
          <p:cNvSpPr/>
          <p:nvPr/>
        </p:nvSpPr>
        <p:spPr>
          <a:xfrm>
            <a:off x="10837216" y="2163465"/>
            <a:ext cx="440532" cy="440532"/>
          </a:xfrm>
          <a:prstGeom prst="roundRect">
            <a:avLst>
              <a:gd name="adj" fmla="val 17295551"/>
            </a:avLst>
          </a:prstGeom>
          <a:solidFill>
            <a:srgbClr val="84C1FA"/>
          </a:solidFill>
          <a:ln/>
        </p:spPr>
        <p:txBody>
          <a:bodyPr>
            <a:spAutoFit/>
          </a:bodyPr>
          <a:lstStyle/>
          <a:p>
            <a:endParaRPr lang="en-US"/>
          </a:p>
        </p:txBody>
      </p:sp>
      <p:sp>
        <p:nvSpPr>
          <p:cNvPr id="10" name="Text 3">
            <a:extLst>
              <a:ext uri="{FF2B5EF4-FFF2-40B4-BE49-F238E27FC236}">
                <a16:creationId xmlns:a16="http://schemas.microsoft.com/office/drawing/2014/main" id="{5495470D-BD30-B610-1994-7F28A8E75411}"/>
              </a:ext>
            </a:extLst>
          </p:cNvPr>
          <p:cNvSpPr/>
          <p:nvPr/>
        </p:nvSpPr>
        <p:spPr>
          <a:xfrm>
            <a:off x="8666955" y="2218249"/>
            <a:ext cx="1166986" cy="230832"/>
          </a:xfrm>
          <a:prstGeom prst="rect">
            <a:avLst/>
          </a:prstGeom>
          <a:noFill/>
          <a:ln/>
        </p:spPr>
        <p:txBody>
          <a:bodyPr wrap="none" lIns="0" tIns="0" rIns="0" bIns="0" rtlCol="0" anchor="t">
            <a:spAutoFit/>
          </a:bodyPr>
          <a:lstStyle/>
          <a:p>
            <a:pPr algn="r" rtl="1">
              <a:lnSpc>
                <a:spcPts val="17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حرية التفكير</a:t>
            </a:r>
            <a:endParaRPr lang="en-US" sz="1600"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7313568C-81CC-CDF0-F8D8-4FC7DD95FAFF}"/>
              </a:ext>
            </a:extLst>
          </p:cNvPr>
          <p:cNvSpPr/>
          <p:nvPr/>
        </p:nvSpPr>
        <p:spPr>
          <a:xfrm>
            <a:off x="6538043" y="2584673"/>
            <a:ext cx="4707883"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الحق في التفكير المستقل والناقد لتطوير أفكار جديدة دون ضغوط خارجية</a:t>
            </a:r>
            <a:endParaRPr lang="en-US" sz="1600"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6BF1C88B-FC56-0D8F-2871-F830E4E3A38B}"/>
              </a:ext>
            </a:extLst>
          </p:cNvPr>
          <p:cNvSpPr/>
          <p:nvPr/>
        </p:nvSpPr>
        <p:spPr>
          <a:xfrm>
            <a:off x="1290785" y="2016621"/>
            <a:ext cx="5009853" cy="1354832"/>
          </a:xfrm>
          <a:prstGeom prst="roundRect">
            <a:avLst>
              <a:gd name="adj" fmla="val 9756"/>
            </a:avLst>
          </a:prstGeom>
          <a:solidFill>
            <a:srgbClr val="CEE6FD"/>
          </a:solidFill>
          <a:ln/>
        </p:spPr>
        <p:txBody>
          <a:bodyPr>
            <a:spAutoFit/>
          </a:bodyPr>
          <a:lstStyle/>
          <a:p>
            <a:endParaRPr lang="en-US"/>
          </a:p>
        </p:txBody>
      </p:sp>
      <p:sp>
        <p:nvSpPr>
          <p:cNvPr id="13" name="Shape 6">
            <a:extLst>
              <a:ext uri="{FF2B5EF4-FFF2-40B4-BE49-F238E27FC236}">
                <a16:creationId xmlns:a16="http://schemas.microsoft.com/office/drawing/2014/main" id="{BA85DE61-47EE-29C2-3DE4-37A88097C592}"/>
              </a:ext>
            </a:extLst>
          </p:cNvPr>
          <p:cNvSpPr/>
          <p:nvPr/>
        </p:nvSpPr>
        <p:spPr>
          <a:xfrm>
            <a:off x="5713262" y="2163465"/>
            <a:ext cx="440532" cy="440532"/>
          </a:xfrm>
          <a:prstGeom prst="roundRect">
            <a:avLst>
              <a:gd name="adj" fmla="val 17295551"/>
            </a:avLst>
          </a:prstGeom>
          <a:solidFill>
            <a:srgbClr val="84C1FA"/>
          </a:solidFill>
          <a:ln/>
        </p:spPr>
        <p:txBody>
          <a:bodyPr>
            <a:spAutoFit/>
          </a:bodyPr>
          <a:lstStyle/>
          <a:p>
            <a:endParaRPr lang="en-US"/>
          </a:p>
        </p:txBody>
      </p:sp>
      <p:sp>
        <p:nvSpPr>
          <p:cNvPr id="15" name="Text 7">
            <a:extLst>
              <a:ext uri="{FF2B5EF4-FFF2-40B4-BE49-F238E27FC236}">
                <a16:creationId xmlns:a16="http://schemas.microsoft.com/office/drawing/2014/main" id="{F9731F8E-1430-D66B-3959-91DE1CEA477F}"/>
              </a:ext>
            </a:extLst>
          </p:cNvPr>
          <p:cNvSpPr/>
          <p:nvPr/>
        </p:nvSpPr>
        <p:spPr>
          <a:xfrm>
            <a:off x="3444118" y="2255664"/>
            <a:ext cx="1139736" cy="230832"/>
          </a:xfrm>
          <a:prstGeom prst="rect">
            <a:avLst/>
          </a:prstGeom>
          <a:noFill/>
          <a:ln/>
        </p:spPr>
        <p:txBody>
          <a:bodyPr wrap="none" lIns="0" tIns="0" rIns="0" bIns="0" rtlCol="0" anchor="t">
            <a:spAutoFit/>
          </a:bodyPr>
          <a:lstStyle/>
          <a:p>
            <a:pPr algn="r" rtl="1">
              <a:lnSpc>
                <a:spcPts val="17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حرية التعبير</a:t>
            </a:r>
            <a:endParaRPr lang="en-US" sz="1600" b="1" dirty="0">
              <a:solidFill>
                <a:schemeClr val="accent2">
                  <a:lumMod val="75000"/>
                </a:schemeClr>
              </a:solidFill>
              <a:latin typeface="Alexandria" pitchFamily="2" charset="-78"/>
              <a:cs typeface="Alexandria" pitchFamily="2" charset="-78"/>
            </a:endParaRPr>
          </a:p>
        </p:txBody>
      </p:sp>
      <p:sp>
        <p:nvSpPr>
          <p:cNvPr id="16" name="Text 8">
            <a:extLst>
              <a:ext uri="{FF2B5EF4-FFF2-40B4-BE49-F238E27FC236}">
                <a16:creationId xmlns:a16="http://schemas.microsoft.com/office/drawing/2014/main" id="{EC566963-7C82-516D-FD81-DB606CDD0184}"/>
              </a:ext>
            </a:extLst>
          </p:cNvPr>
          <p:cNvSpPr/>
          <p:nvPr/>
        </p:nvSpPr>
        <p:spPr>
          <a:xfrm>
            <a:off x="1396407" y="2675604"/>
            <a:ext cx="4639089"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القدرة على التعبير عن الآراء في المحاضرات والأبحاث والمناقشات العامة</a:t>
            </a:r>
            <a:endParaRPr lang="en-US" sz="1600" dirty="0">
              <a:latin typeface="Alexandria" pitchFamily="2" charset="-78"/>
              <a:cs typeface="Alexandria" pitchFamily="2" charset="-78"/>
            </a:endParaRPr>
          </a:p>
        </p:txBody>
      </p:sp>
      <p:sp>
        <p:nvSpPr>
          <p:cNvPr id="17" name="Shape 9">
            <a:extLst>
              <a:ext uri="{FF2B5EF4-FFF2-40B4-BE49-F238E27FC236}">
                <a16:creationId xmlns:a16="http://schemas.microsoft.com/office/drawing/2014/main" id="{D32B9CFE-EE2A-69BE-27F4-96C0F7E82534}"/>
              </a:ext>
            </a:extLst>
          </p:cNvPr>
          <p:cNvSpPr/>
          <p:nvPr/>
        </p:nvSpPr>
        <p:spPr>
          <a:xfrm>
            <a:off x="6414739" y="3485555"/>
            <a:ext cx="5009853" cy="1354832"/>
          </a:xfrm>
          <a:prstGeom prst="roundRect">
            <a:avLst>
              <a:gd name="adj" fmla="val 9756"/>
            </a:avLst>
          </a:prstGeom>
          <a:solidFill>
            <a:srgbClr val="CEE6FD"/>
          </a:solidFill>
          <a:ln/>
        </p:spPr>
        <p:txBody>
          <a:bodyPr>
            <a:spAutoFit/>
          </a:bodyPr>
          <a:lstStyle/>
          <a:p>
            <a:endParaRPr lang="en-US"/>
          </a:p>
        </p:txBody>
      </p:sp>
      <p:sp>
        <p:nvSpPr>
          <p:cNvPr id="19" name="Shape 10">
            <a:extLst>
              <a:ext uri="{FF2B5EF4-FFF2-40B4-BE49-F238E27FC236}">
                <a16:creationId xmlns:a16="http://schemas.microsoft.com/office/drawing/2014/main" id="{F3FF0B33-D138-FB15-23DC-B49D6954704A}"/>
              </a:ext>
            </a:extLst>
          </p:cNvPr>
          <p:cNvSpPr/>
          <p:nvPr/>
        </p:nvSpPr>
        <p:spPr>
          <a:xfrm>
            <a:off x="10837216" y="3632398"/>
            <a:ext cx="440532" cy="440532"/>
          </a:xfrm>
          <a:prstGeom prst="roundRect">
            <a:avLst>
              <a:gd name="adj" fmla="val 17295551"/>
            </a:avLst>
          </a:prstGeom>
          <a:solidFill>
            <a:srgbClr val="84C1FA"/>
          </a:solidFill>
          <a:ln/>
        </p:spPr>
        <p:txBody>
          <a:bodyPr>
            <a:spAutoFit/>
          </a:bodyPr>
          <a:lstStyle/>
          <a:p>
            <a:endParaRPr lang="en-US"/>
          </a:p>
        </p:txBody>
      </p:sp>
      <p:sp>
        <p:nvSpPr>
          <p:cNvPr id="21" name="Text 11">
            <a:extLst>
              <a:ext uri="{FF2B5EF4-FFF2-40B4-BE49-F238E27FC236}">
                <a16:creationId xmlns:a16="http://schemas.microsoft.com/office/drawing/2014/main" id="{C7FA2293-2FB5-15AF-9785-0A2311560D0E}"/>
              </a:ext>
            </a:extLst>
          </p:cNvPr>
          <p:cNvSpPr/>
          <p:nvPr/>
        </p:nvSpPr>
        <p:spPr>
          <a:xfrm>
            <a:off x="7707157" y="3716976"/>
            <a:ext cx="1873911" cy="230832"/>
          </a:xfrm>
          <a:prstGeom prst="rect">
            <a:avLst/>
          </a:prstGeom>
          <a:noFill/>
          <a:ln/>
        </p:spPr>
        <p:txBody>
          <a:bodyPr wrap="none" lIns="0" tIns="0" rIns="0" bIns="0" rtlCol="0" anchor="t">
            <a:spAutoFit/>
          </a:bodyPr>
          <a:lstStyle/>
          <a:p>
            <a:pPr algn="r" rtl="1">
              <a:lnSpc>
                <a:spcPts val="17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حرية البحث العلمي</a:t>
            </a:r>
            <a:endParaRPr lang="en-US" sz="1600" b="1" dirty="0">
              <a:solidFill>
                <a:schemeClr val="accent2">
                  <a:lumMod val="75000"/>
                </a:schemeClr>
              </a:solidFill>
              <a:latin typeface="Alexandria" pitchFamily="2" charset="-78"/>
              <a:cs typeface="Alexandria" pitchFamily="2" charset="-78"/>
            </a:endParaRPr>
          </a:p>
        </p:txBody>
      </p:sp>
      <p:sp>
        <p:nvSpPr>
          <p:cNvPr id="22" name="Text 12">
            <a:extLst>
              <a:ext uri="{FF2B5EF4-FFF2-40B4-BE49-F238E27FC236}">
                <a16:creationId xmlns:a16="http://schemas.microsoft.com/office/drawing/2014/main" id="{05D83295-5F02-F704-85CC-2012576B50B9}"/>
              </a:ext>
            </a:extLst>
          </p:cNvPr>
          <p:cNvSpPr/>
          <p:nvPr/>
        </p:nvSpPr>
        <p:spPr>
          <a:xfrm>
            <a:off x="6476628" y="4063307"/>
            <a:ext cx="4753190"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الحق في إجراء الأبحاث دون رقابة من الحكومات أو الجهات الممولة</a:t>
            </a:r>
            <a:endParaRPr lang="en-US" sz="1600" dirty="0">
              <a:latin typeface="Alexandria" pitchFamily="2" charset="-78"/>
              <a:cs typeface="Alexandria" pitchFamily="2" charset="-78"/>
            </a:endParaRPr>
          </a:p>
        </p:txBody>
      </p:sp>
      <p:sp>
        <p:nvSpPr>
          <p:cNvPr id="24" name="Shape 13">
            <a:extLst>
              <a:ext uri="{FF2B5EF4-FFF2-40B4-BE49-F238E27FC236}">
                <a16:creationId xmlns:a16="http://schemas.microsoft.com/office/drawing/2014/main" id="{E0F229A6-62F9-52A7-4921-9B330ACC3812}"/>
              </a:ext>
            </a:extLst>
          </p:cNvPr>
          <p:cNvSpPr/>
          <p:nvPr/>
        </p:nvSpPr>
        <p:spPr>
          <a:xfrm>
            <a:off x="1290785" y="3485555"/>
            <a:ext cx="5009853" cy="1354832"/>
          </a:xfrm>
          <a:prstGeom prst="roundRect">
            <a:avLst>
              <a:gd name="adj" fmla="val 9756"/>
            </a:avLst>
          </a:prstGeom>
          <a:solidFill>
            <a:srgbClr val="CEE6FD"/>
          </a:solidFill>
          <a:ln/>
        </p:spPr>
        <p:txBody>
          <a:bodyPr>
            <a:spAutoFit/>
          </a:bodyPr>
          <a:lstStyle/>
          <a:p>
            <a:endParaRPr lang="en-US"/>
          </a:p>
        </p:txBody>
      </p:sp>
      <p:sp>
        <p:nvSpPr>
          <p:cNvPr id="26" name="Shape 14">
            <a:extLst>
              <a:ext uri="{FF2B5EF4-FFF2-40B4-BE49-F238E27FC236}">
                <a16:creationId xmlns:a16="http://schemas.microsoft.com/office/drawing/2014/main" id="{37DC32FE-77CD-F0EB-5C24-10FE6DCE3DD7}"/>
              </a:ext>
            </a:extLst>
          </p:cNvPr>
          <p:cNvSpPr/>
          <p:nvPr/>
        </p:nvSpPr>
        <p:spPr>
          <a:xfrm>
            <a:off x="5713262" y="3632398"/>
            <a:ext cx="440532" cy="440532"/>
          </a:xfrm>
          <a:prstGeom prst="roundRect">
            <a:avLst>
              <a:gd name="adj" fmla="val 17295551"/>
            </a:avLst>
          </a:prstGeom>
          <a:solidFill>
            <a:srgbClr val="84C1FA"/>
          </a:solidFill>
          <a:ln/>
        </p:spPr>
        <p:txBody>
          <a:bodyPr>
            <a:spAutoFit/>
          </a:bodyPr>
          <a:lstStyle/>
          <a:p>
            <a:endParaRPr lang="en-US"/>
          </a:p>
        </p:txBody>
      </p:sp>
      <p:sp>
        <p:nvSpPr>
          <p:cNvPr id="28" name="Text 15">
            <a:extLst>
              <a:ext uri="{FF2B5EF4-FFF2-40B4-BE49-F238E27FC236}">
                <a16:creationId xmlns:a16="http://schemas.microsoft.com/office/drawing/2014/main" id="{C24C25C9-8495-88DA-4C73-58CD02A98AF3}"/>
              </a:ext>
            </a:extLst>
          </p:cNvPr>
          <p:cNvSpPr/>
          <p:nvPr/>
        </p:nvSpPr>
        <p:spPr>
          <a:xfrm>
            <a:off x="3231518" y="3712579"/>
            <a:ext cx="1223092" cy="230832"/>
          </a:xfrm>
          <a:prstGeom prst="rect">
            <a:avLst/>
          </a:prstGeom>
          <a:noFill/>
          <a:ln/>
        </p:spPr>
        <p:txBody>
          <a:bodyPr wrap="none" lIns="0" tIns="0" rIns="0" bIns="0" rtlCol="0" anchor="t">
            <a:spAutoFit/>
          </a:bodyPr>
          <a:lstStyle/>
          <a:p>
            <a:pPr algn="r" rtl="1">
              <a:lnSpc>
                <a:spcPts val="17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حرية التعليم</a:t>
            </a:r>
            <a:endParaRPr lang="en-US" sz="1600" b="1" dirty="0">
              <a:solidFill>
                <a:schemeClr val="accent2">
                  <a:lumMod val="75000"/>
                </a:schemeClr>
              </a:solidFill>
              <a:latin typeface="Alexandria" pitchFamily="2" charset="-78"/>
              <a:cs typeface="Alexandria" pitchFamily="2" charset="-78"/>
            </a:endParaRPr>
          </a:p>
        </p:txBody>
      </p:sp>
      <p:sp>
        <p:nvSpPr>
          <p:cNvPr id="29" name="Text 16">
            <a:extLst>
              <a:ext uri="{FF2B5EF4-FFF2-40B4-BE49-F238E27FC236}">
                <a16:creationId xmlns:a16="http://schemas.microsoft.com/office/drawing/2014/main" id="{70B536B4-8631-AB1F-4CF1-70CF4038EA31}"/>
              </a:ext>
            </a:extLst>
          </p:cNvPr>
          <p:cNvSpPr/>
          <p:nvPr/>
        </p:nvSpPr>
        <p:spPr>
          <a:xfrm>
            <a:off x="1544675" y="4051525"/>
            <a:ext cx="4450282"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الحق في تدريس المناهج واختيار طرق التعليم المناسبة دون تدخل سياسي</a:t>
            </a:r>
            <a:endParaRPr lang="en-US" sz="1600" dirty="0">
              <a:latin typeface="Alexandria" pitchFamily="2" charset="-78"/>
              <a:cs typeface="Alexandria" pitchFamily="2" charset="-78"/>
            </a:endParaRPr>
          </a:p>
        </p:txBody>
      </p:sp>
      <p:sp>
        <p:nvSpPr>
          <p:cNvPr id="30" name="Shape 17">
            <a:extLst>
              <a:ext uri="{FF2B5EF4-FFF2-40B4-BE49-F238E27FC236}">
                <a16:creationId xmlns:a16="http://schemas.microsoft.com/office/drawing/2014/main" id="{3DF71C8A-C238-4F61-D8F7-019497F1455F}"/>
              </a:ext>
            </a:extLst>
          </p:cNvPr>
          <p:cNvSpPr/>
          <p:nvPr/>
        </p:nvSpPr>
        <p:spPr>
          <a:xfrm>
            <a:off x="6414739" y="4954488"/>
            <a:ext cx="5009853" cy="1354832"/>
          </a:xfrm>
          <a:prstGeom prst="roundRect">
            <a:avLst>
              <a:gd name="adj" fmla="val 9756"/>
            </a:avLst>
          </a:prstGeom>
          <a:solidFill>
            <a:srgbClr val="CEE6FD"/>
          </a:solidFill>
          <a:ln/>
        </p:spPr>
        <p:txBody>
          <a:bodyPr>
            <a:spAutoFit/>
          </a:bodyPr>
          <a:lstStyle/>
          <a:p>
            <a:endParaRPr lang="en-US"/>
          </a:p>
        </p:txBody>
      </p:sp>
      <p:sp>
        <p:nvSpPr>
          <p:cNvPr id="31" name="Shape 18">
            <a:extLst>
              <a:ext uri="{FF2B5EF4-FFF2-40B4-BE49-F238E27FC236}">
                <a16:creationId xmlns:a16="http://schemas.microsoft.com/office/drawing/2014/main" id="{7F0902EF-F39F-8DB0-88BE-2F22AA86A25F}"/>
              </a:ext>
            </a:extLst>
          </p:cNvPr>
          <p:cNvSpPr/>
          <p:nvPr/>
        </p:nvSpPr>
        <p:spPr>
          <a:xfrm>
            <a:off x="10837216" y="5101333"/>
            <a:ext cx="440532" cy="440532"/>
          </a:xfrm>
          <a:prstGeom prst="roundRect">
            <a:avLst>
              <a:gd name="adj" fmla="val 17295551"/>
            </a:avLst>
          </a:prstGeom>
          <a:solidFill>
            <a:srgbClr val="84C1FA"/>
          </a:solidFill>
          <a:ln/>
        </p:spPr>
        <p:txBody>
          <a:bodyPr>
            <a:spAutoFit/>
          </a:bodyPr>
          <a:lstStyle/>
          <a:p>
            <a:endParaRPr lang="en-US"/>
          </a:p>
        </p:txBody>
      </p:sp>
      <p:sp>
        <p:nvSpPr>
          <p:cNvPr id="33" name="Text 19">
            <a:extLst>
              <a:ext uri="{FF2B5EF4-FFF2-40B4-BE49-F238E27FC236}">
                <a16:creationId xmlns:a16="http://schemas.microsoft.com/office/drawing/2014/main" id="{AFD20FB6-3D9A-99EA-D922-096ED8298266}"/>
              </a:ext>
            </a:extLst>
          </p:cNvPr>
          <p:cNvSpPr/>
          <p:nvPr/>
        </p:nvSpPr>
        <p:spPr>
          <a:xfrm>
            <a:off x="8085217" y="5172248"/>
            <a:ext cx="1133324" cy="230832"/>
          </a:xfrm>
          <a:prstGeom prst="rect">
            <a:avLst/>
          </a:prstGeom>
          <a:noFill/>
          <a:ln/>
        </p:spPr>
        <p:txBody>
          <a:bodyPr wrap="none" lIns="0" tIns="0" rIns="0" bIns="0" rtlCol="0" anchor="t">
            <a:spAutoFit/>
          </a:bodyPr>
          <a:lstStyle/>
          <a:p>
            <a:pPr algn="r" rtl="1">
              <a:lnSpc>
                <a:spcPts val="17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حرية التعلم</a:t>
            </a:r>
            <a:endParaRPr lang="en-US" sz="1600" b="1" dirty="0">
              <a:solidFill>
                <a:schemeClr val="accent2">
                  <a:lumMod val="75000"/>
                </a:schemeClr>
              </a:solidFill>
              <a:latin typeface="Alexandria" pitchFamily="2" charset="-78"/>
              <a:cs typeface="Alexandria" pitchFamily="2" charset="-78"/>
            </a:endParaRPr>
          </a:p>
        </p:txBody>
      </p:sp>
      <p:sp>
        <p:nvSpPr>
          <p:cNvPr id="34" name="Text 20">
            <a:extLst>
              <a:ext uri="{FF2B5EF4-FFF2-40B4-BE49-F238E27FC236}">
                <a16:creationId xmlns:a16="http://schemas.microsoft.com/office/drawing/2014/main" id="{6603E205-BABC-5515-E49E-5BF59FFC1BDC}"/>
              </a:ext>
            </a:extLst>
          </p:cNvPr>
          <p:cNvSpPr/>
          <p:nvPr/>
        </p:nvSpPr>
        <p:spPr>
          <a:xfrm>
            <a:off x="6476628" y="5488143"/>
            <a:ext cx="4739704"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حق الطلاب في اختيار المناهج والوصول إلى مصادر المعرفة دون عوائق</a:t>
            </a:r>
            <a:endParaRPr lang="en-US" sz="1600" dirty="0">
              <a:latin typeface="Alexandria" pitchFamily="2" charset="-78"/>
              <a:cs typeface="Alexandria" pitchFamily="2" charset="-78"/>
            </a:endParaRPr>
          </a:p>
        </p:txBody>
      </p:sp>
      <p:sp>
        <p:nvSpPr>
          <p:cNvPr id="35" name="Shape 21">
            <a:extLst>
              <a:ext uri="{FF2B5EF4-FFF2-40B4-BE49-F238E27FC236}">
                <a16:creationId xmlns:a16="http://schemas.microsoft.com/office/drawing/2014/main" id="{2101E21C-07D8-5444-2B97-F518B252E231}"/>
              </a:ext>
            </a:extLst>
          </p:cNvPr>
          <p:cNvSpPr/>
          <p:nvPr/>
        </p:nvSpPr>
        <p:spPr>
          <a:xfrm>
            <a:off x="1290785" y="4954488"/>
            <a:ext cx="5009853" cy="1354832"/>
          </a:xfrm>
          <a:prstGeom prst="roundRect">
            <a:avLst>
              <a:gd name="adj" fmla="val 9756"/>
            </a:avLst>
          </a:prstGeom>
          <a:solidFill>
            <a:srgbClr val="CEE6FD"/>
          </a:solidFill>
          <a:ln/>
        </p:spPr>
        <p:txBody>
          <a:bodyPr>
            <a:spAutoFit/>
          </a:bodyPr>
          <a:lstStyle/>
          <a:p>
            <a:endParaRPr lang="en-US"/>
          </a:p>
        </p:txBody>
      </p:sp>
      <p:sp>
        <p:nvSpPr>
          <p:cNvPr id="36" name="Shape 22">
            <a:extLst>
              <a:ext uri="{FF2B5EF4-FFF2-40B4-BE49-F238E27FC236}">
                <a16:creationId xmlns:a16="http://schemas.microsoft.com/office/drawing/2014/main" id="{DC58E5AC-7CDB-0E9F-E005-B72FD6930F1E}"/>
              </a:ext>
            </a:extLst>
          </p:cNvPr>
          <p:cNvSpPr/>
          <p:nvPr/>
        </p:nvSpPr>
        <p:spPr>
          <a:xfrm>
            <a:off x="5713262" y="5101333"/>
            <a:ext cx="440532" cy="440532"/>
          </a:xfrm>
          <a:prstGeom prst="roundRect">
            <a:avLst>
              <a:gd name="adj" fmla="val 17295551"/>
            </a:avLst>
          </a:prstGeom>
          <a:solidFill>
            <a:srgbClr val="84C1FA"/>
          </a:solidFill>
          <a:ln/>
        </p:spPr>
        <p:txBody>
          <a:bodyPr>
            <a:spAutoFit/>
          </a:bodyPr>
          <a:lstStyle/>
          <a:p>
            <a:endParaRPr lang="en-US"/>
          </a:p>
        </p:txBody>
      </p:sp>
      <p:sp>
        <p:nvSpPr>
          <p:cNvPr id="38" name="Text 23">
            <a:extLst>
              <a:ext uri="{FF2B5EF4-FFF2-40B4-BE49-F238E27FC236}">
                <a16:creationId xmlns:a16="http://schemas.microsoft.com/office/drawing/2014/main" id="{E73026A2-981E-277D-11C5-5DEBD92D417A}"/>
              </a:ext>
            </a:extLst>
          </p:cNvPr>
          <p:cNvSpPr/>
          <p:nvPr/>
        </p:nvSpPr>
        <p:spPr>
          <a:xfrm>
            <a:off x="2285747" y="5202611"/>
            <a:ext cx="2168863" cy="230832"/>
          </a:xfrm>
          <a:prstGeom prst="rect">
            <a:avLst/>
          </a:prstGeom>
          <a:noFill/>
          <a:ln/>
        </p:spPr>
        <p:txBody>
          <a:bodyPr wrap="none" lIns="0" tIns="0" rIns="0" bIns="0" rtlCol="0" anchor="t">
            <a:spAutoFit/>
          </a:bodyPr>
          <a:lstStyle/>
          <a:p>
            <a:pPr algn="r" rtl="1">
              <a:lnSpc>
                <a:spcPts val="17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استقلالية المؤسسات</a:t>
            </a:r>
            <a:endParaRPr lang="en-US" sz="1600" b="1" dirty="0">
              <a:solidFill>
                <a:schemeClr val="accent2">
                  <a:lumMod val="75000"/>
                </a:schemeClr>
              </a:solidFill>
              <a:latin typeface="Alexandria" pitchFamily="2" charset="-78"/>
              <a:cs typeface="Alexandria" pitchFamily="2" charset="-78"/>
            </a:endParaRPr>
          </a:p>
        </p:txBody>
      </p:sp>
      <p:sp>
        <p:nvSpPr>
          <p:cNvPr id="39" name="Text 24">
            <a:extLst>
              <a:ext uri="{FF2B5EF4-FFF2-40B4-BE49-F238E27FC236}">
                <a16:creationId xmlns:a16="http://schemas.microsoft.com/office/drawing/2014/main" id="{EA2914C1-4295-0EE5-9FA5-5FC6AFBF2E14}"/>
              </a:ext>
            </a:extLst>
          </p:cNvPr>
          <p:cNvSpPr/>
          <p:nvPr/>
        </p:nvSpPr>
        <p:spPr>
          <a:xfrm>
            <a:off x="1310615" y="5520477"/>
            <a:ext cx="4950102"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حماية الجامعات من التدخلات السياسية والاقتصادية في قراراتها الأكاديمية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440060370"/>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8A032C7-97E6-5755-50A5-D7B8782913A9}"/>
              </a:ext>
            </a:extLst>
          </p:cNvPr>
          <p:cNvSpPr/>
          <p:nvPr/>
        </p:nvSpPr>
        <p:spPr>
          <a:xfrm>
            <a:off x="7101287" y="1460476"/>
            <a:ext cx="4441922"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أهمية </a:t>
            </a:r>
            <a:r>
              <a:rPr lang="en-US" sz="2800" b="1" dirty="0" err="1">
                <a:solidFill>
                  <a:srgbClr val="00B0F0"/>
                </a:solidFill>
                <a:latin typeface="Alexandria" pitchFamily="2" charset="-78"/>
                <a:ea typeface="Instrument Sans Semi Bold" pitchFamily="34" charset="-122"/>
                <a:cs typeface="Alexandria" pitchFamily="2" charset="-78"/>
              </a:rPr>
              <a:t>الحريات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الأكاديمية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98E9BFC0-4CE1-68B2-1A00-562E4B549A35}"/>
              </a:ext>
            </a:extLst>
          </p:cNvPr>
          <p:cNvSpPr/>
          <p:nvPr/>
        </p:nvSpPr>
        <p:spPr>
          <a:xfrm>
            <a:off x="8046243" y="2429149"/>
            <a:ext cx="3496965" cy="1442343"/>
          </a:xfrm>
          <a:prstGeom prst="roundRect">
            <a:avLst>
              <a:gd name="adj" fmla="val 8453"/>
            </a:avLst>
          </a:prstGeom>
          <a:solidFill>
            <a:srgbClr val="FFFFFF"/>
          </a:solidFill>
          <a:ln w="30480">
            <a:solidFill>
              <a:srgbClr val="B4CCE3"/>
            </a:solidFill>
            <a:prstDash val="solid"/>
          </a:ln>
        </p:spPr>
        <p:txBody>
          <a:bodyPr>
            <a:spAutoFit/>
          </a:bodyPr>
          <a:lstStyle/>
          <a:p>
            <a:endParaRPr lang="en-US"/>
          </a:p>
        </p:txBody>
      </p:sp>
      <p:sp>
        <p:nvSpPr>
          <p:cNvPr id="8" name="Shape 2">
            <a:extLst>
              <a:ext uri="{FF2B5EF4-FFF2-40B4-BE49-F238E27FC236}">
                <a16:creationId xmlns:a16="http://schemas.microsoft.com/office/drawing/2014/main" id="{33903DDD-F1CD-6FD9-AA87-EB4D054DFC76}"/>
              </a:ext>
            </a:extLst>
          </p:cNvPr>
          <p:cNvSpPr/>
          <p:nvPr/>
        </p:nvSpPr>
        <p:spPr>
          <a:xfrm>
            <a:off x="11467008" y="2429149"/>
            <a:ext cx="101600" cy="1442343"/>
          </a:xfrm>
          <a:prstGeom prst="roundRect">
            <a:avLst>
              <a:gd name="adj" fmla="val 167442"/>
            </a:avLst>
          </a:prstGeom>
          <a:solidFill>
            <a:srgbClr val="84C1FA"/>
          </a:solidFill>
          <a:ln/>
        </p:spPr>
        <p:txBody>
          <a:bodyPr>
            <a:spAutoFit/>
          </a:bodyPr>
          <a:lstStyle/>
          <a:p>
            <a:endParaRPr lang="en-US"/>
          </a:p>
        </p:txBody>
      </p:sp>
      <p:sp>
        <p:nvSpPr>
          <p:cNvPr id="9" name="Text 3">
            <a:extLst>
              <a:ext uri="{FF2B5EF4-FFF2-40B4-BE49-F238E27FC236}">
                <a16:creationId xmlns:a16="http://schemas.microsoft.com/office/drawing/2014/main" id="{AC63DDB7-6E65-B7FA-9033-85A9DC5E66E5}"/>
              </a:ext>
            </a:extLst>
          </p:cNvPr>
          <p:cNvSpPr/>
          <p:nvPr/>
        </p:nvSpPr>
        <p:spPr>
          <a:xfrm>
            <a:off x="8501844" y="2555178"/>
            <a:ext cx="2750753" cy="271869"/>
          </a:xfrm>
          <a:prstGeom prst="rect">
            <a:avLst/>
          </a:prstGeom>
          <a:noFill/>
          <a:ln/>
        </p:spPr>
        <p:txBody>
          <a:bodyPr wrap="none" lIns="0" tIns="0" rIns="0" bIns="0" rtlCol="0" anchor="t">
            <a:spAutoFit/>
          </a:bodyPr>
          <a:lstStyle/>
          <a:p>
            <a:pPr algn="r" rtl="1">
              <a:lnSpc>
                <a:spcPts val="22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تعزيز التفكير النقدي والإبداع</a:t>
            </a:r>
            <a:endParaRPr lang="en-US" sz="1600"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8792FC00-CC30-8149-13C5-2CFAC4E94AFC}"/>
              </a:ext>
            </a:extLst>
          </p:cNvPr>
          <p:cNvSpPr/>
          <p:nvPr/>
        </p:nvSpPr>
        <p:spPr>
          <a:xfrm>
            <a:off x="8126459" y="3067990"/>
            <a:ext cx="3324797" cy="589264"/>
          </a:xfrm>
          <a:prstGeom prst="rect">
            <a:avLst/>
          </a:prstGeom>
          <a:noFill/>
          <a:ln/>
        </p:spPr>
        <p:txBody>
          <a:bodyPr wrap="squar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تتيح للطلاب والأكاديميين طرح أفكار جديدة وتجربة طرق بحثية غير تقليدية</a:t>
            </a:r>
            <a:endParaRPr lang="en-US" sz="1600"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A0F13307-4B2A-FCB5-6FDE-1E725D03EF02}"/>
              </a:ext>
            </a:extLst>
          </p:cNvPr>
          <p:cNvSpPr/>
          <p:nvPr/>
        </p:nvSpPr>
        <p:spPr>
          <a:xfrm>
            <a:off x="4360268" y="2429149"/>
            <a:ext cx="3496965" cy="1442343"/>
          </a:xfrm>
          <a:prstGeom prst="roundRect">
            <a:avLst>
              <a:gd name="adj" fmla="val 8453"/>
            </a:avLst>
          </a:prstGeom>
          <a:solidFill>
            <a:srgbClr val="FFFFFF"/>
          </a:solidFill>
          <a:ln w="30480">
            <a:solidFill>
              <a:srgbClr val="B4CCE3"/>
            </a:solidFill>
            <a:prstDash val="solid"/>
          </a:ln>
        </p:spPr>
        <p:txBody>
          <a:bodyPr>
            <a:spAutoFit/>
          </a:bodyPr>
          <a:lstStyle/>
          <a:p>
            <a:endParaRPr lang="en-US"/>
          </a:p>
        </p:txBody>
      </p:sp>
      <p:sp>
        <p:nvSpPr>
          <p:cNvPr id="12" name="Shape 6">
            <a:extLst>
              <a:ext uri="{FF2B5EF4-FFF2-40B4-BE49-F238E27FC236}">
                <a16:creationId xmlns:a16="http://schemas.microsoft.com/office/drawing/2014/main" id="{B10CA3CA-8C80-A9F4-4206-B99324E15022}"/>
              </a:ext>
            </a:extLst>
          </p:cNvPr>
          <p:cNvSpPr/>
          <p:nvPr/>
        </p:nvSpPr>
        <p:spPr>
          <a:xfrm>
            <a:off x="7781032" y="2429149"/>
            <a:ext cx="101600" cy="1442343"/>
          </a:xfrm>
          <a:prstGeom prst="roundRect">
            <a:avLst>
              <a:gd name="adj" fmla="val 167442"/>
            </a:avLst>
          </a:prstGeom>
          <a:solidFill>
            <a:srgbClr val="84C1FA"/>
          </a:solidFill>
          <a:ln/>
        </p:spPr>
        <p:txBody>
          <a:bodyPr>
            <a:spAutoFit/>
          </a:bodyPr>
          <a:lstStyle/>
          <a:p>
            <a:endParaRPr lang="en-US"/>
          </a:p>
        </p:txBody>
      </p:sp>
      <p:sp>
        <p:nvSpPr>
          <p:cNvPr id="13" name="Text 7">
            <a:extLst>
              <a:ext uri="{FF2B5EF4-FFF2-40B4-BE49-F238E27FC236}">
                <a16:creationId xmlns:a16="http://schemas.microsoft.com/office/drawing/2014/main" id="{0F9E31C1-679C-48E1-E78F-C1DB8EDDDAD8}"/>
              </a:ext>
            </a:extLst>
          </p:cNvPr>
          <p:cNvSpPr/>
          <p:nvPr/>
        </p:nvSpPr>
        <p:spPr>
          <a:xfrm>
            <a:off x="5599424" y="2544028"/>
            <a:ext cx="1974900" cy="271869"/>
          </a:xfrm>
          <a:prstGeom prst="rect">
            <a:avLst/>
          </a:prstGeom>
          <a:noFill/>
          <a:ln/>
        </p:spPr>
        <p:txBody>
          <a:bodyPr wrap="none" lIns="0" tIns="0" rIns="0" bIns="0" rtlCol="0" anchor="t">
            <a:spAutoFit/>
          </a:bodyPr>
          <a:lstStyle/>
          <a:p>
            <a:pPr algn="r" rtl="1">
              <a:lnSpc>
                <a:spcPts val="22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تقدم البحث والابتكار</a:t>
            </a:r>
            <a:endParaRPr lang="en-US" sz="1600"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10053722-68D5-312D-33F5-60FF5B0A96D1}"/>
              </a:ext>
            </a:extLst>
          </p:cNvPr>
          <p:cNvSpPr/>
          <p:nvPr/>
        </p:nvSpPr>
        <p:spPr>
          <a:xfrm>
            <a:off x="4465882" y="2874818"/>
            <a:ext cx="3178317" cy="892552"/>
          </a:xfrm>
          <a:prstGeom prst="rect">
            <a:avLst/>
          </a:prstGeom>
          <a:noFill/>
          <a:ln/>
        </p:spPr>
        <p:txBody>
          <a:bodyPr wrap="squar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تمكّن العلماء من الاستكشاف في مجالات غير تقليدية مما يؤدي إلى اكتشافات رائدة</a:t>
            </a:r>
            <a:endParaRPr lang="en-US" sz="1600" dirty="0">
              <a:latin typeface="Alexandria" pitchFamily="2" charset="-78"/>
              <a:cs typeface="Alexandria" pitchFamily="2" charset="-78"/>
            </a:endParaRPr>
          </a:p>
        </p:txBody>
      </p:sp>
      <p:sp>
        <p:nvSpPr>
          <p:cNvPr id="15" name="Shape 9">
            <a:extLst>
              <a:ext uri="{FF2B5EF4-FFF2-40B4-BE49-F238E27FC236}">
                <a16:creationId xmlns:a16="http://schemas.microsoft.com/office/drawing/2014/main" id="{6B40E6EB-DBA4-9F91-1924-53404D7FA898}"/>
              </a:ext>
            </a:extLst>
          </p:cNvPr>
          <p:cNvSpPr/>
          <p:nvPr/>
        </p:nvSpPr>
        <p:spPr>
          <a:xfrm>
            <a:off x="674291" y="2429149"/>
            <a:ext cx="3496965" cy="1442343"/>
          </a:xfrm>
          <a:prstGeom prst="roundRect">
            <a:avLst>
              <a:gd name="adj" fmla="val 8453"/>
            </a:avLst>
          </a:prstGeom>
          <a:solidFill>
            <a:srgbClr val="FFFFFF"/>
          </a:solidFill>
          <a:ln w="30480">
            <a:solidFill>
              <a:srgbClr val="B4CCE3"/>
            </a:solidFill>
            <a:prstDash val="solid"/>
          </a:ln>
        </p:spPr>
        <p:txBody>
          <a:bodyPr>
            <a:spAutoFit/>
          </a:bodyPr>
          <a:lstStyle/>
          <a:p>
            <a:endParaRPr lang="en-US"/>
          </a:p>
        </p:txBody>
      </p:sp>
      <p:sp>
        <p:nvSpPr>
          <p:cNvPr id="16" name="Shape 10">
            <a:extLst>
              <a:ext uri="{FF2B5EF4-FFF2-40B4-BE49-F238E27FC236}">
                <a16:creationId xmlns:a16="http://schemas.microsoft.com/office/drawing/2014/main" id="{DFD22D79-50B5-4C1B-6470-A61AE6365431}"/>
              </a:ext>
            </a:extLst>
          </p:cNvPr>
          <p:cNvSpPr/>
          <p:nvPr/>
        </p:nvSpPr>
        <p:spPr>
          <a:xfrm>
            <a:off x="4095056" y="2429149"/>
            <a:ext cx="101600" cy="1442343"/>
          </a:xfrm>
          <a:prstGeom prst="roundRect">
            <a:avLst>
              <a:gd name="adj" fmla="val 167442"/>
            </a:avLst>
          </a:prstGeom>
          <a:solidFill>
            <a:srgbClr val="84C1FA"/>
          </a:solidFill>
          <a:ln/>
        </p:spPr>
        <p:txBody>
          <a:bodyPr>
            <a:spAutoFit/>
          </a:bodyPr>
          <a:lstStyle/>
          <a:p>
            <a:endParaRPr lang="en-US"/>
          </a:p>
        </p:txBody>
      </p:sp>
      <p:sp>
        <p:nvSpPr>
          <p:cNvPr id="17" name="Text 11">
            <a:extLst>
              <a:ext uri="{FF2B5EF4-FFF2-40B4-BE49-F238E27FC236}">
                <a16:creationId xmlns:a16="http://schemas.microsoft.com/office/drawing/2014/main" id="{298FAFB3-8D8D-8A25-9DD6-E278FBB7F2B0}"/>
              </a:ext>
            </a:extLst>
          </p:cNvPr>
          <p:cNvSpPr/>
          <p:nvPr/>
        </p:nvSpPr>
        <p:spPr>
          <a:xfrm>
            <a:off x="1954009" y="2572700"/>
            <a:ext cx="1974900" cy="271869"/>
          </a:xfrm>
          <a:prstGeom prst="rect">
            <a:avLst/>
          </a:prstGeom>
          <a:noFill/>
          <a:ln/>
        </p:spPr>
        <p:txBody>
          <a:bodyPr wrap="none" lIns="0" tIns="0" rIns="0" bIns="0" rtlCol="0" anchor="t">
            <a:spAutoFit/>
          </a:bodyPr>
          <a:lstStyle/>
          <a:p>
            <a:pPr algn="r" rtl="1">
              <a:lnSpc>
                <a:spcPts val="22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حماية التنوع الفكري</a:t>
            </a:r>
            <a:endParaRPr lang="en-US" sz="1600"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24FA27BB-0FF7-3D3B-933F-98FD8045D636}"/>
              </a:ext>
            </a:extLst>
          </p:cNvPr>
          <p:cNvSpPr/>
          <p:nvPr/>
        </p:nvSpPr>
        <p:spPr>
          <a:xfrm>
            <a:off x="718320" y="2951426"/>
            <a:ext cx="3294930" cy="892552"/>
          </a:xfrm>
          <a:prstGeom prst="rect">
            <a:avLst/>
          </a:prstGeom>
          <a:noFill/>
          <a:ln/>
        </p:spPr>
        <p:txBody>
          <a:bodyPr wrap="squar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تضمن تبادل الأفكار بين الخلفيات المختلفة وتمنع قمع النقاشات الهامة</a:t>
            </a:r>
            <a:endParaRPr lang="en-US" sz="1600" dirty="0">
              <a:latin typeface="Alexandria" pitchFamily="2" charset="-78"/>
              <a:cs typeface="Alexandria" pitchFamily="2" charset="-78"/>
            </a:endParaRPr>
          </a:p>
        </p:txBody>
      </p:sp>
      <p:sp>
        <p:nvSpPr>
          <p:cNvPr id="20" name="Shape 13">
            <a:extLst>
              <a:ext uri="{FF2B5EF4-FFF2-40B4-BE49-F238E27FC236}">
                <a16:creationId xmlns:a16="http://schemas.microsoft.com/office/drawing/2014/main" id="{A197962C-4077-62F0-EFFC-95093F6C5F93}"/>
              </a:ext>
            </a:extLst>
          </p:cNvPr>
          <p:cNvSpPr/>
          <p:nvPr/>
        </p:nvSpPr>
        <p:spPr>
          <a:xfrm>
            <a:off x="8046243" y="4060502"/>
            <a:ext cx="3496965" cy="1744762"/>
          </a:xfrm>
          <a:prstGeom prst="roundRect">
            <a:avLst>
              <a:gd name="adj" fmla="val 6988"/>
            </a:avLst>
          </a:prstGeom>
          <a:solidFill>
            <a:srgbClr val="FFFFFF"/>
          </a:solidFill>
          <a:ln w="30480">
            <a:solidFill>
              <a:srgbClr val="B4CCE3"/>
            </a:solidFill>
            <a:prstDash val="solid"/>
          </a:ln>
        </p:spPr>
        <p:txBody>
          <a:bodyPr>
            <a:spAutoFit/>
          </a:bodyPr>
          <a:lstStyle/>
          <a:p>
            <a:endParaRPr lang="en-US"/>
          </a:p>
        </p:txBody>
      </p:sp>
      <p:sp>
        <p:nvSpPr>
          <p:cNvPr id="21" name="Shape 14">
            <a:extLst>
              <a:ext uri="{FF2B5EF4-FFF2-40B4-BE49-F238E27FC236}">
                <a16:creationId xmlns:a16="http://schemas.microsoft.com/office/drawing/2014/main" id="{AB1F5E82-D44C-E5A5-7453-4FB15165A1AB}"/>
              </a:ext>
            </a:extLst>
          </p:cNvPr>
          <p:cNvSpPr/>
          <p:nvPr/>
        </p:nvSpPr>
        <p:spPr>
          <a:xfrm>
            <a:off x="11467008" y="4060502"/>
            <a:ext cx="101600" cy="1744762"/>
          </a:xfrm>
          <a:prstGeom prst="roundRect">
            <a:avLst>
              <a:gd name="adj" fmla="val 167442"/>
            </a:avLst>
          </a:prstGeom>
          <a:solidFill>
            <a:srgbClr val="84C1FA"/>
          </a:solidFill>
          <a:ln/>
        </p:spPr>
        <p:txBody>
          <a:bodyPr>
            <a:spAutoFit/>
          </a:bodyPr>
          <a:lstStyle/>
          <a:p>
            <a:endParaRPr lang="en-US"/>
          </a:p>
        </p:txBody>
      </p:sp>
      <p:sp>
        <p:nvSpPr>
          <p:cNvPr id="22" name="Text 15">
            <a:extLst>
              <a:ext uri="{FF2B5EF4-FFF2-40B4-BE49-F238E27FC236}">
                <a16:creationId xmlns:a16="http://schemas.microsoft.com/office/drawing/2014/main" id="{268E6910-9F3A-332C-87FD-7D9305C454E6}"/>
              </a:ext>
            </a:extLst>
          </p:cNvPr>
          <p:cNvSpPr/>
          <p:nvPr/>
        </p:nvSpPr>
        <p:spPr>
          <a:xfrm>
            <a:off x="8718249" y="4107008"/>
            <a:ext cx="2534348"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الاستقلالية الأكاديمية</a:t>
            </a:r>
            <a:endParaRPr lang="en-US" sz="1833" b="1" dirty="0">
              <a:solidFill>
                <a:schemeClr val="accent2">
                  <a:lumMod val="75000"/>
                </a:schemeClr>
              </a:solidFill>
              <a:latin typeface="Alexandria" pitchFamily="2" charset="-78"/>
              <a:cs typeface="Alexandria" pitchFamily="2" charset="-78"/>
            </a:endParaRPr>
          </a:p>
        </p:txBody>
      </p:sp>
      <p:sp>
        <p:nvSpPr>
          <p:cNvPr id="24" name="Text 16">
            <a:extLst>
              <a:ext uri="{FF2B5EF4-FFF2-40B4-BE49-F238E27FC236}">
                <a16:creationId xmlns:a16="http://schemas.microsoft.com/office/drawing/2014/main" id="{FAFC474D-C430-F937-0FC0-5911E4328B1C}"/>
              </a:ext>
            </a:extLst>
          </p:cNvPr>
          <p:cNvSpPr/>
          <p:nvPr/>
        </p:nvSpPr>
        <p:spPr>
          <a:xfrm>
            <a:off x="8231656" y="4618096"/>
            <a:ext cx="3100739" cy="897040"/>
          </a:xfrm>
          <a:prstGeom prst="rect">
            <a:avLst/>
          </a:prstGeom>
          <a:noFill/>
          <a:ln/>
        </p:spPr>
        <p:txBody>
          <a:bodyPr wrap="squar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تضمن أن تكون القرارات الأكاديمية مبنية على أسس علمية موضوعية بعيدًا عن الضغوط</a:t>
            </a:r>
            <a:endParaRPr lang="en-US" sz="1600" dirty="0">
              <a:latin typeface="Alexandria" pitchFamily="2" charset="-78"/>
              <a:cs typeface="Alexandria" pitchFamily="2" charset="-78"/>
            </a:endParaRPr>
          </a:p>
        </p:txBody>
      </p:sp>
      <p:sp>
        <p:nvSpPr>
          <p:cNvPr id="26" name="Shape 17">
            <a:extLst>
              <a:ext uri="{FF2B5EF4-FFF2-40B4-BE49-F238E27FC236}">
                <a16:creationId xmlns:a16="http://schemas.microsoft.com/office/drawing/2014/main" id="{4DF32DCC-957A-26FE-9622-FE2D588FDEF5}"/>
              </a:ext>
            </a:extLst>
          </p:cNvPr>
          <p:cNvSpPr/>
          <p:nvPr/>
        </p:nvSpPr>
        <p:spPr>
          <a:xfrm>
            <a:off x="4360268" y="4060502"/>
            <a:ext cx="3496965" cy="1744762"/>
          </a:xfrm>
          <a:prstGeom prst="roundRect">
            <a:avLst>
              <a:gd name="adj" fmla="val 6988"/>
            </a:avLst>
          </a:prstGeom>
          <a:solidFill>
            <a:srgbClr val="FFFFFF"/>
          </a:solidFill>
          <a:ln w="30480">
            <a:solidFill>
              <a:srgbClr val="B4CCE3"/>
            </a:solidFill>
            <a:prstDash val="solid"/>
          </a:ln>
        </p:spPr>
        <p:txBody>
          <a:bodyPr>
            <a:spAutoFit/>
          </a:bodyPr>
          <a:lstStyle/>
          <a:p>
            <a:endParaRPr lang="en-US"/>
          </a:p>
        </p:txBody>
      </p:sp>
      <p:sp>
        <p:nvSpPr>
          <p:cNvPr id="27" name="Shape 18">
            <a:extLst>
              <a:ext uri="{FF2B5EF4-FFF2-40B4-BE49-F238E27FC236}">
                <a16:creationId xmlns:a16="http://schemas.microsoft.com/office/drawing/2014/main" id="{87B74F93-59A3-3AB1-644B-224428ADC472}"/>
              </a:ext>
            </a:extLst>
          </p:cNvPr>
          <p:cNvSpPr/>
          <p:nvPr/>
        </p:nvSpPr>
        <p:spPr>
          <a:xfrm>
            <a:off x="7781032" y="4060502"/>
            <a:ext cx="101600" cy="1744762"/>
          </a:xfrm>
          <a:prstGeom prst="roundRect">
            <a:avLst>
              <a:gd name="adj" fmla="val 167442"/>
            </a:avLst>
          </a:prstGeom>
          <a:solidFill>
            <a:srgbClr val="84C1FA"/>
          </a:solidFill>
          <a:ln/>
        </p:spPr>
        <p:txBody>
          <a:bodyPr>
            <a:spAutoFit/>
          </a:bodyPr>
          <a:lstStyle/>
          <a:p>
            <a:endParaRPr lang="en-US"/>
          </a:p>
        </p:txBody>
      </p:sp>
      <p:sp>
        <p:nvSpPr>
          <p:cNvPr id="28" name="Text 19">
            <a:extLst>
              <a:ext uri="{FF2B5EF4-FFF2-40B4-BE49-F238E27FC236}">
                <a16:creationId xmlns:a16="http://schemas.microsoft.com/office/drawing/2014/main" id="{27C29063-9163-A62B-3EEB-87101DCAB88C}"/>
              </a:ext>
            </a:extLst>
          </p:cNvPr>
          <p:cNvSpPr/>
          <p:nvPr/>
        </p:nvSpPr>
        <p:spPr>
          <a:xfrm>
            <a:off x="5679611" y="4122524"/>
            <a:ext cx="1954061"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رفع جودة التعليم</a:t>
            </a:r>
            <a:endParaRPr lang="en-US" sz="1833" b="1" dirty="0">
              <a:solidFill>
                <a:schemeClr val="accent2">
                  <a:lumMod val="75000"/>
                </a:schemeClr>
              </a:solidFill>
              <a:latin typeface="Alexandria" pitchFamily="2" charset="-78"/>
              <a:cs typeface="Alexandria" pitchFamily="2" charset="-78"/>
            </a:endParaRPr>
          </a:p>
        </p:txBody>
      </p:sp>
      <p:sp>
        <p:nvSpPr>
          <p:cNvPr id="29" name="Text 20">
            <a:extLst>
              <a:ext uri="{FF2B5EF4-FFF2-40B4-BE49-F238E27FC236}">
                <a16:creationId xmlns:a16="http://schemas.microsoft.com/office/drawing/2014/main" id="{3CC3FDA2-A878-9997-F960-0EA260DE23BB}"/>
              </a:ext>
            </a:extLst>
          </p:cNvPr>
          <p:cNvSpPr/>
          <p:nvPr/>
        </p:nvSpPr>
        <p:spPr>
          <a:xfrm>
            <a:off x="4476250" y="4698496"/>
            <a:ext cx="3188800" cy="892552"/>
          </a:xfrm>
          <a:prstGeom prst="rect">
            <a:avLst/>
          </a:prstGeom>
          <a:noFill/>
          <a:ln/>
        </p:spPr>
        <p:txBody>
          <a:bodyPr wrap="squar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تشجع الأساليب التعليمية المبتكرة والمحتوى الذي يعكس تنوع وجهات النظر</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4168575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0534194C-AA3F-A531-54B7-B11032F76BAD}"/>
              </a:ext>
            </a:extLst>
          </p:cNvPr>
          <p:cNvSpPr/>
          <p:nvPr/>
        </p:nvSpPr>
        <p:spPr>
          <a:xfrm>
            <a:off x="5081095" y="1280690"/>
            <a:ext cx="6442469" cy="463845"/>
          </a:xfrm>
          <a:prstGeom prst="rect">
            <a:avLst/>
          </a:prstGeom>
          <a:noFill/>
          <a:ln/>
        </p:spPr>
        <p:txBody>
          <a:bodyPr wrap="none" lIns="0" tIns="0" rIns="0" bIns="0" rtlCol="0" anchor="t">
            <a:spAutoFit/>
          </a:bodyPr>
          <a:lstStyle/>
          <a:p>
            <a:pPr algn="r" rtl="1">
              <a:lnSpc>
                <a:spcPts val="3917"/>
              </a:lnSpc>
            </a:pPr>
            <a:r>
              <a:rPr lang="en-US" sz="2800" b="1" dirty="0">
                <a:solidFill>
                  <a:srgbClr val="00B0F0"/>
                </a:solidFill>
                <a:latin typeface="Alexandria" pitchFamily="2" charset="-78"/>
                <a:ea typeface="Instrument Sans Semi Bold" pitchFamily="34" charset="-122"/>
                <a:cs typeface="Alexandria" pitchFamily="2" charset="-78"/>
              </a:rPr>
              <a:t>مبادئ الحريات الأكاديمية </a:t>
            </a:r>
            <a:r>
              <a:rPr lang="en-US" sz="2800" b="1" dirty="0" err="1">
                <a:solidFill>
                  <a:srgbClr val="00B0F0"/>
                </a:solidFill>
                <a:latin typeface="Alexandria" pitchFamily="2" charset="-78"/>
                <a:ea typeface="Instrument Sans Semi Bold" pitchFamily="34" charset="-122"/>
                <a:cs typeface="Alexandria" pitchFamily="2" charset="-78"/>
              </a:rPr>
              <a:t>في</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التعليم</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21A2240E-69B4-79DB-171C-0A0D3DBA151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1690" y="2967659"/>
            <a:ext cx="4252670" cy="24098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Shape 1">
            <a:extLst>
              <a:ext uri="{FF2B5EF4-FFF2-40B4-BE49-F238E27FC236}">
                <a16:creationId xmlns:a16="http://schemas.microsoft.com/office/drawing/2014/main" id="{6982CCBD-8B99-02A6-6CDC-C9AB37C7EC65}"/>
              </a:ext>
            </a:extLst>
          </p:cNvPr>
          <p:cNvSpPr/>
          <p:nvPr/>
        </p:nvSpPr>
        <p:spPr>
          <a:xfrm>
            <a:off x="11253614" y="1999580"/>
            <a:ext cx="360462" cy="360462"/>
          </a:xfrm>
          <a:prstGeom prst="roundRect">
            <a:avLst>
              <a:gd name="adj" fmla="val 40009"/>
            </a:avLst>
          </a:prstGeom>
          <a:solidFill>
            <a:srgbClr val="CEE6FD"/>
          </a:solidFill>
          <a:ln/>
        </p:spPr>
        <p:txBody>
          <a:bodyPr>
            <a:spAutoFit/>
          </a:bodyPr>
          <a:lstStyle/>
          <a:p>
            <a:endParaRPr lang="en-US"/>
          </a:p>
        </p:txBody>
      </p:sp>
      <p:sp>
        <p:nvSpPr>
          <p:cNvPr id="9" name="Text 2">
            <a:extLst>
              <a:ext uri="{FF2B5EF4-FFF2-40B4-BE49-F238E27FC236}">
                <a16:creationId xmlns:a16="http://schemas.microsoft.com/office/drawing/2014/main" id="{BF95AD27-5BAC-8692-6895-0557372D443F}"/>
              </a:ext>
            </a:extLst>
          </p:cNvPr>
          <p:cNvSpPr/>
          <p:nvPr/>
        </p:nvSpPr>
        <p:spPr>
          <a:xfrm>
            <a:off x="11376088" y="2090091"/>
            <a:ext cx="115416" cy="258789"/>
          </a:xfrm>
          <a:prstGeom prst="rect">
            <a:avLst/>
          </a:prstGeom>
          <a:noFill/>
          <a:ln/>
        </p:spPr>
        <p:txBody>
          <a:bodyPr wrap="none" lIns="0" tIns="0" rIns="0" bIns="0" rtlCol="0" anchor="t">
            <a:spAutoFit/>
          </a:bodyPr>
          <a:lstStyle/>
          <a:p>
            <a:pPr algn="ctr" rtl="1">
              <a:lnSpc>
                <a:spcPts val="1875"/>
              </a:lnSpc>
            </a:pPr>
            <a:r>
              <a:rPr lang="en-US" sz="2400" dirty="0">
                <a:solidFill>
                  <a:srgbClr val="1E3063"/>
                </a:solidFill>
                <a:latin typeface="Alexandria" pitchFamily="2" charset="-78"/>
                <a:ea typeface="Instrument Sans Semi Bold" pitchFamily="34" charset="-122"/>
                <a:cs typeface="Alexandria" pitchFamily="2" charset="-78"/>
              </a:rPr>
              <a:t>1</a:t>
            </a:r>
            <a:endParaRPr lang="en-US" sz="2400"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D6EE8962-EBC1-0078-148A-553BD361B77B}"/>
              </a:ext>
            </a:extLst>
          </p:cNvPr>
          <p:cNvSpPr/>
          <p:nvPr/>
        </p:nvSpPr>
        <p:spPr>
          <a:xfrm>
            <a:off x="9043498" y="2054647"/>
            <a:ext cx="2074286" cy="256480"/>
          </a:xfrm>
          <a:prstGeom prst="rect">
            <a:avLst/>
          </a:prstGeom>
          <a:noFill/>
          <a:ln/>
        </p:spPr>
        <p:txBody>
          <a:bodyPr wrap="none" lIns="0" tIns="0" rIns="0" bIns="0" rtlCol="0" anchor="t">
            <a:spAutoFit/>
          </a:bodyPr>
          <a:lstStyle/>
          <a:p>
            <a:pPr algn="r" rtl="1">
              <a:lnSpc>
                <a:spcPts val="1958"/>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حرية التفكير والنقد</a:t>
            </a:r>
            <a:endParaRPr lang="en-US" sz="1800"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6475417E-9EC3-545B-A223-2B781328693E}"/>
              </a:ext>
            </a:extLst>
          </p:cNvPr>
          <p:cNvSpPr/>
          <p:nvPr/>
        </p:nvSpPr>
        <p:spPr>
          <a:xfrm>
            <a:off x="4295801" y="2311127"/>
            <a:ext cx="6821984" cy="327654"/>
          </a:xfrm>
          <a:prstGeom prst="rect">
            <a:avLst/>
          </a:prstGeom>
          <a:noFill/>
          <a:ln/>
        </p:spPr>
        <p:txBody>
          <a:bodyPr wrap="square" lIns="0" tIns="0" rIns="0" bIns="0" rtlCol="0" anchor="t">
            <a:spAutoFit/>
          </a:bodyPr>
          <a:lstStyle/>
          <a:p>
            <a:pPr algn="r" rtl="1">
              <a:lnSpc>
                <a:spcPct val="150000"/>
              </a:lnSpc>
            </a:pPr>
            <a:r>
              <a:rPr lang="en-US" sz="1600" dirty="0">
                <a:solidFill>
                  <a:srgbClr val="1E3063"/>
                </a:solidFill>
                <a:latin typeface="Alexandria" pitchFamily="2" charset="-78"/>
                <a:ea typeface="Instrument Sans Medium" pitchFamily="34" charset="-122"/>
                <a:cs typeface="Alexandria" pitchFamily="2" charset="-78"/>
              </a:rPr>
              <a:t>حق الطلاب والمعلمين في طرح الأسئلة وانتقاد الأفكار السائدة دون خوف</a:t>
            </a:r>
            <a:endParaRPr lang="en-US" sz="1600"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EA548AEE-9305-9C94-AEE4-C52C3FDC03C4}"/>
              </a:ext>
            </a:extLst>
          </p:cNvPr>
          <p:cNvSpPr/>
          <p:nvPr/>
        </p:nvSpPr>
        <p:spPr>
          <a:xfrm>
            <a:off x="11253614" y="3186137"/>
            <a:ext cx="360462" cy="360462"/>
          </a:xfrm>
          <a:prstGeom prst="roundRect">
            <a:avLst>
              <a:gd name="adj" fmla="val 40009"/>
            </a:avLst>
          </a:prstGeom>
          <a:solidFill>
            <a:srgbClr val="CEE6FD"/>
          </a:solidFill>
          <a:ln/>
        </p:spPr>
        <p:txBody>
          <a:bodyPr>
            <a:spAutoFit/>
          </a:bodyPr>
          <a:lstStyle/>
          <a:p>
            <a:endParaRPr lang="en-US"/>
          </a:p>
        </p:txBody>
      </p:sp>
      <p:sp>
        <p:nvSpPr>
          <p:cNvPr id="13" name="Text 6">
            <a:extLst>
              <a:ext uri="{FF2B5EF4-FFF2-40B4-BE49-F238E27FC236}">
                <a16:creationId xmlns:a16="http://schemas.microsoft.com/office/drawing/2014/main" id="{47D2C901-BC3A-0422-64CB-A5279091FA2D}"/>
              </a:ext>
            </a:extLst>
          </p:cNvPr>
          <p:cNvSpPr/>
          <p:nvPr/>
        </p:nvSpPr>
        <p:spPr>
          <a:xfrm>
            <a:off x="11344028" y="3314227"/>
            <a:ext cx="179536" cy="258789"/>
          </a:xfrm>
          <a:prstGeom prst="rect">
            <a:avLst/>
          </a:prstGeom>
          <a:noFill/>
          <a:ln/>
        </p:spPr>
        <p:txBody>
          <a:bodyPr wrap="none" lIns="0" tIns="0" rIns="0" bIns="0" rtlCol="0" anchor="t">
            <a:spAutoFit/>
          </a:bodyPr>
          <a:lstStyle/>
          <a:p>
            <a:pPr algn="ctr" rtl="1">
              <a:lnSpc>
                <a:spcPts val="1875"/>
              </a:lnSpc>
            </a:pPr>
            <a:r>
              <a:rPr lang="en-US" sz="2400" dirty="0">
                <a:solidFill>
                  <a:srgbClr val="1E3063"/>
                </a:solidFill>
                <a:latin typeface="Alexandria" pitchFamily="2" charset="-78"/>
                <a:ea typeface="Instrument Sans Semi Bold" pitchFamily="34" charset="-122"/>
                <a:cs typeface="Alexandria" pitchFamily="2" charset="-78"/>
              </a:rPr>
              <a:t>2</a:t>
            </a:r>
            <a:endParaRPr lang="en-US" sz="2400" dirty="0">
              <a:latin typeface="Alexandria" pitchFamily="2" charset="-78"/>
              <a:cs typeface="Alexandria" pitchFamily="2" charset="-78"/>
            </a:endParaRPr>
          </a:p>
        </p:txBody>
      </p:sp>
      <p:sp>
        <p:nvSpPr>
          <p:cNvPr id="14" name="Text 7">
            <a:extLst>
              <a:ext uri="{FF2B5EF4-FFF2-40B4-BE49-F238E27FC236}">
                <a16:creationId xmlns:a16="http://schemas.microsoft.com/office/drawing/2014/main" id="{381313E3-38AF-C2E2-A69B-AFA366C2455F}"/>
              </a:ext>
            </a:extLst>
          </p:cNvPr>
          <p:cNvSpPr/>
          <p:nvPr/>
        </p:nvSpPr>
        <p:spPr>
          <a:xfrm>
            <a:off x="8421532" y="3241204"/>
            <a:ext cx="2696252" cy="256480"/>
          </a:xfrm>
          <a:prstGeom prst="rect">
            <a:avLst/>
          </a:prstGeom>
          <a:noFill/>
          <a:ln/>
        </p:spPr>
        <p:txBody>
          <a:bodyPr wrap="none" lIns="0" tIns="0" rIns="0" bIns="0" rtlCol="0" anchor="t">
            <a:spAutoFit/>
          </a:bodyPr>
          <a:lstStyle/>
          <a:p>
            <a:pPr algn="r" rtl="1">
              <a:lnSpc>
                <a:spcPts val="1958"/>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استقلالية البحث العلمي</a:t>
            </a:r>
            <a:endParaRPr lang="en-US" sz="1800" b="1"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3DB156D1-95B9-8267-C061-5CDE8F0A6291}"/>
              </a:ext>
            </a:extLst>
          </p:cNvPr>
          <p:cNvSpPr/>
          <p:nvPr/>
        </p:nvSpPr>
        <p:spPr>
          <a:xfrm>
            <a:off x="6651818" y="3627363"/>
            <a:ext cx="4465966" cy="230832"/>
          </a:xfrm>
          <a:prstGeom prst="rect">
            <a:avLst/>
          </a:prstGeom>
          <a:noFill/>
          <a:ln/>
        </p:spPr>
        <p:txBody>
          <a:bodyPr wrap="none" lIns="0" tIns="0" rIns="0" bIns="0" rtlCol="0" anchor="t">
            <a:spAutoFit/>
          </a:bodyPr>
          <a:lstStyle/>
          <a:p>
            <a:pPr algn="r" rtl="1">
              <a:lnSpc>
                <a:spcPts val="1833"/>
              </a:lnSpc>
            </a:pPr>
            <a:r>
              <a:rPr lang="en-US" sz="1600" dirty="0">
                <a:solidFill>
                  <a:srgbClr val="1E3063"/>
                </a:solidFill>
                <a:latin typeface="Alexandria" pitchFamily="2" charset="-78"/>
                <a:ea typeface="Instrument Sans Medium" pitchFamily="34" charset="-122"/>
                <a:cs typeface="Alexandria" pitchFamily="2" charset="-78"/>
              </a:rPr>
              <a:t>إجراء الأبحاث بحرية دون قيود اجتماعية أو سياسية</a:t>
            </a:r>
            <a:endParaRPr lang="en-US" sz="1600" dirty="0">
              <a:latin typeface="Alexandria" pitchFamily="2" charset="-78"/>
              <a:cs typeface="Alexandria" pitchFamily="2" charset="-78"/>
            </a:endParaRPr>
          </a:p>
        </p:txBody>
      </p:sp>
      <p:sp>
        <p:nvSpPr>
          <p:cNvPr id="16" name="Shape 9">
            <a:extLst>
              <a:ext uri="{FF2B5EF4-FFF2-40B4-BE49-F238E27FC236}">
                <a16:creationId xmlns:a16="http://schemas.microsoft.com/office/drawing/2014/main" id="{A5EBA27A-C565-9997-985F-B828BA183F93}"/>
              </a:ext>
            </a:extLst>
          </p:cNvPr>
          <p:cNvSpPr/>
          <p:nvPr/>
        </p:nvSpPr>
        <p:spPr>
          <a:xfrm>
            <a:off x="11253614" y="4135859"/>
            <a:ext cx="360462" cy="360462"/>
          </a:xfrm>
          <a:prstGeom prst="roundRect">
            <a:avLst>
              <a:gd name="adj" fmla="val 40009"/>
            </a:avLst>
          </a:prstGeom>
          <a:solidFill>
            <a:srgbClr val="CEE6FD"/>
          </a:solidFill>
          <a:ln/>
        </p:spPr>
        <p:txBody>
          <a:bodyPr>
            <a:spAutoFit/>
          </a:bodyPr>
          <a:lstStyle/>
          <a:p>
            <a:endParaRPr lang="en-US"/>
          </a:p>
        </p:txBody>
      </p:sp>
      <p:sp>
        <p:nvSpPr>
          <p:cNvPr id="17" name="Text 10">
            <a:extLst>
              <a:ext uri="{FF2B5EF4-FFF2-40B4-BE49-F238E27FC236}">
                <a16:creationId xmlns:a16="http://schemas.microsoft.com/office/drawing/2014/main" id="{D77030C5-EDC4-EA56-D288-92AA0F32D0E2}"/>
              </a:ext>
            </a:extLst>
          </p:cNvPr>
          <p:cNvSpPr/>
          <p:nvPr/>
        </p:nvSpPr>
        <p:spPr>
          <a:xfrm>
            <a:off x="11343226" y="4250331"/>
            <a:ext cx="181139" cy="258789"/>
          </a:xfrm>
          <a:prstGeom prst="rect">
            <a:avLst/>
          </a:prstGeom>
          <a:noFill/>
          <a:ln/>
        </p:spPr>
        <p:txBody>
          <a:bodyPr wrap="none" lIns="0" tIns="0" rIns="0" bIns="0" rtlCol="0" anchor="t">
            <a:spAutoFit/>
          </a:bodyPr>
          <a:lstStyle/>
          <a:p>
            <a:pPr algn="ctr" rtl="1">
              <a:lnSpc>
                <a:spcPts val="1875"/>
              </a:lnSpc>
            </a:pPr>
            <a:r>
              <a:rPr lang="en-US" sz="2400" dirty="0">
                <a:solidFill>
                  <a:srgbClr val="1E3063"/>
                </a:solidFill>
                <a:latin typeface="Alexandria" pitchFamily="2" charset="-78"/>
                <a:ea typeface="Instrument Sans Semi Bold" pitchFamily="34" charset="-122"/>
                <a:cs typeface="Alexandria" pitchFamily="2" charset="-78"/>
              </a:rPr>
              <a:t>3</a:t>
            </a:r>
            <a:endParaRPr lang="en-US" sz="2400" dirty="0">
              <a:latin typeface="Alexandria" pitchFamily="2" charset="-78"/>
              <a:cs typeface="Alexandria" pitchFamily="2" charset="-78"/>
            </a:endParaRPr>
          </a:p>
        </p:txBody>
      </p:sp>
      <p:sp>
        <p:nvSpPr>
          <p:cNvPr id="19" name="Text 11">
            <a:extLst>
              <a:ext uri="{FF2B5EF4-FFF2-40B4-BE49-F238E27FC236}">
                <a16:creationId xmlns:a16="http://schemas.microsoft.com/office/drawing/2014/main" id="{5744CBBD-747C-5F71-5C60-7DC5C733537C}"/>
              </a:ext>
            </a:extLst>
          </p:cNvPr>
          <p:cNvSpPr/>
          <p:nvPr/>
        </p:nvSpPr>
        <p:spPr>
          <a:xfrm>
            <a:off x="8368633" y="4190926"/>
            <a:ext cx="2749151" cy="256480"/>
          </a:xfrm>
          <a:prstGeom prst="rect">
            <a:avLst/>
          </a:prstGeom>
          <a:noFill/>
          <a:ln/>
        </p:spPr>
        <p:txBody>
          <a:bodyPr wrap="none" lIns="0" tIns="0" rIns="0" bIns="0" rtlCol="0" anchor="t">
            <a:spAutoFit/>
          </a:bodyPr>
          <a:lstStyle/>
          <a:p>
            <a:pPr algn="r" rtl="1">
              <a:lnSpc>
                <a:spcPts val="1958"/>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حق الوصول إلى المعرفة</a:t>
            </a:r>
            <a:endParaRPr lang="en-US" sz="1800" b="1"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F8534CD8-BAC3-346D-104E-2A2AA9F2DAD9}"/>
              </a:ext>
            </a:extLst>
          </p:cNvPr>
          <p:cNvSpPr/>
          <p:nvPr/>
        </p:nvSpPr>
        <p:spPr>
          <a:xfrm>
            <a:off x="5231905" y="4431644"/>
            <a:ext cx="5895360" cy="327654"/>
          </a:xfrm>
          <a:prstGeom prst="rect">
            <a:avLst/>
          </a:prstGeom>
          <a:noFill/>
          <a:ln/>
        </p:spPr>
        <p:txBody>
          <a:bodyPr wrap="square" lIns="0" tIns="0" rIns="0" bIns="0" rtlCol="0" anchor="t">
            <a:spAutoFit/>
          </a:bodyPr>
          <a:lstStyle/>
          <a:p>
            <a:pPr algn="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الوصول لجميع المواد التعليمية والأبحاث المنشورة </a:t>
            </a:r>
            <a:r>
              <a:rPr lang="en-US" sz="1600" dirty="0" err="1">
                <a:solidFill>
                  <a:srgbClr val="1E3063"/>
                </a:solidFill>
                <a:latin typeface="Alexandria" pitchFamily="2" charset="-78"/>
                <a:ea typeface="Instrument Sans Medium" pitchFamily="34" charset="-122"/>
                <a:cs typeface="Alexandria" pitchFamily="2" charset="-78"/>
              </a:rPr>
              <a:t>دون</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قيود</a:t>
            </a:r>
            <a:r>
              <a:rPr lang="ar-SA" sz="1600" dirty="0">
                <a:solidFill>
                  <a:srgbClr val="1E3063"/>
                </a:solidFill>
                <a:latin typeface="Alexandria" pitchFamily="2" charset="-78"/>
                <a:ea typeface="Instrument Sans Medium" pitchFamily="34" charset="-122"/>
                <a:cs typeface="Alexandria" pitchFamily="2" charset="-78"/>
              </a:rPr>
              <a:t>.</a:t>
            </a:r>
            <a:endParaRPr lang="en-US" sz="1600" dirty="0">
              <a:latin typeface="Alexandria" pitchFamily="2" charset="-78"/>
              <a:cs typeface="Alexandria" pitchFamily="2" charset="-78"/>
            </a:endParaRPr>
          </a:p>
        </p:txBody>
      </p:sp>
      <p:sp>
        <p:nvSpPr>
          <p:cNvPr id="21" name="Shape 13">
            <a:extLst>
              <a:ext uri="{FF2B5EF4-FFF2-40B4-BE49-F238E27FC236}">
                <a16:creationId xmlns:a16="http://schemas.microsoft.com/office/drawing/2014/main" id="{EB688E8F-79DE-DE86-F676-B7DDB1D2379E}"/>
              </a:ext>
            </a:extLst>
          </p:cNvPr>
          <p:cNvSpPr/>
          <p:nvPr/>
        </p:nvSpPr>
        <p:spPr>
          <a:xfrm>
            <a:off x="11253614" y="5322416"/>
            <a:ext cx="360462" cy="360462"/>
          </a:xfrm>
          <a:prstGeom prst="roundRect">
            <a:avLst>
              <a:gd name="adj" fmla="val 40009"/>
            </a:avLst>
          </a:prstGeom>
          <a:solidFill>
            <a:srgbClr val="CEE6FD"/>
          </a:solidFill>
          <a:ln/>
        </p:spPr>
        <p:txBody>
          <a:bodyPr>
            <a:spAutoFit/>
          </a:bodyPr>
          <a:lstStyle/>
          <a:p>
            <a:endParaRPr lang="en-US"/>
          </a:p>
        </p:txBody>
      </p:sp>
      <p:sp>
        <p:nvSpPr>
          <p:cNvPr id="22" name="Text 14">
            <a:extLst>
              <a:ext uri="{FF2B5EF4-FFF2-40B4-BE49-F238E27FC236}">
                <a16:creationId xmlns:a16="http://schemas.microsoft.com/office/drawing/2014/main" id="{0116133E-FED6-7357-CEAE-DB72ED14A25A}"/>
              </a:ext>
            </a:extLst>
          </p:cNvPr>
          <p:cNvSpPr/>
          <p:nvPr/>
        </p:nvSpPr>
        <p:spPr>
          <a:xfrm>
            <a:off x="11341623" y="5402459"/>
            <a:ext cx="184346" cy="258789"/>
          </a:xfrm>
          <a:prstGeom prst="rect">
            <a:avLst/>
          </a:prstGeom>
          <a:noFill/>
          <a:ln/>
        </p:spPr>
        <p:txBody>
          <a:bodyPr wrap="none" lIns="0" tIns="0" rIns="0" bIns="0" rtlCol="0" anchor="t">
            <a:spAutoFit/>
          </a:bodyPr>
          <a:lstStyle/>
          <a:p>
            <a:pPr algn="ctr" rtl="1">
              <a:lnSpc>
                <a:spcPts val="1875"/>
              </a:lnSpc>
            </a:pPr>
            <a:r>
              <a:rPr lang="en-US" sz="2400" dirty="0">
                <a:solidFill>
                  <a:srgbClr val="1E3063"/>
                </a:solidFill>
                <a:latin typeface="Alexandria" pitchFamily="2" charset="-78"/>
                <a:ea typeface="Instrument Sans Semi Bold" pitchFamily="34" charset="-122"/>
                <a:cs typeface="Alexandria" pitchFamily="2" charset="-78"/>
              </a:rPr>
              <a:t>4</a:t>
            </a:r>
            <a:endParaRPr lang="en-US" sz="2400" dirty="0">
              <a:latin typeface="Alexandria" pitchFamily="2" charset="-78"/>
              <a:cs typeface="Alexandria" pitchFamily="2" charset="-78"/>
            </a:endParaRPr>
          </a:p>
        </p:txBody>
      </p:sp>
      <p:sp>
        <p:nvSpPr>
          <p:cNvPr id="24" name="Text 15">
            <a:extLst>
              <a:ext uri="{FF2B5EF4-FFF2-40B4-BE49-F238E27FC236}">
                <a16:creationId xmlns:a16="http://schemas.microsoft.com/office/drawing/2014/main" id="{78172141-F588-3EF9-749D-8E18E216A013}"/>
              </a:ext>
            </a:extLst>
          </p:cNvPr>
          <p:cNvSpPr/>
          <p:nvPr/>
        </p:nvSpPr>
        <p:spPr>
          <a:xfrm>
            <a:off x="8686028" y="5377483"/>
            <a:ext cx="2431756" cy="256480"/>
          </a:xfrm>
          <a:prstGeom prst="rect">
            <a:avLst/>
          </a:prstGeom>
          <a:noFill/>
          <a:ln/>
        </p:spPr>
        <p:txBody>
          <a:bodyPr wrap="none" lIns="0" tIns="0" rIns="0" bIns="0" rtlCol="0" anchor="t">
            <a:spAutoFit/>
          </a:bodyPr>
          <a:lstStyle/>
          <a:p>
            <a:pPr algn="r" rtl="1">
              <a:lnSpc>
                <a:spcPts val="1958"/>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حرية التعبير الأكاديمي</a:t>
            </a:r>
            <a:endParaRPr lang="en-US" sz="1800" b="1" dirty="0">
              <a:solidFill>
                <a:schemeClr val="accent2">
                  <a:lumMod val="75000"/>
                </a:schemeClr>
              </a:solidFill>
              <a:latin typeface="Alexandria" pitchFamily="2" charset="-78"/>
              <a:cs typeface="Alexandria" pitchFamily="2" charset="-78"/>
            </a:endParaRPr>
          </a:p>
        </p:txBody>
      </p:sp>
      <p:sp>
        <p:nvSpPr>
          <p:cNvPr id="26" name="Text 16">
            <a:extLst>
              <a:ext uri="{FF2B5EF4-FFF2-40B4-BE49-F238E27FC236}">
                <a16:creationId xmlns:a16="http://schemas.microsoft.com/office/drawing/2014/main" id="{56B2A919-BDC6-6ACD-7032-E9C2EB8FB5A6}"/>
              </a:ext>
            </a:extLst>
          </p:cNvPr>
          <p:cNvSpPr/>
          <p:nvPr/>
        </p:nvSpPr>
        <p:spPr>
          <a:xfrm>
            <a:off x="5081095" y="5763642"/>
            <a:ext cx="6036689" cy="327654"/>
          </a:xfrm>
          <a:prstGeom prst="rect">
            <a:avLst/>
          </a:prstGeom>
          <a:noFill/>
          <a:ln/>
        </p:spPr>
        <p:txBody>
          <a:bodyPr wrap="square" lIns="0" tIns="0" rIns="0" bIns="0" rtlCol="0" anchor="t">
            <a:spAutoFit/>
          </a:bodyPr>
          <a:lstStyle/>
          <a:p>
            <a:pPr algn="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التعبير عن الآراء الأكاديمية بحرية حتى لو تحدّت </a:t>
            </a:r>
            <a:r>
              <a:rPr lang="en-US" sz="1600" dirty="0" err="1">
                <a:solidFill>
                  <a:srgbClr val="1E3063"/>
                </a:solidFill>
                <a:latin typeface="Alexandria" pitchFamily="2" charset="-78"/>
                <a:ea typeface="Instrument Sans Medium" pitchFamily="34" charset="-122"/>
                <a:cs typeface="Alexandria" pitchFamily="2" charset="-78"/>
              </a:rPr>
              <a:t>المواقف</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السائدة</a:t>
            </a:r>
            <a:r>
              <a:rPr lang="ar-SA" sz="1600" dirty="0">
                <a:solidFill>
                  <a:srgbClr val="1E3063"/>
                </a:solidFill>
                <a:latin typeface="Alexandria" pitchFamily="2" charset="-78"/>
                <a:ea typeface="Instrument Sans Medium" pitchFamily="34" charset="-122"/>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7440123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9099FF2-F165-0E27-CC21-55D7EEE2A280}"/>
              </a:ext>
            </a:extLst>
          </p:cNvPr>
          <p:cNvSpPr/>
          <p:nvPr/>
        </p:nvSpPr>
        <p:spPr>
          <a:xfrm>
            <a:off x="6251819" y="1460524"/>
            <a:ext cx="5278689" cy="531171"/>
          </a:xfrm>
          <a:prstGeom prst="rect">
            <a:avLst/>
          </a:prstGeom>
          <a:noFill/>
          <a:ln/>
        </p:spPr>
        <p:txBody>
          <a:bodyPr wrap="none" lIns="0" tIns="0" rIns="0" bIns="0" rtlCol="0" anchor="t">
            <a:spAutoFit/>
          </a:bodyPr>
          <a:lstStyle/>
          <a:p>
            <a:pPr algn="r" rtl="1">
              <a:lnSpc>
                <a:spcPts val="4625"/>
              </a:lnSpc>
            </a:pPr>
            <a:r>
              <a:rPr lang="ar-SA" sz="2800" b="1" dirty="0">
                <a:solidFill>
                  <a:srgbClr val="00B0F0"/>
                </a:solidFill>
                <a:latin typeface="Alexandria" pitchFamily="2" charset="-78"/>
                <a:ea typeface="Instrument Sans Semi Bold" pitchFamily="34" charset="-122"/>
                <a:cs typeface="Alexandria" pitchFamily="2" charset="-78"/>
              </a:rPr>
              <a:t>تابع: </a:t>
            </a:r>
            <a:r>
              <a:rPr lang="en-US" sz="2800" b="1" dirty="0" err="1">
                <a:solidFill>
                  <a:srgbClr val="00B0F0"/>
                </a:solidFill>
                <a:latin typeface="Alexandria" pitchFamily="2" charset="-78"/>
                <a:ea typeface="Instrument Sans Semi Bold" pitchFamily="34" charset="-122"/>
                <a:cs typeface="Alexandria" pitchFamily="2" charset="-78"/>
              </a:rPr>
              <a:t>مبادئ</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الحريات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الأكاديمية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A6A4A667-ED34-71DB-6A15-0267ED4C4E46}"/>
              </a:ext>
            </a:extLst>
          </p:cNvPr>
          <p:cNvSpPr/>
          <p:nvPr/>
        </p:nvSpPr>
        <p:spPr>
          <a:xfrm>
            <a:off x="9344375" y="2472810"/>
            <a:ext cx="1506823"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التنوع الفكري</a:t>
            </a:r>
            <a:endParaRPr lang="en-US" sz="1833"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748A7680-2989-74B4-CAA7-985635C93496}"/>
              </a:ext>
            </a:extLst>
          </p:cNvPr>
          <p:cNvSpPr/>
          <p:nvPr/>
        </p:nvSpPr>
        <p:spPr>
          <a:xfrm>
            <a:off x="7464152" y="2889086"/>
            <a:ext cx="4090711"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قبول الآراء المختلفة كجزء أساسي من عملية التعليم والنمو الفكري</a:t>
            </a:r>
            <a:endParaRPr lang="en-US" sz="1600"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44B5E01F-9AA8-ED17-5F47-7AFEC841495D}"/>
              </a:ext>
            </a:extLst>
          </p:cNvPr>
          <p:cNvSpPr/>
          <p:nvPr/>
        </p:nvSpPr>
        <p:spPr>
          <a:xfrm>
            <a:off x="3277719" y="2371323"/>
            <a:ext cx="2083905"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حق التدريس بحرية</a:t>
            </a:r>
            <a:endParaRPr lang="en-US"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C8CF014E-BCAC-0C17-C52C-87B53EAA57B8}"/>
              </a:ext>
            </a:extLst>
          </p:cNvPr>
          <p:cNvSpPr/>
          <p:nvPr/>
        </p:nvSpPr>
        <p:spPr>
          <a:xfrm>
            <a:off x="1038770" y="2825771"/>
            <a:ext cx="4695038"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اختيار المناهج وأساليب التدريس دون ضغوط سياسية أو ثقافية</a:t>
            </a:r>
            <a:endParaRPr lang="en-US" sz="1600"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17CF0E3B-7322-1100-B94F-0F267A892548}"/>
              </a:ext>
            </a:extLst>
          </p:cNvPr>
          <p:cNvSpPr/>
          <p:nvPr/>
        </p:nvSpPr>
        <p:spPr>
          <a:xfrm>
            <a:off x="8668345" y="4584751"/>
            <a:ext cx="236763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الحماية من التدخلات</a:t>
            </a:r>
            <a:endParaRPr lang="en-US" sz="1833"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CCC49DF5-F4DF-1D06-FCFC-92F2B3F614B3}"/>
              </a:ext>
            </a:extLst>
          </p:cNvPr>
          <p:cNvSpPr/>
          <p:nvPr/>
        </p:nvSpPr>
        <p:spPr>
          <a:xfrm>
            <a:off x="7505412" y="5100841"/>
            <a:ext cx="4354389"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صون الأكاديميين والمؤسسات من التدخلات السياسية والاقتصادية والاجتماعية</a:t>
            </a:r>
            <a:endParaRPr lang="en-US" sz="1600"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AAB17667-DC84-BF04-163C-9B9B7B75837C}"/>
              </a:ext>
            </a:extLst>
          </p:cNvPr>
          <p:cNvSpPr/>
          <p:nvPr/>
        </p:nvSpPr>
        <p:spPr>
          <a:xfrm>
            <a:off x="2785069" y="4640728"/>
            <a:ext cx="2818080"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احترام الحقوق الأكاديمية</a:t>
            </a:r>
            <a:endParaRPr lang="en-US" sz="1833" b="1"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F877A561-48B6-765D-F477-AE34B9EED67C}"/>
              </a:ext>
            </a:extLst>
          </p:cNvPr>
          <p:cNvSpPr/>
          <p:nvPr/>
        </p:nvSpPr>
        <p:spPr>
          <a:xfrm>
            <a:off x="795422" y="5344442"/>
            <a:ext cx="5429371" cy="281487"/>
          </a:xfrm>
          <a:prstGeom prst="rect">
            <a:avLst/>
          </a:prstGeom>
          <a:noFill/>
          <a:ln/>
        </p:spPr>
        <p:txBody>
          <a:bodyPr wrap="non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ضمان المساواة في التعليم وعدم التمييز على أي أساس كان</a:t>
            </a:r>
            <a:endParaRPr lang="en-US" sz="1600"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8C482B10-A90F-F562-9F60-2210D6CF90EF}"/>
              </a:ext>
            </a:extLst>
          </p:cNvPr>
          <p:cNvGrpSpPr/>
          <p:nvPr/>
        </p:nvGrpSpPr>
        <p:grpSpPr>
          <a:xfrm>
            <a:off x="11064552" y="2420466"/>
            <a:ext cx="360462" cy="360462"/>
            <a:chOff x="11253614" y="1999580"/>
            <a:chExt cx="360462" cy="360462"/>
          </a:xfrm>
        </p:grpSpPr>
        <p:sp>
          <p:nvSpPr>
            <p:cNvPr id="20" name="Shape 1">
              <a:extLst>
                <a:ext uri="{FF2B5EF4-FFF2-40B4-BE49-F238E27FC236}">
                  <a16:creationId xmlns:a16="http://schemas.microsoft.com/office/drawing/2014/main" id="{C8715210-D6DF-9546-9992-A7A3F9E423FE}"/>
                </a:ext>
              </a:extLst>
            </p:cNvPr>
            <p:cNvSpPr/>
            <p:nvPr/>
          </p:nvSpPr>
          <p:spPr>
            <a:xfrm>
              <a:off x="11253614" y="1999580"/>
              <a:ext cx="360462" cy="360462"/>
            </a:xfrm>
            <a:prstGeom prst="roundRect">
              <a:avLst>
                <a:gd name="adj" fmla="val 40009"/>
              </a:avLst>
            </a:prstGeom>
            <a:solidFill>
              <a:srgbClr val="CEE6FD"/>
            </a:solidFill>
            <a:ln/>
          </p:spPr>
          <p:txBody>
            <a:bodyPr>
              <a:spAutoFit/>
            </a:bodyPr>
            <a:lstStyle/>
            <a:p>
              <a:endParaRPr lang="en-US"/>
            </a:p>
          </p:txBody>
        </p:sp>
        <p:sp>
          <p:nvSpPr>
            <p:cNvPr id="21" name="Text 2">
              <a:extLst>
                <a:ext uri="{FF2B5EF4-FFF2-40B4-BE49-F238E27FC236}">
                  <a16:creationId xmlns:a16="http://schemas.microsoft.com/office/drawing/2014/main" id="{C4370474-BB3F-BD6A-6EBB-FD03C00C678C}"/>
                </a:ext>
              </a:extLst>
            </p:cNvPr>
            <p:cNvSpPr/>
            <p:nvPr/>
          </p:nvSpPr>
          <p:spPr>
            <a:xfrm>
              <a:off x="11338417" y="2090091"/>
              <a:ext cx="190758" cy="258789"/>
            </a:xfrm>
            <a:prstGeom prst="rect">
              <a:avLst/>
            </a:prstGeom>
            <a:noFill/>
            <a:ln/>
          </p:spPr>
          <p:txBody>
            <a:bodyPr wrap="none" lIns="0" tIns="0" rIns="0" bIns="0" rtlCol="0" anchor="t">
              <a:spAutoFit/>
            </a:bodyPr>
            <a:lstStyle/>
            <a:p>
              <a:pPr algn="ctr" rtl="1">
                <a:lnSpc>
                  <a:spcPts val="1875"/>
                </a:lnSpc>
              </a:pPr>
              <a:r>
                <a:rPr lang="ar-SA" sz="2400" dirty="0">
                  <a:solidFill>
                    <a:srgbClr val="1E3063"/>
                  </a:solidFill>
                  <a:latin typeface="Alexandria" pitchFamily="2" charset="-78"/>
                  <a:ea typeface="Instrument Sans Semi Bold" pitchFamily="34" charset="-122"/>
                  <a:cs typeface="Alexandria" pitchFamily="2" charset="-78"/>
                </a:rPr>
                <a:t>5</a:t>
              </a:r>
              <a:endParaRPr lang="en-US" sz="2400" dirty="0">
                <a:latin typeface="Alexandria" pitchFamily="2" charset="-78"/>
                <a:cs typeface="Alexandria" pitchFamily="2" charset="-78"/>
              </a:endParaRPr>
            </a:p>
          </p:txBody>
        </p:sp>
      </p:grpSp>
      <p:grpSp>
        <p:nvGrpSpPr>
          <p:cNvPr id="22" name="Group 21">
            <a:extLst>
              <a:ext uri="{FF2B5EF4-FFF2-40B4-BE49-F238E27FC236}">
                <a16:creationId xmlns:a16="http://schemas.microsoft.com/office/drawing/2014/main" id="{10EF23E8-CE63-4A60-1A43-5E982F5A079F}"/>
              </a:ext>
            </a:extLst>
          </p:cNvPr>
          <p:cNvGrpSpPr/>
          <p:nvPr/>
        </p:nvGrpSpPr>
        <p:grpSpPr>
          <a:xfrm>
            <a:off x="11216952" y="4580706"/>
            <a:ext cx="360462" cy="360462"/>
            <a:chOff x="11253614" y="1999580"/>
            <a:chExt cx="360462" cy="360462"/>
          </a:xfrm>
        </p:grpSpPr>
        <p:sp>
          <p:nvSpPr>
            <p:cNvPr id="24" name="Shape 1">
              <a:extLst>
                <a:ext uri="{FF2B5EF4-FFF2-40B4-BE49-F238E27FC236}">
                  <a16:creationId xmlns:a16="http://schemas.microsoft.com/office/drawing/2014/main" id="{D75B0EC5-F228-F666-8787-014C85501B18}"/>
                </a:ext>
              </a:extLst>
            </p:cNvPr>
            <p:cNvSpPr/>
            <p:nvPr/>
          </p:nvSpPr>
          <p:spPr>
            <a:xfrm>
              <a:off x="11253614" y="1999580"/>
              <a:ext cx="360462" cy="360462"/>
            </a:xfrm>
            <a:prstGeom prst="roundRect">
              <a:avLst>
                <a:gd name="adj" fmla="val 40009"/>
              </a:avLst>
            </a:prstGeom>
            <a:solidFill>
              <a:srgbClr val="CEE6FD"/>
            </a:solidFill>
            <a:ln/>
          </p:spPr>
          <p:txBody>
            <a:bodyPr>
              <a:spAutoFit/>
            </a:bodyPr>
            <a:lstStyle/>
            <a:p>
              <a:endParaRPr lang="en-US"/>
            </a:p>
          </p:txBody>
        </p:sp>
        <p:sp>
          <p:nvSpPr>
            <p:cNvPr id="26" name="Text 2">
              <a:extLst>
                <a:ext uri="{FF2B5EF4-FFF2-40B4-BE49-F238E27FC236}">
                  <a16:creationId xmlns:a16="http://schemas.microsoft.com/office/drawing/2014/main" id="{EA0D31C7-F62A-1C50-FCCE-E0B207BCFA0F}"/>
                </a:ext>
              </a:extLst>
            </p:cNvPr>
            <p:cNvSpPr/>
            <p:nvPr/>
          </p:nvSpPr>
          <p:spPr>
            <a:xfrm>
              <a:off x="11336013" y="2090091"/>
              <a:ext cx="195567" cy="258789"/>
            </a:xfrm>
            <a:prstGeom prst="rect">
              <a:avLst/>
            </a:prstGeom>
            <a:noFill/>
            <a:ln/>
          </p:spPr>
          <p:txBody>
            <a:bodyPr wrap="none" lIns="0" tIns="0" rIns="0" bIns="0" rtlCol="0" anchor="t">
              <a:spAutoFit/>
            </a:bodyPr>
            <a:lstStyle/>
            <a:p>
              <a:pPr algn="ctr" rtl="1">
                <a:lnSpc>
                  <a:spcPts val="1875"/>
                </a:lnSpc>
              </a:pPr>
              <a:r>
                <a:rPr lang="ar-SA" sz="2400" dirty="0">
                  <a:solidFill>
                    <a:srgbClr val="1E3063"/>
                  </a:solidFill>
                  <a:latin typeface="Alexandria" pitchFamily="2" charset="-78"/>
                  <a:ea typeface="Instrument Sans Semi Bold" pitchFamily="34" charset="-122"/>
                  <a:cs typeface="Alexandria" pitchFamily="2" charset="-78"/>
                </a:rPr>
                <a:t>6</a:t>
              </a:r>
              <a:endParaRPr lang="en-US" sz="2400" dirty="0">
                <a:latin typeface="Alexandria" pitchFamily="2" charset="-78"/>
                <a:cs typeface="Alexandria" pitchFamily="2" charset="-78"/>
              </a:endParaRPr>
            </a:p>
          </p:txBody>
        </p:sp>
      </p:grpSp>
      <p:grpSp>
        <p:nvGrpSpPr>
          <p:cNvPr id="27" name="Group 26">
            <a:extLst>
              <a:ext uri="{FF2B5EF4-FFF2-40B4-BE49-F238E27FC236}">
                <a16:creationId xmlns:a16="http://schemas.microsoft.com/office/drawing/2014/main" id="{6C542957-739E-0B41-EA29-8E94A4DBE700}"/>
              </a:ext>
            </a:extLst>
          </p:cNvPr>
          <p:cNvGrpSpPr/>
          <p:nvPr/>
        </p:nvGrpSpPr>
        <p:grpSpPr>
          <a:xfrm>
            <a:off x="6000221" y="2490494"/>
            <a:ext cx="360462" cy="360462"/>
            <a:chOff x="11253614" y="1999580"/>
            <a:chExt cx="360462" cy="360462"/>
          </a:xfrm>
        </p:grpSpPr>
        <p:sp>
          <p:nvSpPr>
            <p:cNvPr id="28" name="Shape 1">
              <a:extLst>
                <a:ext uri="{FF2B5EF4-FFF2-40B4-BE49-F238E27FC236}">
                  <a16:creationId xmlns:a16="http://schemas.microsoft.com/office/drawing/2014/main" id="{42E2A8DA-403E-AAE6-D44A-7158C5F60F03}"/>
                </a:ext>
              </a:extLst>
            </p:cNvPr>
            <p:cNvSpPr/>
            <p:nvPr/>
          </p:nvSpPr>
          <p:spPr>
            <a:xfrm>
              <a:off x="11253614" y="1999580"/>
              <a:ext cx="360462" cy="360462"/>
            </a:xfrm>
            <a:prstGeom prst="roundRect">
              <a:avLst>
                <a:gd name="adj" fmla="val 40009"/>
              </a:avLst>
            </a:prstGeom>
            <a:solidFill>
              <a:srgbClr val="CEE6FD"/>
            </a:solidFill>
            <a:ln/>
          </p:spPr>
          <p:txBody>
            <a:bodyPr>
              <a:spAutoFit/>
            </a:bodyPr>
            <a:lstStyle/>
            <a:p>
              <a:endParaRPr lang="en-US"/>
            </a:p>
          </p:txBody>
        </p:sp>
        <p:sp>
          <p:nvSpPr>
            <p:cNvPr id="29" name="Text 2">
              <a:extLst>
                <a:ext uri="{FF2B5EF4-FFF2-40B4-BE49-F238E27FC236}">
                  <a16:creationId xmlns:a16="http://schemas.microsoft.com/office/drawing/2014/main" id="{E5421B9E-44C5-FC50-CD15-9CF82E0005FD}"/>
                </a:ext>
              </a:extLst>
            </p:cNvPr>
            <p:cNvSpPr/>
            <p:nvPr/>
          </p:nvSpPr>
          <p:spPr>
            <a:xfrm>
              <a:off x="11345631" y="2090091"/>
              <a:ext cx="176330" cy="258789"/>
            </a:xfrm>
            <a:prstGeom prst="rect">
              <a:avLst/>
            </a:prstGeom>
            <a:noFill/>
            <a:ln/>
          </p:spPr>
          <p:txBody>
            <a:bodyPr wrap="none" lIns="0" tIns="0" rIns="0" bIns="0" rtlCol="0" anchor="t">
              <a:spAutoFit/>
            </a:bodyPr>
            <a:lstStyle/>
            <a:p>
              <a:pPr algn="ctr" rtl="1">
                <a:lnSpc>
                  <a:spcPts val="1875"/>
                </a:lnSpc>
              </a:pPr>
              <a:r>
                <a:rPr lang="ar-SA" sz="2400" dirty="0">
                  <a:solidFill>
                    <a:srgbClr val="1E3063"/>
                  </a:solidFill>
                  <a:latin typeface="Alexandria" pitchFamily="2" charset="-78"/>
                  <a:ea typeface="Instrument Sans Semi Bold" pitchFamily="34" charset="-122"/>
                  <a:cs typeface="Alexandria" pitchFamily="2" charset="-78"/>
                </a:rPr>
                <a:t>7</a:t>
              </a:r>
              <a:endParaRPr lang="en-US" sz="2400" dirty="0">
                <a:latin typeface="Alexandria" pitchFamily="2" charset="-78"/>
                <a:cs typeface="Alexandria" pitchFamily="2" charset="-78"/>
              </a:endParaRPr>
            </a:p>
          </p:txBody>
        </p:sp>
      </p:grpSp>
      <p:grpSp>
        <p:nvGrpSpPr>
          <p:cNvPr id="30" name="Group 29">
            <a:extLst>
              <a:ext uri="{FF2B5EF4-FFF2-40B4-BE49-F238E27FC236}">
                <a16:creationId xmlns:a16="http://schemas.microsoft.com/office/drawing/2014/main" id="{2A889ED3-B440-7981-B3A0-0744640B136B}"/>
              </a:ext>
            </a:extLst>
          </p:cNvPr>
          <p:cNvGrpSpPr/>
          <p:nvPr/>
        </p:nvGrpSpPr>
        <p:grpSpPr>
          <a:xfrm>
            <a:off x="5974168" y="4561535"/>
            <a:ext cx="360462" cy="360462"/>
            <a:chOff x="11253614" y="1999580"/>
            <a:chExt cx="360462" cy="360462"/>
          </a:xfrm>
        </p:grpSpPr>
        <p:sp>
          <p:nvSpPr>
            <p:cNvPr id="31" name="Shape 1">
              <a:extLst>
                <a:ext uri="{FF2B5EF4-FFF2-40B4-BE49-F238E27FC236}">
                  <a16:creationId xmlns:a16="http://schemas.microsoft.com/office/drawing/2014/main" id="{C1B7D8B0-0344-573A-33AF-0A19E5F36532}"/>
                </a:ext>
              </a:extLst>
            </p:cNvPr>
            <p:cNvSpPr/>
            <p:nvPr/>
          </p:nvSpPr>
          <p:spPr>
            <a:xfrm>
              <a:off x="11253614" y="1999580"/>
              <a:ext cx="360462" cy="360462"/>
            </a:xfrm>
            <a:prstGeom prst="roundRect">
              <a:avLst>
                <a:gd name="adj" fmla="val 40009"/>
              </a:avLst>
            </a:prstGeom>
            <a:solidFill>
              <a:srgbClr val="CEE6FD"/>
            </a:solidFill>
            <a:ln/>
          </p:spPr>
          <p:txBody>
            <a:bodyPr>
              <a:spAutoFit/>
            </a:bodyPr>
            <a:lstStyle/>
            <a:p>
              <a:endParaRPr lang="en-US"/>
            </a:p>
          </p:txBody>
        </p:sp>
        <p:sp>
          <p:nvSpPr>
            <p:cNvPr id="32" name="Text 2">
              <a:extLst>
                <a:ext uri="{FF2B5EF4-FFF2-40B4-BE49-F238E27FC236}">
                  <a16:creationId xmlns:a16="http://schemas.microsoft.com/office/drawing/2014/main" id="{D22BD87D-A1F6-A37A-19F2-BB493AC143A4}"/>
                </a:ext>
              </a:extLst>
            </p:cNvPr>
            <p:cNvSpPr/>
            <p:nvPr/>
          </p:nvSpPr>
          <p:spPr>
            <a:xfrm>
              <a:off x="11336013" y="2090091"/>
              <a:ext cx="195566" cy="258789"/>
            </a:xfrm>
            <a:prstGeom prst="rect">
              <a:avLst/>
            </a:prstGeom>
            <a:noFill/>
            <a:ln/>
          </p:spPr>
          <p:txBody>
            <a:bodyPr wrap="none" lIns="0" tIns="0" rIns="0" bIns="0" rtlCol="0" anchor="t">
              <a:spAutoFit/>
            </a:bodyPr>
            <a:lstStyle/>
            <a:p>
              <a:pPr algn="ctr" rtl="1">
                <a:lnSpc>
                  <a:spcPts val="1875"/>
                </a:lnSpc>
              </a:pPr>
              <a:r>
                <a:rPr lang="ar-SA" sz="2400" dirty="0">
                  <a:solidFill>
                    <a:srgbClr val="1E3063"/>
                  </a:solidFill>
                  <a:latin typeface="Alexandria" pitchFamily="2" charset="-78"/>
                  <a:ea typeface="Instrument Sans Semi Bold" pitchFamily="34" charset="-122"/>
                  <a:cs typeface="Alexandria" pitchFamily="2" charset="-78"/>
                </a:rPr>
                <a:t>8</a:t>
              </a:r>
              <a:endParaRPr lang="en-US" sz="2400" dirty="0">
                <a:latin typeface="Alexandria" pitchFamily="2" charset="-78"/>
                <a:cs typeface="Alexandria" pitchFamily="2" charset="-78"/>
              </a:endParaRPr>
            </a:p>
          </p:txBody>
        </p:sp>
      </p:grpSp>
    </p:spTree>
    <p:extLst>
      <p:ext uri="{BB962C8B-B14F-4D97-AF65-F5344CB8AC3E}">
        <p14:creationId xmlns:p14="http://schemas.microsoft.com/office/powerpoint/2010/main" val="73652048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34675" y="1131542"/>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9A16E79-2B4A-6CEE-F60B-467CF73F3AD0}"/>
              </a:ext>
            </a:extLst>
          </p:cNvPr>
          <p:cNvSpPr/>
          <p:nvPr/>
        </p:nvSpPr>
        <p:spPr>
          <a:xfrm>
            <a:off x="7592302" y="1312713"/>
            <a:ext cx="3900107" cy="518475"/>
          </a:xfrm>
          <a:prstGeom prst="rect">
            <a:avLst/>
          </a:prstGeom>
          <a:noFill/>
          <a:ln/>
        </p:spPr>
        <p:txBody>
          <a:bodyPr wrap="none" lIns="0" tIns="0" rIns="0" bIns="0" rtlCol="0" anchor="t">
            <a:spAutoFit/>
          </a:bodyPr>
          <a:lstStyle/>
          <a:p>
            <a:pPr algn="r" rtl="1">
              <a:lnSpc>
                <a:spcPts val="4625"/>
              </a:lnSpc>
            </a:pPr>
            <a:r>
              <a:rPr lang="en-US" sz="2400" b="1" dirty="0">
                <a:solidFill>
                  <a:srgbClr val="00B0F0"/>
                </a:solidFill>
                <a:latin typeface="Alexandria" pitchFamily="2" charset="-78"/>
                <a:ea typeface="Instrument Sans Semi Bold" pitchFamily="34" charset="-122"/>
                <a:cs typeface="Alexandria" pitchFamily="2" charset="-78"/>
              </a:rPr>
              <a:t>ضوابط </a:t>
            </a:r>
            <a:r>
              <a:rPr lang="en-US" sz="2400" b="1" dirty="0" err="1">
                <a:solidFill>
                  <a:srgbClr val="00B0F0"/>
                </a:solidFill>
                <a:latin typeface="Alexandria" pitchFamily="2" charset="-78"/>
                <a:ea typeface="Instrument Sans Semi Bold" pitchFamily="34" charset="-122"/>
                <a:cs typeface="Alexandria" pitchFamily="2" charset="-78"/>
              </a:rPr>
              <a:t>الحريات</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الأكاديمية</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F188FCD6-3C4A-E443-DBBF-95FF9E0DFC24}"/>
              </a:ext>
            </a:extLst>
          </p:cNvPr>
          <p:cNvSpPr/>
          <p:nvPr/>
        </p:nvSpPr>
        <p:spPr>
          <a:xfrm>
            <a:off x="911423" y="1937383"/>
            <a:ext cx="10580986"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على الرغم من أهمية الحريات الأكاديمية، تحتاج إلى ضوابط لضمان ممارستها دون أثر سلبي على النظام الأكاديمي أو المجتمع.</a:t>
            </a:r>
            <a:endParaRPr lang="en-US" sz="1600"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40ED950D-C430-B261-6444-EF3A6123792B}"/>
              </a:ext>
            </a:extLst>
          </p:cNvPr>
          <p:cNvSpPr/>
          <p:nvPr/>
        </p:nvSpPr>
        <p:spPr>
          <a:xfrm>
            <a:off x="6152456" y="2991568"/>
            <a:ext cx="5339953" cy="1391543"/>
          </a:xfrm>
          <a:prstGeom prst="roundRect">
            <a:avLst>
              <a:gd name="adj" fmla="val 12225"/>
            </a:avLst>
          </a:prstGeom>
          <a:solidFill>
            <a:srgbClr val="CEE6FD"/>
          </a:solidFill>
          <a:ln/>
        </p:spPr>
        <p:txBody>
          <a:bodyPr>
            <a:spAutoFit/>
          </a:bodyPr>
          <a:lstStyle/>
          <a:p>
            <a:endParaRPr lang="en-US"/>
          </a:p>
        </p:txBody>
      </p:sp>
      <p:sp>
        <p:nvSpPr>
          <p:cNvPr id="9" name="Text 3">
            <a:extLst>
              <a:ext uri="{FF2B5EF4-FFF2-40B4-BE49-F238E27FC236}">
                <a16:creationId xmlns:a16="http://schemas.microsoft.com/office/drawing/2014/main" id="{634FD9F4-B662-C935-D04E-AC7F04C0A2B9}"/>
              </a:ext>
            </a:extLst>
          </p:cNvPr>
          <p:cNvSpPr/>
          <p:nvPr/>
        </p:nvSpPr>
        <p:spPr>
          <a:xfrm>
            <a:off x="9431089" y="3180581"/>
            <a:ext cx="1872308"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الاحترام المتبادل</a:t>
            </a:r>
            <a:endParaRPr lang="en-US" sz="1833"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2EF65403-4E30-81D0-13E5-42108FE9A700}"/>
              </a:ext>
            </a:extLst>
          </p:cNvPr>
          <p:cNvSpPr/>
          <p:nvPr/>
        </p:nvSpPr>
        <p:spPr>
          <a:xfrm>
            <a:off x="6341468" y="3589263"/>
            <a:ext cx="4961930" cy="604838"/>
          </a:xfrm>
          <a:prstGeom prst="rect">
            <a:avLst/>
          </a:prstGeom>
          <a:noFill/>
          <a:ln/>
        </p:spPr>
        <p:txBody>
          <a:bodyPr wrap="squar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ممارسة الحريات ضمن إطار من الاحترام بين الطلاب والمعلمين والإدارة</a:t>
            </a:r>
            <a:endParaRPr lang="en-US" sz="1600"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6A62EB20-A160-9334-E951-5CE263FF8704}"/>
              </a:ext>
            </a:extLst>
          </p:cNvPr>
          <p:cNvSpPr/>
          <p:nvPr/>
        </p:nvSpPr>
        <p:spPr>
          <a:xfrm>
            <a:off x="623392" y="2991568"/>
            <a:ext cx="5340053" cy="1391543"/>
          </a:xfrm>
          <a:prstGeom prst="roundRect">
            <a:avLst>
              <a:gd name="adj" fmla="val 12225"/>
            </a:avLst>
          </a:prstGeom>
          <a:solidFill>
            <a:srgbClr val="CEE6FD"/>
          </a:solidFill>
          <a:ln/>
        </p:spPr>
        <p:txBody>
          <a:bodyPr>
            <a:spAutoFit/>
          </a:bodyPr>
          <a:lstStyle/>
          <a:p>
            <a:endParaRPr lang="en-US"/>
          </a:p>
        </p:txBody>
      </p:sp>
      <p:sp>
        <p:nvSpPr>
          <p:cNvPr id="12" name="Text 6">
            <a:extLst>
              <a:ext uri="{FF2B5EF4-FFF2-40B4-BE49-F238E27FC236}">
                <a16:creationId xmlns:a16="http://schemas.microsoft.com/office/drawing/2014/main" id="{59E5E368-DB05-2BF0-F2A0-F3B9D4D0F188}"/>
              </a:ext>
            </a:extLst>
          </p:cNvPr>
          <p:cNvSpPr/>
          <p:nvPr/>
        </p:nvSpPr>
        <p:spPr>
          <a:xfrm>
            <a:off x="3142300" y="3180581"/>
            <a:ext cx="2632132"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الالتزام بالقيم الأخلاقية</a:t>
            </a:r>
            <a:endParaRPr lang="en-US" sz="1833"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57D26528-3FDE-BD3E-6084-ED817E5E1B70}"/>
              </a:ext>
            </a:extLst>
          </p:cNvPr>
          <p:cNvSpPr/>
          <p:nvPr/>
        </p:nvSpPr>
        <p:spPr>
          <a:xfrm>
            <a:off x="699591" y="3677983"/>
            <a:ext cx="5177699" cy="281487"/>
          </a:xfrm>
          <a:prstGeom prst="rect">
            <a:avLst/>
          </a:prstGeom>
          <a:noFill/>
          <a:ln/>
        </p:spPr>
        <p:txBody>
          <a:bodyPr wrap="non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النزاهة والشفافية وتجنب الانتحال واحترام دقة المعلومات</a:t>
            </a:r>
            <a:endParaRPr lang="en-US" sz="1600"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923C3751-183B-E164-9E7B-2FA16FFBD5D2}"/>
              </a:ext>
            </a:extLst>
          </p:cNvPr>
          <p:cNvSpPr/>
          <p:nvPr/>
        </p:nvSpPr>
        <p:spPr>
          <a:xfrm>
            <a:off x="6152456" y="4572124"/>
            <a:ext cx="5339953" cy="1089124"/>
          </a:xfrm>
          <a:prstGeom prst="roundRect">
            <a:avLst>
              <a:gd name="adj" fmla="val 15620"/>
            </a:avLst>
          </a:prstGeom>
          <a:solidFill>
            <a:srgbClr val="CEE6FD"/>
          </a:solidFill>
          <a:ln/>
        </p:spPr>
        <p:txBody>
          <a:bodyPr>
            <a:spAutoFit/>
          </a:bodyPr>
          <a:lstStyle/>
          <a:p>
            <a:endParaRPr lang="en-US"/>
          </a:p>
        </p:txBody>
      </p:sp>
      <p:sp>
        <p:nvSpPr>
          <p:cNvPr id="15" name="Text 9">
            <a:extLst>
              <a:ext uri="{FF2B5EF4-FFF2-40B4-BE49-F238E27FC236}">
                <a16:creationId xmlns:a16="http://schemas.microsoft.com/office/drawing/2014/main" id="{CB4D6A95-8103-D74A-320F-E59FADEB2128}"/>
              </a:ext>
            </a:extLst>
          </p:cNvPr>
          <p:cNvSpPr/>
          <p:nvPr/>
        </p:nvSpPr>
        <p:spPr>
          <a:xfrm>
            <a:off x="8913319" y="4701499"/>
            <a:ext cx="2390078"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تجنب الإضرار بالآخرين</a:t>
            </a:r>
            <a:endParaRPr lang="en-US" sz="1833"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14A21305-1014-7620-4AA8-9CD4341A0ED3}"/>
              </a:ext>
            </a:extLst>
          </p:cNvPr>
          <p:cNvSpPr/>
          <p:nvPr/>
        </p:nvSpPr>
        <p:spPr>
          <a:xfrm>
            <a:off x="6384031" y="5040442"/>
            <a:ext cx="4919366" cy="589264"/>
          </a:xfrm>
          <a:prstGeom prst="rect">
            <a:avLst/>
          </a:prstGeom>
          <a:noFill/>
          <a:ln/>
        </p:spPr>
        <p:txBody>
          <a:bodyPr wrap="squar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عدم التعبير بأفكار عنصرية أو تمييزية أو عنف لفظي يضر بالآخرين</a:t>
            </a:r>
            <a:endParaRPr lang="en-US" sz="1600"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6FF5FD88-753F-EC51-7B00-B7F068268167}"/>
              </a:ext>
            </a:extLst>
          </p:cNvPr>
          <p:cNvSpPr/>
          <p:nvPr/>
        </p:nvSpPr>
        <p:spPr>
          <a:xfrm>
            <a:off x="623392" y="4572124"/>
            <a:ext cx="5340053" cy="1089124"/>
          </a:xfrm>
          <a:prstGeom prst="roundRect">
            <a:avLst>
              <a:gd name="adj" fmla="val 15620"/>
            </a:avLst>
          </a:prstGeom>
          <a:solidFill>
            <a:srgbClr val="CEE6FD"/>
          </a:solidFill>
          <a:ln/>
        </p:spPr>
        <p:txBody>
          <a:bodyPr>
            <a:spAutoFit/>
          </a:bodyPr>
          <a:lstStyle/>
          <a:p>
            <a:endParaRPr lang="en-US"/>
          </a:p>
        </p:txBody>
      </p:sp>
      <p:sp>
        <p:nvSpPr>
          <p:cNvPr id="19" name="Text 12">
            <a:extLst>
              <a:ext uri="{FF2B5EF4-FFF2-40B4-BE49-F238E27FC236}">
                <a16:creationId xmlns:a16="http://schemas.microsoft.com/office/drawing/2014/main" id="{F929482E-1060-9489-7A5C-7A33888ECB43}"/>
              </a:ext>
            </a:extLst>
          </p:cNvPr>
          <p:cNvSpPr/>
          <p:nvPr/>
        </p:nvSpPr>
        <p:spPr>
          <a:xfrm>
            <a:off x="3958229" y="4682399"/>
            <a:ext cx="1816203"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الحدود القانونية</a:t>
            </a:r>
            <a:endParaRPr lang="en-US" sz="1833"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E918C2F0-63D1-43A6-58B3-D77B531660DD}"/>
              </a:ext>
            </a:extLst>
          </p:cNvPr>
          <p:cNvSpPr/>
          <p:nvPr/>
        </p:nvSpPr>
        <p:spPr>
          <a:xfrm>
            <a:off x="688746" y="5056213"/>
            <a:ext cx="5340053" cy="589264"/>
          </a:xfrm>
          <a:prstGeom prst="rect">
            <a:avLst/>
          </a:prstGeom>
          <a:noFill/>
          <a:ln/>
        </p:spPr>
        <p:txBody>
          <a:bodyPr wrap="squar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احترام الإطار القانوني ومنع خطاب الكراهية وحماية حقوق الأفراد</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3626572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361650A-5CB0-1DE4-5FDA-5A3E7D0B5C7F}"/>
              </a:ext>
            </a:extLst>
          </p:cNvPr>
          <p:cNvSpPr/>
          <p:nvPr/>
        </p:nvSpPr>
        <p:spPr>
          <a:xfrm>
            <a:off x="6202499" y="1284734"/>
            <a:ext cx="5289911" cy="531171"/>
          </a:xfrm>
          <a:prstGeom prst="rect">
            <a:avLst/>
          </a:prstGeom>
          <a:noFill/>
          <a:ln/>
        </p:spPr>
        <p:txBody>
          <a:bodyPr wrap="none" lIns="0" tIns="0" rIns="0" bIns="0" rtlCol="0" anchor="t">
            <a:spAutoFit/>
          </a:bodyPr>
          <a:lstStyle/>
          <a:p>
            <a:pPr algn="r" rtl="1">
              <a:lnSpc>
                <a:spcPts val="4625"/>
              </a:lnSpc>
            </a:pPr>
            <a:r>
              <a:rPr lang="ar-SA" sz="2800" b="1" dirty="0">
                <a:solidFill>
                  <a:srgbClr val="00B0F0"/>
                </a:solidFill>
                <a:latin typeface="Alexandria" pitchFamily="2" charset="-78"/>
                <a:ea typeface="Instrument Sans Semi Bold" pitchFamily="34" charset="-122"/>
                <a:cs typeface="Alexandria" pitchFamily="2" charset="-78"/>
              </a:rPr>
              <a:t>تابع:</a:t>
            </a:r>
            <a:r>
              <a:rPr lang="en-US" sz="2800" b="1" dirty="0" err="1">
                <a:solidFill>
                  <a:srgbClr val="00B0F0"/>
                </a:solidFill>
                <a:latin typeface="Alexandria" pitchFamily="2" charset="-78"/>
                <a:ea typeface="Instrument Sans Semi Bold" pitchFamily="34" charset="-122"/>
                <a:cs typeface="Alexandria" pitchFamily="2" charset="-78"/>
              </a:rPr>
              <a:t>ضوابط</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الحريات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الأكاديمية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F0B29CEB-D7DB-AA20-D9EC-588479C4D3BF}"/>
              </a:ext>
            </a:extLst>
          </p:cNvPr>
          <p:cNvSpPr/>
          <p:nvPr/>
        </p:nvSpPr>
        <p:spPr>
          <a:xfrm>
            <a:off x="3419128" y="2371477"/>
            <a:ext cx="2541511" cy="2115641"/>
          </a:xfrm>
          <a:prstGeom prst="roundRect">
            <a:avLst>
              <a:gd name="adj" fmla="val 9382"/>
            </a:avLst>
          </a:prstGeom>
          <a:solidFill>
            <a:srgbClr val="FFFFFF"/>
          </a:solidFill>
          <a:ln w="30480">
            <a:solidFill>
              <a:srgbClr val="B4CCE3"/>
            </a:solidFill>
            <a:prstDash val="solid"/>
          </a:ln>
        </p:spPr>
        <p:txBody>
          <a:bodyPr wrap="square">
            <a:spAutoFit/>
          </a:bodyPr>
          <a:lstStyle/>
          <a:p>
            <a:endParaRPr lang="en-US"/>
          </a:p>
        </p:txBody>
      </p:sp>
      <p:sp>
        <p:nvSpPr>
          <p:cNvPr id="8" name="Text 2">
            <a:extLst>
              <a:ext uri="{FF2B5EF4-FFF2-40B4-BE49-F238E27FC236}">
                <a16:creationId xmlns:a16="http://schemas.microsoft.com/office/drawing/2014/main" id="{1E137872-E431-FBC2-60D6-7E1B25604814}"/>
              </a:ext>
            </a:extLst>
          </p:cNvPr>
          <p:cNvSpPr/>
          <p:nvPr/>
        </p:nvSpPr>
        <p:spPr>
          <a:xfrm>
            <a:off x="3614487" y="2553432"/>
            <a:ext cx="2212829" cy="566822"/>
          </a:xfrm>
          <a:prstGeom prst="rect">
            <a:avLst/>
          </a:prstGeom>
          <a:noFill/>
          <a:ln/>
        </p:spPr>
        <p:txBody>
          <a:bodyPr wrap="square" lIns="0" tIns="0" rIns="0" bIns="0" rtlCol="0" anchor="t">
            <a:spAutoFit/>
          </a:bodyPr>
          <a:lstStyle/>
          <a:p>
            <a:pPr algn="ctr" rtl="1">
              <a:lnSpc>
                <a:spcPts val="22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التوازن بين الحرية والعدالة</a:t>
            </a:r>
            <a:endParaRPr lang="en-US" sz="1600"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A42E8B6B-7672-34EE-2C1E-7687C4AA9B6C}"/>
              </a:ext>
            </a:extLst>
          </p:cNvPr>
          <p:cNvSpPr/>
          <p:nvPr/>
        </p:nvSpPr>
        <p:spPr>
          <a:xfrm>
            <a:off x="3625887" y="3501594"/>
            <a:ext cx="2078633"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ضمان مشاركة الجميع دون تمييز أو إقصاء</a:t>
            </a:r>
            <a:endParaRPr lang="en-US" sz="1458"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254A5E39-5EFE-4D19-2E3D-8C17FC72319B}"/>
              </a:ext>
            </a:extLst>
          </p:cNvPr>
          <p:cNvSpPr/>
          <p:nvPr/>
        </p:nvSpPr>
        <p:spPr>
          <a:xfrm>
            <a:off x="686659" y="2371477"/>
            <a:ext cx="2444190" cy="2115641"/>
          </a:xfrm>
          <a:prstGeom prst="roundRect">
            <a:avLst>
              <a:gd name="adj" fmla="val 9382"/>
            </a:avLst>
          </a:prstGeom>
          <a:solidFill>
            <a:srgbClr val="FFFFFF"/>
          </a:solidFill>
          <a:ln w="30480">
            <a:solidFill>
              <a:srgbClr val="B4CCE3"/>
            </a:solidFill>
            <a:prstDash val="solid"/>
          </a:ln>
        </p:spPr>
        <p:txBody>
          <a:bodyPr wrap="square">
            <a:spAutoFit/>
          </a:bodyPr>
          <a:lstStyle/>
          <a:p>
            <a:endParaRPr lang="en-US"/>
          </a:p>
        </p:txBody>
      </p:sp>
      <p:sp>
        <p:nvSpPr>
          <p:cNvPr id="11" name="Text 5">
            <a:extLst>
              <a:ext uri="{FF2B5EF4-FFF2-40B4-BE49-F238E27FC236}">
                <a16:creationId xmlns:a16="http://schemas.microsoft.com/office/drawing/2014/main" id="{E4D33ED7-DF29-8837-EC70-C457DAC3F3A7}"/>
              </a:ext>
            </a:extLst>
          </p:cNvPr>
          <p:cNvSpPr/>
          <p:nvPr/>
        </p:nvSpPr>
        <p:spPr>
          <a:xfrm>
            <a:off x="755589" y="2585888"/>
            <a:ext cx="2160848" cy="271869"/>
          </a:xfrm>
          <a:prstGeom prst="rect">
            <a:avLst/>
          </a:prstGeom>
          <a:noFill/>
          <a:ln/>
        </p:spPr>
        <p:txBody>
          <a:bodyPr wrap="none" lIns="0" tIns="0" rIns="0" bIns="0" rtlCol="0" anchor="t">
            <a:spAutoFit/>
          </a:bodyPr>
          <a:lstStyle/>
          <a:p>
            <a:pPr algn="r" rtl="1">
              <a:lnSpc>
                <a:spcPts val="22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المسؤولية الأكاديمية</a:t>
            </a:r>
            <a:endParaRPr lang="en-US" sz="1600"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A53229BD-14D9-F262-ED3D-E241AA2C98F8}"/>
              </a:ext>
            </a:extLst>
          </p:cNvPr>
          <p:cNvSpPr/>
          <p:nvPr/>
        </p:nvSpPr>
        <p:spPr>
          <a:xfrm>
            <a:off x="837804" y="3070175"/>
            <a:ext cx="2078633"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الالتزام بمعايير أكاديمية عالية في جودة التعليم والبحث</a:t>
            </a:r>
            <a:endParaRPr lang="en-US" sz="1458"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362A6C96-FE08-D70D-D37A-97CE2EB5C820}"/>
              </a:ext>
            </a:extLst>
          </p:cNvPr>
          <p:cNvGrpSpPr/>
          <p:nvPr/>
        </p:nvGrpSpPr>
        <p:grpSpPr>
          <a:xfrm>
            <a:off x="3225354" y="4965501"/>
            <a:ext cx="5203924" cy="1215529"/>
            <a:chOff x="623392" y="4373711"/>
            <a:chExt cx="5203924" cy="1215529"/>
          </a:xfrm>
        </p:grpSpPr>
        <p:sp>
          <p:nvSpPr>
            <p:cNvPr id="13" name="Shape 7">
              <a:extLst>
                <a:ext uri="{FF2B5EF4-FFF2-40B4-BE49-F238E27FC236}">
                  <a16:creationId xmlns:a16="http://schemas.microsoft.com/office/drawing/2014/main" id="{5CCF04E4-9951-AD3E-7859-475781A24CC4}"/>
                </a:ext>
              </a:extLst>
            </p:cNvPr>
            <p:cNvSpPr/>
            <p:nvPr/>
          </p:nvSpPr>
          <p:spPr>
            <a:xfrm>
              <a:off x="623392" y="4373711"/>
              <a:ext cx="5203924" cy="1215529"/>
            </a:xfrm>
            <a:prstGeom prst="roundRect">
              <a:avLst>
                <a:gd name="adj" fmla="val 13996"/>
              </a:avLst>
            </a:prstGeom>
            <a:solidFill>
              <a:srgbClr val="FFFFFF"/>
            </a:solidFill>
            <a:ln w="30480">
              <a:solidFill>
                <a:srgbClr val="B4CCE3"/>
              </a:solidFill>
              <a:prstDash val="solid"/>
            </a:ln>
          </p:spPr>
          <p:txBody>
            <a:bodyPr>
              <a:spAutoFit/>
            </a:bodyPr>
            <a:lstStyle/>
            <a:p>
              <a:endParaRPr lang="en-US"/>
            </a:p>
          </p:txBody>
        </p:sp>
        <p:sp>
          <p:nvSpPr>
            <p:cNvPr id="14" name="Text 8">
              <a:extLst>
                <a:ext uri="{FF2B5EF4-FFF2-40B4-BE49-F238E27FC236}">
                  <a16:creationId xmlns:a16="http://schemas.microsoft.com/office/drawing/2014/main" id="{3C581890-8658-06FF-9037-439B7A4E8811}"/>
                </a:ext>
              </a:extLst>
            </p:cNvPr>
            <p:cNvSpPr/>
            <p:nvPr/>
          </p:nvSpPr>
          <p:spPr>
            <a:xfrm>
              <a:off x="2485572" y="4487118"/>
              <a:ext cx="2933495" cy="271869"/>
            </a:xfrm>
            <a:prstGeom prst="rect">
              <a:avLst/>
            </a:prstGeom>
            <a:noFill/>
            <a:ln/>
          </p:spPr>
          <p:txBody>
            <a:bodyPr wrap="none" lIns="0" tIns="0" rIns="0" bIns="0" rtlCol="0" anchor="t">
              <a:spAutoFit/>
            </a:bodyPr>
            <a:lstStyle/>
            <a:p>
              <a:pPr algn="ctr" rtl="1">
                <a:lnSpc>
                  <a:spcPts val="22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الرقابة الأكاديمية الموضوعية</a:t>
              </a:r>
              <a:endParaRPr lang="en-US" sz="1600"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2485B863-371E-5F22-F2D3-D3D789178887}"/>
                </a:ext>
              </a:extLst>
            </p:cNvPr>
            <p:cNvSpPr/>
            <p:nvPr/>
          </p:nvSpPr>
          <p:spPr>
            <a:xfrm>
              <a:off x="932308" y="4881726"/>
              <a:ext cx="4775101" cy="584775"/>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رقابة لضمان الجودة بعيدًا عن التوجيهات السياسية أو الاجتماعية</a:t>
              </a:r>
              <a:endParaRPr lang="en-US" sz="1458" dirty="0">
                <a:latin typeface="Alexandria" pitchFamily="2" charset="-78"/>
                <a:cs typeface="Alexandria" pitchFamily="2" charset="-78"/>
              </a:endParaRPr>
            </a:p>
          </p:txBody>
        </p:sp>
      </p:grpSp>
      <p:sp>
        <p:nvSpPr>
          <p:cNvPr id="16" name="Shape 10">
            <a:extLst>
              <a:ext uri="{FF2B5EF4-FFF2-40B4-BE49-F238E27FC236}">
                <a16:creationId xmlns:a16="http://schemas.microsoft.com/office/drawing/2014/main" id="{B2CE0EEC-159D-6D17-D518-7046F6BBFBEF}"/>
              </a:ext>
            </a:extLst>
          </p:cNvPr>
          <p:cNvSpPr/>
          <p:nvPr/>
        </p:nvSpPr>
        <p:spPr>
          <a:xfrm>
            <a:off x="8991302" y="2371476"/>
            <a:ext cx="2507457" cy="2115642"/>
          </a:xfrm>
          <a:prstGeom prst="roundRect">
            <a:avLst>
              <a:gd name="adj" fmla="val 8041"/>
            </a:avLst>
          </a:prstGeom>
          <a:solidFill>
            <a:srgbClr val="FFFFFF"/>
          </a:solidFill>
          <a:ln w="30480">
            <a:solidFill>
              <a:srgbClr val="B4CCE3"/>
            </a:solidFill>
            <a:prstDash val="solid"/>
          </a:ln>
        </p:spPr>
        <p:txBody>
          <a:bodyPr>
            <a:spAutoFit/>
          </a:bodyPr>
          <a:lstStyle/>
          <a:p>
            <a:endParaRPr lang="en-US"/>
          </a:p>
        </p:txBody>
      </p:sp>
      <p:sp>
        <p:nvSpPr>
          <p:cNvPr id="17" name="Text 11">
            <a:extLst>
              <a:ext uri="{FF2B5EF4-FFF2-40B4-BE49-F238E27FC236}">
                <a16:creationId xmlns:a16="http://schemas.microsoft.com/office/drawing/2014/main" id="{B21DED12-5DB5-68A5-5212-CDC72FEEBEB3}"/>
              </a:ext>
            </a:extLst>
          </p:cNvPr>
          <p:cNvSpPr/>
          <p:nvPr/>
        </p:nvSpPr>
        <p:spPr>
          <a:xfrm>
            <a:off x="9085946" y="2553432"/>
            <a:ext cx="2419395" cy="271869"/>
          </a:xfrm>
          <a:prstGeom prst="rect">
            <a:avLst/>
          </a:prstGeom>
          <a:noFill/>
          <a:ln/>
        </p:spPr>
        <p:txBody>
          <a:bodyPr wrap="square" lIns="0" tIns="0" rIns="0" bIns="0" rtlCol="0" anchor="t">
            <a:spAutoFit/>
          </a:bodyPr>
          <a:lstStyle/>
          <a:p>
            <a:pPr algn="ctr" rtl="1">
              <a:lnSpc>
                <a:spcPts val="22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حماية الفضاء الأكاديمي</a:t>
            </a:r>
            <a:endParaRPr lang="en-US" sz="1600"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48C51156-32D5-FB05-A83F-22342E81A2A6}"/>
              </a:ext>
            </a:extLst>
          </p:cNvPr>
          <p:cNvSpPr/>
          <p:nvPr/>
        </p:nvSpPr>
        <p:spPr>
          <a:xfrm>
            <a:off x="9146258" y="3213468"/>
            <a:ext cx="2078633" cy="907257"/>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إبعاد المؤسسات عن التدخلات السياسية المباشرة وغير المباشرة</a:t>
            </a:r>
            <a:endParaRPr lang="en-US" sz="1458" dirty="0">
              <a:latin typeface="Alexandria" pitchFamily="2" charset="-78"/>
              <a:cs typeface="Alexandria" pitchFamily="2" charset="-78"/>
            </a:endParaRPr>
          </a:p>
        </p:txBody>
      </p:sp>
      <p:sp>
        <p:nvSpPr>
          <p:cNvPr id="20" name="Shape 13">
            <a:extLst>
              <a:ext uri="{FF2B5EF4-FFF2-40B4-BE49-F238E27FC236}">
                <a16:creationId xmlns:a16="http://schemas.microsoft.com/office/drawing/2014/main" id="{F0B14BE8-5B08-174D-0579-8446C949217C}"/>
              </a:ext>
            </a:extLst>
          </p:cNvPr>
          <p:cNvSpPr/>
          <p:nvPr/>
        </p:nvSpPr>
        <p:spPr>
          <a:xfrm>
            <a:off x="6294834" y="2371476"/>
            <a:ext cx="2507457" cy="2115642"/>
          </a:xfrm>
          <a:prstGeom prst="roundRect">
            <a:avLst>
              <a:gd name="adj" fmla="val 8041"/>
            </a:avLst>
          </a:prstGeom>
          <a:solidFill>
            <a:srgbClr val="FFFFFF"/>
          </a:solidFill>
          <a:ln w="30480">
            <a:solidFill>
              <a:srgbClr val="B4CCE3"/>
            </a:solidFill>
            <a:prstDash val="solid"/>
          </a:ln>
        </p:spPr>
        <p:txBody>
          <a:bodyPr>
            <a:spAutoFit/>
          </a:bodyPr>
          <a:lstStyle/>
          <a:p>
            <a:endParaRPr lang="en-US"/>
          </a:p>
        </p:txBody>
      </p:sp>
      <p:sp>
        <p:nvSpPr>
          <p:cNvPr id="21" name="Text 14">
            <a:extLst>
              <a:ext uri="{FF2B5EF4-FFF2-40B4-BE49-F238E27FC236}">
                <a16:creationId xmlns:a16="http://schemas.microsoft.com/office/drawing/2014/main" id="{5B87B151-E6F3-9794-6FD3-06D304FCA7E2}"/>
              </a:ext>
            </a:extLst>
          </p:cNvPr>
          <p:cNvSpPr/>
          <p:nvPr/>
        </p:nvSpPr>
        <p:spPr>
          <a:xfrm>
            <a:off x="6504776" y="2585888"/>
            <a:ext cx="2059859" cy="271869"/>
          </a:xfrm>
          <a:prstGeom prst="rect">
            <a:avLst/>
          </a:prstGeom>
          <a:noFill/>
          <a:ln/>
        </p:spPr>
        <p:txBody>
          <a:bodyPr wrap="none" lIns="0" tIns="0" rIns="0" bIns="0" rtlCol="0" anchor="t">
            <a:spAutoFit/>
          </a:bodyPr>
          <a:lstStyle/>
          <a:p>
            <a:pPr algn="ctr" rtl="1">
              <a:lnSpc>
                <a:spcPts val="229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الشفافية والمساءلة</a:t>
            </a:r>
            <a:endParaRPr lang="en-US" sz="1600" b="1" dirty="0">
              <a:solidFill>
                <a:schemeClr val="accent2">
                  <a:lumMod val="75000"/>
                </a:schemeClr>
              </a:solidFill>
              <a:latin typeface="Alexandria" pitchFamily="2" charset="-78"/>
              <a:cs typeface="Alexandria" pitchFamily="2" charset="-78"/>
            </a:endParaRPr>
          </a:p>
        </p:txBody>
      </p:sp>
      <p:sp>
        <p:nvSpPr>
          <p:cNvPr id="22" name="Text 15">
            <a:extLst>
              <a:ext uri="{FF2B5EF4-FFF2-40B4-BE49-F238E27FC236}">
                <a16:creationId xmlns:a16="http://schemas.microsoft.com/office/drawing/2014/main" id="{78CA1674-977D-4A09-83FA-0D0C4D91DFA5}"/>
              </a:ext>
            </a:extLst>
          </p:cNvPr>
          <p:cNvSpPr/>
          <p:nvPr/>
        </p:nvSpPr>
        <p:spPr>
          <a:xfrm>
            <a:off x="6509246" y="3070175"/>
            <a:ext cx="2078633" cy="1200329"/>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آليات للمساءلة عند تجاوز الحريات الأكاديمية أو استخدامها بصورة غير لائقة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233576670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EC863BBC-69E2-AB5A-98B8-4FC25A1708DD}"/>
              </a:ext>
            </a:extLst>
          </p:cNvPr>
          <p:cNvSpPr/>
          <p:nvPr/>
        </p:nvSpPr>
        <p:spPr>
          <a:xfrm>
            <a:off x="2737176" y="698439"/>
            <a:ext cx="4251165" cy="388311"/>
          </a:xfrm>
          <a:prstGeom prst="rect">
            <a:avLst/>
          </a:prstGeom>
          <a:noFill/>
          <a:ln/>
        </p:spPr>
        <p:txBody>
          <a:bodyPr wrap="none" lIns="0" tIns="0" rIns="0" bIns="0" rtlCol="0" anchor="t">
            <a:spAutoFit/>
          </a:bodyPr>
          <a:lstStyle/>
          <a:p>
            <a:pPr algn="r" rtl="1">
              <a:lnSpc>
                <a:spcPts val="3167"/>
              </a:lnSpc>
            </a:pPr>
            <a:r>
              <a:rPr lang="en-US" sz="2542" b="1" dirty="0">
                <a:solidFill>
                  <a:srgbClr val="00B0F0"/>
                </a:solidFill>
                <a:latin typeface="Alexandria" pitchFamily="2" charset="-78"/>
                <a:ea typeface="Instrument Sans Semi Bold" pitchFamily="34" charset="-122"/>
                <a:cs typeface="Alexandria" pitchFamily="2" charset="-78"/>
              </a:rPr>
              <a:t>محددات الحريات الأكاديمية</a:t>
            </a:r>
            <a:endParaRPr lang="en-US" sz="2542"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A012FF98-6CFF-9CFC-E71A-84194E011704}"/>
              </a:ext>
            </a:extLst>
          </p:cNvPr>
          <p:cNvSpPr/>
          <p:nvPr/>
        </p:nvSpPr>
        <p:spPr>
          <a:xfrm>
            <a:off x="7032105" y="1485612"/>
            <a:ext cx="4589980" cy="1199687"/>
          </a:xfrm>
          <a:prstGeom prst="rect">
            <a:avLst/>
          </a:prstGeom>
          <a:noFill/>
          <a:ln/>
        </p:spPr>
        <p:txBody>
          <a:bodyPr wrap="square" lIns="0" tIns="0" rIns="0" bIns="0" rtlCol="0" anchor="t">
            <a:spAutoFit/>
          </a:bodyPr>
          <a:lstStyle/>
          <a:p>
            <a:pPr algn="ctr" rtl="1">
              <a:lnSpc>
                <a:spcPct val="150000"/>
              </a:lnSpc>
            </a:pPr>
            <a:r>
              <a:rPr lang="en-US" sz="1800" b="1" dirty="0">
                <a:solidFill>
                  <a:schemeClr val="accent2">
                    <a:lumMod val="75000"/>
                  </a:schemeClr>
                </a:solidFill>
                <a:latin typeface="Alexandria" pitchFamily="2" charset="-78"/>
                <a:ea typeface="Instrument Sans Medium" pitchFamily="34" charset="-122"/>
                <a:cs typeface="Alexandria" pitchFamily="2" charset="-78"/>
              </a:rPr>
              <a:t>هناك محددات قانونية وأخلاقية واجتماعية تضمن ممارسة الحريات الأكاديمية بشكل متوازن وآمن.</a:t>
            </a:r>
            <a:endParaRPr lang="en-US" sz="1800" b="1" dirty="0">
              <a:solidFill>
                <a:schemeClr val="accent2">
                  <a:lumMod val="75000"/>
                </a:schemeClr>
              </a:solidFill>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6B775312-161A-2A04-16D1-78098DB9606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2982" y="1362472"/>
            <a:ext cx="6725146" cy="4946848"/>
          </a:xfrm>
          <a:prstGeom prst="rect">
            <a:avLst/>
          </a:prstGeom>
        </p:spPr>
      </p:pic>
      <p:sp>
        <p:nvSpPr>
          <p:cNvPr id="9" name="Text 2">
            <a:extLst>
              <a:ext uri="{FF2B5EF4-FFF2-40B4-BE49-F238E27FC236}">
                <a16:creationId xmlns:a16="http://schemas.microsoft.com/office/drawing/2014/main" id="{D7A6D607-8232-C505-C798-27E237A43C32}"/>
              </a:ext>
            </a:extLst>
          </p:cNvPr>
          <p:cNvSpPr/>
          <p:nvPr/>
        </p:nvSpPr>
        <p:spPr>
          <a:xfrm>
            <a:off x="4952791" y="4309899"/>
            <a:ext cx="1566134" cy="242502"/>
          </a:xfrm>
          <a:prstGeom prst="rect">
            <a:avLst/>
          </a:prstGeom>
          <a:noFill/>
          <a:ln/>
        </p:spPr>
        <p:txBody>
          <a:bodyPr wrap="none" lIns="0" tIns="0" rIns="0" bIns="0" rtlCol="0" anchor="t">
            <a:spAutoFit/>
          </a:bodyPr>
          <a:lstStyle/>
          <a:p>
            <a:pPr algn="ctr" rtl="1">
              <a:lnSpc>
                <a:spcPts val="1958"/>
              </a:lnSpc>
            </a:pPr>
            <a:r>
              <a:rPr lang="en-US" sz="1583" b="1" dirty="0">
                <a:solidFill>
                  <a:schemeClr val="bg1"/>
                </a:solidFill>
                <a:latin typeface="Alexandria" pitchFamily="2" charset="-78"/>
                <a:ea typeface="Instrument Sans Semi Bold" pitchFamily="34" charset="-122"/>
                <a:cs typeface="Alexandria" pitchFamily="2" charset="-78"/>
              </a:rPr>
              <a:t>الحدود القانونية</a:t>
            </a:r>
            <a:endParaRPr lang="en-US" sz="1583" b="1" dirty="0">
              <a:solidFill>
                <a:schemeClr val="bg1"/>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16D3353C-639A-47DD-D3E1-5B067CA259F7}"/>
              </a:ext>
            </a:extLst>
          </p:cNvPr>
          <p:cNvSpPr/>
          <p:nvPr/>
        </p:nvSpPr>
        <p:spPr>
          <a:xfrm>
            <a:off x="2744192" y="3007624"/>
            <a:ext cx="1474764" cy="242502"/>
          </a:xfrm>
          <a:prstGeom prst="rect">
            <a:avLst/>
          </a:prstGeom>
          <a:noFill/>
          <a:ln/>
        </p:spPr>
        <p:txBody>
          <a:bodyPr wrap="none" lIns="0" tIns="0" rIns="0" bIns="0" rtlCol="0" anchor="t">
            <a:spAutoFit/>
          </a:bodyPr>
          <a:lstStyle/>
          <a:p>
            <a:pPr algn="ctr" rtl="1">
              <a:lnSpc>
                <a:spcPts val="1958"/>
              </a:lnSpc>
            </a:pPr>
            <a:r>
              <a:rPr lang="en-US" sz="1583" b="1" dirty="0">
                <a:solidFill>
                  <a:schemeClr val="bg1"/>
                </a:solidFill>
                <a:latin typeface="Alexandria" pitchFamily="2" charset="-78"/>
                <a:ea typeface="Instrument Sans Semi Bold" pitchFamily="34" charset="-122"/>
                <a:cs typeface="Alexandria" pitchFamily="2" charset="-78"/>
              </a:rPr>
              <a:t>القيم الأخلاقية</a:t>
            </a:r>
            <a:endParaRPr lang="en-US" sz="1583" b="1" dirty="0">
              <a:solidFill>
                <a:schemeClr val="bg1"/>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8576FA11-A888-3B24-5672-0AAC854C57E1}"/>
              </a:ext>
            </a:extLst>
          </p:cNvPr>
          <p:cNvSpPr/>
          <p:nvPr/>
        </p:nvSpPr>
        <p:spPr>
          <a:xfrm>
            <a:off x="850081" y="4165638"/>
            <a:ext cx="1508843" cy="505193"/>
          </a:xfrm>
          <a:prstGeom prst="rect">
            <a:avLst/>
          </a:prstGeom>
          <a:noFill/>
          <a:ln/>
        </p:spPr>
        <p:txBody>
          <a:bodyPr wrap="square" lIns="0" tIns="0" rIns="0" bIns="0" rtlCol="0" anchor="t">
            <a:spAutoFit/>
          </a:bodyPr>
          <a:lstStyle/>
          <a:p>
            <a:pPr algn="ctr" rtl="1">
              <a:lnSpc>
                <a:spcPts val="1958"/>
              </a:lnSpc>
            </a:pPr>
            <a:r>
              <a:rPr lang="en-US" sz="1583" b="1" dirty="0">
                <a:solidFill>
                  <a:schemeClr val="bg1"/>
                </a:solidFill>
                <a:latin typeface="Alexandria" pitchFamily="2" charset="-78"/>
                <a:ea typeface="Instrument Sans Semi Bold" pitchFamily="34" charset="-122"/>
                <a:cs typeface="Alexandria" pitchFamily="2" charset="-78"/>
              </a:rPr>
              <a:t>المسؤولية الأكاديمية</a:t>
            </a:r>
            <a:endParaRPr lang="en-US" sz="1583" b="1" dirty="0">
              <a:solidFill>
                <a:schemeClr val="bg1"/>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856E7F15-78DE-0C69-4B92-8205383FDBDA}"/>
              </a:ext>
            </a:extLst>
          </p:cNvPr>
          <p:cNvSpPr/>
          <p:nvPr/>
        </p:nvSpPr>
        <p:spPr>
          <a:xfrm>
            <a:off x="2842448" y="5045389"/>
            <a:ext cx="1389564" cy="498983"/>
          </a:xfrm>
          <a:prstGeom prst="rect">
            <a:avLst/>
          </a:prstGeom>
          <a:noFill/>
          <a:ln/>
        </p:spPr>
        <p:txBody>
          <a:bodyPr wrap="square" lIns="0" tIns="0" rIns="0" bIns="0" rtlCol="0" anchor="t">
            <a:spAutoFit/>
          </a:bodyPr>
          <a:lstStyle/>
          <a:p>
            <a:pPr algn="ctr" rtl="1">
              <a:lnSpc>
                <a:spcPts val="1958"/>
              </a:lnSpc>
            </a:pPr>
            <a:r>
              <a:rPr lang="en-US" sz="1583" b="1" dirty="0">
                <a:solidFill>
                  <a:schemeClr val="bg1"/>
                </a:solidFill>
                <a:latin typeface="Alexandria" pitchFamily="2" charset="-78"/>
                <a:ea typeface="Instrument Sans Semi Bold" pitchFamily="34" charset="-122"/>
                <a:cs typeface="Alexandria" pitchFamily="2" charset="-78"/>
              </a:rPr>
              <a:t>توازن جودة البحث</a:t>
            </a:r>
            <a:endParaRPr lang="en-US" sz="1583" b="1" dirty="0">
              <a:solidFill>
                <a:schemeClr val="bg1"/>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B286497E-BE67-D92D-C550-8AE52F094F61}"/>
              </a:ext>
            </a:extLst>
          </p:cNvPr>
          <p:cNvSpPr/>
          <p:nvPr/>
        </p:nvSpPr>
        <p:spPr>
          <a:xfrm>
            <a:off x="4555498" y="2158900"/>
            <a:ext cx="1426674" cy="242502"/>
          </a:xfrm>
          <a:prstGeom prst="rect">
            <a:avLst/>
          </a:prstGeom>
          <a:noFill/>
          <a:ln/>
        </p:spPr>
        <p:txBody>
          <a:bodyPr wrap="none" lIns="0" tIns="0" rIns="0" bIns="0" rtlCol="0" anchor="t">
            <a:spAutoFit/>
          </a:bodyPr>
          <a:lstStyle/>
          <a:p>
            <a:pPr algn="ctr" rtl="1">
              <a:lnSpc>
                <a:spcPts val="1958"/>
              </a:lnSpc>
            </a:pPr>
            <a:r>
              <a:rPr lang="en-US" sz="1583" b="1" dirty="0">
                <a:solidFill>
                  <a:schemeClr val="bg1"/>
                </a:solidFill>
                <a:latin typeface="Alexandria" pitchFamily="2" charset="-78"/>
                <a:ea typeface="Instrument Sans Semi Bold" pitchFamily="34" charset="-122"/>
                <a:cs typeface="Alexandria" pitchFamily="2" charset="-78"/>
              </a:rPr>
              <a:t>الأثر الاجتماعي</a:t>
            </a:r>
            <a:endParaRPr lang="en-US" sz="1583" b="1" dirty="0">
              <a:solidFill>
                <a:schemeClr val="bg1"/>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6FC3CDA1-CB9E-BE8E-52CA-BF52E756999D}"/>
              </a:ext>
            </a:extLst>
          </p:cNvPr>
          <p:cNvSpPr/>
          <p:nvPr/>
        </p:nvSpPr>
        <p:spPr>
          <a:xfrm>
            <a:off x="7188173" y="3964150"/>
            <a:ext cx="4554170" cy="1066318"/>
          </a:xfrm>
          <a:prstGeom prst="rect">
            <a:avLst/>
          </a:prstGeom>
          <a:noFill/>
          <a:ln/>
        </p:spPr>
        <p:txBody>
          <a:bodyPr wrap="square" lIns="0" tIns="0" rIns="0" bIns="0" rtlCol="0" anchor="t">
            <a:spAutoFit/>
          </a:bodyPr>
          <a:lstStyle/>
          <a:p>
            <a:pPr algn="ctr" rtl="1">
              <a:lnSpc>
                <a:spcPct val="150000"/>
              </a:lnSpc>
            </a:pPr>
            <a:r>
              <a:rPr lang="en-US" sz="1600" b="1" dirty="0">
                <a:solidFill>
                  <a:srgbClr val="1E3063"/>
                </a:solidFill>
                <a:latin typeface="Alexandria" pitchFamily="2" charset="-78"/>
                <a:ea typeface="Instrument Sans Medium" pitchFamily="34" charset="-122"/>
                <a:cs typeface="Alexandria" pitchFamily="2" charset="-78"/>
              </a:rPr>
              <a:t>تحدّد هذه المحددات الحدود الواضحة لممارسة الحريات الأكاديمية بما يحفظ حقوق الجميع ويصون جودة المنظومة التعليمية.</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385731129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A5F1591-C236-7AB9-EBC3-9D1FB83127F1}"/>
              </a:ext>
            </a:extLst>
          </p:cNvPr>
          <p:cNvSpPr/>
          <p:nvPr/>
        </p:nvSpPr>
        <p:spPr>
          <a:xfrm>
            <a:off x="5881384" y="1427167"/>
            <a:ext cx="5613716" cy="531171"/>
          </a:xfrm>
          <a:prstGeom prst="rect">
            <a:avLst/>
          </a:prstGeom>
          <a:noFill/>
          <a:ln/>
        </p:spPr>
        <p:txBody>
          <a:bodyPr wrap="none" lIns="0" tIns="0" rIns="0" bIns="0" rtlCol="0" anchor="t">
            <a:spAutoFit/>
          </a:bodyPr>
          <a:lstStyle/>
          <a:p>
            <a:pPr algn="r" rtl="1">
              <a:lnSpc>
                <a:spcPts val="4625"/>
              </a:lnSpc>
            </a:pPr>
            <a:r>
              <a:rPr lang="ar-SA" sz="2800" b="1" dirty="0">
                <a:solidFill>
                  <a:srgbClr val="00B0F0"/>
                </a:solidFill>
                <a:latin typeface="Alexandria" pitchFamily="2" charset="-78"/>
                <a:ea typeface="Instrument Sans Semi Bold" pitchFamily="34" charset="-122"/>
                <a:cs typeface="Alexandria" pitchFamily="2" charset="-78"/>
              </a:rPr>
              <a:t>تابع: </a:t>
            </a:r>
            <a:r>
              <a:rPr lang="en-US" sz="2800" b="1" dirty="0" err="1">
                <a:solidFill>
                  <a:srgbClr val="00B0F0"/>
                </a:solidFill>
                <a:latin typeface="Alexandria" pitchFamily="2" charset="-78"/>
                <a:ea typeface="Instrument Sans Semi Bold" pitchFamily="34" charset="-122"/>
                <a:cs typeface="Alexandria" pitchFamily="2" charset="-78"/>
              </a:rPr>
              <a:t>محددات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الحريات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الأكاديمية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4091B5F0-F978-9B8C-C809-AD2A7CFDB5E1}"/>
              </a:ext>
            </a:extLst>
          </p:cNvPr>
          <p:cNvSpPr/>
          <p:nvPr/>
        </p:nvSpPr>
        <p:spPr>
          <a:xfrm>
            <a:off x="7477803" y="2710756"/>
            <a:ext cx="3438442"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التوازن بين حرية البحث وجودته</a:t>
            </a:r>
            <a:endParaRPr lang="en-US" sz="1833"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61512761-47EF-CE6C-A4DF-FB76A28501E2}"/>
              </a:ext>
            </a:extLst>
          </p:cNvPr>
          <p:cNvSpPr/>
          <p:nvPr/>
        </p:nvSpPr>
        <p:spPr>
          <a:xfrm>
            <a:off x="6214170" y="3119438"/>
            <a:ext cx="4702076"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لا يتم نشر نتائج غير دقيقة أو مضللة باسم الحرية الأكاديمية — الدقة والموثوقية شرط أساسي</a:t>
            </a:r>
            <a:endParaRPr lang="en-US" sz="1600"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B81EB388-AE9B-CDC9-9E5B-CB502C9401EF}"/>
              </a:ext>
            </a:extLst>
          </p:cNvPr>
          <p:cNvSpPr/>
          <p:nvPr/>
        </p:nvSpPr>
        <p:spPr>
          <a:xfrm>
            <a:off x="2459025" y="2710756"/>
            <a:ext cx="2904642"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تأثير الحريات على المجتمع</a:t>
            </a:r>
            <a:endParaRPr lang="en-US"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C8B84944-0222-3AF8-A13D-8556EED05EFE}"/>
              </a:ext>
            </a:extLst>
          </p:cNvPr>
          <p:cNvSpPr/>
          <p:nvPr/>
        </p:nvSpPr>
        <p:spPr>
          <a:xfrm>
            <a:off x="661492" y="3119438"/>
            <a:ext cx="4702175"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توخي الحذر فيما يتعلق بتأثير الأفكار الأكاديمية على الاستقرار الاجتماعي والسياسي</a:t>
            </a:r>
            <a:endParaRPr lang="en-US" sz="1600"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9430E04A-80F7-8DA7-C6AD-CCAE53F3AF92}"/>
              </a:ext>
            </a:extLst>
          </p:cNvPr>
          <p:cNvSpPr/>
          <p:nvPr/>
        </p:nvSpPr>
        <p:spPr>
          <a:xfrm>
            <a:off x="7511466" y="4771603"/>
            <a:ext cx="340477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المعايير الأكاديمية والاحترافية</a:t>
            </a:r>
            <a:endParaRPr lang="en-US" sz="1833"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A430C2F9-7455-D7ED-8C86-D294CFCD737A}"/>
              </a:ext>
            </a:extLst>
          </p:cNvPr>
          <p:cNvSpPr/>
          <p:nvPr/>
        </p:nvSpPr>
        <p:spPr>
          <a:xfrm>
            <a:off x="6214170" y="5180286"/>
            <a:ext cx="4702076"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يجب أن تتم الممارسات الأكاديمية وفق القواعد العلمية المعترف بها دوليًا</a:t>
            </a:r>
            <a:endParaRPr lang="en-US" sz="1600"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2B2710B2-3958-D8EC-0B9F-3757F90D3711}"/>
              </a:ext>
            </a:extLst>
          </p:cNvPr>
          <p:cNvSpPr/>
          <p:nvPr/>
        </p:nvSpPr>
        <p:spPr>
          <a:xfrm>
            <a:off x="2914277" y="4869160"/>
            <a:ext cx="244938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الرقابة لضمان الجودة</a:t>
            </a:r>
            <a:endParaRPr lang="en-US" sz="1833" b="1"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183F5EF8-A3AB-7BD4-3019-CFD0744A73FC}"/>
              </a:ext>
            </a:extLst>
          </p:cNvPr>
          <p:cNvSpPr/>
          <p:nvPr/>
        </p:nvSpPr>
        <p:spPr>
          <a:xfrm>
            <a:off x="661492" y="5277843"/>
            <a:ext cx="4702175"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مراجعة الأقران ومعايير التقييم تضمن أن الحريات الأكاديمية لا تضر بالجودة العلمية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54057920"/>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610541E3-F904-6D93-7BCC-79E579126A2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21778" y="1288298"/>
            <a:ext cx="3559629" cy="5085184"/>
          </a:xfrm>
          <a:prstGeom prst="rect">
            <a:avLst/>
          </a:prstGeom>
        </p:spPr>
      </p:pic>
      <p:sp>
        <p:nvSpPr>
          <p:cNvPr id="7" name="Text 0">
            <a:extLst>
              <a:ext uri="{FF2B5EF4-FFF2-40B4-BE49-F238E27FC236}">
                <a16:creationId xmlns:a16="http://schemas.microsoft.com/office/drawing/2014/main" id="{3F4869DF-685D-43A8-BA41-4F2A5B7D8723}"/>
              </a:ext>
            </a:extLst>
          </p:cNvPr>
          <p:cNvSpPr/>
          <p:nvPr/>
        </p:nvSpPr>
        <p:spPr>
          <a:xfrm>
            <a:off x="611736" y="1158469"/>
            <a:ext cx="7861671" cy="1090414"/>
          </a:xfrm>
          <a:prstGeom prst="rect">
            <a:avLst/>
          </a:prstGeom>
          <a:noFill/>
          <a:ln/>
        </p:spPr>
        <p:txBody>
          <a:bodyPr wrap="square" lIns="0" tIns="0" rIns="0" bIns="0" rtlCol="0" anchor="t"/>
          <a:lstStyle/>
          <a:p>
            <a:pPr algn="ctr" rtl="1">
              <a:lnSpc>
                <a:spcPts val="4291"/>
              </a:lnSpc>
            </a:pPr>
            <a:r>
              <a:rPr lang="en-US" sz="2800" b="1" dirty="0">
                <a:solidFill>
                  <a:srgbClr val="00B0F0"/>
                </a:solidFill>
                <a:latin typeface="Alexandria" pitchFamily="2" charset="-78"/>
                <a:ea typeface="Instrument Sans Semi Bold" pitchFamily="34" charset="-122"/>
                <a:cs typeface="Alexandria" pitchFamily="2" charset="-78"/>
              </a:rPr>
              <a:t>معوقات الحريات الأكاديمية في الجامعات</a:t>
            </a:r>
            <a:endParaRPr lang="en-US" sz="2800" b="1"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AE2EC8DE-4A0B-5E5B-E5A4-CF52E8B1D864}"/>
              </a:ext>
            </a:extLst>
          </p:cNvPr>
          <p:cNvSpPr/>
          <p:nvPr/>
        </p:nvSpPr>
        <p:spPr>
          <a:xfrm>
            <a:off x="677539" y="1953953"/>
            <a:ext cx="6901796" cy="949178"/>
          </a:xfrm>
          <a:prstGeom prst="roundRect">
            <a:avLst>
              <a:gd name="adj" fmla="val 15919"/>
            </a:avLst>
          </a:prstGeom>
          <a:solidFill>
            <a:srgbClr val="CEE6FD"/>
          </a:solidFill>
          <a:ln/>
        </p:spPr>
      </p:sp>
      <p:sp>
        <p:nvSpPr>
          <p:cNvPr id="9" name="Text 2">
            <a:extLst>
              <a:ext uri="{FF2B5EF4-FFF2-40B4-BE49-F238E27FC236}">
                <a16:creationId xmlns:a16="http://schemas.microsoft.com/office/drawing/2014/main" id="{C156705F-FCF9-4397-658A-09CD49896E81}"/>
              </a:ext>
            </a:extLst>
          </p:cNvPr>
          <p:cNvSpPr/>
          <p:nvPr/>
        </p:nvSpPr>
        <p:spPr>
          <a:xfrm>
            <a:off x="5040290" y="2061157"/>
            <a:ext cx="2181027" cy="272554"/>
          </a:xfrm>
          <a:prstGeom prst="rect">
            <a:avLst/>
          </a:prstGeom>
          <a:noFill/>
          <a:ln/>
        </p:spPr>
        <p:txBody>
          <a:bodyPr wrap="none" lIns="0" tIns="0" rIns="0" bIns="0" rtlCol="0" anchor="t"/>
          <a:lstStyle/>
          <a:p>
            <a:pPr algn="r" rtl="1">
              <a:lnSpc>
                <a:spcPts val="2125"/>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التدخلات السياسية</a:t>
            </a:r>
            <a:endParaRPr lang="en-US" sz="1708"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80CEC960-C255-25FE-4C40-3ADACA5139A2}"/>
              </a:ext>
            </a:extLst>
          </p:cNvPr>
          <p:cNvSpPr/>
          <p:nvPr/>
        </p:nvSpPr>
        <p:spPr>
          <a:xfrm>
            <a:off x="828866" y="2418539"/>
            <a:ext cx="6398815" cy="327654"/>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توجيه الأبحاث والمناهج لخدمة أجندات سياسية وقمع الأفكار المعارضة</a:t>
            </a:r>
            <a:endParaRPr lang="en-US" sz="1600"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AAD30C6A-5E88-984D-F654-4C994C09BEC0}"/>
              </a:ext>
            </a:extLst>
          </p:cNvPr>
          <p:cNvSpPr/>
          <p:nvPr/>
        </p:nvSpPr>
        <p:spPr>
          <a:xfrm>
            <a:off x="610593" y="3027959"/>
            <a:ext cx="6968742" cy="926912"/>
          </a:xfrm>
          <a:prstGeom prst="roundRect">
            <a:avLst>
              <a:gd name="adj" fmla="val 15919"/>
            </a:avLst>
          </a:prstGeom>
          <a:solidFill>
            <a:srgbClr val="CEE6FD"/>
          </a:solidFill>
          <a:ln/>
        </p:spPr>
      </p:sp>
      <p:sp>
        <p:nvSpPr>
          <p:cNvPr id="12" name="Text 5">
            <a:extLst>
              <a:ext uri="{FF2B5EF4-FFF2-40B4-BE49-F238E27FC236}">
                <a16:creationId xmlns:a16="http://schemas.microsoft.com/office/drawing/2014/main" id="{2879F444-89AE-CA16-EE8F-331EC7F69BB4}"/>
              </a:ext>
            </a:extLst>
          </p:cNvPr>
          <p:cNvSpPr/>
          <p:nvPr/>
        </p:nvSpPr>
        <p:spPr>
          <a:xfrm>
            <a:off x="4837636" y="3102335"/>
            <a:ext cx="2405956" cy="272554"/>
          </a:xfrm>
          <a:prstGeom prst="rect">
            <a:avLst/>
          </a:prstGeom>
          <a:noFill/>
          <a:ln/>
        </p:spPr>
        <p:txBody>
          <a:bodyPr wrap="none" lIns="0" tIns="0" rIns="0" bIns="0" rtlCol="0" anchor="t"/>
          <a:lstStyle/>
          <a:p>
            <a:pPr algn="r" rtl="1">
              <a:lnSpc>
                <a:spcPts val="2125"/>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الضغوط الاجتماعية والثقافية</a:t>
            </a:r>
            <a:endParaRPr lang="en-US" sz="1708" b="1"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2E5AE833-2938-CC1C-82FB-B404D33933C1}"/>
              </a:ext>
            </a:extLst>
          </p:cNvPr>
          <p:cNvSpPr/>
          <p:nvPr/>
        </p:nvSpPr>
        <p:spPr>
          <a:xfrm>
            <a:off x="1069980" y="3552442"/>
            <a:ext cx="6049963" cy="268486"/>
          </a:xfrm>
          <a:prstGeom prst="rect">
            <a:avLst/>
          </a:prstGeom>
          <a:noFill/>
          <a:ln/>
        </p:spPr>
        <p:txBody>
          <a:bodyPr wrap="none" lIns="0" tIns="0" rIns="0" bIns="0" rtlCol="0" anchor="t"/>
          <a:lstStyle/>
          <a:p>
            <a:pPr algn="ctr" rtl="1">
              <a:lnSpc>
                <a:spcPts val="2083"/>
              </a:lnSpc>
            </a:pPr>
            <a:r>
              <a:rPr lang="en-US" sz="1600" dirty="0">
                <a:solidFill>
                  <a:srgbClr val="1E3063"/>
                </a:solidFill>
                <a:latin typeface="Alexandria" pitchFamily="2" charset="-78"/>
                <a:ea typeface="Instrument Sans Medium" pitchFamily="34" charset="-122"/>
                <a:cs typeface="Alexandria" pitchFamily="2" charset="-78"/>
              </a:rPr>
              <a:t>قضايا محظورة أكاديميًا كالدين والسياسة تُعيق تطور الفكر النقدي</a:t>
            </a:r>
            <a:endParaRPr lang="en-US" sz="1600"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CF57022C-B300-3348-0893-5DC8656F34CF}"/>
              </a:ext>
            </a:extLst>
          </p:cNvPr>
          <p:cNvSpPr/>
          <p:nvPr/>
        </p:nvSpPr>
        <p:spPr>
          <a:xfrm>
            <a:off x="610592" y="4175424"/>
            <a:ext cx="6968741" cy="950874"/>
          </a:xfrm>
          <a:prstGeom prst="roundRect">
            <a:avLst>
              <a:gd name="adj" fmla="val 15919"/>
            </a:avLst>
          </a:prstGeom>
          <a:solidFill>
            <a:srgbClr val="CEE6FD"/>
          </a:solidFill>
          <a:ln/>
        </p:spPr>
      </p:sp>
      <p:sp>
        <p:nvSpPr>
          <p:cNvPr id="15" name="Text 8">
            <a:extLst>
              <a:ext uri="{FF2B5EF4-FFF2-40B4-BE49-F238E27FC236}">
                <a16:creationId xmlns:a16="http://schemas.microsoft.com/office/drawing/2014/main" id="{255EF2E8-1289-3492-DA35-B748F24702D8}"/>
              </a:ext>
            </a:extLst>
          </p:cNvPr>
          <p:cNvSpPr/>
          <p:nvPr/>
        </p:nvSpPr>
        <p:spPr>
          <a:xfrm>
            <a:off x="5019853" y="4300902"/>
            <a:ext cx="2181027" cy="272554"/>
          </a:xfrm>
          <a:prstGeom prst="rect">
            <a:avLst/>
          </a:prstGeom>
          <a:noFill/>
          <a:ln/>
        </p:spPr>
        <p:txBody>
          <a:bodyPr wrap="none" lIns="0" tIns="0" rIns="0" bIns="0" rtlCol="0" anchor="t"/>
          <a:lstStyle/>
          <a:p>
            <a:pPr algn="r" rtl="1">
              <a:lnSpc>
                <a:spcPts val="2125"/>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الرقابة على المحتوى</a:t>
            </a:r>
            <a:endParaRPr lang="en-US" sz="1708" b="1"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02BE8DDF-FCEB-8A77-61EF-D1512C6FFA02}"/>
              </a:ext>
            </a:extLst>
          </p:cNvPr>
          <p:cNvSpPr/>
          <p:nvPr/>
        </p:nvSpPr>
        <p:spPr>
          <a:xfrm>
            <a:off x="1222460" y="4710433"/>
            <a:ext cx="6049963" cy="268486"/>
          </a:xfrm>
          <a:prstGeom prst="rect">
            <a:avLst/>
          </a:prstGeom>
          <a:noFill/>
          <a:ln/>
        </p:spPr>
        <p:txBody>
          <a:bodyPr wrap="none" lIns="0" tIns="0" rIns="0" bIns="0" rtlCol="0" anchor="t"/>
          <a:lstStyle/>
          <a:p>
            <a:pPr algn="r" rtl="1">
              <a:lnSpc>
                <a:spcPts val="2083"/>
              </a:lnSpc>
            </a:pPr>
            <a:r>
              <a:rPr lang="en-US" sz="1600" dirty="0">
                <a:solidFill>
                  <a:srgbClr val="1E3063"/>
                </a:solidFill>
                <a:latin typeface="Alexandria" pitchFamily="2" charset="-78"/>
                <a:ea typeface="Instrument Sans Medium" pitchFamily="34" charset="-122"/>
                <a:cs typeface="Alexandria" pitchFamily="2" charset="-78"/>
              </a:rPr>
              <a:t>حذف أو تعديل أجزاء من الأبحاث لتوافق توجهات الإدارة أو سياسات الدولة</a:t>
            </a:r>
            <a:endParaRPr lang="en-US" sz="1600"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3771320A-52D2-04A6-7C95-6FB8EC9DFC75}"/>
              </a:ext>
            </a:extLst>
          </p:cNvPr>
          <p:cNvSpPr/>
          <p:nvPr/>
        </p:nvSpPr>
        <p:spPr>
          <a:xfrm>
            <a:off x="610593" y="5322888"/>
            <a:ext cx="6968740" cy="988493"/>
          </a:xfrm>
          <a:prstGeom prst="roundRect">
            <a:avLst>
              <a:gd name="adj" fmla="val 15919"/>
            </a:avLst>
          </a:prstGeom>
          <a:solidFill>
            <a:srgbClr val="CEE6FD"/>
          </a:solidFill>
          <a:ln/>
        </p:spPr>
      </p:sp>
      <p:sp>
        <p:nvSpPr>
          <p:cNvPr id="19" name="Text 11">
            <a:extLst>
              <a:ext uri="{FF2B5EF4-FFF2-40B4-BE49-F238E27FC236}">
                <a16:creationId xmlns:a16="http://schemas.microsoft.com/office/drawing/2014/main" id="{B55FEC27-E956-7807-D54D-F3522738449F}"/>
              </a:ext>
            </a:extLst>
          </p:cNvPr>
          <p:cNvSpPr/>
          <p:nvPr/>
        </p:nvSpPr>
        <p:spPr>
          <a:xfrm>
            <a:off x="4974491" y="5407274"/>
            <a:ext cx="2181027" cy="272554"/>
          </a:xfrm>
          <a:prstGeom prst="rect">
            <a:avLst/>
          </a:prstGeom>
          <a:noFill/>
          <a:ln/>
        </p:spPr>
        <p:txBody>
          <a:bodyPr wrap="none" lIns="0" tIns="0" rIns="0" bIns="0" rtlCol="0" anchor="t"/>
          <a:lstStyle/>
          <a:p>
            <a:pPr algn="r" rtl="1">
              <a:lnSpc>
                <a:spcPts val="2125"/>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الضغوط الاقتصادية</a:t>
            </a:r>
            <a:endParaRPr lang="en-US" sz="1708" b="1"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6D92E701-FBB1-AABA-688C-10035A022583}"/>
              </a:ext>
            </a:extLst>
          </p:cNvPr>
          <p:cNvSpPr/>
          <p:nvPr/>
        </p:nvSpPr>
        <p:spPr>
          <a:xfrm>
            <a:off x="1103455" y="5867921"/>
            <a:ext cx="6049963" cy="268486"/>
          </a:xfrm>
          <a:prstGeom prst="rect">
            <a:avLst/>
          </a:prstGeom>
          <a:noFill/>
          <a:ln/>
        </p:spPr>
        <p:txBody>
          <a:bodyPr wrap="none" lIns="0" tIns="0" rIns="0" bIns="0" rtlCol="0" anchor="t"/>
          <a:lstStyle/>
          <a:p>
            <a:pPr algn="r" rtl="1">
              <a:lnSpc>
                <a:spcPts val="2083"/>
              </a:lnSpc>
            </a:pPr>
            <a:r>
              <a:rPr lang="en-US" sz="1600" dirty="0">
                <a:solidFill>
                  <a:srgbClr val="1E3063"/>
                </a:solidFill>
                <a:latin typeface="Alexandria" pitchFamily="2" charset="-78"/>
                <a:ea typeface="Instrument Sans Medium" pitchFamily="34" charset="-122"/>
                <a:cs typeface="Alexandria" pitchFamily="2" charset="-78"/>
              </a:rPr>
              <a:t>التمويل المشروط من الشركات يفرض قيودًا تضر بحرية البحث العلمي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88575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5D6BF77-5D04-D92E-6613-C1E5D947CC59}"/>
              </a:ext>
            </a:extLst>
          </p:cNvPr>
          <p:cNvSpPr/>
          <p:nvPr/>
        </p:nvSpPr>
        <p:spPr>
          <a:xfrm>
            <a:off x="5870304" y="1546398"/>
            <a:ext cx="5660204" cy="531171"/>
          </a:xfrm>
          <a:prstGeom prst="rect">
            <a:avLst/>
          </a:prstGeom>
          <a:noFill/>
          <a:ln/>
        </p:spPr>
        <p:txBody>
          <a:bodyPr wrap="none" lIns="0" tIns="0" rIns="0" bIns="0" rtlCol="0" anchor="t">
            <a:spAutoFit/>
          </a:bodyPr>
          <a:lstStyle/>
          <a:p>
            <a:pPr algn="r" rtl="1">
              <a:lnSpc>
                <a:spcPts val="4625"/>
              </a:lnSpc>
            </a:pPr>
            <a:r>
              <a:rPr lang="ar-SA" sz="2800" b="1" dirty="0">
                <a:solidFill>
                  <a:srgbClr val="00B0F0"/>
                </a:solidFill>
                <a:latin typeface="Alexandria" pitchFamily="2" charset="-78"/>
                <a:ea typeface="Instrument Sans Semi Bold" pitchFamily="34" charset="-122"/>
                <a:cs typeface="Alexandria" pitchFamily="2" charset="-78"/>
              </a:rPr>
              <a:t>تابع: </a:t>
            </a:r>
            <a:r>
              <a:rPr lang="en-US" sz="2800" b="1" dirty="0" err="1">
                <a:solidFill>
                  <a:srgbClr val="00B0F0"/>
                </a:solidFill>
                <a:latin typeface="Alexandria" pitchFamily="2" charset="-78"/>
                <a:ea typeface="Instrument Sans Semi Bold" pitchFamily="34" charset="-122"/>
                <a:cs typeface="Alexandria" pitchFamily="2" charset="-78"/>
              </a:rPr>
              <a:t>معوقات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الحريات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الأكاديمية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BE9F17E0-1772-B39B-6DC0-E890193A3AB5}"/>
              </a:ext>
            </a:extLst>
          </p:cNvPr>
          <p:cNvSpPr/>
          <p:nvPr/>
        </p:nvSpPr>
        <p:spPr>
          <a:xfrm>
            <a:off x="5840016" y="2607741"/>
            <a:ext cx="50800" cy="1442343"/>
          </a:xfrm>
          <a:prstGeom prst="rect">
            <a:avLst/>
          </a:prstGeom>
          <a:solidFill>
            <a:srgbClr val="84C1FA"/>
          </a:solidFill>
          <a:ln/>
        </p:spPr>
        <p:txBody>
          <a:bodyPr>
            <a:spAutoFit/>
          </a:bodyPr>
          <a:lstStyle/>
          <a:p>
            <a:endParaRPr lang="en-US"/>
          </a:p>
        </p:txBody>
      </p:sp>
      <p:sp>
        <p:nvSpPr>
          <p:cNvPr id="8" name="Text 2">
            <a:extLst>
              <a:ext uri="{FF2B5EF4-FFF2-40B4-BE49-F238E27FC236}">
                <a16:creationId xmlns:a16="http://schemas.microsoft.com/office/drawing/2014/main" id="{B09ACA5A-E356-FC6F-C482-DC31B0CBDB43}"/>
              </a:ext>
            </a:extLst>
          </p:cNvPr>
          <p:cNvSpPr/>
          <p:nvPr/>
        </p:nvSpPr>
        <p:spPr>
          <a:xfrm>
            <a:off x="3206673" y="2633140"/>
            <a:ext cx="2418932"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قوانين الأمن والرقابة</a:t>
            </a:r>
            <a:endParaRPr lang="en-US" sz="1833"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0B516F12-861E-2381-B8A4-BDF18C8C06CA}"/>
              </a:ext>
            </a:extLst>
          </p:cNvPr>
          <p:cNvSpPr/>
          <p:nvPr/>
        </p:nvSpPr>
        <p:spPr>
          <a:xfrm>
            <a:off x="3347642" y="3117427"/>
            <a:ext cx="2277963" cy="907257"/>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قيود باسم "الأمن الوطني" تحدّ من الأبحاث في المواضيع الحساسة</a:t>
            </a:r>
            <a:endParaRPr lang="en-US" sz="1458"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95C67742-AFD8-40EC-3AF8-58E6EE3DC275}"/>
              </a:ext>
            </a:extLst>
          </p:cNvPr>
          <p:cNvSpPr/>
          <p:nvPr/>
        </p:nvSpPr>
        <p:spPr>
          <a:xfrm>
            <a:off x="3119933" y="2607741"/>
            <a:ext cx="50800" cy="1442343"/>
          </a:xfrm>
          <a:prstGeom prst="rect">
            <a:avLst/>
          </a:prstGeom>
          <a:solidFill>
            <a:srgbClr val="84C1FA"/>
          </a:solidFill>
          <a:ln/>
        </p:spPr>
        <p:txBody>
          <a:bodyPr>
            <a:spAutoFit/>
          </a:bodyPr>
          <a:lstStyle/>
          <a:p>
            <a:endParaRPr lang="en-US"/>
          </a:p>
        </p:txBody>
      </p:sp>
      <p:sp>
        <p:nvSpPr>
          <p:cNvPr id="11" name="Text 5">
            <a:extLst>
              <a:ext uri="{FF2B5EF4-FFF2-40B4-BE49-F238E27FC236}">
                <a16:creationId xmlns:a16="http://schemas.microsoft.com/office/drawing/2014/main" id="{829C53D3-5CD8-F4AE-5D9E-5C1563C1D47D}"/>
              </a:ext>
            </a:extLst>
          </p:cNvPr>
          <p:cNvSpPr/>
          <p:nvPr/>
        </p:nvSpPr>
        <p:spPr>
          <a:xfrm>
            <a:off x="937034" y="2633140"/>
            <a:ext cx="196848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المناهج الموجّهة</a:t>
            </a:r>
            <a:endParaRPr lang="en-US" sz="1833"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56B8860C-84C9-88C0-6267-E6EDB1C48E08}"/>
              </a:ext>
            </a:extLst>
          </p:cNvPr>
          <p:cNvSpPr/>
          <p:nvPr/>
        </p:nvSpPr>
        <p:spPr>
          <a:xfrm>
            <a:off x="661492" y="3117427"/>
            <a:ext cx="2244031" cy="907257"/>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إلزام الأساتذة باتباع مناهج محددة يحدّ من الإبداع والتعبير الحر</a:t>
            </a:r>
            <a:endParaRPr lang="en-US" sz="1458"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73872CB4-B5DD-DECC-8555-64DAD57983D8}"/>
              </a:ext>
            </a:extLst>
          </p:cNvPr>
          <p:cNvSpPr/>
          <p:nvPr/>
        </p:nvSpPr>
        <p:spPr>
          <a:xfrm>
            <a:off x="5840016" y="4881364"/>
            <a:ext cx="50800" cy="1139924"/>
          </a:xfrm>
          <a:prstGeom prst="rect">
            <a:avLst/>
          </a:prstGeom>
          <a:solidFill>
            <a:srgbClr val="84C1FA"/>
          </a:solidFill>
          <a:ln/>
        </p:spPr>
        <p:txBody>
          <a:bodyPr>
            <a:spAutoFit/>
          </a:bodyPr>
          <a:lstStyle/>
          <a:p>
            <a:endParaRPr lang="en-US"/>
          </a:p>
        </p:txBody>
      </p:sp>
      <p:sp>
        <p:nvSpPr>
          <p:cNvPr id="14" name="Text 8">
            <a:extLst>
              <a:ext uri="{FF2B5EF4-FFF2-40B4-BE49-F238E27FC236}">
                <a16:creationId xmlns:a16="http://schemas.microsoft.com/office/drawing/2014/main" id="{EEAEC83D-A9BA-F096-7C65-147FA6CD166A}"/>
              </a:ext>
            </a:extLst>
          </p:cNvPr>
          <p:cNvSpPr/>
          <p:nvPr/>
        </p:nvSpPr>
        <p:spPr>
          <a:xfrm>
            <a:off x="3423078" y="4906763"/>
            <a:ext cx="220252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التمييز ضد الأقليات</a:t>
            </a:r>
            <a:endParaRPr lang="en-US" sz="1833"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A8C538E1-F919-B5E9-4625-AB7D6E315BE9}"/>
              </a:ext>
            </a:extLst>
          </p:cNvPr>
          <p:cNvSpPr/>
          <p:nvPr/>
        </p:nvSpPr>
        <p:spPr>
          <a:xfrm>
            <a:off x="661492" y="5391050"/>
            <a:ext cx="4964113"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تقييد مشاركة المجموعات الهامشية في الأبحاث والمناقشات الأكاديمية</a:t>
            </a:r>
            <a:endParaRPr lang="en-US" sz="1458"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0FD0AA51-D2FF-FC98-0E7E-55CEA911819C}"/>
              </a:ext>
            </a:extLst>
          </p:cNvPr>
          <p:cNvSpPr/>
          <p:nvPr/>
        </p:nvSpPr>
        <p:spPr>
          <a:xfrm>
            <a:off x="11511458" y="2607741"/>
            <a:ext cx="50800" cy="1139924"/>
          </a:xfrm>
          <a:prstGeom prst="rect">
            <a:avLst/>
          </a:prstGeom>
          <a:solidFill>
            <a:srgbClr val="84C1FA"/>
          </a:solidFill>
          <a:ln/>
        </p:spPr>
        <p:txBody>
          <a:bodyPr>
            <a:spAutoFit/>
          </a:bodyPr>
          <a:lstStyle/>
          <a:p>
            <a:endParaRPr lang="en-US"/>
          </a:p>
        </p:txBody>
      </p:sp>
      <p:sp>
        <p:nvSpPr>
          <p:cNvPr id="17" name="Text 11">
            <a:extLst>
              <a:ext uri="{FF2B5EF4-FFF2-40B4-BE49-F238E27FC236}">
                <a16:creationId xmlns:a16="http://schemas.microsoft.com/office/drawing/2014/main" id="{80A74443-1027-F7F5-3020-FCAB91670AF1}"/>
              </a:ext>
            </a:extLst>
          </p:cNvPr>
          <p:cNvSpPr/>
          <p:nvPr/>
        </p:nvSpPr>
        <p:spPr>
          <a:xfrm>
            <a:off x="9770989" y="2633140"/>
            <a:ext cx="152605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الرقابة الذاتية</a:t>
            </a:r>
            <a:endParaRPr lang="en-US" sz="1833"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21C13F93-AC06-33B0-93CD-643CF596547F}"/>
              </a:ext>
            </a:extLst>
          </p:cNvPr>
          <p:cNvSpPr/>
          <p:nvPr/>
        </p:nvSpPr>
        <p:spPr>
          <a:xfrm>
            <a:off x="9019086" y="3021742"/>
            <a:ext cx="2385168"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تجنب مواضيع معينة خوفًا من العقوبات أو فقدان الوظيفة</a:t>
            </a:r>
            <a:endParaRPr lang="en-US" sz="1458" dirty="0">
              <a:latin typeface="Alexandria" pitchFamily="2" charset="-78"/>
              <a:cs typeface="Alexandria" pitchFamily="2" charset="-78"/>
            </a:endParaRPr>
          </a:p>
        </p:txBody>
      </p:sp>
      <p:sp>
        <p:nvSpPr>
          <p:cNvPr id="20" name="Shape 13">
            <a:extLst>
              <a:ext uri="{FF2B5EF4-FFF2-40B4-BE49-F238E27FC236}">
                <a16:creationId xmlns:a16="http://schemas.microsoft.com/office/drawing/2014/main" id="{4E985FE4-F93A-F277-4ABC-FA317D11EE9F}"/>
              </a:ext>
            </a:extLst>
          </p:cNvPr>
          <p:cNvSpPr/>
          <p:nvPr/>
        </p:nvSpPr>
        <p:spPr>
          <a:xfrm>
            <a:off x="8791377" y="2607741"/>
            <a:ext cx="50800" cy="1139924"/>
          </a:xfrm>
          <a:prstGeom prst="rect">
            <a:avLst/>
          </a:prstGeom>
          <a:solidFill>
            <a:srgbClr val="84C1FA"/>
          </a:solidFill>
          <a:ln/>
        </p:spPr>
        <p:txBody>
          <a:bodyPr>
            <a:spAutoFit/>
          </a:bodyPr>
          <a:lstStyle/>
          <a:p>
            <a:endParaRPr lang="en-US"/>
          </a:p>
        </p:txBody>
      </p:sp>
      <p:sp>
        <p:nvSpPr>
          <p:cNvPr id="21" name="Text 14">
            <a:extLst>
              <a:ext uri="{FF2B5EF4-FFF2-40B4-BE49-F238E27FC236}">
                <a16:creationId xmlns:a16="http://schemas.microsoft.com/office/drawing/2014/main" id="{D48FF3E6-2881-03D0-5FA1-0E6088D87B61}"/>
              </a:ext>
            </a:extLst>
          </p:cNvPr>
          <p:cNvSpPr/>
          <p:nvPr/>
        </p:nvSpPr>
        <p:spPr>
          <a:xfrm>
            <a:off x="6198109" y="2633140"/>
            <a:ext cx="2378857"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قلة الدعم المؤسسي</a:t>
            </a:r>
            <a:endParaRPr lang="en-US" sz="1833" b="1" dirty="0">
              <a:solidFill>
                <a:schemeClr val="accent2">
                  <a:lumMod val="75000"/>
                </a:schemeClr>
              </a:solidFill>
              <a:latin typeface="Alexandria" pitchFamily="2" charset="-78"/>
              <a:cs typeface="Alexandria" pitchFamily="2" charset="-78"/>
            </a:endParaRPr>
          </a:p>
        </p:txBody>
      </p:sp>
      <p:sp>
        <p:nvSpPr>
          <p:cNvPr id="22" name="Text 15">
            <a:extLst>
              <a:ext uri="{FF2B5EF4-FFF2-40B4-BE49-F238E27FC236}">
                <a16:creationId xmlns:a16="http://schemas.microsoft.com/office/drawing/2014/main" id="{EB12AE98-6FB4-2658-0A21-16CC923095B0}"/>
              </a:ext>
            </a:extLst>
          </p:cNvPr>
          <p:cNvSpPr/>
          <p:nvPr/>
        </p:nvSpPr>
        <p:spPr>
          <a:xfrm>
            <a:off x="6332935" y="3032175"/>
            <a:ext cx="2244031"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غياب الإرادة المؤسسية لتوفير بيئة أكاديمية حرة ومستقلة</a:t>
            </a:r>
            <a:endParaRPr lang="en-US" sz="1458" dirty="0">
              <a:latin typeface="Alexandria" pitchFamily="2" charset="-78"/>
              <a:cs typeface="Alexandria" pitchFamily="2" charset="-78"/>
            </a:endParaRPr>
          </a:p>
        </p:txBody>
      </p:sp>
      <p:sp>
        <p:nvSpPr>
          <p:cNvPr id="24" name="Shape 16">
            <a:extLst>
              <a:ext uri="{FF2B5EF4-FFF2-40B4-BE49-F238E27FC236}">
                <a16:creationId xmlns:a16="http://schemas.microsoft.com/office/drawing/2014/main" id="{7B3D8DC9-5E87-CF65-C542-5E274FDB5A49}"/>
              </a:ext>
            </a:extLst>
          </p:cNvPr>
          <p:cNvSpPr/>
          <p:nvPr/>
        </p:nvSpPr>
        <p:spPr>
          <a:xfrm>
            <a:off x="11511458" y="4751734"/>
            <a:ext cx="50800" cy="837506"/>
          </a:xfrm>
          <a:prstGeom prst="rect">
            <a:avLst/>
          </a:prstGeom>
          <a:solidFill>
            <a:srgbClr val="84C1FA"/>
          </a:solidFill>
          <a:ln/>
        </p:spPr>
        <p:txBody>
          <a:bodyPr>
            <a:spAutoFit/>
          </a:bodyPr>
          <a:lstStyle/>
          <a:p>
            <a:endParaRPr lang="en-US"/>
          </a:p>
        </p:txBody>
      </p:sp>
      <p:sp>
        <p:nvSpPr>
          <p:cNvPr id="26" name="Text 17">
            <a:extLst>
              <a:ext uri="{FF2B5EF4-FFF2-40B4-BE49-F238E27FC236}">
                <a16:creationId xmlns:a16="http://schemas.microsoft.com/office/drawing/2014/main" id="{9A0ED4EF-6B29-6D51-1B43-CCD176D75182}"/>
              </a:ext>
            </a:extLst>
          </p:cNvPr>
          <p:cNvSpPr/>
          <p:nvPr/>
        </p:nvSpPr>
        <p:spPr>
          <a:xfrm>
            <a:off x="10428219" y="4777134"/>
            <a:ext cx="868828" cy="279307"/>
          </a:xfrm>
          <a:prstGeom prst="rect">
            <a:avLst/>
          </a:prstGeom>
          <a:noFill/>
          <a:ln/>
        </p:spPr>
        <p:txBody>
          <a:bodyPr wrap="none" lIns="0" tIns="0" rIns="0" bIns="0" rtlCol="0" anchor="t">
            <a:spAutoFit/>
          </a:bodyPr>
          <a:lstStyle/>
          <a:p>
            <a:pPr algn="r" rtl="1">
              <a:lnSpc>
                <a:spcPts val="2292"/>
              </a:lnSpc>
            </a:pPr>
            <a:r>
              <a:rPr lang="en-US" sz="1833" b="1" dirty="0" err="1">
                <a:solidFill>
                  <a:schemeClr val="accent2">
                    <a:lumMod val="75000"/>
                  </a:schemeClr>
                </a:solidFill>
                <a:latin typeface="Alexandria" pitchFamily="2" charset="-78"/>
                <a:ea typeface="Instrument Sans Semi Bold" pitchFamily="34" charset="-122"/>
                <a:cs typeface="Alexandria" pitchFamily="2" charset="-78"/>
              </a:rPr>
              <a:t>الترهيب</a:t>
            </a:r>
            <a:endParaRPr lang="en-US" sz="1833" b="1" dirty="0">
              <a:solidFill>
                <a:schemeClr val="accent2">
                  <a:lumMod val="75000"/>
                </a:schemeClr>
              </a:solidFill>
              <a:latin typeface="Alexandria" pitchFamily="2" charset="-78"/>
              <a:cs typeface="Alexandria" pitchFamily="2" charset="-78"/>
            </a:endParaRPr>
          </a:p>
        </p:txBody>
      </p:sp>
      <p:sp>
        <p:nvSpPr>
          <p:cNvPr id="27" name="Text 18">
            <a:extLst>
              <a:ext uri="{FF2B5EF4-FFF2-40B4-BE49-F238E27FC236}">
                <a16:creationId xmlns:a16="http://schemas.microsoft.com/office/drawing/2014/main" id="{2DEA0DC1-3E52-DF81-FBE2-6EC1709ED2D4}"/>
              </a:ext>
            </a:extLst>
          </p:cNvPr>
          <p:cNvSpPr/>
          <p:nvPr/>
        </p:nvSpPr>
        <p:spPr>
          <a:xfrm>
            <a:off x="6356592" y="5261421"/>
            <a:ext cx="4940455" cy="276999"/>
          </a:xfrm>
          <a:prstGeom prst="rect">
            <a:avLst/>
          </a:prstGeom>
          <a:noFill/>
          <a:ln/>
        </p:spPr>
        <p:txBody>
          <a:bodyPr wrap="non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التهديدات من داخل الحرم أو خارجه تخلق بيئة غير آمنة للتعبير</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183162417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69ED9A3B-17EA-5365-8EF6-869008C6614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6681" y="1289819"/>
            <a:ext cx="3884465" cy="5082142"/>
          </a:xfrm>
          <a:prstGeom prst="rect">
            <a:avLst/>
          </a:prstGeom>
        </p:spPr>
      </p:pic>
      <p:sp>
        <p:nvSpPr>
          <p:cNvPr id="7" name="Text 0">
            <a:extLst>
              <a:ext uri="{FF2B5EF4-FFF2-40B4-BE49-F238E27FC236}">
                <a16:creationId xmlns:a16="http://schemas.microsoft.com/office/drawing/2014/main" id="{DC1BB318-EBC5-2E44-D85B-A8BC053F3F4A}"/>
              </a:ext>
            </a:extLst>
          </p:cNvPr>
          <p:cNvSpPr/>
          <p:nvPr/>
        </p:nvSpPr>
        <p:spPr>
          <a:xfrm>
            <a:off x="5396731" y="1204293"/>
            <a:ext cx="6245299" cy="454227"/>
          </a:xfrm>
          <a:prstGeom prst="rect">
            <a:avLst/>
          </a:prstGeom>
          <a:noFill/>
          <a:ln/>
        </p:spPr>
        <p:txBody>
          <a:bodyPr wrap="none" lIns="0" tIns="0" rIns="0" bIns="0" rtlCol="0" anchor="t">
            <a:spAutoFit/>
          </a:bodyPr>
          <a:lstStyle/>
          <a:p>
            <a:pPr algn="r" rtl="1">
              <a:lnSpc>
                <a:spcPts val="3833"/>
              </a:lnSpc>
            </a:pPr>
            <a:r>
              <a:rPr lang="en-US" sz="2800" b="1" dirty="0">
                <a:solidFill>
                  <a:srgbClr val="00B0F0"/>
                </a:solidFill>
                <a:latin typeface="Alexandria" pitchFamily="2" charset="-78"/>
                <a:ea typeface="Instrument Sans Semi Bold" pitchFamily="34" charset="-122"/>
                <a:cs typeface="Alexandria" pitchFamily="2" charset="-78"/>
              </a:rPr>
              <a:t>مقترحات لتفعيل </a:t>
            </a:r>
            <a:r>
              <a:rPr lang="en-US" sz="2800" b="1" dirty="0" err="1">
                <a:solidFill>
                  <a:srgbClr val="00B0F0"/>
                </a:solidFill>
                <a:latin typeface="Alexandria" pitchFamily="2" charset="-78"/>
                <a:ea typeface="Instrument Sans Semi Bold" pitchFamily="34" charset="-122"/>
                <a:cs typeface="Alexandria" pitchFamily="2" charset="-78"/>
              </a:rPr>
              <a:t>الحريات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الأكاديمية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6D10AF76-DF7F-A9EC-0C6F-7912A51C3C29}"/>
              </a:ext>
            </a:extLst>
          </p:cNvPr>
          <p:cNvSpPr/>
          <p:nvPr/>
        </p:nvSpPr>
        <p:spPr>
          <a:xfrm>
            <a:off x="11484968" y="1891382"/>
            <a:ext cx="166712" cy="211405"/>
          </a:xfrm>
          <a:prstGeom prst="rect">
            <a:avLst/>
          </a:prstGeom>
          <a:noFill/>
          <a:ln/>
        </p:spPr>
        <p:txBody>
          <a:bodyPr wrap="none" lIns="0" tIns="0" rIns="0" bIns="0" rtlCol="0" anchor="t">
            <a:spAutoFit/>
          </a:bodyPr>
          <a:lstStyle/>
          <a:p>
            <a:pPr rtl="1">
              <a:lnSpc>
                <a:spcPts val="1792"/>
              </a:lnSpc>
            </a:pPr>
            <a:r>
              <a:rPr lang="en-US" sz="1208" dirty="0">
                <a:solidFill>
                  <a:srgbClr val="1E3063"/>
                </a:solidFill>
                <a:latin typeface="Alexandria" pitchFamily="2" charset="-78"/>
                <a:ea typeface="Instrument Sans Light" pitchFamily="34" charset="-122"/>
                <a:cs typeface="Alexandria" pitchFamily="2" charset="-78"/>
              </a:rPr>
              <a:t>01</a:t>
            </a:r>
            <a:endParaRPr lang="en-US" sz="1208"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FF41F799-2D7C-FB7F-EF77-56231C94CA27}"/>
              </a:ext>
            </a:extLst>
          </p:cNvPr>
          <p:cNvSpPr/>
          <p:nvPr/>
        </p:nvSpPr>
        <p:spPr>
          <a:xfrm>
            <a:off x="5121970" y="2139231"/>
            <a:ext cx="6520061" cy="19050"/>
          </a:xfrm>
          <a:prstGeom prst="rect">
            <a:avLst/>
          </a:prstGeom>
          <a:solidFill>
            <a:srgbClr val="84C1FA"/>
          </a:solidFill>
          <a:ln/>
        </p:spPr>
        <p:txBody>
          <a:bodyPr>
            <a:spAutoFit/>
          </a:bodyPr>
          <a:lstStyle/>
          <a:p>
            <a:endParaRPr lang="en-US"/>
          </a:p>
        </p:txBody>
      </p:sp>
      <p:sp>
        <p:nvSpPr>
          <p:cNvPr id="10" name="Text 3">
            <a:extLst>
              <a:ext uri="{FF2B5EF4-FFF2-40B4-BE49-F238E27FC236}">
                <a16:creationId xmlns:a16="http://schemas.microsoft.com/office/drawing/2014/main" id="{5ED3179B-E195-0C83-5F2C-7A17579D1816}"/>
              </a:ext>
            </a:extLst>
          </p:cNvPr>
          <p:cNvSpPr/>
          <p:nvPr/>
        </p:nvSpPr>
        <p:spPr>
          <a:xfrm>
            <a:off x="9992539" y="2255812"/>
            <a:ext cx="1649491" cy="231602"/>
          </a:xfrm>
          <a:prstGeom prst="rect">
            <a:avLst/>
          </a:prstGeom>
          <a:noFill/>
          <a:ln/>
        </p:spPr>
        <p:txBody>
          <a:bodyPr wrap="none" lIns="0" tIns="0" rIns="0" bIns="0" rtlCol="0" anchor="t">
            <a:spAutoFit/>
          </a:bodyPr>
          <a:lstStyle/>
          <a:p>
            <a:pPr algn="r" rtl="1">
              <a:lnSpc>
                <a:spcPts val="1917"/>
              </a:lnSpc>
            </a:pPr>
            <a:r>
              <a:rPr lang="en-US" sz="1542" b="1" dirty="0" err="1">
                <a:solidFill>
                  <a:schemeClr val="accent2">
                    <a:lumMod val="75000"/>
                  </a:schemeClr>
                </a:solidFill>
                <a:latin typeface="Alexandria" pitchFamily="2" charset="-78"/>
                <a:ea typeface="Instrument Sans Semi Bold" pitchFamily="34" charset="-122"/>
                <a:cs typeface="Alexandria" pitchFamily="2" charset="-78"/>
              </a:rPr>
              <a:t>إرساء</a:t>
            </a:r>
            <a:r>
              <a:rPr lang="en-US" sz="1542" b="1" dirty="0">
                <a:solidFill>
                  <a:schemeClr val="accent2">
                    <a:lumMod val="75000"/>
                  </a:schemeClr>
                </a:solidFill>
                <a:latin typeface="Alexandria" pitchFamily="2" charset="-78"/>
                <a:ea typeface="Instrument Sans Semi Bold" pitchFamily="34" charset="-122"/>
                <a:cs typeface="Alexandria" pitchFamily="2" charset="-78"/>
              </a:rPr>
              <a:t> </a:t>
            </a:r>
            <a:r>
              <a:rPr lang="en-US" sz="1542" b="1" dirty="0" err="1">
                <a:solidFill>
                  <a:schemeClr val="accent2">
                    <a:lumMod val="75000"/>
                  </a:schemeClr>
                </a:solidFill>
                <a:latin typeface="Alexandria" pitchFamily="2" charset="-78"/>
                <a:ea typeface="Instrument Sans Semi Bold" pitchFamily="34" charset="-122"/>
                <a:cs typeface="Alexandria" pitchFamily="2" charset="-78"/>
              </a:rPr>
              <a:t>إطار</a:t>
            </a:r>
            <a:r>
              <a:rPr lang="en-US" sz="1542" b="1" dirty="0">
                <a:solidFill>
                  <a:schemeClr val="accent2">
                    <a:lumMod val="75000"/>
                  </a:schemeClr>
                </a:solidFill>
                <a:latin typeface="Alexandria" pitchFamily="2" charset="-78"/>
                <a:ea typeface="Instrument Sans Semi Bold" pitchFamily="34" charset="-122"/>
                <a:cs typeface="Alexandria" pitchFamily="2" charset="-78"/>
              </a:rPr>
              <a:t> </a:t>
            </a:r>
            <a:r>
              <a:rPr lang="en-US" sz="1542" b="1" dirty="0" err="1">
                <a:solidFill>
                  <a:schemeClr val="accent2">
                    <a:lumMod val="75000"/>
                  </a:schemeClr>
                </a:solidFill>
                <a:latin typeface="Alexandria" pitchFamily="2" charset="-78"/>
                <a:ea typeface="Instrument Sans Semi Bold" pitchFamily="34" charset="-122"/>
                <a:cs typeface="Alexandria" pitchFamily="2" charset="-78"/>
              </a:rPr>
              <a:t>قانوني</a:t>
            </a:r>
            <a:endParaRPr lang="en-US" sz="1542"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CCB05B49-7E97-6672-8003-E8E08F64DC11}"/>
              </a:ext>
            </a:extLst>
          </p:cNvPr>
          <p:cNvSpPr/>
          <p:nvPr/>
        </p:nvSpPr>
        <p:spPr>
          <a:xfrm>
            <a:off x="5178723" y="2579762"/>
            <a:ext cx="6463308" cy="230832"/>
          </a:xfrm>
          <a:prstGeom prst="rect">
            <a:avLst/>
          </a:prstGeom>
          <a:noFill/>
          <a:ln/>
        </p:spPr>
        <p:txBody>
          <a:bodyPr wrap="none" lIns="0" tIns="0" rIns="0" bIns="0" rtlCol="0" anchor="t">
            <a:spAutoFit/>
          </a:bodyPr>
          <a:lstStyle/>
          <a:p>
            <a:pPr algn="r" rtl="1">
              <a:lnSpc>
                <a:spcPts val="1792"/>
              </a:lnSpc>
            </a:pPr>
            <a:r>
              <a:rPr lang="en-US" sz="1600" dirty="0" err="1">
                <a:solidFill>
                  <a:srgbClr val="1E3063"/>
                </a:solidFill>
                <a:latin typeface="Alexandria" pitchFamily="2" charset="-78"/>
                <a:ea typeface="Instrument Sans Medium" pitchFamily="34" charset="-122"/>
                <a:cs typeface="Alexandria" pitchFamily="2" charset="-78"/>
              </a:rPr>
              <a:t>قوانين</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تحمي</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حقوق</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الأساتذة</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والطلاب</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في</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البحث</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والتعليم</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والتعبير</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بحرية</a:t>
            </a:r>
            <a:endParaRPr lang="en-US" sz="1600"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53FBBBB5-9BF6-DCFC-4702-95D6330C287E}"/>
              </a:ext>
            </a:extLst>
          </p:cNvPr>
          <p:cNvSpPr/>
          <p:nvPr/>
        </p:nvSpPr>
        <p:spPr>
          <a:xfrm>
            <a:off x="11484968" y="3058294"/>
            <a:ext cx="200376" cy="211405"/>
          </a:xfrm>
          <a:prstGeom prst="rect">
            <a:avLst/>
          </a:prstGeom>
          <a:noFill/>
          <a:ln/>
        </p:spPr>
        <p:txBody>
          <a:bodyPr wrap="none" lIns="0" tIns="0" rIns="0" bIns="0" rtlCol="0" anchor="t">
            <a:spAutoFit/>
          </a:bodyPr>
          <a:lstStyle/>
          <a:p>
            <a:pPr rtl="1">
              <a:lnSpc>
                <a:spcPts val="1792"/>
              </a:lnSpc>
            </a:pPr>
            <a:r>
              <a:rPr lang="en-US" sz="1208" dirty="0">
                <a:solidFill>
                  <a:srgbClr val="1E3063"/>
                </a:solidFill>
                <a:latin typeface="Alexandria" pitchFamily="2" charset="-78"/>
                <a:ea typeface="Instrument Sans Light" pitchFamily="34" charset="-122"/>
                <a:cs typeface="Alexandria" pitchFamily="2" charset="-78"/>
              </a:rPr>
              <a:t>02</a:t>
            </a:r>
            <a:endParaRPr lang="en-US" sz="1208"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F890C090-9AB2-8D8B-0FF3-4BA761BCD529}"/>
              </a:ext>
            </a:extLst>
          </p:cNvPr>
          <p:cNvSpPr/>
          <p:nvPr/>
        </p:nvSpPr>
        <p:spPr>
          <a:xfrm>
            <a:off x="5121970" y="3306142"/>
            <a:ext cx="6520061" cy="19050"/>
          </a:xfrm>
          <a:prstGeom prst="rect">
            <a:avLst/>
          </a:prstGeom>
          <a:solidFill>
            <a:srgbClr val="84C1FA"/>
          </a:solidFill>
          <a:ln/>
        </p:spPr>
        <p:txBody>
          <a:bodyPr>
            <a:spAutoFit/>
          </a:bodyPr>
          <a:lstStyle/>
          <a:p>
            <a:endParaRPr lang="en-US"/>
          </a:p>
        </p:txBody>
      </p:sp>
      <p:sp>
        <p:nvSpPr>
          <p:cNvPr id="14" name="Text 7">
            <a:extLst>
              <a:ext uri="{FF2B5EF4-FFF2-40B4-BE49-F238E27FC236}">
                <a16:creationId xmlns:a16="http://schemas.microsoft.com/office/drawing/2014/main" id="{1AFA7744-90D1-0906-BAE6-4BE6BF51C2FC}"/>
              </a:ext>
            </a:extLst>
          </p:cNvPr>
          <p:cNvSpPr/>
          <p:nvPr/>
        </p:nvSpPr>
        <p:spPr>
          <a:xfrm>
            <a:off x="9231114" y="3422724"/>
            <a:ext cx="2410916" cy="231602"/>
          </a:xfrm>
          <a:prstGeom prst="rect">
            <a:avLst/>
          </a:prstGeom>
          <a:noFill/>
          <a:ln/>
        </p:spPr>
        <p:txBody>
          <a:bodyPr wrap="none" lIns="0" tIns="0" rIns="0" bIns="0" rtlCol="0" anchor="t">
            <a:spAutoFit/>
          </a:bodyPr>
          <a:lstStyle/>
          <a:p>
            <a:pPr algn="r" rtl="1">
              <a:lnSpc>
                <a:spcPts val="1917"/>
              </a:lnSpc>
            </a:pPr>
            <a:r>
              <a:rPr lang="en-US" sz="1542" b="1" dirty="0" err="1">
                <a:solidFill>
                  <a:schemeClr val="accent2">
                    <a:lumMod val="75000"/>
                  </a:schemeClr>
                </a:solidFill>
                <a:latin typeface="Alexandria" pitchFamily="2" charset="-78"/>
                <a:ea typeface="Instrument Sans Semi Bold" pitchFamily="34" charset="-122"/>
                <a:cs typeface="Alexandria" pitchFamily="2" charset="-78"/>
              </a:rPr>
              <a:t>تعزيز</a:t>
            </a:r>
            <a:r>
              <a:rPr lang="en-US" sz="1542" b="1" dirty="0">
                <a:solidFill>
                  <a:schemeClr val="accent2">
                    <a:lumMod val="75000"/>
                  </a:schemeClr>
                </a:solidFill>
                <a:latin typeface="Alexandria" pitchFamily="2" charset="-78"/>
                <a:ea typeface="Instrument Sans Semi Bold" pitchFamily="34" charset="-122"/>
                <a:cs typeface="Alexandria" pitchFamily="2" charset="-78"/>
              </a:rPr>
              <a:t> </a:t>
            </a:r>
            <a:r>
              <a:rPr lang="en-US" sz="1542" b="1" dirty="0" err="1">
                <a:solidFill>
                  <a:schemeClr val="accent2">
                    <a:lumMod val="75000"/>
                  </a:schemeClr>
                </a:solidFill>
                <a:latin typeface="Alexandria" pitchFamily="2" charset="-78"/>
                <a:ea typeface="Instrument Sans Semi Bold" pitchFamily="34" charset="-122"/>
                <a:cs typeface="Alexandria" pitchFamily="2" charset="-78"/>
              </a:rPr>
              <a:t>استقلالية</a:t>
            </a:r>
            <a:r>
              <a:rPr lang="en-US" sz="1542" b="1" dirty="0">
                <a:solidFill>
                  <a:schemeClr val="accent2">
                    <a:lumMod val="75000"/>
                  </a:schemeClr>
                </a:solidFill>
                <a:latin typeface="Alexandria" pitchFamily="2" charset="-78"/>
                <a:ea typeface="Instrument Sans Semi Bold" pitchFamily="34" charset="-122"/>
                <a:cs typeface="Alexandria" pitchFamily="2" charset="-78"/>
              </a:rPr>
              <a:t> </a:t>
            </a:r>
            <a:r>
              <a:rPr lang="en-US" sz="1542" b="1" dirty="0" err="1">
                <a:solidFill>
                  <a:schemeClr val="accent2">
                    <a:lumMod val="75000"/>
                  </a:schemeClr>
                </a:solidFill>
                <a:latin typeface="Alexandria" pitchFamily="2" charset="-78"/>
                <a:ea typeface="Instrument Sans Semi Bold" pitchFamily="34" charset="-122"/>
                <a:cs typeface="Alexandria" pitchFamily="2" charset="-78"/>
              </a:rPr>
              <a:t>الجامعات</a:t>
            </a:r>
            <a:endParaRPr lang="en-US" sz="1542" b="1"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D4E3C4CF-8A7C-5460-84FB-DF9301E2EB12}"/>
              </a:ext>
            </a:extLst>
          </p:cNvPr>
          <p:cNvSpPr/>
          <p:nvPr/>
        </p:nvSpPr>
        <p:spPr>
          <a:xfrm>
            <a:off x="5260058" y="3658172"/>
            <a:ext cx="6463308" cy="696986"/>
          </a:xfrm>
          <a:prstGeom prst="rect">
            <a:avLst/>
          </a:prstGeom>
          <a:noFill/>
          <a:ln/>
        </p:spPr>
        <p:txBody>
          <a:bodyPr wrap="square" lIns="0" tIns="0" rIns="0" bIns="0" rtlCol="0" anchor="t">
            <a:spAutoFit/>
          </a:bodyPr>
          <a:lstStyle/>
          <a:p>
            <a:pPr algn="ctr" rtl="1">
              <a:lnSpc>
                <a:spcPct val="150000"/>
              </a:lnSpc>
            </a:pPr>
            <a:r>
              <a:rPr lang="en-US" sz="1600" dirty="0" err="1">
                <a:solidFill>
                  <a:srgbClr val="1E3063"/>
                </a:solidFill>
                <a:latin typeface="Alexandria" pitchFamily="2" charset="-78"/>
                <a:ea typeface="Instrument Sans Medium" pitchFamily="34" charset="-122"/>
                <a:cs typeface="Alexandria" pitchFamily="2" charset="-78"/>
              </a:rPr>
              <a:t>مجالس</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أكاديمية</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مستقلة</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تضمن</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حرية</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المؤسسات</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بعيدًا</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عن</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الضغوط</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السياسية</a:t>
            </a:r>
            <a:endParaRPr lang="en-US" sz="1600" dirty="0">
              <a:latin typeface="Alexandria" pitchFamily="2" charset="-78"/>
              <a:cs typeface="Alexandria" pitchFamily="2" charset="-78"/>
            </a:endParaRPr>
          </a:p>
        </p:txBody>
      </p:sp>
      <p:sp>
        <p:nvSpPr>
          <p:cNvPr id="16" name="Text 9">
            <a:extLst>
              <a:ext uri="{FF2B5EF4-FFF2-40B4-BE49-F238E27FC236}">
                <a16:creationId xmlns:a16="http://schemas.microsoft.com/office/drawing/2014/main" id="{C96F0D2E-3277-64D4-1FE2-3F9BEC068F90}"/>
              </a:ext>
            </a:extLst>
          </p:cNvPr>
          <p:cNvSpPr/>
          <p:nvPr/>
        </p:nvSpPr>
        <p:spPr>
          <a:xfrm>
            <a:off x="11484968" y="4225205"/>
            <a:ext cx="200376" cy="211405"/>
          </a:xfrm>
          <a:prstGeom prst="rect">
            <a:avLst/>
          </a:prstGeom>
          <a:noFill/>
          <a:ln/>
        </p:spPr>
        <p:txBody>
          <a:bodyPr wrap="none" lIns="0" tIns="0" rIns="0" bIns="0" rtlCol="0" anchor="t">
            <a:spAutoFit/>
          </a:bodyPr>
          <a:lstStyle/>
          <a:p>
            <a:pPr rtl="1">
              <a:lnSpc>
                <a:spcPts val="1792"/>
              </a:lnSpc>
            </a:pPr>
            <a:r>
              <a:rPr lang="en-US" sz="1208" dirty="0">
                <a:solidFill>
                  <a:srgbClr val="1E3063"/>
                </a:solidFill>
                <a:latin typeface="Alexandria" pitchFamily="2" charset="-78"/>
                <a:ea typeface="Instrument Sans Light" pitchFamily="34" charset="-122"/>
                <a:cs typeface="Alexandria" pitchFamily="2" charset="-78"/>
              </a:rPr>
              <a:t>03</a:t>
            </a:r>
            <a:endParaRPr lang="en-US" sz="1208"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40F12290-889E-16E0-970F-53FC40424CF6}"/>
              </a:ext>
            </a:extLst>
          </p:cNvPr>
          <p:cNvSpPr/>
          <p:nvPr/>
        </p:nvSpPr>
        <p:spPr>
          <a:xfrm>
            <a:off x="5121970" y="4473054"/>
            <a:ext cx="6520061" cy="19050"/>
          </a:xfrm>
          <a:prstGeom prst="rect">
            <a:avLst/>
          </a:prstGeom>
          <a:solidFill>
            <a:srgbClr val="84C1FA"/>
          </a:solidFill>
          <a:ln/>
        </p:spPr>
        <p:txBody>
          <a:bodyPr>
            <a:spAutoFit/>
          </a:bodyPr>
          <a:lstStyle/>
          <a:p>
            <a:endParaRPr lang="en-US"/>
          </a:p>
        </p:txBody>
      </p:sp>
      <p:sp>
        <p:nvSpPr>
          <p:cNvPr id="19" name="Text 11">
            <a:extLst>
              <a:ext uri="{FF2B5EF4-FFF2-40B4-BE49-F238E27FC236}">
                <a16:creationId xmlns:a16="http://schemas.microsoft.com/office/drawing/2014/main" id="{09D755B3-89C3-70FB-47E9-8B321BE2DC2F}"/>
              </a:ext>
            </a:extLst>
          </p:cNvPr>
          <p:cNvSpPr/>
          <p:nvPr/>
        </p:nvSpPr>
        <p:spPr>
          <a:xfrm>
            <a:off x="9538889" y="4589636"/>
            <a:ext cx="2103141" cy="231602"/>
          </a:xfrm>
          <a:prstGeom prst="rect">
            <a:avLst/>
          </a:prstGeom>
          <a:noFill/>
          <a:ln/>
        </p:spPr>
        <p:txBody>
          <a:bodyPr wrap="none" lIns="0" tIns="0" rIns="0" bIns="0" rtlCol="0" anchor="t">
            <a:spAutoFit/>
          </a:bodyPr>
          <a:lstStyle/>
          <a:p>
            <a:pPr algn="r" rtl="1">
              <a:lnSpc>
                <a:spcPts val="1917"/>
              </a:lnSpc>
            </a:pPr>
            <a:r>
              <a:rPr lang="en-US" sz="1542" b="1" dirty="0" err="1">
                <a:solidFill>
                  <a:schemeClr val="accent2">
                    <a:lumMod val="75000"/>
                  </a:schemeClr>
                </a:solidFill>
                <a:latin typeface="Alexandria" pitchFamily="2" charset="-78"/>
                <a:ea typeface="Instrument Sans Semi Bold" pitchFamily="34" charset="-122"/>
                <a:cs typeface="Alexandria" pitchFamily="2" charset="-78"/>
              </a:rPr>
              <a:t>توفير</a:t>
            </a:r>
            <a:r>
              <a:rPr lang="en-US" sz="1542" b="1" dirty="0">
                <a:solidFill>
                  <a:schemeClr val="accent2">
                    <a:lumMod val="75000"/>
                  </a:schemeClr>
                </a:solidFill>
                <a:latin typeface="Alexandria" pitchFamily="2" charset="-78"/>
                <a:ea typeface="Instrument Sans Semi Bold" pitchFamily="34" charset="-122"/>
                <a:cs typeface="Alexandria" pitchFamily="2" charset="-78"/>
              </a:rPr>
              <a:t> </a:t>
            </a:r>
            <a:r>
              <a:rPr lang="en-US" sz="1542" b="1" dirty="0" err="1">
                <a:solidFill>
                  <a:schemeClr val="accent2">
                    <a:lumMod val="75000"/>
                  </a:schemeClr>
                </a:solidFill>
                <a:latin typeface="Alexandria" pitchFamily="2" charset="-78"/>
                <a:ea typeface="Instrument Sans Semi Bold" pitchFamily="34" charset="-122"/>
                <a:cs typeface="Alexandria" pitchFamily="2" charset="-78"/>
              </a:rPr>
              <a:t>بيئة</a:t>
            </a:r>
            <a:r>
              <a:rPr lang="en-US" sz="1542" b="1" dirty="0">
                <a:solidFill>
                  <a:schemeClr val="accent2">
                    <a:lumMod val="75000"/>
                  </a:schemeClr>
                </a:solidFill>
                <a:latin typeface="Alexandria" pitchFamily="2" charset="-78"/>
                <a:ea typeface="Instrument Sans Semi Bold" pitchFamily="34" charset="-122"/>
                <a:cs typeface="Alexandria" pitchFamily="2" charset="-78"/>
              </a:rPr>
              <a:t> </a:t>
            </a:r>
            <a:r>
              <a:rPr lang="en-US" sz="1542" b="1" dirty="0" err="1">
                <a:solidFill>
                  <a:schemeClr val="accent2">
                    <a:lumMod val="75000"/>
                  </a:schemeClr>
                </a:solidFill>
                <a:latin typeface="Alexandria" pitchFamily="2" charset="-78"/>
                <a:ea typeface="Instrument Sans Semi Bold" pitchFamily="34" charset="-122"/>
                <a:cs typeface="Alexandria" pitchFamily="2" charset="-78"/>
              </a:rPr>
              <a:t>آمنة</a:t>
            </a:r>
            <a:r>
              <a:rPr lang="en-US" sz="1542" b="1" dirty="0">
                <a:solidFill>
                  <a:schemeClr val="accent2">
                    <a:lumMod val="75000"/>
                  </a:schemeClr>
                </a:solidFill>
                <a:latin typeface="Alexandria" pitchFamily="2" charset="-78"/>
                <a:ea typeface="Instrument Sans Semi Bold" pitchFamily="34" charset="-122"/>
                <a:cs typeface="Alexandria" pitchFamily="2" charset="-78"/>
              </a:rPr>
              <a:t> </a:t>
            </a:r>
            <a:r>
              <a:rPr lang="en-US" sz="1542" b="1" dirty="0" err="1">
                <a:solidFill>
                  <a:schemeClr val="accent2">
                    <a:lumMod val="75000"/>
                  </a:schemeClr>
                </a:solidFill>
                <a:latin typeface="Alexandria" pitchFamily="2" charset="-78"/>
                <a:ea typeface="Instrument Sans Semi Bold" pitchFamily="34" charset="-122"/>
                <a:cs typeface="Alexandria" pitchFamily="2" charset="-78"/>
              </a:rPr>
              <a:t>للتعبير</a:t>
            </a:r>
            <a:endParaRPr lang="en-US" sz="1542" b="1"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046594E3-39E0-919E-0C7B-F519D3042F91}"/>
              </a:ext>
            </a:extLst>
          </p:cNvPr>
          <p:cNvSpPr/>
          <p:nvPr/>
        </p:nvSpPr>
        <p:spPr>
          <a:xfrm>
            <a:off x="5406380" y="4806034"/>
            <a:ext cx="6245300" cy="696986"/>
          </a:xfrm>
          <a:prstGeom prst="rect">
            <a:avLst/>
          </a:prstGeom>
          <a:noFill/>
          <a:ln/>
        </p:spPr>
        <p:txBody>
          <a:bodyPr wrap="square" lIns="0" tIns="0" rIns="0" bIns="0" rtlCol="0" anchor="t">
            <a:spAutoFit/>
          </a:bodyPr>
          <a:lstStyle/>
          <a:p>
            <a:pPr algn="ctr" rtl="1">
              <a:lnSpc>
                <a:spcPct val="150000"/>
              </a:lnSpc>
            </a:pPr>
            <a:r>
              <a:rPr lang="en-US" sz="1600" dirty="0" err="1">
                <a:solidFill>
                  <a:srgbClr val="1E3063"/>
                </a:solidFill>
                <a:latin typeface="Alexandria" pitchFamily="2" charset="-78"/>
                <a:ea typeface="Instrument Sans Medium" pitchFamily="34" charset="-122"/>
                <a:cs typeface="Alexandria" pitchFamily="2" charset="-78"/>
              </a:rPr>
              <a:t>ندوات</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ومحاضرات</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تشجع</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على</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مناقشة</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المواضيع</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المثيرة</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للجدل</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دون</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انتقام</a:t>
            </a:r>
            <a:endParaRPr lang="en-US" sz="1600" dirty="0">
              <a:latin typeface="Alexandria" pitchFamily="2" charset="-78"/>
              <a:cs typeface="Alexandria" pitchFamily="2" charset="-78"/>
            </a:endParaRPr>
          </a:p>
        </p:txBody>
      </p:sp>
      <p:sp>
        <p:nvSpPr>
          <p:cNvPr id="21" name="Text 13">
            <a:extLst>
              <a:ext uri="{FF2B5EF4-FFF2-40B4-BE49-F238E27FC236}">
                <a16:creationId xmlns:a16="http://schemas.microsoft.com/office/drawing/2014/main" id="{5E00ACB8-7CC3-3946-BB0D-A21D279BCF44}"/>
              </a:ext>
            </a:extLst>
          </p:cNvPr>
          <p:cNvSpPr/>
          <p:nvPr/>
        </p:nvSpPr>
        <p:spPr>
          <a:xfrm>
            <a:off x="11484968" y="5392118"/>
            <a:ext cx="201978" cy="211405"/>
          </a:xfrm>
          <a:prstGeom prst="rect">
            <a:avLst/>
          </a:prstGeom>
          <a:noFill/>
          <a:ln/>
        </p:spPr>
        <p:txBody>
          <a:bodyPr wrap="none" lIns="0" tIns="0" rIns="0" bIns="0" rtlCol="0" anchor="t">
            <a:spAutoFit/>
          </a:bodyPr>
          <a:lstStyle/>
          <a:p>
            <a:pPr rtl="1">
              <a:lnSpc>
                <a:spcPts val="1792"/>
              </a:lnSpc>
            </a:pPr>
            <a:r>
              <a:rPr lang="en-US" sz="1208" dirty="0">
                <a:solidFill>
                  <a:srgbClr val="1E3063"/>
                </a:solidFill>
                <a:latin typeface="Alexandria" pitchFamily="2" charset="-78"/>
                <a:ea typeface="Instrument Sans Light" pitchFamily="34" charset="-122"/>
                <a:cs typeface="Alexandria" pitchFamily="2" charset="-78"/>
              </a:rPr>
              <a:t>04</a:t>
            </a:r>
            <a:endParaRPr lang="en-US" sz="1208" dirty="0">
              <a:latin typeface="Alexandria" pitchFamily="2" charset="-78"/>
              <a:cs typeface="Alexandria" pitchFamily="2" charset="-78"/>
            </a:endParaRPr>
          </a:p>
        </p:txBody>
      </p:sp>
      <p:sp>
        <p:nvSpPr>
          <p:cNvPr id="22" name="Shape 14">
            <a:extLst>
              <a:ext uri="{FF2B5EF4-FFF2-40B4-BE49-F238E27FC236}">
                <a16:creationId xmlns:a16="http://schemas.microsoft.com/office/drawing/2014/main" id="{A9B53FEE-6ED8-6540-E264-CE7701401AA0}"/>
              </a:ext>
            </a:extLst>
          </p:cNvPr>
          <p:cNvSpPr/>
          <p:nvPr/>
        </p:nvSpPr>
        <p:spPr>
          <a:xfrm>
            <a:off x="5121970" y="5639966"/>
            <a:ext cx="6520061" cy="19050"/>
          </a:xfrm>
          <a:prstGeom prst="rect">
            <a:avLst/>
          </a:prstGeom>
          <a:solidFill>
            <a:srgbClr val="84C1FA"/>
          </a:solidFill>
          <a:ln/>
        </p:spPr>
        <p:txBody>
          <a:bodyPr>
            <a:spAutoFit/>
          </a:bodyPr>
          <a:lstStyle/>
          <a:p>
            <a:endParaRPr lang="en-US"/>
          </a:p>
        </p:txBody>
      </p:sp>
      <p:sp>
        <p:nvSpPr>
          <p:cNvPr id="24" name="Text 15">
            <a:extLst>
              <a:ext uri="{FF2B5EF4-FFF2-40B4-BE49-F238E27FC236}">
                <a16:creationId xmlns:a16="http://schemas.microsoft.com/office/drawing/2014/main" id="{881FE269-5162-0A59-543B-50CC56C21243}"/>
              </a:ext>
            </a:extLst>
          </p:cNvPr>
          <p:cNvSpPr/>
          <p:nvPr/>
        </p:nvSpPr>
        <p:spPr>
          <a:xfrm>
            <a:off x="9141345" y="5756547"/>
            <a:ext cx="2500685" cy="231602"/>
          </a:xfrm>
          <a:prstGeom prst="rect">
            <a:avLst/>
          </a:prstGeom>
          <a:noFill/>
          <a:ln/>
        </p:spPr>
        <p:txBody>
          <a:bodyPr wrap="none" lIns="0" tIns="0" rIns="0" bIns="0" rtlCol="0" anchor="t">
            <a:spAutoFit/>
          </a:bodyPr>
          <a:lstStyle/>
          <a:p>
            <a:pPr algn="r" rtl="1">
              <a:lnSpc>
                <a:spcPts val="1917"/>
              </a:lnSpc>
            </a:pPr>
            <a:r>
              <a:rPr lang="en-US" sz="1542" b="1" dirty="0" err="1">
                <a:solidFill>
                  <a:schemeClr val="accent2">
                    <a:lumMod val="75000"/>
                  </a:schemeClr>
                </a:solidFill>
                <a:latin typeface="Alexandria" pitchFamily="2" charset="-78"/>
                <a:ea typeface="Instrument Sans Semi Bold" pitchFamily="34" charset="-122"/>
                <a:cs typeface="Alexandria" pitchFamily="2" charset="-78"/>
              </a:rPr>
              <a:t>تعزيز</a:t>
            </a:r>
            <a:r>
              <a:rPr lang="en-US" sz="1542" b="1" dirty="0">
                <a:solidFill>
                  <a:schemeClr val="accent2">
                    <a:lumMod val="75000"/>
                  </a:schemeClr>
                </a:solidFill>
                <a:latin typeface="Alexandria" pitchFamily="2" charset="-78"/>
                <a:ea typeface="Instrument Sans Semi Bold" pitchFamily="34" charset="-122"/>
                <a:cs typeface="Alexandria" pitchFamily="2" charset="-78"/>
              </a:rPr>
              <a:t> </a:t>
            </a:r>
            <a:r>
              <a:rPr lang="en-US" sz="1542" b="1" dirty="0" err="1">
                <a:solidFill>
                  <a:schemeClr val="accent2">
                    <a:lumMod val="75000"/>
                  </a:schemeClr>
                </a:solidFill>
                <a:latin typeface="Alexandria" pitchFamily="2" charset="-78"/>
                <a:ea typeface="Instrument Sans Semi Bold" pitchFamily="34" charset="-122"/>
                <a:cs typeface="Alexandria" pitchFamily="2" charset="-78"/>
              </a:rPr>
              <a:t>الشفافية</a:t>
            </a:r>
            <a:r>
              <a:rPr lang="en-US" sz="1542" b="1" dirty="0">
                <a:solidFill>
                  <a:schemeClr val="accent2">
                    <a:lumMod val="75000"/>
                  </a:schemeClr>
                </a:solidFill>
                <a:latin typeface="Alexandria" pitchFamily="2" charset="-78"/>
                <a:ea typeface="Instrument Sans Semi Bold" pitchFamily="34" charset="-122"/>
                <a:cs typeface="Alexandria" pitchFamily="2" charset="-78"/>
              </a:rPr>
              <a:t> </a:t>
            </a:r>
            <a:r>
              <a:rPr lang="en-US" sz="1542" b="1" dirty="0" err="1">
                <a:solidFill>
                  <a:schemeClr val="accent2">
                    <a:lumMod val="75000"/>
                  </a:schemeClr>
                </a:solidFill>
                <a:latin typeface="Alexandria" pitchFamily="2" charset="-78"/>
                <a:ea typeface="Instrument Sans Semi Bold" pitchFamily="34" charset="-122"/>
                <a:cs typeface="Alexandria" pitchFamily="2" charset="-78"/>
              </a:rPr>
              <a:t>والمساءلة</a:t>
            </a:r>
            <a:endParaRPr lang="en-US" sz="1542" b="1" dirty="0">
              <a:solidFill>
                <a:schemeClr val="accent2">
                  <a:lumMod val="75000"/>
                </a:schemeClr>
              </a:solidFill>
              <a:latin typeface="Alexandria" pitchFamily="2" charset="-78"/>
              <a:cs typeface="Alexandria" pitchFamily="2" charset="-78"/>
            </a:endParaRPr>
          </a:p>
        </p:txBody>
      </p:sp>
      <p:sp>
        <p:nvSpPr>
          <p:cNvPr id="26" name="Text 16">
            <a:extLst>
              <a:ext uri="{FF2B5EF4-FFF2-40B4-BE49-F238E27FC236}">
                <a16:creationId xmlns:a16="http://schemas.microsoft.com/office/drawing/2014/main" id="{E215961C-DDC7-408B-FA42-9D4D3183360D}"/>
              </a:ext>
            </a:extLst>
          </p:cNvPr>
          <p:cNvSpPr/>
          <p:nvPr/>
        </p:nvSpPr>
        <p:spPr>
          <a:xfrm>
            <a:off x="4434930" y="6080497"/>
            <a:ext cx="7207101" cy="230832"/>
          </a:xfrm>
          <a:prstGeom prst="rect">
            <a:avLst/>
          </a:prstGeom>
          <a:noFill/>
          <a:ln/>
        </p:spPr>
        <p:txBody>
          <a:bodyPr wrap="none" lIns="0" tIns="0" rIns="0" bIns="0" rtlCol="0" anchor="t">
            <a:spAutoFit/>
          </a:bodyPr>
          <a:lstStyle/>
          <a:p>
            <a:pPr algn="ctr" rtl="1">
              <a:lnSpc>
                <a:spcPts val="1792"/>
              </a:lnSpc>
            </a:pPr>
            <a:r>
              <a:rPr lang="en-US" sz="1600" dirty="0" err="1">
                <a:solidFill>
                  <a:srgbClr val="1E3063"/>
                </a:solidFill>
                <a:latin typeface="Alexandria" pitchFamily="2" charset="-78"/>
                <a:ea typeface="Instrument Sans Medium" pitchFamily="34" charset="-122"/>
                <a:cs typeface="Alexandria" pitchFamily="2" charset="-78"/>
              </a:rPr>
              <a:t>آليات</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واضحة</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للمساءلة</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تمنع</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الاستغلال</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السياسي</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والاقتصادي</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للحريات</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الأكاديمية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9860196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69ED9A3B-17EA-5365-8EF6-869008C6614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6681" y="1289819"/>
            <a:ext cx="3884465" cy="5082142"/>
          </a:xfrm>
          <a:prstGeom prst="rect">
            <a:avLst/>
          </a:prstGeom>
        </p:spPr>
      </p:pic>
      <p:sp>
        <p:nvSpPr>
          <p:cNvPr id="7" name="Text 0">
            <a:extLst>
              <a:ext uri="{FF2B5EF4-FFF2-40B4-BE49-F238E27FC236}">
                <a16:creationId xmlns:a16="http://schemas.microsoft.com/office/drawing/2014/main" id="{DC1BB318-EBC5-2E44-D85B-A8BC053F3F4A}"/>
              </a:ext>
            </a:extLst>
          </p:cNvPr>
          <p:cNvSpPr/>
          <p:nvPr/>
        </p:nvSpPr>
        <p:spPr>
          <a:xfrm>
            <a:off x="4558360" y="1204293"/>
            <a:ext cx="7083670" cy="454227"/>
          </a:xfrm>
          <a:prstGeom prst="rect">
            <a:avLst/>
          </a:prstGeom>
          <a:noFill/>
          <a:ln/>
        </p:spPr>
        <p:txBody>
          <a:bodyPr wrap="none" lIns="0" tIns="0" rIns="0" bIns="0" rtlCol="0" anchor="t">
            <a:spAutoFit/>
          </a:bodyPr>
          <a:lstStyle/>
          <a:p>
            <a:pPr algn="r" rtl="1">
              <a:lnSpc>
                <a:spcPts val="3833"/>
              </a:lnSpc>
            </a:pPr>
            <a:r>
              <a:rPr lang="ar-SA" sz="2800" b="1" dirty="0">
                <a:solidFill>
                  <a:srgbClr val="00B0F0"/>
                </a:solidFill>
                <a:latin typeface="Alexandria" pitchFamily="2" charset="-78"/>
                <a:ea typeface="Instrument Sans Semi Bold" pitchFamily="34" charset="-122"/>
                <a:cs typeface="Alexandria" pitchFamily="2" charset="-78"/>
              </a:rPr>
              <a:t>تابع: </a:t>
            </a:r>
            <a:r>
              <a:rPr lang="en-US" sz="2800" b="1" dirty="0" err="1">
                <a:solidFill>
                  <a:srgbClr val="00B0F0"/>
                </a:solidFill>
                <a:latin typeface="Alexandria" pitchFamily="2" charset="-78"/>
                <a:ea typeface="Instrument Sans Semi Bold" pitchFamily="34" charset="-122"/>
                <a:cs typeface="Alexandria" pitchFamily="2" charset="-78"/>
              </a:rPr>
              <a:t>مقترحات</a:t>
            </a:r>
            <a:r>
              <a:rPr lang="en-US" sz="2800" b="1" dirty="0">
                <a:solidFill>
                  <a:srgbClr val="00B0F0"/>
                </a:solidFill>
                <a:latin typeface="Alexandria" pitchFamily="2" charset="-78"/>
                <a:ea typeface="Instrument Sans Semi Bold" pitchFamily="34" charset="-122"/>
                <a:cs typeface="Alexandria" pitchFamily="2" charset="-78"/>
              </a:rPr>
              <a:t> لتفعيل </a:t>
            </a:r>
            <a:r>
              <a:rPr lang="en-US" sz="2800" b="1" dirty="0" err="1">
                <a:solidFill>
                  <a:srgbClr val="00B0F0"/>
                </a:solidFill>
                <a:latin typeface="Alexandria" pitchFamily="2" charset="-78"/>
                <a:ea typeface="Instrument Sans Semi Bold" pitchFamily="34" charset="-122"/>
                <a:cs typeface="Alexandria" pitchFamily="2" charset="-78"/>
              </a:rPr>
              <a:t>الحريات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الأكاديمية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6D10AF76-DF7F-A9EC-0C6F-7912A51C3C29}"/>
              </a:ext>
            </a:extLst>
          </p:cNvPr>
          <p:cNvSpPr/>
          <p:nvPr/>
        </p:nvSpPr>
        <p:spPr>
          <a:xfrm>
            <a:off x="11484968" y="1891382"/>
            <a:ext cx="205184" cy="211405"/>
          </a:xfrm>
          <a:prstGeom prst="rect">
            <a:avLst/>
          </a:prstGeom>
          <a:noFill/>
          <a:ln/>
        </p:spPr>
        <p:txBody>
          <a:bodyPr wrap="none" lIns="0" tIns="0" rIns="0" bIns="0" rtlCol="0" anchor="t">
            <a:spAutoFit/>
          </a:bodyPr>
          <a:lstStyle/>
          <a:p>
            <a:pPr rtl="1">
              <a:lnSpc>
                <a:spcPts val="1792"/>
              </a:lnSpc>
            </a:pPr>
            <a:r>
              <a:rPr lang="ar-SA" sz="1208" dirty="0">
                <a:solidFill>
                  <a:srgbClr val="1E3063"/>
                </a:solidFill>
                <a:latin typeface="Alexandria" pitchFamily="2" charset="-78"/>
                <a:ea typeface="Instrument Sans Light" pitchFamily="34" charset="-122"/>
                <a:cs typeface="Alexandria" pitchFamily="2" charset="-78"/>
              </a:rPr>
              <a:t>05</a:t>
            </a:r>
            <a:endParaRPr lang="en-US" sz="1208"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FF41F799-2D7C-FB7F-EF77-56231C94CA27}"/>
              </a:ext>
            </a:extLst>
          </p:cNvPr>
          <p:cNvSpPr/>
          <p:nvPr/>
        </p:nvSpPr>
        <p:spPr>
          <a:xfrm>
            <a:off x="5121970" y="2139231"/>
            <a:ext cx="6520061" cy="19050"/>
          </a:xfrm>
          <a:prstGeom prst="rect">
            <a:avLst/>
          </a:prstGeom>
          <a:solidFill>
            <a:srgbClr val="84C1FA"/>
          </a:solidFill>
          <a:ln/>
        </p:spPr>
        <p:txBody>
          <a:bodyPr>
            <a:spAutoFit/>
          </a:bodyPr>
          <a:lstStyle/>
          <a:p>
            <a:endParaRPr lang="en-US"/>
          </a:p>
        </p:txBody>
      </p:sp>
      <p:sp>
        <p:nvSpPr>
          <p:cNvPr id="10" name="Text 3">
            <a:extLst>
              <a:ext uri="{FF2B5EF4-FFF2-40B4-BE49-F238E27FC236}">
                <a16:creationId xmlns:a16="http://schemas.microsoft.com/office/drawing/2014/main" id="{5ED3179B-E195-0C83-5F2C-7A17579D1816}"/>
              </a:ext>
            </a:extLst>
          </p:cNvPr>
          <p:cNvSpPr/>
          <p:nvPr/>
        </p:nvSpPr>
        <p:spPr>
          <a:xfrm>
            <a:off x="8968220" y="2255812"/>
            <a:ext cx="2673810" cy="231602"/>
          </a:xfrm>
          <a:prstGeom prst="rect">
            <a:avLst/>
          </a:prstGeom>
          <a:noFill/>
          <a:ln/>
        </p:spPr>
        <p:txBody>
          <a:bodyPr wrap="none" lIns="0" tIns="0" rIns="0" bIns="0" rtlCol="0" anchor="t">
            <a:spAutoFit/>
          </a:bodyPr>
          <a:lstStyle/>
          <a:p>
            <a:pPr algn="r" rtl="1">
              <a:lnSpc>
                <a:spcPts val="1917"/>
              </a:lnSpc>
            </a:pPr>
            <a:r>
              <a:rPr lang="ar-SA" sz="1542" b="1" dirty="0">
                <a:solidFill>
                  <a:schemeClr val="accent2">
                    <a:lumMod val="75000"/>
                  </a:schemeClr>
                </a:solidFill>
                <a:latin typeface="Alexandria" pitchFamily="2" charset="-78"/>
                <a:ea typeface="Instrument Sans Semi Bold" pitchFamily="34" charset="-122"/>
                <a:cs typeface="Alexandria" pitchFamily="2" charset="-78"/>
              </a:rPr>
              <a:t>دعم الأكاديميين المستقلين</a:t>
            </a:r>
          </a:p>
        </p:txBody>
      </p:sp>
      <p:sp>
        <p:nvSpPr>
          <p:cNvPr id="11" name="Text 4">
            <a:extLst>
              <a:ext uri="{FF2B5EF4-FFF2-40B4-BE49-F238E27FC236}">
                <a16:creationId xmlns:a16="http://schemas.microsoft.com/office/drawing/2014/main" id="{CCB05B49-7E97-6672-8003-E8E08F64DC11}"/>
              </a:ext>
            </a:extLst>
          </p:cNvPr>
          <p:cNvSpPr/>
          <p:nvPr/>
        </p:nvSpPr>
        <p:spPr>
          <a:xfrm>
            <a:off x="5178723" y="2579762"/>
            <a:ext cx="6463308" cy="230832"/>
          </a:xfrm>
          <a:prstGeom prst="rect">
            <a:avLst/>
          </a:prstGeom>
          <a:noFill/>
          <a:ln/>
        </p:spPr>
        <p:txBody>
          <a:bodyPr wrap="none" lIns="0" tIns="0" rIns="0" bIns="0" rtlCol="0" anchor="t">
            <a:spAutoFit/>
          </a:bodyPr>
          <a:lstStyle/>
          <a:p>
            <a:pPr algn="r" rtl="1">
              <a:lnSpc>
                <a:spcPts val="1792"/>
              </a:lnSpc>
            </a:pPr>
            <a:r>
              <a:rPr lang="ar-SA" sz="1600" dirty="0">
                <a:solidFill>
                  <a:srgbClr val="1E3063"/>
                </a:solidFill>
                <a:latin typeface="Alexandria" pitchFamily="2" charset="-78"/>
                <a:ea typeface="Instrument Sans Medium" pitchFamily="34" charset="-122"/>
                <a:cs typeface="Alexandria" pitchFamily="2" charset="-78"/>
              </a:rPr>
              <a:t>تمويل مستقل وحماية قانونية للباحثين الذين يواجهون ضغوطًا خارجية</a:t>
            </a:r>
          </a:p>
        </p:txBody>
      </p:sp>
      <p:sp>
        <p:nvSpPr>
          <p:cNvPr id="12" name="Text 5">
            <a:extLst>
              <a:ext uri="{FF2B5EF4-FFF2-40B4-BE49-F238E27FC236}">
                <a16:creationId xmlns:a16="http://schemas.microsoft.com/office/drawing/2014/main" id="{53FBBBB5-9BF6-DCFC-4702-95D6330C287E}"/>
              </a:ext>
            </a:extLst>
          </p:cNvPr>
          <p:cNvSpPr/>
          <p:nvPr/>
        </p:nvSpPr>
        <p:spPr>
          <a:xfrm>
            <a:off x="11484968" y="3058294"/>
            <a:ext cx="206788" cy="211405"/>
          </a:xfrm>
          <a:prstGeom prst="rect">
            <a:avLst/>
          </a:prstGeom>
          <a:noFill/>
          <a:ln/>
        </p:spPr>
        <p:txBody>
          <a:bodyPr wrap="none" lIns="0" tIns="0" rIns="0" bIns="0" rtlCol="0" anchor="t">
            <a:spAutoFit/>
          </a:bodyPr>
          <a:lstStyle/>
          <a:p>
            <a:pPr rtl="1">
              <a:lnSpc>
                <a:spcPts val="1792"/>
              </a:lnSpc>
            </a:pPr>
            <a:r>
              <a:rPr lang="ar-SA" sz="1208" dirty="0">
                <a:solidFill>
                  <a:srgbClr val="1E3063"/>
                </a:solidFill>
                <a:latin typeface="Alexandria" pitchFamily="2" charset="-78"/>
                <a:ea typeface="Instrument Sans Light" pitchFamily="34" charset="-122"/>
                <a:cs typeface="Alexandria" pitchFamily="2" charset="-78"/>
              </a:rPr>
              <a:t>06</a:t>
            </a:r>
            <a:endParaRPr lang="en-US" sz="1208"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F890C090-9AB2-8D8B-0FF3-4BA761BCD529}"/>
              </a:ext>
            </a:extLst>
          </p:cNvPr>
          <p:cNvSpPr/>
          <p:nvPr/>
        </p:nvSpPr>
        <p:spPr>
          <a:xfrm>
            <a:off x="5121970" y="3306142"/>
            <a:ext cx="6520061" cy="19050"/>
          </a:xfrm>
          <a:prstGeom prst="rect">
            <a:avLst/>
          </a:prstGeom>
          <a:solidFill>
            <a:srgbClr val="84C1FA"/>
          </a:solidFill>
          <a:ln/>
        </p:spPr>
        <p:txBody>
          <a:bodyPr>
            <a:spAutoFit/>
          </a:bodyPr>
          <a:lstStyle/>
          <a:p>
            <a:endParaRPr lang="en-US"/>
          </a:p>
        </p:txBody>
      </p:sp>
      <p:sp>
        <p:nvSpPr>
          <p:cNvPr id="14" name="Text 7">
            <a:extLst>
              <a:ext uri="{FF2B5EF4-FFF2-40B4-BE49-F238E27FC236}">
                <a16:creationId xmlns:a16="http://schemas.microsoft.com/office/drawing/2014/main" id="{1AFA7744-90D1-0906-BAE6-4BE6BF51C2FC}"/>
              </a:ext>
            </a:extLst>
          </p:cNvPr>
          <p:cNvSpPr/>
          <p:nvPr/>
        </p:nvSpPr>
        <p:spPr>
          <a:xfrm>
            <a:off x="8995472" y="3422724"/>
            <a:ext cx="2646558" cy="231602"/>
          </a:xfrm>
          <a:prstGeom prst="rect">
            <a:avLst/>
          </a:prstGeom>
          <a:noFill/>
          <a:ln/>
        </p:spPr>
        <p:txBody>
          <a:bodyPr wrap="none" lIns="0" tIns="0" rIns="0" bIns="0" rtlCol="0" anchor="t">
            <a:spAutoFit/>
          </a:bodyPr>
          <a:lstStyle/>
          <a:p>
            <a:pPr algn="r" rtl="1">
              <a:lnSpc>
                <a:spcPts val="1917"/>
              </a:lnSpc>
            </a:pPr>
            <a:r>
              <a:rPr lang="ar-SA" sz="1542" b="1" dirty="0">
                <a:solidFill>
                  <a:schemeClr val="accent2">
                    <a:lumMod val="75000"/>
                  </a:schemeClr>
                </a:solidFill>
                <a:latin typeface="Alexandria" pitchFamily="2" charset="-78"/>
                <a:ea typeface="Instrument Sans Semi Bold" pitchFamily="34" charset="-122"/>
                <a:cs typeface="Alexandria" pitchFamily="2" charset="-78"/>
              </a:rPr>
              <a:t>سياسات مرنة للتنوع الفكري</a:t>
            </a:r>
          </a:p>
        </p:txBody>
      </p:sp>
      <p:sp>
        <p:nvSpPr>
          <p:cNvPr id="15" name="Text 8">
            <a:extLst>
              <a:ext uri="{FF2B5EF4-FFF2-40B4-BE49-F238E27FC236}">
                <a16:creationId xmlns:a16="http://schemas.microsoft.com/office/drawing/2014/main" id="{D4E3C4CF-8A7C-5460-84FB-DF9301E2EB12}"/>
              </a:ext>
            </a:extLst>
          </p:cNvPr>
          <p:cNvSpPr/>
          <p:nvPr/>
        </p:nvSpPr>
        <p:spPr>
          <a:xfrm>
            <a:off x="5260058" y="3658172"/>
            <a:ext cx="6463308" cy="327654"/>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تشجيع النقد البنّاء وقبول الأفكار المخالفة للرأي السائد</a:t>
            </a:r>
          </a:p>
        </p:txBody>
      </p:sp>
      <p:sp>
        <p:nvSpPr>
          <p:cNvPr id="16" name="Text 9">
            <a:extLst>
              <a:ext uri="{FF2B5EF4-FFF2-40B4-BE49-F238E27FC236}">
                <a16:creationId xmlns:a16="http://schemas.microsoft.com/office/drawing/2014/main" id="{C96F0D2E-3277-64D4-1FE2-3F9BEC068F90}"/>
              </a:ext>
            </a:extLst>
          </p:cNvPr>
          <p:cNvSpPr/>
          <p:nvPr/>
        </p:nvSpPr>
        <p:spPr>
          <a:xfrm>
            <a:off x="11484968" y="4225205"/>
            <a:ext cx="197170" cy="211405"/>
          </a:xfrm>
          <a:prstGeom prst="rect">
            <a:avLst/>
          </a:prstGeom>
          <a:noFill/>
          <a:ln/>
        </p:spPr>
        <p:txBody>
          <a:bodyPr wrap="none" lIns="0" tIns="0" rIns="0" bIns="0" rtlCol="0" anchor="t">
            <a:spAutoFit/>
          </a:bodyPr>
          <a:lstStyle/>
          <a:p>
            <a:pPr rtl="1">
              <a:lnSpc>
                <a:spcPts val="1792"/>
              </a:lnSpc>
            </a:pPr>
            <a:r>
              <a:rPr lang="ar-SA" sz="1208" dirty="0">
                <a:solidFill>
                  <a:srgbClr val="1E3063"/>
                </a:solidFill>
                <a:latin typeface="Alexandria" pitchFamily="2" charset="-78"/>
                <a:ea typeface="Instrument Sans Light" pitchFamily="34" charset="-122"/>
                <a:cs typeface="Alexandria" pitchFamily="2" charset="-78"/>
              </a:rPr>
              <a:t>07</a:t>
            </a:r>
            <a:endParaRPr lang="en-US" sz="1208"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40F12290-889E-16E0-970F-53FC40424CF6}"/>
              </a:ext>
            </a:extLst>
          </p:cNvPr>
          <p:cNvSpPr/>
          <p:nvPr/>
        </p:nvSpPr>
        <p:spPr>
          <a:xfrm>
            <a:off x="5121970" y="4473054"/>
            <a:ext cx="6520061" cy="19050"/>
          </a:xfrm>
          <a:prstGeom prst="rect">
            <a:avLst/>
          </a:prstGeom>
          <a:solidFill>
            <a:srgbClr val="84C1FA"/>
          </a:solidFill>
          <a:ln/>
        </p:spPr>
        <p:txBody>
          <a:bodyPr>
            <a:spAutoFit/>
          </a:bodyPr>
          <a:lstStyle/>
          <a:p>
            <a:endParaRPr lang="en-US"/>
          </a:p>
        </p:txBody>
      </p:sp>
      <p:sp>
        <p:nvSpPr>
          <p:cNvPr id="19" name="Text 11">
            <a:extLst>
              <a:ext uri="{FF2B5EF4-FFF2-40B4-BE49-F238E27FC236}">
                <a16:creationId xmlns:a16="http://schemas.microsoft.com/office/drawing/2014/main" id="{09D755B3-89C3-70FB-47E9-8B321BE2DC2F}"/>
              </a:ext>
            </a:extLst>
          </p:cNvPr>
          <p:cNvSpPr/>
          <p:nvPr/>
        </p:nvSpPr>
        <p:spPr>
          <a:xfrm>
            <a:off x="9114094" y="4589636"/>
            <a:ext cx="2527936" cy="231602"/>
          </a:xfrm>
          <a:prstGeom prst="rect">
            <a:avLst/>
          </a:prstGeom>
          <a:noFill/>
          <a:ln/>
        </p:spPr>
        <p:txBody>
          <a:bodyPr wrap="none" lIns="0" tIns="0" rIns="0" bIns="0" rtlCol="0" anchor="t">
            <a:spAutoFit/>
          </a:bodyPr>
          <a:lstStyle/>
          <a:p>
            <a:pPr algn="r" rtl="1">
              <a:lnSpc>
                <a:spcPts val="1917"/>
              </a:lnSpc>
            </a:pPr>
            <a:r>
              <a:rPr lang="ar-SA" sz="1542" b="1" dirty="0">
                <a:solidFill>
                  <a:schemeClr val="accent2">
                    <a:lumMod val="75000"/>
                  </a:schemeClr>
                </a:solidFill>
                <a:latin typeface="Alexandria" pitchFamily="2" charset="-78"/>
                <a:ea typeface="Instrument Sans Semi Bold" pitchFamily="34" charset="-122"/>
                <a:cs typeface="Alexandria" pitchFamily="2" charset="-78"/>
              </a:rPr>
              <a:t>التدريب على حقوق الحريات</a:t>
            </a:r>
          </a:p>
        </p:txBody>
      </p:sp>
      <p:sp>
        <p:nvSpPr>
          <p:cNvPr id="20" name="Text 12">
            <a:extLst>
              <a:ext uri="{FF2B5EF4-FFF2-40B4-BE49-F238E27FC236}">
                <a16:creationId xmlns:a16="http://schemas.microsoft.com/office/drawing/2014/main" id="{046594E3-39E0-919E-0C7B-F519D3042F91}"/>
              </a:ext>
            </a:extLst>
          </p:cNvPr>
          <p:cNvSpPr/>
          <p:nvPr/>
        </p:nvSpPr>
        <p:spPr>
          <a:xfrm>
            <a:off x="5406380" y="4806034"/>
            <a:ext cx="6245300" cy="327654"/>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برامج تعليمية تبني وعيًا لدى الطلاب والأساتذة بحقوقهم الأكاديمية</a:t>
            </a:r>
          </a:p>
        </p:txBody>
      </p:sp>
      <p:sp>
        <p:nvSpPr>
          <p:cNvPr id="21" name="Text 13">
            <a:extLst>
              <a:ext uri="{FF2B5EF4-FFF2-40B4-BE49-F238E27FC236}">
                <a16:creationId xmlns:a16="http://schemas.microsoft.com/office/drawing/2014/main" id="{5E00ACB8-7CC3-3946-BB0D-A21D279BCF44}"/>
              </a:ext>
            </a:extLst>
          </p:cNvPr>
          <p:cNvSpPr/>
          <p:nvPr/>
        </p:nvSpPr>
        <p:spPr>
          <a:xfrm>
            <a:off x="11484968" y="5392118"/>
            <a:ext cx="206788" cy="211405"/>
          </a:xfrm>
          <a:prstGeom prst="rect">
            <a:avLst/>
          </a:prstGeom>
          <a:noFill/>
          <a:ln/>
        </p:spPr>
        <p:txBody>
          <a:bodyPr wrap="none" lIns="0" tIns="0" rIns="0" bIns="0" rtlCol="0" anchor="t">
            <a:spAutoFit/>
          </a:bodyPr>
          <a:lstStyle/>
          <a:p>
            <a:pPr rtl="1">
              <a:lnSpc>
                <a:spcPts val="1792"/>
              </a:lnSpc>
            </a:pPr>
            <a:r>
              <a:rPr lang="ar-SA" sz="1208" dirty="0">
                <a:solidFill>
                  <a:srgbClr val="1E3063"/>
                </a:solidFill>
                <a:latin typeface="Alexandria" pitchFamily="2" charset="-78"/>
                <a:ea typeface="Instrument Sans Light" pitchFamily="34" charset="-122"/>
                <a:cs typeface="Alexandria" pitchFamily="2" charset="-78"/>
              </a:rPr>
              <a:t>08</a:t>
            </a:r>
            <a:endParaRPr lang="en-US" sz="1208" dirty="0">
              <a:latin typeface="Alexandria" pitchFamily="2" charset="-78"/>
              <a:cs typeface="Alexandria" pitchFamily="2" charset="-78"/>
            </a:endParaRPr>
          </a:p>
        </p:txBody>
      </p:sp>
      <p:sp>
        <p:nvSpPr>
          <p:cNvPr id="22" name="Shape 14">
            <a:extLst>
              <a:ext uri="{FF2B5EF4-FFF2-40B4-BE49-F238E27FC236}">
                <a16:creationId xmlns:a16="http://schemas.microsoft.com/office/drawing/2014/main" id="{A9B53FEE-6ED8-6540-E264-CE7701401AA0}"/>
              </a:ext>
            </a:extLst>
          </p:cNvPr>
          <p:cNvSpPr/>
          <p:nvPr/>
        </p:nvSpPr>
        <p:spPr>
          <a:xfrm>
            <a:off x="5121970" y="5639966"/>
            <a:ext cx="6520061" cy="19050"/>
          </a:xfrm>
          <a:prstGeom prst="rect">
            <a:avLst/>
          </a:prstGeom>
          <a:solidFill>
            <a:srgbClr val="84C1FA"/>
          </a:solidFill>
          <a:ln/>
        </p:spPr>
        <p:txBody>
          <a:bodyPr>
            <a:spAutoFit/>
          </a:bodyPr>
          <a:lstStyle/>
          <a:p>
            <a:endParaRPr lang="en-US"/>
          </a:p>
        </p:txBody>
      </p:sp>
      <p:sp>
        <p:nvSpPr>
          <p:cNvPr id="24" name="Text 15">
            <a:extLst>
              <a:ext uri="{FF2B5EF4-FFF2-40B4-BE49-F238E27FC236}">
                <a16:creationId xmlns:a16="http://schemas.microsoft.com/office/drawing/2014/main" id="{881FE269-5162-0A59-543B-50CC56C21243}"/>
              </a:ext>
            </a:extLst>
          </p:cNvPr>
          <p:cNvSpPr/>
          <p:nvPr/>
        </p:nvSpPr>
        <p:spPr>
          <a:xfrm>
            <a:off x="9271188" y="5756547"/>
            <a:ext cx="2370842" cy="231602"/>
          </a:xfrm>
          <a:prstGeom prst="rect">
            <a:avLst/>
          </a:prstGeom>
          <a:noFill/>
          <a:ln/>
        </p:spPr>
        <p:txBody>
          <a:bodyPr wrap="none" lIns="0" tIns="0" rIns="0" bIns="0" rtlCol="0" anchor="t">
            <a:spAutoFit/>
          </a:bodyPr>
          <a:lstStyle/>
          <a:p>
            <a:pPr algn="r" rtl="1">
              <a:lnSpc>
                <a:spcPts val="1917"/>
              </a:lnSpc>
            </a:pPr>
            <a:r>
              <a:rPr lang="ar-SA" sz="1542" b="1" dirty="0">
                <a:solidFill>
                  <a:schemeClr val="accent2">
                    <a:lumMod val="75000"/>
                  </a:schemeClr>
                </a:solidFill>
                <a:latin typeface="Alexandria" pitchFamily="2" charset="-78"/>
                <a:ea typeface="Instrument Sans Semi Bold" pitchFamily="34" charset="-122"/>
                <a:cs typeface="Alexandria" pitchFamily="2" charset="-78"/>
              </a:rPr>
              <a:t>التعاون الأكاديمي الدولي</a:t>
            </a:r>
          </a:p>
        </p:txBody>
      </p:sp>
      <p:sp>
        <p:nvSpPr>
          <p:cNvPr id="26" name="Text 16">
            <a:extLst>
              <a:ext uri="{FF2B5EF4-FFF2-40B4-BE49-F238E27FC236}">
                <a16:creationId xmlns:a16="http://schemas.microsoft.com/office/drawing/2014/main" id="{E215961C-DDC7-408B-FA42-9D4D3183360D}"/>
              </a:ext>
            </a:extLst>
          </p:cNvPr>
          <p:cNvSpPr/>
          <p:nvPr/>
        </p:nvSpPr>
        <p:spPr>
          <a:xfrm>
            <a:off x="4434930" y="6080497"/>
            <a:ext cx="7207101" cy="230832"/>
          </a:xfrm>
          <a:prstGeom prst="rect">
            <a:avLst/>
          </a:prstGeom>
          <a:noFill/>
          <a:ln/>
        </p:spPr>
        <p:txBody>
          <a:bodyPr wrap="none" lIns="0" tIns="0" rIns="0" bIns="0" rtlCol="0" anchor="t">
            <a:spAutoFit/>
          </a:bodyPr>
          <a:lstStyle/>
          <a:p>
            <a:pPr algn="ctr" rtl="1">
              <a:lnSpc>
                <a:spcPts val="1792"/>
              </a:lnSpc>
            </a:pPr>
            <a:r>
              <a:rPr lang="ar-SA" sz="1600" dirty="0">
                <a:solidFill>
                  <a:srgbClr val="1E3063"/>
                </a:solidFill>
                <a:latin typeface="Alexandria" pitchFamily="2" charset="-78"/>
                <a:ea typeface="Instrument Sans Medium" pitchFamily="34" charset="-122"/>
                <a:cs typeface="Alexandria" pitchFamily="2" charset="-78"/>
              </a:rPr>
              <a:t>تبادل الأفكار والممارسات مع مؤسسات عالمية لرفع مستوى الحريات الأكاديمية</a:t>
            </a:r>
          </a:p>
        </p:txBody>
      </p:sp>
    </p:spTree>
    <p:extLst>
      <p:ext uri="{BB962C8B-B14F-4D97-AF65-F5344CB8AC3E}">
        <p14:creationId xmlns:p14="http://schemas.microsoft.com/office/powerpoint/2010/main" val="304562330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D5087D3-05E9-1F53-3186-3EE21F30C7CA}"/>
              </a:ext>
            </a:extLst>
          </p:cNvPr>
          <p:cNvSpPr/>
          <p:nvPr/>
        </p:nvSpPr>
        <p:spPr>
          <a:xfrm>
            <a:off x="2626179" y="623860"/>
            <a:ext cx="4674358" cy="425373"/>
          </a:xfrm>
          <a:prstGeom prst="rect">
            <a:avLst/>
          </a:prstGeom>
          <a:noFill/>
          <a:ln/>
        </p:spPr>
        <p:txBody>
          <a:bodyPr wrap="none" lIns="0" tIns="0" rIns="0" bIns="0" rtlCol="0" anchor="t">
            <a:spAutoFit/>
          </a:bodyPr>
          <a:lstStyle/>
          <a:p>
            <a:pPr algn="r" rtl="1">
              <a:lnSpc>
                <a:spcPts val="3500"/>
              </a:lnSpc>
            </a:pPr>
            <a:r>
              <a:rPr lang="en-US" sz="2800" b="1" dirty="0">
                <a:solidFill>
                  <a:srgbClr val="00B0F0"/>
                </a:solidFill>
                <a:latin typeface="Alexandria" pitchFamily="2" charset="-78"/>
                <a:ea typeface="Instrument Sans Semi Bold" pitchFamily="34" charset="-122"/>
                <a:cs typeface="Alexandria" pitchFamily="2" charset="-78"/>
              </a:rPr>
              <a:t>مستويات الحرية الأكاديمية</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A70F6CBE-8F36-2C1F-263D-DEE015749E69}"/>
              </a:ext>
            </a:extLst>
          </p:cNvPr>
          <p:cNvSpPr/>
          <p:nvPr/>
        </p:nvSpPr>
        <p:spPr>
          <a:xfrm>
            <a:off x="1333001" y="1330545"/>
            <a:ext cx="9881593" cy="201315"/>
          </a:xfrm>
          <a:prstGeom prst="rect">
            <a:avLst/>
          </a:prstGeom>
          <a:noFill/>
          <a:ln/>
        </p:spPr>
        <p:txBody>
          <a:bodyPr wrap="none" lIns="0" tIns="0" rIns="0" bIns="0" rtlCol="0" anchor="t"/>
          <a:lstStyle/>
          <a:p>
            <a:pPr algn="ctr" rtl="1">
              <a:lnSpc>
                <a:spcPts val="1583"/>
              </a:lnSpc>
            </a:pPr>
            <a:r>
              <a:rPr lang="en-US" sz="1800" dirty="0">
                <a:solidFill>
                  <a:srgbClr val="1E3063"/>
                </a:solidFill>
                <a:latin typeface="Alexandria" pitchFamily="2" charset="-78"/>
                <a:ea typeface="Instrument Sans Medium" pitchFamily="34" charset="-122"/>
                <a:cs typeface="Alexandria" pitchFamily="2" charset="-78"/>
              </a:rPr>
              <a:t>الحرية الأكاديمية مفهوم شامل يتداخل في عدة مستويات داخل المجتمع الأكاديمي وخارجه.</a:t>
            </a:r>
            <a:endParaRPr lang="en-US" sz="1800"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096B78A8-592E-FC44-C988-2ED4A46A4EA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2309" y="1561184"/>
            <a:ext cx="4766171" cy="4766171"/>
          </a:xfrm>
          <a:prstGeom prst="rect">
            <a:avLst/>
          </a:prstGeom>
        </p:spPr>
      </p:pic>
      <p:sp>
        <p:nvSpPr>
          <p:cNvPr id="10" name="Shape 2">
            <a:extLst>
              <a:ext uri="{FF2B5EF4-FFF2-40B4-BE49-F238E27FC236}">
                <a16:creationId xmlns:a16="http://schemas.microsoft.com/office/drawing/2014/main" id="{0B26D93C-1ADC-5D75-8C1C-3C65FE98C7D4}"/>
              </a:ext>
            </a:extLst>
          </p:cNvPr>
          <p:cNvSpPr/>
          <p:nvPr/>
        </p:nvSpPr>
        <p:spPr>
          <a:xfrm>
            <a:off x="11476525" y="2348880"/>
            <a:ext cx="38100" cy="772914"/>
          </a:xfrm>
          <a:prstGeom prst="rect">
            <a:avLst/>
          </a:prstGeom>
          <a:solidFill>
            <a:srgbClr val="84C1FA"/>
          </a:solidFill>
          <a:ln/>
        </p:spPr>
      </p:sp>
      <p:sp>
        <p:nvSpPr>
          <p:cNvPr id="11" name="Text 3">
            <a:extLst>
              <a:ext uri="{FF2B5EF4-FFF2-40B4-BE49-F238E27FC236}">
                <a16:creationId xmlns:a16="http://schemas.microsoft.com/office/drawing/2014/main" id="{358F41F0-EA7D-6546-2DC9-0D380575E64A}"/>
              </a:ext>
            </a:extLst>
          </p:cNvPr>
          <p:cNvSpPr/>
          <p:nvPr/>
        </p:nvSpPr>
        <p:spPr>
          <a:xfrm>
            <a:off x="9637562" y="2367930"/>
            <a:ext cx="1676741" cy="230832"/>
          </a:xfrm>
          <a:prstGeom prst="rect">
            <a:avLst/>
          </a:prstGeom>
          <a:noFill/>
          <a:ln/>
        </p:spPr>
        <p:txBody>
          <a:bodyPr wrap="none" lIns="0" tIns="0" rIns="0" bIns="0" rtlCol="0" anchor="t">
            <a:spAutoFit/>
          </a:bodyPr>
          <a:lstStyle/>
          <a:p>
            <a:pPr algn="r" rtl="1">
              <a:lnSpc>
                <a:spcPts val="175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المستوى الفردي</a:t>
            </a:r>
            <a:endParaRPr lang="en-US" sz="1600"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BC157576-CD74-3D2F-228A-49D9D8372D8F}"/>
              </a:ext>
            </a:extLst>
          </p:cNvPr>
          <p:cNvSpPr/>
          <p:nvPr/>
        </p:nvSpPr>
        <p:spPr>
          <a:xfrm>
            <a:off x="9180306" y="2700114"/>
            <a:ext cx="2133997" cy="410369"/>
          </a:xfrm>
          <a:prstGeom prst="rect">
            <a:avLst/>
          </a:prstGeom>
          <a:noFill/>
          <a:ln/>
        </p:spPr>
        <p:txBody>
          <a:bodyPr wrap="square" lIns="0" tIns="0" rIns="0" bIns="0" rtlCol="0" anchor="t">
            <a:spAutoFit/>
          </a:bodyPr>
          <a:lstStyle/>
          <a:p>
            <a:pPr algn="ctr" rtl="1">
              <a:lnSpc>
                <a:spcPts val="1583"/>
              </a:lnSpc>
            </a:pPr>
            <a:r>
              <a:rPr lang="en-US" dirty="0">
                <a:solidFill>
                  <a:srgbClr val="1E3063"/>
                </a:solidFill>
                <a:latin typeface="Alexandria" pitchFamily="2" charset="-78"/>
                <a:ea typeface="Instrument Sans Medium" pitchFamily="34" charset="-122"/>
                <a:cs typeface="Alexandria" pitchFamily="2" charset="-78"/>
              </a:rPr>
              <a:t>حقوق الأفراد في التعبير والتفكير والتعلم باستقلالية</a:t>
            </a:r>
            <a:endParaRPr lang="en-US"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0DCDC475-F3AC-026E-844E-43315AD93088}"/>
              </a:ext>
            </a:extLst>
          </p:cNvPr>
          <p:cNvSpPr/>
          <p:nvPr/>
        </p:nvSpPr>
        <p:spPr>
          <a:xfrm>
            <a:off x="7963417" y="2307101"/>
            <a:ext cx="38100" cy="772914"/>
          </a:xfrm>
          <a:prstGeom prst="rect">
            <a:avLst/>
          </a:prstGeom>
          <a:solidFill>
            <a:srgbClr val="84C1FA"/>
          </a:solidFill>
          <a:ln/>
        </p:spPr>
      </p:sp>
      <p:sp>
        <p:nvSpPr>
          <p:cNvPr id="14" name="Text 6">
            <a:extLst>
              <a:ext uri="{FF2B5EF4-FFF2-40B4-BE49-F238E27FC236}">
                <a16:creationId xmlns:a16="http://schemas.microsoft.com/office/drawing/2014/main" id="{CEAB1E3E-7237-E909-41D8-F1E5DF0193F7}"/>
              </a:ext>
            </a:extLst>
          </p:cNvPr>
          <p:cNvSpPr/>
          <p:nvPr/>
        </p:nvSpPr>
        <p:spPr>
          <a:xfrm>
            <a:off x="5760572" y="2326151"/>
            <a:ext cx="2040623" cy="230832"/>
          </a:xfrm>
          <a:prstGeom prst="rect">
            <a:avLst/>
          </a:prstGeom>
          <a:noFill/>
          <a:ln/>
        </p:spPr>
        <p:txBody>
          <a:bodyPr wrap="none" lIns="0" tIns="0" rIns="0" bIns="0" rtlCol="0" anchor="t">
            <a:spAutoFit/>
          </a:bodyPr>
          <a:lstStyle/>
          <a:p>
            <a:pPr algn="r" rtl="1">
              <a:lnSpc>
                <a:spcPts val="175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المستوى المؤسسي</a:t>
            </a:r>
            <a:endParaRPr lang="en-US" sz="1600" b="1" dirty="0">
              <a:solidFill>
                <a:schemeClr val="accent2">
                  <a:lumMod val="75000"/>
                </a:schemeClr>
              </a:solidFill>
              <a:latin typeface="Alexandria" pitchFamily="2" charset="-78"/>
              <a:cs typeface="Alexandria" pitchFamily="2" charset="-78"/>
            </a:endParaRPr>
          </a:p>
        </p:txBody>
      </p:sp>
      <p:sp>
        <p:nvSpPr>
          <p:cNvPr id="15" name="Text 7">
            <a:extLst>
              <a:ext uri="{FF2B5EF4-FFF2-40B4-BE49-F238E27FC236}">
                <a16:creationId xmlns:a16="http://schemas.microsoft.com/office/drawing/2014/main" id="{9602A1AA-F9B8-FCB5-E66E-CE1F610076A8}"/>
              </a:ext>
            </a:extLst>
          </p:cNvPr>
          <p:cNvSpPr/>
          <p:nvPr/>
        </p:nvSpPr>
        <p:spPr>
          <a:xfrm>
            <a:off x="5667098" y="2658335"/>
            <a:ext cx="2134096" cy="410369"/>
          </a:xfrm>
          <a:prstGeom prst="rect">
            <a:avLst/>
          </a:prstGeom>
          <a:noFill/>
          <a:ln/>
        </p:spPr>
        <p:txBody>
          <a:bodyPr wrap="square" lIns="0" tIns="0" rIns="0" bIns="0" rtlCol="0" anchor="t">
            <a:spAutoFit/>
          </a:bodyPr>
          <a:lstStyle/>
          <a:p>
            <a:pPr algn="ctr" rtl="1">
              <a:lnSpc>
                <a:spcPts val="1583"/>
              </a:lnSpc>
            </a:pPr>
            <a:r>
              <a:rPr lang="en-US" dirty="0">
                <a:solidFill>
                  <a:srgbClr val="1E3063"/>
                </a:solidFill>
                <a:latin typeface="Alexandria" pitchFamily="2" charset="-78"/>
                <a:ea typeface="Instrument Sans Medium" pitchFamily="34" charset="-122"/>
                <a:cs typeface="Alexandria" pitchFamily="2" charset="-78"/>
              </a:rPr>
              <a:t>استقلالية الجامعات في اتخاذ قراراتها الأكاديمية</a:t>
            </a:r>
            <a:endParaRPr lang="en-US" dirty="0">
              <a:latin typeface="Alexandria" pitchFamily="2" charset="-78"/>
              <a:cs typeface="Alexandria" pitchFamily="2" charset="-78"/>
            </a:endParaRPr>
          </a:p>
        </p:txBody>
      </p:sp>
      <p:sp>
        <p:nvSpPr>
          <p:cNvPr id="16" name="Shape 8">
            <a:extLst>
              <a:ext uri="{FF2B5EF4-FFF2-40B4-BE49-F238E27FC236}">
                <a16:creationId xmlns:a16="http://schemas.microsoft.com/office/drawing/2014/main" id="{4837EB7D-32FE-77C2-6399-4BDE822B8234}"/>
              </a:ext>
            </a:extLst>
          </p:cNvPr>
          <p:cNvSpPr/>
          <p:nvPr/>
        </p:nvSpPr>
        <p:spPr>
          <a:xfrm>
            <a:off x="11476525" y="4060113"/>
            <a:ext cx="38100" cy="772914"/>
          </a:xfrm>
          <a:prstGeom prst="rect">
            <a:avLst/>
          </a:prstGeom>
          <a:solidFill>
            <a:srgbClr val="84C1FA"/>
          </a:solidFill>
          <a:ln/>
        </p:spPr>
      </p:sp>
      <p:sp>
        <p:nvSpPr>
          <p:cNvPr id="17" name="Text 9">
            <a:extLst>
              <a:ext uri="{FF2B5EF4-FFF2-40B4-BE49-F238E27FC236}">
                <a16:creationId xmlns:a16="http://schemas.microsoft.com/office/drawing/2014/main" id="{5EDDC76B-46EB-78A5-7496-576AC9586A2B}"/>
              </a:ext>
            </a:extLst>
          </p:cNvPr>
          <p:cNvSpPr/>
          <p:nvPr/>
        </p:nvSpPr>
        <p:spPr>
          <a:xfrm>
            <a:off x="9485276" y="4079163"/>
            <a:ext cx="1829027" cy="230832"/>
          </a:xfrm>
          <a:prstGeom prst="rect">
            <a:avLst/>
          </a:prstGeom>
          <a:noFill/>
          <a:ln/>
        </p:spPr>
        <p:txBody>
          <a:bodyPr wrap="none" lIns="0" tIns="0" rIns="0" bIns="0" rtlCol="0" anchor="t">
            <a:spAutoFit/>
          </a:bodyPr>
          <a:lstStyle/>
          <a:p>
            <a:pPr algn="r" rtl="1">
              <a:lnSpc>
                <a:spcPts val="175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المستوى الجماعي</a:t>
            </a:r>
            <a:endParaRPr lang="en-US" sz="1600" b="1" dirty="0">
              <a:solidFill>
                <a:schemeClr val="accent2">
                  <a:lumMod val="75000"/>
                </a:schemeClr>
              </a:solidFill>
              <a:latin typeface="Alexandria" pitchFamily="2" charset="-78"/>
              <a:cs typeface="Alexandria" pitchFamily="2" charset="-78"/>
            </a:endParaRPr>
          </a:p>
        </p:txBody>
      </p:sp>
      <p:sp>
        <p:nvSpPr>
          <p:cNvPr id="19" name="Text 10">
            <a:extLst>
              <a:ext uri="{FF2B5EF4-FFF2-40B4-BE49-F238E27FC236}">
                <a16:creationId xmlns:a16="http://schemas.microsoft.com/office/drawing/2014/main" id="{AAD1A1AD-9BE6-11B0-C768-1010B76BBA50}"/>
              </a:ext>
            </a:extLst>
          </p:cNvPr>
          <p:cNvSpPr/>
          <p:nvPr/>
        </p:nvSpPr>
        <p:spPr>
          <a:xfrm>
            <a:off x="8563366" y="4411347"/>
            <a:ext cx="2750937" cy="430887"/>
          </a:xfrm>
          <a:prstGeom prst="rect">
            <a:avLst/>
          </a:prstGeom>
          <a:noFill/>
          <a:ln/>
        </p:spPr>
        <p:txBody>
          <a:bodyPr wrap="square" lIns="0" tIns="0" rIns="0" bIns="0" rtlCol="0" anchor="t">
            <a:spAutoFit/>
          </a:bodyPr>
          <a:lstStyle/>
          <a:p>
            <a:pPr algn="ctr" rtl="1"/>
            <a:r>
              <a:rPr lang="en-US" dirty="0">
                <a:solidFill>
                  <a:srgbClr val="1E3063"/>
                </a:solidFill>
                <a:latin typeface="Alexandria" pitchFamily="2" charset="-78"/>
                <a:ea typeface="Instrument Sans Medium" pitchFamily="34" charset="-122"/>
                <a:cs typeface="Alexandria" pitchFamily="2" charset="-78"/>
              </a:rPr>
              <a:t>حرية مجموعات البحث في العمل وتبادل الأفكار</a:t>
            </a:r>
            <a:endParaRPr lang="en-US" dirty="0">
              <a:latin typeface="Alexandria" pitchFamily="2" charset="-78"/>
              <a:cs typeface="Alexandria" pitchFamily="2" charset="-78"/>
            </a:endParaRPr>
          </a:p>
        </p:txBody>
      </p:sp>
      <p:sp>
        <p:nvSpPr>
          <p:cNvPr id="20" name="Shape 11">
            <a:extLst>
              <a:ext uri="{FF2B5EF4-FFF2-40B4-BE49-F238E27FC236}">
                <a16:creationId xmlns:a16="http://schemas.microsoft.com/office/drawing/2014/main" id="{405EB1AE-27BD-503D-FDC2-585E9A2390BC}"/>
              </a:ext>
            </a:extLst>
          </p:cNvPr>
          <p:cNvSpPr/>
          <p:nvPr/>
        </p:nvSpPr>
        <p:spPr>
          <a:xfrm>
            <a:off x="7942656" y="4076105"/>
            <a:ext cx="38100" cy="772914"/>
          </a:xfrm>
          <a:prstGeom prst="rect">
            <a:avLst/>
          </a:prstGeom>
          <a:solidFill>
            <a:srgbClr val="84C1FA"/>
          </a:solidFill>
          <a:ln/>
        </p:spPr>
      </p:sp>
      <p:sp>
        <p:nvSpPr>
          <p:cNvPr id="21" name="Text 12">
            <a:extLst>
              <a:ext uri="{FF2B5EF4-FFF2-40B4-BE49-F238E27FC236}">
                <a16:creationId xmlns:a16="http://schemas.microsoft.com/office/drawing/2014/main" id="{DE6CDB0C-0635-5483-96E3-746CCFBFB1A9}"/>
              </a:ext>
            </a:extLst>
          </p:cNvPr>
          <p:cNvSpPr/>
          <p:nvPr/>
        </p:nvSpPr>
        <p:spPr>
          <a:xfrm>
            <a:off x="4702667" y="4095155"/>
            <a:ext cx="3077766" cy="230832"/>
          </a:xfrm>
          <a:prstGeom prst="rect">
            <a:avLst/>
          </a:prstGeom>
          <a:noFill/>
          <a:ln/>
        </p:spPr>
        <p:txBody>
          <a:bodyPr wrap="none" lIns="0" tIns="0" rIns="0" bIns="0" rtlCol="0" anchor="t">
            <a:spAutoFit/>
          </a:bodyPr>
          <a:lstStyle/>
          <a:p>
            <a:pPr algn="r" rtl="1">
              <a:lnSpc>
                <a:spcPts val="175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المستوى الاجتماعي والسياسي</a:t>
            </a:r>
            <a:endParaRPr lang="en-US" sz="1600" b="1" dirty="0">
              <a:solidFill>
                <a:schemeClr val="accent2">
                  <a:lumMod val="75000"/>
                </a:schemeClr>
              </a:solidFill>
              <a:latin typeface="Alexandria" pitchFamily="2" charset="-78"/>
              <a:cs typeface="Alexandria" pitchFamily="2" charset="-78"/>
            </a:endParaRPr>
          </a:p>
        </p:txBody>
      </p:sp>
      <p:sp>
        <p:nvSpPr>
          <p:cNvPr id="22" name="Text 13">
            <a:extLst>
              <a:ext uri="{FF2B5EF4-FFF2-40B4-BE49-F238E27FC236}">
                <a16:creationId xmlns:a16="http://schemas.microsoft.com/office/drawing/2014/main" id="{027BCAEF-AD2D-FE2D-4A5A-5A3CCBCD7EE8}"/>
              </a:ext>
            </a:extLst>
          </p:cNvPr>
          <p:cNvSpPr/>
          <p:nvPr/>
        </p:nvSpPr>
        <p:spPr>
          <a:xfrm>
            <a:off x="5646337" y="4427339"/>
            <a:ext cx="2134096" cy="410369"/>
          </a:xfrm>
          <a:prstGeom prst="rect">
            <a:avLst/>
          </a:prstGeom>
          <a:noFill/>
          <a:ln/>
        </p:spPr>
        <p:txBody>
          <a:bodyPr wrap="square" lIns="0" tIns="0" rIns="0" bIns="0" rtlCol="0" anchor="t">
            <a:spAutoFit/>
          </a:bodyPr>
          <a:lstStyle/>
          <a:p>
            <a:pPr algn="ctr" rtl="1">
              <a:lnSpc>
                <a:spcPts val="1583"/>
              </a:lnSpc>
            </a:pPr>
            <a:r>
              <a:rPr lang="en-US" dirty="0">
                <a:solidFill>
                  <a:srgbClr val="1E3063"/>
                </a:solidFill>
                <a:latin typeface="Alexandria" pitchFamily="2" charset="-78"/>
                <a:ea typeface="Instrument Sans Medium" pitchFamily="34" charset="-122"/>
                <a:cs typeface="Alexandria" pitchFamily="2" charset="-78"/>
              </a:rPr>
              <a:t>الحماية القانونية والتأثير على السياسات التعليمية</a:t>
            </a:r>
            <a:endParaRPr lang="en-US" dirty="0">
              <a:latin typeface="Alexandria" pitchFamily="2" charset="-78"/>
              <a:cs typeface="Alexandria" pitchFamily="2" charset="-78"/>
            </a:endParaRPr>
          </a:p>
        </p:txBody>
      </p:sp>
      <p:sp>
        <p:nvSpPr>
          <p:cNvPr id="24" name="Shape 14">
            <a:extLst>
              <a:ext uri="{FF2B5EF4-FFF2-40B4-BE49-F238E27FC236}">
                <a16:creationId xmlns:a16="http://schemas.microsoft.com/office/drawing/2014/main" id="{93AA7C0E-384F-27D4-01E9-E21C1A0EBE61}"/>
              </a:ext>
            </a:extLst>
          </p:cNvPr>
          <p:cNvSpPr/>
          <p:nvPr/>
        </p:nvSpPr>
        <p:spPr>
          <a:xfrm>
            <a:off x="10721107" y="5440047"/>
            <a:ext cx="38100" cy="571599"/>
          </a:xfrm>
          <a:prstGeom prst="rect">
            <a:avLst/>
          </a:prstGeom>
          <a:solidFill>
            <a:srgbClr val="84C1FA"/>
          </a:solidFill>
          <a:ln/>
        </p:spPr>
      </p:sp>
      <p:sp>
        <p:nvSpPr>
          <p:cNvPr id="26" name="Text 15">
            <a:extLst>
              <a:ext uri="{FF2B5EF4-FFF2-40B4-BE49-F238E27FC236}">
                <a16:creationId xmlns:a16="http://schemas.microsoft.com/office/drawing/2014/main" id="{40B5047A-CAC1-D12C-08DB-3CB60EE7A111}"/>
              </a:ext>
            </a:extLst>
          </p:cNvPr>
          <p:cNvSpPr/>
          <p:nvPr/>
        </p:nvSpPr>
        <p:spPr>
          <a:xfrm>
            <a:off x="8917410" y="5459097"/>
            <a:ext cx="1641475" cy="230832"/>
          </a:xfrm>
          <a:prstGeom prst="rect">
            <a:avLst/>
          </a:prstGeom>
          <a:noFill/>
          <a:ln/>
        </p:spPr>
        <p:txBody>
          <a:bodyPr wrap="none" lIns="0" tIns="0" rIns="0" bIns="0" rtlCol="0" anchor="t">
            <a:spAutoFit/>
          </a:bodyPr>
          <a:lstStyle/>
          <a:p>
            <a:pPr algn="r" rtl="1">
              <a:lnSpc>
                <a:spcPts val="175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المستوى الدولي</a:t>
            </a:r>
            <a:endParaRPr lang="en-US" sz="1600" b="1" dirty="0">
              <a:solidFill>
                <a:schemeClr val="accent2">
                  <a:lumMod val="75000"/>
                </a:schemeClr>
              </a:solidFill>
              <a:latin typeface="Alexandria" pitchFamily="2" charset="-78"/>
              <a:cs typeface="Alexandria" pitchFamily="2" charset="-78"/>
            </a:endParaRPr>
          </a:p>
        </p:txBody>
      </p:sp>
      <p:sp>
        <p:nvSpPr>
          <p:cNvPr id="27" name="Text 16">
            <a:extLst>
              <a:ext uri="{FF2B5EF4-FFF2-40B4-BE49-F238E27FC236}">
                <a16:creationId xmlns:a16="http://schemas.microsoft.com/office/drawing/2014/main" id="{4BA3A84D-40E5-2734-BF2F-9F3D8A3658BA}"/>
              </a:ext>
            </a:extLst>
          </p:cNvPr>
          <p:cNvSpPr/>
          <p:nvPr/>
        </p:nvSpPr>
        <p:spPr>
          <a:xfrm>
            <a:off x="6823887" y="5791281"/>
            <a:ext cx="3734997" cy="205184"/>
          </a:xfrm>
          <a:prstGeom prst="rect">
            <a:avLst/>
          </a:prstGeom>
          <a:noFill/>
          <a:ln/>
        </p:spPr>
        <p:txBody>
          <a:bodyPr wrap="none" lIns="0" tIns="0" rIns="0" bIns="0" rtlCol="0" anchor="t">
            <a:spAutoFit/>
          </a:bodyPr>
          <a:lstStyle/>
          <a:p>
            <a:pPr algn="ctr" rtl="1">
              <a:lnSpc>
                <a:spcPts val="1583"/>
              </a:lnSpc>
            </a:pPr>
            <a:r>
              <a:rPr lang="en-US" dirty="0">
                <a:solidFill>
                  <a:srgbClr val="1E3063"/>
                </a:solidFill>
                <a:latin typeface="Alexandria" pitchFamily="2" charset="-78"/>
                <a:ea typeface="Instrument Sans Medium" pitchFamily="34" charset="-122"/>
                <a:cs typeface="Alexandria" pitchFamily="2" charset="-78"/>
              </a:rPr>
              <a:t>التعاون العلمي عبر الحدود ودعم الحريات عالميًا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3542117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488387"/>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76007" y="1060918"/>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A674527-DAC3-4912-4EBC-10784BC07A69}"/>
              </a:ext>
            </a:extLst>
          </p:cNvPr>
          <p:cNvSpPr/>
          <p:nvPr/>
        </p:nvSpPr>
        <p:spPr>
          <a:xfrm>
            <a:off x="8328248" y="1333223"/>
            <a:ext cx="3194295" cy="481013"/>
          </a:xfrm>
          <a:prstGeom prst="rect">
            <a:avLst/>
          </a:prstGeom>
          <a:noFill/>
          <a:ln/>
        </p:spPr>
        <p:txBody>
          <a:bodyPr wrap="none" lIns="0" tIns="0" rIns="0" bIns="0" rtlCol="0" anchor="t"/>
          <a:lstStyle/>
          <a:p>
            <a:pPr algn="r" rtl="1">
              <a:lnSpc>
                <a:spcPts val="3750"/>
              </a:lnSpc>
            </a:pP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المستوى</a:t>
            </a:r>
            <a:r>
              <a:rPr lang="en-US" sz="2400" b="1" dirty="0">
                <a:solidFill>
                  <a:schemeClr val="accent2">
                    <a:lumMod val="75000"/>
                  </a:schemeClr>
                </a:solidFill>
                <a:latin typeface="Alexandria" pitchFamily="2" charset="-78"/>
                <a:ea typeface="Instrument Sans Semi Bold" pitchFamily="34" charset="-122"/>
                <a:cs typeface="Alexandria" pitchFamily="2" charset="-78"/>
              </a:rPr>
              <a:t> </a:t>
            </a: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الفردي</a:t>
            </a:r>
            <a:r>
              <a:rPr lang="ar-SA" sz="2400" b="1" dirty="0">
                <a:solidFill>
                  <a:schemeClr val="accent2">
                    <a:lumMod val="75000"/>
                  </a:schemeClr>
                </a:solidFill>
                <a:latin typeface="Alexandria" pitchFamily="2" charset="-78"/>
                <a:ea typeface="Instrument Sans Semi Bold" pitchFamily="34" charset="-122"/>
                <a:cs typeface="Alexandria" pitchFamily="2" charset="-78"/>
              </a:rPr>
              <a:t>:</a:t>
            </a:r>
            <a:endParaRPr lang="en-US" sz="2400" b="1" dirty="0">
              <a:solidFill>
                <a:schemeClr val="accent2">
                  <a:lumMod val="75000"/>
                </a:schemeClr>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5EBE7EB9-F32D-12CC-CC6A-C6102702178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2450" y="1641882"/>
            <a:ext cx="5462241" cy="30952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10FD7021-DABB-406B-197B-0B2724CFE8BB}"/>
              </a:ext>
            </a:extLst>
          </p:cNvPr>
          <p:cNvSpPr/>
          <p:nvPr/>
        </p:nvSpPr>
        <p:spPr>
          <a:xfrm>
            <a:off x="7080751" y="2744009"/>
            <a:ext cx="4535242" cy="1066318"/>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تشير الحرية الأكاديمية على المستوى الفردي إلى حقوق الطلاب وأعضاء هيئة التدريس في ممارسة الأنشطة الأكاديمية بحرية واستقلالية.</a:t>
            </a:r>
            <a:endParaRPr lang="en-US" sz="1600"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FC6F68AF-8531-F45A-8985-D03BC99A8A18}"/>
              </a:ext>
            </a:extLst>
          </p:cNvPr>
          <p:cNvSpPr/>
          <p:nvPr/>
        </p:nvSpPr>
        <p:spPr>
          <a:xfrm>
            <a:off x="8248846" y="5091649"/>
            <a:ext cx="3457476" cy="1070471"/>
          </a:xfrm>
          <a:prstGeom prst="roundRect">
            <a:avLst>
              <a:gd name="adj" fmla="val 12944"/>
            </a:avLst>
          </a:prstGeom>
          <a:solidFill>
            <a:srgbClr val="CEE6FD"/>
          </a:solidFill>
          <a:ln/>
        </p:spPr>
      </p:sp>
      <p:sp>
        <p:nvSpPr>
          <p:cNvPr id="10" name="Text 3">
            <a:extLst>
              <a:ext uri="{FF2B5EF4-FFF2-40B4-BE49-F238E27FC236}">
                <a16:creationId xmlns:a16="http://schemas.microsoft.com/office/drawing/2014/main" id="{DFB93085-3ECC-91AE-DB0C-0FF5DCF0150C}"/>
              </a:ext>
            </a:extLst>
          </p:cNvPr>
          <p:cNvSpPr/>
          <p:nvPr/>
        </p:nvSpPr>
        <p:spPr>
          <a:xfrm>
            <a:off x="9627987" y="5245537"/>
            <a:ext cx="1924447" cy="240606"/>
          </a:xfrm>
          <a:prstGeom prst="rect">
            <a:avLst/>
          </a:prstGeom>
          <a:noFill/>
          <a:ln/>
        </p:spPr>
        <p:txBody>
          <a:bodyPr wrap="none" lIns="0" tIns="0" rIns="0" bIns="0" rtlCol="0" anchor="t"/>
          <a:lstStyle/>
          <a:p>
            <a:pPr algn="r" rtl="1">
              <a:lnSpc>
                <a:spcPts val="1875"/>
              </a:lnSpc>
            </a:pPr>
            <a:r>
              <a:rPr lang="en-US" sz="1500" b="1" dirty="0">
                <a:solidFill>
                  <a:schemeClr val="accent2">
                    <a:lumMod val="75000"/>
                  </a:schemeClr>
                </a:solidFill>
                <a:latin typeface="Alexandria" pitchFamily="2" charset="-78"/>
                <a:ea typeface="Instrument Sans Semi Bold" pitchFamily="34" charset="-122"/>
                <a:cs typeface="Alexandria" pitchFamily="2" charset="-78"/>
              </a:rPr>
              <a:t>حرية التعبير الشخصي</a:t>
            </a:r>
            <a:endParaRPr lang="en-US" sz="1500"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26D4F345-97E6-F3E0-968C-ED7A31DDE675}"/>
              </a:ext>
            </a:extLst>
          </p:cNvPr>
          <p:cNvSpPr/>
          <p:nvPr/>
        </p:nvSpPr>
        <p:spPr>
          <a:xfrm>
            <a:off x="8179242" y="5571191"/>
            <a:ext cx="3360155" cy="448328"/>
          </a:xfrm>
          <a:prstGeom prst="rect">
            <a:avLst/>
          </a:prstGeom>
          <a:noFill/>
          <a:ln/>
        </p:spPr>
        <p:txBody>
          <a:bodyPr wrap="square" lIns="0" tIns="0" rIns="0" bIns="0" rtlCol="0" anchor="t">
            <a:spAutoFit/>
          </a:bodyPr>
          <a:lstStyle/>
          <a:p>
            <a:pPr algn="ctr" rtl="1">
              <a:lnSpc>
                <a:spcPts val="1750"/>
              </a:lnSpc>
            </a:pPr>
            <a:r>
              <a:rPr lang="en-US" dirty="0">
                <a:solidFill>
                  <a:srgbClr val="1E3063"/>
                </a:solidFill>
                <a:latin typeface="Alexandria" pitchFamily="2" charset="-78"/>
                <a:ea typeface="Instrument Sans Medium" pitchFamily="34" charset="-122"/>
                <a:cs typeface="Alexandria" pitchFamily="2" charset="-78"/>
              </a:rPr>
              <a:t>التعبير عن الأفكار والآراء الأكاديمية والاجتماعية بحرية</a:t>
            </a:r>
            <a:endParaRPr lang="en-US"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53F1816F-1068-8221-1738-95EB56C8AF0A}"/>
              </a:ext>
            </a:extLst>
          </p:cNvPr>
          <p:cNvSpPr/>
          <p:nvPr/>
        </p:nvSpPr>
        <p:spPr>
          <a:xfrm>
            <a:off x="4450515" y="5086275"/>
            <a:ext cx="3457476" cy="1070471"/>
          </a:xfrm>
          <a:prstGeom prst="roundRect">
            <a:avLst>
              <a:gd name="adj" fmla="val 12944"/>
            </a:avLst>
          </a:prstGeom>
          <a:solidFill>
            <a:srgbClr val="CEE6FD"/>
          </a:solidFill>
          <a:ln/>
        </p:spPr>
      </p:sp>
      <p:sp>
        <p:nvSpPr>
          <p:cNvPr id="13" name="Text 6">
            <a:extLst>
              <a:ext uri="{FF2B5EF4-FFF2-40B4-BE49-F238E27FC236}">
                <a16:creationId xmlns:a16="http://schemas.microsoft.com/office/drawing/2014/main" id="{59A253AD-2242-B713-59CC-7F01B8D3D80A}"/>
              </a:ext>
            </a:extLst>
          </p:cNvPr>
          <p:cNvSpPr/>
          <p:nvPr/>
        </p:nvSpPr>
        <p:spPr>
          <a:xfrm>
            <a:off x="5829655" y="5240163"/>
            <a:ext cx="1924447" cy="240606"/>
          </a:xfrm>
          <a:prstGeom prst="rect">
            <a:avLst/>
          </a:prstGeom>
          <a:noFill/>
          <a:ln/>
        </p:spPr>
        <p:txBody>
          <a:bodyPr wrap="none" lIns="0" tIns="0" rIns="0" bIns="0" rtlCol="0" anchor="t"/>
          <a:lstStyle/>
          <a:p>
            <a:pPr algn="r" rtl="1">
              <a:lnSpc>
                <a:spcPts val="1875"/>
              </a:lnSpc>
            </a:pPr>
            <a:r>
              <a:rPr lang="en-US" sz="1500" b="1" dirty="0">
                <a:solidFill>
                  <a:schemeClr val="accent2">
                    <a:lumMod val="75000"/>
                  </a:schemeClr>
                </a:solidFill>
                <a:latin typeface="Alexandria" pitchFamily="2" charset="-78"/>
                <a:ea typeface="Instrument Sans Semi Bold" pitchFamily="34" charset="-122"/>
                <a:cs typeface="Alexandria" pitchFamily="2" charset="-78"/>
              </a:rPr>
              <a:t>التفكير الإبداعي</a:t>
            </a:r>
            <a:endParaRPr lang="en-US" sz="1500" b="1"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6BB7975D-B307-715C-7917-6FB6009E0290}"/>
              </a:ext>
            </a:extLst>
          </p:cNvPr>
          <p:cNvSpPr/>
          <p:nvPr/>
        </p:nvSpPr>
        <p:spPr>
          <a:xfrm>
            <a:off x="4594428" y="5555976"/>
            <a:ext cx="3159675" cy="448328"/>
          </a:xfrm>
          <a:prstGeom prst="rect">
            <a:avLst/>
          </a:prstGeom>
          <a:noFill/>
          <a:ln/>
        </p:spPr>
        <p:txBody>
          <a:bodyPr wrap="square" lIns="0" tIns="0" rIns="0" bIns="0" rtlCol="0" anchor="t">
            <a:spAutoFit/>
          </a:bodyPr>
          <a:lstStyle/>
          <a:p>
            <a:pPr algn="ctr" rtl="1">
              <a:lnSpc>
                <a:spcPts val="1750"/>
              </a:lnSpc>
            </a:pPr>
            <a:r>
              <a:rPr lang="en-US" dirty="0">
                <a:solidFill>
                  <a:srgbClr val="1E3063"/>
                </a:solidFill>
                <a:latin typeface="Alexandria" pitchFamily="2" charset="-78"/>
                <a:ea typeface="Instrument Sans Medium" pitchFamily="34" charset="-122"/>
                <a:cs typeface="Alexandria" pitchFamily="2" charset="-78"/>
              </a:rPr>
              <a:t>إجراء أبحاث مبتكرة دون خوف من الرقابة أو العقاب</a:t>
            </a:r>
            <a:endParaRPr lang="en-US"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E8DFFC11-31B8-AAE9-0B23-A6CDD7857E21}"/>
              </a:ext>
            </a:extLst>
          </p:cNvPr>
          <p:cNvSpPr/>
          <p:nvPr/>
        </p:nvSpPr>
        <p:spPr>
          <a:xfrm>
            <a:off x="824431" y="5038790"/>
            <a:ext cx="3457476" cy="1070471"/>
          </a:xfrm>
          <a:prstGeom prst="roundRect">
            <a:avLst>
              <a:gd name="adj" fmla="val 12944"/>
            </a:avLst>
          </a:prstGeom>
          <a:solidFill>
            <a:srgbClr val="CEE6FD"/>
          </a:solidFill>
          <a:ln/>
        </p:spPr>
      </p:sp>
      <p:sp>
        <p:nvSpPr>
          <p:cNvPr id="16" name="Text 9">
            <a:extLst>
              <a:ext uri="{FF2B5EF4-FFF2-40B4-BE49-F238E27FC236}">
                <a16:creationId xmlns:a16="http://schemas.microsoft.com/office/drawing/2014/main" id="{19B70085-5D13-1508-E70C-668C34BBFACA}"/>
              </a:ext>
            </a:extLst>
          </p:cNvPr>
          <p:cNvSpPr/>
          <p:nvPr/>
        </p:nvSpPr>
        <p:spPr>
          <a:xfrm>
            <a:off x="2203571" y="5192678"/>
            <a:ext cx="1924447" cy="240606"/>
          </a:xfrm>
          <a:prstGeom prst="rect">
            <a:avLst/>
          </a:prstGeom>
          <a:noFill/>
          <a:ln/>
        </p:spPr>
        <p:txBody>
          <a:bodyPr wrap="none" lIns="0" tIns="0" rIns="0" bIns="0" rtlCol="0" anchor="t"/>
          <a:lstStyle/>
          <a:p>
            <a:pPr algn="r" rtl="1">
              <a:lnSpc>
                <a:spcPts val="1875"/>
              </a:lnSpc>
            </a:pPr>
            <a:r>
              <a:rPr lang="en-US" sz="1500" b="1" dirty="0">
                <a:solidFill>
                  <a:schemeClr val="accent2">
                    <a:lumMod val="75000"/>
                  </a:schemeClr>
                </a:solidFill>
                <a:latin typeface="Alexandria" pitchFamily="2" charset="-78"/>
                <a:ea typeface="Instrument Sans Semi Bold" pitchFamily="34" charset="-122"/>
                <a:cs typeface="Alexandria" pitchFamily="2" charset="-78"/>
              </a:rPr>
              <a:t>حرية اختيار الموضوعات</a:t>
            </a:r>
            <a:endParaRPr lang="en-US" sz="1500" b="1" dirty="0">
              <a:solidFill>
                <a:schemeClr val="accent2">
                  <a:lumMod val="75000"/>
                </a:schemeClr>
              </a:solidFill>
              <a:latin typeface="Alexandria" pitchFamily="2" charset="-78"/>
              <a:cs typeface="Alexandria" pitchFamily="2" charset="-78"/>
            </a:endParaRPr>
          </a:p>
        </p:txBody>
      </p:sp>
      <p:sp>
        <p:nvSpPr>
          <p:cNvPr id="17" name="Text 10">
            <a:extLst>
              <a:ext uri="{FF2B5EF4-FFF2-40B4-BE49-F238E27FC236}">
                <a16:creationId xmlns:a16="http://schemas.microsoft.com/office/drawing/2014/main" id="{89B1A0A6-B410-CA76-3B0D-82E00F4C3436}"/>
              </a:ext>
            </a:extLst>
          </p:cNvPr>
          <p:cNvSpPr/>
          <p:nvPr/>
        </p:nvSpPr>
        <p:spPr>
          <a:xfrm>
            <a:off x="978319" y="5508491"/>
            <a:ext cx="3149699" cy="446882"/>
          </a:xfrm>
          <a:prstGeom prst="rect">
            <a:avLst/>
          </a:prstGeom>
          <a:noFill/>
          <a:ln/>
        </p:spPr>
        <p:txBody>
          <a:bodyPr wrap="square" lIns="0" tIns="0" rIns="0" bIns="0" rtlCol="0" anchor="t"/>
          <a:lstStyle/>
          <a:p>
            <a:pPr algn="ctr" rtl="1">
              <a:lnSpc>
                <a:spcPts val="1750"/>
              </a:lnSpc>
            </a:pPr>
            <a:r>
              <a:rPr lang="en-US" dirty="0">
                <a:solidFill>
                  <a:srgbClr val="1E3063"/>
                </a:solidFill>
                <a:latin typeface="Alexandria" pitchFamily="2" charset="-78"/>
                <a:ea typeface="Instrument Sans Medium" pitchFamily="34" charset="-122"/>
                <a:cs typeface="Alexandria" pitchFamily="2" charset="-78"/>
              </a:rPr>
              <a:t>حق الطلاب في اختيار مجالات دراستهم وفق اهتماماتهم الفكرية</a:t>
            </a:r>
            <a:endParaRPr lang="en-US" dirty="0">
              <a:latin typeface="Alexandria" pitchFamily="2" charset="-78"/>
              <a:cs typeface="Alexandria" pitchFamily="2" charset="-78"/>
            </a:endParaRPr>
          </a:p>
        </p:txBody>
      </p:sp>
      <p:sp>
        <p:nvSpPr>
          <p:cNvPr id="19" name="Text 0">
            <a:extLst>
              <a:ext uri="{FF2B5EF4-FFF2-40B4-BE49-F238E27FC236}">
                <a16:creationId xmlns:a16="http://schemas.microsoft.com/office/drawing/2014/main" id="{3EA0C983-88FC-4611-729F-BD2512600CA5}"/>
              </a:ext>
            </a:extLst>
          </p:cNvPr>
          <p:cNvSpPr/>
          <p:nvPr/>
        </p:nvSpPr>
        <p:spPr>
          <a:xfrm>
            <a:off x="2626179" y="574951"/>
            <a:ext cx="4674358" cy="425373"/>
          </a:xfrm>
          <a:prstGeom prst="rect">
            <a:avLst/>
          </a:prstGeom>
          <a:noFill/>
          <a:ln/>
        </p:spPr>
        <p:txBody>
          <a:bodyPr wrap="none" lIns="0" tIns="0" rIns="0" bIns="0" rtlCol="0" anchor="t">
            <a:spAutoFit/>
          </a:bodyPr>
          <a:lstStyle/>
          <a:p>
            <a:pPr algn="r" rtl="1">
              <a:lnSpc>
                <a:spcPts val="3500"/>
              </a:lnSpc>
            </a:pPr>
            <a:r>
              <a:rPr lang="en-US" sz="2800" b="1" dirty="0">
                <a:solidFill>
                  <a:srgbClr val="00B0F0"/>
                </a:solidFill>
                <a:latin typeface="Alexandria" pitchFamily="2" charset="-78"/>
                <a:ea typeface="Instrument Sans Semi Bold" pitchFamily="34" charset="-122"/>
                <a:cs typeface="Alexandria" pitchFamily="2" charset="-78"/>
              </a:rPr>
              <a:t>مستويات الحرية الأكاديمية</a:t>
            </a:r>
            <a:endParaRPr lang="en-US"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73118925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39805" y="43931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D0D5A09D-6D1B-F5DF-8DAA-354473EA8750}"/>
              </a:ext>
            </a:extLst>
          </p:cNvPr>
          <p:cNvSpPr/>
          <p:nvPr/>
        </p:nvSpPr>
        <p:spPr>
          <a:xfrm>
            <a:off x="8479089" y="1114848"/>
            <a:ext cx="3063339" cy="508857"/>
          </a:xfrm>
          <a:prstGeom prst="rect">
            <a:avLst/>
          </a:prstGeom>
          <a:noFill/>
          <a:ln/>
        </p:spPr>
        <p:txBody>
          <a:bodyPr wrap="none" lIns="0" tIns="0" rIns="0" bIns="0" rtlCol="0" anchor="t">
            <a:spAutoFit/>
          </a:bodyPr>
          <a:lstStyle/>
          <a:p>
            <a:pPr algn="r" rtl="1">
              <a:lnSpc>
                <a:spcPts val="4458"/>
              </a:lnSpc>
            </a:pPr>
            <a:r>
              <a:rPr lang="en-US" sz="2400" b="1" dirty="0">
                <a:solidFill>
                  <a:schemeClr val="accent2">
                    <a:lumMod val="75000"/>
                  </a:schemeClr>
                </a:solidFill>
                <a:latin typeface="Alexandria" pitchFamily="2" charset="-78"/>
                <a:ea typeface="Instrument Sans Semi Bold" pitchFamily="34" charset="-122"/>
                <a:cs typeface="Alexandria" pitchFamily="2" charset="-78"/>
              </a:rPr>
              <a:t>المستوى المؤسسي</a:t>
            </a:r>
            <a:endParaRPr lang="en-US" sz="2400" b="1" dirty="0">
              <a:solidFill>
                <a:schemeClr val="accent2">
                  <a:lumMod val="75000"/>
                </a:schemeClr>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FCB88BC7-BCA6-CBF8-F190-A82A4C588862}"/>
              </a:ext>
            </a:extLst>
          </p:cNvPr>
          <p:cNvSpPr/>
          <p:nvPr/>
        </p:nvSpPr>
        <p:spPr>
          <a:xfrm>
            <a:off x="637382" y="1722289"/>
            <a:ext cx="4666530" cy="1395908"/>
          </a:xfrm>
          <a:prstGeom prst="roundRect">
            <a:avLst>
              <a:gd name="adj" fmla="val 11741"/>
            </a:avLst>
          </a:prstGeom>
          <a:solidFill>
            <a:srgbClr val="CEE6FD"/>
          </a:solidFill>
          <a:ln/>
        </p:spPr>
        <p:txBody>
          <a:bodyPr wrap="square">
            <a:spAutoFit/>
          </a:bodyPr>
          <a:lstStyle/>
          <a:p>
            <a:endParaRPr lang="en-US"/>
          </a:p>
        </p:txBody>
      </p:sp>
      <p:sp>
        <p:nvSpPr>
          <p:cNvPr id="8" name="Text 2">
            <a:extLst>
              <a:ext uri="{FF2B5EF4-FFF2-40B4-BE49-F238E27FC236}">
                <a16:creationId xmlns:a16="http://schemas.microsoft.com/office/drawing/2014/main" id="{3DC619CF-BC93-565F-7C25-A2FB9DD6BA98}"/>
              </a:ext>
            </a:extLst>
          </p:cNvPr>
          <p:cNvSpPr/>
          <p:nvPr/>
        </p:nvSpPr>
        <p:spPr>
          <a:xfrm>
            <a:off x="2505557" y="1865886"/>
            <a:ext cx="2428550" cy="268407"/>
          </a:xfrm>
          <a:prstGeom prst="rect">
            <a:avLst/>
          </a:prstGeom>
          <a:noFill/>
          <a:ln/>
        </p:spPr>
        <p:txBody>
          <a:bodyPr wrap="none" lIns="0" tIns="0" rIns="0" bIns="0" rtlCol="0" anchor="t">
            <a:spAutoFit/>
          </a:bodyPr>
          <a:lstStyle/>
          <a:p>
            <a:pPr algn="r" rtl="1">
              <a:lnSpc>
                <a:spcPts val="2208"/>
              </a:lnSpc>
            </a:pPr>
            <a:r>
              <a:rPr lang="en-US" sz="1792" b="1" dirty="0">
                <a:solidFill>
                  <a:schemeClr val="accent2">
                    <a:lumMod val="75000"/>
                  </a:schemeClr>
                </a:solidFill>
                <a:latin typeface="Alexandria" pitchFamily="2" charset="-78"/>
                <a:ea typeface="Instrument Sans Semi Bold" pitchFamily="34" charset="-122"/>
                <a:cs typeface="Alexandria" pitchFamily="2" charset="-78"/>
              </a:rPr>
              <a:t>استقلالية المؤسسات</a:t>
            </a:r>
            <a:endParaRPr lang="en-US" sz="1792"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DF72ECBC-0F08-15EA-8030-3F6CE7F46411}"/>
              </a:ext>
            </a:extLst>
          </p:cNvPr>
          <p:cNvSpPr/>
          <p:nvPr/>
        </p:nvSpPr>
        <p:spPr>
          <a:xfrm>
            <a:off x="819448" y="2364233"/>
            <a:ext cx="4340448" cy="566822"/>
          </a:xfrm>
          <a:prstGeom prst="rect">
            <a:avLst/>
          </a:prstGeom>
          <a:noFill/>
          <a:ln/>
        </p:spPr>
        <p:txBody>
          <a:bodyPr wrap="square" lIns="0" tIns="0" rIns="0" bIns="0" rtlCol="0" anchor="t">
            <a:spAutoFit/>
          </a:bodyPr>
          <a:lstStyle/>
          <a:p>
            <a:pPr algn="ctr" rtl="1">
              <a:lnSpc>
                <a:spcPts val="2250"/>
              </a:lnSpc>
            </a:pPr>
            <a:r>
              <a:rPr lang="en-US" sz="1600" dirty="0">
                <a:solidFill>
                  <a:srgbClr val="1E3063"/>
                </a:solidFill>
                <a:latin typeface="Alexandria" pitchFamily="2" charset="-78"/>
                <a:ea typeface="Instrument Sans Medium" pitchFamily="34" charset="-122"/>
                <a:cs typeface="Alexandria" pitchFamily="2" charset="-78"/>
              </a:rPr>
              <a:t>تنظيم التعليم والبحث والمناهج بعيدًا عن الضغوط السياسية والاقتصادية</a:t>
            </a:r>
            <a:endParaRPr lang="en-US" sz="1600"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D5FD05CB-6944-C0FD-926E-F68583C695A8}"/>
              </a:ext>
            </a:extLst>
          </p:cNvPr>
          <p:cNvSpPr/>
          <p:nvPr/>
        </p:nvSpPr>
        <p:spPr>
          <a:xfrm>
            <a:off x="637382" y="3309669"/>
            <a:ext cx="4522514" cy="1379854"/>
          </a:xfrm>
          <a:prstGeom prst="roundRect">
            <a:avLst>
              <a:gd name="adj" fmla="val 11741"/>
            </a:avLst>
          </a:prstGeom>
          <a:solidFill>
            <a:srgbClr val="CEE6FD"/>
          </a:solidFill>
          <a:ln/>
        </p:spPr>
        <p:txBody>
          <a:bodyPr wrap="square">
            <a:spAutoFit/>
          </a:bodyPr>
          <a:lstStyle/>
          <a:p>
            <a:endParaRPr lang="en-US"/>
          </a:p>
        </p:txBody>
      </p:sp>
      <p:sp>
        <p:nvSpPr>
          <p:cNvPr id="11" name="Text 5">
            <a:extLst>
              <a:ext uri="{FF2B5EF4-FFF2-40B4-BE49-F238E27FC236}">
                <a16:creationId xmlns:a16="http://schemas.microsoft.com/office/drawing/2014/main" id="{1698881D-9FF0-B7D3-64E1-1B4B7EB8E83A}"/>
              </a:ext>
            </a:extLst>
          </p:cNvPr>
          <p:cNvSpPr/>
          <p:nvPr/>
        </p:nvSpPr>
        <p:spPr>
          <a:xfrm>
            <a:off x="2568075" y="3416525"/>
            <a:ext cx="2366032" cy="268407"/>
          </a:xfrm>
          <a:prstGeom prst="rect">
            <a:avLst/>
          </a:prstGeom>
          <a:noFill/>
          <a:ln/>
        </p:spPr>
        <p:txBody>
          <a:bodyPr wrap="none" lIns="0" tIns="0" rIns="0" bIns="0" rtlCol="0" anchor="t">
            <a:spAutoFit/>
          </a:bodyPr>
          <a:lstStyle/>
          <a:p>
            <a:pPr algn="r" rtl="1">
              <a:lnSpc>
                <a:spcPts val="2208"/>
              </a:lnSpc>
            </a:pPr>
            <a:r>
              <a:rPr lang="en-US" sz="1792" b="1" dirty="0">
                <a:solidFill>
                  <a:schemeClr val="accent2">
                    <a:lumMod val="75000"/>
                  </a:schemeClr>
                </a:solidFill>
                <a:latin typeface="Alexandria" pitchFamily="2" charset="-78"/>
                <a:ea typeface="Instrument Sans Semi Bold" pitchFamily="34" charset="-122"/>
                <a:cs typeface="Alexandria" pitchFamily="2" charset="-78"/>
              </a:rPr>
              <a:t>حرية البحث الأكاديمي</a:t>
            </a:r>
            <a:endParaRPr lang="en-US" sz="1792"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A10CC364-610F-31D6-D82D-DA8385994156}"/>
              </a:ext>
            </a:extLst>
          </p:cNvPr>
          <p:cNvSpPr/>
          <p:nvPr/>
        </p:nvSpPr>
        <p:spPr>
          <a:xfrm>
            <a:off x="819448" y="3935561"/>
            <a:ext cx="4114659" cy="571897"/>
          </a:xfrm>
          <a:prstGeom prst="rect">
            <a:avLst/>
          </a:prstGeom>
          <a:noFill/>
          <a:ln/>
        </p:spPr>
        <p:txBody>
          <a:bodyPr wrap="square" lIns="0" tIns="0" rIns="0" bIns="0" rtlCol="0" anchor="t">
            <a:spAutoFit/>
          </a:bodyPr>
          <a:lstStyle/>
          <a:p>
            <a:pPr algn="ctr" rtl="1">
              <a:lnSpc>
                <a:spcPts val="2250"/>
              </a:lnSpc>
            </a:pPr>
            <a:r>
              <a:rPr lang="en-US" sz="1600" dirty="0">
                <a:solidFill>
                  <a:srgbClr val="1E3063"/>
                </a:solidFill>
                <a:latin typeface="Alexandria" pitchFamily="2" charset="-78"/>
                <a:ea typeface="Instrument Sans Medium" pitchFamily="34" charset="-122"/>
                <a:cs typeface="Alexandria" pitchFamily="2" charset="-78"/>
              </a:rPr>
              <a:t>السماح للباحثين باستكشاف المجالات غير التقليدية دون رقابة</a:t>
            </a:r>
            <a:endParaRPr lang="en-US" sz="1600"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6A9585B1-3902-EEFE-2365-1A46DFC4D440}"/>
              </a:ext>
            </a:extLst>
          </p:cNvPr>
          <p:cNvSpPr/>
          <p:nvPr/>
        </p:nvSpPr>
        <p:spPr>
          <a:xfrm>
            <a:off x="637382" y="5047009"/>
            <a:ext cx="4522514" cy="1213842"/>
          </a:xfrm>
          <a:prstGeom prst="roundRect">
            <a:avLst>
              <a:gd name="adj" fmla="val 11741"/>
            </a:avLst>
          </a:prstGeom>
          <a:solidFill>
            <a:srgbClr val="CEE6FD"/>
          </a:solidFill>
          <a:ln/>
        </p:spPr>
        <p:txBody>
          <a:bodyPr wrap="square">
            <a:spAutoFit/>
          </a:bodyPr>
          <a:lstStyle/>
          <a:p>
            <a:endParaRPr lang="en-US"/>
          </a:p>
        </p:txBody>
      </p:sp>
      <p:sp>
        <p:nvSpPr>
          <p:cNvPr id="14" name="Text 8">
            <a:extLst>
              <a:ext uri="{FF2B5EF4-FFF2-40B4-BE49-F238E27FC236}">
                <a16:creationId xmlns:a16="http://schemas.microsoft.com/office/drawing/2014/main" id="{BFDFFEC4-E0F6-8681-DA68-A4645B3B9C82}"/>
              </a:ext>
            </a:extLst>
          </p:cNvPr>
          <p:cNvSpPr/>
          <p:nvPr/>
        </p:nvSpPr>
        <p:spPr>
          <a:xfrm>
            <a:off x="3345531" y="5150910"/>
            <a:ext cx="1588576" cy="268407"/>
          </a:xfrm>
          <a:prstGeom prst="rect">
            <a:avLst/>
          </a:prstGeom>
          <a:noFill/>
          <a:ln/>
        </p:spPr>
        <p:txBody>
          <a:bodyPr wrap="none" lIns="0" tIns="0" rIns="0" bIns="0" rtlCol="0" anchor="t">
            <a:spAutoFit/>
          </a:bodyPr>
          <a:lstStyle/>
          <a:p>
            <a:pPr algn="r" rtl="1">
              <a:lnSpc>
                <a:spcPts val="2208"/>
              </a:lnSpc>
            </a:pPr>
            <a:r>
              <a:rPr lang="en-US" sz="1792" b="1" dirty="0">
                <a:solidFill>
                  <a:schemeClr val="accent2">
                    <a:lumMod val="75000"/>
                  </a:schemeClr>
                </a:solidFill>
                <a:latin typeface="Alexandria" pitchFamily="2" charset="-78"/>
                <a:ea typeface="Instrument Sans Semi Bold" pitchFamily="34" charset="-122"/>
                <a:cs typeface="Alexandria" pitchFamily="2" charset="-78"/>
              </a:rPr>
              <a:t>تطوير المناهج</a:t>
            </a:r>
            <a:endParaRPr lang="en-US" sz="1792"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894C995A-4A9C-3AFB-A577-A401915E7C0B}"/>
              </a:ext>
            </a:extLst>
          </p:cNvPr>
          <p:cNvSpPr/>
          <p:nvPr/>
        </p:nvSpPr>
        <p:spPr>
          <a:xfrm>
            <a:off x="819448" y="5506888"/>
            <a:ext cx="4114659" cy="571897"/>
          </a:xfrm>
          <a:prstGeom prst="rect">
            <a:avLst/>
          </a:prstGeom>
          <a:noFill/>
          <a:ln/>
        </p:spPr>
        <p:txBody>
          <a:bodyPr wrap="square" lIns="0" tIns="0" rIns="0" bIns="0" rtlCol="0" anchor="t">
            <a:spAutoFit/>
          </a:bodyPr>
          <a:lstStyle/>
          <a:p>
            <a:pPr algn="ctr" rtl="1">
              <a:lnSpc>
                <a:spcPts val="2250"/>
              </a:lnSpc>
            </a:pPr>
            <a:r>
              <a:rPr lang="en-US" sz="1600" dirty="0">
                <a:solidFill>
                  <a:srgbClr val="1E3063"/>
                </a:solidFill>
                <a:latin typeface="Alexandria" pitchFamily="2" charset="-78"/>
                <a:ea typeface="Instrument Sans Medium" pitchFamily="34" charset="-122"/>
                <a:cs typeface="Alexandria" pitchFamily="2" charset="-78"/>
              </a:rPr>
              <a:t>مناهج تعكس أفكارًا متنوعة وتعزز التفكير النقدي لدى الطلاب</a:t>
            </a:r>
            <a:endParaRPr lang="en-US" sz="1600" dirty="0">
              <a:latin typeface="Alexandria" pitchFamily="2" charset="-78"/>
              <a:cs typeface="Alexandria" pitchFamily="2" charset="-78"/>
            </a:endParaRPr>
          </a:p>
        </p:txBody>
      </p:sp>
      <p:pic>
        <p:nvPicPr>
          <p:cNvPr id="16" name="Image 0" descr="preencoded.png">
            <a:extLst>
              <a:ext uri="{FF2B5EF4-FFF2-40B4-BE49-F238E27FC236}">
                <a16:creationId xmlns:a16="http://schemas.microsoft.com/office/drawing/2014/main" id="{6C53EC35-CE33-563E-DF92-4BEA307180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35960" y="2172761"/>
            <a:ext cx="5220195" cy="29581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Text 0">
            <a:extLst>
              <a:ext uri="{FF2B5EF4-FFF2-40B4-BE49-F238E27FC236}">
                <a16:creationId xmlns:a16="http://schemas.microsoft.com/office/drawing/2014/main" id="{C9A64D40-59AC-DEF9-CD33-9C6FCC68AD1D}"/>
              </a:ext>
            </a:extLst>
          </p:cNvPr>
          <p:cNvSpPr/>
          <p:nvPr/>
        </p:nvSpPr>
        <p:spPr>
          <a:xfrm>
            <a:off x="2626179" y="574951"/>
            <a:ext cx="4674358" cy="425373"/>
          </a:xfrm>
          <a:prstGeom prst="rect">
            <a:avLst/>
          </a:prstGeom>
          <a:noFill/>
          <a:ln/>
        </p:spPr>
        <p:txBody>
          <a:bodyPr wrap="none" lIns="0" tIns="0" rIns="0" bIns="0" rtlCol="0" anchor="t">
            <a:spAutoFit/>
          </a:bodyPr>
          <a:lstStyle/>
          <a:p>
            <a:pPr algn="r" rtl="1">
              <a:lnSpc>
                <a:spcPts val="3500"/>
              </a:lnSpc>
            </a:pPr>
            <a:r>
              <a:rPr lang="en-US" sz="2800" b="1" dirty="0">
                <a:solidFill>
                  <a:srgbClr val="00B0F0"/>
                </a:solidFill>
                <a:latin typeface="Alexandria" pitchFamily="2" charset="-78"/>
                <a:ea typeface="Instrument Sans Semi Bold" pitchFamily="34" charset="-122"/>
                <a:cs typeface="Alexandria" pitchFamily="2" charset="-78"/>
              </a:rPr>
              <a:t>مستويات الحرية الأكاديمية</a:t>
            </a:r>
            <a:endParaRPr lang="en-US"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407000990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0265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0085"/>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DD2B3892-C327-465C-C211-C6E2B9C2B7DA}"/>
              </a:ext>
            </a:extLst>
          </p:cNvPr>
          <p:cNvSpPr/>
          <p:nvPr/>
        </p:nvSpPr>
        <p:spPr>
          <a:xfrm>
            <a:off x="8644444" y="1203106"/>
            <a:ext cx="2821285" cy="518475"/>
          </a:xfrm>
          <a:prstGeom prst="rect">
            <a:avLst/>
          </a:prstGeom>
          <a:noFill/>
          <a:ln/>
        </p:spPr>
        <p:txBody>
          <a:bodyPr wrap="none" lIns="0" tIns="0" rIns="0" bIns="0" rtlCol="0" anchor="t">
            <a:spAutoFit/>
          </a:bodyPr>
          <a:lstStyle/>
          <a:p>
            <a:pPr algn="r" rtl="1">
              <a:lnSpc>
                <a:spcPts val="4625"/>
              </a:lnSpc>
            </a:pP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المستوى</a:t>
            </a:r>
            <a:r>
              <a:rPr lang="en-US" sz="2400" b="1" dirty="0">
                <a:solidFill>
                  <a:schemeClr val="accent2">
                    <a:lumMod val="75000"/>
                  </a:schemeClr>
                </a:solidFill>
                <a:latin typeface="Alexandria" pitchFamily="2" charset="-78"/>
                <a:ea typeface="Instrument Sans Semi Bold" pitchFamily="34" charset="-122"/>
                <a:cs typeface="Alexandria" pitchFamily="2" charset="-78"/>
              </a:rPr>
              <a:t> </a:t>
            </a: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الجماعي</a:t>
            </a:r>
            <a:r>
              <a:rPr lang="ar-SA" sz="2400" b="1" dirty="0">
                <a:solidFill>
                  <a:schemeClr val="accent2">
                    <a:lumMod val="75000"/>
                  </a:schemeClr>
                </a:solidFill>
                <a:latin typeface="Alexandria" pitchFamily="2" charset="-78"/>
                <a:ea typeface="Instrument Sans Semi Bold" pitchFamily="34" charset="-122"/>
                <a:cs typeface="Alexandria" pitchFamily="2" charset="-78"/>
              </a:rPr>
              <a:t>:</a:t>
            </a:r>
            <a:endParaRPr lang="en-US" sz="2400"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06033AD8-B401-06FE-2DAD-8B1618F4A084}"/>
              </a:ext>
            </a:extLst>
          </p:cNvPr>
          <p:cNvSpPr/>
          <p:nvPr/>
        </p:nvSpPr>
        <p:spPr>
          <a:xfrm>
            <a:off x="8960599" y="2657360"/>
            <a:ext cx="2638544"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الحرية الفكرية الجماعية</a:t>
            </a:r>
            <a:endParaRPr lang="en-US" sz="1833"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56E4406D-F11E-C470-8511-04AEDA64F294}"/>
              </a:ext>
            </a:extLst>
          </p:cNvPr>
          <p:cNvSpPr/>
          <p:nvPr/>
        </p:nvSpPr>
        <p:spPr>
          <a:xfrm>
            <a:off x="6333939" y="3045088"/>
            <a:ext cx="5220981" cy="276999"/>
          </a:xfrm>
          <a:prstGeom prst="rect">
            <a:avLst/>
          </a:prstGeom>
          <a:noFill/>
          <a:ln/>
        </p:spPr>
        <p:txBody>
          <a:bodyPr wrap="non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مجموعات البحث تناقش وتطور الأفكار بحرية دون ضغوط خارجية</a:t>
            </a:r>
            <a:endParaRPr lang="en-US" sz="1458"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B8BFC0BF-F0F4-BBFF-76CB-1BECA26D0BC5}"/>
              </a:ext>
            </a:extLst>
          </p:cNvPr>
          <p:cNvSpPr/>
          <p:nvPr/>
        </p:nvSpPr>
        <p:spPr>
          <a:xfrm>
            <a:off x="6760231" y="4027547"/>
            <a:ext cx="2019784"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التعاون الأكاديمي</a:t>
            </a:r>
            <a:endParaRPr lang="en-US" sz="1833"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D188DB46-C014-0495-F2E6-B508B11D5CDD}"/>
              </a:ext>
            </a:extLst>
          </p:cNvPr>
          <p:cNvSpPr/>
          <p:nvPr/>
        </p:nvSpPr>
        <p:spPr>
          <a:xfrm>
            <a:off x="3054088" y="4436230"/>
            <a:ext cx="5725926" cy="276999"/>
          </a:xfrm>
          <a:prstGeom prst="rect">
            <a:avLst/>
          </a:prstGeom>
          <a:noFill/>
          <a:ln/>
        </p:spPr>
        <p:txBody>
          <a:bodyPr wrap="non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تبادل المعرفة بين الجامعات لتعزيز البحث العلمي على مستوى عالمي</a:t>
            </a:r>
            <a:endParaRPr lang="en-US" sz="1458" dirty="0">
              <a:latin typeface="Alexandria" pitchFamily="2" charset="-78"/>
              <a:cs typeface="Alexandria" pitchFamily="2" charset="-78"/>
            </a:endParaRPr>
          </a:p>
        </p:txBody>
      </p:sp>
      <p:sp>
        <p:nvSpPr>
          <p:cNvPr id="17" name="Text 11">
            <a:extLst>
              <a:ext uri="{FF2B5EF4-FFF2-40B4-BE49-F238E27FC236}">
                <a16:creationId xmlns:a16="http://schemas.microsoft.com/office/drawing/2014/main" id="{AEA5DE0F-A379-7AB3-460E-4D8A95B051B4}"/>
              </a:ext>
            </a:extLst>
          </p:cNvPr>
          <p:cNvSpPr/>
          <p:nvPr/>
        </p:nvSpPr>
        <p:spPr>
          <a:xfrm>
            <a:off x="9255551" y="5261491"/>
            <a:ext cx="2048639" cy="279307"/>
          </a:xfrm>
          <a:prstGeom prst="rect">
            <a:avLst/>
          </a:prstGeom>
          <a:noFill/>
          <a:ln/>
        </p:spPr>
        <p:txBody>
          <a:bodyPr wrap="none" lIns="0" tIns="0" rIns="0" bIns="0" rtlCol="0" anchor="t">
            <a:spAutoFit/>
          </a:bodyPr>
          <a:lstStyle/>
          <a:p>
            <a:pPr algn="r" rtl="1">
              <a:lnSpc>
                <a:spcPts val="2292"/>
              </a:lnSpc>
            </a:pPr>
            <a:r>
              <a:rPr lang="ar-SA" sz="1833" b="1" dirty="0">
                <a:solidFill>
                  <a:schemeClr val="accent2">
                    <a:lumMod val="75000"/>
                  </a:schemeClr>
                </a:solidFill>
                <a:latin typeface="Alexandria" pitchFamily="2" charset="-78"/>
                <a:ea typeface="Instrument Sans Semi Bold" pitchFamily="34" charset="-122"/>
                <a:cs typeface="Alexandria" pitchFamily="2" charset="-78"/>
              </a:rPr>
              <a:t>دعم التنوع الفكري</a:t>
            </a:r>
            <a:endParaRPr lang="en-US" sz="1833"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5972CF63-7173-F1D1-7FDD-831258A7FA4B}"/>
              </a:ext>
            </a:extLst>
          </p:cNvPr>
          <p:cNvSpPr/>
          <p:nvPr/>
        </p:nvSpPr>
        <p:spPr>
          <a:xfrm>
            <a:off x="2999656" y="5654894"/>
            <a:ext cx="8298455" cy="635174"/>
          </a:xfrm>
          <a:prstGeom prst="rect">
            <a:avLst/>
          </a:prstGeom>
          <a:noFill/>
          <a:ln/>
        </p:spPr>
        <p:txBody>
          <a:bodyPr wrap="square" lIns="0" tIns="0" rIns="0" bIns="0" rtlCol="0" anchor="t">
            <a:spAutoFit/>
          </a:bodyPr>
          <a:lstStyle/>
          <a:p>
            <a:pPr algn="ctr" rtl="1">
              <a:lnSpc>
                <a:spcPct val="150000"/>
              </a:lnSpc>
            </a:pPr>
            <a:r>
              <a:rPr lang="ar-SA" sz="1458" dirty="0">
                <a:solidFill>
                  <a:srgbClr val="1E3063"/>
                </a:solidFill>
                <a:latin typeface="Alexandria" pitchFamily="2" charset="-78"/>
                <a:ea typeface="Instrument Sans Medium" pitchFamily="34" charset="-122"/>
                <a:cs typeface="Alexandria" pitchFamily="2" charset="-78"/>
              </a:rPr>
              <a:t> تشجيع التنوع الفكري داخل الفصول الدراسية والمجموعات البحثية، مما يساعد في إثراء النقاشات الأكاديمية وتوسيع الآفاق الفكرية.</a:t>
            </a:r>
            <a:endParaRPr lang="en-US" sz="1458"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1F288C88-1FDF-DF55-784E-1018276AC36A}"/>
              </a:ext>
            </a:extLst>
          </p:cNvPr>
          <p:cNvSpPr txBox="1"/>
          <p:nvPr/>
        </p:nvSpPr>
        <p:spPr>
          <a:xfrm>
            <a:off x="1415480" y="1838815"/>
            <a:ext cx="9577064" cy="698717"/>
          </a:xfrm>
          <a:prstGeom prst="rect">
            <a:avLst/>
          </a:prstGeom>
          <a:noFill/>
        </p:spPr>
        <p:txBody>
          <a:bodyPr wrap="square" rtlCol="0">
            <a:spAutoFit/>
          </a:bodyPr>
          <a:lstStyle/>
          <a:p>
            <a:pPr algn="ctr" rtl="1">
              <a:lnSpc>
                <a:spcPct val="150000"/>
              </a:lnSpc>
            </a:pPr>
            <a:r>
              <a:rPr lang="ar-SA" dirty="0">
                <a:solidFill>
                  <a:schemeClr val="accent1">
                    <a:lumMod val="50000"/>
                  </a:schemeClr>
                </a:solidFill>
                <a:latin typeface="Alexandria" pitchFamily="2" charset="-78"/>
                <a:cs typeface="Alexandria" pitchFamily="2" charset="-78"/>
              </a:rPr>
              <a:t>الحرية الأكاديمية على المستوى الجماعي تشير إلى حقوق مجموعة من الأكاديميين أو الباحثين في العمل معًا وتبادل الأفكار دون قيود. يشمل هذا المستوى:</a:t>
            </a:r>
            <a:endParaRPr lang="en-US" dirty="0">
              <a:solidFill>
                <a:schemeClr val="accent1">
                  <a:lumMod val="50000"/>
                </a:schemeClr>
              </a:solidFill>
              <a:latin typeface="Alexandria" pitchFamily="2" charset="-78"/>
              <a:cs typeface="Alexandria" pitchFamily="2" charset="-78"/>
            </a:endParaRPr>
          </a:p>
        </p:txBody>
      </p:sp>
      <p:sp>
        <p:nvSpPr>
          <p:cNvPr id="27" name="Text 0">
            <a:extLst>
              <a:ext uri="{FF2B5EF4-FFF2-40B4-BE49-F238E27FC236}">
                <a16:creationId xmlns:a16="http://schemas.microsoft.com/office/drawing/2014/main" id="{33C3C9F8-F10E-012E-DB7D-1E3AADA193B4}"/>
              </a:ext>
            </a:extLst>
          </p:cNvPr>
          <p:cNvSpPr/>
          <p:nvPr/>
        </p:nvSpPr>
        <p:spPr>
          <a:xfrm>
            <a:off x="2626179" y="574951"/>
            <a:ext cx="4674358" cy="425373"/>
          </a:xfrm>
          <a:prstGeom prst="rect">
            <a:avLst/>
          </a:prstGeom>
          <a:noFill/>
          <a:ln/>
        </p:spPr>
        <p:txBody>
          <a:bodyPr wrap="none" lIns="0" tIns="0" rIns="0" bIns="0" rtlCol="0" anchor="t">
            <a:spAutoFit/>
          </a:bodyPr>
          <a:lstStyle/>
          <a:p>
            <a:pPr algn="r" rtl="1">
              <a:lnSpc>
                <a:spcPts val="3500"/>
              </a:lnSpc>
            </a:pPr>
            <a:r>
              <a:rPr lang="en-US" sz="2800" b="1" dirty="0">
                <a:solidFill>
                  <a:srgbClr val="00B0F0"/>
                </a:solidFill>
                <a:latin typeface="Alexandria" pitchFamily="2" charset="-78"/>
                <a:ea typeface="Instrument Sans Semi Bold" pitchFamily="34" charset="-122"/>
                <a:cs typeface="Alexandria" pitchFamily="2" charset="-78"/>
              </a:rPr>
              <a:t>مستويات الحرية الأكاديمية</a:t>
            </a:r>
            <a:endParaRPr lang="en-US"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39514965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0265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0085"/>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DD2B3892-C327-465C-C211-C6E2B9C2B7DA}"/>
              </a:ext>
            </a:extLst>
          </p:cNvPr>
          <p:cNvSpPr/>
          <p:nvPr/>
        </p:nvSpPr>
        <p:spPr>
          <a:xfrm>
            <a:off x="6772136" y="1203106"/>
            <a:ext cx="4693593" cy="518475"/>
          </a:xfrm>
          <a:prstGeom prst="rect">
            <a:avLst/>
          </a:prstGeom>
          <a:noFill/>
          <a:ln/>
        </p:spPr>
        <p:txBody>
          <a:bodyPr wrap="none" lIns="0" tIns="0" rIns="0" bIns="0" rtlCol="0" anchor="t">
            <a:spAutoFit/>
          </a:bodyPr>
          <a:lstStyle/>
          <a:p>
            <a:pPr algn="r" rtl="1">
              <a:lnSpc>
                <a:spcPts val="4625"/>
              </a:lnSpc>
            </a:pP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المستوى</a:t>
            </a:r>
            <a:r>
              <a:rPr lang="en-US" sz="2400" b="1" dirty="0">
                <a:solidFill>
                  <a:schemeClr val="accent2">
                    <a:lumMod val="75000"/>
                  </a:schemeClr>
                </a:solidFill>
                <a:latin typeface="Alexandria" pitchFamily="2" charset="-78"/>
                <a:ea typeface="Instrument Sans Semi Bold" pitchFamily="34" charset="-122"/>
                <a:cs typeface="Alexandria" pitchFamily="2" charset="-78"/>
              </a:rPr>
              <a:t> </a:t>
            </a:r>
            <a:r>
              <a:rPr lang="ar-SA" sz="2400" b="1" dirty="0">
                <a:solidFill>
                  <a:schemeClr val="accent2">
                    <a:lumMod val="75000"/>
                  </a:schemeClr>
                </a:solidFill>
                <a:latin typeface="Alexandria" pitchFamily="2" charset="-78"/>
                <a:ea typeface="Instrument Sans Semi Bold" pitchFamily="34" charset="-122"/>
                <a:cs typeface="Alexandria" pitchFamily="2" charset="-78"/>
              </a:rPr>
              <a:t>الاجتماعي والسياسي:</a:t>
            </a:r>
            <a:endParaRPr lang="en-US" sz="2400"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06033AD8-B401-06FE-2DAD-8B1618F4A084}"/>
              </a:ext>
            </a:extLst>
          </p:cNvPr>
          <p:cNvSpPr/>
          <p:nvPr/>
        </p:nvSpPr>
        <p:spPr>
          <a:xfrm>
            <a:off x="8771446" y="2657360"/>
            <a:ext cx="2827697" cy="279307"/>
          </a:xfrm>
          <a:prstGeom prst="rect">
            <a:avLst/>
          </a:prstGeom>
          <a:noFill/>
          <a:ln/>
        </p:spPr>
        <p:txBody>
          <a:bodyPr wrap="none" lIns="0" tIns="0" rIns="0" bIns="0" rtlCol="0" anchor="t">
            <a:spAutoFit/>
          </a:bodyPr>
          <a:lstStyle/>
          <a:p>
            <a:pPr algn="r" rtl="1">
              <a:lnSpc>
                <a:spcPts val="2292"/>
              </a:lnSpc>
            </a:pPr>
            <a:r>
              <a:rPr lang="ar-SA" sz="1833" b="1" dirty="0">
                <a:solidFill>
                  <a:schemeClr val="accent2">
                    <a:lumMod val="75000"/>
                  </a:schemeClr>
                </a:solidFill>
                <a:latin typeface="Alexandria" pitchFamily="2" charset="-78"/>
                <a:ea typeface="Instrument Sans Semi Bold" pitchFamily="34" charset="-122"/>
                <a:cs typeface="Alexandria" pitchFamily="2" charset="-78"/>
              </a:rPr>
              <a:t>حماية حقوق الأكاديميين</a:t>
            </a:r>
            <a:endParaRPr lang="en-US" sz="1833"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56E4406D-F11E-C470-8511-04AEDA64F294}"/>
              </a:ext>
            </a:extLst>
          </p:cNvPr>
          <p:cNvSpPr/>
          <p:nvPr/>
        </p:nvSpPr>
        <p:spPr>
          <a:xfrm>
            <a:off x="1199456" y="3045088"/>
            <a:ext cx="10355464" cy="584775"/>
          </a:xfrm>
          <a:prstGeom prst="rect">
            <a:avLst/>
          </a:prstGeom>
          <a:noFill/>
          <a:ln/>
        </p:spPr>
        <p:txBody>
          <a:bodyPr wrap="square" lIns="0" tIns="0" rIns="0" bIns="0" rtlCol="0" anchor="t">
            <a:spAutoFit/>
          </a:bodyPr>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 ضمان أن تكون الحريات الأكاديمية محمية قانونيًا، بحيث لا تتعرض الجامعات أو الأكاديميون لأي نوع من القمع السياسي أو الاجتماعي.</a:t>
            </a:r>
            <a:endParaRPr lang="en-US" sz="1458"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B8BFC0BF-F0F4-BBFF-76CB-1BECA26D0BC5}"/>
              </a:ext>
            </a:extLst>
          </p:cNvPr>
          <p:cNvSpPr/>
          <p:nvPr/>
        </p:nvSpPr>
        <p:spPr>
          <a:xfrm>
            <a:off x="5295087" y="4027547"/>
            <a:ext cx="3484928" cy="279307"/>
          </a:xfrm>
          <a:prstGeom prst="rect">
            <a:avLst/>
          </a:prstGeom>
          <a:noFill/>
          <a:ln/>
        </p:spPr>
        <p:txBody>
          <a:bodyPr wrap="none" lIns="0" tIns="0" rIns="0" bIns="0" rtlCol="0" anchor="t">
            <a:spAutoFit/>
          </a:bodyPr>
          <a:lstStyle/>
          <a:p>
            <a:pPr algn="r" rtl="1">
              <a:lnSpc>
                <a:spcPts val="2292"/>
              </a:lnSpc>
            </a:pPr>
            <a:r>
              <a:rPr lang="ar-SA" sz="1833" b="1" dirty="0">
                <a:solidFill>
                  <a:schemeClr val="accent2">
                    <a:lumMod val="75000"/>
                  </a:schemeClr>
                </a:solidFill>
                <a:latin typeface="Alexandria" pitchFamily="2" charset="-78"/>
                <a:ea typeface="Instrument Sans Semi Bold" pitchFamily="34" charset="-122"/>
                <a:cs typeface="Alexandria" pitchFamily="2" charset="-78"/>
              </a:rPr>
              <a:t>التأثير على السياسات التعليمية</a:t>
            </a:r>
            <a:endParaRPr lang="en-US" sz="1833"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D188DB46-C014-0495-F2E6-B508B11D5CDD}"/>
              </a:ext>
            </a:extLst>
          </p:cNvPr>
          <p:cNvSpPr/>
          <p:nvPr/>
        </p:nvSpPr>
        <p:spPr>
          <a:xfrm>
            <a:off x="1631504" y="4436230"/>
            <a:ext cx="8928992" cy="584775"/>
          </a:xfrm>
          <a:prstGeom prst="rect">
            <a:avLst/>
          </a:prstGeom>
          <a:noFill/>
          <a:ln/>
        </p:spPr>
        <p:txBody>
          <a:bodyPr wrap="square" lIns="0" tIns="0" rIns="0" bIns="0" rtlCol="0" anchor="t">
            <a:spAutoFit/>
          </a:bodyPr>
          <a:lstStyle/>
          <a:p>
            <a:pPr algn="ctr" rtl="1">
              <a:lnSpc>
                <a:spcPts val="2375"/>
              </a:lnSpc>
            </a:pPr>
            <a:r>
              <a:rPr lang="ar-SA" sz="1458" dirty="0">
                <a:solidFill>
                  <a:srgbClr val="1E3063"/>
                </a:solidFill>
                <a:latin typeface="Alexandria" pitchFamily="2" charset="-78"/>
                <a:ea typeface="Instrument Sans Medium" pitchFamily="34" charset="-122"/>
                <a:cs typeface="Alexandria" pitchFamily="2" charset="-78"/>
              </a:rPr>
              <a:t>دور المؤسسات الأكاديمية في التأثير على السياسات التعليمية والاجتماعية من خلال تقديم أبحاث علمية وموضوعات فكرية تدعم التغيير والتطور المجتمعي.</a:t>
            </a:r>
            <a:endParaRPr lang="en-US" sz="1458" dirty="0">
              <a:latin typeface="Alexandria" pitchFamily="2" charset="-78"/>
              <a:cs typeface="Alexandria" pitchFamily="2" charset="-78"/>
            </a:endParaRPr>
          </a:p>
        </p:txBody>
      </p:sp>
      <p:sp>
        <p:nvSpPr>
          <p:cNvPr id="17" name="Text 11">
            <a:extLst>
              <a:ext uri="{FF2B5EF4-FFF2-40B4-BE49-F238E27FC236}">
                <a16:creationId xmlns:a16="http://schemas.microsoft.com/office/drawing/2014/main" id="{AEA5DE0F-A379-7AB3-460E-4D8A95B051B4}"/>
              </a:ext>
            </a:extLst>
          </p:cNvPr>
          <p:cNvSpPr/>
          <p:nvPr/>
        </p:nvSpPr>
        <p:spPr>
          <a:xfrm>
            <a:off x="7993988" y="5261491"/>
            <a:ext cx="3310202" cy="279307"/>
          </a:xfrm>
          <a:prstGeom prst="rect">
            <a:avLst/>
          </a:prstGeom>
          <a:noFill/>
          <a:ln/>
        </p:spPr>
        <p:txBody>
          <a:bodyPr wrap="none" lIns="0" tIns="0" rIns="0" bIns="0" rtlCol="0" anchor="t">
            <a:spAutoFit/>
          </a:bodyPr>
          <a:lstStyle/>
          <a:p>
            <a:pPr algn="r" rtl="1">
              <a:lnSpc>
                <a:spcPts val="2292"/>
              </a:lnSpc>
            </a:pPr>
            <a:r>
              <a:rPr lang="ar-SA" sz="1833" b="1" dirty="0">
                <a:solidFill>
                  <a:schemeClr val="accent2">
                    <a:lumMod val="75000"/>
                  </a:schemeClr>
                </a:solidFill>
                <a:latin typeface="Alexandria" pitchFamily="2" charset="-78"/>
                <a:ea typeface="Instrument Sans Semi Bold" pitchFamily="34" charset="-122"/>
                <a:cs typeface="Alexandria" pitchFamily="2" charset="-78"/>
              </a:rPr>
              <a:t>الحماية من الضغوط الخارجية</a:t>
            </a:r>
            <a:endParaRPr lang="en-US" sz="1833"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5972CF63-7173-F1D1-7FDD-831258A7FA4B}"/>
              </a:ext>
            </a:extLst>
          </p:cNvPr>
          <p:cNvSpPr/>
          <p:nvPr/>
        </p:nvSpPr>
        <p:spPr>
          <a:xfrm>
            <a:off x="2018210" y="5690863"/>
            <a:ext cx="8298455" cy="635174"/>
          </a:xfrm>
          <a:prstGeom prst="rect">
            <a:avLst/>
          </a:prstGeom>
          <a:noFill/>
          <a:ln/>
        </p:spPr>
        <p:txBody>
          <a:bodyPr wrap="square" lIns="0" tIns="0" rIns="0" bIns="0" rtlCol="0" anchor="t">
            <a:spAutoFit/>
          </a:bodyPr>
          <a:lstStyle/>
          <a:p>
            <a:pPr algn="ctr" rtl="1">
              <a:lnSpc>
                <a:spcPct val="150000"/>
              </a:lnSpc>
            </a:pPr>
            <a:r>
              <a:rPr lang="ar-SA" sz="1458" dirty="0">
                <a:solidFill>
                  <a:srgbClr val="1E3063"/>
                </a:solidFill>
                <a:latin typeface="Alexandria" pitchFamily="2" charset="-78"/>
                <a:ea typeface="Instrument Sans Medium" pitchFamily="34" charset="-122"/>
                <a:cs typeface="Alexandria" pitchFamily="2" charset="-78"/>
              </a:rPr>
              <a:t>حماية الأكاديميين من الضغوط الاجتماعية والسياسية التي قد تؤثر على مجريات البحث أو حرية التعبير في الأوساط التعليمية</a:t>
            </a:r>
            <a:endParaRPr lang="en-US" sz="1458"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1F288C88-1FDF-DF55-784E-1018276AC36A}"/>
              </a:ext>
            </a:extLst>
          </p:cNvPr>
          <p:cNvSpPr txBox="1"/>
          <p:nvPr/>
        </p:nvSpPr>
        <p:spPr>
          <a:xfrm>
            <a:off x="1415480" y="1838815"/>
            <a:ext cx="9577064" cy="379078"/>
          </a:xfrm>
          <a:prstGeom prst="rect">
            <a:avLst/>
          </a:prstGeom>
          <a:noFill/>
        </p:spPr>
        <p:txBody>
          <a:bodyPr wrap="square" rtlCol="0">
            <a:spAutoFit/>
          </a:bodyPr>
          <a:lstStyle/>
          <a:p>
            <a:pPr algn="ctr" rtl="1">
              <a:lnSpc>
                <a:spcPct val="150000"/>
              </a:lnSpc>
            </a:pPr>
            <a:r>
              <a:rPr lang="ar-SA" dirty="0">
                <a:solidFill>
                  <a:schemeClr val="accent1">
                    <a:lumMod val="50000"/>
                  </a:schemeClr>
                </a:solidFill>
                <a:latin typeface="Alexandria" pitchFamily="2" charset="-78"/>
                <a:cs typeface="Alexandria" pitchFamily="2" charset="-78"/>
              </a:rPr>
              <a:t>تعلق بوجود بيئة عامة تحترم الحريات الأكاديمية وتدعمها. يشمل هذا المستوى</a:t>
            </a:r>
            <a:endParaRPr lang="en-US" dirty="0">
              <a:solidFill>
                <a:schemeClr val="accent1">
                  <a:lumMod val="50000"/>
                </a:schemeClr>
              </a:solidFill>
              <a:latin typeface="Alexandria" pitchFamily="2" charset="-78"/>
              <a:cs typeface="Alexandria" pitchFamily="2" charset="-78"/>
            </a:endParaRPr>
          </a:p>
        </p:txBody>
      </p:sp>
      <p:sp>
        <p:nvSpPr>
          <p:cNvPr id="27" name="Text 0">
            <a:extLst>
              <a:ext uri="{FF2B5EF4-FFF2-40B4-BE49-F238E27FC236}">
                <a16:creationId xmlns:a16="http://schemas.microsoft.com/office/drawing/2014/main" id="{33C3C9F8-F10E-012E-DB7D-1E3AADA193B4}"/>
              </a:ext>
            </a:extLst>
          </p:cNvPr>
          <p:cNvSpPr/>
          <p:nvPr/>
        </p:nvSpPr>
        <p:spPr>
          <a:xfrm>
            <a:off x="2626179" y="574951"/>
            <a:ext cx="4674358" cy="425373"/>
          </a:xfrm>
          <a:prstGeom prst="rect">
            <a:avLst/>
          </a:prstGeom>
          <a:noFill/>
          <a:ln/>
        </p:spPr>
        <p:txBody>
          <a:bodyPr wrap="none" lIns="0" tIns="0" rIns="0" bIns="0" rtlCol="0" anchor="t">
            <a:spAutoFit/>
          </a:bodyPr>
          <a:lstStyle/>
          <a:p>
            <a:pPr algn="r" rtl="1">
              <a:lnSpc>
                <a:spcPts val="3500"/>
              </a:lnSpc>
            </a:pPr>
            <a:r>
              <a:rPr lang="en-US" sz="2800" b="1" dirty="0">
                <a:solidFill>
                  <a:srgbClr val="00B0F0"/>
                </a:solidFill>
                <a:latin typeface="Alexandria" pitchFamily="2" charset="-78"/>
                <a:ea typeface="Instrument Sans Semi Bold" pitchFamily="34" charset="-122"/>
                <a:cs typeface="Alexandria" pitchFamily="2" charset="-78"/>
              </a:rPr>
              <a:t>مستويات الحرية الأكاديمية</a:t>
            </a:r>
            <a:endParaRPr lang="en-US"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98176082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18D1D32C-47BD-9802-0A56-2DC7194289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9700" y="1264276"/>
            <a:ext cx="3791744" cy="5047105"/>
          </a:xfrm>
          <a:prstGeom prst="rect">
            <a:avLst/>
          </a:prstGeom>
        </p:spPr>
      </p:pic>
      <p:sp>
        <p:nvSpPr>
          <p:cNvPr id="7" name="Text 0">
            <a:extLst>
              <a:ext uri="{FF2B5EF4-FFF2-40B4-BE49-F238E27FC236}">
                <a16:creationId xmlns:a16="http://schemas.microsoft.com/office/drawing/2014/main" id="{FBCDE6AB-FCCF-2A70-D8AE-83D9540454F5}"/>
              </a:ext>
            </a:extLst>
          </p:cNvPr>
          <p:cNvSpPr/>
          <p:nvPr/>
        </p:nvSpPr>
        <p:spPr>
          <a:xfrm>
            <a:off x="8867730" y="1279309"/>
            <a:ext cx="2534348" cy="518475"/>
          </a:xfrm>
          <a:prstGeom prst="rect">
            <a:avLst/>
          </a:prstGeom>
          <a:noFill/>
          <a:ln/>
        </p:spPr>
        <p:txBody>
          <a:bodyPr wrap="none" lIns="0" tIns="0" rIns="0" bIns="0" rtlCol="0" anchor="t">
            <a:spAutoFit/>
          </a:bodyPr>
          <a:lstStyle/>
          <a:p>
            <a:pPr algn="r" rtl="1">
              <a:lnSpc>
                <a:spcPts val="4625"/>
              </a:lnSpc>
            </a:pP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المستوى</a:t>
            </a:r>
            <a:r>
              <a:rPr lang="en-US" sz="2400" b="1" dirty="0">
                <a:solidFill>
                  <a:schemeClr val="accent2">
                    <a:lumMod val="75000"/>
                  </a:schemeClr>
                </a:solidFill>
                <a:latin typeface="Alexandria" pitchFamily="2" charset="-78"/>
                <a:ea typeface="Instrument Sans Semi Bold" pitchFamily="34" charset="-122"/>
                <a:cs typeface="Alexandria" pitchFamily="2" charset="-78"/>
              </a:rPr>
              <a:t> </a:t>
            </a:r>
            <a:r>
              <a:rPr lang="en-US" sz="2400" b="1" dirty="0" err="1">
                <a:solidFill>
                  <a:schemeClr val="accent2">
                    <a:lumMod val="75000"/>
                  </a:schemeClr>
                </a:solidFill>
                <a:latin typeface="Alexandria" pitchFamily="2" charset="-78"/>
                <a:ea typeface="Instrument Sans Semi Bold" pitchFamily="34" charset="-122"/>
                <a:cs typeface="Alexandria" pitchFamily="2" charset="-78"/>
              </a:rPr>
              <a:t>الدولي</a:t>
            </a:r>
            <a:r>
              <a:rPr lang="ar-SA" sz="2400" b="1" dirty="0">
                <a:solidFill>
                  <a:schemeClr val="accent2">
                    <a:lumMod val="75000"/>
                  </a:schemeClr>
                </a:solidFill>
                <a:latin typeface="Alexandria" pitchFamily="2" charset="-78"/>
                <a:ea typeface="Instrument Sans Semi Bold" pitchFamily="34" charset="-122"/>
                <a:cs typeface="Alexandria" pitchFamily="2" charset="-78"/>
              </a:rPr>
              <a:t>:</a:t>
            </a:r>
            <a:endParaRPr lang="en-US" sz="2400" b="1" dirty="0">
              <a:solidFill>
                <a:schemeClr val="accent2">
                  <a:lumMod val="75000"/>
                </a:schemeClr>
              </a:solidFill>
              <a:latin typeface="Alexandria" pitchFamily="2" charset="-78"/>
              <a:cs typeface="Alexandria" pitchFamily="2" charset="-78"/>
            </a:endParaRPr>
          </a:p>
        </p:txBody>
      </p:sp>
      <p:sp>
        <p:nvSpPr>
          <p:cNvPr id="9" name="Text 1">
            <a:extLst>
              <a:ext uri="{FF2B5EF4-FFF2-40B4-BE49-F238E27FC236}">
                <a16:creationId xmlns:a16="http://schemas.microsoft.com/office/drawing/2014/main" id="{6267D57B-F74C-5C5C-B6CE-8890B66E76EE}"/>
              </a:ext>
            </a:extLst>
          </p:cNvPr>
          <p:cNvSpPr/>
          <p:nvPr/>
        </p:nvSpPr>
        <p:spPr>
          <a:xfrm>
            <a:off x="8002107" y="2270125"/>
            <a:ext cx="2819683" cy="279307"/>
          </a:xfrm>
          <a:prstGeom prst="rect">
            <a:avLst/>
          </a:prstGeom>
          <a:noFill/>
          <a:ln/>
        </p:spPr>
        <p:txBody>
          <a:bodyPr wrap="none" lIns="0" tIns="0" rIns="0" bIns="0" rtlCol="0" anchor="t">
            <a:spAutoFit/>
          </a:bodyPr>
          <a:lstStyle/>
          <a:p>
            <a:pPr algn="r" rtl="1">
              <a:lnSpc>
                <a:spcPts val="2292"/>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التعاون الأكاديمي الدولي</a:t>
            </a:r>
            <a:endParaRPr lang="en-US" sz="1800" b="1" dirty="0">
              <a:solidFill>
                <a:schemeClr val="accent2">
                  <a:lumMod val="75000"/>
                </a:schemeClr>
              </a:solidFill>
              <a:latin typeface="Alexandria" pitchFamily="2" charset="-78"/>
              <a:cs typeface="Alexandria" pitchFamily="2" charset="-78"/>
            </a:endParaRPr>
          </a:p>
        </p:txBody>
      </p:sp>
      <p:sp>
        <p:nvSpPr>
          <p:cNvPr id="10" name="Text 2">
            <a:extLst>
              <a:ext uri="{FF2B5EF4-FFF2-40B4-BE49-F238E27FC236}">
                <a16:creationId xmlns:a16="http://schemas.microsoft.com/office/drawing/2014/main" id="{17DE8AB0-F611-01EB-88C9-0ABFF2DB0EE0}"/>
              </a:ext>
            </a:extLst>
          </p:cNvPr>
          <p:cNvSpPr/>
          <p:nvPr/>
        </p:nvSpPr>
        <p:spPr>
          <a:xfrm>
            <a:off x="5031742" y="2678807"/>
            <a:ext cx="5790048" cy="281487"/>
          </a:xfrm>
          <a:prstGeom prst="rect">
            <a:avLst/>
          </a:prstGeom>
          <a:noFill/>
          <a:ln/>
        </p:spPr>
        <p:txBody>
          <a:bodyPr wrap="none" lIns="0" tIns="0" rIns="0" bIns="0" rtlCol="0" anchor="t">
            <a:spAutoFit/>
          </a:bodyPr>
          <a:lstStyle/>
          <a:p>
            <a:pPr algn="r" rtl="1">
              <a:lnSpc>
                <a:spcPts val="2375"/>
              </a:lnSpc>
            </a:pPr>
            <a:r>
              <a:rPr lang="en-US" sz="1600" dirty="0">
                <a:solidFill>
                  <a:srgbClr val="1E3063"/>
                </a:solidFill>
                <a:latin typeface="Alexandria" pitchFamily="2" charset="-78"/>
                <a:ea typeface="Instrument Sans Medium" pitchFamily="34" charset="-122"/>
                <a:cs typeface="Alexandria" pitchFamily="2" charset="-78"/>
              </a:rPr>
              <a:t>تبادل المعرفة والمشاركة في المشاريع البحثية الكبرى عبر الحدود</a:t>
            </a:r>
            <a:endParaRPr lang="en-US" sz="1600" dirty="0">
              <a:latin typeface="Alexandria" pitchFamily="2" charset="-78"/>
              <a:cs typeface="Alexandria" pitchFamily="2" charset="-78"/>
            </a:endParaRPr>
          </a:p>
        </p:txBody>
      </p:sp>
      <p:sp>
        <p:nvSpPr>
          <p:cNvPr id="12" name="Text 3">
            <a:extLst>
              <a:ext uri="{FF2B5EF4-FFF2-40B4-BE49-F238E27FC236}">
                <a16:creationId xmlns:a16="http://schemas.microsoft.com/office/drawing/2014/main" id="{3FC6A7BA-2785-A4BB-0975-B60FC3980D3C}"/>
              </a:ext>
            </a:extLst>
          </p:cNvPr>
          <p:cNvSpPr/>
          <p:nvPr/>
        </p:nvSpPr>
        <p:spPr>
          <a:xfrm>
            <a:off x="8701017" y="3359249"/>
            <a:ext cx="2120773" cy="279307"/>
          </a:xfrm>
          <a:prstGeom prst="rect">
            <a:avLst/>
          </a:prstGeom>
          <a:noFill/>
          <a:ln/>
        </p:spPr>
        <p:txBody>
          <a:bodyPr wrap="none" lIns="0" tIns="0" rIns="0" bIns="0" rtlCol="0" anchor="t">
            <a:spAutoFit/>
          </a:bodyPr>
          <a:lstStyle/>
          <a:p>
            <a:pPr algn="r" rtl="1">
              <a:lnSpc>
                <a:spcPts val="2292"/>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دعم الحريات عالميًا</a:t>
            </a:r>
            <a:endParaRPr lang="en-US" sz="1800" b="1" dirty="0">
              <a:solidFill>
                <a:schemeClr val="accent2">
                  <a:lumMod val="75000"/>
                </a:schemeClr>
              </a:solidFill>
              <a:latin typeface="Alexandria" pitchFamily="2" charset="-78"/>
              <a:cs typeface="Alexandria" pitchFamily="2" charset="-78"/>
            </a:endParaRPr>
          </a:p>
        </p:txBody>
      </p:sp>
      <p:sp>
        <p:nvSpPr>
          <p:cNvPr id="13" name="Text 4">
            <a:extLst>
              <a:ext uri="{FF2B5EF4-FFF2-40B4-BE49-F238E27FC236}">
                <a16:creationId xmlns:a16="http://schemas.microsoft.com/office/drawing/2014/main" id="{221D6379-6CED-E06B-5E0C-5C4FCF2C268C}"/>
              </a:ext>
            </a:extLst>
          </p:cNvPr>
          <p:cNvSpPr/>
          <p:nvPr/>
        </p:nvSpPr>
        <p:spPr>
          <a:xfrm>
            <a:off x="4384130" y="3767931"/>
            <a:ext cx="6437660" cy="281487"/>
          </a:xfrm>
          <a:prstGeom prst="rect">
            <a:avLst/>
          </a:prstGeom>
          <a:noFill/>
          <a:ln/>
        </p:spPr>
        <p:txBody>
          <a:bodyPr wrap="none" lIns="0" tIns="0" rIns="0" bIns="0" rtlCol="0" anchor="t">
            <a:spAutoFit/>
          </a:bodyPr>
          <a:lstStyle/>
          <a:p>
            <a:pPr algn="r" rtl="1">
              <a:lnSpc>
                <a:spcPts val="2375"/>
              </a:lnSpc>
            </a:pPr>
            <a:r>
              <a:rPr lang="en-US" sz="1600" dirty="0">
                <a:solidFill>
                  <a:srgbClr val="1E3063"/>
                </a:solidFill>
                <a:latin typeface="Alexandria" pitchFamily="2" charset="-78"/>
                <a:ea typeface="Instrument Sans Medium" pitchFamily="34" charset="-122"/>
                <a:cs typeface="Alexandria" pitchFamily="2" charset="-78"/>
              </a:rPr>
              <a:t>الحريات الأكاديمية كحق عالمي يضمن للأكاديميين البحث والتعليم بحرية</a:t>
            </a:r>
            <a:endParaRPr lang="en-US" sz="1600" dirty="0">
              <a:latin typeface="Alexandria" pitchFamily="2" charset="-78"/>
              <a:cs typeface="Alexandria" pitchFamily="2" charset="-78"/>
            </a:endParaRPr>
          </a:p>
        </p:txBody>
      </p:sp>
      <p:sp>
        <p:nvSpPr>
          <p:cNvPr id="15" name="Text 5">
            <a:extLst>
              <a:ext uri="{FF2B5EF4-FFF2-40B4-BE49-F238E27FC236}">
                <a16:creationId xmlns:a16="http://schemas.microsoft.com/office/drawing/2014/main" id="{02B37800-20AF-B5A5-F549-5A6D34D53D43}"/>
              </a:ext>
            </a:extLst>
          </p:cNvPr>
          <p:cNvSpPr/>
          <p:nvPr/>
        </p:nvSpPr>
        <p:spPr>
          <a:xfrm>
            <a:off x="7474720" y="4448373"/>
            <a:ext cx="3347070" cy="279307"/>
          </a:xfrm>
          <a:prstGeom prst="rect">
            <a:avLst/>
          </a:prstGeom>
          <a:noFill/>
          <a:ln/>
        </p:spPr>
        <p:txBody>
          <a:bodyPr wrap="none" lIns="0" tIns="0" rIns="0" bIns="0" rtlCol="0" anchor="t">
            <a:spAutoFit/>
          </a:bodyPr>
          <a:lstStyle/>
          <a:p>
            <a:pPr algn="r" rtl="1">
              <a:lnSpc>
                <a:spcPts val="2292"/>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الضغط الدولي على السياسات</a:t>
            </a:r>
            <a:endParaRPr lang="en-US" sz="1800" b="1" dirty="0">
              <a:solidFill>
                <a:schemeClr val="accent2">
                  <a:lumMod val="75000"/>
                </a:schemeClr>
              </a:solidFill>
              <a:latin typeface="Alexandria" pitchFamily="2" charset="-78"/>
              <a:cs typeface="Alexandria" pitchFamily="2" charset="-78"/>
            </a:endParaRPr>
          </a:p>
        </p:txBody>
      </p:sp>
      <p:sp>
        <p:nvSpPr>
          <p:cNvPr id="16" name="Text 6">
            <a:extLst>
              <a:ext uri="{FF2B5EF4-FFF2-40B4-BE49-F238E27FC236}">
                <a16:creationId xmlns:a16="http://schemas.microsoft.com/office/drawing/2014/main" id="{19A1A551-0296-8443-D829-1D6E40616CA7}"/>
              </a:ext>
            </a:extLst>
          </p:cNvPr>
          <p:cNvSpPr/>
          <p:nvPr/>
        </p:nvSpPr>
        <p:spPr>
          <a:xfrm>
            <a:off x="5233492" y="4857056"/>
            <a:ext cx="5588298" cy="604838"/>
          </a:xfrm>
          <a:prstGeom prst="rect">
            <a:avLst/>
          </a:prstGeom>
          <a:noFill/>
          <a:ln/>
        </p:spPr>
        <p:txBody>
          <a:bodyPr wrap="squar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المنظمات الدولية تضغط على الحكومات لتبني سياسات تحترم الحريات الأكاديمية</a:t>
            </a:r>
            <a:endParaRPr lang="en-US" sz="1600" dirty="0">
              <a:latin typeface="Alexandria" pitchFamily="2" charset="-78"/>
              <a:cs typeface="Alexandria" pitchFamily="2" charset="-78"/>
            </a:endParaRPr>
          </a:p>
        </p:txBody>
      </p:sp>
      <p:sp>
        <p:nvSpPr>
          <p:cNvPr id="17" name="Text 0">
            <a:extLst>
              <a:ext uri="{FF2B5EF4-FFF2-40B4-BE49-F238E27FC236}">
                <a16:creationId xmlns:a16="http://schemas.microsoft.com/office/drawing/2014/main" id="{D6C770B6-3C68-90FC-04B4-85C1DDD93CCE}"/>
              </a:ext>
            </a:extLst>
          </p:cNvPr>
          <p:cNvSpPr/>
          <p:nvPr/>
        </p:nvSpPr>
        <p:spPr>
          <a:xfrm>
            <a:off x="2626179" y="617697"/>
            <a:ext cx="4674358" cy="425373"/>
          </a:xfrm>
          <a:prstGeom prst="rect">
            <a:avLst/>
          </a:prstGeom>
          <a:noFill/>
          <a:ln/>
        </p:spPr>
        <p:txBody>
          <a:bodyPr wrap="none" lIns="0" tIns="0" rIns="0" bIns="0" rtlCol="0" anchor="t">
            <a:spAutoFit/>
          </a:bodyPr>
          <a:lstStyle/>
          <a:p>
            <a:pPr algn="r" rtl="1">
              <a:lnSpc>
                <a:spcPts val="3500"/>
              </a:lnSpc>
            </a:pPr>
            <a:r>
              <a:rPr lang="en-US" sz="2800" b="1" dirty="0">
                <a:solidFill>
                  <a:srgbClr val="00B0F0"/>
                </a:solidFill>
                <a:latin typeface="Alexandria" pitchFamily="2" charset="-78"/>
                <a:ea typeface="Instrument Sans Semi Bold" pitchFamily="34" charset="-122"/>
                <a:cs typeface="Alexandria" pitchFamily="2" charset="-78"/>
              </a:rPr>
              <a:t>مستويات الحرية الأكاديمية</a:t>
            </a:r>
            <a:endParaRPr lang="en-US"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538051837"/>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83CF1156-0CA0-14BD-8BE1-59A59BF6BD53}"/>
              </a:ext>
            </a:extLst>
          </p:cNvPr>
          <p:cNvPicPr>
            <a:picLocks noChangeAspect="1"/>
          </p:cNvPicPr>
          <p:nvPr/>
        </p:nvPicPr>
        <p:blipFill>
          <a:blip/>
          <a:stretch>
            <a:fillRect/>
          </a:stretch>
        </p:blipFill>
        <p:spPr>
          <a:xfrm>
            <a:off x="683114" y="1196752"/>
            <a:ext cx="3625739" cy="5114629"/>
          </a:xfrm>
          <a:prstGeom prst="rect">
            <a:avLst/>
          </a:prstGeom>
        </p:spPr>
      </p:pic>
      <p:sp>
        <p:nvSpPr>
          <p:cNvPr id="7" name="Text 0">
            <a:extLst>
              <a:ext uri="{FF2B5EF4-FFF2-40B4-BE49-F238E27FC236}">
                <a16:creationId xmlns:a16="http://schemas.microsoft.com/office/drawing/2014/main" id="{9F6E0ACD-7578-66C7-AF4E-510B6F26C1A3}"/>
              </a:ext>
            </a:extLst>
          </p:cNvPr>
          <p:cNvSpPr/>
          <p:nvPr/>
        </p:nvSpPr>
        <p:spPr>
          <a:xfrm>
            <a:off x="4226839" y="2848436"/>
            <a:ext cx="6297018" cy="815182"/>
          </a:xfrm>
          <a:prstGeom prst="rect">
            <a:avLst/>
          </a:prstGeom>
          <a:noFill/>
          <a:ln/>
        </p:spPr>
        <p:txBody>
          <a:bodyPr wrap="none" lIns="0" tIns="0" rIns="0" bIns="0" rtlCol="0" anchor="t"/>
          <a:lstStyle/>
          <a:p>
            <a:pPr algn="r" rtl="1">
              <a:lnSpc>
                <a:spcPts val="6416"/>
              </a:lnSpc>
            </a:pPr>
            <a:r>
              <a:rPr lang="en-US" sz="4400" b="1" dirty="0">
                <a:solidFill>
                  <a:srgbClr val="00B0F0"/>
                </a:solidFill>
                <a:latin typeface="Alexandria" pitchFamily="2" charset="-78"/>
                <a:ea typeface="Instrument Sans Semi Bold" pitchFamily="34" charset="-122"/>
                <a:cs typeface="Alexandria" pitchFamily="2" charset="-78"/>
              </a:rPr>
              <a:t>الأخلاقيات المهنية</a:t>
            </a:r>
            <a:endParaRPr lang="en-US" sz="4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794D04B6-493F-099F-FB0E-2653A2ABC9A7}"/>
              </a:ext>
            </a:extLst>
          </p:cNvPr>
          <p:cNvSpPr/>
          <p:nvPr/>
        </p:nvSpPr>
        <p:spPr>
          <a:xfrm>
            <a:off x="4581547" y="4023629"/>
            <a:ext cx="6297018" cy="302419"/>
          </a:xfrm>
          <a:prstGeom prst="rect">
            <a:avLst/>
          </a:prstGeom>
          <a:noFill/>
          <a:ln/>
        </p:spPr>
        <p:txBody>
          <a:bodyPr wrap="none" lIns="0" tIns="0" rIns="0" bIns="0" rtlCol="0" anchor="t"/>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المبادئ التي تحكم السلوك المهني في القيادة التربوية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90144584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F77D9B2-3854-886A-636E-2EFD5125B728}"/>
              </a:ext>
            </a:extLst>
          </p:cNvPr>
          <p:cNvSpPr/>
          <p:nvPr/>
        </p:nvSpPr>
        <p:spPr>
          <a:xfrm>
            <a:off x="8183234" y="1328623"/>
            <a:ext cx="3286156" cy="473463"/>
          </a:xfrm>
          <a:prstGeom prst="rect">
            <a:avLst/>
          </a:prstGeom>
          <a:noFill/>
          <a:ln/>
        </p:spPr>
        <p:txBody>
          <a:bodyPr wrap="none" lIns="0" tIns="0" rIns="0" bIns="0" rtlCol="0" anchor="t">
            <a:spAutoFit/>
          </a:bodyPr>
          <a:lstStyle/>
          <a:p>
            <a:pPr algn="r" rtl="1">
              <a:lnSpc>
                <a:spcPts val="4042"/>
              </a:lnSpc>
            </a:pPr>
            <a:r>
              <a:rPr lang="en-US" sz="2800" b="1" dirty="0" err="1">
                <a:solidFill>
                  <a:srgbClr val="00B0F0"/>
                </a:solidFill>
                <a:latin typeface="Alexandria" pitchFamily="2" charset="-78"/>
                <a:ea typeface="Instrument Sans Semi Bold" pitchFamily="34" charset="-122"/>
                <a:cs typeface="Alexandria" pitchFamily="2" charset="-78"/>
              </a:rPr>
              <a:t>مفهوم</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الأخلاقيات</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FA6D85A7-6BE9-0AC4-4FB8-6FE3BD1E0D8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9342" y="1846460"/>
            <a:ext cx="3923036" cy="23537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91C1DE18-673B-703E-D6DC-99F99346EB80}"/>
              </a:ext>
            </a:extLst>
          </p:cNvPr>
          <p:cNvSpPr/>
          <p:nvPr/>
        </p:nvSpPr>
        <p:spPr>
          <a:xfrm>
            <a:off x="5159896" y="2065266"/>
            <a:ext cx="6216229" cy="1066318"/>
          </a:xfrm>
          <a:prstGeom prst="rect">
            <a:avLst/>
          </a:prstGeom>
          <a:noFill/>
          <a:ln/>
        </p:spPr>
        <p:txBody>
          <a:bodyPr wrap="square" lIns="0" tIns="0" rIns="0" bIns="0" rtlCol="0" anchor="t">
            <a:spAutoFit/>
          </a:bodyPr>
          <a:lstStyle/>
          <a:p>
            <a:pPr algn="ctr" rtl="1">
              <a:lnSpc>
                <a:spcPct val="150000"/>
              </a:lnSpc>
            </a:pPr>
            <a:r>
              <a:rPr lang="en-US" sz="1600" b="1" dirty="0">
                <a:solidFill>
                  <a:srgbClr val="1E3063"/>
                </a:solidFill>
                <a:latin typeface="Alexandria" pitchFamily="2" charset="-78"/>
                <a:ea typeface="Instrument Sans Medium" pitchFamily="34" charset="-122"/>
                <a:cs typeface="Alexandria" pitchFamily="2" charset="-78"/>
              </a:rPr>
              <a:t>الأخلاقيات</a:t>
            </a:r>
            <a:r>
              <a:rPr lang="en-US" sz="1600" dirty="0">
                <a:solidFill>
                  <a:srgbClr val="1E3063"/>
                </a:solidFill>
                <a:latin typeface="Alexandria" pitchFamily="2" charset="-78"/>
                <a:ea typeface="Instrument Sans Medium" pitchFamily="34" charset="-122"/>
                <a:cs typeface="Alexandria" pitchFamily="2" charset="-78"/>
              </a:rPr>
              <a:t> هي مجموعة من </a:t>
            </a:r>
            <a:r>
              <a:rPr lang="en-US" sz="1600" b="1" dirty="0">
                <a:solidFill>
                  <a:srgbClr val="84C1FA"/>
                </a:solidFill>
                <a:latin typeface="Alexandria" pitchFamily="2" charset="-78"/>
                <a:ea typeface="Instrument Sans Medium" pitchFamily="34" charset="-122"/>
                <a:cs typeface="Alexandria" pitchFamily="2" charset="-78"/>
              </a:rPr>
              <a:t>المبادئ والمعايير</a:t>
            </a:r>
            <a:r>
              <a:rPr lang="en-US" sz="1600" b="1" dirty="0">
                <a:solidFill>
                  <a:srgbClr val="1E3063"/>
                </a:solidFill>
                <a:latin typeface="Alexandria" pitchFamily="2" charset="-78"/>
                <a:ea typeface="Instrument Sans Medium" pitchFamily="34" charset="-122"/>
                <a:cs typeface="Alexandria" pitchFamily="2" charset="-78"/>
              </a:rPr>
              <a:t> </a:t>
            </a:r>
            <a:r>
              <a:rPr lang="en-US" sz="1600" dirty="0">
                <a:solidFill>
                  <a:srgbClr val="1E3063"/>
                </a:solidFill>
                <a:latin typeface="Alexandria" pitchFamily="2" charset="-78"/>
                <a:ea typeface="Instrument Sans Medium" pitchFamily="34" charset="-122"/>
                <a:cs typeface="Alexandria" pitchFamily="2" charset="-78"/>
              </a:rPr>
              <a:t>التي تحدد السلوك الصحيح والمقبول في سياق معين. تعبّر عن القواعد السلوكية التي تحدد كيفية التصرف لضمان الالتزام بالقيم الأساسية:</a:t>
            </a:r>
            <a:endParaRPr lang="en-US" sz="1600"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4B1B3261-6750-8B37-DACC-96D1AC10450A}"/>
              </a:ext>
            </a:extLst>
          </p:cNvPr>
          <p:cNvSpPr/>
          <p:nvPr/>
        </p:nvSpPr>
        <p:spPr>
          <a:xfrm>
            <a:off x="5212063" y="3647877"/>
            <a:ext cx="6407941"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الأخلاقيات غالبًا ما تكون مؤسسية أو مهنية، تنظّم سلوك الأفراد داخل مجال تخصصهم لضمان حسن أداء المهام والوظائف.</a:t>
            </a:r>
            <a:endParaRPr lang="en-US" sz="1600"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C3DF5FEB-8836-7CAB-D516-DFE12DD5CD55}"/>
              </a:ext>
            </a:extLst>
          </p:cNvPr>
          <p:cNvSpPr/>
          <p:nvPr/>
        </p:nvSpPr>
        <p:spPr>
          <a:xfrm>
            <a:off x="8751690" y="4773419"/>
            <a:ext cx="2758877" cy="546894"/>
          </a:xfrm>
          <a:prstGeom prst="rect">
            <a:avLst/>
          </a:prstGeom>
          <a:solidFill>
            <a:srgbClr val="CEE6FD"/>
          </a:solidFill>
          <a:ln/>
        </p:spPr>
        <p:txBody>
          <a:bodyPr>
            <a:spAutoFit/>
          </a:bodyPr>
          <a:lstStyle/>
          <a:p>
            <a:endParaRPr lang="en-US"/>
          </a:p>
        </p:txBody>
      </p:sp>
      <p:sp>
        <p:nvSpPr>
          <p:cNvPr id="13" name="Text 6">
            <a:extLst>
              <a:ext uri="{FF2B5EF4-FFF2-40B4-BE49-F238E27FC236}">
                <a16:creationId xmlns:a16="http://schemas.microsoft.com/office/drawing/2014/main" id="{A95BE63E-B0AA-BC27-6332-D44C51958F12}"/>
              </a:ext>
            </a:extLst>
          </p:cNvPr>
          <p:cNvSpPr/>
          <p:nvPr/>
        </p:nvSpPr>
        <p:spPr>
          <a:xfrm>
            <a:off x="10614394" y="4917782"/>
            <a:ext cx="751809"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النزاهة</a:t>
            </a:r>
            <a:endParaRPr lang="en-US" sz="1800" b="1" dirty="0">
              <a:solidFill>
                <a:schemeClr val="accent2">
                  <a:lumMod val="75000"/>
                </a:schemeClr>
              </a:solidFill>
              <a:latin typeface="Alexandria" pitchFamily="2" charset="-78"/>
              <a:cs typeface="Alexandria" pitchFamily="2" charset="-78"/>
            </a:endParaRPr>
          </a:p>
        </p:txBody>
      </p:sp>
      <p:sp>
        <p:nvSpPr>
          <p:cNvPr id="14" name="Shape 7">
            <a:extLst>
              <a:ext uri="{FF2B5EF4-FFF2-40B4-BE49-F238E27FC236}">
                <a16:creationId xmlns:a16="http://schemas.microsoft.com/office/drawing/2014/main" id="{4C21AFD9-81CA-B06E-B2AF-CFAA21A3525A}"/>
              </a:ext>
            </a:extLst>
          </p:cNvPr>
          <p:cNvSpPr/>
          <p:nvPr/>
        </p:nvSpPr>
        <p:spPr>
          <a:xfrm>
            <a:off x="8545216" y="4840342"/>
            <a:ext cx="413048" cy="413048"/>
          </a:xfrm>
          <a:prstGeom prst="roundRect">
            <a:avLst>
              <a:gd name="adj" fmla="val 36004"/>
            </a:avLst>
          </a:prstGeom>
          <a:solidFill>
            <a:srgbClr val="FFFFFF"/>
          </a:solidFill>
          <a:ln w="22860">
            <a:solidFill>
              <a:srgbClr val="B4CCE3"/>
            </a:solidFill>
            <a:prstDash val="solid"/>
          </a:ln>
        </p:spPr>
        <p:txBody>
          <a:bodyPr>
            <a:spAutoFit/>
          </a:bodyPr>
          <a:lstStyle/>
          <a:p>
            <a:endParaRPr lang="en-US"/>
          </a:p>
        </p:txBody>
      </p:sp>
      <p:sp>
        <p:nvSpPr>
          <p:cNvPr id="16" name="Shape 8">
            <a:extLst>
              <a:ext uri="{FF2B5EF4-FFF2-40B4-BE49-F238E27FC236}">
                <a16:creationId xmlns:a16="http://schemas.microsoft.com/office/drawing/2014/main" id="{D528A65B-2895-7E88-7286-DD36FFE4A296}"/>
              </a:ext>
            </a:extLst>
          </p:cNvPr>
          <p:cNvSpPr/>
          <p:nvPr/>
        </p:nvSpPr>
        <p:spPr>
          <a:xfrm>
            <a:off x="6343081" y="5720392"/>
            <a:ext cx="2758877" cy="546894"/>
          </a:xfrm>
          <a:prstGeom prst="rect">
            <a:avLst/>
          </a:prstGeom>
          <a:solidFill>
            <a:srgbClr val="CEE6FD"/>
          </a:solidFill>
          <a:ln/>
        </p:spPr>
        <p:txBody>
          <a:bodyPr>
            <a:spAutoFit/>
          </a:bodyPr>
          <a:lstStyle/>
          <a:p>
            <a:endParaRPr lang="en-US"/>
          </a:p>
        </p:txBody>
      </p:sp>
      <p:sp>
        <p:nvSpPr>
          <p:cNvPr id="19" name="Text 10">
            <a:extLst>
              <a:ext uri="{FF2B5EF4-FFF2-40B4-BE49-F238E27FC236}">
                <a16:creationId xmlns:a16="http://schemas.microsoft.com/office/drawing/2014/main" id="{A47B5506-5FA5-DE4E-898A-E40C9F35B472}"/>
              </a:ext>
            </a:extLst>
          </p:cNvPr>
          <p:cNvSpPr/>
          <p:nvPr/>
        </p:nvSpPr>
        <p:spPr>
          <a:xfrm>
            <a:off x="7967138" y="5865599"/>
            <a:ext cx="785471"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العدالة</a:t>
            </a:r>
            <a:endParaRPr lang="en-US" sz="1800" b="1" dirty="0">
              <a:solidFill>
                <a:schemeClr val="accent2">
                  <a:lumMod val="75000"/>
                </a:schemeClr>
              </a:solidFill>
              <a:latin typeface="Alexandria" pitchFamily="2" charset="-78"/>
              <a:cs typeface="Alexandria" pitchFamily="2" charset="-78"/>
            </a:endParaRPr>
          </a:p>
        </p:txBody>
      </p:sp>
      <p:sp>
        <p:nvSpPr>
          <p:cNvPr id="20" name="Shape 11">
            <a:extLst>
              <a:ext uri="{FF2B5EF4-FFF2-40B4-BE49-F238E27FC236}">
                <a16:creationId xmlns:a16="http://schemas.microsoft.com/office/drawing/2014/main" id="{F9F2F648-7953-E868-0421-7608B96CC651}"/>
              </a:ext>
            </a:extLst>
          </p:cNvPr>
          <p:cNvSpPr/>
          <p:nvPr/>
        </p:nvSpPr>
        <p:spPr>
          <a:xfrm>
            <a:off x="6155606" y="5779636"/>
            <a:ext cx="413048" cy="413048"/>
          </a:xfrm>
          <a:prstGeom prst="roundRect">
            <a:avLst>
              <a:gd name="adj" fmla="val 36004"/>
            </a:avLst>
          </a:prstGeom>
          <a:solidFill>
            <a:srgbClr val="FFFFFF"/>
          </a:solidFill>
          <a:ln w="22860">
            <a:solidFill>
              <a:srgbClr val="B4CCE3"/>
            </a:solidFill>
            <a:prstDash val="solid"/>
          </a:ln>
        </p:spPr>
        <p:txBody>
          <a:bodyPr>
            <a:spAutoFit/>
          </a:bodyPr>
          <a:lstStyle/>
          <a:p>
            <a:endParaRPr lang="en-US"/>
          </a:p>
        </p:txBody>
      </p:sp>
      <p:sp>
        <p:nvSpPr>
          <p:cNvPr id="22" name="Shape 12">
            <a:extLst>
              <a:ext uri="{FF2B5EF4-FFF2-40B4-BE49-F238E27FC236}">
                <a16:creationId xmlns:a16="http://schemas.microsoft.com/office/drawing/2014/main" id="{EECD73F0-734C-0C5B-E9C0-E0753CA377F9}"/>
              </a:ext>
            </a:extLst>
          </p:cNvPr>
          <p:cNvSpPr/>
          <p:nvPr/>
        </p:nvSpPr>
        <p:spPr>
          <a:xfrm>
            <a:off x="3408561" y="4733658"/>
            <a:ext cx="2758877" cy="546894"/>
          </a:xfrm>
          <a:prstGeom prst="rect">
            <a:avLst/>
          </a:prstGeom>
          <a:solidFill>
            <a:srgbClr val="CEE6FD"/>
          </a:solidFill>
          <a:ln/>
        </p:spPr>
        <p:txBody>
          <a:bodyPr>
            <a:spAutoFit/>
          </a:bodyPr>
          <a:lstStyle/>
          <a:p>
            <a:endParaRPr lang="en-US"/>
          </a:p>
        </p:txBody>
      </p:sp>
      <p:sp>
        <p:nvSpPr>
          <p:cNvPr id="24" name="Shape 13">
            <a:extLst>
              <a:ext uri="{FF2B5EF4-FFF2-40B4-BE49-F238E27FC236}">
                <a16:creationId xmlns:a16="http://schemas.microsoft.com/office/drawing/2014/main" id="{778D01AD-5124-2285-79AA-50A5E0629706}"/>
              </a:ext>
            </a:extLst>
          </p:cNvPr>
          <p:cNvSpPr/>
          <p:nvPr/>
        </p:nvSpPr>
        <p:spPr>
          <a:xfrm>
            <a:off x="3337123" y="5893495"/>
            <a:ext cx="19050" cy="546894"/>
          </a:xfrm>
          <a:prstGeom prst="roundRect">
            <a:avLst>
              <a:gd name="adj" fmla="val 780640"/>
            </a:avLst>
          </a:prstGeom>
          <a:solidFill>
            <a:srgbClr val="B4CCE3"/>
          </a:solidFill>
          <a:ln/>
        </p:spPr>
        <p:txBody>
          <a:bodyPr>
            <a:spAutoFit/>
          </a:bodyPr>
          <a:lstStyle/>
          <a:p>
            <a:endParaRPr lang="en-US"/>
          </a:p>
        </p:txBody>
      </p:sp>
      <p:sp>
        <p:nvSpPr>
          <p:cNvPr id="26" name="Text 14">
            <a:extLst>
              <a:ext uri="{FF2B5EF4-FFF2-40B4-BE49-F238E27FC236}">
                <a16:creationId xmlns:a16="http://schemas.microsoft.com/office/drawing/2014/main" id="{D989729E-32F4-8C22-AFB6-552708F382F7}"/>
              </a:ext>
            </a:extLst>
          </p:cNvPr>
          <p:cNvSpPr/>
          <p:nvPr/>
        </p:nvSpPr>
        <p:spPr>
          <a:xfrm>
            <a:off x="4750003" y="4878021"/>
            <a:ext cx="1056379"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الشفافية</a:t>
            </a:r>
            <a:endParaRPr lang="en-US" sz="1800" b="1" dirty="0">
              <a:solidFill>
                <a:schemeClr val="accent2">
                  <a:lumMod val="75000"/>
                </a:schemeClr>
              </a:solidFill>
              <a:latin typeface="Alexandria" pitchFamily="2" charset="-78"/>
              <a:cs typeface="Alexandria" pitchFamily="2" charset="-78"/>
            </a:endParaRPr>
          </a:p>
        </p:txBody>
      </p:sp>
      <p:sp>
        <p:nvSpPr>
          <p:cNvPr id="27" name="Shape 15">
            <a:extLst>
              <a:ext uri="{FF2B5EF4-FFF2-40B4-BE49-F238E27FC236}">
                <a16:creationId xmlns:a16="http://schemas.microsoft.com/office/drawing/2014/main" id="{5F8F9826-2D9E-0816-C3FA-FCD112000E2B}"/>
              </a:ext>
            </a:extLst>
          </p:cNvPr>
          <p:cNvSpPr/>
          <p:nvPr/>
        </p:nvSpPr>
        <p:spPr>
          <a:xfrm>
            <a:off x="3202087" y="4800581"/>
            <a:ext cx="413048" cy="413048"/>
          </a:xfrm>
          <a:prstGeom prst="roundRect">
            <a:avLst>
              <a:gd name="adj" fmla="val 36004"/>
            </a:avLst>
          </a:prstGeom>
          <a:solidFill>
            <a:srgbClr val="FFFFFF"/>
          </a:solidFill>
          <a:ln w="22860">
            <a:solidFill>
              <a:srgbClr val="B4CCE3"/>
            </a:solidFill>
            <a:prstDash val="solid"/>
          </a:ln>
        </p:spPr>
        <p:txBody>
          <a:bodyPr>
            <a:spAutoFit/>
          </a:bodyPr>
          <a:lstStyle/>
          <a:p>
            <a:endParaRPr lang="en-US"/>
          </a:p>
        </p:txBody>
      </p:sp>
      <p:sp>
        <p:nvSpPr>
          <p:cNvPr id="29" name="Shape 16">
            <a:extLst>
              <a:ext uri="{FF2B5EF4-FFF2-40B4-BE49-F238E27FC236}">
                <a16:creationId xmlns:a16="http://schemas.microsoft.com/office/drawing/2014/main" id="{8ADB66B5-BCD2-A7BC-2DCD-D43462221AA4}"/>
              </a:ext>
            </a:extLst>
          </p:cNvPr>
          <p:cNvSpPr/>
          <p:nvPr/>
        </p:nvSpPr>
        <p:spPr>
          <a:xfrm>
            <a:off x="1463331" y="5699574"/>
            <a:ext cx="2758877" cy="546894"/>
          </a:xfrm>
          <a:prstGeom prst="roundRect">
            <a:avLst>
              <a:gd name="adj" fmla="val 27192"/>
            </a:avLst>
          </a:prstGeom>
          <a:solidFill>
            <a:srgbClr val="CEE6FD"/>
          </a:solidFill>
          <a:ln/>
        </p:spPr>
        <p:txBody>
          <a:bodyPr>
            <a:spAutoFit/>
          </a:bodyPr>
          <a:lstStyle/>
          <a:p>
            <a:endParaRPr lang="en-US"/>
          </a:p>
        </p:txBody>
      </p:sp>
      <p:sp>
        <p:nvSpPr>
          <p:cNvPr id="30" name="Text 17">
            <a:extLst>
              <a:ext uri="{FF2B5EF4-FFF2-40B4-BE49-F238E27FC236}">
                <a16:creationId xmlns:a16="http://schemas.microsoft.com/office/drawing/2014/main" id="{E501E16A-7F21-56CF-FD61-19FAAD383758}"/>
              </a:ext>
            </a:extLst>
          </p:cNvPr>
          <p:cNvSpPr/>
          <p:nvPr/>
        </p:nvSpPr>
        <p:spPr>
          <a:xfrm>
            <a:off x="2641266" y="5843937"/>
            <a:ext cx="1219886"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المسؤولية</a:t>
            </a:r>
            <a:endParaRPr lang="en-US" sz="1800" b="1" dirty="0">
              <a:solidFill>
                <a:schemeClr val="accent2">
                  <a:lumMod val="75000"/>
                </a:schemeClr>
              </a:solidFill>
              <a:latin typeface="Alexandria" pitchFamily="2" charset="-78"/>
              <a:cs typeface="Alexandria" pitchFamily="2" charset="-78"/>
            </a:endParaRPr>
          </a:p>
        </p:txBody>
      </p:sp>
      <p:sp>
        <p:nvSpPr>
          <p:cNvPr id="31" name="Shape 15">
            <a:extLst>
              <a:ext uri="{FF2B5EF4-FFF2-40B4-BE49-F238E27FC236}">
                <a16:creationId xmlns:a16="http://schemas.microsoft.com/office/drawing/2014/main" id="{5C692511-D65F-8391-EACC-D7B60F0B890E}"/>
              </a:ext>
            </a:extLst>
          </p:cNvPr>
          <p:cNvSpPr/>
          <p:nvPr/>
        </p:nvSpPr>
        <p:spPr>
          <a:xfrm>
            <a:off x="1290464" y="5733256"/>
            <a:ext cx="413048" cy="413048"/>
          </a:xfrm>
          <a:prstGeom prst="roundRect">
            <a:avLst>
              <a:gd name="adj" fmla="val 36004"/>
            </a:avLst>
          </a:prstGeom>
          <a:solidFill>
            <a:srgbClr val="FFFFFF"/>
          </a:solidFill>
          <a:ln w="22860">
            <a:solidFill>
              <a:srgbClr val="B4CCE3"/>
            </a:solidFill>
            <a:prstDash val="solid"/>
          </a:ln>
        </p:spPr>
        <p:txBody>
          <a:bodyPr>
            <a:spAutoFit/>
          </a:bodyPr>
          <a:lstStyle/>
          <a:p>
            <a:endParaRPr lang="en-US"/>
          </a:p>
        </p:txBody>
      </p:sp>
    </p:spTree>
    <p:extLst>
      <p:ext uri="{BB962C8B-B14F-4D97-AF65-F5344CB8AC3E}">
        <p14:creationId xmlns:p14="http://schemas.microsoft.com/office/powerpoint/2010/main" val="1785374269"/>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71930"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AAEECA8-DAE7-4BBB-6857-31C83EAD876D}"/>
              </a:ext>
            </a:extLst>
          </p:cNvPr>
          <p:cNvSpPr/>
          <p:nvPr/>
        </p:nvSpPr>
        <p:spPr>
          <a:xfrm>
            <a:off x="8705032" y="1372285"/>
            <a:ext cx="2808462" cy="531171"/>
          </a:xfrm>
          <a:prstGeom prst="rect">
            <a:avLst/>
          </a:prstGeom>
          <a:noFill/>
          <a:ln/>
        </p:spPr>
        <p:txBody>
          <a:bodyPr wrap="none" lIns="0" tIns="0" rIns="0" bIns="0" rtlCol="0" anchor="t">
            <a:spAutoFit/>
          </a:bodyPr>
          <a:lstStyle/>
          <a:p>
            <a:pPr algn="r" rtl="1">
              <a:lnSpc>
                <a:spcPts val="4625"/>
              </a:lnSpc>
            </a:pPr>
            <a:r>
              <a:rPr lang="en-US" sz="2800" b="1" dirty="0" err="1">
                <a:solidFill>
                  <a:srgbClr val="00B0F0"/>
                </a:solidFill>
                <a:latin typeface="Alexandria" pitchFamily="2" charset="-78"/>
                <a:ea typeface="Instrument Sans Semi Bold" pitchFamily="34" charset="-122"/>
                <a:cs typeface="Alexandria" pitchFamily="2" charset="-78"/>
              </a:rPr>
              <a:t>أنواع</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الأخلاقيات</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92AF0CE6-AC4B-ACDE-A1D5-D0F344FB83EB}"/>
              </a:ext>
            </a:extLst>
          </p:cNvPr>
          <p:cNvSpPr/>
          <p:nvPr/>
        </p:nvSpPr>
        <p:spPr>
          <a:xfrm>
            <a:off x="9390500" y="3932238"/>
            <a:ext cx="214000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الأخلاقيات المهنية</a:t>
            </a:r>
            <a:endParaRPr lang="en-US" sz="1833"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0C870AB2-7D57-5886-11E7-A9905D268EC6}"/>
              </a:ext>
            </a:extLst>
          </p:cNvPr>
          <p:cNvSpPr/>
          <p:nvPr/>
        </p:nvSpPr>
        <p:spPr>
          <a:xfrm>
            <a:off x="8990508" y="4340919"/>
            <a:ext cx="2540000" cy="907257"/>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قواعد تنظم سلوك المهنيين في الطب والقانون والصحافة لضمان النزاهة والعدالة</a:t>
            </a:r>
            <a:endParaRPr lang="en-US" sz="1458"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71E566E6-C1CD-E241-785D-C0610A8B09E0}"/>
              </a:ext>
            </a:extLst>
          </p:cNvPr>
          <p:cNvSpPr/>
          <p:nvPr/>
        </p:nvSpPr>
        <p:spPr>
          <a:xfrm>
            <a:off x="6615863" y="3932238"/>
            <a:ext cx="213840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الأخلاقيات العلمية</a:t>
            </a:r>
            <a:endParaRPr lang="en-US"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051FBD91-B7BF-B0E2-E4ED-B159841AE56C}"/>
              </a:ext>
            </a:extLst>
          </p:cNvPr>
          <p:cNvSpPr/>
          <p:nvPr/>
        </p:nvSpPr>
        <p:spPr>
          <a:xfrm>
            <a:off x="6214170" y="4340919"/>
            <a:ext cx="2540099" cy="907257"/>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تضمن النزاهة في البحث من خلال الشفافية، التحقق من النتائج، والابتعاد عن الانتحال</a:t>
            </a:r>
            <a:endParaRPr lang="en-US" sz="1458"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0F5C268E-0527-D225-67E7-92931C0AA8C3}"/>
              </a:ext>
            </a:extLst>
          </p:cNvPr>
          <p:cNvSpPr/>
          <p:nvPr/>
        </p:nvSpPr>
        <p:spPr>
          <a:xfrm>
            <a:off x="3518924" y="3932238"/>
            <a:ext cx="245900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الأخلاقيات الاجتماعية</a:t>
            </a:r>
            <a:endParaRPr lang="en-US" sz="1833"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4DD0C871-686D-44EA-1B24-FDF792FA1490}"/>
              </a:ext>
            </a:extLst>
          </p:cNvPr>
          <p:cNvSpPr/>
          <p:nvPr/>
        </p:nvSpPr>
        <p:spPr>
          <a:xfrm>
            <a:off x="3437831" y="4340919"/>
            <a:ext cx="2540099" cy="907257"/>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تحكم العلاقات بين الأفراد من خلال الاحترام المتبادل والعدالة الاجتماعية</a:t>
            </a:r>
            <a:endParaRPr lang="en-US" sz="1458"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746AD1BB-B02E-954E-9852-B48758561987}"/>
              </a:ext>
            </a:extLst>
          </p:cNvPr>
          <p:cNvSpPr/>
          <p:nvPr/>
        </p:nvSpPr>
        <p:spPr>
          <a:xfrm>
            <a:off x="765408" y="3948332"/>
            <a:ext cx="1978107"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الأخلاقيات البيئية</a:t>
            </a:r>
            <a:endParaRPr lang="en-US" sz="1833" b="1"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D2264D94-7C12-3535-5558-5D4B39C760ED}"/>
              </a:ext>
            </a:extLst>
          </p:cNvPr>
          <p:cNvSpPr/>
          <p:nvPr/>
        </p:nvSpPr>
        <p:spPr>
          <a:xfrm>
            <a:off x="661492" y="4340919"/>
            <a:ext cx="2540099" cy="907257"/>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حماية البيئة والموارد الطبيعية لضمان استدامة كوكب الأرض للأجيال القادمة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1881082188"/>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212630"/>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88D5510-1789-24DC-0BB5-5396C7B1E346}"/>
              </a:ext>
            </a:extLst>
          </p:cNvPr>
          <p:cNvSpPr/>
          <p:nvPr/>
        </p:nvSpPr>
        <p:spPr>
          <a:xfrm>
            <a:off x="6244771" y="1403095"/>
            <a:ext cx="5358839"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الأخلاقيات المهنية </a:t>
            </a:r>
            <a:r>
              <a:rPr lang="en-US" sz="2800" b="1" dirty="0" err="1">
                <a:solidFill>
                  <a:srgbClr val="00B0F0"/>
                </a:solidFill>
                <a:latin typeface="Alexandria" pitchFamily="2" charset="-78"/>
                <a:ea typeface="Instrument Sans Semi Bold" pitchFamily="34" charset="-122"/>
                <a:cs typeface="Alexandria" pitchFamily="2" charset="-78"/>
              </a:rPr>
              <a:t>في</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التعليم</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6BC0605F-8E43-4865-002B-164D29342256}"/>
              </a:ext>
            </a:extLst>
          </p:cNvPr>
          <p:cNvSpPr/>
          <p:nvPr/>
        </p:nvSpPr>
        <p:spPr>
          <a:xfrm>
            <a:off x="9490211" y="2359294"/>
            <a:ext cx="214000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الأخلاقيات المهنية</a:t>
            </a:r>
            <a:endParaRPr lang="en-US" sz="1833"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00A76145-EA25-3195-69D3-1E5831694D20}"/>
              </a:ext>
            </a:extLst>
          </p:cNvPr>
          <p:cNvSpPr/>
          <p:nvPr/>
        </p:nvSpPr>
        <p:spPr>
          <a:xfrm>
            <a:off x="1037300" y="2359294"/>
            <a:ext cx="8291833" cy="589264"/>
          </a:xfrm>
          <a:prstGeom prst="rect">
            <a:avLst/>
          </a:prstGeom>
          <a:noFill/>
          <a:ln/>
        </p:spPr>
        <p:txBody>
          <a:bodyPr wrap="square" lIns="0" tIns="0" rIns="0" bIns="0" rtlCol="0" anchor="t">
            <a:spAutoFit/>
          </a:bodyPr>
          <a:lstStyle/>
          <a:p>
            <a:pPr algn="ctr" rtl="1">
              <a:lnSpc>
                <a:spcPts val="2375"/>
              </a:lnSpc>
            </a:pPr>
            <a:r>
              <a:rPr lang="en-US" sz="1600" dirty="0">
                <a:solidFill>
                  <a:schemeClr val="accent1">
                    <a:lumMod val="75000"/>
                  </a:schemeClr>
                </a:solidFill>
                <a:latin typeface="Alexandria" pitchFamily="2" charset="-78"/>
                <a:ea typeface="Instrument Sans Medium" pitchFamily="34" charset="-122"/>
                <a:cs typeface="Alexandria" pitchFamily="2" charset="-78"/>
              </a:rPr>
              <a:t>مجموعة من المبادئ والقواعد السلوكية تنظّم سلوك الأفراد في مجال مهني معين، تعكس قيم المجتمع وتحافظ على ثقة الناس بالمهنيين.</a:t>
            </a:r>
            <a:endParaRPr lang="en-US" sz="1600" dirty="0">
              <a:solidFill>
                <a:schemeClr val="accent1">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0EBE1692-5C07-BC32-5FEB-BDE6A03D376A}"/>
              </a:ext>
            </a:extLst>
          </p:cNvPr>
          <p:cNvSpPr/>
          <p:nvPr/>
        </p:nvSpPr>
        <p:spPr>
          <a:xfrm>
            <a:off x="7764578" y="3608345"/>
            <a:ext cx="345126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الأخلاقيات المهنية في التعليم</a:t>
            </a:r>
            <a:endParaRPr lang="en-US" sz="1833"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91155212-06EE-E7D0-7970-5EC53FD6FD91}"/>
              </a:ext>
            </a:extLst>
          </p:cNvPr>
          <p:cNvSpPr/>
          <p:nvPr/>
        </p:nvSpPr>
        <p:spPr>
          <a:xfrm>
            <a:off x="1037300" y="4081573"/>
            <a:ext cx="9758568" cy="276999"/>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مبادئ وضوابط سلوكية يلتزم بها </a:t>
            </a:r>
            <a:r>
              <a:rPr lang="en-US" sz="1458" b="1" dirty="0">
                <a:solidFill>
                  <a:srgbClr val="1E3063"/>
                </a:solidFill>
                <a:latin typeface="Alexandria" pitchFamily="2" charset="-78"/>
                <a:ea typeface="Instrument Sans Medium" pitchFamily="34" charset="-122"/>
                <a:cs typeface="Alexandria" pitchFamily="2" charset="-78"/>
              </a:rPr>
              <a:t>المعلمون والإداريون والموظفون</a:t>
            </a:r>
            <a:r>
              <a:rPr lang="en-US" sz="1458" dirty="0">
                <a:solidFill>
                  <a:srgbClr val="1E3063"/>
                </a:solidFill>
                <a:latin typeface="Alexandria" pitchFamily="2" charset="-78"/>
                <a:ea typeface="Instrument Sans Medium" pitchFamily="34" charset="-122"/>
                <a:cs typeface="Alexandria" pitchFamily="2" charset="-78"/>
              </a:rPr>
              <a:t> في المؤسسات التعليمية لضمان:</a:t>
            </a:r>
            <a:endParaRPr lang="en-US" sz="1458" dirty="0">
              <a:latin typeface="Alexandria" pitchFamily="2" charset="-78"/>
              <a:cs typeface="Alexandria" pitchFamily="2" charset="-78"/>
            </a:endParaRPr>
          </a:p>
        </p:txBody>
      </p:sp>
      <p:sp>
        <p:nvSpPr>
          <p:cNvPr id="12" name="Text 6">
            <a:extLst>
              <a:ext uri="{FF2B5EF4-FFF2-40B4-BE49-F238E27FC236}">
                <a16:creationId xmlns:a16="http://schemas.microsoft.com/office/drawing/2014/main" id="{58AEA83B-BC65-7F3A-3845-4F4FA2AAF646}"/>
              </a:ext>
            </a:extLst>
          </p:cNvPr>
          <p:cNvSpPr/>
          <p:nvPr/>
        </p:nvSpPr>
        <p:spPr>
          <a:xfrm>
            <a:off x="4715080" y="4981453"/>
            <a:ext cx="5203924" cy="1066318"/>
          </a:xfrm>
          <a:prstGeom prst="rect">
            <a:avLst/>
          </a:prstGeom>
          <a:noFill/>
          <a:ln/>
        </p:spPr>
        <p:txBody>
          <a:bodyPr wrap="square" lIns="0" tIns="0" rIns="0" bIns="0" rtlCol="0" anchor="t">
            <a:spAutoFit/>
          </a:bodyPr>
          <a:lstStyle/>
          <a:p>
            <a:pPr marL="285750" indent="-285750" algn="r" rtl="1">
              <a:lnSpc>
                <a:spcPct val="150000"/>
              </a:lnSpc>
              <a:buClr>
                <a:srgbClr val="00B0F0"/>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بيئة تعليمية عادلة ومهنية</a:t>
            </a:r>
            <a:endParaRPr lang="en-US" sz="1600" dirty="0">
              <a:latin typeface="Alexandria" pitchFamily="2" charset="-78"/>
              <a:cs typeface="Alexandria" pitchFamily="2" charset="-78"/>
            </a:endParaRPr>
          </a:p>
          <a:p>
            <a:pPr marL="285750" indent="-285750" algn="r" rtl="1">
              <a:lnSpc>
                <a:spcPct val="150000"/>
              </a:lnSpc>
              <a:buClr>
                <a:srgbClr val="00B0F0"/>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تفاعل إيجابي بين الطلاب والمعلمين</a:t>
            </a:r>
            <a:endParaRPr lang="en-US" sz="1600" dirty="0">
              <a:latin typeface="Alexandria" pitchFamily="2" charset="-78"/>
              <a:cs typeface="Alexandria" pitchFamily="2" charset="-78"/>
            </a:endParaRPr>
          </a:p>
          <a:p>
            <a:pPr marL="285750" indent="-285750" algn="r" rtl="1">
              <a:lnSpc>
                <a:spcPct val="150000"/>
              </a:lnSpc>
              <a:buClr>
                <a:srgbClr val="00B0F0"/>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تقديم التعليم بأعلى مستويات النزاهة والاحترام</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4704799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CDF3AF0-A130-1B9F-3E36-E23FF706D212}"/>
              </a:ext>
            </a:extLst>
          </p:cNvPr>
          <p:cNvSpPr/>
          <p:nvPr/>
        </p:nvSpPr>
        <p:spPr>
          <a:xfrm>
            <a:off x="5830636" y="1216736"/>
            <a:ext cx="5632952" cy="431913"/>
          </a:xfrm>
          <a:prstGeom prst="rect">
            <a:avLst/>
          </a:prstGeom>
          <a:noFill/>
          <a:ln/>
        </p:spPr>
        <p:txBody>
          <a:bodyPr wrap="none" lIns="0" tIns="0" rIns="0" bIns="0" rtlCol="0" anchor="t">
            <a:spAutoFit/>
          </a:bodyPr>
          <a:lstStyle/>
          <a:p>
            <a:pPr algn="r" rtl="1">
              <a:lnSpc>
                <a:spcPts val="3708"/>
              </a:lnSpc>
            </a:pPr>
            <a:r>
              <a:rPr lang="en-US" sz="2400" b="1" dirty="0">
                <a:solidFill>
                  <a:srgbClr val="00B0F0"/>
                </a:solidFill>
                <a:latin typeface="Alexandria" pitchFamily="2" charset="-78"/>
                <a:ea typeface="Instrument Sans Semi Bold" pitchFamily="34" charset="-122"/>
                <a:cs typeface="Alexandria" pitchFamily="2" charset="-78"/>
              </a:rPr>
              <a:t>مبادئ الأخلاقيات المهنية </a:t>
            </a:r>
            <a:r>
              <a:rPr lang="en-US" sz="2400" b="1" dirty="0" err="1">
                <a:solidFill>
                  <a:srgbClr val="00B0F0"/>
                </a:solidFill>
                <a:latin typeface="Alexandria" pitchFamily="2" charset="-78"/>
                <a:ea typeface="Instrument Sans Semi Bold" pitchFamily="34" charset="-122"/>
                <a:cs typeface="Alexandria" pitchFamily="2" charset="-78"/>
              </a:rPr>
              <a:t>في</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التعليم</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AD421881-0BAA-2F9D-4DCB-6C95AC0345F3}"/>
              </a:ext>
            </a:extLst>
          </p:cNvPr>
          <p:cNvSpPr/>
          <p:nvPr/>
        </p:nvSpPr>
        <p:spPr>
          <a:xfrm>
            <a:off x="6241503" y="1827708"/>
            <a:ext cx="5183088" cy="1412379"/>
          </a:xfrm>
          <a:prstGeom prst="roundRect">
            <a:avLst>
              <a:gd name="adj" fmla="val 9686"/>
            </a:avLst>
          </a:prstGeom>
          <a:solidFill>
            <a:srgbClr val="CEE6FD"/>
          </a:solidFill>
          <a:ln/>
        </p:spPr>
        <p:txBody>
          <a:bodyPr>
            <a:spAutoFit/>
          </a:bodyPr>
          <a:lstStyle/>
          <a:p>
            <a:endParaRPr lang="en-US"/>
          </a:p>
        </p:txBody>
      </p:sp>
      <p:sp>
        <p:nvSpPr>
          <p:cNvPr id="8" name="Shape 2">
            <a:extLst>
              <a:ext uri="{FF2B5EF4-FFF2-40B4-BE49-F238E27FC236}">
                <a16:creationId xmlns:a16="http://schemas.microsoft.com/office/drawing/2014/main" id="{A15B2020-332B-C6B9-2F5E-2444FE02D205}"/>
              </a:ext>
            </a:extLst>
          </p:cNvPr>
          <p:cNvSpPr/>
          <p:nvPr/>
        </p:nvSpPr>
        <p:spPr>
          <a:xfrm>
            <a:off x="10816579" y="1979712"/>
            <a:ext cx="456009" cy="456009"/>
          </a:xfrm>
          <a:prstGeom prst="roundRect">
            <a:avLst>
              <a:gd name="adj" fmla="val 16708519"/>
            </a:avLst>
          </a:prstGeom>
          <a:solidFill>
            <a:srgbClr val="84C1FA"/>
          </a:solidFill>
          <a:ln/>
        </p:spPr>
        <p:txBody>
          <a:bodyPr>
            <a:spAutoFit/>
          </a:bodyPr>
          <a:lstStyle/>
          <a:p>
            <a:endParaRPr lang="en-US"/>
          </a:p>
        </p:txBody>
      </p:sp>
      <p:sp>
        <p:nvSpPr>
          <p:cNvPr id="10" name="Text 3">
            <a:extLst>
              <a:ext uri="{FF2B5EF4-FFF2-40B4-BE49-F238E27FC236}">
                <a16:creationId xmlns:a16="http://schemas.microsoft.com/office/drawing/2014/main" id="{1977920B-6ABE-E7FD-6D59-432DF5B4B4AB}"/>
              </a:ext>
            </a:extLst>
          </p:cNvPr>
          <p:cNvSpPr/>
          <p:nvPr/>
        </p:nvSpPr>
        <p:spPr>
          <a:xfrm>
            <a:off x="8482900" y="2155623"/>
            <a:ext cx="1638269" cy="230832"/>
          </a:xfrm>
          <a:prstGeom prst="rect">
            <a:avLst/>
          </a:prstGeom>
          <a:noFill/>
          <a:ln/>
        </p:spPr>
        <p:txBody>
          <a:bodyPr wrap="none" lIns="0" tIns="0" rIns="0" bIns="0" rtlCol="0" anchor="t">
            <a:spAutoFit/>
          </a:bodyPr>
          <a:lstStyle/>
          <a:p>
            <a:pPr algn="r" rtl="1">
              <a:lnSpc>
                <a:spcPts val="1833"/>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الاحترام المتبادل</a:t>
            </a:r>
            <a:endParaRPr lang="en-US" sz="1600"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1C296299-EB12-4772-166F-F2717FE66C92}"/>
              </a:ext>
            </a:extLst>
          </p:cNvPr>
          <p:cNvSpPr/>
          <p:nvPr/>
        </p:nvSpPr>
        <p:spPr>
          <a:xfrm>
            <a:off x="6311165" y="2711435"/>
            <a:ext cx="4884096" cy="425886"/>
          </a:xfrm>
          <a:prstGeom prst="rect">
            <a:avLst/>
          </a:prstGeom>
          <a:noFill/>
          <a:ln/>
        </p:spPr>
        <p:txBody>
          <a:bodyPr wrap="square" lIns="0" tIns="0" rIns="0" bIns="0" rtlCol="0" anchor="t">
            <a:spAutoFit/>
          </a:bodyPr>
          <a:lstStyle/>
          <a:p>
            <a:pPr algn="ctr" rtl="1">
              <a:lnSpc>
                <a:spcPts val="1708"/>
              </a:lnSpc>
            </a:pPr>
            <a:r>
              <a:rPr lang="en-US" dirty="0">
                <a:solidFill>
                  <a:srgbClr val="1E3063"/>
                </a:solidFill>
                <a:latin typeface="Alexandria" pitchFamily="2" charset="-78"/>
                <a:ea typeface="Instrument Sans Medium" pitchFamily="34" charset="-122"/>
                <a:cs typeface="Alexandria" pitchFamily="2" charset="-78"/>
              </a:rPr>
              <a:t>احترام الطلاب والمعلمين لبعضهم البعض دون تمييز، مما يعزز بيئة تعليمية صحية</a:t>
            </a:r>
            <a:endParaRPr lang="en-US"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4A399AF0-D73F-19BF-D2D0-C9AF05412E66}"/>
              </a:ext>
            </a:extLst>
          </p:cNvPr>
          <p:cNvSpPr/>
          <p:nvPr/>
        </p:nvSpPr>
        <p:spPr>
          <a:xfrm>
            <a:off x="936178" y="1827708"/>
            <a:ext cx="5183088" cy="1412379"/>
          </a:xfrm>
          <a:prstGeom prst="roundRect">
            <a:avLst>
              <a:gd name="adj" fmla="val 9686"/>
            </a:avLst>
          </a:prstGeom>
          <a:solidFill>
            <a:srgbClr val="CEE6FD"/>
          </a:solidFill>
          <a:ln/>
        </p:spPr>
        <p:txBody>
          <a:bodyPr>
            <a:spAutoFit/>
          </a:bodyPr>
          <a:lstStyle/>
          <a:p>
            <a:endParaRPr lang="en-US"/>
          </a:p>
        </p:txBody>
      </p:sp>
      <p:sp>
        <p:nvSpPr>
          <p:cNvPr id="13" name="Shape 6">
            <a:extLst>
              <a:ext uri="{FF2B5EF4-FFF2-40B4-BE49-F238E27FC236}">
                <a16:creationId xmlns:a16="http://schemas.microsoft.com/office/drawing/2014/main" id="{8BAAC923-CF88-5634-22AF-1C9CF9667DFC}"/>
              </a:ext>
            </a:extLst>
          </p:cNvPr>
          <p:cNvSpPr/>
          <p:nvPr/>
        </p:nvSpPr>
        <p:spPr>
          <a:xfrm>
            <a:off x="5511254" y="1979712"/>
            <a:ext cx="456009" cy="456009"/>
          </a:xfrm>
          <a:prstGeom prst="roundRect">
            <a:avLst>
              <a:gd name="adj" fmla="val 16708519"/>
            </a:avLst>
          </a:prstGeom>
          <a:solidFill>
            <a:srgbClr val="84C1FA"/>
          </a:solidFill>
          <a:ln/>
        </p:spPr>
        <p:txBody>
          <a:bodyPr>
            <a:spAutoFit/>
          </a:bodyPr>
          <a:lstStyle/>
          <a:p>
            <a:endParaRPr lang="en-US"/>
          </a:p>
        </p:txBody>
      </p:sp>
      <p:sp>
        <p:nvSpPr>
          <p:cNvPr id="15" name="Text 7">
            <a:extLst>
              <a:ext uri="{FF2B5EF4-FFF2-40B4-BE49-F238E27FC236}">
                <a16:creationId xmlns:a16="http://schemas.microsoft.com/office/drawing/2014/main" id="{74B0E033-5ADE-57F6-32BC-703D3859CC45}"/>
              </a:ext>
            </a:extLst>
          </p:cNvPr>
          <p:cNvSpPr/>
          <p:nvPr/>
        </p:nvSpPr>
        <p:spPr>
          <a:xfrm>
            <a:off x="2836104" y="2174650"/>
            <a:ext cx="1715214" cy="219291"/>
          </a:xfrm>
          <a:prstGeom prst="rect">
            <a:avLst/>
          </a:prstGeom>
          <a:noFill/>
          <a:ln/>
        </p:spPr>
        <p:txBody>
          <a:bodyPr wrap="none" lIns="0" tIns="0" rIns="0" bIns="0" rtlCol="0" anchor="t">
            <a:spAutoFit/>
          </a:bodyPr>
          <a:lstStyle/>
          <a:p>
            <a:pPr algn="r" rtl="1">
              <a:lnSpc>
                <a:spcPts val="1833"/>
              </a:lnSpc>
            </a:pPr>
            <a:r>
              <a:rPr lang="en-US" sz="1458" b="1" dirty="0">
                <a:solidFill>
                  <a:schemeClr val="accent2">
                    <a:lumMod val="75000"/>
                  </a:schemeClr>
                </a:solidFill>
                <a:latin typeface="Alexandria" pitchFamily="2" charset="-78"/>
                <a:ea typeface="Instrument Sans Semi Bold" pitchFamily="34" charset="-122"/>
                <a:cs typeface="Alexandria" pitchFamily="2" charset="-78"/>
              </a:rPr>
              <a:t>النزاهة في التعامل</a:t>
            </a:r>
            <a:endParaRPr lang="en-US" sz="1458" b="1" dirty="0">
              <a:solidFill>
                <a:schemeClr val="accent2">
                  <a:lumMod val="75000"/>
                </a:schemeClr>
              </a:solidFill>
              <a:latin typeface="Alexandria" pitchFamily="2" charset="-78"/>
              <a:cs typeface="Alexandria" pitchFamily="2" charset="-78"/>
            </a:endParaRPr>
          </a:p>
        </p:txBody>
      </p:sp>
      <p:sp>
        <p:nvSpPr>
          <p:cNvPr id="16" name="Text 8">
            <a:extLst>
              <a:ext uri="{FF2B5EF4-FFF2-40B4-BE49-F238E27FC236}">
                <a16:creationId xmlns:a16="http://schemas.microsoft.com/office/drawing/2014/main" id="{E6494875-F144-622A-97E7-5FC0BC4AC553}"/>
              </a:ext>
            </a:extLst>
          </p:cNvPr>
          <p:cNvSpPr/>
          <p:nvPr/>
        </p:nvSpPr>
        <p:spPr>
          <a:xfrm>
            <a:off x="1185334" y="2701026"/>
            <a:ext cx="4839814" cy="425886"/>
          </a:xfrm>
          <a:prstGeom prst="rect">
            <a:avLst/>
          </a:prstGeom>
          <a:noFill/>
          <a:ln/>
        </p:spPr>
        <p:txBody>
          <a:bodyPr wrap="square" lIns="0" tIns="0" rIns="0" bIns="0" rtlCol="0" anchor="t">
            <a:spAutoFit/>
          </a:bodyPr>
          <a:lstStyle/>
          <a:p>
            <a:pPr algn="ctr" rtl="1">
              <a:lnSpc>
                <a:spcPts val="1708"/>
              </a:lnSpc>
            </a:pPr>
            <a:r>
              <a:rPr lang="en-US" dirty="0">
                <a:solidFill>
                  <a:srgbClr val="1E3063"/>
                </a:solidFill>
                <a:latin typeface="Alexandria" pitchFamily="2" charset="-78"/>
                <a:ea typeface="Instrument Sans Medium" pitchFamily="34" charset="-122"/>
                <a:cs typeface="Alexandria" pitchFamily="2" charset="-78"/>
              </a:rPr>
              <a:t>تجنب المحاباة والتقييم غير العادل، وتقديم محتوى علمي دقيق وصحيح</a:t>
            </a:r>
            <a:endParaRPr lang="en-US" dirty="0">
              <a:latin typeface="Alexandria" pitchFamily="2" charset="-78"/>
              <a:cs typeface="Alexandria" pitchFamily="2" charset="-78"/>
            </a:endParaRPr>
          </a:p>
        </p:txBody>
      </p:sp>
      <p:sp>
        <p:nvSpPr>
          <p:cNvPr id="17" name="Shape 9">
            <a:extLst>
              <a:ext uri="{FF2B5EF4-FFF2-40B4-BE49-F238E27FC236}">
                <a16:creationId xmlns:a16="http://schemas.microsoft.com/office/drawing/2014/main" id="{1F553AF9-55D5-1F81-0F9A-E84EF9DEF1A7}"/>
              </a:ext>
            </a:extLst>
          </p:cNvPr>
          <p:cNvSpPr/>
          <p:nvPr/>
        </p:nvSpPr>
        <p:spPr>
          <a:xfrm>
            <a:off x="6241503" y="3362325"/>
            <a:ext cx="5183088" cy="1412379"/>
          </a:xfrm>
          <a:prstGeom prst="roundRect">
            <a:avLst>
              <a:gd name="adj" fmla="val 9686"/>
            </a:avLst>
          </a:prstGeom>
          <a:solidFill>
            <a:srgbClr val="CEE6FD"/>
          </a:solidFill>
          <a:ln/>
        </p:spPr>
        <p:txBody>
          <a:bodyPr>
            <a:spAutoFit/>
          </a:bodyPr>
          <a:lstStyle/>
          <a:p>
            <a:endParaRPr lang="en-US"/>
          </a:p>
        </p:txBody>
      </p:sp>
      <p:sp>
        <p:nvSpPr>
          <p:cNvPr id="19" name="Shape 10">
            <a:extLst>
              <a:ext uri="{FF2B5EF4-FFF2-40B4-BE49-F238E27FC236}">
                <a16:creationId xmlns:a16="http://schemas.microsoft.com/office/drawing/2014/main" id="{FA5AC863-6964-9915-1A05-EC7D01861BF8}"/>
              </a:ext>
            </a:extLst>
          </p:cNvPr>
          <p:cNvSpPr/>
          <p:nvPr/>
        </p:nvSpPr>
        <p:spPr>
          <a:xfrm>
            <a:off x="10816579" y="3514328"/>
            <a:ext cx="456009" cy="456009"/>
          </a:xfrm>
          <a:prstGeom prst="roundRect">
            <a:avLst>
              <a:gd name="adj" fmla="val 16708519"/>
            </a:avLst>
          </a:prstGeom>
          <a:solidFill>
            <a:srgbClr val="84C1FA"/>
          </a:solidFill>
          <a:ln/>
        </p:spPr>
        <p:txBody>
          <a:bodyPr>
            <a:spAutoFit/>
          </a:bodyPr>
          <a:lstStyle/>
          <a:p>
            <a:endParaRPr lang="en-US"/>
          </a:p>
        </p:txBody>
      </p:sp>
      <p:sp>
        <p:nvSpPr>
          <p:cNvPr id="21" name="Text 11">
            <a:extLst>
              <a:ext uri="{FF2B5EF4-FFF2-40B4-BE49-F238E27FC236}">
                <a16:creationId xmlns:a16="http://schemas.microsoft.com/office/drawing/2014/main" id="{CDE9FA60-91BF-EDFE-22F4-42B09F46E4BE}"/>
              </a:ext>
            </a:extLst>
          </p:cNvPr>
          <p:cNvSpPr/>
          <p:nvPr/>
        </p:nvSpPr>
        <p:spPr>
          <a:xfrm>
            <a:off x="9493959" y="3613993"/>
            <a:ext cx="662041" cy="230832"/>
          </a:xfrm>
          <a:prstGeom prst="rect">
            <a:avLst/>
          </a:prstGeom>
          <a:noFill/>
          <a:ln/>
        </p:spPr>
        <p:txBody>
          <a:bodyPr wrap="none" lIns="0" tIns="0" rIns="0" bIns="0" rtlCol="0" anchor="t">
            <a:spAutoFit/>
          </a:bodyPr>
          <a:lstStyle/>
          <a:p>
            <a:pPr algn="r" rtl="1">
              <a:lnSpc>
                <a:spcPts val="1833"/>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السرية</a:t>
            </a:r>
            <a:endParaRPr lang="en-US" sz="1600" b="1" dirty="0">
              <a:solidFill>
                <a:schemeClr val="accent2">
                  <a:lumMod val="75000"/>
                </a:schemeClr>
              </a:solidFill>
              <a:latin typeface="Alexandria" pitchFamily="2" charset="-78"/>
              <a:cs typeface="Alexandria" pitchFamily="2" charset="-78"/>
            </a:endParaRPr>
          </a:p>
        </p:txBody>
      </p:sp>
      <p:sp>
        <p:nvSpPr>
          <p:cNvPr id="22" name="Text 12">
            <a:extLst>
              <a:ext uri="{FF2B5EF4-FFF2-40B4-BE49-F238E27FC236}">
                <a16:creationId xmlns:a16="http://schemas.microsoft.com/office/drawing/2014/main" id="{8D5C6183-D10F-92E8-B988-B938995AFC05}"/>
              </a:ext>
            </a:extLst>
          </p:cNvPr>
          <p:cNvSpPr/>
          <p:nvPr/>
        </p:nvSpPr>
        <p:spPr>
          <a:xfrm>
            <a:off x="6455185" y="4105930"/>
            <a:ext cx="4486806" cy="425886"/>
          </a:xfrm>
          <a:prstGeom prst="rect">
            <a:avLst/>
          </a:prstGeom>
          <a:noFill/>
          <a:ln/>
        </p:spPr>
        <p:txBody>
          <a:bodyPr wrap="square" lIns="0" tIns="0" rIns="0" bIns="0" rtlCol="0" anchor="t">
            <a:spAutoFit/>
          </a:bodyPr>
          <a:lstStyle/>
          <a:p>
            <a:pPr algn="ctr" rtl="1">
              <a:lnSpc>
                <a:spcPts val="1708"/>
              </a:lnSpc>
            </a:pPr>
            <a:r>
              <a:rPr lang="en-US" dirty="0">
                <a:solidFill>
                  <a:srgbClr val="1E3063"/>
                </a:solidFill>
                <a:latin typeface="Alexandria" pitchFamily="2" charset="-78"/>
                <a:ea typeface="Instrument Sans Medium" pitchFamily="34" charset="-122"/>
                <a:cs typeface="Alexandria" pitchFamily="2" charset="-78"/>
              </a:rPr>
              <a:t>حفظ المعلومات الشخصية والتربوية للطلاب دون إفشائها دون مبرر</a:t>
            </a:r>
            <a:endParaRPr lang="en-US" dirty="0">
              <a:latin typeface="Alexandria" pitchFamily="2" charset="-78"/>
              <a:cs typeface="Alexandria" pitchFamily="2" charset="-78"/>
            </a:endParaRPr>
          </a:p>
        </p:txBody>
      </p:sp>
      <p:sp>
        <p:nvSpPr>
          <p:cNvPr id="24" name="Shape 13">
            <a:extLst>
              <a:ext uri="{FF2B5EF4-FFF2-40B4-BE49-F238E27FC236}">
                <a16:creationId xmlns:a16="http://schemas.microsoft.com/office/drawing/2014/main" id="{05F49508-5CEE-65FB-118F-75B45743BAB0}"/>
              </a:ext>
            </a:extLst>
          </p:cNvPr>
          <p:cNvSpPr/>
          <p:nvPr/>
        </p:nvSpPr>
        <p:spPr>
          <a:xfrm>
            <a:off x="936178" y="3362325"/>
            <a:ext cx="5183088" cy="1412379"/>
          </a:xfrm>
          <a:prstGeom prst="roundRect">
            <a:avLst>
              <a:gd name="adj" fmla="val 9686"/>
            </a:avLst>
          </a:prstGeom>
          <a:solidFill>
            <a:srgbClr val="CEE6FD"/>
          </a:solidFill>
          <a:ln/>
        </p:spPr>
        <p:txBody>
          <a:bodyPr>
            <a:spAutoFit/>
          </a:bodyPr>
          <a:lstStyle/>
          <a:p>
            <a:endParaRPr lang="en-US"/>
          </a:p>
        </p:txBody>
      </p:sp>
      <p:sp>
        <p:nvSpPr>
          <p:cNvPr id="26" name="Shape 14">
            <a:extLst>
              <a:ext uri="{FF2B5EF4-FFF2-40B4-BE49-F238E27FC236}">
                <a16:creationId xmlns:a16="http://schemas.microsoft.com/office/drawing/2014/main" id="{0D8CAE74-042B-B723-E49F-59283ED0FB99}"/>
              </a:ext>
            </a:extLst>
          </p:cNvPr>
          <p:cNvSpPr/>
          <p:nvPr/>
        </p:nvSpPr>
        <p:spPr>
          <a:xfrm>
            <a:off x="5511254" y="3514328"/>
            <a:ext cx="456009" cy="456009"/>
          </a:xfrm>
          <a:prstGeom prst="roundRect">
            <a:avLst>
              <a:gd name="adj" fmla="val 16708519"/>
            </a:avLst>
          </a:prstGeom>
          <a:solidFill>
            <a:srgbClr val="84C1FA"/>
          </a:solidFill>
          <a:ln/>
        </p:spPr>
        <p:txBody>
          <a:bodyPr>
            <a:spAutoFit/>
          </a:bodyPr>
          <a:lstStyle/>
          <a:p>
            <a:endParaRPr lang="en-US"/>
          </a:p>
        </p:txBody>
      </p:sp>
      <p:sp>
        <p:nvSpPr>
          <p:cNvPr id="28" name="Text 15">
            <a:extLst>
              <a:ext uri="{FF2B5EF4-FFF2-40B4-BE49-F238E27FC236}">
                <a16:creationId xmlns:a16="http://schemas.microsoft.com/office/drawing/2014/main" id="{E3BD1AF6-BB92-E46B-D900-3488C28281E7}"/>
              </a:ext>
            </a:extLst>
          </p:cNvPr>
          <p:cNvSpPr/>
          <p:nvPr/>
        </p:nvSpPr>
        <p:spPr>
          <a:xfrm>
            <a:off x="3305255" y="3584774"/>
            <a:ext cx="1617430" cy="219291"/>
          </a:xfrm>
          <a:prstGeom prst="rect">
            <a:avLst/>
          </a:prstGeom>
          <a:noFill/>
          <a:ln/>
        </p:spPr>
        <p:txBody>
          <a:bodyPr wrap="none" lIns="0" tIns="0" rIns="0" bIns="0" rtlCol="0" anchor="t">
            <a:spAutoFit/>
          </a:bodyPr>
          <a:lstStyle/>
          <a:p>
            <a:pPr algn="r" rtl="1">
              <a:lnSpc>
                <a:spcPts val="1833"/>
              </a:lnSpc>
            </a:pPr>
            <a:r>
              <a:rPr lang="en-US" sz="1458" b="1" dirty="0">
                <a:solidFill>
                  <a:schemeClr val="accent2">
                    <a:lumMod val="75000"/>
                  </a:schemeClr>
                </a:solidFill>
                <a:latin typeface="Alexandria" pitchFamily="2" charset="-78"/>
                <a:ea typeface="Instrument Sans Semi Bold" pitchFamily="34" charset="-122"/>
                <a:cs typeface="Alexandria" pitchFamily="2" charset="-78"/>
              </a:rPr>
              <a:t>العدالة والمساواة</a:t>
            </a:r>
            <a:endParaRPr lang="en-US" sz="1458" b="1" dirty="0">
              <a:solidFill>
                <a:schemeClr val="accent2">
                  <a:lumMod val="75000"/>
                </a:schemeClr>
              </a:solidFill>
              <a:latin typeface="Alexandria" pitchFamily="2" charset="-78"/>
              <a:cs typeface="Alexandria" pitchFamily="2" charset="-78"/>
            </a:endParaRPr>
          </a:p>
        </p:txBody>
      </p:sp>
      <p:sp>
        <p:nvSpPr>
          <p:cNvPr id="29" name="Text 16">
            <a:extLst>
              <a:ext uri="{FF2B5EF4-FFF2-40B4-BE49-F238E27FC236}">
                <a16:creationId xmlns:a16="http://schemas.microsoft.com/office/drawing/2014/main" id="{89AC4196-D8D7-A159-B597-A0C1D05C16BF}"/>
              </a:ext>
            </a:extLst>
          </p:cNvPr>
          <p:cNvSpPr/>
          <p:nvPr/>
        </p:nvSpPr>
        <p:spPr>
          <a:xfrm>
            <a:off x="1302829" y="4177429"/>
            <a:ext cx="4479774" cy="425886"/>
          </a:xfrm>
          <a:prstGeom prst="rect">
            <a:avLst/>
          </a:prstGeom>
          <a:noFill/>
          <a:ln/>
        </p:spPr>
        <p:txBody>
          <a:bodyPr wrap="square" lIns="0" tIns="0" rIns="0" bIns="0" rtlCol="0" anchor="t">
            <a:spAutoFit/>
          </a:bodyPr>
          <a:lstStyle/>
          <a:p>
            <a:pPr algn="ctr" rtl="1">
              <a:lnSpc>
                <a:spcPts val="1708"/>
              </a:lnSpc>
            </a:pPr>
            <a:r>
              <a:rPr lang="en-US" dirty="0">
                <a:solidFill>
                  <a:srgbClr val="1E3063"/>
                </a:solidFill>
                <a:latin typeface="Alexandria" pitchFamily="2" charset="-78"/>
                <a:ea typeface="Instrument Sans Medium" pitchFamily="34" charset="-122"/>
                <a:cs typeface="Alexandria" pitchFamily="2" charset="-78"/>
              </a:rPr>
              <a:t>معاملة الطلاب جميعًا بإنصاف دون تحيز لأي خلفية اجتماعية أو ثقافية</a:t>
            </a:r>
            <a:endParaRPr lang="en-US" dirty="0">
              <a:latin typeface="Alexandria" pitchFamily="2" charset="-78"/>
              <a:cs typeface="Alexandria" pitchFamily="2" charset="-78"/>
            </a:endParaRPr>
          </a:p>
        </p:txBody>
      </p:sp>
      <p:sp>
        <p:nvSpPr>
          <p:cNvPr id="30" name="Shape 17">
            <a:extLst>
              <a:ext uri="{FF2B5EF4-FFF2-40B4-BE49-F238E27FC236}">
                <a16:creationId xmlns:a16="http://schemas.microsoft.com/office/drawing/2014/main" id="{A50F0C00-2DB9-B1FD-92CB-4A2DCDA60225}"/>
              </a:ext>
            </a:extLst>
          </p:cNvPr>
          <p:cNvSpPr/>
          <p:nvPr/>
        </p:nvSpPr>
        <p:spPr>
          <a:xfrm>
            <a:off x="6241503" y="4896941"/>
            <a:ext cx="5183088" cy="1412379"/>
          </a:xfrm>
          <a:prstGeom prst="roundRect">
            <a:avLst>
              <a:gd name="adj" fmla="val 9686"/>
            </a:avLst>
          </a:prstGeom>
          <a:solidFill>
            <a:srgbClr val="CEE6FD"/>
          </a:solidFill>
          <a:ln/>
        </p:spPr>
        <p:txBody>
          <a:bodyPr>
            <a:spAutoFit/>
          </a:bodyPr>
          <a:lstStyle/>
          <a:p>
            <a:endParaRPr lang="en-US"/>
          </a:p>
        </p:txBody>
      </p:sp>
      <p:sp>
        <p:nvSpPr>
          <p:cNvPr id="31" name="Shape 18">
            <a:extLst>
              <a:ext uri="{FF2B5EF4-FFF2-40B4-BE49-F238E27FC236}">
                <a16:creationId xmlns:a16="http://schemas.microsoft.com/office/drawing/2014/main" id="{B2A5AEC2-BD96-2DA0-A0C8-86245452D268}"/>
              </a:ext>
            </a:extLst>
          </p:cNvPr>
          <p:cNvSpPr/>
          <p:nvPr/>
        </p:nvSpPr>
        <p:spPr>
          <a:xfrm>
            <a:off x="10816579" y="5048944"/>
            <a:ext cx="456009" cy="456009"/>
          </a:xfrm>
          <a:prstGeom prst="roundRect">
            <a:avLst>
              <a:gd name="adj" fmla="val 16708519"/>
            </a:avLst>
          </a:prstGeom>
          <a:solidFill>
            <a:srgbClr val="84C1FA"/>
          </a:solidFill>
          <a:ln/>
        </p:spPr>
        <p:txBody>
          <a:bodyPr>
            <a:spAutoFit/>
          </a:bodyPr>
          <a:lstStyle/>
          <a:p>
            <a:endParaRPr lang="en-US"/>
          </a:p>
        </p:txBody>
      </p:sp>
      <p:sp>
        <p:nvSpPr>
          <p:cNvPr id="33" name="Text 19">
            <a:extLst>
              <a:ext uri="{FF2B5EF4-FFF2-40B4-BE49-F238E27FC236}">
                <a16:creationId xmlns:a16="http://schemas.microsoft.com/office/drawing/2014/main" id="{E0B68C23-7348-1B13-5DDB-D32F407E3A1A}"/>
              </a:ext>
            </a:extLst>
          </p:cNvPr>
          <p:cNvSpPr/>
          <p:nvPr/>
        </p:nvSpPr>
        <p:spPr>
          <a:xfrm>
            <a:off x="8602266" y="5207695"/>
            <a:ext cx="1753685" cy="219291"/>
          </a:xfrm>
          <a:prstGeom prst="rect">
            <a:avLst/>
          </a:prstGeom>
          <a:noFill/>
          <a:ln/>
        </p:spPr>
        <p:txBody>
          <a:bodyPr wrap="none" lIns="0" tIns="0" rIns="0" bIns="0" rtlCol="0" anchor="t">
            <a:spAutoFit/>
          </a:bodyPr>
          <a:lstStyle/>
          <a:p>
            <a:pPr algn="r" rtl="1">
              <a:lnSpc>
                <a:spcPts val="1833"/>
              </a:lnSpc>
            </a:pPr>
            <a:r>
              <a:rPr lang="en-US" sz="1458" b="1" dirty="0">
                <a:solidFill>
                  <a:schemeClr val="accent2">
                    <a:lumMod val="75000"/>
                  </a:schemeClr>
                </a:solidFill>
                <a:latin typeface="Alexandria" pitchFamily="2" charset="-78"/>
                <a:ea typeface="Instrument Sans Semi Bold" pitchFamily="34" charset="-122"/>
                <a:cs typeface="Alexandria" pitchFamily="2" charset="-78"/>
              </a:rPr>
              <a:t>الاحترافية في الأداء</a:t>
            </a:r>
            <a:endParaRPr lang="en-US" sz="1458" b="1" dirty="0">
              <a:solidFill>
                <a:schemeClr val="accent2">
                  <a:lumMod val="75000"/>
                </a:schemeClr>
              </a:solidFill>
              <a:latin typeface="Alexandria" pitchFamily="2" charset="-78"/>
              <a:cs typeface="Alexandria" pitchFamily="2" charset="-78"/>
            </a:endParaRPr>
          </a:p>
        </p:txBody>
      </p:sp>
      <p:sp>
        <p:nvSpPr>
          <p:cNvPr id="34" name="Text 20">
            <a:extLst>
              <a:ext uri="{FF2B5EF4-FFF2-40B4-BE49-F238E27FC236}">
                <a16:creationId xmlns:a16="http://schemas.microsoft.com/office/drawing/2014/main" id="{03B191D7-DA5F-75CA-C328-58FDBE7AA3CD}"/>
              </a:ext>
            </a:extLst>
          </p:cNvPr>
          <p:cNvSpPr/>
          <p:nvPr/>
        </p:nvSpPr>
        <p:spPr>
          <a:xfrm>
            <a:off x="6488785" y="5708034"/>
            <a:ext cx="4688523" cy="425886"/>
          </a:xfrm>
          <a:prstGeom prst="rect">
            <a:avLst/>
          </a:prstGeom>
          <a:noFill/>
          <a:ln/>
        </p:spPr>
        <p:txBody>
          <a:bodyPr wrap="square" lIns="0" tIns="0" rIns="0" bIns="0" rtlCol="0" anchor="t">
            <a:spAutoFit/>
          </a:bodyPr>
          <a:lstStyle/>
          <a:p>
            <a:pPr algn="ctr" rtl="1">
              <a:lnSpc>
                <a:spcPts val="1708"/>
              </a:lnSpc>
            </a:pPr>
            <a:r>
              <a:rPr lang="en-US" dirty="0">
                <a:solidFill>
                  <a:srgbClr val="1E3063"/>
                </a:solidFill>
                <a:latin typeface="Alexandria" pitchFamily="2" charset="-78"/>
                <a:ea typeface="Instrument Sans Medium" pitchFamily="34" charset="-122"/>
                <a:cs typeface="Alexandria" pitchFamily="2" charset="-78"/>
              </a:rPr>
              <a:t>الحضور المنتظم والتحضير الجيد وتحديث المعارف الأكاديمية باستمرار</a:t>
            </a:r>
            <a:endParaRPr lang="en-US" dirty="0">
              <a:latin typeface="Alexandria" pitchFamily="2" charset="-78"/>
              <a:cs typeface="Alexandria" pitchFamily="2" charset="-78"/>
            </a:endParaRPr>
          </a:p>
        </p:txBody>
      </p:sp>
      <p:sp>
        <p:nvSpPr>
          <p:cNvPr id="35" name="Shape 21">
            <a:extLst>
              <a:ext uri="{FF2B5EF4-FFF2-40B4-BE49-F238E27FC236}">
                <a16:creationId xmlns:a16="http://schemas.microsoft.com/office/drawing/2014/main" id="{785E319A-84A4-DF7B-963D-6B5C43E13EC5}"/>
              </a:ext>
            </a:extLst>
          </p:cNvPr>
          <p:cNvSpPr/>
          <p:nvPr/>
        </p:nvSpPr>
        <p:spPr>
          <a:xfrm>
            <a:off x="936178" y="4896941"/>
            <a:ext cx="5183088" cy="1412379"/>
          </a:xfrm>
          <a:prstGeom prst="roundRect">
            <a:avLst>
              <a:gd name="adj" fmla="val 9686"/>
            </a:avLst>
          </a:prstGeom>
          <a:solidFill>
            <a:srgbClr val="CEE6FD"/>
          </a:solidFill>
          <a:ln/>
        </p:spPr>
        <p:txBody>
          <a:bodyPr>
            <a:spAutoFit/>
          </a:bodyPr>
          <a:lstStyle/>
          <a:p>
            <a:endParaRPr lang="en-US"/>
          </a:p>
        </p:txBody>
      </p:sp>
      <p:sp>
        <p:nvSpPr>
          <p:cNvPr id="36" name="Shape 22">
            <a:extLst>
              <a:ext uri="{FF2B5EF4-FFF2-40B4-BE49-F238E27FC236}">
                <a16:creationId xmlns:a16="http://schemas.microsoft.com/office/drawing/2014/main" id="{77C726B9-B3ED-A7F7-84E0-45243C2CAFA8}"/>
              </a:ext>
            </a:extLst>
          </p:cNvPr>
          <p:cNvSpPr/>
          <p:nvPr/>
        </p:nvSpPr>
        <p:spPr>
          <a:xfrm>
            <a:off x="5511254" y="5048944"/>
            <a:ext cx="456009" cy="456009"/>
          </a:xfrm>
          <a:prstGeom prst="roundRect">
            <a:avLst>
              <a:gd name="adj" fmla="val 16708519"/>
            </a:avLst>
          </a:prstGeom>
          <a:solidFill>
            <a:srgbClr val="84C1FA"/>
          </a:solidFill>
          <a:ln/>
        </p:spPr>
        <p:txBody>
          <a:bodyPr>
            <a:spAutoFit/>
          </a:bodyPr>
          <a:lstStyle/>
          <a:p>
            <a:endParaRPr lang="en-US"/>
          </a:p>
        </p:txBody>
      </p:sp>
      <p:sp>
        <p:nvSpPr>
          <p:cNvPr id="38" name="Text 23">
            <a:extLst>
              <a:ext uri="{FF2B5EF4-FFF2-40B4-BE49-F238E27FC236}">
                <a16:creationId xmlns:a16="http://schemas.microsoft.com/office/drawing/2014/main" id="{2522418A-9038-A186-706D-61A67850D274}"/>
              </a:ext>
            </a:extLst>
          </p:cNvPr>
          <p:cNvSpPr/>
          <p:nvPr/>
        </p:nvSpPr>
        <p:spPr>
          <a:xfrm>
            <a:off x="3127881" y="5125998"/>
            <a:ext cx="2095125" cy="219291"/>
          </a:xfrm>
          <a:prstGeom prst="rect">
            <a:avLst/>
          </a:prstGeom>
          <a:noFill/>
          <a:ln/>
        </p:spPr>
        <p:txBody>
          <a:bodyPr wrap="none" lIns="0" tIns="0" rIns="0" bIns="0" rtlCol="0" anchor="t">
            <a:spAutoFit/>
          </a:bodyPr>
          <a:lstStyle/>
          <a:p>
            <a:pPr algn="ctr" rtl="1">
              <a:lnSpc>
                <a:spcPts val="1833"/>
              </a:lnSpc>
            </a:pPr>
            <a:r>
              <a:rPr lang="en-US" sz="1458" b="1" dirty="0">
                <a:solidFill>
                  <a:schemeClr val="accent2">
                    <a:lumMod val="75000"/>
                  </a:schemeClr>
                </a:solidFill>
                <a:latin typeface="Alexandria" pitchFamily="2" charset="-78"/>
                <a:ea typeface="Instrument Sans Semi Bold" pitchFamily="34" charset="-122"/>
                <a:cs typeface="Alexandria" pitchFamily="2" charset="-78"/>
              </a:rPr>
              <a:t>الالتزام بالقيم الأخلاقية</a:t>
            </a:r>
            <a:endParaRPr lang="en-US" sz="1458" b="1" dirty="0">
              <a:solidFill>
                <a:schemeClr val="accent2">
                  <a:lumMod val="75000"/>
                </a:schemeClr>
              </a:solidFill>
              <a:latin typeface="Alexandria" pitchFamily="2" charset="-78"/>
              <a:cs typeface="Alexandria" pitchFamily="2" charset="-78"/>
            </a:endParaRPr>
          </a:p>
        </p:txBody>
      </p:sp>
      <p:sp>
        <p:nvSpPr>
          <p:cNvPr id="39" name="Text 24">
            <a:extLst>
              <a:ext uri="{FF2B5EF4-FFF2-40B4-BE49-F238E27FC236}">
                <a16:creationId xmlns:a16="http://schemas.microsoft.com/office/drawing/2014/main" id="{DCBED2B6-37CB-B060-8245-73A34B3EF006}"/>
              </a:ext>
            </a:extLst>
          </p:cNvPr>
          <p:cNvSpPr/>
          <p:nvPr/>
        </p:nvSpPr>
        <p:spPr>
          <a:xfrm>
            <a:off x="1151014" y="5702131"/>
            <a:ext cx="4623790" cy="436017"/>
          </a:xfrm>
          <a:prstGeom prst="rect">
            <a:avLst/>
          </a:prstGeom>
          <a:noFill/>
          <a:ln/>
        </p:spPr>
        <p:txBody>
          <a:bodyPr wrap="square" lIns="0" tIns="0" rIns="0" bIns="0" rtlCol="0" anchor="t">
            <a:spAutoFit/>
          </a:bodyPr>
          <a:lstStyle/>
          <a:p>
            <a:pPr algn="ctr" rtl="1">
              <a:lnSpc>
                <a:spcPts val="1708"/>
              </a:lnSpc>
            </a:pPr>
            <a:r>
              <a:rPr lang="en-US" sz="1600" dirty="0">
                <a:solidFill>
                  <a:srgbClr val="1E3063"/>
                </a:solidFill>
                <a:latin typeface="Alexandria" pitchFamily="2" charset="-78"/>
                <a:ea typeface="Instrument Sans Medium" pitchFamily="34" charset="-122"/>
                <a:cs typeface="Alexandria" pitchFamily="2" charset="-78"/>
              </a:rPr>
              <a:t>أن يكون المعلم قدوة حسنة للطلاب في الالتزام بالقيم المجتمعية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731790079"/>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7C5DADD-A992-A338-7433-D3ABC8E03AB2}"/>
              </a:ext>
            </a:extLst>
          </p:cNvPr>
          <p:cNvSpPr/>
          <p:nvPr/>
        </p:nvSpPr>
        <p:spPr>
          <a:xfrm>
            <a:off x="4961401" y="1255887"/>
            <a:ext cx="6569107"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أهمية الأخلاقيات المهنية </a:t>
            </a:r>
            <a:r>
              <a:rPr lang="en-US" sz="2800" b="1" dirty="0" err="1">
                <a:solidFill>
                  <a:srgbClr val="00B0F0"/>
                </a:solidFill>
                <a:latin typeface="Alexandria" pitchFamily="2" charset="-78"/>
                <a:ea typeface="Instrument Sans Semi Bold" pitchFamily="34" charset="-122"/>
                <a:cs typeface="Alexandria" pitchFamily="2" charset="-78"/>
              </a:rPr>
              <a:t>في</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التعليم</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8F647665-73DB-08C8-6451-EB51032A93A8}"/>
              </a:ext>
            </a:extLst>
          </p:cNvPr>
          <p:cNvSpPr/>
          <p:nvPr/>
        </p:nvSpPr>
        <p:spPr>
          <a:xfrm>
            <a:off x="8033543" y="2508027"/>
            <a:ext cx="3496965" cy="1700411"/>
          </a:xfrm>
          <a:prstGeom prst="roundRect">
            <a:avLst>
              <a:gd name="adj" fmla="val 7170"/>
            </a:avLst>
          </a:prstGeom>
          <a:solidFill>
            <a:srgbClr val="FFFFFF"/>
          </a:solidFill>
          <a:ln/>
        </p:spPr>
        <p:txBody>
          <a:bodyPr>
            <a:spAutoFit/>
          </a:bodyPr>
          <a:lstStyle/>
          <a:p>
            <a:endParaRPr lang="en-US"/>
          </a:p>
        </p:txBody>
      </p:sp>
      <p:sp>
        <p:nvSpPr>
          <p:cNvPr id="8" name="Shape 2">
            <a:extLst>
              <a:ext uri="{FF2B5EF4-FFF2-40B4-BE49-F238E27FC236}">
                <a16:creationId xmlns:a16="http://schemas.microsoft.com/office/drawing/2014/main" id="{31F1EC33-0735-DCAE-C141-0A1E0900D3E1}"/>
              </a:ext>
            </a:extLst>
          </p:cNvPr>
          <p:cNvSpPr/>
          <p:nvPr/>
        </p:nvSpPr>
        <p:spPr>
          <a:xfrm>
            <a:off x="8033543" y="2482626"/>
            <a:ext cx="3496965" cy="101600"/>
          </a:xfrm>
          <a:prstGeom prst="roundRect">
            <a:avLst>
              <a:gd name="adj" fmla="val 167442"/>
            </a:avLst>
          </a:prstGeom>
          <a:solidFill>
            <a:srgbClr val="84C1FA"/>
          </a:solidFill>
          <a:ln/>
        </p:spPr>
        <p:txBody>
          <a:bodyPr>
            <a:spAutoFit/>
          </a:bodyPr>
          <a:lstStyle/>
          <a:p>
            <a:endParaRPr lang="en-US"/>
          </a:p>
        </p:txBody>
      </p:sp>
      <p:sp>
        <p:nvSpPr>
          <p:cNvPr id="9" name="Shape 3">
            <a:extLst>
              <a:ext uri="{FF2B5EF4-FFF2-40B4-BE49-F238E27FC236}">
                <a16:creationId xmlns:a16="http://schemas.microsoft.com/office/drawing/2014/main" id="{1F7B17F4-8041-FDAE-7632-83FF882C4CAD}"/>
              </a:ext>
            </a:extLst>
          </p:cNvPr>
          <p:cNvSpPr/>
          <p:nvPr/>
        </p:nvSpPr>
        <p:spPr>
          <a:xfrm>
            <a:off x="9498459" y="2224559"/>
            <a:ext cx="567035" cy="567035"/>
          </a:xfrm>
          <a:prstGeom prst="roundRect">
            <a:avLst>
              <a:gd name="adj" fmla="val 134383"/>
            </a:avLst>
          </a:prstGeom>
          <a:solidFill>
            <a:srgbClr val="84C1FA"/>
          </a:solidFill>
          <a:ln/>
        </p:spPr>
        <p:txBody>
          <a:bodyPr>
            <a:spAutoFit/>
          </a:bodyPr>
          <a:lstStyle/>
          <a:p>
            <a:endParaRPr lang="en-US"/>
          </a:p>
        </p:txBody>
      </p:sp>
      <p:sp>
        <p:nvSpPr>
          <p:cNvPr id="10" name="Text 4">
            <a:extLst>
              <a:ext uri="{FF2B5EF4-FFF2-40B4-BE49-F238E27FC236}">
                <a16:creationId xmlns:a16="http://schemas.microsoft.com/office/drawing/2014/main" id="{B319153E-6C07-40DF-3B63-C67E5AEB1777}"/>
              </a:ext>
            </a:extLst>
          </p:cNvPr>
          <p:cNvSpPr/>
          <p:nvPr/>
        </p:nvSpPr>
        <p:spPr>
          <a:xfrm>
            <a:off x="9810475" y="2366342"/>
            <a:ext cx="84959" cy="324769"/>
          </a:xfrm>
          <a:prstGeom prst="rect">
            <a:avLst/>
          </a:prstGeom>
          <a:noFill/>
          <a:ln/>
        </p:spPr>
        <p:txBody>
          <a:bodyPr wrap="none" lIns="0" tIns="0" rIns="0" bIns="0" rtlCol="0" anchor="t">
            <a:spAutoFit/>
          </a:bodyPr>
          <a:lstStyle/>
          <a:p>
            <a:pPr algn="r" rtl="1">
              <a:lnSpc>
                <a:spcPts val="2833"/>
              </a:lnSpc>
            </a:pPr>
            <a:r>
              <a:rPr lang="en-US" sz="1750" dirty="0">
                <a:latin typeface="Alexandria" pitchFamily="2" charset="-78"/>
                <a:ea typeface="Instrument Sans Semi Bold" pitchFamily="34" charset="-122"/>
                <a:cs typeface="Alexandria" pitchFamily="2" charset="-78"/>
              </a:rPr>
              <a:t>1</a:t>
            </a:r>
            <a:endParaRPr lang="en-US" sz="175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2A1CBA26-179B-90C1-49EC-C70340265D5E}"/>
              </a:ext>
            </a:extLst>
          </p:cNvPr>
          <p:cNvSpPr/>
          <p:nvPr/>
        </p:nvSpPr>
        <p:spPr>
          <a:xfrm>
            <a:off x="9107159" y="2980506"/>
            <a:ext cx="2208938"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بيئة تعليمية صحية</a:t>
            </a:r>
            <a:endParaRPr lang="en-US" sz="1833"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4212B0B6-A3AC-F059-A317-32FD8CC28EC3}"/>
              </a:ext>
            </a:extLst>
          </p:cNvPr>
          <p:cNvSpPr/>
          <p:nvPr/>
        </p:nvSpPr>
        <p:spPr>
          <a:xfrm>
            <a:off x="8247956" y="3389188"/>
            <a:ext cx="3068142"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تطبيق الأخلاقيات يخلق بيئة منفتحة تحترم حقوق الجميع</a:t>
            </a:r>
            <a:endParaRPr lang="en-US" sz="1458"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7A99BBF4-456E-8879-30B2-9294EE843FB9}"/>
              </a:ext>
            </a:extLst>
          </p:cNvPr>
          <p:cNvSpPr/>
          <p:nvPr/>
        </p:nvSpPr>
        <p:spPr>
          <a:xfrm>
            <a:off x="4347568" y="2508027"/>
            <a:ext cx="3496965" cy="1700411"/>
          </a:xfrm>
          <a:prstGeom prst="roundRect">
            <a:avLst>
              <a:gd name="adj" fmla="val 7170"/>
            </a:avLst>
          </a:prstGeom>
          <a:solidFill>
            <a:srgbClr val="FFFFFF"/>
          </a:solidFill>
          <a:ln/>
        </p:spPr>
        <p:txBody>
          <a:bodyPr>
            <a:spAutoFit/>
          </a:bodyPr>
          <a:lstStyle/>
          <a:p>
            <a:endParaRPr lang="en-US"/>
          </a:p>
        </p:txBody>
      </p:sp>
      <p:sp>
        <p:nvSpPr>
          <p:cNvPr id="14" name="Shape 8">
            <a:extLst>
              <a:ext uri="{FF2B5EF4-FFF2-40B4-BE49-F238E27FC236}">
                <a16:creationId xmlns:a16="http://schemas.microsoft.com/office/drawing/2014/main" id="{758E0C74-8BCA-E454-271B-47808063DBBC}"/>
              </a:ext>
            </a:extLst>
          </p:cNvPr>
          <p:cNvSpPr/>
          <p:nvPr/>
        </p:nvSpPr>
        <p:spPr>
          <a:xfrm>
            <a:off x="4347568" y="2482626"/>
            <a:ext cx="3496965" cy="101600"/>
          </a:xfrm>
          <a:prstGeom prst="roundRect">
            <a:avLst>
              <a:gd name="adj" fmla="val 167442"/>
            </a:avLst>
          </a:prstGeom>
          <a:solidFill>
            <a:srgbClr val="84C1FA"/>
          </a:solidFill>
          <a:ln/>
        </p:spPr>
        <p:txBody>
          <a:bodyPr>
            <a:spAutoFit/>
          </a:bodyPr>
          <a:lstStyle/>
          <a:p>
            <a:endParaRPr lang="en-US"/>
          </a:p>
        </p:txBody>
      </p:sp>
      <p:sp>
        <p:nvSpPr>
          <p:cNvPr id="15" name="Shape 9">
            <a:extLst>
              <a:ext uri="{FF2B5EF4-FFF2-40B4-BE49-F238E27FC236}">
                <a16:creationId xmlns:a16="http://schemas.microsoft.com/office/drawing/2014/main" id="{FD49C8A4-B637-228E-4F61-5A9CFDB68829}"/>
              </a:ext>
            </a:extLst>
          </p:cNvPr>
          <p:cNvSpPr/>
          <p:nvPr/>
        </p:nvSpPr>
        <p:spPr>
          <a:xfrm>
            <a:off x="5812483" y="2224559"/>
            <a:ext cx="567035" cy="567035"/>
          </a:xfrm>
          <a:prstGeom prst="roundRect">
            <a:avLst>
              <a:gd name="adj" fmla="val 134383"/>
            </a:avLst>
          </a:prstGeom>
          <a:solidFill>
            <a:srgbClr val="84C1FA"/>
          </a:solidFill>
          <a:ln/>
        </p:spPr>
        <p:txBody>
          <a:bodyPr>
            <a:spAutoFit/>
          </a:bodyPr>
          <a:lstStyle/>
          <a:p>
            <a:endParaRPr lang="en-US"/>
          </a:p>
        </p:txBody>
      </p:sp>
      <p:sp>
        <p:nvSpPr>
          <p:cNvPr id="16" name="Text 10">
            <a:extLst>
              <a:ext uri="{FF2B5EF4-FFF2-40B4-BE49-F238E27FC236}">
                <a16:creationId xmlns:a16="http://schemas.microsoft.com/office/drawing/2014/main" id="{3BB02021-3C2B-7429-4CF9-AE6FB185BBF8}"/>
              </a:ext>
            </a:extLst>
          </p:cNvPr>
          <p:cNvSpPr/>
          <p:nvPr/>
        </p:nvSpPr>
        <p:spPr>
          <a:xfrm>
            <a:off x="6078011" y="2366342"/>
            <a:ext cx="131446" cy="324769"/>
          </a:xfrm>
          <a:prstGeom prst="rect">
            <a:avLst/>
          </a:prstGeom>
          <a:noFill/>
          <a:ln/>
        </p:spPr>
        <p:txBody>
          <a:bodyPr wrap="none" lIns="0" tIns="0" rIns="0" bIns="0" rtlCol="0" anchor="t">
            <a:spAutoFit/>
          </a:bodyPr>
          <a:lstStyle/>
          <a:p>
            <a:pPr algn="r" rtl="1">
              <a:lnSpc>
                <a:spcPts val="2833"/>
              </a:lnSpc>
            </a:pPr>
            <a:r>
              <a:rPr lang="en-US" sz="1750" dirty="0">
                <a:latin typeface="Alexandria" pitchFamily="2" charset="-78"/>
                <a:ea typeface="Instrument Sans Semi Bold" pitchFamily="34" charset="-122"/>
                <a:cs typeface="Alexandria" pitchFamily="2" charset="-78"/>
              </a:rPr>
              <a:t>2</a:t>
            </a:r>
            <a:endParaRPr lang="en-US" sz="1750" dirty="0">
              <a:latin typeface="Alexandria" pitchFamily="2" charset="-78"/>
              <a:cs typeface="Alexandria" pitchFamily="2" charset="-78"/>
            </a:endParaRPr>
          </a:p>
        </p:txBody>
      </p:sp>
      <p:sp>
        <p:nvSpPr>
          <p:cNvPr id="17" name="Text 11">
            <a:extLst>
              <a:ext uri="{FF2B5EF4-FFF2-40B4-BE49-F238E27FC236}">
                <a16:creationId xmlns:a16="http://schemas.microsoft.com/office/drawing/2014/main" id="{A515240B-7638-7D98-9947-0CAAA17FC7DA}"/>
              </a:ext>
            </a:extLst>
          </p:cNvPr>
          <p:cNvSpPr/>
          <p:nvPr/>
        </p:nvSpPr>
        <p:spPr>
          <a:xfrm>
            <a:off x="6556109" y="2980506"/>
            <a:ext cx="1074012"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بناء الثقة</a:t>
            </a:r>
            <a:endParaRPr lang="en-US" sz="1833"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8BAC17E7-4BEE-4FD6-D809-2DBBD3917B2B}"/>
              </a:ext>
            </a:extLst>
          </p:cNvPr>
          <p:cNvSpPr/>
          <p:nvPr/>
        </p:nvSpPr>
        <p:spPr>
          <a:xfrm>
            <a:off x="4561979" y="3389188"/>
            <a:ext cx="3068142"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الالتزام بالأخلاقيات يعزز الثقة بين المعلمين والطلاب ويحسن الأداء الأكاديمي</a:t>
            </a:r>
            <a:endParaRPr lang="en-US" sz="1458" dirty="0">
              <a:latin typeface="Alexandria" pitchFamily="2" charset="-78"/>
              <a:cs typeface="Alexandria" pitchFamily="2" charset="-78"/>
            </a:endParaRPr>
          </a:p>
        </p:txBody>
      </p:sp>
      <p:sp>
        <p:nvSpPr>
          <p:cNvPr id="20" name="Shape 13">
            <a:extLst>
              <a:ext uri="{FF2B5EF4-FFF2-40B4-BE49-F238E27FC236}">
                <a16:creationId xmlns:a16="http://schemas.microsoft.com/office/drawing/2014/main" id="{D0541893-30D9-6986-B33C-FD90378C620F}"/>
              </a:ext>
            </a:extLst>
          </p:cNvPr>
          <p:cNvSpPr/>
          <p:nvPr/>
        </p:nvSpPr>
        <p:spPr>
          <a:xfrm>
            <a:off x="661591" y="2508027"/>
            <a:ext cx="3496965" cy="1700411"/>
          </a:xfrm>
          <a:prstGeom prst="roundRect">
            <a:avLst>
              <a:gd name="adj" fmla="val 7170"/>
            </a:avLst>
          </a:prstGeom>
          <a:solidFill>
            <a:srgbClr val="FFFFFF"/>
          </a:solidFill>
          <a:ln/>
        </p:spPr>
        <p:txBody>
          <a:bodyPr>
            <a:spAutoFit/>
          </a:bodyPr>
          <a:lstStyle/>
          <a:p>
            <a:endParaRPr lang="en-US"/>
          </a:p>
        </p:txBody>
      </p:sp>
      <p:sp>
        <p:nvSpPr>
          <p:cNvPr id="21" name="Shape 14">
            <a:extLst>
              <a:ext uri="{FF2B5EF4-FFF2-40B4-BE49-F238E27FC236}">
                <a16:creationId xmlns:a16="http://schemas.microsoft.com/office/drawing/2014/main" id="{064E930D-DED1-FBD0-4091-7023F5AD16C3}"/>
              </a:ext>
            </a:extLst>
          </p:cNvPr>
          <p:cNvSpPr/>
          <p:nvPr/>
        </p:nvSpPr>
        <p:spPr>
          <a:xfrm>
            <a:off x="661591" y="2482626"/>
            <a:ext cx="3496965" cy="101600"/>
          </a:xfrm>
          <a:prstGeom prst="roundRect">
            <a:avLst>
              <a:gd name="adj" fmla="val 167442"/>
            </a:avLst>
          </a:prstGeom>
          <a:solidFill>
            <a:srgbClr val="84C1FA"/>
          </a:solidFill>
          <a:ln/>
        </p:spPr>
        <p:txBody>
          <a:bodyPr>
            <a:spAutoFit/>
          </a:bodyPr>
          <a:lstStyle/>
          <a:p>
            <a:endParaRPr lang="en-US"/>
          </a:p>
        </p:txBody>
      </p:sp>
      <p:sp>
        <p:nvSpPr>
          <p:cNvPr id="22" name="Shape 15">
            <a:extLst>
              <a:ext uri="{FF2B5EF4-FFF2-40B4-BE49-F238E27FC236}">
                <a16:creationId xmlns:a16="http://schemas.microsoft.com/office/drawing/2014/main" id="{AE86B58C-8F8B-8A13-18BE-B2D69C299E54}"/>
              </a:ext>
            </a:extLst>
          </p:cNvPr>
          <p:cNvSpPr/>
          <p:nvPr/>
        </p:nvSpPr>
        <p:spPr>
          <a:xfrm>
            <a:off x="2126506" y="2224559"/>
            <a:ext cx="567035" cy="567035"/>
          </a:xfrm>
          <a:prstGeom prst="roundRect">
            <a:avLst>
              <a:gd name="adj" fmla="val 134383"/>
            </a:avLst>
          </a:prstGeom>
          <a:solidFill>
            <a:srgbClr val="84C1FA"/>
          </a:solidFill>
          <a:ln/>
        </p:spPr>
        <p:txBody>
          <a:bodyPr>
            <a:spAutoFit/>
          </a:bodyPr>
          <a:lstStyle/>
          <a:p>
            <a:endParaRPr lang="en-US"/>
          </a:p>
        </p:txBody>
      </p:sp>
      <p:sp>
        <p:nvSpPr>
          <p:cNvPr id="24" name="Text 16">
            <a:extLst>
              <a:ext uri="{FF2B5EF4-FFF2-40B4-BE49-F238E27FC236}">
                <a16:creationId xmlns:a16="http://schemas.microsoft.com/office/drawing/2014/main" id="{E6350BD4-D02E-4081-857B-3573B8906A2C}"/>
              </a:ext>
            </a:extLst>
          </p:cNvPr>
          <p:cNvSpPr/>
          <p:nvPr/>
        </p:nvSpPr>
        <p:spPr>
          <a:xfrm>
            <a:off x="2392034" y="2366342"/>
            <a:ext cx="131446" cy="324769"/>
          </a:xfrm>
          <a:prstGeom prst="rect">
            <a:avLst/>
          </a:prstGeom>
          <a:noFill/>
          <a:ln/>
        </p:spPr>
        <p:txBody>
          <a:bodyPr wrap="none" lIns="0" tIns="0" rIns="0" bIns="0" rtlCol="0" anchor="t">
            <a:spAutoFit/>
          </a:bodyPr>
          <a:lstStyle/>
          <a:p>
            <a:pPr algn="r" rtl="1">
              <a:lnSpc>
                <a:spcPts val="2833"/>
              </a:lnSpc>
            </a:pPr>
            <a:r>
              <a:rPr lang="en-US" sz="1750" dirty="0">
                <a:latin typeface="Alexandria" pitchFamily="2" charset="-78"/>
                <a:ea typeface="Instrument Sans Semi Bold" pitchFamily="34" charset="-122"/>
                <a:cs typeface="Alexandria" pitchFamily="2" charset="-78"/>
              </a:rPr>
              <a:t>3</a:t>
            </a:r>
            <a:endParaRPr lang="en-US" sz="1750" dirty="0">
              <a:latin typeface="Alexandria" pitchFamily="2" charset="-78"/>
              <a:cs typeface="Alexandria" pitchFamily="2" charset="-78"/>
            </a:endParaRPr>
          </a:p>
        </p:txBody>
      </p:sp>
      <p:sp>
        <p:nvSpPr>
          <p:cNvPr id="26" name="Text 17">
            <a:extLst>
              <a:ext uri="{FF2B5EF4-FFF2-40B4-BE49-F238E27FC236}">
                <a16:creationId xmlns:a16="http://schemas.microsoft.com/office/drawing/2014/main" id="{D9B7FEDF-8795-6038-CC6A-AE549094C228}"/>
              </a:ext>
            </a:extLst>
          </p:cNvPr>
          <p:cNvSpPr/>
          <p:nvPr/>
        </p:nvSpPr>
        <p:spPr>
          <a:xfrm>
            <a:off x="1871461" y="2980506"/>
            <a:ext cx="2072683"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العدالة الاجتماعية</a:t>
            </a:r>
            <a:endParaRPr lang="en-US" sz="1833" b="1" dirty="0">
              <a:solidFill>
                <a:schemeClr val="accent2">
                  <a:lumMod val="75000"/>
                </a:schemeClr>
              </a:solidFill>
              <a:latin typeface="Alexandria" pitchFamily="2" charset="-78"/>
              <a:cs typeface="Alexandria" pitchFamily="2" charset="-78"/>
            </a:endParaRPr>
          </a:p>
        </p:txBody>
      </p:sp>
      <p:sp>
        <p:nvSpPr>
          <p:cNvPr id="27" name="Text 18">
            <a:extLst>
              <a:ext uri="{FF2B5EF4-FFF2-40B4-BE49-F238E27FC236}">
                <a16:creationId xmlns:a16="http://schemas.microsoft.com/office/drawing/2014/main" id="{7E8D95F4-6948-DF6B-3D0D-FBA6F9D50B39}"/>
              </a:ext>
            </a:extLst>
          </p:cNvPr>
          <p:cNvSpPr/>
          <p:nvPr/>
        </p:nvSpPr>
        <p:spPr>
          <a:xfrm>
            <a:off x="876002" y="3389188"/>
            <a:ext cx="3068142"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فرص متساوية في التعليم لجميع الطلاب دون تمييز من أي نوع</a:t>
            </a:r>
            <a:endParaRPr lang="en-US" sz="1458" dirty="0">
              <a:latin typeface="Alexandria" pitchFamily="2" charset="-78"/>
              <a:cs typeface="Alexandria" pitchFamily="2" charset="-78"/>
            </a:endParaRPr>
          </a:p>
        </p:txBody>
      </p:sp>
      <p:sp>
        <p:nvSpPr>
          <p:cNvPr id="28" name="Shape 19">
            <a:extLst>
              <a:ext uri="{FF2B5EF4-FFF2-40B4-BE49-F238E27FC236}">
                <a16:creationId xmlns:a16="http://schemas.microsoft.com/office/drawing/2014/main" id="{A3277B98-141F-B4BE-15AE-FDEF7C1E8B99}"/>
              </a:ext>
            </a:extLst>
          </p:cNvPr>
          <p:cNvSpPr/>
          <p:nvPr/>
        </p:nvSpPr>
        <p:spPr>
          <a:xfrm>
            <a:off x="6190556" y="4680917"/>
            <a:ext cx="5339953" cy="1700411"/>
          </a:xfrm>
          <a:prstGeom prst="roundRect">
            <a:avLst>
              <a:gd name="adj" fmla="val 7170"/>
            </a:avLst>
          </a:prstGeom>
          <a:solidFill>
            <a:srgbClr val="FFFFFF"/>
          </a:solidFill>
          <a:ln/>
        </p:spPr>
        <p:txBody>
          <a:bodyPr>
            <a:spAutoFit/>
          </a:bodyPr>
          <a:lstStyle/>
          <a:p>
            <a:endParaRPr lang="en-US"/>
          </a:p>
        </p:txBody>
      </p:sp>
      <p:sp>
        <p:nvSpPr>
          <p:cNvPr id="29" name="Shape 20">
            <a:extLst>
              <a:ext uri="{FF2B5EF4-FFF2-40B4-BE49-F238E27FC236}">
                <a16:creationId xmlns:a16="http://schemas.microsoft.com/office/drawing/2014/main" id="{A649C038-C10C-9DEC-57D4-1F1DA2E2DCDF}"/>
              </a:ext>
            </a:extLst>
          </p:cNvPr>
          <p:cNvSpPr/>
          <p:nvPr/>
        </p:nvSpPr>
        <p:spPr>
          <a:xfrm>
            <a:off x="6190556" y="4655517"/>
            <a:ext cx="5339953" cy="101600"/>
          </a:xfrm>
          <a:prstGeom prst="roundRect">
            <a:avLst>
              <a:gd name="adj" fmla="val 167442"/>
            </a:avLst>
          </a:prstGeom>
          <a:solidFill>
            <a:srgbClr val="84C1FA"/>
          </a:solidFill>
          <a:ln/>
        </p:spPr>
        <p:txBody>
          <a:bodyPr>
            <a:spAutoFit/>
          </a:bodyPr>
          <a:lstStyle/>
          <a:p>
            <a:endParaRPr lang="en-US"/>
          </a:p>
        </p:txBody>
      </p:sp>
      <p:sp>
        <p:nvSpPr>
          <p:cNvPr id="30" name="Shape 21">
            <a:extLst>
              <a:ext uri="{FF2B5EF4-FFF2-40B4-BE49-F238E27FC236}">
                <a16:creationId xmlns:a16="http://schemas.microsoft.com/office/drawing/2014/main" id="{D827D256-62B6-AEB6-F3D1-078059E3E9F5}"/>
              </a:ext>
            </a:extLst>
          </p:cNvPr>
          <p:cNvSpPr/>
          <p:nvPr/>
        </p:nvSpPr>
        <p:spPr>
          <a:xfrm>
            <a:off x="8577014" y="4397450"/>
            <a:ext cx="567035" cy="567035"/>
          </a:xfrm>
          <a:prstGeom prst="roundRect">
            <a:avLst>
              <a:gd name="adj" fmla="val 134383"/>
            </a:avLst>
          </a:prstGeom>
          <a:solidFill>
            <a:srgbClr val="84C1FA"/>
          </a:solidFill>
          <a:ln/>
        </p:spPr>
        <p:txBody>
          <a:bodyPr>
            <a:spAutoFit/>
          </a:bodyPr>
          <a:lstStyle/>
          <a:p>
            <a:endParaRPr lang="en-US"/>
          </a:p>
        </p:txBody>
      </p:sp>
      <p:sp>
        <p:nvSpPr>
          <p:cNvPr id="31" name="Text 22">
            <a:extLst>
              <a:ext uri="{FF2B5EF4-FFF2-40B4-BE49-F238E27FC236}">
                <a16:creationId xmlns:a16="http://schemas.microsoft.com/office/drawing/2014/main" id="{408C487A-9166-99D9-1CDA-A5C6919FE436}"/>
              </a:ext>
            </a:extLst>
          </p:cNvPr>
          <p:cNvSpPr/>
          <p:nvPr/>
        </p:nvSpPr>
        <p:spPr>
          <a:xfrm>
            <a:off x="8839338" y="4539233"/>
            <a:ext cx="134652" cy="324769"/>
          </a:xfrm>
          <a:prstGeom prst="rect">
            <a:avLst/>
          </a:prstGeom>
          <a:noFill/>
          <a:ln/>
        </p:spPr>
        <p:txBody>
          <a:bodyPr wrap="none" lIns="0" tIns="0" rIns="0" bIns="0" rtlCol="0" anchor="t">
            <a:spAutoFit/>
          </a:bodyPr>
          <a:lstStyle/>
          <a:p>
            <a:pPr algn="r" rtl="1">
              <a:lnSpc>
                <a:spcPts val="2833"/>
              </a:lnSpc>
            </a:pPr>
            <a:r>
              <a:rPr lang="en-US" sz="1750" dirty="0">
                <a:latin typeface="Alexandria" pitchFamily="2" charset="-78"/>
                <a:ea typeface="Instrument Sans Semi Bold" pitchFamily="34" charset="-122"/>
                <a:cs typeface="Alexandria" pitchFamily="2" charset="-78"/>
              </a:rPr>
              <a:t>4</a:t>
            </a:r>
            <a:endParaRPr lang="en-US" sz="1750" dirty="0">
              <a:latin typeface="Alexandria" pitchFamily="2" charset="-78"/>
              <a:cs typeface="Alexandria" pitchFamily="2" charset="-78"/>
            </a:endParaRPr>
          </a:p>
        </p:txBody>
      </p:sp>
      <p:sp>
        <p:nvSpPr>
          <p:cNvPr id="32" name="Text 23">
            <a:extLst>
              <a:ext uri="{FF2B5EF4-FFF2-40B4-BE49-F238E27FC236}">
                <a16:creationId xmlns:a16="http://schemas.microsoft.com/office/drawing/2014/main" id="{798D0D34-1E64-1E76-6277-7833E3550D2E}"/>
              </a:ext>
            </a:extLst>
          </p:cNvPr>
          <p:cNvSpPr/>
          <p:nvPr/>
        </p:nvSpPr>
        <p:spPr>
          <a:xfrm>
            <a:off x="8576564" y="5153397"/>
            <a:ext cx="2739533"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حماية سمعة المؤسسة</a:t>
            </a:r>
            <a:endParaRPr lang="en-US" sz="1833" b="1" dirty="0">
              <a:solidFill>
                <a:schemeClr val="accent2">
                  <a:lumMod val="75000"/>
                </a:schemeClr>
              </a:solidFill>
              <a:latin typeface="Alexandria" pitchFamily="2" charset="-78"/>
              <a:cs typeface="Alexandria" pitchFamily="2" charset="-78"/>
            </a:endParaRPr>
          </a:p>
        </p:txBody>
      </p:sp>
      <p:sp>
        <p:nvSpPr>
          <p:cNvPr id="33" name="Text 24">
            <a:extLst>
              <a:ext uri="{FF2B5EF4-FFF2-40B4-BE49-F238E27FC236}">
                <a16:creationId xmlns:a16="http://schemas.microsoft.com/office/drawing/2014/main" id="{F57DBEE2-5D98-F179-1F95-42DC8D129177}"/>
              </a:ext>
            </a:extLst>
          </p:cNvPr>
          <p:cNvSpPr/>
          <p:nvPr/>
        </p:nvSpPr>
        <p:spPr>
          <a:xfrm>
            <a:off x="6404968" y="5562079"/>
            <a:ext cx="4911130"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الالتزام الأخلاقي يحافظ على سمعة المؤسسة التعليمية ومكانتها المجتمعية</a:t>
            </a:r>
            <a:endParaRPr lang="en-US" sz="1458" dirty="0">
              <a:latin typeface="Alexandria" pitchFamily="2" charset="-78"/>
              <a:cs typeface="Alexandria" pitchFamily="2" charset="-78"/>
            </a:endParaRPr>
          </a:p>
        </p:txBody>
      </p:sp>
      <p:sp>
        <p:nvSpPr>
          <p:cNvPr id="34" name="Shape 25">
            <a:extLst>
              <a:ext uri="{FF2B5EF4-FFF2-40B4-BE49-F238E27FC236}">
                <a16:creationId xmlns:a16="http://schemas.microsoft.com/office/drawing/2014/main" id="{1B072E66-EBFC-1FFE-EBE1-3D4041912A7A}"/>
              </a:ext>
            </a:extLst>
          </p:cNvPr>
          <p:cNvSpPr/>
          <p:nvPr/>
        </p:nvSpPr>
        <p:spPr>
          <a:xfrm>
            <a:off x="661591" y="4680917"/>
            <a:ext cx="5339953" cy="1700411"/>
          </a:xfrm>
          <a:prstGeom prst="roundRect">
            <a:avLst>
              <a:gd name="adj" fmla="val 7170"/>
            </a:avLst>
          </a:prstGeom>
          <a:solidFill>
            <a:srgbClr val="FFFFFF"/>
          </a:solidFill>
          <a:ln/>
        </p:spPr>
        <p:txBody>
          <a:bodyPr>
            <a:spAutoFit/>
          </a:bodyPr>
          <a:lstStyle/>
          <a:p>
            <a:endParaRPr lang="en-US"/>
          </a:p>
        </p:txBody>
      </p:sp>
      <p:sp>
        <p:nvSpPr>
          <p:cNvPr id="35" name="Shape 26">
            <a:extLst>
              <a:ext uri="{FF2B5EF4-FFF2-40B4-BE49-F238E27FC236}">
                <a16:creationId xmlns:a16="http://schemas.microsoft.com/office/drawing/2014/main" id="{A8BB5B89-74D6-8D85-F956-53920AAA1637}"/>
              </a:ext>
            </a:extLst>
          </p:cNvPr>
          <p:cNvSpPr/>
          <p:nvPr/>
        </p:nvSpPr>
        <p:spPr>
          <a:xfrm>
            <a:off x="661591" y="4655517"/>
            <a:ext cx="5339953" cy="101600"/>
          </a:xfrm>
          <a:prstGeom prst="roundRect">
            <a:avLst>
              <a:gd name="adj" fmla="val 167442"/>
            </a:avLst>
          </a:prstGeom>
          <a:solidFill>
            <a:srgbClr val="84C1FA"/>
          </a:solidFill>
          <a:ln/>
        </p:spPr>
        <p:txBody>
          <a:bodyPr>
            <a:spAutoFit/>
          </a:bodyPr>
          <a:lstStyle/>
          <a:p>
            <a:endParaRPr lang="en-US"/>
          </a:p>
        </p:txBody>
      </p:sp>
      <p:sp>
        <p:nvSpPr>
          <p:cNvPr id="36" name="Shape 27">
            <a:extLst>
              <a:ext uri="{FF2B5EF4-FFF2-40B4-BE49-F238E27FC236}">
                <a16:creationId xmlns:a16="http://schemas.microsoft.com/office/drawing/2014/main" id="{21751D1D-F3AF-73BF-B352-D1E1A36B2D81}"/>
              </a:ext>
            </a:extLst>
          </p:cNvPr>
          <p:cNvSpPr/>
          <p:nvPr/>
        </p:nvSpPr>
        <p:spPr>
          <a:xfrm>
            <a:off x="3048050" y="4397450"/>
            <a:ext cx="567035" cy="567035"/>
          </a:xfrm>
          <a:prstGeom prst="roundRect">
            <a:avLst>
              <a:gd name="adj" fmla="val 134383"/>
            </a:avLst>
          </a:prstGeom>
          <a:solidFill>
            <a:srgbClr val="84C1FA"/>
          </a:solidFill>
          <a:ln/>
        </p:spPr>
        <p:txBody>
          <a:bodyPr>
            <a:spAutoFit/>
          </a:bodyPr>
          <a:lstStyle/>
          <a:p>
            <a:endParaRPr lang="en-US"/>
          </a:p>
        </p:txBody>
      </p:sp>
      <p:sp>
        <p:nvSpPr>
          <p:cNvPr id="37" name="Text 28">
            <a:extLst>
              <a:ext uri="{FF2B5EF4-FFF2-40B4-BE49-F238E27FC236}">
                <a16:creationId xmlns:a16="http://schemas.microsoft.com/office/drawing/2014/main" id="{EB6ADDAD-8D08-434A-865E-7F6DB747FFD0}"/>
              </a:ext>
            </a:extLst>
          </p:cNvPr>
          <p:cNvSpPr/>
          <p:nvPr/>
        </p:nvSpPr>
        <p:spPr>
          <a:xfrm>
            <a:off x="3305564" y="4539233"/>
            <a:ext cx="139461" cy="324769"/>
          </a:xfrm>
          <a:prstGeom prst="rect">
            <a:avLst/>
          </a:prstGeom>
          <a:noFill/>
          <a:ln/>
        </p:spPr>
        <p:txBody>
          <a:bodyPr wrap="none" lIns="0" tIns="0" rIns="0" bIns="0" rtlCol="0" anchor="t">
            <a:spAutoFit/>
          </a:bodyPr>
          <a:lstStyle/>
          <a:p>
            <a:pPr algn="r" rtl="1">
              <a:lnSpc>
                <a:spcPts val="2833"/>
              </a:lnSpc>
            </a:pPr>
            <a:r>
              <a:rPr lang="en-US" sz="1750" dirty="0">
                <a:latin typeface="Alexandria" pitchFamily="2" charset="-78"/>
                <a:ea typeface="Instrument Sans Semi Bold" pitchFamily="34" charset="-122"/>
                <a:cs typeface="Alexandria" pitchFamily="2" charset="-78"/>
              </a:rPr>
              <a:t>5</a:t>
            </a:r>
            <a:endParaRPr lang="en-US" sz="1750" dirty="0">
              <a:latin typeface="Alexandria" pitchFamily="2" charset="-78"/>
              <a:cs typeface="Alexandria" pitchFamily="2" charset="-78"/>
            </a:endParaRPr>
          </a:p>
        </p:txBody>
      </p:sp>
      <p:sp>
        <p:nvSpPr>
          <p:cNvPr id="38" name="Text 29">
            <a:extLst>
              <a:ext uri="{FF2B5EF4-FFF2-40B4-BE49-F238E27FC236}">
                <a16:creationId xmlns:a16="http://schemas.microsoft.com/office/drawing/2014/main" id="{A1B4CC09-AFA1-E1B8-A192-FAA8C86F71BA}"/>
              </a:ext>
            </a:extLst>
          </p:cNvPr>
          <p:cNvSpPr/>
          <p:nvPr/>
        </p:nvSpPr>
        <p:spPr>
          <a:xfrm>
            <a:off x="3130956" y="5153397"/>
            <a:ext cx="265617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تطوير المهارات المهنية</a:t>
            </a:r>
            <a:endParaRPr lang="en-US" sz="1833" b="1" dirty="0">
              <a:solidFill>
                <a:schemeClr val="accent2">
                  <a:lumMod val="75000"/>
                </a:schemeClr>
              </a:solidFill>
              <a:latin typeface="Alexandria" pitchFamily="2" charset="-78"/>
              <a:cs typeface="Alexandria" pitchFamily="2" charset="-78"/>
            </a:endParaRPr>
          </a:p>
        </p:txBody>
      </p:sp>
      <p:sp>
        <p:nvSpPr>
          <p:cNvPr id="39" name="Text 30">
            <a:extLst>
              <a:ext uri="{FF2B5EF4-FFF2-40B4-BE49-F238E27FC236}">
                <a16:creationId xmlns:a16="http://schemas.microsoft.com/office/drawing/2014/main" id="{5DBD937D-08BB-12F9-1B2C-DC9365A6C622}"/>
              </a:ext>
            </a:extLst>
          </p:cNvPr>
          <p:cNvSpPr/>
          <p:nvPr/>
        </p:nvSpPr>
        <p:spPr>
          <a:xfrm>
            <a:off x="1234605" y="5562079"/>
            <a:ext cx="4552528" cy="276999"/>
          </a:xfrm>
          <a:prstGeom prst="rect">
            <a:avLst/>
          </a:prstGeom>
          <a:noFill/>
          <a:ln/>
        </p:spPr>
        <p:txBody>
          <a:bodyPr wrap="non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تعزيز مهارات التواصل وإدارة الفصول بطريقة أكثر فاعلية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410424458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67608" y="31082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8EAF558-8CCE-2083-6259-F36AB42E73FE}"/>
              </a:ext>
            </a:extLst>
          </p:cNvPr>
          <p:cNvSpPr/>
          <p:nvPr/>
        </p:nvSpPr>
        <p:spPr>
          <a:xfrm>
            <a:off x="7346214" y="2972006"/>
            <a:ext cx="4322193" cy="1219821"/>
          </a:xfrm>
          <a:prstGeom prst="rect">
            <a:avLst/>
          </a:prstGeom>
          <a:noFill/>
          <a:ln/>
        </p:spPr>
        <p:txBody>
          <a:bodyPr wrap="square" lIns="0" tIns="0" rIns="0" bIns="0" rtlCol="0" anchor="t">
            <a:spAutoFit/>
          </a:bodyPr>
          <a:lstStyle/>
          <a:p>
            <a:pPr algn="ctr" rtl="1">
              <a:lnSpc>
                <a:spcPct val="150000"/>
              </a:lnSpc>
            </a:pPr>
            <a:r>
              <a:rPr lang="en-US" sz="2800" b="1" dirty="0">
                <a:solidFill>
                  <a:srgbClr val="00B0F0"/>
                </a:solidFill>
                <a:latin typeface="Alexandria" pitchFamily="2" charset="-78"/>
                <a:ea typeface="Instrument Sans Semi Bold" pitchFamily="34" charset="-122"/>
                <a:cs typeface="Alexandria" pitchFamily="2" charset="-78"/>
              </a:rPr>
              <a:t>جوانب الأخلاقيات المهنية في التعليم</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EC436B2E-76DE-878F-F51D-9C427C56F1A4}"/>
              </a:ext>
            </a:extLst>
          </p:cNvPr>
          <p:cNvSpPr/>
          <p:nvPr/>
        </p:nvSpPr>
        <p:spPr>
          <a:xfrm>
            <a:off x="6539168" y="1238250"/>
            <a:ext cx="614858" cy="922338"/>
          </a:xfrm>
          <a:prstGeom prst="roundRect">
            <a:avLst>
              <a:gd name="adj" fmla="val 360022"/>
            </a:avLst>
          </a:prstGeom>
          <a:solidFill>
            <a:srgbClr val="CEE6FD"/>
          </a:solidFill>
          <a:ln/>
        </p:spPr>
        <p:txBody>
          <a:bodyPr>
            <a:spAutoFit/>
          </a:bodyPr>
          <a:lstStyle/>
          <a:p>
            <a:endParaRPr lang="en-US"/>
          </a:p>
        </p:txBody>
      </p:sp>
      <p:sp>
        <p:nvSpPr>
          <p:cNvPr id="9" name="Text 2">
            <a:extLst>
              <a:ext uri="{FF2B5EF4-FFF2-40B4-BE49-F238E27FC236}">
                <a16:creationId xmlns:a16="http://schemas.microsoft.com/office/drawing/2014/main" id="{282C6FB5-D63F-4984-20DB-A1A3641FBCC3}"/>
              </a:ext>
            </a:extLst>
          </p:cNvPr>
          <p:cNvSpPr/>
          <p:nvPr/>
        </p:nvSpPr>
        <p:spPr>
          <a:xfrm>
            <a:off x="4881681" y="1391940"/>
            <a:ext cx="1532471" cy="230256"/>
          </a:xfrm>
          <a:prstGeom prst="rect">
            <a:avLst/>
          </a:prstGeom>
          <a:noFill/>
          <a:ln/>
        </p:spPr>
        <p:txBody>
          <a:bodyPr wrap="none" lIns="0" tIns="0" rIns="0" bIns="0" rtlCol="0" anchor="t">
            <a:spAutoFit/>
          </a:bodyPr>
          <a:lstStyle/>
          <a:p>
            <a:pPr algn="r" rtl="1">
              <a:lnSpc>
                <a:spcPts val="1875"/>
              </a:lnSpc>
            </a:pPr>
            <a:r>
              <a:rPr lang="en-US" sz="1500" b="1" dirty="0">
                <a:solidFill>
                  <a:schemeClr val="accent2">
                    <a:lumMod val="75000"/>
                  </a:schemeClr>
                </a:solidFill>
                <a:latin typeface="Alexandria" pitchFamily="2" charset="-78"/>
                <a:ea typeface="Instrument Sans Semi Bold" pitchFamily="34" charset="-122"/>
                <a:cs typeface="Alexandria" pitchFamily="2" charset="-78"/>
              </a:rPr>
              <a:t>الاحترام المتبادل</a:t>
            </a:r>
            <a:endParaRPr lang="en-US" sz="1500"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FC61716D-4D3B-8466-1075-5A1E705E7606}"/>
              </a:ext>
            </a:extLst>
          </p:cNvPr>
          <p:cNvSpPr/>
          <p:nvPr/>
        </p:nvSpPr>
        <p:spPr>
          <a:xfrm>
            <a:off x="1555450" y="1707158"/>
            <a:ext cx="4858702" cy="217495"/>
          </a:xfrm>
          <a:prstGeom prst="rect">
            <a:avLst/>
          </a:prstGeom>
          <a:noFill/>
          <a:ln/>
        </p:spPr>
        <p:txBody>
          <a:bodyPr wrap="none" lIns="0" tIns="0" rIns="0" bIns="0" rtlCol="0" anchor="t">
            <a:spAutoFit/>
          </a:bodyPr>
          <a:lstStyle/>
          <a:p>
            <a:pPr algn="r" rtl="1">
              <a:lnSpc>
                <a:spcPts val="1750"/>
              </a:lnSpc>
            </a:pPr>
            <a:r>
              <a:rPr lang="en-US" dirty="0">
                <a:solidFill>
                  <a:srgbClr val="1E3063"/>
                </a:solidFill>
                <a:latin typeface="Alexandria" pitchFamily="2" charset="-78"/>
                <a:ea typeface="Instrument Sans Medium" pitchFamily="34" charset="-122"/>
                <a:cs typeface="Alexandria" pitchFamily="2" charset="-78"/>
              </a:rPr>
              <a:t>احترام الجميع بغض النظر عن خلفياتهم الثقافية أو الاجتماعية</a:t>
            </a:r>
            <a:endParaRPr lang="en-US"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3678D616-528F-AAA8-5479-784569BF28DE}"/>
              </a:ext>
            </a:extLst>
          </p:cNvPr>
          <p:cNvSpPr/>
          <p:nvPr/>
        </p:nvSpPr>
        <p:spPr>
          <a:xfrm>
            <a:off x="6539168" y="2285604"/>
            <a:ext cx="614858" cy="922338"/>
          </a:xfrm>
          <a:prstGeom prst="roundRect">
            <a:avLst>
              <a:gd name="adj" fmla="val 360022"/>
            </a:avLst>
          </a:prstGeom>
          <a:solidFill>
            <a:srgbClr val="CEE6FD"/>
          </a:solidFill>
          <a:ln/>
        </p:spPr>
        <p:txBody>
          <a:bodyPr>
            <a:spAutoFit/>
          </a:bodyPr>
          <a:lstStyle/>
          <a:p>
            <a:endParaRPr lang="en-US"/>
          </a:p>
        </p:txBody>
      </p:sp>
      <p:sp>
        <p:nvSpPr>
          <p:cNvPr id="13" name="Text 5">
            <a:extLst>
              <a:ext uri="{FF2B5EF4-FFF2-40B4-BE49-F238E27FC236}">
                <a16:creationId xmlns:a16="http://schemas.microsoft.com/office/drawing/2014/main" id="{E6BBEA78-F9CF-9E06-9BF5-697C88A3D9BB}"/>
              </a:ext>
            </a:extLst>
          </p:cNvPr>
          <p:cNvSpPr/>
          <p:nvPr/>
        </p:nvSpPr>
        <p:spPr>
          <a:xfrm>
            <a:off x="4783898" y="2439294"/>
            <a:ext cx="1630254" cy="230256"/>
          </a:xfrm>
          <a:prstGeom prst="rect">
            <a:avLst/>
          </a:prstGeom>
          <a:noFill/>
          <a:ln/>
        </p:spPr>
        <p:txBody>
          <a:bodyPr wrap="none" lIns="0" tIns="0" rIns="0" bIns="0" rtlCol="0" anchor="t">
            <a:spAutoFit/>
          </a:bodyPr>
          <a:lstStyle/>
          <a:p>
            <a:pPr algn="r" rtl="1">
              <a:lnSpc>
                <a:spcPts val="1875"/>
              </a:lnSpc>
            </a:pPr>
            <a:r>
              <a:rPr lang="en-US" sz="1500" b="1" dirty="0">
                <a:solidFill>
                  <a:schemeClr val="accent2">
                    <a:lumMod val="75000"/>
                  </a:schemeClr>
                </a:solidFill>
                <a:latin typeface="Alexandria" pitchFamily="2" charset="-78"/>
                <a:ea typeface="Instrument Sans Semi Bold" pitchFamily="34" charset="-122"/>
                <a:cs typeface="Alexandria" pitchFamily="2" charset="-78"/>
              </a:rPr>
              <a:t>النزاهة الأكاديمية</a:t>
            </a:r>
            <a:endParaRPr lang="en-US" sz="1500" b="1" dirty="0">
              <a:solidFill>
                <a:schemeClr val="accent2">
                  <a:lumMod val="75000"/>
                </a:schemeClr>
              </a:solidFill>
              <a:latin typeface="Alexandria" pitchFamily="2" charset="-78"/>
              <a:cs typeface="Alexandria" pitchFamily="2" charset="-78"/>
            </a:endParaRPr>
          </a:p>
        </p:txBody>
      </p:sp>
      <p:sp>
        <p:nvSpPr>
          <p:cNvPr id="14" name="Text 6">
            <a:extLst>
              <a:ext uri="{FF2B5EF4-FFF2-40B4-BE49-F238E27FC236}">
                <a16:creationId xmlns:a16="http://schemas.microsoft.com/office/drawing/2014/main" id="{3ED60387-FF5B-7AB4-A714-B4093BC595AA}"/>
              </a:ext>
            </a:extLst>
          </p:cNvPr>
          <p:cNvSpPr/>
          <p:nvPr/>
        </p:nvSpPr>
        <p:spPr>
          <a:xfrm>
            <a:off x="1127448" y="2754511"/>
            <a:ext cx="5286704" cy="217495"/>
          </a:xfrm>
          <a:prstGeom prst="rect">
            <a:avLst/>
          </a:prstGeom>
          <a:noFill/>
          <a:ln/>
        </p:spPr>
        <p:txBody>
          <a:bodyPr wrap="none" lIns="0" tIns="0" rIns="0" bIns="0" rtlCol="0" anchor="t">
            <a:spAutoFit/>
          </a:bodyPr>
          <a:lstStyle/>
          <a:p>
            <a:pPr algn="r" rtl="1">
              <a:lnSpc>
                <a:spcPts val="1750"/>
              </a:lnSpc>
            </a:pPr>
            <a:r>
              <a:rPr lang="en-US" dirty="0">
                <a:solidFill>
                  <a:srgbClr val="1E3063"/>
                </a:solidFill>
                <a:latin typeface="Alexandria" pitchFamily="2" charset="-78"/>
                <a:ea typeface="Instrument Sans Medium" pitchFamily="34" charset="-122"/>
                <a:cs typeface="Alexandria" pitchFamily="2" charset="-78"/>
              </a:rPr>
              <a:t>التقييم العادل وتقديم محتوى تعليمي موثوق ومتسق مع المعايير</a:t>
            </a:r>
            <a:endParaRPr lang="en-US" dirty="0">
              <a:latin typeface="Alexandria" pitchFamily="2" charset="-78"/>
              <a:cs typeface="Alexandria" pitchFamily="2" charset="-78"/>
            </a:endParaRPr>
          </a:p>
        </p:txBody>
      </p:sp>
      <p:sp>
        <p:nvSpPr>
          <p:cNvPr id="15" name="Shape 7">
            <a:extLst>
              <a:ext uri="{FF2B5EF4-FFF2-40B4-BE49-F238E27FC236}">
                <a16:creationId xmlns:a16="http://schemas.microsoft.com/office/drawing/2014/main" id="{0C5B61DB-9F9C-D4D3-80C7-6A7ACC0BA8B1}"/>
              </a:ext>
            </a:extLst>
          </p:cNvPr>
          <p:cNvSpPr/>
          <p:nvPr/>
        </p:nvSpPr>
        <p:spPr>
          <a:xfrm>
            <a:off x="6539168" y="3332957"/>
            <a:ext cx="614858" cy="922338"/>
          </a:xfrm>
          <a:prstGeom prst="roundRect">
            <a:avLst>
              <a:gd name="adj" fmla="val 360022"/>
            </a:avLst>
          </a:prstGeom>
          <a:solidFill>
            <a:srgbClr val="CEE6FD"/>
          </a:solidFill>
          <a:ln/>
        </p:spPr>
        <p:txBody>
          <a:bodyPr>
            <a:spAutoFit/>
          </a:bodyPr>
          <a:lstStyle/>
          <a:p>
            <a:endParaRPr lang="en-US"/>
          </a:p>
        </p:txBody>
      </p:sp>
      <p:sp>
        <p:nvSpPr>
          <p:cNvPr id="17" name="Text 8">
            <a:extLst>
              <a:ext uri="{FF2B5EF4-FFF2-40B4-BE49-F238E27FC236}">
                <a16:creationId xmlns:a16="http://schemas.microsoft.com/office/drawing/2014/main" id="{516B50B7-9CC6-0775-0546-FE14484637D0}"/>
              </a:ext>
            </a:extLst>
          </p:cNvPr>
          <p:cNvSpPr/>
          <p:nvPr/>
        </p:nvSpPr>
        <p:spPr>
          <a:xfrm>
            <a:off x="5795392" y="3486646"/>
            <a:ext cx="618760" cy="230256"/>
          </a:xfrm>
          <a:prstGeom prst="rect">
            <a:avLst/>
          </a:prstGeom>
          <a:noFill/>
          <a:ln/>
        </p:spPr>
        <p:txBody>
          <a:bodyPr wrap="none" lIns="0" tIns="0" rIns="0" bIns="0" rtlCol="0" anchor="t">
            <a:spAutoFit/>
          </a:bodyPr>
          <a:lstStyle/>
          <a:p>
            <a:pPr algn="r" rtl="1">
              <a:lnSpc>
                <a:spcPts val="1875"/>
              </a:lnSpc>
            </a:pPr>
            <a:r>
              <a:rPr lang="en-US" sz="1500" b="1" dirty="0">
                <a:solidFill>
                  <a:schemeClr val="accent2">
                    <a:lumMod val="75000"/>
                  </a:schemeClr>
                </a:solidFill>
                <a:latin typeface="Alexandria" pitchFamily="2" charset="-78"/>
                <a:ea typeface="Instrument Sans Semi Bold" pitchFamily="34" charset="-122"/>
                <a:cs typeface="Alexandria" pitchFamily="2" charset="-78"/>
              </a:rPr>
              <a:t>السرية</a:t>
            </a:r>
            <a:endParaRPr lang="en-US" sz="1500" b="1" dirty="0">
              <a:solidFill>
                <a:schemeClr val="accent2">
                  <a:lumMod val="75000"/>
                </a:schemeClr>
              </a:solidFill>
              <a:latin typeface="Alexandria" pitchFamily="2" charset="-78"/>
              <a:cs typeface="Alexandria" pitchFamily="2" charset="-78"/>
            </a:endParaRPr>
          </a:p>
        </p:txBody>
      </p:sp>
      <p:sp>
        <p:nvSpPr>
          <p:cNvPr id="19" name="Text 9">
            <a:extLst>
              <a:ext uri="{FF2B5EF4-FFF2-40B4-BE49-F238E27FC236}">
                <a16:creationId xmlns:a16="http://schemas.microsoft.com/office/drawing/2014/main" id="{3AA0F8DB-8D5B-32B3-112C-94E3D4DB8834}"/>
              </a:ext>
            </a:extLst>
          </p:cNvPr>
          <p:cNvSpPr/>
          <p:nvPr/>
        </p:nvSpPr>
        <p:spPr>
          <a:xfrm>
            <a:off x="1266909" y="3801864"/>
            <a:ext cx="5147243" cy="217495"/>
          </a:xfrm>
          <a:prstGeom prst="rect">
            <a:avLst/>
          </a:prstGeom>
          <a:noFill/>
          <a:ln/>
        </p:spPr>
        <p:txBody>
          <a:bodyPr wrap="none" lIns="0" tIns="0" rIns="0" bIns="0" rtlCol="0" anchor="t">
            <a:spAutoFit/>
          </a:bodyPr>
          <a:lstStyle/>
          <a:p>
            <a:pPr algn="r" rtl="1">
              <a:lnSpc>
                <a:spcPts val="1750"/>
              </a:lnSpc>
            </a:pPr>
            <a:r>
              <a:rPr lang="en-US" dirty="0">
                <a:solidFill>
                  <a:srgbClr val="1E3063"/>
                </a:solidFill>
                <a:latin typeface="Alexandria" pitchFamily="2" charset="-78"/>
                <a:ea typeface="Instrument Sans Medium" pitchFamily="34" charset="-122"/>
                <a:cs typeface="Alexandria" pitchFamily="2" charset="-78"/>
              </a:rPr>
              <a:t>حماية بيانات الطلاب الشخصية وعدم إفشاء أي معلومات حساسة</a:t>
            </a:r>
            <a:endParaRPr lang="en-US" dirty="0">
              <a:latin typeface="Alexandria" pitchFamily="2" charset="-78"/>
              <a:cs typeface="Alexandria" pitchFamily="2" charset="-78"/>
            </a:endParaRPr>
          </a:p>
        </p:txBody>
      </p:sp>
      <p:sp>
        <p:nvSpPr>
          <p:cNvPr id="20" name="Shape 10">
            <a:extLst>
              <a:ext uri="{FF2B5EF4-FFF2-40B4-BE49-F238E27FC236}">
                <a16:creationId xmlns:a16="http://schemas.microsoft.com/office/drawing/2014/main" id="{834797F8-568A-915C-ACEC-DCCCFF0FF3C4}"/>
              </a:ext>
            </a:extLst>
          </p:cNvPr>
          <p:cNvSpPr/>
          <p:nvPr/>
        </p:nvSpPr>
        <p:spPr>
          <a:xfrm>
            <a:off x="6539168" y="4380309"/>
            <a:ext cx="614858" cy="922338"/>
          </a:xfrm>
          <a:prstGeom prst="roundRect">
            <a:avLst>
              <a:gd name="adj" fmla="val 360022"/>
            </a:avLst>
          </a:prstGeom>
          <a:solidFill>
            <a:srgbClr val="CEE6FD"/>
          </a:solidFill>
          <a:ln/>
        </p:spPr>
        <p:txBody>
          <a:bodyPr>
            <a:spAutoFit/>
          </a:bodyPr>
          <a:lstStyle/>
          <a:p>
            <a:endParaRPr lang="en-US"/>
          </a:p>
        </p:txBody>
      </p:sp>
      <p:sp>
        <p:nvSpPr>
          <p:cNvPr id="22" name="Text 11">
            <a:extLst>
              <a:ext uri="{FF2B5EF4-FFF2-40B4-BE49-F238E27FC236}">
                <a16:creationId xmlns:a16="http://schemas.microsoft.com/office/drawing/2014/main" id="{F7C59F38-195B-169F-EE68-93519EB32A6B}"/>
              </a:ext>
            </a:extLst>
          </p:cNvPr>
          <p:cNvSpPr/>
          <p:nvPr/>
        </p:nvSpPr>
        <p:spPr>
          <a:xfrm>
            <a:off x="4145902" y="4533999"/>
            <a:ext cx="2268250" cy="230256"/>
          </a:xfrm>
          <a:prstGeom prst="rect">
            <a:avLst/>
          </a:prstGeom>
          <a:noFill/>
          <a:ln/>
        </p:spPr>
        <p:txBody>
          <a:bodyPr wrap="none" lIns="0" tIns="0" rIns="0" bIns="0" rtlCol="0" anchor="t">
            <a:spAutoFit/>
          </a:bodyPr>
          <a:lstStyle/>
          <a:p>
            <a:pPr algn="r" rtl="1">
              <a:lnSpc>
                <a:spcPts val="1875"/>
              </a:lnSpc>
            </a:pPr>
            <a:r>
              <a:rPr lang="en-US" sz="1500" b="1" dirty="0">
                <a:solidFill>
                  <a:schemeClr val="accent2">
                    <a:lumMod val="75000"/>
                  </a:schemeClr>
                </a:solidFill>
                <a:latin typeface="Alexandria" pitchFamily="2" charset="-78"/>
                <a:ea typeface="Instrument Sans Semi Bold" pitchFamily="34" charset="-122"/>
                <a:cs typeface="Alexandria" pitchFamily="2" charset="-78"/>
              </a:rPr>
              <a:t>التطوير المهني المستمر</a:t>
            </a:r>
            <a:endParaRPr lang="en-US" sz="1500" b="1" dirty="0">
              <a:solidFill>
                <a:schemeClr val="accent2">
                  <a:lumMod val="75000"/>
                </a:schemeClr>
              </a:solidFill>
              <a:latin typeface="Alexandria" pitchFamily="2" charset="-78"/>
              <a:cs typeface="Alexandria" pitchFamily="2" charset="-78"/>
            </a:endParaRPr>
          </a:p>
        </p:txBody>
      </p:sp>
      <p:sp>
        <p:nvSpPr>
          <p:cNvPr id="24" name="Text 12">
            <a:extLst>
              <a:ext uri="{FF2B5EF4-FFF2-40B4-BE49-F238E27FC236}">
                <a16:creationId xmlns:a16="http://schemas.microsoft.com/office/drawing/2014/main" id="{2F6238D5-10D3-41AB-F0DA-DF2230DB3FC9}"/>
              </a:ext>
            </a:extLst>
          </p:cNvPr>
          <p:cNvSpPr/>
          <p:nvPr/>
        </p:nvSpPr>
        <p:spPr>
          <a:xfrm>
            <a:off x="1488123" y="4849218"/>
            <a:ext cx="4926029" cy="217495"/>
          </a:xfrm>
          <a:prstGeom prst="rect">
            <a:avLst/>
          </a:prstGeom>
          <a:noFill/>
          <a:ln/>
        </p:spPr>
        <p:txBody>
          <a:bodyPr wrap="none" lIns="0" tIns="0" rIns="0" bIns="0" rtlCol="0" anchor="t">
            <a:spAutoFit/>
          </a:bodyPr>
          <a:lstStyle/>
          <a:p>
            <a:pPr algn="r" rtl="1">
              <a:lnSpc>
                <a:spcPts val="1750"/>
              </a:lnSpc>
            </a:pPr>
            <a:r>
              <a:rPr lang="en-US" dirty="0">
                <a:solidFill>
                  <a:srgbClr val="1E3063"/>
                </a:solidFill>
                <a:latin typeface="Alexandria" pitchFamily="2" charset="-78"/>
                <a:ea typeface="Instrument Sans Medium" pitchFamily="34" charset="-122"/>
                <a:cs typeface="Alexandria" pitchFamily="2" charset="-78"/>
              </a:rPr>
              <a:t>السعي لتطوير المهارات الأكاديمية وابتكار أساليب تدريس جديدة</a:t>
            </a:r>
            <a:endParaRPr lang="en-US" dirty="0">
              <a:latin typeface="Alexandria" pitchFamily="2" charset="-78"/>
              <a:cs typeface="Alexandria" pitchFamily="2" charset="-78"/>
            </a:endParaRPr>
          </a:p>
        </p:txBody>
      </p:sp>
      <p:sp>
        <p:nvSpPr>
          <p:cNvPr id="26" name="Shape 13">
            <a:extLst>
              <a:ext uri="{FF2B5EF4-FFF2-40B4-BE49-F238E27FC236}">
                <a16:creationId xmlns:a16="http://schemas.microsoft.com/office/drawing/2014/main" id="{DDBAEFAB-D425-6724-86F4-87106E55AA64}"/>
              </a:ext>
            </a:extLst>
          </p:cNvPr>
          <p:cNvSpPr/>
          <p:nvPr/>
        </p:nvSpPr>
        <p:spPr>
          <a:xfrm>
            <a:off x="6539168" y="5427663"/>
            <a:ext cx="614858" cy="922338"/>
          </a:xfrm>
          <a:prstGeom prst="roundRect">
            <a:avLst>
              <a:gd name="adj" fmla="val 360022"/>
            </a:avLst>
          </a:prstGeom>
          <a:solidFill>
            <a:srgbClr val="CEE6FD"/>
          </a:solidFill>
          <a:ln/>
        </p:spPr>
        <p:txBody>
          <a:bodyPr>
            <a:spAutoFit/>
          </a:bodyPr>
          <a:lstStyle/>
          <a:p>
            <a:endParaRPr lang="en-US"/>
          </a:p>
        </p:txBody>
      </p:sp>
      <p:sp>
        <p:nvSpPr>
          <p:cNvPr id="28" name="Text 14">
            <a:extLst>
              <a:ext uri="{FF2B5EF4-FFF2-40B4-BE49-F238E27FC236}">
                <a16:creationId xmlns:a16="http://schemas.microsoft.com/office/drawing/2014/main" id="{99AF7884-59BF-4646-E04F-EFEF6ACF6AC5}"/>
              </a:ext>
            </a:extLst>
          </p:cNvPr>
          <p:cNvSpPr/>
          <p:nvPr/>
        </p:nvSpPr>
        <p:spPr>
          <a:xfrm>
            <a:off x="4718175" y="5581353"/>
            <a:ext cx="1695977" cy="230256"/>
          </a:xfrm>
          <a:prstGeom prst="rect">
            <a:avLst/>
          </a:prstGeom>
          <a:noFill/>
          <a:ln/>
        </p:spPr>
        <p:txBody>
          <a:bodyPr wrap="none" lIns="0" tIns="0" rIns="0" bIns="0" rtlCol="0" anchor="t">
            <a:spAutoFit/>
          </a:bodyPr>
          <a:lstStyle/>
          <a:p>
            <a:pPr algn="r" rtl="1">
              <a:lnSpc>
                <a:spcPts val="1875"/>
              </a:lnSpc>
            </a:pPr>
            <a:r>
              <a:rPr lang="en-US" sz="1500" b="1" dirty="0">
                <a:solidFill>
                  <a:schemeClr val="accent2">
                    <a:lumMod val="75000"/>
                  </a:schemeClr>
                </a:solidFill>
                <a:latin typeface="Alexandria" pitchFamily="2" charset="-78"/>
                <a:ea typeface="Instrument Sans Semi Bold" pitchFamily="34" charset="-122"/>
                <a:cs typeface="Alexandria" pitchFamily="2" charset="-78"/>
              </a:rPr>
              <a:t>التحديات الأخلاقية</a:t>
            </a:r>
            <a:endParaRPr lang="en-US" sz="1500" b="1" dirty="0">
              <a:solidFill>
                <a:schemeClr val="accent2">
                  <a:lumMod val="75000"/>
                </a:schemeClr>
              </a:solidFill>
              <a:latin typeface="Alexandria" pitchFamily="2" charset="-78"/>
              <a:cs typeface="Alexandria" pitchFamily="2" charset="-78"/>
            </a:endParaRPr>
          </a:p>
        </p:txBody>
      </p:sp>
      <p:sp>
        <p:nvSpPr>
          <p:cNvPr id="29" name="Text 15">
            <a:extLst>
              <a:ext uri="{FF2B5EF4-FFF2-40B4-BE49-F238E27FC236}">
                <a16:creationId xmlns:a16="http://schemas.microsoft.com/office/drawing/2014/main" id="{32DD3FFE-8978-5260-F53D-6FC42028377D}"/>
              </a:ext>
            </a:extLst>
          </p:cNvPr>
          <p:cNvSpPr/>
          <p:nvPr/>
        </p:nvSpPr>
        <p:spPr>
          <a:xfrm>
            <a:off x="1379119" y="5896570"/>
            <a:ext cx="5035033" cy="217495"/>
          </a:xfrm>
          <a:prstGeom prst="rect">
            <a:avLst/>
          </a:prstGeom>
          <a:noFill/>
          <a:ln/>
        </p:spPr>
        <p:txBody>
          <a:bodyPr wrap="none" lIns="0" tIns="0" rIns="0" bIns="0" rtlCol="0" anchor="t">
            <a:spAutoFit/>
          </a:bodyPr>
          <a:lstStyle/>
          <a:p>
            <a:pPr algn="r" rtl="1">
              <a:lnSpc>
                <a:spcPts val="1750"/>
              </a:lnSpc>
            </a:pPr>
            <a:r>
              <a:rPr lang="en-US" dirty="0">
                <a:solidFill>
                  <a:srgbClr val="1E3063"/>
                </a:solidFill>
                <a:latin typeface="Alexandria" pitchFamily="2" charset="-78"/>
                <a:ea typeface="Instrument Sans Medium" pitchFamily="34" charset="-122"/>
                <a:cs typeface="Alexandria" pitchFamily="2" charset="-78"/>
              </a:rPr>
              <a:t>اتخاذ قرارات مبنية على المبادئ في مواجهة التحديات الأكاديمية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224710456"/>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604E6EAD-23F2-78CB-BFF5-F28FC8A8870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0839" y="1264276"/>
            <a:ext cx="3791744" cy="5047105"/>
          </a:xfrm>
          <a:prstGeom prst="rect">
            <a:avLst/>
          </a:prstGeom>
        </p:spPr>
      </p:pic>
      <p:sp>
        <p:nvSpPr>
          <p:cNvPr id="7" name="Text 0">
            <a:extLst>
              <a:ext uri="{FF2B5EF4-FFF2-40B4-BE49-F238E27FC236}">
                <a16:creationId xmlns:a16="http://schemas.microsoft.com/office/drawing/2014/main" id="{88BAD764-3BF9-389D-F325-8E39507C6763}"/>
              </a:ext>
            </a:extLst>
          </p:cNvPr>
          <p:cNvSpPr/>
          <p:nvPr/>
        </p:nvSpPr>
        <p:spPr>
          <a:xfrm>
            <a:off x="5194418" y="3004789"/>
            <a:ext cx="5618525" cy="777970"/>
          </a:xfrm>
          <a:prstGeom prst="rect">
            <a:avLst/>
          </a:prstGeom>
          <a:noFill/>
          <a:ln/>
        </p:spPr>
        <p:txBody>
          <a:bodyPr wrap="none" lIns="0" tIns="0" rIns="0" bIns="0" rtlCol="0" anchor="t">
            <a:spAutoFit/>
          </a:bodyPr>
          <a:lstStyle/>
          <a:p>
            <a:pPr algn="ctr" rtl="1">
              <a:lnSpc>
                <a:spcPts val="6416"/>
              </a:lnSpc>
            </a:pPr>
            <a:r>
              <a:rPr lang="en-US" sz="5125" dirty="0">
                <a:solidFill>
                  <a:srgbClr val="00B0F0"/>
                </a:solidFill>
                <a:latin typeface="Alexandria" pitchFamily="2" charset="-78"/>
                <a:ea typeface="Instrument Sans Semi Bold" pitchFamily="34" charset="-122"/>
                <a:cs typeface="Alexandria" pitchFamily="2" charset="-78"/>
              </a:rPr>
              <a:t>الأخلاق والأخلاقيات</a:t>
            </a:r>
            <a:endParaRPr lang="en-US" sz="5125"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7EACD1ED-432C-B0AF-A782-0842C4B00700}"/>
              </a:ext>
            </a:extLst>
          </p:cNvPr>
          <p:cNvSpPr/>
          <p:nvPr/>
        </p:nvSpPr>
        <p:spPr>
          <a:xfrm>
            <a:off x="5073884" y="4162283"/>
            <a:ext cx="3699732" cy="281487"/>
          </a:xfrm>
          <a:prstGeom prst="rect">
            <a:avLst/>
          </a:prstGeom>
          <a:noFill/>
          <a:ln/>
        </p:spPr>
        <p:txBody>
          <a:bodyPr wrap="none" lIns="0" tIns="0" rIns="0" bIns="0" rtlCol="0" anchor="t">
            <a:spAutoFit/>
          </a:bodyPr>
          <a:lstStyle/>
          <a:p>
            <a:pPr algn="r" rtl="1">
              <a:lnSpc>
                <a:spcPts val="2375"/>
              </a:lnSpc>
            </a:pPr>
            <a:r>
              <a:rPr lang="en-US" sz="1600" dirty="0">
                <a:solidFill>
                  <a:srgbClr val="1E3063"/>
                </a:solidFill>
                <a:latin typeface="Alexandria" pitchFamily="2" charset="-78"/>
                <a:ea typeface="Instrument Sans Medium" pitchFamily="34" charset="-122"/>
                <a:cs typeface="Alexandria" pitchFamily="2" charset="-78"/>
              </a:rPr>
              <a:t>ما الفرق بين المفهومين وكيف يتكاملان؟</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67736468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26DFCA7-13C1-A81B-DCAC-27EAB8D614EB}"/>
              </a:ext>
            </a:extLst>
          </p:cNvPr>
          <p:cNvSpPr/>
          <p:nvPr/>
        </p:nvSpPr>
        <p:spPr>
          <a:xfrm>
            <a:off x="6290230" y="1477273"/>
            <a:ext cx="5246629"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الفرق بين </a:t>
            </a:r>
            <a:r>
              <a:rPr lang="en-US" sz="2800" b="1" dirty="0" err="1">
                <a:solidFill>
                  <a:srgbClr val="00B0F0"/>
                </a:solidFill>
                <a:latin typeface="Alexandria" pitchFamily="2" charset="-78"/>
                <a:ea typeface="Instrument Sans Semi Bold" pitchFamily="34" charset="-122"/>
                <a:cs typeface="Alexandria" pitchFamily="2" charset="-78"/>
              </a:rPr>
              <a:t>الأخلاق</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والأخلاقيات</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CC0B7D74-E85A-0816-D2EF-BE41538CE660}"/>
              </a:ext>
            </a:extLst>
          </p:cNvPr>
          <p:cNvSpPr/>
          <p:nvPr/>
        </p:nvSpPr>
        <p:spPr>
          <a:xfrm>
            <a:off x="525364" y="2479675"/>
            <a:ext cx="5476181" cy="2772768"/>
          </a:xfrm>
          <a:prstGeom prst="roundRect">
            <a:avLst>
              <a:gd name="adj" fmla="val 9817"/>
            </a:avLst>
          </a:prstGeom>
          <a:solidFill>
            <a:srgbClr val="B3EBFF"/>
          </a:solidFill>
          <a:ln/>
        </p:spPr>
        <p:txBody>
          <a:bodyPr>
            <a:spAutoFit/>
          </a:bodyPr>
          <a:lstStyle/>
          <a:p>
            <a:endParaRPr lang="en-US" dirty="0"/>
          </a:p>
        </p:txBody>
      </p:sp>
      <p:sp>
        <p:nvSpPr>
          <p:cNvPr id="8" name="Text 2">
            <a:extLst>
              <a:ext uri="{FF2B5EF4-FFF2-40B4-BE49-F238E27FC236}">
                <a16:creationId xmlns:a16="http://schemas.microsoft.com/office/drawing/2014/main" id="{795CE523-83E5-9DB4-E4C5-51764CC09F42}"/>
              </a:ext>
            </a:extLst>
          </p:cNvPr>
          <p:cNvSpPr/>
          <p:nvPr/>
        </p:nvSpPr>
        <p:spPr>
          <a:xfrm>
            <a:off x="4977367" y="2668687"/>
            <a:ext cx="835165"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الأخلاق</a:t>
            </a:r>
            <a:endParaRPr lang="en-US" sz="1833"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CFAAB34D-807F-7766-DE25-48E2DEB74B1D}"/>
              </a:ext>
            </a:extLst>
          </p:cNvPr>
          <p:cNvSpPr/>
          <p:nvPr/>
        </p:nvSpPr>
        <p:spPr>
          <a:xfrm>
            <a:off x="714375" y="3152974"/>
            <a:ext cx="5098157" cy="604838"/>
          </a:xfrm>
          <a:prstGeom prst="rect">
            <a:avLst/>
          </a:prstGeom>
          <a:noFill/>
          <a:ln/>
        </p:spPr>
        <p:txBody>
          <a:bodyPr wrap="square" lIns="0" tIns="0" rIns="0" bIns="0" rtlCol="0" anchor="t">
            <a:spAutoFit/>
          </a:bodyPr>
          <a:lstStyle/>
          <a:p>
            <a:pPr algn="r" rtl="1">
              <a:lnSpc>
                <a:spcPts val="2375"/>
              </a:lnSpc>
            </a:pPr>
            <a:r>
              <a:rPr lang="en-US" sz="1458" b="1" dirty="0">
                <a:solidFill>
                  <a:srgbClr val="1E3063"/>
                </a:solidFill>
                <a:latin typeface="Alexandria" pitchFamily="2" charset="-78"/>
                <a:cs typeface="Alexandria" pitchFamily="2" charset="-78"/>
              </a:rPr>
              <a:t>مجموعة المبادئ والقيم </a:t>
            </a:r>
            <a:r>
              <a:rPr lang="en-US" sz="1458" dirty="0">
                <a:solidFill>
                  <a:srgbClr val="1E3063"/>
                </a:solidFill>
                <a:latin typeface="Alexandria" pitchFamily="2" charset="-78"/>
                <a:cs typeface="Alexandria" pitchFamily="2" charset="-78"/>
              </a:rPr>
              <a:t>التي تحدد الصواب والخطأ في سلوك الأفراد داخل المجتمع.</a:t>
            </a:r>
          </a:p>
        </p:txBody>
      </p:sp>
      <p:sp>
        <p:nvSpPr>
          <p:cNvPr id="10" name="Text 4">
            <a:extLst>
              <a:ext uri="{FF2B5EF4-FFF2-40B4-BE49-F238E27FC236}">
                <a16:creationId xmlns:a16="http://schemas.microsoft.com/office/drawing/2014/main" id="{BB82AEAA-75A7-E7B8-052A-C768802165DF}"/>
              </a:ext>
            </a:extLst>
          </p:cNvPr>
          <p:cNvSpPr/>
          <p:nvPr/>
        </p:nvSpPr>
        <p:spPr>
          <a:xfrm>
            <a:off x="525364" y="3927872"/>
            <a:ext cx="5287168" cy="584775"/>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cs typeface="Alexandria" pitchFamily="2" charset="-78"/>
              </a:rPr>
              <a:t>قد تكون فطرية أو مستمدة من الدين أو الفلسفة أو التقاليد الثقافية</a:t>
            </a:r>
            <a:r>
              <a:rPr lang="en-US" sz="1458" dirty="0">
                <a:solidFill>
                  <a:srgbClr val="FFFFFF"/>
                </a:solidFill>
                <a:latin typeface="Alexandria" pitchFamily="2" charset="-78"/>
                <a:ea typeface="Instrument Sans Medium" pitchFamily="34" charset="-122"/>
                <a:cs typeface="Alexandria" pitchFamily="2" charset="-78"/>
              </a:rPr>
              <a:t>.</a:t>
            </a:r>
            <a:endParaRPr lang="en-US" sz="1458"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2EE4807C-C59B-8509-9902-737180F54BA0}"/>
              </a:ext>
            </a:extLst>
          </p:cNvPr>
          <p:cNvSpPr/>
          <p:nvPr/>
        </p:nvSpPr>
        <p:spPr>
          <a:xfrm>
            <a:off x="714375" y="4537401"/>
            <a:ext cx="5098157" cy="29964"/>
          </a:xfrm>
          <a:prstGeom prst="rect">
            <a:avLst/>
          </a:prstGeom>
          <a:solidFill>
            <a:srgbClr val="8E97B1"/>
          </a:solidFill>
          <a:ln/>
        </p:spPr>
        <p:txBody>
          <a:bodyPr>
            <a:spAutoFit/>
          </a:bodyPr>
          <a:lstStyle/>
          <a:p>
            <a:endParaRPr lang="en-US"/>
          </a:p>
        </p:txBody>
      </p:sp>
      <p:sp>
        <p:nvSpPr>
          <p:cNvPr id="12" name="Text 6">
            <a:extLst>
              <a:ext uri="{FF2B5EF4-FFF2-40B4-BE49-F238E27FC236}">
                <a16:creationId xmlns:a16="http://schemas.microsoft.com/office/drawing/2014/main" id="{B6880B43-A6F4-7253-0BEA-5B70AA9A98B6}"/>
              </a:ext>
            </a:extLst>
          </p:cNvPr>
          <p:cNvSpPr/>
          <p:nvPr/>
        </p:nvSpPr>
        <p:spPr>
          <a:xfrm>
            <a:off x="753437" y="4632552"/>
            <a:ext cx="5157391" cy="584775"/>
          </a:xfrm>
          <a:prstGeom prst="rect">
            <a:avLst/>
          </a:prstGeom>
          <a:noFill/>
          <a:ln/>
        </p:spPr>
        <p:txBody>
          <a:bodyPr wrap="square" lIns="0" tIns="0" rIns="0" bIns="0" rtlCol="0" anchor="t">
            <a:spAutoFit/>
          </a:bodyPr>
          <a:lstStyle/>
          <a:p>
            <a:pPr algn="ctr" rtl="1">
              <a:lnSpc>
                <a:spcPts val="2375"/>
              </a:lnSpc>
            </a:pPr>
            <a:r>
              <a:rPr lang="en-US" sz="1458" b="1" dirty="0">
                <a:solidFill>
                  <a:schemeClr val="accent2">
                    <a:lumMod val="75000"/>
                  </a:schemeClr>
                </a:solidFill>
                <a:latin typeface="Alexandria" pitchFamily="2" charset="-78"/>
                <a:ea typeface="Instrument Sans Medium" pitchFamily="34" charset="-122"/>
                <a:cs typeface="Alexandria" pitchFamily="2" charset="-78"/>
              </a:rPr>
              <a:t>مثال:</a:t>
            </a:r>
            <a:r>
              <a:rPr lang="en-US" sz="1458" dirty="0">
                <a:solidFill>
                  <a:srgbClr val="FFFFFF"/>
                </a:solidFill>
                <a:latin typeface="Alexandria" pitchFamily="2" charset="-78"/>
                <a:ea typeface="Instrument Sans Medium" pitchFamily="34" charset="-122"/>
                <a:cs typeface="Alexandria" pitchFamily="2" charset="-78"/>
              </a:rPr>
              <a:t> </a:t>
            </a:r>
            <a:r>
              <a:rPr lang="ar-SA" sz="1458" dirty="0">
                <a:solidFill>
                  <a:srgbClr val="FFFFFF"/>
                </a:solidFill>
                <a:latin typeface="Alexandria" pitchFamily="2" charset="-78"/>
                <a:ea typeface="Instrument Sans Medium" pitchFamily="34" charset="-122"/>
                <a:cs typeface="Alexandria" pitchFamily="2" charset="-78"/>
              </a:rPr>
              <a:t> </a:t>
            </a:r>
            <a:r>
              <a:rPr lang="en-US" sz="1458" dirty="0" err="1">
                <a:solidFill>
                  <a:srgbClr val="1E3063"/>
                </a:solidFill>
                <a:latin typeface="Alexandria" pitchFamily="2" charset="-78"/>
                <a:cs typeface="Alexandria" pitchFamily="2" charset="-78"/>
              </a:rPr>
              <a:t>يُعتبر</a:t>
            </a:r>
            <a:r>
              <a:rPr lang="en-US" sz="1458" dirty="0">
                <a:solidFill>
                  <a:srgbClr val="1E3063"/>
                </a:solidFill>
                <a:latin typeface="Alexandria" pitchFamily="2" charset="-78"/>
                <a:cs typeface="Alexandria" pitchFamily="2" charset="-78"/>
              </a:rPr>
              <a:t> الكذب غير أخلاقي لأنه يتعارض مع قيمة الصدق والنزاهة</a:t>
            </a:r>
          </a:p>
        </p:txBody>
      </p:sp>
      <p:sp>
        <p:nvSpPr>
          <p:cNvPr id="13" name="Text 7">
            <a:extLst>
              <a:ext uri="{FF2B5EF4-FFF2-40B4-BE49-F238E27FC236}">
                <a16:creationId xmlns:a16="http://schemas.microsoft.com/office/drawing/2014/main" id="{2FB70147-C8C7-28E3-6EB0-87C4139CEAB8}"/>
              </a:ext>
            </a:extLst>
          </p:cNvPr>
          <p:cNvSpPr/>
          <p:nvPr/>
        </p:nvSpPr>
        <p:spPr>
          <a:xfrm>
            <a:off x="10352239" y="2479294"/>
            <a:ext cx="1184620"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الأخلاقيات</a:t>
            </a:r>
            <a:endParaRPr lang="en-US" sz="1833"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423C6CAB-ACE4-F6F4-A6C9-F68EC05F8206}"/>
              </a:ext>
            </a:extLst>
          </p:cNvPr>
          <p:cNvSpPr/>
          <p:nvPr/>
        </p:nvSpPr>
        <p:spPr>
          <a:xfrm>
            <a:off x="6290230" y="2971199"/>
            <a:ext cx="5203924" cy="604838"/>
          </a:xfrm>
          <a:prstGeom prst="rect">
            <a:avLst/>
          </a:prstGeom>
          <a:noFill/>
          <a:ln/>
        </p:spPr>
        <p:txBody>
          <a:bodyPr wrap="square" lIns="0" tIns="0" rIns="0" bIns="0" rtlCol="0" anchor="t">
            <a:spAutoFit/>
          </a:bodyPr>
          <a:lstStyle/>
          <a:p>
            <a:pPr algn="r" rtl="1">
              <a:lnSpc>
                <a:spcPts val="2375"/>
              </a:lnSpc>
            </a:pPr>
            <a:r>
              <a:rPr lang="en-US" sz="1458" b="1" dirty="0">
                <a:solidFill>
                  <a:srgbClr val="1E3063"/>
                </a:solidFill>
                <a:latin typeface="Alexandria" pitchFamily="2" charset="-78"/>
                <a:ea typeface="Instrument Sans Medium" pitchFamily="34" charset="-122"/>
                <a:cs typeface="Alexandria" pitchFamily="2" charset="-78"/>
              </a:rPr>
              <a:t>نظام القواعد السلوكية</a:t>
            </a:r>
            <a:r>
              <a:rPr lang="en-US" sz="1458" dirty="0">
                <a:solidFill>
                  <a:srgbClr val="1E3063"/>
                </a:solidFill>
                <a:latin typeface="Alexandria" pitchFamily="2" charset="-78"/>
                <a:ea typeface="Instrument Sans Medium" pitchFamily="34" charset="-122"/>
                <a:cs typeface="Alexandria" pitchFamily="2" charset="-78"/>
              </a:rPr>
              <a:t> التي يتم اتباعها في مجال معين مثل الأخلاقيات المهنية أو العلمية.</a:t>
            </a:r>
            <a:endParaRPr lang="en-US" sz="1458" dirty="0">
              <a:latin typeface="Alexandria" pitchFamily="2" charset="-78"/>
              <a:cs typeface="Alexandria" pitchFamily="2" charset="-78"/>
            </a:endParaRPr>
          </a:p>
        </p:txBody>
      </p:sp>
      <p:sp>
        <p:nvSpPr>
          <p:cNvPr id="15" name="Text 9">
            <a:extLst>
              <a:ext uri="{FF2B5EF4-FFF2-40B4-BE49-F238E27FC236}">
                <a16:creationId xmlns:a16="http://schemas.microsoft.com/office/drawing/2014/main" id="{B88150A2-890C-0C0A-051E-6AFD2AD6A4B0}"/>
              </a:ext>
            </a:extLst>
          </p:cNvPr>
          <p:cNvSpPr/>
          <p:nvPr/>
        </p:nvSpPr>
        <p:spPr>
          <a:xfrm>
            <a:off x="6290230" y="3778700"/>
            <a:ext cx="5266088" cy="584775"/>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أكثر تخصصًا ومحددة بناءً على المجالات المهنية والمواقف الاجتماعية.</a:t>
            </a:r>
            <a:endParaRPr lang="en-US" sz="1458"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FD0E86D7-6905-D033-2BE9-E448D91B5DB7}"/>
              </a:ext>
            </a:extLst>
          </p:cNvPr>
          <p:cNvSpPr/>
          <p:nvPr/>
        </p:nvSpPr>
        <p:spPr>
          <a:xfrm>
            <a:off x="6321312" y="4566172"/>
            <a:ext cx="5203924" cy="29964"/>
          </a:xfrm>
          <a:prstGeom prst="rect">
            <a:avLst/>
          </a:prstGeom>
          <a:solidFill>
            <a:srgbClr val="1E3063">
              <a:alpha val="50000"/>
            </a:srgbClr>
          </a:solidFill>
          <a:ln/>
        </p:spPr>
        <p:txBody>
          <a:bodyPr>
            <a:spAutoFit/>
          </a:bodyPr>
          <a:lstStyle/>
          <a:p>
            <a:endParaRPr lang="en-US"/>
          </a:p>
        </p:txBody>
      </p:sp>
      <p:sp>
        <p:nvSpPr>
          <p:cNvPr id="17" name="Text 11">
            <a:extLst>
              <a:ext uri="{FF2B5EF4-FFF2-40B4-BE49-F238E27FC236}">
                <a16:creationId xmlns:a16="http://schemas.microsoft.com/office/drawing/2014/main" id="{243E70E5-D9FC-66FC-C8B1-C97179D0D562}"/>
              </a:ext>
            </a:extLst>
          </p:cNvPr>
          <p:cNvSpPr/>
          <p:nvPr/>
        </p:nvSpPr>
        <p:spPr>
          <a:xfrm>
            <a:off x="6420007" y="4692138"/>
            <a:ext cx="5246629" cy="584775"/>
          </a:xfrm>
          <a:prstGeom prst="rect">
            <a:avLst/>
          </a:prstGeom>
          <a:noFill/>
          <a:ln/>
        </p:spPr>
        <p:txBody>
          <a:bodyPr wrap="square" lIns="0" tIns="0" rIns="0" bIns="0" rtlCol="0" anchor="t">
            <a:spAutoFit/>
          </a:bodyPr>
          <a:lstStyle/>
          <a:p>
            <a:pPr algn="ctr" rtl="1">
              <a:lnSpc>
                <a:spcPts val="2375"/>
              </a:lnSpc>
            </a:pPr>
            <a:r>
              <a:rPr lang="en-US" sz="1458" b="1" dirty="0">
                <a:solidFill>
                  <a:schemeClr val="accent2">
                    <a:lumMod val="75000"/>
                  </a:schemeClr>
                </a:solidFill>
                <a:latin typeface="Alexandria" pitchFamily="2" charset="-78"/>
                <a:ea typeface="Instrument Sans Medium" pitchFamily="34" charset="-122"/>
                <a:cs typeface="Alexandria" pitchFamily="2" charset="-78"/>
              </a:rPr>
              <a:t>مثال: </a:t>
            </a:r>
            <a:r>
              <a:rPr lang="ar-SA" sz="1458" b="1" dirty="0">
                <a:solidFill>
                  <a:schemeClr val="accent2">
                    <a:lumMod val="75000"/>
                  </a:schemeClr>
                </a:solidFill>
                <a:latin typeface="Alexandria" pitchFamily="2" charset="-78"/>
                <a:ea typeface="Instrument Sans Medium" pitchFamily="34" charset="-122"/>
                <a:cs typeface="Alexandria" pitchFamily="2" charset="-78"/>
              </a:rPr>
              <a:t> </a:t>
            </a:r>
            <a:r>
              <a:rPr lang="en-US" sz="1458" dirty="0" err="1">
                <a:solidFill>
                  <a:srgbClr val="1E3063"/>
                </a:solidFill>
                <a:latin typeface="Alexandria" pitchFamily="2" charset="-78"/>
                <a:ea typeface="Instrument Sans Medium" pitchFamily="34" charset="-122"/>
                <a:cs typeface="Alexandria" pitchFamily="2" charset="-78"/>
              </a:rPr>
              <a:t>السرية</a:t>
            </a:r>
            <a:r>
              <a:rPr lang="en-US" sz="1458" dirty="0">
                <a:solidFill>
                  <a:srgbClr val="1E3063"/>
                </a:solidFill>
                <a:latin typeface="Alexandria" pitchFamily="2" charset="-78"/>
                <a:ea typeface="Instrument Sans Medium" pitchFamily="34" charset="-122"/>
                <a:cs typeface="Alexandria" pitchFamily="2" charset="-78"/>
              </a:rPr>
              <a:t> الطبية وعدم التسبب </a:t>
            </a:r>
            <a:r>
              <a:rPr lang="en-US" sz="1458" dirty="0" err="1">
                <a:solidFill>
                  <a:srgbClr val="1E3063"/>
                </a:solidFill>
                <a:latin typeface="Alexandria" pitchFamily="2" charset="-78"/>
                <a:ea typeface="Instrument Sans Medium" pitchFamily="34" charset="-122"/>
                <a:cs typeface="Alexandria" pitchFamily="2" charset="-78"/>
              </a:rPr>
              <a:t>في</a:t>
            </a:r>
            <a:r>
              <a:rPr lang="en-US" sz="1458" dirty="0">
                <a:solidFill>
                  <a:srgbClr val="1E3063"/>
                </a:solidFill>
                <a:latin typeface="Alexandria" pitchFamily="2" charset="-78"/>
                <a:ea typeface="Instrument Sans Medium" pitchFamily="34" charset="-122"/>
                <a:cs typeface="Alexandria" pitchFamily="2" charset="-78"/>
              </a:rPr>
              <a:t> </a:t>
            </a:r>
            <a:r>
              <a:rPr lang="en-US" sz="1458" dirty="0" err="1">
                <a:solidFill>
                  <a:srgbClr val="1E3063"/>
                </a:solidFill>
                <a:latin typeface="Alexandria" pitchFamily="2" charset="-78"/>
                <a:ea typeface="Instrument Sans Medium" pitchFamily="34" charset="-122"/>
                <a:cs typeface="Alexandria" pitchFamily="2" charset="-78"/>
              </a:rPr>
              <a:t>الأذى</a:t>
            </a:r>
            <a:r>
              <a:rPr lang="ar-SA" sz="1458" dirty="0">
                <a:solidFill>
                  <a:srgbClr val="1E3063"/>
                </a:solidFill>
                <a:latin typeface="Alexandria" pitchFamily="2" charset="-78"/>
                <a:ea typeface="Instrument Sans Medium" pitchFamily="34" charset="-122"/>
                <a:cs typeface="Alexandria" pitchFamily="2" charset="-78"/>
              </a:rPr>
              <a:t> حيث أنها تعد</a:t>
            </a:r>
            <a:r>
              <a:rPr lang="en-US" sz="1458" dirty="0">
                <a:solidFill>
                  <a:srgbClr val="1E3063"/>
                </a:solidFill>
                <a:latin typeface="Alexandria" pitchFamily="2" charset="-78"/>
                <a:ea typeface="Instrument Sans Medium" pitchFamily="34" charset="-122"/>
                <a:cs typeface="Alexandria" pitchFamily="2" charset="-78"/>
              </a:rPr>
              <a:t> قواعد ملزمة للأطباء</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256953880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47514DC-64BF-D2F2-BE9A-E669FCAA35A4}"/>
              </a:ext>
            </a:extLst>
          </p:cNvPr>
          <p:cNvSpPr/>
          <p:nvPr/>
        </p:nvSpPr>
        <p:spPr>
          <a:xfrm>
            <a:off x="4799856" y="1247678"/>
            <a:ext cx="6811623" cy="431913"/>
          </a:xfrm>
          <a:prstGeom prst="rect">
            <a:avLst/>
          </a:prstGeom>
          <a:noFill/>
          <a:ln/>
        </p:spPr>
        <p:txBody>
          <a:bodyPr wrap="square" lIns="0" tIns="0" rIns="0" bIns="0" rtlCol="0" anchor="t">
            <a:spAutoFit/>
          </a:bodyPr>
          <a:lstStyle/>
          <a:p>
            <a:pPr algn="r" rtl="1">
              <a:lnSpc>
                <a:spcPts val="3708"/>
              </a:lnSpc>
            </a:pPr>
            <a:r>
              <a:rPr lang="en-US" sz="2400" b="1" dirty="0">
                <a:solidFill>
                  <a:srgbClr val="00B0F0"/>
                </a:solidFill>
                <a:latin typeface="Alexandria" pitchFamily="2" charset="-78"/>
                <a:ea typeface="Instrument Sans Semi Bold" pitchFamily="34" charset="-122"/>
                <a:cs typeface="Alexandria" pitchFamily="2" charset="-78"/>
              </a:rPr>
              <a:t>الاختلافات الرئيسية بين </a:t>
            </a:r>
            <a:r>
              <a:rPr lang="en-US" sz="2400" b="1" dirty="0" err="1">
                <a:solidFill>
                  <a:srgbClr val="00B0F0"/>
                </a:solidFill>
                <a:latin typeface="Alexandria" pitchFamily="2" charset="-78"/>
                <a:ea typeface="Instrument Sans Semi Bold" pitchFamily="34" charset="-122"/>
                <a:cs typeface="Alexandria" pitchFamily="2" charset="-78"/>
              </a:rPr>
              <a:t>الأخلاق</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والأخلاقيات</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2ADD9E5D-AA84-9344-F68D-E32F7C2FC77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0521" y="1696855"/>
            <a:ext cx="4651383" cy="4651383"/>
          </a:xfrm>
          <a:prstGeom prst="rect">
            <a:avLst/>
          </a:prstGeom>
        </p:spPr>
      </p:pic>
      <p:sp>
        <p:nvSpPr>
          <p:cNvPr id="9" name="Shape 1">
            <a:extLst>
              <a:ext uri="{FF2B5EF4-FFF2-40B4-BE49-F238E27FC236}">
                <a16:creationId xmlns:a16="http://schemas.microsoft.com/office/drawing/2014/main" id="{97A1A35A-330F-C8E9-FA23-CD090654BA17}"/>
              </a:ext>
            </a:extLst>
          </p:cNvPr>
          <p:cNvSpPr/>
          <p:nvPr/>
        </p:nvSpPr>
        <p:spPr>
          <a:xfrm>
            <a:off x="5518184" y="2564904"/>
            <a:ext cx="5996975" cy="2769070"/>
          </a:xfrm>
          <a:prstGeom prst="roundRect">
            <a:avLst>
              <a:gd name="adj" fmla="val 9478"/>
            </a:avLst>
          </a:prstGeom>
          <a:solidFill>
            <a:srgbClr val="B5DAFC"/>
          </a:solidFill>
          <a:ln/>
        </p:spPr>
        <p:txBody>
          <a:bodyPr wrap="square">
            <a:spAutoFit/>
          </a:bodyPr>
          <a:lstStyle/>
          <a:p>
            <a:endParaRPr lang="en-US"/>
          </a:p>
        </p:txBody>
      </p:sp>
      <p:sp>
        <p:nvSpPr>
          <p:cNvPr id="11" name="Text 2">
            <a:extLst>
              <a:ext uri="{FF2B5EF4-FFF2-40B4-BE49-F238E27FC236}">
                <a16:creationId xmlns:a16="http://schemas.microsoft.com/office/drawing/2014/main" id="{F2483C91-FD19-86BF-3A41-C29DDF1D3048}"/>
              </a:ext>
            </a:extLst>
          </p:cNvPr>
          <p:cNvSpPr/>
          <p:nvPr/>
        </p:nvSpPr>
        <p:spPr>
          <a:xfrm>
            <a:off x="5636351" y="2799455"/>
            <a:ext cx="5760640" cy="2446182"/>
          </a:xfrm>
          <a:prstGeom prst="rect">
            <a:avLst/>
          </a:prstGeom>
          <a:noFill/>
          <a:ln/>
        </p:spPr>
        <p:txBody>
          <a:bodyPr wrap="square" lIns="0" tIns="0" rIns="0" bIns="0" rtlCol="0" anchor="t">
            <a:spAutoFit/>
          </a:bodyPr>
          <a:lstStyle/>
          <a:p>
            <a:pPr algn="just" rtl="1">
              <a:lnSpc>
                <a:spcPct val="150000"/>
              </a:lnSpc>
            </a:pPr>
            <a:r>
              <a:rPr lang="en-US" sz="1800" b="1" dirty="0" err="1">
                <a:solidFill>
                  <a:schemeClr val="accent2">
                    <a:lumMod val="75000"/>
                  </a:schemeClr>
                </a:solidFill>
                <a:latin typeface="Alexandria" pitchFamily="2" charset="-78"/>
                <a:ea typeface="Instrument Sans Medium" pitchFamily="34" charset="-122"/>
                <a:cs typeface="Alexandria" pitchFamily="2" charset="-78"/>
              </a:rPr>
              <a:t>الأخلاق</a:t>
            </a:r>
            <a:r>
              <a:rPr lang="ar-SA" sz="1800" b="1" dirty="0">
                <a:solidFill>
                  <a:schemeClr val="accent2">
                    <a:lumMod val="75000"/>
                  </a:schemeClr>
                </a:solidFill>
                <a:latin typeface="Alexandria" pitchFamily="2" charset="-78"/>
                <a:ea typeface="Instrument Sans Medium" pitchFamily="34" charset="-122"/>
                <a:cs typeface="Alexandria" pitchFamily="2" charset="-78"/>
              </a:rPr>
              <a:t>:</a:t>
            </a:r>
            <a:r>
              <a:rPr lang="en-US" sz="1800" dirty="0">
                <a:latin typeface="Alexandria" pitchFamily="2" charset="-78"/>
                <a:ea typeface="Instrument Sans Medium" pitchFamily="34" charset="-122"/>
                <a:cs typeface="Alexandria" pitchFamily="2" charset="-78"/>
              </a:rPr>
              <a:t> هي المبادئ العامة التي تحدد الصواب والخطأ في السلوك </a:t>
            </a:r>
            <a:r>
              <a:rPr lang="en-US" sz="1800" dirty="0" err="1">
                <a:latin typeface="Alexandria" pitchFamily="2" charset="-78"/>
                <a:ea typeface="Instrument Sans Medium" pitchFamily="34" charset="-122"/>
                <a:cs typeface="Alexandria" pitchFamily="2" charset="-78"/>
              </a:rPr>
              <a:t>الإنساني</a:t>
            </a:r>
            <a:r>
              <a:rPr lang="en-US" sz="1800" dirty="0">
                <a:latin typeface="Alexandria" pitchFamily="2" charset="-78"/>
                <a:ea typeface="Instrument Sans Medium" pitchFamily="34" charset="-122"/>
                <a:cs typeface="Alexandria" pitchFamily="2" charset="-78"/>
              </a:rPr>
              <a:t>.</a:t>
            </a:r>
            <a:endParaRPr lang="ar-SA" sz="1800" dirty="0">
              <a:latin typeface="Alexandria" pitchFamily="2" charset="-78"/>
              <a:ea typeface="Instrument Sans Medium" pitchFamily="34" charset="-122"/>
              <a:cs typeface="Alexandria" pitchFamily="2" charset="-78"/>
            </a:endParaRPr>
          </a:p>
          <a:p>
            <a:pPr algn="r" rtl="1">
              <a:lnSpc>
                <a:spcPct val="150000"/>
              </a:lnSpc>
            </a:pPr>
            <a:endParaRPr lang="en-US" sz="1800" dirty="0">
              <a:latin typeface="Alexandria" pitchFamily="2" charset="-78"/>
              <a:cs typeface="Alexandria" pitchFamily="2" charset="-78"/>
            </a:endParaRPr>
          </a:p>
          <a:p>
            <a:pPr algn="just" rtl="1">
              <a:lnSpc>
                <a:spcPct val="150000"/>
              </a:lnSpc>
            </a:pPr>
            <a:r>
              <a:rPr lang="en-US" sz="1800" b="1" dirty="0" err="1">
                <a:solidFill>
                  <a:schemeClr val="accent2">
                    <a:lumMod val="75000"/>
                  </a:schemeClr>
                </a:solidFill>
                <a:latin typeface="Alexandria" pitchFamily="2" charset="-78"/>
                <a:ea typeface="Instrument Sans Medium" pitchFamily="34" charset="-122"/>
                <a:cs typeface="Alexandria" pitchFamily="2" charset="-78"/>
              </a:rPr>
              <a:t>الأخلاقيات</a:t>
            </a:r>
            <a:r>
              <a:rPr lang="ar-SA" sz="1800" b="1" dirty="0">
                <a:solidFill>
                  <a:schemeClr val="accent2">
                    <a:lumMod val="75000"/>
                  </a:schemeClr>
                </a:solidFill>
                <a:latin typeface="Alexandria" pitchFamily="2" charset="-78"/>
                <a:ea typeface="Instrument Sans Medium" pitchFamily="34" charset="-122"/>
                <a:cs typeface="Alexandria" pitchFamily="2" charset="-78"/>
              </a:rPr>
              <a:t>:</a:t>
            </a:r>
            <a:r>
              <a:rPr lang="en-US" sz="1800" b="1" dirty="0">
                <a:solidFill>
                  <a:schemeClr val="accent2">
                    <a:lumMod val="75000"/>
                  </a:schemeClr>
                </a:solidFill>
                <a:latin typeface="Alexandria" pitchFamily="2" charset="-78"/>
                <a:ea typeface="Instrument Sans Medium" pitchFamily="34" charset="-122"/>
                <a:cs typeface="Alexandria" pitchFamily="2" charset="-78"/>
              </a:rPr>
              <a:t> </a:t>
            </a:r>
            <a:r>
              <a:rPr lang="en-US" sz="1800" dirty="0">
                <a:latin typeface="Alexandria" pitchFamily="2" charset="-78"/>
                <a:ea typeface="Instrument Sans Medium" pitchFamily="34" charset="-122"/>
                <a:cs typeface="Alexandria" pitchFamily="2" charset="-78"/>
              </a:rPr>
              <a:t>هي القواعد السلوكية المتخصصة في مجالات محددة كالأخلاقيات المهنية في التعليم والطب والقانون.</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97216595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A7E8012-B1FE-85AB-7C88-FE651E56FC7A}"/>
              </a:ext>
            </a:extLst>
          </p:cNvPr>
          <p:cNvSpPr/>
          <p:nvPr/>
        </p:nvSpPr>
        <p:spPr>
          <a:xfrm>
            <a:off x="6828901" y="1320477"/>
            <a:ext cx="4701607"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مصادر </a:t>
            </a:r>
            <a:r>
              <a:rPr lang="en-US" sz="2800" b="1" dirty="0" err="1">
                <a:solidFill>
                  <a:srgbClr val="00B0F0"/>
                </a:solidFill>
                <a:latin typeface="Alexandria" pitchFamily="2" charset="-78"/>
                <a:ea typeface="Instrument Sans Semi Bold" pitchFamily="34" charset="-122"/>
                <a:cs typeface="Alexandria" pitchFamily="2" charset="-78"/>
              </a:rPr>
              <a:t>الأخلاقيات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المهنية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FCED2D25-BC32-2379-6E46-9601C3233E86}"/>
              </a:ext>
            </a:extLst>
          </p:cNvPr>
          <p:cNvSpPr/>
          <p:nvPr/>
        </p:nvSpPr>
        <p:spPr>
          <a:xfrm>
            <a:off x="8187035" y="2321892"/>
            <a:ext cx="1723229" cy="279307"/>
          </a:xfrm>
          <a:prstGeom prst="rect">
            <a:avLst/>
          </a:prstGeom>
          <a:noFill/>
          <a:ln/>
        </p:spPr>
        <p:txBody>
          <a:bodyPr wrap="none" lIns="0" tIns="0" rIns="0" bIns="0" rtlCol="0" anchor="t">
            <a:spAutoFit/>
          </a:bodyPr>
          <a:lstStyle/>
          <a:p>
            <a:pP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المبادئ الدينية</a:t>
            </a:r>
            <a:endParaRPr lang="en-US" sz="1833" b="1" dirty="0">
              <a:solidFill>
                <a:schemeClr val="accent2">
                  <a:lumMod val="75000"/>
                </a:schemeClr>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5D1003C1-E781-07F3-086A-032E24631AD3}"/>
              </a:ext>
            </a:extLst>
          </p:cNvPr>
          <p:cNvSpPr/>
          <p:nvPr/>
        </p:nvSpPr>
        <p:spPr>
          <a:xfrm>
            <a:off x="8187035" y="2730574"/>
            <a:ext cx="3343473"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قيم العدالة والاحترام والرحمة والنزاهة المستمدة من الأديان</a:t>
            </a:r>
            <a:endParaRPr lang="en-US" sz="1458" dirty="0">
              <a:latin typeface="Alexandria" pitchFamily="2" charset="-78"/>
              <a:cs typeface="Alexandria" pitchFamily="2" charset="-78"/>
            </a:endParaRPr>
          </a:p>
        </p:txBody>
      </p:sp>
      <p:pic>
        <p:nvPicPr>
          <p:cNvPr id="9" name="Image 0" descr="preencoded.png">
            <a:extLst>
              <a:ext uri="{FF2B5EF4-FFF2-40B4-BE49-F238E27FC236}">
                <a16:creationId xmlns:a16="http://schemas.microsoft.com/office/drawing/2014/main" id="{95927445-04E7-5039-7605-3179EBC86AA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3878" y="2289150"/>
            <a:ext cx="3804146" cy="3804146"/>
          </a:xfrm>
          <a:prstGeom prst="rect">
            <a:avLst/>
          </a:prstGeom>
        </p:spPr>
      </p:pic>
      <p:sp>
        <p:nvSpPr>
          <p:cNvPr id="11" name="Text 3">
            <a:extLst>
              <a:ext uri="{FF2B5EF4-FFF2-40B4-BE49-F238E27FC236}">
                <a16:creationId xmlns:a16="http://schemas.microsoft.com/office/drawing/2014/main" id="{684EA919-9963-86A9-0102-EBE7F37F0B5C}"/>
              </a:ext>
            </a:extLst>
          </p:cNvPr>
          <p:cNvSpPr/>
          <p:nvPr/>
        </p:nvSpPr>
        <p:spPr>
          <a:xfrm>
            <a:off x="2124543" y="2321892"/>
            <a:ext cx="1880323"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القوانين واللوائح</a:t>
            </a:r>
            <a:endParaRPr lang="en-US"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327FAE76-2537-0C31-FABC-09548DA395BC}"/>
              </a:ext>
            </a:extLst>
          </p:cNvPr>
          <p:cNvSpPr/>
          <p:nvPr/>
        </p:nvSpPr>
        <p:spPr>
          <a:xfrm>
            <a:off x="661492" y="2730574"/>
            <a:ext cx="3343374"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قوانين المساواة وحقوق الطلاب ولوائح التقييم العادل</a:t>
            </a:r>
            <a:endParaRPr lang="en-US" sz="1458"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7362DC22-08A1-3E7D-C3F5-C7EDA051349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89586" y="2298048"/>
            <a:ext cx="3804146" cy="3804146"/>
          </a:xfrm>
          <a:prstGeom prst="rect">
            <a:avLst/>
          </a:prstGeom>
        </p:spPr>
      </p:pic>
      <p:sp>
        <p:nvSpPr>
          <p:cNvPr id="15" name="Text 5">
            <a:extLst>
              <a:ext uri="{FF2B5EF4-FFF2-40B4-BE49-F238E27FC236}">
                <a16:creationId xmlns:a16="http://schemas.microsoft.com/office/drawing/2014/main" id="{732EA1B3-D2B9-49C6-43CF-7C29903EE338}"/>
              </a:ext>
            </a:extLst>
          </p:cNvPr>
          <p:cNvSpPr/>
          <p:nvPr/>
        </p:nvSpPr>
        <p:spPr>
          <a:xfrm>
            <a:off x="1982018" y="3684364"/>
            <a:ext cx="183383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المعايير المهنية</a:t>
            </a:r>
            <a:endParaRPr lang="en-US" sz="1833" b="1" dirty="0">
              <a:solidFill>
                <a:schemeClr val="accent2">
                  <a:lumMod val="75000"/>
                </a:schemeClr>
              </a:solidFill>
              <a:latin typeface="Alexandria" pitchFamily="2" charset="-78"/>
              <a:cs typeface="Alexandria" pitchFamily="2" charset="-78"/>
            </a:endParaRPr>
          </a:p>
        </p:txBody>
      </p:sp>
      <p:sp>
        <p:nvSpPr>
          <p:cNvPr id="16" name="Text 6">
            <a:extLst>
              <a:ext uri="{FF2B5EF4-FFF2-40B4-BE49-F238E27FC236}">
                <a16:creationId xmlns:a16="http://schemas.microsoft.com/office/drawing/2014/main" id="{940DC2E7-B17B-D9C2-9B83-BB256822EF41}"/>
              </a:ext>
            </a:extLst>
          </p:cNvPr>
          <p:cNvSpPr/>
          <p:nvPr/>
        </p:nvSpPr>
        <p:spPr>
          <a:xfrm>
            <a:off x="661492" y="4093045"/>
            <a:ext cx="3154363"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أخلاقيات الجامعات والجمعيات المهنية كالاتحاد الدولي للتعليم</a:t>
            </a:r>
            <a:endParaRPr lang="en-US" sz="1458" dirty="0">
              <a:latin typeface="Alexandria" pitchFamily="2" charset="-78"/>
              <a:cs typeface="Alexandria" pitchFamily="2" charset="-78"/>
            </a:endParaRPr>
          </a:p>
        </p:txBody>
      </p:sp>
      <p:pic>
        <p:nvPicPr>
          <p:cNvPr id="17" name="Image 4" descr="preencoded.png">
            <a:extLst>
              <a:ext uri="{FF2B5EF4-FFF2-40B4-BE49-F238E27FC236}">
                <a16:creationId xmlns:a16="http://schemas.microsoft.com/office/drawing/2014/main" id="{7CA55DCC-2FD5-944D-ADB1-EB34D7CC301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194429" y="2321892"/>
            <a:ext cx="3804146" cy="3804146"/>
          </a:xfrm>
          <a:prstGeom prst="rect">
            <a:avLst/>
          </a:prstGeom>
        </p:spPr>
      </p:pic>
      <p:sp>
        <p:nvSpPr>
          <p:cNvPr id="20" name="Text 7">
            <a:extLst>
              <a:ext uri="{FF2B5EF4-FFF2-40B4-BE49-F238E27FC236}">
                <a16:creationId xmlns:a16="http://schemas.microsoft.com/office/drawing/2014/main" id="{02660F4E-E2F8-820D-7D10-8C3DBC0E72EB}"/>
              </a:ext>
            </a:extLst>
          </p:cNvPr>
          <p:cNvSpPr/>
          <p:nvPr/>
        </p:nvSpPr>
        <p:spPr>
          <a:xfrm>
            <a:off x="2106911" y="5046934"/>
            <a:ext cx="1897955"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الفلسفة التربوية</a:t>
            </a:r>
            <a:endParaRPr lang="en-US" sz="1833" b="1" dirty="0">
              <a:solidFill>
                <a:schemeClr val="accent2">
                  <a:lumMod val="75000"/>
                </a:schemeClr>
              </a:solidFill>
              <a:latin typeface="Alexandria" pitchFamily="2" charset="-78"/>
              <a:cs typeface="Alexandria" pitchFamily="2" charset="-78"/>
            </a:endParaRPr>
          </a:p>
        </p:txBody>
      </p:sp>
      <p:sp>
        <p:nvSpPr>
          <p:cNvPr id="21" name="Text 8">
            <a:extLst>
              <a:ext uri="{FF2B5EF4-FFF2-40B4-BE49-F238E27FC236}">
                <a16:creationId xmlns:a16="http://schemas.microsoft.com/office/drawing/2014/main" id="{8B3BF04E-CE48-7D0E-8A17-469CAAACCE48}"/>
              </a:ext>
            </a:extLst>
          </p:cNvPr>
          <p:cNvSpPr/>
          <p:nvPr/>
        </p:nvSpPr>
        <p:spPr>
          <a:xfrm>
            <a:off x="661492" y="5455617"/>
            <a:ext cx="3343374"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أفكار جون ديوي ومارتن بوبر حول التعليم كحق إنساني</a:t>
            </a:r>
            <a:endParaRPr lang="en-US" sz="1458" dirty="0">
              <a:latin typeface="Alexandria" pitchFamily="2" charset="-78"/>
              <a:cs typeface="Alexandria" pitchFamily="2" charset="-78"/>
            </a:endParaRPr>
          </a:p>
        </p:txBody>
      </p:sp>
      <p:pic>
        <p:nvPicPr>
          <p:cNvPr id="22" name="Image 6" descr="preencoded.png">
            <a:extLst>
              <a:ext uri="{FF2B5EF4-FFF2-40B4-BE49-F238E27FC236}">
                <a16:creationId xmlns:a16="http://schemas.microsoft.com/office/drawing/2014/main" id="{3D93EE04-E43E-92D8-64D5-1B1AA10486F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197382" y="2324484"/>
            <a:ext cx="3804146" cy="3804146"/>
          </a:xfrm>
          <a:prstGeom prst="rect">
            <a:avLst/>
          </a:prstGeom>
        </p:spPr>
      </p:pic>
      <p:sp>
        <p:nvSpPr>
          <p:cNvPr id="26" name="Text 9">
            <a:extLst>
              <a:ext uri="{FF2B5EF4-FFF2-40B4-BE49-F238E27FC236}">
                <a16:creationId xmlns:a16="http://schemas.microsoft.com/office/drawing/2014/main" id="{4FC137B5-8B70-14C8-C5D8-A97D8776EA5E}"/>
              </a:ext>
            </a:extLst>
          </p:cNvPr>
          <p:cNvSpPr/>
          <p:nvPr/>
        </p:nvSpPr>
        <p:spPr>
          <a:xfrm>
            <a:off x="8187035" y="5046934"/>
            <a:ext cx="1830629" cy="279307"/>
          </a:xfrm>
          <a:prstGeom prst="rect">
            <a:avLst/>
          </a:prstGeom>
          <a:noFill/>
          <a:ln/>
        </p:spPr>
        <p:txBody>
          <a:bodyPr wrap="none" lIns="0" tIns="0" rIns="0" bIns="0" rtlCol="0" anchor="t">
            <a:spAutoFit/>
          </a:bodyPr>
          <a:lstStyle/>
          <a:p>
            <a:pPr algn="ct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التقاليد الثقافية</a:t>
            </a:r>
            <a:endParaRPr lang="en-US" sz="1833" b="1" dirty="0">
              <a:solidFill>
                <a:schemeClr val="accent2">
                  <a:lumMod val="75000"/>
                </a:schemeClr>
              </a:solidFill>
              <a:latin typeface="Alexandria" pitchFamily="2" charset="-78"/>
              <a:cs typeface="Alexandria" pitchFamily="2" charset="-78"/>
            </a:endParaRPr>
          </a:p>
        </p:txBody>
      </p:sp>
      <p:sp>
        <p:nvSpPr>
          <p:cNvPr id="27" name="Text 10">
            <a:extLst>
              <a:ext uri="{FF2B5EF4-FFF2-40B4-BE49-F238E27FC236}">
                <a16:creationId xmlns:a16="http://schemas.microsoft.com/office/drawing/2014/main" id="{0FDE44C1-8B46-3BAB-7C94-078A3A159234}"/>
              </a:ext>
            </a:extLst>
          </p:cNvPr>
          <p:cNvSpPr/>
          <p:nvPr/>
        </p:nvSpPr>
        <p:spPr>
          <a:xfrm>
            <a:off x="8187035" y="5455617"/>
            <a:ext cx="3343473"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قيم الاحترام والالتزام المتجذرة في التقاليد التربوية المجتمعية</a:t>
            </a:r>
            <a:endParaRPr lang="en-US" sz="1458" dirty="0">
              <a:latin typeface="Alexandria" pitchFamily="2" charset="-78"/>
              <a:cs typeface="Alexandria" pitchFamily="2" charset="-78"/>
            </a:endParaRPr>
          </a:p>
        </p:txBody>
      </p:sp>
      <p:pic>
        <p:nvPicPr>
          <p:cNvPr id="28" name="Image 8" descr="preencoded.png">
            <a:extLst>
              <a:ext uri="{FF2B5EF4-FFF2-40B4-BE49-F238E27FC236}">
                <a16:creationId xmlns:a16="http://schemas.microsoft.com/office/drawing/2014/main" id="{B3E3226C-A825-C939-7BA6-195922E221D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207465" y="2312550"/>
            <a:ext cx="3804146" cy="3804146"/>
          </a:xfrm>
          <a:prstGeom prst="rect">
            <a:avLst/>
          </a:prstGeom>
        </p:spPr>
      </p:pic>
      <p:sp>
        <p:nvSpPr>
          <p:cNvPr id="30" name="Text 11">
            <a:extLst>
              <a:ext uri="{FF2B5EF4-FFF2-40B4-BE49-F238E27FC236}">
                <a16:creationId xmlns:a16="http://schemas.microsoft.com/office/drawing/2014/main" id="{FA415C72-7D60-A50C-7251-A77E1D762F9A}"/>
              </a:ext>
            </a:extLst>
          </p:cNvPr>
          <p:cNvSpPr/>
          <p:nvPr/>
        </p:nvSpPr>
        <p:spPr>
          <a:xfrm>
            <a:off x="8266242" y="3684364"/>
            <a:ext cx="1994136" cy="279307"/>
          </a:xfrm>
          <a:prstGeom prst="rect">
            <a:avLst/>
          </a:prstGeom>
          <a:noFill/>
          <a:ln/>
        </p:spPr>
        <p:txBody>
          <a:bodyPr wrap="none" lIns="0" tIns="0" rIns="0" bIns="0" rtlCol="0" anchor="t">
            <a:spAutoFit/>
          </a:bodyPr>
          <a:lstStyle/>
          <a:p>
            <a:pPr algn="ct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التجارب الشخصية</a:t>
            </a:r>
            <a:endParaRPr lang="en-US" sz="1833" b="1" dirty="0">
              <a:solidFill>
                <a:schemeClr val="accent2">
                  <a:lumMod val="75000"/>
                </a:schemeClr>
              </a:solidFill>
              <a:latin typeface="Alexandria" pitchFamily="2" charset="-78"/>
              <a:cs typeface="Alexandria" pitchFamily="2" charset="-78"/>
            </a:endParaRPr>
          </a:p>
        </p:txBody>
      </p:sp>
      <p:sp>
        <p:nvSpPr>
          <p:cNvPr id="31" name="Text 12">
            <a:extLst>
              <a:ext uri="{FF2B5EF4-FFF2-40B4-BE49-F238E27FC236}">
                <a16:creationId xmlns:a16="http://schemas.microsoft.com/office/drawing/2014/main" id="{8A28F418-A26F-07C4-53B7-09ECE89932A5}"/>
              </a:ext>
            </a:extLst>
          </p:cNvPr>
          <p:cNvSpPr/>
          <p:nvPr/>
        </p:nvSpPr>
        <p:spPr>
          <a:xfrm>
            <a:off x="8376047" y="4093045"/>
            <a:ext cx="3154462"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تطور القيم الأخلاقية عبر التدريب المستمر والخبرة المهنية</a:t>
            </a:r>
            <a:endParaRPr lang="en-US" sz="1458" dirty="0">
              <a:latin typeface="Alexandria" pitchFamily="2" charset="-78"/>
              <a:cs typeface="Alexandria" pitchFamily="2" charset="-78"/>
            </a:endParaRPr>
          </a:p>
        </p:txBody>
      </p:sp>
      <p:pic>
        <p:nvPicPr>
          <p:cNvPr id="32" name="Image 10" descr="preencoded.png">
            <a:extLst>
              <a:ext uri="{FF2B5EF4-FFF2-40B4-BE49-F238E27FC236}">
                <a16:creationId xmlns:a16="http://schemas.microsoft.com/office/drawing/2014/main" id="{B62CB201-B13B-6239-96AC-7E7A3E59EE0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183818" y="2300828"/>
            <a:ext cx="3804146" cy="3804146"/>
          </a:xfrm>
          <a:prstGeom prst="rect">
            <a:avLst/>
          </a:prstGeom>
        </p:spPr>
      </p:pic>
    </p:spTree>
    <p:extLst>
      <p:ext uri="{BB962C8B-B14F-4D97-AF65-F5344CB8AC3E}">
        <p14:creationId xmlns:p14="http://schemas.microsoft.com/office/powerpoint/2010/main" val="259647602"/>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C0C4ABF-14D0-C65F-F606-CABAF91C753B}"/>
              </a:ext>
            </a:extLst>
          </p:cNvPr>
          <p:cNvSpPr/>
          <p:nvPr/>
        </p:nvSpPr>
        <p:spPr>
          <a:xfrm>
            <a:off x="4922930" y="1277217"/>
            <a:ext cx="6607579"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مصادر الأخلاقيات </a:t>
            </a:r>
            <a:r>
              <a:rPr lang="en-US" sz="2800" b="1" dirty="0" err="1">
                <a:solidFill>
                  <a:srgbClr val="00B0F0"/>
                </a:solidFill>
                <a:latin typeface="Alexandria" pitchFamily="2" charset="-78"/>
                <a:ea typeface="Instrument Sans Semi Bold" pitchFamily="34" charset="-122"/>
                <a:cs typeface="Alexandria" pitchFamily="2" charset="-78"/>
              </a:rPr>
              <a:t>المهنية</a:t>
            </a:r>
            <a:r>
              <a:rPr lang="en-US" sz="2800" b="1" dirty="0">
                <a:solidFill>
                  <a:srgbClr val="00B0F0"/>
                </a:solidFill>
                <a:latin typeface="Alexandria" pitchFamily="2" charset="-78"/>
                <a:ea typeface="Instrument Sans Semi Bold" pitchFamily="34" charset="-122"/>
                <a:cs typeface="Alexandria" pitchFamily="2" charset="-78"/>
              </a:rPr>
              <a:t> </a:t>
            </a:r>
            <a:r>
              <a:rPr lang="ar-SA" sz="2800" b="1" dirty="0">
                <a:solidFill>
                  <a:srgbClr val="00B0F0"/>
                </a:solidFill>
                <a:latin typeface="Alexandria" pitchFamily="2" charset="-78"/>
                <a:ea typeface="Instrument Sans Semi Bold" pitchFamily="34" charset="-122"/>
                <a:cs typeface="Alexandria" pitchFamily="2" charset="-78"/>
              </a:rPr>
              <a:t>في التعليم:</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FF726149-88D2-D18C-C30B-E0F37C25A595}"/>
              </a:ext>
            </a:extLst>
          </p:cNvPr>
          <p:cNvSpPr/>
          <p:nvPr/>
        </p:nvSpPr>
        <p:spPr>
          <a:xfrm>
            <a:off x="2662616" y="2340346"/>
            <a:ext cx="3202800"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المعايير المهنية والأكاديمية</a:t>
            </a:r>
            <a:endParaRPr lang="en-US" sz="1833" b="1" dirty="0">
              <a:solidFill>
                <a:schemeClr val="accent2">
                  <a:lumMod val="75000"/>
                </a:schemeClr>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C3824D9A-817F-BF1F-0B46-C067BF722D2B}"/>
              </a:ext>
            </a:extLst>
          </p:cNvPr>
          <p:cNvSpPr/>
          <p:nvPr/>
        </p:nvSpPr>
        <p:spPr>
          <a:xfrm>
            <a:off x="661492" y="2824632"/>
            <a:ext cx="5203924" cy="1200329"/>
          </a:xfrm>
          <a:prstGeom prst="rect">
            <a:avLst/>
          </a:prstGeom>
          <a:noFill/>
          <a:ln/>
        </p:spPr>
        <p:txBody>
          <a:bodyPr wrap="square" lIns="0" tIns="0" rIns="0" bIns="0" rtlCol="0" anchor="t">
            <a:spAutoFit/>
          </a:bodyPr>
          <a:lstStyle/>
          <a:p>
            <a:pPr marL="285739" indent="-285739" algn="r" rtl="1">
              <a:lnSpc>
                <a:spcPts val="2375"/>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الجامعات تتبنى أخلاقيات خاصة تشمل النزاهة الأكاديمية والالتزام بالمنهج</a:t>
            </a:r>
            <a:endParaRPr lang="en-US" sz="1458" dirty="0">
              <a:latin typeface="Alexandria" pitchFamily="2" charset="-78"/>
              <a:cs typeface="Alexandria" pitchFamily="2" charset="-78"/>
            </a:endParaRPr>
          </a:p>
          <a:p>
            <a:pPr marL="285739" indent="-285739" algn="r" rtl="1">
              <a:lnSpc>
                <a:spcPts val="2375"/>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جمعيات المعلمين والاتحادات الدولية تضع إرشادات تحدد السلوك المقبول</a:t>
            </a:r>
            <a:endParaRPr lang="en-US" sz="1458" dirty="0">
              <a:latin typeface="Alexandria" pitchFamily="2" charset="-78"/>
              <a:cs typeface="Alexandria" pitchFamily="2" charset="-78"/>
            </a:endParaRPr>
          </a:p>
        </p:txBody>
      </p:sp>
      <p:sp>
        <p:nvSpPr>
          <p:cNvPr id="9" name="Shape 3">
            <a:extLst>
              <a:ext uri="{FF2B5EF4-FFF2-40B4-BE49-F238E27FC236}">
                <a16:creationId xmlns:a16="http://schemas.microsoft.com/office/drawing/2014/main" id="{9ED3478C-D657-B7CD-32E3-EA7D7DC2890F}"/>
              </a:ext>
            </a:extLst>
          </p:cNvPr>
          <p:cNvSpPr/>
          <p:nvPr/>
        </p:nvSpPr>
        <p:spPr>
          <a:xfrm>
            <a:off x="661492" y="4407497"/>
            <a:ext cx="5203924" cy="29964"/>
          </a:xfrm>
          <a:prstGeom prst="rect">
            <a:avLst/>
          </a:prstGeom>
          <a:solidFill>
            <a:srgbClr val="1E3063">
              <a:alpha val="50000"/>
            </a:srgbClr>
          </a:solidFill>
          <a:ln/>
        </p:spPr>
        <p:txBody>
          <a:bodyPr>
            <a:spAutoFit/>
          </a:bodyPr>
          <a:lstStyle/>
          <a:p>
            <a:endParaRPr lang="en-US"/>
          </a:p>
        </p:txBody>
      </p:sp>
      <p:sp>
        <p:nvSpPr>
          <p:cNvPr id="10" name="Text 4">
            <a:extLst>
              <a:ext uri="{FF2B5EF4-FFF2-40B4-BE49-F238E27FC236}">
                <a16:creationId xmlns:a16="http://schemas.microsoft.com/office/drawing/2014/main" id="{0C5CDF5C-BB1A-380F-64CB-0D495F2B73BD}"/>
              </a:ext>
            </a:extLst>
          </p:cNvPr>
          <p:cNvSpPr/>
          <p:nvPr/>
        </p:nvSpPr>
        <p:spPr>
          <a:xfrm>
            <a:off x="3967461" y="4650059"/>
            <a:ext cx="1897955"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الفلسفة التربوية</a:t>
            </a:r>
            <a:endParaRPr lang="en-US" sz="1833"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09360F69-5FCC-F3C1-7CDE-D129883DC95A}"/>
              </a:ext>
            </a:extLst>
          </p:cNvPr>
          <p:cNvSpPr/>
          <p:nvPr/>
        </p:nvSpPr>
        <p:spPr>
          <a:xfrm>
            <a:off x="661492" y="5134346"/>
            <a:ext cx="5203924" cy="584775"/>
          </a:xfrm>
          <a:prstGeom prst="rect">
            <a:avLst/>
          </a:prstGeom>
          <a:noFill/>
          <a:ln/>
        </p:spPr>
        <p:txBody>
          <a:bodyPr wrap="square" lIns="0" tIns="0" rIns="0" bIns="0" rtlCol="0" anchor="t">
            <a:spAutoFit/>
          </a:bodyPr>
          <a:lstStyle/>
          <a:p>
            <a:pPr marL="285739" indent="-285739" algn="r" rtl="1">
              <a:lnSpc>
                <a:spcPts val="2375"/>
              </a:lnSpc>
              <a:buSzPct val="100000"/>
              <a:buChar char="•"/>
            </a:pPr>
            <a:r>
              <a:rPr lang="en-US" sz="1458" dirty="0">
                <a:solidFill>
                  <a:srgbClr val="1E3063"/>
                </a:solidFill>
                <a:latin typeface="Alexandria" pitchFamily="2" charset="-78"/>
                <a:ea typeface="Instrument Sans Medium" pitchFamily="34" charset="-122"/>
                <a:cs typeface="Alexandria" pitchFamily="2" charset="-78"/>
              </a:rPr>
              <a:t>مفاهيم الحرية والتعليم الشامل والعدالة الاجتماعية</a:t>
            </a:r>
            <a:endParaRPr lang="en-US" sz="1458" dirty="0">
              <a:latin typeface="Alexandria" pitchFamily="2" charset="-78"/>
              <a:cs typeface="Alexandria" pitchFamily="2" charset="-78"/>
            </a:endParaRPr>
          </a:p>
          <a:p>
            <a:pPr marL="285739" indent="-285739" algn="r" rtl="1">
              <a:lnSpc>
                <a:spcPts val="2375"/>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القيم الإنسانية: التعاون والاحترام المتبادل</a:t>
            </a:r>
            <a:endParaRPr lang="en-US" sz="1458" dirty="0">
              <a:latin typeface="Alexandria" pitchFamily="2" charset="-78"/>
              <a:cs typeface="Alexandria" pitchFamily="2" charset="-78"/>
            </a:endParaRPr>
          </a:p>
        </p:txBody>
      </p:sp>
      <p:sp>
        <p:nvSpPr>
          <p:cNvPr id="12" name="Text 6">
            <a:extLst>
              <a:ext uri="{FF2B5EF4-FFF2-40B4-BE49-F238E27FC236}">
                <a16:creationId xmlns:a16="http://schemas.microsoft.com/office/drawing/2014/main" id="{F81A1B36-40ED-0E8F-1835-7A6903569F2F}"/>
              </a:ext>
            </a:extLst>
          </p:cNvPr>
          <p:cNvSpPr/>
          <p:nvPr/>
        </p:nvSpPr>
        <p:spPr>
          <a:xfrm>
            <a:off x="8292381" y="2340346"/>
            <a:ext cx="3244478"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التقاليد الثقافية والاجتماعية</a:t>
            </a:r>
            <a:endParaRPr lang="en-US" sz="1833"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C2C7041A-4578-E282-B26E-B1677484E7FD}"/>
              </a:ext>
            </a:extLst>
          </p:cNvPr>
          <p:cNvSpPr/>
          <p:nvPr/>
        </p:nvSpPr>
        <p:spPr>
          <a:xfrm>
            <a:off x="6332935" y="2824633"/>
            <a:ext cx="5203924" cy="584775"/>
          </a:xfrm>
          <a:prstGeom prst="rect">
            <a:avLst/>
          </a:prstGeom>
          <a:noFill/>
          <a:ln/>
        </p:spPr>
        <p:txBody>
          <a:bodyPr wrap="square" lIns="0" tIns="0" rIns="0" bIns="0" rtlCol="0" anchor="t">
            <a:spAutoFit/>
          </a:bodyPr>
          <a:lstStyle/>
          <a:p>
            <a:pPr marL="285739" indent="-285739" algn="r" rtl="1">
              <a:lnSpc>
                <a:spcPts val="2375"/>
              </a:lnSpc>
              <a:buSzPct val="100000"/>
              <a:buChar char="•"/>
            </a:pPr>
            <a:r>
              <a:rPr lang="en-US" sz="1458" dirty="0">
                <a:solidFill>
                  <a:srgbClr val="1E3063"/>
                </a:solidFill>
                <a:latin typeface="Alexandria" pitchFamily="2" charset="-78"/>
                <a:ea typeface="Instrument Sans Medium" pitchFamily="34" charset="-122"/>
                <a:cs typeface="Alexandria" pitchFamily="2" charset="-78"/>
              </a:rPr>
              <a:t>قيم الاحترام والالتزام من تقاليد تربوية متجذرة</a:t>
            </a:r>
            <a:endParaRPr lang="en-US" sz="1458" dirty="0">
              <a:latin typeface="Alexandria" pitchFamily="2" charset="-78"/>
              <a:cs typeface="Alexandria" pitchFamily="2" charset="-78"/>
            </a:endParaRPr>
          </a:p>
          <a:p>
            <a:pPr marL="285739" indent="-285739" algn="r" rtl="1">
              <a:lnSpc>
                <a:spcPts val="2375"/>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المجتمع ينظر للمعلم كقدوة للأجيال القادمة</a:t>
            </a:r>
            <a:endParaRPr lang="en-US" sz="1458"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1267F606-3F5D-D221-7DDD-1C79AB0201F0}"/>
              </a:ext>
            </a:extLst>
          </p:cNvPr>
          <p:cNvSpPr/>
          <p:nvPr/>
        </p:nvSpPr>
        <p:spPr>
          <a:xfrm>
            <a:off x="6332935" y="3802660"/>
            <a:ext cx="5203924" cy="29964"/>
          </a:xfrm>
          <a:prstGeom prst="rect">
            <a:avLst/>
          </a:prstGeom>
          <a:solidFill>
            <a:srgbClr val="1E3063">
              <a:alpha val="50000"/>
            </a:srgbClr>
          </a:solidFill>
          <a:ln/>
        </p:spPr>
        <p:txBody>
          <a:bodyPr>
            <a:spAutoFit/>
          </a:bodyPr>
          <a:lstStyle/>
          <a:p>
            <a:endParaRPr lang="en-US"/>
          </a:p>
        </p:txBody>
      </p:sp>
      <p:sp>
        <p:nvSpPr>
          <p:cNvPr id="15" name="Text 9">
            <a:extLst>
              <a:ext uri="{FF2B5EF4-FFF2-40B4-BE49-F238E27FC236}">
                <a16:creationId xmlns:a16="http://schemas.microsoft.com/office/drawing/2014/main" id="{6FE47CBC-B799-B77A-F179-E2BCCF37EB60}"/>
              </a:ext>
            </a:extLst>
          </p:cNvPr>
          <p:cNvSpPr/>
          <p:nvPr/>
        </p:nvSpPr>
        <p:spPr>
          <a:xfrm>
            <a:off x="8795724" y="4045222"/>
            <a:ext cx="2741135"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التجارب والتطوير المهني</a:t>
            </a:r>
            <a:endParaRPr lang="en-US" sz="1833"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95CC0D8B-3451-73EC-F5E0-2591F7D14C19}"/>
              </a:ext>
            </a:extLst>
          </p:cNvPr>
          <p:cNvSpPr/>
          <p:nvPr/>
        </p:nvSpPr>
        <p:spPr>
          <a:xfrm>
            <a:off x="6332935" y="4529508"/>
            <a:ext cx="5203924" cy="584775"/>
          </a:xfrm>
          <a:prstGeom prst="rect">
            <a:avLst/>
          </a:prstGeom>
          <a:noFill/>
          <a:ln/>
        </p:spPr>
        <p:txBody>
          <a:bodyPr wrap="square" lIns="0" tIns="0" rIns="0" bIns="0" rtlCol="0" anchor="t">
            <a:spAutoFit/>
          </a:bodyPr>
          <a:lstStyle/>
          <a:p>
            <a:pPr marL="285739" indent="-285739" algn="r" rtl="1">
              <a:lnSpc>
                <a:spcPts val="2375"/>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المعلمون يطورون قيمهم الأخلاقية عبر تجاربهم المتراكمة</a:t>
            </a:r>
            <a:endParaRPr lang="en-US" sz="1458" dirty="0">
              <a:latin typeface="Alexandria" pitchFamily="2" charset="-78"/>
              <a:cs typeface="Alexandria" pitchFamily="2" charset="-78"/>
            </a:endParaRPr>
          </a:p>
          <a:p>
            <a:pPr marL="285739" indent="-285739" algn="r" rtl="1">
              <a:lnSpc>
                <a:spcPts val="2375"/>
              </a:lnSpc>
              <a:buSzPct val="100000"/>
              <a:buChar char="•"/>
            </a:pPr>
            <a:r>
              <a:rPr lang="en-US" sz="1458" dirty="0">
                <a:solidFill>
                  <a:srgbClr val="1E3063"/>
                </a:solidFill>
                <a:latin typeface="Alexandria" pitchFamily="2" charset="-78"/>
                <a:ea typeface="Instrument Sans Medium" pitchFamily="34" charset="-122"/>
                <a:cs typeface="Alexandria" pitchFamily="2" charset="-78"/>
              </a:rPr>
              <a:t>الدورات التدريبية توفر أفضل الممارسات الأخلاقية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65958354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95A9110-6F39-A9CE-898A-8298F7E7315D}"/>
              </a:ext>
            </a:extLst>
          </p:cNvPr>
          <p:cNvSpPr/>
          <p:nvPr/>
        </p:nvSpPr>
        <p:spPr>
          <a:xfrm>
            <a:off x="3024974" y="1407816"/>
            <a:ext cx="8505535" cy="518475"/>
          </a:xfrm>
          <a:prstGeom prst="rect">
            <a:avLst/>
          </a:prstGeom>
          <a:noFill/>
          <a:ln/>
        </p:spPr>
        <p:txBody>
          <a:bodyPr wrap="none" lIns="0" tIns="0" rIns="0" bIns="0" rtlCol="0" anchor="t">
            <a:spAutoFit/>
          </a:bodyPr>
          <a:lstStyle/>
          <a:p>
            <a:pPr algn="r" rtl="1">
              <a:lnSpc>
                <a:spcPts val="4625"/>
              </a:lnSpc>
            </a:pPr>
            <a:r>
              <a:rPr lang="en-US" sz="2400" b="1" dirty="0">
                <a:solidFill>
                  <a:srgbClr val="00B0F0"/>
                </a:solidFill>
                <a:latin typeface="Alexandria" pitchFamily="2" charset="-78"/>
                <a:ea typeface="Instrument Sans Semi Bold" pitchFamily="34" charset="-122"/>
                <a:cs typeface="Alexandria" pitchFamily="2" charset="-78"/>
              </a:rPr>
              <a:t>التحديات التي تواجه الأخلاقيات المهنية في </a:t>
            </a:r>
            <a:r>
              <a:rPr lang="en-US" sz="2400" b="1" dirty="0" err="1">
                <a:solidFill>
                  <a:srgbClr val="00B0F0"/>
                </a:solidFill>
                <a:latin typeface="Alexandria" pitchFamily="2" charset="-78"/>
                <a:ea typeface="Instrument Sans Semi Bold" pitchFamily="34" charset="-122"/>
                <a:cs typeface="Alexandria" pitchFamily="2" charset="-78"/>
              </a:rPr>
              <a:t>التعليم</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العالي</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E222A476-0A4C-E0E5-687C-A8369FC72639}"/>
              </a:ext>
            </a:extLst>
          </p:cNvPr>
          <p:cNvSpPr/>
          <p:nvPr/>
        </p:nvSpPr>
        <p:spPr>
          <a:xfrm>
            <a:off x="6190556" y="2376488"/>
            <a:ext cx="5339953" cy="1442343"/>
          </a:xfrm>
          <a:prstGeom prst="roundRect">
            <a:avLst>
              <a:gd name="adj" fmla="val 8453"/>
            </a:avLst>
          </a:prstGeom>
          <a:solidFill>
            <a:srgbClr val="FFFFFF"/>
          </a:solidFill>
          <a:ln w="30480">
            <a:solidFill>
              <a:srgbClr val="B4CCE3"/>
            </a:solidFill>
            <a:prstDash val="solid"/>
          </a:ln>
        </p:spPr>
        <p:txBody>
          <a:bodyPr>
            <a:spAutoFit/>
          </a:bodyPr>
          <a:lstStyle/>
          <a:p>
            <a:endParaRPr lang="en-US"/>
          </a:p>
        </p:txBody>
      </p:sp>
      <p:sp>
        <p:nvSpPr>
          <p:cNvPr id="8" name="Shape 2">
            <a:extLst>
              <a:ext uri="{FF2B5EF4-FFF2-40B4-BE49-F238E27FC236}">
                <a16:creationId xmlns:a16="http://schemas.microsoft.com/office/drawing/2014/main" id="{2D8078D7-A18B-27C8-253F-3322FACEC403}"/>
              </a:ext>
            </a:extLst>
          </p:cNvPr>
          <p:cNvSpPr/>
          <p:nvPr/>
        </p:nvSpPr>
        <p:spPr>
          <a:xfrm>
            <a:off x="11454308" y="2376488"/>
            <a:ext cx="101600" cy="1442343"/>
          </a:xfrm>
          <a:prstGeom prst="roundRect">
            <a:avLst>
              <a:gd name="adj" fmla="val 167442"/>
            </a:avLst>
          </a:prstGeom>
          <a:solidFill>
            <a:srgbClr val="84C1FA"/>
          </a:solidFill>
          <a:ln/>
        </p:spPr>
        <p:txBody>
          <a:bodyPr>
            <a:spAutoFit/>
          </a:bodyPr>
          <a:lstStyle/>
          <a:p>
            <a:endParaRPr lang="en-US"/>
          </a:p>
        </p:txBody>
      </p:sp>
      <p:sp>
        <p:nvSpPr>
          <p:cNvPr id="9" name="Text 3">
            <a:extLst>
              <a:ext uri="{FF2B5EF4-FFF2-40B4-BE49-F238E27FC236}">
                <a16:creationId xmlns:a16="http://schemas.microsoft.com/office/drawing/2014/main" id="{5034064D-D1E5-549E-E4AF-5EA921FD214F}"/>
              </a:ext>
            </a:extLst>
          </p:cNvPr>
          <p:cNvSpPr/>
          <p:nvPr/>
        </p:nvSpPr>
        <p:spPr>
          <a:xfrm>
            <a:off x="9042179" y="2590899"/>
            <a:ext cx="2197718"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الضغوط الأكاديمية</a:t>
            </a:r>
            <a:endParaRPr lang="en-US" sz="1833"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395770D8-98F5-6D3B-15D3-1E817B835C2A}"/>
              </a:ext>
            </a:extLst>
          </p:cNvPr>
          <p:cNvSpPr/>
          <p:nvPr/>
        </p:nvSpPr>
        <p:spPr>
          <a:xfrm>
            <a:off x="6404968" y="2999581"/>
            <a:ext cx="4834930"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المنافسة على النتائج العالية قد تؤدي إلى الغش أو الانتحال في الأبحاث والامتحانات</a:t>
            </a:r>
            <a:endParaRPr lang="en-US" sz="1458"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F0664893-047A-E32E-F9C7-211E372D37C5}"/>
              </a:ext>
            </a:extLst>
          </p:cNvPr>
          <p:cNvSpPr/>
          <p:nvPr/>
        </p:nvSpPr>
        <p:spPr>
          <a:xfrm>
            <a:off x="661492" y="2376488"/>
            <a:ext cx="5340053" cy="1442343"/>
          </a:xfrm>
          <a:prstGeom prst="roundRect">
            <a:avLst>
              <a:gd name="adj" fmla="val 8453"/>
            </a:avLst>
          </a:prstGeom>
          <a:solidFill>
            <a:srgbClr val="FFFFFF"/>
          </a:solidFill>
          <a:ln w="30480">
            <a:solidFill>
              <a:srgbClr val="B4CCE3"/>
            </a:solidFill>
            <a:prstDash val="solid"/>
          </a:ln>
        </p:spPr>
        <p:txBody>
          <a:bodyPr>
            <a:spAutoFit/>
          </a:bodyPr>
          <a:lstStyle/>
          <a:p>
            <a:endParaRPr lang="en-US"/>
          </a:p>
        </p:txBody>
      </p:sp>
      <p:sp>
        <p:nvSpPr>
          <p:cNvPr id="12" name="Shape 6">
            <a:extLst>
              <a:ext uri="{FF2B5EF4-FFF2-40B4-BE49-F238E27FC236}">
                <a16:creationId xmlns:a16="http://schemas.microsoft.com/office/drawing/2014/main" id="{E2ADB375-3A0E-CD38-671D-E2FEF237DC94}"/>
              </a:ext>
            </a:extLst>
          </p:cNvPr>
          <p:cNvSpPr/>
          <p:nvPr/>
        </p:nvSpPr>
        <p:spPr>
          <a:xfrm>
            <a:off x="5925343" y="2376488"/>
            <a:ext cx="101600" cy="1442343"/>
          </a:xfrm>
          <a:prstGeom prst="roundRect">
            <a:avLst>
              <a:gd name="adj" fmla="val 167442"/>
            </a:avLst>
          </a:prstGeom>
          <a:solidFill>
            <a:srgbClr val="84C1FA"/>
          </a:solidFill>
          <a:ln/>
        </p:spPr>
        <p:txBody>
          <a:bodyPr>
            <a:spAutoFit/>
          </a:bodyPr>
          <a:lstStyle/>
          <a:p>
            <a:endParaRPr lang="en-US"/>
          </a:p>
        </p:txBody>
      </p:sp>
      <p:sp>
        <p:nvSpPr>
          <p:cNvPr id="13" name="Text 7">
            <a:extLst>
              <a:ext uri="{FF2B5EF4-FFF2-40B4-BE49-F238E27FC236}">
                <a16:creationId xmlns:a16="http://schemas.microsoft.com/office/drawing/2014/main" id="{0F8668F6-128B-81F3-5C13-127F305FA947}"/>
              </a:ext>
            </a:extLst>
          </p:cNvPr>
          <p:cNvSpPr/>
          <p:nvPr/>
        </p:nvSpPr>
        <p:spPr>
          <a:xfrm>
            <a:off x="3607791" y="2590899"/>
            <a:ext cx="2103141"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تحديات التكنولوجيا</a:t>
            </a:r>
            <a:endParaRPr lang="en-US" sz="1833"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AA1DFA1E-76F8-AB5F-EAA0-DB2033017348}"/>
              </a:ext>
            </a:extLst>
          </p:cNvPr>
          <p:cNvSpPr/>
          <p:nvPr/>
        </p:nvSpPr>
        <p:spPr>
          <a:xfrm>
            <a:off x="875904" y="2999581"/>
            <a:ext cx="4835029"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سهولة الوصول للمواد الإلكترونية تطرح تحديات جديدة لمكافحة الانتحال الرقمي</a:t>
            </a:r>
            <a:endParaRPr lang="en-US" sz="1458" dirty="0">
              <a:latin typeface="Alexandria" pitchFamily="2" charset="-78"/>
              <a:cs typeface="Alexandria" pitchFamily="2" charset="-78"/>
            </a:endParaRPr>
          </a:p>
        </p:txBody>
      </p:sp>
      <p:sp>
        <p:nvSpPr>
          <p:cNvPr id="15" name="Shape 9">
            <a:extLst>
              <a:ext uri="{FF2B5EF4-FFF2-40B4-BE49-F238E27FC236}">
                <a16:creationId xmlns:a16="http://schemas.microsoft.com/office/drawing/2014/main" id="{A63DC201-668D-8640-EE4B-58F978303651}"/>
              </a:ext>
            </a:extLst>
          </p:cNvPr>
          <p:cNvSpPr/>
          <p:nvPr/>
        </p:nvSpPr>
        <p:spPr>
          <a:xfrm>
            <a:off x="6190556" y="4007843"/>
            <a:ext cx="5339953" cy="1442343"/>
          </a:xfrm>
          <a:prstGeom prst="roundRect">
            <a:avLst>
              <a:gd name="adj" fmla="val 8453"/>
            </a:avLst>
          </a:prstGeom>
          <a:solidFill>
            <a:srgbClr val="FFFFFF"/>
          </a:solidFill>
          <a:ln w="30480">
            <a:solidFill>
              <a:srgbClr val="B4CCE3"/>
            </a:solidFill>
            <a:prstDash val="solid"/>
          </a:ln>
        </p:spPr>
        <p:txBody>
          <a:bodyPr>
            <a:spAutoFit/>
          </a:bodyPr>
          <a:lstStyle/>
          <a:p>
            <a:endParaRPr lang="en-US"/>
          </a:p>
        </p:txBody>
      </p:sp>
      <p:sp>
        <p:nvSpPr>
          <p:cNvPr id="16" name="Shape 10">
            <a:extLst>
              <a:ext uri="{FF2B5EF4-FFF2-40B4-BE49-F238E27FC236}">
                <a16:creationId xmlns:a16="http://schemas.microsoft.com/office/drawing/2014/main" id="{0F0F132B-E53D-A038-8F9B-10D877B24128}"/>
              </a:ext>
            </a:extLst>
          </p:cNvPr>
          <p:cNvSpPr/>
          <p:nvPr/>
        </p:nvSpPr>
        <p:spPr>
          <a:xfrm>
            <a:off x="11454308" y="4007843"/>
            <a:ext cx="101600" cy="1442343"/>
          </a:xfrm>
          <a:prstGeom prst="roundRect">
            <a:avLst>
              <a:gd name="adj" fmla="val 167442"/>
            </a:avLst>
          </a:prstGeom>
          <a:solidFill>
            <a:srgbClr val="84C1FA"/>
          </a:solidFill>
          <a:ln/>
        </p:spPr>
        <p:txBody>
          <a:bodyPr>
            <a:spAutoFit/>
          </a:bodyPr>
          <a:lstStyle/>
          <a:p>
            <a:endParaRPr lang="en-US"/>
          </a:p>
        </p:txBody>
      </p:sp>
      <p:sp>
        <p:nvSpPr>
          <p:cNvPr id="17" name="Text 11">
            <a:extLst>
              <a:ext uri="{FF2B5EF4-FFF2-40B4-BE49-F238E27FC236}">
                <a16:creationId xmlns:a16="http://schemas.microsoft.com/office/drawing/2014/main" id="{E382C9C1-D8CF-8A46-0E39-1A0DEA32A0F6}"/>
              </a:ext>
            </a:extLst>
          </p:cNvPr>
          <p:cNvSpPr/>
          <p:nvPr/>
        </p:nvSpPr>
        <p:spPr>
          <a:xfrm>
            <a:off x="9684983" y="4222254"/>
            <a:ext cx="1554914"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التمييز والتحيز</a:t>
            </a:r>
            <a:endParaRPr lang="en-US" sz="1833"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F51A04EF-A957-5C91-EB8C-612290B822C9}"/>
              </a:ext>
            </a:extLst>
          </p:cNvPr>
          <p:cNvSpPr/>
          <p:nvPr/>
        </p:nvSpPr>
        <p:spPr>
          <a:xfrm>
            <a:off x="6404968" y="4630936"/>
            <a:ext cx="4834930"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تحيز بسبب الخلفية الاجتماعية أو العرق أو الجنس يهدد العدالة التعليمية</a:t>
            </a:r>
            <a:endParaRPr lang="en-US" sz="1458" dirty="0">
              <a:latin typeface="Alexandria" pitchFamily="2" charset="-78"/>
              <a:cs typeface="Alexandria" pitchFamily="2" charset="-78"/>
            </a:endParaRPr>
          </a:p>
        </p:txBody>
      </p:sp>
      <p:sp>
        <p:nvSpPr>
          <p:cNvPr id="20" name="Shape 13">
            <a:extLst>
              <a:ext uri="{FF2B5EF4-FFF2-40B4-BE49-F238E27FC236}">
                <a16:creationId xmlns:a16="http://schemas.microsoft.com/office/drawing/2014/main" id="{9118D0B9-E023-2F59-B966-78C1A6BC6882}"/>
              </a:ext>
            </a:extLst>
          </p:cNvPr>
          <p:cNvSpPr/>
          <p:nvPr/>
        </p:nvSpPr>
        <p:spPr>
          <a:xfrm>
            <a:off x="661492" y="4007843"/>
            <a:ext cx="5340053" cy="1442343"/>
          </a:xfrm>
          <a:prstGeom prst="roundRect">
            <a:avLst>
              <a:gd name="adj" fmla="val 8453"/>
            </a:avLst>
          </a:prstGeom>
          <a:solidFill>
            <a:srgbClr val="FFFFFF"/>
          </a:solidFill>
          <a:ln w="30480">
            <a:solidFill>
              <a:srgbClr val="B4CCE3"/>
            </a:solidFill>
            <a:prstDash val="solid"/>
          </a:ln>
        </p:spPr>
        <p:txBody>
          <a:bodyPr>
            <a:spAutoFit/>
          </a:bodyPr>
          <a:lstStyle/>
          <a:p>
            <a:endParaRPr lang="en-US"/>
          </a:p>
        </p:txBody>
      </p:sp>
      <p:sp>
        <p:nvSpPr>
          <p:cNvPr id="21" name="Shape 14">
            <a:extLst>
              <a:ext uri="{FF2B5EF4-FFF2-40B4-BE49-F238E27FC236}">
                <a16:creationId xmlns:a16="http://schemas.microsoft.com/office/drawing/2014/main" id="{287BBEE9-2ECF-D6EE-8828-00488A35D186}"/>
              </a:ext>
            </a:extLst>
          </p:cNvPr>
          <p:cNvSpPr/>
          <p:nvPr/>
        </p:nvSpPr>
        <p:spPr>
          <a:xfrm>
            <a:off x="5925343" y="4007843"/>
            <a:ext cx="101600" cy="1442343"/>
          </a:xfrm>
          <a:prstGeom prst="roundRect">
            <a:avLst>
              <a:gd name="adj" fmla="val 167442"/>
            </a:avLst>
          </a:prstGeom>
          <a:solidFill>
            <a:srgbClr val="84C1FA"/>
          </a:solidFill>
          <a:ln/>
        </p:spPr>
        <p:txBody>
          <a:bodyPr>
            <a:spAutoFit/>
          </a:bodyPr>
          <a:lstStyle/>
          <a:p>
            <a:endParaRPr lang="en-US"/>
          </a:p>
        </p:txBody>
      </p:sp>
      <p:sp>
        <p:nvSpPr>
          <p:cNvPr id="22" name="Text 15">
            <a:extLst>
              <a:ext uri="{FF2B5EF4-FFF2-40B4-BE49-F238E27FC236}">
                <a16:creationId xmlns:a16="http://schemas.microsoft.com/office/drawing/2014/main" id="{85E410B8-5E59-B432-3289-094AD6C8C09B}"/>
              </a:ext>
            </a:extLst>
          </p:cNvPr>
          <p:cNvSpPr/>
          <p:nvPr/>
        </p:nvSpPr>
        <p:spPr>
          <a:xfrm>
            <a:off x="4095104" y="4222254"/>
            <a:ext cx="1615828"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الضغط المالي</a:t>
            </a:r>
            <a:endParaRPr lang="en-US" sz="1833" b="1" dirty="0">
              <a:solidFill>
                <a:schemeClr val="accent2">
                  <a:lumMod val="75000"/>
                </a:schemeClr>
              </a:solidFill>
              <a:latin typeface="Alexandria" pitchFamily="2" charset="-78"/>
              <a:cs typeface="Alexandria" pitchFamily="2" charset="-78"/>
            </a:endParaRPr>
          </a:p>
        </p:txBody>
      </p:sp>
      <p:sp>
        <p:nvSpPr>
          <p:cNvPr id="24" name="Text 16">
            <a:extLst>
              <a:ext uri="{FF2B5EF4-FFF2-40B4-BE49-F238E27FC236}">
                <a16:creationId xmlns:a16="http://schemas.microsoft.com/office/drawing/2014/main" id="{99573EEF-9E69-649D-6D0A-98DB106D2F03}"/>
              </a:ext>
            </a:extLst>
          </p:cNvPr>
          <p:cNvSpPr/>
          <p:nvPr/>
        </p:nvSpPr>
        <p:spPr>
          <a:xfrm>
            <a:off x="875904" y="4630936"/>
            <a:ext cx="4835029"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التمويل المشروط يؤثر على استقلالية القرارات الأكاديمية ونزاهة البحث العلمي</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142227799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39616" y="379062"/>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59577057-8CA5-0D39-A70D-911BC3438D3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84452" y="1256102"/>
            <a:ext cx="3604703" cy="5149576"/>
          </a:xfrm>
          <a:prstGeom prst="rect">
            <a:avLst/>
          </a:prstGeom>
        </p:spPr>
      </p:pic>
      <p:sp>
        <p:nvSpPr>
          <p:cNvPr id="7" name="Text 0">
            <a:extLst>
              <a:ext uri="{FF2B5EF4-FFF2-40B4-BE49-F238E27FC236}">
                <a16:creationId xmlns:a16="http://schemas.microsoft.com/office/drawing/2014/main" id="{31470F0E-AD19-104B-ECDC-EB9BE65C7663}"/>
              </a:ext>
            </a:extLst>
          </p:cNvPr>
          <p:cNvSpPr/>
          <p:nvPr/>
        </p:nvSpPr>
        <p:spPr>
          <a:xfrm>
            <a:off x="2485572" y="471846"/>
            <a:ext cx="5980804" cy="492699"/>
          </a:xfrm>
          <a:prstGeom prst="rect">
            <a:avLst/>
          </a:prstGeom>
          <a:noFill/>
          <a:ln/>
        </p:spPr>
        <p:txBody>
          <a:bodyPr wrap="none" lIns="0" tIns="0" rIns="0" bIns="0" rtlCol="0" anchor="t">
            <a:spAutoFit/>
          </a:bodyPr>
          <a:lstStyle/>
          <a:p>
            <a:pPr algn="r" rtl="1">
              <a:lnSpc>
                <a:spcPts val="4167"/>
              </a:lnSpc>
            </a:pPr>
            <a:r>
              <a:rPr lang="en-US" sz="2800" b="1" dirty="0">
                <a:solidFill>
                  <a:srgbClr val="00B0F0"/>
                </a:solidFill>
                <a:latin typeface="Alexandria" pitchFamily="2" charset="-78"/>
                <a:ea typeface="Instrument Sans Semi Bold" pitchFamily="34" charset="-122"/>
                <a:cs typeface="Alexandria" pitchFamily="2" charset="-78"/>
              </a:rPr>
              <a:t>السلوكيات والممارسات اللاأخلاقية</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4D37308E-A31E-1548-4D95-6AC9A23615B6}"/>
              </a:ext>
            </a:extLst>
          </p:cNvPr>
          <p:cNvSpPr/>
          <p:nvPr/>
        </p:nvSpPr>
        <p:spPr>
          <a:xfrm>
            <a:off x="767409" y="1245237"/>
            <a:ext cx="6992470" cy="499496"/>
          </a:xfrm>
          <a:prstGeom prst="rect">
            <a:avLst/>
          </a:prstGeom>
          <a:noFill/>
          <a:ln/>
        </p:spPr>
        <p:txBody>
          <a:bodyPr wrap="square" lIns="0" tIns="0" rIns="0" bIns="0" rtlCol="0" anchor="t">
            <a:spAutoFit/>
          </a:bodyPr>
          <a:lstStyle/>
          <a:p>
            <a:pPr algn="ctr" rtl="1">
              <a:lnSpc>
                <a:spcPts val="2000"/>
              </a:lnSpc>
            </a:pPr>
            <a:r>
              <a:rPr lang="en-US" sz="1600" dirty="0">
                <a:solidFill>
                  <a:srgbClr val="1E3063"/>
                </a:solidFill>
                <a:latin typeface="Alexandria" pitchFamily="2" charset="-78"/>
                <a:ea typeface="Instrument Sans Medium" pitchFamily="34" charset="-122"/>
                <a:cs typeface="Alexandria" pitchFamily="2" charset="-78"/>
              </a:rPr>
              <a:t>السلوكيات اللاأخلاقية هي الأفعال التي تنتهك القيم الأخلاقية وتهدد نزاهة العملية التعليمية والبحثية.</a:t>
            </a:r>
            <a:endParaRPr lang="en-US" sz="1600"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CC723736-91CE-3C05-2921-E2A5A6801956}"/>
              </a:ext>
            </a:extLst>
          </p:cNvPr>
          <p:cNvSpPr/>
          <p:nvPr/>
        </p:nvSpPr>
        <p:spPr>
          <a:xfrm>
            <a:off x="592932" y="1891011"/>
            <a:ext cx="6434138" cy="951309"/>
          </a:xfrm>
          <a:prstGeom prst="roundRect">
            <a:avLst>
              <a:gd name="adj" fmla="val 16028"/>
            </a:avLst>
          </a:prstGeom>
          <a:solidFill>
            <a:srgbClr val="CEE6FD"/>
          </a:solidFill>
          <a:ln/>
        </p:spPr>
        <p:txBody>
          <a:bodyPr>
            <a:spAutoFit/>
          </a:bodyPr>
          <a:lstStyle/>
          <a:p>
            <a:endParaRPr lang="en-US"/>
          </a:p>
        </p:txBody>
      </p:sp>
      <p:sp>
        <p:nvSpPr>
          <p:cNvPr id="10" name="Text 3">
            <a:extLst>
              <a:ext uri="{FF2B5EF4-FFF2-40B4-BE49-F238E27FC236}">
                <a16:creationId xmlns:a16="http://schemas.microsoft.com/office/drawing/2014/main" id="{D4DBFC26-650E-EA38-CD21-D607369817D8}"/>
              </a:ext>
            </a:extLst>
          </p:cNvPr>
          <p:cNvSpPr/>
          <p:nvPr/>
        </p:nvSpPr>
        <p:spPr>
          <a:xfrm>
            <a:off x="5163328" y="2060377"/>
            <a:ext cx="1694375" cy="254813"/>
          </a:xfrm>
          <a:prstGeom prst="rect">
            <a:avLst/>
          </a:prstGeom>
          <a:noFill/>
          <a:ln/>
        </p:spPr>
        <p:txBody>
          <a:bodyPr wrap="none" lIns="0" tIns="0" rIns="0" bIns="0" rtlCol="0" anchor="t">
            <a:spAutoFit/>
          </a:bodyPr>
          <a:lstStyle/>
          <a:p>
            <a:pPr algn="r" rtl="1">
              <a:lnSpc>
                <a:spcPts val="2083"/>
              </a:lnSpc>
            </a:pPr>
            <a:r>
              <a:rPr lang="en-US" sz="1667" b="1" dirty="0">
                <a:solidFill>
                  <a:schemeClr val="accent2">
                    <a:lumMod val="75000"/>
                  </a:schemeClr>
                </a:solidFill>
                <a:latin typeface="Alexandria" pitchFamily="2" charset="-78"/>
                <a:ea typeface="Instrument Sans Semi Bold" pitchFamily="34" charset="-122"/>
                <a:cs typeface="Alexandria" pitchFamily="2" charset="-78"/>
              </a:rPr>
              <a:t>الغش الأكاديمي</a:t>
            </a:r>
            <a:endParaRPr lang="en-US" sz="1667"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CD0A2E14-E936-0038-DA0D-C29C69573FC4}"/>
              </a:ext>
            </a:extLst>
          </p:cNvPr>
          <p:cNvSpPr/>
          <p:nvPr/>
        </p:nvSpPr>
        <p:spPr>
          <a:xfrm>
            <a:off x="1051626" y="2416076"/>
            <a:ext cx="5806077" cy="236731"/>
          </a:xfrm>
          <a:prstGeom prst="rect">
            <a:avLst/>
          </a:prstGeom>
          <a:noFill/>
          <a:ln/>
        </p:spPr>
        <p:txBody>
          <a:bodyPr wrap="none" lIns="0" tIns="0" rIns="0" bIns="0" rtlCol="0" anchor="t">
            <a:spAutoFit/>
          </a:bodyPr>
          <a:lstStyle/>
          <a:p>
            <a:pPr algn="r" rtl="1">
              <a:lnSpc>
                <a:spcPts val="2000"/>
              </a:lnSpc>
            </a:pPr>
            <a:r>
              <a:rPr lang="en-US" dirty="0">
                <a:solidFill>
                  <a:srgbClr val="1E3063"/>
                </a:solidFill>
                <a:latin typeface="Alexandria" pitchFamily="2" charset="-78"/>
                <a:ea typeface="Instrument Sans Medium" pitchFamily="34" charset="-122"/>
                <a:cs typeface="Alexandria" pitchFamily="2" charset="-78"/>
              </a:rPr>
              <a:t>التعاون غير المشروع في الاختبارات أو التلاعب بالبيانات في الأبحاث العلمية</a:t>
            </a:r>
            <a:endParaRPr lang="en-US"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04AC3952-0B4A-D47C-0C71-3AF011014481}"/>
              </a:ext>
            </a:extLst>
          </p:cNvPr>
          <p:cNvSpPr/>
          <p:nvPr/>
        </p:nvSpPr>
        <p:spPr>
          <a:xfrm>
            <a:off x="592932" y="2994125"/>
            <a:ext cx="6434138" cy="951309"/>
          </a:xfrm>
          <a:prstGeom prst="roundRect">
            <a:avLst>
              <a:gd name="adj" fmla="val 16028"/>
            </a:avLst>
          </a:prstGeom>
          <a:solidFill>
            <a:srgbClr val="CEE6FD"/>
          </a:solidFill>
          <a:ln/>
        </p:spPr>
        <p:txBody>
          <a:bodyPr>
            <a:spAutoFit/>
          </a:bodyPr>
          <a:lstStyle/>
          <a:p>
            <a:endParaRPr lang="en-US"/>
          </a:p>
        </p:txBody>
      </p:sp>
      <p:sp>
        <p:nvSpPr>
          <p:cNvPr id="13" name="Text 6">
            <a:extLst>
              <a:ext uri="{FF2B5EF4-FFF2-40B4-BE49-F238E27FC236}">
                <a16:creationId xmlns:a16="http://schemas.microsoft.com/office/drawing/2014/main" id="{CFC0F1B8-E94E-AD51-61B4-1130CB14487E}"/>
              </a:ext>
            </a:extLst>
          </p:cNvPr>
          <p:cNvSpPr/>
          <p:nvPr/>
        </p:nvSpPr>
        <p:spPr>
          <a:xfrm>
            <a:off x="5240273" y="3163491"/>
            <a:ext cx="1617430" cy="254813"/>
          </a:xfrm>
          <a:prstGeom prst="rect">
            <a:avLst/>
          </a:prstGeom>
          <a:noFill/>
          <a:ln/>
        </p:spPr>
        <p:txBody>
          <a:bodyPr wrap="none" lIns="0" tIns="0" rIns="0" bIns="0" rtlCol="0" anchor="t">
            <a:spAutoFit/>
          </a:bodyPr>
          <a:lstStyle/>
          <a:p>
            <a:pPr algn="r" rtl="1">
              <a:lnSpc>
                <a:spcPts val="2083"/>
              </a:lnSpc>
            </a:pPr>
            <a:r>
              <a:rPr lang="en-US" sz="1667" b="1" dirty="0">
                <a:solidFill>
                  <a:schemeClr val="accent2">
                    <a:lumMod val="75000"/>
                  </a:schemeClr>
                </a:solidFill>
                <a:latin typeface="Alexandria" pitchFamily="2" charset="-78"/>
                <a:ea typeface="Instrument Sans Semi Bold" pitchFamily="34" charset="-122"/>
                <a:cs typeface="Alexandria" pitchFamily="2" charset="-78"/>
              </a:rPr>
              <a:t>الانتحال العلمي</a:t>
            </a:r>
            <a:endParaRPr lang="en-US" sz="1667" b="1"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464AC096-4155-2C04-1F93-B9DCF75A3343}"/>
              </a:ext>
            </a:extLst>
          </p:cNvPr>
          <p:cNvSpPr/>
          <p:nvPr/>
        </p:nvSpPr>
        <p:spPr>
          <a:xfrm>
            <a:off x="755070" y="3519190"/>
            <a:ext cx="6102633" cy="236731"/>
          </a:xfrm>
          <a:prstGeom prst="rect">
            <a:avLst/>
          </a:prstGeom>
          <a:noFill/>
          <a:ln/>
        </p:spPr>
        <p:txBody>
          <a:bodyPr wrap="none" lIns="0" tIns="0" rIns="0" bIns="0" rtlCol="0" anchor="t">
            <a:spAutoFit/>
          </a:bodyPr>
          <a:lstStyle/>
          <a:p>
            <a:pPr algn="r" rtl="1">
              <a:lnSpc>
                <a:spcPts val="2000"/>
              </a:lnSpc>
            </a:pPr>
            <a:r>
              <a:rPr lang="en-US" dirty="0">
                <a:solidFill>
                  <a:srgbClr val="1E3063"/>
                </a:solidFill>
                <a:latin typeface="Alexandria" pitchFamily="2" charset="-78"/>
                <a:ea typeface="Instrument Sans Medium" pitchFamily="34" charset="-122"/>
                <a:cs typeface="Alexandria" pitchFamily="2" charset="-78"/>
              </a:rPr>
              <a:t>استخدام أعمال الآخرين دون نسبها أو التلاعب في نتائج البحث بالبيانات المزيفة</a:t>
            </a:r>
            <a:endParaRPr lang="en-US"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3EDA7D98-BB41-A893-07F0-3C9FA7F8EFD3}"/>
              </a:ext>
            </a:extLst>
          </p:cNvPr>
          <p:cNvSpPr/>
          <p:nvPr/>
        </p:nvSpPr>
        <p:spPr>
          <a:xfrm>
            <a:off x="592932" y="4097239"/>
            <a:ext cx="6434138" cy="951309"/>
          </a:xfrm>
          <a:prstGeom prst="roundRect">
            <a:avLst>
              <a:gd name="adj" fmla="val 16028"/>
            </a:avLst>
          </a:prstGeom>
          <a:solidFill>
            <a:srgbClr val="CEE6FD"/>
          </a:solidFill>
          <a:ln/>
        </p:spPr>
        <p:txBody>
          <a:bodyPr>
            <a:spAutoFit/>
          </a:bodyPr>
          <a:lstStyle/>
          <a:p>
            <a:endParaRPr lang="en-US"/>
          </a:p>
        </p:txBody>
      </p:sp>
      <p:sp>
        <p:nvSpPr>
          <p:cNvPr id="16" name="Text 9">
            <a:extLst>
              <a:ext uri="{FF2B5EF4-FFF2-40B4-BE49-F238E27FC236}">
                <a16:creationId xmlns:a16="http://schemas.microsoft.com/office/drawing/2014/main" id="{98DB448F-8140-78BB-EA75-57EA03F4080C}"/>
              </a:ext>
            </a:extLst>
          </p:cNvPr>
          <p:cNvSpPr/>
          <p:nvPr/>
        </p:nvSpPr>
        <p:spPr>
          <a:xfrm>
            <a:off x="5445457" y="4266605"/>
            <a:ext cx="1412246" cy="254813"/>
          </a:xfrm>
          <a:prstGeom prst="rect">
            <a:avLst/>
          </a:prstGeom>
          <a:noFill/>
          <a:ln/>
        </p:spPr>
        <p:txBody>
          <a:bodyPr wrap="none" lIns="0" tIns="0" rIns="0" bIns="0" rtlCol="0" anchor="t">
            <a:spAutoFit/>
          </a:bodyPr>
          <a:lstStyle/>
          <a:p>
            <a:pPr algn="r" rtl="1">
              <a:lnSpc>
                <a:spcPts val="2083"/>
              </a:lnSpc>
            </a:pPr>
            <a:r>
              <a:rPr lang="en-US" sz="1667" b="1" dirty="0">
                <a:solidFill>
                  <a:schemeClr val="accent2">
                    <a:lumMod val="75000"/>
                  </a:schemeClr>
                </a:solidFill>
                <a:latin typeface="Alexandria" pitchFamily="2" charset="-78"/>
                <a:ea typeface="Instrument Sans Semi Bold" pitchFamily="34" charset="-122"/>
                <a:cs typeface="Alexandria" pitchFamily="2" charset="-78"/>
              </a:rPr>
              <a:t>التمييز والتحيز</a:t>
            </a:r>
            <a:endParaRPr lang="en-US" sz="1667" b="1" dirty="0">
              <a:solidFill>
                <a:schemeClr val="accent2">
                  <a:lumMod val="75000"/>
                </a:schemeClr>
              </a:solidFill>
              <a:latin typeface="Alexandria" pitchFamily="2" charset="-78"/>
              <a:cs typeface="Alexandria" pitchFamily="2" charset="-78"/>
            </a:endParaRPr>
          </a:p>
        </p:txBody>
      </p:sp>
      <p:sp>
        <p:nvSpPr>
          <p:cNvPr id="17" name="Text 10">
            <a:extLst>
              <a:ext uri="{FF2B5EF4-FFF2-40B4-BE49-F238E27FC236}">
                <a16:creationId xmlns:a16="http://schemas.microsoft.com/office/drawing/2014/main" id="{F5E5392A-4348-5B8F-177E-C9E3B66E9730}"/>
              </a:ext>
            </a:extLst>
          </p:cNvPr>
          <p:cNvSpPr/>
          <p:nvPr/>
        </p:nvSpPr>
        <p:spPr>
          <a:xfrm>
            <a:off x="1101319" y="4622304"/>
            <a:ext cx="5756384" cy="236731"/>
          </a:xfrm>
          <a:prstGeom prst="rect">
            <a:avLst/>
          </a:prstGeom>
          <a:noFill/>
          <a:ln/>
        </p:spPr>
        <p:txBody>
          <a:bodyPr wrap="none" lIns="0" tIns="0" rIns="0" bIns="0" rtlCol="0" anchor="t">
            <a:spAutoFit/>
          </a:bodyPr>
          <a:lstStyle/>
          <a:p>
            <a:pPr algn="r" rtl="1">
              <a:lnSpc>
                <a:spcPts val="2000"/>
              </a:lnSpc>
            </a:pPr>
            <a:r>
              <a:rPr lang="en-US" dirty="0">
                <a:solidFill>
                  <a:srgbClr val="1E3063"/>
                </a:solidFill>
                <a:latin typeface="Alexandria" pitchFamily="2" charset="-78"/>
                <a:ea typeface="Instrument Sans Medium" pitchFamily="34" charset="-122"/>
                <a:cs typeface="Alexandria" pitchFamily="2" charset="-78"/>
              </a:rPr>
              <a:t>المعاملة غير العادلة بسبب العرق أو الجنس أو التحيز الشخصي في التقييم</a:t>
            </a:r>
            <a:endParaRPr lang="en-US" dirty="0">
              <a:latin typeface="Alexandria" pitchFamily="2" charset="-78"/>
              <a:cs typeface="Alexandria" pitchFamily="2" charset="-78"/>
            </a:endParaRPr>
          </a:p>
        </p:txBody>
      </p:sp>
      <p:sp>
        <p:nvSpPr>
          <p:cNvPr id="19" name="Shape 11">
            <a:extLst>
              <a:ext uri="{FF2B5EF4-FFF2-40B4-BE49-F238E27FC236}">
                <a16:creationId xmlns:a16="http://schemas.microsoft.com/office/drawing/2014/main" id="{ACD7B8AA-B391-E6AA-7663-F0EC1E70FBA5}"/>
              </a:ext>
            </a:extLst>
          </p:cNvPr>
          <p:cNvSpPr/>
          <p:nvPr/>
        </p:nvSpPr>
        <p:spPr>
          <a:xfrm>
            <a:off x="592932" y="5200353"/>
            <a:ext cx="6434138" cy="951309"/>
          </a:xfrm>
          <a:prstGeom prst="roundRect">
            <a:avLst>
              <a:gd name="adj" fmla="val 16028"/>
            </a:avLst>
          </a:prstGeom>
          <a:solidFill>
            <a:srgbClr val="CEE6FD"/>
          </a:solidFill>
          <a:ln/>
        </p:spPr>
        <p:txBody>
          <a:bodyPr>
            <a:spAutoFit/>
          </a:bodyPr>
          <a:lstStyle/>
          <a:p>
            <a:endParaRPr lang="en-US"/>
          </a:p>
        </p:txBody>
      </p:sp>
      <p:sp>
        <p:nvSpPr>
          <p:cNvPr id="20" name="Text 12">
            <a:extLst>
              <a:ext uri="{FF2B5EF4-FFF2-40B4-BE49-F238E27FC236}">
                <a16:creationId xmlns:a16="http://schemas.microsoft.com/office/drawing/2014/main" id="{E43D9243-BCD1-68E3-8B8A-AC1666DC1259}"/>
              </a:ext>
            </a:extLst>
          </p:cNvPr>
          <p:cNvSpPr/>
          <p:nvPr/>
        </p:nvSpPr>
        <p:spPr>
          <a:xfrm>
            <a:off x="5374925" y="5369719"/>
            <a:ext cx="1482778" cy="254813"/>
          </a:xfrm>
          <a:prstGeom prst="rect">
            <a:avLst/>
          </a:prstGeom>
          <a:noFill/>
          <a:ln/>
        </p:spPr>
        <p:txBody>
          <a:bodyPr wrap="none" lIns="0" tIns="0" rIns="0" bIns="0" rtlCol="0" anchor="t">
            <a:spAutoFit/>
          </a:bodyPr>
          <a:lstStyle/>
          <a:p>
            <a:pPr algn="r" rtl="1">
              <a:lnSpc>
                <a:spcPts val="2083"/>
              </a:lnSpc>
            </a:pPr>
            <a:r>
              <a:rPr lang="en-US" sz="1667" b="1" dirty="0">
                <a:solidFill>
                  <a:schemeClr val="accent2">
                    <a:lumMod val="75000"/>
                  </a:schemeClr>
                </a:solidFill>
                <a:latin typeface="Alexandria" pitchFamily="2" charset="-78"/>
                <a:ea typeface="Instrument Sans Semi Bold" pitchFamily="34" charset="-122"/>
                <a:cs typeface="Alexandria" pitchFamily="2" charset="-78"/>
              </a:rPr>
              <a:t>الفساد الإداري</a:t>
            </a:r>
            <a:endParaRPr lang="en-US" sz="1667" b="1" dirty="0">
              <a:solidFill>
                <a:schemeClr val="accent2">
                  <a:lumMod val="75000"/>
                </a:schemeClr>
              </a:solidFill>
              <a:latin typeface="Alexandria" pitchFamily="2" charset="-78"/>
              <a:cs typeface="Alexandria" pitchFamily="2" charset="-78"/>
            </a:endParaRPr>
          </a:p>
        </p:txBody>
      </p:sp>
      <p:sp>
        <p:nvSpPr>
          <p:cNvPr id="21" name="Text 13">
            <a:extLst>
              <a:ext uri="{FF2B5EF4-FFF2-40B4-BE49-F238E27FC236}">
                <a16:creationId xmlns:a16="http://schemas.microsoft.com/office/drawing/2014/main" id="{5694DDAB-366D-5C4D-FDDC-3DEE2B566182}"/>
              </a:ext>
            </a:extLst>
          </p:cNvPr>
          <p:cNvSpPr/>
          <p:nvPr/>
        </p:nvSpPr>
        <p:spPr>
          <a:xfrm>
            <a:off x="918577" y="5725419"/>
            <a:ext cx="5939126" cy="236731"/>
          </a:xfrm>
          <a:prstGeom prst="rect">
            <a:avLst/>
          </a:prstGeom>
          <a:noFill/>
          <a:ln/>
        </p:spPr>
        <p:txBody>
          <a:bodyPr wrap="none" lIns="0" tIns="0" rIns="0" bIns="0" rtlCol="0" anchor="t">
            <a:spAutoFit/>
          </a:bodyPr>
          <a:lstStyle/>
          <a:p>
            <a:pPr algn="r" rtl="1">
              <a:lnSpc>
                <a:spcPts val="2000"/>
              </a:lnSpc>
            </a:pPr>
            <a:r>
              <a:rPr lang="en-US" dirty="0">
                <a:solidFill>
                  <a:srgbClr val="1E3063"/>
                </a:solidFill>
                <a:latin typeface="Alexandria" pitchFamily="2" charset="-78"/>
                <a:ea typeface="Instrument Sans Medium" pitchFamily="34" charset="-122"/>
                <a:cs typeface="Alexandria" pitchFamily="2" charset="-78"/>
              </a:rPr>
              <a:t>المحسوبية في التعيينات والترقيات أو استغلال التمويل لأغراض غير تعليمية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81739381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AB4254F-82A3-E9CC-6B8F-33C93ADEB93E}"/>
              </a:ext>
            </a:extLst>
          </p:cNvPr>
          <p:cNvSpPr/>
          <p:nvPr/>
        </p:nvSpPr>
        <p:spPr>
          <a:xfrm>
            <a:off x="6832107" y="1166813"/>
            <a:ext cx="4698402" cy="531171"/>
          </a:xfrm>
          <a:prstGeom prst="rect">
            <a:avLst/>
          </a:prstGeom>
          <a:noFill/>
          <a:ln/>
        </p:spPr>
        <p:txBody>
          <a:bodyPr wrap="none" lIns="0" tIns="0" rIns="0" bIns="0" rtlCol="0" anchor="t">
            <a:spAutoFit/>
          </a:bodyPr>
          <a:lstStyle/>
          <a:p>
            <a:pPr algn="r" rtl="1">
              <a:lnSpc>
                <a:spcPts val="4625"/>
              </a:lnSpc>
            </a:pPr>
            <a:r>
              <a:rPr lang="ar-SA" sz="2800" b="1" dirty="0">
                <a:solidFill>
                  <a:srgbClr val="00B0F0"/>
                </a:solidFill>
                <a:latin typeface="Alexandria" pitchFamily="2" charset="-78"/>
                <a:ea typeface="Instrument Sans Semi Bold" pitchFamily="34" charset="-122"/>
                <a:cs typeface="Alexandria" pitchFamily="2" charset="-78"/>
              </a:rPr>
              <a:t>تابع: </a:t>
            </a:r>
            <a:r>
              <a:rPr lang="en-US" sz="2800" b="1" dirty="0" err="1">
                <a:solidFill>
                  <a:srgbClr val="00B0F0"/>
                </a:solidFill>
                <a:latin typeface="Alexandria" pitchFamily="2" charset="-78"/>
                <a:ea typeface="Instrument Sans Semi Bold" pitchFamily="34" charset="-122"/>
                <a:cs typeface="Alexandria" pitchFamily="2" charset="-78"/>
              </a:rPr>
              <a:t>السلوكيات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اللاأخلاقية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DEDCA86D-BFE9-F285-6590-3A36D406DC47}"/>
              </a:ext>
            </a:extLst>
          </p:cNvPr>
          <p:cNvSpPr/>
          <p:nvPr/>
        </p:nvSpPr>
        <p:spPr>
          <a:xfrm>
            <a:off x="3357959" y="2253556"/>
            <a:ext cx="2507457" cy="1820367"/>
          </a:xfrm>
          <a:prstGeom prst="roundRect">
            <a:avLst>
              <a:gd name="adj" fmla="val 9345"/>
            </a:avLst>
          </a:prstGeom>
          <a:solidFill>
            <a:srgbClr val="FFFFFF"/>
          </a:solidFill>
          <a:ln w="30480">
            <a:solidFill>
              <a:srgbClr val="B4CCE3"/>
            </a:solidFill>
            <a:prstDash val="solid"/>
          </a:ln>
        </p:spPr>
        <p:txBody>
          <a:bodyPr>
            <a:spAutoFit/>
          </a:bodyPr>
          <a:lstStyle/>
          <a:p>
            <a:endParaRPr lang="en-US"/>
          </a:p>
        </p:txBody>
      </p:sp>
      <p:sp>
        <p:nvSpPr>
          <p:cNvPr id="8" name="Text 2">
            <a:extLst>
              <a:ext uri="{FF2B5EF4-FFF2-40B4-BE49-F238E27FC236}">
                <a16:creationId xmlns:a16="http://schemas.microsoft.com/office/drawing/2014/main" id="{8C975AE8-D4F5-F88E-10EB-308131FAAB4E}"/>
              </a:ext>
            </a:extLst>
          </p:cNvPr>
          <p:cNvSpPr/>
          <p:nvPr/>
        </p:nvSpPr>
        <p:spPr>
          <a:xfrm>
            <a:off x="3380784" y="2419693"/>
            <a:ext cx="239488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انتهاك حقوق الطلاب</a:t>
            </a:r>
            <a:endParaRPr lang="en-US" sz="1833"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E5416F4A-603C-01EC-6BD3-AD511CB9F55F}"/>
              </a:ext>
            </a:extLst>
          </p:cNvPr>
          <p:cNvSpPr/>
          <p:nvPr/>
        </p:nvSpPr>
        <p:spPr>
          <a:xfrm>
            <a:off x="3438175" y="2952254"/>
            <a:ext cx="2337495"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استغلال السلطة أو التسلط والتحرش الجسدي أو النفسي في البيئة التعليمية</a:t>
            </a:r>
            <a:endParaRPr lang="en-US" sz="1458"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4800B49B-4211-E6C8-FAD1-DAA64897A541}"/>
              </a:ext>
            </a:extLst>
          </p:cNvPr>
          <p:cNvSpPr/>
          <p:nvPr/>
        </p:nvSpPr>
        <p:spPr>
          <a:xfrm>
            <a:off x="661492" y="2253556"/>
            <a:ext cx="2507457" cy="1820367"/>
          </a:xfrm>
          <a:prstGeom prst="roundRect">
            <a:avLst>
              <a:gd name="adj" fmla="val 9345"/>
            </a:avLst>
          </a:prstGeom>
          <a:solidFill>
            <a:srgbClr val="FFFFFF"/>
          </a:solidFill>
          <a:ln w="30480">
            <a:solidFill>
              <a:srgbClr val="B4CCE3"/>
            </a:solidFill>
            <a:prstDash val="solid"/>
          </a:ln>
        </p:spPr>
        <p:txBody>
          <a:bodyPr>
            <a:spAutoFit/>
          </a:bodyPr>
          <a:lstStyle/>
          <a:p>
            <a:endParaRPr lang="en-US"/>
          </a:p>
        </p:txBody>
      </p:sp>
      <p:sp>
        <p:nvSpPr>
          <p:cNvPr id="11" name="Text 5">
            <a:extLst>
              <a:ext uri="{FF2B5EF4-FFF2-40B4-BE49-F238E27FC236}">
                <a16:creationId xmlns:a16="http://schemas.microsoft.com/office/drawing/2014/main" id="{37D6D4FB-7509-472B-DFFC-AA21B521B26D}"/>
              </a:ext>
            </a:extLst>
          </p:cNvPr>
          <p:cNvSpPr/>
          <p:nvPr/>
        </p:nvSpPr>
        <p:spPr>
          <a:xfrm>
            <a:off x="1248941" y="2467968"/>
            <a:ext cx="170559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التلاعب بالنتائج</a:t>
            </a:r>
            <a:endParaRPr lang="en-US" sz="1833"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C117868E-6915-AA66-DE40-DB456FFBB092}"/>
              </a:ext>
            </a:extLst>
          </p:cNvPr>
          <p:cNvSpPr/>
          <p:nvPr/>
        </p:nvSpPr>
        <p:spPr>
          <a:xfrm>
            <a:off x="661492" y="2952254"/>
            <a:ext cx="2401540"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تغيير الدرجات أو التمييز في التصحيح لأغراض شخصية بعيدًا عن الجدارة الأكاديمية</a:t>
            </a:r>
            <a:endParaRPr lang="en-US" sz="1458"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F0D1E5AF-881F-BCE9-D3CF-A4A7BEE8FB75}"/>
              </a:ext>
            </a:extLst>
          </p:cNvPr>
          <p:cNvSpPr/>
          <p:nvPr/>
        </p:nvSpPr>
        <p:spPr>
          <a:xfrm>
            <a:off x="3628380" y="4589735"/>
            <a:ext cx="5203924" cy="1215529"/>
          </a:xfrm>
          <a:prstGeom prst="roundRect">
            <a:avLst>
              <a:gd name="adj" fmla="val 13996"/>
            </a:avLst>
          </a:prstGeom>
          <a:solidFill>
            <a:srgbClr val="FFFFFF"/>
          </a:solidFill>
          <a:ln w="30480">
            <a:solidFill>
              <a:srgbClr val="B4CCE3"/>
            </a:solidFill>
            <a:prstDash val="solid"/>
          </a:ln>
        </p:spPr>
        <p:txBody>
          <a:bodyPr>
            <a:spAutoFit/>
          </a:bodyPr>
          <a:lstStyle/>
          <a:p>
            <a:endParaRPr lang="en-US"/>
          </a:p>
        </p:txBody>
      </p:sp>
      <p:sp>
        <p:nvSpPr>
          <p:cNvPr id="14" name="Text 8">
            <a:extLst>
              <a:ext uri="{FF2B5EF4-FFF2-40B4-BE49-F238E27FC236}">
                <a16:creationId xmlns:a16="http://schemas.microsoft.com/office/drawing/2014/main" id="{CC36B363-0766-1910-B14E-641AD76EB795}"/>
              </a:ext>
            </a:extLst>
          </p:cNvPr>
          <p:cNvSpPr/>
          <p:nvPr/>
        </p:nvSpPr>
        <p:spPr>
          <a:xfrm>
            <a:off x="6447058" y="4704925"/>
            <a:ext cx="2196114"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عدم الالتزام المهني</a:t>
            </a:r>
            <a:endParaRPr lang="en-US" sz="1833"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4AD7500C-B097-8539-80A4-7B7CF44DC279}"/>
              </a:ext>
            </a:extLst>
          </p:cNvPr>
          <p:cNvSpPr/>
          <p:nvPr/>
        </p:nvSpPr>
        <p:spPr>
          <a:xfrm>
            <a:off x="3824547" y="5099422"/>
            <a:ext cx="4811589" cy="584775"/>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الغياب المتكرر وعدم إعداد الدروس أو إهمال جودة البحث العلمي</a:t>
            </a:r>
            <a:endParaRPr lang="en-US" sz="1458"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BC833261-7FAE-1EEC-8F74-C5738D989509}"/>
              </a:ext>
            </a:extLst>
          </p:cNvPr>
          <p:cNvSpPr/>
          <p:nvPr/>
        </p:nvSpPr>
        <p:spPr>
          <a:xfrm>
            <a:off x="9029402" y="2253556"/>
            <a:ext cx="2507457" cy="1820367"/>
          </a:xfrm>
          <a:prstGeom prst="roundRect">
            <a:avLst>
              <a:gd name="adj" fmla="val 9345"/>
            </a:avLst>
          </a:prstGeom>
          <a:solidFill>
            <a:srgbClr val="FFFFFF"/>
          </a:solidFill>
          <a:ln w="30480">
            <a:solidFill>
              <a:srgbClr val="B4CCE3"/>
            </a:solidFill>
            <a:prstDash val="solid"/>
          </a:ln>
        </p:spPr>
        <p:txBody>
          <a:bodyPr>
            <a:spAutoFit/>
          </a:bodyPr>
          <a:lstStyle/>
          <a:p>
            <a:endParaRPr lang="en-US"/>
          </a:p>
        </p:txBody>
      </p:sp>
      <p:sp>
        <p:nvSpPr>
          <p:cNvPr id="17" name="Text 11">
            <a:extLst>
              <a:ext uri="{FF2B5EF4-FFF2-40B4-BE49-F238E27FC236}">
                <a16:creationId xmlns:a16="http://schemas.microsoft.com/office/drawing/2014/main" id="{B421296C-8623-47B9-2C4B-BD0483D20B35}"/>
              </a:ext>
            </a:extLst>
          </p:cNvPr>
          <p:cNvSpPr/>
          <p:nvPr/>
        </p:nvSpPr>
        <p:spPr>
          <a:xfrm>
            <a:off x="9181308" y="2396682"/>
            <a:ext cx="2082301"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انتهاك الخصوصية</a:t>
            </a:r>
            <a:endParaRPr lang="en-US" sz="1833"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6AF27F54-E23E-BA87-E056-F5DCB7C2ABEA}"/>
              </a:ext>
            </a:extLst>
          </p:cNvPr>
          <p:cNvSpPr/>
          <p:nvPr/>
        </p:nvSpPr>
        <p:spPr>
          <a:xfrm>
            <a:off x="9109618" y="2952254"/>
            <a:ext cx="2314974"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الكشف عن معلومات الطلاب الشخصية أو التدخل في خياراتهم الأكاديمية</a:t>
            </a:r>
            <a:endParaRPr lang="en-US" sz="1458" dirty="0">
              <a:latin typeface="Alexandria" pitchFamily="2" charset="-78"/>
              <a:cs typeface="Alexandria" pitchFamily="2" charset="-78"/>
            </a:endParaRPr>
          </a:p>
        </p:txBody>
      </p:sp>
      <p:sp>
        <p:nvSpPr>
          <p:cNvPr id="20" name="Shape 13">
            <a:extLst>
              <a:ext uri="{FF2B5EF4-FFF2-40B4-BE49-F238E27FC236}">
                <a16:creationId xmlns:a16="http://schemas.microsoft.com/office/drawing/2014/main" id="{14550EFD-ED60-1C5C-3A4D-778EFC872FD8}"/>
              </a:ext>
            </a:extLst>
          </p:cNvPr>
          <p:cNvSpPr/>
          <p:nvPr/>
        </p:nvSpPr>
        <p:spPr>
          <a:xfrm>
            <a:off x="6332934" y="2253556"/>
            <a:ext cx="2507457" cy="1820367"/>
          </a:xfrm>
          <a:prstGeom prst="roundRect">
            <a:avLst>
              <a:gd name="adj" fmla="val 9345"/>
            </a:avLst>
          </a:prstGeom>
          <a:solidFill>
            <a:srgbClr val="FFFFFF"/>
          </a:solidFill>
          <a:ln w="30480">
            <a:solidFill>
              <a:srgbClr val="B4CCE3"/>
            </a:solidFill>
            <a:prstDash val="solid"/>
          </a:ln>
        </p:spPr>
        <p:txBody>
          <a:bodyPr>
            <a:spAutoFit/>
          </a:bodyPr>
          <a:lstStyle/>
          <a:p>
            <a:endParaRPr lang="en-US"/>
          </a:p>
        </p:txBody>
      </p:sp>
      <p:sp>
        <p:nvSpPr>
          <p:cNvPr id="21" name="Text 14">
            <a:extLst>
              <a:ext uri="{FF2B5EF4-FFF2-40B4-BE49-F238E27FC236}">
                <a16:creationId xmlns:a16="http://schemas.microsoft.com/office/drawing/2014/main" id="{0E00381F-E8C7-EFAF-5B76-52F011B08505}"/>
              </a:ext>
            </a:extLst>
          </p:cNvPr>
          <p:cNvSpPr/>
          <p:nvPr/>
        </p:nvSpPr>
        <p:spPr>
          <a:xfrm>
            <a:off x="6702044" y="2396682"/>
            <a:ext cx="1853071"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استغلال المكانة</a:t>
            </a:r>
            <a:endParaRPr lang="en-US" sz="1833" b="1" dirty="0">
              <a:solidFill>
                <a:schemeClr val="accent2">
                  <a:lumMod val="75000"/>
                </a:schemeClr>
              </a:solidFill>
              <a:latin typeface="Alexandria" pitchFamily="2" charset="-78"/>
              <a:cs typeface="Alexandria" pitchFamily="2" charset="-78"/>
            </a:endParaRPr>
          </a:p>
        </p:txBody>
      </p:sp>
      <p:sp>
        <p:nvSpPr>
          <p:cNvPr id="22" name="Text 15">
            <a:extLst>
              <a:ext uri="{FF2B5EF4-FFF2-40B4-BE49-F238E27FC236}">
                <a16:creationId xmlns:a16="http://schemas.microsoft.com/office/drawing/2014/main" id="{6B655090-0DD4-580B-4D6B-98F61462AEB0}"/>
              </a:ext>
            </a:extLst>
          </p:cNvPr>
          <p:cNvSpPr/>
          <p:nvPr/>
        </p:nvSpPr>
        <p:spPr>
          <a:xfrm>
            <a:off x="6398530" y="2999431"/>
            <a:ext cx="2376264"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التأثير في الطلاب لتحقيق أهداف شخصية بطريقة تتعارض مع الأخلاق المهنية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425795498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077A8829-D7E7-E455-C270-3B2E857A83B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9631" y="1279261"/>
            <a:ext cx="3992459" cy="4958052"/>
          </a:xfrm>
          <a:prstGeom prst="rect">
            <a:avLst/>
          </a:prstGeom>
        </p:spPr>
      </p:pic>
      <p:sp>
        <p:nvSpPr>
          <p:cNvPr id="7" name="Text 0">
            <a:extLst>
              <a:ext uri="{FF2B5EF4-FFF2-40B4-BE49-F238E27FC236}">
                <a16:creationId xmlns:a16="http://schemas.microsoft.com/office/drawing/2014/main" id="{8AA7BD3B-60DD-B61D-229C-605B0A0266B0}"/>
              </a:ext>
            </a:extLst>
          </p:cNvPr>
          <p:cNvSpPr/>
          <p:nvPr/>
        </p:nvSpPr>
        <p:spPr>
          <a:xfrm>
            <a:off x="5233492" y="1309786"/>
            <a:ext cx="6297018" cy="543803"/>
          </a:xfrm>
          <a:prstGeom prst="rect">
            <a:avLst/>
          </a:prstGeom>
          <a:noFill/>
          <a:ln/>
        </p:spPr>
        <p:txBody>
          <a:bodyPr wrap="squar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علامات اكتساب </a:t>
            </a:r>
            <a:r>
              <a:rPr lang="en-US" sz="2800" b="1" dirty="0" err="1">
                <a:solidFill>
                  <a:srgbClr val="00B0F0"/>
                </a:solidFill>
                <a:latin typeface="Alexandria" pitchFamily="2" charset="-78"/>
                <a:ea typeface="Instrument Sans Semi Bold" pitchFamily="34" charset="-122"/>
                <a:cs typeface="Alexandria" pitchFamily="2" charset="-78"/>
              </a:rPr>
              <a:t>الأخلاقيات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المهنية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DCE8D681-372A-14AF-1139-258C44F3F576}"/>
              </a:ext>
            </a:extLst>
          </p:cNvPr>
          <p:cNvSpPr/>
          <p:nvPr/>
        </p:nvSpPr>
        <p:spPr>
          <a:xfrm>
            <a:off x="4291348" y="2242203"/>
            <a:ext cx="7239161" cy="281487"/>
          </a:xfrm>
          <a:prstGeom prst="rect">
            <a:avLst/>
          </a:prstGeom>
          <a:noFill/>
          <a:ln/>
        </p:spPr>
        <p:txBody>
          <a:bodyPr wrap="none" lIns="0" tIns="0" rIns="0" bIns="0" rtlCol="0" anchor="t">
            <a:spAutoFit/>
          </a:bodyPr>
          <a:lstStyle/>
          <a:p>
            <a:pPr algn="r" rtl="1">
              <a:lnSpc>
                <a:spcPts val="2375"/>
              </a:lnSpc>
            </a:pPr>
            <a:r>
              <a:rPr lang="en-US" sz="1600" dirty="0">
                <a:solidFill>
                  <a:srgbClr val="1E3063"/>
                </a:solidFill>
                <a:latin typeface="Alexandria" pitchFamily="2" charset="-78"/>
                <a:ea typeface="Instrument Sans Medium" pitchFamily="34" charset="-122"/>
                <a:cs typeface="Alexandria" pitchFamily="2" charset="-78"/>
              </a:rPr>
              <a:t>اكتساب الأخلاقيات المهنية يظهر في سلوكيات وممارسات يومية ومهنية واضحة.</a:t>
            </a:r>
            <a:endParaRPr lang="en-US" sz="1600" dirty="0">
              <a:latin typeface="Alexandria" pitchFamily="2" charset="-78"/>
              <a:cs typeface="Alexandria" pitchFamily="2" charset="-78"/>
            </a:endParaRPr>
          </a:p>
        </p:txBody>
      </p:sp>
      <p:sp>
        <p:nvSpPr>
          <p:cNvPr id="10" name="Text 2">
            <a:extLst>
              <a:ext uri="{FF2B5EF4-FFF2-40B4-BE49-F238E27FC236}">
                <a16:creationId xmlns:a16="http://schemas.microsoft.com/office/drawing/2014/main" id="{CF27DE0C-5C29-818F-DA58-546B9C2E3D70}"/>
              </a:ext>
            </a:extLst>
          </p:cNvPr>
          <p:cNvSpPr/>
          <p:nvPr/>
        </p:nvSpPr>
        <p:spPr>
          <a:xfrm>
            <a:off x="8777961" y="3289598"/>
            <a:ext cx="204382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النزاهة والشفافية</a:t>
            </a:r>
            <a:endParaRPr lang="en-US" sz="1833" b="1"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D144D618-D8F2-0680-E539-BCDADC81DDD5}"/>
              </a:ext>
            </a:extLst>
          </p:cNvPr>
          <p:cNvSpPr/>
          <p:nvPr/>
        </p:nvSpPr>
        <p:spPr>
          <a:xfrm>
            <a:off x="4826559" y="3698280"/>
            <a:ext cx="5995231" cy="276999"/>
          </a:xfrm>
          <a:prstGeom prst="rect">
            <a:avLst/>
          </a:prstGeom>
          <a:noFill/>
          <a:ln/>
        </p:spPr>
        <p:txBody>
          <a:bodyPr wrap="non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تقديم المعلومات صريحة وصادقة واتخاذ قرارات عادلة دون إخفاء للحقائق</a:t>
            </a:r>
            <a:endParaRPr lang="en-US" sz="1458" dirty="0">
              <a:latin typeface="Alexandria" pitchFamily="2" charset="-78"/>
              <a:cs typeface="Alexandria" pitchFamily="2" charset="-78"/>
            </a:endParaRPr>
          </a:p>
        </p:txBody>
      </p:sp>
      <p:sp>
        <p:nvSpPr>
          <p:cNvPr id="13" name="Text 4">
            <a:extLst>
              <a:ext uri="{FF2B5EF4-FFF2-40B4-BE49-F238E27FC236}">
                <a16:creationId xmlns:a16="http://schemas.microsoft.com/office/drawing/2014/main" id="{E495707D-148D-317F-4D98-06368A9CDE96}"/>
              </a:ext>
            </a:extLst>
          </p:cNvPr>
          <p:cNvSpPr/>
          <p:nvPr/>
        </p:nvSpPr>
        <p:spPr>
          <a:xfrm>
            <a:off x="8567967" y="4378722"/>
            <a:ext cx="2253823"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المساءلة الشخصية</a:t>
            </a:r>
            <a:endParaRPr lang="en-US" sz="1833" b="1" dirty="0">
              <a:solidFill>
                <a:schemeClr val="accent2">
                  <a:lumMod val="75000"/>
                </a:schemeClr>
              </a:solidFill>
              <a:latin typeface="Alexandria" pitchFamily="2" charset="-78"/>
              <a:cs typeface="Alexandria" pitchFamily="2" charset="-78"/>
            </a:endParaRPr>
          </a:p>
        </p:txBody>
      </p:sp>
      <p:sp>
        <p:nvSpPr>
          <p:cNvPr id="14" name="Text 5">
            <a:extLst>
              <a:ext uri="{FF2B5EF4-FFF2-40B4-BE49-F238E27FC236}">
                <a16:creationId xmlns:a16="http://schemas.microsoft.com/office/drawing/2014/main" id="{B3AD9B5E-F49F-5CB9-D812-9FBE370E7777}"/>
              </a:ext>
            </a:extLst>
          </p:cNvPr>
          <p:cNvSpPr/>
          <p:nvPr/>
        </p:nvSpPr>
        <p:spPr>
          <a:xfrm>
            <a:off x="4778469" y="4787404"/>
            <a:ext cx="6043321" cy="276999"/>
          </a:xfrm>
          <a:prstGeom prst="rect">
            <a:avLst/>
          </a:prstGeom>
          <a:noFill/>
          <a:ln/>
        </p:spPr>
        <p:txBody>
          <a:bodyPr wrap="non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تحمّل المسؤولية عن القرارات، والاعتراف بالأخطاء واتخاذ إجراءات لتصحيحها</a:t>
            </a:r>
            <a:endParaRPr lang="en-US" sz="1458" dirty="0">
              <a:latin typeface="Alexandria" pitchFamily="2" charset="-78"/>
              <a:cs typeface="Alexandria" pitchFamily="2" charset="-78"/>
            </a:endParaRPr>
          </a:p>
        </p:txBody>
      </p:sp>
      <p:sp>
        <p:nvSpPr>
          <p:cNvPr id="16" name="Text 6">
            <a:extLst>
              <a:ext uri="{FF2B5EF4-FFF2-40B4-BE49-F238E27FC236}">
                <a16:creationId xmlns:a16="http://schemas.microsoft.com/office/drawing/2014/main" id="{E34A03AE-CFD5-9580-590D-B3517F001A2D}"/>
              </a:ext>
            </a:extLst>
          </p:cNvPr>
          <p:cNvSpPr/>
          <p:nvPr/>
        </p:nvSpPr>
        <p:spPr>
          <a:xfrm>
            <a:off x="7981269" y="5467846"/>
            <a:ext cx="2840521"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الالتزام بالمواعيد والنظام</a:t>
            </a:r>
            <a:endParaRPr lang="en-US" sz="1833" b="1" dirty="0">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1D14BCFD-E446-44D9-B7B0-5C88DA0ABF0E}"/>
              </a:ext>
            </a:extLst>
          </p:cNvPr>
          <p:cNvSpPr/>
          <p:nvPr/>
        </p:nvSpPr>
        <p:spPr>
          <a:xfrm>
            <a:off x="5248149" y="5876528"/>
            <a:ext cx="5573641" cy="276999"/>
          </a:xfrm>
          <a:prstGeom prst="rect">
            <a:avLst/>
          </a:prstGeom>
          <a:noFill/>
          <a:ln/>
        </p:spPr>
        <p:txBody>
          <a:bodyPr wrap="non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احترام الوقت والتنظيم الجيد للمهام بما يعزز كفاءة العمل الأكاديمي</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3998160734"/>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AC1279A-7412-4000-BAFB-62F3D05CB519}"/>
              </a:ext>
            </a:extLst>
          </p:cNvPr>
          <p:cNvSpPr/>
          <p:nvPr/>
        </p:nvSpPr>
        <p:spPr>
          <a:xfrm>
            <a:off x="4530195" y="1458616"/>
            <a:ext cx="7000314" cy="531171"/>
          </a:xfrm>
          <a:prstGeom prst="rect">
            <a:avLst/>
          </a:prstGeom>
          <a:noFill/>
          <a:ln/>
        </p:spPr>
        <p:txBody>
          <a:bodyPr wrap="none" lIns="0" tIns="0" rIns="0" bIns="0" rtlCol="0" anchor="t">
            <a:spAutoFit/>
          </a:bodyPr>
          <a:lstStyle/>
          <a:p>
            <a:pPr algn="r" rtl="1">
              <a:lnSpc>
                <a:spcPts val="4625"/>
              </a:lnSpc>
            </a:pPr>
            <a:r>
              <a:rPr lang="ar-SA" sz="2800" b="1" dirty="0">
                <a:solidFill>
                  <a:srgbClr val="00B0F0"/>
                </a:solidFill>
                <a:latin typeface="Alexandria" pitchFamily="2" charset="-78"/>
                <a:ea typeface="Instrument Sans Semi Bold" pitchFamily="34" charset="-122"/>
                <a:cs typeface="Alexandria" pitchFamily="2" charset="-78"/>
              </a:rPr>
              <a:t>تابع: </a:t>
            </a:r>
            <a:r>
              <a:rPr lang="en-US" sz="2800" b="1" dirty="0" err="1">
                <a:solidFill>
                  <a:srgbClr val="00B0F0"/>
                </a:solidFill>
                <a:latin typeface="Alexandria" pitchFamily="2" charset="-78"/>
                <a:ea typeface="Instrument Sans Semi Bold" pitchFamily="34" charset="-122"/>
                <a:cs typeface="Alexandria" pitchFamily="2" charset="-78"/>
              </a:rPr>
              <a:t>علامات</a:t>
            </a:r>
            <a:r>
              <a:rPr lang="en-US" sz="2800" b="1" dirty="0">
                <a:solidFill>
                  <a:srgbClr val="00B0F0"/>
                </a:solidFill>
                <a:latin typeface="Alexandria" pitchFamily="2" charset="-78"/>
                <a:ea typeface="Instrument Sans Semi Bold" pitchFamily="34" charset="-122"/>
                <a:cs typeface="Alexandria" pitchFamily="2" charset="-78"/>
              </a:rPr>
              <a:t> اكتساب </a:t>
            </a:r>
            <a:r>
              <a:rPr lang="en-US" sz="2800" b="1" dirty="0" err="1">
                <a:solidFill>
                  <a:srgbClr val="00B0F0"/>
                </a:solidFill>
                <a:latin typeface="Alexandria" pitchFamily="2" charset="-78"/>
                <a:ea typeface="Instrument Sans Semi Bold" pitchFamily="34" charset="-122"/>
                <a:cs typeface="Alexandria" pitchFamily="2" charset="-78"/>
              </a:rPr>
              <a:t>الأخلاقيات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المهنية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70DDF984-5F83-3A95-33E6-FC9690B1E118}"/>
              </a:ext>
            </a:extLst>
          </p:cNvPr>
          <p:cNvSpPr/>
          <p:nvPr/>
        </p:nvSpPr>
        <p:spPr>
          <a:xfrm>
            <a:off x="6190556" y="2427288"/>
            <a:ext cx="5339953" cy="1391543"/>
          </a:xfrm>
          <a:prstGeom prst="roundRect">
            <a:avLst>
              <a:gd name="adj" fmla="val 12225"/>
            </a:avLst>
          </a:prstGeom>
          <a:solidFill>
            <a:srgbClr val="CEE6FD"/>
          </a:solidFill>
          <a:ln/>
        </p:spPr>
        <p:txBody>
          <a:bodyPr>
            <a:spAutoFit/>
          </a:bodyPr>
          <a:lstStyle/>
          <a:p>
            <a:endParaRPr lang="en-US"/>
          </a:p>
        </p:txBody>
      </p:sp>
      <p:sp>
        <p:nvSpPr>
          <p:cNvPr id="8" name="Text 2">
            <a:extLst>
              <a:ext uri="{FF2B5EF4-FFF2-40B4-BE49-F238E27FC236}">
                <a16:creationId xmlns:a16="http://schemas.microsoft.com/office/drawing/2014/main" id="{3B2E7591-7925-1AA9-62EC-8F2071BE3ED8}"/>
              </a:ext>
            </a:extLst>
          </p:cNvPr>
          <p:cNvSpPr/>
          <p:nvPr/>
        </p:nvSpPr>
        <p:spPr>
          <a:xfrm>
            <a:off x="8816767" y="2616299"/>
            <a:ext cx="2524730"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السلوك المهني الرفيع</a:t>
            </a:r>
            <a:endParaRPr lang="en-US" sz="1833"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8BD9C118-15E5-AE8A-DBCB-10FB88DB4E5C}"/>
              </a:ext>
            </a:extLst>
          </p:cNvPr>
          <p:cNvSpPr/>
          <p:nvPr/>
        </p:nvSpPr>
        <p:spPr>
          <a:xfrm>
            <a:off x="6379568" y="3024982"/>
            <a:ext cx="4961930"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التعامل بالاحترام والرقي مع الآخرين حتى في الظروف الصعبة، والعمل بروح الفريق</a:t>
            </a:r>
            <a:endParaRPr lang="en-US" sz="1458"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6781AFC3-4F38-4654-299A-033808B64EA7}"/>
              </a:ext>
            </a:extLst>
          </p:cNvPr>
          <p:cNvSpPr/>
          <p:nvPr/>
        </p:nvSpPr>
        <p:spPr>
          <a:xfrm>
            <a:off x="661492" y="2427288"/>
            <a:ext cx="5340053" cy="1391543"/>
          </a:xfrm>
          <a:prstGeom prst="roundRect">
            <a:avLst>
              <a:gd name="adj" fmla="val 12225"/>
            </a:avLst>
          </a:prstGeom>
          <a:solidFill>
            <a:srgbClr val="CEE6FD"/>
          </a:solidFill>
          <a:ln/>
        </p:spPr>
        <p:txBody>
          <a:bodyPr>
            <a:spAutoFit/>
          </a:bodyPr>
          <a:lstStyle/>
          <a:p>
            <a:endParaRPr lang="en-US"/>
          </a:p>
        </p:txBody>
      </p:sp>
      <p:sp>
        <p:nvSpPr>
          <p:cNvPr id="11" name="Text 5">
            <a:extLst>
              <a:ext uri="{FF2B5EF4-FFF2-40B4-BE49-F238E27FC236}">
                <a16:creationId xmlns:a16="http://schemas.microsoft.com/office/drawing/2014/main" id="{1AA6B2E8-0AA8-32D9-451C-3FA73807C157}"/>
              </a:ext>
            </a:extLst>
          </p:cNvPr>
          <p:cNvSpPr/>
          <p:nvPr/>
        </p:nvSpPr>
        <p:spPr>
          <a:xfrm>
            <a:off x="2824534" y="2616299"/>
            <a:ext cx="2987998"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السرية وحماية الخصوصية</a:t>
            </a:r>
            <a:endParaRPr lang="en-US" sz="1833"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C3C54B65-5682-079C-A0DA-867A8972DE8A}"/>
              </a:ext>
            </a:extLst>
          </p:cNvPr>
          <p:cNvSpPr/>
          <p:nvPr/>
        </p:nvSpPr>
        <p:spPr>
          <a:xfrm>
            <a:off x="850504" y="3024982"/>
            <a:ext cx="4962029"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الحفاظ على المعلومات الحساسة واحترام حقوق الآخرين وعدم انتهاك خصوصياتهم</a:t>
            </a:r>
            <a:endParaRPr lang="en-US" sz="1458"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5194F410-C724-944D-E5BF-CB3DB70E5F41}"/>
              </a:ext>
            </a:extLst>
          </p:cNvPr>
          <p:cNvSpPr/>
          <p:nvPr/>
        </p:nvSpPr>
        <p:spPr>
          <a:xfrm>
            <a:off x="6190556" y="4007843"/>
            <a:ext cx="5339953" cy="1391543"/>
          </a:xfrm>
          <a:prstGeom prst="roundRect">
            <a:avLst>
              <a:gd name="adj" fmla="val 12225"/>
            </a:avLst>
          </a:prstGeom>
          <a:solidFill>
            <a:srgbClr val="CEE6FD"/>
          </a:solidFill>
          <a:ln/>
        </p:spPr>
        <p:txBody>
          <a:bodyPr>
            <a:spAutoFit/>
          </a:bodyPr>
          <a:lstStyle/>
          <a:p>
            <a:endParaRPr lang="en-US"/>
          </a:p>
        </p:txBody>
      </p:sp>
      <p:sp>
        <p:nvSpPr>
          <p:cNvPr id="14" name="Text 8">
            <a:extLst>
              <a:ext uri="{FF2B5EF4-FFF2-40B4-BE49-F238E27FC236}">
                <a16:creationId xmlns:a16="http://schemas.microsoft.com/office/drawing/2014/main" id="{3D224F61-253E-A32E-1F01-47AD4E047506}"/>
              </a:ext>
            </a:extLst>
          </p:cNvPr>
          <p:cNvSpPr/>
          <p:nvPr/>
        </p:nvSpPr>
        <p:spPr>
          <a:xfrm>
            <a:off x="8936993" y="4196854"/>
            <a:ext cx="2404504"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اتخاذ القرارات الصائبة</a:t>
            </a:r>
            <a:endParaRPr lang="en-US" sz="1833"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EAF314D8-75B7-E797-DA0A-EEF170FC61CD}"/>
              </a:ext>
            </a:extLst>
          </p:cNvPr>
          <p:cNvSpPr/>
          <p:nvPr/>
        </p:nvSpPr>
        <p:spPr>
          <a:xfrm>
            <a:off x="6379568" y="4605536"/>
            <a:ext cx="4961930"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التفكير النقدي والتحليلي والشجاعة الأخلاقية للوقوف في وجه الممارسات غير الأخلاقية</a:t>
            </a:r>
            <a:endParaRPr lang="en-US" sz="1458"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B1431EA2-1E59-1815-CACB-D3CB9D8AE649}"/>
              </a:ext>
            </a:extLst>
          </p:cNvPr>
          <p:cNvSpPr/>
          <p:nvPr/>
        </p:nvSpPr>
        <p:spPr>
          <a:xfrm>
            <a:off x="661492" y="4007843"/>
            <a:ext cx="5340053" cy="1391543"/>
          </a:xfrm>
          <a:prstGeom prst="roundRect">
            <a:avLst>
              <a:gd name="adj" fmla="val 12225"/>
            </a:avLst>
          </a:prstGeom>
          <a:solidFill>
            <a:srgbClr val="CEE6FD"/>
          </a:solidFill>
          <a:ln/>
        </p:spPr>
        <p:txBody>
          <a:bodyPr>
            <a:spAutoFit/>
          </a:bodyPr>
          <a:lstStyle/>
          <a:p>
            <a:endParaRPr lang="en-US"/>
          </a:p>
        </p:txBody>
      </p:sp>
      <p:sp>
        <p:nvSpPr>
          <p:cNvPr id="17" name="Text 11">
            <a:extLst>
              <a:ext uri="{FF2B5EF4-FFF2-40B4-BE49-F238E27FC236}">
                <a16:creationId xmlns:a16="http://schemas.microsoft.com/office/drawing/2014/main" id="{99D39A58-3B47-DCDA-84E4-6670C0156302}"/>
              </a:ext>
            </a:extLst>
          </p:cNvPr>
          <p:cNvSpPr/>
          <p:nvPr/>
        </p:nvSpPr>
        <p:spPr>
          <a:xfrm>
            <a:off x="2616144" y="4196854"/>
            <a:ext cx="319638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الالتزام بالقوانين والسياسات</a:t>
            </a:r>
            <a:endParaRPr lang="en-US" sz="1833"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54EE2557-A22B-C870-A379-6009E9039CD2}"/>
              </a:ext>
            </a:extLst>
          </p:cNvPr>
          <p:cNvSpPr/>
          <p:nvPr/>
        </p:nvSpPr>
        <p:spPr>
          <a:xfrm>
            <a:off x="850504" y="4605536"/>
            <a:ext cx="4962029"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الامتثال للقوانين المحلية والدولية والسياسات الداخلية ومعايير السلوك المهني</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101453628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E86CEB20-2217-643C-49EE-C628AFBC676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7858" y="1258933"/>
            <a:ext cx="3762835" cy="5013176"/>
          </a:xfrm>
          <a:prstGeom prst="rect">
            <a:avLst/>
          </a:prstGeom>
        </p:spPr>
      </p:pic>
      <p:sp>
        <p:nvSpPr>
          <p:cNvPr id="7" name="Text 0">
            <a:extLst>
              <a:ext uri="{FF2B5EF4-FFF2-40B4-BE49-F238E27FC236}">
                <a16:creationId xmlns:a16="http://schemas.microsoft.com/office/drawing/2014/main" id="{E13531B2-6761-A197-7F58-F5A4C5FCF66A}"/>
              </a:ext>
            </a:extLst>
          </p:cNvPr>
          <p:cNvSpPr/>
          <p:nvPr/>
        </p:nvSpPr>
        <p:spPr>
          <a:xfrm>
            <a:off x="5179967" y="1258933"/>
            <a:ext cx="6306741" cy="518475"/>
          </a:xfrm>
          <a:prstGeom prst="rect">
            <a:avLst/>
          </a:prstGeom>
          <a:noFill/>
          <a:ln/>
        </p:spPr>
        <p:txBody>
          <a:bodyPr wrap="square" lIns="0" tIns="0" rIns="0" bIns="0" rtlCol="0" anchor="t">
            <a:spAutoFit/>
          </a:bodyPr>
          <a:lstStyle/>
          <a:p>
            <a:pPr algn="ctr" rtl="1">
              <a:lnSpc>
                <a:spcPts val="4583"/>
              </a:lnSpc>
            </a:pPr>
            <a:r>
              <a:rPr lang="en-US" sz="2400" b="1" dirty="0" err="1">
                <a:solidFill>
                  <a:schemeClr val="accent1">
                    <a:lumMod val="50000"/>
                  </a:schemeClr>
                </a:solidFill>
                <a:latin typeface="Alexandria" pitchFamily="2" charset="-78"/>
                <a:ea typeface="Instrument Sans Semi Bold" pitchFamily="34" charset="-122"/>
                <a:cs typeface="Alexandria" pitchFamily="2" charset="-78"/>
              </a:rPr>
              <a:t>الحريات</a:t>
            </a:r>
            <a:r>
              <a:rPr lang="en-US" sz="2400" b="1" dirty="0">
                <a:solidFill>
                  <a:schemeClr val="accent1">
                    <a:lumMod val="50000"/>
                  </a:schemeClr>
                </a:solidFill>
                <a:latin typeface="Alexandria" pitchFamily="2" charset="-78"/>
                <a:ea typeface="Instrument Sans Semi Bold" pitchFamily="34" charset="-122"/>
                <a:cs typeface="Alexandria" pitchFamily="2" charset="-78"/>
              </a:rPr>
              <a:t> الأكاديمية والأخلاقيات المهنية</a:t>
            </a:r>
            <a:endParaRPr lang="en-US" sz="2400" b="1" dirty="0">
              <a:solidFill>
                <a:schemeClr val="accent1">
                  <a:lumMod val="50000"/>
                </a:schemeClr>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00054314-8C46-C924-EADB-7465B79A43C3}"/>
              </a:ext>
            </a:extLst>
          </p:cNvPr>
          <p:cNvSpPr/>
          <p:nvPr/>
        </p:nvSpPr>
        <p:spPr>
          <a:xfrm>
            <a:off x="5228630" y="1976239"/>
            <a:ext cx="6306741" cy="2756495"/>
          </a:xfrm>
          <a:prstGeom prst="roundRect">
            <a:avLst>
              <a:gd name="adj" fmla="val 6126"/>
            </a:avLst>
          </a:prstGeom>
          <a:solidFill>
            <a:srgbClr val="CEE6FD"/>
          </a:solidFill>
          <a:ln/>
        </p:spPr>
        <p:txBody>
          <a:bodyPr>
            <a:spAutoFit/>
          </a:bodyPr>
          <a:lstStyle/>
          <a:p>
            <a:endParaRPr lang="en-US"/>
          </a:p>
        </p:txBody>
      </p:sp>
      <p:sp>
        <p:nvSpPr>
          <p:cNvPr id="9" name="Shape 2">
            <a:extLst>
              <a:ext uri="{FF2B5EF4-FFF2-40B4-BE49-F238E27FC236}">
                <a16:creationId xmlns:a16="http://schemas.microsoft.com/office/drawing/2014/main" id="{6077FD68-EE44-F2CC-C047-F73FB1EFB094}"/>
              </a:ext>
            </a:extLst>
          </p:cNvPr>
          <p:cNvSpPr/>
          <p:nvPr/>
        </p:nvSpPr>
        <p:spPr>
          <a:xfrm>
            <a:off x="8382000" y="1976239"/>
            <a:ext cx="3153370" cy="1677293"/>
          </a:xfrm>
          <a:prstGeom prst="roundRect">
            <a:avLst>
              <a:gd name="adj" fmla="val 10068"/>
            </a:avLst>
          </a:prstGeom>
          <a:solidFill>
            <a:srgbClr val="CEE6FD"/>
          </a:solidFill>
          <a:ln/>
        </p:spPr>
        <p:txBody>
          <a:bodyPr>
            <a:spAutoFit/>
          </a:bodyPr>
          <a:lstStyle/>
          <a:p>
            <a:endParaRPr lang="en-US"/>
          </a:p>
        </p:txBody>
      </p:sp>
      <p:sp>
        <p:nvSpPr>
          <p:cNvPr id="10" name="Text 3">
            <a:extLst>
              <a:ext uri="{FF2B5EF4-FFF2-40B4-BE49-F238E27FC236}">
                <a16:creationId xmlns:a16="http://schemas.microsoft.com/office/drawing/2014/main" id="{A993402D-B131-6772-7D83-24669B52B03E}"/>
              </a:ext>
            </a:extLst>
          </p:cNvPr>
          <p:cNvSpPr/>
          <p:nvPr/>
        </p:nvSpPr>
        <p:spPr>
          <a:xfrm>
            <a:off x="9291095" y="2163862"/>
            <a:ext cx="2056653"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الحريات الأكاديمية</a:t>
            </a:r>
            <a:endParaRPr lang="en-US" sz="1833"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311C4B15-BAB8-C404-3693-000EDE1D53B0}"/>
              </a:ext>
            </a:extLst>
          </p:cNvPr>
          <p:cNvSpPr/>
          <p:nvPr/>
        </p:nvSpPr>
        <p:spPr>
          <a:xfrm>
            <a:off x="8571267" y="2549138"/>
            <a:ext cx="2936930" cy="857286"/>
          </a:xfrm>
          <a:prstGeom prst="rect">
            <a:avLst/>
          </a:prstGeom>
          <a:noFill/>
          <a:ln/>
        </p:spPr>
        <p:txBody>
          <a:bodyPr wrap="square" lIns="0" tIns="0" rIns="0" bIns="0" rtlCol="0" anchor="t">
            <a:spAutoFit/>
          </a:bodyPr>
          <a:lstStyle/>
          <a:p>
            <a:pPr algn="ctr" rtl="1">
              <a:lnSpc>
                <a:spcPts val="2333"/>
              </a:lnSpc>
            </a:pPr>
            <a:r>
              <a:rPr lang="en-US" sz="1458" dirty="0">
                <a:solidFill>
                  <a:srgbClr val="1E3063"/>
                </a:solidFill>
                <a:latin typeface="Alexandria" pitchFamily="2" charset="-78"/>
                <a:ea typeface="Instrument Sans Medium" pitchFamily="34" charset="-122"/>
                <a:cs typeface="Alexandria" pitchFamily="2" charset="-78"/>
              </a:rPr>
              <a:t>أساس التقدم العلمي والفكري، تضمن بيئة تعليمية حرة ومستقلة قائمة على النقد والإبداع</a:t>
            </a:r>
            <a:endParaRPr lang="en-US" sz="1458"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81EA9EC3-A790-28A4-C3D4-72E3D16B0B8C}"/>
              </a:ext>
            </a:extLst>
          </p:cNvPr>
          <p:cNvSpPr/>
          <p:nvPr/>
        </p:nvSpPr>
        <p:spPr>
          <a:xfrm>
            <a:off x="5228630" y="1976239"/>
            <a:ext cx="3153370" cy="1677293"/>
          </a:xfrm>
          <a:prstGeom prst="rect">
            <a:avLst/>
          </a:prstGeom>
          <a:solidFill>
            <a:srgbClr val="CEE6FD"/>
          </a:solidFill>
          <a:ln/>
        </p:spPr>
        <p:txBody>
          <a:bodyPr wrap="square">
            <a:spAutoFit/>
          </a:bodyPr>
          <a:lstStyle/>
          <a:p>
            <a:endParaRPr lang="en-US"/>
          </a:p>
        </p:txBody>
      </p:sp>
      <p:sp>
        <p:nvSpPr>
          <p:cNvPr id="13" name="Shape 6">
            <a:extLst>
              <a:ext uri="{FF2B5EF4-FFF2-40B4-BE49-F238E27FC236}">
                <a16:creationId xmlns:a16="http://schemas.microsoft.com/office/drawing/2014/main" id="{EFA40621-9C82-68F4-CFD8-139282F0816D}"/>
              </a:ext>
            </a:extLst>
          </p:cNvPr>
          <p:cNvSpPr/>
          <p:nvPr/>
        </p:nvSpPr>
        <p:spPr>
          <a:xfrm>
            <a:off x="5228630" y="1976239"/>
            <a:ext cx="25400" cy="1677293"/>
          </a:xfrm>
          <a:prstGeom prst="roundRect">
            <a:avLst>
              <a:gd name="adj" fmla="val 664842"/>
            </a:avLst>
          </a:prstGeom>
          <a:solidFill>
            <a:srgbClr val="B4CCE3"/>
          </a:solidFill>
          <a:ln/>
        </p:spPr>
        <p:txBody>
          <a:bodyPr>
            <a:spAutoFit/>
          </a:bodyPr>
          <a:lstStyle/>
          <a:p>
            <a:endParaRPr lang="en-US"/>
          </a:p>
        </p:txBody>
      </p:sp>
      <p:sp>
        <p:nvSpPr>
          <p:cNvPr id="14" name="Text 7">
            <a:extLst>
              <a:ext uri="{FF2B5EF4-FFF2-40B4-BE49-F238E27FC236}">
                <a16:creationId xmlns:a16="http://schemas.microsoft.com/office/drawing/2014/main" id="{27A87776-C93A-25D7-D67D-A120DAAC8837}"/>
              </a:ext>
            </a:extLst>
          </p:cNvPr>
          <p:cNvSpPr/>
          <p:nvPr/>
        </p:nvSpPr>
        <p:spPr>
          <a:xfrm>
            <a:off x="6054368" y="2163862"/>
            <a:ext cx="214000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الأخلاقيات المهنية</a:t>
            </a:r>
            <a:endParaRPr lang="en-US" sz="1833" b="1"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A5F58A96-A700-051F-B920-964D9C942302}"/>
              </a:ext>
            </a:extLst>
          </p:cNvPr>
          <p:cNvSpPr/>
          <p:nvPr/>
        </p:nvSpPr>
        <p:spPr>
          <a:xfrm>
            <a:off x="5416253" y="2568774"/>
            <a:ext cx="2778125" cy="857286"/>
          </a:xfrm>
          <a:prstGeom prst="rect">
            <a:avLst/>
          </a:prstGeom>
          <a:noFill/>
          <a:ln/>
        </p:spPr>
        <p:txBody>
          <a:bodyPr wrap="square" lIns="0" tIns="0" rIns="0" bIns="0" rtlCol="0" anchor="t">
            <a:spAutoFit/>
          </a:bodyPr>
          <a:lstStyle/>
          <a:p>
            <a:pPr algn="ctr" rtl="1">
              <a:lnSpc>
                <a:spcPts val="2333"/>
              </a:lnSpc>
            </a:pPr>
            <a:r>
              <a:rPr lang="en-US" sz="1458" dirty="0">
                <a:solidFill>
                  <a:srgbClr val="1E3063"/>
                </a:solidFill>
                <a:latin typeface="Alexandria" pitchFamily="2" charset="-78"/>
                <a:ea typeface="Instrument Sans Medium" pitchFamily="34" charset="-122"/>
                <a:cs typeface="Alexandria" pitchFamily="2" charset="-78"/>
              </a:rPr>
              <a:t>الإطار السلوكي الذي يضمن ممارسة هذه الحريات بمسؤولية ونزاهة وعدالة</a:t>
            </a:r>
            <a:endParaRPr lang="en-US" sz="1458" dirty="0">
              <a:latin typeface="Alexandria" pitchFamily="2" charset="-78"/>
              <a:cs typeface="Alexandria" pitchFamily="2" charset="-78"/>
            </a:endParaRPr>
          </a:p>
        </p:txBody>
      </p:sp>
      <p:sp>
        <p:nvSpPr>
          <p:cNvPr id="16" name="Shape 9">
            <a:extLst>
              <a:ext uri="{FF2B5EF4-FFF2-40B4-BE49-F238E27FC236}">
                <a16:creationId xmlns:a16="http://schemas.microsoft.com/office/drawing/2014/main" id="{E33FFA9B-A656-DAB1-96F8-A93658DE10FF}"/>
              </a:ext>
            </a:extLst>
          </p:cNvPr>
          <p:cNvSpPr/>
          <p:nvPr/>
        </p:nvSpPr>
        <p:spPr>
          <a:xfrm>
            <a:off x="5228630" y="3653532"/>
            <a:ext cx="6306741" cy="1079203"/>
          </a:xfrm>
          <a:prstGeom prst="rect">
            <a:avLst/>
          </a:prstGeom>
          <a:solidFill>
            <a:srgbClr val="CEE6FD"/>
          </a:solidFill>
          <a:ln/>
        </p:spPr>
        <p:txBody>
          <a:bodyPr>
            <a:spAutoFit/>
          </a:bodyPr>
          <a:lstStyle/>
          <a:p>
            <a:endParaRPr lang="en-US"/>
          </a:p>
        </p:txBody>
      </p:sp>
      <p:sp>
        <p:nvSpPr>
          <p:cNvPr id="17" name="Shape 10">
            <a:extLst>
              <a:ext uri="{FF2B5EF4-FFF2-40B4-BE49-F238E27FC236}">
                <a16:creationId xmlns:a16="http://schemas.microsoft.com/office/drawing/2014/main" id="{FAD03886-4942-F4CC-13C8-D0285CC652BB}"/>
              </a:ext>
            </a:extLst>
          </p:cNvPr>
          <p:cNvSpPr/>
          <p:nvPr/>
        </p:nvSpPr>
        <p:spPr>
          <a:xfrm>
            <a:off x="5228630" y="3653532"/>
            <a:ext cx="6306741" cy="25400"/>
          </a:xfrm>
          <a:prstGeom prst="roundRect">
            <a:avLst>
              <a:gd name="adj" fmla="val 664842"/>
            </a:avLst>
          </a:prstGeom>
          <a:solidFill>
            <a:schemeClr val="accent2">
              <a:lumMod val="75000"/>
            </a:schemeClr>
          </a:solidFill>
          <a:ln/>
        </p:spPr>
        <p:txBody>
          <a:bodyPr>
            <a:spAutoFit/>
          </a:bodyPr>
          <a:lstStyle/>
          <a:p>
            <a:endParaRPr lang="en-US"/>
          </a:p>
        </p:txBody>
      </p:sp>
      <p:sp>
        <p:nvSpPr>
          <p:cNvPr id="19" name="Text 11">
            <a:extLst>
              <a:ext uri="{FF2B5EF4-FFF2-40B4-BE49-F238E27FC236}">
                <a16:creationId xmlns:a16="http://schemas.microsoft.com/office/drawing/2014/main" id="{FB497F72-83C1-059B-576F-3EFB82005EA5}"/>
              </a:ext>
            </a:extLst>
          </p:cNvPr>
          <p:cNvSpPr/>
          <p:nvPr/>
        </p:nvSpPr>
        <p:spPr>
          <a:xfrm>
            <a:off x="9768227" y="3742740"/>
            <a:ext cx="1686359" cy="279307"/>
          </a:xfrm>
          <a:prstGeom prst="rect">
            <a:avLst/>
          </a:prstGeom>
          <a:noFill/>
          <a:ln/>
        </p:spPr>
        <p:txBody>
          <a:bodyPr wrap="none" lIns="0" tIns="0" rIns="0" bIns="0" rtlCol="0" anchor="t">
            <a:spAutoFit/>
          </a:bodyPr>
          <a:lstStyle/>
          <a:p>
            <a:pPr algn="ct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القيادة التربوية</a:t>
            </a:r>
            <a:endParaRPr lang="en-US" sz="1833" b="1"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5CD0F2BA-13D1-3CBE-78A8-CB1A58DE4FB1}"/>
              </a:ext>
            </a:extLst>
          </p:cNvPr>
          <p:cNvSpPr/>
          <p:nvPr/>
        </p:nvSpPr>
        <p:spPr>
          <a:xfrm>
            <a:off x="5650707" y="4098086"/>
            <a:ext cx="5697041" cy="562333"/>
          </a:xfrm>
          <a:prstGeom prst="rect">
            <a:avLst/>
          </a:prstGeom>
          <a:noFill/>
          <a:ln/>
        </p:spPr>
        <p:txBody>
          <a:bodyPr wrap="square" lIns="0" tIns="0" rIns="0" bIns="0" rtlCol="0" anchor="t">
            <a:spAutoFit/>
          </a:bodyPr>
          <a:lstStyle/>
          <a:p>
            <a:pPr algn="ctr" rtl="1">
              <a:lnSpc>
                <a:spcPts val="2333"/>
              </a:lnSpc>
            </a:pPr>
            <a:r>
              <a:rPr lang="en-US" sz="1458" dirty="0">
                <a:solidFill>
                  <a:srgbClr val="1E3063"/>
                </a:solidFill>
                <a:latin typeface="Alexandria" pitchFamily="2" charset="-78"/>
                <a:ea typeface="Instrument Sans Medium" pitchFamily="34" charset="-122"/>
                <a:cs typeface="Alexandria" pitchFamily="2" charset="-78"/>
              </a:rPr>
              <a:t>تحقيق التوازن بين الحرية الأكاديمية والالتزام الأخلاقي ركيزة القيادة التربوية الناجحة</a:t>
            </a:r>
            <a:endParaRPr lang="en-US" sz="1458" dirty="0">
              <a:latin typeface="Alexandria" pitchFamily="2" charset="-78"/>
              <a:cs typeface="Alexandria" pitchFamily="2" charset="-78"/>
            </a:endParaRPr>
          </a:p>
        </p:txBody>
      </p:sp>
      <p:sp>
        <p:nvSpPr>
          <p:cNvPr id="21" name="Shape 13">
            <a:extLst>
              <a:ext uri="{FF2B5EF4-FFF2-40B4-BE49-F238E27FC236}">
                <a16:creationId xmlns:a16="http://schemas.microsoft.com/office/drawing/2014/main" id="{58637404-466E-34E7-20B3-CD5C0FA5ABC1}"/>
              </a:ext>
            </a:extLst>
          </p:cNvPr>
          <p:cNvSpPr/>
          <p:nvPr/>
        </p:nvSpPr>
        <p:spPr>
          <a:xfrm>
            <a:off x="5228630" y="4942185"/>
            <a:ext cx="6306741" cy="1391543"/>
          </a:xfrm>
          <a:prstGeom prst="roundRect">
            <a:avLst>
              <a:gd name="adj" fmla="val 12135"/>
            </a:avLst>
          </a:prstGeom>
          <a:solidFill>
            <a:srgbClr val="B5DAFC"/>
          </a:solidFill>
          <a:ln/>
        </p:spPr>
        <p:txBody>
          <a:bodyPr>
            <a:spAutoFit/>
          </a:bodyPr>
          <a:lstStyle/>
          <a:p>
            <a:endParaRPr lang="en-US"/>
          </a:p>
        </p:txBody>
      </p:sp>
      <p:sp>
        <p:nvSpPr>
          <p:cNvPr id="24" name="Text 14">
            <a:extLst>
              <a:ext uri="{FF2B5EF4-FFF2-40B4-BE49-F238E27FC236}">
                <a16:creationId xmlns:a16="http://schemas.microsoft.com/office/drawing/2014/main" id="{CADFCCD2-B40D-693B-3EFD-722CE8B87445}"/>
              </a:ext>
            </a:extLst>
          </p:cNvPr>
          <p:cNvSpPr/>
          <p:nvPr/>
        </p:nvSpPr>
        <p:spPr>
          <a:xfrm>
            <a:off x="5416254" y="5175250"/>
            <a:ext cx="6038332" cy="971741"/>
          </a:xfrm>
          <a:prstGeom prst="rect">
            <a:avLst/>
          </a:prstGeom>
          <a:noFill/>
          <a:ln/>
        </p:spPr>
        <p:txBody>
          <a:bodyPr wrap="square" lIns="0" tIns="0" rIns="0" bIns="0" rtlCol="0" anchor="t">
            <a:spAutoFit/>
          </a:bodyPr>
          <a:lstStyle/>
          <a:p>
            <a:pPr algn="ctr" rtl="1">
              <a:lnSpc>
                <a:spcPct val="150000"/>
              </a:lnSpc>
            </a:pPr>
            <a:r>
              <a:rPr lang="en-US" sz="1458" dirty="0">
                <a:latin typeface="Alexandria" pitchFamily="2" charset="-78"/>
                <a:ea typeface="Instrument Sans Medium" pitchFamily="34" charset="-122"/>
                <a:cs typeface="Alexandria" pitchFamily="2" charset="-78"/>
              </a:rPr>
              <a:t>الحرية الأكاديمية والأخلاقيات المهنية ليستا متعارضتين — بل متكاملتان. </a:t>
            </a:r>
            <a:r>
              <a:rPr lang="en-US" sz="1458" b="1" dirty="0">
                <a:latin typeface="Alexandria" pitchFamily="2" charset="-78"/>
                <a:ea typeface="Instrument Sans Medium" pitchFamily="34" charset="-122"/>
                <a:cs typeface="Alexandria" pitchFamily="2" charset="-78"/>
              </a:rPr>
              <a:t>الحرية بدون مسؤولية فوضى، والمسؤولية بدون حرية قيد.</a:t>
            </a:r>
            <a:r>
              <a:rPr lang="en-US" sz="1458" dirty="0">
                <a:latin typeface="Alexandria" pitchFamily="2" charset="-78"/>
                <a:ea typeface="Instrument Sans Medium" pitchFamily="34" charset="-122"/>
                <a:cs typeface="Alexandria" pitchFamily="2" charset="-78"/>
              </a:rPr>
              <a:t> </a:t>
            </a:r>
            <a:endParaRPr lang="ar-SA" sz="1458" dirty="0">
              <a:latin typeface="Alexandria" pitchFamily="2" charset="-78"/>
              <a:ea typeface="Instrument Sans Medium" pitchFamily="34" charset="-122"/>
              <a:cs typeface="Alexandria" pitchFamily="2" charset="-78"/>
            </a:endParaRPr>
          </a:p>
          <a:p>
            <a:pPr algn="ctr" rtl="1">
              <a:lnSpc>
                <a:spcPct val="150000"/>
              </a:lnSpc>
            </a:pPr>
            <a:r>
              <a:rPr lang="en-US" sz="1458" b="1" dirty="0" err="1">
                <a:solidFill>
                  <a:schemeClr val="accent2">
                    <a:lumMod val="75000"/>
                  </a:schemeClr>
                </a:solidFill>
                <a:latin typeface="Alexandria" pitchFamily="2" charset="-78"/>
                <a:ea typeface="Instrument Sans Medium" pitchFamily="34" charset="-122"/>
                <a:cs typeface="Alexandria" pitchFamily="2" charset="-78"/>
              </a:rPr>
              <a:t>التوازن</a:t>
            </a:r>
            <a:r>
              <a:rPr lang="en-US" sz="1458" b="1" dirty="0">
                <a:solidFill>
                  <a:schemeClr val="accent2">
                    <a:lumMod val="75000"/>
                  </a:schemeClr>
                </a:solidFill>
                <a:latin typeface="Alexandria" pitchFamily="2" charset="-78"/>
                <a:ea typeface="Instrument Sans Medium" pitchFamily="34" charset="-122"/>
                <a:cs typeface="Alexandria" pitchFamily="2" charset="-78"/>
              </a:rPr>
              <a:t> بينهما هو جوهر القيادة التربوية المتميزة.</a:t>
            </a:r>
            <a:endParaRPr lang="en-US" sz="1458" b="1" dirty="0">
              <a:solidFill>
                <a:schemeClr val="accent2">
                  <a:lumMod val="75000"/>
                </a:schemeClr>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FBB7DC6-891F-49F6-D43D-0C41F8DC9419}"/>
              </a:ext>
            </a:extLst>
          </p:cNvPr>
          <p:cNvSpPr txBox="1"/>
          <p:nvPr/>
        </p:nvSpPr>
        <p:spPr>
          <a:xfrm>
            <a:off x="5784334" y="661653"/>
            <a:ext cx="1656184" cy="523220"/>
          </a:xfrm>
          <a:prstGeom prst="rect">
            <a:avLst/>
          </a:prstGeom>
          <a:noFill/>
        </p:spPr>
        <p:txBody>
          <a:bodyPr wrap="square" rtlCol="0">
            <a:spAutoFit/>
          </a:bodyPr>
          <a:lstStyle/>
          <a:p>
            <a:pPr algn="ctr"/>
            <a:r>
              <a:rPr lang="ar-SA" sz="2800" b="1" dirty="0">
                <a:solidFill>
                  <a:srgbClr val="00B0F0"/>
                </a:solidFill>
                <a:latin typeface="Alexandria" pitchFamily="2" charset="-78"/>
                <a:cs typeface="Alexandria" pitchFamily="2" charset="-78"/>
              </a:rPr>
              <a:t>الخاتمة</a:t>
            </a:r>
            <a:endParaRPr lang="en-US"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26112954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46503927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2532</Words>
  <Application>Microsoft Office PowerPoint</Application>
  <PresentationFormat>Widescreen</PresentationFormat>
  <Paragraphs>399</Paragraphs>
  <Slides>43</Slides>
  <Notes>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43</vt:i4>
      </vt:variant>
    </vt:vector>
  </HeadingPairs>
  <TitlesOfParts>
    <vt:vector size="56" baseType="lpstr">
      <vt:lpstr>Alexandria</vt:lpstr>
      <vt:lpstr>Arial</vt:lpstr>
      <vt:lpstr>Calibri</vt:lpstr>
      <vt:lpstr>Calibri Light</vt:lpstr>
      <vt:lpstr>Century Gothic</vt:lpstr>
      <vt:lpstr>Instrument Sans Light</vt:lpstr>
      <vt:lpstr>Instrument Sans Medium</vt:lpstr>
      <vt:lpstr>Instrument Sans Semi Bold</vt:lpstr>
      <vt:lpstr>Roboto Light</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Nour Affour</dc:creator>
  <cp:lastModifiedBy>Dr. Nour Affour</cp:lastModifiedBy>
  <cp:revision>3</cp:revision>
  <dcterms:modified xsi:type="dcterms:W3CDTF">2026-04-06T18:07:43Z</dcterms:modified>
</cp:coreProperties>
</file>