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2"/>
  </p:notesMasterIdLst>
  <p:sldIdLst>
    <p:sldId id="480" r:id="rId3"/>
    <p:sldId id="342" r:id="rId4"/>
    <p:sldId id="260" r:id="rId5"/>
    <p:sldId id="264" r:id="rId6"/>
    <p:sldId id="256" r:id="rId7"/>
    <p:sldId id="301" r:id="rId8"/>
    <p:sldId id="263" r:id="rId9"/>
    <p:sldId id="289" r:id="rId10"/>
    <p:sldId id="290" r:id="rId11"/>
    <p:sldId id="284" r:id="rId12"/>
    <p:sldId id="288" r:id="rId13"/>
    <p:sldId id="287" r:id="rId14"/>
    <p:sldId id="286" r:id="rId15"/>
    <p:sldId id="285" r:id="rId16"/>
    <p:sldId id="304" r:id="rId17"/>
    <p:sldId id="283" r:id="rId18"/>
    <p:sldId id="303" r:id="rId19"/>
    <p:sldId id="280" r:id="rId20"/>
    <p:sldId id="279" r:id="rId21"/>
    <p:sldId id="272" r:id="rId22"/>
    <p:sldId id="271" r:id="rId23"/>
    <p:sldId id="270" r:id="rId24"/>
    <p:sldId id="269" r:id="rId25"/>
    <p:sldId id="268" r:id="rId26"/>
    <p:sldId id="267" r:id="rId27"/>
    <p:sldId id="266" r:id="rId28"/>
    <p:sldId id="296" r:id="rId29"/>
    <p:sldId id="307" r:id="rId30"/>
    <p:sldId id="306"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5" autoAdjust="0"/>
    <p:restoredTop sz="94660"/>
  </p:normalViewPr>
  <p:slideViewPr>
    <p:cSldViewPr>
      <p:cViewPr varScale="1">
        <p:scale>
          <a:sx n="78" d="100"/>
          <a:sy n="78" d="100"/>
        </p:scale>
        <p:origin x="1598" y="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customXml" Target="../customXml/item3.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38" Type="http://schemas.openxmlformats.org/officeDocument/2006/relationships/customXml" Target="../customXml/item2.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customXml" Target="../customXml/item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CA5E6B-7EE7-4422-B007-B3DB8287DB73}"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A3EA0834-2B77-49E6-8835-5ACB232D2165}">
      <dgm:prSet/>
      <dgm:spPr/>
      <dgm:t>
        <a:bodyPr/>
        <a:lstStyle/>
        <a:p>
          <a:r>
            <a:rPr lang="en-US" b="1" dirty="0"/>
            <a:t>The Strategic Management Process: An Overview.</a:t>
          </a:r>
        </a:p>
      </dgm:t>
    </dgm:pt>
    <dgm:pt modelId="{A8B53470-83C5-46CC-B01C-B722D9546AB6}" type="parTrans" cxnId="{A32BA3DD-D4CA-4836-BA3A-43538D6E61CC}">
      <dgm:prSet/>
      <dgm:spPr/>
      <dgm:t>
        <a:bodyPr/>
        <a:lstStyle/>
        <a:p>
          <a:endParaRPr lang="en-US"/>
        </a:p>
      </dgm:t>
    </dgm:pt>
    <dgm:pt modelId="{46078701-AE14-43EC-AFA6-1494E79ABE12}" type="sibTrans" cxnId="{A32BA3DD-D4CA-4836-BA3A-43538D6E61CC}">
      <dgm:prSet/>
      <dgm:spPr/>
      <dgm:t>
        <a:bodyPr/>
        <a:lstStyle/>
        <a:p>
          <a:endParaRPr lang="en-US"/>
        </a:p>
      </dgm:t>
    </dgm:pt>
    <dgm:pt modelId="{4E31B8AB-5457-48B5-BFA7-EF2140B6600A}">
      <dgm:prSet/>
      <dgm:spPr/>
      <dgm:t>
        <a:bodyPr/>
        <a:lstStyle/>
        <a:p>
          <a:r>
            <a:rPr lang="en-US" b="1" dirty="0"/>
            <a:t>The Need for an Effective Project Portfolio Management System.</a:t>
          </a:r>
        </a:p>
      </dgm:t>
    </dgm:pt>
    <dgm:pt modelId="{39B1CA40-C3E1-48C3-8B4D-4127C318D8EE}" type="parTrans" cxnId="{CCD7D12A-9D8F-4E8E-B6A3-BDF8A7F96E94}">
      <dgm:prSet/>
      <dgm:spPr/>
      <dgm:t>
        <a:bodyPr/>
        <a:lstStyle/>
        <a:p>
          <a:endParaRPr lang="en-US"/>
        </a:p>
      </dgm:t>
    </dgm:pt>
    <dgm:pt modelId="{45604B59-89A7-4600-9FCF-1D8DCAAFA569}" type="sibTrans" cxnId="{CCD7D12A-9D8F-4E8E-B6A3-BDF8A7F96E94}">
      <dgm:prSet/>
      <dgm:spPr/>
      <dgm:t>
        <a:bodyPr/>
        <a:lstStyle/>
        <a:p>
          <a:endParaRPr lang="en-US"/>
        </a:p>
      </dgm:t>
    </dgm:pt>
    <dgm:pt modelId="{01DA8982-CE02-4172-B830-B1C4C92A2BE8}">
      <dgm:prSet/>
      <dgm:spPr/>
      <dgm:t>
        <a:bodyPr/>
        <a:lstStyle/>
        <a:p>
          <a:r>
            <a:rPr lang="en-US" b="1" dirty="0"/>
            <a:t>Benefits of Portfolio Management System. </a:t>
          </a:r>
        </a:p>
      </dgm:t>
    </dgm:pt>
    <dgm:pt modelId="{1F256E49-2510-4181-9DEF-9D768C8DB88C}" type="parTrans" cxnId="{9271D245-D1D6-4BFD-8F54-376BB595AC9A}">
      <dgm:prSet/>
      <dgm:spPr/>
      <dgm:t>
        <a:bodyPr/>
        <a:lstStyle/>
        <a:p>
          <a:endParaRPr lang="en-US"/>
        </a:p>
      </dgm:t>
    </dgm:pt>
    <dgm:pt modelId="{DB4CA22D-DF9D-44D1-9B25-EC790D00594B}" type="sibTrans" cxnId="{9271D245-D1D6-4BFD-8F54-376BB595AC9A}">
      <dgm:prSet/>
      <dgm:spPr/>
      <dgm:t>
        <a:bodyPr/>
        <a:lstStyle/>
        <a:p>
          <a:endParaRPr lang="en-US"/>
        </a:p>
      </dgm:t>
    </dgm:pt>
    <dgm:pt modelId="{A7C9A65B-E3E9-4411-A72F-8F09AFDEDF34}">
      <dgm:prSet/>
      <dgm:spPr/>
      <dgm:t>
        <a:bodyPr/>
        <a:lstStyle/>
        <a:p>
          <a:r>
            <a:rPr lang="en-US" b="1" dirty="0"/>
            <a:t>Design of a project portfolio system.</a:t>
          </a:r>
        </a:p>
      </dgm:t>
    </dgm:pt>
    <dgm:pt modelId="{CA3DFA3F-44D8-46F2-B8DB-46C27465F936}" type="parTrans" cxnId="{17F9C02C-4747-4388-A4D2-B4B3130589CF}">
      <dgm:prSet/>
      <dgm:spPr/>
      <dgm:t>
        <a:bodyPr/>
        <a:lstStyle/>
        <a:p>
          <a:endParaRPr lang="en-US"/>
        </a:p>
      </dgm:t>
    </dgm:pt>
    <dgm:pt modelId="{E3E1768A-FEFF-4569-B4C8-B39D09542A9B}" type="sibTrans" cxnId="{17F9C02C-4747-4388-A4D2-B4B3130589CF}">
      <dgm:prSet/>
      <dgm:spPr/>
      <dgm:t>
        <a:bodyPr/>
        <a:lstStyle/>
        <a:p>
          <a:endParaRPr lang="en-US"/>
        </a:p>
      </dgm:t>
    </dgm:pt>
    <dgm:pt modelId="{0A614590-13E7-4E8A-8D5B-E128AD95FEB0}">
      <dgm:prSet/>
      <dgm:spPr/>
      <dgm:t>
        <a:bodyPr/>
        <a:lstStyle/>
        <a:p>
          <a:r>
            <a:rPr lang="en-US" b="1" dirty="0"/>
            <a:t>Key terms.</a:t>
          </a:r>
        </a:p>
      </dgm:t>
    </dgm:pt>
    <dgm:pt modelId="{D875E2AA-3645-4D2B-AB6C-84D37B60F6C7}" type="parTrans" cxnId="{35E4D447-F009-4EC4-BA68-4A38EADAEA48}">
      <dgm:prSet/>
      <dgm:spPr/>
      <dgm:t>
        <a:bodyPr/>
        <a:lstStyle/>
        <a:p>
          <a:endParaRPr lang="en-US"/>
        </a:p>
      </dgm:t>
    </dgm:pt>
    <dgm:pt modelId="{2D65E313-59E1-43EB-9E13-9D9A27767D76}" type="sibTrans" cxnId="{35E4D447-F009-4EC4-BA68-4A38EADAEA48}">
      <dgm:prSet/>
      <dgm:spPr/>
      <dgm:t>
        <a:bodyPr/>
        <a:lstStyle/>
        <a:p>
          <a:endParaRPr lang="en-US"/>
        </a:p>
      </dgm:t>
    </dgm:pt>
    <dgm:pt modelId="{2FD16FC1-6B09-4040-BBE3-4D5832583457}" type="pres">
      <dgm:prSet presAssocID="{81CA5E6B-7EE7-4422-B007-B3DB8287DB73}" presName="outerComposite" presStyleCnt="0">
        <dgm:presLayoutVars>
          <dgm:chMax val="5"/>
          <dgm:dir/>
          <dgm:resizeHandles val="exact"/>
        </dgm:presLayoutVars>
      </dgm:prSet>
      <dgm:spPr/>
    </dgm:pt>
    <dgm:pt modelId="{841FC3C1-FBA7-443A-831C-4269CDA2D254}" type="pres">
      <dgm:prSet presAssocID="{81CA5E6B-7EE7-4422-B007-B3DB8287DB73}" presName="dummyMaxCanvas" presStyleCnt="0">
        <dgm:presLayoutVars/>
      </dgm:prSet>
      <dgm:spPr/>
    </dgm:pt>
    <dgm:pt modelId="{18EF8B33-93FD-484D-BE39-ED850C484D02}" type="pres">
      <dgm:prSet presAssocID="{81CA5E6B-7EE7-4422-B007-B3DB8287DB73}" presName="FiveNodes_1" presStyleLbl="node1" presStyleIdx="0" presStyleCnt="5" custScaleX="106098">
        <dgm:presLayoutVars>
          <dgm:bulletEnabled val="1"/>
        </dgm:presLayoutVars>
      </dgm:prSet>
      <dgm:spPr/>
    </dgm:pt>
    <dgm:pt modelId="{1F62AA7C-4678-42B5-8A09-8AAB7BB54AC4}" type="pres">
      <dgm:prSet presAssocID="{81CA5E6B-7EE7-4422-B007-B3DB8287DB73}" presName="FiveNodes_2" presStyleLbl="node1" presStyleIdx="1" presStyleCnt="5">
        <dgm:presLayoutVars>
          <dgm:bulletEnabled val="1"/>
        </dgm:presLayoutVars>
      </dgm:prSet>
      <dgm:spPr/>
    </dgm:pt>
    <dgm:pt modelId="{958DA847-21FC-42F5-AE38-669022B5357C}" type="pres">
      <dgm:prSet presAssocID="{81CA5E6B-7EE7-4422-B007-B3DB8287DB73}" presName="FiveNodes_3" presStyleLbl="node1" presStyleIdx="2" presStyleCnt="5">
        <dgm:presLayoutVars>
          <dgm:bulletEnabled val="1"/>
        </dgm:presLayoutVars>
      </dgm:prSet>
      <dgm:spPr/>
    </dgm:pt>
    <dgm:pt modelId="{7961E010-75DC-4DE8-8FDA-4A5565AEC64E}" type="pres">
      <dgm:prSet presAssocID="{81CA5E6B-7EE7-4422-B007-B3DB8287DB73}" presName="FiveNodes_4" presStyleLbl="node1" presStyleIdx="3" presStyleCnt="5">
        <dgm:presLayoutVars>
          <dgm:bulletEnabled val="1"/>
        </dgm:presLayoutVars>
      </dgm:prSet>
      <dgm:spPr/>
    </dgm:pt>
    <dgm:pt modelId="{2C995604-32BC-4296-8778-4FB039F4BDB1}" type="pres">
      <dgm:prSet presAssocID="{81CA5E6B-7EE7-4422-B007-B3DB8287DB73}" presName="FiveNodes_5" presStyleLbl="node1" presStyleIdx="4" presStyleCnt="5">
        <dgm:presLayoutVars>
          <dgm:bulletEnabled val="1"/>
        </dgm:presLayoutVars>
      </dgm:prSet>
      <dgm:spPr/>
    </dgm:pt>
    <dgm:pt modelId="{533E68A4-0F8F-4D05-A234-901160F46C33}" type="pres">
      <dgm:prSet presAssocID="{81CA5E6B-7EE7-4422-B007-B3DB8287DB73}" presName="FiveConn_1-2" presStyleLbl="fgAccFollowNode1" presStyleIdx="0" presStyleCnt="4">
        <dgm:presLayoutVars>
          <dgm:bulletEnabled val="1"/>
        </dgm:presLayoutVars>
      </dgm:prSet>
      <dgm:spPr/>
    </dgm:pt>
    <dgm:pt modelId="{671E89DA-0D66-425B-8784-DFE5ECE673EE}" type="pres">
      <dgm:prSet presAssocID="{81CA5E6B-7EE7-4422-B007-B3DB8287DB73}" presName="FiveConn_2-3" presStyleLbl="fgAccFollowNode1" presStyleIdx="1" presStyleCnt="4">
        <dgm:presLayoutVars>
          <dgm:bulletEnabled val="1"/>
        </dgm:presLayoutVars>
      </dgm:prSet>
      <dgm:spPr/>
    </dgm:pt>
    <dgm:pt modelId="{81841E7A-C3B5-418B-B535-8789C14262CA}" type="pres">
      <dgm:prSet presAssocID="{81CA5E6B-7EE7-4422-B007-B3DB8287DB73}" presName="FiveConn_3-4" presStyleLbl="fgAccFollowNode1" presStyleIdx="2" presStyleCnt="4">
        <dgm:presLayoutVars>
          <dgm:bulletEnabled val="1"/>
        </dgm:presLayoutVars>
      </dgm:prSet>
      <dgm:spPr/>
    </dgm:pt>
    <dgm:pt modelId="{0E27485A-0E62-4F9E-AFCC-96417A54AF47}" type="pres">
      <dgm:prSet presAssocID="{81CA5E6B-7EE7-4422-B007-B3DB8287DB73}" presName="FiveConn_4-5" presStyleLbl="fgAccFollowNode1" presStyleIdx="3" presStyleCnt="4">
        <dgm:presLayoutVars>
          <dgm:bulletEnabled val="1"/>
        </dgm:presLayoutVars>
      </dgm:prSet>
      <dgm:spPr/>
    </dgm:pt>
    <dgm:pt modelId="{660D04EA-4E9F-4ACE-8E33-7E42782C1C7F}" type="pres">
      <dgm:prSet presAssocID="{81CA5E6B-7EE7-4422-B007-B3DB8287DB73}" presName="FiveNodes_1_text" presStyleLbl="node1" presStyleIdx="4" presStyleCnt="5">
        <dgm:presLayoutVars>
          <dgm:bulletEnabled val="1"/>
        </dgm:presLayoutVars>
      </dgm:prSet>
      <dgm:spPr/>
    </dgm:pt>
    <dgm:pt modelId="{DDEA6E26-5E06-4617-AE22-941FD6DA4541}" type="pres">
      <dgm:prSet presAssocID="{81CA5E6B-7EE7-4422-B007-B3DB8287DB73}" presName="FiveNodes_2_text" presStyleLbl="node1" presStyleIdx="4" presStyleCnt="5">
        <dgm:presLayoutVars>
          <dgm:bulletEnabled val="1"/>
        </dgm:presLayoutVars>
      </dgm:prSet>
      <dgm:spPr/>
    </dgm:pt>
    <dgm:pt modelId="{BB40D41A-D483-4272-B1F7-69750E8ADCF3}" type="pres">
      <dgm:prSet presAssocID="{81CA5E6B-7EE7-4422-B007-B3DB8287DB73}" presName="FiveNodes_3_text" presStyleLbl="node1" presStyleIdx="4" presStyleCnt="5">
        <dgm:presLayoutVars>
          <dgm:bulletEnabled val="1"/>
        </dgm:presLayoutVars>
      </dgm:prSet>
      <dgm:spPr/>
    </dgm:pt>
    <dgm:pt modelId="{A147D9B4-4355-4130-97DB-5849F678B9B0}" type="pres">
      <dgm:prSet presAssocID="{81CA5E6B-7EE7-4422-B007-B3DB8287DB73}" presName="FiveNodes_4_text" presStyleLbl="node1" presStyleIdx="4" presStyleCnt="5">
        <dgm:presLayoutVars>
          <dgm:bulletEnabled val="1"/>
        </dgm:presLayoutVars>
      </dgm:prSet>
      <dgm:spPr/>
    </dgm:pt>
    <dgm:pt modelId="{8A34F6AD-D84B-4D91-B43A-9D9F4144D955}" type="pres">
      <dgm:prSet presAssocID="{81CA5E6B-7EE7-4422-B007-B3DB8287DB73}" presName="FiveNodes_5_text" presStyleLbl="node1" presStyleIdx="4" presStyleCnt="5">
        <dgm:presLayoutVars>
          <dgm:bulletEnabled val="1"/>
        </dgm:presLayoutVars>
      </dgm:prSet>
      <dgm:spPr/>
    </dgm:pt>
  </dgm:ptLst>
  <dgm:cxnLst>
    <dgm:cxn modelId="{D2483807-FDB1-4B93-9506-82F976EE2CF3}" type="presOf" srcId="{4E31B8AB-5457-48B5-BFA7-EF2140B6600A}" destId="{DDEA6E26-5E06-4617-AE22-941FD6DA4541}" srcOrd="1" destOrd="0" presId="urn:microsoft.com/office/officeart/2005/8/layout/vProcess5"/>
    <dgm:cxn modelId="{E2183617-9DAB-4A76-805C-2CB23926A26F}" type="presOf" srcId="{E3E1768A-FEFF-4569-B4C8-B39D09542A9B}" destId="{0E27485A-0E62-4F9E-AFCC-96417A54AF47}" srcOrd="0" destOrd="0" presId="urn:microsoft.com/office/officeart/2005/8/layout/vProcess5"/>
    <dgm:cxn modelId="{64E7781F-B9B6-4BCC-BDBB-4FFE7CA90F92}" type="presOf" srcId="{A7C9A65B-E3E9-4411-A72F-8F09AFDEDF34}" destId="{7961E010-75DC-4DE8-8FDA-4A5565AEC64E}" srcOrd="0" destOrd="0" presId="urn:microsoft.com/office/officeart/2005/8/layout/vProcess5"/>
    <dgm:cxn modelId="{77661629-A77F-4A5A-A1DA-9A78490BB927}" type="presOf" srcId="{01DA8982-CE02-4172-B830-B1C4C92A2BE8}" destId="{958DA847-21FC-42F5-AE38-669022B5357C}" srcOrd="0" destOrd="0" presId="urn:microsoft.com/office/officeart/2005/8/layout/vProcess5"/>
    <dgm:cxn modelId="{CCD7D12A-9D8F-4E8E-B6A3-BDF8A7F96E94}" srcId="{81CA5E6B-7EE7-4422-B007-B3DB8287DB73}" destId="{4E31B8AB-5457-48B5-BFA7-EF2140B6600A}" srcOrd="1" destOrd="0" parTransId="{39B1CA40-C3E1-48C3-8B4D-4127C318D8EE}" sibTransId="{45604B59-89A7-4600-9FCF-1D8DCAAFA569}"/>
    <dgm:cxn modelId="{17F9C02C-4747-4388-A4D2-B4B3130589CF}" srcId="{81CA5E6B-7EE7-4422-B007-B3DB8287DB73}" destId="{A7C9A65B-E3E9-4411-A72F-8F09AFDEDF34}" srcOrd="3" destOrd="0" parTransId="{CA3DFA3F-44D8-46F2-B8DB-46C27465F936}" sibTransId="{E3E1768A-FEFF-4569-B4C8-B39D09542A9B}"/>
    <dgm:cxn modelId="{9271D245-D1D6-4BFD-8F54-376BB595AC9A}" srcId="{81CA5E6B-7EE7-4422-B007-B3DB8287DB73}" destId="{01DA8982-CE02-4172-B830-B1C4C92A2BE8}" srcOrd="2" destOrd="0" parTransId="{1F256E49-2510-4181-9DEF-9D768C8DB88C}" sibTransId="{DB4CA22D-DF9D-44D1-9B25-EC790D00594B}"/>
    <dgm:cxn modelId="{35E4D447-F009-4EC4-BA68-4A38EADAEA48}" srcId="{81CA5E6B-7EE7-4422-B007-B3DB8287DB73}" destId="{0A614590-13E7-4E8A-8D5B-E128AD95FEB0}" srcOrd="4" destOrd="0" parTransId="{D875E2AA-3645-4D2B-AB6C-84D37B60F6C7}" sibTransId="{2D65E313-59E1-43EB-9E13-9D9A27767D76}"/>
    <dgm:cxn modelId="{F7DBC34C-B81D-4B70-A216-EB486AF29651}" type="presOf" srcId="{A3EA0834-2B77-49E6-8835-5ACB232D2165}" destId="{660D04EA-4E9F-4ACE-8E33-7E42782C1C7F}" srcOrd="1" destOrd="0" presId="urn:microsoft.com/office/officeart/2005/8/layout/vProcess5"/>
    <dgm:cxn modelId="{DA683D71-3AEB-4E09-B7BC-59D0BD445D60}" type="presOf" srcId="{45604B59-89A7-4600-9FCF-1D8DCAAFA569}" destId="{671E89DA-0D66-425B-8784-DFE5ECE673EE}" srcOrd="0" destOrd="0" presId="urn:microsoft.com/office/officeart/2005/8/layout/vProcess5"/>
    <dgm:cxn modelId="{5BB83C77-1B64-434D-AA69-15F4371AB4FB}" type="presOf" srcId="{0A614590-13E7-4E8A-8D5B-E128AD95FEB0}" destId="{8A34F6AD-D84B-4D91-B43A-9D9F4144D955}" srcOrd="1" destOrd="0" presId="urn:microsoft.com/office/officeart/2005/8/layout/vProcess5"/>
    <dgm:cxn modelId="{B3FC537A-F9AF-47F2-8F7E-934768FF6836}" type="presOf" srcId="{46078701-AE14-43EC-AFA6-1494E79ABE12}" destId="{533E68A4-0F8F-4D05-A234-901160F46C33}" srcOrd="0" destOrd="0" presId="urn:microsoft.com/office/officeart/2005/8/layout/vProcess5"/>
    <dgm:cxn modelId="{32F4C78A-8767-47EE-87B2-A639A86B5CE5}" type="presOf" srcId="{01DA8982-CE02-4172-B830-B1C4C92A2BE8}" destId="{BB40D41A-D483-4272-B1F7-69750E8ADCF3}" srcOrd="1" destOrd="0" presId="urn:microsoft.com/office/officeart/2005/8/layout/vProcess5"/>
    <dgm:cxn modelId="{3DD56294-D37A-4CF7-A6F6-ECFA94506D60}" type="presOf" srcId="{81CA5E6B-7EE7-4422-B007-B3DB8287DB73}" destId="{2FD16FC1-6B09-4040-BBE3-4D5832583457}" srcOrd="0" destOrd="0" presId="urn:microsoft.com/office/officeart/2005/8/layout/vProcess5"/>
    <dgm:cxn modelId="{E18F0BA0-96BC-482E-857E-F4AC1BF932D4}" type="presOf" srcId="{4E31B8AB-5457-48B5-BFA7-EF2140B6600A}" destId="{1F62AA7C-4678-42B5-8A09-8AAB7BB54AC4}" srcOrd="0" destOrd="0" presId="urn:microsoft.com/office/officeart/2005/8/layout/vProcess5"/>
    <dgm:cxn modelId="{3E4230A0-C83D-455B-86D8-0D0F66D3B183}" type="presOf" srcId="{DB4CA22D-DF9D-44D1-9B25-EC790D00594B}" destId="{81841E7A-C3B5-418B-B535-8789C14262CA}" srcOrd="0" destOrd="0" presId="urn:microsoft.com/office/officeart/2005/8/layout/vProcess5"/>
    <dgm:cxn modelId="{18C308A5-86CB-4AC7-9376-AC1AF723F268}" type="presOf" srcId="{A3EA0834-2B77-49E6-8835-5ACB232D2165}" destId="{18EF8B33-93FD-484D-BE39-ED850C484D02}" srcOrd="0" destOrd="0" presId="urn:microsoft.com/office/officeart/2005/8/layout/vProcess5"/>
    <dgm:cxn modelId="{56A5A7C7-845B-4A3C-81D8-9676F4A9EED3}" type="presOf" srcId="{0A614590-13E7-4E8A-8D5B-E128AD95FEB0}" destId="{2C995604-32BC-4296-8778-4FB039F4BDB1}" srcOrd="0" destOrd="0" presId="urn:microsoft.com/office/officeart/2005/8/layout/vProcess5"/>
    <dgm:cxn modelId="{B3346ECB-CEF4-4BFE-AC4D-1D44521DA284}" type="presOf" srcId="{A7C9A65B-E3E9-4411-A72F-8F09AFDEDF34}" destId="{A147D9B4-4355-4130-97DB-5849F678B9B0}" srcOrd="1" destOrd="0" presId="urn:microsoft.com/office/officeart/2005/8/layout/vProcess5"/>
    <dgm:cxn modelId="{A32BA3DD-D4CA-4836-BA3A-43538D6E61CC}" srcId="{81CA5E6B-7EE7-4422-B007-B3DB8287DB73}" destId="{A3EA0834-2B77-49E6-8835-5ACB232D2165}" srcOrd="0" destOrd="0" parTransId="{A8B53470-83C5-46CC-B01C-B722D9546AB6}" sibTransId="{46078701-AE14-43EC-AFA6-1494E79ABE12}"/>
    <dgm:cxn modelId="{CAB6999B-9F65-4B71-874D-BE7D9807E45E}" type="presParOf" srcId="{2FD16FC1-6B09-4040-BBE3-4D5832583457}" destId="{841FC3C1-FBA7-443A-831C-4269CDA2D254}" srcOrd="0" destOrd="0" presId="urn:microsoft.com/office/officeart/2005/8/layout/vProcess5"/>
    <dgm:cxn modelId="{CDCB5DBD-D8C6-4E5B-AF44-491C008CF712}" type="presParOf" srcId="{2FD16FC1-6B09-4040-BBE3-4D5832583457}" destId="{18EF8B33-93FD-484D-BE39-ED850C484D02}" srcOrd="1" destOrd="0" presId="urn:microsoft.com/office/officeart/2005/8/layout/vProcess5"/>
    <dgm:cxn modelId="{9459605B-1758-4255-B5B4-5AEC63BD31EB}" type="presParOf" srcId="{2FD16FC1-6B09-4040-BBE3-4D5832583457}" destId="{1F62AA7C-4678-42B5-8A09-8AAB7BB54AC4}" srcOrd="2" destOrd="0" presId="urn:microsoft.com/office/officeart/2005/8/layout/vProcess5"/>
    <dgm:cxn modelId="{60887EE1-BCDC-49BA-AD39-7648EE0F9562}" type="presParOf" srcId="{2FD16FC1-6B09-4040-BBE3-4D5832583457}" destId="{958DA847-21FC-42F5-AE38-669022B5357C}" srcOrd="3" destOrd="0" presId="urn:microsoft.com/office/officeart/2005/8/layout/vProcess5"/>
    <dgm:cxn modelId="{54CF166A-4F02-4F9D-977E-71C2CD77C82A}" type="presParOf" srcId="{2FD16FC1-6B09-4040-BBE3-4D5832583457}" destId="{7961E010-75DC-4DE8-8FDA-4A5565AEC64E}" srcOrd="4" destOrd="0" presId="urn:microsoft.com/office/officeart/2005/8/layout/vProcess5"/>
    <dgm:cxn modelId="{BD3088D8-61E5-4264-894D-DBC2E3921C51}" type="presParOf" srcId="{2FD16FC1-6B09-4040-BBE3-4D5832583457}" destId="{2C995604-32BC-4296-8778-4FB039F4BDB1}" srcOrd="5" destOrd="0" presId="urn:microsoft.com/office/officeart/2005/8/layout/vProcess5"/>
    <dgm:cxn modelId="{5924B697-B0F4-461D-AC38-4672FA407C9A}" type="presParOf" srcId="{2FD16FC1-6B09-4040-BBE3-4D5832583457}" destId="{533E68A4-0F8F-4D05-A234-901160F46C33}" srcOrd="6" destOrd="0" presId="urn:microsoft.com/office/officeart/2005/8/layout/vProcess5"/>
    <dgm:cxn modelId="{29748AF3-FDD6-4560-8F68-6233C861BC8D}" type="presParOf" srcId="{2FD16FC1-6B09-4040-BBE3-4D5832583457}" destId="{671E89DA-0D66-425B-8784-DFE5ECE673EE}" srcOrd="7" destOrd="0" presId="urn:microsoft.com/office/officeart/2005/8/layout/vProcess5"/>
    <dgm:cxn modelId="{CAF62D89-5874-4537-A628-4E733EB14132}" type="presParOf" srcId="{2FD16FC1-6B09-4040-BBE3-4D5832583457}" destId="{81841E7A-C3B5-418B-B535-8789C14262CA}" srcOrd="8" destOrd="0" presId="urn:microsoft.com/office/officeart/2005/8/layout/vProcess5"/>
    <dgm:cxn modelId="{E4929175-53C3-4186-A0DB-21125CEE51C3}" type="presParOf" srcId="{2FD16FC1-6B09-4040-BBE3-4D5832583457}" destId="{0E27485A-0E62-4F9E-AFCC-96417A54AF47}" srcOrd="9" destOrd="0" presId="urn:microsoft.com/office/officeart/2005/8/layout/vProcess5"/>
    <dgm:cxn modelId="{49EDD19D-3032-4532-84D9-3484DBBAD38A}" type="presParOf" srcId="{2FD16FC1-6B09-4040-BBE3-4D5832583457}" destId="{660D04EA-4E9F-4ACE-8E33-7E42782C1C7F}" srcOrd="10" destOrd="0" presId="urn:microsoft.com/office/officeart/2005/8/layout/vProcess5"/>
    <dgm:cxn modelId="{5384D069-9793-4329-9F0D-834A060FF736}" type="presParOf" srcId="{2FD16FC1-6B09-4040-BBE3-4D5832583457}" destId="{DDEA6E26-5E06-4617-AE22-941FD6DA4541}" srcOrd="11" destOrd="0" presId="urn:microsoft.com/office/officeart/2005/8/layout/vProcess5"/>
    <dgm:cxn modelId="{6C345B66-E698-4237-ABD9-31F812AF6D03}" type="presParOf" srcId="{2FD16FC1-6B09-4040-BBE3-4D5832583457}" destId="{BB40D41A-D483-4272-B1F7-69750E8ADCF3}" srcOrd="12" destOrd="0" presId="urn:microsoft.com/office/officeart/2005/8/layout/vProcess5"/>
    <dgm:cxn modelId="{C9556597-4047-42ED-9D24-A9709EBE8D29}" type="presParOf" srcId="{2FD16FC1-6B09-4040-BBE3-4D5832583457}" destId="{A147D9B4-4355-4130-97DB-5849F678B9B0}" srcOrd="13" destOrd="0" presId="urn:microsoft.com/office/officeart/2005/8/layout/vProcess5"/>
    <dgm:cxn modelId="{0548BDD0-F0D0-4C6E-A501-BCA9684C1A69}" type="presParOf" srcId="{2FD16FC1-6B09-4040-BBE3-4D5832583457}" destId="{8A34F6AD-D84B-4D91-B43A-9D9F4144D955}"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EF8B33-93FD-484D-BE39-ED850C484D02}">
      <dsp:nvSpPr>
        <dsp:cNvPr id="0" name=""/>
        <dsp:cNvSpPr/>
      </dsp:nvSpPr>
      <dsp:spPr>
        <a:xfrm>
          <a:off x="-92579" y="0"/>
          <a:ext cx="6443075" cy="78324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The Strategic Management Process: An Overview.</a:t>
          </a:r>
        </a:p>
      </dsp:txBody>
      <dsp:txXfrm>
        <a:off x="-69639" y="22940"/>
        <a:ext cx="5451930" cy="737360"/>
      </dsp:txXfrm>
    </dsp:sp>
    <dsp:sp modelId="{1F62AA7C-4678-42B5-8A09-8AAB7BB54AC4}">
      <dsp:nvSpPr>
        <dsp:cNvPr id="0" name=""/>
        <dsp:cNvSpPr/>
      </dsp:nvSpPr>
      <dsp:spPr>
        <a:xfrm>
          <a:off x="546064" y="892024"/>
          <a:ext cx="6072759" cy="783240"/>
        </a:xfrm>
        <a:prstGeom prst="roundRect">
          <a:avLst>
            <a:gd name="adj" fmla="val 10000"/>
          </a:avLst>
        </a:prstGeom>
        <a:solidFill>
          <a:schemeClr val="accent2">
            <a:hueOff val="-363841"/>
            <a:satOff val="-20982"/>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The Need for an Effective Project Portfolio Management System.</a:t>
          </a:r>
        </a:p>
      </dsp:txBody>
      <dsp:txXfrm>
        <a:off x="569004" y="914964"/>
        <a:ext cx="5064287" cy="737360"/>
      </dsp:txXfrm>
    </dsp:sp>
    <dsp:sp modelId="{958DA847-21FC-42F5-AE38-669022B5357C}">
      <dsp:nvSpPr>
        <dsp:cNvPr id="0" name=""/>
        <dsp:cNvSpPr/>
      </dsp:nvSpPr>
      <dsp:spPr>
        <a:xfrm>
          <a:off x="999549" y="1784048"/>
          <a:ext cx="6072759" cy="783240"/>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Benefits of Portfolio Management System. </a:t>
          </a:r>
        </a:p>
      </dsp:txBody>
      <dsp:txXfrm>
        <a:off x="1022489" y="1806988"/>
        <a:ext cx="5064287" cy="737360"/>
      </dsp:txXfrm>
    </dsp:sp>
    <dsp:sp modelId="{7961E010-75DC-4DE8-8FDA-4A5565AEC64E}">
      <dsp:nvSpPr>
        <dsp:cNvPr id="0" name=""/>
        <dsp:cNvSpPr/>
      </dsp:nvSpPr>
      <dsp:spPr>
        <a:xfrm>
          <a:off x="1453034" y="2676072"/>
          <a:ext cx="6072759" cy="783240"/>
        </a:xfrm>
        <a:prstGeom prst="roundRect">
          <a:avLst>
            <a:gd name="adj" fmla="val 10000"/>
          </a:avLst>
        </a:prstGeom>
        <a:solidFill>
          <a:schemeClr val="accent2">
            <a:hueOff val="-1091522"/>
            <a:satOff val="-62946"/>
            <a:lumOff val="6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Design of a project portfolio system.</a:t>
          </a:r>
        </a:p>
      </dsp:txBody>
      <dsp:txXfrm>
        <a:off x="1475974" y="2699012"/>
        <a:ext cx="5064287" cy="737360"/>
      </dsp:txXfrm>
    </dsp:sp>
    <dsp:sp modelId="{2C995604-32BC-4296-8778-4FB039F4BDB1}">
      <dsp:nvSpPr>
        <dsp:cNvPr id="0" name=""/>
        <dsp:cNvSpPr/>
      </dsp:nvSpPr>
      <dsp:spPr>
        <a:xfrm>
          <a:off x="1906520" y="3568097"/>
          <a:ext cx="6072759" cy="783240"/>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Key terms.</a:t>
          </a:r>
        </a:p>
      </dsp:txBody>
      <dsp:txXfrm>
        <a:off x="1929460" y="3591037"/>
        <a:ext cx="5064287" cy="737360"/>
      </dsp:txXfrm>
    </dsp:sp>
    <dsp:sp modelId="{533E68A4-0F8F-4D05-A234-901160F46C33}">
      <dsp:nvSpPr>
        <dsp:cNvPr id="0" name=""/>
        <dsp:cNvSpPr/>
      </dsp:nvSpPr>
      <dsp:spPr>
        <a:xfrm>
          <a:off x="5656231" y="572200"/>
          <a:ext cx="509106" cy="509106"/>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5770780" y="572200"/>
        <a:ext cx="280008" cy="383102"/>
      </dsp:txXfrm>
    </dsp:sp>
    <dsp:sp modelId="{671E89DA-0D66-425B-8784-DFE5ECE673EE}">
      <dsp:nvSpPr>
        <dsp:cNvPr id="0" name=""/>
        <dsp:cNvSpPr/>
      </dsp:nvSpPr>
      <dsp:spPr>
        <a:xfrm>
          <a:off x="6109716" y="1464225"/>
          <a:ext cx="509106" cy="509106"/>
        </a:xfrm>
        <a:prstGeom prst="downArrow">
          <a:avLst>
            <a:gd name="adj1" fmla="val 55000"/>
            <a:gd name="adj2" fmla="val 45000"/>
          </a:avLst>
        </a:prstGeom>
        <a:solidFill>
          <a:schemeClr val="accent2">
            <a:tint val="40000"/>
            <a:alpha val="90000"/>
            <a:hueOff val="-283075"/>
            <a:satOff val="-25115"/>
            <a:lumOff val="-256"/>
            <a:alphaOff val="0"/>
          </a:schemeClr>
        </a:solidFill>
        <a:ln w="12700" cap="flat" cmpd="sng" algn="ctr">
          <a:solidFill>
            <a:schemeClr val="accent2">
              <a:tint val="40000"/>
              <a:alpha val="90000"/>
              <a:hueOff val="-283075"/>
              <a:satOff val="-25115"/>
              <a:lumOff val="-25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6224265" y="1464225"/>
        <a:ext cx="280008" cy="383102"/>
      </dsp:txXfrm>
    </dsp:sp>
    <dsp:sp modelId="{81841E7A-C3B5-418B-B535-8789C14262CA}">
      <dsp:nvSpPr>
        <dsp:cNvPr id="0" name=""/>
        <dsp:cNvSpPr/>
      </dsp:nvSpPr>
      <dsp:spPr>
        <a:xfrm>
          <a:off x="6563202" y="2343195"/>
          <a:ext cx="509106" cy="509106"/>
        </a:xfrm>
        <a:prstGeom prst="downArrow">
          <a:avLst>
            <a:gd name="adj1" fmla="val 55000"/>
            <a:gd name="adj2" fmla="val 45000"/>
          </a:avLst>
        </a:prstGeom>
        <a:solidFill>
          <a:schemeClr val="accent2">
            <a:tint val="40000"/>
            <a:alpha val="90000"/>
            <a:hueOff val="-566151"/>
            <a:satOff val="-50231"/>
            <a:lumOff val="-513"/>
            <a:alphaOff val="0"/>
          </a:schemeClr>
        </a:solidFill>
        <a:ln w="12700" cap="flat" cmpd="sng" algn="ctr">
          <a:solidFill>
            <a:schemeClr val="accent2">
              <a:tint val="40000"/>
              <a:alpha val="90000"/>
              <a:hueOff val="-566151"/>
              <a:satOff val="-50231"/>
              <a:lumOff val="-51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6677751" y="2343195"/>
        <a:ext cx="280008" cy="383102"/>
      </dsp:txXfrm>
    </dsp:sp>
    <dsp:sp modelId="{0E27485A-0E62-4F9E-AFCC-96417A54AF47}">
      <dsp:nvSpPr>
        <dsp:cNvPr id="0" name=""/>
        <dsp:cNvSpPr/>
      </dsp:nvSpPr>
      <dsp:spPr>
        <a:xfrm>
          <a:off x="7016687" y="3243922"/>
          <a:ext cx="509106" cy="509106"/>
        </a:xfrm>
        <a:prstGeom prst="downArrow">
          <a:avLst>
            <a:gd name="adj1" fmla="val 55000"/>
            <a:gd name="adj2" fmla="val 45000"/>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7131236" y="3243922"/>
        <a:ext cx="280008" cy="38310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7CBA12-6643-4212-8CD5-54A1B3F84434}" type="datetimeFigureOut">
              <a:rPr lang="en-US" smtClean="0"/>
              <a:pPr/>
              <a:t>7/13/2024</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B5DA44-66D6-415D-BEC2-3141C3830BCB}"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IN" dirty="0"/>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pitchFamily="34" charset="0"/>
                <a:ea typeface="MS PGothic" pitchFamily="34" charset="-128"/>
              </a:defRPr>
            </a:lvl1pPr>
            <a:lvl2pPr marL="742950" indent="-285750" eaLnBrk="0" hangingPunct="0">
              <a:defRPr sz="2400">
                <a:solidFill>
                  <a:schemeClr val="tx1"/>
                </a:solidFill>
                <a:latin typeface="Calibri" pitchFamily="34" charset="0"/>
                <a:ea typeface="MS PGothic" pitchFamily="34" charset="-128"/>
              </a:defRPr>
            </a:lvl2pPr>
            <a:lvl3pPr marL="1143000" indent="-228600" eaLnBrk="0" hangingPunct="0">
              <a:defRPr sz="2400">
                <a:solidFill>
                  <a:schemeClr val="tx1"/>
                </a:solidFill>
                <a:latin typeface="Calibri" pitchFamily="34" charset="0"/>
                <a:ea typeface="MS PGothic" pitchFamily="34" charset="-128"/>
              </a:defRPr>
            </a:lvl3pPr>
            <a:lvl4pPr marL="1600200" indent="-228600" eaLnBrk="0" hangingPunct="0">
              <a:defRPr sz="2400">
                <a:solidFill>
                  <a:schemeClr val="tx1"/>
                </a:solidFill>
                <a:latin typeface="Calibri" pitchFamily="34" charset="0"/>
                <a:ea typeface="MS PGothic" pitchFamily="34" charset="-128"/>
              </a:defRPr>
            </a:lvl4pPr>
            <a:lvl5pPr marL="2057400" indent="-228600" eaLnBrk="0" hangingPunct="0">
              <a:defRPr sz="2400">
                <a:solidFill>
                  <a:schemeClr val="tx1"/>
                </a:solidFill>
                <a:latin typeface="Calibri" pitchFamily="34" charset="0"/>
                <a:ea typeface="MS PGothic" pitchFamily="34" charset="-128"/>
              </a:defRPr>
            </a:lvl5pPr>
            <a:lvl6pPr marL="25146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fld id="{BD3F57A1-8D5E-4840-A3AD-C9FF4CD61F65}" type="slidenum">
              <a:rPr lang="en-US" sz="1200" smtClean="0">
                <a:latin typeface="Arial" charset="0"/>
              </a:rPr>
              <a:pPr eaLnBrk="1" hangingPunct="1"/>
              <a:t>3</a:t>
            </a:fld>
            <a:endParaRPr lang="en-US" sz="1200" dirty="0">
              <a:latin typeface="Arial" charset="0"/>
            </a:endParaRPr>
          </a:p>
        </p:txBody>
      </p:sp>
    </p:spTree>
    <p:extLst>
      <p:ext uri="{BB962C8B-B14F-4D97-AF65-F5344CB8AC3E}">
        <p14:creationId xmlns:p14="http://schemas.microsoft.com/office/powerpoint/2010/main" val="8427910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noFill/>
        </p:spPr>
        <p:txBody>
          <a:bodyPr/>
          <a:lstStyle/>
          <a:p>
            <a:endParaRPr lang="en-US"/>
          </a:p>
        </p:txBody>
      </p:sp>
      <p:sp>
        <p:nvSpPr>
          <p:cNvPr id="45060" name="Header Placeholder 1"/>
          <p:cNvSpPr>
            <a:spLocks noGrp="1"/>
          </p:cNvSpPr>
          <p:nvPr>
            <p:ph type="hdr" sz="quarter"/>
          </p:nvPr>
        </p:nvSpPr>
        <p:spPr>
          <a:noFill/>
          <a:ln>
            <a:miter lim="800000"/>
            <a:headEnd/>
            <a:tailEnd/>
          </a:ln>
        </p:spPr>
        <p:txBody>
          <a:bodyPr/>
          <a:lstStyle/>
          <a:p>
            <a:r>
              <a:rPr lang="en-US"/>
              <a:t>Project Management 6e</a:t>
            </a:r>
          </a:p>
        </p:txBody>
      </p:sp>
      <p:sp>
        <p:nvSpPr>
          <p:cNvPr id="45061" name="Slide Number Placeholder 2"/>
          <p:cNvSpPr>
            <a:spLocks noGrp="1"/>
          </p:cNvSpPr>
          <p:nvPr>
            <p:ph type="sldNum" sz="quarter" idx="5"/>
          </p:nvPr>
        </p:nvSpPr>
        <p:spPr>
          <a:noFill/>
          <a:ln>
            <a:miter lim="800000"/>
            <a:headEnd/>
            <a:tailEnd/>
          </a:ln>
        </p:spPr>
        <p:txBody>
          <a:bodyPr/>
          <a:lstStyle/>
          <a:p>
            <a:r>
              <a:rPr lang="en-US"/>
              <a:t>2–</a:t>
            </a:r>
            <a:fld id="{A904DFAA-D2BE-4F3E-BAF1-46C0994E9B89}" type="slidenum">
              <a:rPr lang="en-US"/>
              <a:pPr/>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a:noFill/>
        </p:spPr>
        <p:txBody>
          <a:bodyPr/>
          <a:lstStyle/>
          <a:p>
            <a:pPr indent="0"/>
            <a:endParaRPr lang="en-US"/>
          </a:p>
        </p:txBody>
      </p:sp>
      <p:sp>
        <p:nvSpPr>
          <p:cNvPr id="72708" name="Header Placeholder 1"/>
          <p:cNvSpPr>
            <a:spLocks noGrp="1"/>
          </p:cNvSpPr>
          <p:nvPr>
            <p:ph type="hdr" sz="quarter"/>
          </p:nvPr>
        </p:nvSpPr>
        <p:spPr>
          <a:ln>
            <a:miter lim="800000"/>
            <a:headEnd/>
            <a:tailEnd/>
          </a:ln>
        </p:spPr>
        <p:txBody>
          <a:bodyPr/>
          <a:lstStyle/>
          <a:p>
            <a:pPr>
              <a:defRPr/>
            </a:pPr>
            <a:r>
              <a:rPr lang="en-US"/>
              <a:t>Project Management 6e</a:t>
            </a:r>
          </a:p>
        </p:txBody>
      </p:sp>
      <p:sp>
        <p:nvSpPr>
          <p:cNvPr id="72709" name="Slide Number Placeholder 2"/>
          <p:cNvSpPr>
            <a:spLocks noGrp="1"/>
          </p:cNvSpPr>
          <p:nvPr>
            <p:ph type="sldNum" sz="quarter" idx="5"/>
          </p:nvPr>
        </p:nvSpPr>
        <p:spPr>
          <a:ln>
            <a:miter lim="800000"/>
            <a:headEnd/>
            <a:tailEnd/>
          </a:ln>
        </p:spPr>
        <p:txBody>
          <a:bodyPr/>
          <a:lstStyle/>
          <a:p>
            <a:pPr>
              <a:defRPr/>
            </a:pPr>
            <a:r>
              <a:rPr lang="en-US" dirty="0"/>
              <a:t>2–</a:t>
            </a:r>
            <a:fld id="{A0BCF6FB-11BE-4E0D-B2C5-84D776901A30}" type="slidenum">
              <a:rPr lang="en-US" dirty="0" smtClean="0"/>
              <a:pPr>
                <a:defRPr/>
              </a:pPr>
              <a:t>28</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FA3EBC2-1646-4C48-BD49-58FD2ABB8E4C}" type="datetimeFigureOut">
              <a:rPr lang="en-US" smtClean="0"/>
              <a:pPr/>
              <a:t>7/13/2024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7/13/2024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A3EBC2-1646-4C48-BD49-58FD2ABB8E4C}" type="datetimeFigureOut">
              <a:rPr lang="en-US" smtClean="0"/>
              <a:pPr/>
              <a:t>7/13/2024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FA3EBC2-1646-4C48-BD49-58FD2ABB8E4C}" type="datetimeFigureOut">
              <a:rPr lang="en-US" smtClean="0"/>
              <a:pPr/>
              <a:t>7/13/2024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FA3EBC2-1646-4C48-BD49-58FD2ABB8E4C}" type="datetimeFigureOut">
              <a:rPr lang="en-US" smtClean="0"/>
              <a:pPr/>
              <a:t>7/13/2024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FA3EBC2-1646-4C48-BD49-58FD2ABB8E4C}" type="datetimeFigureOut">
              <a:rPr lang="en-US" smtClean="0"/>
              <a:pPr/>
              <a:t>7/13/2024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A3EBC2-1646-4C48-BD49-58FD2ABB8E4C}" type="datetimeFigureOut">
              <a:rPr lang="en-US" smtClean="0"/>
              <a:pPr/>
              <a:t>7/13/2024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A3EBC2-1646-4C48-BD49-58FD2ABB8E4C}" type="datetimeFigureOut">
              <a:rPr lang="en-US" smtClean="0"/>
              <a:pPr/>
              <a:t>7/13/2024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A3EBC2-1646-4C48-BD49-58FD2ABB8E4C}" type="datetimeFigureOut">
              <a:rPr lang="en-US" smtClean="0"/>
              <a:pPr/>
              <a:t>7/13/2024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7/13/2024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7/13/2024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143000" y="1122363"/>
            <a:ext cx="6858000" cy="2387600"/>
          </a:xfrm>
        </p:spPr>
        <p:txBody>
          <a:bodyPr anchor="b"/>
          <a:lstStyle>
            <a:lvl1pPr algn="ctr">
              <a:defRPr sz="3375"/>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143000" y="3602038"/>
            <a:ext cx="6858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7/13/2024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068900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7/13/2024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675"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0025626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623888" y="1709741"/>
            <a:ext cx="7886700" cy="2852737"/>
          </a:xfrm>
        </p:spPr>
        <p:txBody>
          <a:bodyPr anchor="b"/>
          <a:lstStyle>
            <a:lvl1pPr>
              <a:defRPr sz="3375"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623888" y="4589466"/>
            <a:ext cx="78867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7/13/2024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7384389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7/13/2024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7092979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629841" y="365128"/>
            <a:ext cx="78867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629842" y="1681163"/>
            <a:ext cx="3868340"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4629151" y="1681163"/>
            <a:ext cx="3887391"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4629151"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7/13/2024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5225062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7/13/2024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2617380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7/13/2024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4079698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629841" y="457200"/>
            <a:ext cx="2949178" cy="1600200"/>
          </a:xfrm>
        </p:spPr>
        <p:txBody>
          <a:bodyPr anchor="b"/>
          <a:lstStyle>
            <a:lvl1pPr>
              <a:defRPr sz="18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3887391" y="987428"/>
            <a:ext cx="462915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629841" y="2057400"/>
            <a:ext cx="2949178"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7/13/2024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6552186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629841" y="457200"/>
            <a:ext cx="2949178" cy="1600200"/>
          </a:xfrm>
        </p:spPr>
        <p:txBody>
          <a:bodyPr anchor="b"/>
          <a:lstStyle>
            <a:lvl1pPr>
              <a:defRPr sz="18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3887391" y="987428"/>
            <a:ext cx="4629150" cy="4873625"/>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629841" y="2057400"/>
            <a:ext cx="2949178"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7/13/2024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6448660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7/13/2024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7861904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6543676" y="365125"/>
            <a:ext cx="1971675"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628651"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7/13/2024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0616881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58967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A3EBC2-1646-4C48-BD49-58FD2ABB8E4C}" type="datetimeFigureOut">
              <a:rPr lang="en-US" smtClean="0"/>
              <a:pPr/>
              <a:t>7/13/2024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CFC597-C963-4841-8B0C-7BDB730B2F1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675">
                <a:solidFill>
                  <a:schemeClr val="tx1">
                    <a:tint val="75000"/>
                  </a:schemeClr>
                </a:solidFill>
              </a:defRPr>
            </a:lvl1pPr>
          </a:lstStyle>
          <a:p>
            <a:fld id="{BF9D6827-F213-428B-B64D-882A557603DE}" type="datetimeFigureOut">
              <a:rPr lang="en-US" smtClean="0"/>
              <a:pPr/>
              <a:t>7/13/2024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675">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675">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16206934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514350" rtl="0" eaLnBrk="1" latinLnBrk="0" hangingPunct="1">
        <a:lnSpc>
          <a:spcPct val="90000"/>
        </a:lnSpc>
        <a:spcBef>
          <a:spcPct val="0"/>
        </a:spcBef>
        <a:buNone/>
        <a:defRPr sz="2475" b="1" kern="1200">
          <a:solidFill>
            <a:srgbClr val="53728A"/>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4540822" y="316707"/>
            <a:ext cx="4374578" cy="521731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1" name="TextBox 30">
            <a:extLst>
              <a:ext uri="{FF2B5EF4-FFF2-40B4-BE49-F238E27FC236}">
                <a16:creationId xmlns:a16="http://schemas.microsoft.com/office/drawing/2014/main" id="{16E4CC76-2D0D-6204-3FBC-B0856D8E8836}"/>
              </a:ext>
            </a:extLst>
          </p:cNvPr>
          <p:cNvSpPr txBox="1"/>
          <p:nvPr/>
        </p:nvSpPr>
        <p:spPr>
          <a:xfrm>
            <a:off x="77965" y="2246916"/>
            <a:ext cx="4420184" cy="1107996"/>
          </a:xfrm>
          <a:prstGeom prst="rect">
            <a:avLst/>
          </a:prstGeom>
          <a:noFill/>
        </p:spPr>
        <p:txBody>
          <a:bodyPr wrap="none" rtlCol="0">
            <a:spAutoFit/>
          </a:bodyPr>
          <a:lstStyle/>
          <a:p>
            <a:r>
              <a:rPr lang="en-US" sz="3300" b="1" dirty="0">
                <a:solidFill>
                  <a:srgbClr val="00B0F0"/>
                </a:solidFill>
                <a:latin typeface="Times New Roman" panose="02020603050405020304" pitchFamily="18" charset="0"/>
                <a:cs typeface="Times New Roman" panose="02020603050405020304" pitchFamily="18" charset="0"/>
              </a:rPr>
              <a:t>Foundations of Project </a:t>
            </a:r>
          </a:p>
          <a:p>
            <a:r>
              <a:rPr lang="en-US" sz="33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7965" y="4947893"/>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chemeClr val="bg1"/>
                </a:solidFill>
                <a:latin typeface="Times New Roman" panose="02020603050405020304" pitchFamily="18" charset="0"/>
                <a:cs typeface="Times New Roman" panose="02020603050405020304" pitchFamily="18" charset="0"/>
              </a:rPr>
              <a:t>Chapter 6</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45963" y="3736913"/>
            <a:ext cx="3601148" cy="553998"/>
          </a:xfrm>
          <a:prstGeom prst="rect">
            <a:avLst/>
          </a:prstGeom>
          <a:noFill/>
        </p:spPr>
        <p:txBody>
          <a:bodyPr wrap="square" rtlCol="0">
            <a:spAutoFit/>
          </a:bodyPr>
          <a:lstStyle/>
          <a:p>
            <a:r>
              <a:rPr lang="en-US" sz="1500" b="1" dirty="0">
                <a:latin typeface="Times New Roman" panose="02020603050405020304" pitchFamily="18" charset="0"/>
                <a:cs typeface="Times New Roman" panose="02020603050405020304" pitchFamily="18" charset="0"/>
              </a:rPr>
              <a:t>PMG 101</a:t>
            </a:r>
          </a:p>
          <a:p>
            <a:r>
              <a:rPr lang="en-US" sz="1500" b="1" dirty="0">
                <a:latin typeface="Times New Roman" panose="02020603050405020304" pitchFamily="18" charset="0"/>
                <a:cs typeface="Times New Roman" panose="02020603050405020304" pitchFamily="18" charset="0"/>
              </a:rPr>
              <a:t>Project portfolio management system</a:t>
            </a:r>
          </a:p>
        </p:txBody>
      </p:sp>
      <p:sp>
        <p:nvSpPr>
          <p:cNvPr id="14" name="Oval 13">
            <a:extLst>
              <a:ext uri="{FF2B5EF4-FFF2-40B4-BE49-F238E27FC236}">
                <a16:creationId xmlns:a16="http://schemas.microsoft.com/office/drawing/2014/main" id="{46F3C90B-EB3F-EA91-08C5-03400C278827}"/>
              </a:ext>
            </a:extLst>
          </p:cNvPr>
          <p:cNvSpPr/>
          <p:nvPr/>
        </p:nvSpPr>
        <p:spPr>
          <a:xfrm>
            <a:off x="4525188" y="650081"/>
            <a:ext cx="4390212" cy="521731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98776" y="132722"/>
            <a:ext cx="2215991" cy="1034717"/>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31137"/>
    </mc:Choice>
    <mc:Fallback xmlns="">
      <p:transition spd="slow" advTm="3113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مربع نص 2">
            <a:extLst>
              <a:ext uri="{FF2B5EF4-FFF2-40B4-BE49-F238E27FC236}">
                <a16:creationId xmlns:a16="http://schemas.microsoft.com/office/drawing/2014/main" id="{7616E5BD-3D05-464D-BA29-1F18FD6E2C8B}"/>
              </a:ext>
            </a:extLst>
          </p:cNvPr>
          <p:cNvGraphicFramePr/>
          <p:nvPr>
            <p:extLst>
              <p:ext uri="{D42A27DB-BD31-4B8C-83A1-F6EECF244321}">
                <p14:modId xmlns:p14="http://schemas.microsoft.com/office/powerpoint/2010/main" val="3249233806"/>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مربع نص 6">
            <a:extLst>
              <a:ext uri="{FF2B5EF4-FFF2-40B4-BE49-F238E27FC236}">
                <a16:creationId xmlns:a16="http://schemas.microsoft.com/office/drawing/2014/main" id="{D6F90479-00B5-4200-BC27-1F89BDF405DE}"/>
              </a:ext>
            </a:extLst>
          </p:cNvPr>
          <p:cNvSpPr txBox="1"/>
          <p:nvPr/>
        </p:nvSpPr>
        <p:spPr>
          <a:xfrm>
            <a:off x="1219200" y="686180"/>
            <a:ext cx="5486400" cy="584775"/>
          </a:xfrm>
          <a:prstGeom prst="rect">
            <a:avLst/>
          </a:prstGeom>
          <a:noFill/>
        </p:spPr>
        <p:txBody>
          <a:bodyPr wrap="square">
            <a:spAutoFit/>
          </a:bodyPr>
          <a:lstStyle/>
          <a:p>
            <a:pPr algn="ctr"/>
            <a:r>
              <a:rPr lang="en-GB" sz="3200" b="1" dirty="0">
                <a:solidFill>
                  <a:schemeClr val="tx1">
                    <a:lumMod val="95000"/>
                    <a:lumOff val="5000"/>
                  </a:schemeClr>
                </a:solidFill>
                <a:latin typeface="+mj-lt"/>
                <a:ea typeface="ＭＳ Ｐゴシック" pitchFamily="34" charset="-128"/>
              </a:rPr>
              <a:t>Learning Objectives</a:t>
            </a:r>
            <a:endParaRPr lang="en-US" sz="3200" b="1" dirty="0">
              <a:solidFill>
                <a:schemeClr val="tx1">
                  <a:lumMod val="95000"/>
                  <a:lumOff val="5000"/>
                </a:schemeClr>
              </a:solidFill>
            </a:endParaRPr>
          </a:p>
        </p:txBody>
      </p:sp>
      <p:pic>
        <p:nvPicPr>
          <p:cNvPr id="2" name="Graphic 21">
            <a:extLst>
              <a:ext uri="{FF2B5EF4-FFF2-40B4-BE49-F238E27FC236}">
                <a16:creationId xmlns:a16="http://schemas.microsoft.com/office/drawing/2014/main" id="{1C4C9548-7A9F-2152-F490-EC177864DAE0}"/>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086600" y="0"/>
            <a:ext cx="2120599" cy="990175"/>
          </a:xfrm>
          <a:prstGeom prst="rect">
            <a:avLst/>
          </a:prstGeom>
        </p:spPr>
      </p:pic>
    </p:spTree>
    <p:extLst>
      <p:ext uri="{BB962C8B-B14F-4D97-AF65-F5344CB8AC3E}">
        <p14:creationId xmlns:p14="http://schemas.microsoft.com/office/powerpoint/2010/main" val="16242650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p:cNvSpPr/>
          <p:nvPr/>
        </p:nvSpPr>
        <p:spPr>
          <a:xfrm>
            <a:off x="0" y="3883025"/>
            <a:ext cx="9144000" cy="2046288"/>
          </a:xfrm>
          <a:prstGeom prst="rect">
            <a:avLst/>
          </a:prstGeom>
          <a:gradFill>
            <a:gsLst>
              <a:gs pos="2000">
                <a:schemeClr val="bg1">
                  <a:lumMod val="75000"/>
                </a:schemeClr>
              </a:gs>
              <a:gs pos="58000">
                <a:schemeClr val="bg1"/>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rgbClr val="FFFFFF"/>
              </a:solidFill>
              <a:ea typeface="ＭＳ Ｐゴシック" pitchFamily="-105" charset="-128"/>
            </a:endParaRPr>
          </a:p>
        </p:txBody>
      </p:sp>
      <p:sp>
        <p:nvSpPr>
          <p:cNvPr id="2051" name="TextBox 54"/>
          <p:cNvSpPr txBox="1">
            <a:spLocks noChangeArrowheads="1"/>
          </p:cNvSpPr>
          <p:nvPr/>
        </p:nvSpPr>
        <p:spPr bwMode="auto">
          <a:xfrm>
            <a:off x="785813" y="285750"/>
            <a:ext cx="5324475" cy="369332"/>
          </a:xfrm>
          <a:prstGeom prst="rect">
            <a:avLst/>
          </a:prstGeom>
          <a:noFill/>
          <a:ln w="9525">
            <a:noFill/>
            <a:miter lim="800000"/>
            <a:headEnd/>
            <a:tailEnd/>
          </a:ln>
        </p:spPr>
        <p:txBody>
          <a:bodyPr>
            <a:spAutoFit/>
          </a:bodyPr>
          <a:lstStyle/>
          <a:p>
            <a:pPr>
              <a:defRPr/>
            </a:pPr>
            <a:r>
              <a:rPr lang="en-GB" dirty="0">
                <a:solidFill>
                  <a:srgbClr val="262626"/>
                </a:solidFill>
                <a:latin typeface="+mj-lt"/>
                <a:ea typeface="ＭＳ Ｐゴシック" pitchFamily="34" charset="-128"/>
              </a:rPr>
              <a:t>Take Excellent Notes! </a:t>
            </a:r>
          </a:p>
        </p:txBody>
      </p:sp>
      <p:sp>
        <p:nvSpPr>
          <p:cNvPr id="8196" name="Rektangel 76"/>
          <p:cNvSpPr>
            <a:spLocks noChangeArrowheads="1"/>
          </p:cNvSpPr>
          <p:nvPr/>
        </p:nvSpPr>
        <p:spPr bwMode="auto">
          <a:xfrm>
            <a:off x="1112838" y="5473700"/>
            <a:ext cx="2209800" cy="63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IN" sz="1300" b="1" noProof="1">
                <a:solidFill>
                  <a:srgbClr val="FFFFFF"/>
                </a:solidFill>
                <a:cs typeface="Arial" charset="0"/>
              </a:rPr>
              <a:t>Example text</a:t>
            </a:r>
          </a:p>
          <a:p>
            <a:r>
              <a:rPr lang="en-IN" sz="1100" noProof="1">
                <a:solidFill>
                  <a:srgbClr val="FFFFFF"/>
                </a:solidFill>
                <a:cs typeface="Arial" charset="0"/>
              </a:rPr>
              <a:t>Go ahead and replace it with your own text. This is an example text. </a:t>
            </a:r>
            <a:endParaRPr lang="da-DK" sz="1100">
              <a:solidFill>
                <a:srgbClr val="FFFFFF"/>
              </a:solidFill>
            </a:endParaRPr>
          </a:p>
          <a:p>
            <a:endParaRPr lang="da-DK">
              <a:solidFill>
                <a:srgbClr val="1E1C11"/>
              </a:solidFill>
            </a:endParaRPr>
          </a:p>
        </p:txBody>
      </p:sp>
      <p:grpSp>
        <p:nvGrpSpPr>
          <p:cNvPr id="2" name="Group 19"/>
          <p:cNvGrpSpPr>
            <a:grpSpLocks/>
          </p:cNvGrpSpPr>
          <p:nvPr/>
        </p:nvGrpSpPr>
        <p:grpSpPr bwMode="auto">
          <a:xfrm>
            <a:off x="808038" y="5562600"/>
            <a:ext cx="250825" cy="250825"/>
            <a:chOff x="530225" y="5016500"/>
            <a:chExt cx="393700" cy="393700"/>
          </a:xfrm>
        </p:grpSpPr>
        <p:sp>
          <p:nvSpPr>
            <p:cNvPr id="8226" name="Oval 175"/>
            <p:cNvSpPr>
              <a:spLocks noChangeArrowheads="1"/>
            </p:cNvSpPr>
            <p:nvPr/>
          </p:nvSpPr>
          <p:spPr bwMode="auto">
            <a:xfrm>
              <a:off x="530225" y="5016500"/>
              <a:ext cx="393700" cy="393700"/>
            </a:xfrm>
            <a:prstGeom prst="ellipse">
              <a:avLst/>
            </a:prstGeom>
            <a:noFill/>
            <a:ln w="9525">
              <a:solidFill>
                <a:srgbClr val="FFFFFF"/>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defTabSz="914400"/>
              <a:endParaRPr lang="en-US" dirty="0">
                <a:solidFill>
                  <a:srgbClr val="FFFFFF"/>
                </a:solidFill>
              </a:endParaRPr>
            </a:p>
          </p:txBody>
        </p:sp>
        <p:sp>
          <p:nvSpPr>
            <p:cNvPr id="8227" name="Isosceles Triangle 176"/>
            <p:cNvSpPr>
              <a:spLocks noChangeArrowheads="1"/>
            </p:cNvSpPr>
            <p:nvPr/>
          </p:nvSpPr>
          <p:spPr bwMode="auto">
            <a:xfrm rot="5400000">
              <a:off x="634879" y="5111187"/>
              <a:ext cx="234227" cy="204325"/>
            </a:xfrm>
            <a:prstGeom prst="triangle">
              <a:avLst>
                <a:gd name="adj" fmla="val 50000"/>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a:endParaRPr lang="en-US" dirty="0">
                <a:solidFill>
                  <a:srgbClr val="353637"/>
                </a:solidFill>
              </a:endParaRPr>
            </a:p>
          </p:txBody>
        </p:sp>
      </p:grpSp>
      <p:sp>
        <p:nvSpPr>
          <p:cNvPr id="8198" name="Rectangle 4"/>
          <p:cNvSpPr>
            <a:spLocks noChangeArrowheads="1"/>
          </p:cNvSpPr>
          <p:nvPr/>
        </p:nvSpPr>
        <p:spPr bwMode="gray">
          <a:xfrm>
            <a:off x="874713" y="6264275"/>
            <a:ext cx="1538287"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defTabSz="801688"/>
            <a:r>
              <a:rPr lang="en-US" sz="1000" dirty="0">
                <a:solidFill>
                  <a:srgbClr val="FFFFFF"/>
                </a:solidFill>
              </a:rPr>
              <a:t>Your own footer</a:t>
            </a:r>
          </a:p>
        </p:txBody>
      </p:sp>
      <p:sp>
        <p:nvSpPr>
          <p:cNvPr id="8199" name="Rectangle 4"/>
          <p:cNvSpPr>
            <a:spLocks noChangeArrowheads="1"/>
          </p:cNvSpPr>
          <p:nvPr/>
        </p:nvSpPr>
        <p:spPr bwMode="gray">
          <a:xfrm>
            <a:off x="6767513" y="6264275"/>
            <a:ext cx="1538287"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r" defTabSz="801688"/>
            <a:r>
              <a:rPr lang="en-US" sz="1000" dirty="0">
                <a:solidFill>
                  <a:srgbClr val="FFFFFF"/>
                </a:solidFill>
              </a:rPr>
              <a:t>Your Logo</a:t>
            </a:r>
          </a:p>
        </p:txBody>
      </p:sp>
      <p:grpSp>
        <p:nvGrpSpPr>
          <p:cNvPr id="3" name="Group 65"/>
          <p:cNvGrpSpPr>
            <a:grpSpLocks/>
          </p:cNvGrpSpPr>
          <p:nvPr/>
        </p:nvGrpSpPr>
        <p:grpSpPr bwMode="auto">
          <a:xfrm>
            <a:off x="516886" y="1068876"/>
            <a:ext cx="7740650" cy="5035550"/>
            <a:chOff x="471488" y="1165225"/>
            <a:chExt cx="7740650" cy="3713163"/>
          </a:xfrm>
        </p:grpSpPr>
        <p:grpSp>
          <p:nvGrpSpPr>
            <p:cNvPr id="5" name="Group 117"/>
            <p:cNvGrpSpPr>
              <a:grpSpLocks/>
            </p:cNvGrpSpPr>
            <p:nvPr/>
          </p:nvGrpSpPr>
          <p:grpSpPr bwMode="auto">
            <a:xfrm>
              <a:off x="471488" y="1165225"/>
              <a:ext cx="7740650" cy="3694113"/>
              <a:chOff x="471210" y="1164522"/>
              <a:chExt cx="7740358" cy="3694514"/>
            </a:xfrm>
          </p:grpSpPr>
          <p:sp>
            <p:nvSpPr>
              <p:cNvPr id="7" name="Rounded Rectangle 6"/>
              <p:cNvSpPr/>
              <p:nvPr/>
            </p:nvSpPr>
            <p:spPr>
              <a:xfrm>
                <a:off x="471210" y="1164522"/>
                <a:ext cx="7740358" cy="3694514"/>
              </a:xfrm>
              <a:prstGeom prst="roundRect">
                <a:avLst>
                  <a:gd name="adj" fmla="val 5555"/>
                </a:avLst>
              </a:prstGeom>
              <a:gradFill>
                <a:gsLst>
                  <a:gs pos="0">
                    <a:schemeClr val="bg1">
                      <a:lumMod val="65000"/>
                    </a:schemeClr>
                  </a:gs>
                  <a:gs pos="69000">
                    <a:schemeClr val="bg1">
                      <a:lumMod val="75000"/>
                    </a:schemeClr>
                  </a:gs>
                  <a:gs pos="100000">
                    <a:schemeClr val="bg1">
                      <a:lumMod val="85000"/>
                    </a:schemeClr>
                  </a:gs>
                  <a:gs pos="41000">
                    <a:schemeClr val="bg1"/>
                  </a:gs>
                </a:gsLst>
                <a:lin ang="19140000" scaled="0"/>
              </a:gradFill>
              <a:ln>
                <a:solidFill>
                  <a:schemeClr val="bg1">
                    <a:lumMod val="75000"/>
                  </a:schemeClr>
                </a:solidFill>
              </a:ln>
              <a:effectLst>
                <a:outerShdw blurRad="40000" dist="23000" dir="5400000" rotWithShape="0">
                  <a:srgbClr val="000000">
                    <a:alpha val="35000"/>
                  </a:srgbClr>
                </a:outerShdw>
                <a:reflection stA="21000" endPos="22000" dist="50800" dir="5400000" sy="-100000" algn="bl" rotWithShape="0"/>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9" name="Rounded Rectangle 8"/>
              <p:cNvSpPr/>
              <p:nvPr/>
            </p:nvSpPr>
            <p:spPr>
              <a:xfrm>
                <a:off x="593442" y="1285185"/>
                <a:ext cx="7467318" cy="3451600"/>
              </a:xfrm>
              <a:prstGeom prst="roundRect">
                <a:avLst>
                  <a:gd name="adj" fmla="val 4812"/>
                </a:avLst>
              </a:prstGeom>
              <a:gradFill>
                <a:gsLst>
                  <a:gs pos="0">
                    <a:schemeClr val="tx1">
                      <a:lumMod val="95000"/>
                      <a:lumOff val="5000"/>
                    </a:schemeClr>
                  </a:gs>
                  <a:gs pos="69000">
                    <a:schemeClr val="tx1">
                      <a:lumMod val="95000"/>
                      <a:lumOff val="5000"/>
                    </a:schemeClr>
                  </a:gs>
                  <a:gs pos="100000">
                    <a:schemeClr val="tx1">
                      <a:lumMod val="75000"/>
                      <a:lumOff val="25000"/>
                    </a:schemeClr>
                  </a:gs>
                  <a:gs pos="29000">
                    <a:schemeClr val="tx1">
                      <a:lumMod val="85000"/>
                      <a:lumOff val="15000"/>
                    </a:schemeClr>
                  </a:gs>
                </a:gsLst>
                <a:lin ang="19140000" scaled="0"/>
              </a:gradFill>
              <a:ln>
                <a:solidFill>
                  <a:schemeClr val="tx1">
                    <a:lumMod val="85000"/>
                    <a:lumOff val="1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grpSp>
            <p:nvGrpSpPr>
              <p:cNvPr id="6" name="Gruppe 61"/>
              <p:cNvGrpSpPr>
                <a:grpSpLocks/>
              </p:cNvGrpSpPr>
              <p:nvPr/>
            </p:nvGrpSpPr>
            <p:grpSpPr bwMode="auto">
              <a:xfrm flipH="1">
                <a:off x="7082031" y="2554557"/>
                <a:ext cx="764755" cy="791220"/>
                <a:chOff x="1760019" y="3875595"/>
                <a:chExt cx="1018741" cy="1016530"/>
              </a:xfrm>
            </p:grpSpPr>
            <p:grpSp>
              <p:nvGrpSpPr>
                <p:cNvPr id="8" name="Gruppe 59"/>
                <p:cNvGrpSpPr>
                  <a:grpSpLocks/>
                </p:cNvGrpSpPr>
                <p:nvPr/>
              </p:nvGrpSpPr>
              <p:grpSpPr bwMode="auto">
                <a:xfrm>
                  <a:off x="1762304" y="3875595"/>
                  <a:ext cx="1016456" cy="1016530"/>
                  <a:chOff x="3906064" y="1406380"/>
                  <a:chExt cx="496973" cy="497009"/>
                </a:xfrm>
              </p:grpSpPr>
              <p:sp>
                <p:nvSpPr>
                  <p:cNvPr id="15" name="Ellipse 30"/>
                  <p:cNvSpPr/>
                  <p:nvPr/>
                </p:nvSpPr>
                <p:spPr bwMode="auto">
                  <a:xfrm rot="17065673">
                    <a:off x="3906046" y="1406398"/>
                    <a:ext cx="497009" cy="496973"/>
                  </a:xfrm>
                  <a:prstGeom prst="ellipse">
                    <a:avLst/>
                  </a:prstGeom>
                  <a:gradFill flip="none" rotWithShape="1">
                    <a:gsLst>
                      <a:gs pos="100000">
                        <a:schemeClr val="tx1">
                          <a:lumMod val="95000"/>
                          <a:lumOff val="5000"/>
                        </a:schemeClr>
                      </a:gs>
                      <a:gs pos="0">
                        <a:schemeClr val="tx1">
                          <a:lumMod val="75000"/>
                          <a:lumOff val="25000"/>
                        </a:schemeClr>
                      </a:gs>
                    </a:gsLst>
                    <a:path path="shape">
                      <a:fillToRect l="50000" t="50000" r="50000" b="50000"/>
                    </a:path>
                    <a:tileRect/>
                  </a:gradFill>
                  <a:ln w="9525" cap="flat" cmpd="sng" algn="ctr">
                    <a:noFill/>
                    <a:prstDash val="solid"/>
                  </a:ln>
                  <a:effectLst>
                    <a:innerShdw blurRad="269875" dist="114300" dir="480000">
                      <a:srgbClr val="000000">
                        <a:alpha val="13000"/>
                      </a:srgbClr>
                    </a:innerShdw>
                  </a:effectLst>
                </p:spPr>
                <p:txBody>
                  <a:bodyPr anchor="ctr"/>
                  <a:lstStyle>
                    <a:lvl1pPr marL="342900" indent="-342900" eaLnBrk="0" hangingPunct="0">
                      <a:defRPr sz="2400">
                        <a:solidFill>
                          <a:schemeClr val="tx1"/>
                        </a:solidFill>
                        <a:latin typeface="Calibri" charset="0"/>
                        <a:ea typeface="ＭＳ Ｐゴシック" charset="-128"/>
                      </a:defRPr>
                    </a:lvl1pPr>
                    <a:lvl2pPr marL="37931725" indent="-37474525" eaLnBrk="0" hangingPunct="0">
                      <a:defRPr sz="2400">
                        <a:solidFill>
                          <a:schemeClr val="tx1"/>
                        </a:solidFill>
                        <a:latin typeface="Calibri" charset="0"/>
                        <a:ea typeface="ＭＳ Ｐゴシック" charset="-128"/>
                      </a:defRPr>
                    </a:lvl2pPr>
                    <a:lvl3pPr eaLnBrk="0" hangingPunct="0">
                      <a:defRPr sz="2400">
                        <a:solidFill>
                          <a:schemeClr val="tx1"/>
                        </a:solidFill>
                        <a:latin typeface="Calibri" charset="0"/>
                        <a:ea typeface="ＭＳ Ｐゴシック" charset="-128"/>
                      </a:defRPr>
                    </a:lvl3pPr>
                    <a:lvl4pPr eaLnBrk="0" hangingPunct="0">
                      <a:defRPr sz="2400">
                        <a:solidFill>
                          <a:schemeClr val="tx1"/>
                        </a:solidFill>
                        <a:latin typeface="Calibri" charset="0"/>
                        <a:ea typeface="ＭＳ Ｐゴシック" charset="-128"/>
                      </a:defRPr>
                    </a:lvl4pPr>
                    <a:lvl5pPr eaLnBrk="0" hangingPunct="0">
                      <a:defRPr sz="2400">
                        <a:solidFill>
                          <a:schemeClr val="tx1"/>
                        </a:solidFill>
                        <a:latin typeface="Calibri" charset="0"/>
                        <a:ea typeface="ＭＳ Ｐゴシック" charset="-128"/>
                      </a:defRPr>
                    </a:lvl5pPr>
                    <a:lvl6pPr marL="457200" eaLnBrk="0" fontAlgn="base" hangingPunct="0">
                      <a:spcBef>
                        <a:spcPct val="0"/>
                      </a:spcBef>
                      <a:spcAft>
                        <a:spcPct val="0"/>
                      </a:spcAft>
                      <a:defRPr sz="2400">
                        <a:solidFill>
                          <a:schemeClr val="tx1"/>
                        </a:solidFill>
                        <a:latin typeface="Calibri" charset="0"/>
                        <a:ea typeface="ＭＳ Ｐゴシック" charset="-128"/>
                      </a:defRPr>
                    </a:lvl6pPr>
                    <a:lvl7pPr marL="914400" eaLnBrk="0" fontAlgn="base" hangingPunct="0">
                      <a:spcBef>
                        <a:spcPct val="0"/>
                      </a:spcBef>
                      <a:spcAft>
                        <a:spcPct val="0"/>
                      </a:spcAft>
                      <a:defRPr sz="2400">
                        <a:solidFill>
                          <a:schemeClr val="tx1"/>
                        </a:solidFill>
                        <a:latin typeface="Calibri" charset="0"/>
                        <a:ea typeface="ＭＳ Ｐゴシック" charset="-128"/>
                      </a:defRPr>
                    </a:lvl7pPr>
                    <a:lvl8pPr marL="1371600" eaLnBrk="0" fontAlgn="base" hangingPunct="0">
                      <a:spcBef>
                        <a:spcPct val="0"/>
                      </a:spcBef>
                      <a:spcAft>
                        <a:spcPct val="0"/>
                      </a:spcAft>
                      <a:defRPr sz="2400">
                        <a:solidFill>
                          <a:schemeClr val="tx1"/>
                        </a:solidFill>
                        <a:latin typeface="Calibri" charset="0"/>
                        <a:ea typeface="ＭＳ Ｐゴシック" charset="-128"/>
                      </a:defRPr>
                    </a:lvl8pPr>
                    <a:lvl9pPr marL="1828800" eaLnBrk="0" fontAlgn="base" hangingPunct="0">
                      <a:spcBef>
                        <a:spcPct val="0"/>
                      </a:spcBef>
                      <a:spcAft>
                        <a:spcPct val="0"/>
                      </a:spcAft>
                      <a:defRPr sz="2400">
                        <a:solidFill>
                          <a:schemeClr val="tx1"/>
                        </a:solidFill>
                        <a:latin typeface="Calibri" charset="0"/>
                        <a:ea typeface="ＭＳ Ｐゴシック" charset="-128"/>
                      </a:defRPr>
                    </a:lvl9pPr>
                  </a:lstStyle>
                  <a:p>
                    <a:pPr algn="ctr" eaLnBrk="1" hangingPunct="1">
                      <a:buFont typeface="Calibri" charset="0"/>
                      <a:buAutoNum type="arabicPeriod"/>
                      <a:defRPr/>
                    </a:pPr>
                    <a:endParaRPr lang="da-DK" sz="1800">
                      <a:solidFill>
                        <a:srgbClr val="FFFFFF"/>
                      </a:solidFill>
                    </a:endParaRPr>
                  </a:p>
                </p:txBody>
              </p:sp>
              <p:sp>
                <p:nvSpPr>
                  <p:cNvPr id="8225" name="Ellipse 31"/>
                  <p:cNvSpPr>
                    <a:spLocks noChangeArrowheads="1"/>
                  </p:cNvSpPr>
                  <p:nvPr/>
                </p:nvSpPr>
                <p:spPr bwMode="auto">
                  <a:xfrm>
                    <a:off x="3955823" y="1424813"/>
                    <a:ext cx="366004" cy="269272"/>
                  </a:xfrm>
                  <a:prstGeom prst="ellipse">
                    <a:avLst/>
                  </a:prstGeom>
                  <a:gradFill rotWithShape="1">
                    <a:gsLst>
                      <a:gs pos="0">
                        <a:srgbClr val="FFFCF9">
                          <a:alpha val="31998"/>
                        </a:srgbClr>
                      </a:gs>
                      <a:gs pos="100000">
                        <a:srgbClr val="FFFFFF">
                          <a:alpha val="0"/>
                        </a:srgbClr>
                      </a:gs>
                    </a:gsLst>
                    <a:lin ang="5400000"/>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342900" indent="-342900" algn="ctr">
                      <a:buFont typeface="Calibri" pitchFamily="34" charset="0"/>
                      <a:buAutoNum type="arabicPeriod"/>
                    </a:pPr>
                    <a:endParaRPr lang="da-DK">
                      <a:solidFill>
                        <a:srgbClr val="FFFFFF"/>
                      </a:solidFill>
                    </a:endParaRPr>
                  </a:p>
                </p:txBody>
              </p:sp>
            </p:grpSp>
            <p:sp>
              <p:nvSpPr>
                <p:cNvPr id="14" name="Måne 29"/>
                <p:cNvSpPr/>
                <p:nvPr/>
              </p:nvSpPr>
              <p:spPr bwMode="auto">
                <a:xfrm rot="16570711">
                  <a:off x="2013672" y="4164325"/>
                  <a:ext cx="460273" cy="967579"/>
                </a:xfrm>
                <a:prstGeom prst="moon">
                  <a:avLst>
                    <a:gd name="adj" fmla="val 8755"/>
                  </a:avLst>
                </a:prstGeom>
                <a:gradFill flip="none" rotWithShape="1">
                  <a:gsLst>
                    <a:gs pos="24000">
                      <a:sysClr val="windowText" lastClr="000000">
                        <a:alpha val="24000"/>
                      </a:sysClr>
                    </a:gs>
                    <a:gs pos="100000">
                      <a:sysClr val="window" lastClr="FFFFFF">
                        <a:alpha val="0"/>
                      </a:sys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Calibri" charset="0"/>
                      <a:ea typeface="ＭＳ Ｐゴシック" charset="-128"/>
                    </a:defRPr>
                  </a:lvl1pPr>
                  <a:lvl2pPr marL="37931725" indent="-37474525" eaLnBrk="0" hangingPunct="0">
                    <a:defRPr sz="2400">
                      <a:solidFill>
                        <a:schemeClr val="tx1"/>
                      </a:solidFill>
                      <a:latin typeface="Calibri" charset="0"/>
                      <a:ea typeface="ＭＳ Ｐゴシック" charset="-128"/>
                    </a:defRPr>
                  </a:lvl2pPr>
                  <a:lvl3pPr eaLnBrk="0" hangingPunct="0">
                    <a:defRPr sz="2400">
                      <a:solidFill>
                        <a:schemeClr val="tx1"/>
                      </a:solidFill>
                      <a:latin typeface="Calibri" charset="0"/>
                      <a:ea typeface="ＭＳ Ｐゴシック" charset="-128"/>
                    </a:defRPr>
                  </a:lvl3pPr>
                  <a:lvl4pPr eaLnBrk="0" hangingPunct="0">
                    <a:defRPr sz="2400">
                      <a:solidFill>
                        <a:schemeClr val="tx1"/>
                      </a:solidFill>
                      <a:latin typeface="Calibri" charset="0"/>
                      <a:ea typeface="ＭＳ Ｐゴシック" charset="-128"/>
                    </a:defRPr>
                  </a:lvl4pPr>
                  <a:lvl5pPr eaLnBrk="0" hangingPunct="0">
                    <a:defRPr sz="2400">
                      <a:solidFill>
                        <a:schemeClr val="tx1"/>
                      </a:solidFill>
                      <a:latin typeface="Calibri" charset="0"/>
                      <a:ea typeface="ＭＳ Ｐゴシック" charset="-128"/>
                    </a:defRPr>
                  </a:lvl5pPr>
                  <a:lvl6pPr marL="457200" eaLnBrk="0" fontAlgn="base" hangingPunct="0">
                    <a:spcBef>
                      <a:spcPct val="0"/>
                    </a:spcBef>
                    <a:spcAft>
                      <a:spcPct val="0"/>
                    </a:spcAft>
                    <a:defRPr sz="2400">
                      <a:solidFill>
                        <a:schemeClr val="tx1"/>
                      </a:solidFill>
                      <a:latin typeface="Calibri" charset="0"/>
                      <a:ea typeface="ＭＳ Ｐゴシック" charset="-128"/>
                    </a:defRPr>
                  </a:lvl6pPr>
                  <a:lvl7pPr marL="914400" eaLnBrk="0" fontAlgn="base" hangingPunct="0">
                    <a:spcBef>
                      <a:spcPct val="0"/>
                    </a:spcBef>
                    <a:spcAft>
                      <a:spcPct val="0"/>
                    </a:spcAft>
                    <a:defRPr sz="2400">
                      <a:solidFill>
                        <a:schemeClr val="tx1"/>
                      </a:solidFill>
                      <a:latin typeface="Calibri" charset="0"/>
                      <a:ea typeface="ＭＳ Ｐゴシック" charset="-128"/>
                    </a:defRPr>
                  </a:lvl7pPr>
                  <a:lvl8pPr marL="1371600" eaLnBrk="0" fontAlgn="base" hangingPunct="0">
                    <a:spcBef>
                      <a:spcPct val="0"/>
                    </a:spcBef>
                    <a:spcAft>
                      <a:spcPct val="0"/>
                    </a:spcAft>
                    <a:defRPr sz="2400">
                      <a:solidFill>
                        <a:schemeClr val="tx1"/>
                      </a:solidFill>
                      <a:latin typeface="Calibri" charset="0"/>
                      <a:ea typeface="ＭＳ Ｐゴシック" charset="-128"/>
                    </a:defRPr>
                  </a:lvl8pPr>
                  <a:lvl9pPr marL="1828800" eaLnBrk="0" fontAlgn="base" hangingPunct="0">
                    <a:spcBef>
                      <a:spcPct val="0"/>
                    </a:spcBef>
                    <a:spcAft>
                      <a:spcPct val="0"/>
                    </a:spcAft>
                    <a:defRPr sz="2400">
                      <a:solidFill>
                        <a:schemeClr val="tx1"/>
                      </a:solidFill>
                      <a:latin typeface="Calibri" charset="0"/>
                      <a:ea typeface="ＭＳ Ｐゴシック" charset="-128"/>
                    </a:defRPr>
                  </a:lvl9pPr>
                </a:lstStyle>
                <a:p>
                  <a:pPr algn="ctr" eaLnBrk="1" hangingPunct="1">
                    <a:defRPr/>
                  </a:pPr>
                  <a:endParaRPr lang="da-DK" sz="1800">
                    <a:solidFill>
                      <a:srgbClr val="FFFFFF"/>
                    </a:solidFill>
                  </a:endParaRPr>
                </a:p>
              </p:txBody>
            </p:sp>
          </p:grpSp>
          <p:sp>
            <p:nvSpPr>
              <p:cNvPr id="8216" name="Rectangle 115"/>
              <p:cNvSpPr>
                <a:spLocks noChangeArrowheads="1"/>
              </p:cNvSpPr>
              <p:nvPr/>
            </p:nvSpPr>
            <p:spPr bwMode="auto">
              <a:xfrm>
                <a:off x="1058563" y="1285185"/>
                <a:ext cx="5884640" cy="3451600"/>
              </a:xfrm>
              <a:prstGeom prst="rect">
                <a:avLst/>
              </a:prstGeom>
              <a:solidFill>
                <a:schemeClr val="tx1"/>
              </a:solidFill>
              <a:ln>
                <a:noFill/>
              </a:ln>
              <a:effectLst>
                <a:outerShdw dist="23000" dir="5400000" rotWithShape="0">
                  <a:srgbClr val="808080">
                    <a:alpha val="34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dirty="0">
                  <a:solidFill>
                    <a:srgbClr val="FFFFFF"/>
                  </a:solidFill>
                </a:endParaRPr>
              </a:p>
            </p:txBody>
          </p:sp>
          <p:sp>
            <p:nvSpPr>
              <p:cNvPr id="117" name="Rounded Rectangle 116"/>
              <p:cNvSpPr/>
              <p:nvPr/>
            </p:nvSpPr>
            <p:spPr>
              <a:xfrm flipH="1">
                <a:off x="841083" y="2615655"/>
                <a:ext cx="66672" cy="676348"/>
              </a:xfrm>
              <a:prstGeom prst="roundRect">
                <a:avLst>
                  <a:gd name="adj" fmla="val 4812"/>
                </a:avLst>
              </a:prstGeom>
              <a:solidFill>
                <a:srgbClr val="0D0D0D"/>
              </a:solidFill>
              <a:ln>
                <a:solidFill>
                  <a:schemeClr val="tx1">
                    <a:lumMod val="85000"/>
                    <a:lumOff val="1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grpSp>
        <p:sp>
          <p:nvSpPr>
            <p:cNvPr id="11" name="Rounded Rectangle 10"/>
            <p:cNvSpPr/>
            <p:nvPr/>
          </p:nvSpPr>
          <p:spPr>
            <a:xfrm>
              <a:off x="485775" y="1184275"/>
              <a:ext cx="7523163" cy="3694113"/>
            </a:xfrm>
            <a:custGeom>
              <a:avLst/>
              <a:gdLst>
                <a:gd name="connsiteX0" fmla="*/ 0 w 6185849"/>
                <a:gd name="connsiteY0" fmla="*/ 176794 h 3674030"/>
                <a:gd name="connsiteX1" fmla="*/ 176794 w 6185849"/>
                <a:gd name="connsiteY1" fmla="*/ 0 h 3674030"/>
                <a:gd name="connsiteX2" fmla="*/ 6009055 w 6185849"/>
                <a:gd name="connsiteY2" fmla="*/ 0 h 3674030"/>
                <a:gd name="connsiteX3" fmla="*/ 6185849 w 6185849"/>
                <a:gd name="connsiteY3" fmla="*/ 176794 h 3674030"/>
                <a:gd name="connsiteX4" fmla="*/ 6185849 w 6185849"/>
                <a:gd name="connsiteY4" fmla="*/ 3497236 h 3674030"/>
                <a:gd name="connsiteX5" fmla="*/ 6009055 w 6185849"/>
                <a:gd name="connsiteY5" fmla="*/ 3674030 h 3674030"/>
                <a:gd name="connsiteX6" fmla="*/ 176794 w 6185849"/>
                <a:gd name="connsiteY6" fmla="*/ 3674030 h 3674030"/>
                <a:gd name="connsiteX7" fmla="*/ 0 w 6185849"/>
                <a:gd name="connsiteY7" fmla="*/ 3497236 h 3674030"/>
                <a:gd name="connsiteX8" fmla="*/ 0 w 6185849"/>
                <a:gd name="connsiteY8" fmla="*/ 176794 h 3674030"/>
                <a:gd name="connsiteX0" fmla="*/ 0 w 6185849"/>
                <a:gd name="connsiteY0" fmla="*/ 176794 h 3811663"/>
                <a:gd name="connsiteX1" fmla="*/ 176794 w 6185849"/>
                <a:gd name="connsiteY1" fmla="*/ 0 h 3811663"/>
                <a:gd name="connsiteX2" fmla="*/ 6009055 w 6185849"/>
                <a:gd name="connsiteY2" fmla="*/ 0 h 3811663"/>
                <a:gd name="connsiteX3" fmla="*/ 6185849 w 6185849"/>
                <a:gd name="connsiteY3" fmla="*/ 176794 h 3811663"/>
                <a:gd name="connsiteX4" fmla="*/ 6185849 w 6185849"/>
                <a:gd name="connsiteY4" fmla="*/ 3497236 h 3811663"/>
                <a:gd name="connsiteX5" fmla="*/ 176794 w 6185849"/>
                <a:gd name="connsiteY5" fmla="*/ 3674030 h 3811663"/>
                <a:gd name="connsiteX6" fmla="*/ 0 w 6185849"/>
                <a:gd name="connsiteY6" fmla="*/ 3497236 h 3811663"/>
                <a:gd name="connsiteX7" fmla="*/ 0 w 6185849"/>
                <a:gd name="connsiteY7" fmla="*/ 176794 h 3811663"/>
                <a:gd name="connsiteX0" fmla="*/ 0 w 6185849"/>
                <a:gd name="connsiteY0" fmla="*/ 176794 h 3674030"/>
                <a:gd name="connsiteX1" fmla="*/ 176794 w 6185849"/>
                <a:gd name="connsiteY1" fmla="*/ 0 h 3674030"/>
                <a:gd name="connsiteX2" fmla="*/ 6009055 w 6185849"/>
                <a:gd name="connsiteY2" fmla="*/ 0 h 3674030"/>
                <a:gd name="connsiteX3" fmla="*/ 6185849 w 6185849"/>
                <a:gd name="connsiteY3" fmla="*/ 176794 h 3674030"/>
                <a:gd name="connsiteX4" fmla="*/ 6185849 w 6185849"/>
                <a:gd name="connsiteY4" fmla="*/ 3497236 h 3674030"/>
                <a:gd name="connsiteX5" fmla="*/ 176794 w 6185849"/>
                <a:gd name="connsiteY5" fmla="*/ 3674030 h 3674030"/>
                <a:gd name="connsiteX6" fmla="*/ 0 w 6185849"/>
                <a:gd name="connsiteY6" fmla="*/ 3497236 h 3674030"/>
                <a:gd name="connsiteX7" fmla="*/ 0 w 6185849"/>
                <a:gd name="connsiteY7" fmla="*/ 176794 h 3674030"/>
                <a:gd name="connsiteX0" fmla="*/ 0 w 6185849"/>
                <a:gd name="connsiteY0" fmla="*/ 176794 h 3674030"/>
                <a:gd name="connsiteX1" fmla="*/ 176794 w 6185849"/>
                <a:gd name="connsiteY1" fmla="*/ 0 h 3674030"/>
                <a:gd name="connsiteX2" fmla="*/ 6009055 w 6185849"/>
                <a:gd name="connsiteY2" fmla="*/ 0 h 3674030"/>
                <a:gd name="connsiteX3" fmla="*/ 6185849 w 6185849"/>
                <a:gd name="connsiteY3" fmla="*/ 176794 h 3674030"/>
                <a:gd name="connsiteX4" fmla="*/ 6131227 w 6185849"/>
                <a:gd name="connsiteY4" fmla="*/ 343034 h 3674030"/>
                <a:gd name="connsiteX5" fmla="*/ 176794 w 6185849"/>
                <a:gd name="connsiteY5" fmla="*/ 3674030 h 3674030"/>
                <a:gd name="connsiteX6" fmla="*/ 0 w 6185849"/>
                <a:gd name="connsiteY6" fmla="*/ 3497236 h 3674030"/>
                <a:gd name="connsiteX7" fmla="*/ 0 w 6185849"/>
                <a:gd name="connsiteY7" fmla="*/ 176794 h 3674030"/>
                <a:gd name="connsiteX0" fmla="*/ 0 w 6185849"/>
                <a:gd name="connsiteY0" fmla="*/ 176794 h 3674030"/>
                <a:gd name="connsiteX1" fmla="*/ 176794 w 6185849"/>
                <a:gd name="connsiteY1" fmla="*/ 0 h 3674030"/>
                <a:gd name="connsiteX2" fmla="*/ 6009055 w 6185849"/>
                <a:gd name="connsiteY2" fmla="*/ 0 h 3674030"/>
                <a:gd name="connsiteX3" fmla="*/ 6185849 w 6185849"/>
                <a:gd name="connsiteY3" fmla="*/ 176794 h 3674030"/>
                <a:gd name="connsiteX4" fmla="*/ 6131227 w 6185849"/>
                <a:gd name="connsiteY4" fmla="*/ 343034 h 3674030"/>
                <a:gd name="connsiteX5" fmla="*/ 176794 w 6185849"/>
                <a:gd name="connsiteY5" fmla="*/ 3674030 h 3674030"/>
                <a:gd name="connsiteX6" fmla="*/ 0 w 6185849"/>
                <a:gd name="connsiteY6" fmla="*/ 3497236 h 3674030"/>
                <a:gd name="connsiteX7" fmla="*/ 0 w 6185849"/>
                <a:gd name="connsiteY7" fmla="*/ 176794 h 3674030"/>
                <a:gd name="connsiteX0" fmla="*/ 0 w 6185849"/>
                <a:gd name="connsiteY0" fmla="*/ 176794 h 3674030"/>
                <a:gd name="connsiteX1" fmla="*/ 176794 w 6185849"/>
                <a:gd name="connsiteY1" fmla="*/ 0 h 3674030"/>
                <a:gd name="connsiteX2" fmla="*/ 6009055 w 6185849"/>
                <a:gd name="connsiteY2" fmla="*/ 0 h 3674030"/>
                <a:gd name="connsiteX3" fmla="*/ 6185849 w 6185849"/>
                <a:gd name="connsiteY3" fmla="*/ 176794 h 3674030"/>
                <a:gd name="connsiteX4" fmla="*/ 176794 w 6185849"/>
                <a:gd name="connsiteY4" fmla="*/ 3674030 h 3674030"/>
                <a:gd name="connsiteX5" fmla="*/ 0 w 6185849"/>
                <a:gd name="connsiteY5" fmla="*/ 3497236 h 3674030"/>
                <a:gd name="connsiteX6" fmla="*/ 0 w 6185849"/>
                <a:gd name="connsiteY6" fmla="*/ 176794 h 3674030"/>
                <a:gd name="connsiteX0" fmla="*/ 0 w 6185849"/>
                <a:gd name="connsiteY0" fmla="*/ 190449 h 3687685"/>
                <a:gd name="connsiteX1" fmla="*/ 176794 w 6185849"/>
                <a:gd name="connsiteY1" fmla="*/ 13655 h 3687685"/>
                <a:gd name="connsiteX2" fmla="*/ 4274819 w 6185849"/>
                <a:gd name="connsiteY2" fmla="*/ 0 h 3687685"/>
                <a:gd name="connsiteX3" fmla="*/ 6185849 w 6185849"/>
                <a:gd name="connsiteY3" fmla="*/ 190449 h 3687685"/>
                <a:gd name="connsiteX4" fmla="*/ 176794 w 6185849"/>
                <a:gd name="connsiteY4" fmla="*/ 3687685 h 3687685"/>
                <a:gd name="connsiteX5" fmla="*/ 0 w 6185849"/>
                <a:gd name="connsiteY5" fmla="*/ 3510891 h 3687685"/>
                <a:gd name="connsiteX6" fmla="*/ 0 w 6185849"/>
                <a:gd name="connsiteY6" fmla="*/ 190449 h 3687685"/>
                <a:gd name="connsiteX0" fmla="*/ 0 w 4274819"/>
                <a:gd name="connsiteY0" fmla="*/ 190449 h 3687685"/>
                <a:gd name="connsiteX1" fmla="*/ 176794 w 4274819"/>
                <a:gd name="connsiteY1" fmla="*/ 13655 h 3687685"/>
                <a:gd name="connsiteX2" fmla="*/ 4274819 w 4274819"/>
                <a:gd name="connsiteY2" fmla="*/ 0 h 3687685"/>
                <a:gd name="connsiteX3" fmla="*/ 176794 w 4274819"/>
                <a:gd name="connsiteY3" fmla="*/ 3687685 h 3687685"/>
                <a:gd name="connsiteX4" fmla="*/ 0 w 4274819"/>
                <a:gd name="connsiteY4" fmla="*/ 3510891 h 3687685"/>
                <a:gd name="connsiteX5" fmla="*/ 0 w 4274819"/>
                <a:gd name="connsiteY5" fmla="*/ 190449 h 3687685"/>
                <a:gd name="connsiteX0" fmla="*/ 0 w 4274819"/>
                <a:gd name="connsiteY0" fmla="*/ 190449 h 3687685"/>
                <a:gd name="connsiteX1" fmla="*/ 176794 w 4274819"/>
                <a:gd name="connsiteY1" fmla="*/ 13655 h 3687685"/>
                <a:gd name="connsiteX2" fmla="*/ 4274819 w 4274819"/>
                <a:gd name="connsiteY2" fmla="*/ 0 h 3687685"/>
                <a:gd name="connsiteX3" fmla="*/ 176794 w 4274819"/>
                <a:gd name="connsiteY3" fmla="*/ 3687685 h 3687685"/>
                <a:gd name="connsiteX4" fmla="*/ 0 w 4274819"/>
                <a:gd name="connsiteY4" fmla="*/ 3510891 h 3687685"/>
                <a:gd name="connsiteX5" fmla="*/ 0 w 4274819"/>
                <a:gd name="connsiteY5" fmla="*/ 190449 h 368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74819" h="3687685">
                  <a:moveTo>
                    <a:pt x="0" y="190449"/>
                  </a:moveTo>
                  <a:cubicBezTo>
                    <a:pt x="0" y="92808"/>
                    <a:pt x="79153" y="13655"/>
                    <a:pt x="176794" y="13655"/>
                  </a:cubicBezTo>
                  <a:lnTo>
                    <a:pt x="4274819" y="0"/>
                  </a:lnTo>
                  <a:cubicBezTo>
                    <a:pt x="4233852" y="25192"/>
                    <a:pt x="889264" y="3102537"/>
                    <a:pt x="176794" y="3687685"/>
                  </a:cubicBezTo>
                  <a:cubicBezTo>
                    <a:pt x="79153" y="3687685"/>
                    <a:pt x="0" y="3608532"/>
                    <a:pt x="0" y="3510891"/>
                  </a:cubicBezTo>
                  <a:lnTo>
                    <a:pt x="0" y="190449"/>
                  </a:lnTo>
                  <a:close/>
                </a:path>
              </a:pathLst>
            </a:custGeom>
            <a:gradFill flip="none" rotWithShape="1">
              <a:gsLst>
                <a:gs pos="0">
                  <a:schemeClr val="bg1">
                    <a:alpha val="15000"/>
                  </a:schemeClr>
                </a:gs>
                <a:gs pos="100000">
                  <a:schemeClr val="bg1">
                    <a:alpha val="15000"/>
                  </a:schemeClr>
                </a:gs>
              </a:gsLst>
              <a:lin ang="16200000" scaled="0"/>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rgbClr val="FFFFFF"/>
                </a:solidFill>
                <a:ea typeface="ＭＳ Ｐゴシック" charset="-128"/>
              </a:endParaRPr>
            </a:p>
          </p:txBody>
        </p:sp>
      </p:grpSp>
      <p:grpSp>
        <p:nvGrpSpPr>
          <p:cNvPr id="10" name="Group 90"/>
          <p:cNvGrpSpPr>
            <a:grpSpLocks/>
          </p:cNvGrpSpPr>
          <p:nvPr/>
        </p:nvGrpSpPr>
        <p:grpSpPr bwMode="auto">
          <a:xfrm>
            <a:off x="4940300" y="4675188"/>
            <a:ext cx="4783138" cy="968375"/>
            <a:chOff x="4940193" y="4878304"/>
            <a:chExt cx="4783391" cy="968295"/>
          </a:xfrm>
        </p:grpSpPr>
        <p:sp>
          <p:nvSpPr>
            <p:cNvPr id="85" name="Oval 84"/>
            <p:cNvSpPr/>
            <p:nvPr/>
          </p:nvSpPr>
          <p:spPr>
            <a:xfrm rot="589461">
              <a:off x="4940193" y="5002119"/>
              <a:ext cx="1249429" cy="109528"/>
            </a:xfrm>
            <a:prstGeom prst="ellipse">
              <a:avLst/>
            </a:prstGeom>
            <a:solidFill>
              <a:srgbClr val="0D0D0D">
                <a:alpha val="33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sp>
          <p:nvSpPr>
            <p:cNvPr id="86" name="Rectangle 85"/>
            <p:cNvSpPr/>
            <p:nvPr/>
          </p:nvSpPr>
          <p:spPr>
            <a:xfrm rot="589461">
              <a:off x="5329152" y="5340228"/>
              <a:ext cx="4384907" cy="109529"/>
            </a:xfrm>
            <a:prstGeom prst="rect">
              <a:avLst/>
            </a:prstGeom>
            <a:solidFill>
              <a:srgbClr val="0D0D0D">
                <a:alpha val="33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sp>
          <p:nvSpPr>
            <p:cNvPr id="87" name="Rounded Rectangle 86"/>
            <p:cNvSpPr/>
            <p:nvPr/>
          </p:nvSpPr>
          <p:spPr>
            <a:xfrm rot="589461">
              <a:off x="8986945" y="5622779"/>
              <a:ext cx="736639" cy="223820"/>
            </a:xfrm>
            <a:prstGeom prst="roundRect">
              <a:avLst/>
            </a:prstGeom>
            <a:solidFill>
              <a:srgbClr val="0D0D0D">
                <a:alpha val="33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grpSp>
          <p:nvGrpSpPr>
            <p:cNvPr id="12" name="Group 87"/>
            <p:cNvGrpSpPr>
              <a:grpSpLocks/>
            </p:cNvGrpSpPr>
            <p:nvPr/>
          </p:nvGrpSpPr>
          <p:grpSpPr bwMode="auto">
            <a:xfrm>
              <a:off x="4940193" y="4878304"/>
              <a:ext cx="4783391" cy="825387"/>
              <a:chOff x="4940193" y="4878304"/>
              <a:chExt cx="4783391" cy="825387"/>
            </a:xfrm>
          </p:grpSpPr>
          <p:sp>
            <p:nvSpPr>
              <p:cNvPr id="79" name="Oval 78"/>
              <p:cNvSpPr/>
              <p:nvPr/>
            </p:nvSpPr>
            <p:spPr>
              <a:xfrm rot="589461">
                <a:off x="4940193" y="4878304"/>
                <a:ext cx="1249429" cy="109528"/>
              </a:xfrm>
              <a:prstGeom prst="ellipse">
                <a:avLst/>
              </a:prstGeom>
              <a:gradFill>
                <a:gsLst>
                  <a:gs pos="0">
                    <a:schemeClr val="tx1">
                      <a:lumMod val="95000"/>
                      <a:lumOff val="5000"/>
                    </a:schemeClr>
                  </a:gs>
                  <a:gs pos="69000">
                    <a:schemeClr val="tx1">
                      <a:lumMod val="95000"/>
                      <a:lumOff val="5000"/>
                    </a:schemeClr>
                  </a:gs>
                  <a:gs pos="100000">
                    <a:schemeClr val="tx1">
                      <a:lumMod val="75000"/>
                      <a:lumOff val="25000"/>
                    </a:schemeClr>
                  </a:gs>
                  <a:gs pos="29000">
                    <a:schemeClr val="tx1">
                      <a:lumMod val="85000"/>
                      <a:lumOff val="15000"/>
                    </a:schemeClr>
                  </a:gs>
                </a:gsLst>
                <a:lin ang="19140000" scaled="0"/>
              </a:gradFill>
              <a:ln>
                <a:solidFill>
                  <a:schemeClr val="tx1">
                    <a:lumMod val="85000"/>
                    <a:lumOff val="1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sp>
            <p:nvSpPr>
              <p:cNvPr id="8209" name="Rectangle 76"/>
              <p:cNvSpPr>
                <a:spLocks noChangeArrowheads="1"/>
              </p:cNvSpPr>
              <p:nvPr/>
            </p:nvSpPr>
            <p:spPr bwMode="auto">
              <a:xfrm rot="589461">
                <a:off x="5329152" y="5216413"/>
                <a:ext cx="4384907" cy="109529"/>
              </a:xfrm>
              <a:prstGeom prst="rect">
                <a:avLst/>
              </a:prstGeom>
              <a:gradFill rotWithShape="1">
                <a:gsLst>
                  <a:gs pos="0">
                    <a:srgbClr val="A6A6A6"/>
                  </a:gs>
                  <a:gs pos="5000">
                    <a:srgbClr val="A6A6A6"/>
                  </a:gs>
                  <a:gs pos="50000">
                    <a:srgbClr val="F2F2F2"/>
                  </a:gs>
                  <a:gs pos="100000">
                    <a:srgbClr val="BFBFBF"/>
                  </a:gs>
                </a:gsLst>
                <a:lin ang="5400000"/>
              </a:gradFill>
              <a:ln w="9525">
                <a:solidFill>
                  <a:srgbClr val="A6A6A6"/>
                </a:solidFill>
                <a:miter lim="800000"/>
                <a:headEnd/>
                <a:tailEnd/>
              </a:ln>
              <a:effectLst>
                <a:outerShdw dist="23000" dir="839963" rotWithShape="0">
                  <a:srgbClr val="808080">
                    <a:alpha val="34998"/>
                  </a:srgbClr>
                </a:outerShdw>
              </a:effectLst>
            </p:spPr>
            <p:txBody>
              <a:bodyPr anchor="ctr"/>
              <a:lstStyle/>
              <a:p>
                <a:pPr algn="ctr"/>
                <a:endParaRPr lang="en-US" dirty="0">
                  <a:solidFill>
                    <a:srgbClr val="FFFFFF"/>
                  </a:solidFill>
                </a:endParaRPr>
              </a:p>
            </p:txBody>
          </p:sp>
          <p:sp>
            <p:nvSpPr>
              <p:cNvPr id="82" name="Rounded Rectangle 81"/>
              <p:cNvSpPr/>
              <p:nvPr/>
            </p:nvSpPr>
            <p:spPr>
              <a:xfrm rot="589461">
                <a:off x="8986945" y="5479916"/>
                <a:ext cx="736639" cy="223820"/>
              </a:xfrm>
              <a:prstGeom prst="roundRect">
                <a:avLst/>
              </a:prstGeom>
              <a:gradFill>
                <a:gsLst>
                  <a:gs pos="0">
                    <a:schemeClr val="tx1">
                      <a:lumMod val="95000"/>
                      <a:lumOff val="5000"/>
                    </a:schemeClr>
                  </a:gs>
                  <a:gs pos="100000">
                    <a:schemeClr val="tx1">
                      <a:lumMod val="95000"/>
                      <a:lumOff val="5000"/>
                    </a:schemeClr>
                  </a:gs>
                  <a:gs pos="59000">
                    <a:schemeClr val="tx1">
                      <a:lumMod val="75000"/>
                      <a:lumOff val="25000"/>
                    </a:schemeClr>
                  </a:gs>
                  <a:gs pos="29000">
                    <a:schemeClr val="tx1">
                      <a:lumMod val="85000"/>
                      <a:lumOff val="15000"/>
                    </a:schemeClr>
                  </a:gs>
                </a:gsLst>
                <a:lin ang="4980000" scaled="0"/>
              </a:gradFill>
              <a:ln>
                <a:solidFill>
                  <a:schemeClr val="tx1">
                    <a:lumMod val="85000"/>
                    <a:lumOff val="1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grpSp>
      </p:grpSp>
      <p:pic>
        <p:nvPicPr>
          <p:cNvPr id="32" name="Picture 31">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26051" y="6068042"/>
            <a:ext cx="685800" cy="685800"/>
          </a:xfrm>
          <a:prstGeom prst="rect">
            <a:avLst/>
          </a:prstGeom>
        </p:spPr>
      </p:pic>
      <p:pic>
        <p:nvPicPr>
          <p:cNvPr id="33" name="Picture 32">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013" y="6061491"/>
            <a:ext cx="685800" cy="685800"/>
          </a:xfrm>
          <a:prstGeom prst="rect">
            <a:avLst/>
          </a:prstGeom>
        </p:spPr>
      </p:pic>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70334" y="1763110"/>
            <a:ext cx="2303515" cy="2303515"/>
          </a:xfrm>
          <a:prstGeom prst="rect">
            <a:avLst/>
          </a:prstGeom>
        </p:spPr>
      </p:pic>
      <p:pic>
        <p:nvPicPr>
          <p:cNvPr id="13" name="Graphic 21">
            <a:extLst>
              <a:ext uri="{FF2B5EF4-FFF2-40B4-BE49-F238E27FC236}">
                <a16:creationId xmlns:a16="http://schemas.microsoft.com/office/drawing/2014/main" id="{3308AC82-F701-C431-1B46-4867A897295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086600" y="0"/>
            <a:ext cx="2120599" cy="990175"/>
          </a:xfrm>
          <a:prstGeom prst="rect">
            <a:avLst/>
          </a:prstGeom>
        </p:spPr>
      </p:pic>
    </p:spTree>
    <p:custDataLst>
      <p:tags r:id="rId1"/>
    </p:custDataLst>
    <p:extLst>
      <p:ext uri="{BB962C8B-B14F-4D97-AF65-F5344CB8AC3E}">
        <p14:creationId xmlns:p14="http://schemas.microsoft.com/office/powerpoint/2010/main" val="139226224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500"/>
                            </p:stCondLst>
                            <p:childTnLst>
                              <p:par>
                                <p:cTn id="14" presetID="56" presetClass="path" presetSubtype="0" accel="50000" decel="50000" fill="hold" nodeType="afterEffect">
                                  <p:stCondLst>
                                    <p:cond delay="0"/>
                                  </p:stCondLst>
                                  <p:childTnLst>
                                    <p:animMotion origin="layout" path="M 3.88889E-6 0.075 L -0.31164 -0.33263 " pathEditMode="relative" rAng="0" ptsTypes="AA">
                                      <p:cBhvr>
                                        <p:cTn id="15" dur="1000" fill="hold"/>
                                        <p:tgtEl>
                                          <p:spTgt spid="10"/>
                                        </p:tgtEl>
                                        <p:attrNameLst>
                                          <p:attrName>ppt_x</p:attrName>
                                          <p:attrName>ppt_y</p:attrName>
                                        </p:attrNameLst>
                                      </p:cBhvr>
                                      <p:rCtr x="-15590" y="-20394"/>
                                    </p:animMotion>
                                  </p:childTnLst>
                                </p:cTn>
                              </p:par>
                              <p:par>
                                <p:cTn id="16" presetID="26" presetClass="emph" presetSubtype="0" fill="hold" nodeType="withEffect">
                                  <p:stCondLst>
                                    <p:cond delay="0"/>
                                  </p:stCondLst>
                                  <p:childTnLst>
                                    <p:animEffect transition="out" filter="fade">
                                      <p:cBhvr>
                                        <p:cTn id="17" dur="200" tmFilter="0, 0; .2, .5; .8, .5; 1, 0"/>
                                        <p:tgtEl>
                                          <p:spTgt spid="10"/>
                                        </p:tgtEl>
                                      </p:cBhvr>
                                    </p:animEffect>
                                    <p:animScale>
                                      <p:cBhvr>
                                        <p:cTn id="18" dur="100" autoRev="1" fill="hold"/>
                                        <p:tgtEl>
                                          <p:spTgt spid="10"/>
                                        </p:tgtEl>
                                      </p:cBhvr>
                                      <p:by x="105000" y="105000"/>
                                    </p:animScale>
                                  </p:childTnLst>
                                </p:cTn>
                              </p:par>
                              <p:par>
                                <p:cTn id="19" presetID="49" presetClass="path" presetSubtype="0" accel="50000" decel="50000" fill="hold" nodeType="withEffect">
                                  <p:stCondLst>
                                    <p:cond delay="0"/>
                                  </p:stCondLst>
                                  <p:childTnLst>
                                    <p:animMotion origin="layout" path="M -0.31164 -0.33263 L 3.88889E-6 0.075 " pathEditMode="relative" rAng="0" ptsTypes="AA">
                                      <p:cBhvr>
                                        <p:cTn id="20" dur="800" fill="hold"/>
                                        <p:tgtEl>
                                          <p:spTgt spid="10"/>
                                        </p:tgtEl>
                                        <p:attrNameLst>
                                          <p:attrName>ppt_x</p:attrName>
                                          <p:attrName>ppt_y</p:attrName>
                                        </p:attrNameLst>
                                      </p:cBhvr>
                                      <p:rCtr x="15573" y="20370"/>
                                    </p:animMotion>
                                  </p:childTnLst>
                                </p:cTn>
                              </p:par>
                            </p:childTnLst>
                          </p:cTn>
                        </p:par>
                        <p:par>
                          <p:cTn id="21" fill="hold">
                            <p:stCondLst>
                              <p:cond delay="1500"/>
                            </p:stCondLst>
                            <p:childTnLst>
                              <p:par>
                                <p:cTn id="22" presetID="1" presetClass="entr" presetSubtype="0" fill="hold" nodeType="afterEffect">
                                  <p:stCondLst>
                                    <p:cond delay="0"/>
                                  </p:stCondLst>
                                  <p:childTnLst>
                                    <p:set>
                                      <p:cBhvr>
                                        <p:cTn id="23"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a:ln>
            <a:solidFill>
              <a:schemeClr val="accent1">
                <a:lumMod val="20000"/>
                <a:lumOff val="80000"/>
              </a:schemeClr>
            </a:solidFill>
          </a:ln>
        </p:spPr>
        <p:txBody>
          <a:bodyPr>
            <a:normAutofit lnSpcReduction="10000"/>
          </a:bodyPr>
          <a:lstStyle/>
          <a:p>
            <a:pPr>
              <a:lnSpc>
                <a:spcPct val="150000"/>
              </a:lnSpc>
            </a:pPr>
            <a:r>
              <a:rPr lang="en-US" sz="2800" b="1" i="1" dirty="0">
                <a:solidFill>
                  <a:schemeClr val="tx1">
                    <a:lumMod val="95000"/>
                    <a:lumOff val="5000"/>
                  </a:schemeClr>
                </a:solidFill>
                <a:highlight>
                  <a:srgbClr val="00FFFF"/>
                </a:highlight>
              </a:rPr>
              <a:t>Organization strategy and project selection</a:t>
            </a:r>
          </a:p>
          <a:p>
            <a:pPr algn="just">
              <a:lnSpc>
                <a:spcPct val="150000"/>
              </a:lnSpc>
            </a:pPr>
            <a:r>
              <a:rPr lang="en-US" sz="2200" i="1" dirty="0">
                <a:solidFill>
                  <a:schemeClr val="accent6">
                    <a:lumMod val="75000"/>
                  </a:schemeClr>
                </a:solidFill>
              </a:rPr>
              <a:t>Strategy is implemented through projects. Every project should have a clear link to the organization’s strategy.</a:t>
            </a:r>
          </a:p>
          <a:p>
            <a:pPr algn="just">
              <a:lnSpc>
                <a:spcPct val="80000"/>
              </a:lnSpc>
            </a:pPr>
            <a:endParaRPr lang="en-US" sz="2200" dirty="0">
              <a:solidFill>
                <a:schemeClr val="tx1">
                  <a:lumMod val="95000"/>
                  <a:lumOff val="5000"/>
                </a:schemeClr>
              </a:solidFill>
            </a:endParaRPr>
          </a:p>
          <a:p>
            <a:pPr algn="just">
              <a:lnSpc>
                <a:spcPct val="150000"/>
              </a:lnSpc>
            </a:pPr>
            <a:r>
              <a:rPr lang="en-US" sz="2200" u="sng" dirty="0">
                <a:solidFill>
                  <a:schemeClr val="tx1">
                    <a:lumMod val="95000"/>
                    <a:lumOff val="5000"/>
                  </a:schemeClr>
                </a:solidFill>
                <a:highlight>
                  <a:srgbClr val="00FFFF"/>
                </a:highlight>
              </a:rPr>
              <a:t>Strategy</a:t>
            </a:r>
            <a:r>
              <a:rPr lang="en-US" sz="2200" u="sng" dirty="0">
                <a:solidFill>
                  <a:schemeClr val="tx1">
                    <a:lumMod val="95000"/>
                    <a:lumOff val="5000"/>
                  </a:schemeClr>
                </a:solidFill>
              </a:rPr>
              <a:t> is fundamentally deciding how the organization will compete. Organizations use projects to convert strategy into new products, services, and processes needed for success.</a:t>
            </a:r>
          </a:p>
          <a:p>
            <a:pPr algn="just">
              <a:lnSpc>
                <a:spcPct val="150000"/>
              </a:lnSpc>
            </a:pPr>
            <a:r>
              <a:rPr lang="en-US" sz="2200" dirty="0">
                <a:solidFill>
                  <a:schemeClr val="tx1">
                    <a:lumMod val="95000"/>
                    <a:lumOff val="5000"/>
                  </a:schemeClr>
                </a:solidFill>
              </a:rPr>
              <a:t>For example, Intel’s major strategy is one of differentiation. Its projects target innovation and time to market. Currently, Intel is directing its strategy toward specialty chips for products other than computers, such as autos, security, cell phones, air controls. Another goal is to reduce project cycle times. Intel, NEC, General Electric, and AT&amp;T have reduced their cycle times by 20–50 percent. </a:t>
            </a:r>
            <a:r>
              <a:rPr lang="en-US" sz="2200" u="sng" dirty="0">
                <a:solidFill>
                  <a:schemeClr val="tx1">
                    <a:lumMod val="95000"/>
                    <a:lumOff val="5000"/>
                  </a:schemeClr>
                </a:solidFill>
              </a:rPr>
              <a:t>Projects and project management </a:t>
            </a:r>
            <a:r>
              <a:rPr lang="en-US" sz="2200" dirty="0">
                <a:solidFill>
                  <a:schemeClr val="tx1">
                    <a:lumMod val="95000"/>
                    <a:lumOff val="5000"/>
                  </a:schemeClr>
                </a:solidFill>
              </a:rPr>
              <a:t>play the key role in supporting strategic goals. It is vital for project managers to think and act strategically.</a:t>
            </a:r>
          </a:p>
          <a:p>
            <a:pPr algn="just"/>
            <a:endParaRPr lang="en-US" dirty="0"/>
          </a:p>
        </p:txBody>
      </p:sp>
      <p:pic>
        <p:nvPicPr>
          <p:cNvPr id="2" name="Graphic 21">
            <a:extLst>
              <a:ext uri="{FF2B5EF4-FFF2-40B4-BE49-F238E27FC236}">
                <a16:creationId xmlns:a16="http://schemas.microsoft.com/office/drawing/2014/main" id="{9A0C5718-9A9C-A50E-0C93-541C23F30A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848600" y="0"/>
            <a:ext cx="1358599" cy="63437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fontScale="92500" lnSpcReduction="20000"/>
          </a:bodyPr>
          <a:lstStyle/>
          <a:p>
            <a:r>
              <a:rPr lang="en-US" sz="2800" b="1" dirty="0">
                <a:solidFill>
                  <a:schemeClr val="tx1">
                    <a:lumMod val="95000"/>
                    <a:lumOff val="5000"/>
                  </a:schemeClr>
                </a:solidFill>
                <a:highlight>
                  <a:srgbClr val="00FFFF"/>
                </a:highlight>
              </a:rPr>
              <a:t>The Strategic Management Process: An Overview</a:t>
            </a:r>
          </a:p>
          <a:p>
            <a:pPr>
              <a:lnSpc>
                <a:spcPct val="70000"/>
              </a:lnSpc>
            </a:pPr>
            <a:endParaRPr lang="en-US" b="1" dirty="0">
              <a:solidFill>
                <a:schemeClr val="tx1">
                  <a:lumMod val="95000"/>
                  <a:lumOff val="5000"/>
                </a:schemeClr>
              </a:solidFill>
            </a:endParaRPr>
          </a:p>
          <a:p>
            <a:pPr algn="just">
              <a:lnSpc>
                <a:spcPct val="150000"/>
              </a:lnSpc>
            </a:pPr>
            <a:r>
              <a:rPr lang="en-US" sz="2200" dirty="0">
                <a:solidFill>
                  <a:schemeClr val="tx1">
                    <a:lumMod val="95000"/>
                    <a:lumOff val="5000"/>
                  </a:schemeClr>
                </a:solidFill>
              </a:rPr>
              <a:t>Strategic management is the process of assessing “what we are” and deciding and implementing “what we intend to be and how we are going to get there.” Strategy describes how an organization intends to compete with the resources available in the existing and perceived future environment.</a:t>
            </a:r>
          </a:p>
          <a:p>
            <a:pPr algn="just">
              <a:lnSpc>
                <a:spcPct val="150000"/>
              </a:lnSpc>
            </a:pPr>
            <a:endParaRPr lang="en-US" sz="2200" dirty="0">
              <a:solidFill>
                <a:schemeClr val="tx1">
                  <a:lumMod val="95000"/>
                  <a:lumOff val="5000"/>
                </a:schemeClr>
              </a:solidFill>
            </a:endParaRPr>
          </a:p>
          <a:p>
            <a:pPr algn="just"/>
            <a:r>
              <a:rPr lang="en-US" sz="2200" b="1" dirty="0">
                <a:solidFill>
                  <a:schemeClr val="tx1">
                    <a:lumMod val="95000"/>
                    <a:lumOff val="5000"/>
                  </a:schemeClr>
                </a:solidFill>
              </a:rPr>
              <a:t>Four Activities of the Strategic Management Process</a:t>
            </a:r>
          </a:p>
          <a:p>
            <a:pPr algn="just">
              <a:lnSpc>
                <a:spcPct val="80000"/>
              </a:lnSpc>
            </a:pPr>
            <a:endParaRPr lang="en-US" sz="2200" b="1" dirty="0">
              <a:solidFill>
                <a:schemeClr val="tx1">
                  <a:lumMod val="95000"/>
                  <a:lumOff val="5000"/>
                </a:schemeClr>
              </a:solidFill>
            </a:endParaRPr>
          </a:p>
          <a:p>
            <a:pPr algn="just">
              <a:lnSpc>
                <a:spcPct val="160000"/>
              </a:lnSpc>
            </a:pPr>
            <a:r>
              <a:rPr lang="en-US" sz="2200" dirty="0">
                <a:solidFill>
                  <a:schemeClr val="tx1">
                    <a:lumMod val="95000"/>
                    <a:lumOff val="5000"/>
                  </a:schemeClr>
                </a:solidFill>
              </a:rPr>
              <a:t>The typical sequence of activities of the strategic management process is outlined here; a description of each activity then follows:</a:t>
            </a:r>
          </a:p>
          <a:p>
            <a:pPr lvl="0" algn="just">
              <a:lnSpc>
                <a:spcPct val="160000"/>
              </a:lnSpc>
            </a:pPr>
            <a:r>
              <a:rPr lang="en-US" sz="2200" dirty="0">
                <a:solidFill>
                  <a:schemeClr val="tx1">
                    <a:lumMod val="95000"/>
                    <a:lumOff val="5000"/>
                  </a:schemeClr>
                </a:solidFill>
              </a:rPr>
              <a:t>1- Review and define the organizational mission.</a:t>
            </a:r>
          </a:p>
          <a:p>
            <a:pPr lvl="0" algn="just">
              <a:lnSpc>
                <a:spcPct val="160000"/>
              </a:lnSpc>
            </a:pPr>
            <a:r>
              <a:rPr lang="en-US" sz="2200" dirty="0">
                <a:solidFill>
                  <a:schemeClr val="tx1">
                    <a:lumMod val="95000"/>
                    <a:lumOff val="5000"/>
                  </a:schemeClr>
                </a:solidFill>
              </a:rPr>
              <a:t>2- Set long-range goals and objectives.</a:t>
            </a:r>
          </a:p>
          <a:p>
            <a:pPr lvl="0" algn="just">
              <a:lnSpc>
                <a:spcPct val="160000"/>
              </a:lnSpc>
            </a:pPr>
            <a:r>
              <a:rPr lang="en-US" sz="2200" dirty="0">
                <a:solidFill>
                  <a:schemeClr val="tx1">
                    <a:lumMod val="95000"/>
                    <a:lumOff val="5000"/>
                  </a:schemeClr>
                </a:solidFill>
              </a:rPr>
              <a:t>3- Analyze and formulate strategies to reach objectives.</a:t>
            </a:r>
          </a:p>
          <a:p>
            <a:pPr lvl="0" algn="just">
              <a:lnSpc>
                <a:spcPct val="160000"/>
              </a:lnSpc>
            </a:pPr>
            <a:r>
              <a:rPr lang="en-US" sz="2200" dirty="0">
                <a:solidFill>
                  <a:schemeClr val="tx1">
                    <a:lumMod val="95000"/>
                    <a:lumOff val="5000"/>
                  </a:schemeClr>
                </a:solidFill>
              </a:rPr>
              <a:t>4- Implement strategies through projects.</a:t>
            </a:r>
          </a:p>
          <a:p>
            <a:pPr algn="just">
              <a:lnSpc>
                <a:spcPct val="160000"/>
              </a:lnSpc>
            </a:pPr>
            <a:r>
              <a:rPr lang="en-US" sz="2200" dirty="0">
                <a:solidFill>
                  <a:schemeClr val="tx1">
                    <a:lumMod val="95000"/>
                    <a:lumOff val="5000"/>
                  </a:schemeClr>
                </a:solidFill>
              </a:rPr>
              <a:t> </a:t>
            </a:r>
          </a:p>
          <a:p>
            <a:pPr algn="just">
              <a:lnSpc>
                <a:spcPct val="150000"/>
              </a:lnSpc>
            </a:pPr>
            <a:endParaRPr lang="en-US" sz="2200" dirty="0">
              <a:solidFill>
                <a:schemeClr val="tx1">
                  <a:lumMod val="95000"/>
                  <a:lumOff val="5000"/>
                </a:schemeClr>
              </a:solidFill>
            </a:endParaRPr>
          </a:p>
          <a:p>
            <a:pPr algn="just"/>
            <a:endParaRPr lang="en-US" dirty="0"/>
          </a:p>
        </p:txBody>
      </p:sp>
      <p:pic>
        <p:nvPicPr>
          <p:cNvPr id="2" name="Graphic 21">
            <a:extLst>
              <a:ext uri="{FF2B5EF4-FFF2-40B4-BE49-F238E27FC236}">
                <a16:creationId xmlns:a16="http://schemas.microsoft.com/office/drawing/2014/main" id="{43CCF4AB-0BFB-75B2-D2C3-92A105DC67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AutoShape 2"/>
          <p:cNvSpPr>
            <a:spLocks noGrp="1" noChangeArrowheads="1"/>
          </p:cNvSpPr>
          <p:nvPr>
            <p:ph type="title"/>
          </p:nvPr>
        </p:nvSpPr>
        <p:spPr>
          <a:xfrm>
            <a:off x="6858000" y="2514600"/>
            <a:ext cx="2111375" cy="1295400"/>
          </a:xfrm>
          <a:gradFill>
            <a:gsLst>
              <a:gs pos="0">
                <a:srgbClr val="990033">
                  <a:gamma/>
                  <a:shade val="46275"/>
                  <a:invGamma/>
                </a:srgbClr>
              </a:gs>
              <a:gs pos="50000">
                <a:srgbClr val="990033"/>
              </a:gs>
              <a:gs pos="100000">
                <a:srgbClr val="990033">
                  <a:gamma/>
                  <a:shade val="46275"/>
                  <a:invGamma/>
                </a:srgbClr>
              </a:gs>
            </a:gsLst>
            <a:lin ang="5400000"/>
          </a:gradFill>
        </p:spPr>
        <p:txBody>
          <a:bodyPr/>
          <a:lstStyle/>
          <a:p>
            <a:pPr eaLnBrk="1" hangingPunct="1">
              <a:defRPr/>
            </a:pPr>
            <a:r>
              <a:rPr lang="en-US" sz="2000" b="1" dirty="0">
                <a:solidFill>
                  <a:schemeClr val="bg1"/>
                </a:solidFill>
              </a:rPr>
              <a:t>Strategic Management Process</a:t>
            </a:r>
          </a:p>
        </p:txBody>
      </p:sp>
      <p:pic>
        <p:nvPicPr>
          <p:cNvPr id="8197" name="Picture 1"/>
          <p:cNvPicPr>
            <a:picLocks noChangeAspect="1"/>
          </p:cNvPicPr>
          <p:nvPr/>
        </p:nvPicPr>
        <p:blipFill>
          <a:blip r:embed="rId3"/>
          <a:srcRect/>
          <a:stretch>
            <a:fillRect/>
          </a:stretch>
        </p:blipFill>
        <p:spPr bwMode="auto">
          <a:xfrm>
            <a:off x="152400" y="0"/>
            <a:ext cx="6553200" cy="6858000"/>
          </a:xfrm>
          <a:prstGeom prst="rect">
            <a:avLst/>
          </a:prstGeom>
          <a:noFill/>
          <a:ln w="9525">
            <a:noFill/>
            <a:miter lim="800000"/>
            <a:headEnd/>
            <a:tailEnd/>
          </a:ln>
        </p:spPr>
      </p:pic>
      <p:pic>
        <p:nvPicPr>
          <p:cNvPr id="2" name="Graphic 21">
            <a:extLst>
              <a:ext uri="{FF2B5EF4-FFF2-40B4-BE49-F238E27FC236}">
                <a16:creationId xmlns:a16="http://schemas.microsoft.com/office/drawing/2014/main" id="{CF7B4DEF-0788-798D-4956-621671D32E0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transition spd="slow" advClick="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lnSpcReduction="10000"/>
          </a:bodyPr>
          <a:lstStyle/>
          <a:p>
            <a:pPr lvl="0" algn="just"/>
            <a:r>
              <a:rPr lang="en-US" sz="2800" b="1" dirty="0">
                <a:solidFill>
                  <a:schemeClr val="tx1">
                    <a:lumMod val="95000"/>
                    <a:lumOff val="5000"/>
                  </a:schemeClr>
                </a:solidFill>
              </a:rPr>
              <a:t>3- Analyze and formulate strategies to reach objectives:</a:t>
            </a:r>
          </a:p>
          <a:p>
            <a:pPr algn="just">
              <a:lnSpc>
                <a:spcPct val="150000"/>
              </a:lnSpc>
            </a:pPr>
            <a:endParaRPr lang="en-US" sz="2200" dirty="0">
              <a:solidFill>
                <a:schemeClr val="tx1">
                  <a:lumMod val="95000"/>
                  <a:lumOff val="5000"/>
                </a:schemeClr>
              </a:solidFill>
            </a:endParaRPr>
          </a:p>
          <a:p>
            <a:pPr algn="just">
              <a:lnSpc>
                <a:spcPct val="150000"/>
              </a:lnSpc>
            </a:pPr>
            <a:r>
              <a:rPr lang="en-US" sz="2200" dirty="0">
                <a:solidFill>
                  <a:schemeClr val="tx1">
                    <a:lumMod val="95000"/>
                    <a:lumOff val="5000"/>
                  </a:schemeClr>
                </a:solidFill>
              </a:rPr>
              <a:t>Formulating strategy answers the question of </a:t>
            </a:r>
            <a:r>
              <a:rPr lang="en-US" sz="2200" i="1" dirty="0">
                <a:solidFill>
                  <a:schemeClr val="tx1">
                    <a:lumMod val="95000"/>
                    <a:lumOff val="5000"/>
                  </a:schemeClr>
                </a:solidFill>
              </a:rPr>
              <a:t>what </a:t>
            </a:r>
            <a:r>
              <a:rPr lang="en-US" sz="2200" dirty="0">
                <a:solidFill>
                  <a:schemeClr val="tx1">
                    <a:lumMod val="95000"/>
                    <a:lumOff val="5000"/>
                  </a:schemeClr>
                </a:solidFill>
              </a:rPr>
              <a:t>needs to be done to reach objectives. Strategy formulation includes determining and evaluating alternatives that support the organization’s objectives and selecting the best alternative. </a:t>
            </a:r>
          </a:p>
          <a:p>
            <a:pPr algn="just">
              <a:lnSpc>
                <a:spcPct val="150000"/>
              </a:lnSpc>
            </a:pPr>
            <a:endParaRPr lang="en-US" sz="2200" dirty="0">
              <a:solidFill>
                <a:schemeClr val="tx1">
                  <a:lumMod val="95000"/>
                  <a:lumOff val="5000"/>
                </a:schemeClr>
              </a:solidFill>
            </a:endParaRPr>
          </a:p>
          <a:p>
            <a:pPr algn="just">
              <a:lnSpc>
                <a:spcPct val="150000"/>
              </a:lnSpc>
            </a:pPr>
            <a:r>
              <a:rPr lang="en-US" sz="2200" dirty="0">
                <a:solidFill>
                  <a:schemeClr val="tx1">
                    <a:lumMod val="95000"/>
                    <a:lumOff val="5000"/>
                  </a:schemeClr>
                </a:solidFill>
              </a:rPr>
              <a:t>The first step is a realistic evaluation of the past and current position of the enterprise. This step typically includes an analysis of “who are the customers” and “what are their needs as they (the </a:t>
            </a:r>
            <a:r>
              <a:rPr lang="en-US" sz="2200" i="1" dirty="0">
                <a:solidFill>
                  <a:schemeClr val="tx1">
                    <a:lumMod val="95000"/>
                    <a:lumOff val="5000"/>
                  </a:schemeClr>
                </a:solidFill>
              </a:rPr>
              <a:t>customers</a:t>
            </a:r>
            <a:r>
              <a:rPr lang="en-US" sz="2200" dirty="0">
                <a:solidFill>
                  <a:schemeClr val="tx1">
                    <a:lumMod val="95000"/>
                    <a:lumOff val="5000"/>
                  </a:schemeClr>
                </a:solidFill>
              </a:rPr>
              <a:t>) see them.”</a:t>
            </a:r>
          </a:p>
          <a:p>
            <a:pPr algn="just">
              <a:lnSpc>
                <a:spcPct val="150000"/>
              </a:lnSpc>
            </a:pPr>
            <a:endParaRPr lang="en-US" sz="2200" dirty="0">
              <a:solidFill>
                <a:schemeClr val="tx1">
                  <a:lumMod val="95000"/>
                  <a:lumOff val="5000"/>
                </a:schemeClr>
              </a:solidFill>
            </a:endParaRPr>
          </a:p>
          <a:p>
            <a:pPr algn="just">
              <a:lnSpc>
                <a:spcPct val="150000"/>
              </a:lnSpc>
            </a:pPr>
            <a:r>
              <a:rPr lang="en-US" sz="2200" dirty="0">
                <a:solidFill>
                  <a:schemeClr val="tx1">
                    <a:lumMod val="95000"/>
                    <a:lumOff val="5000"/>
                  </a:schemeClr>
                </a:solidFill>
              </a:rPr>
              <a:t>The next step is an assessment of the internal and external environments. What are the internal strengths and weaknesses of the enterprise?</a:t>
            </a:r>
            <a:endParaRPr lang="en-US" sz="2200" b="1" dirty="0">
              <a:solidFill>
                <a:schemeClr val="tx1">
                  <a:lumMod val="95000"/>
                  <a:lumOff val="5000"/>
                </a:schemeClr>
              </a:solidFill>
            </a:endParaRPr>
          </a:p>
          <a:p>
            <a:pPr lvl="0" algn="just">
              <a:lnSpc>
                <a:spcPct val="150000"/>
              </a:lnSpc>
            </a:pPr>
            <a:endParaRPr lang="en-US" sz="2200" b="1" dirty="0">
              <a:solidFill>
                <a:schemeClr val="tx1">
                  <a:lumMod val="95000"/>
                  <a:lumOff val="5000"/>
                </a:schemeClr>
              </a:solidFill>
            </a:endParaRPr>
          </a:p>
          <a:p>
            <a:pPr algn="just"/>
            <a:endParaRPr lang="en-US" dirty="0"/>
          </a:p>
        </p:txBody>
      </p:sp>
      <p:pic>
        <p:nvPicPr>
          <p:cNvPr id="2" name="Graphic 21">
            <a:extLst>
              <a:ext uri="{FF2B5EF4-FFF2-40B4-BE49-F238E27FC236}">
                <a16:creationId xmlns:a16="http://schemas.microsoft.com/office/drawing/2014/main" id="{E7D8C600-D72D-66A2-0C7D-A882D54D61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229599" y="0"/>
            <a:ext cx="977599" cy="7620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lvl="0" algn="just"/>
            <a:r>
              <a:rPr lang="en-US" sz="2800" b="1" dirty="0">
                <a:solidFill>
                  <a:schemeClr val="tx1">
                    <a:lumMod val="95000"/>
                    <a:lumOff val="5000"/>
                  </a:schemeClr>
                </a:solidFill>
              </a:rPr>
              <a:t>3- Analyze and formulate strategies to reach objectives:</a:t>
            </a:r>
          </a:p>
          <a:p>
            <a:pPr algn="just"/>
            <a:endParaRPr lang="en-US" dirty="0"/>
          </a:p>
        </p:txBody>
      </p:sp>
      <p:sp>
        <p:nvSpPr>
          <p:cNvPr id="4" name="Rectangle 3"/>
          <p:cNvSpPr/>
          <p:nvPr/>
        </p:nvSpPr>
        <p:spPr>
          <a:xfrm>
            <a:off x="0" y="914400"/>
            <a:ext cx="9144000" cy="3139321"/>
          </a:xfrm>
          <a:prstGeom prst="rect">
            <a:avLst/>
          </a:prstGeom>
        </p:spPr>
        <p:txBody>
          <a:bodyPr wrap="square">
            <a:spAutoFit/>
          </a:bodyPr>
          <a:lstStyle/>
          <a:p>
            <a:pPr algn="just">
              <a:lnSpc>
                <a:spcPct val="150000"/>
              </a:lnSpc>
            </a:pPr>
            <a:r>
              <a:rPr lang="en-US" sz="2200" dirty="0"/>
              <a:t>This assessment of the external and internal environments is known as the SWOT analysis (strengths, weaknesses, opportunities, and threats).</a:t>
            </a:r>
          </a:p>
          <a:p>
            <a:pPr algn="just">
              <a:lnSpc>
                <a:spcPct val="150000"/>
              </a:lnSpc>
            </a:pPr>
            <a:r>
              <a:rPr lang="en-US" sz="2200" dirty="0"/>
              <a:t>From this analysis, critical issues and a portfolio of strategic alternatives are identified. These alternatives are compared with the current portfolio and available resources; strategies are then selected that should support the basic mission and objectives of the organization.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fontScale="25000" lnSpcReduction="20000"/>
          </a:bodyPr>
          <a:lstStyle/>
          <a:p>
            <a:pPr algn="l"/>
            <a:r>
              <a:rPr lang="en-US" sz="11200" b="1" i="1" dirty="0">
                <a:solidFill>
                  <a:schemeClr val="tx1">
                    <a:lumMod val="95000"/>
                    <a:lumOff val="5000"/>
                  </a:schemeClr>
                </a:solidFill>
              </a:rPr>
              <a:t>4</a:t>
            </a:r>
            <a:r>
              <a:rPr lang="en-US" sz="11200" b="1" dirty="0">
                <a:solidFill>
                  <a:schemeClr val="tx1">
                    <a:lumMod val="95000"/>
                    <a:lumOff val="5000"/>
                  </a:schemeClr>
                </a:solidFill>
              </a:rPr>
              <a:t>. Implement Strategies through Projects</a:t>
            </a:r>
          </a:p>
          <a:p>
            <a:pPr algn="l"/>
            <a:endParaRPr lang="en-US" sz="2200" b="1" i="1" dirty="0">
              <a:solidFill>
                <a:schemeClr val="tx1">
                  <a:lumMod val="95000"/>
                  <a:lumOff val="5000"/>
                </a:schemeClr>
              </a:solidFill>
            </a:endParaRPr>
          </a:p>
          <a:p>
            <a:pPr algn="just">
              <a:lnSpc>
                <a:spcPct val="150000"/>
              </a:lnSpc>
            </a:pPr>
            <a:r>
              <a:rPr lang="en-US" sz="8000" b="1" dirty="0">
                <a:solidFill>
                  <a:schemeClr val="tx1">
                    <a:lumMod val="95000"/>
                    <a:lumOff val="5000"/>
                  </a:schemeClr>
                </a:solidFill>
              </a:rPr>
              <a:t>Implementation</a:t>
            </a:r>
            <a:r>
              <a:rPr lang="en-US" sz="8000" dirty="0">
                <a:solidFill>
                  <a:schemeClr val="tx1">
                    <a:lumMod val="95000"/>
                    <a:lumOff val="5000"/>
                  </a:schemeClr>
                </a:solidFill>
              </a:rPr>
              <a:t> answers the question of </a:t>
            </a:r>
            <a:r>
              <a:rPr lang="en-US" sz="8000" i="1" dirty="0">
                <a:solidFill>
                  <a:schemeClr val="tx1">
                    <a:lumMod val="95000"/>
                    <a:lumOff val="5000"/>
                  </a:schemeClr>
                </a:solidFill>
              </a:rPr>
              <a:t>how </a:t>
            </a:r>
            <a:r>
              <a:rPr lang="en-US" sz="8000" dirty="0">
                <a:solidFill>
                  <a:schemeClr val="tx1">
                    <a:lumMod val="95000"/>
                    <a:lumOff val="5000"/>
                  </a:schemeClr>
                </a:solidFill>
              </a:rPr>
              <a:t>strategies will be realized, given available resources</a:t>
            </a:r>
            <a:r>
              <a:rPr lang="en-US" sz="8000" dirty="0"/>
              <a:t>. </a:t>
            </a:r>
          </a:p>
          <a:p>
            <a:pPr algn="just">
              <a:lnSpc>
                <a:spcPct val="150000"/>
              </a:lnSpc>
            </a:pPr>
            <a:r>
              <a:rPr lang="en-US" sz="8000" b="1" dirty="0">
                <a:solidFill>
                  <a:schemeClr val="tx1">
                    <a:lumMod val="95000"/>
                    <a:lumOff val="5000"/>
                  </a:schemeClr>
                </a:solidFill>
              </a:rPr>
              <a:t>Implementation must include attention to several key areas:</a:t>
            </a:r>
          </a:p>
          <a:p>
            <a:pPr algn="just">
              <a:lnSpc>
                <a:spcPct val="150000"/>
              </a:lnSpc>
            </a:pPr>
            <a:r>
              <a:rPr lang="en-US" sz="8000" b="1" dirty="0">
                <a:solidFill>
                  <a:schemeClr val="tx1">
                    <a:lumMod val="95000"/>
                    <a:lumOff val="5000"/>
                  </a:schemeClr>
                </a:solidFill>
              </a:rPr>
              <a:t>First, </a:t>
            </a:r>
            <a:r>
              <a:rPr lang="en-US" sz="8000" dirty="0">
                <a:solidFill>
                  <a:schemeClr val="tx1">
                    <a:lumMod val="95000"/>
                    <a:lumOff val="5000"/>
                  </a:schemeClr>
                </a:solidFill>
              </a:rPr>
              <a:t>completing tasks requires allocation of resources. Resources typically represent funds, people, management talents, technological skills, and</a:t>
            </a:r>
          </a:p>
          <a:p>
            <a:pPr algn="just">
              <a:lnSpc>
                <a:spcPct val="150000"/>
              </a:lnSpc>
            </a:pPr>
            <a:r>
              <a:rPr lang="en-US" sz="8000" dirty="0">
                <a:solidFill>
                  <a:schemeClr val="tx1">
                    <a:lumMod val="95000"/>
                    <a:lumOff val="5000"/>
                  </a:schemeClr>
                </a:solidFill>
              </a:rPr>
              <a:t> equipment.</a:t>
            </a:r>
          </a:p>
          <a:p>
            <a:pPr algn="just">
              <a:lnSpc>
                <a:spcPct val="150000"/>
              </a:lnSpc>
            </a:pPr>
            <a:r>
              <a:rPr lang="en-US" sz="8000" b="1" dirty="0">
                <a:solidFill>
                  <a:schemeClr val="tx1">
                    <a:lumMod val="95000"/>
                    <a:lumOff val="5000"/>
                  </a:schemeClr>
                </a:solidFill>
              </a:rPr>
              <a:t>Second, </a:t>
            </a:r>
            <a:r>
              <a:rPr lang="en-US" sz="8000" dirty="0">
                <a:solidFill>
                  <a:schemeClr val="tx1">
                    <a:lumMod val="95000"/>
                    <a:lumOff val="5000"/>
                  </a:schemeClr>
                </a:solidFill>
              </a:rPr>
              <a:t>implementation requires a formal and informal organization that complements and supports strategy and projects. Authority, responsibility, and performance all depend on organization structure and culture. </a:t>
            </a:r>
          </a:p>
          <a:p>
            <a:pPr algn="just">
              <a:lnSpc>
                <a:spcPct val="150000"/>
              </a:lnSpc>
            </a:pPr>
            <a:r>
              <a:rPr lang="en-US" sz="8000" b="1" dirty="0">
                <a:solidFill>
                  <a:schemeClr val="tx1">
                    <a:lumMod val="95000"/>
                    <a:lumOff val="5000"/>
                  </a:schemeClr>
                </a:solidFill>
              </a:rPr>
              <a:t>Third, </a:t>
            </a:r>
            <a:r>
              <a:rPr lang="en-US" sz="8000" dirty="0">
                <a:solidFill>
                  <a:schemeClr val="tx1">
                    <a:lumMod val="95000"/>
                    <a:lumOff val="5000"/>
                  </a:schemeClr>
                </a:solidFill>
              </a:rPr>
              <a:t>planning and control systems must be in place to be certain project activities necessary to ensure strategies are effectively performed. </a:t>
            </a:r>
          </a:p>
          <a:p>
            <a:pPr algn="just">
              <a:lnSpc>
                <a:spcPct val="150000"/>
              </a:lnSpc>
            </a:pPr>
            <a:r>
              <a:rPr lang="en-US" sz="8000" b="1" dirty="0">
                <a:solidFill>
                  <a:schemeClr val="tx1">
                    <a:lumMod val="95000"/>
                    <a:lumOff val="5000"/>
                  </a:schemeClr>
                </a:solidFill>
              </a:rPr>
              <a:t>Fourth, </a:t>
            </a:r>
            <a:r>
              <a:rPr lang="en-US" sz="8000" dirty="0">
                <a:solidFill>
                  <a:schemeClr val="tx1">
                    <a:lumMod val="95000"/>
                    <a:lumOff val="5000"/>
                  </a:schemeClr>
                </a:solidFill>
              </a:rPr>
              <a:t>motivating project contributors will be a major factor for achieving project success. </a:t>
            </a:r>
          </a:p>
          <a:p>
            <a:pPr algn="just">
              <a:lnSpc>
                <a:spcPct val="150000"/>
              </a:lnSpc>
            </a:pPr>
            <a:r>
              <a:rPr lang="en-US" sz="8000" b="1" dirty="0">
                <a:solidFill>
                  <a:schemeClr val="tx1">
                    <a:lumMod val="95000"/>
                    <a:lumOff val="5000"/>
                  </a:schemeClr>
                </a:solidFill>
              </a:rPr>
              <a:t>Finally, </a:t>
            </a:r>
            <a:r>
              <a:rPr lang="en-US" sz="8000" dirty="0">
                <a:solidFill>
                  <a:schemeClr val="tx1">
                    <a:lumMod val="95000"/>
                    <a:lumOff val="5000"/>
                  </a:schemeClr>
                </a:solidFill>
              </a:rPr>
              <a:t>an area receiving more attention in recent years is prioritizing projects.</a:t>
            </a:r>
          </a:p>
          <a:p>
            <a:pPr algn="just">
              <a:lnSpc>
                <a:spcPct val="150000"/>
              </a:lnSpc>
            </a:pPr>
            <a:endParaRPr lang="en-US" sz="8000" dirty="0">
              <a:solidFill>
                <a:schemeClr val="tx1">
                  <a:lumMod val="95000"/>
                  <a:lumOff val="5000"/>
                </a:schemeClr>
              </a:solidFill>
            </a:endParaRPr>
          </a:p>
          <a:p>
            <a:pPr algn="just">
              <a:lnSpc>
                <a:spcPct val="150000"/>
              </a:lnSpc>
            </a:pPr>
            <a:r>
              <a:rPr lang="en-US" sz="8000" dirty="0">
                <a:solidFill>
                  <a:schemeClr val="tx1">
                    <a:lumMod val="95000"/>
                    <a:lumOff val="5000"/>
                  </a:schemeClr>
                </a:solidFill>
              </a:rPr>
              <a:t> </a:t>
            </a:r>
          </a:p>
        </p:txBody>
      </p:sp>
      <p:pic>
        <p:nvPicPr>
          <p:cNvPr id="2" name="Graphic 21">
            <a:extLst>
              <a:ext uri="{FF2B5EF4-FFF2-40B4-BE49-F238E27FC236}">
                <a16:creationId xmlns:a16="http://schemas.microsoft.com/office/drawing/2014/main" id="{FAE27E29-9076-CEB2-9445-E3449A3DE4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r>
              <a:rPr lang="en-US" sz="4600" b="1" dirty="0">
                <a:solidFill>
                  <a:schemeClr val="tx1">
                    <a:lumMod val="95000"/>
                    <a:lumOff val="5000"/>
                  </a:schemeClr>
                </a:solidFill>
                <a:highlight>
                  <a:srgbClr val="00FFFF"/>
                </a:highlight>
              </a:rPr>
              <a:t>A Portfolio Management System</a:t>
            </a:r>
          </a:p>
          <a:p>
            <a:endParaRPr lang="en-US" sz="3000" b="1" dirty="0">
              <a:solidFill>
                <a:schemeClr val="tx1">
                  <a:lumMod val="95000"/>
                  <a:lumOff val="5000"/>
                </a:schemeClr>
              </a:solidFill>
            </a:endParaRPr>
          </a:p>
          <a:p>
            <a:pPr algn="just">
              <a:lnSpc>
                <a:spcPct val="160000"/>
              </a:lnSpc>
            </a:pPr>
            <a:r>
              <a:rPr lang="en-US" sz="2000" dirty="0">
                <a:solidFill>
                  <a:schemeClr val="tx1">
                    <a:lumMod val="95000"/>
                    <a:lumOff val="5000"/>
                  </a:schemeClr>
                </a:solidFill>
              </a:rPr>
              <a:t>The aim of </a:t>
            </a:r>
            <a:r>
              <a:rPr lang="en-US" sz="2000" u="sng" dirty="0">
                <a:solidFill>
                  <a:schemeClr val="tx1">
                    <a:lumMod val="95000"/>
                    <a:lumOff val="5000"/>
                  </a:schemeClr>
                </a:solidFill>
              </a:rPr>
              <a:t>portfolio management </a:t>
            </a:r>
            <a:r>
              <a:rPr lang="en-US" sz="2000" dirty="0">
                <a:solidFill>
                  <a:schemeClr val="tx1">
                    <a:lumMod val="95000"/>
                    <a:lumOff val="5000"/>
                  </a:schemeClr>
                </a:solidFill>
              </a:rPr>
              <a:t>is to ensure that projects are aligned with strategic goals and prioritized appropriately. Portfolio management asks, “What is strategic to our organization?” </a:t>
            </a:r>
          </a:p>
          <a:p>
            <a:pPr algn="just">
              <a:lnSpc>
                <a:spcPct val="120000"/>
              </a:lnSpc>
            </a:pPr>
            <a:endParaRPr lang="en-US" sz="2000" dirty="0">
              <a:solidFill>
                <a:schemeClr val="tx1">
                  <a:lumMod val="95000"/>
                  <a:lumOff val="5000"/>
                </a:schemeClr>
              </a:solidFill>
            </a:endParaRPr>
          </a:p>
          <a:p>
            <a:pPr algn="just">
              <a:lnSpc>
                <a:spcPct val="160000"/>
              </a:lnSpc>
            </a:pPr>
            <a:r>
              <a:rPr lang="en-US" sz="2000" b="1" dirty="0">
                <a:solidFill>
                  <a:schemeClr val="tx1">
                    <a:lumMod val="95000"/>
                    <a:lumOff val="5000"/>
                  </a:schemeClr>
                </a:solidFill>
                <a:highlight>
                  <a:srgbClr val="00FFFF"/>
                </a:highlight>
              </a:rPr>
              <a:t>Portfolio management </a:t>
            </a:r>
            <a:r>
              <a:rPr lang="en-US" sz="2000" dirty="0">
                <a:solidFill>
                  <a:schemeClr val="tx1">
                    <a:lumMod val="95000"/>
                    <a:lumOff val="5000"/>
                  </a:schemeClr>
                </a:solidFill>
              </a:rPr>
              <a:t>provides information that allows people to make better business decisions. Since projects clamoring for funding and people usually outnumber available resources, it is important to follow a logical and defined process for selecting the projects to implement.</a:t>
            </a:r>
          </a:p>
          <a:p>
            <a:pPr algn="just">
              <a:lnSpc>
                <a:spcPct val="160000"/>
              </a:lnSpc>
            </a:pPr>
            <a:endParaRPr lang="en-US" dirty="0">
              <a:solidFill>
                <a:schemeClr val="tx1">
                  <a:lumMod val="95000"/>
                  <a:lumOff val="5000"/>
                </a:schemeClr>
              </a:solidFill>
            </a:endParaRPr>
          </a:p>
          <a:p>
            <a:pPr algn="just">
              <a:lnSpc>
                <a:spcPct val="160000"/>
              </a:lnSpc>
            </a:pPr>
            <a:endParaRPr lang="en-US" dirty="0">
              <a:solidFill>
                <a:schemeClr val="tx1">
                  <a:lumMod val="95000"/>
                  <a:lumOff val="5000"/>
                </a:schemeClr>
              </a:solidFill>
            </a:endParaRPr>
          </a:p>
        </p:txBody>
      </p:sp>
      <p:pic>
        <p:nvPicPr>
          <p:cNvPr id="2" name="Graphic 21">
            <a:extLst>
              <a:ext uri="{FF2B5EF4-FFF2-40B4-BE49-F238E27FC236}">
                <a16:creationId xmlns:a16="http://schemas.microsoft.com/office/drawing/2014/main" id="{054C3303-13AC-4490-2A7E-C58204580E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804043" y="609600"/>
            <a:ext cx="1305544" cy="761999"/>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r>
              <a:rPr lang="en-US" sz="3000" b="1" dirty="0">
                <a:solidFill>
                  <a:schemeClr val="tx1">
                    <a:lumMod val="95000"/>
                    <a:lumOff val="5000"/>
                  </a:schemeClr>
                </a:solidFill>
              </a:rPr>
              <a:t>The Need for an Effective Project Portfolio Management System</a:t>
            </a:r>
          </a:p>
          <a:p>
            <a:pPr algn="just">
              <a:lnSpc>
                <a:spcPct val="130000"/>
              </a:lnSpc>
            </a:pPr>
            <a:r>
              <a:rPr lang="en-US" sz="2000" dirty="0">
                <a:solidFill>
                  <a:schemeClr val="tx1">
                    <a:lumMod val="95000"/>
                    <a:lumOff val="5000"/>
                  </a:schemeClr>
                </a:solidFill>
              </a:rPr>
              <a:t>Implementation of projects without a strong priority system linked to strategy creates problems. Three of the most obvious problems are discussed below. A project portfolio system can go a long way to reduce, or even eliminate, the impact of these problems.</a:t>
            </a:r>
          </a:p>
          <a:p>
            <a:pPr algn="just">
              <a:lnSpc>
                <a:spcPct val="130000"/>
              </a:lnSpc>
            </a:pPr>
            <a:r>
              <a:rPr lang="en-US" sz="2000" b="1" dirty="0">
                <a:solidFill>
                  <a:schemeClr val="tx1">
                    <a:lumMod val="95000"/>
                    <a:lumOff val="5000"/>
                  </a:schemeClr>
                </a:solidFill>
                <a:highlight>
                  <a:srgbClr val="00FFFF"/>
                </a:highlight>
              </a:rPr>
              <a:t>Problem 1: </a:t>
            </a:r>
            <a:r>
              <a:rPr lang="en-US" sz="2000" b="1" dirty="0">
                <a:solidFill>
                  <a:schemeClr val="tx1">
                    <a:lumMod val="95000"/>
                    <a:lumOff val="5000"/>
                  </a:schemeClr>
                </a:solidFill>
              </a:rPr>
              <a:t>The Implementation Gap</a:t>
            </a:r>
          </a:p>
          <a:p>
            <a:pPr algn="just">
              <a:lnSpc>
                <a:spcPct val="130000"/>
              </a:lnSpc>
            </a:pPr>
            <a:r>
              <a:rPr lang="en-US" sz="2000" dirty="0">
                <a:solidFill>
                  <a:schemeClr val="tx1">
                    <a:lumMod val="95000"/>
                    <a:lumOff val="5000"/>
                  </a:schemeClr>
                </a:solidFill>
              </a:rPr>
              <a:t>In organizations with short product life cycles, it is interesting to note that frequently participation in strategic planning and implementation includes participants from all levels within the organization. However, in perhaps 80 percent of the remaining product and service organizations, top management pretty much formulates strategy and leaves strategy implementation to functional managers. </a:t>
            </a:r>
          </a:p>
          <a:p>
            <a:pPr algn="just">
              <a:lnSpc>
                <a:spcPct val="130000"/>
              </a:lnSpc>
            </a:pPr>
            <a:r>
              <a:rPr lang="en-US" sz="2000" dirty="0">
                <a:solidFill>
                  <a:schemeClr val="tx1">
                    <a:lumMod val="95000"/>
                    <a:lumOff val="5000"/>
                  </a:schemeClr>
                </a:solidFill>
              </a:rPr>
              <a:t>Within these broad constraints, more detailed strategies and objectives are developed by the functional managers. The fact that these objectives and strategies are made independently</a:t>
            </a:r>
            <a:r>
              <a:rPr lang="en-US" sz="2000" i="1" dirty="0">
                <a:solidFill>
                  <a:schemeClr val="tx1">
                    <a:lumMod val="95000"/>
                    <a:lumOff val="5000"/>
                  </a:schemeClr>
                </a:solidFill>
              </a:rPr>
              <a:t> </a:t>
            </a:r>
            <a:r>
              <a:rPr lang="en-US" sz="2000" dirty="0">
                <a:solidFill>
                  <a:schemeClr val="tx1">
                    <a:lumMod val="95000"/>
                    <a:lumOff val="5000"/>
                  </a:schemeClr>
                </a:solidFill>
              </a:rPr>
              <a:t>at different levels by functional groups within the organization hierarchy causes manifold problems.</a:t>
            </a:r>
          </a:p>
          <a:p>
            <a:pPr algn="just">
              <a:lnSpc>
                <a:spcPct val="150000"/>
              </a:lnSpc>
            </a:pPr>
            <a:endParaRPr lang="en-US" sz="2000" dirty="0">
              <a:solidFill>
                <a:schemeClr val="tx1">
                  <a:lumMod val="95000"/>
                  <a:lumOff val="5000"/>
                </a:schemeClr>
              </a:solidFill>
            </a:endParaRPr>
          </a:p>
          <a:p>
            <a:pPr algn="just"/>
            <a:endParaRPr lang="en-US" dirty="0"/>
          </a:p>
        </p:txBody>
      </p:sp>
      <p:pic>
        <p:nvPicPr>
          <p:cNvPr id="2" name="Graphic 21">
            <a:extLst>
              <a:ext uri="{FF2B5EF4-FFF2-40B4-BE49-F238E27FC236}">
                <a16:creationId xmlns:a16="http://schemas.microsoft.com/office/drawing/2014/main" id="{C787E883-8FCB-D47A-DAA3-A03B5B0DC7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772400" y="381000"/>
            <a:ext cx="1305544" cy="609599"/>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lnSpc>
                <a:spcPct val="70000"/>
              </a:lnSpc>
            </a:pPr>
            <a:endParaRPr lang="en-US" sz="2000" dirty="0">
              <a:solidFill>
                <a:schemeClr val="tx1">
                  <a:lumMod val="95000"/>
                  <a:lumOff val="5000"/>
                </a:schemeClr>
              </a:solidFill>
            </a:endParaRPr>
          </a:p>
          <a:p>
            <a:pPr algn="just">
              <a:lnSpc>
                <a:spcPct val="120000"/>
              </a:lnSpc>
            </a:pPr>
            <a:endParaRPr lang="en-US" sz="2000" b="1" dirty="0">
              <a:solidFill>
                <a:schemeClr val="tx1">
                  <a:lumMod val="95000"/>
                  <a:lumOff val="5000"/>
                </a:schemeClr>
              </a:solidFill>
            </a:endParaRPr>
          </a:p>
          <a:p>
            <a:pPr algn="just">
              <a:lnSpc>
                <a:spcPct val="120000"/>
              </a:lnSpc>
            </a:pPr>
            <a:r>
              <a:rPr lang="en-US" sz="2000" b="1" dirty="0">
                <a:solidFill>
                  <a:schemeClr val="tx1">
                    <a:lumMod val="95000"/>
                    <a:lumOff val="5000"/>
                  </a:schemeClr>
                </a:solidFill>
              </a:rPr>
              <a:t>Some symptoms of organizations struggling with strategy disconnect and unclear priorities are presented here:</a:t>
            </a:r>
          </a:p>
          <a:p>
            <a:pPr lvl="1" algn="just">
              <a:lnSpc>
                <a:spcPct val="130000"/>
              </a:lnSpc>
            </a:pPr>
            <a:r>
              <a:rPr lang="en-US" sz="2000" dirty="0">
                <a:solidFill>
                  <a:schemeClr val="tx1">
                    <a:lumMod val="95000"/>
                    <a:lumOff val="5000"/>
                  </a:schemeClr>
                </a:solidFill>
              </a:rPr>
              <a:t>-Conflicts frequently occur among functional managers and cause lack of trust.</a:t>
            </a:r>
          </a:p>
          <a:p>
            <a:pPr lvl="1" algn="just">
              <a:lnSpc>
                <a:spcPct val="130000"/>
              </a:lnSpc>
            </a:pPr>
            <a:r>
              <a:rPr lang="en-US" sz="2000" dirty="0">
                <a:solidFill>
                  <a:schemeClr val="tx1">
                    <a:lumMod val="95000"/>
                    <a:lumOff val="5000"/>
                  </a:schemeClr>
                </a:solidFill>
              </a:rPr>
              <a:t>-Frequent meetings are called to establish or renegotiate priorities.</a:t>
            </a:r>
          </a:p>
          <a:p>
            <a:pPr lvl="1" algn="just">
              <a:lnSpc>
                <a:spcPct val="130000"/>
              </a:lnSpc>
            </a:pPr>
            <a:r>
              <a:rPr lang="en-US" sz="2000" dirty="0">
                <a:solidFill>
                  <a:schemeClr val="tx1">
                    <a:lumMod val="95000"/>
                    <a:lumOff val="5000"/>
                  </a:schemeClr>
                </a:solidFill>
              </a:rPr>
              <a:t>-People frequently shift from one project to another, depending on current priority. Employees are confused about which projects are important.</a:t>
            </a:r>
          </a:p>
          <a:p>
            <a:pPr lvl="1" algn="just">
              <a:lnSpc>
                <a:spcPct val="130000"/>
              </a:lnSpc>
            </a:pPr>
            <a:r>
              <a:rPr lang="en-US" sz="2000" dirty="0">
                <a:solidFill>
                  <a:schemeClr val="tx1">
                    <a:lumMod val="95000"/>
                    <a:lumOff val="5000"/>
                  </a:schemeClr>
                </a:solidFill>
              </a:rPr>
              <a:t>-People are working on multiple projects and feel inefficient.</a:t>
            </a:r>
          </a:p>
          <a:p>
            <a:pPr lvl="1" algn="just">
              <a:lnSpc>
                <a:spcPct val="130000"/>
              </a:lnSpc>
            </a:pPr>
            <a:r>
              <a:rPr lang="en-US" sz="2000" dirty="0">
                <a:solidFill>
                  <a:schemeClr val="tx1">
                    <a:lumMod val="95000"/>
                    <a:lumOff val="5000"/>
                  </a:schemeClr>
                </a:solidFill>
              </a:rPr>
              <a:t>-Resources are not adequate.</a:t>
            </a:r>
          </a:p>
          <a:p>
            <a:pPr lvl="1" algn="just">
              <a:lnSpc>
                <a:spcPct val="70000"/>
              </a:lnSpc>
            </a:pPr>
            <a:endParaRPr lang="en-US" sz="2000" dirty="0">
              <a:solidFill>
                <a:schemeClr val="tx1">
                  <a:lumMod val="95000"/>
                  <a:lumOff val="5000"/>
                </a:schemeClr>
              </a:solidFill>
            </a:endParaRPr>
          </a:p>
          <a:p>
            <a:pPr algn="just">
              <a:lnSpc>
                <a:spcPct val="110000"/>
              </a:lnSpc>
            </a:pPr>
            <a:r>
              <a:rPr lang="en-US" sz="2000" dirty="0">
                <a:solidFill>
                  <a:schemeClr val="tx1">
                    <a:lumMod val="95000"/>
                    <a:lumOff val="5000"/>
                  </a:schemeClr>
                </a:solidFill>
              </a:rPr>
              <a:t>Because clear linkages do not exist, the organizational environment becomes dysfunctional, confused, and ripe for ineffective implementation of organization strategy and, thus, of projects. </a:t>
            </a:r>
            <a:r>
              <a:rPr lang="en-US" sz="2000" b="1" u="sng" dirty="0">
                <a:solidFill>
                  <a:schemeClr val="tx1">
                    <a:lumMod val="95000"/>
                    <a:lumOff val="5000"/>
                  </a:schemeClr>
                </a:solidFill>
              </a:rPr>
              <a:t>The </a:t>
            </a:r>
            <a:r>
              <a:rPr lang="en-US" sz="2000" b="1" u="sng" dirty="0">
                <a:solidFill>
                  <a:schemeClr val="tx1">
                    <a:lumMod val="95000"/>
                    <a:lumOff val="5000"/>
                  </a:schemeClr>
                </a:solidFill>
                <a:highlight>
                  <a:srgbClr val="00FFFF"/>
                </a:highlight>
              </a:rPr>
              <a:t>implementation gap </a:t>
            </a:r>
            <a:r>
              <a:rPr lang="en-US" sz="2000" u="sng" dirty="0">
                <a:solidFill>
                  <a:schemeClr val="tx1">
                    <a:lumMod val="95000"/>
                    <a:lumOff val="5000"/>
                  </a:schemeClr>
                </a:solidFill>
              </a:rPr>
              <a:t>refers to the lack of understanding and consensus of organization strategy among top and middle-level managers.</a:t>
            </a:r>
          </a:p>
          <a:p>
            <a:pPr algn="just"/>
            <a:endParaRPr lang="en-US" sz="2000" dirty="0"/>
          </a:p>
        </p:txBody>
      </p:sp>
      <p:pic>
        <p:nvPicPr>
          <p:cNvPr id="2" name="Graphic 21">
            <a:extLst>
              <a:ext uri="{FF2B5EF4-FFF2-40B4-BE49-F238E27FC236}">
                <a16:creationId xmlns:a16="http://schemas.microsoft.com/office/drawing/2014/main" id="{48DA15FF-9331-95A5-8156-7D93373C15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lnSpc>
                <a:spcPct val="150000"/>
              </a:lnSpc>
            </a:pPr>
            <a:r>
              <a:rPr lang="en-US" sz="2200" b="1" dirty="0">
                <a:solidFill>
                  <a:schemeClr val="tx1">
                    <a:lumMod val="95000"/>
                    <a:lumOff val="5000"/>
                  </a:schemeClr>
                </a:solidFill>
                <a:highlight>
                  <a:srgbClr val="00FFFF"/>
                </a:highlight>
              </a:rPr>
              <a:t>Problem 2: </a:t>
            </a:r>
            <a:r>
              <a:rPr lang="en-US" sz="2200" b="1" dirty="0">
                <a:solidFill>
                  <a:schemeClr val="tx1">
                    <a:lumMod val="95000"/>
                    <a:lumOff val="5000"/>
                  </a:schemeClr>
                </a:solidFill>
              </a:rPr>
              <a:t>Organization Politics</a:t>
            </a:r>
          </a:p>
          <a:p>
            <a:pPr algn="just">
              <a:lnSpc>
                <a:spcPct val="120000"/>
              </a:lnSpc>
            </a:pPr>
            <a:r>
              <a:rPr lang="en-US" sz="2000" dirty="0">
                <a:solidFill>
                  <a:schemeClr val="tx1">
                    <a:lumMod val="95000"/>
                    <a:lumOff val="5000"/>
                  </a:schemeClr>
                </a:solidFill>
              </a:rPr>
              <a:t>Politics exist in every organization and can have a significant influence on which projects receive funding and high priority. This is especially true when the criteria and process for selecting projects are ill-defined and not aligned with the mission of the firm. Project selection may be based not so much on facts and sound reasoning, but rather on the persuasiveness and power of people advocating projects.</a:t>
            </a:r>
          </a:p>
          <a:p>
            <a:pPr algn="just">
              <a:lnSpc>
                <a:spcPct val="120000"/>
              </a:lnSpc>
            </a:pPr>
            <a:r>
              <a:rPr lang="en-US" sz="2000" dirty="0">
                <a:solidFill>
                  <a:schemeClr val="tx1">
                    <a:lumMod val="95000"/>
                    <a:lumOff val="5000"/>
                  </a:schemeClr>
                </a:solidFill>
              </a:rPr>
              <a:t>The term “</a:t>
            </a:r>
            <a:r>
              <a:rPr lang="en-US" sz="2000" b="1" dirty="0">
                <a:solidFill>
                  <a:schemeClr val="tx1">
                    <a:lumMod val="95000"/>
                    <a:lumOff val="5000"/>
                  </a:schemeClr>
                </a:solidFill>
              </a:rPr>
              <a:t>sacred cow” </a:t>
            </a:r>
            <a:r>
              <a:rPr lang="en-US" sz="2000" dirty="0">
                <a:solidFill>
                  <a:schemeClr val="tx1">
                    <a:lumMod val="95000"/>
                    <a:lumOff val="5000"/>
                  </a:schemeClr>
                </a:solidFill>
              </a:rPr>
              <a:t>is often </a:t>
            </a:r>
            <a:r>
              <a:rPr lang="en-US" sz="2000" u="sng" dirty="0">
                <a:solidFill>
                  <a:schemeClr val="tx1">
                    <a:lumMod val="95000"/>
                    <a:lumOff val="5000"/>
                  </a:schemeClr>
                </a:solidFill>
              </a:rPr>
              <a:t>used to denote a project that a powerful, high- ranking official is advocating.</a:t>
            </a:r>
          </a:p>
          <a:p>
            <a:pPr algn="just">
              <a:lnSpc>
                <a:spcPct val="120000"/>
              </a:lnSpc>
            </a:pPr>
            <a:endParaRPr lang="en-US" sz="2000" dirty="0">
              <a:solidFill>
                <a:schemeClr val="tx1">
                  <a:lumMod val="95000"/>
                  <a:lumOff val="5000"/>
                </a:schemeClr>
              </a:solidFill>
            </a:endParaRPr>
          </a:p>
          <a:p>
            <a:pPr algn="just">
              <a:lnSpc>
                <a:spcPct val="120000"/>
              </a:lnSpc>
            </a:pPr>
            <a:r>
              <a:rPr lang="en-US" sz="2000" dirty="0">
                <a:solidFill>
                  <a:schemeClr val="tx1">
                    <a:lumMod val="95000"/>
                    <a:lumOff val="5000"/>
                  </a:schemeClr>
                </a:solidFill>
              </a:rPr>
              <a:t>Politics can play a role not only in project selection but also in the aspirations behind projects. Individuals can enhance their power within an organization by managing extraordinary and critical projects. Power and status naturally accrue to successful innovators and risk takers rather than to steady producers. Many ambitious managers pursue high-profile projects as a means for moving quickly up the corporate ladder. Many would argue that politics and project management should not mix. A more proactive response is that projects and politics invariably mix and that effective project managers recognize that any significant project has political ramifications.</a:t>
            </a:r>
          </a:p>
        </p:txBody>
      </p:sp>
      <p:pic>
        <p:nvPicPr>
          <p:cNvPr id="2" name="Graphic 21">
            <a:extLst>
              <a:ext uri="{FF2B5EF4-FFF2-40B4-BE49-F238E27FC236}">
                <a16:creationId xmlns:a16="http://schemas.microsoft.com/office/drawing/2014/main" id="{D24D7140-1553-4A9C-36FC-5EC46381B1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l"/>
            <a:endParaRPr lang="en-US" sz="2800" b="1" dirty="0">
              <a:solidFill>
                <a:schemeClr val="tx1">
                  <a:lumMod val="95000"/>
                  <a:lumOff val="5000"/>
                </a:schemeClr>
              </a:solidFill>
            </a:endParaRPr>
          </a:p>
          <a:p>
            <a:pPr algn="l"/>
            <a:r>
              <a:rPr lang="en-US" sz="2200" b="1" dirty="0">
                <a:solidFill>
                  <a:schemeClr val="tx1">
                    <a:lumMod val="95000"/>
                    <a:lumOff val="5000"/>
                  </a:schemeClr>
                </a:solidFill>
                <a:highlight>
                  <a:srgbClr val="00FFFF"/>
                </a:highlight>
              </a:rPr>
              <a:t>Problem 3: </a:t>
            </a:r>
            <a:r>
              <a:rPr lang="en-US" sz="2200" b="1" dirty="0">
                <a:solidFill>
                  <a:schemeClr val="tx1">
                    <a:lumMod val="95000"/>
                    <a:lumOff val="5000"/>
                  </a:schemeClr>
                </a:solidFill>
              </a:rPr>
              <a:t>Resource Conflicts and Multitasking</a:t>
            </a:r>
          </a:p>
          <a:p>
            <a:pPr algn="just">
              <a:lnSpc>
                <a:spcPct val="150000"/>
              </a:lnSpc>
            </a:pPr>
            <a:r>
              <a:rPr lang="en-US" sz="2200" dirty="0">
                <a:solidFill>
                  <a:schemeClr val="tx1">
                    <a:lumMod val="95000"/>
                    <a:lumOff val="5000"/>
                  </a:schemeClr>
                </a:solidFill>
              </a:rPr>
              <a:t>Most project organizations exist in a multi project environment. All project managers seek to have the best people for their projects. The problems of sharing resources and scheduling resources across projects grow exponentially as the number of projects rises. </a:t>
            </a:r>
          </a:p>
          <a:p>
            <a:pPr algn="just">
              <a:lnSpc>
                <a:spcPct val="150000"/>
              </a:lnSpc>
            </a:pPr>
            <a:endParaRPr lang="en-US" sz="2200" dirty="0">
              <a:solidFill>
                <a:schemeClr val="tx1">
                  <a:lumMod val="95000"/>
                  <a:lumOff val="5000"/>
                </a:schemeClr>
              </a:solidFill>
            </a:endParaRPr>
          </a:p>
          <a:p>
            <a:pPr algn="just">
              <a:lnSpc>
                <a:spcPct val="150000"/>
              </a:lnSpc>
            </a:pPr>
            <a:r>
              <a:rPr lang="en-US" sz="2200" dirty="0">
                <a:solidFill>
                  <a:schemeClr val="tx1">
                    <a:lumMod val="95000"/>
                    <a:lumOff val="5000"/>
                  </a:schemeClr>
                </a:solidFill>
              </a:rPr>
              <a:t>Resource sharing also leads to multitasking. Multitasking involves starting and stopping work on one task to go and work on another project, and then returning to the work on the original task. People working on several tasks concurrently are far less efficient. Multitasking also adds to delays and costs.</a:t>
            </a:r>
          </a:p>
          <a:p>
            <a:pPr algn="just">
              <a:lnSpc>
                <a:spcPct val="150000"/>
              </a:lnSpc>
            </a:pPr>
            <a:endParaRPr lang="en-US" sz="2000" dirty="0">
              <a:solidFill>
                <a:schemeClr val="tx1">
                  <a:lumMod val="95000"/>
                  <a:lumOff val="5000"/>
                </a:schemeClr>
              </a:solidFill>
            </a:endParaRPr>
          </a:p>
        </p:txBody>
      </p:sp>
      <p:pic>
        <p:nvPicPr>
          <p:cNvPr id="2" name="Graphic 21">
            <a:extLst>
              <a:ext uri="{FF2B5EF4-FFF2-40B4-BE49-F238E27FC236}">
                <a16:creationId xmlns:a16="http://schemas.microsoft.com/office/drawing/2014/main" id="{ABF6126D-E23C-789E-5297-2BDF0711E4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r>
              <a:rPr lang="en-US" sz="2800" b="1" dirty="0">
                <a:solidFill>
                  <a:schemeClr val="tx1"/>
                </a:solidFill>
                <a:highlight>
                  <a:srgbClr val="00FFFF"/>
                </a:highlight>
              </a:rPr>
              <a:t>Benefits of Project Portfolio Management </a:t>
            </a:r>
            <a:br>
              <a:rPr lang="en-US" sz="2800" dirty="0">
                <a:solidFill>
                  <a:schemeClr val="tx1"/>
                </a:solidFill>
                <a:highlight>
                  <a:srgbClr val="00FFFF"/>
                </a:highlight>
              </a:rPr>
            </a:br>
            <a:br>
              <a:rPr lang="en-US" sz="2800" dirty="0">
                <a:solidFill>
                  <a:schemeClr val="tx1"/>
                </a:solidFill>
                <a:highlight>
                  <a:srgbClr val="00FFFF"/>
                </a:highlight>
              </a:rPr>
            </a:br>
            <a:br>
              <a:rPr lang="en-US" sz="2800" dirty="0">
                <a:solidFill>
                  <a:schemeClr val="tx1"/>
                </a:solidFill>
                <a:highlight>
                  <a:srgbClr val="00FFFF"/>
                </a:highlight>
              </a:rPr>
            </a:br>
            <a:endParaRPr lang="en-US" sz="2800" b="1" dirty="0">
              <a:solidFill>
                <a:schemeClr val="tx1"/>
              </a:solidFill>
              <a:highlight>
                <a:srgbClr val="00FFFF"/>
              </a:highlight>
            </a:endParaRPr>
          </a:p>
          <a:p>
            <a:pPr algn="just">
              <a:lnSpc>
                <a:spcPct val="160000"/>
              </a:lnSpc>
            </a:pPr>
            <a:endParaRPr lang="en-US" dirty="0">
              <a:solidFill>
                <a:schemeClr val="tx1">
                  <a:lumMod val="95000"/>
                  <a:lumOff val="5000"/>
                </a:schemeClr>
              </a:solidFill>
            </a:endParaRPr>
          </a:p>
          <a:p>
            <a:pPr algn="just">
              <a:lnSpc>
                <a:spcPct val="160000"/>
              </a:lnSpc>
            </a:pPr>
            <a:endParaRPr lang="en-US" dirty="0">
              <a:solidFill>
                <a:schemeClr val="tx1">
                  <a:lumMod val="95000"/>
                  <a:lumOff val="5000"/>
                </a:schemeClr>
              </a:solidFill>
            </a:endParaRPr>
          </a:p>
        </p:txBody>
      </p:sp>
      <p:sp>
        <p:nvSpPr>
          <p:cNvPr id="6" name="Text Box 337">
            <a:extLst>
              <a:ext uri="{FF2B5EF4-FFF2-40B4-BE49-F238E27FC236}">
                <a16:creationId xmlns:a16="http://schemas.microsoft.com/office/drawing/2014/main" id="{65F182F7-641E-4624-8FCB-1548E080CC7C}"/>
              </a:ext>
            </a:extLst>
          </p:cNvPr>
          <p:cNvSpPr txBox="1">
            <a:spLocks noChangeArrowheads="1"/>
          </p:cNvSpPr>
          <p:nvPr/>
        </p:nvSpPr>
        <p:spPr bwMode="auto">
          <a:xfrm>
            <a:off x="0" y="1066800"/>
            <a:ext cx="9144000"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342900" marR="0" lvl="0" indent="-342900" rtl="0">
              <a:lnSpc>
                <a:spcPct val="150000"/>
              </a:lnSpc>
              <a:spcBef>
                <a:spcPts val="375"/>
              </a:spcBef>
              <a:spcAft>
                <a:spcPts val="0"/>
              </a:spcAft>
              <a:buClr>
                <a:srgbClr val="242021"/>
              </a:buClr>
              <a:buSzPts val="900"/>
              <a:buFont typeface="Calibri" panose="020F0502020204030204" pitchFamily="34" charset="0"/>
              <a:buChar char="•"/>
              <a:tabLst>
                <a:tab pos="233680" algn="l"/>
              </a:tabLst>
            </a:pP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Builds</a:t>
            </a:r>
            <a:r>
              <a:rPr lang="en-US" sz="2200" spc="6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discipline</a:t>
            </a:r>
            <a:r>
              <a:rPr lang="en-US" sz="2200" spc="6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into</a:t>
            </a:r>
            <a:r>
              <a:rPr lang="en-US" sz="2200" spc="4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a:t>
            </a:r>
            <a:r>
              <a:rPr lang="en-US" sz="2200" spc="6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selection</a:t>
            </a:r>
            <a:r>
              <a:rPr lang="en-US" sz="2200" spc="5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process.</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a:p>
            <a:pPr marL="342900" marR="0" lvl="0" indent="-342900">
              <a:lnSpc>
                <a:spcPct val="150000"/>
              </a:lnSpc>
              <a:spcBef>
                <a:spcPts val="20"/>
              </a:spcBef>
              <a:spcAft>
                <a:spcPts val="0"/>
              </a:spcAft>
              <a:buClr>
                <a:srgbClr val="242021"/>
              </a:buClr>
              <a:buSzPts val="900"/>
              <a:buFont typeface="Calibri" panose="020F0502020204030204" pitchFamily="34" charset="0"/>
              <a:buChar char="•"/>
              <a:tabLst>
                <a:tab pos="233680" algn="l"/>
              </a:tabLst>
            </a:pP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Links</a:t>
            </a:r>
            <a:r>
              <a:rPr lang="en-US" sz="2200" spc="3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selection</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to</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strategic</a:t>
            </a:r>
            <a:r>
              <a:rPr lang="en-US" sz="2200" spc="4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metrics.</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a:p>
            <a:pPr marL="342900" marR="0" lvl="0" indent="-342900">
              <a:lnSpc>
                <a:spcPct val="150000"/>
              </a:lnSpc>
              <a:spcBef>
                <a:spcPts val="30"/>
              </a:spcBef>
              <a:spcAft>
                <a:spcPts val="0"/>
              </a:spcAft>
              <a:buClr>
                <a:srgbClr val="242021"/>
              </a:buClr>
              <a:buSzPts val="900"/>
              <a:buFont typeface="Calibri" panose="020F0502020204030204" pitchFamily="34" charset="0"/>
              <a:buChar char="•"/>
              <a:tabLst>
                <a:tab pos="233680" algn="l"/>
              </a:tabLst>
            </a:pP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Prioritizes</a:t>
            </a:r>
            <a:r>
              <a:rPr lang="en-US" sz="2200" spc="-4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proposals</a:t>
            </a:r>
            <a:r>
              <a:rPr lang="en-US" sz="2200" spc="-1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across</a:t>
            </a:r>
            <a:r>
              <a:rPr lang="en-US" sz="2200" spc="-4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a:t>
            </a:r>
            <a:r>
              <a:rPr lang="en-US" sz="2200" spc="-4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common set</a:t>
            </a:r>
            <a:r>
              <a:rPr lang="en-US" sz="2200" spc="-4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of</a:t>
            </a:r>
            <a:r>
              <a:rPr lang="en-US" sz="2200" spc="-4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criteria,</a:t>
            </a:r>
            <a:r>
              <a:rPr lang="en-US" sz="2200" spc="-1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rather</a:t>
            </a:r>
            <a:r>
              <a:rPr lang="en-US" sz="2200" spc="-4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than</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on</a:t>
            </a:r>
            <a:r>
              <a:rPr lang="en-US" sz="2200" spc="-5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politics</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or</a:t>
            </a:r>
            <a:r>
              <a:rPr lang="en-US" sz="2200" spc="-1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emotion.</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a:p>
            <a:pPr marL="342900" marR="0" lvl="0" indent="-342900">
              <a:lnSpc>
                <a:spcPct val="150000"/>
              </a:lnSpc>
              <a:spcBef>
                <a:spcPts val="30"/>
              </a:spcBef>
              <a:spcAft>
                <a:spcPts val="0"/>
              </a:spcAft>
              <a:buClr>
                <a:srgbClr val="242021"/>
              </a:buClr>
              <a:buSzPts val="900"/>
              <a:buFont typeface="Calibri" panose="020F0502020204030204" pitchFamily="34" charset="0"/>
              <a:buChar char="•"/>
              <a:tabLst>
                <a:tab pos="233680" algn="l"/>
              </a:tabLst>
            </a:pP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Allocates</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resources</a:t>
            </a:r>
            <a:r>
              <a:rPr lang="en-US" sz="2200" spc="3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to</a:t>
            </a:r>
            <a:r>
              <a:rPr lang="en-US" sz="2200" spc="4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projects</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that</a:t>
            </a:r>
            <a:r>
              <a:rPr lang="en-US" sz="2200" spc="4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align</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with</a:t>
            </a:r>
            <a:r>
              <a:rPr lang="en-US" sz="2200" spc="3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strategic</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direction.</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a:p>
            <a:pPr marL="342900" marR="0" lvl="0" indent="-342900">
              <a:lnSpc>
                <a:spcPct val="150000"/>
              </a:lnSpc>
              <a:spcBef>
                <a:spcPts val="30"/>
              </a:spcBef>
              <a:spcAft>
                <a:spcPts val="0"/>
              </a:spcAft>
              <a:buClr>
                <a:srgbClr val="242021"/>
              </a:buClr>
              <a:buSzPts val="900"/>
              <a:buFont typeface="Calibri" panose="020F0502020204030204" pitchFamily="34" charset="0"/>
              <a:buChar char="•"/>
              <a:tabLst>
                <a:tab pos="233680" algn="l"/>
              </a:tabLst>
            </a:pP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Balances</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risk across</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all</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projects.</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a:p>
            <a:pPr marL="342900" marR="0" lvl="0" indent="-342900">
              <a:lnSpc>
                <a:spcPct val="150000"/>
              </a:lnSpc>
              <a:spcBef>
                <a:spcPts val="25"/>
              </a:spcBef>
              <a:spcAft>
                <a:spcPts val="0"/>
              </a:spcAft>
              <a:buClr>
                <a:srgbClr val="242021"/>
              </a:buClr>
              <a:buSzPts val="900"/>
              <a:buFont typeface="Calibri" panose="020F0502020204030204" pitchFamily="34" charset="0"/>
              <a:buChar char="•"/>
              <a:tabLst>
                <a:tab pos="233680" algn="l"/>
              </a:tabLst>
            </a:pP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Justifies</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killing</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projects</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that</a:t>
            </a:r>
            <a:r>
              <a:rPr lang="en-US" sz="2200" spc="1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do</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not</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support</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organization</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strategy.</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a:p>
            <a:pPr marL="342900" marR="0" lvl="0" indent="-342900">
              <a:lnSpc>
                <a:spcPct val="150000"/>
              </a:lnSpc>
              <a:spcBef>
                <a:spcPts val="30"/>
              </a:spcBef>
              <a:spcAft>
                <a:spcPts val="0"/>
              </a:spcAft>
              <a:buClr>
                <a:srgbClr val="242021"/>
              </a:buClr>
              <a:buSzPts val="900"/>
              <a:buFont typeface="Calibri" panose="020F0502020204030204" pitchFamily="34" charset="0"/>
              <a:buChar char="•"/>
              <a:tabLst>
                <a:tab pos="233680" algn="l"/>
              </a:tabLst>
            </a:pP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Improves</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communication</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and</a:t>
            </a:r>
            <a:r>
              <a:rPr lang="en-US" sz="2200" spc="1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supports</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agreement</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on</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a:t>
            </a:r>
            <a:r>
              <a:rPr lang="en-US" sz="2200" spc="1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goals.</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p:txBody>
      </p:sp>
      <p:pic>
        <p:nvPicPr>
          <p:cNvPr id="2" name="Graphic 21">
            <a:extLst>
              <a:ext uri="{FF2B5EF4-FFF2-40B4-BE49-F238E27FC236}">
                <a16:creationId xmlns:a16="http://schemas.microsoft.com/office/drawing/2014/main" id="{E50DF491-B416-14C5-C6FD-163A0357A0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fontScale="92500" lnSpcReduction="10000"/>
          </a:bodyPr>
          <a:lstStyle/>
          <a:p>
            <a:pPr algn="just">
              <a:lnSpc>
                <a:spcPct val="150000"/>
              </a:lnSpc>
            </a:pPr>
            <a:r>
              <a:rPr lang="en-US" sz="2200" b="1" dirty="0">
                <a:solidFill>
                  <a:schemeClr val="tx1"/>
                </a:solidFill>
                <a:highlight>
                  <a:srgbClr val="00FFFF"/>
                </a:highlight>
              </a:rPr>
              <a:t>Design of a project portfolio system </a:t>
            </a:r>
            <a:r>
              <a:rPr lang="en-US" sz="2200" dirty="0">
                <a:solidFill>
                  <a:schemeClr val="tx1"/>
                </a:solidFill>
              </a:rPr>
              <a:t>should include: </a:t>
            </a:r>
            <a:r>
              <a:rPr lang="en-US" sz="2200" u="sng" dirty="0">
                <a:solidFill>
                  <a:schemeClr val="tx1"/>
                </a:solidFill>
              </a:rPr>
              <a:t>Classification of projects</a:t>
            </a:r>
            <a:r>
              <a:rPr lang="en-US" sz="2200" dirty="0">
                <a:solidFill>
                  <a:schemeClr val="tx1"/>
                </a:solidFill>
              </a:rPr>
              <a:t>, </a:t>
            </a:r>
            <a:r>
              <a:rPr lang="en-US" sz="2200" u="sng" dirty="0">
                <a:solidFill>
                  <a:schemeClr val="tx1"/>
                </a:solidFill>
              </a:rPr>
              <a:t>selection criteria</a:t>
            </a:r>
            <a:r>
              <a:rPr lang="en-US" sz="2200" dirty="0">
                <a:solidFill>
                  <a:schemeClr val="tx1"/>
                </a:solidFill>
              </a:rPr>
              <a:t> depending upon classification, </a:t>
            </a:r>
            <a:r>
              <a:rPr lang="en-US" sz="2200" u="sng" dirty="0">
                <a:solidFill>
                  <a:schemeClr val="tx1"/>
                </a:solidFill>
              </a:rPr>
              <a:t>sources of projects’ proposals</a:t>
            </a:r>
            <a:r>
              <a:rPr lang="en-US" sz="2200" dirty="0">
                <a:solidFill>
                  <a:schemeClr val="tx1"/>
                </a:solidFill>
              </a:rPr>
              <a:t>, </a:t>
            </a:r>
            <a:r>
              <a:rPr lang="en-US" sz="2200" u="sng" dirty="0">
                <a:solidFill>
                  <a:schemeClr val="tx1"/>
                </a:solidFill>
              </a:rPr>
              <a:t>evaluating proposals</a:t>
            </a:r>
            <a:r>
              <a:rPr lang="en-US" sz="2200" dirty="0">
                <a:solidFill>
                  <a:schemeClr val="tx1"/>
                </a:solidFill>
              </a:rPr>
              <a:t>, and </a:t>
            </a:r>
            <a:r>
              <a:rPr lang="en-US" sz="2200" u="sng" dirty="0">
                <a:solidFill>
                  <a:schemeClr val="tx1"/>
                </a:solidFill>
              </a:rPr>
              <a:t>managing the portfolio of projects.</a:t>
            </a:r>
          </a:p>
          <a:p>
            <a:pPr algn="l"/>
            <a:endParaRPr lang="en-US" sz="2800" dirty="0">
              <a:solidFill>
                <a:schemeClr val="tx1">
                  <a:lumMod val="95000"/>
                  <a:lumOff val="5000"/>
                </a:schemeClr>
              </a:solidFill>
            </a:endParaRPr>
          </a:p>
          <a:p>
            <a:pPr algn="l"/>
            <a:r>
              <a:rPr lang="en-US" sz="2800" dirty="0">
                <a:solidFill>
                  <a:schemeClr val="tx1">
                    <a:lumMod val="95000"/>
                    <a:lumOff val="5000"/>
                  </a:schemeClr>
                </a:solidFill>
              </a:rPr>
              <a:t>1. </a:t>
            </a:r>
            <a:r>
              <a:rPr lang="en-US" sz="2800" b="1" dirty="0">
                <a:solidFill>
                  <a:schemeClr val="tx1">
                    <a:lumMod val="95000"/>
                    <a:lumOff val="5000"/>
                  </a:schemeClr>
                </a:solidFill>
              </a:rPr>
              <a:t>Classification of the Project</a:t>
            </a:r>
          </a:p>
          <a:p>
            <a:pPr algn="just">
              <a:lnSpc>
                <a:spcPct val="80000"/>
              </a:lnSpc>
            </a:pPr>
            <a:endParaRPr lang="en-US" sz="2200" dirty="0">
              <a:solidFill>
                <a:schemeClr val="tx1">
                  <a:lumMod val="95000"/>
                  <a:lumOff val="5000"/>
                </a:schemeClr>
              </a:solidFill>
            </a:endParaRPr>
          </a:p>
          <a:p>
            <a:pPr algn="just">
              <a:lnSpc>
                <a:spcPct val="150000"/>
              </a:lnSpc>
            </a:pPr>
            <a:r>
              <a:rPr lang="en-US" sz="2200" dirty="0">
                <a:solidFill>
                  <a:schemeClr val="tx1">
                    <a:lumMod val="95000"/>
                    <a:lumOff val="5000"/>
                  </a:schemeClr>
                </a:solidFill>
              </a:rPr>
              <a:t>Many organizations find they have three </a:t>
            </a:r>
            <a:r>
              <a:rPr lang="en-US" sz="2200" b="1" u="sng" dirty="0">
                <a:solidFill>
                  <a:schemeClr val="tx1">
                    <a:lumMod val="95000"/>
                    <a:lumOff val="5000"/>
                  </a:schemeClr>
                </a:solidFill>
              </a:rPr>
              <a:t>different kinds of projects </a:t>
            </a:r>
            <a:r>
              <a:rPr lang="en-US" sz="2200" dirty="0">
                <a:solidFill>
                  <a:schemeClr val="tx1">
                    <a:lumMod val="95000"/>
                    <a:lumOff val="5000"/>
                  </a:schemeClr>
                </a:solidFill>
              </a:rPr>
              <a:t>in their portfolio: </a:t>
            </a:r>
            <a:r>
              <a:rPr lang="en-US" sz="2200" b="1" i="1" dirty="0">
                <a:solidFill>
                  <a:schemeClr val="tx1">
                    <a:lumMod val="95000"/>
                    <a:lumOff val="5000"/>
                  </a:schemeClr>
                </a:solidFill>
              </a:rPr>
              <a:t>compliance </a:t>
            </a:r>
            <a:r>
              <a:rPr lang="en-US" sz="2200" b="1" dirty="0">
                <a:solidFill>
                  <a:schemeClr val="tx1">
                    <a:lumMod val="95000"/>
                    <a:lumOff val="5000"/>
                  </a:schemeClr>
                </a:solidFill>
              </a:rPr>
              <a:t>and emergency</a:t>
            </a:r>
            <a:r>
              <a:rPr lang="en-US" sz="2200" dirty="0">
                <a:solidFill>
                  <a:schemeClr val="tx1">
                    <a:lumMod val="95000"/>
                    <a:lumOff val="5000"/>
                  </a:schemeClr>
                </a:solidFill>
              </a:rPr>
              <a:t> (must do), </a:t>
            </a:r>
            <a:r>
              <a:rPr lang="en-US" sz="2200" b="1" i="1" dirty="0">
                <a:solidFill>
                  <a:schemeClr val="tx1">
                    <a:lumMod val="95000"/>
                    <a:lumOff val="5000"/>
                  </a:schemeClr>
                </a:solidFill>
              </a:rPr>
              <a:t>operational</a:t>
            </a:r>
            <a:r>
              <a:rPr lang="en-US" sz="2200" i="1" dirty="0">
                <a:solidFill>
                  <a:schemeClr val="tx1">
                    <a:lumMod val="95000"/>
                    <a:lumOff val="5000"/>
                  </a:schemeClr>
                </a:solidFill>
              </a:rPr>
              <a:t>, </a:t>
            </a:r>
            <a:r>
              <a:rPr lang="en-US" sz="2200" dirty="0">
                <a:solidFill>
                  <a:schemeClr val="tx1">
                    <a:lumMod val="95000"/>
                    <a:lumOff val="5000"/>
                  </a:schemeClr>
                </a:solidFill>
              </a:rPr>
              <a:t>and </a:t>
            </a:r>
            <a:r>
              <a:rPr lang="en-US" sz="2200" b="1" i="1" dirty="0">
                <a:solidFill>
                  <a:schemeClr val="tx1">
                    <a:lumMod val="95000"/>
                    <a:lumOff val="5000"/>
                  </a:schemeClr>
                </a:solidFill>
              </a:rPr>
              <a:t>strategic </a:t>
            </a:r>
            <a:r>
              <a:rPr lang="en-US" sz="2200" b="1" dirty="0">
                <a:solidFill>
                  <a:schemeClr val="tx1">
                    <a:lumMod val="95000"/>
                    <a:lumOff val="5000"/>
                  </a:schemeClr>
                </a:solidFill>
              </a:rPr>
              <a:t>projects</a:t>
            </a:r>
            <a:r>
              <a:rPr lang="en-US" sz="2200" dirty="0">
                <a:solidFill>
                  <a:schemeClr val="tx1">
                    <a:lumMod val="95000"/>
                    <a:lumOff val="5000"/>
                  </a:schemeClr>
                </a:solidFill>
              </a:rPr>
              <a:t>. (See Figure 2.) </a:t>
            </a:r>
          </a:p>
          <a:p>
            <a:pPr algn="just">
              <a:lnSpc>
                <a:spcPct val="150000"/>
              </a:lnSpc>
            </a:pPr>
            <a:endParaRPr lang="en-US" sz="2200" dirty="0">
              <a:solidFill>
                <a:schemeClr val="tx1">
                  <a:lumMod val="95000"/>
                  <a:lumOff val="5000"/>
                </a:schemeClr>
              </a:solidFill>
            </a:endParaRPr>
          </a:p>
          <a:p>
            <a:pPr algn="just">
              <a:lnSpc>
                <a:spcPct val="150000"/>
              </a:lnSpc>
            </a:pPr>
            <a:r>
              <a:rPr lang="en-US" sz="2200" b="1" u="sng" dirty="0">
                <a:solidFill>
                  <a:schemeClr val="tx1">
                    <a:lumMod val="95000"/>
                    <a:lumOff val="5000"/>
                  </a:schemeClr>
                </a:solidFill>
              </a:rPr>
              <a:t>Compliance projects </a:t>
            </a:r>
            <a:r>
              <a:rPr lang="en-US" sz="2200" dirty="0">
                <a:solidFill>
                  <a:schemeClr val="tx1">
                    <a:lumMod val="95000"/>
                    <a:lumOff val="5000"/>
                  </a:schemeClr>
                </a:solidFill>
              </a:rPr>
              <a:t>are typically those needed to meet regulatory conditions required to operate in a region; hence, they are called “must do” projects. </a:t>
            </a:r>
            <a:r>
              <a:rPr lang="en-US" sz="2200" b="1" u="sng" dirty="0">
                <a:solidFill>
                  <a:schemeClr val="tx1">
                    <a:lumMod val="95000"/>
                    <a:lumOff val="5000"/>
                  </a:schemeClr>
                </a:solidFill>
              </a:rPr>
              <a:t>Emergency projects</a:t>
            </a:r>
            <a:r>
              <a:rPr lang="en-US" sz="2200" dirty="0">
                <a:solidFill>
                  <a:schemeClr val="tx1">
                    <a:lumMod val="95000"/>
                    <a:lumOff val="5000"/>
                  </a:schemeClr>
                </a:solidFill>
              </a:rPr>
              <a:t>, such as rebuilding a soybean factory destroyed by fire, meet the must do criterion. </a:t>
            </a:r>
            <a:r>
              <a:rPr lang="en-US" sz="2200" b="1" u="sng" dirty="0">
                <a:solidFill>
                  <a:schemeClr val="tx1">
                    <a:lumMod val="95000"/>
                    <a:lumOff val="5000"/>
                  </a:schemeClr>
                </a:solidFill>
              </a:rPr>
              <a:t>Compliance and emergency projects</a:t>
            </a:r>
            <a:r>
              <a:rPr lang="en-US" sz="2200" dirty="0">
                <a:solidFill>
                  <a:schemeClr val="tx1">
                    <a:lumMod val="95000"/>
                    <a:lumOff val="5000"/>
                  </a:schemeClr>
                </a:solidFill>
              </a:rPr>
              <a:t> usually have penalties if they are not implemented. </a:t>
            </a:r>
          </a:p>
          <a:p>
            <a:pPr algn="just">
              <a:lnSpc>
                <a:spcPct val="150000"/>
              </a:lnSpc>
            </a:pPr>
            <a:endParaRPr lang="en-US" sz="2200" b="1" u="sng" dirty="0">
              <a:solidFill>
                <a:schemeClr val="tx1">
                  <a:lumMod val="95000"/>
                  <a:lumOff val="5000"/>
                </a:schemeClr>
              </a:solidFill>
            </a:endParaRPr>
          </a:p>
          <a:p>
            <a:pPr algn="just"/>
            <a:endParaRPr lang="en-US" sz="2200" dirty="0">
              <a:solidFill>
                <a:schemeClr val="tx1">
                  <a:lumMod val="95000"/>
                  <a:lumOff val="5000"/>
                </a:schemeClr>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l"/>
            <a:r>
              <a:rPr lang="en-US" sz="2800" dirty="0">
                <a:solidFill>
                  <a:schemeClr val="tx1">
                    <a:lumMod val="95000"/>
                    <a:lumOff val="5000"/>
                  </a:schemeClr>
                </a:solidFill>
              </a:rPr>
              <a:t>1. </a:t>
            </a:r>
            <a:r>
              <a:rPr lang="en-US" sz="2800" b="1" dirty="0">
                <a:solidFill>
                  <a:schemeClr val="tx1">
                    <a:lumMod val="95000"/>
                    <a:lumOff val="5000"/>
                  </a:schemeClr>
                </a:solidFill>
              </a:rPr>
              <a:t>Classification of the Project</a:t>
            </a:r>
          </a:p>
          <a:p>
            <a:pPr algn="just">
              <a:lnSpc>
                <a:spcPct val="80000"/>
              </a:lnSpc>
            </a:pPr>
            <a:endParaRPr lang="en-US" sz="2200" dirty="0">
              <a:solidFill>
                <a:schemeClr val="tx1">
                  <a:lumMod val="95000"/>
                  <a:lumOff val="5000"/>
                </a:schemeClr>
              </a:solidFill>
            </a:endParaRPr>
          </a:p>
          <a:p>
            <a:pPr algn="just"/>
            <a:r>
              <a:rPr lang="en-US" sz="2200" b="1" u="sng" dirty="0">
                <a:solidFill>
                  <a:schemeClr val="tx1">
                    <a:lumMod val="95000"/>
                    <a:lumOff val="5000"/>
                  </a:schemeClr>
                </a:solidFill>
              </a:rPr>
              <a:t>Operational projects </a:t>
            </a:r>
            <a:r>
              <a:rPr lang="en-US" sz="2200" dirty="0">
                <a:solidFill>
                  <a:schemeClr val="tx1">
                    <a:lumMod val="95000"/>
                    <a:lumOff val="5000"/>
                  </a:schemeClr>
                </a:solidFill>
              </a:rPr>
              <a:t>are those that are needed to support current operations. These projects are designed to improve efficiency of delivery systems, reduce product costs, and improve performance.</a:t>
            </a:r>
          </a:p>
          <a:p>
            <a:pPr algn="just"/>
            <a:endParaRPr lang="en-US" sz="2200" dirty="0">
              <a:solidFill>
                <a:schemeClr val="tx1">
                  <a:lumMod val="95000"/>
                  <a:lumOff val="5000"/>
                </a:schemeClr>
              </a:solidFill>
            </a:endParaRPr>
          </a:p>
          <a:p>
            <a:pPr algn="just"/>
            <a:r>
              <a:rPr lang="en-US" sz="2200" dirty="0">
                <a:solidFill>
                  <a:schemeClr val="tx1">
                    <a:lumMod val="95000"/>
                    <a:lumOff val="5000"/>
                  </a:schemeClr>
                </a:solidFill>
              </a:rPr>
              <a:t>Finally, </a:t>
            </a:r>
            <a:r>
              <a:rPr lang="en-US" sz="2200" b="1" u="sng" dirty="0">
                <a:solidFill>
                  <a:schemeClr val="tx1">
                    <a:lumMod val="95000"/>
                    <a:lumOff val="5000"/>
                  </a:schemeClr>
                </a:solidFill>
              </a:rPr>
              <a:t>strategic projects </a:t>
            </a:r>
            <a:r>
              <a:rPr lang="en-US" sz="2200" dirty="0">
                <a:solidFill>
                  <a:schemeClr val="tx1">
                    <a:lumMod val="95000"/>
                    <a:lumOff val="5000"/>
                  </a:schemeClr>
                </a:solidFill>
              </a:rPr>
              <a:t>are those that directly support the organization’s long-run mission. They frequently are directed toward increasing revenue or market share. Examples of strategic projects are new products, research, and development.</a:t>
            </a:r>
          </a:p>
          <a:p>
            <a:pPr algn="just"/>
            <a:endParaRPr lang="en-US" sz="2200" dirty="0">
              <a:solidFill>
                <a:schemeClr val="tx1">
                  <a:lumMod val="95000"/>
                  <a:lumOff val="5000"/>
                </a:schemeClr>
              </a:solidFill>
            </a:endParaRPr>
          </a:p>
        </p:txBody>
      </p:sp>
      <p:pic>
        <p:nvPicPr>
          <p:cNvPr id="4" name="Picture 2"/>
          <p:cNvPicPr>
            <a:picLocks noChangeAspect="1" noChangeArrowheads="1"/>
          </p:cNvPicPr>
          <p:nvPr/>
        </p:nvPicPr>
        <p:blipFill>
          <a:blip r:embed="rId2"/>
          <a:srcRect/>
          <a:stretch>
            <a:fillRect/>
          </a:stretch>
        </p:blipFill>
        <p:spPr bwMode="auto">
          <a:xfrm>
            <a:off x="2286000" y="3657600"/>
            <a:ext cx="6248400" cy="2971800"/>
          </a:xfrm>
          <a:prstGeom prst="rect">
            <a:avLst/>
          </a:prstGeom>
          <a:noFill/>
          <a:ln w="9525">
            <a:noFill/>
            <a:miter lim="800000"/>
            <a:headEnd/>
            <a:tailEnd/>
          </a:ln>
          <a:effectLst/>
        </p:spPr>
      </p:pic>
      <p:sp>
        <p:nvSpPr>
          <p:cNvPr id="5" name="Subtitle 4"/>
          <p:cNvSpPr txBox="1">
            <a:spLocks/>
          </p:cNvSpPr>
          <p:nvPr/>
        </p:nvSpPr>
        <p:spPr>
          <a:xfrm>
            <a:off x="304800" y="4114800"/>
            <a:ext cx="1447800" cy="1815882"/>
          </a:xfrm>
          <a:prstGeom prst="rect">
            <a:avLst/>
          </a:prstGeom>
        </p:spPr>
        <p:txBody>
          <a:bodyPr vert="horz" wrap="square" lIns="91440" tIns="45720" rIns="91440" bIns="45720" rtlCol="0">
            <a:sp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1" i="0" u="none" strike="noStrike" kern="1200" cap="none" spc="0" normalizeH="0" baseline="0" noProof="0" dirty="0">
                <a:ln>
                  <a:noFill/>
                </a:ln>
                <a:solidFill>
                  <a:schemeClr val="tx1">
                    <a:lumMod val="95000"/>
                    <a:lumOff val="5000"/>
                  </a:schemeClr>
                </a:solidFill>
                <a:effectLst/>
                <a:uLnTx/>
                <a:uFillTx/>
                <a:latin typeface="+mn-lt"/>
                <a:ea typeface="+mn-ea"/>
                <a:cs typeface="+mn-cs"/>
              </a:rPr>
              <a:t>FIGURE  2</a:t>
            </a:r>
            <a:br>
              <a:rPr kumimoji="0" lang="en-US" sz="2000" b="1" i="0" u="none" strike="noStrike" kern="1200" cap="none" spc="0" normalizeH="0" baseline="0" noProof="0" dirty="0">
                <a:ln>
                  <a:noFill/>
                </a:ln>
                <a:solidFill>
                  <a:schemeClr val="tx1">
                    <a:lumMod val="95000"/>
                    <a:lumOff val="5000"/>
                  </a:schemeClr>
                </a:solidFill>
                <a:effectLst/>
                <a:uLnTx/>
                <a:uFillTx/>
                <a:latin typeface="+mn-lt"/>
                <a:ea typeface="+mn-ea"/>
                <a:cs typeface="+mn-cs"/>
              </a:rPr>
            </a:br>
            <a:r>
              <a:rPr kumimoji="0" lang="en-US" sz="2000" b="1" i="0" u="none" strike="noStrike" kern="1200" cap="none" spc="0" normalizeH="0" baseline="0" noProof="0" dirty="0">
                <a:ln>
                  <a:noFill/>
                </a:ln>
                <a:solidFill>
                  <a:schemeClr val="tx1">
                    <a:lumMod val="95000"/>
                    <a:lumOff val="5000"/>
                  </a:schemeClr>
                </a:solidFill>
                <a:effectLst/>
                <a:uLnTx/>
                <a:uFillTx/>
                <a:latin typeface="+mn-lt"/>
                <a:ea typeface="+mn-ea"/>
                <a:cs typeface="+mn-cs"/>
              </a:rPr>
              <a:t>Portfolio of Projects</a:t>
            </a:r>
            <a:br>
              <a:rPr kumimoji="0" lang="en-US" sz="2000" b="1" i="0" u="none" strike="noStrike" kern="1200" cap="none" spc="0" normalizeH="0" baseline="0" noProof="0" dirty="0">
                <a:ln>
                  <a:noFill/>
                </a:ln>
                <a:solidFill>
                  <a:schemeClr val="tx1">
                    <a:lumMod val="95000"/>
                    <a:lumOff val="5000"/>
                  </a:schemeClr>
                </a:solidFill>
                <a:effectLst/>
                <a:uLnTx/>
                <a:uFillTx/>
                <a:latin typeface="+mn-lt"/>
                <a:ea typeface="+mn-ea"/>
                <a:cs typeface="+mn-cs"/>
              </a:rPr>
            </a:br>
            <a:r>
              <a:rPr kumimoji="0" lang="en-US" sz="2000" b="1" i="0" u="none" strike="noStrike" kern="1200" cap="none" spc="0" normalizeH="0" baseline="0" noProof="0" dirty="0">
                <a:ln>
                  <a:noFill/>
                </a:ln>
                <a:solidFill>
                  <a:schemeClr val="tx1">
                    <a:lumMod val="95000"/>
                    <a:lumOff val="5000"/>
                  </a:schemeClr>
                </a:solidFill>
                <a:effectLst/>
                <a:uLnTx/>
                <a:uFillTx/>
                <a:latin typeface="+mn-lt"/>
                <a:ea typeface="+mn-ea"/>
                <a:cs typeface="+mn-cs"/>
              </a:rPr>
              <a:t>by Type </a:t>
            </a:r>
            <a:br>
              <a:rPr kumimoji="0" lang="en-US" sz="3200" b="1" i="0" u="none" strike="noStrike" kern="1200" cap="none" spc="0" normalizeH="0" baseline="0" noProof="0" dirty="0">
                <a:ln>
                  <a:noFill/>
                </a:ln>
                <a:solidFill>
                  <a:schemeClr val="tx1">
                    <a:tint val="75000"/>
                  </a:schemeClr>
                </a:solidFill>
                <a:effectLst/>
                <a:uLnTx/>
                <a:uFillTx/>
                <a:latin typeface="+mn-lt"/>
                <a:ea typeface="+mn-ea"/>
                <a:cs typeface="+mn-cs"/>
              </a:rPr>
            </a:br>
            <a:endParaRPr kumimoji="0" lang="en-US" sz="3200" b="1" i="0" u="none" strike="noStrike" kern="1200" cap="none" spc="0" normalizeH="0" baseline="0" noProof="0" dirty="0">
              <a:ln>
                <a:noFill/>
              </a:ln>
              <a:solidFill>
                <a:schemeClr val="tx1">
                  <a:tint val="75000"/>
                </a:schemeClr>
              </a:solidFill>
              <a:effectLst/>
              <a:uLnTx/>
              <a:uFillTx/>
              <a:latin typeface="+mn-lt"/>
              <a:ea typeface="+mn-ea"/>
              <a:cs typeface="+mn-cs"/>
            </a:endParaRPr>
          </a:p>
        </p:txBody>
      </p:sp>
      <p:pic>
        <p:nvPicPr>
          <p:cNvPr id="2" name="Graphic 21">
            <a:extLst>
              <a:ext uri="{FF2B5EF4-FFF2-40B4-BE49-F238E27FC236}">
                <a16:creationId xmlns:a16="http://schemas.microsoft.com/office/drawing/2014/main" id="{119D381C-9A48-3878-F563-5ED918FB25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lnSpc>
                <a:spcPct val="150000"/>
              </a:lnSpc>
            </a:pPr>
            <a:r>
              <a:rPr lang="en-US" sz="2800" b="1" i="1" dirty="0">
                <a:solidFill>
                  <a:schemeClr val="tx1">
                    <a:lumMod val="95000"/>
                    <a:lumOff val="5000"/>
                  </a:schemeClr>
                </a:solidFill>
              </a:rPr>
              <a:t>2. Selection Criteria</a:t>
            </a:r>
          </a:p>
          <a:p>
            <a:pPr algn="just">
              <a:lnSpc>
                <a:spcPct val="150000"/>
              </a:lnSpc>
            </a:pPr>
            <a:r>
              <a:rPr lang="en-US" sz="2000" dirty="0">
                <a:solidFill>
                  <a:schemeClr val="tx1">
                    <a:lumMod val="95000"/>
                    <a:lumOff val="5000"/>
                  </a:schemeClr>
                </a:solidFill>
              </a:rPr>
              <a:t>Although there are many criteria for selecting projects, selection criteria are typically identified as </a:t>
            </a:r>
            <a:r>
              <a:rPr lang="en-US" sz="2000" b="1" i="1" dirty="0">
                <a:solidFill>
                  <a:schemeClr val="tx1">
                    <a:lumMod val="95000"/>
                    <a:lumOff val="5000"/>
                  </a:schemeClr>
                </a:solidFill>
              </a:rPr>
              <a:t>financial </a:t>
            </a:r>
            <a:r>
              <a:rPr lang="en-US" sz="2000" dirty="0">
                <a:solidFill>
                  <a:schemeClr val="tx1">
                    <a:lumMod val="95000"/>
                    <a:lumOff val="5000"/>
                  </a:schemeClr>
                </a:solidFill>
              </a:rPr>
              <a:t>and </a:t>
            </a:r>
            <a:r>
              <a:rPr lang="en-US" sz="2000" b="1" i="1" dirty="0">
                <a:solidFill>
                  <a:schemeClr val="tx1">
                    <a:lumMod val="95000"/>
                    <a:lumOff val="5000"/>
                  </a:schemeClr>
                </a:solidFill>
              </a:rPr>
              <a:t>nonfinancial</a:t>
            </a:r>
            <a:r>
              <a:rPr lang="en-US" sz="2000" b="1" dirty="0">
                <a:solidFill>
                  <a:schemeClr val="tx1">
                    <a:lumMod val="95000"/>
                    <a:lumOff val="5000"/>
                  </a:schemeClr>
                </a:solidFill>
              </a:rPr>
              <a:t>.</a:t>
            </a:r>
            <a:r>
              <a:rPr lang="en-US" sz="2000" dirty="0">
                <a:solidFill>
                  <a:schemeClr val="tx1">
                    <a:lumMod val="95000"/>
                    <a:lumOff val="5000"/>
                  </a:schemeClr>
                </a:solidFill>
              </a:rPr>
              <a:t> A short description of each is given next, followed by a discussion of their use in practice.</a:t>
            </a:r>
          </a:p>
          <a:p>
            <a:pPr algn="just">
              <a:lnSpc>
                <a:spcPct val="150000"/>
              </a:lnSpc>
            </a:pPr>
            <a:r>
              <a:rPr lang="en-US" sz="2400" b="1" dirty="0">
                <a:solidFill>
                  <a:schemeClr val="tx1">
                    <a:lumMod val="95000"/>
                    <a:lumOff val="5000"/>
                  </a:schemeClr>
                </a:solidFill>
              </a:rPr>
              <a:t>2.1. Financial Criteria</a:t>
            </a:r>
          </a:p>
          <a:p>
            <a:pPr algn="just">
              <a:lnSpc>
                <a:spcPct val="150000"/>
              </a:lnSpc>
            </a:pPr>
            <a:r>
              <a:rPr lang="en-US" sz="2000" b="1" dirty="0">
                <a:solidFill>
                  <a:schemeClr val="tx1">
                    <a:lumMod val="95000"/>
                    <a:lumOff val="5000"/>
                  </a:schemeClr>
                </a:solidFill>
              </a:rPr>
              <a:t>Financial Models: </a:t>
            </a:r>
            <a:r>
              <a:rPr lang="en-US" sz="2000" dirty="0">
                <a:solidFill>
                  <a:schemeClr val="tx1">
                    <a:lumMod val="95000"/>
                    <a:lumOff val="5000"/>
                  </a:schemeClr>
                </a:solidFill>
              </a:rPr>
              <a:t>for most managers financial criteria are the preferred method to evaluate projects. These models are appropriate when there is a high level of confidence associated with estimates of future cash flows. Two models and examples are demonstrated here: </a:t>
            </a:r>
            <a:r>
              <a:rPr lang="en-US" sz="2000" b="1" u="sng" dirty="0">
                <a:solidFill>
                  <a:schemeClr val="tx1">
                    <a:lumMod val="95000"/>
                    <a:lumOff val="5000"/>
                  </a:schemeClr>
                </a:solidFill>
                <a:highlight>
                  <a:srgbClr val="00FFFF"/>
                </a:highlight>
              </a:rPr>
              <a:t>payback model</a:t>
            </a:r>
            <a:r>
              <a:rPr lang="en-US" sz="2000" b="1" dirty="0">
                <a:solidFill>
                  <a:schemeClr val="tx1">
                    <a:lumMod val="95000"/>
                    <a:lumOff val="5000"/>
                  </a:schemeClr>
                </a:solidFill>
              </a:rPr>
              <a:t> </a:t>
            </a:r>
            <a:r>
              <a:rPr lang="en-US" sz="2000" dirty="0">
                <a:solidFill>
                  <a:schemeClr val="tx1">
                    <a:lumMod val="95000"/>
                    <a:lumOff val="5000"/>
                  </a:schemeClr>
                </a:solidFill>
              </a:rPr>
              <a:t>and </a:t>
            </a:r>
            <a:r>
              <a:rPr lang="en-US" sz="2000" b="1" u="sng" dirty="0">
                <a:solidFill>
                  <a:schemeClr val="tx1">
                    <a:lumMod val="95000"/>
                    <a:lumOff val="5000"/>
                  </a:schemeClr>
                </a:solidFill>
                <a:highlight>
                  <a:srgbClr val="00FFFF"/>
                </a:highlight>
              </a:rPr>
              <a:t>net present value (NPV) model.</a:t>
            </a:r>
          </a:p>
          <a:p>
            <a:pPr algn="just">
              <a:lnSpc>
                <a:spcPct val="150000"/>
              </a:lnSpc>
            </a:pPr>
            <a:r>
              <a:rPr lang="en-US" sz="2000" b="1" u="sng" dirty="0">
                <a:solidFill>
                  <a:schemeClr val="tx1">
                    <a:lumMod val="95000"/>
                    <a:lumOff val="5000"/>
                  </a:schemeClr>
                </a:solidFill>
              </a:rPr>
              <a:t>Example:</a:t>
            </a:r>
          </a:p>
          <a:p>
            <a:pPr algn="just"/>
            <a:r>
              <a:rPr lang="en-US" sz="2000" dirty="0">
                <a:solidFill>
                  <a:schemeClr val="tx1">
                    <a:lumMod val="95000"/>
                    <a:lumOff val="5000"/>
                  </a:schemeClr>
                </a:solidFill>
              </a:rPr>
              <a:t>Project A has an initial investment of $700,000 and projected cash inflows of $225,000 for 5 years.</a:t>
            </a:r>
          </a:p>
          <a:p>
            <a:pPr algn="just">
              <a:lnSpc>
                <a:spcPct val="80000"/>
              </a:lnSpc>
            </a:pPr>
            <a:endParaRPr lang="en-US" sz="2000" dirty="0">
              <a:solidFill>
                <a:schemeClr val="tx1">
                  <a:lumMod val="95000"/>
                  <a:lumOff val="5000"/>
                </a:schemeClr>
              </a:solidFill>
            </a:endParaRPr>
          </a:p>
          <a:p>
            <a:pPr algn="just"/>
            <a:r>
              <a:rPr lang="en-US" sz="2000" dirty="0">
                <a:solidFill>
                  <a:schemeClr val="tx1">
                    <a:lumMod val="95000"/>
                    <a:lumOff val="5000"/>
                  </a:schemeClr>
                </a:solidFill>
              </a:rPr>
              <a:t>Project B has an initial investment of $400,000 and projected cash inflows of $110,000 for 5 years.</a:t>
            </a:r>
          </a:p>
          <a:p>
            <a:pPr algn="just"/>
            <a:endParaRPr lang="en-US" sz="2000" dirty="0">
              <a:solidFill>
                <a:schemeClr val="tx1">
                  <a:lumMod val="95000"/>
                  <a:lumOff val="5000"/>
                </a:schemeClr>
              </a:solidFill>
            </a:endParaRPr>
          </a:p>
          <a:p>
            <a:pPr algn="just">
              <a:lnSpc>
                <a:spcPct val="150000"/>
              </a:lnSpc>
            </a:pPr>
            <a:endParaRPr lang="en-US" sz="2000" b="1" u="sng" dirty="0">
              <a:solidFill>
                <a:schemeClr val="tx1">
                  <a:lumMod val="95000"/>
                  <a:lumOff val="5000"/>
                </a:schemeClr>
              </a:solidFill>
            </a:endParaRPr>
          </a:p>
          <a:p>
            <a:pPr algn="just"/>
            <a:endParaRPr lang="en-US" dirty="0"/>
          </a:p>
        </p:txBody>
      </p:sp>
      <p:pic>
        <p:nvPicPr>
          <p:cNvPr id="2" name="Graphic 21">
            <a:extLst>
              <a:ext uri="{FF2B5EF4-FFF2-40B4-BE49-F238E27FC236}">
                <a16:creationId xmlns:a16="http://schemas.microsoft.com/office/drawing/2014/main" id="{39FEA594-542D-1AA3-506C-21F1310FC9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marL="0" lvl="1" algn="just">
              <a:lnSpc>
                <a:spcPct val="150000"/>
              </a:lnSpc>
            </a:pPr>
            <a:r>
              <a:rPr lang="en-US" sz="2000" b="1" u="sng" dirty="0">
                <a:solidFill>
                  <a:schemeClr val="accent2">
                    <a:lumMod val="75000"/>
                  </a:schemeClr>
                </a:solidFill>
              </a:rPr>
              <a:t>2.1.1.The payback model</a:t>
            </a:r>
          </a:p>
          <a:p>
            <a:pPr marL="0" lvl="1" algn="just">
              <a:lnSpc>
                <a:spcPct val="150000"/>
              </a:lnSpc>
            </a:pPr>
            <a:r>
              <a:rPr lang="en-US" sz="2000" u="sng" dirty="0">
                <a:solidFill>
                  <a:schemeClr val="tx1">
                    <a:lumMod val="95000"/>
                    <a:lumOff val="5000"/>
                  </a:schemeClr>
                </a:solidFill>
              </a:rPr>
              <a:t>It measures the time it will take to recover the project investment. </a:t>
            </a:r>
            <a:r>
              <a:rPr lang="en-US" sz="2000" dirty="0">
                <a:solidFill>
                  <a:schemeClr val="tx1">
                    <a:lumMod val="95000"/>
                    <a:lumOff val="5000"/>
                  </a:schemeClr>
                </a:solidFill>
              </a:rPr>
              <a:t>Shorter paybacks are more desirable. Payback is the simplest and most widely used model. Payback emphasizes cash flows, a key factor in business. Some managers use the payback model to eliminate unusually risky projects (those with lengthy payback periods</a:t>
            </a:r>
            <a:r>
              <a:rPr lang="en-US" sz="2000" u="sng" dirty="0">
                <a:solidFill>
                  <a:schemeClr val="tx1">
                    <a:lumMod val="95000"/>
                    <a:lumOff val="5000"/>
                  </a:schemeClr>
                </a:solidFill>
              </a:rPr>
              <a:t>). The major limitations of payback are that it ignores the time value of money, assumes cash inflows for the investment period (and not beyond), and does not consider profitability. </a:t>
            </a:r>
          </a:p>
          <a:p>
            <a:pPr>
              <a:lnSpc>
                <a:spcPct val="150000"/>
              </a:lnSpc>
            </a:pPr>
            <a:r>
              <a:rPr lang="en-US" sz="2000" dirty="0">
                <a:solidFill>
                  <a:schemeClr val="tx1">
                    <a:lumMod val="95000"/>
                    <a:lumOff val="5000"/>
                  </a:schemeClr>
                </a:solidFill>
              </a:rPr>
              <a:t>Payback period (yrs)=Estimated Project Cost/Annual Savings</a:t>
            </a:r>
          </a:p>
          <a:p>
            <a:pPr>
              <a:lnSpc>
                <a:spcPct val="150000"/>
              </a:lnSpc>
            </a:pPr>
            <a:r>
              <a:rPr lang="en-US" sz="2000" dirty="0">
                <a:solidFill>
                  <a:schemeClr val="tx1">
                    <a:lumMod val="95000"/>
                    <a:lumOff val="5000"/>
                  </a:schemeClr>
                </a:solidFill>
              </a:rPr>
              <a:t>Rate of return= Annual savings/ Estimated Project Cost</a:t>
            </a:r>
          </a:p>
          <a:p>
            <a:pPr>
              <a:lnSpc>
                <a:spcPct val="150000"/>
              </a:lnSpc>
            </a:pPr>
            <a:endParaRPr lang="en-US" sz="2000" dirty="0">
              <a:solidFill>
                <a:schemeClr val="tx1">
                  <a:lumMod val="95000"/>
                  <a:lumOff val="5000"/>
                </a:schemeClr>
              </a:solidFill>
            </a:endParaRPr>
          </a:p>
          <a:p>
            <a:pPr algn="l">
              <a:lnSpc>
                <a:spcPct val="150000"/>
              </a:lnSpc>
            </a:pPr>
            <a:r>
              <a:rPr lang="en-US" sz="2000" dirty="0">
                <a:solidFill>
                  <a:schemeClr val="tx1">
                    <a:lumMod val="95000"/>
                    <a:lumOff val="5000"/>
                  </a:schemeClr>
                </a:solidFill>
              </a:rPr>
              <a:t>Payback period (yrs) for project A= 700,000/225,000= 3.1 years.</a:t>
            </a:r>
          </a:p>
          <a:p>
            <a:pPr algn="l">
              <a:lnSpc>
                <a:spcPct val="150000"/>
              </a:lnSpc>
            </a:pPr>
            <a:r>
              <a:rPr lang="en-US" sz="2000" dirty="0">
                <a:solidFill>
                  <a:schemeClr val="tx1">
                    <a:lumMod val="95000"/>
                    <a:lumOff val="5000"/>
                  </a:schemeClr>
                </a:solidFill>
              </a:rPr>
              <a:t>Payback period (yrs) for project B= 400,000/110,000= 3.6 years.</a:t>
            </a:r>
          </a:p>
        </p:txBody>
      </p:sp>
      <p:pic>
        <p:nvPicPr>
          <p:cNvPr id="2" name="Graphic 21">
            <a:extLst>
              <a:ext uri="{FF2B5EF4-FFF2-40B4-BE49-F238E27FC236}">
                <a16:creationId xmlns:a16="http://schemas.microsoft.com/office/drawing/2014/main" id="{E0F8F158-4EDF-9F3A-4079-58FE69F245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lnSpcReduction="10000"/>
          </a:bodyPr>
          <a:lstStyle/>
          <a:p>
            <a:pPr algn="just"/>
            <a:r>
              <a:rPr lang="en-US" sz="2400" b="1" dirty="0">
                <a:solidFill>
                  <a:schemeClr val="tx1">
                    <a:lumMod val="95000"/>
                    <a:lumOff val="5000"/>
                  </a:schemeClr>
                </a:solidFill>
              </a:rPr>
              <a:t>2.2. Nonfinancial Criteria</a:t>
            </a:r>
          </a:p>
          <a:p>
            <a:pPr algn="just">
              <a:lnSpc>
                <a:spcPct val="80000"/>
              </a:lnSpc>
            </a:pPr>
            <a:endParaRPr lang="en-US" sz="2400" b="1"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Financial return, while important, does not always reflect strategic importance. Now the prevailing thinking is that long-term survival is dependent upon developing and maintaining core competencies. Companies have to be disciplined in saying no to potentially profitable projects that are outside the realm of their core mission. This requires other criteria be considered beyond direct financial return. </a:t>
            </a:r>
          </a:p>
          <a:p>
            <a:pPr algn="just">
              <a:lnSpc>
                <a:spcPct val="11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For example, </a:t>
            </a:r>
            <a:r>
              <a:rPr lang="en-US" sz="2000" b="1" dirty="0">
                <a:solidFill>
                  <a:schemeClr val="tx1">
                    <a:lumMod val="95000"/>
                    <a:lumOff val="5000"/>
                  </a:schemeClr>
                </a:solidFill>
              </a:rPr>
              <a:t>a firm may support projects that do not have high profit margins for other strategic reasons including:</a:t>
            </a:r>
          </a:p>
          <a:p>
            <a:pPr algn="just">
              <a:lnSpc>
                <a:spcPct val="110000"/>
              </a:lnSpc>
            </a:pPr>
            <a:endParaRPr lang="en-US" sz="2000" dirty="0">
              <a:solidFill>
                <a:schemeClr val="tx1">
                  <a:lumMod val="95000"/>
                  <a:lumOff val="5000"/>
                </a:schemeClr>
              </a:solidFill>
            </a:endParaRPr>
          </a:p>
          <a:p>
            <a:pPr algn="l">
              <a:lnSpc>
                <a:spcPct val="150000"/>
              </a:lnSpc>
            </a:pPr>
            <a:r>
              <a:rPr lang="en-US" sz="2000" dirty="0">
                <a:solidFill>
                  <a:schemeClr val="tx1">
                    <a:lumMod val="95000"/>
                    <a:lumOff val="5000"/>
                  </a:schemeClr>
                </a:solidFill>
              </a:rPr>
              <a:t>- To capture larger market share.</a:t>
            </a:r>
          </a:p>
          <a:p>
            <a:pPr algn="l">
              <a:lnSpc>
                <a:spcPct val="150000"/>
              </a:lnSpc>
              <a:buFontTx/>
              <a:buChar char="-"/>
            </a:pPr>
            <a:r>
              <a:rPr lang="en-US" sz="2000" dirty="0">
                <a:solidFill>
                  <a:schemeClr val="tx1">
                    <a:lumMod val="95000"/>
                    <a:lumOff val="5000"/>
                  </a:schemeClr>
                </a:solidFill>
              </a:rPr>
              <a:t>To make it difficult for competitors to enter the market.</a:t>
            </a:r>
          </a:p>
          <a:p>
            <a:pPr algn="l">
              <a:lnSpc>
                <a:spcPct val="150000"/>
              </a:lnSpc>
              <a:buFontTx/>
              <a:buChar char="-"/>
            </a:pPr>
            <a:r>
              <a:rPr lang="en-US" sz="2000" dirty="0">
                <a:solidFill>
                  <a:schemeClr val="tx1">
                    <a:lumMod val="95000"/>
                    <a:lumOff val="5000"/>
                  </a:schemeClr>
                </a:solidFill>
              </a:rPr>
              <a:t>To develop an enabler product, which by its introduction will increase sales in more profitable products.</a:t>
            </a:r>
          </a:p>
          <a:p>
            <a:pPr algn="l">
              <a:lnSpc>
                <a:spcPct val="150000"/>
              </a:lnSpc>
              <a:buFontTx/>
              <a:buChar char="-"/>
            </a:pPr>
            <a:endParaRPr lang="en-US" sz="2000" dirty="0">
              <a:solidFill>
                <a:schemeClr val="tx1">
                  <a:lumMod val="95000"/>
                  <a:lumOff val="5000"/>
                </a:schemeClr>
              </a:solidFill>
            </a:endParaRPr>
          </a:p>
          <a:p>
            <a:pPr algn="l">
              <a:lnSpc>
                <a:spcPct val="110000"/>
              </a:lnSpc>
            </a:pPr>
            <a:endParaRPr lang="en-US" sz="2000" dirty="0">
              <a:solidFill>
                <a:schemeClr val="tx1">
                  <a:lumMod val="95000"/>
                  <a:lumOff val="5000"/>
                </a:schemeClr>
              </a:solidFill>
            </a:endParaRPr>
          </a:p>
        </p:txBody>
      </p:sp>
      <p:pic>
        <p:nvPicPr>
          <p:cNvPr id="2" name="Graphic 21">
            <a:extLst>
              <a:ext uri="{FF2B5EF4-FFF2-40B4-BE49-F238E27FC236}">
                <a16:creationId xmlns:a16="http://schemas.microsoft.com/office/drawing/2014/main" id="{72EBA118-3228-74CD-1BA4-8705D2D6F7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lnSpcReduction="10000"/>
          </a:bodyPr>
          <a:lstStyle/>
          <a:p>
            <a:pPr algn="just">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 To develop core technology that will be used in next-generation products.</a:t>
            </a:r>
          </a:p>
          <a:p>
            <a:pPr algn="just">
              <a:lnSpc>
                <a:spcPct val="150000"/>
              </a:lnSpc>
            </a:pPr>
            <a:r>
              <a:rPr lang="en-US" sz="2000" dirty="0">
                <a:solidFill>
                  <a:schemeClr val="tx1">
                    <a:lumMod val="95000"/>
                    <a:lumOff val="5000"/>
                  </a:schemeClr>
                </a:solidFill>
              </a:rPr>
              <a:t>- To reduce dependency on unreliable suppliers.</a:t>
            </a:r>
          </a:p>
          <a:p>
            <a:pPr algn="just">
              <a:lnSpc>
                <a:spcPct val="150000"/>
              </a:lnSpc>
              <a:buFontTx/>
              <a:buChar char="-"/>
            </a:pPr>
            <a:r>
              <a:rPr lang="en-US" sz="2000" dirty="0">
                <a:solidFill>
                  <a:schemeClr val="tx1">
                    <a:lumMod val="95000"/>
                    <a:lumOff val="5000"/>
                  </a:schemeClr>
                </a:solidFill>
              </a:rPr>
              <a:t>To prevent government intervention and regulation.</a:t>
            </a:r>
          </a:p>
          <a:p>
            <a:pPr algn="just">
              <a:lnSpc>
                <a:spcPct val="150000"/>
              </a:lnSpc>
              <a:buFontTx/>
              <a:buChar char="-"/>
            </a:pPr>
            <a:r>
              <a:rPr lang="en-US" sz="2000" dirty="0">
                <a:solidFill>
                  <a:schemeClr val="tx1">
                    <a:lumMod val="95000"/>
                    <a:lumOff val="5000"/>
                  </a:schemeClr>
                </a:solidFill>
              </a:rPr>
              <a:t>Organizations may support projects to restore corporate image or enhance brand recognition. </a:t>
            </a:r>
          </a:p>
          <a:p>
            <a:pPr algn="just">
              <a:lnSpc>
                <a:spcPct val="150000"/>
              </a:lnSpc>
              <a:buFontTx/>
              <a:buChar char="-"/>
            </a:pPr>
            <a:r>
              <a:rPr lang="en-US" sz="2000" dirty="0">
                <a:solidFill>
                  <a:schemeClr val="tx1">
                    <a:lumMod val="95000"/>
                    <a:lumOff val="5000"/>
                  </a:schemeClr>
                </a:solidFill>
              </a:rPr>
              <a:t>Many organizations are committed to corporate citizenship and support community development projects.</a:t>
            </a:r>
          </a:p>
          <a:p>
            <a:pPr algn="just">
              <a:lnSpc>
                <a:spcPct val="150000"/>
              </a:lnSpc>
            </a:pPr>
            <a:endParaRPr lang="en-US" sz="2000" dirty="0">
              <a:solidFill>
                <a:schemeClr val="tx1">
                  <a:lumMod val="95000"/>
                  <a:lumOff val="5000"/>
                </a:schemeClr>
              </a:solidFill>
            </a:endParaRPr>
          </a:p>
          <a:p>
            <a:pPr algn="just">
              <a:lnSpc>
                <a:spcPct val="150000"/>
              </a:lnSpc>
            </a:pPr>
            <a:r>
              <a:rPr lang="en-US" sz="2000" u="sng" dirty="0">
                <a:solidFill>
                  <a:schemeClr val="tx1">
                    <a:lumMod val="95000"/>
                    <a:lumOff val="5000"/>
                  </a:schemeClr>
                </a:solidFill>
              </a:rPr>
              <a:t>Since no single criterion can reflect strategic significance, portfolio management requires multi-criteria screening models. </a:t>
            </a:r>
            <a:r>
              <a:rPr lang="en-US" sz="2000" dirty="0">
                <a:solidFill>
                  <a:schemeClr val="tx1">
                    <a:lumMod val="95000"/>
                    <a:lumOff val="5000"/>
                  </a:schemeClr>
                </a:solidFill>
              </a:rPr>
              <a:t>These models often weight individual criteria so those projects that contribute to the most important strategic objectives are given higher consideration.</a:t>
            </a:r>
          </a:p>
          <a:p>
            <a:pPr algn="just">
              <a:lnSpc>
                <a:spcPct val="150000"/>
              </a:lnSpc>
            </a:pPr>
            <a:r>
              <a:rPr lang="en-US" sz="2000" dirty="0">
                <a:solidFill>
                  <a:schemeClr val="tx1">
                    <a:lumMod val="95000"/>
                    <a:lumOff val="5000"/>
                  </a:schemeClr>
                </a:solidFill>
              </a:rPr>
              <a:t> </a:t>
            </a:r>
          </a:p>
          <a:p>
            <a:pPr algn="just">
              <a:lnSpc>
                <a:spcPct val="150000"/>
              </a:lnSpc>
              <a:buFontTx/>
              <a:buChar char="-"/>
            </a:pPr>
            <a:endParaRPr lang="en-US" sz="2000" dirty="0">
              <a:solidFill>
                <a:schemeClr val="tx1">
                  <a:lumMod val="95000"/>
                  <a:lumOff val="5000"/>
                </a:schemeClr>
              </a:solidFill>
            </a:endParaRPr>
          </a:p>
          <a:p>
            <a:pPr algn="just">
              <a:lnSpc>
                <a:spcPct val="150000"/>
              </a:lnSpc>
            </a:pPr>
            <a:endParaRPr lang="en-US" sz="2000" dirty="0"/>
          </a:p>
        </p:txBody>
      </p:sp>
      <p:pic>
        <p:nvPicPr>
          <p:cNvPr id="2" name="Graphic 21">
            <a:extLst>
              <a:ext uri="{FF2B5EF4-FFF2-40B4-BE49-F238E27FC236}">
                <a16:creationId xmlns:a16="http://schemas.microsoft.com/office/drawing/2014/main" id="{A7150960-95FA-4886-41C0-58AED5ADF6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pPr algn="just"/>
            <a:r>
              <a:rPr lang="en-US" sz="2800" b="1" i="1" dirty="0">
                <a:solidFill>
                  <a:schemeClr val="tx1"/>
                </a:solidFill>
              </a:rPr>
              <a:t>2.2.1. Two Multi-Criteria Selection Models</a:t>
            </a:r>
          </a:p>
          <a:p>
            <a:pPr algn="just"/>
            <a:endParaRPr lang="en-US" sz="2800" b="1" i="1" dirty="0">
              <a:solidFill>
                <a:schemeClr val="tx1"/>
              </a:solidFill>
            </a:endParaRPr>
          </a:p>
          <a:p>
            <a:pPr algn="just">
              <a:lnSpc>
                <a:spcPct val="150000"/>
              </a:lnSpc>
            </a:pPr>
            <a:r>
              <a:rPr lang="en-US" sz="2200" dirty="0">
                <a:solidFill>
                  <a:schemeClr val="tx1"/>
                </a:solidFill>
              </a:rPr>
              <a:t>Since no single criterion can reflect strategic significance, portfolio management requires multi-criteria screening models. Two models, the checklist and multi- weighted scoring models, are described next.</a:t>
            </a:r>
          </a:p>
          <a:p>
            <a:pPr algn="just">
              <a:lnSpc>
                <a:spcPct val="150000"/>
              </a:lnSpc>
            </a:pPr>
            <a:r>
              <a:rPr lang="en-US" sz="2200" dirty="0">
                <a:solidFill>
                  <a:schemeClr val="tx1"/>
                </a:solidFill>
              </a:rPr>
              <a:t> </a:t>
            </a:r>
          </a:p>
          <a:p>
            <a:pPr algn="just">
              <a:lnSpc>
                <a:spcPct val="150000"/>
              </a:lnSpc>
            </a:pPr>
            <a:r>
              <a:rPr lang="en-US" sz="2200" b="1" i="1" u="sng" dirty="0">
                <a:solidFill>
                  <a:schemeClr val="accent2">
                    <a:lumMod val="75000"/>
                  </a:schemeClr>
                </a:solidFill>
              </a:rPr>
              <a:t>2.2.1.1. Checklist Models:  </a:t>
            </a:r>
          </a:p>
          <a:p>
            <a:pPr algn="just">
              <a:lnSpc>
                <a:spcPct val="150000"/>
              </a:lnSpc>
            </a:pPr>
            <a:r>
              <a:rPr lang="en-US" sz="2200" dirty="0">
                <a:solidFill>
                  <a:schemeClr val="tx1"/>
                </a:solidFill>
              </a:rPr>
              <a:t>This approach basically uses a list of questions to review potential projects and to determine their acceptance or rejection. Several of the typical questions found in practice are listed in Exhibit 2. One large, multi project organization has 250 different questions!</a:t>
            </a:r>
          </a:p>
        </p:txBody>
      </p:sp>
      <p:pic>
        <p:nvPicPr>
          <p:cNvPr id="2" name="Graphic 21">
            <a:extLst>
              <a:ext uri="{FF2B5EF4-FFF2-40B4-BE49-F238E27FC236}">
                <a16:creationId xmlns:a16="http://schemas.microsoft.com/office/drawing/2014/main" id="{125B2832-C56A-8246-863B-03C1E20287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pPr algn="l"/>
            <a:r>
              <a:rPr lang="en-US" sz="2400" b="1" dirty="0">
                <a:solidFill>
                  <a:schemeClr val="tx1"/>
                </a:solidFill>
              </a:rPr>
              <a:t>EXHIBIT 2. Sample selection questions used in practice practice </a:t>
            </a:r>
            <a:br>
              <a:rPr lang="en-US" sz="2400" b="1" dirty="0">
                <a:solidFill>
                  <a:schemeClr val="tx1"/>
                </a:solidFill>
              </a:rPr>
            </a:br>
            <a:r>
              <a:rPr lang="en-US" sz="2400" b="1" dirty="0">
                <a:solidFill>
                  <a:schemeClr val="tx1"/>
                </a:solidFill>
              </a:rPr>
              <a:t>n</a:t>
            </a:r>
            <a:br>
              <a:rPr lang="en-US" sz="2400" b="1" dirty="0">
                <a:solidFill>
                  <a:schemeClr val="tx1"/>
                </a:solidFill>
              </a:rPr>
            </a:br>
            <a:r>
              <a:rPr lang="en-US" sz="2400" b="1" dirty="0">
                <a:solidFill>
                  <a:schemeClr val="tx1"/>
                </a:solidFill>
              </a:rPr>
              <a:t>Questions Used</a:t>
            </a:r>
            <a:br>
              <a:rPr lang="en-US" dirty="0"/>
            </a:br>
            <a:r>
              <a:rPr lang="en-US" dirty="0"/>
              <a:t>in Practice </a:t>
            </a:r>
            <a:br>
              <a:rPr lang="en-US" dirty="0"/>
            </a:br>
            <a:endParaRPr lang="en-US" dirty="0"/>
          </a:p>
        </p:txBody>
      </p:sp>
      <p:pic>
        <p:nvPicPr>
          <p:cNvPr id="59393" name="Picture 1"/>
          <p:cNvPicPr>
            <a:picLocks noChangeAspect="1" noChangeArrowheads="1"/>
          </p:cNvPicPr>
          <p:nvPr/>
        </p:nvPicPr>
        <p:blipFill>
          <a:blip r:embed="rId2"/>
          <a:srcRect/>
          <a:stretch>
            <a:fillRect/>
          </a:stretch>
        </p:blipFill>
        <p:spPr bwMode="auto">
          <a:xfrm>
            <a:off x="0" y="533400"/>
            <a:ext cx="9144000" cy="6324600"/>
          </a:xfrm>
          <a:prstGeom prst="rect">
            <a:avLst/>
          </a:prstGeom>
          <a:noFill/>
          <a:ln w="9525">
            <a:noFill/>
            <a:miter lim="800000"/>
            <a:headEnd/>
            <a:tailEnd/>
          </a:ln>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lnSpc>
                <a:spcPct val="150000"/>
              </a:lnSpc>
            </a:pPr>
            <a:endParaRPr lang="en-US" sz="2200" b="1" u="sng" dirty="0">
              <a:solidFill>
                <a:schemeClr val="accent2">
                  <a:lumMod val="75000"/>
                </a:schemeClr>
              </a:solidFill>
            </a:endParaRPr>
          </a:p>
          <a:p>
            <a:pPr algn="just">
              <a:lnSpc>
                <a:spcPct val="150000"/>
              </a:lnSpc>
            </a:pPr>
            <a:r>
              <a:rPr lang="en-US" sz="2200" b="1" u="sng" dirty="0">
                <a:solidFill>
                  <a:schemeClr val="bg2">
                    <a:lumMod val="10000"/>
                  </a:schemeClr>
                </a:solidFill>
              </a:rPr>
              <a:t>Major shortcomings of checklist approach </a:t>
            </a:r>
            <a:r>
              <a:rPr lang="en-US" sz="2000" dirty="0">
                <a:solidFill>
                  <a:schemeClr val="tx1"/>
                </a:solidFill>
              </a:rPr>
              <a:t>are that it fails to answer the relative importance or value of a potential project to the organization and fails to allow for comparison with other potential projects. Each potential project will have a different set of positive and negative answers. How do you compare? Ranking and prioritizing projects by their importance is difficult, if not impossible. </a:t>
            </a:r>
          </a:p>
          <a:p>
            <a:pPr algn="just">
              <a:lnSpc>
                <a:spcPct val="150000"/>
              </a:lnSpc>
            </a:pPr>
            <a:endParaRPr lang="en-US" sz="2000" dirty="0">
              <a:solidFill>
                <a:schemeClr val="tx1"/>
              </a:solidFill>
            </a:endParaRPr>
          </a:p>
          <a:p>
            <a:pPr algn="just">
              <a:lnSpc>
                <a:spcPct val="150000"/>
              </a:lnSpc>
            </a:pPr>
            <a:r>
              <a:rPr lang="en-US" sz="2000" dirty="0">
                <a:solidFill>
                  <a:schemeClr val="tx1"/>
                </a:solidFill>
              </a:rPr>
              <a:t>This approach also leaves the door open to the potential opportunity for power plays, politics, and other forms of manipulation. To overcome these serious shortcomings experts recommend the use of a multi-weighted scoring model to select projects, which is examined next.</a:t>
            </a:r>
          </a:p>
          <a:p>
            <a:pPr algn="just"/>
            <a:endParaRPr lang="en-US" dirty="0"/>
          </a:p>
        </p:txBody>
      </p:sp>
      <p:pic>
        <p:nvPicPr>
          <p:cNvPr id="2" name="Graphic 21">
            <a:extLst>
              <a:ext uri="{FF2B5EF4-FFF2-40B4-BE49-F238E27FC236}">
                <a16:creationId xmlns:a16="http://schemas.microsoft.com/office/drawing/2014/main" id="{DA3B0C0F-3B3B-117A-201B-4481A1A00A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lnSpcReduction="10000"/>
          </a:bodyPr>
          <a:lstStyle/>
          <a:p>
            <a:pPr algn="just"/>
            <a:r>
              <a:rPr lang="en-US" sz="2200" b="1" i="1" u="sng" dirty="0">
                <a:solidFill>
                  <a:schemeClr val="accent2">
                    <a:lumMod val="75000"/>
                  </a:schemeClr>
                </a:solidFill>
              </a:rPr>
              <a:t>2.2.1.2. Multi-Weighted Scoring Models </a:t>
            </a:r>
          </a:p>
          <a:p>
            <a:pPr algn="just"/>
            <a:endParaRPr lang="en-US" sz="2200" b="1" i="1" u="sng" dirty="0">
              <a:solidFill>
                <a:schemeClr val="accent2">
                  <a:lumMod val="75000"/>
                </a:schemeClr>
              </a:solidFill>
            </a:endParaRPr>
          </a:p>
          <a:p>
            <a:pPr algn="just">
              <a:lnSpc>
                <a:spcPct val="150000"/>
              </a:lnSpc>
            </a:pPr>
            <a:r>
              <a:rPr lang="en-US" sz="2200" dirty="0">
                <a:solidFill>
                  <a:schemeClr val="tx1"/>
                </a:solidFill>
              </a:rPr>
              <a:t>A weighted scoring model typically uses several weighted selection criteria to evaluate project proposals. Weighted scoring models will generally include qualitative and/or quantitative criteria. Each selection criterion is assigned a weight. Scores are assigned to each criterion for the project, based on its importance to the project being evaluated. The weights and scores are multiplied to get a total weighted score for the project. Using these multiple screening criteria, projects can then be compared using the weighted score. Projects with higher weighted scores are considered better.</a:t>
            </a:r>
          </a:p>
          <a:p>
            <a:pPr algn="just">
              <a:lnSpc>
                <a:spcPct val="150000"/>
              </a:lnSpc>
            </a:pPr>
            <a:endParaRPr lang="en-US" sz="2200" dirty="0">
              <a:solidFill>
                <a:schemeClr val="tx1"/>
              </a:solidFill>
            </a:endParaRPr>
          </a:p>
          <a:p>
            <a:pPr algn="just">
              <a:lnSpc>
                <a:spcPct val="150000"/>
              </a:lnSpc>
            </a:pPr>
            <a:r>
              <a:rPr lang="en-US" sz="2200" dirty="0">
                <a:solidFill>
                  <a:schemeClr val="tx1">
                    <a:lumMod val="95000"/>
                    <a:lumOff val="5000"/>
                  </a:schemeClr>
                </a:solidFill>
              </a:rPr>
              <a:t>Management weights each criterion (a value of 0 to a high of, say, 3) by its relative importance to the organization’s objectives and strategic plan. </a:t>
            </a:r>
            <a:r>
              <a:rPr lang="en-US" sz="2200" u="sng" dirty="0">
                <a:solidFill>
                  <a:schemeClr val="tx1">
                    <a:lumMod val="95000"/>
                    <a:lumOff val="5000"/>
                  </a:schemeClr>
                </a:solidFill>
              </a:rPr>
              <a:t>Project proposals are then submitted to a project priority team or project office.</a:t>
            </a:r>
          </a:p>
          <a:p>
            <a:pPr algn="just">
              <a:lnSpc>
                <a:spcPct val="150000"/>
              </a:lnSpc>
            </a:pPr>
            <a:endParaRPr lang="en-US" sz="2200" dirty="0">
              <a:solidFill>
                <a:schemeClr val="tx1"/>
              </a:solidFill>
            </a:endParaRPr>
          </a:p>
          <a:p>
            <a:pPr algn="just">
              <a:lnSpc>
                <a:spcPct val="150000"/>
              </a:lnSpc>
            </a:pPr>
            <a:endParaRPr lang="en-US" dirty="0"/>
          </a:p>
        </p:txBody>
      </p:sp>
      <p:pic>
        <p:nvPicPr>
          <p:cNvPr id="2" name="Graphic 21">
            <a:extLst>
              <a:ext uri="{FF2B5EF4-FFF2-40B4-BE49-F238E27FC236}">
                <a16:creationId xmlns:a16="http://schemas.microsoft.com/office/drawing/2014/main" id="{485510F4-4A53-2109-BD87-FD8EDA2795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pPr algn="just"/>
            <a:r>
              <a:rPr lang="en-US" sz="2400" dirty="0">
                <a:solidFill>
                  <a:schemeClr val="tx1">
                    <a:lumMod val="95000"/>
                    <a:lumOff val="5000"/>
                  </a:schemeClr>
                </a:solidFill>
              </a:rPr>
              <a:t>Project screening matrix</a:t>
            </a:r>
          </a:p>
        </p:txBody>
      </p:sp>
      <p:pic>
        <p:nvPicPr>
          <p:cNvPr id="62465" name="Picture 1"/>
          <p:cNvPicPr>
            <a:picLocks noChangeAspect="1" noChangeArrowheads="1"/>
          </p:cNvPicPr>
          <p:nvPr/>
        </p:nvPicPr>
        <p:blipFill>
          <a:blip r:embed="rId2"/>
          <a:srcRect/>
          <a:stretch>
            <a:fillRect/>
          </a:stretch>
        </p:blipFill>
        <p:spPr bwMode="auto">
          <a:xfrm>
            <a:off x="0" y="533400"/>
            <a:ext cx="9143999" cy="6324600"/>
          </a:xfrm>
          <a:prstGeom prst="rect">
            <a:avLst/>
          </a:prstGeom>
          <a:noFill/>
          <a:ln w="9525">
            <a:noFill/>
            <a:miter lim="800000"/>
            <a:headEnd/>
            <a:tailEnd/>
          </a:ln>
          <a:effectLst/>
        </p:spPr>
      </p:pic>
      <p:pic>
        <p:nvPicPr>
          <p:cNvPr id="2" name="Graphic 21">
            <a:extLst>
              <a:ext uri="{FF2B5EF4-FFF2-40B4-BE49-F238E27FC236}">
                <a16:creationId xmlns:a16="http://schemas.microsoft.com/office/drawing/2014/main" id="{ABB3EB77-5621-83E1-65AD-810C048FBD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pPr algn="just">
              <a:lnSpc>
                <a:spcPct val="150000"/>
              </a:lnSpc>
            </a:pPr>
            <a:r>
              <a:rPr lang="en-US" sz="2400" b="1" u="sng" dirty="0">
                <a:solidFill>
                  <a:schemeClr val="accent2">
                    <a:lumMod val="75000"/>
                  </a:schemeClr>
                </a:solidFill>
              </a:rPr>
              <a:t>Important to note that:</a:t>
            </a:r>
          </a:p>
          <a:p>
            <a:pPr algn="just"/>
            <a:endParaRPr lang="en-US" sz="2200" b="1" dirty="0">
              <a:solidFill>
                <a:schemeClr val="accent2">
                  <a:lumMod val="75000"/>
                </a:schemeClr>
              </a:solidFill>
            </a:endParaRPr>
          </a:p>
          <a:p>
            <a:pPr algn="just">
              <a:lnSpc>
                <a:spcPct val="150000"/>
              </a:lnSpc>
            </a:pPr>
            <a:r>
              <a:rPr lang="en-US" sz="2200" dirty="0">
                <a:solidFill>
                  <a:schemeClr val="tx1">
                    <a:lumMod val="95000"/>
                    <a:lumOff val="5000"/>
                  </a:schemeClr>
                </a:solidFill>
              </a:rPr>
              <a:t>While selection models like the one above may yield numerical solutions to project selection decisions, </a:t>
            </a:r>
            <a:r>
              <a:rPr lang="en-US" sz="2200" u="sng" dirty="0">
                <a:solidFill>
                  <a:schemeClr val="tx1">
                    <a:lumMod val="95000"/>
                    <a:lumOff val="5000"/>
                  </a:schemeClr>
                </a:solidFill>
              </a:rPr>
              <a:t>models should not make the final </a:t>
            </a:r>
            <a:r>
              <a:rPr lang="en-US" sz="2200" i="1" u="sng" dirty="0">
                <a:solidFill>
                  <a:schemeClr val="tx1">
                    <a:lumMod val="95000"/>
                    <a:lumOff val="5000"/>
                  </a:schemeClr>
                </a:solidFill>
              </a:rPr>
              <a:t>decisions</a:t>
            </a:r>
            <a:r>
              <a:rPr lang="en-US" sz="2200" u="sng" dirty="0">
                <a:solidFill>
                  <a:schemeClr val="tx1">
                    <a:lumMod val="95000"/>
                    <a:lumOff val="5000"/>
                  </a:schemeClr>
                </a:solidFill>
              </a:rPr>
              <a:t>.</a:t>
            </a:r>
          </a:p>
          <a:p>
            <a:pPr algn="just">
              <a:lnSpc>
                <a:spcPct val="150000"/>
              </a:lnSpc>
            </a:pPr>
            <a:r>
              <a:rPr lang="en-US" sz="2200" u="sng" dirty="0">
                <a:solidFill>
                  <a:schemeClr val="tx1">
                    <a:lumMod val="95000"/>
                    <a:lumOff val="5000"/>
                  </a:schemeClr>
                </a:solidFill>
              </a:rPr>
              <a:t>The people using the models should. </a:t>
            </a:r>
            <a:r>
              <a:rPr lang="en-US" sz="2200" dirty="0">
                <a:solidFill>
                  <a:schemeClr val="tx1">
                    <a:lumMod val="95000"/>
                    <a:lumOff val="5000"/>
                  </a:schemeClr>
                </a:solidFill>
              </a:rPr>
              <a:t>No model, no matter how sophisticated, can capture the total reality it is meant to represent. Models are tools for guiding the evaluation process so that the decision-makers will consider relevant issues and reach a meeting of the minds as to which projects should be supported and not supported. This is a much more subjective process than calculations suggest.</a:t>
            </a:r>
          </a:p>
          <a:p>
            <a:pPr algn="just">
              <a:lnSpc>
                <a:spcPct val="150000"/>
              </a:lnSpc>
            </a:pPr>
            <a:r>
              <a:rPr lang="en-US" sz="2200" dirty="0">
                <a:solidFill>
                  <a:schemeClr val="tx1">
                    <a:lumMod val="95000"/>
                    <a:lumOff val="5000"/>
                  </a:schemeClr>
                </a:solidFill>
              </a:rPr>
              <a:t> </a:t>
            </a:r>
          </a:p>
          <a:p>
            <a:pPr algn="just">
              <a:lnSpc>
                <a:spcPct val="150000"/>
              </a:lnSpc>
            </a:pPr>
            <a:r>
              <a:rPr lang="en-US" sz="2200" dirty="0">
                <a:solidFill>
                  <a:schemeClr val="tx1">
                    <a:lumMod val="95000"/>
                    <a:lumOff val="5000"/>
                  </a:schemeClr>
                </a:solidFill>
              </a:rPr>
              <a:t> </a:t>
            </a:r>
          </a:p>
          <a:p>
            <a:pPr algn="just"/>
            <a:endParaRPr lang="en-US" dirty="0"/>
          </a:p>
        </p:txBody>
      </p:sp>
      <p:pic>
        <p:nvPicPr>
          <p:cNvPr id="2" name="Graphic 21">
            <a:extLst>
              <a:ext uri="{FF2B5EF4-FFF2-40B4-BE49-F238E27FC236}">
                <a16:creationId xmlns:a16="http://schemas.microsoft.com/office/drawing/2014/main" id="{19B67B41-F2EA-E445-91A5-7A1C8D3495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AutoShape 2"/>
          <p:cNvSpPr>
            <a:spLocks noGrp="1" noChangeArrowheads="1"/>
          </p:cNvSpPr>
          <p:nvPr>
            <p:ph type="title"/>
          </p:nvPr>
        </p:nvSpPr>
        <p:spPr>
          <a:xfrm>
            <a:off x="457200" y="274638"/>
            <a:ext cx="8229600" cy="792162"/>
          </a:xfrm>
        </p:spPr>
        <p:txBody>
          <a:bodyPr>
            <a:normAutofit fontScale="90000"/>
          </a:bodyPr>
          <a:lstStyle/>
          <a:p>
            <a:pPr eaLnBrk="1" hangingPunct="1">
              <a:defRPr/>
            </a:pPr>
            <a:r>
              <a:rPr lang="en-US" b="1" dirty="0">
                <a:solidFill>
                  <a:schemeClr val="tx2">
                    <a:lumMod val="75000"/>
                  </a:schemeClr>
                </a:solidFill>
                <a:highlight>
                  <a:srgbClr val="C0C0C0"/>
                </a:highlight>
              </a:rPr>
              <a:t>Key Terms</a:t>
            </a:r>
            <a:br>
              <a:rPr lang="en-US" dirty="0"/>
            </a:br>
            <a:endParaRPr lang="en-US" dirty="0"/>
          </a:p>
        </p:txBody>
      </p:sp>
      <p:sp>
        <p:nvSpPr>
          <p:cNvPr id="94212" name="Rectangle 4"/>
          <p:cNvSpPr>
            <a:spLocks noChangeArrowheads="1"/>
          </p:cNvSpPr>
          <p:nvPr/>
        </p:nvSpPr>
        <p:spPr bwMode="auto">
          <a:xfrm>
            <a:off x="-304800" y="1219200"/>
            <a:ext cx="5303838" cy="5139869"/>
          </a:xfrm>
          <a:prstGeom prst="rect">
            <a:avLst/>
          </a:prstGeom>
          <a:noFill/>
          <a:ln w="9525">
            <a:noFill/>
            <a:miter lim="800000"/>
            <a:headEnd/>
            <a:tailEnd/>
          </a:ln>
        </p:spPr>
        <p:txBody>
          <a:bodyPr anchorCtr="1">
            <a:spAutoFit/>
          </a:bodyPr>
          <a:lstStyle/>
          <a:p>
            <a:pPr marL="342900" indent="-342900">
              <a:spcBef>
                <a:spcPct val="20000"/>
              </a:spcBef>
              <a:buFont typeface="Arial" panose="020B0604020202020204" pitchFamily="34" charset="0"/>
              <a:buChar char="•"/>
            </a:pPr>
            <a:r>
              <a:rPr lang="en-US" sz="2000" b="1" i="1" u="sng" dirty="0">
                <a:solidFill>
                  <a:schemeClr val="accent1">
                    <a:lumMod val="75000"/>
                  </a:schemeClr>
                </a:solidFill>
              </a:rPr>
              <a:t>Strategic management process</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Implementation gap</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Organizational politics</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Payback model</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Net present value model</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Checklist Models</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Multi-Weighted Scoring Models</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Priority team</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Project portfolio management</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Sacred cow</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compliance and emergency projects</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Operational projects</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Strategic projects</a:t>
            </a:r>
            <a:br>
              <a:rPr lang="en-US" sz="2000" b="1" u="sng" dirty="0">
                <a:solidFill>
                  <a:schemeClr val="accent1">
                    <a:lumMod val="75000"/>
                  </a:schemeClr>
                </a:solidFill>
              </a:rPr>
            </a:br>
            <a:endParaRPr lang="en-US" sz="2000" b="1" i="1" u="sng" dirty="0">
              <a:solidFill>
                <a:schemeClr val="accent1">
                  <a:lumMod val="75000"/>
                </a:schemeClr>
              </a:solidFill>
            </a:endParaRPr>
          </a:p>
        </p:txBody>
      </p:sp>
      <p:pic>
        <p:nvPicPr>
          <p:cNvPr id="2" name="Graphic 21">
            <a:extLst>
              <a:ext uri="{FF2B5EF4-FFF2-40B4-BE49-F238E27FC236}">
                <a16:creationId xmlns:a16="http://schemas.microsoft.com/office/drawing/2014/main" id="{AC13DD57-1FB0-1BE7-FB9F-D798CD0062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4212"/>
                                        </p:tgtEl>
                                        <p:attrNameLst>
                                          <p:attrName>style.visibility</p:attrName>
                                        </p:attrNameLst>
                                      </p:cBhvr>
                                      <p:to>
                                        <p:strVal val="visible"/>
                                      </p:to>
                                    </p:set>
                                    <p:animEffect transition="in" filter="wipe(up)">
                                      <p:cBhvr>
                                        <p:cTn id="7" dur="1000"/>
                                        <p:tgtEl>
                                          <p:spTgt spid="942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6616" y="857250"/>
            <a:ext cx="8182719" cy="51435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a:solidFill>
                <a:prstClr val="white"/>
              </a:solidFill>
              <a:latin typeface="Calibri"/>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
        <p:nvSpPr>
          <p:cNvPr id="9" name="Title 8"/>
          <p:cNvSpPr>
            <a:spLocks noGrp="1"/>
          </p:cNvSpPr>
          <p:nvPr>
            <p:ph type="title"/>
          </p:nvPr>
        </p:nvSpPr>
        <p:spPr>
          <a:xfrm>
            <a:off x="2284026" y="2389998"/>
            <a:ext cx="4578896" cy="1523291"/>
          </a:xfrm>
        </p:spPr>
        <p:txBody>
          <a:bodyPr vert="horz" lIns="68580" tIns="34290" rIns="68580" bIns="34290" rtlCol="0" anchor="b">
            <a:normAutofit/>
          </a:bodyPr>
          <a:lstStyle/>
          <a:p>
            <a:pPr algn="ctr"/>
            <a:r>
              <a:rPr lang="en-US" sz="4500" dirty="0">
                <a:solidFill>
                  <a:srgbClr val="FFFFFF"/>
                </a:solidFill>
              </a:rPr>
              <a:t>Thank you for your attention!</a:t>
            </a:r>
          </a:p>
        </p:txBody>
      </p:sp>
      <p:pic>
        <p:nvPicPr>
          <p:cNvPr id="2" name="Graphic 21">
            <a:extLst>
              <a:ext uri="{FF2B5EF4-FFF2-40B4-BE49-F238E27FC236}">
                <a16:creationId xmlns:a16="http://schemas.microsoft.com/office/drawing/2014/main" id="{937E2183-43A6-51E9-8F51-CB2AF460A5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GENSWF_SLIDE_TITLE" val="DEMO Version"/>
  <p:tag name="GENSWF_ADVANCE_TIME" val="4.00"/>
  <p:tag name="ISPRING_SLIDE_INDENT_LEVEL" val="0"/>
  <p:tag name="ISPRING_PRESENTER_ID" val="{E1785DF5-A777-4601-A614-D600C6E530D9}"/>
  <p:tag name="ISPRING_CUSTOM_TIMING_USED" val="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01730E7-F0A3-486C-AF74-90C3CA07E066}"/>
</file>

<file path=customXml/itemProps2.xml><?xml version="1.0" encoding="utf-8"?>
<ds:datastoreItem xmlns:ds="http://schemas.openxmlformats.org/officeDocument/2006/customXml" ds:itemID="{02583EC5-0E90-4B52-8135-729AA72C8CA7}"/>
</file>

<file path=customXml/itemProps3.xml><?xml version="1.0" encoding="utf-8"?>
<ds:datastoreItem xmlns:ds="http://schemas.openxmlformats.org/officeDocument/2006/customXml" ds:itemID="{2F25833D-C240-4217-A0E5-0AB465BBBB05}"/>
</file>

<file path=docProps/app.xml><?xml version="1.0" encoding="utf-8"?>
<Properties xmlns="http://schemas.openxmlformats.org/officeDocument/2006/extended-properties" xmlns:vt="http://schemas.openxmlformats.org/officeDocument/2006/docPropsVTypes">
  <TotalTime>915</TotalTime>
  <Words>2669</Words>
  <Application>Microsoft Office PowerPoint</Application>
  <PresentationFormat>On-screen Show (4:3)</PresentationFormat>
  <Paragraphs>185</Paragraphs>
  <Slides>29</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29</vt:i4>
      </vt:variant>
    </vt:vector>
  </HeadingPairs>
  <TitlesOfParts>
    <vt:vector size="37" baseType="lpstr">
      <vt:lpstr>ＭＳ Ｐゴシック</vt:lpstr>
      <vt:lpstr>Arial</vt:lpstr>
      <vt:lpstr>Calibri</vt:lpstr>
      <vt:lpstr>Calibri Light</vt:lpstr>
      <vt:lpstr>Georgia</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Strategic Management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Key Terms </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M.Badr</dc:creator>
  <cp:lastModifiedBy>Abdel Raheem Nader</cp:lastModifiedBy>
  <cp:revision>75</cp:revision>
  <dcterms:created xsi:type="dcterms:W3CDTF">2021-03-02T19:40:43Z</dcterms:created>
  <dcterms:modified xsi:type="dcterms:W3CDTF">2024-07-13T08:12:06Z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