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550" r:id="rId3"/>
    <p:sldId id="644" r:id="rId4"/>
    <p:sldId id="645" r:id="rId5"/>
    <p:sldId id="646" r:id="rId6"/>
    <p:sldId id="647" r:id="rId7"/>
    <p:sldId id="648" r:id="rId8"/>
    <p:sldId id="649" r:id="rId9"/>
    <p:sldId id="650" r:id="rId10"/>
    <p:sldId id="651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73" r:id="rId19"/>
    <p:sldId id="674" r:id="rId20"/>
    <p:sldId id="675" r:id="rId21"/>
    <p:sldId id="676" r:id="rId22"/>
    <p:sldId id="677" r:id="rId23"/>
    <p:sldId id="678" r:id="rId24"/>
    <p:sldId id="679" r:id="rId25"/>
    <p:sldId id="680" r:id="rId26"/>
    <p:sldId id="681" r:id="rId27"/>
    <p:sldId id="682" r:id="rId28"/>
    <p:sldId id="683" r:id="rId29"/>
    <p:sldId id="684" r:id="rId30"/>
    <p:sldId id="685" r:id="rId31"/>
    <p:sldId id="686" r:id="rId32"/>
    <p:sldId id="687" r:id="rId33"/>
    <p:sldId id="688" r:id="rId34"/>
    <p:sldId id="689" r:id="rId35"/>
    <p:sldId id="690" r:id="rId36"/>
    <p:sldId id="691" r:id="rId37"/>
    <p:sldId id="692" r:id="rId38"/>
    <p:sldId id="670" r:id="rId39"/>
    <p:sldId id="671" r:id="rId40"/>
    <p:sldId id="672" r:id="rId41"/>
    <p:sldId id="643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0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73"/>
            <p14:sldId id="674"/>
            <p14:sldId id="675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70"/>
            <p14:sldId id="671"/>
            <p14:sldId id="672"/>
            <p14:sldId id="6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89" d="100"/>
          <a:sy n="89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ADEC5-3E6C-4425-95B3-449CDB9F1B4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360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4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Java Programming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Variables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Types of variables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Operators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variable is a container which holds the value while the Java program is executed</a:t>
            </a:r>
            <a:r>
              <a:rPr lang="en-US" dirty="0" smtClean="0"/>
              <a:t>.</a:t>
            </a:r>
          </a:p>
          <a:p>
            <a:r>
              <a:rPr lang="en-US" dirty="0" smtClean="0"/>
              <a:t>It has name, data type, and value. 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448" y="3165965"/>
            <a:ext cx="4648710" cy="2819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89820" y="4001294"/>
            <a:ext cx="1435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rgbClr val="006699"/>
                </a:solidFill>
                <a:latin typeface="inter-regular"/>
              </a:rPr>
              <a:t>int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data=</a:t>
            </a:r>
            <a:r>
              <a:rPr lang="en-US" dirty="0">
                <a:solidFill>
                  <a:srgbClr val="C00000"/>
                </a:solidFill>
                <a:latin typeface="inter-regular"/>
              </a:rPr>
              <a:t>10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600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variables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0919"/>
            <a:ext cx="8658888" cy="4351338"/>
          </a:xfrm>
        </p:spPr>
        <p:txBody>
          <a:bodyPr/>
          <a:lstStyle/>
          <a:p>
            <a:r>
              <a:rPr lang="en-US" dirty="0"/>
              <a:t>local variable</a:t>
            </a:r>
          </a:p>
          <a:p>
            <a:r>
              <a:rPr lang="en-US" dirty="0"/>
              <a:t>instance variable</a:t>
            </a:r>
          </a:p>
          <a:p>
            <a:r>
              <a:rPr lang="en-US" dirty="0" smtClean="0"/>
              <a:t>static variable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995042" y="1790919"/>
            <a:ext cx="4191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solidFill>
                  <a:srgbClr val="006699"/>
                </a:solidFill>
                <a:latin typeface="inter-regular"/>
              </a:rPr>
              <a:t>public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</a:t>
            </a:r>
            <a:r>
              <a:rPr lang="en-US" b="1" dirty="0">
                <a:solidFill>
                  <a:srgbClr val="006699"/>
                </a:solidFill>
                <a:latin typeface="inter-regular"/>
              </a:rPr>
              <a:t>class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A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{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</a:t>
            </a:r>
            <a:r>
              <a:rPr lang="en-US" b="1" dirty="0">
                <a:solidFill>
                  <a:srgbClr val="006699"/>
                </a:solidFill>
                <a:latin typeface="inter-regular"/>
              </a:rPr>
              <a:t>static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</a:t>
            </a:r>
            <a:r>
              <a:rPr lang="en-US" b="1" dirty="0" err="1">
                <a:solidFill>
                  <a:srgbClr val="006699"/>
                </a:solidFill>
                <a:latin typeface="inter-regular"/>
              </a:rPr>
              <a:t>int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m=</a:t>
            </a:r>
            <a:r>
              <a:rPr lang="en-US" dirty="0">
                <a:solidFill>
                  <a:srgbClr val="C00000"/>
                </a:solidFill>
                <a:latin typeface="inter-regular"/>
              </a:rPr>
              <a:t>100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;</a:t>
            </a:r>
            <a:r>
              <a:rPr lang="en-US" dirty="0">
                <a:solidFill>
                  <a:srgbClr val="008200"/>
                </a:solidFill>
                <a:latin typeface="inter-regular"/>
              </a:rPr>
              <a:t>//static variable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    </a:t>
            </a:r>
            <a:r>
              <a:rPr lang="en-US" b="1" dirty="0" err="1">
                <a:solidFill>
                  <a:srgbClr val="006699"/>
                </a:solidFill>
                <a:latin typeface="inter-regular"/>
              </a:rPr>
              <a:t>int</a:t>
            </a:r>
            <a:r>
              <a:rPr lang="en-US" b="1" dirty="0">
                <a:solidFill>
                  <a:srgbClr val="006699"/>
                </a:solidFill>
                <a:latin typeface="inter-regular"/>
              </a:rPr>
              <a:t> data = </a:t>
            </a:r>
            <a:r>
              <a:rPr lang="en-US" dirty="0">
                <a:solidFill>
                  <a:srgbClr val="C00000"/>
                </a:solidFill>
                <a:latin typeface="inter-regular"/>
              </a:rPr>
              <a:t>9</a:t>
            </a:r>
            <a:r>
              <a:rPr lang="en-US" b="1" dirty="0">
                <a:solidFill>
                  <a:srgbClr val="006699"/>
                </a:solidFill>
                <a:latin typeface="inter-regular"/>
              </a:rPr>
              <a:t>; </a:t>
            </a:r>
            <a:r>
              <a:rPr lang="en-US" dirty="0">
                <a:solidFill>
                  <a:srgbClr val="008200"/>
                </a:solidFill>
                <a:latin typeface="inter-regular"/>
              </a:rPr>
              <a:t>//instance variable </a:t>
            </a:r>
            <a:endParaRPr lang="en-US" b="1" dirty="0">
              <a:solidFill>
                <a:srgbClr val="006699"/>
              </a:solidFill>
              <a:latin typeface="inter-regular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</a:t>
            </a:r>
            <a:r>
              <a:rPr lang="en-US" b="1" dirty="0">
                <a:solidFill>
                  <a:srgbClr val="006699"/>
                </a:solidFill>
                <a:latin typeface="inter-regular"/>
              </a:rPr>
              <a:t>void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method1()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{  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    </a:t>
            </a:r>
            <a:r>
              <a:rPr lang="en-US" b="1" dirty="0" err="1">
                <a:solidFill>
                  <a:srgbClr val="006699"/>
                </a:solidFill>
                <a:latin typeface="inter-regular"/>
              </a:rPr>
              <a:t>int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n=</a:t>
            </a:r>
            <a:r>
              <a:rPr lang="en-US" dirty="0">
                <a:solidFill>
                  <a:srgbClr val="C00000"/>
                </a:solidFill>
                <a:latin typeface="inter-regular"/>
              </a:rPr>
              <a:t>90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;</a:t>
            </a:r>
            <a:r>
              <a:rPr lang="en-US" dirty="0">
                <a:solidFill>
                  <a:srgbClr val="008200"/>
                </a:solidFill>
                <a:latin typeface="inter-regular"/>
              </a:rPr>
              <a:t>//local variable  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}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 </a:t>
            </a:r>
          </a:p>
          <a:p>
            <a:pPr algn="just"/>
            <a:r>
              <a:rPr lang="en-US" b="1" dirty="0">
                <a:solidFill>
                  <a:srgbClr val="006699"/>
                </a:solidFill>
                <a:latin typeface="inter-regular"/>
              </a:rPr>
              <a:t>void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method2()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{  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    </a:t>
            </a:r>
            <a:r>
              <a:rPr lang="en-US" b="1" dirty="0" err="1">
                <a:solidFill>
                  <a:srgbClr val="006699"/>
                </a:solidFill>
                <a:latin typeface="inter-regular"/>
              </a:rPr>
              <a:t>int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n=</a:t>
            </a:r>
            <a:r>
              <a:rPr lang="en-US" dirty="0">
                <a:solidFill>
                  <a:srgbClr val="C00000"/>
                </a:solidFill>
                <a:latin typeface="inter-regular"/>
              </a:rPr>
              <a:t>77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;</a:t>
            </a:r>
            <a:r>
              <a:rPr lang="en-US" dirty="0">
                <a:solidFill>
                  <a:srgbClr val="008200"/>
                </a:solidFill>
                <a:latin typeface="inter-regular"/>
              </a:rPr>
              <a:t>//local variable  </a:t>
            </a:r>
            <a:r>
              <a:rPr lang="en-US" dirty="0">
                <a:solidFill>
                  <a:srgbClr val="000000"/>
                </a:solidFill>
                <a:latin typeface="inter-regular"/>
              </a:rPr>
              <a:t> 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    } 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inter-regular"/>
              </a:rPr>
              <a:t>} </a:t>
            </a:r>
          </a:p>
        </p:txBody>
      </p:sp>
      <p:sp>
        <p:nvSpPr>
          <p:cNvPr id="5" name="Rectangle 4"/>
          <p:cNvSpPr/>
          <p:nvPr/>
        </p:nvSpPr>
        <p:spPr>
          <a:xfrm>
            <a:off x="6243145" y="5761237"/>
            <a:ext cx="1450428" cy="32425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Ex-3-1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820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Primitive data types - </a:t>
            </a:r>
            <a:r>
              <a:rPr lang="en-US" dirty="0" smtClean="0"/>
              <a:t>include </a:t>
            </a:r>
          </a:p>
          <a:p>
            <a:pPr lvl="1"/>
            <a:r>
              <a:rPr lang="en-US" dirty="0" smtClean="0"/>
              <a:t>byte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dirty="0" smtClean="0"/>
              <a:t>short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dirty="0" err="1" smtClean="0"/>
              <a:t>int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dirty="0" smtClean="0"/>
              <a:t>long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dirty="0" smtClean="0"/>
              <a:t>float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dirty="0" smtClean="0"/>
              <a:t>double</a:t>
            </a:r>
            <a:r>
              <a:rPr lang="en-US" dirty="0"/>
              <a:t>, </a:t>
            </a:r>
            <a:endParaRPr lang="en-US" dirty="0" smtClean="0"/>
          </a:p>
          <a:p>
            <a:pPr lvl="1"/>
            <a:r>
              <a:rPr lang="en-US" dirty="0" err="1" smtClean="0"/>
              <a:t>boolean</a:t>
            </a:r>
            <a:r>
              <a:rPr lang="en-US" dirty="0" smtClean="0"/>
              <a:t> </a:t>
            </a:r>
            <a:r>
              <a:rPr lang="en-US" dirty="0"/>
              <a:t>and </a:t>
            </a:r>
            <a:endParaRPr lang="en-US" dirty="0" smtClean="0"/>
          </a:p>
          <a:p>
            <a:pPr lvl="1"/>
            <a:r>
              <a:rPr lang="en-US" dirty="0" smtClean="0"/>
              <a:t>char</a:t>
            </a:r>
            <a:endParaRPr lang="en-US" dirty="0"/>
          </a:p>
          <a:p>
            <a:r>
              <a:rPr lang="en-US" dirty="0"/>
              <a:t>Non-primitive data types - such as String, Arrays and Classes</a:t>
            </a:r>
          </a:p>
        </p:txBody>
      </p:sp>
    </p:spTree>
    <p:extLst>
      <p:ext uri="{BB962C8B-B14F-4D97-AF65-F5344CB8AC3E}">
        <p14:creationId xmlns:p14="http://schemas.microsoft.com/office/powerpoint/2010/main" val="2721158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Primitive Data </a:t>
            </a:r>
            <a:r>
              <a:rPr lang="en-US" b="0" dirty="0" smtClean="0"/>
              <a:t>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8658888" cy="4512113"/>
          </a:xfrm>
        </p:spPr>
        <p:txBody>
          <a:bodyPr/>
          <a:lstStyle/>
          <a:p>
            <a:r>
              <a:rPr lang="en-US" dirty="0"/>
              <a:t>A primitive data type specifies the size and type of variable values, and it has no additional methods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53377"/>
              </p:ext>
            </p:extLst>
          </p:nvPr>
        </p:nvGraphicFramePr>
        <p:xfrm>
          <a:off x="1429902" y="2671763"/>
          <a:ext cx="7244255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9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5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068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95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dirty="0">
                          <a:effectLst/>
                        </a:rPr>
                        <a:t>Data Type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dirty="0">
                          <a:effectLst/>
                        </a:rPr>
                        <a:t>Size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dirty="0">
                          <a:effectLst/>
                        </a:rPr>
                        <a:t>Description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5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dirty="0">
                          <a:effectLst/>
                        </a:rPr>
                        <a:t>byte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1 byte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Stores whole numbers from -128 to 127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5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dirty="0">
                          <a:effectLst/>
                        </a:rPr>
                        <a:t>short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2 bytes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Stores whole numbers from -32,768 to 32,767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5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int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4 bytes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Stores whole numbers from -2,147,483,648 to 2,147,483,647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197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long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8 bytes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Stores whole numbers from -9,223,372,036,854,775,808 to 9,223,372,036,854,775,807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5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float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4 bytes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Stores fractional numbers. Sufficient for storing 6 to 7 decimal digits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95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double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8 bytes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Stores fractional numbers. Sufficient for storing 15 decimal digits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95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boolean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1 bit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Stores true or false values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512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char</a:t>
                      </a: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>
                          <a:effectLst/>
                        </a:rPr>
                        <a:t>2 bytes</a:t>
                      </a:r>
                    </a:p>
                  </a:txBody>
                  <a:tcPr marL="76200" marR="76200" marT="76200" marB="762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dirty="0">
                          <a:effectLst/>
                        </a:rPr>
                        <a:t>Stores a single character/letter or ASCII values</a:t>
                      </a: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966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non-primitive data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Primitive types are predefined (already defined) in Java. </a:t>
            </a:r>
          </a:p>
          <a:p>
            <a:r>
              <a:rPr lang="en-US" dirty="0" smtClean="0"/>
              <a:t>Non-primitive types are created by the programmer and is not defined by Java (except for String).</a:t>
            </a:r>
          </a:p>
          <a:p>
            <a:r>
              <a:rPr lang="en-US" dirty="0" smtClean="0"/>
              <a:t>Non-primitive </a:t>
            </a:r>
            <a:r>
              <a:rPr lang="en-US" dirty="0"/>
              <a:t>types can be used to call methods to perform certain operations, while primitive types cannot.</a:t>
            </a:r>
          </a:p>
          <a:p>
            <a:r>
              <a:rPr lang="en-US" dirty="0"/>
              <a:t>A primitive type has always a value, while non-primitive types can be </a:t>
            </a:r>
            <a:r>
              <a:rPr lang="en-US" dirty="0">
                <a:solidFill>
                  <a:srgbClr val="FF0000"/>
                </a:solidFill>
              </a:rPr>
              <a:t>null</a:t>
            </a:r>
            <a:r>
              <a:rPr lang="en-US" dirty="0"/>
              <a:t>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Conventionally</a:t>
            </a:r>
            <a:r>
              <a:rPr lang="en-US" dirty="0" smtClean="0"/>
              <a:t>, primitive </a:t>
            </a:r>
            <a:r>
              <a:rPr lang="en-US" dirty="0"/>
              <a:t>type </a:t>
            </a:r>
            <a:r>
              <a:rPr lang="en-US" dirty="0">
                <a:solidFill>
                  <a:srgbClr val="FF0000"/>
                </a:solidFill>
              </a:rPr>
              <a:t>starts with a lowercase letter</a:t>
            </a:r>
            <a:r>
              <a:rPr lang="en-US" dirty="0"/>
              <a:t>, while </a:t>
            </a:r>
            <a:r>
              <a:rPr lang="en-US" dirty="0">
                <a:solidFill>
                  <a:srgbClr val="FF0000"/>
                </a:solidFill>
              </a:rPr>
              <a:t>non-primitive types starts with an uppercase letter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64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Widening </a:t>
            </a:r>
            <a:r>
              <a:rPr lang="en-US" b="0" dirty="0" smtClean="0"/>
              <a:t>Casting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Widening Casting (</a:t>
            </a:r>
            <a:r>
              <a:rPr lang="en-US" dirty="0">
                <a:solidFill>
                  <a:srgbClr val="FF0000"/>
                </a:solidFill>
              </a:rPr>
              <a:t>automatically</a:t>
            </a:r>
            <a:r>
              <a:rPr lang="en-US" dirty="0"/>
              <a:t>) - converting a smaller type to a larger type size</a:t>
            </a:r>
          </a:p>
          <a:p>
            <a:pPr lvl="1"/>
            <a:r>
              <a:rPr lang="en-US" sz="2100" dirty="0"/>
              <a:t>byte -&gt; short -&gt; char -&gt; </a:t>
            </a:r>
            <a:r>
              <a:rPr lang="en-US" sz="2100" dirty="0" err="1"/>
              <a:t>int</a:t>
            </a:r>
            <a:r>
              <a:rPr lang="en-US" sz="2100" dirty="0"/>
              <a:t> -&gt; long -&gt; float -&gt; double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000" dirty="0"/>
              <a:t>public class </a:t>
            </a:r>
            <a:r>
              <a:rPr lang="en-US" sz="2000" dirty="0" err="1"/>
              <a:t>MyClass</a:t>
            </a:r>
            <a:r>
              <a:rPr lang="en-US" sz="2000" dirty="0"/>
              <a:t> {</a:t>
            </a:r>
          </a:p>
          <a:p>
            <a:pPr marL="0" indent="0">
              <a:buNone/>
            </a:pPr>
            <a:r>
              <a:rPr lang="en-US" sz="2000" dirty="0"/>
              <a:t>  public static void main(String[] </a:t>
            </a:r>
            <a:r>
              <a:rPr lang="en-US" sz="2000" dirty="0" err="1"/>
              <a:t>args</a:t>
            </a:r>
            <a:r>
              <a:rPr lang="en-US" sz="2000" dirty="0"/>
              <a:t>) {</a:t>
            </a:r>
          </a:p>
          <a:p>
            <a:pPr marL="0" indent="0">
              <a:buNone/>
            </a:pPr>
            <a:r>
              <a:rPr lang="en-US" sz="2000" dirty="0"/>
              <a:t>    </a:t>
            </a:r>
            <a:r>
              <a:rPr lang="en-US" sz="2000" dirty="0" err="1"/>
              <a:t>int</a:t>
            </a:r>
            <a:r>
              <a:rPr lang="en-US" sz="2000" dirty="0"/>
              <a:t> </a:t>
            </a:r>
            <a:r>
              <a:rPr lang="en-US" sz="2000" dirty="0" err="1"/>
              <a:t>myInt</a:t>
            </a:r>
            <a:r>
              <a:rPr lang="en-US" sz="2000" dirty="0"/>
              <a:t> = 9;</a:t>
            </a:r>
          </a:p>
          <a:p>
            <a:pPr marL="0" indent="0">
              <a:buNone/>
            </a:pPr>
            <a:r>
              <a:rPr lang="en-US" sz="2000" dirty="0"/>
              <a:t>    double </a:t>
            </a:r>
            <a:r>
              <a:rPr lang="en-US" sz="2000" dirty="0" err="1"/>
              <a:t>myDouble</a:t>
            </a:r>
            <a:r>
              <a:rPr lang="en-US" sz="2000" dirty="0"/>
              <a:t> = </a:t>
            </a:r>
            <a:r>
              <a:rPr lang="en-US" sz="2000" dirty="0" err="1"/>
              <a:t>myInt</a:t>
            </a:r>
            <a:r>
              <a:rPr lang="en-US" sz="2000" dirty="0"/>
              <a:t>; </a:t>
            </a:r>
          </a:p>
          <a:p>
            <a:pPr marL="0" indent="0">
              <a:buNone/>
            </a:pPr>
            <a:r>
              <a:rPr lang="en-US" sz="2000" dirty="0"/>
              <a:t>    // Automatic casting: </a:t>
            </a:r>
            <a:r>
              <a:rPr lang="en-US" sz="2000" dirty="0" err="1"/>
              <a:t>int</a:t>
            </a:r>
            <a:r>
              <a:rPr lang="en-US" sz="2000" dirty="0"/>
              <a:t> to double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    </a:t>
            </a:r>
            <a:r>
              <a:rPr lang="en-US" sz="2000" dirty="0" err="1"/>
              <a:t>System.out.println</a:t>
            </a:r>
            <a:r>
              <a:rPr lang="en-US" sz="2000" dirty="0"/>
              <a:t>(</a:t>
            </a:r>
            <a:r>
              <a:rPr lang="en-US" sz="2000" dirty="0" err="1"/>
              <a:t>myInt</a:t>
            </a:r>
            <a:r>
              <a:rPr lang="en-US" sz="2000" dirty="0"/>
              <a:t>);      // Outputs 9</a:t>
            </a:r>
          </a:p>
          <a:p>
            <a:pPr marL="0" indent="0">
              <a:buNone/>
            </a:pPr>
            <a:r>
              <a:rPr lang="en-US" sz="2000" dirty="0"/>
              <a:t>    </a:t>
            </a:r>
            <a:r>
              <a:rPr lang="en-US" sz="2000" dirty="0" err="1"/>
              <a:t>System.out.println</a:t>
            </a:r>
            <a:r>
              <a:rPr lang="en-US" sz="2000" dirty="0"/>
              <a:t>(</a:t>
            </a:r>
            <a:r>
              <a:rPr lang="en-US" sz="2000" dirty="0" err="1"/>
              <a:t>myDouble</a:t>
            </a:r>
            <a:r>
              <a:rPr lang="en-US" sz="2000" dirty="0"/>
              <a:t>);   // Outputs 9.0</a:t>
            </a:r>
          </a:p>
          <a:p>
            <a:pPr marL="0" indent="0">
              <a:buNone/>
            </a:pPr>
            <a:r>
              <a:rPr lang="en-US" sz="2000" dirty="0"/>
              <a:t>  }</a:t>
            </a:r>
          </a:p>
          <a:p>
            <a:pPr marL="0" indent="0">
              <a:buNone/>
            </a:pPr>
            <a:r>
              <a:rPr lang="en-US" sz="2000" dirty="0"/>
              <a:t>}</a:t>
            </a:r>
          </a:p>
        </p:txBody>
      </p:sp>
      <p:sp>
        <p:nvSpPr>
          <p:cNvPr id="4" name="Rectangle 3"/>
          <p:cNvSpPr/>
          <p:nvPr/>
        </p:nvSpPr>
        <p:spPr>
          <a:xfrm>
            <a:off x="1891862" y="5852710"/>
            <a:ext cx="1450428" cy="32425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Ex-3-2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9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Narrowing </a:t>
            </a:r>
            <a:r>
              <a:rPr lang="en-US" b="0" dirty="0" smtClean="0"/>
              <a:t>Casting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Narrowing Casting (manually) - converting a larger type to a smaller size type</a:t>
            </a:r>
          </a:p>
          <a:p>
            <a:pPr lvl="1"/>
            <a:r>
              <a:rPr lang="en-US" sz="2000" dirty="0"/>
              <a:t>double -&gt; float -&gt; long -&gt; </a:t>
            </a:r>
            <a:r>
              <a:rPr lang="en-US" sz="2000" dirty="0" err="1"/>
              <a:t>int</a:t>
            </a:r>
            <a:r>
              <a:rPr lang="en-US" sz="2000" dirty="0"/>
              <a:t> -&gt; char -&gt; short -&gt; byte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sz="2200" dirty="0"/>
              <a:t>public class </a:t>
            </a:r>
            <a:r>
              <a:rPr lang="en-US" sz="2200" dirty="0" err="1"/>
              <a:t>MyClass</a:t>
            </a:r>
            <a:r>
              <a:rPr lang="en-US" sz="2200" dirty="0"/>
              <a:t>{</a:t>
            </a:r>
          </a:p>
          <a:p>
            <a:pPr marL="0" indent="0">
              <a:buNone/>
            </a:pPr>
            <a:r>
              <a:rPr lang="en-US" sz="2200" dirty="0"/>
              <a:t>  public static void main(String[] </a:t>
            </a:r>
            <a:r>
              <a:rPr lang="en-US" sz="2200" dirty="0" err="1"/>
              <a:t>args</a:t>
            </a:r>
            <a:r>
              <a:rPr lang="en-US" sz="2200" dirty="0"/>
              <a:t>) {</a:t>
            </a:r>
          </a:p>
          <a:p>
            <a:pPr marL="0" indent="0">
              <a:buNone/>
            </a:pPr>
            <a:r>
              <a:rPr lang="en-US" sz="2200" dirty="0"/>
              <a:t>    double </a:t>
            </a:r>
            <a:r>
              <a:rPr lang="en-US" sz="2200" dirty="0" err="1"/>
              <a:t>myDouble</a:t>
            </a:r>
            <a:r>
              <a:rPr lang="en-US" sz="2200" dirty="0"/>
              <a:t> = 9.78d;</a:t>
            </a:r>
          </a:p>
          <a:p>
            <a:pPr marL="0" indent="0">
              <a:buNone/>
            </a:pPr>
            <a:r>
              <a:rPr lang="en-US" sz="2200" dirty="0"/>
              <a:t>    </a:t>
            </a:r>
            <a:r>
              <a:rPr lang="en-US" sz="2200" dirty="0" err="1"/>
              <a:t>int</a:t>
            </a:r>
            <a:r>
              <a:rPr lang="en-US" sz="2200" dirty="0"/>
              <a:t> </a:t>
            </a:r>
            <a:r>
              <a:rPr lang="en-US" sz="2200" dirty="0" err="1"/>
              <a:t>myInt</a:t>
            </a:r>
            <a:r>
              <a:rPr lang="en-US" sz="2200" dirty="0"/>
              <a:t> = </a:t>
            </a:r>
            <a:r>
              <a:rPr lang="en-US" sz="2200" dirty="0">
                <a:solidFill>
                  <a:srgbClr val="FF0000"/>
                </a:solidFill>
              </a:rPr>
              <a:t>(</a:t>
            </a:r>
            <a:r>
              <a:rPr lang="en-US" sz="2200" dirty="0" err="1">
                <a:solidFill>
                  <a:srgbClr val="FF0000"/>
                </a:solidFill>
              </a:rPr>
              <a:t>int</a:t>
            </a:r>
            <a:r>
              <a:rPr lang="en-US" sz="2200" dirty="0">
                <a:solidFill>
                  <a:srgbClr val="FF0000"/>
                </a:solidFill>
              </a:rPr>
              <a:t>) </a:t>
            </a:r>
            <a:r>
              <a:rPr lang="en-US" sz="2200" dirty="0" err="1"/>
              <a:t>myDouble</a:t>
            </a:r>
            <a:r>
              <a:rPr lang="en-US" sz="2200" dirty="0"/>
              <a:t>; </a:t>
            </a:r>
          </a:p>
          <a:p>
            <a:pPr marL="0" indent="0">
              <a:buNone/>
            </a:pPr>
            <a:r>
              <a:rPr lang="en-US" sz="2200" dirty="0"/>
              <a:t>   // Manual casting: double to </a:t>
            </a:r>
            <a:r>
              <a:rPr lang="en-US" sz="2200" dirty="0" err="1"/>
              <a:t>int</a:t>
            </a: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200" dirty="0"/>
              <a:t>    </a:t>
            </a:r>
            <a:r>
              <a:rPr lang="en-US" sz="2200" dirty="0" err="1"/>
              <a:t>System.out.println</a:t>
            </a:r>
            <a:r>
              <a:rPr lang="en-US" sz="2200" dirty="0"/>
              <a:t>(</a:t>
            </a:r>
            <a:r>
              <a:rPr lang="en-US" sz="2200" dirty="0" err="1"/>
              <a:t>myDouble</a:t>
            </a:r>
            <a:r>
              <a:rPr lang="en-US" sz="2200" dirty="0"/>
              <a:t>);   // Outputs 9.78</a:t>
            </a:r>
          </a:p>
          <a:p>
            <a:pPr marL="0" indent="0">
              <a:buNone/>
            </a:pPr>
            <a:r>
              <a:rPr lang="en-US" sz="2200" dirty="0"/>
              <a:t>    </a:t>
            </a:r>
            <a:r>
              <a:rPr lang="en-US" sz="2200" dirty="0" err="1"/>
              <a:t>System.out.println</a:t>
            </a:r>
            <a:r>
              <a:rPr lang="en-US" sz="2200" dirty="0"/>
              <a:t>(</a:t>
            </a:r>
            <a:r>
              <a:rPr lang="en-US" sz="2200" dirty="0" err="1"/>
              <a:t>myInt</a:t>
            </a:r>
            <a:r>
              <a:rPr lang="en-US" sz="2200" dirty="0"/>
              <a:t>);      // Outputs 9</a:t>
            </a:r>
          </a:p>
          <a:p>
            <a:pPr marL="0" indent="0">
              <a:buNone/>
            </a:pPr>
            <a:r>
              <a:rPr lang="en-US" sz="2200" dirty="0"/>
              <a:t>  }</a:t>
            </a:r>
          </a:p>
          <a:p>
            <a:pPr marL="0" indent="0">
              <a:buNone/>
            </a:pPr>
            <a:r>
              <a:rPr lang="en-US" sz="22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5063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What is the output?</a:t>
            </a:r>
          </a:p>
          <a:p>
            <a:endParaRPr lang="en-US" dirty="0" smtClean="0"/>
          </a:p>
          <a:p>
            <a:pPr marL="457200" lvl="1" indent="0">
              <a:buNone/>
            </a:pPr>
            <a:r>
              <a:rPr lang="en-US" dirty="0"/>
              <a:t>public class FundamentalEx3 {</a:t>
            </a:r>
          </a:p>
          <a:p>
            <a:pPr marL="914400" lvl="2" indent="0">
              <a:buNone/>
            </a:pPr>
            <a:r>
              <a:rPr lang="en-US" dirty="0"/>
              <a:t>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pPr marL="914400" lvl="2" indent="0">
              <a:buNone/>
            </a:pPr>
            <a:r>
              <a:rPr lang="en-US" dirty="0"/>
              <a:t> {</a:t>
            </a:r>
          </a:p>
          <a:p>
            <a:pPr marL="1371600" lvl="3" indent="0">
              <a:buNone/>
            </a:pPr>
            <a:r>
              <a:rPr lang="en-US" dirty="0" smtClean="0"/>
              <a:t> 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/>
              <a:t>c=0x12;//</a:t>
            </a:r>
            <a:r>
              <a:rPr lang="en-US" dirty="0" smtClean="0"/>
              <a:t>ok</a:t>
            </a:r>
          </a:p>
          <a:p>
            <a:pPr marL="1371600" lvl="3" indent="0">
              <a:buNone/>
            </a:pPr>
            <a:r>
              <a:rPr lang="en-US" dirty="0" smtClean="0"/>
              <a:t> </a:t>
            </a:r>
            <a:r>
              <a:rPr lang="en-US" dirty="0" err="1" smtClean="0"/>
              <a:t>int</a:t>
            </a:r>
            <a:r>
              <a:rPr lang="en-US" dirty="0" smtClean="0"/>
              <a:t> d=0x1E;//ok </a:t>
            </a:r>
          </a:p>
          <a:p>
            <a:pPr marL="1371600" lvl="3" indent="0">
              <a:buNone/>
            </a:pPr>
            <a:r>
              <a:rPr lang="en-US" dirty="0" smtClean="0"/>
              <a:t> </a:t>
            </a:r>
            <a:r>
              <a:rPr lang="en-US" dirty="0" err="1" smtClean="0"/>
              <a:t>int</a:t>
            </a:r>
            <a:r>
              <a:rPr lang="en-US" dirty="0" smtClean="0"/>
              <a:t> e=0X1F;//ok </a:t>
            </a:r>
          </a:p>
          <a:p>
            <a:pPr marL="1371600" lvl="3" indent="0">
              <a:buNone/>
            </a:pPr>
            <a:r>
              <a:rPr lang="en-US" dirty="0" smtClean="0"/>
              <a:t> </a:t>
            </a:r>
            <a:r>
              <a:rPr lang="en-US" dirty="0" err="1"/>
              <a:t>System.out.println</a:t>
            </a:r>
            <a:r>
              <a:rPr lang="en-US" dirty="0"/>
              <a:t>("c="+c);//18</a:t>
            </a:r>
          </a:p>
          <a:p>
            <a:pPr marL="1371600" lvl="3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("d="+d);//30</a:t>
            </a:r>
          </a:p>
          <a:p>
            <a:pPr marL="1371600" lvl="3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("e="+e);//31</a:t>
            </a:r>
          </a:p>
          <a:p>
            <a:pPr marL="914400" lvl="2" indent="0">
              <a:buNone/>
            </a:pPr>
            <a:r>
              <a:rPr lang="en-US" dirty="0"/>
              <a:t> }</a:t>
            </a:r>
          </a:p>
          <a:p>
            <a:pPr marL="457200" lvl="1" indent="0">
              <a:buNone/>
            </a:pPr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183384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Explanation: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 smtClean="0"/>
          </a:p>
          <a:p>
            <a:pPr marL="0" indent="0" algn="ctr">
              <a:buNone/>
            </a:pPr>
            <a:r>
              <a:rPr lang="en-US" sz="3600" dirty="0" smtClean="0"/>
              <a:t>When </a:t>
            </a:r>
            <a:r>
              <a:rPr lang="en-US" sz="3600" dirty="0"/>
              <a:t>we prefix 0x or 0X, Java treats them as a </a:t>
            </a:r>
            <a:r>
              <a:rPr lang="en-US" sz="3600" b="1" dirty="0"/>
              <a:t>hexadecimal</a:t>
            </a:r>
            <a:r>
              <a:rPr lang="en-US" sz="3600" dirty="0"/>
              <a:t> integer literal representation</a:t>
            </a:r>
          </a:p>
        </p:txBody>
      </p:sp>
    </p:spTree>
    <p:extLst>
      <p:ext uri="{BB962C8B-B14F-4D97-AF65-F5344CB8AC3E}">
        <p14:creationId xmlns:p14="http://schemas.microsoft.com/office/powerpoint/2010/main" val="3054207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What is the output?</a:t>
            </a:r>
          </a:p>
          <a:p>
            <a:endParaRPr lang="en-US" dirty="0"/>
          </a:p>
          <a:p>
            <a:pPr marL="457200" lvl="1" indent="0">
              <a:buNone/>
            </a:pPr>
            <a:r>
              <a:rPr lang="en-US" dirty="0"/>
              <a:t>public class FundamentalEx6 {</a:t>
            </a:r>
          </a:p>
          <a:p>
            <a:pPr marL="914400" lvl="2" indent="0">
              <a:buNone/>
            </a:pPr>
            <a:r>
              <a:rPr lang="en-US" dirty="0"/>
              <a:t>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pPr marL="914400" lvl="2" indent="0">
              <a:buNone/>
            </a:pPr>
            <a:r>
              <a:rPr lang="en-US" dirty="0"/>
              <a:t> {</a:t>
            </a:r>
          </a:p>
          <a:p>
            <a:pPr marL="1371600" lvl="3" indent="0">
              <a:buNone/>
            </a:pPr>
            <a:r>
              <a:rPr lang="en-US" dirty="0" smtClean="0"/>
              <a:t> byte </a:t>
            </a:r>
            <a:r>
              <a:rPr lang="en-US" dirty="0"/>
              <a:t>b1=127;//ok</a:t>
            </a:r>
          </a:p>
          <a:p>
            <a:pPr marL="1371600" lvl="3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i1=b1;//ok </a:t>
            </a:r>
          </a:p>
          <a:p>
            <a:pPr marL="1371600" lvl="3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("b1="+b1);</a:t>
            </a:r>
          </a:p>
          <a:p>
            <a:pPr marL="1371600" lvl="3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("i1="+i1); </a:t>
            </a:r>
          </a:p>
          <a:p>
            <a:pPr marL="914400" lvl="2" indent="0">
              <a:buNone/>
            </a:pPr>
            <a:r>
              <a:rPr lang="en-US" dirty="0"/>
              <a:t> }</a:t>
            </a:r>
          </a:p>
          <a:p>
            <a:pPr marL="457200" lvl="1" indent="0">
              <a:buNone/>
            </a:pPr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386056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Explanation: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two types- </a:t>
            </a:r>
            <a:r>
              <a:rPr lang="en-US" dirty="0" err="1"/>
              <a:t>int</a:t>
            </a:r>
            <a:r>
              <a:rPr lang="en-US" dirty="0"/>
              <a:t> and byte are compatible and here we are putting the byte into an </a:t>
            </a:r>
            <a:r>
              <a:rPr lang="en-US" dirty="0" err="1"/>
              <a:t>int</a:t>
            </a:r>
            <a:r>
              <a:rPr lang="en-US" dirty="0"/>
              <a:t> means that the </a:t>
            </a:r>
            <a:r>
              <a:rPr lang="en-US" dirty="0" smtClean="0"/>
              <a:t>destination </a:t>
            </a:r>
            <a:r>
              <a:rPr lang="en-US" dirty="0"/>
              <a:t>type is larger than source type. </a:t>
            </a:r>
            <a:endParaRPr lang="en-US" dirty="0" smtClean="0"/>
          </a:p>
          <a:p>
            <a:r>
              <a:rPr lang="en-US" dirty="0" smtClean="0"/>
              <a:t>So</a:t>
            </a:r>
            <a:r>
              <a:rPr lang="en-US" dirty="0"/>
              <a:t>, compiler is ok with this conversion.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44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8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What is the output?</a:t>
            </a:r>
          </a:p>
          <a:p>
            <a:pPr marL="0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/>
              <a:t>public class FundamentalEx7 {</a:t>
            </a:r>
          </a:p>
          <a:p>
            <a:pPr marL="914400" lvl="2" indent="0">
              <a:buNone/>
            </a:pPr>
            <a:r>
              <a:rPr lang="en-US" dirty="0"/>
              <a:t>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pPr marL="914400" lvl="2" indent="0">
              <a:buNone/>
            </a:pPr>
            <a:r>
              <a:rPr lang="en-US" dirty="0"/>
              <a:t> {</a:t>
            </a:r>
          </a:p>
          <a:p>
            <a:pPr marL="914400" lvl="2" indent="0">
              <a:buNone/>
            </a:pPr>
            <a:r>
              <a:rPr lang="en-US" dirty="0"/>
              <a:t> </a:t>
            </a:r>
          </a:p>
          <a:p>
            <a:pPr marL="1371600" lvl="3" indent="0">
              <a:buNone/>
            </a:pPr>
            <a:r>
              <a:rPr lang="en-US" dirty="0"/>
              <a:t> byte b1=127;</a:t>
            </a:r>
          </a:p>
          <a:p>
            <a:pPr marL="1371600" lvl="3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i1=b1;//ok: small to big </a:t>
            </a:r>
          </a:p>
          <a:p>
            <a:pPr marL="1371600" lvl="3" indent="0">
              <a:buNone/>
            </a:pPr>
            <a:r>
              <a:rPr lang="en-US" dirty="0"/>
              <a:t> b1=i1;//Error: big to small</a:t>
            </a:r>
          </a:p>
          <a:p>
            <a:pPr marL="1371600" lvl="3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("b1="+b1);</a:t>
            </a:r>
          </a:p>
          <a:p>
            <a:pPr marL="1371600" lvl="3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("i1="+i1); </a:t>
            </a:r>
          </a:p>
          <a:p>
            <a:pPr marL="914400" lvl="2" indent="0">
              <a:buNone/>
            </a:pPr>
            <a:r>
              <a:rPr lang="en-US" dirty="0"/>
              <a:t> }</a:t>
            </a:r>
          </a:p>
          <a:p>
            <a:pPr marL="457200" lvl="1" indent="0">
              <a:buNone/>
            </a:pPr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49237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explanation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Here the destination type is smaller than source type. </a:t>
            </a:r>
            <a:endParaRPr lang="en-US" dirty="0" smtClean="0"/>
          </a:p>
          <a:p>
            <a:r>
              <a:rPr lang="en-US" dirty="0" smtClean="0"/>
              <a:t>So</a:t>
            </a:r>
            <a:r>
              <a:rPr lang="en-US" dirty="0"/>
              <a:t>, compiler is raising the </a:t>
            </a:r>
            <a:r>
              <a:rPr lang="en-US" dirty="0" smtClean="0"/>
              <a:t>error.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041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What is the output?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2400" dirty="0"/>
              <a:t>public class FundamentalEx8 {</a:t>
            </a:r>
          </a:p>
          <a:p>
            <a:pPr marL="0" indent="0">
              <a:buNone/>
            </a:pPr>
            <a:r>
              <a:rPr lang="en-US" sz="2400" dirty="0"/>
              <a:t> public static void main(String </a:t>
            </a:r>
            <a:r>
              <a:rPr lang="en-US" sz="2400" dirty="0" err="1"/>
              <a:t>args</a:t>
            </a:r>
            <a:r>
              <a:rPr lang="en-US" sz="2400" dirty="0"/>
              <a:t>[])</a:t>
            </a:r>
          </a:p>
          <a:p>
            <a:pPr marL="0" indent="0">
              <a:buNone/>
            </a:pPr>
            <a:r>
              <a:rPr lang="en-US" sz="2400" dirty="0"/>
              <a:t> {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err="1"/>
              <a:t>int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=2147483647;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err="1"/>
              <a:t>System.out.println</a:t>
            </a:r>
            <a:r>
              <a:rPr lang="en-US" sz="2400" dirty="0"/>
              <a:t>("</a:t>
            </a:r>
            <a:r>
              <a:rPr lang="en-US" sz="2400" dirty="0" err="1"/>
              <a:t>i</a:t>
            </a:r>
            <a:r>
              <a:rPr lang="en-US" sz="2400" dirty="0"/>
              <a:t>="+</a:t>
            </a:r>
            <a:r>
              <a:rPr lang="en-US" sz="2400" dirty="0" err="1"/>
              <a:t>i</a:t>
            </a:r>
            <a:r>
              <a:rPr lang="en-US" sz="2400" dirty="0"/>
              <a:t>);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err="1"/>
              <a:t>int</a:t>
            </a:r>
            <a:r>
              <a:rPr lang="en-US" sz="2400" dirty="0"/>
              <a:t> j=++</a:t>
            </a:r>
            <a:r>
              <a:rPr lang="en-US" sz="2400" dirty="0" err="1"/>
              <a:t>i</a:t>
            </a:r>
            <a:r>
              <a:rPr lang="en-US" sz="2400" dirty="0"/>
              <a:t>; 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err="1"/>
              <a:t>System.out.println</a:t>
            </a:r>
            <a:r>
              <a:rPr lang="en-US" sz="2400" dirty="0"/>
              <a:t>("Now </a:t>
            </a:r>
            <a:r>
              <a:rPr lang="en-US" sz="2400" dirty="0" err="1"/>
              <a:t>i</a:t>
            </a:r>
            <a:r>
              <a:rPr lang="en-US" sz="2400" dirty="0"/>
              <a:t> is="+</a:t>
            </a:r>
            <a:r>
              <a:rPr lang="en-US" sz="2400" dirty="0" err="1"/>
              <a:t>i</a:t>
            </a:r>
            <a:r>
              <a:rPr lang="en-US" sz="2400" dirty="0"/>
              <a:t>); 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err="1"/>
              <a:t>System.out.println</a:t>
            </a:r>
            <a:r>
              <a:rPr lang="en-US" sz="2400" dirty="0"/>
              <a:t>("j="+j);</a:t>
            </a:r>
          </a:p>
          <a:p>
            <a:pPr marL="0" indent="0">
              <a:buNone/>
            </a:pPr>
            <a:r>
              <a:rPr lang="en-US" sz="2400" dirty="0"/>
              <a:t> }</a:t>
            </a:r>
          </a:p>
          <a:p>
            <a:pPr marL="0" indent="0">
              <a:buNone/>
            </a:pPr>
            <a:r>
              <a:rPr lang="en-US" sz="2400" dirty="0"/>
              <a:t>}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38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Explanation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maximum value of integer is </a:t>
            </a:r>
            <a:r>
              <a:rPr lang="en-US" b="1" dirty="0"/>
              <a:t>2,147,483,647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minimum value </a:t>
            </a:r>
            <a:r>
              <a:rPr lang="en-US" dirty="0" smtClean="0"/>
              <a:t>is </a:t>
            </a:r>
            <a:r>
              <a:rPr lang="en-US" b="1" dirty="0" smtClean="0"/>
              <a:t>-2,147,483,648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Here </a:t>
            </a:r>
            <a:r>
              <a:rPr lang="en-US" dirty="0"/>
              <a:t>in j </a:t>
            </a:r>
            <a:r>
              <a:rPr lang="en-US" dirty="0" smtClean="0"/>
              <a:t>(</a:t>
            </a:r>
            <a:r>
              <a:rPr lang="en-US" dirty="0"/>
              <a:t>with </a:t>
            </a:r>
            <a:r>
              <a:rPr lang="en-US" dirty="0" smtClean="0"/>
              <a:t>pre </a:t>
            </a:r>
            <a:r>
              <a:rPr lang="en-US" dirty="0"/>
              <a:t>increment of </a:t>
            </a:r>
            <a:r>
              <a:rPr lang="en-US" dirty="0" err="1"/>
              <a:t>i</a:t>
            </a:r>
            <a:r>
              <a:rPr lang="en-US" dirty="0"/>
              <a:t>), we have crossed the maximum limit of an integer.</a:t>
            </a:r>
          </a:p>
        </p:txBody>
      </p:sp>
    </p:spTree>
    <p:extLst>
      <p:ext uri="{BB962C8B-B14F-4D97-AF65-F5344CB8AC3E}">
        <p14:creationId xmlns:p14="http://schemas.microsoft.com/office/powerpoint/2010/main" val="265899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Operators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280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operators in java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Unary Operator,</a:t>
            </a:r>
          </a:p>
          <a:p>
            <a:r>
              <a:rPr lang="en-US" dirty="0"/>
              <a:t>Arithmetic Operator,</a:t>
            </a:r>
          </a:p>
          <a:p>
            <a:r>
              <a:rPr lang="en-US" dirty="0"/>
              <a:t>Shift Operator,</a:t>
            </a:r>
          </a:p>
          <a:p>
            <a:r>
              <a:rPr lang="en-US" dirty="0"/>
              <a:t>Relational Operator,</a:t>
            </a:r>
          </a:p>
          <a:p>
            <a:r>
              <a:rPr lang="en-US" dirty="0"/>
              <a:t>Bitwise Operator,</a:t>
            </a:r>
          </a:p>
          <a:p>
            <a:r>
              <a:rPr lang="en-US" dirty="0"/>
              <a:t>Logical Operator,</a:t>
            </a:r>
          </a:p>
          <a:p>
            <a:r>
              <a:rPr lang="en-US" dirty="0"/>
              <a:t>Ternary Operator and</a:t>
            </a:r>
          </a:p>
          <a:p>
            <a:r>
              <a:rPr lang="en-US" dirty="0"/>
              <a:t>Assignment Operator.</a:t>
            </a:r>
          </a:p>
        </p:txBody>
      </p:sp>
    </p:spTree>
    <p:extLst>
      <p:ext uri="{BB962C8B-B14F-4D97-AF65-F5344CB8AC3E}">
        <p14:creationId xmlns:p14="http://schemas.microsoft.com/office/powerpoint/2010/main" val="2827590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Arithmetic operators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all know arithmetic operators which are:</a:t>
            </a:r>
          </a:p>
          <a:p>
            <a:pPr lvl="1"/>
            <a:r>
              <a:rPr lang="en-US" dirty="0" smtClean="0"/>
              <a:t>+ for addition</a:t>
            </a:r>
          </a:p>
          <a:p>
            <a:pPr lvl="1"/>
            <a:r>
              <a:rPr lang="en-US" dirty="0" smtClean="0"/>
              <a:t>- for subtraction</a:t>
            </a:r>
          </a:p>
          <a:p>
            <a:pPr lvl="1"/>
            <a:r>
              <a:rPr lang="en-US" dirty="0" smtClean="0"/>
              <a:t>/ for division</a:t>
            </a:r>
          </a:p>
          <a:p>
            <a:pPr lvl="1"/>
            <a:r>
              <a:rPr lang="en-US" dirty="0" smtClean="0"/>
              <a:t>* for multiplication</a:t>
            </a:r>
          </a:p>
          <a:p>
            <a:pPr lvl="1"/>
            <a:r>
              <a:rPr lang="en-US" dirty="0" smtClean="0"/>
              <a:t>% for modulus (remainder of integer division)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All these operators are (</a:t>
            </a:r>
            <a:r>
              <a:rPr lang="en-US" dirty="0" smtClean="0">
                <a:solidFill>
                  <a:srgbClr val="FF0000"/>
                </a:solidFill>
              </a:rPr>
              <a:t>Binary operators</a:t>
            </a:r>
            <a:r>
              <a:rPr lang="en-US" dirty="0" smtClean="0"/>
              <a:t>) because it needs two operands.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Operator precedence?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94625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prefix, postfix, and infix notation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Infix notation : Operator between operands.</a:t>
            </a:r>
          </a:p>
          <a:p>
            <a:pPr lvl="1"/>
            <a:r>
              <a:rPr lang="en-US" dirty="0" smtClean="0"/>
              <a:t>2*3</a:t>
            </a:r>
          </a:p>
          <a:p>
            <a:pPr lvl="1"/>
            <a:r>
              <a:rPr lang="en-US" dirty="0" err="1" smtClean="0"/>
              <a:t>a+b</a:t>
            </a:r>
            <a:endParaRPr lang="en-US" dirty="0" smtClean="0"/>
          </a:p>
          <a:p>
            <a:r>
              <a:rPr lang="en-US" dirty="0" smtClean="0"/>
              <a:t>Prefix notation: Operator before operands.</a:t>
            </a:r>
          </a:p>
          <a:p>
            <a:pPr lvl="1"/>
            <a:r>
              <a:rPr lang="en-US" dirty="0" smtClean="0"/>
              <a:t>*2 3</a:t>
            </a:r>
          </a:p>
          <a:p>
            <a:pPr lvl="1"/>
            <a:r>
              <a:rPr lang="en-US" dirty="0" smtClean="0"/>
              <a:t>+a b</a:t>
            </a:r>
          </a:p>
          <a:p>
            <a:r>
              <a:rPr lang="en-US" dirty="0" smtClean="0"/>
              <a:t>Postfix notation: Operator after operands.</a:t>
            </a:r>
          </a:p>
          <a:p>
            <a:pPr lvl="1"/>
            <a:r>
              <a:rPr lang="en-US" dirty="0" smtClean="0"/>
              <a:t>2 3 *</a:t>
            </a:r>
          </a:p>
          <a:p>
            <a:pPr lvl="1"/>
            <a:r>
              <a:rPr lang="en-US" dirty="0" smtClean="0"/>
              <a:t>a b +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86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Unary operators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Unary operators </a:t>
            </a:r>
            <a:r>
              <a:rPr lang="en-US" dirty="0"/>
              <a:t>require only one </a:t>
            </a:r>
            <a:r>
              <a:rPr lang="en-US" dirty="0" smtClean="0"/>
              <a:t>operand</a:t>
            </a:r>
          </a:p>
          <a:p>
            <a:pPr lvl="1"/>
            <a:r>
              <a:rPr lang="en-US" dirty="0" smtClean="0"/>
              <a:t>++ : increment the value of the variable by 1</a:t>
            </a:r>
          </a:p>
          <a:p>
            <a:pPr lvl="1"/>
            <a:r>
              <a:rPr lang="en-US" dirty="0" smtClean="0"/>
              <a:t>-- : Decrement </a:t>
            </a:r>
            <a:r>
              <a:rPr lang="en-US" dirty="0"/>
              <a:t>the value of the variable by </a:t>
            </a:r>
            <a:r>
              <a:rPr lang="en-US" dirty="0" smtClean="0"/>
              <a:t>1</a:t>
            </a:r>
          </a:p>
          <a:p>
            <a:pPr lvl="1"/>
            <a:r>
              <a:rPr lang="en-US" dirty="0" smtClean="0"/>
              <a:t>! : Invert </a:t>
            </a:r>
            <a:r>
              <a:rPr lang="en-US" dirty="0" err="1" smtClean="0"/>
              <a:t>boolean</a:t>
            </a:r>
            <a:r>
              <a:rPr lang="en-US" dirty="0" smtClean="0"/>
              <a:t> value.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430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err="1"/>
              <a:t>OperatorExample</a:t>
            </a:r>
            <a:r>
              <a:rPr lang="en-US" dirty="0"/>
              <a:t>{  </a:t>
            </a:r>
          </a:p>
          <a:p>
            <a:pPr marL="246888" lvl="1" indent="0">
              <a:buNone/>
            </a:pPr>
            <a:r>
              <a:rPr lang="en-US" dirty="0"/>
              <a:t>public static void main(String </a:t>
            </a:r>
            <a:r>
              <a:rPr lang="en-US" dirty="0" err="1"/>
              <a:t>args</a:t>
            </a:r>
            <a:r>
              <a:rPr lang="en-US" dirty="0"/>
              <a:t>[]){  </a:t>
            </a:r>
          </a:p>
          <a:p>
            <a:pPr marL="484632" lvl="2" indent="0">
              <a:buNone/>
            </a:pPr>
            <a:r>
              <a:rPr lang="en-US" dirty="0" err="1" smtClean="0"/>
              <a:t>boolean</a:t>
            </a:r>
            <a:r>
              <a:rPr lang="en-US" dirty="0" smtClean="0"/>
              <a:t> </a:t>
            </a:r>
            <a:r>
              <a:rPr lang="en-US" dirty="0"/>
              <a:t>c=true;  </a:t>
            </a:r>
          </a:p>
          <a:p>
            <a:pPr marL="484632" lvl="2" indent="0">
              <a:buNone/>
            </a:pPr>
            <a:r>
              <a:rPr lang="en-US" dirty="0" err="1"/>
              <a:t>boolean</a:t>
            </a:r>
            <a:r>
              <a:rPr lang="en-US" dirty="0"/>
              <a:t> d=false;  </a:t>
            </a:r>
          </a:p>
          <a:p>
            <a:pPr marL="484632" lvl="2" indent="0">
              <a:buNone/>
            </a:pPr>
            <a:r>
              <a:rPr lang="en-US" dirty="0" err="1" smtClean="0"/>
              <a:t>System.out.println</a:t>
            </a:r>
            <a:r>
              <a:rPr lang="en-US" dirty="0"/>
              <a:t>(!c);//false (opposite of </a:t>
            </a:r>
            <a:r>
              <a:rPr lang="en-US" dirty="0" err="1"/>
              <a:t>boolean</a:t>
            </a:r>
            <a:r>
              <a:rPr lang="en-US" dirty="0"/>
              <a:t> value)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(!d);//true  </a:t>
            </a:r>
          </a:p>
          <a:p>
            <a:pPr marL="246888" lvl="1" indent="0">
              <a:buNone/>
            </a:pPr>
            <a:r>
              <a:rPr lang="en-US" dirty="0" smtClean="0"/>
              <a:t>}</a:t>
            </a:r>
          </a:p>
          <a:p>
            <a:pPr marL="0" indent="0">
              <a:buNone/>
            </a:pPr>
            <a:r>
              <a:rPr lang="en-US" dirty="0" smtClean="0"/>
              <a:t>}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181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public class Ex9</a:t>
            </a:r>
          </a:p>
          <a:p>
            <a:pPr marL="0" indent="0">
              <a:buNone/>
            </a:pPr>
            <a:r>
              <a:rPr lang="en-US" dirty="0"/>
              <a:t> {</a:t>
            </a:r>
          </a:p>
          <a:p>
            <a:pPr marL="246888" lvl="1" indent="0">
              <a:buNone/>
            </a:pPr>
            <a:r>
              <a:rPr lang="en-US" dirty="0"/>
              <a:t>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pPr marL="246888" lvl="1" indent="0">
              <a:buNone/>
            </a:pPr>
            <a:r>
              <a:rPr lang="en-US" dirty="0"/>
              <a:t> {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=5;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j=</a:t>
            </a:r>
            <a:r>
              <a:rPr lang="en-US" dirty="0" err="1"/>
              <a:t>i</a:t>
            </a:r>
            <a:r>
              <a:rPr lang="en-US" dirty="0"/>
              <a:t>++; 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("j now="+j);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</a:t>
            </a:r>
            <a:r>
              <a:rPr lang="en-US" dirty="0" err="1"/>
              <a:t>i</a:t>
            </a:r>
            <a:r>
              <a:rPr lang="en-US" dirty="0"/>
              <a:t> now="+</a:t>
            </a:r>
            <a:r>
              <a:rPr lang="en-US" dirty="0" err="1"/>
              <a:t>i</a:t>
            </a:r>
            <a:r>
              <a:rPr lang="en-US" dirty="0"/>
              <a:t>); 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k=++j;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("j="+j);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("k="+k);</a:t>
            </a:r>
          </a:p>
          <a:p>
            <a:pPr marL="246888" lvl="1" indent="0">
              <a:buNone/>
            </a:pPr>
            <a:r>
              <a:rPr lang="en-US" dirty="0"/>
              <a:t> }</a:t>
            </a:r>
          </a:p>
          <a:p>
            <a:pPr marL="0" indent="0">
              <a:buNone/>
            </a:pPr>
            <a:r>
              <a:rPr lang="en-US" dirty="0"/>
              <a:t>}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explanation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++</a:t>
            </a:r>
            <a:r>
              <a:rPr lang="en-US" dirty="0" err="1" smtClean="0"/>
              <a:t>i</a:t>
            </a:r>
            <a:r>
              <a:rPr lang="en-US" dirty="0" smtClean="0"/>
              <a:t> is a pre-increment, that means, increment is done before accessing the variable</a:t>
            </a:r>
          </a:p>
          <a:p>
            <a:r>
              <a:rPr lang="en-US" dirty="0" err="1" smtClean="0"/>
              <a:t>i</a:t>
            </a:r>
            <a:r>
              <a:rPr lang="en-US" dirty="0" smtClean="0"/>
              <a:t>++ is a post-increment, that means, increment is done after accessing the current value of the variable.</a:t>
            </a:r>
          </a:p>
          <a:p>
            <a:r>
              <a:rPr lang="en-US" dirty="0" smtClean="0"/>
              <a:t>-- operator is treated the same.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25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smtClean="0"/>
              <a:t>Ex12 </a:t>
            </a:r>
            <a:r>
              <a:rPr lang="en-US" dirty="0"/>
              <a:t>{</a:t>
            </a:r>
          </a:p>
          <a:p>
            <a:pPr marL="246888" lvl="1" indent="0">
              <a:buNone/>
            </a:pPr>
            <a:r>
              <a:rPr lang="en-US" dirty="0"/>
              <a:t>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pPr marL="246888" lvl="1" indent="0">
              <a:buNone/>
            </a:pPr>
            <a:r>
              <a:rPr lang="en-US" dirty="0"/>
              <a:t> {</a:t>
            </a:r>
          </a:p>
          <a:p>
            <a:pPr marL="484632" lvl="2" indent="0">
              <a:buNone/>
            </a:pPr>
            <a:r>
              <a:rPr lang="en-US" dirty="0"/>
              <a:t> char c1=65;</a:t>
            </a:r>
          </a:p>
          <a:p>
            <a:pPr marL="484632" lvl="2" indent="0">
              <a:buNone/>
            </a:pPr>
            <a:r>
              <a:rPr lang="en-US" dirty="0"/>
              <a:t> char c2='a'+3</a:t>
            </a:r>
            <a:r>
              <a:rPr lang="en-US" dirty="0" smtClean="0"/>
              <a:t>;</a:t>
            </a:r>
            <a:endParaRPr lang="en-US" dirty="0"/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("c1="+</a:t>
            </a:r>
            <a:r>
              <a:rPr lang="en-US" dirty="0" smtClean="0"/>
              <a:t>c1++); </a:t>
            </a:r>
            <a:endParaRPr lang="en-US" dirty="0"/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("c2="+c2); </a:t>
            </a:r>
            <a:endParaRPr lang="en-US" dirty="0" smtClean="0"/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 smtClean="0"/>
              <a:t>(“next to c2 ="+ ++c2</a:t>
            </a:r>
            <a:r>
              <a:rPr lang="en-US" dirty="0"/>
              <a:t>); </a:t>
            </a:r>
          </a:p>
          <a:p>
            <a:pPr marL="484632" lvl="2" indent="0">
              <a:buNone/>
            </a:pPr>
            <a:endParaRPr lang="en-US" dirty="0"/>
          </a:p>
          <a:p>
            <a:pPr marL="246888" lvl="1" indent="0">
              <a:buNone/>
            </a:pPr>
            <a:r>
              <a:rPr lang="en-US" dirty="0"/>
              <a:t> }</a:t>
            </a:r>
          </a:p>
          <a:p>
            <a:pPr marL="0" indent="0">
              <a:buNone/>
            </a:pPr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54820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explanation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ASCII value of A is 65 and ASCII value of a is 97. </a:t>
            </a:r>
            <a:endParaRPr lang="en-US" dirty="0" smtClean="0"/>
          </a:p>
          <a:p>
            <a:r>
              <a:rPr lang="en-US" dirty="0" smtClean="0"/>
              <a:t>97+3=100 </a:t>
            </a:r>
            <a:r>
              <a:rPr lang="en-US" dirty="0"/>
              <a:t>which is the ASCII value of d</a:t>
            </a:r>
            <a:r>
              <a:rPr lang="en-US" dirty="0" smtClean="0"/>
              <a:t>.</a:t>
            </a:r>
          </a:p>
          <a:p>
            <a:r>
              <a:rPr lang="en-US" dirty="0" smtClean="0"/>
              <a:t>We used the increment operator to get the next character of the value of c2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236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14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is the output?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smtClean="0"/>
              <a:t>Ex13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{</a:t>
            </a:r>
          </a:p>
          <a:p>
            <a:pPr marL="246888" lvl="1" indent="0">
              <a:buNone/>
            </a:pPr>
            <a:r>
              <a:rPr lang="en-US" dirty="0"/>
              <a:t>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pPr marL="246888" lvl="1" indent="0">
              <a:buNone/>
            </a:pPr>
            <a:r>
              <a:rPr lang="en-US" dirty="0"/>
              <a:t> {</a:t>
            </a:r>
          </a:p>
          <a:p>
            <a:pPr marL="484632" lvl="2" indent="0">
              <a:buNone/>
            </a:pPr>
            <a:r>
              <a:rPr lang="en-US" dirty="0" smtClean="0"/>
              <a:t> </a:t>
            </a:r>
            <a:r>
              <a:rPr lang="en-US" dirty="0" err="1" smtClean="0"/>
              <a:t>int</a:t>
            </a:r>
            <a:r>
              <a:rPr lang="en-US" dirty="0" smtClean="0"/>
              <a:t> </a:t>
            </a:r>
            <a:r>
              <a:rPr lang="en-US" dirty="0"/>
              <a:t>x = 10;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result=++x*5;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 The result is : "+ result); </a:t>
            </a:r>
          </a:p>
          <a:p>
            <a:pPr marL="246888" lvl="1" indent="0">
              <a:buNone/>
            </a:pPr>
            <a:r>
              <a:rPr lang="en-US" dirty="0"/>
              <a:t> }</a:t>
            </a:r>
          </a:p>
          <a:p>
            <a:pPr marL="0" indent="0">
              <a:buNone/>
            </a:pPr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49817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exercise </a:t>
            </a:r>
            <a:r>
              <a:rPr lang="en-US" dirty="0" smtClean="0"/>
              <a:t>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What is the result?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smtClean="0"/>
              <a:t>Ex17 </a:t>
            </a:r>
            <a:r>
              <a:rPr lang="en-US" dirty="0"/>
              <a:t>{</a:t>
            </a:r>
          </a:p>
          <a:p>
            <a:pPr marL="246888" lvl="1" indent="0">
              <a:buNone/>
            </a:pPr>
            <a:r>
              <a:rPr lang="en-US" dirty="0"/>
              <a:t>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pPr marL="246888" lvl="1" indent="0">
              <a:buNone/>
            </a:pPr>
            <a:r>
              <a:rPr lang="en-US" dirty="0"/>
              <a:t> {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x=24;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y=11;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z=100;</a:t>
            </a:r>
          </a:p>
          <a:p>
            <a:pPr marL="484632" lvl="2" indent="0">
              <a:buNone/>
            </a:pPr>
            <a:r>
              <a:rPr lang="en-US" dirty="0"/>
              <a:t> //</a:t>
            </a:r>
            <a:r>
              <a:rPr lang="en-US" dirty="0" err="1"/>
              <a:t>int</a:t>
            </a:r>
            <a:r>
              <a:rPr lang="en-US" dirty="0"/>
              <a:t> result= ++x * y--;//275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result= ++x *--y %z;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 Result is : "+ result);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 y now : "+ y); </a:t>
            </a:r>
          </a:p>
          <a:p>
            <a:pPr marL="246888" lvl="1" indent="0">
              <a:buNone/>
            </a:pPr>
            <a:r>
              <a:rPr lang="en-US" dirty="0"/>
              <a:t> }</a:t>
            </a:r>
          </a:p>
          <a:p>
            <a:pPr marL="0" indent="0">
              <a:buNone/>
            </a:pPr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73023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exercise </a:t>
            </a:r>
            <a:r>
              <a:rPr lang="en-US" dirty="0" smtClean="0"/>
              <a:t>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What is the output?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smtClean="0"/>
              <a:t>Ex18 </a:t>
            </a:r>
            <a:r>
              <a:rPr lang="en-US" dirty="0"/>
              <a:t>{</a:t>
            </a:r>
          </a:p>
          <a:p>
            <a:pPr marL="246888" lvl="1" indent="0">
              <a:buNone/>
            </a:pPr>
            <a:r>
              <a:rPr lang="en-US" dirty="0"/>
              <a:t> public static void main(String </a:t>
            </a:r>
            <a:r>
              <a:rPr lang="en-US" dirty="0" err="1"/>
              <a:t>args</a:t>
            </a:r>
            <a:r>
              <a:rPr lang="en-US" dirty="0"/>
              <a:t>[])</a:t>
            </a:r>
          </a:p>
          <a:p>
            <a:pPr marL="246888" lvl="1" indent="0">
              <a:buNone/>
            </a:pPr>
            <a:r>
              <a:rPr lang="en-US" dirty="0"/>
              <a:t> {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x=10;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int</a:t>
            </a:r>
            <a:r>
              <a:rPr lang="en-US" dirty="0"/>
              <a:t> y=4; </a:t>
            </a:r>
          </a:p>
          <a:p>
            <a:pPr marL="484632" lvl="2" indent="0">
              <a:buNone/>
            </a:pPr>
            <a:r>
              <a:rPr lang="en-US" dirty="0"/>
              <a:t> double result= ++y*x/y;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 Result is : "+ result);</a:t>
            </a:r>
          </a:p>
          <a:p>
            <a:pPr marL="484632" lvl="2" indent="0">
              <a:buNone/>
            </a:pPr>
            <a:r>
              <a:rPr lang="en-US" dirty="0"/>
              <a:t> </a:t>
            </a:r>
            <a:r>
              <a:rPr lang="en-US" dirty="0" err="1"/>
              <a:t>System.out.println</a:t>
            </a:r>
            <a:r>
              <a:rPr lang="en-US" dirty="0"/>
              <a:t>(" y now : "+ y); </a:t>
            </a:r>
          </a:p>
          <a:p>
            <a:pPr marL="246888" lvl="1" indent="0">
              <a:buNone/>
            </a:pPr>
            <a:r>
              <a:rPr lang="en-US" dirty="0"/>
              <a:t> }</a:t>
            </a:r>
          </a:p>
          <a:p>
            <a:pPr marL="0" indent="0">
              <a:buNone/>
            </a:pPr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68847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exercise </a:t>
            </a:r>
            <a:r>
              <a:rPr lang="en-US" dirty="0" smtClean="0"/>
              <a:t>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What is the output?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dirty="0"/>
              <a:t>public class Ex19 {</a:t>
            </a:r>
          </a:p>
          <a:p>
            <a:pPr marL="246888" lvl="1" indent="0">
              <a:buNone/>
            </a:pPr>
            <a:r>
              <a:rPr lang="en-US" sz="2000" dirty="0"/>
              <a:t> public static void main(String </a:t>
            </a:r>
            <a:r>
              <a:rPr lang="en-US" sz="2000" dirty="0" err="1"/>
              <a:t>args</a:t>
            </a:r>
            <a:r>
              <a:rPr lang="en-US" sz="2000" dirty="0"/>
              <a:t>[])</a:t>
            </a:r>
          </a:p>
          <a:p>
            <a:pPr marL="246888" lvl="1" indent="0">
              <a:buNone/>
            </a:pPr>
            <a:r>
              <a:rPr lang="en-US" sz="2000" dirty="0"/>
              <a:t> {</a:t>
            </a:r>
          </a:p>
          <a:p>
            <a:pPr marL="484632" lvl="2" indent="0">
              <a:buNone/>
            </a:pPr>
            <a:r>
              <a:rPr lang="en-US" sz="1800" dirty="0"/>
              <a:t> </a:t>
            </a:r>
            <a:r>
              <a:rPr lang="en-US" sz="1800" dirty="0" err="1"/>
              <a:t>int</a:t>
            </a:r>
            <a:r>
              <a:rPr lang="en-US" sz="1800" dirty="0"/>
              <a:t> a=7,b=12;</a:t>
            </a:r>
          </a:p>
          <a:p>
            <a:pPr marL="484632" lvl="2" indent="0">
              <a:buNone/>
            </a:pPr>
            <a:r>
              <a:rPr lang="en-US" sz="1800" dirty="0"/>
              <a:t> </a:t>
            </a:r>
            <a:r>
              <a:rPr lang="en-US" sz="1800" dirty="0" err="1"/>
              <a:t>System.out.println</a:t>
            </a:r>
            <a:r>
              <a:rPr lang="en-US" sz="1800" dirty="0"/>
              <a:t>(</a:t>
            </a:r>
            <a:r>
              <a:rPr lang="en-US" sz="1800" dirty="0" err="1"/>
              <a:t>a+b</a:t>
            </a:r>
            <a:r>
              <a:rPr lang="en-US" sz="1800" dirty="0"/>
              <a:t>);//19</a:t>
            </a:r>
          </a:p>
          <a:p>
            <a:pPr marL="484632" lvl="2" indent="0">
              <a:buNone/>
            </a:pPr>
            <a:r>
              <a:rPr lang="en-US" sz="1800" dirty="0"/>
              <a:t> </a:t>
            </a:r>
            <a:r>
              <a:rPr lang="en-US" sz="1800" dirty="0" err="1"/>
              <a:t>System.out.println</a:t>
            </a:r>
            <a:r>
              <a:rPr lang="en-US" sz="1800" dirty="0"/>
              <a:t>("</a:t>
            </a:r>
            <a:r>
              <a:rPr lang="en-US" sz="1800" dirty="0" err="1"/>
              <a:t>a+b</a:t>
            </a:r>
            <a:r>
              <a:rPr lang="en-US" sz="1800" dirty="0"/>
              <a:t>=" +</a:t>
            </a:r>
            <a:r>
              <a:rPr lang="en-US" sz="1800" dirty="0" err="1"/>
              <a:t>a+b</a:t>
            </a:r>
            <a:r>
              <a:rPr lang="en-US" sz="1800" dirty="0"/>
              <a:t>);//</a:t>
            </a:r>
            <a:r>
              <a:rPr lang="en-US" sz="1800" dirty="0" err="1"/>
              <a:t>a+b</a:t>
            </a:r>
            <a:r>
              <a:rPr lang="en-US" sz="1800" dirty="0"/>
              <a:t>=712</a:t>
            </a:r>
          </a:p>
          <a:p>
            <a:pPr marL="484632" lvl="2" indent="0">
              <a:buNone/>
            </a:pPr>
            <a:r>
              <a:rPr lang="en-US" sz="1800" dirty="0"/>
              <a:t> </a:t>
            </a:r>
            <a:r>
              <a:rPr lang="en-US" sz="1800" dirty="0" err="1"/>
              <a:t>System.out.println</a:t>
            </a:r>
            <a:r>
              <a:rPr lang="en-US" sz="1800" dirty="0"/>
              <a:t>(</a:t>
            </a:r>
            <a:r>
              <a:rPr lang="en-US" sz="1800" dirty="0" err="1"/>
              <a:t>a+b</a:t>
            </a:r>
            <a:r>
              <a:rPr lang="en-US" sz="1800" dirty="0"/>
              <a:t>+"=</a:t>
            </a:r>
            <a:r>
              <a:rPr lang="en-US" sz="1800" dirty="0" err="1"/>
              <a:t>a+b</a:t>
            </a:r>
            <a:r>
              <a:rPr lang="en-US" sz="1800" dirty="0"/>
              <a:t>=" +</a:t>
            </a:r>
            <a:r>
              <a:rPr lang="en-US" sz="1800" dirty="0" err="1"/>
              <a:t>a+b</a:t>
            </a:r>
            <a:r>
              <a:rPr lang="en-US" sz="1800" dirty="0"/>
              <a:t>);//19=</a:t>
            </a:r>
            <a:r>
              <a:rPr lang="en-US" sz="1800" dirty="0" err="1"/>
              <a:t>a+b</a:t>
            </a:r>
            <a:r>
              <a:rPr lang="en-US" sz="1800" dirty="0"/>
              <a:t>=712</a:t>
            </a:r>
          </a:p>
          <a:p>
            <a:pPr marL="246888" lvl="1" indent="0">
              <a:buNone/>
            </a:pPr>
            <a:r>
              <a:rPr lang="en-US" sz="2000" dirty="0"/>
              <a:t> }</a:t>
            </a:r>
          </a:p>
          <a:p>
            <a:pPr marL="0" indent="0">
              <a:buNone/>
            </a:pPr>
            <a:r>
              <a:rPr lang="en-US" dirty="0"/>
              <a:t>}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53891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Shift operators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The Java left shift operator </a:t>
            </a:r>
            <a:r>
              <a:rPr lang="en-US" dirty="0">
                <a:solidFill>
                  <a:srgbClr val="FF0000"/>
                </a:solidFill>
              </a:rPr>
              <a:t>&lt;&lt;</a:t>
            </a:r>
            <a:r>
              <a:rPr lang="en-US" dirty="0"/>
              <a:t> is used to shift all of the bits in a value to the left side of a specified number of times</a:t>
            </a:r>
            <a:r>
              <a:rPr lang="en-US" dirty="0" smtClean="0"/>
              <a:t>.</a:t>
            </a:r>
          </a:p>
          <a:p>
            <a:r>
              <a:rPr lang="en-US" dirty="0"/>
              <a:t>The Java </a:t>
            </a:r>
            <a:r>
              <a:rPr lang="en-US" dirty="0" smtClean="0"/>
              <a:t>right shift </a:t>
            </a:r>
            <a:r>
              <a:rPr lang="en-US" dirty="0"/>
              <a:t>operator </a:t>
            </a:r>
            <a:r>
              <a:rPr lang="en-US" dirty="0" smtClean="0">
                <a:solidFill>
                  <a:srgbClr val="FF0000"/>
                </a:solidFill>
              </a:rPr>
              <a:t>&gt;&gt; </a:t>
            </a:r>
            <a:r>
              <a:rPr lang="en-US" dirty="0" smtClean="0"/>
              <a:t>is </a:t>
            </a:r>
            <a:r>
              <a:rPr lang="en-US" dirty="0"/>
              <a:t>used to shift all of the bits in a value to the </a:t>
            </a:r>
            <a:r>
              <a:rPr lang="en-US" dirty="0" smtClean="0"/>
              <a:t>right side </a:t>
            </a:r>
            <a:r>
              <a:rPr lang="en-US" dirty="0"/>
              <a:t>of a specified number of times.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err="1"/>
              <a:t>OperatorExample</a:t>
            </a:r>
            <a:r>
              <a:rPr lang="en-US" dirty="0"/>
              <a:t>{  </a:t>
            </a:r>
          </a:p>
          <a:p>
            <a:pPr marL="246888" lvl="1" indent="0">
              <a:buNone/>
            </a:pPr>
            <a:r>
              <a:rPr lang="en-US" dirty="0"/>
              <a:t>public static void main(String </a:t>
            </a:r>
            <a:r>
              <a:rPr lang="en-US" dirty="0" err="1"/>
              <a:t>args</a:t>
            </a:r>
            <a:r>
              <a:rPr lang="en-US" dirty="0"/>
              <a:t>[]){  </a:t>
            </a:r>
            <a:endParaRPr lang="en-US" dirty="0" smtClean="0"/>
          </a:p>
          <a:p>
            <a:pPr marL="246888" lvl="1" indent="0">
              <a:buNone/>
            </a:pPr>
            <a:r>
              <a:rPr lang="en-US" dirty="0"/>
              <a:t> </a:t>
            </a:r>
            <a:r>
              <a:rPr lang="en-US" dirty="0" smtClean="0"/>
              <a:t>   // left shift</a:t>
            </a:r>
            <a:endParaRPr lang="en-US" dirty="0"/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(10&lt;&lt;2);//10*2^2=10*4=40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(10&lt;&lt;3);//10*2^3=10*8=80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(20&lt;&lt;2);//20*2^2=20*4=80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(15&lt;&lt;4);//15*2^4=15*16=240  </a:t>
            </a:r>
            <a:endParaRPr lang="en-US" dirty="0" smtClean="0"/>
          </a:p>
          <a:p>
            <a:pPr marL="484632" lvl="2" indent="0">
              <a:buNone/>
            </a:pPr>
            <a:endParaRPr lang="en-US" dirty="0" smtClean="0"/>
          </a:p>
          <a:p>
            <a:pPr marL="484632" lvl="2" indent="0">
              <a:buNone/>
            </a:pPr>
            <a:r>
              <a:rPr lang="en-US" dirty="0" smtClean="0"/>
              <a:t>//right shift</a:t>
            </a:r>
            <a:endParaRPr lang="en-US" dirty="0"/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(10&gt;&gt;2);//10/2^2=10/4=2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(20&gt;&gt;2);//20/2^2=20/4=5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(20&gt;&gt;3);//20/2^3=20/8=2 </a:t>
            </a:r>
          </a:p>
          <a:p>
            <a:pPr marL="246888" lvl="1" indent="0">
              <a:buNone/>
            </a:pPr>
            <a:r>
              <a:rPr lang="en-US" dirty="0" smtClean="0"/>
              <a:t>}</a:t>
            </a:r>
          </a:p>
          <a:p>
            <a:pPr marL="0" indent="0">
              <a:buNone/>
            </a:pPr>
            <a:r>
              <a:rPr lang="en-US" dirty="0" smtClean="0"/>
              <a:t>}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97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logical operators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&amp;&amp; : Logical AND operator</a:t>
            </a:r>
          </a:p>
          <a:p>
            <a:pPr lvl="1"/>
            <a:r>
              <a:rPr lang="en-US" dirty="0" smtClean="0"/>
              <a:t>Returns true if all operands are true</a:t>
            </a:r>
          </a:p>
          <a:p>
            <a:r>
              <a:rPr lang="en-US" dirty="0" smtClean="0"/>
              <a:t>|| : Logical OR operator</a:t>
            </a:r>
          </a:p>
          <a:p>
            <a:pPr lvl="1"/>
            <a:r>
              <a:rPr lang="en-US" dirty="0" smtClean="0"/>
              <a:t>Returns true if at least one of its operands are true.</a:t>
            </a:r>
          </a:p>
          <a:p>
            <a:r>
              <a:rPr lang="en-US" dirty="0" smtClean="0"/>
              <a:t>! : Logical NOT operator</a:t>
            </a:r>
          </a:p>
          <a:p>
            <a:pPr lvl="1"/>
            <a:r>
              <a:rPr lang="en-US" dirty="0" smtClean="0"/>
              <a:t>A unary operator that returns true if its operand is false, and returns false otherwise.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8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Logical AND operator &amp;&amp; vs Bitwise </a:t>
            </a:r>
            <a:r>
              <a:rPr lang="en-US" dirty="0"/>
              <a:t>&amp;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logical &amp;&amp; operator doesn't check the second condition if the first condition is false. It checks the second condition only if the first one is true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sz="2200" dirty="0"/>
              <a:t>public class </a:t>
            </a:r>
            <a:r>
              <a:rPr lang="en-US" sz="2200" dirty="0" err="1"/>
              <a:t>OperatorExample</a:t>
            </a:r>
            <a:r>
              <a:rPr lang="en-US" sz="2200" dirty="0"/>
              <a:t>{  </a:t>
            </a:r>
          </a:p>
          <a:p>
            <a:pPr marL="246888" lvl="1" indent="0">
              <a:buNone/>
            </a:pPr>
            <a:r>
              <a:rPr lang="en-US" sz="2200" dirty="0"/>
              <a:t>public static void main(String </a:t>
            </a:r>
            <a:r>
              <a:rPr lang="en-US" sz="2200" dirty="0" err="1"/>
              <a:t>args</a:t>
            </a:r>
            <a:r>
              <a:rPr lang="en-US" sz="2200" dirty="0"/>
              <a:t>[]){  </a:t>
            </a:r>
          </a:p>
          <a:p>
            <a:pPr marL="484632" lvl="2" indent="0">
              <a:buNone/>
            </a:pPr>
            <a:r>
              <a:rPr lang="en-US" sz="1900" dirty="0" err="1"/>
              <a:t>int</a:t>
            </a:r>
            <a:r>
              <a:rPr lang="en-US" sz="1900" dirty="0"/>
              <a:t> a=10;  </a:t>
            </a:r>
          </a:p>
          <a:p>
            <a:pPr marL="484632" lvl="2" indent="0">
              <a:buNone/>
            </a:pPr>
            <a:r>
              <a:rPr lang="en-US" sz="1900" dirty="0" err="1"/>
              <a:t>int</a:t>
            </a:r>
            <a:r>
              <a:rPr lang="en-US" sz="1900" dirty="0"/>
              <a:t> b=5;  </a:t>
            </a:r>
          </a:p>
          <a:p>
            <a:pPr marL="484632" lvl="2" indent="0">
              <a:buNone/>
            </a:pPr>
            <a:r>
              <a:rPr lang="en-US" sz="1900" dirty="0" err="1"/>
              <a:t>int</a:t>
            </a:r>
            <a:r>
              <a:rPr lang="en-US" sz="1900" dirty="0"/>
              <a:t> c=20;  </a:t>
            </a:r>
          </a:p>
          <a:p>
            <a:pPr marL="484632" lvl="2" indent="0">
              <a:buNone/>
            </a:pPr>
            <a:r>
              <a:rPr lang="en-US" sz="1900" dirty="0" err="1"/>
              <a:t>System.out.println</a:t>
            </a:r>
            <a:r>
              <a:rPr lang="en-US" sz="1900" dirty="0"/>
              <a:t>(a&lt;b&amp;&amp;a++&lt;c);//false &amp;&amp; true = false  </a:t>
            </a:r>
          </a:p>
          <a:p>
            <a:pPr marL="484632" lvl="2" indent="0">
              <a:buNone/>
            </a:pPr>
            <a:r>
              <a:rPr lang="en-US" sz="1900" dirty="0" err="1"/>
              <a:t>System.out.println</a:t>
            </a:r>
            <a:r>
              <a:rPr lang="en-US" sz="1900" dirty="0"/>
              <a:t>(a);//10 because second condition is not checked  </a:t>
            </a:r>
          </a:p>
          <a:p>
            <a:pPr marL="484632" lvl="2" indent="0">
              <a:buNone/>
            </a:pPr>
            <a:r>
              <a:rPr lang="en-US" sz="1900" dirty="0" err="1"/>
              <a:t>System.out.println</a:t>
            </a:r>
            <a:r>
              <a:rPr lang="en-US" sz="1900" dirty="0"/>
              <a:t>(a&lt;</a:t>
            </a:r>
            <a:r>
              <a:rPr lang="en-US" sz="1900" dirty="0" err="1"/>
              <a:t>b&amp;a</a:t>
            </a:r>
            <a:r>
              <a:rPr lang="en-US" sz="1900" dirty="0"/>
              <a:t>++&lt;c);//false &amp;&amp; true = false  </a:t>
            </a:r>
          </a:p>
          <a:p>
            <a:pPr marL="484632" lvl="2" indent="0">
              <a:buNone/>
            </a:pPr>
            <a:r>
              <a:rPr lang="en-US" sz="1900" dirty="0" err="1"/>
              <a:t>System.out.println</a:t>
            </a:r>
            <a:r>
              <a:rPr lang="en-US" sz="1900" dirty="0"/>
              <a:t>(a);//11 because second condition is checked  </a:t>
            </a:r>
          </a:p>
          <a:p>
            <a:pPr marL="246888" lvl="1" indent="0">
              <a:buNone/>
            </a:pPr>
            <a:r>
              <a:rPr lang="en-US" sz="2200" dirty="0"/>
              <a:t>}</a:t>
            </a:r>
          </a:p>
          <a:p>
            <a:pPr marL="0" indent="0">
              <a:buNone/>
            </a:pPr>
            <a:r>
              <a:rPr lang="en-US" sz="2200" dirty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380530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Logical || and Bitwise |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2000" dirty="0"/>
              <a:t>The logical || operator doesn't check the second condition if the first condition is true. It checks the second condition only if the first one is false.</a:t>
            </a:r>
          </a:p>
          <a:p>
            <a:r>
              <a:rPr lang="en-US" sz="2000" dirty="0"/>
              <a:t>The bitwise | operator always checks both conditions whether first condition is true or false.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err="1"/>
              <a:t>OperatorExample</a:t>
            </a:r>
            <a:r>
              <a:rPr lang="en-US" dirty="0"/>
              <a:t>{  </a:t>
            </a:r>
          </a:p>
          <a:p>
            <a:pPr marL="246888" lvl="1" indent="0">
              <a:buNone/>
            </a:pPr>
            <a:r>
              <a:rPr lang="en-US" dirty="0"/>
              <a:t>public static void main(String </a:t>
            </a:r>
            <a:r>
              <a:rPr lang="en-US" dirty="0" err="1"/>
              <a:t>args</a:t>
            </a:r>
            <a:r>
              <a:rPr lang="en-US" dirty="0"/>
              <a:t>[]){  </a:t>
            </a:r>
          </a:p>
          <a:p>
            <a:pPr marL="484632" lvl="2" indent="0">
              <a:buNone/>
            </a:pPr>
            <a:r>
              <a:rPr lang="en-US" dirty="0" err="1"/>
              <a:t>int</a:t>
            </a:r>
            <a:r>
              <a:rPr lang="en-US" dirty="0"/>
              <a:t> a=10;  </a:t>
            </a:r>
          </a:p>
          <a:p>
            <a:pPr marL="484632" lvl="2" indent="0">
              <a:buNone/>
            </a:pPr>
            <a:r>
              <a:rPr lang="en-US" dirty="0" err="1"/>
              <a:t>int</a:t>
            </a:r>
            <a:r>
              <a:rPr lang="en-US" dirty="0"/>
              <a:t> b=5;  </a:t>
            </a:r>
          </a:p>
          <a:p>
            <a:pPr marL="484632" lvl="2" indent="0">
              <a:buNone/>
            </a:pPr>
            <a:r>
              <a:rPr lang="en-US" dirty="0" err="1"/>
              <a:t>int</a:t>
            </a:r>
            <a:r>
              <a:rPr lang="en-US" dirty="0"/>
              <a:t> c=20;  </a:t>
            </a:r>
          </a:p>
          <a:p>
            <a:pPr marL="484632" lvl="2" indent="0">
              <a:buNone/>
            </a:pPr>
            <a:r>
              <a:rPr lang="en-US" dirty="0" err="1" smtClean="0"/>
              <a:t>System.out.println</a:t>
            </a:r>
            <a:r>
              <a:rPr lang="en-US" dirty="0" smtClean="0"/>
              <a:t>(a&gt;b</a:t>
            </a:r>
            <a:r>
              <a:rPr lang="en-US" dirty="0"/>
              <a:t>||a++&lt;c);//true || true = true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(a);//10 because second condition is not checked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(a&gt;</a:t>
            </a:r>
            <a:r>
              <a:rPr lang="en-US" dirty="0" err="1"/>
              <a:t>b|a</a:t>
            </a:r>
            <a:r>
              <a:rPr lang="en-US" dirty="0"/>
              <a:t>++&lt;c);//true | true = true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(a);//11 because second condition is checked  </a:t>
            </a:r>
          </a:p>
          <a:p>
            <a:pPr marL="246888" lvl="1" indent="0">
              <a:buNone/>
            </a:pPr>
            <a:r>
              <a:rPr lang="en-US" dirty="0" smtClean="0"/>
              <a:t>}</a:t>
            </a:r>
          </a:p>
          <a:p>
            <a:pPr marL="0" indent="0">
              <a:buNone/>
            </a:pPr>
            <a:r>
              <a:rPr lang="en-US" dirty="0" smtClean="0"/>
              <a:t>}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64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Java Ternary Operator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Ternary operator is a one-line conditional statement. </a:t>
            </a:r>
          </a:p>
          <a:p>
            <a:r>
              <a:rPr lang="en-US" dirty="0" smtClean="0"/>
              <a:t>Syntax:</a:t>
            </a:r>
          </a:p>
          <a:p>
            <a:pPr lvl="1"/>
            <a:r>
              <a:rPr lang="en-US" dirty="0" smtClean="0"/>
              <a:t>&lt;condition&gt; </a:t>
            </a:r>
            <a:r>
              <a:rPr lang="en-US" dirty="0" smtClean="0">
                <a:solidFill>
                  <a:srgbClr val="FF0000"/>
                </a:solidFill>
              </a:rPr>
              <a:t>?</a:t>
            </a:r>
            <a:r>
              <a:rPr lang="en-US" dirty="0" smtClean="0"/>
              <a:t> &lt;if true&gt; 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r>
              <a:rPr lang="en-US" dirty="0" smtClean="0"/>
              <a:t> &lt;if false&gt;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err="1" smtClean="0"/>
              <a:t>OperatorExample</a:t>
            </a:r>
            <a:r>
              <a:rPr lang="en-US" dirty="0" smtClean="0"/>
              <a:t>{  </a:t>
            </a:r>
            <a:endParaRPr lang="en-US" dirty="0"/>
          </a:p>
          <a:p>
            <a:pPr marL="246888" lvl="1" indent="0">
              <a:buNone/>
            </a:pPr>
            <a:r>
              <a:rPr lang="en-US" dirty="0"/>
              <a:t>public static void main(String </a:t>
            </a:r>
            <a:r>
              <a:rPr lang="en-US" dirty="0" err="1"/>
              <a:t>args</a:t>
            </a:r>
            <a:r>
              <a:rPr lang="en-US" dirty="0"/>
              <a:t>[]){  </a:t>
            </a:r>
          </a:p>
          <a:p>
            <a:pPr marL="484632" lvl="2" indent="0">
              <a:buNone/>
            </a:pPr>
            <a:r>
              <a:rPr lang="en-US" dirty="0" err="1"/>
              <a:t>int</a:t>
            </a:r>
            <a:r>
              <a:rPr lang="en-US" dirty="0"/>
              <a:t> a=2;  </a:t>
            </a:r>
          </a:p>
          <a:p>
            <a:pPr marL="484632" lvl="2" indent="0">
              <a:buNone/>
            </a:pPr>
            <a:r>
              <a:rPr lang="en-US" dirty="0" err="1"/>
              <a:t>int</a:t>
            </a:r>
            <a:r>
              <a:rPr lang="en-US" dirty="0"/>
              <a:t> b=5;  </a:t>
            </a:r>
          </a:p>
          <a:p>
            <a:pPr marL="484632" lvl="2" indent="0">
              <a:buNone/>
            </a:pPr>
            <a:r>
              <a:rPr lang="en-US" dirty="0" err="1"/>
              <a:t>int</a:t>
            </a:r>
            <a:r>
              <a:rPr lang="en-US" dirty="0"/>
              <a:t> min=(a&lt;b)?</a:t>
            </a:r>
            <a:r>
              <a:rPr lang="en-US" dirty="0" err="1" smtClean="0"/>
              <a:t>a:b</a:t>
            </a:r>
            <a:r>
              <a:rPr lang="en-US" dirty="0"/>
              <a:t>;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(min);  </a:t>
            </a:r>
          </a:p>
          <a:p>
            <a:pPr marL="246888" lvl="1" indent="0">
              <a:buNone/>
            </a:pPr>
            <a:r>
              <a:rPr lang="en-US" dirty="0" smtClean="0"/>
              <a:t>}</a:t>
            </a:r>
          </a:p>
          <a:p>
            <a:pPr marL="0" indent="0">
              <a:buNone/>
            </a:pPr>
            <a:r>
              <a:rPr lang="en-US" dirty="0" smtClean="0"/>
              <a:t>}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36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Java Assignment </a:t>
            </a:r>
            <a:r>
              <a:rPr lang="en-US" dirty="0" smtClean="0"/>
              <a:t>Operators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Instead of writing x=x+1 we write it x+=1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public class </a:t>
            </a:r>
            <a:r>
              <a:rPr lang="en-US" dirty="0" err="1"/>
              <a:t>OperatorExample</a:t>
            </a:r>
            <a:r>
              <a:rPr lang="en-US" dirty="0"/>
              <a:t>{  </a:t>
            </a:r>
          </a:p>
          <a:p>
            <a:pPr marL="246888" lvl="1" indent="0">
              <a:buNone/>
            </a:pPr>
            <a:r>
              <a:rPr lang="en-US" dirty="0"/>
              <a:t>public static void main(String[] </a:t>
            </a:r>
            <a:r>
              <a:rPr lang="en-US" dirty="0" err="1"/>
              <a:t>args</a:t>
            </a:r>
            <a:r>
              <a:rPr lang="en-US" dirty="0"/>
              <a:t>){  </a:t>
            </a:r>
          </a:p>
          <a:p>
            <a:pPr marL="484632" lvl="2" indent="0">
              <a:buNone/>
            </a:pPr>
            <a:r>
              <a:rPr lang="en-US" dirty="0" err="1"/>
              <a:t>int</a:t>
            </a:r>
            <a:r>
              <a:rPr lang="en-US" dirty="0"/>
              <a:t> a=10;  </a:t>
            </a:r>
          </a:p>
          <a:p>
            <a:pPr marL="484632" lvl="2" indent="0">
              <a:buNone/>
            </a:pPr>
            <a:r>
              <a:rPr lang="en-US" dirty="0"/>
              <a:t>a+=3;//10+3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(a);  </a:t>
            </a:r>
          </a:p>
          <a:p>
            <a:pPr marL="484632" lvl="2" indent="0">
              <a:buNone/>
            </a:pPr>
            <a:r>
              <a:rPr lang="en-US" dirty="0"/>
              <a:t>a-=4;//13-4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(a);  </a:t>
            </a:r>
          </a:p>
          <a:p>
            <a:pPr marL="484632" lvl="2" indent="0">
              <a:buNone/>
            </a:pPr>
            <a:r>
              <a:rPr lang="en-US" dirty="0"/>
              <a:t>a*=2;//9*2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(a);  </a:t>
            </a:r>
          </a:p>
          <a:p>
            <a:pPr marL="484632" lvl="2" indent="0">
              <a:buNone/>
            </a:pPr>
            <a:r>
              <a:rPr lang="en-US" dirty="0"/>
              <a:t>a/=2;//18/2  </a:t>
            </a:r>
          </a:p>
          <a:p>
            <a:pPr marL="484632" lvl="2" indent="0">
              <a:buNone/>
            </a:pPr>
            <a:r>
              <a:rPr lang="en-US" dirty="0" err="1"/>
              <a:t>System.out.println</a:t>
            </a:r>
            <a:r>
              <a:rPr lang="en-US" dirty="0"/>
              <a:t>(a);  </a:t>
            </a:r>
          </a:p>
          <a:p>
            <a:pPr marL="246888" lvl="1" indent="0">
              <a:buNone/>
            </a:pPr>
            <a:r>
              <a:rPr lang="en-US" dirty="0" smtClean="0"/>
              <a:t>}</a:t>
            </a:r>
          </a:p>
          <a:p>
            <a:pPr marL="0" indent="0">
              <a:buNone/>
            </a:pPr>
            <a:r>
              <a:rPr lang="en-US" dirty="0" smtClean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260755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coding</a:t>
            </a:r>
            <a:br>
              <a:rPr lang="en-US" dirty="0" smtClean="0"/>
            </a:br>
            <a:r>
              <a:rPr lang="en-US" dirty="0" smtClean="0"/>
              <a:t>challenge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55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Write a java program to determine the grade of the student according to his score.</a:t>
            </a:r>
          </a:p>
          <a:p>
            <a:pPr lvl="1"/>
            <a:r>
              <a:rPr lang="en-US" dirty="0" smtClean="0"/>
              <a:t>F is less than 60.</a:t>
            </a:r>
          </a:p>
          <a:p>
            <a:pPr lvl="1"/>
            <a:r>
              <a:rPr lang="en-US" dirty="0" smtClean="0"/>
              <a:t>D is from 60 to less than 70</a:t>
            </a:r>
          </a:p>
          <a:p>
            <a:pPr lvl="1"/>
            <a:r>
              <a:rPr lang="en-US" dirty="0" smtClean="0"/>
              <a:t>C is from 70 to less than 80</a:t>
            </a:r>
          </a:p>
          <a:p>
            <a:pPr lvl="1"/>
            <a:r>
              <a:rPr lang="en-US" dirty="0" smtClean="0"/>
              <a:t>B is from 80 to less than 90</a:t>
            </a:r>
          </a:p>
          <a:p>
            <a:pPr lvl="1"/>
            <a:r>
              <a:rPr lang="en-US" dirty="0" smtClean="0"/>
              <a:t>A is from 90.</a:t>
            </a:r>
          </a:p>
          <a:p>
            <a:pPr lvl="1"/>
            <a:endParaRPr lang="en-US" dirty="0"/>
          </a:p>
          <a:p>
            <a:r>
              <a:rPr lang="en-US" dirty="0" smtClean="0">
                <a:solidFill>
                  <a:srgbClr val="00B050"/>
                </a:solidFill>
              </a:rPr>
              <a:t>Write this program in the least number of coding lines.</a:t>
            </a:r>
          </a:p>
          <a:p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86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Prize calculator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I decided to give prizes to my students as follows:</a:t>
            </a:r>
          </a:p>
          <a:p>
            <a:pPr lvl="1"/>
            <a:r>
              <a:rPr lang="en-US" dirty="0" smtClean="0"/>
              <a:t>For students with grade D, I’ll give them $1</a:t>
            </a:r>
          </a:p>
          <a:p>
            <a:pPr lvl="1"/>
            <a:r>
              <a:rPr lang="en-US" dirty="0" smtClean="0"/>
              <a:t>For students with grade D+, I’ll give them as much as D students + $5</a:t>
            </a:r>
          </a:p>
          <a:p>
            <a:pPr lvl="1"/>
            <a:r>
              <a:rPr lang="en-US" dirty="0"/>
              <a:t>For students with grade </a:t>
            </a:r>
            <a:r>
              <a:rPr lang="en-US" dirty="0" smtClean="0"/>
              <a:t>C, </a:t>
            </a:r>
            <a:r>
              <a:rPr lang="en-US" dirty="0"/>
              <a:t>I’ll give them as much as </a:t>
            </a:r>
            <a:r>
              <a:rPr lang="en-US" dirty="0" smtClean="0"/>
              <a:t>D+ </a:t>
            </a:r>
            <a:r>
              <a:rPr lang="en-US" dirty="0"/>
              <a:t>students + </a:t>
            </a:r>
            <a:r>
              <a:rPr lang="en-US" dirty="0" smtClean="0"/>
              <a:t>$10</a:t>
            </a:r>
          </a:p>
          <a:p>
            <a:pPr lvl="1"/>
            <a:r>
              <a:rPr lang="en-US" dirty="0"/>
              <a:t>For students with grade </a:t>
            </a:r>
            <a:r>
              <a:rPr lang="en-US" dirty="0" smtClean="0"/>
              <a:t>C+, </a:t>
            </a:r>
            <a:r>
              <a:rPr lang="en-US" dirty="0"/>
              <a:t>I’ll give them as much as </a:t>
            </a:r>
            <a:r>
              <a:rPr lang="en-US" dirty="0" smtClean="0"/>
              <a:t>C </a:t>
            </a:r>
            <a:r>
              <a:rPr lang="en-US" dirty="0"/>
              <a:t>students + </a:t>
            </a:r>
            <a:r>
              <a:rPr lang="en-US" dirty="0" smtClean="0"/>
              <a:t>$15</a:t>
            </a:r>
          </a:p>
          <a:p>
            <a:pPr lvl="1"/>
            <a:r>
              <a:rPr lang="en-US" dirty="0"/>
              <a:t>For students with grade B</a:t>
            </a:r>
            <a:r>
              <a:rPr lang="en-US" dirty="0" smtClean="0"/>
              <a:t>, </a:t>
            </a:r>
            <a:r>
              <a:rPr lang="en-US" dirty="0"/>
              <a:t>I’ll give them as much as </a:t>
            </a:r>
            <a:r>
              <a:rPr lang="en-US" dirty="0" smtClean="0"/>
              <a:t>C+ </a:t>
            </a:r>
            <a:r>
              <a:rPr lang="en-US" dirty="0"/>
              <a:t>students + </a:t>
            </a:r>
            <a:r>
              <a:rPr lang="en-US" dirty="0" smtClean="0"/>
              <a:t>$20</a:t>
            </a:r>
          </a:p>
          <a:p>
            <a:pPr lvl="1"/>
            <a:r>
              <a:rPr lang="en-US" dirty="0"/>
              <a:t>For students with grade </a:t>
            </a:r>
            <a:r>
              <a:rPr lang="en-US" dirty="0" smtClean="0"/>
              <a:t>B+, </a:t>
            </a:r>
            <a:r>
              <a:rPr lang="en-US" dirty="0"/>
              <a:t>I’ll give them as much as </a:t>
            </a:r>
            <a:r>
              <a:rPr lang="en-US" dirty="0" smtClean="0"/>
              <a:t>B </a:t>
            </a:r>
            <a:r>
              <a:rPr lang="en-US" dirty="0"/>
              <a:t>students + </a:t>
            </a:r>
            <a:r>
              <a:rPr lang="en-US" dirty="0" smtClean="0"/>
              <a:t>$25</a:t>
            </a:r>
          </a:p>
          <a:p>
            <a:pPr lvl="1"/>
            <a:r>
              <a:rPr lang="en-US" dirty="0"/>
              <a:t>For students with grade </a:t>
            </a:r>
            <a:r>
              <a:rPr lang="en-US" dirty="0" smtClean="0"/>
              <a:t>A, </a:t>
            </a:r>
            <a:r>
              <a:rPr lang="en-US" dirty="0"/>
              <a:t>I’ll give them as much as </a:t>
            </a:r>
            <a:r>
              <a:rPr lang="en-US" dirty="0" smtClean="0"/>
              <a:t>B+ </a:t>
            </a:r>
            <a:r>
              <a:rPr lang="en-US" dirty="0"/>
              <a:t>students + </a:t>
            </a:r>
            <a:r>
              <a:rPr lang="en-US" dirty="0" smtClean="0"/>
              <a:t>$30</a:t>
            </a:r>
          </a:p>
          <a:p>
            <a:pPr lvl="1"/>
            <a:r>
              <a:rPr lang="en-US" dirty="0"/>
              <a:t>For students with grade </a:t>
            </a:r>
            <a:r>
              <a:rPr lang="en-US" dirty="0" smtClean="0"/>
              <a:t>A+, </a:t>
            </a:r>
            <a:r>
              <a:rPr lang="en-US" dirty="0"/>
              <a:t>I’ll give them as much as </a:t>
            </a:r>
            <a:r>
              <a:rPr lang="en-US" dirty="0" smtClean="0"/>
              <a:t>A </a:t>
            </a:r>
            <a:r>
              <a:rPr lang="en-US" dirty="0"/>
              <a:t>students + $</a:t>
            </a:r>
            <a:r>
              <a:rPr lang="en-US" dirty="0" smtClean="0"/>
              <a:t>50</a:t>
            </a:r>
          </a:p>
          <a:p>
            <a:r>
              <a:rPr lang="en-US" dirty="0">
                <a:solidFill>
                  <a:srgbClr val="00B050"/>
                </a:solidFill>
              </a:rPr>
              <a:t>Write </a:t>
            </a:r>
            <a:r>
              <a:rPr lang="en-US" dirty="0" smtClean="0">
                <a:solidFill>
                  <a:srgbClr val="00B050"/>
                </a:solidFill>
              </a:rPr>
              <a:t>a </a:t>
            </a:r>
            <a:r>
              <a:rPr lang="en-US" dirty="0">
                <a:solidFill>
                  <a:srgbClr val="00B050"/>
                </a:solidFill>
              </a:rPr>
              <a:t>program </a:t>
            </a:r>
            <a:r>
              <a:rPr lang="en-US" dirty="0" smtClean="0">
                <a:solidFill>
                  <a:srgbClr val="00B050"/>
                </a:solidFill>
              </a:rPr>
              <a:t>to calculate the prize in </a:t>
            </a:r>
            <a:r>
              <a:rPr lang="en-US" dirty="0">
                <a:solidFill>
                  <a:srgbClr val="00B050"/>
                </a:solidFill>
              </a:rPr>
              <a:t>the least number of coding lines.</a:t>
            </a:r>
          </a:p>
          <a:p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848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Java Programming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Variables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Types of variables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Operators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200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80986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6475</TotalTime>
  <Words>2122</Words>
  <Application>Microsoft Office PowerPoint</Application>
  <PresentationFormat>Widescreen</PresentationFormat>
  <Paragraphs>433</Paragraphs>
  <Slides>42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inter-regular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variables</vt:lpstr>
      <vt:lpstr>types of variables</vt:lpstr>
      <vt:lpstr>data types</vt:lpstr>
      <vt:lpstr>Primitive Data Types</vt:lpstr>
      <vt:lpstr>non-primitive data types</vt:lpstr>
      <vt:lpstr>Widening Casting</vt:lpstr>
      <vt:lpstr>Narrowing Casting</vt:lpstr>
      <vt:lpstr>Exercise 4</vt:lpstr>
      <vt:lpstr>Explanation:</vt:lpstr>
      <vt:lpstr>exercise 7</vt:lpstr>
      <vt:lpstr>Explanation:</vt:lpstr>
      <vt:lpstr>exercise 8</vt:lpstr>
      <vt:lpstr>explanation</vt:lpstr>
      <vt:lpstr>Exercise 9</vt:lpstr>
      <vt:lpstr>Explanation</vt:lpstr>
      <vt:lpstr>Operators</vt:lpstr>
      <vt:lpstr>Types of operators in java</vt:lpstr>
      <vt:lpstr>Arithmetic operators</vt:lpstr>
      <vt:lpstr>prefix, postfix, and infix notation</vt:lpstr>
      <vt:lpstr>Unary operators</vt:lpstr>
      <vt:lpstr>Example</vt:lpstr>
      <vt:lpstr>Example</vt:lpstr>
      <vt:lpstr>explanation</vt:lpstr>
      <vt:lpstr>example</vt:lpstr>
      <vt:lpstr>explanation</vt:lpstr>
      <vt:lpstr>exercise 14</vt:lpstr>
      <vt:lpstr>exercise 15</vt:lpstr>
      <vt:lpstr>exercise 16</vt:lpstr>
      <vt:lpstr>exercise 17</vt:lpstr>
      <vt:lpstr>Shift operators</vt:lpstr>
      <vt:lpstr>logical operators</vt:lpstr>
      <vt:lpstr>Logical AND operator &amp;&amp; vs Bitwise &amp;</vt:lpstr>
      <vt:lpstr>Logical || and Bitwise |</vt:lpstr>
      <vt:lpstr>Java Ternary Operator</vt:lpstr>
      <vt:lpstr>Java Assignment Operators</vt:lpstr>
      <vt:lpstr>coding challenge</vt:lpstr>
      <vt:lpstr>Grading </vt:lpstr>
      <vt:lpstr>Prize calculator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362</cp:revision>
  <dcterms:created xsi:type="dcterms:W3CDTF">2023-04-29T09:08:23Z</dcterms:created>
  <dcterms:modified xsi:type="dcterms:W3CDTF">2024-02-14T23:56:20Z</dcterms:modified>
</cp:coreProperties>
</file>