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503" r:id="rId3"/>
    <p:sldId id="548" r:id="rId4"/>
    <p:sldId id="474" r:id="rId5"/>
    <p:sldId id="504" r:id="rId6"/>
    <p:sldId id="531" r:id="rId7"/>
    <p:sldId id="505" r:id="rId8"/>
    <p:sldId id="506" r:id="rId9"/>
    <p:sldId id="532" r:id="rId10"/>
    <p:sldId id="533" r:id="rId11"/>
    <p:sldId id="508" r:id="rId12"/>
    <p:sldId id="509" r:id="rId13"/>
    <p:sldId id="535" r:id="rId14"/>
    <p:sldId id="511" r:id="rId15"/>
    <p:sldId id="536" r:id="rId16"/>
    <p:sldId id="512" r:id="rId17"/>
    <p:sldId id="537" r:id="rId18"/>
    <p:sldId id="513" r:id="rId19"/>
    <p:sldId id="539" r:id="rId20"/>
    <p:sldId id="514" r:id="rId21"/>
    <p:sldId id="541" r:id="rId22"/>
    <p:sldId id="515" r:id="rId23"/>
    <p:sldId id="516" r:id="rId24"/>
    <p:sldId id="543" r:id="rId25"/>
    <p:sldId id="517" r:id="rId26"/>
    <p:sldId id="518" r:id="rId27"/>
    <p:sldId id="544" r:id="rId28"/>
    <p:sldId id="545" r:id="rId29"/>
    <p:sldId id="519" r:id="rId30"/>
    <p:sldId id="520" r:id="rId31"/>
    <p:sldId id="546" r:id="rId32"/>
    <p:sldId id="522" r:id="rId33"/>
    <p:sldId id="521" r:id="rId34"/>
    <p:sldId id="523" r:id="rId35"/>
    <p:sldId id="524" r:id="rId36"/>
    <p:sldId id="525" r:id="rId37"/>
    <p:sldId id="526" r:id="rId38"/>
    <p:sldId id="527" r:id="rId39"/>
    <p:sldId id="528" r:id="rId40"/>
    <p:sldId id="547" r:id="rId41"/>
    <p:sldId id="530" r:id="rId42"/>
    <p:sldId id="502" r:id="rId43"/>
    <p:sldId id="35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0" d="100"/>
          <a:sy n="70" d="100"/>
        </p:scale>
        <p:origin x="6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7/15/2022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139348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3759605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265687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3836124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116968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700899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0146204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0233111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8129251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70769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494098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3369151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586739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1174884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227564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3437732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825055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3785369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9387135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4250999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2749290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6956212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5170687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5736309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7917586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29072398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39542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7402429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8455705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6982145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12660680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8572245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4209480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8089380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0000749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40171761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63855623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22575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22662" y="3149178"/>
            <a:ext cx="588240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Defining the upside of risk </a:t>
            </a:r>
          </a:p>
          <a:p>
            <a:pPr algn="ctr"/>
            <a:r>
              <a:rPr lang="en-US" sz="2800" dirty="0">
                <a:solidFill>
                  <a:schemeClr val="bg1"/>
                </a:solidFill>
                <a:latin typeface="Tajawal Medium" panose="00000600000000000000" pitchFamily="2" charset="-78"/>
                <a:cs typeface="Tajawal Medium" panose="00000600000000000000" pitchFamily="2" charset="-78"/>
              </a:rPr>
              <a:t>Lecture 7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6 Conclusion</a:t>
            </a:r>
          </a:p>
          <a:p>
            <a:r>
              <a:rPr lang="en-US" sz="2800" dirty="0">
                <a:solidFill>
                  <a:schemeClr val="bg1"/>
                </a:solidFill>
                <a:latin typeface="Times New Roman" panose="02020603050405020304" pitchFamily="18" charset="0"/>
                <a:cs typeface="Times New Roman" panose="02020603050405020304" pitchFamily="18" charset="0"/>
              </a:rPr>
              <a:t> </a:t>
            </a:r>
          </a:p>
        </p:txBody>
      </p:sp>
      <p:sp>
        <p:nvSpPr>
          <p:cNvPr id="11" name="Title 1">
            <a:extLst>
              <a:ext uri="{FF2B5EF4-FFF2-40B4-BE49-F238E27FC236}">
                <a16:creationId xmlns:a16="http://schemas.microsoft.com/office/drawing/2014/main" id="{D2A9E823-FA55-4B87-A96B-C3315A9F6F97}"/>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Application of a risk matrix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Inherent and current level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Control confidence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4T’s of hazard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capacity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likelihood</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 Magnitude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Loss prevention, Limit damage, and cost containment </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4293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7 Organization </a:t>
            </a:r>
          </a:p>
        </p:txBody>
      </p:sp>
      <p:sp>
        <p:nvSpPr>
          <p:cNvPr id="10" name="Title 1">
            <a:extLst>
              <a:ext uri="{FF2B5EF4-FFF2-40B4-BE49-F238E27FC236}">
                <a16:creationId xmlns:a16="http://schemas.microsoft.com/office/drawing/2014/main"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448030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64417"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belief amongst risk management practitioners that </a:t>
            </a:r>
            <a:r>
              <a:rPr lang="en-US" sz="2400" b="1" u="sng" dirty="0">
                <a:latin typeface="Times New Roman" panose="02020603050405020304" pitchFamily="18" charset="0"/>
                <a:cs typeface="Times New Roman" panose="02020603050405020304" pitchFamily="18" charset="0"/>
              </a:rPr>
              <a:t>risk management </a:t>
            </a:r>
            <a:r>
              <a:rPr lang="en-US" sz="2400" dirty="0">
                <a:latin typeface="Times New Roman" panose="02020603050405020304" pitchFamily="18" charset="0"/>
                <a:cs typeface="Times New Roman" panose="02020603050405020304" pitchFamily="18" charset="0"/>
              </a:rPr>
              <a:t>makes </a:t>
            </a:r>
            <a:r>
              <a:rPr lang="en-US" sz="2400" b="1" u="sng" dirty="0">
                <a:latin typeface="Times New Roman" panose="02020603050405020304" pitchFamily="18" charset="0"/>
                <a:cs typeface="Times New Roman" panose="02020603050405020304" pitchFamily="18" charset="0"/>
              </a:rPr>
              <a:t>a significant contribution </a:t>
            </a:r>
            <a:r>
              <a:rPr lang="en-US" sz="2400" dirty="0">
                <a:latin typeface="Times New Roman" panose="02020603050405020304" pitchFamily="18" charset="0"/>
                <a:cs typeface="Times New Roman" panose="02020603050405020304" pitchFamily="18" charset="0"/>
              </a:rPr>
              <a:t>to the operation of the organization, and this contribution is often described as </a:t>
            </a:r>
            <a:r>
              <a:rPr lang="en-US" sz="2400" b="1" u="sng" dirty="0">
                <a:latin typeface="Times New Roman" panose="02020603050405020304" pitchFamily="18" charset="0"/>
                <a:cs typeface="Times New Roman" panose="02020603050405020304" pitchFamily="18" charset="0"/>
              </a:rPr>
              <a:t>the upside of risk</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t>In simple terms, </a:t>
            </a:r>
            <a:r>
              <a:rPr lang="en-US" sz="2400" b="1" u="sng" dirty="0"/>
              <a:t>the upside of risk </a:t>
            </a:r>
            <a:r>
              <a:rPr lang="en-US" sz="2400" dirty="0"/>
              <a:t>is achieved when </a:t>
            </a:r>
            <a:r>
              <a:rPr lang="en-US" sz="2400" b="1" u="sng" dirty="0"/>
              <a:t>the benefits obtained from taking the risk</a:t>
            </a:r>
            <a:r>
              <a:rPr lang="en-US" sz="2400" dirty="0"/>
              <a:t> are </a:t>
            </a:r>
            <a:r>
              <a:rPr lang="en-US" sz="2400" b="1" u="sng" dirty="0"/>
              <a:t>greater than any benefit </a:t>
            </a:r>
            <a:r>
              <a:rPr lang="en-US" sz="2400" dirty="0"/>
              <a:t>that would have resulted from not </a:t>
            </a:r>
            <a:r>
              <a:rPr lang="en-US" sz="2400" b="1" u="sng" dirty="0"/>
              <a:t>taking</a:t>
            </a:r>
            <a:r>
              <a:rPr lang="en-US" sz="2400" dirty="0"/>
              <a:t> it.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In other words, the organization has received </a:t>
            </a:r>
            <a:r>
              <a:rPr lang="en-US" sz="2400" b="1" u="sng" dirty="0"/>
              <a:t>an overall benefit </a:t>
            </a:r>
            <a:r>
              <a:rPr lang="en-US" sz="2400" dirty="0"/>
              <a:t>from </a:t>
            </a:r>
            <a:r>
              <a:rPr lang="en-US" sz="2400" b="1" u="sng" dirty="0"/>
              <a:t>undertaking the activities </a:t>
            </a:r>
            <a:r>
              <a:rPr lang="en-US" sz="2400" dirty="0"/>
              <a:t>that resulted </a:t>
            </a:r>
            <a:r>
              <a:rPr lang="en-US" sz="2400" b="1" u="sng" dirty="0"/>
              <a:t>in exposure to the risk </a:t>
            </a:r>
            <a:r>
              <a:rPr lang="en-US" sz="2400" dirty="0"/>
              <a:t>or set of risks involved.</a:t>
            </a:r>
          </a:p>
        </p:txBody>
      </p:sp>
    </p:spTree>
    <p:extLst>
      <p:ext uri="{BB962C8B-B14F-4D97-AF65-F5344CB8AC3E}">
        <p14:creationId xmlns:p14="http://schemas.microsoft.com/office/powerpoint/2010/main" val="28269861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882057"/>
            <a:ext cx="10199799"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For example:</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a manufacturing company that produces waste by-products that create a disposal problem may achieve the upside of risk by selling the unwanted byproduct or by identifying a means of adding value to the waste product and selling it as another product stream.</a:t>
            </a:r>
          </a:p>
          <a:p>
            <a:pPr algn="just"/>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 This is an example of identifying a difficulty for the business and, in solving that difficulty, acquiring additional benefits that had not been foreseen and were not otherwise available.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9798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669774" y="1972024"/>
            <a:ext cx="1019979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In simple terms, </a:t>
            </a:r>
            <a:r>
              <a:rPr lang="en-US" sz="2400" b="1" u="sng" dirty="0"/>
              <a:t>the upside of risk </a:t>
            </a:r>
            <a:r>
              <a:rPr lang="en-US" sz="2400" dirty="0"/>
              <a:t>may just be </a:t>
            </a:r>
            <a:r>
              <a:rPr lang="en-US" sz="2400" b="1" u="sng" dirty="0"/>
              <a:t>the reward for taking </a:t>
            </a:r>
            <a:r>
              <a:rPr lang="en-US" sz="2400" dirty="0"/>
              <a:t>the risk </a:t>
            </a:r>
            <a:r>
              <a:rPr lang="en-US" sz="2400" b="1" u="sng" dirty="0"/>
              <a:t>in the first place</a:t>
            </a:r>
            <a:r>
              <a:rPr lang="en-US" sz="2400" dirty="0"/>
              <a:t>.</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solidFill>
                  <a:srgbClr val="FF0000"/>
                </a:solidFill>
              </a:rPr>
              <a:t>For example:  </a:t>
            </a:r>
            <a:r>
              <a:rPr lang="en-US" sz="2400" dirty="0"/>
              <a:t>Climbing a challenging mountain may be </a:t>
            </a:r>
            <a:r>
              <a:rPr lang="en-US" sz="2400" b="1" u="sng" dirty="0"/>
              <a:t>a significant risk</a:t>
            </a:r>
            <a:r>
              <a:rPr lang="en-US" sz="2400" dirty="0"/>
              <a:t>, but </a:t>
            </a:r>
            <a:r>
              <a:rPr lang="en-US" sz="2400" b="1" u="sng" dirty="0"/>
              <a:t>the upside of taking that risk </a:t>
            </a:r>
            <a:r>
              <a:rPr lang="en-US" sz="2400" dirty="0"/>
              <a:t>is when the </a:t>
            </a:r>
            <a:r>
              <a:rPr lang="en-US" sz="2400" b="1" u="sng" dirty="0"/>
              <a:t>climber</a:t>
            </a:r>
            <a:r>
              <a:rPr lang="en-US" sz="2400" dirty="0"/>
              <a:t> has safely reached the </a:t>
            </a:r>
            <a:r>
              <a:rPr lang="en-US" sz="2400" b="1" u="sng" dirty="0"/>
              <a:t>summit and gains that reward</a:t>
            </a:r>
            <a:r>
              <a:rPr lang="en-US" sz="2400" dirty="0"/>
              <a:t>.</a:t>
            </a:r>
          </a:p>
        </p:txBody>
      </p:sp>
    </p:spTree>
    <p:extLst>
      <p:ext uri="{BB962C8B-B14F-4D97-AF65-F5344CB8AC3E}">
        <p14:creationId xmlns:p14="http://schemas.microsoft.com/office/powerpoint/2010/main" val="4094349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998223" y="1953965"/>
            <a:ext cx="9902229" cy="3785652"/>
          </a:xfrm>
          <a:prstGeom prst="rect">
            <a:avLst/>
          </a:prstGeom>
          <a:noFill/>
          <a:ln>
            <a:solidFill>
              <a:schemeClr val="tx1"/>
            </a:solidFill>
          </a:ln>
        </p:spPr>
        <p:txBody>
          <a:bodyPr wrap="square">
            <a:spAutoFit/>
          </a:bodyPr>
          <a:lstStyle/>
          <a:p>
            <a:pPr algn="just"/>
            <a:r>
              <a:rPr lang="en-US" sz="2000" b="1" u="sng" dirty="0">
                <a:solidFill>
                  <a:srgbClr val="FF0000"/>
                </a:solidFill>
              </a:rPr>
              <a:t>Defining the upside of risk:</a:t>
            </a:r>
          </a:p>
          <a:p>
            <a:pPr algn="just"/>
            <a:endParaRPr lang="en-US" sz="2000" b="1" u="sng" dirty="0">
              <a:solidFill>
                <a:srgbClr val="FF0000"/>
              </a:solidFill>
            </a:endParaRPr>
          </a:p>
          <a:p>
            <a:pPr marL="342900" indent="-342900" algn="just">
              <a:buFont typeface="Wingdings" panose="05000000000000000000" pitchFamily="2" charset="2"/>
              <a:buChar char="§"/>
            </a:pPr>
            <a:r>
              <a:rPr lang="en-US" sz="2000" b="1" i="1" u="sng" dirty="0"/>
              <a:t>Fewer disruptions </a:t>
            </a:r>
            <a:r>
              <a:rPr lang="en-US" sz="2000" i="1" dirty="0"/>
              <a:t>to normal operations and </a:t>
            </a:r>
            <a:r>
              <a:rPr lang="en-US" sz="2000" b="1" i="1" u="sng" dirty="0"/>
              <a:t>greater operational efficiency </a:t>
            </a:r>
            <a:r>
              <a:rPr lang="en-US" sz="2000" i="1" dirty="0"/>
              <a:t>resulting in less downside of risk </a:t>
            </a:r>
          </a:p>
          <a:p>
            <a:pPr marL="342900" indent="-342900" algn="just">
              <a:buFont typeface="Wingdings" panose="05000000000000000000" pitchFamily="2" charset="2"/>
              <a:buChar char="§"/>
            </a:pPr>
            <a:r>
              <a:rPr lang="en-US" sz="2000" i="1" dirty="0"/>
              <a:t>Ability to </a:t>
            </a:r>
            <a:r>
              <a:rPr lang="en-US" sz="2000" i="1" u="sng" dirty="0"/>
              <a:t>seize an opportunity </a:t>
            </a:r>
            <a:r>
              <a:rPr lang="en-US" sz="2000" i="1" dirty="0"/>
              <a:t>because </a:t>
            </a:r>
            <a:r>
              <a:rPr lang="en-US" sz="2000" b="1" i="1" u="sng" dirty="0"/>
              <a:t>competitors did not identify </a:t>
            </a:r>
            <a:r>
              <a:rPr lang="en-US" sz="2000" i="1" dirty="0"/>
              <a:t>the </a:t>
            </a:r>
            <a:r>
              <a:rPr lang="en-US" sz="2000" b="1" i="1" u="sng" dirty="0"/>
              <a:t>cost-effective solution to a risky feature of a contract </a:t>
            </a:r>
          </a:p>
          <a:p>
            <a:pPr marL="342900" indent="-342900" algn="just">
              <a:buFont typeface="Wingdings" panose="05000000000000000000" pitchFamily="2" charset="2"/>
              <a:buChar char="§"/>
            </a:pPr>
            <a:r>
              <a:rPr lang="en-US" sz="2000" i="1" dirty="0"/>
              <a:t>Specifically </a:t>
            </a:r>
            <a:r>
              <a:rPr lang="en-US" sz="2000" b="1" i="1" u="sng" dirty="0"/>
              <a:t>identifying positive events </a:t>
            </a:r>
            <a:r>
              <a:rPr lang="en-US" sz="2000" i="1" dirty="0"/>
              <a:t>during </a:t>
            </a:r>
            <a:r>
              <a:rPr lang="en-US" sz="2000" b="1" i="1" u="sng" dirty="0"/>
              <a:t>the risk assessment and deciding </a:t>
            </a:r>
            <a:r>
              <a:rPr lang="en-US" sz="2000" i="1" dirty="0"/>
              <a:t>how to encourage those events </a:t>
            </a:r>
          </a:p>
          <a:p>
            <a:pPr marL="342900" indent="-342900" algn="just">
              <a:buFont typeface="Wingdings" panose="05000000000000000000" pitchFamily="2" charset="2"/>
              <a:buChar char="§"/>
            </a:pPr>
            <a:r>
              <a:rPr lang="en-US" sz="2000" b="1" i="1" u="sng" dirty="0"/>
              <a:t>Opportunity management</a:t>
            </a:r>
            <a:r>
              <a:rPr lang="en-US" sz="2000" i="1" dirty="0"/>
              <a:t>, by completing a detailed review of a </a:t>
            </a:r>
            <a:r>
              <a:rPr lang="en-US" sz="2000" b="1" i="1" u="sng" dirty="0"/>
              <a:t>business opportunity before deciding to embrace it</a:t>
            </a:r>
          </a:p>
          <a:p>
            <a:pPr marL="342900" indent="-342900" algn="just">
              <a:buFont typeface="Wingdings" panose="05000000000000000000" pitchFamily="2" charset="2"/>
              <a:buChar char="§"/>
            </a:pPr>
            <a:r>
              <a:rPr lang="en-US" sz="2000" i="1" dirty="0"/>
              <a:t> </a:t>
            </a:r>
            <a:r>
              <a:rPr lang="en-US" sz="2000" b="1" i="1" u="sng" dirty="0"/>
              <a:t>Achieving a positive outcome in difficult circumstances </a:t>
            </a:r>
            <a:r>
              <a:rPr lang="en-US" sz="2000" i="1" dirty="0"/>
              <a:t>as an </a:t>
            </a:r>
            <a:r>
              <a:rPr lang="en-US" sz="2000" b="1" i="1" u="sng" dirty="0"/>
              <a:t>unintended</a:t>
            </a:r>
            <a:r>
              <a:rPr lang="en-US" sz="2000" i="1" dirty="0"/>
              <a:t> and/or </a:t>
            </a:r>
            <a:r>
              <a:rPr lang="en-US" sz="2000" b="1" i="1" u="sng" dirty="0"/>
              <a:t>automatic</a:t>
            </a:r>
            <a:r>
              <a:rPr lang="en-US" sz="2000" i="1" dirty="0"/>
              <a:t> result of good risk management</a:t>
            </a:r>
          </a:p>
        </p:txBody>
      </p:sp>
    </p:spTree>
    <p:extLst>
      <p:ext uri="{BB962C8B-B14F-4D97-AF65-F5344CB8AC3E}">
        <p14:creationId xmlns:p14="http://schemas.microsoft.com/office/powerpoint/2010/main" val="666895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993598"/>
            <a:ext cx="10046875" cy="3785652"/>
          </a:xfrm>
          <a:prstGeom prst="rect">
            <a:avLst/>
          </a:prstGeom>
          <a:solidFill>
            <a:schemeClr val="bg1">
              <a:lumMod val="75000"/>
            </a:schemeClr>
          </a:solidFill>
        </p:spPr>
        <p:txBody>
          <a:bodyPr wrap="square">
            <a:spAutoFit/>
          </a:bodyPr>
          <a:lstStyle/>
          <a:p>
            <a:pPr algn="just"/>
            <a:r>
              <a:rPr lang="en-US" sz="2400" b="1" dirty="0">
                <a:solidFill>
                  <a:srgbClr val="C0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Consider the case of the vendor in Wall Street, New York City, who set up a stand and sold donuts and coffee to passers-by as they went in and out of their office buildings. </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During the breakfast and lunch hours, he always had long lines of customers waiting. He noticed that the time wait discouraged many customers who left and went elsewhere. </a:t>
            </a:r>
          </a:p>
          <a:p>
            <a:pPr algn="just"/>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6011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9986116" cy="3785652"/>
          </a:xfrm>
          <a:prstGeom prst="rect">
            <a:avLst/>
          </a:prstGeom>
          <a:solidFill>
            <a:schemeClr val="bg1">
              <a:lumMod val="75000"/>
            </a:schemeClr>
          </a:solidFill>
        </p:spPr>
        <p:txBody>
          <a:bodyPr wrap="square">
            <a:spAutoFit/>
          </a:bodyPr>
          <a:lstStyle/>
          <a:p>
            <a:pPr algn="just"/>
            <a:r>
              <a:rPr lang="en-US" sz="240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He also noticed that, as he was a one-man show, the biggest bottleneck preventing him from selling more donuts and coffee was the disproportionate amount of time it took to make change for his customers</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Finally, he put a small basket on the side of his stand filled with dollar bills and coins, trusting his customers to make their own change. </a:t>
            </a: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You might think that customers would accidentally count wrong or intentionally take extra quarters from the basket, but what he found was the opposite – most customers responded by being completely honest, often leaving him with larger-than-normal tips.</a:t>
            </a:r>
          </a:p>
        </p:txBody>
      </p:sp>
    </p:spTree>
    <p:extLst>
      <p:ext uri="{BB962C8B-B14F-4D97-AF65-F5344CB8AC3E}">
        <p14:creationId xmlns:p14="http://schemas.microsoft.com/office/powerpoint/2010/main" val="2840867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of risk</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882057"/>
            <a:ext cx="10042500" cy="3046988"/>
          </a:xfrm>
          <a:prstGeom prst="rect">
            <a:avLst/>
          </a:prstGeom>
          <a:solidFill>
            <a:schemeClr val="bg1">
              <a:lumMod val="75000"/>
            </a:schemeClr>
          </a:solidFill>
        </p:spPr>
        <p:txBody>
          <a:bodyPr wrap="square">
            <a:spAutoFit/>
          </a:bodyPr>
          <a:lstStyle/>
          <a:p>
            <a:pPr algn="just"/>
            <a:r>
              <a:rPr lang="en-US" sz="2400" dirty="0">
                <a:solidFill>
                  <a:srgbClr val="FF0000"/>
                </a:solidFill>
                <a:latin typeface="Times New Roman" panose="02020603050405020304" pitchFamily="18" charset="0"/>
                <a:cs typeface="Times New Roman" panose="02020603050405020304" pitchFamily="18" charset="0"/>
              </a:rPr>
              <a:t>Honesty box and the upside of risk</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Also, he was able to move customers through at twice the pace because he didn’t have to make change. </a:t>
            </a:r>
          </a:p>
          <a:p>
            <a:pPr marL="342900" indent="-342900" algn="just">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In addition, he found that his customers liked being trusted and kept coming back. By extending trust in this way, he was able to double his revenues without adding any new cost.</a:t>
            </a:r>
          </a:p>
        </p:txBody>
      </p:sp>
    </p:spTree>
    <p:extLst>
      <p:ext uri="{BB962C8B-B14F-4D97-AF65-F5344CB8AC3E}">
        <p14:creationId xmlns:p14="http://schemas.microsoft.com/office/powerpoint/2010/main" val="3316158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72877" y="2027363"/>
            <a:ext cx="9902230"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opportunity evaluation </a:t>
            </a:r>
            <a:r>
              <a:rPr lang="en-US" sz="2400" dirty="0">
                <a:latin typeface="Times New Roman" panose="02020603050405020304" pitchFamily="18" charset="0"/>
                <a:cs typeface="Times New Roman" panose="02020603050405020304" pitchFamily="18" charset="0"/>
              </a:rPr>
              <a:t>is designed to identify the additional business opportunities that could arise from </a:t>
            </a:r>
            <a:r>
              <a:rPr lang="en-US" sz="2400" b="1" u="sng" dirty="0">
                <a:latin typeface="Times New Roman" panose="02020603050405020304" pitchFamily="18" charset="0"/>
                <a:cs typeface="Times New Roman" panose="02020603050405020304" pitchFamily="18" charset="0"/>
              </a:rPr>
              <a:t>winning that client business.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evaluation</a:t>
            </a:r>
            <a:r>
              <a:rPr lang="en-US" sz="2400" dirty="0">
                <a:latin typeface="Times New Roman" panose="02020603050405020304" pitchFamily="18" charset="0"/>
                <a:cs typeface="Times New Roman" panose="02020603050405020304" pitchFamily="18" charset="0"/>
              </a:rPr>
              <a:t> will also look at </a:t>
            </a:r>
            <a:r>
              <a:rPr lang="en-US" sz="2400" b="1" u="sng" dirty="0">
                <a:latin typeface="Times New Roman" panose="02020603050405020304" pitchFamily="18" charset="0"/>
                <a:cs typeface="Times New Roman" panose="02020603050405020304" pitchFamily="18" charset="0"/>
              </a:rPr>
              <a:t>the potential disadvantages </a:t>
            </a:r>
            <a:r>
              <a:rPr lang="en-US" sz="2400" dirty="0">
                <a:latin typeface="Times New Roman" panose="02020603050405020304" pitchFamily="18" charset="0"/>
                <a:cs typeface="Times New Roman" panose="02020603050405020304" pitchFamily="18" charset="0"/>
              </a:rPr>
              <a:t>of successfully acquiring the client prospect.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undertaking such an </a:t>
            </a:r>
            <a:r>
              <a:rPr lang="en-US" sz="2400" b="1" u="sng" dirty="0">
                <a:latin typeface="Times New Roman" panose="02020603050405020304" pitchFamily="18" charset="0"/>
                <a:cs typeface="Times New Roman" panose="02020603050405020304" pitchFamily="18" charset="0"/>
              </a:rPr>
              <a:t>opportunity assessment</a:t>
            </a:r>
            <a:r>
              <a:rPr lang="en-US" sz="2400" dirty="0">
                <a:latin typeface="Times New Roman" panose="02020603050405020304" pitchFamily="18" charset="0"/>
                <a:cs typeface="Times New Roman" panose="02020603050405020304" pitchFamily="18" charset="0"/>
              </a:rPr>
              <a:t>, there has to be the possibility that the organization will </a:t>
            </a:r>
            <a:r>
              <a:rPr lang="en-US" sz="2400" b="1" u="sng" dirty="0">
                <a:latin typeface="Times New Roman" panose="02020603050405020304" pitchFamily="18" charset="0"/>
                <a:cs typeface="Times New Roman" panose="02020603050405020304" pitchFamily="18" charset="0"/>
              </a:rPr>
              <a:t>advise the client prospect </a:t>
            </a:r>
            <a:r>
              <a:rPr lang="en-US" sz="2400" dirty="0">
                <a:latin typeface="Times New Roman" panose="02020603050405020304" pitchFamily="18" charset="0"/>
                <a:cs typeface="Times New Roman" panose="02020603050405020304" pitchFamily="18" charset="0"/>
              </a:rPr>
              <a:t>that they do not wish </a:t>
            </a:r>
            <a:r>
              <a:rPr lang="en-US" sz="2400" b="1" u="sng" dirty="0">
                <a:latin typeface="Times New Roman" panose="02020603050405020304" pitchFamily="18" charset="0"/>
                <a:cs typeface="Times New Roman" panose="02020603050405020304" pitchFamily="18" charset="0"/>
              </a:rPr>
              <a:t>to tender for the business</a:t>
            </a:r>
            <a:r>
              <a:rPr lang="en-US" sz="2400" dirty="0">
                <a:latin typeface="Times New Roman" panose="02020603050405020304" pitchFamily="18" charset="0"/>
                <a:cs typeface="Times New Roman" panose="02020603050405020304" pitchFamily="18" charset="0"/>
              </a:rPr>
              <a:t>.</a:t>
            </a:r>
            <a:endParaRPr lang="en-US" sz="2400" dirty="0"/>
          </a:p>
        </p:txBody>
      </p:sp>
    </p:spTree>
    <p:extLst>
      <p:ext uri="{BB962C8B-B14F-4D97-AF65-F5344CB8AC3E}">
        <p14:creationId xmlns:p14="http://schemas.microsoft.com/office/powerpoint/2010/main" val="5183975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980718"/>
            <a:ext cx="10046875"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seeking </a:t>
            </a:r>
            <a:r>
              <a:rPr lang="en-US" sz="2400" b="1" u="sng" dirty="0">
                <a:latin typeface="Times New Roman" panose="02020603050405020304" pitchFamily="18" charset="0"/>
                <a:cs typeface="Times New Roman" panose="02020603050405020304" pitchFamily="18" charset="0"/>
              </a:rPr>
              <a:t>to identify opportunities</a:t>
            </a:r>
            <a:r>
              <a:rPr lang="en-US" sz="2400" dirty="0">
                <a:latin typeface="Times New Roman" panose="02020603050405020304" pitchFamily="18" charset="0"/>
                <a:cs typeface="Times New Roman" panose="02020603050405020304" pitchFamily="18" charset="0"/>
              </a:rPr>
              <a:t>, many organizations </a:t>
            </a:r>
            <a:r>
              <a:rPr lang="en-US" sz="2400" b="1" u="sng" dirty="0">
                <a:latin typeface="Times New Roman" panose="02020603050405020304" pitchFamily="18" charset="0"/>
                <a:cs typeface="Times New Roman" panose="02020603050405020304" pitchFamily="18" charset="0"/>
              </a:rPr>
              <a:t>facilitate a risk assessment workshop</a:t>
            </a:r>
            <a:r>
              <a:rPr lang="en-US" sz="2400" dirty="0">
                <a:latin typeface="Times New Roman" panose="02020603050405020304" pitchFamily="18" charset="0"/>
                <a:cs typeface="Times New Roman" panose="02020603050405020304" pitchFamily="18" charset="0"/>
              </a:rPr>
              <a:t> that seeks to identify and </a:t>
            </a:r>
            <a:r>
              <a:rPr lang="en-US" sz="2400" b="1" u="sng" dirty="0">
                <a:latin typeface="Times New Roman" panose="02020603050405020304" pitchFamily="18" charset="0"/>
                <a:cs typeface="Times New Roman" panose="02020603050405020304" pitchFamily="18" charset="0"/>
              </a:rPr>
              <a:t>analyze hazards and opportunities at the same time</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t>One of the challenges when undertaking </a:t>
            </a:r>
            <a:r>
              <a:rPr lang="en-US" sz="2400" b="1" u="sng" dirty="0"/>
              <a:t>a risk assessment workshop </a:t>
            </a:r>
            <a:r>
              <a:rPr lang="en-US" sz="2400" dirty="0"/>
              <a:t>that covers both </a:t>
            </a:r>
            <a:r>
              <a:rPr lang="en-US" sz="2400" b="1" u="sng" dirty="0"/>
              <a:t>opportunities and hazards </a:t>
            </a:r>
            <a:r>
              <a:rPr lang="en-US" sz="2400" dirty="0"/>
              <a:t>is that </a:t>
            </a:r>
            <a:r>
              <a:rPr lang="en-US" sz="2400" b="1" u="sng" dirty="0"/>
              <a:t>a wide range </a:t>
            </a:r>
            <a:r>
              <a:rPr lang="en-US" sz="2400" dirty="0"/>
              <a:t>of people will need to </a:t>
            </a:r>
            <a:r>
              <a:rPr lang="en-US" sz="2400" b="1" u="sng" dirty="0"/>
              <a:t>attend the workshop</a:t>
            </a:r>
            <a:r>
              <a:rPr lang="en-US" sz="2400" dirty="0"/>
              <a:t>.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b="1" u="sng" dirty="0"/>
              <a:t>Hazards</a:t>
            </a:r>
            <a:r>
              <a:rPr lang="en-US" sz="2400" dirty="0"/>
              <a:t> tend to be </a:t>
            </a:r>
            <a:r>
              <a:rPr lang="en-US" sz="2400" u="sng" dirty="0"/>
              <a:t>operational-</a:t>
            </a:r>
            <a:r>
              <a:rPr lang="en-US" sz="2400" dirty="0"/>
              <a:t> and </a:t>
            </a:r>
            <a:r>
              <a:rPr lang="en-US" sz="2400" b="1" u="sng" dirty="0"/>
              <a:t>compliance-related,</a:t>
            </a:r>
            <a:r>
              <a:rPr lang="en-US" sz="2400" dirty="0"/>
              <a:t> whereas </a:t>
            </a:r>
            <a:r>
              <a:rPr lang="en-US" sz="2400" b="1" u="sng" dirty="0"/>
              <a:t>opportunities</a:t>
            </a:r>
            <a:r>
              <a:rPr lang="en-US" sz="2400" dirty="0"/>
              <a:t> tend to be associated with </a:t>
            </a:r>
            <a:r>
              <a:rPr lang="en-US" sz="2400" b="1" u="sng" dirty="0"/>
              <a:t>strategy and tactics</a:t>
            </a:r>
            <a:r>
              <a:rPr lang="en-US" sz="2400" dirty="0"/>
              <a:t>. </a:t>
            </a:r>
          </a:p>
        </p:txBody>
      </p:sp>
    </p:spTree>
    <p:extLst>
      <p:ext uri="{BB962C8B-B14F-4D97-AF65-F5344CB8AC3E}">
        <p14:creationId xmlns:p14="http://schemas.microsoft.com/office/powerpoint/2010/main" val="1727087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Opportunity assessment: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27073" y="1980718"/>
            <a:ext cx="10046875"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As with hazard risks, </a:t>
            </a:r>
            <a:r>
              <a:rPr lang="en-US" sz="2400" b="1" u="sng" dirty="0"/>
              <a:t>the identification and analysis of opportunities </a:t>
            </a:r>
            <a:r>
              <a:rPr lang="en-US" sz="2400" dirty="0"/>
              <a:t>has to be followed by </a:t>
            </a:r>
            <a:r>
              <a:rPr lang="en-US" sz="2400" b="1" u="sng" dirty="0"/>
              <a:t>evaluation of the opportunities </a:t>
            </a:r>
            <a:r>
              <a:rPr lang="en-US" sz="2400" dirty="0"/>
              <a:t>and the identification of </a:t>
            </a:r>
            <a:r>
              <a:rPr lang="en-US" sz="2400" b="1" u="sng" dirty="0"/>
              <a:t>actions or controls </a:t>
            </a:r>
            <a:r>
              <a:rPr lang="en-US" sz="2400" dirty="0"/>
              <a:t>that will need to be in place to ensure that the </a:t>
            </a:r>
            <a:r>
              <a:rPr lang="en-US" sz="2400" b="1" u="sng" dirty="0"/>
              <a:t>anticipated benefits </a:t>
            </a:r>
            <a:r>
              <a:rPr lang="en-US" sz="2400" dirty="0"/>
              <a:t>are more likely to be achieved.</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The </a:t>
            </a:r>
            <a:r>
              <a:rPr lang="en-US" sz="2400" b="1" u="sng" dirty="0"/>
              <a:t>opportunity assessment methodology </a:t>
            </a:r>
            <a:r>
              <a:rPr lang="en-US" sz="2400" dirty="0"/>
              <a:t>will need to be applied to the opportunities that have been </a:t>
            </a:r>
            <a:r>
              <a:rPr lang="en-US" sz="2400" b="1" u="sng" dirty="0"/>
              <a:t>identified</a:t>
            </a:r>
            <a:r>
              <a:rPr lang="en-US" sz="2400" dirty="0"/>
              <a:t>, </a:t>
            </a:r>
            <a:r>
              <a:rPr lang="en-US" sz="2400" b="1" u="sng" dirty="0"/>
              <a:t>analyzed and recorded </a:t>
            </a:r>
            <a:r>
              <a:rPr lang="en-US" sz="2400" dirty="0"/>
              <a:t>on the risk </a:t>
            </a:r>
            <a:r>
              <a:rPr lang="en-US" sz="2400" b="1" u="sng" dirty="0"/>
              <a:t>matrix</a:t>
            </a:r>
            <a:r>
              <a:rPr lang="en-US" sz="2400" dirty="0"/>
              <a:t>.</a:t>
            </a:r>
          </a:p>
        </p:txBody>
      </p:sp>
    </p:spTree>
    <p:extLst>
      <p:ext uri="{BB962C8B-B14F-4D97-AF65-F5344CB8AC3E}">
        <p14:creationId xmlns:p14="http://schemas.microsoft.com/office/powerpoint/2010/main" val="2246195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87358"/>
            <a:ext cx="9995408"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One of the features of the </a:t>
            </a:r>
            <a:r>
              <a:rPr lang="en-US" sz="2400" b="1" u="sng" dirty="0">
                <a:latin typeface="Times New Roman" panose="02020603050405020304" pitchFamily="18" charset="0"/>
                <a:cs typeface="Times New Roman" panose="02020603050405020304" pitchFamily="18" charset="0"/>
              </a:rPr>
              <a:t>enterprise risk management approach </a:t>
            </a:r>
            <a:r>
              <a:rPr lang="en-US" sz="2400" dirty="0">
                <a:latin typeface="Times New Roman" panose="02020603050405020304" pitchFamily="18" charset="0"/>
                <a:cs typeface="Times New Roman" panose="02020603050405020304" pitchFamily="18" charset="0"/>
              </a:rPr>
              <a:t>is to develop </a:t>
            </a:r>
            <a:r>
              <a:rPr lang="en-US" sz="2400" b="1" u="sng" dirty="0">
                <a:latin typeface="Times New Roman" panose="02020603050405020304" pitchFamily="18" charset="0"/>
                <a:cs typeface="Times New Roman" panose="02020603050405020304" pitchFamily="18" charset="0"/>
              </a:rPr>
              <a:t>a consolidated view </a:t>
            </a:r>
            <a:r>
              <a:rPr lang="en-US" sz="2400" dirty="0">
                <a:latin typeface="Times New Roman" panose="02020603050405020304" pitchFamily="18" charset="0"/>
                <a:cs typeface="Times New Roman" panose="02020603050405020304" pitchFamily="18" charset="0"/>
              </a:rPr>
              <a:t>of the </a:t>
            </a:r>
            <a:r>
              <a:rPr lang="en-US" sz="2400" b="1" u="sng" dirty="0">
                <a:latin typeface="Times New Roman" panose="02020603050405020304" pitchFamily="18" charset="0"/>
                <a:cs typeface="Times New Roman" panose="02020603050405020304" pitchFamily="18" charset="0"/>
              </a:rPr>
              <a:t>risk exposure of the organization</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 approach based on calculating </a:t>
            </a:r>
            <a:r>
              <a:rPr lang="en-US" sz="2400" b="1" u="sng" dirty="0">
                <a:latin typeface="Times New Roman" panose="02020603050405020304" pitchFamily="18" charset="0"/>
                <a:cs typeface="Times New Roman" panose="02020603050405020304" pitchFamily="18" charset="0"/>
              </a:rPr>
              <a:t>the total risk exposure </a:t>
            </a:r>
            <a:r>
              <a:rPr lang="en-US" sz="2400" dirty="0">
                <a:latin typeface="Times New Roman" panose="02020603050405020304" pitchFamily="18" charset="0"/>
                <a:cs typeface="Times New Roman" panose="02020603050405020304" pitchFamily="18" charset="0"/>
              </a:rPr>
              <a:t>of an organization is similar to the approach taken to </a:t>
            </a:r>
            <a:r>
              <a:rPr lang="en-US" sz="2400" b="1" u="sng" dirty="0">
                <a:latin typeface="Times New Roman" panose="02020603050405020304" pitchFamily="18" charset="0"/>
                <a:cs typeface="Times New Roman" panose="02020603050405020304" pitchFamily="18" charset="0"/>
              </a:rPr>
              <a:t>the measurement and quantification of risk</a:t>
            </a:r>
            <a:r>
              <a:rPr lang="en-US" sz="2400" dirty="0">
                <a:latin typeface="Times New Roman" panose="02020603050405020304" pitchFamily="18" charset="0"/>
                <a:cs typeface="Times New Roman" panose="02020603050405020304" pitchFamily="18" charset="0"/>
              </a:rPr>
              <a:t> in operational risk management.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idea of </a:t>
            </a:r>
            <a:r>
              <a:rPr lang="en-US" sz="2400" b="1" u="sng" dirty="0">
                <a:latin typeface="Times New Roman" panose="02020603050405020304" pitchFamily="18" charset="0"/>
                <a:cs typeface="Times New Roman" panose="02020603050405020304" pitchFamily="18" charset="0"/>
              </a:rPr>
              <a:t>a ‘riskiness index’ </a:t>
            </a:r>
            <a:r>
              <a:rPr lang="en-US" sz="2400" dirty="0">
                <a:latin typeface="Times New Roman" panose="02020603050405020304" pitchFamily="18" charset="0"/>
                <a:cs typeface="Times New Roman" panose="02020603050405020304" pitchFamily="18" charset="0"/>
              </a:rPr>
              <a:t>is to present </a:t>
            </a:r>
            <a:r>
              <a:rPr lang="en-US" sz="2400" b="1" u="sng" dirty="0">
                <a:latin typeface="Times New Roman" panose="02020603050405020304" pitchFamily="18" charset="0"/>
                <a:cs typeface="Times New Roman" panose="02020603050405020304" pitchFamily="18" charset="0"/>
              </a:rPr>
              <a:t>a semi-quantitative approach </a:t>
            </a:r>
            <a:r>
              <a:rPr lang="en-US" sz="2400" dirty="0">
                <a:latin typeface="Times New Roman" panose="02020603050405020304" pitchFamily="18" charset="0"/>
                <a:cs typeface="Times New Roman" panose="02020603050405020304" pitchFamily="18" charset="0"/>
              </a:rPr>
              <a:t>that takes a snapshot of the overall level of risk embedded in the organization. </a:t>
            </a:r>
            <a:endParaRPr lang="en-US" sz="2400" dirty="0"/>
          </a:p>
        </p:txBody>
      </p:sp>
    </p:spTree>
    <p:extLst>
      <p:ext uri="{BB962C8B-B14F-4D97-AF65-F5344CB8AC3E}">
        <p14:creationId xmlns:p14="http://schemas.microsoft.com/office/powerpoint/2010/main" val="11264102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F5765BE-D6B3-45B3-B53C-094BCC4B04A4}"/>
              </a:ext>
            </a:extLst>
          </p:cNvPr>
          <p:cNvSpPr txBox="1"/>
          <p:nvPr/>
        </p:nvSpPr>
        <p:spPr>
          <a:xfrm>
            <a:off x="1874165" y="1972272"/>
            <a:ext cx="9902229" cy="230832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overall level of risk will take account of </a:t>
            </a:r>
            <a:r>
              <a:rPr lang="en-US" sz="2400" b="1" u="sng" dirty="0">
                <a:latin typeface="Times New Roman" panose="02020603050405020304" pitchFamily="18" charset="0"/>
                <a:cs typeface="Times New Roman" panose="02020603050405020304" pitchFamily="18" charset="0"/>
              </a:rPr>
              <a:t>the strategy currently </a:t>
            </a:r>
            <a:r>
              <a:rPr lang="en-US" sz="2400" dirty="0">
                <a:latin typeface="Times New Roman" panose="02020603050405020304" pitchFamily="18" charset="0"/>
                <a:cs typeface="Times New Roman" panose="02020603050405020304" pitchFamily="18" charset="0"/>
              </a:rPr>
              <a:t>being followed by the organization, the projects that are in progress, and the nature of </a:t>
            </a:r>
            <a:r>
              <a:rPr lang="en-US" sz="2400" b="1" u="sng" dirty="0">
                <a:latin typeface="Times New Roman" panose="02020603050405020304" pitchFamily="18" charset="0"/>
                <a:cs typeface="Times New Roman" panose="02020603050405020304" pitchFamily="18" charset="0"/>
              </a:rPr>
              <a:t>the routine operations </a:t>
            </a:r>
            <a:r>
              <a:rPr lang="en-US" sz="2400" dirty="0">
                <a:latin typeface="Times New Roman" panose="02020603050405020304" pitchFamily="18" charset="0"/>
                <a:cs typeface="Times New Roman" panose="02020603050405020304" pitchFamily="18" charset="0"/>
              </a:rPr>
              <a:t>being undertaken.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Riskiness index </a:t>
            </a:r>
            <a:r>
              <a:rPr lang="en-US" sz="2400" dirty="0">
                <a:latin typeface="Times New Roman" panose="02020603050405020304" pitchFamily="18" charset="0"/>
                <a:cs typeface="Times New Roman" panose="02020603050405020304" pitchFamily="18" charset="0"/>
              </a:rPr>
              <a:t>approach can </a:t>
            </a:r>
            <a:r>
              <a:rPr lang="en-US" sz="2400" b="1" u="sng" dirty="0">
                <a:latin typeface="Times New Roman" panose="02020603050405020304" pitchFamily="18" charset="0"/>
                <a:cs typeface="Times New Roman" panose="02020603050405020304" pitchFamily="18" charset="0"/>
              </a:rPr>
              <a:t>offer an opportunity </a:t>
            </a:r>
            <a:r>
              <a:rPr lang="en-US" sz="2400" dirty="0">
                <a:latin typeface="Times New Roman" panose="02020603050405020304" pitchFamily="18" charset="0"/>
                <a:cs typeface="Times New Roman" panose="02020603050405020304" pitchFamily="18" charset="0"/>
              </a:rPr>
              <a:t>to </a:t>
            </a:r>
            <a:r>
              <a:rPr lang="en-US" sz="2400" b="1" u="sng" dirty="0">
                <a:latin typeface="Times New Roman" panose="02020603050405020304" pitchFamily="18" charset="0"/>
                <a:cs typeface="Times New Roman" panose="02020603050405020304" pitchFamily="18" charset="0"/>
              </a:rPr>
              <a:t>benchmark risk management </a:t>
            </a:r>
            <a:r>
              <a:rPr lang="en-US" sz="2400" dirty="0">
                <a:latin typeface="Times New Roman" panose="02020603050405020304" pitchFamily="18" charset="0"/>
                <a:cs typeface="Times New Roman" panose="02020603050405020304" pitchFamily="18" charset="0"/>
              </a:rPr>
              <a:t>performance and </a:t>
            </a:r>
            <a:r>
              <a:rPr lang="en-US" sz="2400" b="1" u="sng" dirty="0">
                <a:latin typeface="Times New Roman" panose="02020603050405020304" pitchFamily="18" charset="0"/>
                <a:cs typeface="Times New Roman" panose="02020603050405020304" pitchFamily="18" charset="0"/>
              </a:rPr>
              <a:t>track changes </a:t>
            </a:r>
            <a:r>
              <a:rPr lang="en-US" sz="2400" dirty="0">
                <a:latin typeface="Times New Roman" panose="02020603050405020304" pitchFamily="18" charset="0"/>
                <a:cs typeface="Times New Roman" panose="02020603050405020304" pitchFamily="18" charset="0"/>
              </a:rPr>
              <a:t>over time.</a:t>
            </a:r>
            <a:endParaRPr lang="en-US" sz="2400" dirty="0"/>
          </a:p>
        </p:txBody>
      </p:sp>
    </p:spTree>
    <p:extLst>
      <p:ext uri="{BB962C8B-B14F-4D97-AF65-F5344CB8AC3E}">
        <p14:creationId xmlns:p14="http://schemas.microsoft.com/office/powerpoint/2010/main" val="37739987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2" y="2038695"/>
            <a:ext cx="10033623"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Calculating the </a:t>
            </a:r>
            <a:r>
              <a:rPr lang="en-US" sz="2400" b="1" i="0" u="sng" dirty="0">
                <a:solidFill>
                  <a:srgbClr val="000000"/>
                </a:solidFill>
                <a:effectLst/>
                <a:latin typeface="SabonLTStd-Roman"/>
              </a:rPr>
              <a:t>riskiness index </a:t>
            </a:r>
            <a:r>
              <a:rPr lang="en-US" sz="2400" b="0" i="0" dirty="0">
                <a:solidFill>
                  <a:srgbClr val="000000"/>
                </a:solidFill>
                <a:effectLst/>
                <a:latin typeface="SabonLTStd-Roman"/>
              </a:rPr>
              <a:t>of an organization requires </a:t>
            </a:r>
            <a:r>
              <a:rPr lang="en-US" sz="2400" b="1" i="0" u="sng" dirty="0">
                <a:solidFill>
                  <a:srgbClr val="000000"/>
                </a:solidFill>
                <a:effectLst/>
                <a:latin typeface="SabonLTStd-Roman"/>
              </a:rPr>
              <a:t>identification</a:t>
            </a:r>
            <a:r>
              <a:rPr lang="en-US" sz="2400" b="0" i="0" dirty="0">
                <a:solidFill>
                  <a:srgbClr val="000000"/>
                </a:solidFill>
                <a:effectLst/>
                <a:latin typeface="SabonLTStd-Roman"/>
              </a:rPr>
              <a:t> of the hazard risks actually being taken by that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In other words, </a:t>
            </a:r>
            <a:r>
              <a:rPr lang="en-US" sz="2400" b="1" i="0" u="sng" dirty="0">
                <a:solidFill>
                  <a:srgbClr val="000000"/>
                </a:solidFill>
                <a:effectLst/>
                <a:latin typeface="SabonLTStd-Roman"/>
              </a:rPr>
              <a:t>evaluating the riskiness index </a:t>
            </a:r>
            <a:r>
              <a:rPr lang="en-US" sz="2400" b="0" i="0" dirty="0">
                <a:solidFill>
                  <a:srgbClr val="000000"/>
                </a:solidFill>
                <a:effectLst/>
                <a:latin typeface="SabonLTStd-Roman"/>
              </a:rPr>
              <a:t>of an organization helps to </a:t>
            </a:r>
            <a:r>
              <a:rPr lang="en-US" sz="2400" b="1" i="0" u="sng" dirty="0">
                <a:solidFill>
                  <a:srgbClr val="000000"/>
                </a:solidFill>
                <a:effectLst/>
                <a:latin typeface="SabonLTStd-Roman"/>
              </a:rPr>
              <a:t>identify the actual risk exposure </a:t>
            </a:r>
            <a:r>
              <a:rPr lang="en-US" sz="2400" b="0" i="0" dirty="0">
                <a:solidFill>
                  <a:srgbClr val="000000"/>
                </a:solidFill>
                <a:effectLst/>
                <a:latin typeface="SabonLTStd-Roman"/>
              </a:rPr>
              <a:t>of that organization.</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b="0" i="0" dirty="0">
                <a:solidFill>
                  <a:srgbClr val="000000"/>
                </a:solidFill>
                <a:effectLst/>
                <a:latin typeface="SabonLTStd-Roman"/>
              </a:rPr>
              <a:t> Having identified the </a:t>
            </a:r>
            <a:r>
              <a:rPr lang="en-US" sz="2400" b="1" i="0" u="sng" dirty="0">
                <a:solidFill>
                  <a:srgbClr val="000000"/>
                </a:solidFill>
                <a:effectLst/>
                <a:latin typeface="SabonLTStd-Roman"/>
              </a:rPr>
              <a:t>actual level of risk embedded </a:t>
            </a:r>
            <a:r>
              <a:rPr lang="en-US" sz="2400" b="0" i="0" dirty="0">
                <a:solidFill>
                  <a:srgbClr val="000000"/>
                </a:solidFill>
                <a:effectLst/>
                <a:latin typeface="SabonLTStd-Roman"/>
              </a:rPr>
              <a:t>within an organization, the board of that organization can then ask whether </a:t>
            </a:r>
            <a:r>
              <a:rPr lang="en-US" sz="2400" b="1" i="0" u="sng" dirty="0">
                <a:solidFill>
                  <a:srgbClr val="000000"/>
                </a:solidFill>
                <a:effectLst/>
                <a:latin typeface="SabonLTStd-Roman"/>
              </a:rPr>
              <a:t>the portfolio of risks </a:t>
            </a:r>
            <a:r>
              <a:rPr lang="en-US" sz="2400" b="0" i="0" dirty="0">
                <a:solidFill>
                  <a:srgbClr val="000000"/>
                </a:solidFill>
                <a:effectLst/>
                <a:latin typeface="SabonLTStd-Roman"/>
              </a:rPr>
              <a:t>is</a:t>
            </a:r>
            <a:r>
              <a:rPr lang="en-US" sz="2400" dirty="0"/>
              <a:t> within the </a:t>
            </a:r>
            <a:r>
              <a:rPr lang="en-US" sz="2400" b="1" u="sng" dirty="0"/>
              <a:t>risk appetite and/or the risk capacity </a:t>
            </a:r>
            <a:r>
              <a:rPr lang="en-US" sz="2400" dirty="0"/>
              <a:t>of the organization and compatible </a:t>
            </a:r>
            <a:r>
              <a:rPr lang="en-US" sz="2400" b="1" u="sng" dirty="0"/>
              <a:t>with the risk attitude of the board.</a:t>
            </a:r>
          </a:p>
          <a:p>
            <a:pPr algn="just"/>
            <a:endParaRPr lang="en-US" sz="2400" dirty="0"/>
          </a:p>
        </p:txBody>
      </p:sp>
    </p:spTree>
    <p:extLst>
      <p:ext uri="{BB962C8B-B14F-4D97-AF65-F5344CB8AC3E}">
        <p14:creationId xmlns:p14="http://schemas.microsoft.com/office/powerpoint/2010/main" val="4207858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Riskiness index:</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951243" y="2119940"/>
            <a:ext cx="10033623" cy="3170099"/>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000" dirty="0">
                <a:solidFill>
                  <a:srgbClr val="C00000"/>
                </a:solidFill>
              </a:rPr>
              <a:t>For example: </a:t>
            </a:r>
            <a:r>
              <a:rPr lang="en-US" sz="2000" dirty="0"/>
              <a:t>The 2016 version of the UK Corporate Governance Code contains the following: requirement for companies listed on the London Stock Exchange:</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ü"/>
            </a:pPr>
            <a:r>
              <a:rPr lang="en-US" sz="2000" dirty="0"/>
              <a:t>The board is responsible for determining the nature and extent of the principal risks it is willing to take in achieving its strategic objectives.</a:t>
            </a:r>
          </a:p>
          <a:p>
            <a:pPr marL="342900" indent="-342900" algn="just">
              <a:buFont typeface="Wingdings" panose="05000000000000000000" pitchFamily="2" charset="2"/>
              <a:buChar char="ü"/>
            </a:pPr>
            <a:endParaRPr lang="en-US" sz="2000" dirty="0"/>
          </a:p>
          <a:p>
            <a:pPr marL="342900" indent="-342900" algn="just">
              <a:buFont typeface="Wingdings" panose="05000000000000000000" pitchFamily="2" charset="2"/>
              <a:buChar char="ü"/>
            </a:pPr>
            <a:r>
              <a:rPr lang="en-US" sz="2000" dirty="0"/>
              <a:t>Organizations should be careful to ensure that, having identified the risks that they are taking by a mechanism similar to calculating the riskiness index, the board does not then simply decide that the risks it is currently taking must be the same as the risks it is willing to take.</a:t>
            </a:r>
          </a:p>
        </p:txBody>
      </p:sp>
    </p:spTree>
    <p:extLst>
      <p:ext uri="{BB962C8B-B14F-4D97-AF65-F5344CB8AC3E}">
        <p14:creationId xmlns:p14="http://schemas.microsoft.com/office/powerpoint/2010/main" val="232920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strategy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10046272"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SabonLTStd-Roman"/>
              </a:rPr>
              <a:t>Organizations will have </a:t>
            </a:r>
            <a:r>
              <a:rPr lang="en-US" sz="2400" b="1" i="0" u="sng" dirty="0">
                <a:solidFill>
                  <a:srgbClr val="000000"/>
                </a:solidFill>
                <a:effectLst/>
                <a:latin typeface="SabonLTStd-Roman"/>
              </a:rPr>
              <a:t>a mission statement</a:t>
            </a:r>
            <a:r>
              <a:rPr lang="en-US" sz="2400" b="0" i="0" dirty="0">
                <a:solidFill>
                  <a:srgbClr val="000000"/>
                </a:solidFill>
                <a:effectLst/>
                <a:latin typeface="SabonLTStd-Roman"/>
              </a:rPr>
              <a:t>, together with a set of corporate objectives and an </a:t>
            </a:r>
            <a:r>
              <a:rPr lang="en-US" sz="2400" b="1" u="sng" dirty="0">
                <a:solidFill>
                  <a:srgbClr val="000000"/>
                </a:solidFill>
                <a:latin typeface="SabonLTStd-Roman"/>
              </a:rPr>
              <a:t>understanding of the expectations </a:t>
            </a:r>
            <a:r>
              <a:rPr lang="en-US" sz="2400" dirty="0">
                <a:solidFill>
                  <a:srgbClr val="000000"/>
                </a:solidFill>
                <a:latin typeface="SabonLTStd-Roman"/>
              </a:rPr>
              <a:t>of the </a:t>
            </a:r>
            <a:r>
              <a:rPr lang="en-US" sz="2400" b="1" u="sng" dirty="0">
                <a:solidFill>
                  <a:srgbClr val="000000"/>
                </a:solidFill>
                <a:latin typeface="SabonLTStd-Roman"/>
              </a:rPr>
              <a:t>different stakeholders </a:t>
            </a:r>
            <a:r>
              <a:rPr lang="en-US" sz="2400" dirty="0">
                <a:solidFill>
                  <a:srgbClr val="000000"/>
                </a:solidFill>
                <a:latin typeface="SabonLTStd-Roman"/>
              </a:rPr>
              <a:t>in the organization.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 board of the organization then needs to </a:t>
            </a:r>
            <a:r>
              <a:rPr lang="en-US" sz="2400" b="1" u="sng" dirty="0">
                <a:solidFill>
                  <a:srgbClr val="000000"/>
                </a:solidFill>
                <a:latin typeface="SabonLTStd-Roman"/>
              </a:rPr>
              <a:t>develop an effective and efficient strategy </a:t>
            </a:r>
            <a:r>
              <a:rPr lang="en-US" sz="2400" dirty="0">
                <a:solidFill>
                  <a:srgbClr val="000000"/>
                </a:solidFill>
                <a:latin typeface="SabonLTStd-Roman"/>
              </a:rPr>
              <a:t>that will deliver exactly </a:t>
            </a:r>
            <a:r>
              <a:rPr lang="en-US" sz="2400" b="1" u="sng" dirty="0">
                <a:solidFill>
                  <a:srgbClr val="000000"/>
                </a:solidFill>
                <a:latin typeface="SabonLTStd-Roman"/>
              </a:rPr>
              <a:t>what is expected </a:t>
            </a:r>
            <a:r>
              <a:rPr lang="en-US" sz="2400" dirty="0">
                <a:solidFill>
                  <a:srgbClr val="000000"/>
                </a:solidFill>
                <a:latin typeface="SabonLTStd-Roman"/>
              </a:rPr>
              <a:t>in terms of the mission, objectives and expectations.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 In order to make </a:t>
            </a:r>
            <a:r>
              <a:rPr lang="en-US" sz="2400" b="1" u="sng" dirty="0">
                <a:solidFill>
                  <a:srgbClr val="000000"/>
                </a:solidFill>
                <a:latin typeface="SabonLTStd-Roman"/>
              </a:rPr>
              <a:t>correct strategic decisions</a:t>
            </a:r>
            <a:r>
              <a:rPr lang="en-US" sz="2400" dirty="0">
                <a:solidFill>
                  <a:srgbClr val="000000"/>
                </a:solidFill>
                <a:latin typeface="SabonLTStd-Roman"/>
              </a:rPr>
              <a:t>, the board of the organization will need </a:t>
            </a:r>
            <a:r>
              <a:rPr lang="en-US" sz="2400" b="1" u="sng" dirty="0">
                <a:solidFill>
                  <a:srgbClr val="000000"/>
                </a:solidFill>
                <a:latin typeface="SabonLTStd-Roman"/>
              </a:rPr>
              <a:t>access to risk information</a:t>
            </a:r>
            <a:r>
              <a:rPr lang="en-US" sz="2400" dirty="0">
                <a:solidFill>
                  <a:srgbClr val="000000"/>
                </a:solidFill>
                <a:latin typeface="SabonLTStd-Roman"/>
              </a:rPr>
              <a:t>.</a:t>
            </a:r>
          </a:p>
        </p:txBody>
      </p:sp>
    </p:spTree>
    <p:extLst>
      <p:ext uri="{BB962C8B-B14F-4D97-AF65-F5344CB8AC3E}">
        <p14:creationId xmlns:p14="http://schemas.microsoft.com/office/powerpoint/2010/main" val="2949327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strategy</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9715570" cy="193899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 A risk </a:t>
            </a:r>
            <a:r>
              <a:rPr lang="en-US" sz="2400" b="1" u="sng" dirty="0">
                <a:solidFill>
                  <a:srgbClr val="000000"/>
                </a:solidFill>
                <a:latin typeface="SabonLTStd-Roman"/>
              </a:rPr>
              <a:t>assessment</a:t>
            </a:r>
            <a:r>
              <a:rPr lang="en-US" sz="2400" dirty="0">
                <a:solidFill>
                  <a:srgbClr val="000000"/>
                </a:solidFill>
                <a:latin typeface="SabonLTStd-Roman"/>
              </a:rPr>
              <a:t> of the </a:t>
            </a:r>
            <a:r>
              <a:rPr lang="en-US" sz="2400" b="1" u="sng" dirty="0">
                <a:solidFill>
                  <a:srgbClr val="000000"/>
                </a:solidFill>
                <a:latin typeface="SabonLTStd-Roman"/>
              </a:rPr>
              <a:t>proposed strategy</a:t>
            </a:r>
            <a:r>
              <a:rPr lang="en-US" sz="2400" dirty="0">
                <a:solidFill>
                  <a:srgbClr val="000000"/>
                </a:solidFill>
                <a:latin typeface="SabonLTStd-Roman"/>
              </a:rPr>
              <a:t>, together with a risk assessment of </a:t>
            </a:r>
            <a:r>
              <a:rPr lang="en-US" sz="2400" b="1" u="sng" dirty="0">
                <a:solidFill>
                  <a:srgbClr val="000000"/>
                </a:solidFill>
                <a:latin typeface="SabonLTStd-Roman"/>
              </a:rPr>
              <a:t>any viable alternative strategies</a:t>
            </a:r>
            <a:r>
              <a:rPr lang="en-US" sz="2400" dirty="0">
                <a:solidFill>
                  <a:srgbClr val="000000"/>
                </a:solidFill>
                <a:latin typeface="SabonLTStd-Roman"/>
              </a:rPr>
              <a:t>, should be undertaken.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 availability of this </a:t>
            </a:r>
            <a:r>
              <a:rPr lang="en-US" sz="2400" b="1" u="sng" dirty="0">
                <a:solidFill>
                  <a:srgbClr val="000000"/>
                </a:solidFill>
                <a:latin typeface="SabonLTStd-Roman"/>
              </a:rPr>
              <a:t>risk assessment information </a:t>
            </a:r>
            <a:r>
              <a:rPr lang="en-US" sz="2400" dirty="0">
                <a:solidFill>
                  <a:srgbClr val="000000"/>
                </a:solidFill>
                <a:latin typeface="SabonLTStd-Roman"/>
              </a:rPr>
              <a:t>will ensure that the strategic </a:t>
            </a:r>
            <a:r>
              <a:rPr lang="en-US" sz="2400" b="1" u="sng" dirty="0">
                <a:solidFill>
                  <a:srgbClr val="000000"/>
                </a:solidFill>
                <a:latin typeface="SabonLTStd-Roman"/>
              </a:rPr>
              <a:t>decisions are more likely to be correct</a:t>
            </a:r>
            <a:r>
              <a:rPr lang="en-US" sz="2400" dirty="0">
                <a:solidFill>
                  <a:srgbClr val="000000"/>
                </a:solidFill>
                <a:latin typeface="SabonLTStd-Roman"/>
              </a:rPr>
              <a:t>.</a:t>
            </a:r>
          </a:p>
        </p:txBody>
      </p:sp>
    </p:spTree>
    <p:extLst>
      <p:ext uri="{BB962C8B-B14F-4D97-AF65-F5344CB8AC3E}">
        <p14:creationId xmlns:p14="http://schemas.microsoft.com/office/powerpoint/2010/main" val="4185651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10007118" cy="4154984"/>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It is essential that every organization adopts </a:t>
            </a:r>
            <a:r>
              <a:rPr lang="en-US" sz="2400" b="1" u="sng" dirty="0">
                <a:solidFill>
                  <a:srgbClr val="000000"/>
                </a:solidFill>
                <a:latin typeface="SabonLTStd-Roman"/>
              </a:rPr>
              <a:t>the correct core processes. </a:t>
            </a:r>
          </a:p>
          <a:p>
            <a:pPr marL="342900" indent="-342900" algn="just">
              <a:buFont typeface="Wingdings" panose="05000000000000000000" pitchFamily="2" charset="2"/>
              <a:buChar char="§"/>
            </a:pPr>
            <a:endParaRPr lang="en-US" sz="2400" b="1" u="sng"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A core process may be considered as the collection of </a:t>
            </a:r>
            <a:r>
              <a:rPr lang="en-US" sz="2400" b="1" u="sng" dirty="0">
                <a:solidFill>
                  <a:srgbClr val="000000"/>
                </a:solidFill>
                <a:latin typeface="SabonLTStd-Roman"/>
              </a:rPr>
              <a:t>activities that deliver </a:t>
            </a:r>
            <a:r>
              <a:rPr lang="en-US" sz="2400" dirty="0">
                <a:solidFill>
                  <a:srgbClr val="000000"/>
                </a:solidFill>
                <a:latin typeface="SabonLTStd-Roman"/>
              </a:rPr>
              <a:t>a specific </a:t>
            </a:r>
            <a:r>
              <a:rPr lang="en-US" sz="2400" b="1" u="sng" dirty="0">
                <a:solidFill>
                  <a:srgbClr val="000000"/>
                </a:solidFill>
                <a:latin typeface="SabonLTStd-Roman"/>
              </a:rPr>
              <a:t>stakeholder expectation</a:t>
            </a:r>
            <a:r>
              <a:rPr lang="en-US" sz="2400" dirty="0">
                <a:solidFill>
                  <a:srgbClr val="000000"/>
                </a:solidFill>
                <a:latin typeface="SabonLTStd-Roman"/>
              </a:rPr>
              <a:t>.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This is the meaning of </a:t>
            </a:r>
            <a:r>
              <a:rPr lang="en-US" sz="2400" b="1" u="sng" dirty="0">
                <a:solidFill>
                  <a:srgbClr val="000000"/>
                </a:solidFill>
                <a:latin typeface="SabonLTStd-Roman"/>
              </a:rPr>
              <a:t>core process </a:t>
            </a:r>
            <a:r>
              <a:rPr lang="en-US" sz="2400" dirty="0">
                <a:solidFill>
                  <a:srgbClr val="000000"/>
                </a:solidFill>
                <a:latin typeface="SabonLTStd-Roman"/>
              </a:rPr>
              <a:t>that is allocated by </a:t>
            </a:r>
            <a:r>
              <a:rPr lang="en-US" sz="2400" b="1" u="sng" dirty="0">
                <a:solidFill>
                  <a:srgbClr val="000000"/>
                </a:solidFill>
                <a:latin typeface="SabonLTStd-Roman"/>
              </a:rPr>
              <a:t>business process re-engineering (BPR) </a:t>
            </a:r>
            <a:r>
              <a:rPr lang="en-US" sz="2400" dirty="0">
                <a:solidFill>
                  <a:srgbClr val="000000"/>
                </a:solidFill>
                <a:latin typeface="SabonLTStd-Roman"/>
              </a:rPr>
              <a:t>practitioners.</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There is a difference between a </a:t>
            </a:r>
            <a:r>
              <a:rPr lang="en-US" sz="2400" b="1" u="sng" dirty="0">
                <a:solidFill>
                  <a:srgbClr val="000000"/>
                </a:solidFill>
                <a:latin typeface="SabonLTStd-Roman"/>
              </a:rPr>
              <a:t>process being efficient and effective</a:t>
            </a:r>
            <a:r>
              <a:rPr lang="en-US" sz="2400" dirty="0">
                <a:solidFill>
                  <a:srgbClr val="000000"/>
                </a:solidFill>
                <a:latin typeface="SabonLTStd-Roman"/>
              </a:rPr>
              <a:t>. An efficient process means that there </a:t>
            </a:r>
            <a:r>
              <a:rPr lang="en-US" sz="2400" b="1" u="sng" dirty="0">
                <a:solidFill>
                  <a:srgbClr val="000000"/>
                </a:solidFill>
                <a:latin typeface="SabonLTStd-Roman"/>
              </a:rPr>
              <a:t>is no disruption and no excess cost</a:t>
            </a:r>
            <a:r>
              <a:rPr lang="en-US" sz="2400" dirty="0">
                <a:solidFill>
                  <a:srgbClr val="000000"/>
                </a:solidFill>
                <a:latin typeface="SabonLTStd-Roman"/>
              </a:rPr>
              <a:t>. </a:t>
            </a:r>
          </a:p>
          <a:p>
            <a:pPr marL="342900" indent="-342900" algn="just">
              <a:buFont typeface="Wingdings" panose="05000000000000000000" pitchFamily="2" charset="2"/>
              <a:buChar char="§"/>
            </a:pPr>
            <a:endParaRPr lang="en-US" sz="2400" dirty="0">
              <a:solidFill>
                <a:srgbClr val="000000"/>
              </a:solidFill>
              <a:latin typeface="SabonLTStd-Roman"/>
            </a:endParaRPr>
          </a:p>
        </p:txBody>
      </p:sp>
    </p:spTree>
    <p:extLst>
      <p:ext uri="{BB962C8B-B14F-4D97-AF65-F5344CB8AC3E}">
        <p14:creationId xmlns:p14="http://schemas.microsoft.com/office/powerpoint/2010/main" val="1698729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1827073" y="2038695"/>
            <a:ext cx="10007118"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solidFill>
                  <a:srgbClr val="000000"/>
                </a:solidFill>
                <a:latin typeface="SabonLTStd-Roman"/>
              </a:rPr>
              <a:t>However, the process </a:t>
            </a:r>
            <a:r>
              <a:rPr lang="en-US" sz="2400" b="1" u="sng" dirty="0">
                <a:solidFill>
                  <a:srgbClr val="000000"/>
                </a:solidFill>
                <a:latin typeface="SabonLTStd-Roman"/>
              </a:rPr>
              <a:t>may be the incorrect </a:t>
            </a:r>
            <a:r>
              <a:rPr lang="en-US" sz="2400" dirty="0">
                <a:solidFill>
                  <a:srgbClr val="000000"/>
                </a:solidFill>
                <a:latin typeface="SabonLTStd-Roman"/>
              </a:rPr>
              <a:t>one for </a:t>
            </a:r>
            <a:r>
              <a:rPr lang="en-US" sz="2400" b="1" u="sng" dirty="0">
                <a:solidFill>
                  <a:srgbClr val="000000"/>
                </a:solidFill>
                <a:latin typeface="SabonLTStd-Roman"/>
              </a:rPr>
              <a:t>cost-effectively delivering the requirements</a:t>
            </a:r>
            <a:r>
              <a:rPr lang="en-US" sz="2400" dirty="0">
                <a:solidFill>
                  <a:srgbClr val="000000"/>
                </a:solidFill>
                <a:latin typeface="SabonLTStd-Roman"/>
              </a:rPr>
              <a:t>. Where processes need to be improved, a project will normally be undertaken and change achieved.</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 In circumstances where a series of projects are required, this is often referred </a:t>
            </a:r>
            <a:r>
              <a:rPr lang="en-US" sz="2400" b="1" u="sng" dirty="0">
                <a:solidFill>
                  <a:srgbClr val="000000"/>
                </a:solidFill>
                <a:latin typeface="SabonLTStd-Roman"/>
              </a:rPr>
              <a:t>to as a </a:t>
            </a:r>
            <a:r>
              <a:rPr lang="en-US" sz="2400" b="1" u="sng" dirty="0" err="1">
                <a:solidFill>
                  <a:srgbClr val="000000"/>
                </a:solidFill>
                <a:latin typeface="SabonLTStd-Roman"/>
              </a:rPr>
              <a:t>programme</a:t>
            </a:r>
            <a:r>
              <a:rPr lang="en-US" sz="2400" b="1" u="sng" dirty="0">
                <a:solidFill>
                  <a:srgbClr val="000000"/>
                </a:solidFill>
                <a:latin typeface="SabonLTStd-Roman"/>
              </a:rPr>
              <a:t> of work. </a:t>
            </a:r>
          </a:p>
          <a:p>
            <a:pPr marL="342900" indent="-342900" algn="just">
              <a:buFont typeface="Wingdings" panose="05000000000000000000" pitchFamily="2" charset="2"/>
              <a:buChar char="§"/>
            </a:pPr>
            <a:endParaRPr lang="en-US" sz="2400" dirty="0">
              <a:solidFill>
                <a:srgbClr val="000000"/>
              </a:solidFill>
              <a:latin typeface="SabonLTStd-Roman"/>
            </a:endParaRPr>
          </a:p>
          <a:p>
            <a:pPr marL="342900" indent="-342900" algn="just">
              <a:buFont typeface="Wingdings" panose="05000000000000000000" pitchFamily="2" charset="2"/>
              <a:buChar char="§"/>
            </a:pPr>
            <a:r>
              <a:rPr lang="en-US" sz="2400" dirty="0">
                <a:solidFill>
                  <a:srgbClr val="000000"/>
                </a:solidFill>
                <a:latin typeface="SabonLTStd-Roman"/>
              </a:rPr>
              <a:t>When a project, or </a:t>
            </a:r>
            <a:r>
              <a:rPr lang="en-US" sz="2400" b="1" u="sng" dirty="0" err="1">
                <a:solidFill>
                  <a:srgbClr val="000000"/>
                </a:solidFill>
                <a:latin typeface="SabonLTStd-Roman"/>
              </a:rPr>
              <a:t>programme</a:t>
            </a:r>
            <a:r>
              <a:rPr lang="en-US" sz="2400" b="1" u="sng" dirty="0">
                <a:solidFill>
                  <a:srgbClr val="000000"/>
                </a:solidFill>
                <a:latin typeface="SabonLTStd-Roman"/>
              </a:rPr>
              <a:t> of work</a:t>
            </a:r>
            <a:r>
              <a:rPr lang="en-US" sz="2400" dirty="0">
                <a:solidFill>
                  <a:srgbClr val="000000"/>
                </a:solidFill>
                <a:latin typeface="SabonLTStd-Roman"/>
              </a:rPr>
              <a:t>, is implemented by an organization, the desire will normally be to improve </a:t>
            </a:r>
            <a:r>
              <a:rPr lang="en-US" sz="2400" b="1" u="sng" dirty="0">
                <a:solidFill>
                  <a:srgbClr val="000000"/>
                </a:solidFill>
                <a:latin typeface="SabonLTStd-Roman"/>
              </a:rPr>
              <a:t>the effectiveness and/or efficiency of core processes.</a:t>
            </a:r>
          </a:p>
        </p:txBody>
      </p:sp>
    </p:spTree>
    <p:extLst>
      <p:ext uri="{BB962C8B-B14F-4D97-AF65-F5344CB8AC3E}">
        <p14:creationId xmlns:p14="http://schemas.microsoft.com/office/powerpoint/2010/main" val="10176989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projects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66AF6C2-A6DD-40B4-8339-C0245FCE80D0}"/>
              </a:ext>
            </a:extLst>
          </p:cNvPr>
          <p:cNvSpPr txBox="1"/>
          <p:nvPr/>
        </p:nvSpPr>
        <p:spPr>
          <a:xfrm>
            <a:off x="2071515" y="1882057"/>
            <a:ext cx="9902229" cy="4093428"/>
          </a:xfrm>
          <a:prstGeom prst="rect">
            <a:avLst/>
          </a:prstGeom>
          <a:solidFill>
            <a:schemeClr val="bg1">
              <a:lumMod val="75000"/>
            </a:schemeClr>
          </a:solidFill>
        </p:spPr>
        <p:txBody>
          <a:bodyPr wrap="square">
            <a:spAutoFit/>
          </a:bodyPr>
          <a:lstStyle/>
          <a:p>
            <a:pPr algn="just"/>
            <a:r>
              <a:rPr lang="en-US" sz="2000" b="1" dirty="0">
                <a:solidFill>
                  <a:srgbClr val="C00000"/>
                </a:solidFill>
                <a:latin typeface="SabonLTStd-Roman"/>
              </a:rPr>
              <a:t>embracing opportunities</a:t>
            </a:r>
          </a:p>
          <a:p>
            <a:pPr marL="342900" indent="-342900" algn="just">
              <a:buFont typeface="Wingdings" panose="05000000000000000000" pitchFamily="2" charset="2"/>
              <a:buChar char="ü"/>
            </a:pPr>
            <a:r>
              <a:rPr lang="en-US" sz="2000" b="0" i="0" dirty="0">
                <a:solidFill>
                  <a:srgbClr val="000000"/>
                </a:solidFill>
                <a:effectLst/>
                <a:latin typeface="SabonLTStd-Roman"/>
              </a:rPr>
              <a:t>Consider two simple examples where the global financial crisis has resulted in benefit or upside of risk for organizations.</a:t>
            </a:r>
          </a:p>
          <a:p>
            <a:pPr marL="342900" indent="-342900" algn="just">
              <a:buFont typeface="Wingdings" panose="05000000000000000000" pitchFamily="2" charset="2"/>
              <a:buChar char="ü"/>
            </a:pPr>
            <a:endParaRPr lang="en-US" sz="2000" b="0" i="0" dirty="0">
              <a:solidFill>
                <a:srgbClr val="000000"/>
              </a:solidFill>
              <a:effectLst/>
              <a:latin typeface="SabonLTStd-Roman"/>
            </a:endParaRPr>
          </a:p>
          <a:p>
            <a:pPr marL="342900" indent="-342900" algn="just">
              <a:buFont typeface="Wingdings" panose="05000000000000000000" pitchFamily="2" charset="2"/>
              <a:buChar char="ü"/>
            </a:pPr>
            <a:r>
              <a:rPr lang="en-US" sz="2000" b="0" i="0" dirty="0">
                <a:solidFill>
                  <a:srgbClr val="000000"/>
                </a:solidFill>
                <a:effectLst/>
                <a:latin typeface="SabonLTStd-Roman"/>
              </a:rPr>
              <a:t>An international restaurant brand has discovered that landlords in city center locations are looking for tenants. This has enabled the restaurant business to relocate into busier parts of a city center at reduced rents, whilst also increasing trade and profits.</a:t>
            </a:r>
          </a:p>
          <a:p>
            <a:pPr marL="342900" indent="-342900" algn="just">
              <a:buFont typeface="Wingdings" panose="05000000000000000000" pitchFamily="2" charset="2"/>
              <a:buChar char="ü"/>
            </a:pPr>
            <a:endParaRPr lang="en-US" sz="2000" b="0" i="0" dirty="0">
              <a:solidFill>
                <a:srgbClr val="000000"/>
              </a:solidFill>
              <a:effectLst/>
              <a:latin typeface="SabonLTStd-Roman"/>
            </a:endParaRPr>
          </a:p>
          <a:p>
            <a:pPr marL="342900" indent="-342900" algn="just">
              <a:buFont typeface="Wingdings" panose="05000000000000000000" pitchFamily="2" charset="2"/>
              <a:buChar char="ü"/>
            </a:pPr>
            <a:r>
              <a:rPr lang="en-US" sz="2000" b="0" i="0" dirty="0">
                <a:solidFill>
                  <a:srgbClr val="000000"/>
                </a:solidFill>
                <a:effectLst/>
                <a:latin typeface="SabonLTStd-Roman"/>
              </a:rPr>
              <a:t>With the reduction in industrial activity resulting from the global financial crisis, an electricity generating company has been able to decommission old, costly generating facilities, and thereby reduce the overall cost per unit of producing electricity. This has increased profit per unit and enabled the company to revise strategic plans for future additional generating capacity to reduce generating costs over the long term</a:t>
            </a:r>
            <a:endParaRPr lang="en-US" sz="2000" dirty="0"/>
          </a:p>
        </p:txBody>
      </p:sp>
    </p:spTree>
    <p:extLst>
      <p:ext uri="{BB962C8B-B14F-4D97-AF65-F5344CB8AC3E}">
        <p14:creationId xmlns:p14="http://schemas.microsoft.com/office/powerpoint/2010/main" val="3329109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operations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763653"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It is a fundamental requirement for organizations that they </a:t>
            </a:r>
            <a:r>
              <a:rPr lang="en-US" sz="2400" b="1" u="sng" dirty="0"/>
              <a:t>have effective and efficient operations.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Efficient operations should make </a:t>
            </a:r>
            <a:r>
              <a:rPr lang="en-US" sz="2400" b="1" u="sng" dirty="0"/>
              <a:t>best use of the resources </a:t>
            </a:r>
            <a:r>
              <a:rPr lang="en-US" sz="2400" dirty="0"/>
              <a:t>of the organization and should operate </a:t>
            </a:r>
            <a:r>
              <a:rPr lang="en-US" sz="2400" b="1" u="sng" dirty="0"/>
              <a:t>without unplanned disruption</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Undertaking </a:t>
            </a:r>
            <a:r>
              <a:rPr lang="en-US" sz="2400" b="1" u="sng" dirty="0"/>
              <a:t>efficient operations </a:t>
            </a:r>
            <a:r>
              <a:rPr lang="en-US" sz="2400" dirty="0"/>
              <a:t>that use </a:t>
            </a:r>
            <a:r>
              <a:rPr lang="en-US" sz="2400" b="1" u="sng" dirty="0"/>
              <a:t>minimum resources </a:t>
            </a:r>
            <a:r>
              <a:rPr lang="en-US" sz="2400" dirty="0"/>
              <a:t>and produce </a:t>
            </a:r>
            <a:r>
              <a:rPr lang="en-US" sz="2400" b="1" u="sng" dirty="0"/>
              <a:t>maximum output </a:t>
            </a:r>
            <a:r>
              <a:rPr lang="en-US" sz="2400" dirty="0"/>
              <a:t>will deliver </a:t>
            </a:r>
            <a:r>
              <a:rPr lang="en-US" sz="2400" b="1" u="sng" dirty="0"/>
              <a:t>the greatest benefit </a:t>
            </a:r>
            <a:r>
              <a:rPr lang="en-US" sz="2400" dirty="0"/>
              <a:t>to the organization. Operations also need to be effective in that they represent </a:t>
            </a:r>
            <a:r>
              <a:rPr lang="en-US" sz="2400" b="1" u="sng" dirty="0"/>
              <a:t>the best way of conducting the operations. </a:t>
            </a:r>
          </a:p>
        </p:txBody>
      </p:sp>
    </p:spTree>
    <p:extLst>
      <p:ext uri="{BB962C8B-B14F-4D97-AF65-F5344CB8AC3E}">
        <p14:creationId xmlns:p14="http://schemas.microsoft.com/office/powerpoint/2010/main" val="1280833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Upside in operations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Defining the upside of risk </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763653" cy="2308324"/>
          </a:xfrm>
          <a:prstGeom prst="rect">
            <a:avLst/>
          </a:prstGeom>
          <a:solidFill>
            <a:schemeClr val="bg1">
              <a:lumMod val="65000"/>
            </a:schemeClr>
          </a:solidFill>
        </p:spPr>
        <p:txBody>
          <a:bodyPr wrap="square">
            <a:spAutoFit/>
          </a:bodyPr>
          <a:lstStyle/>
          <a:p>
            <a:pPr marL="342900" indent="-342900" algn="just">
              <a:buFont typeface="Wingdings" panose="05000000000000000000" pitchFamily="2" charset="2"/>
              <a:buChar char="§"/>
            </a:pPr>
            <a:r>
              <a:rPr lang="en-US" sz="2400" dirty="0">
                <a:solidFill>
                  <a:srgbClr val="FF0000"/>
                </a:solidFill>
              </a:rPr>
              <a:t>For example</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ü"/>
            </a:pPr>
            <a:r>
              <a:rPr lang="en-US" sz="2400" dirty="0"/>
              <a:t> it is possible to have an efficient journey by car or bus across a busy city.</a:t>
            </a:r>
          </a:p>
          <a:p>
            <a:pPr marL="342900" indent="-342900" algn="just">
              <a:buFont typeface="Wingdings" panose="05000000000000000000" pitchFamily="2" charset="2"/>
              <a:buChar char="ü"/>
            </a:pPr>
            <a:endParaRPr lang="en-US" sz="2400" dirty="0"/>
          </a:p>
          <a:p>
            <a:pPr marL="342900" indent="-342900" algn="just">
              <a:buFont typeface="Wingdings" panose="05000000000000000000" pitchFamily="2" charset="2"/>
              <a:buChar char="ü"/>
            </a:pPr>
            <a:r>
              <a:rPr lang="en-US" sz="2400" dirty="0"/>
              <a:t>However, the effective way to travel in many large cities is by means of the metro or underground system.</a:t>
            </a:r>
          </a:p>
        </p:txBody>
      </p:sp>
    </p:spTree>
    <p:extLst>
      <p:ext uri="{BB962C8B-B14F-4D97-AF65-F5344CB8AC3E}">
        <p14:creationId xmlns:p14="http://schemas.microsoft.com/office/powerpoint/2010/main" val="1068167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902229"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 overall approach to the management </a:t>
            </a:r>
            <a:r>
              <a:rPr lang="en-US" sz="2400" b="1" u="sng" dirty="0"/>
              <a:t>of control and opportunity risks </a:t>
            </a:r>
            <a:r>
              <a:rPr lang="en-US" sz="2400" dirty="0"/>
              <a:t>is similar to the approach adopted for the management of hazard risks.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However, there are </a:t>
            </a:r>
            <a:r>
              <a:rPr lang="en-US" sz="2400" b="1" u="sng" dirty="0"/>
              <a:t>sufficient differences </a:t>
            </a:r>
            <a:r>
              <a:rPr lang="en-US" sz="2400" dirty="0"/>
              <a:t>in the range of options available for these to be </a:t>
            </a:r>
            <a:r>
              <a:rPr lang="en-US" sz="2400" b="1" u="sng" dirty="0"/>
              <a:t>presented separately.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It is worth remembering that projects normally </a:t>
            </a:r>
            <a:r>
              <a:rPr lang="en-US" sz="2400" b="1" u="sng" dirty="0"/>
              <a:t>reflect and implement the tactics </a:t>
            </a:r>
            <a:r>
              <a:rPr lang="en-US" sz="2400" dirty="0"/>
              <a:t>that are being </a:t>
            </a:r>
            <a:r>
              <a:rPr lang="en-US" sz="2400" b="1" u="sng" dirty="0"/>
              <a:t>employed to implement strategy</a:t>
            </a:r>
          </a:p>
        </p:txBody>
      </p:sp>
    </p:spTree>
    <p:extLst>
      <p:ext uri="{BB962C8B-B14F-4D97-AF65-F5344CB8AC3E}">
        <p14:creationId xmlns:p14="http://schemas.microsoft.com/office/powerpoint/2010/main" val="3997089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902229"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The 4Ts of hazard risk management </a:t>
            </a:r>
            <a:r>
              <a:rPr lang="en-US" sz="2400" dirty="0"/>
              <a:t>and the type of controls that are most likely to be associated with each type of hazard risk response.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next figure suggests that there are </a:t>
            </a:r>
            <a:r>
              <a:rPr lang="en-US" sz="2400" b="1" u="sng" dirty="0"/>
              <a:t>a range of responses available</a:t>
            </a:r>
            <a:r>
              <a:rPr lang="en-US" sz="2400" dirty="0"/>
              <a:t> for the management of opportunity risks.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a:t>
            </a:r>
            <a:r>
              <a:rPr lang="en-US" sz="2400" b="1" u="sng" dirty="0"/>
              <a:t>Developing and implementing effective and efficient strategy </a:t>
            </a:r>
            <a:r>
              <a:rPr lang="en-US" sz="2400" dirty="0"/>
              <a:t>will require the evaluation of  the level of risk associated with each available strategy and the level of </a:t>
            </a:r>
            <a:r>
              <a:rPr lang="en-US" sz="2400" b="1" u="sng" dirty="0"/>
              <a:t>reward</a:t>
            </a:r>
            <a:r>
              <a:rPr lang="en-US" sz="2400" dirty="0"/>
              <a:t> that </a:t>
            </a:r>
            <a:r>
              <a:rPr lang="en-US" sz="2400" b="1" u="sng" dirty="0"/>
              <a:t>the strategy will deliver.</a:t>
            </a:r>
          </a:p>
        </p:txBody>
      </p:sp>
    </p:spTree>
    <p:extLst>
      <p:ext uri="{BB962C8B-B14F-4D97-AF65-F5344CB8AC3E}">
        <p14:creationId xmlns:p14="http://schemas.microsoft.com/office/powerpoint/2010/main" val="16654564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4" y="2021288"/>
            <a:ext cx="9902229" cy="3046988"/>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The 4E’s of opportunity management </a:t>
            </a:r>
            <a:r>
              <a:rPr lang="en-US" sz="2400" dirty="0"/>
              <a:t>are set out as </a:t>
            </a:r>
            <a:r>
              <a:rPr lang="en-US" sz="2400" b="1" u="sng" dirty="0"/>
              <a:t>exist, explore, exploit and exit.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There is </a:t>
            </a:r>
            <a:r>
              <a:rPr lang="en-US" sz="2400" b="1" u="sng" dirty="0"/>
              <a:t>a close relationship between the 4Es </a:t>
            </a:r>
            <a:r>
              <a:rPr lang="en-US" sz="2400" dirty="0"/>
              <a:t>and the status of the organization, as illustrated in next figure.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 A start-up operation </a:t>
            </a:r>
            <a:r>
              <a:rPr lang="en-US" sz="2400" dirty="0"/>
              <a:t>will face a higher level of risk and low potential rewards.</a:t>
            </a:r>
          </a:p>
        </p:txBody>
      </p:sp>
    </p:spTree>
    <p:extLst>
      <p:ext uri="{BB962C8B-B14F-4D97-AF65-F5344CB8AC3E}">
        <p14:creationId xmlns:p14="http://schemas.microsoft.com/office/powerpoint/2010/main" val="21196559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5" y="2021288"/>
            <a:ext cx="9681732"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b="1" u="sng" dirty="0"/>
              <a:t>Entrepreneurial opportunities </a:t>
            </a:r>
            <a:r>
              <a:rPr lang="en-US" sz="2400" dirty="0"/>
              <a:t>will be explored at this time. As the </a:t>
            </a:r>
            <a:r>
              <a:rPr lang="en-US" sz="2400" b="1" u="sng" dirty="0"/>
              <a:t>organization grows, potential rewards</a:t>
            </a:r>
            <a:r>
              <a:rPr lang="en-US" sz="2400" dirty="0"/>
              <a:t> will increase while the level of risk will </a:t>
            </a:r>
            <a:r>
              <a:rPr lang="en-US" sz="2400" b="1" u="sng" dirty="0"/>
              <a:t>remain high.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organization will seek to </a:t>
            </a:r>
            <a:r>
              <a:rPr lang="en-US" sz="2400" b="1" u="sng" dirty="0"/>
              <a:t>achieve growth</a:t>
            </a:r>
            <a:r>
              <a:rPr lang="en-US" sz="2400" dirty="0"/>
              <a:t>, but may feel </a:t>
            </a:r>
            <a:r>
              <a:rPr lang="en-US" sz="2400" b="1" u="sng" dirty="0"/>
              <a:t>that growth is too slow or the level of risk remains too high</a:t>
            </a:r>
            <a:r>
              <a:rPr lang="en-US" sz="2400" dirty="0"/>
              <a:t>, and if so it will exit from those operations.</a:t>
            </a:r>
          </a:p>
        </p:txBody>
      </p:sp>
    </p:spTree>
    <p:extLst>
      <p:ext uri="{BB962C8B-B14F-4D97-AF65-F5344CB8AC3E}">
        <p14:creationId xmlns:p14="http://schemas.microsoft.com/office/powerpoint/2010/main" val="6540274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FFAC172A-5CC0-4A29-AF97-6BFFAFEF1268}"/>
              </a:ext>
            </a:extLst>
          </p:cNvPr>
          <p:cNvPicPr>
            <a:picLocks noChangeAspect="1"/>
          </p:cNvPicPr>
          <p:nvPr/>
        </p:nvPicPr>
        <p:blipFill>
          <a:blip r:embed="rId7"/>
          <a:stretch>
            <a:fillRect/>
          </a:stretch>
        </p:blipFill>
        <p:spPr>
          <a:xfrm>
            <a:off x="2054087" y="2017985"/>
            <a:ext cx="9713843" cy="3936678"/>
          </a:xfrm>
          <a:prstGeom prst="rect">
            <a:avLst/>
          </a:prstGeom>
        </p:spPr>
      </p:pic>
    </p:spTree>
    <p:extLst>
      <p:ext uri="{BB962C8B-B14F-4D97-AF65-F5344CB8AC3E}">
        <p14:creationId xmlns:p14="http://schemas.microsoft.com/office/powerpoint/2010/main" val="22577078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975010" y="1803871"/>
            <a:ext cx="9761374" cy="3693319"/>
          </a:xfrm>
          <a:prstGeom prst="rect">
            <a:avLst/>
          </a:prstGeom>
          <a:noFill/>
        </p:spPr>
        <p:txBody>
          <a:bodyPr wrap="square">
            <a:spAutoFit/>
          </a:bodyPr>
          <a:lstStyle/>
          <a:p>
            <a:pPr marL="285750" indent="-28575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sz="2400" dirty="0"/>
              <a:t>After </a:t>
            </a:r>
            <a:r>
              <a:rPr lang="en-US" sz="2400" b="1" u="sng" dirty="0"/>
              <a:t>a period of growth</a:t>
            </a:r>
            <a:r>
              <a:rPr lang="en-US" sz="2400" dirty="0"/>
              <a:t>, the organization should be achieving </a:t>
            </a:r>
            <a:r>
              <a:rPr lang="en-US" sz="2400" b="1" u="sng" dirty="0"/>
              <a:t>a high reward for a reduced risk.</a:t>
            </a:r>
            <a:r>
              <a:rPr lang="en-US" sz="2400" dirty="0"/>
              <a:t>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This represents </a:t>
            </a:r>
            <a:r>
              <a:rPr lang="en-US" sz="2400" b="1" u="sng" dirty="0"/>
              <a:t>the phase where the organization </a:t>
            </a:r>
            <a:r>
              <a:rPr lang="en-US" sz="2400" dirty="0"/>
              <a:t>will exploit opportunities </a:t>
            </a:r>
            <a:r>
              <a:rPr lang="en-US" sz="2400" b="1" u="sng" dirty="0"/>
              <a:t>until competitors arrive</a:t>
            </a:r>
            <a:r>
              <a:rPr lang="en-US" sz="2400" dirty="0"/>
              <a:t>. This is a mature operation.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All mature operations </a:t>
            </a:r>
            <a:r>
              <a:rPr lang="en-US" sz="2400" dirty="0"/>
              <a:t>are exposed to the possibility of </a:t>
            </a:r>
            <a:r>
              <a:rPr lang="en-US" sz="2400" b="1" u="sng" dirty="0"/>
              <a:t>decline</a:t>
            </a:r>
            <a:r>
              <a:rPr lang="en-US" sz="2400" dirty="0"/>
              <a:t>, although many organizations choose to exist in a mature, declining market, where risk exposure is low and so are </a:t>
            </a:r>
            <a:r>
              <a:rPr lang="en-US" sz="2400" b="1" u="sng" dirty="0"/>
              <a:t>potential rewards.</a:t>
            </a:r>
          </a:p>
        </p:txBody>
      </p:sp>
    </p:spTree>
    <p:extLst>
      <p:ext uri="{BB962C8B-B14F-4D97-AF65-F5344CB8AC3E}">
        <p14:creationId xmlns:p14="http://schemas.microsoft.com/office/powerpoint/2010/main" val="3009739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764E668-25FD-42DF-8703-CD739B65F36E}"/>
              </a:ext>
            </a:extLst>
          </p:cNvPr>
          <p:cNvSpPr txBox="1"/>
          <p:nvPr/>
        </p:nvSpPr>
        <p:spPr>
          <a:xfrm>
            <a:off x="1874165" y="1882057"/>
            <a:ext cx="9902229" cy="4062651"/>
          </a:xfrm>
          <a:prstGeom prst="rect">
            <a:avLst/>
          </a:prstGeom>
          <a:noFill/>
        </p:spPr>
        <p:txBody>
          <a:bodyPr wrap="square">
            <a:spAutoFit/>
          </a:bodyPr>
          <a:lstStyle/>
          <a:p>
            <a:pPr marL="285750" indent="-28575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sz="2400" dirty="0"/>
              <a:t>The application of </a:t>
            </a:r>
            <a:r>
              <a:rPr lang="en-US" sz="2400" b="1" u="sng" dirty="0"/>
              <a:t>the 4Es to the management of strategic</a:t>
            </a:r>
            <a:r>
              <a:rPr lang="en-US" sz="2400" dirty="0"/>
              <a:t>, opportunity or speculative risks is consistent with the description of risk and reward offered</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However, </a:t>
            </a:r>
            <a:r>
              <a:rPr lang="en-US" sz="2400" b="1" u="sng" dirty="0"/>
              <a:t>pursuing opportunity risks </a:t>
            </a:r>
            <a:r>
              <a:rPr lang="en-US" sz="2400" dirty="0"/>
              <a:t>and the development of strategic objectives are the most important issues for many organizations.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Risk management input into </a:t>
            </a:r>
            <a:r>
              <a:rPr lang="en-US" sz="2400" b="1" u="sng" dirty="0"/>
              <a:t>strategic decision making </a:t>
            </a:r>
            <a:r>
              <a:rPr lang="en-US" sz="2400" dirty="0"/>
              <a:t>may not always be as robust and well structured as the risk management input into </a:t>
            </a:r>
            <a:r>
              <a:rPr lang="en-US" sz="2400" b="1" u="sng" dirty="0"/>
              <a:t>operations and projects.</a:t>
            </a:r>
          </a:p>
        </p:txBody>
      </p:sp>
    </p:spTree>
    <p:extLst>
      <p:ext uri="{BB962C8B-B14F-4D97-AF65-F5344CB8AC3E}">
        <p14:creationId xmlns:p14="http://schemas.microsoft.com/office/powerpoint/2010/main" val="4036007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BF7AC8B8-3F61-40BE-9AAE-A31F1585C4B7}"/>
              </a:ext>
            </a:extLst>
          </p:cNvPr>
          <p:cNvPicPr>
            <a:picLocks noChangeAspect="1"/>
          </p:cNvPicPr>
          <p:nvPr/>
        </p:nvPicPr>
        <p:blipFill>
          <a:blip r:embed="rId7"/>
          <a:stretch>
            <a:fillRect/>
          </a:stretch>
        </p:blipFill>
        <p:spPr>
          <a:xfrm>
            <a:off x="2409041" y="2064821"/>
            <a:ext cx="9250489" cy="3889842"/>
          </a:xfrm>
          <a:prstGeom prst="rect">
            <a:avLst/>
          </a:prstGeom>
        </p:spPr>
      </p:pic>
    </p:spTree>
    <p:extLst>
      <p:ext uri="{BB962C8B-B14F-4D97-AF65-F5344CB8AC3E}">
        <p14:creationId xmlns:p14="http://schemas.microsoft.com/office/powerpoint/2010/main" val="19766041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1384995"/>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C431E3D-8734-4CD1-B641-15BF6B7197FA}"/>
              </a:ext>
            </a:extLst>
          </p:cNvPr>
          <p:cNvSpPr txBox="1"/>
          <p:nvPr/>
        </p:nvSpPr>
        <p:spPr>
          <a:xfrm>
            <a:off x="1851850" y="1940027"/>
            <a:ext cx="10115545" cy="3785652"/>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An organization may find that it has a </a:t>
            </a:r>
            <a:r>
              <a:rPr lang="en-US" sz="2400" b="1" dirty="0"/>
              <a:t>viable business opportunity </a:t>
            </a:r>
            <a:r>
              <a:rPr lang="en-US" sz="2400" dirty="0"/>
              <a:t>but does not </a:t>
            </a:r>
            <a:r>
              <a:rPr lang="en-US" sz="2400" b="1" u="sng" dirty="0"/>
              <a:t>have the resources to exploit </a:t>
            </a:r>
            <a:r>
              <a:rPr lang="en-US" sz="2400" dirty="0"/>
              <a:t>it on its own.</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In these circumstances, the organization </a:t>
            </a:r>
            <a:r>
              <a:rPr lang="en-US" sz="2400" b="1" u="sng" dirty="0"/>
              <a:t>has three main choices:</a:t>
            </a:r>
            <a:endParaRPr lang="en-US" sz="2400" dirty="0"/>
          </a:p>
          <a:p>
            <a:pPr marL="342900" indent="-342900" algn="just">
              <a:buFont typeface="Wingdings" panose="05000000000000000000" pitchFamily="2" charset="2"/>
              <a:buChar char="§"/>
            </a:pPr>
            <a:endParaRPr lang="en-US" sz="2400" b="1" u="sng" dirty="0"/>
          </a:p>
          <a:p>
            <a:pPr marL="457200" indent="-457200" algn="just">
              <a:buFont typeface="+mj-lt"/>
              <a:buAutoNum type="arabicPeriod"/>
            </a:pPr>
            <a:r>
              <a:rPr lang="en-US" sz="2400" b="1" u="sng" dirty="0"/>
              <a:t>It may exit the opportunity</a:t>
            </a:r>
            <a:r>
              <a:rPr lang="en-US" sz="2400" dirty="0"/>
              <a:t> because it does not </a:t>
            </a:r>
            <a:r>
              <a:rPr lang="en-US" sz="2400" b="1" u="sng" dirty="0"/>
              <a:t>have the risk appetite or risk capacity </a:t>
            </a:r>
            <a:r>
              <a:rPr lang="en-US" sz="2400" dirty="0"/>
              <a:t>to pursue that opportunity. </a:t>
            </a:r>
          </a:p>
          <a:p>
            <a:pPr marL="457200" indent="-457200" algn="just">
              <a:buFont typeface="+mj-lt"/>
              <a:buAutoNum type="arabicPeriod"/>
            </a:pPr>
            <a:r>
              <a:rPr lang="en-US" sz="2400" dirty="0"/>
              <a:t>It </a:t>
            </a:r>
            <a:r>
              <a:rPr lang="en-US" sz="2400" b="1" u="sng" dirty="0"/>
              <a:t>may sell the opportunity </a:t>
            </a:r>
            <a:r>
              <a:rPr lang="en-US" sz="2400" dirty="0"/>
              <a:t>on to an organization that does have the </a:t>
            </a:r>
            <a:r>
              <a:rPr lang="en-US" sz="2400" b="1" u="sng" dirty="0"/>
              <a:t>appetite, capacity and resources to exploit </a:t>
            </a:r>
            <a:r>
              <a:rPr lang="en-US" sz="2400" dirty="0"/>
              <a:t>the opportunity </a:t>
            </a:r>
          </a:p>
          <a:p>
            <a:pPr marL="457200" indent="-457200" algn="just">
              <a:buFont typeface="+mj-lt"/>
              <a:buAutoNum type="arabicPeriod"/>
            </a:pPr>
            <a:r>
              <a:rPr lang="en-US" sz="2400" b="1" u="sng" dirty="0"/>
              <a:t>or it may seek to share that opportunity.</a:t>
            </a:r>
          </a:p>
        </p:txBody>
      </p:sp>
    </p:spTree>
    <p:extLst>
      <p:ext uri="{BB962C8B-B14F-4D97-AF65-F5344CB8AC3E}">
        <p14:creationId xmlns:p14="http://schemas.microsoft.com/office/powerpoint/2010/main" val="3865160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strategic risk response</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Strategic risk response</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64BD9520-1744-4987-B803-69442CAB81D4}"/>
              </a:ext>
            </a:extLst>
          </p:cNvPr>
          <p:cNvSpPr txBox="1"/>
          <p:nvPr/>
        </p:nvSpPr>
        <p:spPr>
          <a:xfrm>
            <a:off x="1975009" y="1861235"/>
            <a:ext cx="9902229" cy="4093428"/>
          </a:xfrm>
          <a:prstGeom prst="rect">
            <a:avLst/>
          </a:prstGeom>
          <a:solidFill>
            <a:schemeClr val="bg1">
              <a:lumMod val="65000"/>
            </a:schemeClr>
          </a:solidFill>
        </p:spPr>
        <p:txBody>
          <a:bodyPr wrap="square">
            <a:spAutoFit/>
          </a:bodyPr>
          <a:lstStyle/>
          <a:p>
            <a:pPr algn="just"/>
            <a:r>
              <a:rPr lang="en-US" sz="2000" b="1" u="sng" dirty="0">
                <a:solidFill>
                  <a:srgbClr val="C00000"/>
                </a:solidFill>
              </a:rPr>
              <a:t>Opportunity evaluation and response</a:t>
            </a:r>
          </a:p>
          <a:p>
            <a:pPr algn="just"/>
            <a:r>
              <a:rPr lang="en-US" sz="2000" dirty="0"/>
              <a:t>The purpose of the evaluation and response is to decide which opportunities require a response and what the recommended response will be. The following are the key terms and concepts when deciding how to respond to an opportunity and they can be used in combination:</a:t>
            </a:r>
          </a:p>
          <a:p>
            <a:pPr algn="just"/>
            <a:r>
              <a:rPr lang="en-US" sz="2000" dirty="0"/>
              <a:t>●● </a:t>
            </a:r>
            <a:r>
              <a:rPr lang="en-US" sz="2000" b="1" u="sng" dirty="0"/>
              <a:t>Enhance</a:t>
            </a:r>
            <a:r>
              <a:rPr lang="en-US" sz="2000" dirty="0"/>
              <a:t>: the opportunity equivalent of ‘mitigating’ a risk is to enhance the opportunity by increasing the probability and/or the impact.</a:t>
            </a:r>
          </a:p>
          <a:p>
            <a:pPr algn="just"/>
            <a:r>
              <a:rPr lang="en-US" sz="2000" dirty="0"/>
              <a:t>●● </a:t>
            </a:r>
            <a:r>
              <a:rPr lang="en-US" sz="2000" b="1" u="sng" dirty="0"/>
              <a:t>Exploit</a:t>
            </a:r>
            <a:r>
              <a:rPr lang="en-US" sz="2000" dirty="0"/>
              <a:t>: equivalent to the ‘avoid’ response, but the ‘exploit’ strategy seeks to make the opportunity definitely happen.</a:t>
            </a:r>
          </a:p>
          <a:p>
            <a:pPr algn="just"/>
            <a:r>
              <a:rPr lang="en-US" sz="2000" dirty="0"/>
              <a:t>●● </a:t>
            </a:r>
            <a:r>
              <a:rPr lang="en-US" sz="2000" b="1" u="sng" dirty="0"/>
              <a:t>Ignore</a:t>
            </a:r>
            <a:r>
              <a:rPr lang="en-US" sz="2000" dirty="0"/>
              <a:t>: the ‘acceptance’ strategy takes no measures to deal with a hazard risk, and opportunities can be ignored, with a reactive approach but no explicit actions.</a:t>
            </a:r>
          </a:p>
          <a:p>
            <a:pPr algn="just"/>
            <a:r>
              <a:rPr lang="en-US" sz="2000" dirty="0"/>
              <a:t>●● </a:t>
            </a:r>
            <a:r>
              <a:rPr lang="en-US" sz="2000" b="1" u="sng" dirty="0"/>
              <a:t>Sharing</a:t>
            </a:r>
            <a:r>
              <a:rPr lang="en-US" sz="2000" dirty="0"/>
              <a:t> (transfer) opportunity: ‘share’ strategy for opportunities seeks a partner able to manage the opportunity who can maximize the chance of it happening</a:t>
            </a:r>
          </a:p>
        </p:txBody>
      </p:sp>
    </p:spTree>
    <p:extLst>
      <p:ext uri="{BB962C8B-B14F-4D97-AF65-F5344CB8AC3E}">
        <p14:creationId xmlns:p14="http://schemas.microsoft.com/office/powerpoint/2010/main" val="25767368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F72A40BB-B0A2-43A4-90D0-2F010035B90C}"/>
              </a:ext>
            </a:extLst>
          </p:cNvPr>
          <p:cNvSpPr txBox="1"/>
          <p:nvPr/>
        </p:nvSpPr>
        <p:spPr>
          <a:xfrm>
            <a:off x="1874165" y="2075334"/>
            <a:ext cx="9761373"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 are </a:t>
            </a:r>
            <a:r>
              <a:rPr lang="en-US" sz="2400" b="1" u="sng" dirty="0"/>
              <a:t>a range of controls </a:t>
            </a:r>
            <a:r>
              <a:rPr lang="en-US" sz="2400" dirty="0"/>
              <a:t>that can be applied to hazard risks. The most </a:t>
            </a:r>
            <a:r>
              <a:rPr lang="en-US" sz="2400" b="1" u="sng" dirty="0"/>
              <a:t>convenient classification system </a:t>
            </a:r>
            <a:r>
              <a:rPr lang="en-US" sz="2400" dirty="0"/>
              <a:t>is to describe these controls as </a:t>
            </a:r>
            <a:r>
              <a:rPr lang="en-US" sz="2400" b="1" u="sng" dirty="0"/>
              <a:t>preventive, corrective, directive and detective</a:t>
            </a:r>
            <a:r>
              <a:rPr lang="en-US" sz="2400" dirty="0"/>
              <a:t>.</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In relation to hazard risks, the control options of </a:t>
            </a:r>
            <a:r>
              <a:rPr lang="en-US" sz="2400" b="1" u="sng" dirty="0"/>
              <a:t>preventive, corrective, directive and detective (PCDD) </a:t>
            </a:r>
            <a:r>
              <a:rPr lang="en-US" sz="2400" dirty="0"/>
              <a:t>represent a clear hierarchy of controls. </a:t>
            </a:r>
          </a:p>
          <a:p>
            <a:pPr marL="342900" indent="-34290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29546780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C48C8AE-C45D-432B-8B5D-953B7ABAA626}"/>
              </a:ext>
            </a:extLst>
          </p:cNvPr>
          <p:cNvPicPr>
            <a:picLocks noChangeAspect="1"/>
          </p:cNvPicPr>
          <p:nvPr/>
        </p:nvPicPr>
        <p:blipFill>
          <a:blip r:embed="rId7"/>
          <a:stretch>
            <a:fillRect/>
          </a:stretch>
        </p:blipFill>
        <p:spPr>
          <a:xfrm>
            <a:off x="2166794" y="1948295"/>
            <a:ext cx="9568006" cy="3824436"/>
          </a:xfrm>
          <a:prstGeom prst="rect">
            <a:avLst/>
          </a:prstGeom>
        </p:spPr>
      </p:pic>
    </p:spTree>
    <p:extLst>
      <p:ext uri="{BB962C8B-B14F-4D97-AF65-F5344CB8AC3E}">
        <p14:creationId xmlns:p14="http://schemas.microsoft.com/office/powerpoint/2010/main" val="17247460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97A7C04-11A2-4BD4-A8D2-71EA622F6F22}"/>
              </a:ext>
            </a:extLst>
          </p:cNvPr>
          <p:cNvSpPr txBox="1"/>
          <p:nvPr/>
        </p:nvSpPr>
        <p:spPr>
          <a:xfrm>
            <a:off x="1874165" y="2164034"/>
            <a:ext cx="9902229" cy="1938992"/>
          </a:xfrm>
          <a:prstGeom prst="rect">
            <a:avLst/>
          </a:prstGeom>
          <a:noFill/>
        </p:spPr>
        <p:txBody>
          <a:bodyPr wrap="square">
            <a:spAutoFit/>
          </a:bodyPr>
          <a:lstStyle/>
          <a:p>
            <a:pPr algn="just"/>
            <a:r>
              <a:rPr lang="en-US" sz="2400" b="1" u="sng" dirty="0"/>
              <a:t>1. Preventive (terminate):</a:t>
            </a:r>
          </a:p>
          <a:p>
            <a:pPr marL="342900" indent="-342900" algn="just">
              <a:buFont typeface="Wingdings" panose="05000000000000000000" pitchFamily="2" charset="2"/>
              <a:buChar char="§"/>
            </a:pPr>
            <a:r>
              <a:rPr lang="en-US" sz="2400" dirty="0"/>
              <a:t>These controls are designed </a:t>
            </a:r>
            <a:r>
              <a:rPr lang="en-US" sz="2400" b="1" u="sng" dirty="0"/>
              <a:t>to limit the possibility </a:t>
            </a:r>
            <a:r>
              <a:rPr lang="en-US" sz="2400" dirty="0"/>
              <a:t>of an undesirable outcome being realized. The more important it is to stop an undesirable outcome, then the more important it is to implement appropriate preventive controls</a:t>
            </a:r>
          </a:p>
        </p:txBody>
      </p:sp>
      <p:sp>
        <p:nvSpPr>
          <p:cNvPr id="15" name="TextBox 14">
            <a:extLst>
              <a:ext uri="{FF2B5EF4-FFF2-40B4-BE49-F238E27FC236}">
                <a16:creationId xmlns:a16="http://schemas.microsoft.com/office/drawing/2014/main" id="{34A72DAA-1423-48A8-939D-C9A7524CAF90}"/>
              </a:ext>
            </a:extLst>
          </p:cNvPr>
          <p:cNvSpPr txBox="1"/>
          <p:nvPr/>
        </p:nvSpPr>
        <p:spPr>
          <a:xfrm>
            <a:off x="1897643" y="4129526"/>
            <a:ext cx="10026891" cy="1569660"/>
          </a:xfrm>
          <a:prstGeom prst="rect">
            <a:avLst/>
          </a:prstGeom>
          <a:noFill/>
        </p:spPr>
        <p:txBody>
          <a:bodyPr wrap="square">
            <a:spAutoFit/>
          </a:bodyPr>
          <a:lstStyle/>
          <a:p>
            <a:pPr algn="just"/>
            <a:r>
              <a:rPr lang="en-US" sz="2400" b="1" u="sng" dirty="0"/>
              <a:t>2 Corrective (treat):</a:t>
            </a:r>
          </a:p>
          <a:p>
            <a:pPr marL="342900" indent="-342900" algn="just">
              <a:buFont typeface="Wingdings" panose="05000000000000000000" pitchFamily="2" charset="2"/>
              <a:buChar char="§"/>
            </a:pPr>
            <a:r>
              <a:rPr lang="en-US" sz="2400" dirty="0"/>
              <a:t>These controls are designed </a:t>
            </a:r>
            <a:r>
              <a:rPr lang="en-US" sz="2400" b="1" u="sng" dirty="0"/>
              <a:t>to limit the scope for loss</a:t>
            </a:r>
            <a:r>
              <a:rPr lang="en-US" sz="2400" dirty="0"/>
              <a:t> and reduce any undesirable outcomes that have been realized. They may also provide a route of recourse to achieve some recovery against loss or damage.</a:t>
            </a:r>
          </a:p>
        </p:txBody>
      </p:sp>
    </p:spTree>
    <p:extLst>
      <p:ext uri="{BB962C8B-B14F-4D97-AF65-F5344CB8AC3E}">
        <p14:creationId xmlns:p14="http://schemas.microsoft.com/office/powerpoint/2010/main" val="15395050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67DCE37-C180-4F6A-813E-1EF69A54D127}"/>
              </a:ext>
            </a:extLst>
          </p:cNvPr>
          <p:cNvSpPr txBox="1"/>
          <p:nvPr/>
        </p:nvSpPr>
        <p:spPr>
          <a:xfrm>
            <a:off x="1874164" y="2110129"/>
            <a:ext cx="9902229" cy="1938992"/>
          </a:xfrm>
          <a:prstGeom prst="rect">
            <a:avLst/>
          </a:prstGeom>
          <a:noFill/>
        </p:spPr>
        <p:txBody>
          <a:bodyPr wrap="square">
            <a:spAutoFit/>
          </a:bodyPr>
          <a:lstStyle/>
          <a:p>
            <a:pPr algn="just"/>
            <a:r>
              <a:rPr lang="en-US" sz="2400" b="1" u="sng" dirty="0"/>
              <a:t>3 Directive (transfer)</a:t>
            </a:r>
          </a:p>
          <a:p>
            <a:pPr marL="342900" indent="-342900" algn="just">
              <a:buFont typeface="Wingdings" panose="05000000000000000000" pitchFamily="2" charset="2"/>
              <a:buChar char="§"/>
            </a:pPr>
            <a:r>
              <a:rPr lang="en-US" sz="2400" dirty="0"/>
              <a:t>These controls are designed to </a:t>
            </a:r>
            <a:r>
              <a:rPr lang="en-US" sz="2400" b="1" u="sng" dirty="0"/>
              <a:t>ensure that a particular outcome is achieved</a:t>
            </a:r>
            <a:r>
              <a:rPr lang="en-US" sz="2400" dirty="0"/>
              <a:t>. They are based on giving directions to people on how to ensure that losses do not occur. They are important, but depend on people following established safe systems of work.</a:t>
            </a:r>
          </a:p>
        </p:txBody>
      </p:sp>
      <p:sp>
        <p:nvSpPr>
          <p:cNvPr id="17" name="TextBox 16">
            <a:extLst>
              <a:ext uri="{FF2B5EF4-FFF2-40B4-BE49-F238E27FC236}">
                <a16:creationId xmlns:a16="http://schemas.microsoft.com/office/drawing/2014/main" id="{608810C2-01AB-4C9D-8915-6E0B9C577D4F}"/>
              </a:ext>
            </a:extLst>
          </p:cNvPr>
          <p:cNvSpPr txBox="1"/>
          <p:nvPr/>
        </p:nvSpPr>
        <p:spPr>
          <a:xfrm>
            <a:off x="1936523" y="4049121"/>
            <a:ext cx="9777509" cy="1938992"/>
          </a:xfrm>
          <a:prstGeom prst="rect">
            <a:avLst/>
          </a:prstGeom>
          <a:noFill/>
        </p:spPr>
        <p:txBody>
          <a:bodyPr wrap="square">
            <a:spAutoFit/>
          </a:bodyPr>
          <a:lstStyle/>
          <a:p>
            <a:pPr algn="just"/>
            <a:r>
              <a:rPr lang="en-US" sz="2400" b="1" u="sng" dirty="0"/>
              <a:t>4 Detective (tolerate)</a:t>
            </a:r>
          </a:p>
          <a:p>
            <a:pPr marL="342900" indent="-342900" algn="just">
              <a:buFont typeface="Wingdings" panose="05000000000000000000" pitchFamily="2" charset="2"/>
              <a:buChar char="§"/>
            </a:pPr>
            <a:r>
              <a:rPr lang="en-US" sz="2400" dirty="0"/>
              <a:t>These controls are designed to </a:t>
            </a:r>
            <a:r>
              <a:rPr lang="en-US" sz="2400" b="1" u="sng" dirty="0"/>
              <a:t>identify occasions when undesirable outcomes have been realized</a:t>
            </a:r>
            <a:r>
              <a:rPr lang="en-US" sz="2400" dirty="0"/>
              <a:t>. Their effect is, by definition, </a:t>
            </a:r>
            <a:r>
              <a:rPr lang="en-US" sz="2400" b="1" u="sng" dirty="0"/>
              <a:t>‘after the event’</a:t>
            </a:r>
            <a:r>
              <a:rPr lang="en-US" sz="2400" dirty="0"/>
              <a:t> so they are only appropriate when it is possible to accept that the loss or damage has occurred.</a:t>
            </a:r>
          </a:p>
        </p:txBody>
      </p:sp>
    </p:spTree>
    <p:extLst>
      <p:ext uri="{BB962C8B-B14F-4D97-AF65-F5344CB8AC3E}">
        <p14:creationId xmlns:p14="http://schemas.microsoft.com/office/powerpoint/2010/main" val="11383982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1CD6124-9D11-4900-88B6-A2BEDEDCBE3A}"/>
              </a:ext>
            </a:extLst>
          </p:cNvPr>
          <p:cNvPicPr>
            <a:picLocks noChangeAspect="1"/>
          </p:cNvPicPr>
          <p:nvPr/>
        </p:nvPicPr>
        <p:blipFill>
          <a:blip r:embed="rId7"/>
          <a:stretch>
            <a:fillRect/>
          </a:stretch>
        </p:blipFill>
        <p:spPr>
          <a:xfrm>
            <a:off x="2007159" y="1953965"/>
            <a:ext cx="9533101" cy="3856029"/>
          </a:xfrm>
          <a:prstGeom prst="rect">
            <a:avLst/>
          </a:prstGeom>
        </p:spPr>
      </p:pic>
    </p:spTree>
    <p:extLst>
      <p:ext uri="{BB962C8B-B14F-4D97-AF65-F5344CB8AC3E}">
        <p14:creationId xmlns:p14="http://schemas.microsoft.com/office/powerpoint/2010/main" val="25065108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E1547313-7CBC-4416-90D9-739400DAC267}"/>
              </a:ext>
            </a:extLst>
          </p:cNvPr>
          <p:cNvSpPr txBox="1"/>
          <p:nvPr/>
        </p:nvSpPr>
        <p:spPr>
          <a:xfrm>
            <a:off x="1981199" y="1882057"/>
            <a:ext cx="10087851" cy="3785652"/>
          </a:xfrm>
          <a:prstGeom prst="rect">
            <a:avLst/>
          </a:prstGeom>
          <a:solidFill>
            <a:schemeClr val="bg1">
              <a:lumMod val="75000"/>
            </a:schemeClr>
          </a:solidFill>
        </p:spPr>
        <p:txBody>
          <a:bodyPr wrap="square">
            <a:spAutoFit/>
          </a:bodyPr>
          <a:lstStyle/>
          <a:p>
            <a:pPr algn="just"/>
            <a:r>
              <a:rPr lang="en-US" sz="2000" b="1" u="sng" dirty="0">
                <a:solidFill>
                  <a:srgbClr val="C00000"/>
                </a:solidFill>
              </a:rPr>
              <a:t>Financial controls for charities</a:t>
            </a:r>
          </a:p>
          <a:p>
            <a:pPr algn="just"/>
            <a:endParaRPr lang="en-US" sz="2000" dirty="0"/>
          </a:p>
          <a:p>
            <a:pPr marL="342900" indent="-342900" algn="just">
              <a:buFont typeface="Wingdings" panose="05000000000000000000" pitchFamily="2" charset="2"/>
              <a:buChar char="§"/>
            </a:pPr>
            <a:r>
              <a:rPr lang="en-US" sz="2000" dirty="0"/>
              <a:t>The main reason for having financial controls is to reduce the risk of error and fraud. Errors are likely to result in a loss of money, because donors are more likely to give money to charities that they can trust.</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Once you have established your financial controls, they should be discussed and approved by the trustees. You need to ensure that you have the support of all trustees before implementing any new controls.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Then, implement the financial controls noting who is responsible for each control. By making someone accountable for a financial control, it is more likely to be effective.</a:t>
            </a:r>
          </a:p>
        </p:txBody>
      </p:sp>
    </p:spTree>
    <p:extLst>
      <p:ext uri="{BB962C8B-B14F-4D97-AF65-F5344CB8AC3E}">
        <p14:creationId xmlns:p14="http://schemas.microsoft.com/office/powerpoint/2010/main" val="33167930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controls:</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10948400"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7        Risk control techniques</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E1547313-7CBC-4416-90D9-739400DAC267}"/>
              </a:ext>
            </a:extLst>
          </p:cNvPr>
          <p:cNvSpPr txBox="1"/>
          <p:nvPr/>
        </p:nvSpPr>
        <p:spPr>
          <a:xfrm>
            <a:off x="2067790" y="2071700"/>
            <a:ext cx="9777846" cy="3477875"/>
          </a:xfrm>
          <a:prstGeom prst="rect">
            <a:avLst/>
          </a:prstGeom>
          <a:solidFill>
            <a:schemeClr val="bg1">
              <a:lumMod val="75000"/>
            </a:schemeClr>
          </a:solidFill>
        </p:spPr>
        <p:txBody>
          <a:bodyPr wrap="square">
            <a:spAutoFit/>
          </a:bodyPr>
          <a:lstStyle/>
          <a:p>
            <a:pPr algn="just"/>
            <a:r>
              <a:rPr lang="en-US" sz="2000" b="1" u="sng" dirty="0">
                <a:solidFill>
                  <a:srgbClr val="C00000"/>
                </a:solidFill>
              </a:rPr>
              <a:t>Financial controls for charities</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Controls are only good if they are relevant; therefore, you need to ensure that you routinely review your controls to see if they are still effective.</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 As things change, you need to think about making changes to your controls as your organization evolves. </a:t>
            </a:r>
          </a:p>
          <a:p>
            <a:pPr marL="342900" indent="-342900" algn="just">
              <a:buFont typeface="Wingdings" panose="05000000000000000000" pitchFamily="2" charset="2"/>
              <a:buChar char="§"/>
            </a:pPr>
            <a:endParaRPr lang="en-US" sz="2000" dirty="0"/>
          </a:p>
          <a:p>
            <a:pPr marL="342900" indent="-342900" algn="just">
              <a:buFont typeface="Wingdings" panose="05000000000000000000" pitchFamily="2" charset="2"/>
              <a:buChar char="§"/>
            </a:pPr>
            <a:r>
              <a:rPr lang="en-US" sz="2000" dirty="0"/>
              <a:t>It can be hard to make changes to existing controls, but assessing why the controls are no longer valid and how new controls can help the organization will help you in putting the changes into place.</a:t>
            </a:r>
          </a:p>
        </p:txBody>
      </p:sp>
    </p:spTree>
    <p:extLst>
      <p:ext uri="{BB962C8B-B14F-4D97-AF65-F5344CB8AC3E}">
        <p14:creationId xmlns:p14="http://schemas.microsoft.com/office/powerpoint/2010/main" val="26574485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0" name="Title 1">
            <a:extLst>
              <a:ext uri="{FF2B5EF4-FFF2-40B4-BE49-F238E27FC236}">
                <a16:creationId xmlns:a16="http://schemas.microsoft.com/office/drawing/2014/main"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15642</TotalTime>
  <Words>3299</Words>
  <Application>Microsoft Office PowerPoint</Application>
  <PresentationFormat>Widescreen</PresentationFormat>
  <Paragraphs>356</Paragraphs>
  <Slides>43</Slides>
  <Notes>41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SabonLTStd-Roman</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957</cp:revision>
  <dcterms:created xsi:type="dcterms:W3CDTF">2021-08-03T13:03:26Z</dcterms:created>
  <dcterms:modified xsi:type="dcterms:W3CDTF">2022-07-15T12:02:39Z</dcterms:modified>
</cp:coreProperties>
</file>