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13" r:id="rId6"/>
    <p:sldId id="513" r:id="rId7"/>
    <p:sldId id="514" r:id="rId8"/>
    <p:sldId id="515" r:id="rId9"/>
    <p:sldId id="516" r:id="rId10"/>
    <p:sldId id="517" r:id="rId11"/>
    <p:sldId id="509" r:id="rId12"/>
    <p:sldId id="518" r:id="rId13"/>
    <p:sldId id="519" r:id="rId14"/>
    <p:sldId id="520" r:id="rId15"/>
    <p:sldId id="521" r:id="rId16"/>
    <p:sldId id="522" r:id="rId17"/>
    <p:sldId id="523" r:id="rId18"/>
    <p:sldId id="524" r:id="rId19"/>
    <p:sldId id="525" r:id="rId20"/>
    <p:sldId id="526" r:id="rId21"/>
    <p:sldId id="527" r:id="rId22"/>
    <p:sldId id="528" r:id="rId23"/>
    <p:sldId id="529" r:id="rId24"/>
    <p:sldId id="530" r:id="rId25"/>
    <p:sldId id="531" r:id="rId26"/>
    <p:sldId id="532" r:id="rId27"/>
    <p:sldId id="533" r:id="rId28"/>
    <p:sldId id="534" r:id="rId29"/>
    <p:sldId id="535" r:id="rId30"/>
    <p:sldId id="536" r:id="rId31"/>
    <p:sldId id="537" r:id="rId32"/>
    <p:sldId id="538" r:id="rId33"/>
    <p:sldId id="539" r:id="rId34"/>
    <p:sldId id="540" r:id="rId35"/>
    <p:sldId id="541" r:id="rId36"/>
    <p:sldId id="542" r:id="rId37"/>
    <p:sldId id="543" r:id="rId38"/>
    <p:sldId id="544" r:id="rId39"/>
    <p:sldId id="545" r:id="rId40"/>
    <p:sldId id="546" r:id="rId41"/>
    <p:sldId id="547" r:id="rId42"/>
    <p:sldId id="550" r:id="rId43"/>
    <p:sldId id="549" r:id="rId44"/>
    <p:sldId id="510" r:id="rId45"/>
    <p:sldId id="511"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13"/>
            <p14:sldId id="514"/>
            <p14:sldId id="515"/>
            <p14:sldId id="516"/>
            <p14:sldId id="517"/>
            <p14:sldId id="509"/>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50"/>
            <p14:sldId id="549"/>
            <p14:sldId id="510"/>
            <p14:sldId id="51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58" autoAdjust="0"/>
    <p:restoredTop sz="94660"/>
  </p:normalViewPr>
  <p:slideViewPr>
    <p:cSldViewPr snapToGrid="0">
      <p:cViewPr varScale="1">
        <p:scale>
          <a:sx n="46" d="100"/>
          <a:sy n="46" d="100"/>
        </p:scale>
        <p:origin x="58" y="2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706185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8293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75653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6419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1351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4.xml"/><Relationship Id="rId5" Type="http://schemas.openxmlformats.org/officeDocument/2006/relationships/image" Target="../media/image42.png"/><Relationship Id="rId4" Type="http://schemas.openxmlformats.org/officeDocument/2006/relationships/image" Target="../media/image41.svg"/></Relationships>
</file>

<file path=ppt/slides/_rels/slide4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4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latin typeface="Alexandria" charset="0"/>
                <a:cs typeface="Alexandria" charset="0"/>
              </a:rPr>
              <a:t>إعداد: د. شريهان محمد</a:t>
            </a:r>
          </a:p>
        </p:txBody>
      </p:sp>
      <p:sp>
        <p:nvSpPr>
          <p:cNvPr id="31" name="TextBox 30"/>
          <p:cNvSpPr txBox="1"/>
          <p:nvPr/>
        </p:nvSpPr>
        <p:spPr>
          <a:xfrm>
            <a:off x="702617" y="2406145"/>
            <a:ext cx="4543231" cy="830997"/>
          </a:xfrm>
          <a:prstGeom prst="rect">
            <a:avLst/>
          </a:prstGeom>
          <a:noFill/>
        </p:spPr>
        <p:txBody>
          <a:bodyPr wrap="none" rtlCol="0">
            <a:spAutoFit/>
          </a:bodyPr>
          <a:lstStyle/>
          <a:p>
            <a:r>
              <a:rPr lang="ar-EG" sz="48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48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effectLst>
                  <a:outerShdw blurRad="38100" dist="38100" dir="2700000" algn="tl">
                    <a:srgbClr val="000000">
                      <a:alpha val="43137"/>
                    </a:srgbClr>
                  </a:outerShdw>
                </a:effectLst>
                <a:latin typeface="Alexandria" charset="0"/>
                <a:cs typeface="Alexandria" charset="0"/>
              </a:rPr>
              <a:t>المحاضرة الأولى</a:t>
            </a:r>
          </a:p>
        </p:txBody>
      </p:sp>
      <p:sp>
        <p:nvSpPr>
          <p:cNvPr id="46" name="TextBox 45"/>
          <p:cNvSpPr txBox="1"/>
          <p:nvPr/>
        </p:nvSpPr>
        <p:spPr>
          <a:xfrm>
            <a:off x="357844" y="5247115"/>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DGM 131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2F46B9CD-5A59-472D-AF4E-6E8E28BE7E5C}"/>
              </a:ext>
            </a:extLst>
          </p:cNvPr>
          <p:cNvSpPr txBox="1"/>
          <p:nvPr/>
        </p:nvSpPr>
        <p:spPr>
          <a:xfrm>
            <a:off x="4818187" y="2136658"/>
            <a:ext cx="5578143" cy="3662541"/>
          </a:xfrm>
          <a:prstGeom prst="rect">
            <a:avLst/>
          </a:prstGeom>
          <a:noFill/>
        </p:spPr>
        <p:txBody>
          <a:bodyPr wrap="square" rtlCol="0">
            <a:spAutoFit/>
          </a:bodyPr>
          <a:lstStyle/>
          <a:p>
            <a:pPr algn="ctr" rtl="1"/>
            <a:r>
              <a:rPr lang="ar-EG" sz="3200" b="1"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4000" b="1"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المسئولية الاجتماعية للإعلام</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المقصود بالمسئولية الاجتماعية؟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أهمية الموازنة بين الحرية والمسئولية.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فلسفة الحرية داخل السياق الإعلامي.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آليات وأدوات محاسبة الإعلام.</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الخلاصة.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المراجع المُقترحة.</a:t>
            </a:r>
          </a:p>
        </p:txBody>
      </p:sp>
      <p:sp>
        <p:nvSpPr>
          <p:cNvPr id="13" name="TextBox 12">
            <a:extLst>
              <a:ext uri="{FF2B5EF4-FFF2-40B4-BE49-F238E27FC236}">
                <a16:creationId xmlns:a16="http://schemas.microsoft.com/office/drawing/2014/main" id="{484536C8-B1AA-4C8E-A57C-0CC7DBA3C987}"/>
              </a:ext>
            </a:extLst>
          </p:cNvPr>
          <p:cNvSpPr txBox="1"/>
          <p:nvPr/>
        </p:nvSpPr>
        <p:spPr>
          <a:xfrm>
            <a:off x="3282167" y="135228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4" name="TextBox 13">
            <a:extLst>
              <a:ext uri="{FF2B5EF4-FFF2-40B4-BE49-F238E27FC236}">
                <a16:creationId xmlns:a16="http://schemas.microsoft.com/office/drawing/2014/main" id="{46A8ABA1-4C17-4B0C-B06B-CBF605A4EACC}"/>
              </a:ext>
            </a:extLst>
          </p:cNvPr>
          <p:cNvSpPr txBox="1"/>
          <p:nvPr/>
        </p:nvSpPr>
        <p:spPr>
          <a:xfrm>
            <a:off x="3415544" y="1720960"/>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ألأولى</a:t>
            </a:r>
            <a:endParaRPr lang="en-US" sz="1600" b="1" dirty="0">
              <a:solidFill>
                <a:schemeClr val="bg1"/>
              </a:solidFill>
              <a:latin typeface="Sakkal Majalla" panose="02000000000000000000" pitchFamily="2" charset="-78"/>
              <a:cs typeface="Sakkal Majalla" panose="02000000000000000000" pitchFamily="2" charset="-78"/>
            </a:endParaRPr>
          </a:p>
        </p:txBody>
      </p:sp>
      <p:sp>
        <p:nvSpPr>
          <p:cNvPr id="15" name="TextBox 14">
            <a:extLst>
              <a:ext uri="{FF2B5EF4-FFF2-40B4-BE49-F238E27FC236}">
                <a16:creationId xmlns:a16="http://schemas.microsoft.com/office/drawing/2014/main" id="{961C3A38-C077-4936-8CC0-93267B186DD6}"/>
              </a:ext>
            </a:extLst>
          </p:cNvPr>
          <p:cNvSpPr txBox="1"/>
          <p:nvPr/>
        </p:nvSpPr>
        <p:spPr>
          <a:xfrm>
            <a:off x="6983206" y="1428772"/>
            <a:ext cx="3902032" cy="707886"/>
          </a:xfrm>
          <a:prstGeom prst="rect">
            <a:avLst/>
          </a:prstGeom>
          <a:noFill/>
        </p:spPr>
        <p:txBody>
          <a:bodyPr wrap="square" rtlCol="0">
            <a:spAutoFit/>
          </a:bodyPr>
          <a:lstStyle/>
          <a:p>
            <a:pPr algn="ctr"/>
            <a:r>
              <a:rPr lang="ar-EG" sz="4000" b="1" dirty="0">
                <a:solidFill>
                  <a:srgbClr val="C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rgbClr val="C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1209647" y="4953035"/>
            <a:ext cx="4804520" cy="646331"/>
          </a:xfrm>
          <a:prstGeom prst="rect">
            <a:avLst/>
          </a:prstGeom>
          <a:noFill/>
        </p:spPr>
        <p:txBody>
          <a:bodyPr wrap="none" rtlCol="0">
            <a:spAutoFit/>
          </a:bodyPr>
          <a:lstStyle/>
          <a:p>
            <a:r>
              <a:rPr lang="ar-SA" sz="3600" b="1"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ما المقصود بالمسئولية الاجتماعية؟</a:t>
            </a:r>
          </a:p>
        </p:txBody>
      </p:sp>
      <p:sp>
        <p:nvSpPr>
          <p:cNvPr id="2" name="TextBox 1">
            <a:extLst>
              <a:ext uri="{FF2B5EF4-FFF2-40B4-BE49-F238E27FC236}">
                <a16:creationId xmlns:a16="http://schemas.microsoft.com/office/drawing/2014/main" id="{972EF5BC-E5F7-C824-8A8C-D7C2E8180E68}"/>
              </a:ext>
            </a:extLst>
          </p:cNvPr>
          <p:cNvSpPr txBox="1"/>
          <p:nvPr/>
        </p:nvSpPr>
        <p:spPr>
          <a:xfrm>
            <a:off x="4819359" y="1150974"/>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الأولى</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2" name="Graphic 21">
            <a:extLst>
              <a:ext uri="{FF2B5EF4-FFF2-40B4-BE49-F238E27FC236}">
                <a16:creationId xmlns:a16="http://schemas.microsoft.com/office/drawing/2014/main" id="{BE7D2B0F-0450-4E3A-8E5D-FF9A4C3EE2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01255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42183" y="1681159"/>
            <a:ext cx="5649620" cy="4031873"/>
          </a:xfrm>
          <a:prstGeom prst="rect">
            <a:avLst/>
          </a:prstGeom>
          <a:noFill/>
        </p:spPr>
        <p:txBody>
          <a:bodyPr wrap="square" rtlCol="0">
            <a:spAutoFit/>
          </a:bodyPr>
          <a:lstStyle/>
          <a:p>
            <a:pPr algn="just" rtl="1"/>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مفهوم المسئولية الاجتماعية: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endPar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تصف</a:t>
            </a:r>
            <a:r>
              <a:rPr lang="ar-SA"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SA"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نظرية المسؤولية الاجتماعية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SA"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وضع</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r>
              <a:rPr lang="ar-SA"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 مثالي</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r>
              <a:rPr lang="ar-SA"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 لنظام إعلامي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نظرية أخلاقية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تعتبر أنه </a:t>
            </a:r>
            <a:r>
              <a:rPr lang="ar-EG" sz="3200" b="1" dirty="0">
                <a:solidFill>
                  <a:srgbClr val="4472C4"/>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ليس هناك حرية مطلقة للصحافة وإنما حرية مسؤولة</a:t>
            </a:r>
            <a:r>
              <a:rPr lang="ar-EG" sz="3200" b="1"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تقوم -أو يجب أن تقوم-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مبادئ</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 إنسانية نبيلة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وعلى الإعلام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يتقيد بها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يحترمها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حتى لا تزيغ رسالته الأساسية وهي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خدمة الصالح العام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1026" name="Picture 2" descr="نماذج من واقع المسؤولية الاجتماعية للشركات - مجلة رواد الأعمال">
            <a:extLst>
              <a:ext uri="{FF2B5EF4-FFF2-40B4-BE49-F238E27FC236}">
                <a16:creationId xmlns:a16="http://schemas.microsoft.com/office/drawing/2014/main" id="{E0B3A5D5-9CC5-2DCF-58D2-07015A346AB7}"/>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6406" r="22718"/>
          <a:stretch/>
        </p:blipFill>
        <p:spPr bwMode="auto">
          <a:xfrm>
            <a:off x="1831230" y="2822714"/>
            <a:ext cx="2206977" cy="1789044"/>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082BFD60-62DB-46CC-8D02-07D37AD7C4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C227221-536F-4292-AC2A-2C84321E054E}"/>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15894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0388" y="2237751"/>
            <a:ext cx="5649620"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وفي هذا السياق </a:t>
            </a:r>
            <a:r>
              <a:rPr lang="ar-SA"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أكدت </a:t>
            </a:r>
            <a:r>
              <a:rPr lang="ar-SA"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النظريات</a:t>
            </a:r>
            <a:r>
              <a:rPr lang="ar-SA"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الخاصة بالعلاقة بين </a:t>
            </a:r>
            <a:r>
              <a:rPr lang="ar-SA" sz="32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الفرد ووسائل الإعلام</a:t>
            </a:r>
            <a:r>
              <a:rPr lang="ar-SA"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علـى أن </a:t>
            </a:r>
            <a:r>
              <a:rPr lang="ar-SA"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تحديـد هـذه العلاقـة ونتائجها</a:t>
            </a:r>
            <a:r>
              <a:rPr lang="ar-SA"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يتحكم فيها الفرد إلى حد كبير من خلال </a:t>
            </a:r>
            <a:r>
              <a:rPr lang="ar-SA"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تأثير العوامل الاجتماعية والنفسية </a:t>
            </a:r>
            <a:r>
              <a:rPr lang="ar-SA"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a:t>
            </a:r>
            <a:r>
              <a:rPr lang="ar-SA"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تحديد دوافع الاستخدام</a:t>
            </a:r>
            <a:r>
              <a:rPr lang="ar-SA"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SA"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إدراك المعاني</a:t>
            </a:r>
            <a:r>
              <a:rPr lang="ar-SA"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2050" name="Picture 2" descr="من الصحافة البناءة إلى صحافة الحلول.. &quot;الحل هو الملك&quot;">
            <a:extLst>
              <a:ext uri="{FF2B5EF4-FFF2-40B4-BE49-F238E27FC236}">
                <a16:creationId xmlns:a16="http://schemas.microsoft.com/office/drawing/2014/main" id="{B8D5B40E-AE11-EB0B-D461-B6C28F1876F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8528"/>
          <a:stretch/>
        </p:blipFill>
        <p:spPr bwMode="auto">
          <a:xfrm>
            <a:off x="7682948" y="2683566"/>
            <a:ext cx="2355574" cy="2204547"/>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2D0F6249-EA30-45DC-9A4C-CAA86981E1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6ED3D24E-D438-4376-9658-E581D24F0842}"/>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353284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32241" y="1710979"/>
            <a:ext cx="5599925"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أن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الاستخدام المُخطط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لوسائل الإعلام في المجتمع،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يشير إلى تأثير وسائل الإعلام في المجتمع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ويمكن أن يلمس الجميع ذلك، من خلال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الملاحظة المباشرة لمجالات التغير في المعرفة والسلوك</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المستوى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الفردي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الجماعي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علاقتهم بوسائل الإعلام أثناء التعرض لها،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مما يؤدي إلـى تغييـرات على المستوى الاجتماعي وفي البناء الثقافي واتجاهاته.</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074" name="Picture 2" descr="صحافة صحفية جريدة وسائل الإعلام ، وغيرها, متفرقات, أخرى png">
            <a:extLst>
              <a:ext uri="{FF2B5EF4-FFF2-40B4-BE49-F238E27FC236}">
                <a16:creationId xmlns:a16="http://schemas.microsoft.com/office/drawing/2014/main" id="{C85D5EA5-D4DC-F422-BEDA-BD3476086A9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9932" r="20705"/>
          <a:stretch/>
        </p:blipFill>
        <p:spPr bwMode="auto">
          <a:xfrm>
            <a:off x="1649892" y="2564296"/>
            <a:ext cx="2527459" cy="223630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19D0DF0E-18DE-4A59-AC8F-AC052445CA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1141C46F-13A4-480C-AD8C-412F46F9E882}"/>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193949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36829" y="1800430"/>
            <a:ext cx="5599925"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مواجهة جنوح الصحف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ظل</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نظرية الحرية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نشأت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وعاء الإعلام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بالولايـات المتحدة الأمريكية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أوروبا الغربية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وشجعت على نشر الإثارة وإسـاءة استخدام الحرية،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بدأ البحث عن تقييد الحرية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ظل النظم القائمة على الاق</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تصاد الحر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فظهر معنى الحرية القائمة على المسؤولية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وظهرت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القواعد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والقوانين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تجعل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الرأي العام رقيبـا علـى آداب المهنة وسلوكها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4098" name="Picture 2" descr="وسائل الاعلام الاجتماعية الاعلان, وسائل الاعلام الاجتماعية الاعلان, وسائل  التواصل الاجتماعي, موقع التواصل الاجتماعي الفيسبوك PNG والمتجهات للتحميل  مجانا">
            <a:extLst>
              <a:ext uri="{FF2B5EF4-FFF2-40B4-BE49-F238E27FC236}">
                <a16:creationId xmlns:a16="http://schemas.microsoft.com/office/drawing/2014/main" id="{A99F6CD8-359F-3325-2F3D-4CE2D0196CA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06175" y="2763078"/>
            <a:ext cx="2199751" cy="20526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71314DB4-19F7-4825-8CEA-EAC8703CEB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35428657-C41C-4024-8CD8-FD384679A5C1}"/>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60100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62061" y="1730861"/>
            <a:ext cx="5599925" cy="3970318"/>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ويرى أصحاب هذه النظرية أن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الحرية حق وواجب ومسؤولية في نفس الوقت</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وأن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وسائل الإعلام</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ظل هذه النظرية أن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تخدم النظام السياسي القائم</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عن طريق الإعلام وعن طريق المناقشـة الحرة المفتوحة في كافة المسائل التي تهم المجتمع. </a:t>
            </a:r>
            <a:endParaRPr lang="en-US" sz="4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13314" name="Picture 2" descr="Freedom of Speech and Expression - Under a Question Mark? | KnowLaw">
            <a:extLst>
              <a:ext uri="{FF2B5EF4-FFF2-40B4-BE49-F238E27FC236}">
                <a16:creationId xmlns:a16="http://schemas.microsoft.com/office/drawing/2014/main" id="{6AD54123-CF4E-35BE-73E3-074A3780DA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0945" y="2480911"/>
            <a:ext cx="2520604" cy="241058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270AD5D7-D149-4B6D-A2A7-BD11D59E8D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D7F4D1A-27E9-425D-A026-A3C0DAF2CBB0}"/>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24742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90269" y="2148297"/>
            <a:ext cx="5599925"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وعلى وسائل الإعلام</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تقع مسؤولية تنوير الجماهير بالحقائق والأرقام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حتى تستطيع هذه الجماهير إصدار أحكام متزنة وصحيحة على الأحـداث العامـة، وعليها أيضا أن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تراقب أعمال الحكومة والشركات والهيئات العامة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صيانة لمصالح الأفراد والجماعات.</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14338" name="Picture 2" descr="The myth of the free speech crisis | Freedom of speech | The Guardian">
            <a:extLst>
              <a:ext uri="{FF2B5EF4-FFF2-40B4-BE49-F238E27FC236}">
                <a16:creationId xmlns:a16="http://schemas.microsoft.com/office/drawing/2014/main" id="{F0ADC17F-361D-2ED9-3AB7-B061ABD75E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5382" y="2643808"/>
            <a:ext cx="2527852" cy="211631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32A55C08-1EFD-43ED-A279-A461751664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1BB8253A-6BBA-4E10-9E4F-E5FCCE57E717}"/>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239091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31791" y="2140652"/>
            <a:ext cx="5599925"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هذه هي المسؤولية التي تقع على وسائل الإعلام في ظل هذه النظرية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إلى جانب الإعلان والترفيه.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ووسائل الإعلام حسب نظرية المسؤولية الاجتماعية، </a:t>
            </a:r>
            <a:r>
              <a:rPr lang="ar-EG" sz="3200" dirty="0">
                <a:solidFill>
                  <a:schemeClr val="accent5">
                    <a:lumMod val="75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متحررة من كل عناصر الإكراه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الرغم أنها </a:t>
            </a:r>
            <a:r>
              <a:rPr lang="ar-EG" sz="3200" dirty="0">
                <a:solidFill>
                  <a:schemeClr val="accent5">
                    <a:lumMod val="75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ليست متحررة من كل الضغوط.</a:t>
            </a:r>
            <a:endParaRPr lang="en-US"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5122" name="Picture 2" descr="إعلانات وسائل التواصل الإجتماعي - إبدأ معنا اليوم حلول إعلانات وسائل  التواصل الإجتماعي">
            <a:extLst>
              <a:ext uri="{FF2B5EF4-FFF2-40B4-BE49-F238E27FC236}">
                <a16:creationId xmlns:a16="http://schemas.microsoft.com/office/drawing/2014/main" id="{3DDA239A-CB3F-D2A4-C115-6DB709AAFE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8434" y="2464906"/>
            <a:ext cx="2117035" cy="2367925"/>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19303384-3E2F-4C70-B993-3064F2D2DC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9D5714EA-3A94-441A-A02A-CD7608457DE3}"/>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257829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14670" y="2247687"/>
            <a:ext cx="5655035" cy="2862322"/>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أن وسائل الإعلام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حرة في تحقيق الأهداف المنوطة بها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وهي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حاجات المجتمع</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لتحقيق غاياتها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يجب أن تكون لديها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التسهيلات الفنية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القوى المادية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القدرة علـى ا لوصـول إلـى المعلومات</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15362" name="Picture 2" descr="Freedom of Speech and Expression | Subscript Law">
            <a:extLst>
              <a:ext uri="{FF2B5EF4-FFF2-40B4-BE49-F238E27FC236}">
                <a16:creationId xmlns:a16="http://schemas.microsoft.com/office/drawing/2014/main" id="{A5485D7F-D9DD-1C3E-6AE4-ADA76F5466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3923" y="2623932"/>
            <a:ext cx="2498962" cy="225747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4064224D-69B5-4687-B63B-D227879058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2AAE0EB4-2E99-4BC2-8E37-4A324ED45523}"/>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47829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150009" y="4923218"/>
            <a:ext cx="4907113" cy="646331"/>
          </a:xfrm>
          <a:prstGeom prst="rect">
            <a:avLst/>
          </a:prstGeom>
          <a:noFill/>
        </p:spPr>
        <p:txBody>
          <a:bodyPr wrap="none" rtlCol="0">
            <a:spAutoFit/>
          </a:bodyPr>
          <a:lstStyle/>
          <a:p>
            <a:r>
              <a:rPr lang="ar-SA" sz="3600" b="1"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أهمية الموازنة بين الحرية والمسئولية</a:t>
            </a:r>
          </a:p>
        </p:txBody>
      </p:sp>
      <p:sp>
        <p:nvSpPr>
          <p:cNvPr id="2" name="TextBox 1">
            <a:extLst>
              <a:ext uri="{FF2B5EF4-FFF2-40B4-BE49-F238E27FC236}">
                <a16:creationId xmlns:a16="http://schemas.microsoft.com/office/drawing/2014/main" id="{972EF5BC-E5F7-C824-8A8C-D7C2E8180E68}"/>
              </a:ext>
            </a:extLst>
          </p:cNvPr>
          <p:cNvSpPr txBox="1"/>
          <p:nvPr/>
        </p:nvSpPr>
        <p:spPr>
          <a:xfrm>
            <a:off x="4809420" y="1160913"/>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الأولى</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2" name="Graphic 21">
            <a:extLst>
              <a:ext uri="{FF2B5EF4-FFF2-40B4-BE49-F238E27FC236}">
                <a16:creationId xmlns:a16="http://schemas.microsoft.com/office/drawing/2014/main" id="{9AB81299-D9EE-402A-8A27-627D819C31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id="{5662477A-C441-4FB8-9FC8-29288088995C}"/>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30065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52732" y="1671224"/>
            <a:ext cx="5599925" cy="409342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هناك اعتقاد سائد بأن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هي </a:t>
            </a:r>
            <a:r>
              <a:rPr lang="ar-EG" sz="3200"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مشروعية القول والتصرف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بما يناسب الميول والتوجهات بعيدًا عن الضوابط الاجتماعية والتبعات القانونية.</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الرغم من أن أبسط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تعريفات الحرية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تنص على أنها </a:t>
            </a:r>
            <a:r>
              <a:rPr lang="ar-EG" sz="3200" dirty="0">
                <a:solidFill>
                  <a:srgbClr val="4472C4"/>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 الفرد في التمتع بالقدرة على التصرف في المواقف المختلفة دون التعدي على حقوق الآخرين.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10242" name="Picture 2" descr="Freedom Of Expression In eLearning - eLearning Industry">
            <a:extLst>
              <a:ext uri="{FF2B5EF4-FFF2-40B4-BE49-F238E27FC236}">
                <a16:creationId xmlns:a16="http://schemas.microsoft.com/office/drawing/2014/main" id="{0ADEB1C0-6190-E985-DFE5-C6B8D320F4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3795" y="2544416"/>
            <a:ext cx="2421007" cy="213546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088889F1-AF41-487A-B751-8A744D22F8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EDFB3DC-7CCF-4700-961C-CDF7A8DFCE2E}"/>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76661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98985" y="2247691"/>
            <a:ext cx="5834265" cy="3046988"/>
          </a:xfrm>
          <a:prstGeom prst="rect">
            <a:avLst/>
          </a:prstGeom>
          <a:noFill/>
        </p:spPr>
        <p:txBody>
          <a:bodyPr wrap="square" rtlCol="0">
            <a:spAutoFit/>
          </a:bodyPr>
          <a:lstStyle/>
          <a:p>
            <a:pPr lvl="1"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وبناء على ذلك في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الحرية ليست مُطلقة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وإنما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تحكمها حدود وضوابط</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ربما تختلف من مجتمع لآخر، وإن كان المعنى الرئيس واحد لا خلاف عليه.</a:t>
            </a:r>
          </a:p>
          <a:p>
            <a:pPr lvl="1"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ولكن السؤال الأهم هنا،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المسئول عن مراقبة حدود الالتزام بضوابط تلك الحرية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11266" name="Picture 2" descr="Free Speech | Hoover Institution Free Speech">
            <a:extLst>
              <a:ext uri="{FF2B5EF4-FFF2-40B4-BE49-F238E27FC236}">
                <a16:creationId xmlns:a16="http://schemas.microsoft.com/office/drawing/2014/main" id="{1F860F0D-C1CC-B6B2-939E-CB3FD0EC20F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3734" y="2549042"/>
            <a:ext cx="2544421" cy="22799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59782CD7-11AD-40D9-9849-931AC741BB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E0D47CF9-920E-4408-9CD0-560E02C91EF1}"/>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092893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71546" y="1407805"/>
            <a:ext cx="5649620"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المعروف أنه من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واجب الحكومات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احترام حرية الأفراد وحمايتها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وتتوفر تلك الحماية من خلال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الرقابة الحكومية.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فالحكومة هي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الضابط والمسيطر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تلك الحرية،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ولا يُقصد بالضابط هنا التسلط</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وإنما </a:t>
            </a:r>
            <a:r>
              <a:rPr lang="ar-EG" sz="3000"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المقصود أنها بمثابة المسؤول والمنظم لهذه الحريات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بعيدًا عن الإساءة، أو الاستهانة بحقوق المواطنين. </a:t>
            </a:r>
          </a:p>
          <a:p>
            <a:pPr algn="just" rtl="1"/>
            <a:endParaRPr lang="en-US" sz="30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12290" name="Picture 2" descr="التربية الإعلامية في مواجهة تحديات &quot;التواصل الاجتماعي&quot; | محمد الحمامصي | MEO">
            <a:extLst>
              <a:ext uri="{FF2B5EF4-FFF2-40B4-BE49-F238E27FC236}">
                <a16:creationId xmlns:a16="http://schemas.microsoft.com/office/drawing/2014/main" id="{AE4FD31B-FCD6-CF05-3E59-1D0F7EF1C2C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30238" y="2663686"/>
            <a:ext cx="2456150" cy="2042836"/>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AE83FC51-E97A-48E2-9D3A-D1D6DC94F1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E0CBA86F-E0C0-4509-B695-EC45F6461637}"/>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603173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9449" y="1407805"/>
            <a:ext cx="5649620"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والإعلام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لكونه أحد أهم المؤسسات في المجتمع، هو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حاجة إلى التمتع بالحرية اللازمة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لضمان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انسيابية المعلومات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بشكلها الصحيح دون الاخلال بأي طرف سواء كان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المنتج</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المتلقي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وهو ما يعني أن الإعلامي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حاجة إلى ممارسة عمله الإعلامي بحرية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ولكن هذه الحرية تحتاج إلى </a:t>
            </a:r>
            <a:r>
              <a:rPr lang="ar-EG" sz="3000" dirty="0">
                <a:solidFill>
                  <a:srgbClr val="4472C4"/>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درجة كبيرة من الوعي والإحساس بالمسئولية.</a:t>
            </a:r>
            <a:endParaRPr lang="en-US" sz="3000" dirty="0">
              <a:solidFill>
                <a:srgbClr val="4472C4"/>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7170" name="Picture 2" descr="Media freedom and social responsibility - EDITORIAL - Opinion | Daily Mirror">
            <a:extLst>
              <a:ext uri="{FF2B5EF4-FFF2-40B4-BE49-F238E27FC236}">
                <a16:creationId xmlns:a16="http://schemas.microsoft.com/office/drawing/2014/main" id="{B8488FF8-B5A5-2172-3996-9C4802103CC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3313" y="2613990"/>
            <a:ext cx="2415209" cy="2170455"/>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031C25D8-68FF-44FF-9422-7DDAFFFBAB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D06B227-B8CF-49BC-BCA9-2CC1E60A43A8}"/>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29596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11757" y="1994210"/>
            <a:ext cx="5559714"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فمفهوم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المسؤولية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يعتبر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طوق نجاة وحماية للحرية الصحفية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أن الالتزام بحدود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المسؤولية المهنية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والأخلاقية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والقانونية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يحمي المكتسبات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مجال الحريات الصحفية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ومفهومي الحرية والمسئولية يحميان بعضهما البعض، إذ أن </a:t>
            </a:r>
            <a:r>
              <a:rPr lang="ar-EG" sz="3000" dirty="0">
                <a:solidFill>
                  <a:srgbClr val="4472C4"/>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العمل الاعلامي المهني مثل الطائر لا يحلق الا بجناحين هما الحرية والمسؤولية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8194" name="Picture 2" descr="Freedom, Responsibility, Discipline and Social Development – Staff Blog">
            <a:extLst>
              <a:ext uri="{FF2B5EF4-FFF2-40B4-BE49-F238E27FC236}">
                <a16:creationId xmlns:a16="http://schemas.microsoft.com/office/drawing/2014/main" id="{94EE31C3-0B00-0E4F-EACB-C4213B8C41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4473" y="2613990"/>
            <a:ext cx="2372248" cy="1972297"/>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158626FD-47BA-4506-ABA8-5A4C3C18A5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E7FF1B2F-C2C1-4B86-88E4-959765CDD29E}"/>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694286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30180" y="1636402"/>
            <a:ext cx="5649620"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وبالتزام الصحفي بالمعايير المهنية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يكون قد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أوفى بقدر كبير من التزاماته بجانب المسؤولية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وربما يكون قد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التزم بالكامل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حيث إن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المعايير المهنية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تدخل في كل تفاصيل وجوانب العمل الإعلامي.</a:t>
            </a:r>
          </a:p>
          <a:p>
            <a:pPr algn="just" rtl="1"/>
            <a:r>
              <a:rPr lang="ar-EG" sz="3000" dirty="0">
                <a:solidFill>
                  <a:srgbClr val="2D3956"/>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فنجد أن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معايير المسؤولية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لدى الإعلامي مرتبطة بالالتزام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بآداب وأخلاقيات المهنة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بالقوانين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الناظمة للعمل الإعلامي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ومواثيق الشرف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9218" name="Picture 2" descr="On Press Freedom Day, media workers endure challenges in and out of  newsrooms | Unifor National">
            <a:extLst>
              <a:ext uri="{FF2B5EF4-FFF2-40B4-BE49-F238E27FC236}">
                <a16:creationId xmlns:a16="http://schemas.microsoft.com/office/drawing/2014/main" id="{0CF53C05-9EE5-3E0F-C71E-D4980C2107B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88552" y="2792898"/>
            <a:ext cx="2385525" cy="185861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F69E3E2A-66DE-47AD-A08C-DE3BF022DE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964314EB-402B-488A-8F54-A13CB50CF01C}"/>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870768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11909" y="1646342"/>
            <a:ext cx="5649620"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لا يمكننا إذن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طرح قضية الحرية بمفردها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بمعزل عن المسؤولية، وكذلك العكس صحيح، فالمسؤولية مشروطة بالحرية ولا معنى لها في غيابها، أي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أنها تثبت بثبوت شرطها وترفع برفعه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وكذلك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تستوجب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قيام المسؤولية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إنهما إذن متلازمان في الوجود ولا يمكن الفصل بينهما..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أيهما الأصل الحرية أم المسؤولية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6146" name="Picture 2" descr="Motivational Poster About Responsibility And Freedom Royalty Free SVG,  Cliparts, Vectors, And Stock Illustration. Image 131992942.">
            <a:extLst>
              <a:ext uri="{FF2B5EF4-FFF2-40B4-BE49-F238E27FC236}">
                <a16:creationId xmlns:a16="http://schemas.microsoft.com/office/drawing/2014/main" id="{CE451554-6FC0-AE15-AC6D-CEB21419B65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54560" y="2534481"/>
            <a:ext cx="2663549" cy="2348526"/>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8FA0E15A-73AE-4E8A-95D9-6D4FAD6DB8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714CCC21-DD89-411E-A3F4-420AC08C8318}"/>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39732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9571" y="1676160"/>
            <a:ext cx="5649620" cy="3970318"/>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صحيح أنه لا مسؤولية بدون حرية لكن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يضع أسس المسؤولية وحدودها؟ السلطة؟ أم الشخص ذاته؟؟ </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المُتصور أنه إلى جانب </a:t>
            </a:r>
            <a:r>
              <a:rPr lang="ar-EG" sz="28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الرقابة الحكومية المُستمدة من السلطة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والتي تسعى للحفاظ على مستوى معين من الحرية المسئولة، إلا أن </a:t>
            </a:r>
            <a:r>
              <a:rPr lang="ar-EG" sz="28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الوازع الداخلي للإعلامي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يعتبر في كثير من الأحيان هو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الأقوى</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حيث التزام الإنسان به، لأنه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يستجيب لصوت الضمير النابض بالحرية والمتشرب لقيم الدين</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28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16386" name="Picture 2" descr="أخبار وسائل الإعلام مقابلة الصحفي التوضيح, ميكروفون, مقابلة, وسائل الإعلام  PNG والمتجهات للتحميل مجانا">
            <a:extLst>
              <a:ext uri="{FF2B5EF4-FFF2-40B4-BE49-F238E27FC236}">
                <a16:creationId xmlns:a16="http://schemas.microsoft.com/office/drawing/2014/main" id="{B2A7B12B-012A-1769-EF4E-226D69FE23AD}"/>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2068"/>
          <a:stretch/>
        </p:blipFill>
        <p:spPr bwMode="auto">
          <a:xfrm>
            <a:off x="7593496" y="2643809"/>
            <a:ext cx="2504661" cy="223118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3617C096-F8DE-40C7-8351-6626F8B5A6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BC7356A5-021F-45B9-A4B2-C12CC588A32D}"/>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024221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993913" y="4933157"/>
            <a:ext cx="5089812" cy="646331"/>
          </a:xfrm>
          <a:prstGeom prst="rect">
            <a:avLst/>
          </a:prstGeom>
          <a:noFill/>
        </p:spPr>
        <p:txBody>
          <a:bodyPr wrap="square" rtlCol="0">
            <a:spAutoFit/>
          </a:bodyPr>
          <a:lstStyle/>
          <a:p>
            <a:r>
              <a:rPr lang="ar-SA" sz="3600" b="1"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فلسفة الحرية داخل السياق الإعلام</a:t>
            </a:r>
            <a:r>
              <a:rPr lang="ar-EG" sz="3600" b="1"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ي</a:t>
            </a:r>
            <a:endParaRPr lang="ar-SA" sz="3600" b="1"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2115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24235"/>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الأولى</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2" name="Graphic 21">
            <a:extLst>
              <a:ext uri="{FF2B5EF4-FFF2-40B4-BE49-F238E27FC236}">
                <a16:creationId xmlns:a16="http://schemas.microsoft.com/office/drawing/2014/main" id="{F7139293-7ADE-4917-95DA-5407192EC3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id="{B84FDE47-E795-4B42-BF67-8833B70C7BE6}"/>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41764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2610" y="1969399"/>
            <a:ext cx="5649620"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هناك مجموعة من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النظريات الفلسفية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التي تُستخدم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لتفسير حرية 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تلك النظريات كان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السبب في ظهورها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تفسير تطور الصحافة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دورها في المجتمع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علاقتها بالسلطة الحاكمة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فلسفة الصحافة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بشكل عام، والتي كان 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أهمها نظرية المسئولية الاجتماعية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وتتمثل أبرز هذه النظريات في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6" name="Picture 5">
            <a:extLst>
              <a:ext uri="{FF2B5EF4-FFF2-40B4-BE49-F238E27FC236}">
                <a16:creationId xmlns:a16="http://schemas.microsoft.com/office/drawing/2014/main" id="{77C8427F-8FBF-B1E2-5BE2-5726C8B6A909}"/>
              </a:ext>
            </a:extLst>
          </p:cNvPr>
          <p:cNvPicPr>
            <a:picLocks noChangeAspect="1"/>
          </p:cNvPicPr>
          <p:nvPr/>
        </p:nvPicPr>
        <p:blipFill>
          <a:blip r:embed="rId2"/>
          <a:stretch>
            <a:fillRect/>
          </a:stretch>
        </p:blipFill>
        <p:spPr>
          <a:xfrm>
            <a:off x="1781644" y="2377587"/>
            <a:ext cx="2397319" cy="2442891"/>
          </a:xfrm>
          <a:prstGeom prst="rect">
            <a:avLst/>
          </a:prstGeom>
        </p:spPr>
      </p:pic>
      <p:pic>
        <p:nvPicPr>
          <p:cNvPr id="9" name="Graphic 21">
            <a:extLst>
              <a:ext uri="{FF2B5EF4-FFF2-40B4-BE49-F238E27FC236}">
                <a16:creationId xmlns:a16="http://schemas.microsoft.com/office/drawing/2014/main" id="{03B59660-A6BF-4E4B-818E-5FC9CE699F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D96FD999-AF3F-4641-A71E-51D567283CD2}"/>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732557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47" y="1929643"/>
            <a:ext cx="5619802" cy="3600986"/>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النظرية السلطوية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نشأت هذه النظرية في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القرن السادس عشر والقرن السابع عشر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انجلترا</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وغرضها  الرئيسي  هو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حماية وتوطيد سياسة الحكومة القابضة على زمام الحكم وخدمة الدولة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وبمقتضى هذه النظرية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يعمل في الصحف</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يصدرها</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إلا من يستطيع الحصول على ترخيص من الحاكم أو رخصة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ويتم الإشراف على الصحف بواسطة الحكومات، كما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تفرض الرقابة عليها</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18434" name="Picture 2" descr="إشكالية تطبيق العدالة الإنتقالية.. دراسة نظرية ومفاهيمية">
            <a:extLst>
              <a:ext uri="{FF2B5EF4-FFF2-40B4-BE49-F238E27FC236}">
                <a16:creationId xmlns:a16="http://schemas.microsoft.com/office/drawing/2014/main" id="{2EC0DC48-8E49-DCB8-7619-640DBF39E3B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09329" y="2713384"/>
            <a:ext cx="2393990" cy="223484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293604B6-3749-4E44-8975-9A92D1F27B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C83F4EB7-C7C9-43B3-968F-1BE7A103DC24}"/>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794915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02423" y="1681166"/>
            <a:ext cx="5714996" cy="4031873"/>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النظرية الليبرالية "نظرية الحرية"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تعود هذه النظرية بشكل أساسي إلى</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عصر النهضة الأوربية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وبالتحديد القرنين الثامن عشر والتاسع عشر، وتتمثل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العناصر الرئيسية لنظرية الحرية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فيما يلي:</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النشر يجب أن يكون حرًا</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أية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رقابة مسبقة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مجال النشر والتوزيع</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يجب أن يكون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مفتوحًا لأي شخص</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جماعة ومن حق الأفراد والجماعات</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أن يمتلكوا صحفًا وغيرها من وسائل الإعلام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دون الحصول على ترخيص مسبق من السلطة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19458" name="Picture 2" descr="حول مفهوم الليبرالية وعلاقتها ببعض من المفاهيم الاخري منها (الديموقراطية  ,العلمانية ,الحرية ) - المركز الديمقراطي العربي">
            <a:extLst>
              <a:ext uri="{FF2B5EF4-FFF2-40B4-BE49-F238E27FC236}">
                <a16:creationId xmlns:a16="http://schemas.microsoft.com/office/drawing/2014/main" id="{AA46B669-63B6-A380-DAC7-9073B75375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9166" y="2613993"/>
            <a:ext cx="2394048" cy="2208243"/>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9AB3F827-F76A-4DC0-B9BD-E8263D8B1D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4F2C6D72-2D02-4039-BED5-91C7A8A3AA18}"/>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666438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0386" y="1919704"/>
            <a:ext cx="5619802" cy="3539430"/>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النقد الموجه</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أية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حكومة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حزب سياسي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مسئول رسمي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يجب ألا يكون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محلًا للعقاب حتى بعد النشر</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عدم وجود</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أي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نوع من القيود</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جمع المعلومات للنشر بالوسائل القانونية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ألا يكون</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هناك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أي قيد</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تلقى</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إرسال</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المعلومات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عبر الحدود القومية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يجب أن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يتمتع الصحفيون</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بالاستقلال المهني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داخل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مؤسساتهم الصحفية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20482" name="Picture 2" descr="العولمة الليبرالية: إضعاف الأنظمة والقرار الاقتصادي الوطني | شبل سبع |  السفير العربي">
            <a:extLst>
              <a:ext uri="{FF2B5EF4-FFF2-40B4-BE49-F238E27FC236}">
                <a16:creationId xmlns:a16="http://schemas.microsoft.com/office/drawing/2014/main" id="{757EB90A-F44F-C4EF-8F80-A0217A02F92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63679" y="2584176"/>
            <a:ext cx="2464901" cy="231581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622FAB84-6850-4BE5-A627-9B9C6E0FF8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1945485-BCEE-4BC8-94FD-0E87F917BE88}"/>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07682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42795" y="1929643"/>
            <a:ext cx="5619802" cy="3600986"/>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النظرية المسئولية الاجتماعية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محاولة للتصدي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لحرية الصحافة الزائدة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الدول الغربية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تشكلت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لجنة حرية الصحافة في الولايات المتحدة الأمريكية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بداية العقد الثاني من القرن العشرين، لمناقشة تلك القضية، وخرجت تلك اللجنة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بتقرير</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عنوانه "</a:t>
            </a:r>
            <a:r>
              <a:rPr lang="ar-EG" sz="2800" b="1" dirty="0">
                <a:solidFill>
                  <a:srgbClr val="4472C4"/>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صحافة حرة ومسئولة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وكان هذا التقرير هو </a:t>
            </a:r>
            <a:r>
              <a:rPr lang="ar-EG" sz="28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الشرارة الأولى لنظرية المسئولية الاجتماعية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21506" name="Picture 2" descr="موضوع عن التطوع و اهميتة في خدمة المجتمع | المرسال">
            <a:extLst>
              <a:ext uri="{FF2B5EF4-FFF2-40B4-BE49-F238E27FC236}">
                <a16:creationId xmlns:a16="http://schemas.microsoft.com/office/drawing/2014/main" id="{32CA392D-F0A5-7ED5-BF16-3E2D2AEDA3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9595" y="2802837"/>
            <a:ext cx="2278986" cy="19009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CE3DF32E-A3F4-4BA1-B223-C3D939CAA8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105660FE-22A0-4063-9A58-8E481E04F8DC}"/>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15669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47" y="2009155"/>
            <a:ext cx="5619802"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وتقوم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الفكرة المحورية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لهذه النظرية على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التنظيم الذاتي الاختياري لمهنة الصحافة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فتقوم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الصحافة بتنظيم نفسها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وفقا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لمعايير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هذه النظرية إلى جانب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تشكيل مجلس للصحافة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وفي إطارها وافق الممارسون في الولايات المتحدة على أن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الحرية السلبية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النظرية الليبرالية غير مرغوبة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المجتمع الحديث،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وأن الحرية لابد أن ترتبط بالمسئولية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22530" name="Picture 2" descr="How These Reporters See the Media Landscape Changing - PRsay">
            <a:extLst>
              <a:ext uri="{FF2B5EF4-FFF2-40B4-BE49-F238E27FC236}">
                <a16:creationId xmlns:a16="http://schemas.microsoft.com/office/drawing/2014/main" id="{2EE0B458-BCAF-0FD7-CEE7-40E8D05772A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52521" y="2812774"/>
            <a:ext cx="2027582" cy="19182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455333A9-F8C3-4EF5-B116-14C90479E2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8B475E13-3690-4C68-BC2C-75DA947904E6}"/>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773707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42795" y="1701044"/>
            <a:ext cx="5619802" cy="4031873"/>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4-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النظرية التنموية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ليس من السهل تحديد هوية هذه النظرية في عبارة واضحة محددة، فهي  لا تزال مجموعة من الآراء والتوصيات الملائمة لكافة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وسائل الإعلام ووظائفها في الدول النامية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وتكتسب هذه النظرية وجودها المستقل عن نظريات الصحافة الأخرى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اعترافها وقبولها للتنمية، وتأكيدها على هوية الأمة، ووحدتها وتماسكها، ورفضها التبعية والسلطوية المتعسفة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23554" name="Picture 2" descr="قراءة في نظريات التنمية: كيف تنهض الدول اقتصاديًا؟ – إضاءات">
            <a:extLst>
              <a:ext uri="{FF2B5EF4-FFF2-40B4-BE49-F238E27FC236}">
                <a16:creationId xmlns:a16="http://schemas.microsoft.com/office/drawing/2014/main" id="{95502973-9564-0A92-887D-D42B9B4BA15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39959" y="2594113"/>
            <a:ext cx="2445844" cy="221217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0560EAC5-A34F-4118-A264-8527242612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31AF4DBC-6B27-41F3-ACE8-668368C59C2A}"/>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517099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0026" y="1979338"/>
            <a:ext cx="5619802"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وصحافة التنمية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النتيجة الطبيعية للصحافة الثورية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حيث إنها</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تسعى لخلق أمة جديدة وتنميتها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وتطبيق المُثل التي أُعلنت في المرحلة الثورية السابقة، بينما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الصحافة الثورية تكرس نفسها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بالكامل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مناهضة القوى</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يرغب الناس في مجتمع بعينه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أن تحكمهم، ومحاولة الإحاطة بها.</a:t>
            </a:r>
          </a:p>
        </p:txBody>
      </p:sp>
      <p:pic>
        <p:nvPicPr>
          <p:cNvPr id="24578" name="Picture 2" descr="اليوم العالمي لحرية الصحافة 2014: وسائل الإعلام الحرة ركيزة أساسية لتحقيق  التنمية المستدامة | أخبار الأمم المتحدة">
            <a:extLst>
              <a:ext uri="{FF2B5EF4-FFF2-40B4-BE49-F238E27FC236}">
                <a16:creationId xmlns:a16="http://schemas.microsoft.com/office/drawing/2014/main" id="{598B9F12-3C4F-AF23-3FE1-7BC95ECC78C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69585" y="2709168"/>
            <a:ext cx="2516574" cy="2161003"/>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BB28F697-FF09-4212-BD50-3FAEC9BC3A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9974FC3F-277B-4EFB-864A-BAE52837DFDD}"/>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01385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219585" y="4873523"/>
            <a:ext cx="4774064" cy="707886"/>
          </a:xfrm>
          <a:prstGeom prst="rect">
            <a:avLst/>
          </a:prstGeom>
          <a:noFill/>
        </p:spPr>
        <p:txBody>
          <a:bodyPr wrap="square" rtlCol="0">
            <a:spAutoFit/>
          </a:bodyPr>
          <a:lstStyle/>
          <a:p>
            <a:pPr algn="ctr"/>
            <a:r>
              <a:rPr lang="ar-EG" sz="4000" b="1"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آليات وأدوات محاسبة الإعلام</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50974"/>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الأولى</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2" name="Graphic 21">
            <a:extLst>
              <a:ext uri="{FF2B5EF4-FFF2-40B4-BE49-F238E27FC236}">
                <a16:creationId xmlns:a16="http://schemas.microsoft.com/office/drawing/2014/main" id="{FA029525-C0F9-4C0B-9609-F7CDA2998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id="{8A56607D-B56F-4009-940C-D874A18507C2}"/>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36161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47" y="2009155"/>
            <a:ext cx="5619802"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هل على الإعلام الخاص أو العالمي أن يكون مسئولًا عن رسائله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يُجيب الجميع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بالإيجاب</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لكن مسئول أمام من وعن أي رسائل وكيف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منذ الخمسينات من القرن الماضي نسمع نقاشات عن مسئولية الصحافة أمام المجتمع، فإذا كانت مسئولة فيجب مُحاسبتها .. ولكن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المسئول عن محاسبتها، وما الأدوات المتاحة لذلك</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25602" name="Picture 2" descr="الإعلام المسؤول&quot; جندي مقاتل كشف مخابر التخطيط وتصدى لأبواق الفتنة -  الإخبارية">
            <a:extLst>
              <a:ext uri="{FF2B5EF4-FFF2-40B4-BE49-F238E27FC236}">
                <a16:creationId xmlns:a16="http://schemas.microsoft.com/office/drawing/2014/main" id="{CE015F42-510C-C157-6182-FC683C0E92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9634" y="2631780"/>
            <a:ext cx="2481170" cy="22582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48C5E00D-AFA9-4E4F-8142-928C6D9CC0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B0F9071D-4B22-4EDD-9638-B33E42482AC8}"/>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59690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03643" y="2158240"/>
            <a:ext cx="5619802"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بداية تقع مسئولية مُحاسبة الصحافة والإعلام على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الدولة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وتُحاسب في المجتمعات المُتحررة من قبل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الرأي العام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 من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الجماعات الضاغطة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ومن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ومع ذلك </a:t>
            </a:r>
            <a:r>
              <a:rPr lang="ar-EG" sz="3000"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نظريًا تقل محاسبة الإعلام والصحافة كلما كان البلد مُتحررًا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2770" name="Picture 2" descr="صناعة الرأي العام والمسؤولية التبادلية - المعهد المصري للدراسات">
            <a:extLst>
              <a:ext uri="{FF2B5EF4-FFF2-40B4-BE49-F238E27FC236}">
                <a16:creationId xmlns:a16="http://schemas.microsoft.com/office/drawing/2014/main" id="{36970472-0FD3-8178-858E-8CB1BF3DAD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8552" y="2593078"/>
            <a:ext cx="2336978" cy="207831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EEE891C2-F684-42E8-BAF4-72BB289000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5EE2D4E7-7C2D-463A-98C7-8765CF15EB5B}"/>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07518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47" y="2277509"/>
            <a:ext cx="5619802" cy="2554545"/>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فالمنظمات الصحفية العالمية مثل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معهد الصحافة الدولي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لجنة الصحافة الحرة العالمية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الجمعية الأمريكية للصحافة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بيت الحرية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نجدها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دائمًا قلقة بشأن تطبيق آليات محاسبة الصحافة في العالم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28674" name="Picture 2" descr="أخلاقيات الصحافة | شبكة الصحفيين الدوليين">
            <a:extLst>
              <a:ext uri="{FF2B5EF4-FFF2-40B4-BE49-F238E27FC236}">
                <a16:creationId xmlns:a16="http://schemas.microsoft.com/office/drawing/2014/main" id="{BBEEFF21-D78E-EC43-FC7D-CE40B821DE5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51913" y="2733260"/>
            <a:ext cx="2004391" cy="201764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AD0C8C6D-F5B5-4583-85B9-C8D872DAF1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30CA721E-1F0F-4D2D-BEBE-B96E357B4BE5}"/>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237171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02425" y="2188062"/>
            <a:ext cx="5619802"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وقد وضع المُحرر الفرنسي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كلاود </a:t>
            </a:r>
            <a:r>
              <a:rPr lang="ar-EG" sz="3200" dirty="0" err="1">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بيرتاند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قائمة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بآليات محاسبة الصحافة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اسماها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نظام المحاسبة الصحفية.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اشتمت قائمة الآليات تلك على آليات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داخلية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خارجية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وأخرى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تعاونية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والتي </a:t>
            </a:r>
            <a:r>
              <a:rPr lang="ar-EG" sz="3200"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كانت كالتالي:</a:t>
            </a:r>
          </a:p>
        </p:txBody>
      </p:sp>
      <p:pic>
        <p:nvPicPr>
          <p:cNvPr id="27650" name="Picture 2" descr="تصنيف عالمي: هذه الدول لا تحترم سيادة القانون | Radiosawa">
            <a:extLst>
              <a:ext uri="{FF2B5EF4-FFF2-40B4-BE49-F238E27FC236}">
                <a16:creationId xmlns:a16="http://schemas.microsoft.com/office/drawing/2014/main" id="{BE00FB90-804E-34AA-0F40-8365C5AEB34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31670" y="2653749"/>
            <a:ext cx="2503004" cy="209570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89EC5031-E5E3-4855-9270-B97BE23980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EF334603-3FD5-45F1-9605-41A5BFF074A5}"/>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942602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82547" y="2366963"/>
            <a:ext cx="5619802" cy="2616101"/>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آليات داخلية: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شريعة الأخلاق العامة.</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النقد الداخلي.</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استطلاع آراء القراء.</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النقد الذاتي.</a:t>
            </a:r>
          </a:p>
        </p:txBody>
      </p:sp>
      <p:pic>
        <p:nvPicPr>
          <p:cNvPr id="29698" name="Picture 2" descr="ندوة حول &quot;أخلاقيات العمل الإعلامي&quot; بالتحرير لاونج | احكي">
            <a:extLst>
              <a:ext uri="{FF2B5EF4-FFF2-40B4-BE49-F238E27FC236}">
                <a16:creationId xmlns:a16="http://schemas.microsoft.com/office/drawing/2014/main" id="{75D34370-675E-5F1A-1235-08EA344E995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6147" t="12583" b="21251"/>
          <a:stretch/>
        </p:blipFill>
        <p:spPr bwMode="auto">
          <a:xfrm>
            <a:off x="2227237" y="2426597"/>
            <a:ext cx="2722451" cy="245351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D8456AF2-5195-459D-A86F-379B4624B9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A4AE6AEF-F4C8-4CFC-A79F-C3CEFB958BF4}"/>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528297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01423" y="2009155"/>
            <a:ext cx="5619802" cy="3046988"/>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أما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الآليات الخارجية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فشملت:</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الإعلام البديل.</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المراجعة الصحفية.</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مجالس الصحافة.</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الدورات الأخلاقية.</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الكتب والمقالات النقدية.</a:t>
            </a:r>
          </a:p>
        </p:txBody>
      </p:sp>
      <p:pic>
        <p:nvPicPr>
          <p:cNvPr id="30722" name="Picture 2" descr="مستر إعلام: نموذج أسئلة امتحان البابل شيت لمادة تشريعات الإعلام واخلاقياته  جزء الدكتورة نرمين الأزرق">
            <a:extLst>
              <a:ext uri="{FF2B5EF4-FFF2-40B4-BE49-F238E27FC236}">
                <a16:creationId xmlns:a16="http://schemas.microsoft.com/office/drawing/2014/main" id="{F5E6D486-B002-CECB-8E77-5507F509BE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9021" y="2534477"/>
            <a:ext cx="2390361" cy="22462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A0548D6F-DD47-4837-A87A-8F6B16FEE8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ABF9E0D4-0A54-4ED0-A8FC-4CA5137341B6}"/>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96857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22914" y="2108545"/>
            <a:ext cx="5619802"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وتمثلت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الآليات التعاونية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رسائل المُحرر.</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التعليم المستمر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مدرب الأخلاقيات.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مُحقق الشكاوى.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الجوائز والمكافآت.</a:t>
            </a:r>
          </a:p>
        </p:txBody>
      </p:sp>
      <p:pic>
        <p:nvPicPr>
          <p:cNvPr id="31746" name="Picture 2" descr="الاخلاقيات المهنية الاعلامية وبناء المجتمع">
            <a:extLst>
              <a:ext uri="{FF2B5EF4-FFF2-40B4-BE49-F238E27FC236}">
                <a16:creationId xmlns:a16="http://schemas.microsoft.com/office/drawing/2014/main" id="{6423E932-0079-9DED-2E4B-1990821646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6328" y="2658279"/>
            <a:ext cx="2942811" cy="233880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95DFCDAF-6ABF-40EF-86D7-D637B51A01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D7F30C2-147D-449D-9860-617A770243F3}"/>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85455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9718" y="1850127"/>
            <a:ext cx="5619802"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 المحاسبة قد نخسر الحرية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 قد تفتح هذه المُحاسبة باب النقد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مما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يُسهم في إعادة تقييم السياسات الصحفية وتحسين الأداء</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ومع ذلك هذا المفهوم يحتاج إلى المراجعة والتدقيق.. فلا يمكن أن تستقيم الحرية بلا مسئولية، ولا يمكن أن  يُمارس العمل الإعلامي المهني بلا مسئولية.. ولن يتحقق الاثنان بلا مُحاسبة أو رقابة.</a:t>
            </a:r>
          </a:p>
        </p:txBody>
      </p:sp>
      <p:pic>
        <p:nvPicPr>
          <p:cNvPr id="26626" name="Picture 2" descr="مقال عن الاعلام...... تعرف على وظائف وسائل الاعلام فى المجتمع|&quot;معلومات&quot;">
            <a:extLst>
              <a:ext uri="{FF2B5EF4-FFF2-40B4-BE49-F238E27FC236}">
                <a16:creationId xmlns:a16="http://schemas.microsoft.com/office/drawing/2014/main" id="{169FAE2B-686E-6BE1-F938-84B6B8A4C55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63070" y="2693504"/>
            <a:ext cx="2435087" cy="209715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EE1DA8EA-B480-4DFC-AE20-FBCD53B1BD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5E5BDE6-3769-42F9-8855-0D38AF72C8D5}"/>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94576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2F46B9CD-5A59-472D-AF4E-6E8E28BE7E5C}"/>
              </a:ext>
            </a:extLst>
          </p:cNvPr>
          <p:cNvSpPr txBox="1"/>
          <p:nvPr/>
        </p:nvSpPr>
        <p:spPr>
          <a:xfrm>
            <a:off x="4818187" y="2136658"/>
            <a:ext cx="5578143" cy="3662541"/>
          </a:xfrm>
          <a:prstGeom prst="rect">
            <a:avLst/>
          </a:prstGeom>
          <a:noFill/>
        </p:spPr>
        <p:txBody>
          <a:bodyPr wrap="square" rtlCol="0">
            <a:spAutoFit/>
          </a:bodyPr>
          <a:lstStyle/>
          <a:p>
            <a:pPr algn="ctr" rtl="1"/>
            <a:r>
              <a:rPr lang="ar-EG" sz="3200" b="1"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4000" b="1"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المسئولية الاجتماعية للإعلام</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المقصود بالمسئولية الاجتماعية؟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أهمية الموازنة بين الحرية والمسئولية.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فلسفة الحرية داخل السياق الإعلامي.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آليات وأدوات محاسبة الإعلام.</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الخلاصة.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المراجع المُقترحة.</a:t>
            </a:r>
          </a:p>
        </p:txBody>
      </p:sp>
      <p:sp>
        <p:nvSpPr>
          <p:cNvPr id="13" name="TextBox 12">
            <a:extLst>
              <a:ext uri="{FF2B5EF4-FFF2-40B4-BE49-F238E27FC236}">
                <a16:creationId xmlns:a16="http://schemas.microsoft.com/office/drawing/2014/main" id="{484536C8-B1AA-4C8E-A57C-0CC7DBA3C987}"/>
              </a:ext>
            </a:extLst>
          </p:cNvPr>
          <p:cNvSpPr txBox="1"/>
          <p:nvPr/>
        </p:nvSpPr>
        <p:spPr>
          <a:xfrm>
            <a:off x="3282167" y="135228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4" name="TextBox 13">
            <a:extLst>
              <a:ext uri="{FF2B5EF4-FFF2-40B4-BE49-F238E27FC236}">
                <a16:creationId xmlns:a16="http://schemas.microsoft.com/office/drawing/2014/main" id="{46A8ABA1-4C17-4B0C-B06B-CBF605A4EACC}"/>
              </a:ext>
            </a:extLst>
          </p:cNvPr>
          <p:cNvSpPr txBox="1"/>
          <p:nvPr/>
        </p:nvSpPr>
        <p:spPr>
          <a:xfrm>
            <a:off x="3415544" y="1720960"/>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ألأولى</a:t>
            </a:r>
            <a:endParaRPr lang="en-US" sz="1600" b="1" dirty="0">
              <a:solidFill>
                <a:schemeClr val="bg1"/>
              </a:solidFill>
              <a:latin typeface="Sakkal Majalla" panose="02000000000000000000" pitchFamily="2" charset="-78"/>
              <a:cs typeface="Sakkal Majalla" panose="02000000000000000000" pitchFamily="2" charset="-78"/>
            </a:endParaRPr>
          </a:p>
        </p:txBody>
      </p:sp>
      <p:sp>
        <p:nvSpPr>
          <p:cNvPr id="15" name="TextBox 14">
            <a:extLst>
              <a:ext uri="{FF2B5EF4-FFF2-40B4-BE49-F238E27FC236}">
                <a16:creationId xmlns:a16="http://schemas.microsoft.com/office/drawing/2014/main" id="{961C3A38-C077-4936-8CC0-93267B186DD6}"/>
              </a:ext>
            </a:extLst>
          </p:cNvPr>
          <p:cNvSpPr txBox="1"/>
          <p:nvPr/>
        </p:nvSpPr>
        <p:spPr>
          <a:xfrm>
            <a:off x="6983206" y="1428772"/>
            <a:ext cx="3902032" cy="707886"/>
          </a:xfrm>
          <a:prstGeom prst="rect">
            <a:avLst/>
          </a:prstGeom>
          <a:noFill/>
        </p:spPr>
        <p:txBody>
          <a:bodyPr wrap="square" rtlCol="0">
            <a:spAutoFit/>
          </a:bodyPr>
          <a:lstStyle/>
          <a:p>
            <a:pPr algn="ctr"/>
            <a:r>
              <a:rPr lang="ar-EG" sz="4000" b="1" dirty="0">
                <a:solidFill>
                  <a:srgbClr val="C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rgbClr val="C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1370569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8269" y="2009151"/>
            <a:ext cx="8468139" cy="3416320"/>
          </a:xfrm>
          <a:prstGeom prst="rect">
            <a:avLst/>
          </a:prstGeom>
          <a:noFill/>
        </p:spPr>
        <p:txBody>
          <a:bodyPr wrap="square" rtlCol="0">
            <a:spAutoFit/>
          </a:bodyPr>
          <a:lstStyle/>
          <a:p>
            <a:pPr algn="just" rtl="1"/>
            <a:r>
              <a:rPr lang="ar-EG" sz="3600" b="1"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المراجع المُقترحة: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عبد العزيز الدليمي،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وتشريعاته في القرن الحادي والعشرين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دار اليازوري العلمية للنشر والتوزيع، 2019.</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ليلى عبد المجيد،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التنظيم التشريعي والقانوني للإعلام التقليدي والإلكتروني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العربي للنشر والتوزيع، 2020.</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إبراهيم السيد حسنين،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وقوانينه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مؤسسة طيبة للنشر والتوزيع، 2015. </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Graphic 21">
            <a:extLst>
              <a:ext uri="{FF2B5EF4-FFF2-40B4-BE49-F238E27FC236}">
                <a16:creationId xmlns:a16="http://schemas.microsoft.com/office/drawing/2014/main" id="{DC569163-C9A6-4DD7-90E7-49C7F04A8D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1789BF6B-DF5E-40A4-BCDC-12A45D9B321A}"/>
              </a:ext>
            </a:extLst>
          </p:cNvPr>
          <p:cNvSpPr/>
          <p:nvPr/>
        </p:nvSpPr>
        <p:spPr>
          <a:xfrm>
            <a:off x="0" y="583447"/>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85914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7295C248-93D8-41EB-875B-A233917BC368}"/>
              </a:ext>
            </a:extLst>
          </p:cNvPr>
          <p:cNvSpPr txBox="1"/>
          <p:nvPr/>
        </p:nvSpPr>
        <p:spPr>
          <a:xfrm>
            <a:off x="6307898" y="2785710"/>
            <a:ext cx="4180953" cy="769441"/>
          </a:xfrm>
          <a:prstGeom prst="rect">
            <a:avLst/>
          </a:prstGeom>
          <a:noFill/>
        </p:spPr>
        <p:txBody>
          <a:bodyPr wrap="none" rtlCol="0">
            <a:spAutoFit/>
          </a:bodyPr>
          <a:lstStyle/>
          <a:p>
            <a:r>
              <a:rPr lang="ar-EG" sz="44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44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15" name="Rectangle: Rounded Corners 14">
            <a:extLst>
              <a:ext uri="{FF2B5EF4-FFF2-40B4-BE49-F238E27FC236}">
                <a16:creationId xmlns:a16="http://schemas.microsoft.com/office/drawing/2014/main" id="{7D0ECDA1-2415-465A-9918-1445E7D0CD12}"/>
              </a:ext>
            </a:extLst>
          </p:cNvPr>
          <p:cNvSpPr/>
          <p:nvPr/>
        </p:nvSpPr>
        <p:spPr>
          <a:xfrm>
            <a:off x="6370224" y="412333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الأولى</a:t>
            </a:r>
            <a:endParaRPr lang="en-US"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6" name="TextBox 15">
            <a:extLst>
              <a:ext uri="{FF2B5EF4-FFF2-40B4-BE49-F238E27FC236}">
                <a16:creationId xmlns:a16="http://schemas.microsoft.com/office/drawing/2014/main" id="{46EAE874-4E62-4015-9382-D3EAF20BDC28}"/>
              </a:ext>
            </a:extLst>
          </p:cNvPr>
          <p:cNvSpPr txBox="1"/>
          <p:nvPr/>
        </p:nvSpPr>
        <p:spPr>
          <a:xfrm>
            <a:off x="7562920" y="4832369"/>
            <a:ext cx="1233030"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DGM 131</a:t>
            </a:r>
          </a:p>
        </p:txBody>
      </p:sp>
      <p:sp>
        <p:nvSpPr>
          <p:cNvPr id="17" name="TextBox 16">
            <a:extLst>
              <a:ext uri="{FF2B5EF4-FFF2-40B4-BE49-F238E27FC236}">
                <a16:creationId xmlns:a16="http://schemas.microsoft.com/office/drawing/2014/main" id="{A1E77274-9D49-45A8-B05A-A4A875B77F0A}"/>
              </a:ext>
            </a:extLst>
          </p:cNvPr>
          <p:cNvSpPr txBox="1"/>
          <p:nvPr/>
        </p:nvSpPr>
        <p:spPr>
          <a:xfrm>
            <a:off x="459186" y="5958941"/>
            <a:ext cx="3188476" cy="584775"/>
          </a:xfrm>
          <a:prstGeom prst="rect">
            <a:avLst/>
          </a:prstGeom>
          <a:noFill/>
        </p:spPr>
        <p:txBody>
          <a:bodyPr wrap="square" rtlCol="0">
            <a:spAutoFit/>
          </a:bodyPr>
          <a:lstStyle/>
          <a:p>
            <a:pPr algn="ctr"/>
            <a:r>
              <a:rPr lang="ar-EG"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CD07189D-59A0-4EEC-AD0B-BA8CF59B8C14}"/>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77</TotalTime>
  <Words>1780</Words>
  <Application>Microsoft Office PowerPoint</Application>
  <PresentationFormat>Widescreen</PresentationFormat>
  <Paragraphs>123</Paragraphs>
  <Slides>42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Calibri Light</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sherytaw@outlook.com</cp:lastModifiedBy>
  <cp:revision>6</cp:revision>
  <dcterms:created xsi:type="dcterms:W3CDTF">2023-04-29T09:08:00Z</dcterms:created>
  <dcterms:modified xsi:type="dcterms:W3CDTF">2026-09-28T10:48:16Z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