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480" r:id="rId2"/>
    <p:sldId id="271" r:id="rId3"/>
    <p:sldId id="313" r:id="rId4"/>
    <p:sldId id="276" r:id="rId5"/>
    <p:sldId id="494" r:id="rId6"/>
    <p:sldId id="495" r:id="rId7"/>
    <p:sldId id="306" r:id="rId8"/>
    <p:sldId id="496" r:id="rId9"/>
    <p:sldId id="502" r:id="rId10"/>
    <p:sldId id="501" r:id="rId11"/>
    <p:sldId id="503" r:id="rId12"/>
    <p:sldId id="504" r:id="rId13"/>
    <p:sldId id="505" r:id="rId14"/>
    <p:sldId id="506" r:id="rId15"/>
    <p:sldId id="507" r:id="rId16"/>
    <p:sldId id="508" r:id="rId17"/>
    <p:sldId id="509" r:id="rId18"/>
    <p:sldId id="497" r:id="rId19"/>
    <p:sldId id="256"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495"/>
            <p14:sldId id="306"/>
            <p14:sldId id="496"/>
            <p14:sldId id="502"/>
            <p14:sldId id="501"/>
            <p14:sldId id="503"/>
            <p14:sldId id="504"/>
            <p14:sldId id="505"/>
            <p14:sldId id="506"/>
            <p14:sldId id="507"/>
            <p14:sldId id="508"/>
            <p14:sldId id="509"/>
            <p14:sldId id="497"/>
            <p14:sldId id="2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3" d="100"/>
          <a:sy n="73" d="100"/>
        </p:scale>
        <p:origin x="516"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10611" y="1276857"/>
            <a:ext cx="2590774"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المحاضرة التعريفية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0751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وصف المقرر.</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أهداف تدريس المادة ونتاجات تعلمها.</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محتوى المادة الدراسية والجدول الزمني لها.</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النشاطات والاستراتيجيات التدريسية.</a:t>
            </a:r>
            <a:endParaRPr lang="en-US"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وصف المقرر</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89731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     مقرر "منهجيات البحث في العلاقات العامة" يعد جزءًا أساسيًا لا غنى عنه لجميع الطلاب والباحثين. يهدف المقرر إلى تزويد الطلاب بالمفاهيم والمهارات اللازمة لفهم مفهوم منهجيات البحث وأنواعها، والأخلاقيات التي ينبغي على الطالب اتباعها لإعداد بحث علمي رصين. حيث يمد الطالب بكافة المهارات التي تعينه على بناء دراسة علمية منضبطة، مع تزويد الطالب بأدوات الذكاء الاصطناعي التي يمكن أن يتم المزاوجة بينها وبين منهجيات البحث لإعداد بحث علمي يتوافق مع متطلبات العصر الحديث، ويستجيب لمستجداته.</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تدريس المادة ونتائج تعلمها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477875"/>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     يتوقع من الطالب بعد الانتهاء من دراسة هذا المساق أن يكون قادراً على تحقيق الأهداف التالية: </a:t>
            </a:r>
          </a:p>
          <a:p>
            <a:pPr marL="568325" indent="-504825" algn="just" rtl="1">
              <a:lnSpc>
                <a:spcPct val="200000"/>
              </a:lnSpc>
            </a:pPr>
            <a:r>
              <a:rPr lang="ar-EG" sz="1400" dirty="0">
                <a:latin typeface="Alexandria" pitchFamily="2" charset="-78"/>
                <a:cs typeface="Alexandria" pitchFamily="2" charset="-78"/>
              </a:rPr>
              <a:t>1.	التعرف على مفهوم منهجيات البحث في العلاقات العامة وضوابطه.</a:t>
            </a:r>
          </a:p>
          <a:p>
            <a:pPr marL="568325" indent="-504825" algn="just" rtl="1">
              <a:lnSpc>
                <a:spcPct val="200000"/>
              </a:lnSpc>
            </a:pPr>
            <a:r>
              <a:rPr lang="ar-EG" sz="1400" dirty="0">
                <a:latin typeface="Alexandria" pitchFamily="2" charset="-78"/>
                <a:cs typeface="Alexandria" pitchFamily="2" charset="-78"/>
              </a:rPr>
              <a:t>2.	فهم الأنواع المختلفة لمناهج البحث وكيفية توظيفها بالشكل الصحيح بما يتناسب مع عنوان الدراسة ومتغيراتها.</a:t>
            </a:r>
          </a:p>
          <a:p>
            <a:pPr marL="568325" indent="-504825" algn="just" rtl="1">
              <a:lnSpc>
                <a:spcPct val="200000"/>
              </a:lnSpc>
            </a:pPr>
            <a:r>
              <a:rPr lang="ar-EG" sz="1400" dirty="0">
                <a:latin typeface="Alexandria" pitchFamily="2" charset="-78"/>
                <a:cs typeface="Alexandria" pitchFamily="2" charset="-78"/>
              </a:rPr>
              <a:t>3.	توظيف الأساليب الحديثة في عملية جمع المادة العلمية، وتحديد العينة البحثية، وكذلك إعداد أدوات الدراسة.</a:t>
            </a:r>
          </a:p>
          <a:p>
            <a:pPr marL="568325" indent="-504825" algn="just" rtl="1">
              <a:lnSpc>
                <a:spcPct val="200000"/>
              </a:lnSpc>
            </a:pPr>
            <a:r>
              <a:rPr lang="ar-EG" sz="1400" dirty="0">
                <a:latin typeface="Alexandria" pitchFamily="2" charset="-78"/>
                <a:cs typeface="Alexandria" pitchFamily="2" charset="-78"/>
              </a:rPr>
              <a:t>4.	إدراك أهمية البحث العلمي في مجال العلاقات العامة وكيفية الوصول لدراسات حديثة تنمي قدرات الطالب في هذا المجال وتساعده على تحديد مشكلة الدراسة بدقة وعلاجها وفقا للضوابط العلمية الرصينة.</a:t>
            </a:r>
          </a:p>
          <a:p>
            <a:pPr marL="568325" indent="-504825" algn="just" rtl="1">
              <a:lnSpc>
                <a:spcPct val="200000"/>
              </a:lnSpc>
            </a:pPr>
            <a:r>
              <a:rPr lang="ar-EG" sz="1400" dirty="0">
                <a:latin typeface="Alexandria" pitchFamily="2" charset="-78"/>
                <a:cs typeface="Alexandria" pitchFamily="2" charset="-78"/>
              </a:rPr>
              <a:t>5.	القدرة على استخدام مهارات البحث العلمي المختلفة، وتوظيف الأدوات البحثية.</a:t>
            </a:r>
          </a:p>
          <a:p>
            <a:pPr algn="just" rtl="1"/>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31029" y="925551"/>
            <a:ext cx="5227746"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أهداف تدريس المادة ونتائج تعلمها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153148" y="2095405"/>
            <a:ext cx="10096543" cy="3906967"/>
          </a:xfrm>
          <a:prstGeom prst="rect">
            <a:avLst/>
          </a:prstGeom>
          <a:noFill/>
        </p:spPr>
        <p:txBody>
          <a:bodyPr wrap="square" rtlCol="0">
            <a:spAutoFit/>
          </a:bodyPr>
          <a:lstStyle/>
          <a:p>
            <a:pPr marL="520700" indent="-409575" algn="just" rtl="1">
              <a:lnSpc>
                <a:spcPct val="200000"/>
              </a:lnSpc>
            </a:pPr>
            <a:r>
              <a:rPr lang="ar-EG" sz="1400" dirty="0">
                <a:latin typeface="Alexandria" pitchFamily="2" charset="-78"/>
                <a:cs typeface="Alexandria" pitchFamily="2" charset="-78"/>
              </a:rPr>
              <a:t>6.	اكتساب المهارات المطلوبة لكتابة خطة بحثية وإعداد دراسة علمية محكمة والوقف على الفرق بين الخطة والرسالة العلمية.</a:t>
            </a:r>
          </a:p>
          <a:p>
            <a:pPr marL="520700" indent="-409575" algn="just" rtl="1">
              <a:lnSpc>
                <a:spcPct val="200000"/>
              </a:lnSpc>
            </a:pPr>
            <a:r>
              <a:rPr lang="ar-EG" sz="1400" dirty="0">
                <a:latin typeface="Alexandria" pitchFamily="2" charset="-78"/>
                <a:cs typeface="Alexandria" pitchFamily="2" charset="-78"/>
              </a:rPr>
              <a:t>7.	اكتشاف الأساليب والإجراءات التي تعتبر فعالة بشكل خاص في عملية كتابة الرسائل والأبحاث العلمية وضبطها منهجيا وشكليا.</a:t>
            </a:r>
          </a:p>
          <a:p>
            <a:pPr marL="520700" indent="-409575" algn="just" rtl="1">
              <a:lnSpc>
                <a:spcPct val="200000"/>
              </a:lnSpc>
            </a:pPr>
            <a:r>
              <a:rPr lang="ar-EG" sz="1400" dirty="0">
                <a:latin typeface="Alexandria" pitchFamily="2" charset="-78"/>
                <a:cs typeface="Alexandria" pitchFamily="2" charset="-78"/>
              </a:rPr>
              <a:t>8.	الفهم الشامل لكيفية تحديد مجتمع وعينة الدراسة وضبطها.</a:t>
            </a:r>
          </a:p>
          <a:p>
            <a:pPr marL="520700" indent="-409575" algn="just" rtl="1">
              <a:lnSpc>
                <a:spcPct val="200000"/>
              </a:lnSpc>
            </a:pPr>
            <a:r>
              <a:rPr lang="ar-EG" sz="1400" dirty="0">
                <a:latin typeface="Alexandria" pitchFamily="2" charset="-78"/>
                <a:cs typeface="Alexandria" pitchFamily="2" charset="-78"/>
              </a:rPr>
              <a:t>9.	تطوير قدرات ومهارات واتجاهات الطلبة في التفكير من خلال التحليل والتركيب والاستقراء والاستنتاج، والتطبيق، والتقويم والنقد. </a:t>
            </a:r>
          </a:p>
          <a:p>
            <a:pPr marL="520700" indent="-409575" algn="just" rtl="1">
              <a:lnSpc>
                <a:spcPct val="200000"/>
              </a:lnSpc>
            </a:pPr>
            <a:r>
              <a:rPr lang="ar-EG" sz="1400" dirty="0">
                <a:latin typeface="Alexandria" pitchFamily="2" charset="-78"/>
                <a:cs typeface="Alexandria" pitchFamily="2" charset="-78"/>
              </a:rPr>
              <a:t>10.	تشجيع الدارسين على تطوير مهاراتهم وقدراتهم واتجاهاتهم في الإبداع بما فيه من الابتكار والتجديد.</a:t>
            </a:r>
          </a:p>
          <a:p>
            <a:pPr algn="just" rtl="1">
              <a:lnSpc>
                <a:spcPct val="200000"/>
              </a:lnSpc>
            </a:pPr>
            <a:endParaRPr lang="en-US"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778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1770738" y="2864161"/>
            <a:ext cx="4113898"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محتويات المادة التدريسية</a:t>
            </a:r>
            <a:endParaRPr lang="en-US" sz="2000" b="1" dirty="0">
              <a:solidFill>
                <a:srgbClr val="00B0F0"/>
              </a:solidFill>
              <a:latin typeface="Alexandria" pitchFamily="2" charset="-78"/>
              <a:cs typeface="Alexandria" pitchFamily="2" charset="-78"/>
            </a:endParaRPr>
          </a:p>
        </p:txBody>
      </p:sp>
      <p:sp>
        <p:nvSpPr>
          <p:cNvPr id="18" name="Rectangle 17"/>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03AB3AC2-B020-4E69-B7DC-A02C54E3CD41}"/>
              </a:ext>
            </a:extLst>
          </p:cNvPr>
          <p:cNvPicPr>
            <a:picLocks noGrp="1" noChangeAspect="1"/>
          </p:cNvPicPr>
          <p:nvPr>
            <p:ph type="pic" sz="quarter" idx="10"/>
          </p:nvPr>
        </p:nvPicPr>
        <p:blipFill>
          <a:blip r:embed="rId3"/>
          <a:srcRect t="24856" b="24856"/>
          <a:stretch>
            <a:fillRect/>
          </a:stretch>
        </p:blipFill>
        <p:spPr>
          <a:xfrm>
            <a:off x="6102557" y="2130633"/>
            <a:ext cx="5863094" cy="2948653"/>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الأولى</a:t>
            </a:r>
          </a:p>
          <a:p>
            <a:pPr algn="ctr"/>
            <a:r>
              <a:rPr lang="ar-EG" sz="2000" b="1" dirty="0">
                <a:latin typeface="Alexandria" pitchFamily="2" charset="-78"/>
                <a:cs typeface="Alexandria" pitchFamily="2" charset="-78"/>
              </a:rPr>
              <a:t>مفهوم البحث العلمي وتطوره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178393" cy="2308324"/>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البحث العلمي.</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نشأة بحوث الإعلام وتطورها.</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مناهج البحث في مجال العلاقات العامة.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أخلاقيات البحث العلمي.</a:t>
            </a:r>
          </a:p>
          <a:p>
            <a:pPr algn="just" rtl="1"/>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56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rtl="1"/>
            <a:r>
              <a:rPr lang="ar-EG" sz="2000" b="1" dirty="0">
                <a:latin typeface="Alexandria" pitchFamily="2" charset="-78"/>
                <a:cs typeface="Alexandria" pitchFamily="2" charset="-78"/>
              </a:rPr>
              <a:t>المحاضرة الثانية</a:t>
            </a:r>
          </a:p>
          <a:p>
            <a:pPr algn="ctr" rtl="1"/>
            <a:r>
              <a:rPr lang="ar-EG" sz="2000" b="1" dirty="0">
                <a:latin typeface="Alexandria" pitchFamily="2" charset="-78"/>
                <a:cs typeface="Alexandria" pitchFamily="2" charset="-78"/>
              </a:rPr>
              <a:t>مشكلة البحث في الدراسات الإعلامية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9878848" cy="248209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أهمية المشكلة البحثية ومبررات اختيارها.</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الفرق بين المشكلة والقضية والظاهرة.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مصادر الحصول على المشكلة البحثية.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الأخطاء الشائعة في اختيار المشكلة البحثية.</a:t>
            </a:r>
          </a:p>
          <a:p>
            <a:pPr algn="just" rtl="1">
              <a:lnSpc>
                <a:spcPct val="200000"/>
              </a:lnSpc>
            </a:pP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4840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الثالثة</a:t>
            </a:r>
          </a:p>
          <a:p>
            <a:pPr algn="ctr"/>
            <a:r>
              <a:rPr lang="ar-EG" sz="2000" b="1" dirty="0">
                <a:latin typeface="Alexandria" pitchFamily="2" charset="-78"/>
                <a:cs typeface="Alexandria" pitchFamily="2" charset="-78"/>
              </a:rPr>
              <a:t>مناهج البحث وأساليب المفاضلة بينها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9957676" cy="198964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أنواع البحوث وفقًا لنوع البيانات: (بحوث كمية، وبحوث نوعية أو كيفية).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أنواع البحوث وفقاً للهدف: (البحوث الوصفية، والبحوث التجريبية، البحوث التاريخية، والبحوث الاستكشافية، والبحوث العلاقية).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أنواع البحوث وفقا للمعيار الزمني: (البحوث الطويلة، والبحوث العرضية).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354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الرابعة</a:t>
            </a:r>
          </a:p>
          <a:p>
            <a:pPr algn="ctr"/>
            <a:r>
              <a:rPr lang="ar-EG" sz="2000" b="1" dirty="0">
                <a:latin typeface="Alexandria" pitchFamily="2" charset="-78"/>
                <a:cs typeface="Alexandria" pitchFamily="2" charset="-78"/>
              </a:rPr>
              <a:t>تحديد متغيرات، ومفاهيم الدراسة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162628" cy="198964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متغيرات الدراسة، وأنواعها.</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مفاهيم الدراسة العلمية والعملية.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صياغة فروض وتساؤلات الدراسة في ضوء المتغيرات.</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اختيار الإطار النظري المناسب للدراسة.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9761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الخامسة</a:t>
            </a:r>
          </a:p>
          <a:p>
            <a:pPr algn="ctr"/>
            <a:r>
              <a:rPr lang="ar-EG" sz="2000" b="1" dirty="0">
                <a:latin typeface="Alexandria" pitchFamily="2" charset="-78"/>
                <a:cs typeface="Alexandria" pitchFamily="2" charset="-78"/>
              </a:rPr>
              <a:t>مراجعة التراث العلمي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9815786" cy="1497205"/>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التراث العلمي وأنواعه.</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أساليب الحصول على التراث العلمي في مجال الدراسة.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طرق تحليل الأدبيات المختلفة.</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5132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السادسة</a:t>
            </a:r>
          </a:p>
          <a:p>
            <a:pPr algn="ctr"/>
            <a:r>
              <a:rPr lang="ar-EG" sz="2000" b="1" dirty="0">
                <a:latin typeface="Alexandria" pitchFamily="2" charset="-78"/>
                <a:cs typeface="Alexandria" pitchFamily="2" charset="-78"/>
              </a:rPr>
              <a:t>تحديد مجتمع وعينة الدراسة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020738" cy="198964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مجتمع الدراسة.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مفهوم عينة الدراسة.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أساليب اختيار العينات.</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تطبيقات عملية على اختيار العينات.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80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السابعة</a:t>
            </a:r>
          </a:p>
          <a:p>
            <a:pPr algn="ctr"/>
            <a:r>
              <a:rPr lang="ar-EG" sz="2000" b="1" dirty="0">
                <a:latin typeface="Alexandria" pitchFamily="2" charset="-78"/>
                <a:cs typeface="Alexandria" pitchFamily="2" charset="-78"/>
              </a:rPr>
              <a:t>اختيار الأدوات المناسبة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052269" cy="1497205"/>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اختيار الأدوات المناسبة (الملاحظة، تحليل المضمون، الاستبانة، المقابلات، مجموعات النقاش المركزة).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إعداد الأداة بصورة علمية، وطرق ضبط المقاييس العلمية.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صدق وثبات الأدوات.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7048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rtl="1"/>
            <a:r>
              <a:rPr lang="ar-EG" sz="2000" b="1" dirty="0">
                <a:latin typeface="Alexandria" pitchFamily="2" charset="-78"/>
                <a:cs typeface="Alexandria" pitchFamily="2" charset="-78"/>
              </a:rPr>
              <a:t>المحاضرة الثامنة</a:t>
            </a:r>
          </a:p>
          <a:p>
            <a:pPr algn="ctr" rtl="1"/>
            <a:r>
              <a:rPr lang="ar-EG" sz="2000" b="1" dirty="0">
                <a:latin typeface="Alexandria" pitchFamily="2" charset="-78"/>
                <a:cs typeface="Alexandria" pitchFamily="2" charset="-78"/>
              </a:rPr>
              <a:t>الكتابة العلمية الصحيحة، وتوثيق المراجع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052269" cy="1220206"/>
          </a:xfrm>
          <a:prstGeom prst="rect">
            <a:avLst/>
          </a:prstGeom>
          <a:noFill/>
        </p:spPr>
        <p:txBody>
          <a:bodyPr wrap="square" rtlCol="0">
            <a:spAutoFit/>
          </a:bodyPr>
          <a:lstStyle/>
          <a:p>
            <a:pPr marL="342900" indent="-342900" algn="just" rtl="1">
              <a:lnSpc>
                <a:spcPct val="250000"/>
              </a:lnSpc>
              <a:buFont typeface="Wingdings" panose="05000000000000000000" pitchFamily="2" charset="2"/>
              <a:buChar char="ü"/>
            </a:pPr>
            <a:r>
              <a:rPr lang="ar-EG" sz="1600" dirty="0">
                <a:latin typeface="Alexandria" pitchFamily="2" charset="-78"/>
                <a:cs typeface="Alexandria" pitchFamily="2" charset="-78"/>
              </a:rPr>
              <a:t>طريقة الكتابة العلمية الصحيحة وتوثيق البيانات.</a:t>
            </a:r>
          </a:p>
          <a:p>
            <a:pPr marL="342900" indent="-342900" algn="just" rtl="1">
              <a:lnSpc>
                <a:spcPct val="250000"/>
              </a:lnSpc>
              <a:buFont typeface="Wingdings" panose="05000000000000000000" pitchFamily="2" charset="2"/>
              <a:buChar char="ü"/>
            </a:pPr>
            <a:r>
              <a:rPr lang="ar-EG" sz="1600" dirty="0">
                <a:latin typeface="Alexandria" pitchFamily="2" charset="-78"/>
                <a:cs typeface="Alexandria" pitchFamily="2" charset="-78"/>
              </a:rPr>
              <a:t>طريقة تنسيق ملف الورد وتجهيزه للكتابة بشكل صحيح.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698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93876" y="613025"/>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التاسعة</a:t>
            </a:r>
          </a:p>
          <a:p>
            <a:pPr algn="ctr"/>
            <a:r>
              <a:rPr lang="ar-EG" sz="2000" b="1" dirty="0">
                <a:latin typeface="Alexandria" pitchFamily="2" charset="-78"/>
                <a:cs typeface="Alexandria" pitchFamily="2" charset="-78"/>
              </a:rPr>
              <a:t>مكونات الخطة البحثية والرسالة والفرق بينهما.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497205"/>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مقدمة- الدراسات السابقة- مشكلة الدراسة- أهمية الدراسة- أهداف الدراسة- تساؤلات الدراسة- الإطار النظري- مفاهيم الدراسة- متغيرات الدراسة- فروض الدراسة- منهجية القياس- نوع الدراسة- مجتمع وعينة الدراسة- أدوات جمع البيانات- اختبارات الصدق والثبات- المعالجة الإحصائية للبيانات- قائمة المراجع.</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65965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المحاضرة العاشرة</a:t>
            </a:r>
          </a:p>
          <a:p>
            <a:pPr algn="ctr"/>
            <a:r>
              <a:rPr lang="ar-EG" sz="2000" b="1" dirty="0">
                <a:latin typeface="Alexandria" pitchFamily="2" charset="-78"/>
                <a:cs typeface="Alexandria" pitchFamily="2" charset="-78"/>
              </a:rPr>
              <a:t>كتابة النتائج والتوصيات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9989207" cy="1004762"/>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كتابة نتائج الدراسة والتوصيات.</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تطبيقات عملية على دراسات في العلاقات العامة.</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2473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84634" y="925551"/>
            <a:ext cx="5374141" cy="400110"/>
          </a:xfrm>
          <a:prstGeom prst="rect">
            <a:avLst/>
          </a:prstGeom>
          <a:noFill/>
        </p:spPr>
        <p:txBody>
          <a:bodyPr wrap="square" rtlCol="0">
            <a:spAutoFit/>
          </a:bodyPr>
          <a:lstStyle/>
          <a:p>
            <a:pPr algn="just" rtl="1"/>
            <a:r>
              <a:rPr lang="ar-EG" sz="2000" b="1" dirty="0">
                <a:latin typeface="Alexandria" pitchFamily="2" charset="-78"/>
                <a:cs typeface="Alexandria" pitchFamily="2" charset="-78"/>
              </a:rPr>
              <a:t>النشاطات والاستراتيجيات التدريسية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1989647"/>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يتم تحقيق نتاجات التعلم المستهدفة من خلال النشاطات والاستراتيجيات التدريسية التالية:</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المحاضرات. </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اختبارات قصيرة. </a:t>
            </a:r>
          </a:p>
          <a:p>
            <a:pPr marL="342900" indent="-34290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الامتحان النهائي. </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1001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EC8F60B-6D5B-40A0-92FA-93461F3B4F55}"/>
              </a:ext>
            </a:extLst>
          </p:cNvPr>
          <p:cNvPicPr>
            <a:picLocks noChangeAspect="1"/>
          </p:cNvPicPr>
          <p:nvPr/>
        </p:nvPicPr>
        <p:blipFill>
          <a:blip r:embed="rId3"/>
          <a:stretch>
            <a:fillRect/>
          </a:stretch>
        </p:blipFill>
        <p:spPr>
          <a:xfrm>
            <a:off x="3965263" y="1301311"/>
            <a:ext cx="4261473" cy="4255377"/>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8E26DE9-E254-41FC-9FF2-56D6B017338B}"/>
</file>

<file path=customXml/itemProps2.xml><?xml version="1.0" encoding="utf-8"?>
<ds:datastoreItem xmlns:ds="http://schemas.openxmlformats.org/officeDocument/2006/customXml" ds:itemID="{AAA17210-8D28-4D51-B96F-882EE9A7160B}"/>
</file>

<file path=customXml/itemProps3.xml><?xml version="1.0" encoding="utf-8"?>
<ds:datastoreItem xmlns:ds="http://schemas.openxmlformats.org/officeDocument/2006/customXml" ds:itemID="{7F135310-E5CE-4886-91BC-BF1193DB76A3}"/>
</file>

<file path=docProps/app.xml><?xml version="1.0" encoding="utf-8"?>
<Properties xmlns="http://schemas.openxmlformats.org/officeDocument/2006/extended-properties" xmlns:vt="http://schemas.openxmlformats.org/officeDocument/2006/docPropsVTypes">
  <TotalTime>124</TotalTime>
  <Words>640</Words>
  <Application>Microsoft Office PowerPoint</Application>
  <PresentationFormat>Widescreen</PresentationFormat>
  <Paragraphs>137</Paragraphs>
  <Slides>20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Hala Elalfy</cp:lastModifiedBy>
  <cp:revision>26</cp:revision>
  <dcterms:created xsi:type="dcterms:W3CDTF">2023-04-29T09:08:00Z</dcterms:created>
  <dcterms:modified xsi:type="dcterms:W3CDTF">2024-01-23T19:27:02Z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