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media/image2.jpeg" ContentType="image/jpeg"/>
  <Override PartName="/ppt/media/image3.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68" name="Shape 468"/>
          <p:cNvSpPr/>
          <p:nvPr>
            <p:ph type="sldImg"/>
          </p:nvPr>
        </p:nvSpPr>
        <p:spPr>
          <a:xfrm>
            <a:off x="1143000" y="685800"/>
            <a:ext cx="4572000" cy="3429000"/>
          </a:xfrm>
          <a:prstGeom prst="rect">
            <a:avLst/>
          </a:prstGeom>
        </p:spPr>
        <p:txBody>
          <a:bodyPr/>
          <a:lstStyle/>
          <a:p>
            <a:pPr/>
          </a:p>
        </p:txBody>
      </p:sp>
      <p:sp>
        <p:nvSpPr>
          <p:cNvPr id="469" name="Shape 46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11.png"/><Relationship Id="rId9" Type="http://schemas.openxmlformats.org/officeDocument/2006/relationships/image" Target="../media/image12.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3.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16.png"/><Relationship Id="rId8" Type="http://schemas.openxmlformats.org/officeDocument/2006/relationships/image" Target="../media/image17.png"/><Relationship Id="rId9" Type="http://schemas.openxmlformats.org/officeDocument/2006/relationships/image" Target="../media/image18.png"/><Relationship Id="rId10" Type="http://schemas.openxmlformats.org/officeDocument/2006/relationships/image" Target="../media/image19.png"/><Relationship Id="rId11" Type="http://schemas.openxmlformats.org/officeDocument/2006/relationships/image" Target="../media/image20.png"/><Relationship Id="rId12" Type="http://schemas.openxmlformats.org/officeDocument/2006/relationships/image" Target="../media/image21.png"/><Relationship Id="rId13" Type="http://schemas.openxmlformats.org/officeDocument/2006/relationships/image" Target="../media/image22.png"/><Relationship Id="rId14" Type="http://schemas.openxmlformats.org/officeDocument/2006/relationships/image" Target="../media/image23.png"/><Relationship Id="rId15" Type="http://schemas.openxmlformats.org/officeDocument/2006/relationships/image" Target="../media/image24.png"/><Relationship Id="rId16" Type="http://schemas.openxmlformats.org/officeDocument/2006/relationships/image" Target="../media/image25.png"/><Relationship Id="rId17" Type="http://schemas.openxmlformats.org/officeDocument/2006/relationships/image" Target="../media/image26.png"/><Relationship Id="rId18" Type="http://schemas.openxmlformats.org/officeDocument/2006/relationships/image" Target="../media/image27.png"/><Relationship Id="rId19" Type="http://schemas.openxmlformats.org/officeDocument/2006/relationships/image" Target="../media/image28.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29.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3.png"/><Relationship Id="rId6" Type="http://schemas.openxmlformats.org/officeDocument/2006/relationships/image" Target="../media/image30.png"/><Relationship Id="rId7" Type="http://schemas.openxmlformats.org/officeDocument/2006/relationships/image" Target="../media/image3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2.png"/><Relationship Id="rId6" Type="http://schemas.openxmlformats.org/officeDocument/2006/relationships/image" Target="../media/image13.png"/><Relationship Id="rId7" Type="http://schemas.openxmlformats.org/officeDocument/2006/relationships/image" Target="../media/image33.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35.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6.png"/><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3.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29.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29.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6.png"/><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6.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2">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6" name="Rectangle: Rounded Corners 33"/>
          <p:cNvGrpSpPr/>
          <p:nvPr/>
        </p:nvGrpSpPr>
        <p:grpSpPr>
          <a:xfrm>
            <a:off x="6078409" y="5938883"/>
            <a:ext cx="3516609" cy="529168"/>
            <a:chOff x="0" y="0"/>
            <a:chExt cx="3516607" cy="529167"/>
          </a:xfrm>
        </p:grpSpPr>
        <p:sp>
          <p:nvSpPr>
            <p:cNvPr id="34"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5" name="Lecture 1"/>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 Lecture 1</a:t>
              </a:r>
            </a:p>
          </p:txBody>
        </p:sp>
      </p:grpSp>
      <p:pic>
        <p:nvPicPr>
          <p:cNvPr id="37"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8"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9"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40"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41"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8"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5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5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59"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6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61" name="Title Text Title Text" descr="Title Text Title Text"/>
          <p:cNvPicPr>
            <a:picLocks noChangeAspect="0"/>
          </p:cNvPicPr>
          <p:nvPr/>
        </p:nvPicPr>
        <p:blipFill>
          <a:blip r:embed="rId5">
            <a:extLst/>
          </a:blip>
          <a:stretch>
            <a:fillRect/>
          </a:stretch>
        </p:blipFill>
        <p:spPr>
          <a:xfrm>
            <a:off x="2326513" y="526664"/>
            <a:ext cx="9122978" cy="1055604"/>
          </a:xfrm>
          <a:prstGeom prst="rect">
            <a:avLst/>
          </a:prstGeom>
          <a:effectLst>
            <a:outerShdw sx="100000" sy="100000" kx="0" ky="0" algn="b" rotWithShape="0" blurRad="190500" dist="101600" dir="5400000">
              <a:srgbClr val="941751"/>
            </a:outerShdw>
          </a:effectLst>
        </p:spPr>
      </p:pic>
      <p:pic>
        <p:nvPicPr>
          <p:cNvPr id="62" name="Title Text Title Text" descr="Title Text Title Text"/>
          <p:cNvPicPr>
            <a:picLocks noChangeAspect="0"/>
          </p:cNvPicPr>
          <p:nvPr/>
        </p:nvPicPr>
        <p:blipFill>
          <a:blip r:embed="rId6">
            <a:extLst/>
          </a:blip>
          <a:stretch>
            <a:fillRect/>
          </a:stretch>
        </p:blipFill>
        <p:spPr>
          <a:xfrm>
            <a:off x="6743321" y="1621755"/>
            <a:ext cx="5054857" cy="750672"/>
          </a:xfrm>
          <a:prstGeom prst="rect">
            <a:avLst/>
          </a:prstGeom>
          <a:effectLst>
            <a:outerShdw sx="100000" sy="100000" kx="0" ky="0" algn="b" rotWithShape="0" blurRad="190500" dist="101600" dir="5400000">
              <a:srgbClr val="941751"/>
            </a:outerShdw>
          </a:effectLst>
        </p:spPr>
      </p:pic>
      <p:pic>
        <p:nvPicPr>
          <p:cNvPr id="63" name="Body Level One… Body Level OneBody Level TwoBody Level ThreeBody Level FourBody Level Five" descr="Body Level One… Body Level OneBody Level TwoBody Level ThreeBody Level FourBody Level Five"/>
          <p:cNvPicPr>
            <a:picLocks noChangeAspect="0"/>
          </p:cNvPicPr>
          <p:nvPr/>
        </p:nvPicPr>
        <p:blipFill>
          <a:blip r:embed="rId7">
            <a:extLst/>
          </a:blip>
          <a:stretch>
            <a:fillRect/>
          </a:stretch>
        </p:blipFill>
        <p:spPr>
          <a:xfrm>
            <a:off x="6507950" y="2596307"/>
            <a:ext cx="5525599" cy="3744480"/>
          </a:xfrm>
          <a:prstGeom prst="rect">
            <a:avLst/>
          </a:prstGeom>
          <a:effectLst>
            <a:outerShdw sx="100000" sy="100000" kx="0" ky="0" algn="b" rotWithShape="0" blurRad="190500" dist="101600" dir="5400000">
              <a:schemeClr val="accent5">
                <a:alpha val="49461"/>
              </a:schemeClr>
            </a:outerShdw>
          </a:effectLst>
        </p:spPr>
      </p:pic>
      <p:pic>
        <p:nvPicPr>
          <p:cNvPr id="64" name="Title Text Title Text" descr="Title Text Title Text"/>
          <p:cNvPicPr>
            <a:picLocks noChangeAspect="0"/>
          </p:cNvPicPr>
          <p:nvPr/>
        </p:nvPicPr>
        <p:blipFill>
          <a:blip r:embed="rId8">
            <a:extLst/>
          </a:blip>
          <a:stretch>
            <a:fillRect/>
          </a:stretch>
        </p:blipFill>
        <p:spPr>
          <a:xfrm>
            <a:off x="755877" y="1621755"/>
            <a:ext cx="4783230" cy="750672"/>
          </a:xfrm>
          <a:prstGeom prst="rect">
            <a:avLst/>
          </a:prstGeom>
          <a:effectLst>
            <a:outerShdw sx="100000" sy="100000" kx="0" ky="0" algn="b" rotWithShape="0" blurRad="190500" dist="101600" dir="5400000">
              <a:srgbClr val="941751"/>
            </a:outerShdw>
          </a:effectLst>
        </p:spPr>
      </p:pic>
      <p:pic>
        <p:nvPicPr>
          <p:cNvPr id="65" name="Body Level One… Body Level OneBody Level TwoBody Level ThreeBody Level FourBody Level Five" descr="Body Level One… Body Level OneBody Level TwoBody Level ThreeBody Level FourBody Level Five"/>
          <p:cNvPicPr>
            <a:picLocks noChangeAspect="0"/>
          </p:cNvPicPr>
          <p:nvPr/>
        </p:nvPicPr>
        <p:blipFill>
          <a:blip r:embed="rId9">
            <a:extLst/>
          </a:blip>
          <a:stretch>
            <a:fillRect/>
          </a:stretch>
        </p:blipFill>
        <p:spPr>
          <a:xfrm>
            <a:off x="444968" y="2633285"/>
            <a:ext cx="5054857" cy="3670524"/>
          </a:xfrm>
          <a:prstGeom prst="rect">
            <a:avLst/>
          </a:prstGeom>
          <a:effectLst>
            <a:outerShdw sx="100000" sy="100000" kx="0" ky="0" algn="b" rotWithShape="0" blurRad="190500" dist="101600" dir="5400000">
              <a:schemeClr val="accent5">
                <a:alpha val="49461"/>
              </a:schemeClr>
            </a:outerShdw>
          </a:effectLst>
        </p:spPr>
      </p:pic>
      <p:sp>
        <p:nvSpPr>
          <p:cNvPr id="66" name="Text"/>
          <p:cNvSpPr txBox="1"/>
          <p:nvPr/>
        </p:nvSpPr>
        <p:spPr>
          <a:xfrm>
            <a:off x="11580445" y="6237316"/>
            <a:ext cx="687975" cy="434862"/>
          </a:xfrm>
          <a:prstGeom prst="rect">
            <a:avLst/>
          </a:prstGeom>
          <a:ln w="12700">
            <a:miter lim="400000"/>
          </a:ln>
        </p:spPr>
        <p:txBody>
          <a:bodyPr wrap="none" lIns="45719" rIns="45719" anchor="ctr">
            <a:spAutoFit/>
          </a:bodyPr>
          <a:lstStyle/>
          <a:p>
            <a:pPr>
              <a:defRPr b="1" sz="2700">
                <a:solidFill>
                  <a:srgbClr val="941100"/>
                </a:solidFill>
              </a:defRPr>
            </a:pP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4"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7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pic>
        <p:nvPicPr>
          <p:cNvPr id="76"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77"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78"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7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8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sp>
        <p:nvSpPr>
          <p:cNvPr id="8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sp>
        <p:nvSpPr>
          <p:cNvPr id="94"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95" name="Picture 18" descr="Picture 18"/>
          <p:cNvPicPr>
            <a:picLocks noChangeAspect="1"/>
          </p:cNvPicPr>
          <p:nvPr/>
        </p:nvPicPr>
        <p:blipFill>
          <a:blip r:embed="rId2">
            <a:extLst/>
          </a:blip>
          <a:stretch>
            <a:fillRect/>
          </a:stretch>
        </p:blipFill>
        <p:spPr>
          <a:xfrm>
            <a:off x="197765" y="-384952"/>
            <a:ext cx="2036259" cy="1800994"/>
          </a:xfrm>
          <a:prstGeom prst="rect">
            <a:avLst/>
          </a:prstGeom>
          <a:ln w="12700">
            <a:miter lim="400000"/>
          </a:ln>
        </p:spPr>
      </p:pic>
      <p:sp>
        <p:nvSpPr>
          <p:cNvPr id="96"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97"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98" name="Graphic 26" descr="Graphic 26"/>
          <p:cNvPicPr>
            <a:picLocks noChangeAspect="1"/>
          </p:cNvPicPr>
          <p:nvPr/>
        </p:nvPicPr>
        <p:blipFill>
          <a:blip r:embed="rId3">
            <a:extLst/>
          </a:blip>
          <a:stretch>
            <a:fillRect/>
          </a:stretch>
        </p:blipFill>
        <p:spPr>
          <a:xfrm>
            <a:off x="232213" y="6146190"/>
            <a:ext cx="2167471" cy="591662"/>
          </a:xfrm>
          <a:prstGeom prst="rect">
            <a:avLst/>
          </a:prstGeom>
          <a:ln w="12700">
            <a:miter lim="400000"/>
          </a:ln>
        </p:spPr>
      </p:pic>
      <p:pic>
        <p:nvPicPr>
          <p:cNvPr id="99" name="Graphic 28" descr="Graphic 28"/>
          <p:cNvPicPr>
            <a:picLocks noChangeAspect="1"/>
          </p:cNvPicPr>
          <p:nvPr/>
        </p:nvPicPr>
        <p:blipFill>
          <a:blip r:embed="rId4">
            <a:extLst/>
          </a:blip>
          <a:stretch>
            <a:fillRect/>
          </a:stretch>
        </p:blipFill>
        <p:spPr>
          <a:xfrm>
            <a:off x="9875049" y="6299356"/>
            <a:ext cx="1879650" cy="309234"/>
          </a:xfrm>
          <a:prstGeom prst="rect">
            <a:avLst/>
          </a:prstGeom>
          <a:ln w="12700">
            <a:miter lim="400000"/>
          </a:ln>
        </p:spPr>
      </p:pic>
      <p:sp>
        <p:nvSpPr>
          <p:cNvPr id="100"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101" name="1-validated  Business Pain points 1-validated  Business Pain points" descr="1-validated  Business Pain points 1-validated  Business Pain points"/>
          <p:cNvPicPr>
            <a:picLocks noChangeAspect="0"/>
          </p:cNvPicPr>
          <p:nvPr/>
        </p:nvPicPr>
        <p:blipFill>
          <a:blip r:embed="rId5">
            <a:extLst/>
          </a:blip>
          <a:stretch>
            <a:fillRect/>
          </a:stretch>
        </p:blipFill>
        <p:spPr>
          <a:xfrm>
            <a:off x="3854758" y="928121"/>
            <a:ext cx="3393612" cy="937257"/>
          </a:xfrm>
          <a:prstGeom prst="rect">
            <a:avLst/>
          </a:prstGeom>
          <a:effectLst>
            <a:outerShdw sx="100000" sy="100000" kx="0" ky="0" algn="b" rotWithShape="0" blurRad="190500" dist="12700" dir="5400000">
              <a:srgbClr val="000000"/>
            </a:outerShdw>
          </a:effectLst>
        </p:spPr>
      </p:pic>
      <p:pic>
        <p:nvPicPr>
          <p:cNvPr id="102" name="3—Validated product-Fit planning  3—Validated product-Fit planning " descr="3—Validated product-Fit planning  3—Validated product-Fit planning "/>
          <p:cNvPicPr>
            <a:picLocks noChangeAspect="0"/>
          </p:cNvPicPr>
          <p:nvPr/>
        </p:nvPicPr>
        <p:blipFill>
          <a:blip r:embed="rId6">
            <a:extLst/>
          </a:blip>
          <a:stretch>
            <a:fillRect/>
          </a:stretch>
        </p:blipFill>
        <p:spPr>
          <a:xfrm>
            <a:off x="898594" y="3029588"/>
            <a:ext cx="3047208" cy="1379903"/>
          </a:xfrm>
          <a:prstGeom prst="rect">
            <a:avLst/>
          </a:prstGeom>
          <a:effectLst>
            <a:outerShdw sx="100000" sy="100000" kx="0" ky="0" algn="b" rotWithShape="0" blurRad="190500" dist="12700" dir="5400000">
              <a:srgbClr val="000000"/>
            </a:outerShdw>
          </a:effectLst>
        </p:spPr>
      </p:pic>
      <p:pic>
        <p:nvPicPr>
          <p:cNvPr id="103" name="2—preparation Business -fit solutions 2—preparation Business -fit solutions" descr="2—preparation Business -fit solutions 2—preparation Business -fit solutions"/>
          <p:cNvPicPr>
            <a:picLocks noChangeAspect="0"/>
          </p:cNvPicPr>
          <p:nvPr/>
        </p:nvPicPr>
        <p:blipFill>
          <a:blip r:embed="rId7">
            <a:extLst/>
          </a:blip>
          <a:stretch>
            <a:fillRect/>
          </a:stretch>
        </p:blipFill>
        <p:spPr>
          <a:xfrm>
            <a:off x="1009498" y="1835568"/>
            <a:ext cx="3132138" cy="1208228"/>
          </a:xfrm>
          <a:prstGeom prst="rect">
            <a:avLst/>
          </a:prstGeom>
          <a:effectLst>
            <a:outerShdw sx="100000" sy="100000" kx="0" ky="0" algn="b" rotWithShape="0" blurRad="190500" dist="12700" dir="5400000">
              <a:srgbClr val="000000"/>
            </a:outerShdw>
          </a:effectLst>
        </p:spPr>
      </p:pic>
      <p:pic>
        <p:nvPicPr>
          <p:cNvPr id="104" name="Line Line" descr="Line Line"/>
          <p:cNvPicPr>
            <a:picLocks noChangeAspect="0"/>
          </p:cNvPicPr>
          <p:nvPr/>
        </p:nvPicPr>
        <p:blipFill>
          <a:blip r:embed="rId8">
            <a:extLst/>
          </a:blip>
          <a:stretch>
            <a:fillRect/>
          </a:stretch>
        </p:blipFill>
        <p:spPr>
          <a:xfrm rot="1318500">
            <a:off x="3937771" y="4692233"/>
            <a:ext cx="593416" cy="358334"/>
          </a:xfrm>
          <a:prstGeom prst="rect">
            <a:avLst/>
          </a:prstGeom>
          <a:effectLst>
            <a:reflection blurRad="0" stA="50000" stPos="0" endA="0" endPos="40000" dist="0" dir="5400000" fadeDir="5400000" sx="100000" sy="-100000" kx="0" ky="0" algn="bl" rotWithShape="0"/>
          </a:effectLst>
        </p:spPr>
      </p:pic>
      <p:pic>
        <p:nvPicPr>
          <p:cNvPr id="105" name="Monitoring&amp;Controlling (IV&amp;V) Monitoring&amp;Controlling (IV&amp;V) " descr="Monitoring&amp;Controlling (IV&amp;V) Monitoring&amp;Controlling (IV&amp;V) "/>
          <p:cNvPicPr>
            <a:picLocks noChangeAspect="0"/>
          </p:cNvPicPr>
          <p:nvPr/>
        </p:nvPicPr>
        <p:blipFill>
          <a:blip r:embed="rId9">
            <a:extLst/>
          </a:blip>
          <a:stretch>
            <a:fillRect/>
          </a:stretch>
        </p:blipFill>
        <p:spPr>
          <a:xfrm>
            <a:off x="3236258" y="5323450"/>
            <a:ext cx="6259117"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106" name="Line Line" descr="Line Line"/>
          <p:cNvPicPr>
            <a:picLocks noChangeAspect="0"/>
          </p:cNvPicPr>
          <p:nvPr/>
        </p:nvPicPr>
        <p:blipFill>
          <a:blip r:embed="rId10">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107" name="8.Resultant… 8.Resultant deliverables " descr="8.Resultant… 8.Resultant deliverables "/>
          <p:cNvPicPr>
            <a:picLocks noChangeAspect="0"/>
          </p:cNvPicPr>
          <p:nvPr/>
        </p:nvPicPr>
        <p:blipFill>
          <a:blip r:embed="rId11">
            <a:extLst/>
          </a:blip>
          <a:stretch>
            <a:fillRect/>
          </a:stretch>
        </p:blipFill>
        <p:spPr>
          <a:xfrm>
            <a:off x="8052907" y="3621678"/>
            <a:ext cx="1714700" cy="1454807"/>
          </a:xfrm>
          <a:prstGeom prst="rect">
            <a:avLst/>
          </a:prstGeom>
          <a:effectLst>
            <a:outerShdw sx="100000" sy="100000" kx="0" ky="0" algn="b" rotWithShape="0" blurRad="190500" dist="12700" dir="5400000">
              <a:srgbClr val="000000"/>
            </a:outerShdw>
          </a:effectLst>
        </p:spPr>
      </p:pic>
      <p:pic>
        <p:nvPicPr>
          <p:cNvPr id="108" name="7.producing deliverables 7.producing deliverables  " descr="7.producing deliverables 7.producing deliverables  "/>
          <p:cNvPicPr>
            <a:picLocks noChangeAspect="0"/>
          </p:cNvPicPr>
          <p:nvPr/>
        </p:nvPicPr>
        <p:blipFill>
          <a:blip r:embed="rId12">
            <a:extLst/>
          </a:blip>
          <a:stretch>
            <a:fillRect/>
          </a:stretch>
        </p:blipFill>
        <p:spPr>
          <a:xfrm>
            <a:off x="6272164" y="4464099"/>
            <a:ext cx="1333501" cy="845512"/>
          </a:xfrm>
          <a:prstGeom prst="rect">
            <a:avLst/>
          </a:prstGeom>
          <a:effectLst>
            <a:outerShdw sx="100000" sy="100000" kx="0" ky="0" algn="b" rotWithShape="0" blurRad="190500" dist="12700" dir="5400000">
              <a:srgbClr val="000000"/>
            </a:outerShdw>
          </a:effectLst>
        </p:spPr>
      </p:pic>
      <p:pic>
        <p:nvPicPr>
          <p:cNvPr id="109" name="6-Executing  deliverables 6-Executing  deliverables  " descr="6-Executing  deliverables 6-Executing  deliverables  "/>
          <p:cNvPicPr>
            <a:picLocks noChangeAspect="0"/>
          </p:cNvPicPr>
          <p:nvPr/>
        </p:nvPicPr>
        <p:blipFill>
          <a:blip r:embed="rId13">
            <a:extLst/>
          </a:blip>
          <a:stretch>
            <a:fillRect/>
          </a:stretch>
        </p:blipFill>
        <p:spPr>
          <a:xfrm>
            <a:off x="4491421" y="4465460"/>
            <a:ext cx="1333501" cy="842338"/>
          </a:xfrm>
          <a:prstGeom prst="rect">
            <a:avLst/>
          </a:prstGeom>
          <a:effectLst>
            <a:outerShdw sx="100000" sy="100000" kx="0" ky="0" algn="b" rotWithShape="0" blurRad="190500" dist="12700" dir="5400000">
              <a:srgbClr val="000000"/>
            </a:outerShdw>
          </a:effectLst>
        </p:spPr>
      </p:pic>
      <p:pic>
        <p:nvPicPr>
          <p:cNvPr id="110" name="5-Planning  deliverables 5-Planning  deliverables  " descr="5-Planning  deliverables 5-Planning  deliverables  "/>
          <p:cNvPicPr>
            <a:picLocks noChangeAspect="0"/>
          </p:cNvPicPr>
          <p:nvPr/>
        </p:nvPicPr>
        <p:blipFill>
          <a:blip r:embed="rId14">
            <a:extLst/>
          </a:blip>
          <a:stretch>
            <a:fillRect/>
          </a:stretch>
        </p:blipFill>
        <p:spPr>
          <a:xfrm>
            <a:off x="3193535" y="3890129"/>
            <a:ext cx="1207692" cy="845499"/>
          </a:xfrm>
          <a:prstGeom prst="rect">
            <a:avLst/>
          </a:prstGeom>
          <a:effectLst>
            <a:outerShdw sx="100000" sy="100000" kx="0" ky="0" algn="b" rotWithShape="0" blurRad="190500" dist="12700" dir="5400000">
              <a:srgbClr val="000000"/>
            </a:outerShdw>
          </a:effectLst>
        </p:spPr>
      </p:pic>
      <p:pic>
        <p:nvPicPr>
          <p:cNvPr id="111" name="9. Accepted test and Hand over the  Validated Deliverables-fit 9. Accepted test and Hand over the  Validated Deliverables-fit" descr="9. Accepted test and Hand over the  Validated Deliverables-fit 9. Accepted test and Hand over the  Validated Deliverables-fit"/>
          <p:cNvPicPr>
            <a:picLocks noChangeAspect="0"/>
          </p:cNvPicPr>
          <p:nvPr/>
        </p:nvPicPr>
        <p:blipFill>
          <a:blip r:embed="rId15">
            <a:extLst/>
          </a:blip>
          <a:stretch>
            <a:fillRect/>
          </a:stretch>
        </p:blipFill>
        <p:spPr>
          <a:xfrm>
            <a:off x="8078241" y="2490121"/>
            <a:ext cx="2566592" cy="1166652"/>
          </a:xfrm>
          <a:prstGeom prst="rect">
            <a:avLst/>
          </a:prstGeom>
          <a:effectLst>
            <a:outerShdw sx="100000" sy="100000" kx="0" ky="0" algn="b" rotWithShape="0" blurRad="190500" dist="12700" dir="5400000">
              <a:srgbClr val="000000"/>
            </a:outerShdw>
          </a:effectLst>
        </p:spPr>
      </p:pic>
      <p:pic>
        <p:nvPicPr>
          <p:cNvPr id="112" name="10.Post -implemented Review (PIR)  the Business-Fit solution 10.Post -implemented Review (PIR)  the Business-Fit solution " descr="10.Post -implemented Review (PIR)  the Business-Fit solution 10.Post -implemented Review (PIR)  the Business-Fit solution "/>
          <p:cNvPicPr>
            <a:picLocks noChangeAspect="0"/>
          </p:cNvPicPr>
          <p:nvPr/>
        </p:nvPicPr>
        <p:blipFill>
          <a:blip r:embed="rId16">
            <a:extLst/>
          </a:blip>
          <a:stretch>
            <a:fillRect/>
          </a:stretch>
        </p:blipFill>
        <p:spPr>
          <a:xfrm>
            <a:off x="7176262" y="1297577"/>
            <a:ext cx="3674965" cy="1264450"/>
          </a:xfrm>
          <a:prstGeom prst="rect">
            <a:avLst/>
          </a:prstGeom>
          <a:effectLst>
            <a:outerShdw sx="100000" sy="100000" kx="0" ky="0" algn="b" rotWithShape="0" blurRad="190500" dist="12700" dir="5400000">
              <a:srgbClr val="000000"/>
            </a:outerShdw>
          </a:effectLst>
        </p:spPr>
      </p:pic>
      <p:sp>
        <p:nvSpPr>
          <p:cNvPr id="113" name="source: designed and developed by Dr.Mahmoud Ibrahim @2021"/>
          <p:cNvSpPr txBox="1"/>
          <p:nvPr/>
        </p:nvSpPr>
        <p:spPr>
          <a:xfrm>
            <a:off x="486344" y="5840497"/>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502920">
              <a:lnSpc>
                <a:spcPct val="90000"/>
              </a:lnSpc>
              <a:defRPr sz="1100">
                <a:latin typeface="Bookman Old Style"/>
                <a:ea typeface="Bookman Old Style"/>
                <a:cs typeface="Bookman Old Style"/>
                <a:sym typeface="Bookman Old Style"/>
              </a:defRPr>
            </a:lvl1pPr>
          </a:lstStyle>
          <a:p>
            <a:pPr/>
            <a:r>
              <a:t>source: designed and developed by Dr.Mahmoud Ibrahim @2021  </a:t>
            </a:r>
          </a:p>
        </p:txBody>
      </p:sp>
      <p:pic>
        <p:nvPicPr>
          <p:cNvPr id="114" name="4-Initiating… 4-Initiating project-fit  " descr="4-Initiating… 4-Initiating project-fit  "/>
          <p:cNvPicPr>
            <a:picLocks noChangeAspect="0"/>
          </p:cNvPicPr>
          <p:nvPr/>
        </p:nvPicPr>
        <p:blipFill>
          <a:blip r:embed="rId17">
            <a:extLst/>
          </a:blip>
          <a:stretch>
            <a:fillRect/>
          </a:stretch>
        </p:blipFill>
        <p:spPr>
          <a:xfrm>
            <a:off x="876646" y="4332068"/>
            <a:ext cx="2362593" cy="1208089"/>
          </a:xfrm>
          <a:prstGeom prst="rect">
            <a:avLst/>
          </a:prstGeom>
          <a:effectLst>
            <a:outerShdw sx="100000" sy="100000" kx="0" ky="0" algn="b" rotWithShape="0" blurRad="190500" dist="12700" dir="5400000">
              <a:srgbClr val="000000"/>
            </a:outerShdw>
          </a:effectLst>
        </p:spPr>
      </p:pic>
      <p:pic>
        <p:nvPicPr>
          <p:cNvPr id="115" name="4-HPMQS… 4-HPMQS life cycle " descr="4-HPMQS… 4-HPMQS life cycle "/>
          <p:cNvPicPr>
            <a:picLocks noChangeAspect="0"/>
          </p:cNvPicPr>
          <p:nvPr/>
        </p:nvPicPr>
        <p:blipFill>
          <a:blip r:embed="rId18">
            <a:extLst/>
          </a:blip>
          <a:stretch>
            <a:fillRect/>
          </a:stretch>
        </p:blipFill>
        <p:spPr>
          <a:xfrm>
            <a:off x="4586335" y="2097529"/>
            <a:ext cx="3047207" cy="1192599"/>
          </a:xfrm>
          <a:prstGeom prst="rect">
            <a:avLst/>
          </a:prstGeom>
          <a:effectLst>
            <a:outerShdw sx="100000" sy="100000" kx="0" ky="0" algn="b" rotWithShape="0" blurRad="571500" dist="521211" dir="0">
              <a:srgbClr val="000000">
                <a:alpha val="47071"/>
              </a:srgbClr>
            </a:outerShdw>
          </a:effectLst>
        </p:spPr>
      </p:pic>
      <p:sp>
        <p:nvSpPr>
          <p:cNvPr id="116" name="Text"/>
          <p:cNvSpPr txBox="1"/>
          <p:nvPr/>
        </p:nvSpPr>
        <p:spPr>
          <a:xfrm>
            <a:off x="11122463" y="6402736"/>
            <a:ext cx="183243" cy="24830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7" name="Deliverables -Fit producing Processes     Deliverables -Fit producing Processes " descr="Deliverables -Fit producing Processes     Deliverables -Fit producing Processes "/>
          <p:cNvPicPr>
            <a:picLocks noChangeAspect="0"/>
          </p:cNvPicPr>
          <p:nvPr/>
        </p:nvPicPr>
        <p:blipFill>
          <a:blip r:embed="rId19">
            <a:extLst/>
          </a:blip>
          <a:stretch>
            <a:fillRect/>
          </a:stretch>
        </p:blipFill>
        <p:spPr>
          <a:xfrm>
            <a:off x="2749602" y="3436068"/>
            <a:ext cx="7232429" cy="2758115"/>
          </a:xfrm>
          <a:prstGeom prst="rect">
            <a:avLst/>
          </a:prstGeom>
        </p:spPr>
      </p:pic>
      <p:sp>
        <p:nvSpPr>
          <p:cNvPr id="11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sp>
        <p:nvSpPr>
          <p:cNvPr id="12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2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27"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28" name="Rectangle: Rounded Corners 24"/>
          <p:cNvSpPr/>
          <p:nvPr/>
        </p:nvSpPr>
        <p:spPr>
          <a:xfrm>
            <a:off x="556275" y="851285"/>
            <a:ext cx="10137188" cy="5155430"/>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29"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3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31"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132"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3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140"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43" name="Picture Placeholder 4"/>
          <p:cNvGrpSpPr/>
          <p:nvPr/>
        </p:nvGrpSpPr>
        <p:grpSpPr>
          <a:xfrm>
            <a:off x="444875" y="1024946"/>
            <a:ext cx="4962147" cy="2495551"/>
            <a:chOff x="0" y="0"/>
            <a:chExt cx="4962145" cy="2495550"/>
          </a:xfrm>
        </p:grpSpPr>
        <p:sp>
          <p:nvSpPr>
            <p:cNvPr id="14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42"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144"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45"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146"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147"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148"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14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15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5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8"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5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60"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61"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62"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63"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64"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165"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166"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67" name="Title Text Title Text" descr="Title Text Title Text"/>
          <p:cNvPicPr>
            <a:picLocks noChangeAspect="0"/>
          </p:cNvPicPr>
          <p:nvPr/>
        </p:nvPicPr>
        <p:blipFill>
          <a:blip r:embed="rId6">
            <a:extLst/>
          </a:blip>
          <a:stretch>
            <a:fillRect/>
          </a:stretch>
        </p:blipFill>
        <p:spPr>
          <a:xfrm>
            <a:off x="3050404" y="1031288"/>
            <a:ext cx="7830834" cy="2255627"/>
          </a:xfrm>
          <a:prstGeom prst="rect">
            <a:avLst/>
          </a:prstGeom>
          <a:effectLst>
            <a:outerShdw sx="100000" sy="100000" kx="0" ky="0" algn="b" rotWithShape="0" blurRad="190500" dist="12700" dir="5400000">
              <a:schemeClr val="accent5">
                <a:satOff val="-3547"/>
                <a:lumOff val="-10352"/>
              </a:schemeClr>
            </a:outerShdw>
          </a:effectLst>
        </p:spPr>
      </p:pic>
      <p:grpSp>
        <p:nvGrpSpPr>
          <p:cNvPr id="170" name="Body Level One…"/>
          <p:cNvGrpSpPr/>
          <p:nvPr/>
        </p:nvGrpSpPr>
        <p:grpSpPr>
          <a:xfrm>
            <a:off x="1376559" y="3384390"/>
            <a:ext cx="10617201" cy="1601788"/>
            <a:chOff x="0" y="0"/>
            <a:chExt cx="10617200" cy="1601787"/>
          </a:xfrm>
        </p:grpSpPr>
        <p:sp>
          <p:nvSpPr>
            <p:cNvPr id="169" name="Body Level One…"/>
            <p:cNvSpPr txBox="1"/>
            <p:nvPr/>
          </p:nvSpPr>
          <p:spPr>
            <a:xfrm>
              <a:off x="50800" y="50800"/>
              <a:ext cx="10515600" cy="1500188"/>
            </a:xfrm>
            <a:prstGeom prst="rect">
              <a:avLst/>
            </a:prstGeom>
            <a:noFill/>
            <a:ln>
              <a:noFill/>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defTabSz="484631">
                <a:lnSpc>
                  <a:spcPct val="90000"/>
                </a:lnSpc>
                <a:spcBef>
                  <a:spcPts val="500"/>
                </a:spcBef>
                <a:defRPr b="1" i="1" sz="1431">
                  <a:solidFill>
                    <a:srgbClr val="941100"/>
                  </a:solidFill>
                </a:defRPr>
              </a:pPr>
              <a:r>
                <a:t>Body Level One</a:t>
              </a:r>
            </a:p>
            <a:p>
              <a:pPr lvl="1" indent="242315" defTabSz="484631">
                <a:lnSpc>
                  <a:spcPct val="90000"/>
                </a:lnSpc>
                <a:spcBef>
                  <a:spcPts val="500"/>
                </a:spcBef>
                <a:defRPr b="1" i="1" sz="1431">
                  <a:solidFill>
                    <a:srgbClr val="941100"/>
                  </a:solidFill>
                </a:defRPr>
              </a:pPr>
              <a:r>
                <a:t>Body Level Two</a:t>
              </a:r>
            </a:p>
            <a:p>
              <a:pPr lvl="2" indent="484631" defTabSz="484631">
                <a:lnSpc>
                  <a:spcPct val="90000"/>
                </a:lnSpc>
                <a:spcBef>
                  <a:spcPts val="500"/>
                </a:spcBef>
                <a:defRPr b="1" i="1" sz="1431">
                  <a:solidFill>
                    <a:srgbClr val="941100"/>
                  </a:solidFill>
                </a:defRPr>
              </a:pPr>
              <a:r>
                <a:t>Body Level Three</a:t>
              </a:r>
            </a:p>
            <a:p>
              <a:pPr lvl="3" indent="726947" defTabSz="484631">
                <a:lnSpc>
                  <a:spcPct val="90000"/>
                </a:lnSpc>
                <a:spcBef>
                  <a:spcPts val="500"/>
                </a:spcBef>
                <a:defRPr b="1" i="1" sz="1431">
                  <a:solidFill>
                    <a:srgbClr val="941100"/>
                  </a:solidFill>
                </a:defRPr>
              </a:pPr>
              <a:r>
                <a:t>Body </a:t>
              </a:r>
              <a:r>
                <a:rPr>
                  <a:latin typeface="Bookman Old Style"/>
                  <a:ea typeface="Bookman Old Style"/>
                  <a:cs typeface="Bookman Old Style"/>
                  <a:sym typeface="Bookman Old Style"/>
                </a:rPr>
                <a:t>Level</a:t>
              </a:r>
              <a:r>
                <a:t> Four</a:t>
              </a:r>
            </a:p>
            <a:p>
              <a:pPr lvl="4" indent="969263" defTabSz="484631">
                <a:lnSpc>
                  <a:spcPct val="90000"/>
                </a:lnSpc>
                <a:spcBef>
                  <a:spcPts val="500"/>
                </a:spcBef>
                <a:defRPr b="1" i="1" sz="1431">
                  <a:solidFill>
                    <a:srgbClr val="941100"/>
                  </a:solidFill>
                </a:defRPr>
              </a:pPr>
              <a:r>
                <a:t>Body Level Five</a:t>
              </a:r>
            </a:p>
          </p:txBody>
        </p:sp>
        <p:pic>
          <p:nvPicPr>
            <p:cNvPr id="168" name="Body Level One… Body Level OneBody Level TwoBody Level ThreeBody Level FourBody Level Five" descr="Body Level One… Body Level OneBody Level TwoBody Level ThreeBody Level FourBody Level Five"/>
            <p:cNvPicPr>
              <a:picLocks noChangeAspect="0"/>
            </p:cNvPicPr>
            <p:nvPr/>
          </p:nvPicPr>
          <p:blipFill>
            <a:blip r:embed="rId7">
              <a:extLst/>
            </a:blip>
            <a:stretch>
              <a:fillRect/>
            </a:stretch>
          </p:blipFill>
          <p:spPr>
            <a:xfrm>
              <a:off x="0" y="0"/>
              <a:ext cx="10617200" cy="1601788"/>
            </a:xfrm>
            <a:prstGeom prst="rect">
              <a:avLst/>
            </a:prstGeom>
            <a:effectLst/>
          </p:spPr>
        </p:pic>
      </p:gr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sp>
        <p:nvSpPr>
          <p:cNvPr id="177"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79"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80"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181"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8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8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184" name="TextBox 24" descr="TextBox 24"/>
          <p:cNvPicPr>
            <a:picLocks noChangeAspect="0"/>
          </p:cNvPicPr>
          <p:nvPr/>
        </p:nvPicPr>
        <p:blipFill>
          <a:blip r:embed="rId5">
            <a:extLst/>
          </a:blip>
          <a:stretch>
            <a:fillRect/>
          </a:stretch>
        </p:blipFill>
        <p:spPr>
          <a:xfrm>
            <a:off x="3807879" y="523952"/>
            <a:ext cx="7103638" cy="223774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185"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8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88"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89"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91"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sp>
        <p:nvSpPr>
          <p:cNvPr id="192"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a:t>
            </a:r>
          </a:p>
        </p:txBody>
      </p:sp>
      <p:sp>
        <p:nvSpPr>
          <p:cNvPr id="193" name="TextBox 33"/>
          <p:cNvSpPr txBox="1"/>
          <p:nvPr/>
        </p:nvSpPr>
        <p:spPr>
          <a:xfrm>
            <a:off x="3618007" y="1596665"/>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00</a:t>
            </a:r>
          </a:p>
        </p:txBody>
      </p:sp>
      <p:sp>
        <p:nvSpPr>
          <p:cNvPr id="194"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95" name="the project golden rule #1… the project golden rule #1T e with more details , the execution time with less failure " descr="the project golden rule #1… the project golden rule #1T e with more details , the execution time with less failure "/>
          <p:cNvPicPr>
            <a:picLocks noChangeAspect="0"/>
          </p:cNvPicPr>
          <p:nvPr/>
        </p:nvPicPr>
        <p:blipFill>
          <a:blip r:embed="rId7">
            <a:extLst/>
          </a:blip>
          <a:stretch>
            <a:fillRect/>
          </a:stretch>
        </p:blipFill>
        <p:spPr>
          <a:xfrm>
            <a:off x="2860319" y="2838845"/>
            <a:ext cx="8602728" cy="3529042"/>
          </a:xfrm>
          <a:prstGeom prst="rect">
            <a:avLst/>
          </a:prstGeom>
          <a:effectLst>
            <a:outerShdw sx="100000" sy="100000" kx="0" ky="0" algn="b" rotWithShape="0" blurRad="190500" dist="114300" dir="5400000">
              <a:srgbClr val="000000">
                <a:alpha val="80208"/>
              </a:srgbClr>
            </a:outerShdw>
          </a:effectLst>
        </p:spPr>
      </p:pic>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02" name="Title Text"/>
          <p:cNvSpPr txBox="1"/>
          <p:nvPr>
            <p:ph type="title"/>
          </p:nvPr>
        </p:nvSpPr>
        <p:spPr>
          <a:xfrm>
            <a:off x="1745995" y="1904154"/>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03" name="Body Level One…"/>
          <p:cNvSpPr txBox="1"/>
          <p:nvPr>
            <p:ph type="body" sz="half" idx="1"/>
          </p:nvPr>
        </p:nvSpPr>
        <p:spPr>
          <a:xfrm>
            <a:off x="914042" y="4384133"/>
            <a:ext cx="10363916" cy="1922429"/>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04"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205"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21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2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2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22"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23"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24"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25"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26"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27"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28"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235"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236"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37"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238"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239"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40"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241"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42"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24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50"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51"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5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9"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6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61"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62"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63"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64"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65"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66"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67"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74"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75"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7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28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5"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8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8"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89"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290"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291"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292"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99"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0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30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0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303"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30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3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3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1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spTree>
      <p:nvGrpSpPr>
        <p:cNvPr id="1" name=""/>
        <p:cNvGrpSpPr/>
        <p:nvPr/>
      </p:nvGrpSpPr>
      <p:grpSpPr>
        <a:xfrm>
          <a:off x="0" y="0"/>
          <a:ext cx="0" cy="0"/>
          <a:chOff x="0" y="0"/>
          <a:chExt cx="0" cy="0"/>
        </a:xfrm>
      </p:grpSpPr>
      <p:sp>
        <p:nvSpPr>
          <p:cNvPr id="32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32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23"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324"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325"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328" name="Group 16"/>
          <p:cNvGrpSpPr/>
          <p:nvPr/>
        </p:nvGrpSpPr>
        <p:grpSpPr>
          <a:xfrm>
            <a:off x="321732" y="-1"/>
            <a:ext cx="2024827" cy="1879601"/>
            <a:chOff x="0" y="0"/>
            <a:chExt cx="2024825" cy="1879600"/>
          </a:xfrm>
        </p:grpSpPr>
        <p:sp>
          <p:nvSpPr>
            <p:cNvPr id="326"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27"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29"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30"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31"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32"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35" name="Rectangle: Rounded Corners 33"/>
          <p:cNvGrpSpPr/>
          <p:nvPr/>
        </p:nvGrpSpPr>
        <p:grpSpPr>
          <a:xfrm>
            <a:off x="6078409" y="5903747"/>
            <a:ext cx="3516609" cy="599441"/>
            <a:chOff x="0" y="-35136"/>
            <a:chExt cx="3516607" cy="599440"/>
          </a:xfrm>
        </p:grpSpPr>
        <p:sp>
          <p:nvSpPr>
            <p:cNvPr id="333"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34" name="2nd Lec.…"/>
            <p:cNvSpPr txBox="1"/>
            <p:nvPr/>
          </p:nvSpPr>
          <p:spPr>
            <a:xfrm>
              <a:off x="77901" y="-35137"/>
              <a:ext cx="3360804" cy="599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p>
              <a:pPr algn="ctr">
                <a:defRPr b="1" sz="1700">
                  <a:solidFill>
                    <a:srgbClr val="2D3956"/>
                  </a:solidFill>
                  <a:latin typeface="Tajawal Medium"/>
                  <a:ea typeface="Tajawal Medium"/>
                  <a:cs typeface="Tajawal Medium"/>
                  <a:sym typeface="Tajawal Medium"/>
                </a:defRPr>
              </a:pPr>
              <a:r>
                <a:t>2nd Lec.</a:t>
              </a:r>
            </a:p>
            <a:p>
              <a:pPr algn="ctr">
                <a:defRPr b="1" sz="1700">
                  <a:solidFill>
                    <a:srgbClr val="2D3956"/>
                  </a:solidFill>
                  <a:latin typeface="Tajawal Medium"/>
                  <a:ea typeface="Tajawal Medium"/>
                  <a:cs typeface="Tajawal Medium"/>
                  <a:sym typeface="Tajawal Medium"/>
                </a:defRPr>
              </a:pPr>
              <a:r>
                <a:t>HPMQS Preparation stage</a:t>
              </a:r>
            </a:p>
          </p:txBody>
        </p:sp>
      </p:grpSp>
      <p:pic>
        <p:nvPicPr>
          <p:cNvPr id="336"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37"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38"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39"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40"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347"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50" name="Picture Placeholder 4"/>
          <p:cNvGrpSpPr/>
          <p:nvPr/>
        </p:nvGrpSpPr>
        <p:grpSpPr>
          <a:xfrm>
            <a:off x="444875" y="1024946"/>
            <a:ext cx="4962147" cy="2495551"/>
            <a:chOff x="0" y="0"/>
            <a:chExt cx="4962145" cy="2495550"/>
          </a:xfrm>
        </p:grpSpPr>
        <p:sp>
          <p:nvSpPr>
            <p:cNvPr id="348"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49"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51"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52"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53"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54"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55"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56"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59" name="Picture Placeholder 4"/>
          <p:cNvGrpSpPr/>
          <p:nvPr/>
        </p:nvGrpSpPr>
        <p:grpSpPr>
          <a:xfrm>
            <a:off x="444875" y="1024946"/>
            <a:ext cx="4962147" cy="2495551"/>
            <a:chOff x="0" y="0"/>
            <a:chExt cx="4962145" cy="2495550"/>
          </a:xfrm>
        </p:grpSpPr>
        <p:sp>
          <p:nvSpPr>
            <p:cNvPr id="357"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58"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60"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61"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62"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63"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64"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65"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366"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6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p:spTree>
      <p:nvGrpSpPr>
        <p:cNvPr id="1" name=""/>
        <p:cNvGrpSpPr/>
        <p:nvPr/>
      </p:nvGrpSpPr>
      <p:grpSpPr>
        <a:xfrm>
          <a:off x="0" y="0"/>
          <a:ext cx="0" cy="0"/>
          <a:chOff x="0" y="0"/>
          <a:chExt cx="0" cy="0"/>
        </a:xfrm>
      </p:grpSpPr>
      <p:sp>
        <p:nvSpPr>
          <p:cNvPr id="374"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3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82"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83"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Bodoni SvtyTwo ITC TT-Book"/>
                <a:ea typeface="Bodoni SvtyTwo ITC TT-Book"/>
                <a:cs typeface="Bodoni SvtyTwo ITC TT-Book"/>
                <a:sym typeface="Bodoni SvtyTwo ITC TT-Book"/>
              </a:defRPr>
            </a:lvl1pPr>
            <a:lvl2pPr marL="0" indent="457200" algn="just">
              <a:buSzTx/>
              <a:buNone/>
              <a:defRPr sz="2300">
                <a:latin typeface="Bodoni SvtyTwo ITC TT-Book"/>
                <a:ea typeface="Bodoni SvtyTwo ITC TT-Book"/>
                <a:cs typeface="Bodoni SvtyTwo ITC TT-Book"/>
                <a:sym typeface="Bodoni SvtyTwo ITC TT-Book"/>
              </a:defRPr>
            </a:lvl2pPr>
            <a:lvl3pPr marL="0" indent="914400" algn="just">
              <a:buSzTx/>
              <a:buNone/>
              <a:defRPr sz="2300">
                <a:latin typeface="Bodoni SvtyTwo ITC TT-Book"/>
                <a:ea typeface="Bodoni SvtyTwo ITC TT-Book"/>
                <a:cs typeface="Bodoni SvtyTwo ITC TT-Book"/>
                <a:sym typeface="Bodoni SvtyTwo ITC TT-Book"/>
              </a:defRPr>
            </a:lvl3pPr>
            <a:lvl4pPr marL="0" indent="1371600" algn="just">
              <a:buSzTx/>
              <a:buNone/>
              <a:defRPr sz="2300">
                <a:latin typeface="Bodoni SvtyTwo ITC TT-Book"/>
                <a:ea typeface="Bodoni SvtyTwo ITC TT-Book"/>
                <a:cs typeface="Bodoni SvtyTwo ITC TT-Book"/>
                <a:sym typeface="Bodoni SvtyTwo ITC TT-Book"/>
              </a:defRPr>
            </a:lvl4pPr>
            <a:lvl5pPr marL="0" indent="1828800" algn="just">
              <a:buSzTx/>
              <a:buNone/>
              <a:defRPr sz="23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384"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85"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38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87"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88"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89"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39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9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398"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401" name="Picture Placeholder 4"/>
          <p:cNvGrpSpPr/>
          <p:nvPr/>
        </p:nvGrpSpPr>
        <p:grpSpPr>
          <a:xfrm>
            <a:off x="444875" y="1024946"/>
            <a:ext cx="4962147" cy="2495551"/>
            <a:chOff x="0" y="0"/>
            <a:chExt cx="4962145" cy="2495550"/>
          </a:xfrm>
        </p:grpSpPr>
        <p:sp>
          <p:nvSpPr>
            <p:cNvPr id="399"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400"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402"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03"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404"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405"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406"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40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414"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415"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416"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417"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418"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419"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420"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421"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4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29"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30"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AppleMyungjo 일반체"/>
                <a:ea typeface="AppleMyungjo 일반체"/>
                <a:cs typeface="AppleMyungjo 일반체"/>
                <a:sym typeface="AppleMyungjo 일반체"/>
              </a:defRPr>
            </a:lvl1pPr>
            <a:lvl2pPr marL="0" indent="457200" algn="just">
              <a:buSzTx/>
              <a:buNone/>
              <a:defRPr sz="2300">
                <a:latin typeface="AppleMyungjo 일반체"/>
                <a:ea typeface="AppleMyungjo 일반체"/>
                <a:cs typeface="AppleMyungjo 일반체"/>
                <a:sym typeface="AppleMyungjo 일반체"/>
              </a:defRPr>
            </a:lvl2pPr>
            <a:lvl3pPr marL="0" indent="914400" algn="just">
              <a:buSzTx/>
              <a:buNone/>
              <a:defRPr sz="2300">
                <a:latin typeface="AppleMyungjo 일반체"/>
                <a:ea typeface="AppleMyungjo 일반체"/>
                <a:cs typeface="AppleMyungjo 일반체"/>
                <a:sym typeface="AppleMyungjo 일반체"/>
              </a:defRPr>
            </a:lvl3pPr>
            <a:lvl4pPr marL="0" indent="1371600" algn="just">
              <a:buSzTx/>
              <a:buNone/>
              <a:defRPr sz="2300">
                <a:latin typeface="AppleMyungjo 일반체"/>
                <a:ea typeface="AppleMyungjo 일반체"/>
                <a:cs typeface="AppleMyungjo 일반체"/>
                <a:sym typeface="AppleMyungjo 일반체"/>
              </a:defRPr>
            </a:lvl4pPr>
            <a:lvl5pPr marL="0" indent="1828800" algn="just">
              <a:buSzTx/>
              <a:buNone/>
              <a:defRPr sz="2300">
                <a:latin typeface="AppleMyungjo 일반체"/>
                <a:ea typeface="AppleMyungjo 일반체"/>
                <a:cs typeface="AppleMyungjo 일반체"/>
                <a:sym typeface="AppleMyungjo 일반체"/>
              </a:defRPr>
            </a:lvl5pPr>
          </a:lstStyle>
          <a:p>
            <a:pPr/>
            <a:r>
              <a:t>Body Level One</a:t>
            </a:r>
          </a:p>
          <a:p>
            <a:pPr lvl="1"/>
            <a:r>
              <a:t>Body Level Two</a:t>
            </a:r>
          </a:p>
          <a:p>
            <a:pPr lvl="2"/>
            <a:r>
              <a:t>Body Level Three</a:t>
            </a:r>
          </a:p>
          <a:p>
            <a:pPr lvl="3"/>
            <a:r>
              <a:t>Body Level Four</a:t>
            </a:r>
          </a:p>
          <a:p>
            <a:pPr lvl="4"/>
            <a:r>
              <a:t>Body Level Five</a:t>
            </a:r>
          </a:p>
        </p:txBody>
      </p:sp>
      <p:sp>
        <p:nvSpPr>
          <p:cNvPr id="431"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432"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43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34"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435"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36"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437"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38"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spTree>
      <p:nvGrpSpPr>
        <p:cNvPr id="1" name=""/>
        <p:cNvGrpSpPr/>
        <p:nvPr/>
      </p:nvGrpSpPr>
      <p:grpSpPr>
        <a:xfrm>
          <a:off x="0" y="0"/>
          <a:ext cx="0" cy="0"/>
          <a:chOff x="0" y="0"/>
          <a:chExt cx="0" cy="0"/>
        </a:xfrm>
      </p:grpSpPr>
      <p:sp>
        <p:nvSpPr>
          <p:cNvPr id="44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4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44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4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449"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45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453" name="Group 16"/>
          <p:cNvGrpSpPr/>
          <p:nvPr/>
        </p:nvGrpSpPr>
        <p:grpSpPr>
          <a:xfrm>
            <a:off x="321732" y="-1"/>
            <a:ext cx="2024827" cy="1879601"/>
            <a:chOff x="0" y="0"/>
            <a:chExt cx="2024825" cy="1879600"/>
          </a:xfrm>
        </p:grpSpPr>
        <p:sp>
          <p:nvSpPr>
            <p:cNvPr id="451"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452"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454"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455" name="TextBox 29"/>
          <p:cNvSpPr txBox="1"/>
          <p:nvPr/>
        </p:nvSpPr>
        <p:spPr>
          <a:xfrm>
            <a:off x="6646405" y="3814574"/>
            <a:ext cx="4795024" cy="828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and developed by Dr.Mahmoud Ibrahim</a:t>
            </a:r>
          </a:p>
        </p:txBody>
      </p:sp>
      <p:sp>
        <p:nvSpPr>
          <p:cNvPr id="456"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457"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pic>
        <p:nvPicPr>
          <p:cNvPr id="458"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459"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460"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461" name="TextBox 45"/>
          <p:cNvSpPr txBox="1"/>
          <p:nvPr/>
        </p:nvSpPr>
        <p:spPr>
          <a:xfrm>
            <a:off x="6686440" y="457621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462"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slideLayout" Target="../slideLayouts/slideLayout1.xml"/><Relationship Id="rId9" Type="http://schemas.openxmlformats.org/officeDocument/2006/relationships/slideLayout" Target="../slideLayouts/slideLayout2.xml"/><Relationship Id="rId10" Type="http://schemas.openxmlformats.org/officeDocument/2006/relationships/slideLayout" Target="../slideLayouts/slideLayout3.xml"/><Relationship Id="rId11" Type="http://schemas.openxmlformats.org/officeDocument/2006/relationships/slideLayout" Target="../slideLayouts/slideLayout4.xml"/><Relationship Id="rId12" Type="http://schemas.openxmlformats.org/officeDocument/2006/relationships/slideLayout" Target="../slideLayouts/slideLayout5.xml"/><Relationship Id="rId13" Type="http://schemas.openxmlformats.org/officeDocument/2006/relationships/slideLayout" Target="../slideLayouts/slideLayout6.xml"/><Relationship Id="rId14" Type="http://schemas.openxmlformats.org/officeDocument/2006/relationships/slideLayout" Target="../slideLayouts/slideLayout7.xml"/><Relationship Id="rId15" Type="http://schemas.openxmlformats.org/officeDocument/2006/relationships/slideLayout" Target="../slideLayouts/slideLayout8.xml"/><Relationship Id="rId16" Type="http://schemas.openxmlformats.org/officeDocument/2006/relationships/slideLayout" Target="../slideLayouts/slideLayout9.xml"/><Relationship Id="rId17" Type="http://schemas.openxmlformats.org/officeDocument/2006/relationships/slideLayout" Target="../slideLayouts/slideLayout10.xml"/><Relationship Id="rId18" Type="http://schemas.openxmlformats.org/officeDocument/2006/relationships/slideLayout" Target="../slideLayouts/slideLayout11.xml"/><Relationship Id="rId19" Type="http://schemas.openxmlformats.org/officeDocument/2006/relationships/slideLayout" Target="../slideLayouts/slideLayout12.xml"/><Relationship Id="rId20" Type="http://schemas.openxmlformats.org/officeDocument/2006/relationships/slideLayout" Target="../slideLayouts/slideLayout13.xml"/><Relationship Id="rId21" Type="http://schemas.openxmlformats.org/officeDocument/2006/relationships/slideLayout" Target="../slideLayouts/slideLayout14.xml"/><Relationship Id="rId22" Type="http://schemas.openxmlformats.org/officeDocument/2006/relationships/slideLayout" Target="../slideLayouts/slideLayout15.xml"/><Relationship Id="rId23" Type="http://schemas.openxmlformats.org/officeDocument/2006/relationships/slideLayout" Target="../slideLayouts/slideLayout16.xml"/><Relationship Id="rId24" Type="http://schemas.openxmlformats.org/officeDocument/2006/relationships/slideLayout" Target="../slideLayouts/slideLayout17.xml"/><Relationship Id="rId25" Type="http://schemas.openxmlformats.org/officeDocument/2006/relationships/slideLayout" Target="../slideLayouts/slideLayout18.xml"/><Relationship Id="rId26" Type="http://schemas.openxmlformats.org/officeDocument/2006/relationships/slideLayout" Target="../slideLayouts/slideLayout19.xml"/><Relationship Id="rId27" Type="http://schemas.openxmlformats.org/officeDocument/2006/relationships/slideLayout" Target="../slideLayouts/slideLayout20.xml"/><Relationship Id="rId28" Type="http://schemas.openxmlformats.org/officeDocument/2006/relationships/slideLayout" Target="../slideLayouts/slideLayout21.xml"/><Relationship Id="rId29" Type="http://schemas.openxmlformats.org/officeDocument/2006/relationships/slideLayout" Target="../slideLayouts/slideLayout22.xml"/><Relationship Id="rId30" Type="http://schemas.openxmlformats.org/officeDocument/2006/relationships/slideLayout" Target="../slideLayouts/slideLayout23.xml"/><Relationship Id="rId31" Type="http://schemas.openxmlformats.org/officeDocument/2006/relationships/slideLayout" Target="../slideLayouts/slideLayout24.xml"/><Relationship Id="rId32" Type="http://schemas.openxmlformats.org/officeDocument/2006/relationships/slideLayout" Target="../slideLayouts/slideLayout25.xml"/><Relationship Id="rId33" Type="http://schemas.openxmlformats.org/officeDocument/2006/relationships/slideLayout" Target="../slideLayouts/slideLayout26.xml"/><Relationship Id="rId34" Type="http://schemas.openxmlformats.org/officeDocument/2006/relationships/slideLayout" Target="../slideLayouts/slideLayout27.xml"/><Relationship Id="rId35"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5">
            <a:extLst/>
          </a:blip>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noChangeAspect="0"/>
          </p:cNvPicPr>
          <p:nvPr/>
        </p:nvPicPr>
        <p:blipFill>
          <a:blip r:embed="rId6">
            <a:extLst/>
          </a:blip>
          <a:stretch>
            <a:fillRect/>
          </a:stretch>
        </p:blipFill>
        <p:spPr>
          <a:xfrm>
            <a:off x="801509" y="3678535"/>
            <a:ext cx="9728201" cy="1829372"/>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noChangeAspect="0"/>
          </p:cNvPicPr>
          <p:nvPr/>
        </p:nvPicPr>
        <p:blipFill>
          <a:blip r:embed="rId7">
            <a:extLst/>
          </a:blip>
          <a:stretch>
            <a:fillRect/>
          </a:stretch>
        </p:blipFill>
        <p:spPr>
          <a:xfrm>
            <a:off x="921603" y="1878747"/>
            <a:ext cx="9728201" cy="182937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8"/>
    <p:sldLayoutId id="2147483650" r:id="rId9"/>
    <p:sldLayoutId id="2147483651" r:id="rId10"/>
    <p:sldLayoutId id="2147483652" r:id="rId11"/>
    <p:sldLayoutId id="2147483653" r:id="rId12"/>
    <p:sldLayoutId id="2147483654" r:id="rId13"/>
    <p:sldLayoutId id="2147483655" r:id="rId14"/>
    <p:sldLayoutId id="2147483656" r:id="rId15"/>
    <p:sldLayoutId id="2147483657" r:id="rId16"/>
    <p:sldLayoutId id="2147483658" r:id="rId17"/>
    <p:sldLayoutId id="2147483659" r:id="rId18"/>
    <p:sldLayoutId id="2147483660" r:id="rId19"/>
    <p:sldLayoutId id="2147483661" r:id="rId20"/>
    <p:sldLayoutId id="2147483662" r:id="rId21"/>
    <p:sldLayoutId id="2147483663" r:id="rId22"/>
    <p:sldLayoutId id="2147483664" r:id="rId23"/>
    <p:sldLayoutId id="2147483665" r:id="rId24"/>
    <p:sldLayoutId id="2147483666" r:id="rId25"/>
    <p:sldLayoutId id="2147483667" r:id="rId26"/>
    <p:sldLayoutId id="2147483668" r:id="rId27"/>
    <p:sldLayoutId id="2147483669" r:id="rId28"/>
    <p:sldLayoutId id="2147483670" r:id="rId29"/>
    <p:sldLayoutId id="2147483671" r:id="rId30"/>
    <p:sldLayoutId id="2147483672" r:id="rId31"/>
    <p:sldLayoutId id="2147483673" r:id="rId32"/>
    <p:sldLayoutId id="2147483674" r:id="rId33"/>
    <p:sldLayoutId id="2147483675" r:id="rId34"/>
    <p:sldLayoutId id="2147483676" r:id="rId35"/>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28.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png"/><Relationship Id="rId3" Type="http://schemas.openxmlformats.org/officeDocument/2006/relationships/image" Target="../media/image39.png"/><Relationship Id="rId4" Type="http://schemas.openxmlformats.org/officeDocument/2006/relationships/image" Target="../media/image2.png"/><Relationship Id="rId5" Type="http://schemas.openxmlformats.org/officeDocument/2006/relationships/image" Target="../media/image3.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0.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1.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2.png"/><Relationship Id="rId3" Type="http://schemas.openxmlformats.org/officeDocument/2006/relationships/image" Target="../media/image43.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27.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5.png"/><Relationship Id="rId3" Type="http://schemas.openxmlformats.org/officeDocument/2006/relationships/image" Target="../media/image4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7.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8.png"/><Relationship Id="rId3" Type="http://schemas.openxmlformats.org/officeDocument/2006/relationships/image" Target="../media/image49.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50.png"/><Relationship Id="rId3" Type="http://schemas.openxmlformats.org/officeDocument/2006/relationships/image" Target="../media/image51.png"/><Relationship Id="rId4" Type="http://schemas.openxmlformats.org/officeDocument/2006/relationships/image" Target="../media/image52.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3.png"/><Relationship Id="rId3" Type="http://schemas.openxmlformats.org/officeDocument/2006/relationships/image" Target="../media/image5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25.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5.png"/><Relationship Id="rId3" Type="http://schemas.openxmlformats.org/officeDocument/2006/relationships/image" Target="../media/image56.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7.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8.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9.png"/><Relationship Id="rId3" Type="http://schemas.openxmlformats.org/officeDocument/2006/relationships/image" Target="../media/image60.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61.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62.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63.png"/><Relationship Id="rId3" Type="http://schemas.openxmlformats.org/officeDocument/2006/relationships/image" Target="../media/image6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65.png"/><Relationship Id="rId3" Type="http://schemas.openxmlformats.org/officeDocument/2006/relationships/image" Target="../media/image66.png"/><Relationship Id="rId4" Type="http://schemas.openxmlformats.org/officeDocument/2006/relationships/image" Target="../media/image67.png"/><Relationship Id="rId5" Type="http://schemas.openxmlformats.org/officeDocument/2006/relationships/image" Target="../media/image68.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69.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70.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2" name="Lecture 9: the First Apple (PFS)…"/>
          <p:cNvSpPr txBox="1"/>
          <p:nvPr>
            <p:ph type="title" idx="4294967295"/>
          </p:nvPr>
        </p:nvSpPr>
        <p:spPr>
          <a:xfrm>
            <a:off x="2427227" y="4979435"/>
            <a:ext cx="7668622" cy="1304869"/>
          </a:xfrm>
          <a:prstGeom prst="rect">
            <a:avLst/>
          </a:prstGeom>
          <a:solidFill>
            <a:srgbClr val="FFFFFF"/>
          </a:solidFill>
          <a:ln w="9525">
            <a:round/>
          </a:ln>
          <a:effectLst>
            <a:outerShdw sx="100000" sy="100000" kx="0" ky="0" algn="b" rotWithShape="0" blurRad="63500" dist="19050" dir="5400000">
              <a:srgbClr val="8EFA00">
                <a:alpha val="63000"/>
              </a:srgbClr>
            </a:outerShdw>
          </a:effectLst>
        </p:spPr>
        <p:txBody>
          <a:bodyPr/>
          <a:lstStyle/>
          <a:p>
            <a:pPr algn="ctr" defTabSz="777240">
              <a:lnSpc>
                <a:spcPct val="100000"/>
              </a:lnSpc>
              <a:defRPr sz="1530" u="sng">
                <a:solidFill>
                  <a:srgbClr val="005493"/>
                </a:solidFill>
                <a:latin typeface="Bookman Old Style"/>
                <a:ea typeface="Bookman Old Style"/>
                <a:cs typeface="Bookman Old Style"/>
                <a:sym typeface="Bookman Old Style"/>
              </a:defRPr>
            </a:pPr>
            <a:r>
              <a:t>Lecture 9: the First Apple (PFS)</a:t>
            </a:r>
          </a:p>
          <a:p>
            <a:pPr algn="ctr" defTabSz="777240">
              <a:lnSpc>
                <a:spcPct val="100000"/>
              </a:lnSpc>
              <a:defRPr sz="1530" u="sng">
                <a:solidFill>
                  <a:srgbClr val="941100"/>
                </a:solidFill>
                <a:latin typeface="Bookman Old Style"/>
                <a:ea typeface="Bookman Old Style"/>
                <a:cs typeface="Bookman Old Style"/>
                <a:sym typeface="Bookman Old Style"/>
              </a:defRPr>
            </a:pPr>
            <a:r>
              <a:t>The HPMQS and the new processes for ending the project  execution phase .</a:t>
            </a:r>
          </a:p>
          <a:p>
            <a:pPr algn="ctr" defTabSz="777240">
              <a:lnSpc>
                <a:spcPct val="100000"/>
              </a:lnSpc>
              <a:defRPr sz="1530" u="sng">
                <a:solidFill>
                  <a:srgbClr val="941100"/>
                </a:solidFill>
                <a:latin typeface="Bookman Old Style"/>
                <a:ea typeface="Bookman Old Style"/>
                <a:cs typeface="Bookman Old Style"/>
                <a:sym typeface="Bookman Old Style"/>
              </a:defRPr>
            </a:pPr>
            <a:r>
              <a:t> </a:t>
            </a:r>
          </a:p>
          <a:p>
            <a:pPr algn="ctr" defTabSz="777240">
              <a:lnSpc>
                <a:spcPct val="100000"/>
              </a:lnSpc>
              <a:defRPr sz="1530">
                <a:solidFill>
                  <a:srgbClr val="941100"/>
                </a:solidFill>
                <a:latin typeface="Bookman Old Style"/>
                <a:ea typeface="Bookman Old Style"/>
                <a:cs typeface="Bookman Old Style"/>
                <a:sym typeface="Bookman Old Style"/>
              </a:defRPr>
            </a:pPr>
            <a:r>
              <a:t>“The transformation from the Readiness-deliverables  into the Accepted-deliverables with effectively  project value added (PVA)”</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7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476" name="Rectangle: Rounded Corners 24" descr="Rectangle: Rounded Corners 24"/>
          <p:cNvPicPr>
            <a:picLocks noChangeAspect="0"/>
          </p:cNvPicPr>
          <p:nvPr/>
        </p:nvPicPr>
        <p:blipFill>
          <a:blip r:embed="rId3">
            <a:extLst/>
          </a:blip>
          <a:stretch>
            <a:fillRect/>
          </a:stretch>
        </p:blipFill>
        <p:spPr>
          <a:xfrm>
            <a:off x="2337026" y="2237832"/>
            <a:ext cx="4308596" cy="4161838"/>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pic>
        <p:nvPicPr>
          <p:cNvPr id="477"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78"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479"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80" name="Welcome to the professional quality track"/>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Welcome to the professional quality track</a:t>
            </a:r>
          </a:p>
        </p:txBody>
      </p:sp>
      <p:sp>
        <p:nvSpPr>
          <p:cNvPr id="48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2" name="Rectangle: Rounded Corners 22"/>
          <p:cNvSpPr/>
          <p:nvPr/>
        </p:nvSpPr>
        <p:spPr>
          <a:xfrm>
            <a:off x="6804363" y="1842596"/>
            <a:ext cx="3732790" cy="404919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lvl1pPr algn="ctr">
              <a:defRPr b="1">
                <a:solidFill>
                  <a:srgbClr val="FFFFFF"/>
                </a:solidFill>
              </a:defRPr>
            </a:lvl1pPr>
          </a:lstStyle>
          <a:p>
            <a:pPr/>
            <a:r>
              <a:t>We did have the most efficient, complained Readiness-deliverables</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4"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85" name="Image" descr="Image"/>
          <p:cNvPicPr>
            <a:picLocks noChangeAspect="1"/>
          </p:cNvPicPr>
          <p:nvPr/>
        </p:nvPicPr>
        <p:blipFill>
          <a:blip r:embed="rId2">
            <a:extLst/>
          </a:blip>
          <a:srcRect l="0" t="3024" r="0" b="0"/>
          <a:stretch>
            <a:fillRect/>
          </a:stretch>
        </p:blipFill>
        <p:spPr>
          <a:xfrm>
            <a:off x="365636" y="1049519"/>
            <a:ext cx="11785460" cy="512732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7" name="Image" descr="Image"/>
          <p:cNvPicPr>
            <a:picLocks noChangeAspect="1"/>
          </p:cNvPicPr>
          <p:nvPr/>
        </p:nvPicPr>
        <p:blipFill>
          <a:blip r:embed="rId2">
            <a:extLst/>
          </a:blip>
          <a:stretch>
            <a:fillRect/>
          </a:stretch>
        </p:blipFill>
        <p:spPr>
          <a:xfrm>
            <a:off x="7288" y="0"/>
            <a:ext cx="12177424" cy="6858000"/>
          </a:xfrm>
          <a:prstGeom prst="rect">
            <a:avLst/>
          </a:prstGeom>
          <a:ln w="25400">
            <a:solidFill>
              <a:srgbClr val="DDDDDD"/>
            </a:solidFill>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91" name="Image"/>
          <p:cNvGrpSpPr/>
          <p:nvPr/>
        </p:nvGrpSpPr>
        <p:grpSpPr>
          <a:xfrm>
            <a:off x="13250" y="-50800"/>
            <a:ext cx="12165410" cy="6959600"/>
            <a:chOff x="0" y="0"/>
            <a:chExt cx="12165409" cy="6959600"/>
          </a:xfrm>
        </p:grpSpPr>
        <p:pic>
          <p:nvPicPr>
            <p:cNvPr id="490" name="Image" descr="Image"/>
            <p:cNvPicPr>
              <a:picLocks noChangeAspect="1"/>
            </p:cNvPicPr>
            <p:nvPr/>
          </p:nvPicPr>
          <p:blipFill>
            <a:blip r:embed="rId2">
              <a:extLst/>
            </a:blip>
            <a:srcRect l="0" t="0" r="0" b="0"/>
            <a:stretch>
              <a:fillRect/>
            </a:stretch>
          </p:blipFill>
          <p:spPr>
            <a:xfrm>
              <a:off x="50800" y="50800"/>
              <a:ext cx="12063900" cy="6858000"/>
            </a:xfrm>
            <a:prstGeom prst="rect">
              <a:avLst/>
            </a:prstGeom>
            <a:ln>
              <a:noFill/>
            </a:ln>
            <a:effectLst/>
          </p:spPr>
        </p:pic>
        <p:pic>
          <p:nvPicPr>
            <p:cNvPr id="489" name="Image" descr="Image"/>
            <p:cNvPicPr>
              <a:picLocks noChangeAspect="0"/>
            </p:cNvPicPr>
            <p:nvPr/>
          </p:nvPicPr>
          <p:blipFill>
            <a:blip r:embed="rId3">
              <a:extLst/>
            </a:blip>
            <a:stretch>
              <a:fillRect/>
            </a:stretch>
          </p:blipFill>
          <p:spPr>
            <a:xfrm>
              <a:off x="0" y="0"/>
              <a:ext cx="12165410" cy="6959600"/>
            </a:xfrm>
            <a:prstGeom prst="rect">
              <a:avLst/>
            </a:prstGeom>
            <a:effectLst/>
          </p:spPr>
        </p:pic>
      </p:gr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3" name="They are    the complained Readiness-deliverables that are transformed effectively through the acceptance test  into the  Accepted-deliverables, which are signed off by  the customers and handed over after the phase review is conducted successfully"/>
          <p:cNvSpPr txBox="1"/>
          <p:nvPr>
            <p:ph type="body" sz="half" idx="1"/>
          </p:nvPr>
        </p:nvSpPr>
        <p:spPr>
          <a:xfrm>
            <a:off x="1068281" y="2454523"/>
            <a:ext cx="10055438" cy="1699394"/>
          </a:xfrm>
          <a:prstGeom prst="rect">
            <a:avLst/>
          </a:prstGeom>
        </p:spPr>
        <p:txBody>
          <a:bodyPr/>
          <a:lstStyle/>
          <a:p>
            <a:pPr/>
            <a:r>
              <a:t>They are    the complained Readiness-deliverables that are transformed effectively through the acceptance test  into the  Accepted-deliverables, which are </a:t>
            </a:r>
            <a:r>
              <a:rPr u="sng">
                <a:solidFill>
                  <a:srgbClr val="0433FF"/>
                </a:solidFill>
              </a:rPr>
              <a:t>signed off</a:t>
            </a:r>
            <a:r>
              <a:rPr u="sng"/>
              <a:t> </a:t>
            </a:r>
            <a:r>
              <a:t>by  the customers and</a:t>
            </a:r>
            <a:r>
              <a:rPr>
                <a:solidFill>
                  <a:srgbClr val="0433FF"/>
                </a:solidFill>
              </a:rPr>
              <a:t> </a:t>
            </a:r>
            <a:r>
              <a:rPr u="sng">
                <a:solidFill>
                  <a:srgbClr val="0433FF"/>
                </a:solidFill>
              </a:rPr>
              <a:t>handed over</a:t>
            </a:r>
            <a:r>
              <a:t> after the phase review is conducted successfully </a:t>
            </a:r>
          </a:p>
        </p:txBody>
      </p:sp>
      <p:sp>
        <p:nvSpPr>
          <p:cNvPr id="494" name="The Accepted-deliverables"/>
          <p:cNvSpPr txBox="1"/>
          <p:nvPr>
            <p:ph type="title"/>
          </p:nvPr>
        </p:nvSpPr>
        <p:spPr>
          <a:prstGeom prst="rect">
            <a:avLst/>
          </a:prstGeom>
        </p:spPr>
        <p:txBody>
          <a:bodyPr/>
          <a:lstStyle/>
          <a:p>
            <a:pPr/>
            <a:r>
              <a:t>The Accepted-deliverables</a:t>
            </a:r>
          </a:p>
        </p:txBody>
      </p:sp>
      <p:sp>
        <p:nvSpPr>
          <p:cNvPr id="495"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defRPr>
                <a:solidFill>
                  <a:srgbClr val="FFFFFF"/>
                </a:solidFill>
              </a:defRPr>
            </a:pPr>
          </a:p>
        </p:txBody>
      </p:sp>
      <p:pic>
        <p:nvPicPr>
          <p:cNvPr id="49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00" name="Rectangle: Rounded Corners 24"/>
          <p:cNvSpPr/>
          <p:nvPr/>
        </p:nvSpPr>
        <p:spPr>
          <a:xfrm>
            <a:off x="1027406" y="1401585"/>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pic>
        <p:nvPicPr>
          <p:cNvPr id="501" name="Graphic 26" descr="Graphic 26"/>
          <p:cNvPicPr>
            <a:picLocks noChangeAspect="1"/>
          </p:cNvPicPr>
          <p:nvPr/>
        </p:nvPicPr>
        <p:blipFill>
          <a:blip r:embed="rId3">
            <a:extLst/>
          </a:blip>
          <a:stretch>
            <a:fillRect/>
          </a:stretch>
        </p:blipFill>
        <p:spPr>
          <a:xfrm>
            <a:off x="280308" y="6170914"/>
            <a:ext cx="2167471" cy="591662"/>
          </a:xfrm>
          <a:prstGeom prst="rect">
            <a:avLst/>
          </a:prstGeom>
          <a:ln w="12700">
            <a:miter lim="400000"/>
          </a:ln>
        </p:spPr>
      </p:pic>
      <p:pic>
        <p:nvPicPr>
          <p:cNvPr id="50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03"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504" name="3rd section content :…"/>
          <p:cNvSpPr/>
          <p:nvPr/>
        </p:nvSpPr>
        <p:spPr>
          <a:xfrm>
            <a:off x="556640" y="4462377"/>
            <a:ext cx="9583434" cy="117012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u="sng">
                <a:solidFill>
                  <a:schemeClr val="accent5">
                    <a:satOff val="-3547"/>
                    <a:lumOff val="-10352"/>
                  </a:schemeClr>
                </a:solidFill>
                <a:latin typeface="Bookman Old Style"/>
                <a:ea typeface="Bookman Old Style"/>
                <a:cs typeface="Bookman Old Style"/>
                <a:sym typeface="Bookman Old Style"/>
              </a:defRPr>
            </a:pPr>
            <a:r>
              <a:t>3rd section content :</a:t>
            </a:r>
          </a:p>
          <a:p>
            <a:pPr>
              <a:defRPr>
                <a:solidFill>
                  <a:schemeClr val="accent5">
                    <a:satOff val="-3547"/>
                    <a:lumOff val="-10352"/>
                  </a:schemeClr>
                </a:solidFill>
                <a:latin typeface="AppleMyungjo 일반체"/>
                <a:ea typeface="AppleMyungjo 일반체"/>
                <a:cs typeface="AppleMyungjo 일반체"/>
                <a:sym typeface="AppleMyungjo 일반체"/>
              </a:defRPr>
            </a:pPr>
            <a:r>
              <a:rPr>
                <a:solidFill>
                  <a:srgbClr val="005493"/>
                </a:solidFill>
              </a:rPr>
              <a:t>The closing levels of the accepted  deliverables </a:t>
            </a:r>
          </a:p>
        </p:txBody>
      </p:sp>
      <p:sp>
        <p:nvSpPr>
          <p:cNvPr id="505" name="1st section content :…"/>
          <p:cNvSpPr/>
          <p:nvPr/>
        </p:nvSpPr>
        <p:spPr>
          <a:xfrm>
            <a:off x="669170" y="1965508"/>
            <a:ext cx="9586084" cy="89888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a:solidFill>
                  <a:schemeClr val="accent5">
                    <a:satOff val="-3547"/>
                    <a:lumOff val="-10352"/>
                  </a:schemeClr>
                </a:solidFill>
                <a:latin typeface="Bookman Old Style"/>
                <a:ea typeface="Bookman Old Style"/>
                <a:cs typeface="Bookman Old Style"/>
                <a:sym typeface="Bookman Old Style"/>
              </a:defRPr>
            </a:pPr>
            <a:r>
              <a:t>1st section content :</a:t>
            </a:r>
          </a:p>
          <a:p>
            <a:pPr marL="180473" indent="-180473">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Introduction and the relationship between the Accepted deliverables and GCOQ</a:t>
            </a:r>
          </a:p>
        </p:txBody>
      </p:sp>
      <p:sp>
        <p:nvSpPr>
          <p:cNvPr id="506" name="Text"/>
          <p:cNvSpPr txBox="1"/>
          <p:nvPr/>
        </p:nvSpPr>
        <p:spPr>
          <a:xfrm>
            <a:off x="11353800" y="6414760"/>
            <a:ext cx="181382"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1200">
                <a:solidFill>
                  <a:srgbClr val="888888"/>
                </a:solidFill>
              </a:defRPr>
            </a:lvl1pPr>
          </a:lstStyle>
          <a:p>
            <a:pPr/>
            <a:fld id="{86CB4B4D-7CA3-9044-876B-883B54F8677D}" type="slidenum"/>
          </a:p>
        </p:txBody>
      </p:sp>
      <p:sp>
        <p:nvSpPr>
          <p:cNvPr id="507" name="Lecture outline"/>
          <p:cNvSpPr/>
          <p:nvPr/>
        </p:nvSpPr>
        <p:spPr>
          <a:xfrm>
            <a:off x="3712791" y="728698"/>
            <a:ext cx="4766418" cy="1257645"/>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defTabSz="832104">
              <a:defRPr b="1" i="1" sz="4186">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
        <p:nvSpPr>
          <p:cNvPr id="508" name="2nd section content  :…"/>
          <p:cNvSpPr/>
          <p:nvPr/>
        </p:nvSpPr>
        <p:spPr>
          <a:xfrm>
            <a:off x="555315" y="3156593"/>
            <a:ext cx="9586084" cy="1013582"/>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a:solidFill>
                  <a:schemeClr val="accent5">
                    <a:satOff val="-3547"/>
                    <a:lumOff val="-10352"/>
                  </a:schemeClr>
                </a:solidFill>
                <a:latin typeface="Bookman Old Style"/>
                <a:ea typeface="Bookman Old Style"/>
                <a:cs typeface="Bookman Old Style"/>
                <a:sym typeface="Bookman Old Style"/>
              </a:defRPr>
            </a:pPr>
            <a:r>
              <a:t>2nd section content  :</a:t>
            </a:r>
          </a:p>
          <a:p>
            <a:pPr>
              <a:defRPr>
                <a:solidFill>
                  <a:schemeClr val="accent5">
                    <a:satOff val="-3547"/>
                    <a:lumOff val="-10352"/>
                  </a:schemeClr>
                </a:solidFill>
                <a:latin typeface="AppleMyungjo 일반체"/>
                <a:ea typeface="AppleMyungjo 일반체"/>
                <a:cs typeface="AppleMyungjo 일반체"/>
                <a:sym typeface="AppleMyungjo 일반체"/>
              </a:defRPr>
            </a:pPr>
            <a:r>
              <a:rPr>
                <a:solidFill>
                  <a:srgbClr val="005493"/>
                </a:solidFill>
              </a:rPr>
              <a:t>conducting the acceptance plan </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0" name="TextBox 24" descr="TextBox 24"/>
          <p:cNvPicPr>
            <a:picLocks noChangeAspect="0"/>
          </p:cNvPicPr>
          <p:nvPr/>
        </p:nvPicPr>
        <p:blipFill>
          <a:blip r:embed="rId2">
            <a:extLst/>
          </a:blip>
          <a:stretch>
            <a:fillRect/>
          </a:stretch>
        </p:blipFill>
        <p:spPr>
          <a:xfrm>
            <a:off x="3667136" y="9405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pic>
        <p:nvPicPr>
          <p:cNvPr id="511" name="Introduction and the relationship between the Accepted deliverables and GCOQ Introduction and the relationship between the Accepted deliverables and GCOQ" descr="Introduction and the relationship between the Accepted deliverables and GCOQ Introduction and the relationship between the Accepted deliverables and GCOQ"/>
          <p:cNvPicPr>
            <a:picLocks noChangeAspect="0"/>
          </p:cNvPicPr>
          <p:nvPr/>
        </p:nvPicPr>
        <p:blipFill>
          <a:blip r:embed="rId3">
            <a:extLst/>
          </a:blip>
          <a:stretch>
            <a:fillRect/>
          </a:stretch>
        </p:blipFill>
        <p:spPr>
          <a:xfrm>
            <a:off x="3681425" y="2706363"/>
            <a:ext cx="5779660" cy="258530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3" name="Acceptance plan"/>
          <p:cNvSpPr txBox="1"/>
          <p:nvPr>
            <p:ph type="title"/>
          </p:nvPr>
        </p:nvSpPr>
        <p:spPr>
          <a:xfrm>
            <a:off x="2325627" y="428338"/>
            <a:ext cx="8465998" cy="807714"/>
          </a:xfrm>
          <a:prstGeom prst="rect">
            <a:avLst/>
          </a:prstGeom>
        </p:spPr>
        <p:txBody>
          <a:bodyPr/>
          <a:lstStyle/>
          <a:p>
            <a:pPr/>
            <a:r>
              <a:t>Acceptance plan</a:t>
            </a:r>
          </a:p>
        </p:txBody>
      </p:sp>
      <p:sp>
        <p:nvSpPr>
          <p:cNvPr id="514" name="To answer this questions HPMQC wi th the project manager and the customers are  applying  the acceptance plan  which is “the process of reviewing deliverables within the project and gaining the customer's acceptance for each deliverable produced that the"/>
          <p:cNvSpPr txBox="1"/>
          <p:nvPr>
            <p:ph type="body" sz="half" idx="1"/>
          </p:nvPr>
        </p:nvSpPr>
        <p:spPr>
          <a:xfrm>
            <a:off x="581362" y="1588840"/>
            <a:ext cx="8465998" cy="2328925"/>
          </a:xfrm>
          <a:prstGeom prst="rect">
            <a:avLst/>
          </a:prstGeom>
        </p:spPr>
        <p:txBody>
          <a:bodyPr/>
          <a:lstStyle/>
          <a:p>
            <a:pPr/>
            <a:r>
              <a:t>To answer this questions HPMQC wi th the project manager and the customers are  applying  the acceptance plan  which is “the process of reviewing deliverables within the project and gaining the customer's acceptance for each deliverable produced that they are 100% complete.”</a:t>
            </a:r>
          </a:p>
        </p:txBody>
      </p:sp>
      <p:sp>
        <p:nvSpPr>
          <p:cNvPr id="515"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16" name="Based on the HPMQS, we identified the acceptance criteria based on  the BPP until the PDQP, which provides the basis for measuring the completion of project deliverables, prior to final sign off by the customer. Based on the HPMQS, we identified the acce" descr="Based on the HPMQS, we identified the acceptance criteria based on  the BPP until the PDQP, which provides the basis for measuring the completion of project deliverables, prior to final sign off by the customer. Based on the HPMQS, we identified the acceptance criteria based on  the BPP until the PDQP, which provides the basis for measuring the completion of project deliverables, prior to final sign off by the customer."/>
          <p:cNvPicPr>
            <a:picLocks noChangeAspect="0"/>
          </p:cNvPicPr>
          <p:nvPr/>
        </p:nvPicPr>
        <p:blipFill>
          <a:blip r:embed="rId2">
            <a:extLst/>
          </a:blip>
          <a:stretch>
            <a:fillRect/>
          </a:stretch>
        </p:blipFill>
        <p:spPr>
          <a:xfrm>
            <a:off x="2490727" y="4202414"/>
            <a:ext cx="8592998" cy="1978497"/>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he lecture target is"/>
          <p:cNvSpPr txBox="1"/>
          <p:nvPr>
            <p:ph type="title"/>
          </p:nvPr>
        </p:nvSpPr>
        <p:spPr>
          <a:prstGeom prst="rect">
            <a:avLst/>
          </a:prstGeom>
        </p:spPr>
        <p:txBody>
          <a:bodyPr/>
          <a:lstStyle/>
          <a:p>
            <a:pPr/>
            <a:r>
              <a:t>The lecture target is </a:t>
            </a:r>
          </a:p>
        </p:txBody>
      </p:sp>
      <p:sp>
        <p:nvSpPr>
          <p:cNvPr id="519" name="the fourth    validation question : Is your readiness deliverables  accepted or not ?…"/>
          <p:cNvSpPr txBox="1"/>
          <p:nvPr>
            <p:ph type="body" sz="half" idx="1"/>
          </p:nvPr>
        </p:nvSpPr>
        <p:spPr>
          <a:prstGeom prst="rect">
            <a:avLst/>
          </a:prstGeom>
        </p:spPr>
        <p:txBody>
          <a:bodyPr/>
          <a:lstStyle/>
          <a:p>
            <a:pPr algn="ctr" defTabSz="758951">
              <a:spcBef>
                <a:spcPts val="0"/>
              </a:spcBef>
              <a:buFontTx/>
              <a:defRPr b="1" sz="3652">
                <a:solidFill>
                  <a:schemeClr val="accent5">
                    <a:satOff val="-3547"/>
                    <a:lumOff val="-10352"/>
                  </a:schemeClr>
                </a:solidFill>
                <a:latin typeface="Carlito"/>
                <a:ea typeface="Carlito"/>
                <a:cs typeface="Carlito"/>
                <a:sym typeface="Carlito"/>
              </a:defRPr>
            </a:pPr>
            <a:r>
              <a:t>the fourth    validation question : Is your readiness deliverables  accepted or not ?</a:t>
            </a:r>
          </a:p>
          <a:p>
            <a:pPr defTabSz="758951">
              <a:spcBef>
                <a:spcPts val="800"/>
              </a:spcBef>
              <a:defRPr sz="2324"/>
            </a:pPr>
            <a:r>
              <a:t>Here the “Resultant deliverables” should pass the acceptance  criteria of   the acceptance test  process </a:t>
            </a:r>
          </a:p>
          <a:p>
            <a:pPr defTabSz="758951">
              <a:spcBef>
                <a:spcPts val="800"/>
              </a:spcBef>
              <a:defRPr sz="2324"/>
            </a:pPr>
            <a:r>
              <a:t>If the answer is yes , so we  do have </a:t>
            </a:r>
            <a:r>
              <a:rPr u="sng">
                <a:latin typeface="Bodoni SvtyTwo OS ITC TT-Bold"/>
                <a:ea typeface="Bodoni SvtyTwo OS ITC TT-Bold"/>
                <a:cs typeface="Bodoni SvtyTwo OS ITC TT-Bold"/>
                <a:sym typeface="Bodoni SvtyTwo OS ITC TT-Bold"/>
              </a:rPr>
              <a:t>not only accepted   signed off deliverables  but also 100 %completed DF</a:t>
            </a:r>
            <a:endParaRPr u="sng">
              <a:latin typeface="Bodoni SvtyTwo OS ITC TT-Bold"/>
              <a:ea typeface="Bodoni SvtyTwo OS ITC TT-Bold"/>
              <a:cs typeface="Bodoni SvtyTwo OS ITC TT-Bold"/>
              <a:sym typeface="Bodoni SvtyTwo OS ITC TT-Bold"/>
            </a:endParaRPr>
          </a:p>
          <a:p>
            <a:pPr defTabSz="758951">
              <a:spcBef>
                <a:spcPts val="800"/>
              </a:spcBef>
              <a:defRPr sz="2324"/>
            </a:pPr>
            <a:r>
              <a:t>So finally we have got the    big (PFS) s</a:t>
            </a:r>
          </a:p>
        </p:txBody>
      </p:sp>
      <p:sp>
        <p:nvSpPr>
          <p:cNvPr id="52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2" name="Why do we need the acceptance test ?"/>
          <p:cNvSpPr txBox="1"/>
          <p:nvPr>
            <p:ph type="title"/>
          </p:nvPr>
        </p:nvSpPr>
        <p:spPr>
          <a:prstGeom prst="rect">
            <a:avLst/>
          </a:prstGeom>
        </p:spPr>
        <p:txBody>
          <a:bodyPr/>
          <a:lstStyle>
            <a:lvl1pPr defTabSz="841247">
              <a:defRPr sz="4048"/>
            </a:lvl1pPr>
          </a:lstStyle>
          <a:p>
            <a:pPr/>
            <a:r>
              <a:t>Why do we need the acceptance test ? </a:t>
            </a:r>
          </a:p>
        </p:txBody>
      </p:sp>
      <p:sp>
        <p:nvSpPr>
          <p:cNvPr id="523" name="1-To ensure that your customer is satisfied with the deliverables produced by your project, you need to implement an Acceptance Management Process.…"/>
          <p:cNvSpPr txBox="1"/>
          <p:nvPr>
            <p:ph type="body" sz="half" idx="1"/>
          </p:nvPr>
        </p:nvSpPr>
        <p:spPr>
          <a:prstGeom prst="rect">
            <a:avLst/>
          </a:prstGeom>
        </p:spPr>
        <p:txBody>
          <a:bodyPr/>
          <a:lstStyle/>
          <a:p>
            <a:pPr defTabSz="795527">
              <a:spcBef>
                <a:spcPts val="800"/>
              </a:spcBef>
              <a:defRPr sz="2436"/>
            </a:pPr>
            <a:r>
              <a:t>1-To ensure that your customer is satisfied with the deliverables produced by your project, you need to implement an Acceptance Management Process. </a:t>
            </a:r>
          </a:p>
          <a:p>
            <a:pPr defTabSz="795527">
              <a:spcBef>
                <a:spcPts val="800"/>
              </a:spcBef>
              <a:defRPr sz="2436"/>
            </a:pPr>
            <a:r>
              <a:t>2-This process allows the customer to</a:t>
            </a:r>
            <a:r>
              <a:rPr u="sng">
                <a:latin typeface="Bodoni SvtyTwo OS ITC TT-Bold"/>
                <a:ea typeface="Bodoni SvtyTwo OS ITC TT-Bold"/>
                <a:cs typeface="Bodoni SvtyTwo OS ITC TT-Bold"/>
                <a:sym typeface="Bodoni SvtyTwo OS ITC TT-Bold"/>
              </a:rPr>
              <a:t> sign off </a:t>
            </a:r>
            <a:r>
              <a:t>on each deliverable in the project once it has been completed. </a:t>
            </a:r>
          </a:p>
          <a:p>
            <a:pPr defTabSz="795527">
              <a:spcBef>
                <a:spcPts val="800"/>
              </a:spcBef>
              <a:defRPr sz="2436"/>
            </a:pPr>
            <a:r>
              <a:t>3-By allowing the customer t</a:t>
            </a:r>
            <a:r>
              <a:rPr u="sng">
                <a:latin typeface="Bodoni SvtyTwo OS ITC TT-Bold"/>
                <a:ea typeface="Bodoni SvtyTwo OS ITC TT-Bold"/>
                <a:cs typeface="Bodoni SvtyTwo OS ITC TT-Bold"/>
                <a:sym typeface="Bodoni SvtyTwo OS ITC TT-Bold"/>
              </a:rPr>
              <a:t>o approve </a:t>
            </a:r>
            <a:r>
              <a:t>deliverables as 100% complete as you move through the project, you will substantially increase your chances of project success. </a:t>
            </a:r>
          </a:p>
        </p:txBody>
      </p:sp>
      <p:sp>
        <p:nvSpPr>
          <p:cNvPr id="5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6" name="The aim of the acceptance process"/>
          <p:cNvSpPr txBox="1"/>
          <p:nvPr>
            <p:ph type="title"/>
          </p:nvPr>
        </p:nvSpPr>
        <p:spPr>
          <a:prstGeom prst="rect">
            <a:avLst/>
          </a:prstGeom>
        </p:spPr>
        <p:txBody>
          <a:bodyPr/>
          <a:lstStyle/>
          <a:p>
            <a:pPr/>
            <a:r>
              <a:t>The aim of the acceptance process </a:t>
            </a:r>
          </a:p>
        </p:txBody>
      </p:sp>
      <p:sp>
        <p:nvSpPr>
          <p:cNvPr id="527" name="1-To ensure that your customer is satisfied with the deliverables produced by your project, then you need to implement an Acceptance Management Process.…"/>
          <p:cNvSpPr txBox="1"/>
          <p:nvPr>
            <p:ph type="body" sz="half" idx="1"/>
          </p:nvPr>
        </p:nvSpPr>
        <p:spPr>
          <a:prstGeom prst="rect">
            <a:avLst/>
          </a:prstGeom>
        </p:spPr>
        <p:txBody>
          <a:bodyPr/>
          <a:lstStyle/>
          <a:p>
            <a:pPr defTabSz="713231">
              <a:spcBef>
                <a:spcPts val="700"/>
              </a:spcBef>
              <a:defRPr sz="2184"/>
            </a:pPr>
            <a:r>
              <a:t>1-To </a:t>
            </a:r>
            <a:r>
              <a:rPr u="sng">
                <a:latin typeface="Bodoni SvtyTwo OS ITC TT-Bold"/>
                <a:ea typeface="Bodoni SvtyTwo OS ITC TT-Bold"/>
                <a:cs typeface="Bodoni SvtyTwo OS ITC TT-Bold"/>
                <a:sym typeface="Bodoni SvtyTwo OS ITC TT-Bold"/>
              </a:rPr>
              <a:t>ensure that your customer is satisfied </a:t>
            </a:r>
            <a:r>
              <a:t>with the deliverables produced by your project, then you need to implement an Acceptance Management Process. </a:t>
            </a:r>
          </a:p>
          <a:p>
            <a:pPr defTabSz="713231">
              <a:spcBef>
                <a:spcPts val="700"/>
              </a:spcBef>
              <a:defRPr sz="2184"/>
            </a:pPr>
            <a:r>
              <a:t>2-To increase your chances of gaining customer sign-off, you may wish to involve the customer in the acceptance testing process itself. This gives the customer additional confidence that the deliverables meet the acceptance criteria and that the testing methods used to determine the completion of each deliverable are comprehensive and effective. </a:t>
            </a:r>
          </a:p>
        </p:txBody>
      </p:sp>
      <p:sp>
        <p:nvSpPr>
          <p:cNvPr id="52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0" name="The acceptance  plan process"/>
          <p:cNvSpPr txBox="1"/>
          <p:nvPr>
            <p:ph type="title"/>
          </p:nvPr>
        </p:nvSpPr>
        <p:spPr>
          <a:xfrm>
            <a:off x="2195621" y="750786"/>
            <a:ext cx="8465998" cy="807714"/>
          </a:xfrm>
          <a:prstGeom prst="rect">
            <a:avLst/>
          </a:prstGeom>
        </p:spPr>
        <p:txBody>
          <a:bodyPr/>
          <a:lstStyle/>
          <a:p>
            <a:pPr/>
            <a:r>
              <a:t>The acceptance  plan process  </a:t>
            </a:r>
          </a:p>
        </p:txBody>
      </p:sp>
      <p:sp>
        <p:nvSpPr>
          <p:cNvPr id="531" name="-This process allows the customer to sign off on each deliverable in the project once it has been completed. By allowing the customer to approve deliverables as 100% complete as you move through the project, you will substantially increase your chances o"/>
          <p:cNvSpPr txBox="1"/>
          <p:nvPr>
            <p:ph type="body" idx="1"/>
          </p:nvPr>
        </p:nvSpPr>
        <p:spPr>
          <a:xfrm>
            <a:off x="1635462" y="1885893"/>
            <a:ext cx="10025711" cy="4239767"/>
          </a:xfrm>
          <a:prstGeom prst="rect">
            <a:avLst/>
          </a:prstGeom>
        </p:spPr>
        <p:txBody>
          <a:bodyPr/>
          <a:lstStyle/>
          <a:p>
            <a:pPr marL="324611" indent="-162305" defTabSz="649223">
              <a:spcBef>
                <a:spcPts val="700"/>
              </a:spcBef>
              <a:buSzPct val="100000"/>
              <a:buAutoNum type="arabicPeriod" startAt="1"/>
              <a:defRPr sz="1987"/>
            </a:pPr>
            <a:r>
              <a:t>-</a:t>
            </a:r>
            <a:r>
              <a:rPr u="sng">
                <a:latin typeface="Bodoni SvtyTwo OS ITC TT-Bold"/>
                <a:ea typeface="Bodoni SvtyTwo OS ITC TT-Bold"/>
                <a:cs typeface="Bodoni SvtyTwo OS ITC TT-Bold"/>
                <a:sym typeface="Bodoni SvtyTwo OS ITC TT-Bold"/>
              </a:rPr>
              <a:t>This process allows </a:t>
            </a:r>
            <a:r>
              <a:t>the customer to sign off </a:t>
            </a:r>
            <a:r>
              <a:rPr u="sng">
                <a:latin typeface="Bodoni SvtyTwo OS ITC TT-Bold"/>
                <a:ea typeface="Bodoni SvtyTwo OS ITC TT-Bold"/>
                <a:cs typeface="Bodoni SvtyTwo OS ITC TT-Bold"/>
                <a:sym typeface="Bodoni SvtyTwo OS ITC TT-Bold"/>
              </a:rPr>
              <a:t>on each deliverable</a:t>
            </a:r>
            <a:r>
              <a:t> in the project once it has been completed. By allowing the customer to approve deliverables as 100% complete as you move through the project, you will substantially increase your chances of project success. </a:t>
            </a:r>
          </a:p>
          <a:p>
            <a:pPr marL="324611" indent="-162305" defTabSz="649223">
              <a:spcBef>
                <a:spcPts val="700"/>
              </a:spcBef>
              <a:buSzPct val="100000"/>
              <a:buAutoNum type="arabicPeriod" startAt="1"/>
              <a:defRPr sz="1987"/>
            </a:pPr>
            <a:r>
              <a:t> -</a:t>
            </a:r>
            <a:r>
              <a:rPr u="sng">
                <a:latin typeface="Bodoni SvtyTwo OS ITC TT-Bold"/>
                <a:ea typeface="Bodoni SvtyTwo OS ITC TT-Bold"/>
                <a:cs typeface="Bodoni SvtyTwo OS ITC TT-Bold"/>
                <a:sym typeface="Bodoni SvtyTwo OS ITC TT-Bold"/>
              </a:rPr>
              <a:t>Through a suite of Acceptance Tests,</a:t>
            </a:r>
            <a:r>
              <a:t> the Acceptance plan Process ensures that each deliverable produced by the project meets the  acceptance criteria stated by the customer in the project's Acceptance Plan. </a:t>
            </a:r>
          </a:p>
          <a:p>
            <a:pPr marL="324611" indent="-162305" defTabSz="649223">
              <a:spcBef>
                <a:spcPts val="700"/>
              </a:spcBef>
              <a:buSzPct val="100000"/>
              <a:buAutoNum type="arabicPeriod" startAt="1"/>
              <a:defRPr sz="1987"/>
            </a:pPr>
            <a:r>
              <a:t>-</a:t>
            </a:r>
            <a:r>
              <a:rPr u="sng">
                <a:latin typeface="Bodoni SvtyTwo OS ITC TT-Bold"/>
                <a:ea typeface="Bodoni SvtyTwo OS ITC TT-Bold"/>
                <a:cs typeface="Bodoni SvtyTwo OS ITC TT-Bold"/>
                <a:sym typeface="Bodoni SvtyTwo OS ITC TT-Bold"/>
              </a:rPr>
              <a:t>The results of acceptance tests </a:t>
            </a:r>
            <a:r>
              <a:t>are documented on an Acceptance Form, which is presented to the customer along with the deliverable for final signoff. </a:t>
            </a:r>
          </a:p>
          <a:p>
            <a:pPr marL="324611" indent="-162305" defTabSz="649223">
              <a:spcBef>
                <a:spcPts val="700"/>
              </a:spcBef>
              <a:buSzPct val="100000"/>
              <a:buAutoNum type="arabicPeriod" startAt="1"/>
              <a:defRPr sz="1987"/>
            </a:pPr>
            <a:r>
              <a:t>-</a:t>
            </a:r>
            <a:r>
              <a:rPr>
                <a:latin typeface="Bodoni SvtyTwo OS ITC TT-Bold"/>
                <a:ea typeface="Bodoni SvtyTwo OS ITC TT-Bold"/>
                <a:cs typeface="Bodoni SvtyTwo OS ITC TT-Bold"/>
                <a:sym typeface="Bodoni SvtyTwo OS ITC TT-Bold"/>
              </a:rPr>
              <a:t>Only after the customer has approved the Acceptance Form</a:t>
            </a:r>
            <a:r>
              <a:t> is the deliverable considered 100% complete. </a:t>
            </a:r>
          </a:p>
          <a:p>
            <a:pPr marL="324611" indent="-162305" defTabSz="649223">
              <a:spcBef>
                <a:spcPts val="700"/>
              </a:spcBef>
              <a:buSzPct val="100000"/>
              <a:buAutoNum type="arabicPeriod" startAt="1"/>
              <a:defRPr sz="1987"/>
            </a:pPr>
            <a:r>
              <a:rPr u="sng">
                <a:latin typeface="Bodoni SvtyTwo OS ITC TT-Bold"/>
                <a:ea typeface="Bodoni SvtyTwo OS ITC TT-Bold"/>
                <a:cs typeface="Bodoni SvtyTwo OS ITC TT-Bold"/>
                <a:sym typeface="Bodoni SvtyTwo OS ITC TT-Bold"/>
              </a:rPr>
              <a:t>Throughout the  execution process, </a:t>
            </a:r>
            <a:r>
              <a:t>the customer can monitor and control the acceptance of deliverables within the project by reviewing an up-to-date Acceptance Register. </a:t>
            </a:r>
          </a:p>
          <a:p>
            <a:pPr marL="324611" indent="-162305" defTabSz="649223">
              <a:spcBef>
                <a:spcPts val="700"/>
              </a:spcBef>
              <a:buSzPct val="100000"/>
              <a:buAutoNum type="arabicPeriod" startAt="1"/>
              <a:defRPr sz="1987"/>
            </a:pPr>
            <a:r>
              <a:t>The acceptance process is terminated only when the execution phase is complete. </a:t>
            </a:r>
          </a:p>
        </p:txBody>
      </p:sp>
      <p:sp>
        <p:nvSpPr>
          <p:cNvPr id="5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4" name="Te acceptance plan and the COQ"/>
          <p:cNvSpPr txBox="1"/>
          <p:nvPr>
            <p:ph type="title"/>
          </p:nvPr>
        </p:nvSpPr>
        <p:spPr>
          <a:xfrm>
            <a:off x="2541527" y="2350535"/>
            <a:ext cx="8465998" cy="807714"/>
          </a:xfrm>
          <a:prstGeom prst="rect">
            <a:avLst/>
          </a:prstGeom>
        </p:spPr>
        <p:txBody>
          <a:bodyPr/>
          <a:lstStyle/>
          <a:p>
            <a:pPr/>
            <a:r>
              <a:t>Te acceptance plan and the COQ</a:t>
            </a:r>
          </a:p>
        </p:txBody>
      </p:sp>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8" name="The cost of managing the defects and errors…"/>
          <p:cNvSpPr/>
          <p:nvPr/>
        </p:nvSpPr>
        <p:spPr>
          <a:xfrm>
            <a:off x="1917727" y="904314"/>
            <a:ext cx="4933242" cy="8490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9984"/>
                </a:moveTo>
                <a:lnTo>
                  <a:pt x="0" y="1616"/>
                </a:lnTo>
                <a:cubicBezTo>
                  <a:pt x="0" y="723"/>
                  <a:pt x="124" y="0"/>
                  <a:pt x="278" y="0"/>
                </a:cubicBezTo>
                <a:lnTo>
                  <a:pt x="21322" y="0"/>
                </a:lnTo>
                <a:cubicBezTo>
                  <a:pt x="21476" y="0"/>
                  <a:pt x="21600" y="723"/>
                  <a:pt x="21600" y="1616"/>
                </a:cubicBezTo>
                <a:lnTo>
                  <a:pt x="21600" y="19984"/>
                </a:lnTo>
                <a:cubicBezTo>
                  <a:pt x="21600" y="20877"/>
                  <a:pt x="21476" y="21600"/>
                  <a:pt x="21322" y="21600"/>
                </a:cubicBezTo>
                <a:lnTo>
                  <a:pt x="278" y="21600"/>
                </a:lnTo>
                <a:cubicBezTo>
                  <a:pt x="124" y="21600"/>
                  <a:pt x="0" y="20877"/>
                  <a:pt x="0" y="19984"/>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lgn="ctr"/>
            <a:r>
              <a:t>The cost of managing the defects and errors </a:t>
            </a:r>
          </a:p>
          <a:p>
            <a:pPr algn="ctr"/>
            <a:r>
              <a:t>(COQ)</a:t>
            </a:r>
          </a:p>
        </p:txBody>
      </p:sp>
      <p:sp>
        <p:nvSpPr>
          <p:cNvPr id="539" name="COGQ…"/>
          <p:cNvSpPr/>
          <p:nvPr/>
        </p:nvSpPr>
        <p:spPr>
          <a:xfrm>
            <a:off x="5101768" y="2712842"/>
            <a:ext cx="2710755" cy="8490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9012"/>
                </a:moveTo>
                <a:lnTo>
                  <a:pt x="0" y="2588"/>
                </a:lnTo>
                <a:cubicBezTo>
                  <a:pt x="0" y="1159"/>
                  <a:pt x="363" y="0"/>
                  <a:pt x="811" y="0"/>
                </a:cubicBezTo>
                <a:lnTo>
                  <a:pt x="20789" y="0"/>
                </a:lnTo>
                <a:cubicBezTo>
                  <a:pt x="21237" y="0"/>
                  <a:pt x="21600" y="1159"/>
                  <a:pt x="21600" y="2588"/>
                </a:cubicBezTo>
                <a:lnTo>
                  <a:pt x="21600" y="19012"/>
                </a:lnTo>
                <a:cubicBezTo>
                  <a:pt x="21600" y="20441"/>
                  <a:pt x="21237" y="21600"/>
                  <a:pt x="20789" y="21600"/>
                </a:cubicBezTo>
                <a:lnTo>
                  <a:pt x="811" y="21600"/>
                </a:lnTo>
                <a:cubicBezTo>
                  <a:pt x="363" y="21600"/>
                  <a:pt x="0" y="20441"/>
                  <a:pt x="0" y="19012"/>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lgn="ctr">
              <a:defRPr sz="1300"/>
            </a:pPr>
            <a:r>
              <a:t>COGQ</a:t>
            </a:r>
          </a:p>
          <a:p>
            <a:pPr algn="ctr">
              <a:defRPr sz="1300"/>
            </a:pPr>
            <a:r>
              <a:t>(Conformity costs)</a:t>
            </a:r>
          </a:p>
          <a:p>
            <a:pPr algn="ctr">
              <a:defRPr sz="1300"/>
            </a:pPr>
            <a:r>
              <a:t>Work on the process efficient </a:t>
            </a:r>
          </a:p>
        </p:txBody>
      </p:sp>
      <p:pic>
        <p:nvPicPr>
          <p:cNvPr id="540" name="Line Line" descr="Line Line"/>
          <p:cNvPicPr>
            <a:picLocks noChangeAspect="0"/>
          </p:cNvPicPr>
          <p:nvPr/>
        </p:nvPicPr>
        <p:blipFill>
          <a:blip r:embed="rId2">
            <a:extLst/>
          </a:blip>
          <a:stretch>
            <a:fillRect/>
          </a:stretch>
        </p:blipFill>
        <p:spPr>
          <a:xfrm rot="5400000">
            <a:off x="5853590" y="1919182"/>
            <a:ext cx="801158" cy="457904"/>
          </a:xfrm>
          <a:prstGeom prst="rect">
            <a:avLst/>
          </a:prstGeom>
        </p:spPr>
      </p:pic>
      <p:pic>
        <p:nvPicPr>
          <p:cNvPr id="542" name="Line Line" descr="Line Line"/>
          <p:cNvPicPr>
            <a:picLocks noChangeAspect="0"/>
          </p:cNvPicPr>
          <p:nvPr/>
        </p:nvPicPr>
        <p:blipFill>
          <a:blip r:embed="rId2">
            <a:extLst/>
          </a:blip>
          <a:stretch>
            <a:fillRect/>
          </a:stretch>
        </p:blipFill>
        <p:spPr>
          <a:xfrm rot="5400000">
            <a:off x="2182210" y="1833829"/>
            <a:ext cx="801158" cy="457905"/>
          </a:xfrm>
          <a:prstGeom prst="rect">
            <a:avLst/>
          </a:prstGeom>
        </p:spPr>
      </p:pic>
      <p:sp>
        <p:nvSpPr>
          <p:cNvPr id="544" name="Internal failures"/>
          <p:cNvSpPr/>
          <p:nvPr/>
        </p:nvSpPr>
        <p:spPr>
          <a:xfrm>
            <a:off x="331125" y="4194357"/>
            <a:ext cx="1866337"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lgn="ctr"/>
          </a:lstStyle>
          <a:p>
            <a:pPr/>
            <a:r>
              <a:t>Internal failures </a:t>
            </a:r>
          </a:p>
        </p:txBody>
      </p:sp>
      <p:sp>
        <p:nvSpPr>
          <p:cNvPr id="545" name="External  failures"/>
          <p:cNvSpPr/>
          <p:nvPr/>
        </p:nvSpPr>
        <p:spPr>
          <a:xfrm>
            <a:off x="2489967" y="4194357"/>
            <a:ext cx="1866338"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lgn="ctr"/>
          </a:lstStyle>
          <a:p>
            <a:pPr/>
            <a:r>
              <a:t>External  failures </a:t>
            </a:r>
          </a:p>
        </p:txBody>
      </p:sp>
      <p:sp>
        <p:nvSpPr>
          <p:cNvPr id="546" name="Prevention costs"/>
          <p:cNvSpPr/>
          <p:nvPr/>
        </p:nvSpPr>
        <p:spPr>
          <a:xfrm>
            <a:off x="4648810" y="4194357"/>
            <a:ext cx="1866337"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lgn="ctr"/>
          </a:lstStyle>
          <a:p>
            <a:pPr/>
            <a:r>
              <a:t>Prevention costs </a:t>
            </a:r>
          </a:p>
        </p:txBody>
      </p:sp>
      <p:sp>
        <p:nvSpPr>
          <p:cNvPr id="547" name="Appraisal costs"/>
          <p:cNvSpPr/>
          <p:nvPr/>
        </p:nvSpPr>
        <p:spPr>
          <a:xfrm>
            <a:off x="6631537" y="4194357"/>
            <a:ext cx="1866337"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lgn="ctr"/>
          </a:lstStyle>
          <a:p>
            <a:pPr/>
            <a:r>
              <a:t>Appraisal costs</a:t>
            </a:r>
          </a:p>
        </p:txBody>
      </p:sp>
      <p:pic>
        <p:nvPicPr>
          <p:cNvPr id="548" name="Line Line" descr="Line Line"/>
          <p:cNvPicPr>
            <a:picLocks noChangeAspect="0"/>
          </p:cNvPicPr>
          <p:nvPr/>
        </p:nvPicPr>
        <p:blipFill>
          <a:blip r:embed="rId3">
            <a:extLst/>
          </a:blip>
          <a:stretch>
            <a:fillRect/>
          </a:stretch>
        </p:blipFill>
        <p:spPr>
          <a:xfrm rot="5400000">
            <a:off x="1414266" y="3628708"/>
            <a:ext cx="647166" cy="457904"/>
          </a:xfrm>
          <a:prstGeom prst="rect">
            <a:avLst/>
          </a:prstGeom>
        </p:spPr>
      </p:pic>
      <p:pic>
        <p:nvPicPr>
          <p:cNvPr id="550" name="Line Line" descr="Line Line"/>
          <p:cNvPicPr>
            <a:picLocks noChangeAspect="0"/>
          </p:cNvPicPr>
          <p:nvPr/>
        </p:nvPicPr>
        <p:blipFill>
          <a:blip r:embed="rId3">
            <a:extLst/>
          </a:blip>
          <a:stretch>
            <a:fillRect/>
          </a:stretch>
        </p:blipFill>
        <p:spPr>
          <a:xfrm rot="5400000">
            <a:off x="2981200" y="3628708"/>
            <a:ext cx="647166" cy="457904"/>
          </a:xfrm>
          <a:prstGeom prst="rect">
            <a:avLst/>
          </a:prstGeom>
        </p:spPr>
      </p:pic>
      <p:pic>
        <p:nvPicPr>
          <p:cNvPr id="552" name="Line Line" descr="Line Line"/>
          <p:cNvPicPr>
            <a:picLocks noChangeAspect="0"/>
          </p:cNvPicPr>
          <p:nvPr/>
        </p:nvPicPr>
        <p:blipFill>
          <a:blip r:embed="rId3">
            <a:extLst/>
          </a:blip>
          <a:stretch>
            <a:fillRect/>
          </a:stretch>
        </p:blipFill>
        <p:spPr>
          <a:xfrm rot="5400000">
            <a:off x="5475180" y="3618876"/>
            <a:ext cx="647166" cy="457905"/>
          </a:xfrm>
          <a:prstGeom prst="rect">
            <a:avLst/>
          </a:prstGeom>
        </p:spPr>
      </p:pic>
      <p:pic>
        <p:nvPicPr>
          <p:cNvPr id="554" name="Line Line" descr="Line Line"/>
          <p:cNvPicPr>
            <a:picLocks noChangeAspect="0"/>
          </p:cNvPicPr>
          <p:nvPr/>
        </p:nvPicPr>
        <p:blipFill>
          <a:blip r:embed="rId3">
            <a:extLst/>
          </a:blip>
          <a:stretch>
            <a:fillRect/>
          </a:stretch>
        </p:blipFill>
        <p:spPr>
          <a:xfrm rot="5400000">
            <a:off x="7092992" y="3618876"/>
            <a:ext cx="647166" cy="457905"/>
          </a:xfrm>
          <a:prstGeom prst="rect">
            <a:avLst/>
          </a:prstGeom>
        </p:spPr>
      </p:pic>
      <p:sp>
        <p:nvSpPr>
          <p:cNvPr id="556" name="COPQ…"/>
          <p:cNvSpPr/>
          <p:nvPr/>
        </p:nvSpPr>
        <p:spPr>
          <a:xfrm>
            <a:off x="1649314" y="2546251"/>
            <a:ext cx="1866950" cy="1066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909"/>
                </a:moveTo>
                <a:lnTo>
                  <a:pt x="0" y="2691"/>
                </a:lnTo>
                <a:cubicBezTo>
                  <a:pt x="0" y="1205"/>
                  <a:pt x="688" y="0"/>
                  <a:pt x="1537" y="0"/>
                </a:cubicBezTo>
                <a:lnTo>
                  <a:pt x="20063" y="0"/>
                </a:lnTo>
                <a:cubicBezTo>
                  <a:pt x="20912" y="0"/>
                  <a:pt x="21600" y="1205"/>
                  <a:pt x="21600" y="2691"/>
                </a:cubicBezTo>
                <a:lnTo>
                  <a:pt x="21600" y="18909"/>
                </a:lnTo>
                <a:cubicBezTo>
                  <a:pt x="21600" y="20395"/>
                  <a:pt x="20912" y="21600"/>
                  <a:pt x="20063" y="21600"/>
                </a:cubicBezTo>
                <a:lnTo>
                  <a:pt x="1537" y="21600"/>
                </a:lnTo>
                <a:cubicBezTo>
                  <a:pt x="688" y="21600"/>
                  <a:pt x="0" y="20395"/>
                  <a:pt x="0" y="18909"/>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lgn="ctr">
              <a:defRPr sz="1200"/>
            </a:pPr>
            <a:r>
              <a:t>COPQ</a:t>
            </a:r>
          </a:p>
          <a:p>
            <a:pPr algn="ctr">
              <a:defRPr sz="1200"/>
            </a:pPr>
            <a:r>
              <a:t>Failures Costs</a:t>
            </a:r>
          </a:p>
          <a:p>
            <a:pPr algn="ctr">
              <a:defRPr sz="1200"/>
            </a:pPr>
            <a:r>
              <a:t>(Nonconformity costs)</a:t>
            </a:r>
          </a:p>
          <a:p>
            <a:pPr algn="ctr">
              <a:defRPr sz="1200"/>
            </a:pPr>
            <a:r>
              <a:t>Working on product effectiveness</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8" name="Preventive cost or External Failures"/>
          <p:cNvSpPr txBox="1"/>
          <p:nvPr>
            <p:ph type="title"/>
          </p:nvPr>
        </p:nvSpPr>
        <p:spPr>
          <a:xfrm>
            <a:off x="2732027" y="123711"/>
            <a:ext cx="8465998" cy="807714"/>
          </a:xfrm>
          <a:prstGeom prst="rect">
            <a:avLst/>
          </a:prstGeom>
        </p:spPr>
        <p:txBody>
          <a:bodyPr/>
          <a:lstStyle/>
          <a:p>
            <a:pPr/>
            <a:r>
              <a:t>Preventive cost or External Failures </a:t>
            </a:r>
          </a:p>
        </p:txBody>
      </p:sp>
      <p:sp>
        <p:nvSpPr>
          <p:cNvPr id="559" name="External failures usually occur after products or services have been delivered, which means they are directly associated with customer dissatisfaction. External failures might include revenue losses associated with a reduction in sales because of the qua"/>
          <p:cNvSpPr txBox="1"/>
          <p:nvPr>
            <p:ph type="body" sz="half" idx="1"/>
          </p:nvPr>
        </p:nvSpPr>
        <p:spPr>
          <a:xfrm>
            <a:off x="7101583" y="1993677"/>
            <a:ext cx="4767164" cy="3957675"/>
          </a:xfrm>
          <a:prstGeom prst="rect">
            <a:avLst/>
          </a:prstGeom>
        </p:spPr>
        <p:txBody>
          <a:bodyPr/>
          <a:lstStyle>
            <a:lvl1pPr defTabSz="667512">
              <a:spcBef>
                <a:spcPts val="700"/>
              </a:spcBef>
              <a:defRPr sz="2044"/>
            </a:lvl1pPr>
          </a:lstStyle>
          <a:p>
            <a:pPr/>
            <a:r>
              <a:t>External failures usually occur after products or services have been delivered, which means they are directly associated with customer dissatisfaction. External failures might include revenue losses associated with a reduction in sales because of the quality of products, services, systems, or information. Other types of external losses include expenses associated with repairs, returns, or rework associated with a customer complaint; expenses associated with warranties; or loss of revenue or sales because of customer ill will or bad word-of-mouth. </a:t>
            </a:r>
          </a:p>
        </p:txBody>
      </p:sp>
      <p:sp>
        <p:nvSpPr>
          <p:cNvPr id="56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61" name="-The costs of prevention are the expenses that are related to any activity meant to stop an error or defect from occurring .… -The costs of prevention are the expenses that are related to any activity meant to stop an error or defect from occurring .-Qua" descr="-The costs of prevention are the expenses that are related to any activity meant to stop an error or defect from occurring .… -The costs of prevention are the expenses that are related to any activity meant to stop an error or defect from occurring .-Quality review and evaluation processes also create prevention the costs of all activities specifically designed to prevent poor quality in element. -These costs can be divided into two categories: identify areas where errors can be removed or where quality-related processes can be improved It is included all the costs of:-whether those reviews are related to suppliers, products, processes, or people. Customer surveys, the creation of technical manuals, work to create and manage requirements and specifications, and the management of job descriptions can all lead to prevention costs -.HPMQS (BPP stage- Preparation stage -Selective the fit project )"/>
          <p:cNvPicPr>
            <a:picLocks noChangeAspect="0"/>
          </p:cNvPicPr>
          <p:nvPr/>
        </p:nvPicPr>
        <p:blipFill>
          <a:blip r:embed="rId2">
            <a:extLst/>
          </a:blip>
          <a:stretch>
            <a:fillRect/>
          </a:stretch>
        </p:blipFill>
        <p:spPr>
          <a:xfrm>
            <a:off x="144526" y="2283827"/>
            <a:ext cx="5822543" cy="3715253"/>
          </a:xfrm>
          <a:prstGeom prst="rect">
            <a:avLst/>
          </a:prstGeom>
          <a:effectLst>
            <a:outerShdw sx="100000" sy="100000" kx="0" ky="0" algn="b" rotWithShape="0" blurRad="190500" dist="101600" dir="5400000">
              <a:schemeClr val="accent5">
                <a:alpha val="49461"/>
              </a:schemeClr>
            </a:outerShdw>
          </a:effectLst>
        </p:spPr>
      </p:pic>
      <p:pic>
        <p:nvPicPr>
          <p:cNvPr id="562" name="prevention costs… prevention costs“Design quality  approach” (prevent poor quality )" descr="prevention costs… prevention costs“Design quality  approach” (prevent poor quality )"/>
          <p:cNvPicPr>
            <a:picLocks noChangeAspect="0"/>
          </p:cNvPicPr>
          <p:nvPr/>
        </p:nvPicPr>
        <p:blipFill>
          <a:blip r:embed="rId3">
            <a:extLst/>
          </a:blip>
          <a:stretch>
            <a:fillRect/>
          </a:stretch>
        </p:blipFill>
        <p:spPr>
          <a:xfrm>
            <a:off x="472666" y="935131"/>
            <a:ext cx="5033832" cy="1321758"/>
          </a:xfrm>
          <a:prstGeom prst="rect">
            <a:avLst/>
          </a:prstGeom>
          <a:effectLst>
            <a:outerShdw sx="100000" sy="100000" kx="0" ky="0" algn="b" rotWithShape="0" blurRad="190500" dist="101600" dir="5400000">
              <a:srgbClr val="941751"/>
            </a:outerShdw>
          </a:effectLst>
        </p:spPr>
      </p:pic>
      <p:pic>
        <p:nvPicPr>
          <p:cNvPr id="563" name="External Failures External Failures " descr="External Failures External Failures "/>
          <p:cNvPicPr>
            <a:picLocks noChangeAspect="0"/>
          </p:cNvPicPr>
          <p:nvPr/>
        </p:nvPicPr>
        <p:blipFill>
          <a:blip r:embed="rId4">
            <a:extLst/>
          </a:blip>
          <a:stretch>
            <a:fillRect/>
          </a:stretch>
        </p:blipFill>
        <p:spPr>
          <a:xfrm>
            <a:off x="7180521" y="1128653"/>
            <a:ext cx="4431490" cy="93471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5" name="TextBox 24" descr="TextBox 24"/>
          <p:cNvPicPr>
            <a:picLocks noChangeAspect="0"/>
          </p:cNvPicPr>
          <p:nvPr/>
        </p:nvPicPr>
        <p:blipFill>
          <a:blip r:embed="rId2">
            <a:extLst/>
          </a:blip>
          <a:stretch>
            <a:fillRect/>
          </a:stretch>
        </p:blipFill>
        <p:spPr>
          <a:xfrm>
            <a:off x="3667136" y="12199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pic>
        <p:nvPicPr>
          <p:cNvPr id="566" name="conducting the acceptance plan conducting the acceptance plan " descr="conducting the acceptance plan conducting the acceptance plan "/>
          <p:cNvPicPr>
            <a:picLocks noChangeAspect="0"/>
          </p:cNvPicPr>
          <p:nvPr/>
        </p:nvPicPr>
        <p:blipFill>
          <a:blip r:embed="rId3">
            <a:extLst/>
          </a:blip>
          <a:stretch>
            <a:fillRect/>
          </a:stretch>
        </p:blipFill>
        <p:spPr>
          <a:xfrm>
            <a:off x="3681425" y="2706363"/>
            <a:ext cx="5779660" cy="258530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8" name="2- Perform Acceptance Test"/>
          <p:cNvSpPr txBox="1"/>
          <p:nvPr>
            <p:ph type="body" sz="quarter" idx="4294967295"/>
          </p:nvPr>
        </p:nvSpPr>
        <p:spPr>
          <a:xfrm>
            <a:off x="6212558" y="1949041"/>
            <a:ext cx="5833338" cy="825908"/>
          </a:xfrm>
          <a:prstGeom prst="rect">
            <a:avLst/>
          </a:prstGeom>
          <a:solidFill>
            <a:srgbClr val="FFFB00"/>
          </a:solidFill>
          <a:ln w="9525">
            <a:round/>
          </a:ln>
          <a:effectLst>
            <a:outerShdw sx="100000" sy="100000" kx="0" ky="0" algn="b" rotWithShape="0" blurRad="190500" dist="12700" dir="5400000">
              <a:srgbClr val="000000"/>
            </a:outerShdw>
          </a:effectLst>
        </p:spPr>
        <p:txBody>
          <a:bodyPr/>
          <a:lstStyle>
            <a:lvl1pPr marL="0" indent="0" algn="ctr" defTabSz="740663">
              <a:spcBef>
                <a:spcPts val="0"/>
              </a:spcBef>
              <a:buSzTx/>
              <a:buFontTx/>
              <a:buNone/>
              <a:defRPr sz="3725" u="sng">
                <a:solidFill>
                  <a:srgbClr val="005493"/>
                </a:solidFill>
                <a:latin typeface="Bodoni SvtyTwo ITC TT-Bold"/>
                <a:ea typeface="Bodoni SvtyTwo ITC TT-Bold"/>
                <a:cs typeface="Bodoni SvtyTwo ITC TT-Bold"/>
                <a:sym typeface="Bodoni SvtyTwo ITC TT-Bold"/>
              </a:defRPr>
            </a:lvl1pPr>
          </a:lstStyle>
          <a:p>
            <a:pPr/>
            <a:r>
              <a:t>2- Perform Acceptance Test</a:t>
            </a:r>
          </a:p>
        </p:txBody>
      </p:sp>
      <p:sp>
        <p:nvSpPr>
          <p:cNvPr id="569" name="1-Schedule Acceptance Test…"/>
          <p:cNvSpPr txBox="1"/>
          <p:nvPr>
            <p:ph type="title" idx="4294967295"/>
          </p:nvPr>
        </p:nvSpPr>
        <p:spPr>
          <a:xfrm>
            <a:off x="4741984" y="3842475"/>
            <a:ext cx="7221953" cy="1257230"/>
          </a:xfrm>
          <a:prstGeom prst="rect">
            <a:avLst/>
          </a:prstGeom>
          <a:gradFill>
            <a:gsLst>
              <a:gs pos="0">
                <a:srgbClr val="5F82CB"/>
              </a:gs>
              <a:gs pos="50000">
                <a:srgbClr val="3E70CA"/>
              </a:gs>
              <a:gs pos="100000">
                <a:srgbClr val="2F61BA"/>
              </a:gs>
            </a:gsLst>
            <a:lin ang="5400000"/>
          </a:gradFill>
          <a:ln w="9525">
            <a:round/>
          </a:ln>
        </p:spPr>
        <p:txBody>
          <a:bodyPr anchor="b"/>
          <a:lstStyle/>
          <a:p>
            <a:pPr defTabSz="886968">
              <a:lnSpc>
                <a:spcPct val="100000"/>
              </a:lnSpc>
              <a:defRPr sz="1746">
                <a:solidFill>
                  <a:srgbClr val="FFFFFF"/>
                </a:solidFill>
                <a:latin typeface="Bodoni SvtyTwo ITC TT-Book"/>
                <a:ea typeface="Bodoni SvtyTwo ITC TT-Book"/>
                <a:cs typeface="Bodoni SvtyTwo ITC TT-Book"/>
                <a:sym typeface="Bodoni SvtyTwo ITC TT-Book"/>
              </a:defRPr>
            </a:pPr>
            <a:r>
              <a:t>1-Schedule Acceptance Test </a:t>
            </a:r>
          </a:p>
          <a:p>
            <a:pPr defTabSz="886968">
              <a:lnSpc>
                <a:spcPct val="100000"/>
              </a:lnSpc>
              <a:defRPr sz="1746">
                <a:solidFill>
                  <a:srgbClr val="FFFFFF"/>
                </a:solidFill>
                <a:latin typeface="Bodoni SvtyTwo ITC TT-Book"/>
                <a:ea typeface="Bodoni SvtyTwo ITC TT-Book"/>
                <a:cs typeface="Bodoni SvtyTwo ITC TT-Book"/>
                <a:sym typeface="Bodoni SvtyTwo ITC TT-Book"/>
              </a:defRPr>
            </a:pPr>
            <a:r>
              <a:t>2-Complete Acceptance Test </a:t>
            </a:r>
          </a:p>
          <a:p>
            <a:pPr defTabSz="886968">
              <a:lnSpc>
                <a:spcPct val="100000"/>
              </a:lnSpc>
              <a:defRPr sz="1746">
                <a:solidFill>
                  <a:srgbClr val="FFFFFF"/>
                </a:solidFill>
                <a:latin typeface="Bodoni SvtyTwo ITC TT-Book"/>
                <a:ea typeface="Bodoni SvtyTwo ITC TT-Book"/>
                <a:cs typeface="Bodoni SvtyTwo ITC TT-Book"/>
                <a:sym typeface="Bodoni SvtyTwo ITC TT-Book"/>
              </a:defRPr>
            </a:pPr>
            <a:r>
              <a:t>3-Complete Acceptance Form </a:t>
            </a:r>
          </a:p>
          <a:p>
            <a:pPr defTabSz="886968">
              <a:lnSpc>
                <a:spcPct val="100000"/>
              </a:lnSpc>
              <a:defRPr sz="1746">
                <a:solidFill>
                  <a:srgbClr val="FFFFFF"/>
                </a:solidFill>
                <a:latin typeface="Bodoni SvtyTwo ITC TT-Book"/>
                <a:ea typeface="Bodoni SvtyTwo ITC TT-Book"/>
                <a:cs typeface="Bodoni SvtyTwo ITC TT-Book"/>
                <a:sym typeface="Bodoni SvtyTwo ITC TT-Book"/>
              </a:defRPr>
            </a:pPr>
            <a:r>
              <a:t>4-Request Acceptance Form Approval</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74" name="Image"/>
          <p:cNvGrpSpPr/>
          <p:nvPr/>
        </p:nvGrpSpPr>
        <p:grpSpPr>
          <a:xfrm>
            <a:off x="2889250" y="152400"/>
            <a:ext cx="6413500" cy="6591300"/>
            <a:chOff x="0" y="0"/>
            <a:chExt cx="6413500" cy="6591300"/>
          </a:xfrm>
        </p:grpSpPr>
        <p:pic>
          <p:nvPicPr>
            <p:cNvPr id="573" name="Image" descr="Image"/>
            <p:cNvPicPr>
              <a:picLocks noChangeAspect="1"/>
            </p:cNvPicPr>
            <p:nvPr/>
          </p:nvPicPr>
          <p:blipFill>
            <a:blip r:embed="rId2">
              <a:extLst/>
            </a:blip>
            <a:srcRect l="0" t="0" r="0" b="0"/>
            <a:stretch>
              <a:fillRect/>
            </a:stretch>
          </p:blipFill>
          <p:spPr>
            <a:xfrm>
              <a:off x="203200" y="203200"/>
              <a:ext cx="6007100" cy="6146800"/>
            </a:xfrm>
            <a:prstGeom prst="rect">
              <a:avLst/>
            </a:prstGeom>
            <a:ln>
              <a:noFill/>
            </a:ln>
            <a:effectLst/>
          </p:spPr>
        </p:pic>
        <p:pic>
          <p:nvPicPr>
            <p:cNvPr id="572" name="Image" descr="Image"/>
            <p:cNvPicPr>
              <a:picLocks noChangeAspect="0"/>
            </p:cNvPicPr>
            <p:nvPr/>
          </p:nvPicPr>
          <p:blipFill>
            <a:blip r:embed="rId3">
              <a:extLst/>
            </a:blip>
            <a:stretch>
              <a:fillRect/>
            </a:stretch>
          </p:blipFill>
          <p:spPr>
            <a:xfrm>
              <a:off x="0" y="0"/>
              <a:ext cx="6413500" cy="6591300"/>
            </a:xfrm>
            <a:prstGeom prst="rect">
              <a:avLst/>
            </a:prstGeom>
            <a:effectLst/>
          </p:spPr>
        </p:pic>
      </p:grpSp>
      <p:sp>
        <p:nvSpPr>
          <p:cNvPr id="575" name="Acceptance plan  Roles"/>
          <p:cNvSpPr txBox="1"/>
          <p:nvPr>
            <p:ph type="title"/>
          </p:nvPr>
        </p:nvSpPr>
        <p:spPr>
          <a:xfrm rot="5434786">
            <a:off x="8447169" y="2931183"/>
            <a:ext cx="4921810" cy="807714"/>
          </a:xfrm>
          <a:prstGeom prst="rect">
            <a:avLst/>
          </a:prstGeom>
        </p:spPr>
        <p:txBody>
          <a:bodyPr/>
          <a:lstStyle>
            <a:lvl1pPr defTabSz="484631">
              <a:defRPr sz="2332"/>
            </a:lvl1pPr>
          </a:lstStyle>
          <a:p>
            <a:pPr/>
            <a:r>
              <a:t>Acceptance plan  Roles</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7" name="1-conducting  Acceptance Test"/>
          <p:cNvSpPr txBox="1"/>
          <p:nvPr>
            <p:ph type="title"/>
          </p:nvPr>
        </p:nvSpPr>
        <p:spPr>
          <a:xfrm>
            <a:off x="1635462" y="1414160"/>
            <a:ext cx="8465998" cy="807714"/>
          </a:xfrm>
          <a:prstGeom prst="rect">
            <a:avLst/>
          </a:prstGeom>
        </p:spPr>
        <p:txBody>
          <a:bodyPr/>
          <a:lstStyle/>
          <a:p>
            <a:pPr/>
            <a:r>
              <a:t>1-conducting  Acceptance Test </a:t>
            </a:r>
          </a:p>
        </p:txBody>
      </p:sp>
      <p:sp>
        <p:nvSpPr>
          <p:cNvPr id="578" name="-If the Project Manager concurs with the team member that the deliverable is complete, then he will  review schedule an Acceptance Test.…"/>
          <p:cNvSpPr txBox="1"/>
          <p:nvPr>
            <p:ph type="body" sz="half" idx="1"/>
          </p:nvPr>
        </p:nvSpPr>
        <p:spPr>
          <a:prstGeom prst="rect">
            <a:avLst/>
          </a:prstGeom>
        </p:spPr>
        <p:txBody>
          <a:bodyPr/>
          <a:lstStyle/>
          <a:p>
            <a:pPr defTabSz="713231">
              <a:spcBef>
                <a:spcPts val="700"/>
              </a:spcBef>
              <a:defRPr sz="2184"/>
            </a:pPr>
            <a:r>
              <a:t>-If the Project Manager concurs with the team member that the deliverable is complete, </a:t>
            </a:r>
            <a:r>
              <a:rPr>
                <a:latin typeface="Bodoni SvtyTwo OS ITC TT-Bold"/>
                <a:ea typeface="Bodoni SvtyTwo OS ITC TT-Bold"/>
                <a:cs typeface="Bodoni SvtyTwo OS ITC TT-Bold"/>
                <a:sym typeface="Bodoni SvtyTwo OS ITC TT-Bold"/>
              </a:rPr>
              <a:t>then</a:t>
            </a:r>
            <a:r>
              <a:t> he will  review schedule an Acceptance Test. </a:t>
            </a:r>
          </a:p>
          <a:p>
            <a:pPr defTabSz="713231">
              <a:spcBef>
                <a:spcPts val="700"/>
              </a:spcBef>
              <a:defRPr sz="2184"/>
            </a:pPr>
            <a:r>
              <a:t>-He</a:t>
            </a:r>
            <a:r>
              <a:rPr>
                <a:latin typeface="Bodoni SvtyTwo OS ITC TT-Bold"/>
                <a:ea typeface="Bodoni SvtyTwo OS ITC TT-Bold"/>
                <a:cs typeface="Bodoni SvtyTwo OS ITC TT-Bold"/>
                <a:sym typeface="Bodoni SvtyTwo OS ITC TT-Bold"/>
              </a:rPr>
              <a:t> might decide</a:t>
            </a:r>
            <a:r>
              <a:t> to perform the test immediately or, depending on the size and complexity of the deliverable, he might wait until other related deliverables are complete and test the entire group of deliverables simultaneously. </a:t>
            </a:r>
          </a:p>
          <a:p>
            <a:pPr defTabSz="713231">
              <a:spcBef>
                <a:spcPts val="700"/>
              </a:spcBef>
              <a:defRPr sz="2184"/>
            </a:pPr>
            <a:r>
              <a:t>-In any case, rather than waiting until the end of the Execution phase, we will perform Acceptance </a:t>
            </a:r>
            <a:r>
              <a:rPr u="sng">
                <a:latin typeface="Bodoni SvtyTwo OS ITC TT-Bold"/>
                <a:ea typeface="Bodoni SvtyTwo OS ITC TT-Bold"/>
                <a:cs typeface="Bodoni SvtyTwo OS ITC TT-Bold"/>
                <a:sym typeface="Bodoni SvtyTwo OS ITC TT-Bold"/>
              </a:rPr>
              <a:t>Tests as soon after completion of the deliverable as possible, to give us time to rectify any issues that arise. </a:t>
            </a:r>
          </a:p>
        </p:txBody>
      </p:sp>
      <p:sp>
        <p:nvSpPr>
          <p:cNvPr id="5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1" name="2-Analyzing the results of the tested deliverables"/>
          <p:cNvSpPr txBox="1"/>
          <p:nvPr>
            <p:ph type="title"/>
          </p:nvPr>
        </p:nvSpPr>
        <p:spPr>
          <a:xfrm>
            <a:off x="2388000" y="510313"/>
            <a:ext cx="8465998" cy="807714"/>
          </a:xfrm>
          <a:prstGeom prst="rect">
            <a:avLst/>
          </a:prstGeom>
        </p:spPr>
        <p:txBody>
          <a:bodyPr/>
          <a:lstStyle>
            <a:lvl1pPr defTabSz="667512">
              <a:defRPr sz="3212"/>
            </a:lvl1pPr>
          </a:lstStyle>
          <a:p>
            <a:pPr/>
            <a:r>
              <a:t>2-Analyzing the results of the tested deliverables </a:t>
            </a:r>
          </a:p>
        </p:txBody>
      </p:sp>
      <p:sp>
        <p:nvSpPr>
          <p:cNvPr id="582" name="Acceptance Tests are carried out to determine whether the deliverables meet the acceptance criteria stated within the Acceptance Plan. To this end, we have a variety of testing methods at our disposal to determine a deliverable's completion status, inclu"/>
          <p:cNvSpPr txBox="1"/>
          <p:nvPr>
            <p:ph type="body" sz="half" idx="1"/>
          </p:nvPr>
        </p:nvSpPr>
        <p:spPr>
          <a:xfrm>
            <a:off x="2388000" y="1426310"/>
            <a:ext cx="8465998" cy="2330012"/>
          </a:xfrm>
          <a:prstGeom prst="rect">
            <a:avLst/>
          </a:prstGeom>
        </p:spPr>
        <p:txBody>
          <a:bodyPr/>
          <a:lstStyle>
            <a:lvl1pPr defTabSz="795527">
              <a:spcBef>
                <a:spcPts val="800"/>
              </a:spcBef>
              <a:defRPr sz="2436"/>
            </a:lvl1pPr>
          </a:lstStyle>
          <a:p>
            <a:pPr/>
            <a:r>
              <a:t> Acceptance Tests are carried out to determine whether the deliverables meet the acceptance criteria stated within the Acceptance Plan. To this end, we have a variety of testing methods at our disposal to determine a deliverable's completion status, including a: </a:t>
            </a:r>
          </a:p>
        </p:txBody>
      </p:sp>
      <p:sp>
        <p:nvSpPr>
          <p:cNvPr id="58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84" name="Physical inspection of the deliverable… Physical inspection of the deliverableThird party audit of the deliverable (up on the pre-defined  approach )Analysis of the processes used to create the deliverableReview of the time taken to create the deliverabl" descr="Physical inspection of the deliverable… Physical inspection of the deliverableThird party audit of the deliverable (up on the pre-defined  approach )Analysis of the processes used to create the deliverableReview of the time taken to create the deliverable against the timeframes in the Project PlanReview of the cost incurred in creating the deliverable against the original budget in the Financial PlanReview of the quality of the deliverable against the quality targets in the Quality Plan"/>
          <p:cNvPicPr>
            <a:picLocks noChangeAspect="0"/>
          </p:cNvPicPr>
          <p:nvPr/>
        </p:nvPicPr>
        <p:blipFill>
          <a:blip r:embed="rId2">
            <a:extLst/>
          </a:blip>
          <a:stretch>
            <a:fillRect/>
          </a:stretch>
        </p:blipFill>
        <p:spPr>
          <a:xfrm>
            <a:off x="3442701" y="2986005"/>
            <a:ext cx="8592998" cy="3300534"/>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6" name="3-the customer assess the results and decided"/>
          <p:cNvSpPr txBox="1"/>
          <p:nvPr>
            <p:ph type="title"/>
          </p:nvPr>
        </p:nvSpPr>
        <p:spPr>
          <a:prstGeom prst="rect">
            <a:avLst/>
          </a:prstGeom>
        </p:spPr>
        <p:txBody>
          <a:bodyPr/>
          <a:lstStyle>
            <a:lvl1pPr defTabSz="704087">
              <a:defRPr sz="3387"/>
            </a:lvl1pPr>
          </a:lstStyle>
          <a:p>
            <a:pPr/>
            <a:r>
              <a:t>3-the customer assess the results and decided </a:t>
            </a:r>
          </a:p>
        </p:txBody>
      </p:sp>
      <p:sp>
        <p:nvSpPr>
          <p:cNvPr id="58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8" name="After analyzing the deliverable and the results of the Acceptance Test provided by the Project Manager, the customer can decided :…"/>
          <p:cNvSpPr txBox="1"/>
          <p:nvPr>
            <p:ph type="body" sz="half" idx="1"/>
          </p:nvPr>
        </p:nvSpPr>
        <p:spPr>
          <a:prstGeom prst="rect">
            <a:avLst/>
          </a:prstGeom>
        </p:spPr>
        <p:txBody>
          <a:bodyPr/>
          <a:lstStyle/>
          <a:p>
            <a:pPr defTabSz="676655">
              <a:spcBef>
                <a:spcPts val="700"/>
              </a:spcBef>
              <a:defRPr sz="2072"/>
            </a:pPr>
            <a:r>
              <a:t>After analyzing the deliverable and the results of the Acceptance Test provided by the Project Manager, the customer can decided : </a:t>
            </a:r>
            <a:br/>
            <a:r>
              <a:t> </a:t>
            </a:r>
          </a:p>
          <a:p>
            <a:pPr marL="338327" indent="-169163" defTabSz="676655">
              <a:spcBef>
                <a:spcPts val="700"/>
              </a:spcBef>
              <a:buSzPct val="100000"/>
              <a:buAutoNum type="arabicPeriod" startAt="1"/>
              <a:defRPr sz="2072"/>
            </a:pPr>
            <a:r>
              <a:rPr>
                <a:latin typeface="Bodoni SvtyTwo OS ITC TT-Bold"/>
                <a:ea typeface="Bodoni SvtyTwo OS ITC TT-Bold"/>
                <a:cs typeface="Bodoni SvtyTwo OS ITC TT-Bold"/>
                <a:sym typeface="Bodoni SvtyTwo OS ITC TT-Bold"/>
              </a:rPr>
              <a:t>Share</a:t>
            </a:r>
            <a:r>
              <a:t> by  their own at Acceptance Test to ensure that the deliverable is actually 100% complete</a:t>
            </a:r>
          </a:p>
          <a:p>
            <a:pPr marL="338327" indent="-169163" defTabSz="676655">
              <a:spcBef>
                <a:spcPts val="700"/>
              </a:spcBef>
              <a:buSzPct val="100000"/>
              <a:buAutoNum type="arabicPeriod" startAt="1"/>
              <a:defRPr sz="2072"/>
            </a:pPr>
            <a:r>
              <a:rPr>
                <a:latin typeface="Bodoni SvtyTwo OS ITC TT-Bold"/>
                <a:ea typeface="Bodoni SvtyTwo OS ITC TT-Bold"/>
                <a:cs typeface="Bodoni SvtyTwo OS ITC TT-Bold"/>
                <a:sym typeface="Bodoni SvtyTwo OS ITC TT-Bold"/>
              </a:rPr>
              <a:t>Request</a:t>
            </a:r>
            <a:r>
              <a:t> further information about the testing activities and results</a:t>
            </a:r>
          </a:p>
          <a:p>
            <a:pPr marL="338327" indent="-169163" defTabSz="676655">
              <a:spcBef>
                <a:spcPts val="700"/>
              </a:spcBef>
              <a:buSzPct val="100000"/>
              <a:buAutoNum type="arabicPeriod" startAt="1"/>
              <a:defRPr sz="2072"/>
            </a:pPr>
            <a:r>
              <a:rPr>
                <a:latin typeface="Bodoni SvtyTwo OS ITC TT-Bold"/>
                <a:ea typeface="Bodoni SvtyTwo OS ITC TT-Bold"/>
                <a:cs typeface="Bodoni SvtyTwo OS ITC TT-Bold"/>
                <a:sym typeface="Bodoni SvtyTwo OS ITC TT-Bold"/>
              </a:rPr>
              <a:t>Refuse</a:t>
            </a:r>
            <a:r>
              <a:t> to approve the deliverable and raise a formal issue with the Project Manager</a:t>
            </a:r>
          </a:p>
          <a:p>
            <a:pPr marL="338327" indent="-169163" defTabSz="676655">
              <a:spcBef>
                <a:spcPts val="700"/>
              </a:spcBef>
              <a:buSzPct val="100000"/>
              <a:buAutoNum type="arabicPeriod" startAt="1"/>
              <a:defRPr sz="2072"/>
            </a:pPr>
            <a:r>
              <a:rPr>
                <a:latin typeface="Bodoni SvtyTwo OS ITC TT-Bold"/>
                <a:ea typeface="Bodoni SvtyTwo OS ITC TT-Bold"/>
                <a:cs typeface="Bodoni SvtyTwo OS ITC TT-Bold"/>
                <a:sym typeface="Bodoni SvtyTwo OS ITC TT-Bold"/>
              </a:rPr>
              <a:t>Approve</a:t>
            </a:r>
            <a:r>
              <a:t> the deliverable as 100% complete by endorsing the Acceptance Form</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0" name="4-additional work 0r retested  may  required"/>
          <p:cNvSpPr txBox="1"/>
          <p:nvPr>
            <p:ph type="title"/>
          </p:nvPr>
        </p:nvSpPr>
        <p:spPr>
          <a:xfrm>
            <a:off x="2400023" y="582455"/>
            <a:ext cx="8465999" cy="807714"/>
          </a:xfrm>
          <a:prstGeom prst="rect">
            <a:avLst/>
          </a:prstGeom>
        </p:spPr>
        <p:txBody>
          <a:bodyPr/>
          <a:lstStyle>
            <a:lvl1pPr defTabSz="731520">
              <a:defRPr sz="3520"/>
            </a:lvl1pPr>
          </a:lstStyle>
          <a:p>
            <a:pPr/>
            <a:r>
              <a:t>4-additional work 0r retested  may  required</a:t>
            </a:r>
          </a:p>
        </p:txBody>
      </p:sp>
      <p:sp>
        <p:nvSpPr>
          <p:cNvPr id="591" name="After the Acceptance Test has been undertaken, any additional work required to meet the acceptance criteria will be undertaken and the deliverable will be re-tested to ensure that it has achieved the required quality level and customer requirements ."/>
          <p:cNvSpPr txBox="1"/>
          <p:nvPr>
            <p:ph type="body" sz="half" idx="1"/>
          </p:nvPr>
        </p:nvSpPr>
        <p:spPr>
          <a:xfrm>
            <a:off x="385000" y="1570594"/>
            <a:ext cx="8465999" cy="2274714"/>
          </a:xfrm>
          <a:prstGeom prst="rect">
            <a:avLst/>
          </a:prstGeom>
        </p:spPr>
        <p:txBody>
          <a:bodyPr/>
          <a:lstStyle/>
          <a:p>
            <a:pPr/>
            <a:r>
              <a:t>After the Acceptance Test has been undertaken, any additional work required to meet the acceptance criteria will be undertaken and the deliverable will be re-tested to ensure that it has achieved the required quality level and customer requirements . </a:t>
            </a:r>
          </a:p>
        </p:txBody>
      </p:sp>
      <p:sp>
        <p:nvSpPr>
          <p:cNvPr id="59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93" name="This process continues until the deliverable is ready for final customer signoff. The project manager will then complete an acceptance form, describing the status of the deliverable and the nature of the acceptance testing activities undertake This proce" descr="This process continues until the deliverable is ready for final customer signoff. The project manager will then complete an acceptance form, describing the status of the deliverable and the nature of the acceptance testing activities undertake This process continues until the deliverable is ready for final customer signoff. The project manager will then complete an acceptance form, describing the status of the deliverable and the nature of the acceptance testing activities undertake"/>
          <p:cNvPicPr>
            <a:picLocks noChangeAspect="0"/>
          </p:cNvPicPr>
          <p:nvPr/>
        </p:nvPicPr>
        <p:blipFill>
          <a:blip r:embed="rId2">
            <a:extLst/>
          </a:blip>
          <a:stretch>
            <a:fillRect/>
          </a:stretch>
        </p:blipFill>
        <p:spPr>
          <a:xfrm>
            <a:off x="2587962" y="3975137"/>
            <a:ext cx="8592998" cy="2192404"/>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5" name="TextBox 24" descr="TextBox 24"/>
          <p:cNvPicPr>
            <a:picLocks noChangeAspect="0"/>
          </p:cNvPicPr>
          <p:nvPr/>
        </p:nvPicPr>
        <p:blipFill>
          <a:blip r:embed="rId2">
            <a:extLst/>
          </a:blip>
          <a:stretch>
            <a:fillRect/>
          </a:stretch>
        </p:blipFill>
        <p:spPr>
          <a:xfrm>
            <a:off x="3667136" y="12199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pic>
        <p:nvPicPr>
          <p:cNvPr id="596" name="The closing levels of the accepted  deliverables The closing levels of the accepted  deliverables " descr="The closing levels of the accepted  deliverables The closing levels of the accepted  deliverables "/>
          <p:cNvPicPr>
            <a:picLocks noChangeAspect="0"/>
          </p:cNvPicPr>
          <p:nvPr/>
        </p:nvPicPr>
        <p:blipFill>
          <a:blip r:embed="rId3">
            <a:extLst/>
          </a:blip>
          <a:stretch>
            <a:fillRect/>
          </a:stretch>
        </p:blipFill>
        <p:spPr>
          <a:xfrm>
            <a:off x="3681425" y="2706363"/>
            <a:ext cx="5779660" cy="258530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9" name="3-closing Acceptance  process of the  readiness Deliverable levels"/>
          <p:cNvSpPr txBox="1"/>
          <p:nvPr>
            <p:ph type="body" sz="quarter" idx="4294967295"/>
          </p:nvPr>
        </p:nvSpPr>
        <p:spPr>
          <a:xfrm>
            <a:off x="2077088" y="1245226"/>
            <a:ext cx="9144001" cy="1222554"/>
          </a:xfrm>
          <a:prstGeom prst="rect">
            <a:avLst/>
          </a:prstGeom>
          <a:solidFill>
            <a:srgbClr val="FFFB00"/>
          </a:solidFill>
          <a:ln w="9525">
            <a:round/>
          </a:ln>
          <a:effectLst>
            <a:outerShdw sx="100000" sy="100000" kx="0" ky="0" algn="b" rotWithShape="0" blurRad="190500" dist="12700" dir="5400000">
              <a:srgbClr val="000000"/>
            </a:outerShdw>
          </a:effectLst>
        </p:spPr>
        <p:txBody>
          <a:bodyPr/>
          <a:lstStyle>
            <a:lvl1pPr marL="0" indent="0" algn="ctr" defTabSz="530351">
              <a:spcBef>
                <a:spcPts val="0"/>
              </a:spcBef>
              <a:buSzTx/>
              <a:buFontTx/>
              <a:buNone/>
              <a:defRPr b="1" sz="3480" u="sng">
                <a:solidFill>
                  <a:srgbClr val="005493"/>
                </a:solidFill>
                <a:latin typeface="Carlito"/>
                <a:ea typeface="Carlito"/>
                <a:cs typeface="Carlito"/>
                <a:sym typeface="Carlito"/>
              </a:defRPr>
            </a:lvl1pPr>
          </a:lstStyle>
          <a:p>
            <a:pPr/>
            <a:r>
              <a:t>3-closing Acceptance  process of the  readiness Deliverable levels </a:t>
            </a:r>
          </a:p>
        </p:txBody>
      </p:sp>
      <p:sp>
        <p:nvSpPr>
          <p:cNvPr id="600" name="Level one : having the effective project…"/>
          <p:cNvSpPr txBox="1"/>
          <p:nvPr>
            <p:ph type="title" idx="4294967295"/>
          </p:nvPr>
        </p:nvSpPr>
        <p:spPr>
          <a:xfrm>
            <a:off x="2077088" y="2742799"/>
            <a:ext cx="9144001" cy="1372402"/>
          </a:xfrm>
          <a:prstGeom prst="rect">
            <a:avLst/>
          </a:prstGeom>
          <a:gradFill>
            <a:gsLst>
              <a:gs pos="0">
                <a:srgbClr val="5F82CB"/>
              </a:gs>
              <a:gs pos="50000">
                <a:srgbClr val="3E70CA"/>
              </a:gs>
              <a:gs pos="100000">
                <a:srgbClr val="2F61BA"/>
              </a:gs>
            </a:gsLst>
            <a:lin ang="5400000"/>
          </a:gradFill>
          <a:ln w="9525">
            <a:round/>
          </a:ln>
          <a:effectLst>
            <a:outerShdw sx="100000" sy="100000" kx="0" ky="0" algn="b" rotWithShape="0" blurRad="381000" dist="114300" dir="0">
              <a:srgbClr val="000000">
                <a:alpha val="75000"/>
              </a:srgbClr>
            </a:outerShdw>
          </a:effectLst>
        </p:spPr>
        <p:txBody>
          <a:bodyPr anchor="b"/>
          <a:lstStyle/>
          <a:p>
            <a:pPr defTabSz="649223">
              <a:lnSpc>
                <a:spcPct val="100000"/>
              </a:lnSpc>
              <a:defRPr sz="1278">
                <a:solidFill>
                  <a:srgbClr val="FFFFFF"/>
                </a:solidFill>
                <a:latin typeface="+mj-lt"/>
                <a:ea typeface="+mj-ea"/>
                <a:cs typeface="+mj-cs"/>
                <a:sym typeface="Calibri"/>
              </a:defRPr>
            </a:pPr>
            <a:r>
              <a:t>Level one : having the effective project </a:t>
            </a:r>
          </a:p>
          <a:p>
            <a:pPr defTabSz="649223">
              <a:lnSpc>
                <a:spcPct val="100000"/>
              </a:lnSpc>
              <a:defRPr sz="1278">
                <a:solidFill>
                  <a:srgbClr val="FFFFFF"/>
                </a:solidFill>
                <a:latin typeface="+mj-lt"/>
                <a:ea typeface="+mj-ea"/>
                <a:cs typeface="+mj-cs"/>
                <a:sym typeface="Calibri"/>
              </a:defRPr>
            </a:pPr>
          </a:p>
          <a:p>
            <a:pPr defTabSz="649223">
              <a:lnSpc>
                <a:spcPct val="100000"/>
              </a:lnSpc>
              <a:defRPr sz="1278">
                <a:solidFill>
                  <a:srgbClr val="FFFFFF"/>
                </a:solidFill>
                <a:latin typeface="+mj-lt"/>
                <a:ea typeface="+mj-ea"/>
                <a:cs typeface="+mj-cs"/>
                <a:sym typeface="Calibri"/>
              </a:defRPr>
            </a:pPr>
            <a:r>
              <a:t>Based on t he accepted deliverables by the following to start the hand over process   and start producing the PFS on the business level :</a:t>
            </a:r>
          </a:p>
          <a:p>
            <a:pPr marL="162305" indent="-162305" defTabSz="649223">
              <a:lnSpc>
                <a:spcPct val="100000"/>
              </a:lnSpc>
              <a:buSzPct val="100000"/>
              <a:defRPr sz="1278">
                <a:solidFill>
                  <a:srgbClr val="FFFFFF"/>
                </a:solidFill>
                <a:latin typeface="+mj-lt"/>
                <a:ea typeface="+mj-ea"/>
                <a:cs typeface="+mj-cs"/>
                <a:sym typeface="Calibri"/>
              </a:defRPr>
            </a:pPr>
            <a:r>
              <a:t>The project manager </a:t>
            </a:r>
          </a:p>
          <a:p>
            <a:pPr marL="162305" indent="-162305" defTabSz="649223">
              <a:lnSpc>
                <a:spcPct val="100000"/>
              </a:lnSpc>
              <a:buSzPct val="100000"/>
              <a:defRPr sz="1278">
                <a:solidFill>
                  <a:srgbClr val="FFFFFF"/>
                </a:solidFill>
                <a:latin typeface="+mj-lt"/>
                <a:ea typeface="+mj-ea"/>
                <a:cs typeface="+mj-cs"/>
                <a:sym typeface="Calibri"/>
              </a:defRPr>
            </a:pPr>
            <a:r>
              <a:t>The customer </a:t>
            </a:r>
          </a:p>
          <a:p>
            <a:pPr marL="162305" indent="-162305" defTabSz="649223">
              <a:lnSpc>
                <a:spcPct val="100000"/>
              </a:lnSpc>
              <a:buSzPct val="100000"/>
              <a:defRPr sz="1278">
                <a:solidFill>
                  <a:srgbClr val="FFFFFF"/>
                </a:solidFill>
                <a:latin typeface="+mj-lt"/>
                <a:ea typeface="+mj-ea"/>
                <a:cs typeface="+mj-cs"/>
                <a:sym typeface="Calibri"/>
              </a:defRPr>
            </a:pPr>
            <a:r>
              <a:t>The HPMQS (having the PVA)</a:t>
            </a:r>
          </a:p>
        </p:txBody>
      </p:sp>
      <p:pic>
        <p:nvPicPr>
          <p:cNvPr id="601" name="Level two :being Based on the PLC (ending the execution phase and get permission to start the closure phase ) PVA… Level two :being Based on the PLC (ending the execution phase and get permission to start the closure phase ) PVAThe project manager The pr" descr="Level two :being Based on the PLC (ending the execution phase and get permission to start the closure phase ) PVA… Level two :being Based on the PLC (ending the execution phase and get permission to start the closure phase ) PVAThe project manager The project sponsor "/>
          <p:cNvPicPr>
            <a:picLocks noChangeAspect="0"/>
          </p:cNvPicPr>
          <p:nvPr/>
        </p:nvPicPr>
        <p:blipFill>
          <a:blip r:embed="rId2">
            <a:extLst/>
          </a:blip>
          <a:stretch>
            <a:fillRect/>
          </a:stretch>
        </p:blipFill>
        <p:spPr>
          <a:xfrm>
            <a:off x="2013588" y="4540679"/>
            <a:ext cx="9271001" cy="1499402"/>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3" name="."/>
          <p:cNvSpPr txBox="1"/>
          <p:nvPr>
            <p:ph type="body" sz="half" idx="4294967295"/>
          </p:nvPr>
        </p:nvSpPr>
        <p:spPr>
          <a:xfrm>
            <a:off x="3207772" y="2209341"/>
            <a:ext cx="8750495" cy="3046332"/>
          </a:xfrm>
          <a:prstGeom prst="rect">
            <a:avLst/>
          </a:prstGeom>
          <a:solidFill>
            <a:schemeClr val="accent2"/>
          </a:solidFill>
          <a:ln>
            <a:solidFill>
              <a:srgbClr val="AD5B24"/>
            </a:solidFill>
            <a:miter lim="800000"/>
          </a:ln>
        </p:spPr>
        <p:txBody>
          <a:bodyPr/>
          <a:lstStyle>
            <a:lvl1pPr marL="0" indent="0">
              <a:lnSpc>
                <a:spcPct val="100000"/>
              </a:lnSpc>
              <a:spcBef>
                <a:spcPts val="0"/>
              </a:spcBef>
              <a:buSzTx/>
              <a:buFontTx/>
              <a:buNone/>
              <a:defRPr sz="1800">
                <a:solidFill>
                  <a:srgbClr val="FFFFFF"/>
                </a:solidFill>
              </a:defRPr>
            </a:lvl1pPr>
          </a:lstStyle>
          <a:p>
            <a:pPr/>
            <a:r>
              <a:t>.</a:t>
            </a:r>
          </a:p>
        </p:txBody>
      </p:sp>
      <p:sp>
        <p:nvSpPr>
          <p:cNvPr id="604" name="Slide Number"/>
          <p:cNvSpPr txBox="1"/>
          <p:nvPr>
            <p:ph type="sldNum" sz="quarter" idx="2"/>
          </p:nvPr>
        </p:nvSpPr>
        <p:spPr>
          <a:xfrm>
            <a:off x="12147423" y="6967848"/>
            <a:ext cx="258624" cy="248306"/>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5" name="PFS"/>
          <p:cNvSpPr/>
          <p:nvPr/>
        </p:nvSpPr>
        <p:spPr>
          <a:xfrm>
            <a:off x="6528268" y="2719821"/>
            <a:ext cx="2560241" cy="7909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39" y="0"/>
                </a:moveTo>
                <a:cubicBezTo>
                  <a:pt x="196" y="0"/>
                  <a:pt x="0" y="635"/>
                  <a:pt x="0" y="1420"/>
                </a:cubicBezTo>
                <a:lnTo>
                  <a:pt x="0" y="20169"/>
                </a:lnTo>
                <a:cubicBezTo>
                  <a:pt x="0" y="20954"/>
                  <a:pt x="196" y="21600"/>
                  <a:pt x="439" y="21600"/>
                </a:cubicBezTo>
                <a:lnTo>
                  <a:pt x="8341" y="21600"/>
                </a:lnTo>
                <a:cubicBezTo>
                  <a:pt x="8583" y="21600"/>
                  <a:pt x="8779" y="20954"/>
                  <a:pt x="8779" y="20169"/>
                </a:cubicBezTo>
                <a:lnTo>
                  <a:pt x="8779" y="10827"/>
                </a:lnTo>
                <a:lnTo>
                  <a:pt x="21600" y="7977"/>
                </a:lnTo>
                <a:lnTo>
                  <a:pt x="8779" y="5137"/>
                </a:lnTo>
                <a:lnTo>
                  <a:pt x="8779" y="1420"/>
                </a:lnTo>
                <a:cubicBezTo>
                  <a:pt x="8779" y="635"/>
                  <a:pt x="8583" y="0"/>
                  <a:pt x="8341" y="0"/>
                </a:cubicBezTo>
                <a:lnTo>
                  <a:pt x="439" y="0"/>
                </a:lnTo>
                <a:close/>
              </a:path>
            </a:pathLst>
          </a:cu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lstStyle>
            <a:lvl1pPr algn="ctr">
              <a:defRPr>
                <a:solidFill>
                  <a:srgbClr val="FFFFFF"/>
                </a:solidFill>
                <a:latin typeface="Bodoni SvtyTwo ITC TT-Book"/>
                <a:ea typeface="Bodoni SvtyTwo ITC TT-Book"/>
                <a:cs typeface="Bodoni SvtyTwo ITC TT-Book"/>
                <a:sym typeface="Bodoni SvtyTwo ITC TT-Book"/>
              </a:defRPr>
            </a:lvl1pPr>
          </a:lstStyle>
          <a:p>
            <a:pPr/>
            <a:r>
              <a:t>PFS</a:t>
            </a:r>
          </a:p>
        </p:txBody>
      </p:sp>
      <p:sp>
        <p:nvSpPr>
          <p:cNvPr id="606" name="Phase review"/>
          <p:cNvSpPr/>
          <p:nvPr/>
        </p:nvSpPr>
        <p:spPr>
          <a:xfrm>
            <a:off x="6486580" y="4189142"/>
            <a:ext cx="2622948" cy="6377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28" y="0"/>
                </a:moveTo>
                <a:cubicBezTo>
                  <a:pt x="191" y="0"/>
                  <a:pt x="0" y="785"/>
                  <a:pt x="0" y="1761"/>
                </a:cubicBezTo>
                <a:lnTo>
                  <a:pt x="0" y="19826"/>
                </a:lnTo>
                <a:cubicBezTo>
                  <a:pt x="0" y="20801"/>
                  <a:pt x="191" y="21600"/>
                  <a:pt x="428" y="21600"/>
                </a:cubicBezTo>
                <a:lnTo>
                  <a:pt x="13279" y="21600"/>
                </a:lnTo>
                <a:cubicBezTo>
                  <a:pt x="13516" y="21600"/>
                  <a:pt x="13707" y="20801"/>
                  <a:pt x="13707" y="19826"/>
                </a:cubicBezTo>
                <a:lnTo>
                  <a:pt x="13707" y="14086"/>
                </a:lnTo>
                <a:lnTo>
                  <a:pt x="21600" y="10551"/>
                </a:lnTo>
                <a:lnTo>
                  <a:pt x="13707" y="7016"/>
                </a:lnTo>
                <a:lnTo>
                  <a:pt x="13707" y="1761"/>
                </a:lnTo>
                <a:cubicBezTo>
                  <a:pt x="13707" y="785"/>
                  <a:pt x="13516" y="0"/>
                  <a:pt x="13279" y="0"/>
                </a:cubicBezTo>
                <a:lnTo>
                  <a:pt x="428" y="0"/>
                </a:lnTo>
                <a:close/>
              </a:path>
            </a:pathLst>
          </a:cu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lstStyle>
            <a:lvl1pPr>
              <a:defRPr>
                <a:solidFill>
                  <a:srgbClr val="FFFFFF"/>
                </a:solidFill>
                <a:latin typeface="Bodoni SvtyTwo ITC TT-Book"/>
                <a:ea typeface="Bodoni SvtyTwo ITC TT-Book"/>
                <a:cs typeface="Bodoni SvtyTwo ITC TT-Book"/>
                <a:sym typeface="Bodoni SvtyTwo ITC TT-Book"/>
              </a:defRPr>
            </a:lvl1pPr>
          </a:lstStyle>
          <a:p>
            <a:pPr/>
            <a:r>
              <a:t>Phase review </a:t>
            </a:r>
          </a:p>
        </p:txBody>
      </p:sp>
      <p:sp>
        <p:nvSpPr>
          <p:cNvPr id="607" name="Applying on the business level…"/>
          <p:cNvSpPr/>
          <p:nvPr/>
        </p:nvSpPr>
        <p:spPr>
          <a:xfrm>
            <a:off x="9094954" y="2380085"/>
            <a:ext cx="2735226" cy="10399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5283"/>
                </a:moveTo>
                <a:lnTo>
                  <a:pt x="0" y="6317"/>
                </a:lnTo>
                <a:cubicBezTo>
                  <a:pt x="0" y="2828"/>
                  <a:pt x="1075" y="0"/>
                  <a:pt x="2402" y="0"/>
                </a:cubicBezTo>
                <a:lnTo>
                  <a:pt x="19198" y="0"/>
                </a:lnTo>
                <a:cubicBezTo>
                  <a:pt x="20525" y="0"/>
                  <a:pt x="21600" y="2828"/>
                  <a:pt x="21600" y="6317"/>
                </a:cubicBezTo>
                <a:lnTo>
                  <a:pt x="21600" y="15283"/>
                </a:lnTo>
                <a:cubicBezTo>
                  <a:pt x="21600" y="18772"/>
                  <a:pt x="20525" y="21600"/>
                  <a:pt x="19198" y="21600"/>
                </a:cubicBezTo>
                <a:lnTo>
                  <a:pt x="2402" y="21600"/>
                </a:lnTo>
                <a:cubicBezTo>
                  <a:pt x="1075" y="21600"/>
                  <a:pt x="0" y="18772"/>
                  <a:pt x="0" y="15283"/>
                </a:cubicBezTo>
                <a:close/>
              </a:path>
            </a:pathLst>
          </a:custGeom>
          <a:gradFill>
            <a:gsLst>
              <a:gs pos="0">
                <a:srgbClr val="61A236"/>
              </a:gs>
              <a:gs pos="50000">
                <a:srgbClr val="6FB242"/>
              </a:gs>
              <a:gs pos="100000">
                <a:srgbClr val="80B860"/>
              </a:gs>
            </a:gsLst>
            <a:path path="circle">
              <a:fillToRect l="37721" t="-19636" r="62278" b="119636"/>
            </a:path>
          </a:gradFill>
          <a:ln w="6350">
            <a:solidFill>
              <a:schemeClr val="accent1"/>
            </a:solidFill>
            <a:miter/>
          </a:ln>
          <a:effectLst>
            <a:outerShdw sx="100000" sy="100000" kx="0" ky="0" algn="b" rotWithShape="0" blurRad="63500" dist="19050" dir="5400000">
              <a:srgbClr val="000000">
                <a:alpha val="63000"/>
              </a:srgbClr>
            </a:outerShdw>
          </a:effectLst>
          <a:extLst>
            <a:ext uri="{C572A759-6A51-4108-AA02-DFA0A04FC94B}">
              <ma14:wrappingTextBoxFlag xmlns:ma14="http://schemas.microsoft.com/office/mac/drawingml/2011/main" val="1"/>
            </a:ext>
          </a:extLst>
        </p:spPr>
        <p:txBody>
          <a:bodyPr lIns="45719" rIns="45719" anchor="ctr"/>
          <a:lstStyle/>
          <a:p>
            <a:pPr algn="ctr">
              <a:defRPr>
                <a:solidFill>
                  <a:srgbClr val="FFFFFF"/>
                </a:solidFill>
                <a:latin typeface="Bodoni SvtyTwo ITC TT-Book"/>
                <a:ea typeface="Bodoni SvtyTwo ITC TT-Book"/>
                <a:cs typeface="Bodoni SvtyTwo ITC TT-Book"/>
                <a:sym typeface="Bodoni SvtyTwo ITC TT-Book"/>
              </a:defRPr>
            </a:pPr>
            <a:r>
              <a:t>Applying on the business level </a:t>
            </a:r>
          </a:p>
          <a:p>
            <a:pPr algn="ctr">
              <a:defRPr>
                <a:solidFill>
                  <a:srgbClr val="FFFFFF"/>
                </a:solidFill>
                <a:latin typeface="Bodoni SvtyTwo ITC TT-Book"/>
                <a:ea typeface="Bodoni SvtyTwo ITC TT-Book"/>
                <a:cs typeface="Bodoni SvtyTwo ITC TT-Book"/>
                <a:sym typeface="Bodoni SvtyTwo ITC TT-Book"/>
              </a:defRPr>
            </a:pPr>
            <a:r>
              <a:t>(post phase )</a:t>
            </a:r>
          </a:p>
        </p:txBody>
      </p:sp>
      <p:sp>
        <p:nvSpPr>
          <p:cNvPr id="608" name="Official approved accepted deliverables"/>
          <p:cNvSpPr/>
          <p:nvPr/>
        </p:nvSpPr>
        <p:spPr>
          <a:xfrm>
            <a:off x="3266745" y="2485930"/>
            <a:ext cx="2028020" cy="24931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800"/>
                </a:moveTo>
                <a:lnTo>
                  <a:pt x="10800" y="21600"/>
                </a:lnTo>
                <a:lnTo>
                  <a:pt x="21600" y="10800"/>
                </a:lnTo>
                <a:lnTo>
                  <a:pt x="10800" y="0"/>
                </a:lnTo>
                <a:close/>
              </a:path>
            </a:pathLst>
          </a:cu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lstStyle/>
          <a:p>
            <a:pPr lvl="1">
              <a:defRPr>
                <a:solidFill>
                  <a:srgbClr val="FFFFFF"/>
                </a:solidFill>
              </a:defRPr>
            </a:pPr>
            <a:r>
              <a:t>Official approved accepted deliverables </a:t>
            </a:r>
          </a:p>
        </p:txBody>
      </p:sp>
      <p:sp>
        <p:nvSpPr>
          <p:cNvPr id="609" name="Project closure phase…"/>
          <p:cNvSpPr/>
          <p:nvPr/>
        </p:nvSpPr>
        <p:spPr>
          <a:xfrm>
            <a:off x="9094954" y="4189261"/>
            <a:ext cx="2735226" cy="7909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3294"/>
                </a:moveTo>
                <a:lnTo>
                  <a:pt x="0" y="8306"/>
                </a:lnTo>
                <a:cubicBezTo>
                  <a:pt x="0" y="3719"/>
                  <a:pt x="1075" y="0"/>
                  <a:pt x="2402" y="0"/>
                </a:cubicBezTo>
                <a:lnTo>
                  <a:pt x="19198" y="0"/>
                </a:lnTo>
                <a:cubicBezTo>
                  <a:pt x="20525" y="0"/>
                  <a:pt x="21600" y="3719"/>
                  <a:pt x="21600" y="8306"/>
                </a:cubicBezTo>
                <a:lnTo>
                  <a:pt x="21600" y="13294"/>
                </a:lnTo>
                <a:cubicBezTo>
                  <a:pt x="21600" y="17881"/>
                  <a:pt x="20525" y="21600"/>
                  <a:pt x="19198" y="21600"/>
                </a:cubicBezTo>
                <a:lnTo>
                  <a:pt x="2402" y="21600"/>
                </a:lnTo>
                <a:cubicBezTo>
                  <a:pt x="1075" y="21600"/>
                  <a:pt x="0" y="17881"/>
                  <a:pt x="0" y="13294"/>
                </a:cubicBezTo>
                <a:close/>
              </a:path>
            </a:pathLst>
          </a:custGeom>
          <a:gradFill>
            <a:gsLst>
              <a:gs pos="0">
                <a:srgbClr val="80B860"/>
              </a:gs>
              <a:gs pos="50000">
                <a:srgbClr val="6FB242"/>
              </a:gs>
              <a:gs pos="100000">
                <a:srgbClr val="61A236"/>
              </a:gs>
            </a:gsLst>
            <a:path path="circle">
              <a:fillToRect l="37721" t="-19636" r="62278" b="119636"/>
            </a:path>
          </a:gradFill>
          <a:ln w="6350">
            <a:solidFill>
              <a:schemeClr val="accent1"/>
            </a:solidFill>
            <a:miter/>
          </a:ln>
          <a:effectLst>
            <a:outerShdw sx="100000" sy="100000" kx="0" ky="0" algn="b" rotWithShape="0" blurRad="63500" dist="19050" dir="5400000">
              <a:srgbClr val="000000">
                <a:alpha val="63000"/>
              </a:srgbClr>
            </a:outerShdw>
          </a:effectLst>
          <a:extLst>
            <a:ext uri="{C572A759-6A51-4108-AA02-DFA0A04FC94B}">
              <ma14:wrappingTextBoxFlag xmlns:ma14="http://schemas.microsoft.com/office/mac/drawingml/2011/main" val="1"/>
            </a:ext>
          </a:extLst>
        </p:spPr>
        <p:txBody>
          <a:bodyPr lIns="45719" rIns="45719" anchor="ctr"/>
          <a:lstStyle/>
          <a:p>
            <a:pPr algn="ctr">
              <a:defRPr>
                <a:solidFill>
                  <a:srgbClr val="FFFFFF"/>
                </a:solidFill>
                <a:latin typeface="Bodoni SvtyTwo ITC TT-Book"/>
                <a:ea typeface="Bodoni SvtyTwo ITC TT-Book"/>
                <a:cs typeface="Bodoni SvtyTwo ITC TT-Book"/>
                <a:sym typeface="Bodoni SvtyTwo ITC TT-Book"/>
              </a:defRPr>
            </a:pPr>
            <a:r>
              <a:t>Project closure phase </a:t>
            </a:r>
          </a:p>
          <a:p>
            <a:pPr algn="ctr">
              <a:defRPr>
                <a:solidFill>
                  <a:srgbClr val="FFFFFF"/>
                </a:solidFill>
                <a:latin typeface="Bodoni SvtyTwo ITC TT-Book"/>
                <a:ea typeface="Bodoni SvtyTwo ITC TT-Book"/>
                <a:cs typeface="Bodoni SvtyTwo ITC TT-Book"/>
                <a:sym typeface="Bodoni SvtyTwo ITC TT-Book"/>
              </a:defRPr>
            </a:pPr>
            <a:r>
              <a:t>(Ending PLC )</a:t>
            </a:r>
          </a:p>
        </p:txBody>
      </p:sp>
      <p:sp>
        <p:nvSpPr>
          <p:cNvPr id="610" name="doc."/>
          <p:cNvSpPr txBox="1"/>
          <p:nvPr/>
        </p:nvSpPr>
        <p:spPr>
          <a:xfrm>
            <a:off x="5390925" y="4341487"/>
            <a:ext cx="499169"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doc.</a:t>
            </a:r>
          </a:p>
        </p:txBody>
      </p:sp>
      <p:pic>
        <p:nvPicPr>
          <p:cNvPr id="611" name="Line Line" descr="Line Line"/>
          <p:cNvPicPr>
            <a:picLocks noChangeAspect="0"/>
          </p:cNvPicPr>
          <p:nvPr/>
        </p:nvPicPr>
        <p:blipFill>
          <a:blip r:embed="rId2">
            <a:extLst/>
          </a:blip>
          <a:stretch>
            <a:fillRect/>
          </a:stretch>
        </p:blipFill>
        <p:spPr>
          <a:xfrm>
            <a:off x="4785896" y="4093983"/>
            <a:ext cx="1764731" cy="457904"/>
          </a:xfrm>
          <a:prstGeom prst="rect">
            <a:avLst/>
          </a:prstGeom>
        </p:spPr>
      </p:pic>
      <p:pic>
        <p:nvPicPr>
          <p:cNvPr id="613" name="Line Line" descr="Line Line"/>
          <p:cNvPicPr>
            <a:picLocks noChangeAspect="0"/>
          </p:cNvPicPr>
          <p:nvPr/>
        </p:nvPicPr>
        <p:blipFill>
          <a:blip r:embed="rId2">
            <a:extLst/>
          </a:blip>
          <a:stretch>
            <a:fillRect/>
          </a:stretch>
        </p:blipFill>
        <p:spPr>
          <a:xfrm>
            <a:off x="4785896" y="2886355"/>
            <a:ext cx="1764731" cy="457905"/>
          </a:xfrm>
          <a:prstGeom prst="rect">
            <a:avLst/>
          </a:prstGeom>
        </p:spPr>
      </p:pic>
      <p:sp>
        <p:nvSpPr>
          <p:cNvPr id="615" name="Designed and developed by DrMahmoud.Ibrahim @2023"/>
          <p:cNvSpPr txBox="1"/>
          <p:nvPr/>
        </p:nvSpPr>
        <p:spPr>
          <a:xfrm>
            <a:off x="4615868" y="5870914"/>
            <a:ext cx="5398664"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Designed and developed by DrMahmoud.Ibrahim @2023</a:t>
            </a:r>
          </a:p>
        </p:txBody>
      </p:sp>
      <p:sp>
        <p:nvSpPr>
          <p:cNvPr id="616" name="Signed off"/>
          <p:cNvSpPr txBox="1"/>
          <p:nvPr/>
        </p:nvSpPr>
        <p:spPr>
          <a:xfrm>
            <a:off x="5092172" y="3234139"/>
            <a:ext cx="1032717"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Signed off</a:t>
            </a:r>
          </a:p>
        </p:txBody>
      </p:sp>
      <p:sp>
        <p:nvSpPr>
          <p:cNvPr id="617" name="CustomerLevel"/>
          <p:cNvSpPr txBox="1"/>
          <p:nvPr/>
        </p:nvSpPr>
        <p:spPr>
          <a:xfrm>
            <a:off x="4681020" y="2590945"/>
            <a:ext cx="1479871"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CustomerLevel</a:t>
            </a:r>
          </a:p>
        </p:txBody>
      </p:sp>
      <p:sp>
        <p:nvSpPr>
          <p:cNvPr id="618" name="Project level"/>
          <p:cNvSpPr txBox="1"/>
          <p:nvPr/>
        </p:nvSpPr>
        <p:spPr>
          <a:xfrm>
            <a:off x="4992438" y="3869722"/>
            <a:ext cx="1296143"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Project level </a:t>
            </a:r>
          </a:p>
        </p:txBody>
      </p:sp>
      <p:sp>
        <p:nvSpPr>
          <p:cNvPr id="619" name="with PVA"/>
          <p:cNvSpPr txBox="1"/>
          <p:nvPr/>
        </p:nvSpPr>
        <p:spPr>
          <a:xfrm>
            <a:off x="8180884" y="3978933"/>
            <a:ext cx="912471" cy="370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a:solidFill>
                  <a:srgbClr val="FFFFFF"/>
                </a:solidFill>
                <a:latin typeface="Bodoni SvtyTwo ITC TT-Book"/>
                <a:ea typeface="Bodoni SvtyTwo ITC TT-Book"/>
                <a:cs typeface="Bodoni SvtyTwo ITC TT-Book"/>
                <a:sym typeface="Bodoni SvtyTwo ITC TT-Book"/>
              </a:defRPr>
            </a:lvl1pPr>
          </a:lstStyle>
          <a:p>
            <a:pPr/>
            <a:r>
              <a:t>with PVA</a:t>
            </a:r>
          </a:p>
        </p:txBody>
      </p:sp>
      <p:sp>
        <p:nvSpPr>
          <p:cNvPr id="620" name="with an effective project"/>
          <p:cNvSpPr txBox="1"/>
          <p:nvPr/>
        </p:nvSpPr>
        <p:spPr>
          <a:xfrm>
            <a:off x="7466744" y="2473022"/>
            <a:ext cx="1680351" cy="294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sz="1300">
                <a:solidFill>
                  <a:srgbClr val="FFFFFF"/>
                </a:solidFill>
                <a:latin typeface="Bodoni SvtyTwo ITC TT-Bold"/>
                <a:ea typeface="Bodoni SvtyTwo ITC TT-Bold"/>
                <a:cs typeface="Bodoni SvtyTwo ITC TT-Bold"/>
                <a:sym typeface="Bodoni SvtyTwo ITC TT-Bold"/>
              </a:defRPr>
            </a:lvl1pPr>
          </a:lstStyle>
          <a:p>
            <a:pPr/>
            <a:r>
              <a:t>with an effective project </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3" name="1. Complete the Acceptance Form provided by the project manager…"/>
          <p:cNvSpPr txBox="1"/>
          <p:nvPr>
            <p:ph type="title" idx="4294967295"/>
          </p:nvPr>
        </p:nvSpPr>
        <p:spPr>
          <a:xfrm>
            <a:off x="2077088" y="3448142"/>
            <a:ext cx="9144001" cy="1372401"/>
          </a:xfrm>
          <a:prstGeom prst="rect">
            <a:avLst/>
          </a:prstGeom>
          <a:gradFill>
            <a:gsLst>
              <a:gs pos="0">
                <a:srgbClr val="5F82CB"/>
              </a:gs>
              <a:gs pos="50000">
                <a:srgbClr val="3E70CA"/>
              </a:gs>
              <a:gs pos="100000">
                <a:srgbClr val="2F61BA"/>
              </a:gs>
            </a:gsLst>
            <a:lin ang="5400000"/>
          </a:gradFill>
          <a:ln w="9525">
            <a:round/>
          </a:ln>
          <a:effectLst>
            <a:outerShdw sx="100000" sy="100000" kx="0" ky="0" algn="b" rotWithShape="0" blurRad="381000" dist="114300" dir="0">
              <a:srgbClr val="000000">
                <a:alpha val="75000"/>
              </a:srgbClr>
            </a:outerShdw>
          </a:effectLst>
        </p:spPr>
        <p:txBody>
          <a:bodyPr anchor="b"/>
          <a:lstStyle/>
          <a:p>
            <a:pPr>
              <a:lnSpc>
                <a:spcPct val="100000"/>
              </a:lnSpc>
              <a:defRPr sz="1800">
                <a:solidFill>
                  <a:srgbClr val="FFFFFF"/>
                </a:solidFill>
                <a:latin typeface="+mj-lt"/>
                <a:ea typeface="+mj-ea"/>
                <a:cs typeface="+mj-cs"/>
                <a:sym typeface="Calibri"/>
              </a:defRPr>
            </a:pPr>
            <a:r>
              <a:t>1. Complete the Acceptance Form provided by the project manager </a:t>
            </a:r>
          </a:p>
          <a:p>
            <a:pPr>
              <a:lnSpc>
                <a:spcPct val="100000"/>
              </a:lnSpc>
              <a:defRPr sz="1800">
                <a:solidFill>
                  <a:srgbClr val="FFFFFF"/>
                </a:solidFill>
                <a:latin typeface="+mj-lt"/>
                <a:ea typeface="+mj-ea"/>
                <a:cs typeface="+mj-cs"/>
                <a:sym typeface="Calibri"/>
              </a:defRPr>
            </a:pPr>
            <a:r>
              <a:t>2. Review the AF by the customers.</a:t>
            </a:r>
          </a:p>
          <a:p>
            <a:pPr>
              <a:lnSpc>
                <a:spcPct val="100000"/>
              </a:lnSpc>
              <a:defRPr sz="1800">
                <a:solidFill>
                  <a:srgbClr val="FFFFFF"/>
                </a:solidFill>
                <a:latin typeface="+mj-lt"/>
                <a:ea typeface="+mj-ea"/>
                <a:cs typeface="+mj-cs"/>
                <a:sym typeface="Calibri"/>
              </a:defRPr>
            </a:pPr>
            <a:r>
              <a:t>3: Acceptance Form Approved by the Customers</a:t>
            </a:r>
          </a:p>
          <a:p>
            <a:pPr>
              <a:lnSpc>
                <a:spcPct val="100000"/>
              </a:lnSpc>
              <a:defRPr sz="1800">
                <a:solidFill>
                  <a:srgbClr val="FFFFFF"/>
                </a:solidFill>
                <a:latin typeface="+mj-lt"/>
                <a:ea typeface="+mj-ea"/>
                <a:cs typeface="+mj-cs"/>
                <a:sym typeface="Calibri"/>
              </a:defRPr>
            </a:pPr>
            <a:r>
              <a:t>4: Confirming the acceptance test validation by HPMQS</a:t>
            </a:r>
          </a:p>
        </p:txBody>
      </p:sp>
      <p:sp>
        <p:nvSpPr>
          <p:cNvPr id="624" name="First level: Having the PVA"/>
          <p:cNvSpPr txBox="1"/>
          <p:nvPr>
            <p:ph type="body" sz="quarter" idx="4294967295"/>
          </p:nvPr>
        </p:nvSpPr>
        <p:spPr>
          <a:xfrm>
            <a:off x="2077088" y="1245226"/>
            <a:ext cx="9144001" cy="1222554"/>
          </a:xfrm>
          <a:prstGeom prst="rect">
            <a:avLst/>
          </a:prstGeom>
          <a:solidFill>
            <a:srgbClr val="FFFB00"/>
          </a:solidFill>
          <a:ln w="9525">
            <a:round/>
          </a:ln>
          <a:effectLst>
            <a:outerShdw sx="100000" sy="100000" kx="0" ky="0" algn="b" rotWithShape="0" blurRad="190500" dist="12700" dir="5400000">
              <a:srgbClr val="000000"/>
            </a:outerShdw>
          </a:effectLst>
        </p:spPr>
        <p:txBody>
          <a:bodyPr/>
          <a:lstStyle>
            <a:lvl1pPr marL="0" indent="0" algn="ctr">
              <a:spcBef>
                <a:spcPts val="0"/>
              </a:spcBef>
              <a:buSzTx/>
              <a:buFontTx/>
              <a:buNone/>
              <a:defRPr b="1" sz="6000" u="sng">
                <a:solidFill>
                  <a:srgbClr val="005493"/>
                </a:solidFill>
                <a:latin typeface="Carlito"/>
                <a:ea typeface="Carlito"/>
                <a:cs typeface="Carlito"/>
                <a:sym typeface="Carlito"/>
              </a:defRPr>
            </a:lvl1pPr>
          </a:lstStyle>
          <a:p>
            <a:pPr/>
            <a:r>
              <a:t>First level: Having the PVA </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6" name="Double-click to edit"/>
          <p:cNvSpPr txBox="1"/>
          <p:nvPr>
            <p:ph type="title"/>
          </p:nvPr>
        </p:nvSpPr>
        <p:spPr>
          <a:prstGeom prst="rect">
            <a:avLst/>
          </a:prstGeom>
        </p:spPr>
        <p:txBody>
          <a:bodyPr/>
          <a:lstStyle/>
          <a:p>
            <a:pPr/>
          </a:p>
        </p:txBody>
      </p:sp>
      <p:sp>
        <p:nvSpPr>
          <p:cNvPr id="62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28" name="1-complete the  Acceptance Form by the project manager : 1-complete the  Acceptance Form by the project manager :" descr="1-complete the  Acceptance Form by the project manager : 1-complete the  Acceptance Form by the project manager :"/>
          <p:cNvPicPr>
            <a:picLocks noChangeAspect="0"/>
          </p:cNvPicPr>
          <p:nvPr/>
        </p:nvPicPr>
        <p:blipFill>
          <a:blip r:embed="rId2">
            <a:extLst/>
          </a:blip>
          <a:stretch>
            <a:fillRect/>
          </a:stretch>
        </p:blipFill>
        <p:spPr>
          <a:xfrm>
            <a:off x="1627127" y="1372635"/>
            <a:ext cx="8592998" cy="934714"/>
          </a:xfrm>
          <a:prstGeom prst="rect">
            <a:avLst/>
          </a:prstGeom>
          <a:effectLst>
            <a:outerShdw sx="100000" sy="100000" kx="0" ky="0" algn="b" rotWithShape="0" blurRad="190500" dist="101600" dir="5400000">
              <a:srgbClr val="941751"/>
            </a:outerShdw>
          </a:effectLst>
        </p:spPr>
      </p:pic>
      <p:pic>
        <p:nvPicPr>
          <p:cNvPr id="629" name="Once the testing is complete and the deliverable is ready for sign-off,… Once the testing is complete and the deliverable is ready for sign-off, 1-the Project Manager which describes the acceptance criteria and the overall results of the acceptance test." descr="Once the testing is complete and the deliverable is ready for sign-off,… Once the testing is complete and the deliverable is ready for sign-off, 1-the Project Manager which describes the acceptance criteria and the overall results of the acceptance test. 2-Throughout this Acceptance plan Process, an Acceptance Register must be kept up-to-date at all times, to enable the Project Manager to monitor and control the current acceptance status of every project deliverable produced. 3-Request Acceptance Form Approval by forwarding  the completed Acceptance Form to the customer for sign-off "/>
          <p:cNvPicPr>
            <a:picLocks noChangeAspect="0"/>
          </p:cNvPicPr>
          <p:nvPr/>
        </p:nvPicPr>
        <p:blipFill>
          <a:blip r:embed="rId3">
            <a:extLst/>
          </a:blip>
          <a:stretch>
            <a:fillRect/>
          </a:stretch>
        </p:blipFill>
        <p:spPr>
          <a:xfrm>
            <a:off x="357571" y="2329455"/>
            <a:ext cx="11476858" cy="3793953"/>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1" name="2- Review Acceptance Form  by the customer"/>
          <p:cNvSpPr txBox="1"/>
          <p:nvPr>
            <p:ph type="title"/>
          </p:nvPr>
        </p:nvSpPr>
        <p:spPr>
          <a:prstGeom prst="rect">
            <a:avLst/>
          </a:prstGeom>
        </p:spPr>
        <p:txBody>
          <a:bodyPr/>
          <a:lstStyle>
            <a:lvl1pPr defTabSz="722376">
              <a:defRPr sz="3476"/>
            </a:lvl1pPr>
          </a:lstStyle>
          <a:p>
            <a:pPr/>
            <a:r>
              <a:t>2- Review Acceptance Form  by the customer </a:t>
            </a:r>
          </a:p>
        </p:txBody>
      </p:sp>
      <p:sp>
        <p:nvSpPr>
          <p:cNvPr id="632" name="Upon receipt of the completed Acceptance Form, the customer will undertake their own analysis to decide whether or not to sign off the deliverable as 100% complete. The depth of the analysis will likely depend on whether the customer:…"/>
          <p:cNvSpPr txBox="1"/>
          <p:nvPr>
            <p:ph type="body" sz="half" idx="1"/>
          </p:nvPr>
        </p:nvSpPr>
        <p:spPr>
          <a:prstGeom prst="rect">
            <a:avLst/>
          </a:prstGeom>
        </p:spPr>
        <p:txBody>
          <a:bodyPr/>
          <a:lstStyle/>
          <a:p>
            <a:pPr defTabSz="640079">
              <a:spcBef>
                <a:spcPts val="700"/>
              </a:spcBef>
              <a:defRPr sz="1960"/>
            </a:pPr>
            <a:r>
              <a:rPr u="sng">
                <a:latin typeface="Bodoni SvtyTwo OS ITC TT-Bold"/>
                <a:ea typeface="Bodoni SvtyTwo OS ITC TT-Bold"/>
                <a:cs typeface="Bodoni SvtyTwo OS ITC TT-Bold"/>
                <a:sym typeface="Bodoni SvtyTwo OS ITC TT-Bold"/>
              </a:rPr>
              <a:t>Upon receipt of the completed Acceptance Form, the customer will undertake their own analysis to decide whether or not to sign off the deliverable as 100% complete. The depth of the analysis will likely depend on whether the customer: </a:t>
            </a:r>
            <a:br/>
            <a:r>
              <a:t> </a:t>
            </a:r>
          </a:p>
          <a:p>
            <a:pPr marL="320039" indent="-160019" defTabSz="640079">
              <a:spcBef>
                <a:spcPts val="700"/>
              </a:spcBef>
              <a:buSzPct val="100000"/>
              <a:buAutoNum type="arabicPeriod" startAt="1"/>
              <a:defRPr sz="1960"/>
            </a:pPr>
            <a:r>
              <a:t>Has full confidence in the Project Manager's ability to produce deliverables that meet their requirements</a:t>
            </a:r>
          </a:p>
          <a:p>
            <a:pPr marL="320039" indent="-160019" defTabSz="640079">
              <a:spcBef>
                <a:spcPts val="700"/>
              </a:spcBef>
              <a:buSzPct val="100000"/>
              <a:buAutoNum type="arabicPeriod" startAt="1"/>
              <a:defRPr sz="1960"/>
            </a:pPr>
            <a:r>
              <a:t>Has taken part in the Acceptance Testing process and viewed each deliverable personally</a:t>
            </a:r>
          </a:p>
          <a:p>
            <a:pPr marL="320039" indent="-160019" defTabSz="640079">
              <a:spcBef>
                <a:spcPts val="700"/>
              </a:spcBef>
              <a:buSzPct val="100000"/>
              <a:buAutoNum type="arabicPeriod" startAt="1"/>
              <a:defRPr sz="1960"/>
            </a:pPr>
            <a:r>
              <a:t>Has received a documented set of Acceptance Test results proving that the deliverable is complete and meets their requirements as stated in the Acceptance Plan</a:t>
            </a:r>
          </a:p>
        </p:txBody>
      </p:sp>
      <p:sp>
        <p:nvSpPr>
          <p:cNvPr id="63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3- Acceptance Form Approved :"/>
          <p:cNvSpPr txBox="1"/>
          <p:nvPr>
            <p:ph type="title"/>
          </p:nvPr>
        </p:nvSpPr>
        <p:spPr>
          <a:xfrm>
            <a:off x="3037278" y="123711"/>
            <a:ext cx="8465998" cy="807714"/>
          </a:xfrm>
          <a:prstGeom prst="rect">
            <a:avLst/>
          </a:prstGeom>
        </p:spPr>
        <p:txBody>
          <a:bodyPr/>
          <a:lstStyle/>
          <a:p>
            <a:pPr/>
            <a:r>
              <a:t>3- Acceptance Form Approved :</a:t>
            </a:r>
          </a:p>
        </p:txBody>
      </p:sp>
      <p:sp>
        <p:nvSpPr>
          <p:cNvPr id="636" name="With all your deliverables signed off on by the customer, you are almost ready to close the project."/>
          <p:cNvSpPr txBox="1"/>
          <p:nvPr>
            <p:ph type="body" sz="quarter" idx="1"/>
          </p:nvPr>
        </p:nvSpPr>
        <p:spPr>
          <a:xfrm>
            <a:off x="2753663" y="1084664"/>
            <a:ext cx="8465998" cy="807714"/>
          </a:xfrm>
          <a:prstGeom prst="rect">
            <a:avLst/>
          </a:prstGeom>
        </p:spPr>
        <p:txBody>
          <a:bodyPr/>
          <a:lstStyle>
            <a:lvl1pPr defTabSz="713231">
              <a:spcBef>
                <a:spcPts val="700"/>
              </a:spcBef>
              <a:defRPr sz="2184"/>
            </a:lvl1pPr>
          </a:lstStyle>
          <a:p>
            <a:pPr/>
            <a:r>
              <a:t>With all your deliverables signed off on by the customer, you are almost ready to close the project. </a:t>
            </a:r>
          </a:p>
        </p:txBody>
      </p:sp>
      <p:sp>
        <p:nvSpPr>
          <p:cNvPr id="63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38" name="an informal acceptance by the customer. It does not have an accompanying sign-off of completion or acceptance.… an informal acceptance by the customer. It does not have an accompanying sign-off of completion or acceptance. -It simply happens. Two situati" descr="an informal acceptance by the customer. It does not have an accompanying sign-off of completion or acceptance.… an informal acceptance by the customer. It does not have an accompanying sign-off of completion or acceptance. -It simply happens. Two situations fall under the heading of informal acceptance: 1-The first involves deadline dates at which the customer must accept the project as complete, whether or not it meets specification. 2-The second involves a project deliverable requiring little or no checking to see if specifications have been met. "/>
          <p:cNvPicPr>
            <a:picLocks noChangeAspect="0"/>
          </p:cNvPicPr>
          <p:nvPr/>
        </p:nvPicPr>
        <p:blipFill>
          <a:blip r:embed="rId2">
            <a:extLst/>
          </a:blip>
          <a:stretch>
            <a:fillRect/>
          </a:stretch>
        </p:blipFill>
        <p:spPr>
          <a:xfrm>
            <a:off x="78959" y="2523283"/>
            <a:ext cx="6018040" cy="3678757"/>
          </a:xfrm>
          <a:prstGeom prst="rect">
            <a:avLst/>
          </a:prstGeom>
          <a:effectLst>
            <a:outerShdw sx="100000" sy="100000" kx="0" ky="0" algn="b" rotWithShape="0" blurRad="190500" dist="101600" dir="5400000">
              <a:schemeClr val="accent5">
                <a:alpha val="49461"/>
              </a:schemeClr>
            </a:outerShdw>
          </a:effectLst>
        </p:spPr>
      </p:pic>
      <p:pic>
        <p:nvPicPr>
          <p:cNvPr id="639" name="1-informal Acceptance 1-informal Acceptance" descr="1-informal Acceptance 1-informal Acceptance"/>
          <p:cNvPicPr>
            <a:picLocks noChangeAspect="0"/>
          </p:cNvPicPr>
          <p:nvPr/>
        </p:nvPicPr>
        <p:blipFill>
          <a:blip r:embed="rId3">
            <a:extLst/>
          </a:blip>
          <a:stretch>
            <a:fillRect/>
          </a:stretch>
        </p:blipFill>
        <p:spPr>
          <a:xfrm>
            <a:off x="476473" y="1982117"/>
            <a:ext cx="4742940" cy="685164"/>
          </a:xfrm>
          <a:prstGeom prst="rect">
            <a:avLst/>
          </a:prstGeom>
          <a:effectLst>
            <a:outerShdw sx="100000" sy="100000" kx="0" ky="0" algn="b" rotWithShape="0" blurRad="190500" dist="101600" dir="5400000">
              <a:srgbClr val="941751"/>
            </a:outerShdw>
          </a:effectLst>
        </p:spPr>
      </p:pic>
      <p:sp>
        <p:nvSpPr>
          <p:cNvPr id="640" name="Text"/>
          <p:cNvSpPr txBox="1"/>
          <p:nvPr/>
        </p:nvSpPr>
        <p:spPr>
          <a:xfrm>
            <a:off x="10702718" y="7127067"/>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pic>
        <p:nvPicPr>
          <p:cNvPr id="641" name="Formal acceptance occurs in those cases in which the customer has written an acceptance procedure.… Formal acceptance occurs in those cases in which the customer has written an acceptance procedure.This acceptance procedure requires that the project team" descr="Formal acceptance occurs in those cases in which the customer has written an acceptance procedure.… Formal acceptance occurs in those cases in which the customer has written an acceptance procedure.This acceptance procedure requires that the project team demonstrate compliance with every feature in the customer’s performance specification.- A checklist can be used and requires a feature-by-feature sign-off based on performance tests. "/>
          <p:cNvPicPr>
            <a:picLocks noChangeAspect="0"/>
          </p:cNvPicPr>
          <p:nvPr/>
        </p:nvPicPr>
        <p:blipFill>
          <a:blip r:embed="rId4">
            <a:extLst/>
          </a:blip>
          <a:stretch>
            <a:fillRect/>
          </a:stretch>
        </p:blipFill>
        <p:spPr>
          <a:xfrm>
            <a:off x="6223053" y="2117602"/>
            <a:ext cx="5613991" cy="4432429"/>
          </a:xfrm>
          <a:prstGeom prst="rect">
            <a:avLst/>
          </a:prstGeom>
          <a:effectLst>
            <a:outerShdw sx="100000" sy="100000" kx="0" ky="0" algn="b" rotWithShape="0" blurRad="190500" dist="101600" dir="5400000">
              <a:schemeClr val="accent5">
                <a:alpha val="49461"/>
              </a:schemeClr>
            </a:outerShdw>
          </a:effectLst>
        </p:spPr>
      </p:pic>
      <p:pic>
        <p:nvPicPr>
          <p:cNvPr id="642" name="2-Formal Acceptance 2-Formal Acceptance" descr="2-Formal Acceptance 2-Formal Acceptance"/>
          <p:cNvPicPr>
            <a:picLocks noChangeAspect="0"/>
          </p:cNvPicPr>
          <p:nvPr/>
        </p:nvPicPr>
        <p:blipFill>
          <a:blip r:embed="rId5">
            <a:extLst/>
          </a:blip>
          <a:stretch>
            <a:fillRect/>
          </a:stretch>
        </p:blipFill>
        <p:spPr>
          <a:xfrm>
            <a:off x="7005325" y="1500275"/>
            <a:ext cx="4252231" cy="778316"/>
          </a:xfrm>
          <a:prstGeom prst="rect">
            <a:avLst/>
          </a:prstGeom>
          <a:effectLst>
            <a:outerShdw sx="100000" sy="100000" kx="0" ky="0" algn="b" rotWithShape="0" blurRad="190500" dist="101600" dir="5400000">
              <a:srgbClr val="941751"/>
            </a:outerShdw>
          </a:effectLst>
        </p:spPr>
      </p:pic>
      <p:sp>
        <p:nvSpPr>
          <p:cNvPr id="643" name="Text"/>
          <p:cNvSpPr txBox="1"/>
          <p:nvPr/>
        </p:nvSpPr>
        <p:spPr>
          <a:xfrm>
            <a:off x="17640374" y="6777486"/>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5" name="4: The validation of  the acceptance test  of the HPMQS to have the PVA"/>
          <p:cNvSpPr txBox="1"/>
          <p:nvPr>
            <p:ph type="title"/>
          </p:nvPr>
        </p:nvSpPr>
        <p:spPr>
          <a:prstGeom prst="rect">
            <a:avLst/>
          </a:prstGeom>
          <a:gradFill>
            <a:gsLst>
              <a:gs pos="0">
                <a:srgbClr val="5F82CB"/>
              </a:gs>
              <a:gs pos="50000">
                <a:srgbClr val="3E70CA"/>
              </a:gs>
              <a:gs pos="100000">
                <a:srgbClr val="2F61BA"/>
              </a:gs>
            </a:gsLst>
            <a:lin ang="5400000"/>
          </a:gradFill>
          <a:effectLst/>
        </p:spPr>
        <p:txBody>
          <a:bodyPr/>
          <a:lstStyle>
            <a:lvl1pPr defTabSz="758951">
              <a:lnSpc>
                <a:spcPct val="100000"/>
              </a:lnSpc>
              <a:defRPr b="0" sz="2241">
                <a:solidFill>
                  <a:srgbClr val="FFFFFF"/>
                </a:solidFill>
                <a:latin typeface="+mj-lt"/>
                <a:ea typeface="+mj-ea"/>
                <a:cs typeface="+mj-cs"/>
                <a:sym typeface="Calibri"/>
              </a:defRPr>
            </a:lvl1pPr>
          </a:lstStyle>
          <a:p>
            <a:pPr/>
            <a:r>
              <a:t>4: The validation of  the acceptance test  of the HPMQS to have the PVA</a:t>
            </a:r>
          </a:p>
        </p:txBody>
      </p:sp>
      <p:sp>
        <p:nvSpPr>
          <p:cNvPr id="64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7" name="Confirm the Completion Acceptance Test…"/>
          <p:cNvSpPr txBox="1"/>
          <p:nvPr>
            <p:ph type="body" sz="half" idx="1"/>
          </p:nvPr>
        </p:nvSpPr>
        <p:spPr>
          <a:prstGeom prst="rect">
            <a:avLst/>
          </a:prstGeom>
        </p:spPr>
        <p:txBody>
          <a:bodyPr/>
          <a:lstStyle/>
          <a:p>
            <a:pPr marL="664981" indent="-576072" defTabSz="905255">
              <a:spcBef>
                <a:spcPts val="900"/>
              </a:spcBef>
              <a:buSzPct val="100000"/>
              <a:buAutoNum type="arabicPeriod" startAt="1"/>
              <a:defRPr sz="2772"/>
            </a:pPr>
            <a:r>
              <a:t>Confirm the Completion Acceptance Test </a:t>
            </a:r>
          </a:p>
          <a:p>
            <a:pPr marL="664981" indent="-576072" defTabSz="905255">
              <a:spcBef>
                <a:spcPts val="900"/>
              </a:spcBef>
              <a:buSzPct val="100000"/>
              <a:buAutoNum type="arabicPeriod" startAt="1"/>
              <a:defRPr sz="2772"/>
            </a:pPr>
            <a:r>
              <a:t>Confirming that the criteria and resources outlined in the acceptance plan are still relevant and appropriate for the review. </a:t>
            </a:r>
          </a:p>
          <a:p>
            <a:pPr marL="562111" indent="-473202" algn="l" defTabSz="905255">
              <a:spcBef>
                <a:spcPts val="900"/>
              </a:spcBef>
              <a:buSzPct val="100000"/>
              <a:buAutoNum type="arabicPeriod" startAt="1"/>
              <a:defRPr sz="2277">
                <a:latin typeface="Bodoni SvtyTwo ITC TT-Book"/>
                <a:ea typeface="Bodoni SvtyTwo ITC TT-Book"/>
                <a:cs typeface="Bodoni SvtyTwo ITC TT-Book"/>
                <a:sym typeface="Bodoni SvtyTwo ITC TT-Book"/>
              </a:defRPr>
            </a:pPr>
            <a:r>
              <a:t>Confirming the Scheduling the review with the customer.</a:t>
            </a:r>
          </a:p>
          <a:p>
            <a:pPr marL="562111" indent="-473202" algn="l" defTabSz="905255">
              <a:spcBef>
                <a:spcPts val="900"/>
              </a:spcBef>
              <a:buSzPct val="100000"/>
              <a:buAutoNum type="arabicPeriod" startAt="1"/>
              <a:defRPr sz="2277">
                <a:latin typeface="Bodoni SvtyTwo ITC TT-Book"/>
                <a:ea typeface="Bodoni SvtyTwo ITC TT-Book"/>
                <a:cs typeface="Bodoni SvtyTwo ITC TT-Book"/>
                <a:sym typeface="Bodoni SvtyTwo ITC TT-Book"/>
              </a:defRPr>
            </a:pPr>
            <a:r>
              <a:t>Undertaking the review with the customer. </a:t>
            </a:r>
          </a:p>
          <a:p>
            <a:pPr marL="562111" indent="-473202" algn="l" defTabSz="905255">
              <a:spcBef>
                <a:spcPts val="900"/>
              </a:spcBef>
              <a:buSzPct val="100000"/>
              <a:buAutoNum type="arabicPeriod" startAt="1"/>
              <a:defRPr sz="2277">
                <a:latin typeface="Bodoni SvtyTwo ITC TT-Book"/>
                <a:ea typeface="Bodoni SvtyTwo ITC TT-Book"/>
                <a:cs typeface="Bodoni SvtyTwo ITC TT-Book"/>
                <a:sym typeface="Bodoni SvtyTwo ITC TT-Book"/>
              </a:defRPr>
            </a:pPr>
            <a:r>
              <a:t> Confirm the Documentation of  the results to present to the customer. </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0" name="Second  level: confirming the PVA"/>
          <p:cNvSpPr txBox="1"/>
          <p:nvPr>
            <p:ph type="body" sz="quarter" idx="4294967295"/>
          </p:nvPr>
        </p:nvSpPr>
        <p:spPr>
          <a:xfrm>
            <a:off x="2077088" y="1245226"/>
            <a:ext cx="9144001" cy="853822"/>
          </a:xfrm>
          <a:prstGeom prst="rect">
            <a:avLst/>
          </a:prstGeom>
          <a:solidFill>
            <a:srgbClr val="FFFB00"/>
          </a:solidFill>
          <a:ln w="9525">
            <a:round/>
          </a:ln>
          <a:effectLst>
            <a:outerShdw sx="100000" sy="100000" kx="0" ky="0" algn="b" rotWithShape="0" blurRad="190500" dist="12700" dir="5400000">
              <a:srgbClr val="000000"/>
            </a:outerShdw>
          </a:effectLst>
        </p:spPr>
        <p:txBody>
          <a:bodyPr/>
          <a:lstStyle>
            <a:lvl1pPr marL="0" indent="0" algn="ctr" defTabSz="694944">
              <a:spcBef>
                <a:spcPts val="0"/>
              </a:spcBef>
              <a:buSzTx/>
              <a:buFontTx/>
              <a:buNone/>
              <a:defRPr b="1" sz="4560" u="sng">
                <a:solidFill>
                  <a:srgbClr val="005493"/>
                </a:solidFill>
                <a:latin typeface="Carlito"/>
                <a:ea typeface="Carlito"/>
                <a:cs typeface="Carlito"/>
                <a:sym typeface="Carlito"/>
              </a:defRPr>
            </a:lvl1pPr>
          </a:lstStyle>
          <a:p>
            <a:pPr/>
            <a:r>
              <a:t>Second  level: confirming the PVA</a:t>
            </a:r>
          </a:p>
        </p:txBody>
      </p:sp>
      <p:pic>
        <p:nvPicPr>
          <p:cNvPr id="651" name="Level two :  confirming the project's effectiveness… Level two :  confirming the project's effectivenessBased on the PLC (ending the execution phase and get permission to start the closure phase )The project manager The project sponsor The project board " descr="Level two :  confirming the project's effectiveness… Level two :  confirming the project's effectivenessBased on the PLC (ending the execution phase and get permission to start the closure phase )The project manager The project sponsor The project board "/>
          <p:cNvPicPr>
            <a:picLocks noChangeAspect="0"/>
          </p:cNvPicPr>
          <p:nvPr/>
        </p:nvPicPr>
        <p:blipFill>
          <a:blip r:embed="rId2">
            <a:extLst/>
          </a:blip>
          <a:stretch>
            <a:fillRect/>
          </a:stretch>
        </p:blipFill>
        <p:spPr>
          <a:xfrm>
            <a:off x="2013588" y="2919815"/>
            <a:ext cx="9271001" cy="1499401"/>
          </a:xfrm>
          <a:prstGeom prst="rect">
            <a:avLst/>
          </a:prstGeom>
          <a:effectLst>
            <a:outerShdw sx="100000" sy="100000" kx="0" ky="0" algn="b" rotWithShape="0" blurRad="381000" dist="114300" dir="0">
              <a:srgbClr val="000000">
                <a:alpha val="75000"/>
              </a:srgbClr>
            </a:outerShdw>
          </a:effectLst>
        </p:spPr>
      </p:pic>
      <p:sp>
        <p:nvSpPr>
          <p:cNvPr id="652" name="The PVA…"/>
          <p:cNvSpPr txBox="1"/>
          <p:nvPr>
            <p:ph type="title" idx="4294967295"/>
          </p:nvPr>
        </p:nvSpPr>
        <p:spPr>
          <a:xfrm>
            <a:off x="1837279" y="5061929"/>
            <a:ext cx="9144001" cy="913629"/>
          </a:xfrm>
          <a:prstGeom prst="rect">
            <a:avLst/>
          </a:prstGeom>
          <a:gradFill>
            <a:gsLst>
              <a:gs pos="0">
                <a:srgbClr val="80B860"/>
              </a:gs>
              <a:gs pos="50000">
                <a:srgbClr val="6FB242"/>
              </a:gs>
              <a:gs pos="100000">
                <a:srgbClr val="61A236"/>
              </a:gs>
            </a:gsLst>
            <a:path path="circle">
              <a:fillToRect l="37721" t="-19636" r="62278" b="119636"/>
            </a:path>
          </a:gradFill>
          <a:ln w="9525">
            <a:round/>
          </a:ln>
          <a:effectLst>
            <a:outerShdw sx="100000" sy="100000" kx="0" ky="0" algn="b" rotWithShape="0" blurRad="63500" dist="19050" dir="5400000">
              <a:srgbClr val="8EFA00">
                <a:alpha val="63000"/>
              </a:srgbClr>
            </a:outerShdw>
            <a:reflection blurRad="0" stA="50000" stPos="0" endA="0" endPos="40000" dist="0" dir="5400000" fadeDir="5400000" sx="100000" sy="-100000" kx="0" ky="0" algn="bl" rotWithShape="0"/>
          </a:effectLst>
        </p:spPr>
        <p:txBody>
          <a:bodyPr anchor="b"/>
          <a:lstStyle/>
          <a:p>
            <a:pPr algn="ctr" defTabSz="832104">
              <a:lnSpc>
                <a:spcPct val="100000"/>
              </a:lnSpc>
              <a:defRPr sz="1638">
                <a:latin typeface="Bodoni SvtyTwo ITC TT-Bold"/>
                <a:ea typeface="Bodoni SvtyTwo ITC TT-Bold"/>
                <a:cs typeface="Bodoni SvtyTwo ITC TT-Bold"/>
                <a:sym typeface="Bodoni SvtyTwo ITC TT-Bold"/>
              </a:defRPr>
            </a:pPr>
            <a:r>
              <a:t>The PVA</a:t>
            </a:r>
          </a:p>
          <a:p>
            <a:pPr defTabSz="832104">
              <a:lnSpc>
                <a:spcPct val="100000"/>
              </a:lnSpc>
              <a:defRPr sz="1638">
                <a:solidFill>
                  <a:srgbClr val="941100"/>
                </a:solidFill>
                <a:latin typeface="Bodoni SvtyTwo ITC TT-Bold"/>
                <a:ea typeface="Bodoni SvtyTwo ITC TT-Bold"/>
                <a:cs typeface="Bodoni SvtyTwo ITC TT-Bold"/>
                <a:sym typeface="Bodoni SvtyTwo ITC TT-Bold"/>
              </a:defRPr>
            </a:pPr>
            <a:r>
              <a:t>means that it has received official approval from the project board to proceed to the closure phase with</a:t>
            </a:r>
            <a:r>
              <a:rPr>
                <a:solidFill>
                  <a:srgbClr val="005493"/>
                </a:solidFill>
              </a:rPr>
              <a:t> full customer acceptance and satisfaction.</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55" name="Confirming the PVA Confirming the PVA " descr="Confirming the PVA Confirming the PVA "/>
          <p:cNvPicPr>
            <a:picLocks noChangeAspect="0"/>
          </p:cNvPicPr>
          <p:nvPr/>
        </p:nvPicPr>
        <p:blipFill>
          <a:blip r:embed="rId2">
            <a:extLst/>
          </a:blip>
          <a:stretch>
            <a:fillRect/>
          </a:stretch>
        </p:blipFill>
        <p:spPr>
          <a:xfrm>
            <a:off x="1264002" y="1115351"/>
            <a:ext cx="9420848" cy="1543214"/>
          </a:xfrm>
          <a:prstGeom prst="rect">
            <a:avLst/>
          </a:prstGeom>
          <a:effectLst>
            <a:outerShdw sx="100000" sy="100000" kx="0" ky="0" algn="b" rotWithShape="0" blurRad="190500" dist="12700" dir="5400000">
              <a:srgbClr val="000000"/>
            </a:outerShdw>
          </a:effectLst>
        </p:spPr>
      </p:pic>
      <p:sp>
        <p:nvSpPr>
          <p:cNvPr id="656" name="the deliverables being marked as complete in the Project Plan,phase review should be conducted"/>
          <p:cNvSpPr txBox="1"/>
          <p:nvPr>
            <p:ph type="title"/>
          </p:nvPr>
        </p:nvSpPr>
        <p:spPr>
          <a:xfrm>
            <a:off x="1185698" y="4810385"/>
            <a:ext cx="9820604" cy="871285"/>
          </a:xfrm>
          <a:prstGeom prst="rect">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p:spPr>
        <p:txBody>
          <a:bodyPr/>
          <a:lstStyle>
            <a:lvl1pPr algn="l" defTabSz="832104">
              <a:lnSpc>
                <a:spcPct val="100000"/>
              </a:lnSpc>
              <a:defRPr b="0" sz="2730">
                <a:solidFill>
                  <a:srgbClr val="FFFFFF"/>
                </a:solidFill>
                <a:latin typeface="+mj-lt"/>
                <a:ea typeface="+mj-ea"/>
                <a:cs typeface="+mj-cs"/>
                <a:sym typeface="Calibri"/>
              </a:defRPr>
            </a:lvl1pPr>
          </a:lstStyle>
          <a:p>
            <a:pPr/>
            <a:r>
              <a:t>the deliverables being marked as complete in the Project Plan,phase review should be conducted </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8" name="1-Conducting Perform Phase Review."/>
          <p:cNvSpPr txBox="1"/>
          <p:nvPr>
            <p:ph type="title"/>
          </p:nvPr>
        </p:nvSpPr>
        <p:spPr>
          <a:prstGeom prst="rect">
            <a:avLst/>
          </a:prstGeom>
        </p:spPr>
        <p:txBody>
          <a:bodyPr/>
          <a:lstStyle>
            <a:lvl1pPr defTabSz="886968">
              <a:defRPr sz="4268"/>
            </a:lvl1pPr>
          </a:lstStyle>
          <a:p>
            <a:pPr/>
            <a:r>
              <a:t>1-Conducting Perform Phase Review. </a:t>
            </a:r>
          </a:p>
        </p:txBody>
      </p:sp>
      <p:sp>
        <p:nvSpPr>
          <p:cNvPr id="659" name="1. With all your deliverables signed off on by the customer, you are almost ready to close the project.…"/>
          <p:cNvSpPr txBox="1"/>
          <p:nvPr>
            <p:ph type="body" sz="half" idx="1"/>
          </p:nvPr>
        </p:nvSpPr>
        <p:spPr>
          <a:prstGeom prst="rect">
            <a:avLst/>
          </a:prstGeom>
        </p:spPr>
        <p:txBody>
          <a:bodyPr/>
          <a:lstStyle/>
          <a:p>
            <a:pPr defTabSz="795527">
              <a:spcBef>
                <a:spcPts val="800"/>
              </a:spcBef>
              <a:defRPr sz="2436"/>
            </a:pPr>
            <a:r>
              <a:t>1. With all your deliverables signed off on by the customer, you are almost ready to close the project. </a:t>
            </a:r>
          </a:p>
          <a:p>
            <a:pPr defTabSz="795527">
              <a:spcBef>
                <a:spcPts val="800"/>
              </a:spcBef>
              <a:defRPr sz="2436"/>
            </a:pPr>
            <a:r>
              <a:t>-But first, a phase review is undertaken to </a:t>
            </a:r>
            <a:r>
              <a:rPr>
                <a:latin typeface="Bodoni SvtyTwo OS ITC TT-Bold"/>
                <a:ea typeface="Bodoni SvtyTwo OS ITC TT-Bold"/>
                <a:cs typeface="Bodoni SvtyTwo OS ITC TT-Bold"/>
                <a:sym typeface="Bodoni SvtyTwo OS ITC TT-Bold"/>
              </a:rPr>
              <a:t>ensure</a:t>
            </a:r>
            <a:r>
              <a:t> that all o</a:t>
            </a:r>
            <a:r>
              <a:rPr u="sng"/>
              <a:t>f the required activities in the execution phase have been completed and the project is ready to proceed to the closure phase. </a:t>
            </a:r>
            <a:endParaRPr u="sng"/>
          </a:p>
          <a:p>
            <a:pPr defTabSz="795527">
              <a:spcBef>
                <a:spcPts val="800"/>
              </a:spcBef>
              <a:defRPr sz="2436"/>
            </a:pPr>
            <a:r>
              <a:t>2. The project manager leads the completion of the phase review to ensure that the assessment is completed fairly and the result is accurately documented.</a:t>
            </a:r>
          </a:p>
        </p:txBody>
      </p:sp>
      <p:sp>
        <p:nvSpPr>
          <p:cNvPr id="66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2" name="2-Complete Phase Review Form"/>
          <p:cNvSpPr txBox="1"/>
          <p:nvPr>
            <p:ph type="title"/>
          </p:nvPr>
        </p:nvSpPr>
        <p:spPr>
          <a:prstGeom prst="rect">
            <a:avLst/>
          </a:prstGeom>
        </p:spPr>
        <p:txBody>
          <a:bodyPr/>
          <a:lstStyle/>
          <a:p>
            <a:pPr/>
            <a:r>
              <a:t>2-Complete Phase Review Form</a:t>
            </a:r>
          </a:p>
        </p:txBody>
      </p:sp>
      <p:sp>
        <p:nvSpPr>
          <p:cNvPr id="663" name="1-The results of the Phase review are collated by the Project Administrator and bound into a single documentation set.…"/>
          <p:cNvSpPr txBox="1"/>
          <p:nvPr>
            <p:ph type="body" sz="half" idx="1"/>
          </p:nvPr>
        </p:nvSpPr>
        <p:spPr>
          <a:prstGeom prst="rect">
            <a:avLst/>
          </a:prstGeom>
        </p:spPr>
        <p:txBody>
          <a:bodyPr/>
          <a:lstStyle/>
          <a:p>
            <a:pPr/>
            <a:r>
              <a:t>1-The results of the Phase review are </a:t>
            </a:r>
            <a:r>
              <a:rPr>
                <a:latin typeface="Bodoni SvtyTwo OS ITC TT-Bold"/>
                <a:ea typeface="Bodoni SvtyTwo OS ITC TT-Bold"/>
                <a:cs typeface="Bodoni SvtyTwo OS ITC TT-Bold"/>
                <a:sym typeface="Bodoni SvtyTwo OS ITC TT-Bold"/>
              </a:rPr>
              <a:t>collated</a:t>
            </a:r>
            <a:r>
              <a:t> by the Project Administrator and </a:t>
            </a:r>
            <a:r>
              <a:rPr>
                <a:latin typeface="Bodoni SvtyTwo OS ITC TT-Bold"/>
                <a:ea typeface="Bodoni SvtyTwo OS ITC TT-Bold"/>
                <a:cs typeface="Bodoni SvtyTwo OS ITC TT-Bold"/>
                <a:sym typeface="Bodoni SvtyTwo OS ITC TT-Bold"/>
              </a:rPr>
              <a:t>bound</a:t>
            </a:r>
            <a:r>
              <a:t> into a single documentation set. </a:t>
            </a:r>
          </a:p>
          <a:p>
            <a:pPr/>
            <a:r>
              <a:t>2-The Project Manager will then </a:t>
            </a:r>
            <a:r>
              <a:rPr>
                <a:latin typeface="Bodoni SvtyTwo OS ITC TT-Bold"/>
                <a:ea typeface="Bodoni SvtyTwo OS ITC TT-Bold"/>
                <a:cs typeface="Bodoni SvtyTwo OS ITC TT-Bold"/>
                <a:sym typeface="Bodoni SvtyTwo OS ITC TT-Bold"/>
              </a:rPr>
              <a:t>summarize</a:t>
            </a:r>
            <a:r>
              <a:t> the results of the review, by completing a Phase Review Form. </a:t>
            </a:r>
          </a:p>
          <a:p>
            <a:pPr/>
            <a:r>
              <a:t>3-Once completed, this form should be </a:t>
            </a:r>
            <a:r>
              <a:rPr>
                <a:latin typeface="Bodoni SvtyTwo OS ITC TT-Bold"/>
                <a:ea typeface="Bodoni SvtyTwo OS ITC TT-Bold"/>
                <a:cs typeface="Bodoni SvtyTwo OS ITC TT-Bold"/>
                <a:sym typeface="Bodoni SvtyTwo OS ITC TT-Bold"/>
              </a:rPr>
              <a:t>forwarded</a:t>
            </a:r>
            <a:r>
              <a:t> to the Project Sponsor for consideration by the Project Board. </a:t>
            </a:r>
          </a:p>
        </p:txBody>
      </p:sp>
      <p:sp>
        <p:nvSpPr>
          <p:cNvPr id="66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6" name="3—Seek Approval to Proceed"/>
          <p:cNvSpPr txBox="1"/>
          <p:nvPr>
            <p:ph type="title"/>
          </p:nvPr>
        </p:nvSpPr>
        <p:spPr>
          <a:prstGeom prst="rect">
            <a:avLst/>
          </a:prstGeom>
        </p:spPr>
        <p:txBody>
          <a:bodyPr/>
          <a:lstStyle/>
          <a:p>
            <a:pPr/>
            <a:r>
              <a:t>3—Seek Approval to Proceed</a:t>
            </a:r>
          </a:p>
        </p:txBody>
      </p:sp>
      <p:sp>
        <p:nvSpPr>
          <p:cNvPr id="667" name="1-The Project Manager will present the Phase Review Form at a board meeting held specifically to discuss the current status of the project and decide if it  is ready to close.…"/>
          <p:cNvSpPr txBox="1"/>
          <p:nvPr>
            <p:ph type="body" sz="half" idx="1"/>
          </p:nvPr>
        </p:nvSpPr>
        <p:spPr>
          <a:prstGeom prst="rect">
            <a:avLst/>
          </a:prstGeom>
        </p:spPr>
        <p:txBody>
          <a:bodyPr/>
          <a:lstStyle/>
          <a:p>
            <a:pPr defTabSz="603504">
              <a:spcBef>
                <a:spcPts val="600"/>
              </a:spcBef>
              <a:defRPr sz="1848"/>
            </a:pPr>
          </a:p>
          <a:p>
            <a:pPr defTabSz="603504">
              <a:spcBef>
                <a:spcPts val="600"/>
              </a:spcBef>
              <a:defRPr sz="1848"/>
            </a:pPr>
            <a:r>
              <a:t>1-The Project Manager will </a:t>
            </a:r>
            <a:r>
              <a:rPr>
                <a:latin typeface="Bodoni SvtyTwo OS ITC TT-Bold"/>
                <a:ea typeface="Bodoni SvtyTwo OS ITC TT-Bold"/>
                <a:cs typeface="Bodoni SvtyTwo OS ITC TT-Bold"/>
                <a:sym typeface="Bodoni SvtyTwo OS ITC TT-Bold"/>
              </a:rPr>
              <a:t>present</a:t>
            </a:r>
            <a:r>
              <a:t> the Phase Review Form </a:t>
            </a:r>
            <a:r>
              <a:rPr>
                <a:latin typeface="Bodoni SvtyTwo OS ITC TT-Bold"/>
                <a:ea typeface="Bodoni SvtyTwo OS ITC TT-Bold"/>
                <a:cs typeface="Bodoni SvtyTwo OS ITC TT-Bold"/>
                <a:sym typeface="Bodoni SvtyTwo OS ITC TT-Bold"/>
              </a:rPr>
              <a:t>at a board meeting </a:t>
            </a:r>
            <a:r>
              <a:t>held specifically to discuss the current status of the project and decide if it  is ready to close. </a:t>
            </a:r>
          </a:p>
          <a:p>
            <a:pPr defTabSz="603504">
              <a:spcBef>
                <a:spcPts val="600"/>
              </a:spcBef>
              <a:defRPr sz="1848"/>
            </a:pPr>
            <a:r>
              <a:t>2-At this meeting, the Project Manager will present: </a:t>
            </a:r>
          </a:p>
          <a:p>
            <a:pPr marL="301752" indent="-150876" defTabSz="603504">
              <a:spcBef>
                <a:spcPts val="600"/>
              </a:spcBef>
              <a:buSzPct val="100000"/>
              <a:buAutoNum type="romanLcParenR" startAt="1"/>
              <a:defRPr sz="1848"/>
            </a:pPr>
            <a:r>
              <a:t>The original project vision, objectives, scope and deliverables</a:t>
            </a:r>
          </a:p>
          <a:p>
            <a:pPr marL="301752" indent="-150876" defTabSz="603504">
              <a:spcBef>
                <a:spcPts val="600"/>
              </a:spcBef>
              <a:buSzPct val="100000"/>
              <a:buAutoNum type="romanLcParenR" startAt="1"/>
              <a:defRPr sz="1848"/>
            </a:pPr>
            <a:r>
              <a:t>The deliverables completed by the project to date</a:t>
            </a:r>
          </a:p>
          <a:p>
            <a:pPr marL="301752" indent="-150876" defTabSz="603504">
              <a:spcBef>
                <a:spcPts val="600"/>
              </a:spcBef>
              <a:buSzPct val="100000"/>
              <a:buAutoNum type="romanLcParenR" startAt="1"/>
              <a:defRPr sz="1848"/>
            </a:pPr>
            <a:r>
              <a:t>The accomplished   quality criteria and the actual results</a:t>
            </a:r>
          </a:p>
          <a:p>
            <a:pPr marL="301752" indent="-150876" defTabSz="603504">
              <a:spcBef>
                <a:spcPts val="600"/>
              </a:spcBef>
              <a:buSzPct val="100000"/>
              <a:buAutoNum type="romanLcParenR" startAt="1"/>
              <a:defRPr sz="1848"/>
            </a:pPr>
            <a:r>
              <a:t>Any remaining issues or carryover work required</a:t>
            </a:r>
          </a:p>
          <a:p>
            <a:pPr marL="301752" indent="-150876" defTabSz="603504">
              <a:spcBef>
                <a:spcPts val="600"/>
              </a:spcBef>
              <a:buSzPct val="100000"/>
              <a:buAutoNum type="romanLcParenR" startAt="1"/>
              <a:defRPr sz="1848"/>
            </a:pPr>
            <a:r>
              <a:t>The acceptance test results and the customers feed back </a:t>
            </a:r>
          </a:p>
        </p:txBody>
      </p:sp>
      <p:sp>
        <p:nvSpPr>
          <p:cNvPr id="66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0" name="4-The Project Board will assess this information"/>
          <p:cNvSpPr txBox="1"/>
          <p:nvPr>
            <p:ph type="title"/>
          </p:nvPr>
        </p:nvSpPr>
        <p:spPr>
          <a:prstGeom prst="rect">
            <a:avLst/>
          </a:prstGeom>
        </p:spPr>
        <p:txBody>
          <a:bodyPr/>
          <a:lstStyle>
            <a:lvl1pPr defTabSz="685800">
              <a:defRPr sz="3300"/>
            </a:lvl1pPr>
          </a:lstStyle>
          <a:p>
            <a:pPr/>
            <a:r>
              <a:t>4-The Project Board will assess this information</a:t>
            </a:r>
          </a:p>
        </p:txBody>
      </p:sp>
      <p:sp>
        <p:nvSpPr>
          <p:cNvPr id="671" name="The Project Board will assess this information and reach one of the following conclusions:…"/>
          <p:cNvSpPr txBox="1"/>
          <p:nvPr>
            <p:ph type="body" sz="half" idx="1"/>
          </p:nvPr>
        </p:nvSpPr>
        <p:spPr>
          <a:xfrm>
            <a:off x="1635462" y="2654077"/>
            <a:ext cx="8949438" cy="3437958"/>
          </a:xfrm>
          <a:prstGeom prst="rect">
            <a:avLst/>
          </a:prstGeom>
        </p:spPr>
        <p:txBody>
          <a:bodyPr/>
          <a:lstStyle/>
          <a:p>
            <a:pPr defTabSz="850391">
              <a:spcBef>
                <a:spcPts val="900"/>
              </a:spcBef>
              <a:defRPr sz="2604"/>
            </a:pPr>
            <a:r>
              <a:t>The Project Board will assess this information and reach one of the following conclusions: </a:t>
            </a:r>
            <a:br/>
            <a:r>
              <a:t> </a:t>
            </a:r>
          </a:p>
          <a:p>
            <a:pPr marL="425195" indent="-212597" defTabSz="850391">
              <a:spcBef>
                <a:spcPts val="900"/>
              </a:spcBef>
              <a:buSzPct val="100000"/>
              <a:buAutoNum type="arabicPeriod" startAt="1"/>
              <a:defRPr sz="2604"/>
            </a:pPr>
            <a:r>
              <a:t>Approve the project to proceed to the next phase of the project: Project Closure</a:t>
            </a:r>
          </a:p>
          <a:p>
            <a:pPr marL="425195" indent="-212597" defTabSz="850391">
              <a:spcBef>
                <a:spcPts val="900"/>
              </a:spcBef>
              <a:buSzPct val="100000"/>
              <a:buAutoNum type="arabicPeriod" startAt="1"/>
              <a:defRPr sz="2604"/>
            </a:pPr>
            <a:r>
              <a:t>Request that additional activities are taken within the existing project phase</a:t>
            </a:r>
          </a:p>
          <a:p>
            <a:pPr marL="425195" indent="-212597" defTabSz="850391">
              <a:spcBef>
                <a:spcPts val="900"/>
              </a:spcBef>
              <a:buSzPct val="100000"/>
              <a:buAutoNum type="arabicPeriod" startAt="1"/>
              <a:defRPr sz="2604"/>
            </a:pPr>
            <a:r>
              <a:t>Delay, transfer or close the project</a:t>
            </a:r>
          </a:p>
        </p:txBody>
      </p:sp>
      <p:sp>
        <p:nvSpPr>
          <p:cNvPr id="67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4" name="5: The acceptance deliverables are officially handed over"/>
          <p:cNvSpPr txBox="1"/>
          <p:nvPr>
            <p:ph type="title"/>
          </p:nvPr>
        </p:nvSpPr>
        <p:spPr>
          <a:prstGeom prst="rect">
            <a:avLst/>
          </a:prstGeom>
        </p:spPr>
        <p:txBody>
          <a:bodyPr/>
          <a:lstStyle>
            <a:lvl1pPr defTabSz="566927">
              <a:defRPr sz="2728"/>
            </a:lvl1pPr>
          </a:lstStyle>
          <a:p>
            <a:pPr/>
            <a:r>
              <a:t>5: The acceptance deliverables are officially handed over </a:t>
            </a:r>
          </a:p>
        </p:txBody>
      </p:sp>
      <p:sp>
        <p:nvSpPr>
          <p:cNvPr id="675" name="To ensure the PVA's success, the project manager preferred to begin handing over the officially accepted deliverables at the end of the execution phase or at the beginning of the closure phase after receiving official approval based on the results of the"/>
          <p:cNvSpPr txBox="1"/>
          <p:nvPr>
            <p:ph type="body" sz="quarter" idx="1"/>
          </p:nvPr>
        </p:nvSpPr>
        <p:spPr>
          <a:xfrm>
            <a:off x="1635462" y="2628677"/>
            <a:ext cx="8465998" cy="1845929"/>
          </a:xfrm>
          <a:prstGeom prst="rect">
            <a:avLst/>
          </a:prstGeom>
        </p:spPr>
        <p:txBody>
          <a:bodyPr/>
          <a:lstStyle>
            <a:lvl1pPr defTabSz="804672">
              <a:spcBef>
                <a:spcPts val="800"/>
              </a:spcBef>
              <a:defRPr sz="2464"/>
            </a:lvl1pPr>
          </a:lstStyle>
          <a:p>
            <a:pPr/>
            <a:r>
              <a:t>To ensure the PVA's success, the project manager preferred to begin handing over the officially accepted deliverables at the end of the execution phase or at the beginning of the closure phase after receiving official approval based on the results of the phase reviewed.</a:t>
            </a:r>
          </a:p>
        </p:txBody>
      </p:sp>
      <p:sp>
        <p:nvSpPr>
          <p:cNvPr id="6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8" name="Output"/>
          <p:cNvSpPr txBox="1"/>
          <p:nvPr>
            <p:ph type="title"/>
          </p:nvPr>
        </p:nvSpPr>
        <p:spPr>
          <a:prstGeom prst="rect">
            <a:avLst/>
          </a:prstGeom>
        </p:spPr>
        <p:txBody>
          <a:bodyPr/>
          <a:lstStyle/>
          <a:p>
            <a:pPr/>
            <a:r>
              <a:t>Output </a:t>
            </a:r>
          </a:p>
        </p:txBody>
      </p:sp>
      <p:sp>
        <p:nvSpPr>
          <p:cNvPr id="679" name="Having the PFS plus PVA as follows :…"/>
          <p:cNvSpPr txBox="1"/>
          <p:nvPr>
            <p:ph type="body" sz="half" idx="1"/>
          </p:nvPr>
        </p:nvSpPr>
        <p:spPr>
          <a:prstGeom prst="rect">
            <a:avLst/>
          </a:prstGeom>
        </p:spPr>
        <p:txBody>
          <a:bodyPr/>
          <a:lstStyle/>
          <a:p>
            <a:pPr/>
            <a:r>
              <a:t>Having the PFS plus PVA as follows :</a:t>
            </a:r>
          </a:p>
          <a:p>
            <a:pPr/>
            <a:r>
              <a:t>1- the official accepted deliverable from the customers </a:t>
            </a:r>
          </a:p>
          <a:p>
            <a:pPr/>
            <a:r>
              <a:t>2- official  100%completed deliverable from the project decision makers and full marked at the Project plan </a:t>
            </a:r>
          </a:p>
          <a:p>
            <a:pPr/>
            <a:r>
              <a:t>3- official validated accepted deliverables from the HPMQS .</a:t>
            </a:r>
          </a:p>
        </p:txBody>
      </p:sp>
      <p:sp>
        <p:nvSpPr>
          <p:cNvPr id="6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2" name="Picture Placeholder 3" descr="Picture Placeholder 3"/>
          <p:cNvPicPr>
            <a:picLocks noChangeAspect="1"/>
          </p:cNvPicPr>
          <p:nvPr>
            <p:ph type="pic" idx="21"/>
          </p:nvPr>
        </p:nvPicPr>
        <p:blipFill>
          <a:blip r:embed="rId2">
            <a:extLst/>
          </a:blip>
          <a:srcRect l="0" t="0" r="1" b="0"/>
          <a:stretch>
            <a:fillRect/>
          </a:stretch>
        </p:blipFill>
        <p:spPr>
          <a:xfrm>
            <a:off x="3452648" y="-3"/>
            <a:ext cx="8739189"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0"/>
                </a:lnTo>
                <a:lnTo>
                  <a:pt x="0" y="0"/>
                </a:lnTo>
                <a:close/>
              </a:path>
            </a:pathLst>
          </a:custGeom>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