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480" r:id="rId2"/>
    <p:sldId id="313" r:id="rId3"/>
    <p:sldId id="613" r:id="rId4"/>
    <p:sldId id="601" r:id="rId5"/>
    <p:sldId id="617" r:id="rId6"/>
    <p:sldId id="614" r:id="rId7"/>
    <p:sldId id="615" r:id="rId8"/>
    <p:sldId id="620" r:id="rId9"/>
    <p:sldId id="616" r:id="rId10"/>
    <p:sldId id="506" r:id="rId11"/>
    <p:sldId id="555" r:id="rId12"/>
    <p:sldId id="510" r:id="rId13"/>
    <p:sldId id="584" r:id="rId14"/>
    <p:sldId id="554" r:id="rId15"/>
    <p:sldId id="509" r:id="rId16"/>
    <p:sldId id="589" r:id="rId17"/>
    <p:sldId id="593" r:id="rId18"/>
    <p:sldId id="594" r:id="rId19"/>
    <p:sldId id="596" r:id="rId20"/>
    <p:sldId id="595" r:id="rId21"/>
    <p:sldId id="591" r:id="rId22"/>
    <p:sldId id="592" r:id="rId23"/>
    <p:sldId id="590" r:id="rId24"/>
    <p:sldId id="610" r:id="rId25"/>
    <p:sldId id="507" r:id="rId26"/>
    <p:sldId id="585" r:id="rId27"/>
    <p:sldId id="607" r:id="rId28"/>
    <p:sldId id="586" r:id="rId29"/>
    <p:sldId id="606" r:id="rId30"/>
    <p:sldId id="508" r:id="rId31"/>
    <p:sldId id="609" r:id="rId32"/>
    <p:sldId id="587" r:id="rId33"/>
    <p:sldId id="608" r:id="rId34"/>
    <p:sldId id="611" r:id="rId35"/>
    <p:sldId id="612" r:id="rId36"/>
    <p:sldId id="619" r:id="rId37"/>
    <p:sldId id="624" r:id="rId38"/>
    <p:sldId id="631" r:id="rId39"/>
    <p:sldId id="647" r:id="rId40"/>
    <p:sldId id="635" r:id="rId41"/>
    <p:sldId id="634" r:id="rId42"/>
    <p:sldId id="639" r:id="rId43"/>
    <p:sldId id="638" r:id="rId44"/>
    <p:sldId id="643" r:id="rId45"/>
    <p:sldId id="644" r:id="rId46"/>
    <p:sldId id="558" r:id="rId47"/>
    <p:sldId id="618" r:id="rId48"/>
    <p:sldId id="604" r:id="rId49"/>
    <p:sldId id="55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613"/>
            <p14:sldId id="601"/>
            <p14:sldId id="617"/>
            <p14:sldId id="614"/>
            <p14:sldId id="615"/>
            <p14:sldId id="620"/>
            <p14:sldId id="616"/>
            <p14:sldId id="506"/>
            <p14:sldId id="555"/>
            <p14:sldId id="510"/>
            <p14:sldId id="584"/>
            <p14:sldId id="554"/>
            <p14:sldId id="509"/>
            <p14:sldId id="589"/>
            <p14:sldId id="593"/>
            <p14:sldId id="594"/>
            <p14:sldId id="596"/>
            <p14:sldId id="595"/>
            <p14:sldId id="591"/>
            <p14:sldId id="592"/>
            <p14:sldId id="590"/>
            <p14:sldId id="610"/>
            <p14:sldId id="507"/>
            <p14:sldId id="585"/>
            <p14:sldId id="607"/>
            <p14:sldId id="586"/>
            <p14:sldId id="606"/>
            <p14:sldId id="508"/>
            <p14:sldId id="609"/>
            <p14:sldId id="587"/>
            <p14:sldId id="608"/>
            <p14:sldId id="611"/>
            <p14:sldId id="612"/>
            <p14:sldId id="619"/>
            <p14:sldId id="624"/>
            <p14:sldId id="631"/>
            <p14:sldId id="647"/>
            <p14:sldId id="635"/>
            <p14:sldId id="634"/>
            <p14:sldId id="639"/>
            <p14:sldId id="638"/>
            <p14:sldId id="643"/>
            <p14:sldId id="644"/>
            <p14:sldId id="558"/>
            <p14:sldId id="618"/>
            <p14:sldId id="604"/>
            <p14:sldId id="55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71" autoAdjust="0"/>
    <p:restoredTop sz="93738" autoAdjust="0"/>
  </p:normalViewPr>
  <p:slideViewPr>
    <p:cSldViewPr snapToGrid="0">
      <p:cViewPr varScale="1">
        <p:scale>
          <a:sx n="101" d="100"/>
          <a:sy n="101" d="100"/>
        </p:scale>
        <p:origin x="60" y="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529785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4189954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8.png"/><Relationship Id="rId7"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445666" y="1727267"/>
            <a:ext cx="7125152" cy="2123658"/>
          </a:xfrm>
          <a:prstGeom prst="rect">
            <a:avLst/>
          </a:prstGeom>
          <a:noFill/>
        </p:spPr>
        <p:txBody>
          <a:bodyPr wrap="squar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Developing Strategy </a:t>
            </a:r>
          </a:p>
          <a:p>
            <a:r>
              <a:rPr lang="en-US" sz="4400" b="1" dirty="0">
                <a:solidFill>
                  <a:srgbClr val="8E5A6D"/>
                </a:solidFill>
                <a:latin typeface="Tajawal Medium" panose="00000600000000000000" pitchFamily="2" charset="-78"/>
                <a:cs typeface="Tajawal Medium" panose="00000600000000000000" pitchFamily="2" charset="-78"/>
              </a:rPr>
              <a:t> for the Emerging Venture</a:t>
            </a:r>
          </a:p>
          <a:p>
            <a:r>
              <a:rPr lang="en-US" sz="4400" b="1" dirty="0">
                <a:solidFill>
                  <a:srgbClr val="8E5A6D"/>
                </a:solidFill>
                <a:latin typeface="Tajawal Medium" panose="00000600000000000000" pitchFamily="2" charset="-78"/>
                <a:cs typeface="Tajawal Medium" panose="00000600000000000000" pitchFamily="2" charset="-78"/>
              </a:rPr>
              <a:t> Using the 7-S Model</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2</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15306" y="-787623"/>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ENT624</a:t>
            </a: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6" y="2495028"/>
            <a:ext cx="8859515" cy="2062103"/>
          </a:xfrm>
          <a:prstGeom prst="rect">
            <a:avLst/>
          </a:prstGeom>
          <a:noFill/>
        </p:spPr>
        <p:txBody>
          <a:bodyPr wrap="square" rtlCol="0">
            <a:spAutoFit/>
          </a:bodyPr>
          <a:lstStyle/>
          <a:p>
            <a:pPr algn="just"/>
            <a:r>
              <a:rPr lang="en-US" sz="3200" dirty="0">
                <a:latin typeface="Tajawal ExtraBold" panose="00000800000000000000" pitchFamily="2" charset="-78"/>
                <a:cs typeface="Tajawal ExtraBold" panose="00000800000000000000" pitchFamily="2" charset="-78"/>
              </a:rPr>
              <a:t>1. Learn how a well-established model of strategy (7S model) can be used to develop strategy for emerging organizations.</a:t>
            </a:r>
          </a:p>
          <a:p>
            <a:pPr algn="just"/>
            <a:endParaRPr lang="en-US" sz="3200" dirty="0">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63844"/>
            <a:ext cx="9893651" cy="4431983"/>
          </a:xfrm>
          <a:prstGeom prst="rect">
            <a:avLst/>
          </a:prstGeom>
          <a:noFill/>
        </p:spPr>
        <p:txBody>
          <a:bodyPr wrap="square" rtlCol="0">
            <a:spAutoFit/>
          </a:bodyPr>
          <a:lstStyle/>
          <a:p>
            <a:pPr algn="ctr"/>
            <a:r>
              <a:rPr lang="en-US" sz="3200" b="1" dirty="0" err="1">
                <a:solidFill>
                  <a:srgbClr val="2D3956"/>
                </a:solidFill>
                <a:latin typeface="Tajawal ExtraBold" panose="00000800000000000000" pitchFamily="2" charset="-78"/>
                <a:cs typeface="Tajawal ExtraBold" panose="00000800000000000000" pitchFamily="2" charset="-78"/>
              </a:rPr>
              <a:t>McKeinsey</a:t>
            </a:r>
            <a:r>
              <a:rPr lang="en-US" sz="3200" b="1" dirty="0">
                <a:solidFill>
                  <a:srgbClr val="2D3956"/>
                </a:solidFill>
                <a:latin typeface="Tajawal ExtraBold" panose="00000800000000000000" pitchFamily="2" charset="-78"/>
                <a:cs typeface="Tajawal ExtraBold" panose="00000800000000000000" pitchFamily="2" charset="-78"/>
              </a:rPr>
              <a:t> 7S Model</a:t>
            </a:r>
          </a:p>
          <a:p>
            <a:pPr marL="285750" indent="-285750">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    Strategic Business Analysis Technique.</a:t>
            </a:r>
          </a:p>
          <a:p>
            <a:pPr marL="285750" indent="-285750">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    Strategic Planning Tool.</a:t>
            </a:r>
          </a:p>
          <a:p>
            <a:r>
              <a:rPr lang="en-US" sz="2400" dirty="0">
                <a:solidFill>
                  <a:srgbClr val="2D3956"/>
                </a:solidFill>
                <a:latin typeface="Tajawal ExtraBold" panose="00000800000000000000" pitchFamily="2" charset="-78"/>
                <a:cs typeface="Tajawal ExtraBold" panose="00000800000000000000" pitchFamily="2" charset="-78"/>
              </a:rPr>
              <a:t>Because it helps organization to understand if it is set-up in a way that allows it to reach its objectives.</a:t>
            </a:r>
          </a:p>
          <a:p>
            <a:pPr marL="285750" indent="-285750">
              <a:buFont typeface="Arial" panose="020B0604020202020204" pitchFamily="34" charset="0"/>
              <a:buChar char="•"/>
            </a:pPr>
            <a:r>
              <a:rPr lang="en-US" sz="2400" b="1" u="sng" dirty="0">
                <a:solidFill>
                  <a:srgbClr val="2D3956"/>
                </a:solidFill>
                <a:latin typeface="Tajawal ExtraBold" panose="00000800000000000000" pitchFamily="2" charset="-78"/>
                <a:cs typeface="Tajawal ExtraBold" panose="00000800000000000000" pitchFamily="2" charset="-78"/>
              </a:rPr>
              <a:t>It is used with:</a:t>
            </a:r>
          </a:p>
          <a:p>
            <a:pPr marL="342900" indent="-342900">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Organizational Change.</a:t>
            </a:r>
          </a:p>
          <a:p>
            <a:pPr marL="342900" indent="-342900">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Mergers and Acquisitions.</a:t>
            </a:r>
          </a:p>
          <a:p>
            <a:pPr marL="342900" indent="-342900">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Implementing New Strategies.</a:t>
            </a:r>
          </a:p>
          <a:p>
            <a:pPr marL="342900" indent="-342900">
              <a:buFont typeface="+mj-lt"/>
              <a:buAutoNum type="arabicPeriod"/>
            </a:pPr>
            <a:r>
              <a:rPr lang="en-US" sz="2800" dirty="0">
                <a:solidFill>
                  <a:srgbClr val="2D3956"/>
                </a:solidFill>
                <a:latin typeface="Tajawal ExtraBold" panose="00000800000000000000" pitchFamily="2" charset="-78"/>
                <a:cs typeface="Tajawal ExtraBold" panose="00000800000000000000" pitchFamily="2" charset="-78"/>
              </a:rPr>
              <a:t>Understanding the Weakness &amp; blind spots of organization.</a:t>
            </a:r>
          </a:p>
          <a:p>
            <a:r>
              <a:rPr lang="en-US" b="1" dirty="0">
                <a:solidFill>
                  <a:srgbClr val="2D3956"/>
                </a:solidFill>
                <a:latin typeface="Tajawal ExtraBold" panose="00000800000000000000" pitchFamily="2" charset="-78"/>
                <a:cs typeface="Tajawal ExtraBold" panose="00000800000000000000" pitchFamily="2" charset="-78"/>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45628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ED0240A-623F-699A-9029-F1D71154BE56}"/>
              </a:ext>
            </a:extLst>
          </p:cNvPr>
          <p:cNvPicPr>
            <a:picLocks noChangeAspect="1"/>
          </p:cNvPicPr>
          <p:nvPr/>
        </p:nvPicPr>
        <p:blipFill>
          <a:blip r:embed="rId7"/>
          <a:stretch>
            <a:fillRect/>
          </a:stretch>
        </p:blipFill>
        <p:spPr>
          <a:xfrm>
            <a:off x="818706" y="1355651"/>
            <a:ext cx="9351335" cy="4460358"/>
          </a:xfrm>
          <a:prstGeom prst="rect">
            <a:avLst/>
          </a:prstGeom>
        </p:spPr>
      </p:pic>
    </p:spTree>
    <p:extLst>
      <p:ext uri="{BB962C8B-B14F-4D97-AF65-F5344CB8AC3E}">
        <p14:creationId xmlns:p14="http://schemas.microsoft.com/office/powerpoint/2010/main" val="2609172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678204"/>
          </a:xfrm>
          <a:prstGeom prst="rect">
            <a:avLst/>
          </a:prstGeom>
          <a:noFill/>
        </p:spPr>
        <p:txBody>
          <a:bodyPr wrap="square" rtlCol="0">
            <a:spAutoFit/>
          </a:bodyPr>
          <a:lstStyle/>
          <a:p>
            <a:r>
              <a:rPr lang="en-US" sz="2800" b="1" dirty="0">
                <a:solidFill>
                  <a:srgbClr val="2D3956"/>
                </a:solidFill>
                <a:latin typeface="Tajawal ExtraBold" panose="00000800000000000000" pitchFamily="2" charset="-78"/>
                <a:cs typeface="Tajawal ExtraBold" panose="00000800000000000000" pitchFamily="2" charset="-78"/>
              </a:rPr>
              <a:t>General Notes:</a:t>
            </a:r>
          </a:p>
          <a:p>
            <a:endParaRPr lang="en-US" sz="2800"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2800" dirty="0">
                <a:solidFill>
                  <a:srgbClr val="FF0000"/>
                </a:solidFill>
                <a:latin typeface="Tajawal ExtraBold" panose="00000800000000000000" pitchFamily="2" charset="-78"/>
                <a:cs typeface="Tajawal ExtraBold" panose="00000800000000000000" pitchFamily="2" charset="-78"/>
              </a:rPr>
              <a:t>All the elements are interconnected </a:t>
            </a:r>
            <a:r>
              <a:rPr lang="en-US" sz="2800" dirty="0">
                <a:solidFill>
                  <a:srgbClr val="2D3956"/>
                </a:solidFill>
                <a:latin typeface="Tajawal ExtraBold" panose="00000800000000000000" pitchFamily="2" charset="-78"/>
                <a:cs typeface="Tajawal ExtraBold" panose="00000800000000000000" pitchFamily="2" charset="-78"/>
              </a:rPr>
              <a:t>( any change in one element will affect other elements).</a:t>
            </a:r>
          </a:p>
          <a:p>
            <a:pPr marL="342900" indent="-342900">
              <a:buAutoNum type="arabicPeriod"/>
            </a:pPr>
            <a:r>
              <a:rPr lang="en-US" sz="2800" dirty="0">
                <a:solidFill>
                  <a:srgbClr val="FF0000"/>
                </a:solidFill>
                <a:latin typeface="Tajawal ExtraBold" panose="00000800000000000000" pitchFamily="2" charset="-78"/>
                <a:cs typeface="Tajawal ExtraBold" panose="00000800000000000000" pitchFamily="2" charset="-78"/>
              </a:rPr>
              <a:t>There is no hierarchy and all elements are the same size</a:t>
            </a:r>
            <a:r>
              <a:rPr lang="en-US" sz="2800" dirty="0">
                <a:solidFill>
                  <a:srgbClr val="2D3956"/>
                </a:solidFill>
                <a:latin typeface="Tajawal ExtraBold" panose="00000800000000000000" pitchFamily="2" charset="-78"/>
                <a:cs typeface="Tajawal ExtraBold" panose="00000800000000000000" pitchFamily="2" charset="-78"/>
              </a:rPr>
              <a:t>.   (all elements are considered to be equally important)</a:t>
            </a:r>
          </a:p>
          <a:p>
            <a:pPr marL="342900" indent="-342900">
              <a:buAutoNum type="arabicPeriod"/>
            </a:pPr>
            <a:r>
              <a:rPr lang="en-US" sz="2800" dirty="0">
                <a:solidFill>
                  <a:srgbClr val="FF0000"/>
                </a:solidFill>
                <a:latin typeface="Tajawal ExtraBold" panose="00000800000000000000" pitchFamily="2" charset="-78"/>
                <a:cs typeface="Tajawal ExtraBold" panose="00000800000000000000" pitchFamily="2" charset="-78"/>
              </a:rPr>
              <a:t>They are divided into Hard and Soft elements</a:t>
            </a:r>
            <a:r>
              <a:rPr lang="en-US" sz="2800" dirty="0">
                <a:solidFill>
                  <a:srgbClr val="2D3956"/>
                </a:solidFill>
                <a:latin typeface="Tajawal ExtraBold" panose="00000800000000000000" pitchFamily="2" charset="-78"/>
                <a:cs typeface="Tajawal ExtraBold" panose="00000800000000000000" pitchFamily="2" charset="-78"/>
              </a:rPr>
              <a:t>.</a:t>
            </a:r>
          </a:p>
          <a:p>
            <a:pPr marL="342900" indent="-342900">
              <a:buAutoNum type="arabicPeriod"/>
            </a:pPr>
            <a:r>
              <a:rPr lang="en-US" sz="2800" dirty="0">
                <a:solidFill>
                  <a:srgbClr val="FF0000"/>
                </a:solidFill>
                <a:latin typeface="Tajawal ExtraBold" panose="00000800000000000000" pitchFamily="2" charset="-78"/>
                <a:cs typeface="Tajawal ExtraBold" panose="00000800000000000000" pitchFamily="2" charset="-78"/>
              </a:rPr>
              <a:t>Shared Values are positioned at the </a:t>
            </a:r>
            <a:r>
              <a:rPr lang="en-US" sz="2800" b="1" dirty="0">
                <a:solidFill>
                  <a:srgbClr val="FF0000"/>
                </a:solidFill>
                <a:latin typeface="Tajawal ExtraBold" panose="00000800000000000000" pitchFamily="2" charset="-78"/>
                <a:cs typeface="Tajawal ExtraBold" panose="00000800000000000000" pitchFamily="2" charset="-78"/>
              </a:rPr>
              <a:t>center</a:t>
            </a:r>
            <a:r>
              <a:rPr lang="en-US" sz="2800" dirty="0">
                <a:solidFill>
                  <a:srgbClr val="FF0000"/>
                </a:solidFill>
                <a:latin typeface="Tajawal ExtraBold" panose="00000800000000000000" pitchFamily="2" charset="-78"/>
                <a:cs typeface="Tajawal ExtraBold" panose="00000800000000000000" pitchFamily="2" charset="-78"/>
              </a:rPr>
              <a:t> of the diagram</a:t>
            </a:r>
            <a:r>
              <a:rPr lang="en-US" sz="2800" dirty="0">
                <a:solidFill>
                  <a:srgbClr val="2D3956"/>
                </a:solidFill>
                <a:latin typeface="Tajawal ExtraBold" panose="00000800000000000000" pitchFamily="2" charset="-78"/>
                <a:cs typeface="Tajawal ExtraBold" panose="00000800000000000000" pitchFamily="2" charset="-78"/>
              </a:rPr>
              <a:t>. (It means organization values are at central to all other elements)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94033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816429"/>
          </a:xfrm>
          <a:prstGeom prst="rect">
            <a:avLst/>
          </a:prstGeom>
          <a:noFill/>
        </p:spPr>
        <p:txBody>
          <a:bodyPr wrap="square" rtlCol="0">
            <a:spAutoFit/>
          </a:bodyPr>
          <a:lstStyle/>
          <a:p>
            <a:r>
              <a:rPr lang="en-US" sz="3200" b="1" u="sng" dirty="0">
                <a:solidFill>
                  <a:srgbClr val="2D3956"/>
                </a:solidFill>
                <a:latin typeface="Tajawal ExtraBold" panose="00000800000000000000" pitchFamily="2" charset="-78"/>
                <a:cs typeface="Tajawal ExtraBold" panose="00000800000000000000" pitchFamily="2" charset="-78"/>
              </a:rPr>
              <a:t>Before using the 7 s model, Be aware :</a:t>
            </a:r>
          </a:p>
          <a:p>
            <a:pPr marL="457200" indent="-457200">
              <a:buFont typeface="Arial" panose="020B0604020202020204" pitchFamily="34" charset="0"/>
              <a:buChar char="•"/>
            </a:pPr>
            <a:r>
              <a:rPr lang="en-US" sz="3200" dirty="0">
                <a:solidFill>
                  <a:srgbClr val="2D3956"/>
                </a:solidFill>
                <a:latin typeface="Tajawal ExtraBold" panose="00000800000000000000" pitchFamily="2" charset="-78"/>
                <a:cs typeface="Tajawal ExtraBold" panose="00000800000000000000" pitchFamily="2" charset="-78"/>
              </a:rPr>
              <a:t>It takes </a:t>
            </a:r>
            <a:r>
              <a:rPr lang="en-US" sz="3200" u="sng" dirty="0">
                <a:solidFill>
                  <a:srgbClr val="FF0000"/>
                </a:solidFill>
                <a:latin typeface="Tajawal ExtraBold" panose="00000800000000000000" pitchFamily="2" charset="-78"/>
                <a:cs typeface="Tajawal ExtraBold" panose="00000800000000000000" pitchFamily="2" charset="-78"/>
              </a:rPr>
              <a:t>long time and much efforts</a:t>
            </a:r>
            <a:r>
              <a:rPr lang="en-US" sz="3200" dirty="0">
                <a:solidFill>
                  <a:srgbClr val="2D3956"/>
                </a:solidFill>
                <a:latin typeface="Tajawal ExtraBold" panose="00000800000000000000" pitchFamily="2" charset="-78"/>
                <a:cs typeface="Tajawal ExtraBold" panose="00000800000000000000" pitchFamily="2" charset="-78"/>
              </a:rPr>
              <a:t>,  because you need to perform research and benchmark your current situation and future competitors.</a:t>
            </a:r>
          </a:p>
          <a:p>
            <a:pPr marL="342900" indent="-342900">
              <a:buAutoNum type="arabicPeriod"/>
            </a:pPr>
            <a:endParaRPr lang="en-US" sz="3200" dirty="0">
              <a:solidFill>
                <a:srgbClr val="2D3956"/>
              </a:solidFill>
              <a:latin typeface="Tajawal ExtraBold" panose="00000800000000000000" pitchFamily="2" charset="-78"/>
              <a:cs typeface="Tajawal ExtraBold" panose="00000800000000000000" pitchFamily="2" charset="-78"/>
            </a:endParaRPr>
          </a:p>
          <a:p>
            <a:pPr marL="457200" indent="-457200">
              <a:buFont typeface="Arial" panose="020B0604020202020204" pitchFamily="34" charset="0"/>
              <a:buChar char="•"/>
            </a:pPr>
            <a:r>
              <a:rPr lang="en-US" sz="3200" dirty="0">
                <a:solidFill>
                  <a:srgbClr val="2D3956"/>
                </a:solidFill>
                <a:latin typeface="Tajawal ExtraBold" panose="00000800000000000000" pitchFamily="2" charset="-78"/>
                <a:cs typeface="Tajawal ExtraBold" panose="00000800000000000000" pitchFamily="2" charset="-78"/>
              </a:rPr>
              <a:t>Model </a:t>
            </a:r>
            <a:r>
              <a:rPr lang="en-US" sz="3200" u="sng" dirty="0">
                <a:solidFill>
                  <a:srgbClr val="FF0000"/>
                </a:solidFill>
                <a:latin typeface="Tajawal ExtraBold" panose="00000800000000000000" pitchFamily="2" charset="-78"/>
                <a:cs typeface="Tajawal ExtraBold" panose="00000800000000000000" pitchFamily="2" charset="-78"/>
              </a:rPr>
              <a:t>spans the entire organization</a:t>
            </a:r>
            <a:r>
              <a:rPr lang="en-US" sz="3200" dirty="0">
                <a:solidFill>
                  <a:srgbClr val="2D3956"/>
                </a:solidFill>
                <a:latin typeface="Tajawal ExtraBold" panose="00000800000000000000" pitchFamily="2" charset="-78"/>
                <a:cs typeface="Tajawal ExtraBold" panose="00000800000000000000" pitchFamily="2" charset="-78"/>
              </a:rPr>
              <a:t>, So you need Top management support.</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94341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39540"/>
          </a:xfrm>
          <a:prstGeom prst="rect">
            <a:avLst/>
          </a:prstGeom>
          <a:noFill/>
        </p:spPr>
        <p:txBody>
          <a:bodyPr wrap="square" rtlCol="0">
            <a:spAutoFit/>
          </a:bodyPr>
          <a:lstStyle/>
          <a:p>
            <a:r>
              <a:rPr lang="en-US" sz="3200" b="1" dirty="0">
                <a:solidFill>
                  <a:srgbClr val="2D3956"/>
                </a:solidFill>
                <a:latin typeface="Tajawal ExtraBold" panose="00000800000000000000" pitchFamily="2" charset="-78"/>
                <a:cs typeface="Tajawal ExtraBold" panose="00000800000000000000" pitchFamily="2" charset="-78"/>
              </a:rPr>
              <a:t>5 - Steps Process :</a:t>
            </a:r>
          </a:p>
          <a:p>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2800" b="1" dirty="0">
                <a:solidFill>
                  <a:srgbClr val="2D3956"/>
                </a:solidFill>
                <a:latin typeface="Tajawal ExtraBold" panose="00000800000000000000" pitchFamily="2" charset="-78"/>
                <a:cs typeface="Tajawal ExtraBold" panose="00000800000000000000" pitchFamily="2" charset="-78"/>
              </a:rPr>
              <a:t>Understand current situations </a:t>
            </a:r>
            <a:r>
              <a:rPr lang="en-US" sz="2800" dirty="0">
                <a:solidFill>
                  <a:srgbClr val="2D3956"/>
                </a:solidFill>
                <a:latin typeface="Tajawal ExtraBold" panose="00000800000000000000" pitchFamily="2" charset="-78"/>
                <a:cs typeface="Tajawal ExtraBold" panose="00000800000000000000" pitchFamily="2" charset="-78"/>
              </a:rPr>
              <a:t>(Strengths &amp; Weakness).</a:t>
            </a:r>
          </a:p>
          <a:p>
            <a:pPr marL="342900" indent="-342900">
              <a:buAutoNum type="arabicPeriod"/>
            </a:pPr>
            <a:r>
              <a:rPr lang="en-US" sz="2800" b="1" dirty="0">
                <a:solidFill>
                  <a:srgbClr val="2D3956"/>
                </a:solidFill>
                <a:latin typeface="Tajawal ExtraBold" panose="00000800000000000000" pitchFamily="2" charset="-78"/>
                <a:cs typeface="Tajawal ExtraBold" panose="00000800000000000000" pitchFamily="2" charset="-78"/>
              </a:rPr>
              <a:t>Determine the desired situation</a:t>
            </a:r>
            <a:r>
              <a:rPr lang="en-US" sz="2800" dirty="0">
                <a:solidFill>
                  <a:srgbClr val="2D3956"/>
                </a:solidFill>
                <a:latin typeface="Tajawal ExtraBold" panose="00000800000000000000" pitchFamily="2" charset="-78"/>
                <a:cs typeface="Tajawal ExtraBold" panose="00000800000000000000" pitchFamily="2" charset="-78"/>
              </a:rPr>
              <a:t>/goals.</a:t>
            </a:r>
          </a:p>
          <a:p>
            <a:pPr marL="342900" indent="-342900">
              <a:buAutoNum type="arabicPeriod"/>
            </a:pPr>
            <a:r>
              <a:rPr lang="en-US" sz="2800" b="1" dirty="0">
                <a:solidFill>
                  <a:srgbClr val="2D3956"/>
                </a:solidFill>
                <a:latin typeface="Tajawal ExtraBold" panose="00000800000000000000" pitchFamily="2" charset="-78"/>
                <a:cs typeface="Tajawal ExtraBold" panose="00000800000000000000" pitchFamily="2" charset="-78"/>
              </a:rPr>
              <a:t>Create Action Plan </a:t>
            </a:r>
            <a:r>
              <a:rPr lang="en-US" sz="2800" dirty="0">
                <a:solidFill>
                  <a:srgbClr val="2D3956"/>
                </a:solidFill>
                <a:latin typeface="Tajawal ExtraBold" panose="00000800000000000000" pitchFamily="2" charset="-78"/>
                <a:cs typeface="Tajawal ExtraBold" panose="00000800000000000000" pitchFamily="2" charset="-78"/>
              </a:rPr>
              <a:t>to reach the goals.</a:t>
            </a:r>
          </a:p>
          <a:p>
            <a:pPr marL="342900" indent="-342900">
              <a:buAutoNum type="arabicPeriod"/>
            </a:pPr>
            <a:r>
              <a:rPr lang="en-US" sz="2800" b="1" dirty="0">
                <a:solidFill>
                  <a:srgbClr val="2D3956"/>
                </a:solidFill>
                <a:latin typeface="Tajawal ExtraBold" panose="00000800000000000000" pitchFamily="2" charset="-78"/>
                <a:cs typeface="Tajawal ExtraBold" panose="00000800000000000000" pitchFamily="2" charset="-78"/>
              </a:rPr>
              <a:t>Execute Action Plan</a:t>
            </a:r>
            <a:r>
              <a:rPr lang="en-US" sz="2800" dirty="0">
                <a:solidFill>
                  <a:srgbClr val="2D3956"/>
                </a:solidFill>
                <a:latin typeface="Tajawal ExtraBold" panose="00000800000000000000" pitchFamily="2" charset="-78"/>
                <a:cs typeface="Tajawal ExtraBold" panose="00000800000000000000" pitchFamily="2" charset="-78"/>
              </a:rPr>
              <a:t>.</a:t>
            </a:r>
          </a:p>
          <a:p>
            <a:pPr marL="342900" indent="-342900">
              <a:buAutoNum type="arabicPeriod"/>
            </a:pPr>
            <a:r>
              <a:rPr lang="en-US" sz="2800" b="1" dirty="0">
                <a:solidFill>
                  <a:srgbClr val="2D3956"/>
                </a:solidFill>
                <a:latin typeface="Tajawal ExtraBold" panose="00000800000000000000" pitchFamily="2" charset="-78"/>
                <a:cs typeface="Tajawal ExtraBold" panose="00000800000000000000" pitchFamily="2" charset="-78"/>
              </a:rPr>
              <a:t>Perform Periodic Review</a:t>
            </a:r>
            <a:r>
              <a:rPr lang="en-US" sz="2800" dirty="0">
                <a:solidFill>
                  <a:srgbClr val="2D3956"/>
                </a:solidFill>
                <a:latin typeface="Tajawal ExtraBold" panose="00000800000000000000" pitchFamily="2" charset="-78"/>
                <a:cs typeface="Tajawal ExtraBold" panose="00000800000000000000" pitchFamily="2" charset="-78"/>
              </a:rPr>
              <a:t>. (because the 7 elements are </a:t>
            </a:r>
            <a:r>
              <a:rPr lang="en-US" sz="2800" u="sng" dirty="0">
                <a:solidFill>
                  <a:srgbClr val="FF0000"/>
                </a:solidFill>
                <a:latin typeface="Tajawal ExtraBold" panose="00000800000000000000" pitchFamily="2" charset="-78"/>
                <a:cs typeface="Tajawal ExtraBold" panose="00000800000000000000" pitchFamily="2" charset="-78"/>
              </a:rPr>
              <a:t>not Static</a:t>
            </a:r>
            <a:r>
              <a:rPr lang="en-US" sz="2800" dirty="0">
                <a:solidFill>
                  <a:srgbClr val="2D3956"/>
                </a:solidFill>
                <a:latin typeface="Tajawal ExtraBold" panose="00000800000000000000" pitchFamily="2" charset="-78"/>
                <a:cs typeface="Tajawal ExtraBold" panose="00000800000000000000" pitchFamily="2" charset="-78"/>
              </a:rPr>
              <a:t>, but they are </a:t>
            </a:r>
            <a:r>
              <a:rPr lang="en-US" sz="2800" u="sng" dirty="0">
                <a:solidFill>
                  <a:srgbClr val="FF0000"/>
                </a:solidFill>
                <a:latin typeface="Tajawal ExtraBold" panose="00000800000000000000" pitchFamily="2" charset="-78"/>
                <a:cs typeface="Tajawal ExtraBold" panose="00000800000000000000" pitchFamily="2" charset="-78"/>
              </a:rPr>
              <a:t>Dynamic and Changing</a:t>
            </a:r>
            <a:r>
              <a:rPr lang="en-US" sz="2800" dirty="0">
                <a:solidFill>
                  <a:srgbClr val="2D3956"/>
                </a:solidFill>
                <a:latin typeface="Tajawal ExtraBold" panose="00000800000000000000" pitchFamily="2" charset="-78"/>
                <a:cs typeface="Tajawal ExtraBold" panose="00000800000000000000" pitchFamily="2" charset="-78"/>
              </a:rPr>
              <a:t>)</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7372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35119"/>
            <a:ext cx="9893651" cy="4524315"/>
          </a:xfrm>
          <a:prstGeom prst="rect">
            <a:avLst/>
          </a:prstGeom>
          <a:noFill/>
        </p:spPr>
        <p:txBody>
          <a:bodyPr wrap="square" rtlCol="0">
            <a:spAutoFit/>
          </a:bodyPr>
          <a:lstStyle/>
          <a:p>
            <a:r>
              <a:rPr lang="en-US" sz="3200" b="1" dirty="0">
                <a:solidFill>
                  <a:srgbClr val="2D3956"/>
                </a:solidFill>
                <a:latin typeface="Tajawal ExtraBold" panose="00000800000000000000" pitchFamily="2" charset="-78"/>
                <a:cs typeface="Tajawal ExtraBold" panose="00000800000000000000" pitchFamily="2" charset="-78"/>
              </a:rPr>
              <a:t>Advantages:</a:t>
            </a:r>
          </a:p>
          <a:p>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3200" dirty="0">
                <a:solidFill>
                  <a:srgbClr val="2D3956"/>
                </a:solidFill>
                <a:latin typeface="Tajawal ExtraBold" panose="00000800000000000000" pitchFamily="2" charset="-78"/>
                <a:cs typeface="Tajawal ExtraBold" panose="00000800000000000000" pitchFamily="2" charset="-78"/>
              </a:rPr>
              <a:t>It </a:t>
            </a:r>
            <a:r>
              <a:rPr lang="en-US" sz="3200" dirty="0">
                <a:solidFill>
                  <a:srgbClr val="FF0000"/>
                </a:solidFill>
                <a:latin typeface="Tajawal ExtraBold" panose="00000800000000000000" pitchFamily="2" charset="-78"/>
                <a:cs typeface="Tajawal ExtraBold" panose="00000800000000000000" pitchFamily="2" charset="-78"/>
              </a:rPr>
              <a:t>shows the wider impact of any change</a:t>
            </a:r>
            <a:r>
              <a:rPr lang="en-US" sz="3200" dirty="0">
                <a:solidFill>
                  <a:srgbClr val="2D3956"/>
                </a:solidFill>
                <a:latin typeface="Tajawal ExtraBold" panose="00000800000000000000" pitchFamily="2" charset="-78"/>
                <a:cs typeface="Tajawal ExtraBold" panose="00000800000000000000" pitchFamily="2" charset="-78"/>
              </a:rPr>
              <a:t>.</a:t>
            </a:r>
          </a:p>
          <a:p>
            <a:pPr marL="342900" indent="-342900">
              <a:buAutoNum type="arabicPeriod"/>
            </a:pPr>
            <a:endParaRPr lang="en-US" sz="3200"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3200" dirty="0">
                <a:solidFill>
                  <a:srgbClr val="2D3956"/>
                </a:solidFill>
                <a:latin typeface="Tajawal ExtraBold" panose="00000800000000000000" pitchFamily="2" charset="-78"/>
                <a:cs typeface="Tajawal ExtraBold" panose="00000800000000000000" pitchFamily="2" charset="-78"/>
              </a:rPr>
              <a:t>It helps organization to workout what it needs to reach its goals.</a:t>
            </a:r>
          </a:p>
          <a:p>
            <a:pPr marL="342900" indent="-342900">
              <a:buAutoNum type="arabicPeriod"/>
            </a:pPr>
            <a:endParaRPr lang="en-US" sz="3200"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3200" dirty="0">
                <a:solidFill>
                  <a:srgbClr val="2D3956"/>
                </a:solidFill>
                <a:latin typeface="Tajawal ExtraBold" panose="00000800000000000000" pitchFamily="2" charset="-78"/>
                <a:cs typeface="Tajawal ExtraBold" panose="00000800000000000000" pitchFamily="2" charset="-78"/>
              </a:rPr>
              <a:t>It </a:t>
            </a:r>
            <a:r>
              <a:rPr lang="en-US" sz="3200" dirty="0">
                <a:solidFill>
                  <a:srgbClr val="FF0000"/>
                </a:solidFill>
                <a:latin typeface="Tajawal ExtraBold" panose="00000800000000000000" pitchFamily="2" charset="-78"/>
                <a:cs typeface="Tajawal ExtraBold" panose="00000800000000000000" pitchFamily="2" charset="-78"/>
              </a:rPr>
              <a:t>helps</a:t>
            </a:r>
            <a:r>
              <a:rPr lang="en-US" sz="3200" dirty="0">
                <a:solidFill>
                  <a:srgbClr val="2D3956"/>
                </a:solidFill>
                <a:latin typeface="Tajawal ExtraBold" panose="00000800000000000000" pitchFamily="2" charset="-78"/>
                <a:cs typeface="Tajawal ExtraBold" panose="00000800000000000000" pitchFamily="2" charset="-78"/>
              </a:rPr>
              <a:t> to align (support) departments, processes, and </a:t>
            </a:r>
            <a:r>
              <a:rPr lang="en-US" sz="3200" dirty="0">
                <a:solidFill>
                  <a:srgbClr val="FF0000"/>
                </a:solidFill>
                <a:latin typeface="Tajawal ExtraBold" panose="00000800000000000000" pitchFamily="2" charset="-78"/>
                <a:cs typeface="Tajawal ExtraBold" panose="00000800000000000000" pitchFamily="2" charset="-78"/>
              </a:rPr>
              <a:t>softer issues</a:t>
            </a:r>
            <a:r>
              <a:rPr lang="en-US" sz="3200" dirty="0">
                <a:solidFill>
                  <a:srgbClr val="2D3956"/>
                </a:solidFill>
                <a:latin typeface="Tajawal ExtraBold" panose="00000800000000000000" pitchFamily="2" charset="-78"/>
                <a:cs typeface="Tajawal ExtraBold" panose="00000800000000000000" pitchFamily="2" charset="-78"/>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2078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285191"/>
            <a:ext cx="9893651" cy="4524315"/>
          </a:xfrm>
          <a:prstGeom prst="rect">
            <a:avLst/>
          </a:prstGeom>
          <a:noFill/>
        </p:spPr>
        <p:txBody>
          <a:bodyPr wrap="square" rtlCol="0">
            <a:spAutoFit/>
          </a:bodyPr>
          <a:lstStyle/>
          <a:p>
            <a:r>
              <a:rPr lang="en-US" sz="3200" b="1" dirty="0">
                <a:solidFill>
                  <a:srgbClr val="2D3956"/>
                </a:solidFill>
                <a:latin typeface="Tajawal ExtraBold" panose="00000800000000000000" pitchFamily="2" charset="-78"/>
                <a:cs typeface="Tajawal ExtraBold" panose="00000800000000000000" pitchFamily="2" charset="-78"/>
              </a:rPr>
              <a:t>Disadvantages:</a:t>
            </a:r>
          </a:p>
          <a:p>
            <a:endParaRPr lang="en-US" sz="3200" b="1"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3200" dirty="0">
                <a:solidFill>
                  <a:srgbClr val="2D3956"/>
                </a:solidFill>
                <a:latin typeface="Tajawal ExtraBold" panose="00000800000000000000" pitchFamily="2" charset="-78"/>
                <a:cs typeface="Tajawal ExtraBold" panose="00000800000000000000" pitchFamily="2" charset="-78"/>
              </a:rPr>
              <a:t>It can be </a:t>
            </a:r>
            <a:r>
              <a:rPr lang="en-US" sz="3200" u="sng" dirty="0">
                <a:solidFill>
                  <a:srgbClr val="2D3956"/>
                </a:solidFill>
                <a:latin typeface="Tajawal ExtraBold" panose="00000800000000000000" pitchFamily="2" charset="-78"/>
                <a:cs typeface="Tajawal ExtraBold" panose="00000800000000000000" pitchFamily="2" charset="-78"/>
              </a:rPr>
              <a:t>complicated to use</a:t>
            </a:r>
            <a:r>
              <a:rPr lang="en-US" sz="3200" dirty="0">
                <a:solidFill>
                  <a:srgbClr val="2D3956"/>
                </a:solidFill>
                <a:latin typeface="Tajawal ExtraBold" panose="00000800000000000000" pitchFamily="2" charset="-78"/>
                <a:cs typeface="Tajawal ExtraBold" panose="00000800000000000000" pitchFamily="2" charset="-78"/>
              </a:rPr>
              <a:t>. (</a:t>
            </a:r>
            <a:r>
              <a:rPr lang="en-US" sz="3200" dirty="0">
                <a:solidFill>
                  <a:srgbClr val="FF0000"/>
                </a:solidFill>
                <a:latin typeface="Tajawal ExtraBold" panose="00000800000000000000" pitchFamily="2" charset="-78"/>
                <a:cs typeface="Tajawal ExtraBold" panose="00000800000000000000" pitchFamily="2" charset="-78"/>
              </a:rPr>
              <a:t>require lots of time and efforts</a:t>
            </a:r>
            <a:r>
              <a:rPr lang="en-US" sz="3200" dirty="0">
                <a:solidFill>
                  <a:srgbClr val="2D3956"/>
                </a:solidFill>
                <a:latin typeface="Tajawal ExtraBold" panose="00000800000000000000" pitchFamily="2" charset="-78"/>
                <a:cs typeface="Tajawal ExtraBold" panose="00000800000000000000" pitchFamily="2" charset="-78"/>
              </a:rPr>
              <a:t>)</a:t>
            </a:r>
          </a:p>
          <a:p>
            <a:pPr marL="342900" indent="-342900">
              <a:buAutoNum type="arabicPeriod"/>
            </a:pPr>
            <a:endParaRPr lang="en-US" sz="3200"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3200" dirty="0">
                <a:solidFill>
                  <a:srgbClr val="2D3956"/>
                </a:solidFill>
                <a:latin typeface="Tajawal ExtraBold" panose="00000800000000000000" pitchFamily="2" charset="-78"/>
                <a:cs typeface="Tajawal ExtraBold" panose="00000800000000000000" pitchFamily="2" charset="-78"/>
              </a:rPr>
              <a:t>It </a:t>
            </a:r>
            <a:r>
              <a:rPr lang="en-US" sz="3200" u="sng" dirty="0">
                <a:solidFill>
                  <a:srgbClr val="2D3956"/>
                </a:solidFill>
                <a:latin typeface="Tajawal ExtraBold" panose="00000800000000000000" pitchFamily="2" charset="-78"/>
                <a:cs typeface="Tajawal ExtraBold" panose="00000800000000000000" pitchFamily="2" charset="-78"/>
              </a:rPr>
              <a:t>needs support of Senior Management</a:t>
            </a:r>
            <a:r>
              <a:rPr lang="en-US" sz="3200" dirty="0">
                <a:solidFill>
                  <a:srgbClr val="2D3956"/>
                </a:solidFill>
                <a:latin typeface="Tajawal ExtraBold" panose="00000800000000000000" pitchFamily="2" charset="-78"/>
                <a:cs typeface="Tajawal ExtraBold" panose="00000800000000000000" pitchFamily="2" charset="-78"/>
              </a:rPr>
              <a:t>.</a:t>
            </a:r>
          </a:p>
          <a:p>
            <a:pPr marL="342900" indent="-342900">
              <a:buAutoNum type="arabicPeriod"/>
            </a:pPr>
            <a:endParaRPr lang="en-US" sz="3200" dirty="0">
              <a:solidFill>
                <a:srgbClr val="2D3956"/>
              </a:solidFill>
              <a:latin typeface="Tajawal ExtraBold" panose="00000800000000000000" pitchFamily="2" charset="-78"/>
              <a:cs typeface="Tajawal ExtraBold" panose="00000800000000000000" pitchFamily="2" charset="-78"/>
            </a:endParaRPr>
          </a:p>
          <a:p>
            <a:pPr marL="342900" indent="-342900">
              <a:buAutoNum type="arabicPeriod"/>
            </a:pPr>
            <a:r>
              <a:rPr lang="en-US" sz="3200" dirty="0">
                <a:solidFill>
                  <a:srgbClr val="2D3956"/>
                </a:solidFill>
                <a:latin typeface="Tajawal ExtraBold" panose="00000800000000000000" pitchFamily="2" charset="-78"/>
                <a:cs typeface="Tajawal ExtraBold" panose="00000800000000000000" pitchFamily="2" charset="-78"/>
              </a:rPr>
              <a:t>It is </a:t>
            </a:r>
            <a:r>
              <a:rPr lang="en-US" sz="3200" b="1" u="sng" dirty="0">
                <a:solidFill>
                  <a:srgbClr val="2D3956"/>
                </a:solidFill>
                <a:latin typeface="Tajawal ExtraBold" panose="00000800000000000000" pitchFamily="2" charset="-78"/>
                <a:cs typeface="Tajawal ExtraBold" panose="00000800000000000000" pitchFamily="2" charset="-78"/>
              </a:rPr>
              <a:t>internally</a:t>
            </a:r>
            <a:r>
              <a:rPr lang="en-US" sz="3200" u="sng" dirty="0">
                <a:solidFill>
                  <a:srgbClr val="2D3956"/>
                </a:solidFill>
                <a:latin typeface="Tajawal ExtraBold" panose="00000800000000000000" pitchFamily="2" charset="-78"/>
                <a:cs typeface="Tajawal ExtraBold" panose="00000800000000000000" pitchFamily="2" charset="-78"/>
              </a:rPr>
              <a:t> focused tool</a:t>
            </a:r>
            <a:r>
              <a:rPr lang="en-US" sz="3200" dirty="0">
                <a:solidFill>
                  <a:srgbClr val="2D3956"/>
                </a:solidFill>
                <a:latin typeface="Tajawal ExtraBold" panose="00000800000000000000" pitchFamily="2" charset="-78"/>
                <a:cs typeface="Tajawal ExtraBold" panose="00000800000000000000" pitchFamily="2" charset="-78"/>
              </a:rPr>
              <a:t>. ( </a:t>
            </a:r>
            <a:r>
              <a:rPr lang="en-US" sz="3200" dirty="0">
                <a:solidFill>
                  <a:srgbClr val="FF0000"/>
                </a:solidFill>
                <a:latin typeface="Tajawal ExtraBold" panose="00000800000000000000" pitchFamily="2" charset="-78"/>
                <a:cs typeface="Tajawal ExtraBold" panose="00000800000000000000" pitchFamily="2" charset="-78"/>
              </a:rPr>
              <a:t>does not look at the external environment </a:t>
            </a:r>
            <a:r>
              <a:rPr lang="en-US" sz="3200" dirty="0">
                <a:solidFill>
                  <a:srgbClr val="2D3956"/>
                </a:solidFill>
                <a:latin typeface="Tajawal ExtraBold" panose="00000800000000000000" pitchFamily="2" charset="-78"/>
                <a:cs typeface="Tajawal ExtraBold" panose="00000800000000000000" pitchFamily="2" charset="-78"/>
              </a:rPr>
              <a:t>(ex., Competitors)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47013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br>
              <a:rPr lang="en-US" dirty="0"/>
            </a:b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78474" y="1428065"/>
            <a:ext cx="9619737" cy="4524315"/>
          </a:xfrm>
          <a:prstGeom prst="rect">
            <a:avLst/>
          </a:prstGeom>
          <a:noFill/>
        </p:spPr>
        <p:txBody>
          <a:bodyPr wrap="square" rtlCol="0">
            <a:spAutoFit/>
          </a:bodyPr>
          <a:lstStyle/>
          <a:p>
            <a:r>
              <a:rPr lang="en-US" sz="3200" b="1" i="0" dirty="0">
                <a:solidFill>
                  <a:srgbClr val="1A459D"/>
                </a:solidFill>
                <a:effectLst/>
                <a:latin typeface="Frutiger-Bold"/>
              </a:rPr>
              <a:t>An Introduction to Strategy for the Emerging Venture Using the 7-S Model</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(McKinsey 7-S Model)</a:t>
            </a:r>
            <a:endParaRPr lang="en-US" sz="3200" b="1" i="0" dirty="0">
              <a:solidFill>
                <a:srgbClr val="1A459D"/>
              </a:solidFill>
              <a:effectLst/>
              <a:latin typeface="Frutiger-Bold"/>
            </a:endParaRPr>
          </a:p>
          <a:p>
            <a:pPr marL="457200" indent="-457200" algn="just">
              <a:buFont typeface="Arial" panose="020B0604020202020204" pitchFamily="34" charset="0"/>
              <a:buChar char="•"/>
            </a:pPr>
            <a:r>
              <a:rPr lang="en-US" sz="3200" b="0" i="0" dirty="0">
                <a:solidFill>
                  <a:srgbClr val="242021"/>
                </a:solidFill>
                <a:effectLst/>
                <a:latin typeface="Minion-Regular"/>
              </a:rPr>
              <a:t>One of the </a:t>
            </a:r>
            <a:r>
              <a:rPr lang="en-US" sz="3200" b="0" i="0" u="sng" dirty="0">
                <a:solidFill>
                  <a:srgbClr val="FF0000"/>
                </a:solidFill>
                <a:effectLst/>
                <a:latin typeface="Minion-Regular"/>
              </a:rPr>
              <a:t>initial steps in firm creation </a:t>
            </a:r>
            <a:r>
              <a:rPr lang="en-US" sz="3200" b="0" i="0" dirty="0">
                <a:solidFill>
                  <a:srgbClr val="242021"/>
                </a:solidFill>
                <a:effectLst/>
                <a:latin typeface="Minion-Regular"/>
              </a:rPr>
              <a:t>is the development of </a:t>
            </a:r>
            <a:r>
              <a:rPr lang="en-US" sz="3200" b="0" i="0" u="sng" dirty="0">
                <a:solidFill>
                  <a:srgbClr val="FF0000"/>
                </a:solidFill>
                <a:effectLst/>
                <a:latin typeface="Minion-Regular"/>
              </a:rPr>
              <a:t>a strategic framework </a:t>
            </a:r>
            <a:r>
              <a:rPr lang="en-US" sz="3200" b="0" i="0" dirty="0">
                <a:solidFill>
                  <a:srgbClr val="242021"/>
                </a:solidFill>
                <a:effectLst/>
                <a:latin typeface="Minion-Regular"/>
              </a:rPr>
              <a:t>in which</a:t>
            </a:r>
            <a:r>
              <a:rPr lang="en-US" sz="3200" b="0" i="0" dirty="0">
                <a:solidFill>
                  <a:srgbClr val="FF0000"/>
                </a:solidFill>
                <a:effectLst/>
                <a:latin typeface="Minion-Regular"/>
              </a:rPr>
              <a:t> </a:t>
            </a:r>
            <a:r>
              <a:rPr lang="en-US" sz="3200" b="0" i="0" u="sng" dirty="0">
                <a:solidFill>
                  <a:srgbClr val="FF0000"/>
                </a:solidFill>
                <a:effectLst/>
                <a:latin typeface="Minion-Regular"/>
              </a:rPr>
              <a:t>new opportunities</a:t>
            </a:r>
            <a:r>
              <a:rPr lang="en-US" sz="3200" b="0" i="0" dirty="0">
                <a:solidFill>
                  <a:srgbClr val="FF0000"/>
                </a:solidFill>
                <a:effectLst/>
                <a:latin typeface="Minion-Regular"/>
              </a:rPr>
              <a:t> </a:t>
            </a:r>
            <a:r>
              <a:rPr lang="en-US" sz="3200" b="0" i="0" dirty="0">
                <a:solidFill>
                  <a:srgbClr val="242021"/>
                </a:solidFill>
                <a:effectLst/>
                <a:latin typeface="Minion-Regular"/>
              </a:rPr>
              <a:t>and innovations can be quickly positioned within your venture. </a:t>
            </a:r>
            <a:endParaRPr lang="en-US" sz="3200" dirty="0">
              <a:solidFill>
                <a:srgbClr val="242021"/>
              </a:solidFill>
              <a:latin typeface="Minion-Regular"/>
            </a:endParaRPr>
          </a:p>
          <a:p>
            <a:pPr marL="457200" indent="-457200" algn="just">
              <a:buFont typeface="Arial" panose="020B0604020202020204" pitchFamily="34" charset="0"/>
              <a:buChar char="•"/>
            </a:pPr>
            <a:r>
              <a:rPr lang="en-US" sz="3200" b="0" i="0" dirty="0">
                <a:solidFill>
                  <a:srgbClr val="242021"/>
                </a:solidFill>
                <a:effectLst/>
                <a:latin typeface="Minion-Regular"/>
              </a:rPr>
              <a:t>One such framework is the </a:t>
            </a:r>
            <a:r>
              <a:rPr lang="en-US" sz="3200" b="1" i="0" dirty="0">
                <a:solidFill>
                  <a:srgbClr val="242021"/>
                </a:solidFill>
                <a:effectLst/>
                <a:latin typeface="Minion-Regular"/>
              </a:rPr>
              <a:t>McKinsey 7-S Model </a:t>
            </a:r>
            <a:r>
              <a:rPr lang="en-US" sz="3200" b="0" i="0" dirty="0">
                <a:solidFill>
                  <a:srgbClr val="242021"/>
                </a:solidFill>
                <a:effectLst/>
                <a:latin typeface="Minion-Regular"/>
              </a:rPr>
              <a:t>(developed by Tom Peters and Robert Waterman, former consultants at McKinsey &amp; Co).</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49322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pPr algn="just"/>
            <a:r>
              <a:rPr lang="en-US" sz="3200" b="0" i="0" dirty="0">
                <a:solidFill>
                  <a:srgbClr val="242021"/>
                </a:solidFill>
                <a:effectLst/>
                <a:latin typeface="Minion-Regular"/>
              </a:rPr>
              <a:t>They described the 7-S Model in their article “Structure Is Not Organization” (Waterman, Peters, &amp; Phillips, 1980) and </a:t>
            </a:r>
            <a:r>
              <a:rPr lang="en-US" sz="3200" b="0" i="1" dirty="0">
                <a:solidFill>
                  <a:srgbClr val="242021"/>
                </a:solidFill>
                <a:effectLst/>
                <a:latin typeface="Minion-Italic"/>
              </a:rPr>
              <a:t>In Search of Excellence </a:t>
            </a:r>
            <a:r>
              <a:rPr lang="en-US" sz="3200" b="0" i="0" dirty="0">
                <a:solidFill>
                  <a:srgbClr val="242021"/>
                </a:solidFill>
                <a:effectLst/>
                <a:latin typeface="Minion-Regular"/>
              </a:rPr>
              <a:t>(Peters &amp; Waterman, 1982).</a:t>
            </a:r>
          </a:p>
          <a:p>
            <a:pPr algn="just"/>
            <a:endParaRPr lang="en-US" sz="3200" b="0" i="0" dirty="0">
              <a:solidFill>
                <a:srgbClr val="242021"/>
              </a:solidFill>
              <a:effectLst/>
              <a:latin typeface="Minion-Regular"/>
            </a:endParaRPr>
          </a:p>
          <a:p>
            <a:pPr algn="just"/>
            <a:endParaRPr lang="en-US" sz="3200" dirty="0">
              <a:solidFill>
                <a:srgbClr val="242021"/>
              </a:solidFill>
              <a:latin typeface="Minion-Regular"/>
            </a:endParaRPr>
          </a:p>
          <a:p>
            <a:pPr algn="just"/>
            <a:r>
              <a:rPr lang="en-US" sz="3200" b="1" i="0" dirty="0">
                <a:solidFill>
                  <a:srgbClr val="FF0000"/>
                </a:solidFill>
                <a:effectLst/>
                <a:latin typeface="Minion-Regular"/>
              </a:rPr>
              <a:t> The model is still relevant to venture development today.</a:t>
            </a:r>
          </a:p>
          <a:p>
            <a:pPr algn="just"/>
            <a:r>
              <a:rPr lang="en-US" sz="1800"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8329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509200"/>
          </a:xfrm>
          <a:prstGeom prst="rect">
            <a:avLst/>
          </a:prstGeom>
          <a:noFill/>
        </p:spPr>
        <p:txBody>
          <a:bodyPr wrap="square" rtlCol="0">
            <a:spAutoFit/>
          </a:bodyPr>
          <a:lstStyle/>
          <a:p>
            <a:pPr algn="just"/>
            <a:r>
              <a:rPr lang="en-US" sz="3200" b="0" i="0" dirty="0">
                <a:solidFill>
                  <a:srgbClr val="242021"/>
                </a:solidFill>
                <a:effectLst/>
                <a:latin typeface="Minion-Regular"/>
              </a:rPr>
              <a:t>The </a:t>
            </a:r>
            <a:r>
              <a:rPr lang="en-US" sz="3200" b="1" i="0" dirty="0">
                <a:solidFill>
                  <a:srgbClr val="FF0000"/>
                </a:solidFill>
                <a:effectLst/>
                <a:latin typeface="Minion-Regular"/>
              </a:rPr>
              <a:t>7-S Model </a:t>
            </a:r>
          </a:p>
          <a:p>
            <a:pPr marL="457200" indent="-457200" algn="just">
              <a:buFont typeface="Arial" panose="020B0604020202020204" pitchFamily="34" charset="0"/>
              <a:buChar char="•"/>
            </a:pPr>
            <a:r>
              <a:rPr lang="en-US" sz="3200" b="0" i="0" dirty="0">
                <a:solidFill>
                  <a:srgbClr val="242021"/>
                </a:solidFill>
                <a:effectLst/>
                <a:latin typeface="Minion-Regular"/>
              </a:rPr>
              <a:t>is </a:t>
            </a:r>
            <a:r>
              <a:rPr lang="en-US" sz="3200" b="0" i="0" u="sng" dirty="0">
                <a:solidFill>
                  <a:srgbClr val="FF0000"/>
                </a:solidFill>
                <a:effectLst/>
                <a:latin typeface="Minion-Regular"/>
              </a:rPr>
              <a:t>a valuable tool to initiate entrepreneurial change </a:t>
            </a:r>
            <a:r>
              <a:rPr lang="en-US" sz="3200" b="0" i="0" dirty="0">
                <a:solidFill>
                  <a:srgbClr val="242021"/>
                </a:solidFill>
                <a:effectLst/>
                <a:latin typeface="Minion-Regular"/>
              </a:rPr>
              <a:t>processes and to give them direction. </a:t>
            </a:r>
          </a:p>
          <a:p>
            <a:pPr marL="457200" indent="-457200" algn="just">
              <a:buFont typeface="Arial" panose="020B0604020202020204" pitchFamily="34" charset="0"/>
              <a:buChar char="•"/>
            </a:pPr>
            <a:endParaRPr lang="en-US" sz="3200" b="0" i="0" dirty="0">
              <a:solidFill>
                <a:srgbClr val="242021"/>
              </a:solidFill>
              <a:effectLst/>
              <a:latin typeface="Minion-Regular"/>
            </a:endParaRPr>
          </a:p>
          <a:p>
            <a:pPr marL="457200" indent="-457200" algn="just">
              <a:buFont typeface="Arial" panose="020B0604020202020204" pitchFamily="34" charset="0"/>
              <a:buChar char="•"/>
            </a:pPr>
            <a:r>
              <a:rPr lang="en-US" sz="3200" b="0" i="0" dirty="0">
                <a:solidFill>
                  <a:srgbClr val="242021"/>
                </a:solidFill>
                <a:effectLst/>
                <a:latin typeface="Minion-Regular"/>
              </a:rPr>
              <a:t>A </a:t>
            </a:r>
            <a:r>
              <a:rPr lang="en-US" sz="3200" b="0" i="0" u="sng" dirty="0">
                <a:solidFill>
                  <a:srgbClr val="FF0000"/>
                </a:solidFill>
                <a:effectLst/>
                <a:latin typeface="Minion-Regular"/>
              </a:rPr>
              <a:t>helpful application to determine the current state </a:t>
            </a:r>
            <a:r>
              <a:rPr lang="en-US" sz="3200" b="0" i="0" dirty="0">
                <a:solidFill>
                  <a:srgbClr val="242021"/>
                </a:solidFill>
                <a:effectLst/>
                <a:latin typeface="Minion-Regular"/>
              </a:rPr>
              <a:t>of each element </a:t>
            </a:r>
            <a:r>
              <a:rPr lang="en-US" sz="3200" b="0" i="0" u="sng" dirty="0">
                <a:solidFill>
                  <a:srgbClr val="FF0000"/>
                </a:solidFill>
                <a:effectLst/>
                <a:latin typeface="Minion-Regular"/>
              </a:rPr>
              <a:t>and</a:t>
            </a:r>
            <a:r>
              <a:rPr lang="en-US" sz="3200" b="0" i="0" dirty="0">
                <a:solidFill>
                  <a:srgbClr val="242021"/>
                </a:solidFill>
                <a:effectLst/>
                <a:latin typeface="Minion-Regular"/>
              </a:rPr>
              <a:t> to </a:t>
            </a:r>
            <a:r>
              <a:rPr lang="en-US" sz="3200" b="0" i="0" u="sng" dirty="0">
                <a:solidFill>
                  <a:srgbClr val="FF0000"/>
                </a:solidFill>
                <a:effectLst/>
                <a:latin typeface="Minion-Regular"/>
              </a:rPr>
              <a:t>compare this with the ideal state</a:t>
            </a:r>
            <a:r>
              <a:rPr lang="en-US" sz="3200" b="0" i="0" dirty="0">
                <a:solidFill>
                  <a:srgbClr val="242021"/>
                </a:solidFill>
                <a:effectLst/>
                <a:latin typeface="Minion-Regular"/>
              </a:rPr>
              <a:t>.</a:t>
            </a:r>
          </a:p>
          <a:p>
            <a:pPr algn="just"/>
            <a:r>
              <a:rPr lang="en-US" sz="3200" b="0" i="0" dirty="0">
                <a:solidFill>
                  <a:srgbClr val="242021"/>
                </a:solidFill>
                <a:effectLst/>
                <a:latin typeface="Minion-Regular"/>
              </a:rPr>
              <a:t> </a:t>
            </a:r>
          </a:p>
          <a:p>
            <a:pPr marL="457200" indent="-457200" algn="just">
              <a:buFont typeface="Arial" panose="020B0604020202020204" pitchFamily="34" charset="0"/>
              <a:buChar char="•"/>
            </a:pPr>
            <a:r>
              <a:rPr lang="en-US" sz="3200" b="0" i="0" dirty="0">
                <a:solidFill>
                  <a:srgbClr val="242021"/>
                </a:solidFill>
                <a:effectLst/>
                <a:latin typeface="Minion-Regular"/>
              </a:rPr>
              <a:t>Based on your findings, </a:t>
            </a:r>
            <a:r>
              <a:rPr lang="en-US" sz="3200" b="0" i="0" u="sng" dirty="0">
                <a:solidFill>
                  <a:srgbClr val="FF0000"/>
                </a:solidFill>
                <a:effectLst/>
                <a:latin typeface="Minion-Regular"/>
              </a:rPr>
              <a:t>you can develop action plans to achieve the intended state</a:t>
            </a:r>
            <a:r>
              <a:rPr lang="en-US" sz="3200" b="0" i="0" dirty="0">
                <a:solidFill>
                  <a:srgbClr val="242021"/>
                </a:solidFill>
                <a:effectLst/>
                <a:latin typeface="Minion-Regular"/>
              </a:rPr>
              <a:t>.</a:t>
            </a:r>
          </a:p>
          <a:p>
            <a:pPr algn="just"/>
            <a:br>
              <a:rPr lang="en-US" sz="3200" dirty="0"/>
            </a:b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35387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046988"/>
          </a:xfrm>
          <a:prstGeom prst="rect">
            <a:avLst/>
          </a:prstGeom>
          <a:noFill/>
        </p:spPr>
        <p:txBody>
          <a:bodyPr wrap="square" rtlCol="0">
            <a:spAutoFit/>
          </a:bodyPr>
          <a:lstStyle/>
          <a:p>
            <a:pPr algn="just"/>
            <a:r>
              <a:rPr lang="en-US" sz="3200" b="0" i="0" dirty="0">
                <a:solidFill>
                  <a:srgbClr val="242021"/>
                </a:solidFill>
                <a:effectLst/>
                <a:latin typeface="Minion-Regular"/>
              </a:rPr>
              <a:t>One of the many ways that you can make use of many of these elements to your advantage is to consider the following tool, which</a:t>
            </a:r>
          </a:p>
          <a:p>
            <a:pPr marL="457200" indent="-457200" algn="just">
              <a:buFont typeface="Arial" panose="020B0604020202020204" pitchFamily="34" charset="0"/>
              <a:buChar char="•"/>
            </a:pPr>
            <a:r>
              <a:rPr lang="en-US" sz="3200" b="0" i="0" dirty="0">
                <a:solidFill>
                  <a:srgbClr val="242021"/>
                </a:solidFill>
                <a:effectLst/>
                <a:latin typeface="Minion-Regular"/>
              </a:rPr>
              <a:t> </a:t>
            </a:r>
            <a:r>
              <a:rPr lang="en-US" sz="3200" i="0" u="sng" dirty="0">
                <a:solidFill>
                  <a:srgbClr val="FF0000"/>
                </a:solidFill>
                <a:effectLst/>
                <a:latin typeface="Minion-Regular"/>
              </a:rPr>
              <a:t>allows you to view how each element may relate to and intersect with others in building your own entrepreneurial organization.</a:t>
            </a:r>
            <a:endParaRPr lang="en-US" sz="3200" u="sng" dirty="0">
              <a:solidFill>
                <a:srgbClr val="FF000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66723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206"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marL="457200" indent="-457200" algn="just">
              <a:buFont typeface="Arial" panose="020B0604020202020204" pitchFamily="34" charset="0"/>
              <a:buChar char="•"/>
            </a:pPr>
            <a:r>
              <a:rPr lang="en-US" sz="3200" b="0" i="0" dirty="0">
                <a:solidFill>
                  <a:srgbClr val="242021"/>
                </a:solidFill>
                <a:effectLst/>
                <a:latin typeface="Minion-Regular"/>
              </a:rPr>
              <a:t>The model builds on the premise that </a:t>
            </a:r>
            <a:r>
              <a:rPr lang="en-US" sz="3200" b="1" i="0" dirty="0">
                <a:solidFill>
                  <a:srgbClr val="FF0000"/>
                </a:solidFill>
                <a:effectLst/>
                <a:latin typeface="Minion-Regular"/>
              </a:rPr>
              <a:t>an organization consists of </a:t>
            </a:r>
            <a:r>
              <a:rPr lang="en-US" sz="3200" b="1" i="0" u="sng" dirty="0">
                <a:solidFill>
                  <a:srgbClr val="FF0000"/>
                </a:solidFill>
                <a:effectLst/>
                <a:latin typeface="Minion-Regular"/>
              </a:rPr>
              <a:t>seven elements</a:t>
            </a:r>
            <a:r>
              <a:rPr lang="en-US" sz="3200" b="1" i="0" dirty="0">
                <a:solidFill>
                  <a:srgbClr val="FF0000"/>
                </a:solidFill>
                <a:effectLst/>
                <a:latin typeface="Minion-Regular"/>
              </a:rPr>
              <a:t>, divided into </a:t>
            </a:r>
            <a:r>
              <a:rPr lang="en-US" sz="3200" b="0" i="0" dirty="0">
                <a:solidFill>
                  <a:srgbClr val="242021"/>
                </a:solidFill>
                <a:effectLst/>
                <a:latin typeface="Minion-Regular"/>
              </a:rPr>
              <a:t>:</a:t>
            </a:r>
          </a:p>
          <a:p>
            <a:pPr marL="457200" indent="-457200" algn="just">
              <a:buFont typeface="Arial" panose="020B0604020202020204" pitchFamily="34" charset="0"/>
              <a:buChar char="•"/>
            </a:pPr>
            <a:endParaRPr lang="en-US" sz="3200" b="0" i="0" dirty="0">
              <a:solidFill>
                <a:srgbClr val="242021"/>
              </a:solidFill>
              <a:effectLst/>
              <a:latin typeface="Minion-Regular"/>
            </a:endParaRPr>
          </a:p>
          <a:p>
            <a:pPr marL="457200" indent="-457200" algn="just">
              <a:buFont typeface="Arial" panose="020B0604020202020204" pitchFamily="34" charset="0"/>
              <a:buChar char="•"/>
            </a:pPr>
            <a:r>
              <a:rPr lang="en-US" sz="3200" b="1" i="0" dirty="0">
                <a:solidFill>
                  <a:srgbClr val="FF0000"/>
                </a:solidFill>
                <a:effectLst/>
                <a:highlight>
                  <a:srgbClr val="FFFF00"/>
                </a:highlight>
                <a:latin typeface="Minion-Regular"/>
              </a:rPr>
              <a:t>Hard S’s  :</a:t>
            </a:r>
            <a:r>
              <a:rPr lang="en-US" sz="3200" b="1" i="0" dirty="0">
                <a:solidFill>
                  <a:srgbClr val="242021"/>
                </a:solidFill>
                <a:effectLst/>
                <a:latin typeface="Minion-Regular"/>
              </a:rPr>
              <a:t>S</a:t>
            </a:r>
            <a:r>
              <a:rPr lang="en-US" sz="3200" b="0" i="0" dirty="0">
                <a:solidFill>
                  <a:srgbClr val="242021"/>
                </a:solidFill>
                <a:effectLst/>
                <a:latin typeface="Minion-Regular"/>
              </a:rPr>
              <a:t>trategy, </a:t>
            </a:r>
            <a:r>
              <a:rPr lang="en-US" sz="3200" b="1" i="0" dirty="0">
                <a:solidFill>
                  <a:srgbClr val="242021"/>
                </a:solidFill>
                <a:effectLst/>
                <a:latin typeface="Minion-Regular"/>
              </a:rPr>
              <a:t>S</a:t>
            </a:r>
            <a:r>
              <a:rPr lang="en-US" sz="3200" b="0" i="0" dirty="0">
                <a:solidFill>
                  <a:srgbClr val="242021"/>
                </a:solidFill>
                <a:effectLst/>
                <a:latin typeface="Minion-Regular"/>
              </a:rPr>
              <a:t>tructure, and </a:t>
            </a:r>
            <a:r>
              <a:rPr lang="en-US" sz="3200" b="1" i="0" dirty="0">
                <a:solidFill>
                  <a:srgbClr val="242021"/>
                </a:solidFill>
                <a:effectLst/>
                <a:latin typeface="Minion-Regular"/>
              </a:rPr>
              <a:t>S</a:t>
            </a:r>
            <a:r>
              <a:rPr lang="en-US" sz="3200" b="0" i="0" dirty="0">
                <a:solidFill>
                  <a:srgbClr val="242021"/>
                </a:solidFill>
                <a:effectLst/>
                <a:latin typeface="Minion-Regular"/>
              </a:rPr>
              <a:t>ystems.</a:t>
            </a:r>
            <a:endParaRPr lang="en-US" sz="3200" b="1" i="0" dirty="0">
              <a:solidFill>
                <a:srgbClr val="FF0000"/>
              </a:solidFill>
              <a:effectLst/>
              <a:highlight>
                <a:srgbClr val="FFFF00"/>
              </a:highlight>
              <a:latin typeface="Minion-Regular"/>
            </a:endParaRPr>
          </a:p>
          <a:p>
            <a:pPr algn="just"/>
            <a:endParaRPr lang="en-US" sz="3200" b="1" i="0" dirty="0">
              <a:solidFill>
                <a:srgbClr val="FF0000"/>
              </a:solidFill>
              <a:effectLst/>
              <a:highlight>
                <a:srgbClr val="FFFF00"/>
              </a:highlight>
              <a:latin typeface="Minion-Regular"/>
            </a:endParaRPr>
          </a:p>
          <a:p>
            <a:pPr marL="457200" indent="-457200" algn="just">
              <a:buFont typeface="Arial" panose="020B0604020202020204" pitchFamily="34" charset="0"/>
              <a:buChar char="•"/>
            </a:pPr>
            <a:r>
              <a:rPr lang="en-US" sz="3200" b="1" i="0" dirty="0">
                <a:solidFill>
                  <a:srgbClr val="FF0000"/>
                </a:solidFill>
                <a:effectLst/>
                <a:highlight>
                  <a:srgbClr val="FFFF00"/>
                </a:highlight>
                <a:latin typeface="Minion-Regular"/>
              </a:rPr>
              <a:t>Soft </a:t>
            </a:r>
            <a:r>
              <a:rPr lang="en-US" sz="3200" b="1" i="0" dirty="0" err="1">
                <a:solidFill>
                  <a:srgbClr val="FF0000"/>
                </a:solidFill>
                <a:effectLst/>
                <a:highlight>
                  <a:srgbClr val="FFFF00"/>
                </a:highlight>
                <a:latin typeface="Minion-Regular"/>
              </a:rPr>
              <a:t>S’s</a:t>
            </a:r>
            <a:r>
              <a:rPr lang="en-US" sz="3200" b="1" dirty="0" err="1">
                <a:solidFill>
                  <a:srgbClr val="FF0000"/>
                </a:solidFill>
                <a:highlight>
                  <a:srgbClr val="FFFF00"/>
                </a:highlight>
                <a:latin typeface="Minion-Regular"/>
              </a:rPr>
              <a:t>:</a:t>
            </a:r>
            <a:r>
              <a:rPr lang="en-US" sz="3200" b="1" i="0" dirty="0" err="1">
                <a:solidFill>
                  <a:srgbClr val="242021"/>
                </a:solidFill>
                <a:effectLst/>
                <a:latin typeface="Minion-Regular"/>
              </a:rPr>
              <a:t>S</a:t>
            </a:r>
            <a:r>
              <a:rPr lang="en-US" sz="3200" b="0" i="0" dirty="0" err="1">
                <a:solidFill>
                  <a:srgbClr val="242021"/>
                </a:solidFill>
                <a:effectLst/>
                <a:latin typeface="Minion-Regular"/>
              </a:rPr>
              <a:t>tyle</a:t>
            </a:r>
            <a:r>
              <a:rPr lang="en-US" sz="3200" b="0" i="0" dirty="0">
                <a:solidFill>
                  <a:srgbClr val="242021"/>
                </a:solidFill>
                <a:effectLst/>
                <a:latin typeface="Minion-Regular"/>
              </a:rPr>
              <a:t>, </a:t>
            </a:r>
            <a:r>
              <a:rPr lang="en-US" sz="3200" b="1" i="0" dirty="0">
                <a:solidFill>
                  <a:srgbClr val="242021"/>
                </a:solidFill>
                <a:effectLst/>
                <a:latin typeface="Minion-Regular"/>
              </a:rPr>
              <a:t>S</a:t>
            </a:r>
            <a:r>
              <a:rPr lang="en-US" sz="3200" b="0" i="0" dirty="0">
                <a:solidFill>
                  <a:srgbClr val="242021"/>
                </a:solidFill>
                <a:effectLst/>
                <a:latin typeface="Minion-Regular"/>
              </a:rPr>
              <a:t>taff, </a:t>
            </a:r>
            <a:r>
              <a:rPr lang="en-US" sz="3200" b="1" i="0" dirty="0">
                <a:solidFill>
                  <a:srgbClr val="242021"/>
                </a:solidFill>
                <a:effectLst/>
                <a:latin typeface="Minion-Regular"/>
              </a:rPr>
              <a:t>S</a:t>
            </a:r>
            <a:r>
              <a:rPr lang="en-US" sz="3200" b="0" i="0" dirty="0">
                <a:solidFill>
                  <a:srgbClr val="242021"/>
                </a:solidFill>
                <a:effectLst/>
                <a:latin typeface="Minion-Regular"/>
              </a:rPr>
              <a:t>kills, and </a:t>
            </a:r>
            <a:r>
              <a:rPr lang="en-US" sz="3200" b="1" i="0" dirty="0">
                <a:solidFill>
                  <a:srgbClr val="242021"/>
                </a:solidFill>
                <a:effectLst/>
                <a:latin typeface="Minion-Regular"/>
              </a:rPr>
              <a:t>S</a:t>
            </a:r>
            <a:r>
              <a:rPr lang="en-US" sz="3200" b="0" i="0" dirty="0">
                <a:solidFill>
                  <a:srgbClr val="242021"/>
                </a:solidFill>
                <a:effectLst/>
                <a:latin typeface="Minion-Regular"/>
              </a:rPr>
              <a:t>hared Values/Superordinate Goals.</a:t>
            </a:r>
          </a:p>
          <a:p>
            <a:pPr marL="457200" indent="-457200" algn="just">
              <a:buFont typeface="Arial" panose="020B0604020202020204" pitchFamily="34" charset="0"/>
              <a:buChar char="•"/>
            </a:pPr>
            <a:endParaRPr lang="en-US" sz="3200" dirty="0">
              <a:solidFill>
                <a:srgbClr val="242021"/>
              </a:solidFill>
              <a:highlight>
                <a:srgbClr val="FFFF00"/>
              </a:highlight>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20261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60EF1BC4-F562-1343-8B08-3E31769B8433}"/>
              </a:ext>
            </a:extLst>
          </p:cNvPr>
          <p:cNvPicPr>
            <a:picLocks noChangeAspect="1"/>
          </p:cNvPicPr>
          <p:nvPr/>
        </p:nvPicPr>
        <p:blipFill>
          <a:blip r:embed="rId7"/>
          <a:stretch>
            <a:fillRect/>
          </a:stretch>
        </p:blipFill>
        <p:spPr>
          <a:xfrm>
            <a:off x="548640" y="1428065"/>
            <a:ext cx="9893651" cy="4306330"/>
          </a:xfrm>
          <a:prstGeom prst="rect">
            <a:avLst/>
          </a:prstGeom>
        </p:spPr>
      </p:pic>
    </p:spTree>
    <p:extLst>
      <p:ext uri="{BB962C8B-B14F-4D97-AF65-F5344CB8AC3E}">
        <p14:creationId xmlns:p14="http://schemas.microsoft.com/office/powerpoint/2010/main" val="829526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046988"/>
          </a:xfrm>
          <a:prstGeom prst="rect">
            <a:avLst/>
          </a:prstGeom>
          <a:noFill/>
        </p:spPr>
        <p:txBody>
          <a:bodyPr wrap="square" rtlCol="0">
            <a:spAutoFit/>
          </a:bodyPr>
          <a:lstStyle/>
          <a:p>
            <a:pPr algn="just"/>
            <a:r>
              <a:rPr lang="en-US" sz="3200" b="1" kern="0" dirty="0">
                <a:solidFill>
                  <a:srgbClr val="242021"/>
                </a:solidFill>
                <a:effectLst/>
                <a:latin typeface="Times New Roman" panose="02020603050405020304" pitchFamily="18" charset="0"/>
                <a:ea typeface="Times New Roman" panose="02020603050405020304" pitchFamily="18" charset="0"/>
              </a:rPr>
              <a:t>Strategy</a:t>
            </a:r>
          </a:p>
          <a:p>
            <a:pPr algn="just"/>
            <a:endParaRPr lang="en-US" sz="3200" kern="0" dirty="0">
              <a:solidFill>
                <a:srgbClr val="242021"/>
              </a:solidFill>
              <a:latin typeface="Times New Roman" panose="02020603050405020304" pitchFamily="18" charset="0"/>
              <a:ea typeface="Times New Roman" panose="02020603050405020304" pitchFamily="18" charset="0"/>
            </a:endParaRPr>
          </a:p>
          <a:p>
            <a:pPr algn="just"/>
            <a:r>
              <a:rPr lang="en-US" sz="3200" b="1" kern="0" dirty="0">
                <a:solidFill>
                  <a:srgbClr val="FF0000"/>
                </a:solidFill>
                <a:effectLst/>
                <a:latin typeface="Times New Roman" panose="02020603050405020304" pitchFamily="18" charset="0"/>
                <a:ea typeface="Times New Roman" panose="02020603050405020304" pitchFamily="18" charset="0"/>
              </a:rPr>
              <a:t>Actions a company plans to launch its venture and enter the marketplace</a:t>
            </a:r>
            <a:r>
              <a:rPr lang="en-US" sz="3200" kern="0" dirty="0">
                <a:solidFill>
                  <a:srgbClr val="242021"/>
                </a:solidFill>
                <a:effectLst/>
                <a:latin typeface="Times New Roman" panose="02020603050405020304" pitchFamily="18" charset="0"/>
                <a:ea typeface="Times New Roman" panose="02020603050405020304" pitchFamily="18" charset="0"/>
              </a:rPr>
              <a:t>, in response to or anticipation of changes in its external environment: </a:t>
            </a:r>
            <a:r>
              <a:rPr lang="en-US" sz="3200" b="1" u="sng" kern="0" dirty="0">
                <a:solidFill>
                  <a:srgbClr val="FF0000"/>
                </a:solidFill>
                <a:effectLst/>
                <a:latin typeface="Times New Roman" panose="02020603050405020304" pitchFamily="18" charset="0"/>
                <a:ea typeface="Times New Roman" panose="02020603050405020304" pitchFamily="18" charset="0"/>
              </a:rPr>
              <a:t>the competitive advantage</a:t>
            </a:r>
            <a:r>
              <a:rPr lang="en-US" sz="3200" u="sng" kern="0" dirty="0">
                <a:solidFill>
                  <a:srgbClr val="242021"/>
                </a:solidFill>
                <a:effectLst/>
                <a:latin typeface="Times New Roman" panose="02020603050405020304" pitchFamily="18" charset="0"/>
                <a:ea typeface="Times New Roman" panose="02020603050405020304" pitchFamily="18" charset="0"/>
              </a:rPr>
              <a:t> </a:t>
            </a:r>
            <a:r>
              <a:rPr lang="en-US" sz="3200" kern="0" dirty="0">
                <a:solidFill>
                  <a:srgbClr val="242021"/>
                </a:solidFill>
                <a:effectLst/>
                <a:latin typeface="Times New Roman" panose="02020603050405020304" pitchFamily="18" charset="0"/>
                <a:ea typeface="Times New Roman" panose="02020603050405020304" pitchFamily="18" charset="0"/>
              </a:rPr>
              <a:t>offered by the firm.</a:t>
            </a: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806891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2692" y="1428065"/>
            <a:ext cx="9893651" cy="3539430"/>
          </a:xfrm>
          <a:prstGeom prst="rect">
            <a:avLst/>
          </a:prstGeom>
          <a:noFill/>
        </p:spPr>
        <p:txBody>
          <a:bodyPr wrap="square" rtlCol="0">
            <a:spAutoFit/>
          </a:bodyPr>
          <a:lstStyle/>
          <a:p>
            <a:r>
              <a:rPr lang="en-US" sz="3200" b="1" kern="0" dirty="0">
                <a:solidFill>
                  <a:srgbClr val="242021"/>
                </a:solidFill>
                <a:effectLst/>
                <a:latin typeface="Times New Roman" panose="02020603050405020304" pitchFamily="18" charset="0"/>
                <a:ea typeface="Times New Roman" panose="02020603050405020304" pitchFamily="18" charset="0"/>
              </a:rPr>
              <a:t>Structure</a:t>
            </a:r>
          </a:p>
          <a:p>
            <a:endParaRPr lang="en-US" sz="3200" kern="0" dirty="0">
              <a:solidFill>
                <a:srgbClr val="242021"/>
              </a:solidFill>
              <a:latin typeface="Times New Roman" panose="02020603050405020304" pitchFamily="18" charset="0"/>
              <a:ea typeface="Times New Roman" panose="02020603050405020304" pitchFamily="18" charset="0"/>
            </a:endParaRPr>
          </a:p>
          <a:p>
            <a:pPr marL="457200" indent="-457200" algn="just">
              <a:buFont typeface="Arial" panose="020B0604020202020204" pitchFamily="34" charset="0"/>
              <a:buChar char="•"/>
            </a:pPr>
            <a:r>
              <a:rPr lang="en-US" sz="3200" b="1" kern="0" dirty="0">
                <a:solidFill>
                  <a:srgbClr val="FF0000"/>
                </a:solidFill>
                <a:effectLst/>
                <a:latin typeface="Times New Roman" panose="02020603050405020304" pitchFamily="18" charset="0"/>
                <a:ea typeface="Times New Roman" panose="02020603050405020304" pitchFamily="18" charset="0"/>
              </a:rPr>
              <a:t>Basis for specialization</a:t>
            </a:r>
            <a:r>
              <a:rPr lang="en-US" sz="3200" b="1" kern="0" dirty="0">
                <a:solidFill>
                  <a:srgbClr val="242021"/>
                </a:solidFill>
                <a:effectLst/>
                <a:latin typeface="Times New Roman" panose="02020603050405020304" pitchFamily="18" charset="0"/>
                <a:ea typeface="Times New Roman" panose="02020603050405020304" pitchFamily="18" charset="0"/>
              </a:rPr>
              <a:t> </a:t>
            </a:r>
            <a:r>
              <a:rPr lang="en-US" sz="3200" kern="0" dirty="0">
                <a:solidFill>
                  <a:srgbClr val="242021"/>
                </a:solidFill>
                <a:effectLst/>
                <a:latin typeface="Times New Roman" panose="02020603050405020304" pitchFamily="18" charset="0"/>
                <a:ea typeface="Times New Roman" panose="02020603050405020304" pitchFamily="18" charset="0"/>
              </a:rPr>
              <a:t>and coordination </a:t>
            </a:r>
            <a:r>
              <a:rPr lang="en-US" sz="3200" kern="0" dirty="0">
                <a:solidFill>
                  <a:srgbClr val="FF0000"/>
                </a:solidFill>
                <a:effectLst/>
                <a:latin typeface="Times New Roman" panose="02020603050405020304" pitchFamily="18" charset="0"/>
                <a:ea typeface="Times New Roman" panose="02020603050405020304" pitchFamily="18" charset="0"/>
              </a:rPr>
              <a:t>influenced </a:t>
            </a:r>
            <a:r>
              <a:rPr lang="en-US" sz="3200" kern="0" dirty="0">
                <a:solidFill>
                  <a:srgbClr val="242021"/>
                </a:solidFill>
                <a:effectLst/>
                <a:latin typeface="Times New Roman" panose="02020603050405020304" pitchFamily="18" charset="0"/>
                <a:ea typeface="Times New Roman" panose="02020603050405020304" pitchFamily="18" charset="0"/>
              </a:rPr>
              <a:t>primarily </a:t>
            </a:r>
            <a:r>
              <a:rPr lang="en-US" sz="3200" kern="0" dirty="0">
                <a:solidFill>
                  <a:srgbClr val="FF0000"/>
                </a:solidFill>
                <a:effectLst/>
                <a:latin typeface="Times New Roman" panose="02020603050405020304" pitchFamily="18" charset="0"/>
                <a:ea typeface="Times New Roman" panose="02020603050405020304" pitchFamily="18" charset="0"/>
              </a:rPr>
              <a:t>by </a:t>
            </a:r>
            <a:r>
              <a:rPr lang="en-US" sz="3200" u="sng" kern="0" dirty="0">
                <a:solidFill>
                  <a:srgbClr val="FF0000"/>
                </a:solidFill>
                <a:effectLst/>
                <a:latin typeface="Times New Roman" panose="02020603050405020304" pitchFamily="18" charset="0"/>
                <a:ea typeface="Times New Roman" panose="02020603050405020304" pitchFamily="18" charset="0"/>
              </a:rPr>
              <a:t>strategy</a:t>
            </a:r>
            <a:r>
              <a:rPr lang="en-US" sz="3200" kern="0" dirty="0">
                <a:solidFill>
                  <a:srgbClr val="242021"/>
                </a:solidFill>
                <a:effectLst/>
                <a:latin typeface="Times New Roman" panose="02020603050405020304" pitchFamily="18" charset="0"/>
                <a:ea typeface="Times New Roman" panose="02020603050405020304" pitchFamily="18" charset="0"/>
              </a:rPr>
              <a:t>, </a:t>
            </a:r>
            <a:r>
              <a:rPr lang="en-US" sz="3200" u="sng" kern="0" dirty="0">
                <a:solidFill>
                  <a:srgbClr val="FF0000"/>
                </a:solidFill>
                <a:effectLst/>
                <a:latin typeface="Times New Roman" panose="02020603050405020304" pitchFamily="18" charset="0"/>
                <a:ea typeface="Times New Roman" panose="02020603050405020304" pitchFamily="18" charset="0"/>
              </a:rPr>
              <a:t>firm size</a:t>
            </a:r>
            <a:r>
              <a:rPr lang="en-US" sz="3200" kern="0" dirty="0">
                <a:solidFill>
                  <a:srgbClr val="242021"/>
                </a:solidFill>
                <a:effectLst/>
                <a:latin typeface="Times New Roman" panose="02020603050405020304" pitchFamily="18" charset="0"/>
                <a:ea typeface="Times New Roman" panose="02020603050405020304" pitchFamily="18" charset="0"/>
              </a:rPr>
              <a:t>, and </a:t>
            </a:r>
            <a:r>
              <a:rPr lang="en-US" sz="3200" u="sng" kern="0" dirty="0">
                <a:solidFill>
                  <a:srgbClr val="FF0000"/>
                </a:solidFill>
                <a:effectLst/>
                <a:latin typeface="Times New Roman" panose="02020603050405020304" pitchFamily="18" charset="0"/>
                <a:ea typeface="Times New Roman" panose="02020603050405020304" pitchFamily="18" charset="0"/>
              </a:rPr>
              <a:t>diversity</a:t>
            </a:r>
            <a:r>
              <a:rPr lang="en-US" sz="3200" kern="0" dirty="0">
                <a:solidFill>
                  <a:srgbClr val="242021"/>
                </a:solidFill>
                <a:effectLst/>
                <a:latin typeface="Times New Roman" panose="02020603050405020304" pitchFamily="18" charset="0"/>
                <a:ea typeface="Times New Roman" panose="02020603050405020304" pitchFamily="18" charset="0"/>
              </a:rPr>
              <a:t>. </a:t>
            </a:r>
          </a:p>
          <a:p>
            <a:pPr marL="457200" indent="-457200" algn="just">
              <a:buFont typeface="Arial" panose="020B0604020202020204" pitchFamily="34" charset="0"/>
              <a:buChar char="•"/>
            </a:pPr>
            <a:endParaRPr lang="en-US" sz="3200" kern="0" dirty="0">
              <a:solidFill>
                <a:srgbClr val="242021"/>
              </a:solidFill>
              <a:effectLst/>
              <a:latin typeface="Times New Roman" panose="02020603050405020304" pitchFamily="18" charset="0"/>
              <a:ea typeface="Times New Roman" panose="02020603050405020304" pitchFamily="18" charset="0"/>
            </a:endParaRPr>
          </a:p>
          <a:p>
            <a:pPr marL="457200" indent="-457200" algn="just">
              <a:buFont typeface="Arial" panose="020B0604020202020204" pitchFamily="34" charset="0"/>
              <a:buChar char="•"/>
            </a:pPr>
            <a:r>
              <a:rPr lang="en-US" sz="3200" kern="0" dirty="0">
                <a:solidFill>
                  <a:srgbClr val="242021"/>
                </a:solidFill>
                <a:effectLst/>
                <a:latin typeface="Times New Roman" panose="02020603050405020304" pitchFamily="18" charset="0"/>
                <a:ea typeface="Times New Roman" panose="02020603050405020304" pitchFamily="18" charset="0"/>
              </a:rPr>
              <a:t>The </a:t>
            </a:r>
            <a:r>
              <a:rPr lang="en-US" sz="3200" u="sng" kern="0" dirty="0">
                <a:solidFill>
                  <a:srgbClr val="FF0000"/>
                </a:solidFill>
                <a:effectLst/>
                <a:latin typeface="Times New Roman" panose="02020603050405020304" pitchFamily="18" charset="0"/>
                <a:ea typeface="Times New Roman" panose="02020603050405020304" pitchFamily="18" charset="0"/>
              </a:rPr>
              <a:t>configuration of tasks</a:t>
            </a:r>
            <a:r>
              <a:rPr lang="en-US" sz="3200" kern="0" dirty="0">
                <a:solidFill>
                  <a:srgbClr val="FF0000"/>
                </a:solidFill>
                <a:effectLst/>
                <a:latin typeface="Times New Roman" panose="02020603050405020304" pitchFamily="18" charset="0"/>
                <a:ea typeface="Times New Roman" panose="02020603050405020304" pitchFamily="18" charset="0"/>
              </a:rPr>
              <a:t> </a:t>
            </a:r>
            <a:r>
              <a:rPr lang="en-US" sz="3200" kern="0" dirty="0">
                <a:solidFill>
                  <a:srgbClr val="242021"/>
                </a:solidFill>
                <a:effectLst/>
                <a:latin typeface="Times New Roman" panose="02020603050405020304" pitchFamily="18" charset="0"/>
                <a:ea typeface="Times New Roman" panose="02020603050405020304" pitchFamily="18" charset="0"/>
              </a:rPr>
              <a:t>and </a:t>
            </a:r>
            <a:r>
              <a:rPr lang="en-US" sz="3200" u="sng" kern="0" dirty="0">
                <a:solidFill>
                  <a:srgbClr val="FF0000"/>
                </a:solidFill>
                <a:effectLst/>
                <a:latin typeface="Times New Roman" panose="02020603050405020304" pitchFamily="18" charset="0"/>
                <a:ea typeface="Times New Roman" panose="02020603050405020304" pitchFamily="18" charset="0"/>
              </a:rPr>
              <a:t>individuals/teams </a:t>
            </a:r>
            <a:r>
              <a:rPr lang="en-US" sz="3200" kern="0" dirty="0">
                <a:solidFill>
                  <a:srgbClr val="242021"/>
                </a:solidFill>
                <a:effectLst/>
                <a:latin typeface="Times New Roman" panose="02020603050405020304" pitchFamily="18" charset="0"/>
                <a:ea typeface="Times New Roman" panose="02020603050405020304" pitchFamily="18" charset="0"/>
              </a:rPr>
              <a:t>required to achieve desired performance.</a:t>
            </a: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098878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046988"/>
          </a:xfrm>
          <a:prstGeom prst="rect">
            <a:avLst/>
          </a:prstGeom>
          <a:noFill/>
        </p:spPr>
        <p:txBody>
          <a:bodyPr wrap="square" rtlCol="0">
            <a:spAutoFit/>
          </a:bodyPr>
          <a:lstStyle/>
          <a:p>
            <a:pPr algn="just"/>
            <a:r>
              <a:rPr lang="en-US" sz="3200" b="1" kern="0" dirty="0">
                <a:solidFill>
                  <a:srgbClr val="242021"/>
                </a:solidFill>
                <a:effectLst/>
                <a:latin typeface="Times New Roman" panose="02020603050405020304" pitchFamily="18" charset="0"/>
                <a:ea typeface="Times New Roman" panose="02020603050405020304" pitchFamily="18" charset="0"/>
              </a:rPr>
              <a:t>Systems</a:t>
            </a:r>
          </a:p>
          <a:p>
            <a:pPr algn="just"/>
            <a:endParaRPr lang="en-US" sz="3200" kern="0" dirty="0">
              <a:solidFill>
                <a:srgbClr val="242021"/>
              </a:solidFill>
              <a:latin typeface="Times New Roman" panose="02020603050405020304" pitchFamily="18" charset="0"/>
              <a:ea typeface="Times New Roman" panose="02020603050405020304" pitchFamily="18" charset="0"/>
            </a:endParaRPr>
          </a:p>
          <a:p>
            <a:pPr marL="457200" indent="-457200" algn="just">
              <a:buFont typeface="Arial" panose="020B0604020202020204" pitchFamily="34" charset="0"/>
              <a:buChar char="•"/>
            </a:pPr>
            <a:r>
              <a:rPr lang="en-US" sz="3200" b="1" u="sng" kern="0" dirty="0">
                <a:solidFill>
                  <a:srgbClr val="FF0000"/>
                </a:solidFill>
                <a:effectLst/>
                <a:latin typeface="Times New Roman" panose="02020603050405020304" pitchFamily="18" charset="0"/>
                <a:ea typeface="Times New Roman" panose="02020603050405020304" pitchFamily="18" charset="0"/>
              </a:rPr>
              <a:t>Formal and informal processes and procedures </a:t>
            </a:r>
            <a:r>
              <a:rPr lang="en-US" sz="3200" kern="0" dirty="0">
                <a:solidFill>
                  <a:srgbClr val="FF0000"/>
                </a:solidFill>
                <a:effectLst/>
                <a:latin typeface="Times New Roman" panose="02020603050405020304" pitchFamily="18" charset="0"/>
                <a:ea typeface="Times New Roman" panose="02020603050405020304" pitchFamily="18" charset="0"/>
              </a:rPr>
              <a:t>that</a:t>
            </a:r>
            <a:r>
              <a:rPr lang="en-US" sz="3200" kern="0" dirty="0">
                <a:solidFill>
                  <a:srgbClr val="242021"/>
                </a:solidFill>
                <a:effectLst/>
                <a:latin typeface="Times New Roman" panose="02020603050405020304" pitchFamily="18" charset="0"/>
                <a:ea typeface="Times New Roman" panose="02020603050405020304" pitchFamily="18" charset="0"/>
              </a:rPr>
              <a:t> </a:t>
            </a:r>
            <a:r>
              <a:rPr lang="en-US" sz="3200" kern="0" dirty="0">
                <a:solidFill>
                  <a:srgbClr val="FF0000"/>
                </a:solidFill>
                <a:effectLst/>
                <a:latin typeface="Times New Roman" panose="02020603050405020304" pitchFamily="18" charset="0"/>
                <a:ea typeface="Times New Roman" panose="02020603050405020304" pitchFamily="18" charset="0"/>
              </a:rPr>
              <a:t>support the strategy and structure </a:t>
            </a:r>
            <a:r>
              <a:rPr lang="en-US" sz="3200" kern="0" dirty="0">
                <a:solidFill>
                  <a:srgbClr val="242021"/>
                </a:solidFill>
                <a:effectLst/>
                <a:latin typeface="Times New Roman" panose="02020603050405020304" pitchFamily="18" charset="0"/>
                <a:ea typeface="Times New Roman" panose="02020603050405020304" pitchFamily="18" charset="0"/>
              </a:rPr>
              <a:t>of the firm through launch and growth, </a:t>
            </a:r>
            <a:r>
              <a:rPr lang="en-US" sz="3200" kern="0" dirty="0">
                <a:solidFill>
                  <a:srgbClr val="FF0000"/>
                </a:solidFill>
                <a:effectLst/>
                <a:latin typeface="Times New Roman" panose="02020603050405020304" pitchFamily="18" charset="0"/>
                <a:ea typeface="Times New Roman" panose="02020603050405020304" pitchFamily="18" charset="0"/>
              </a:rPr>
              <a:t>enabling the firm to operate as a well-oiled machine</a:t>
            </a:r>
            <a:r>
              <a:rPr lang="en-US" sz="3200" kern="0" dirty="0">
                <a:solidFill>
                  <a:srgbClr val="242021"/>
                </a:solidFill>
                <a:effectLst/>
                <a:latin typeface="Times New Roman" panose="02020603050405020304" pitchFamily="18" charset="0"/>
                <a:ea typeface="Times New Roman" panose="02020603050405020304" pitchFamily="18" charset="0"/>
              </a:rPr>
              <a:t>.</a:t>
            </a: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65641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2356" y="1338223"/>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64025" y="1293701"/>
            <a:ext cx="9893651" cy="4742901"/>
          </a:xfrm>
          <a:prstGeom prst="rect">
            <a:avLst/>
          </a:prstGeom>
          <a:noFill/>
        </p:spPr>
        <p:txBody>
          <a:bodyPr wrap="square" rtlCol="0">
            <a:spAutoFit/>
          </a:bodyPr>
          <a:lstStyle/>
          <a:p>
            <a:pPr algn="just">
              <a:lnSpc>
                <a:spcPct val="107000"/>
              </a:lnSpc>
            </a:pPr>
            <a:r>
              <a:rPr lang="en-US" sz="3200" b="1"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Style / Culture</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0"/>
              </a:spcAft>
            </a:pPr>
            <a:r>
              <a:rPr lang="en-US" sz="2800" u="sng"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The culture of the organization, consisting of </a:t>
            </a:r>
            <a:r>
              <a:rPr lang="en-US" sz="2800" b="1" u="sng"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two</a:t>
            </a:r>
            <a:r>
              <a:rPr lang="en-US" sz="2800" u="sng"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2800" u="sng"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components:</a:t>
            </a:r>
            <a:endParaRPr lang="en-US" sz="2800" u="sng" kern="100" dirty="0">
              <a:effectLst/>
              <a:latin typeface="Calibri" panose="020F0502020204030204" pitchFamily="34" charset="0"/>
              <a:ea typeface="Calibri" panose="020F0502020204030204" pitchFamily="34" charset="0"/>
              <a:cs typeface="Arial" panose="020B0604020202020204" pitchFamily="34" charset="0"/>
            </a:endParaRPr>
          </a:p>
          <a:p>
            <a:pPr marL="514350" marR="0" indent="-514350" algn="just">
              <a:lnSpc>
                <a:spcPct val="107000"/>
              </a:lnSpc>
              <a:spcBef>
                <a:spcPts val="0"/>
              </a:spcBef>
              <a:spcAft>
                <a:spcPts val="0"/>
              </a:spcAft>
              <a:buFont typeface="+mj-lt"/>
              <a:buAutoNum type="arabicPeriod"/>
            </a:pPr>
            <a:r>
              <a:rPr lang="en-US" sz="3200" b="1"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Organizational Culture</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 </a:t>
            </a:r>
          </a:p>
          <a:p>
            <a:pPr marL="0" marR="0" algn="just">
              <a:lnSpc>
                <a:spcPct val="107000"/>
              </a:lnSpc>
              <a:spcBef>
                <a:spcPts val="0"/>
              </a:spcBef>
              <a:spcAft>
                <a:spcPts val="0"/>
              </a:spcAft>
            </a:pPr>
            <a:r>
              <a:rPr lang="en-US" sz="3200" kern="0" dirty="0">
                <a:solidFill>
                  <a:srgbClr val="242021"/>
                </a:solidFill>
                <a:latin typeface="Times New Roman" panose="02020603050405020304" pitchFamily="18" charset="0"/>
                <a:ea typeface="Times New Roman" panose="02020603050405020304" pitchFamily="18" charset="0"/>
                <a:cs typeface="Arial" panose="020B0604020202020204" pitchFamily="34" charset="0"/>
              </a:rPr>
              <a:t>     -  T</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he </a:t>
            </a:r>
            <a:r>
              <a:rPr lang="en-US" sz="32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dominant values, beliefs, and norms</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 that evolve over time and become relatively enduring features of organizational life. </a:t>
            </a:r>
          </a:p>
          <a:p>
            <a:pPr marL="0" marR="0" algn="just">
              <a:lnSpc>
                <a:spcPct val="107000"/>
              </a:lnSpc>
              <a:spcBef>
                <a:spcPts val="0"/>
              </a:spcBef>
              <a:spcAft>
                <a:spcPts val="0"/>
              </a:spcAft>
            </a:pPr>
            <a:r>
              <a:rPr lang="en-US" sz="3200" kern="0" dirty="0">
                <a:solidFill>
                  <a:srgbClr val="242021"/>
                </a:solidFill>
                <a:latin typeface="Times New Roman" panose="02020603050405020304" pitchFamily="18" charset="0"/>
                <a:ea typeface="Times New Roman" panose="02020603050405020304" pitchFamily="18" charset="0"/>
                <a:cs typeface="Arial" panose="020B0604020202020204" pitchFamily="34" charset="0"/>
              </a:rPr>
              <a:t>     -  </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The </a:t>
            </a:r>
            <a:r>
              <a:rPr lang="en-US" sz="32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founder and start-up team establish these values </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and reward desired performance, </a:t>
            </a:r>
            <a:r>
              <a:rPr lang="en-US" sz="32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leading to shared expectations.</a:t>
            </a:r>
            <a:endParaRPr lang="en-US" sz="32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130440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pPr marL="514350" indent="-514350" algn="just">
              <a:buFont typeface="+mj-lt"/>
              <a:buAutoNum type="arabicPeriod" startAt="2"/>
            </a:pPr>
            <a:r>
              <a:rPr lang="en-US" sz="3200" b="1"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Management Style: </a:t>
            </a:r>
          </a:p>
          <a:p>
            <a:pPr algn="just"/>
            <a:r>
              <a:rPr lang="en-US" sz="3200" b="1" kern="0"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      - </a:t>
            </a:r>
            <a:r>
              <a:rPr lang="en-US" sz="32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behavior of managers: what they expect and reinforce. </a:t>
            </a:r>
          </a:p>
          <a:p>
            <a:pPr marL="457200" indent="-457200" algn="just">
              <a:buFontTx/>
              <a:buChar char="-"/>
            </a:pP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What does the founder and management team focus on? </a:t>
            </a:r>
          </a:p>
          <a:p>
            <a:pPr algn="just"/>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   What matters to them ? and </a:t>
            </a:r>
          </a:p>
          <a:p>
            <a:pPr algn="just"/>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  How do they carry out the mission and values of the company?</a:t>
            </a:r>
            <a:endParaRPr lang="en-US" sz="3200" kern="100" dirty="0">
              <a:effectLst/>
              <a:latin typeface="Calibri" panose="020F0502020204030204" pitchFamily="34" charset="0"/>
              <a:ea typeface="Calibri" panose="020F0502020204030204" pitchFamily="34" charset="0"/>
              <a:cs typeface="Arial" panose="020B0604020202020204" pitchFamily="34" charset="0"/>
            </a:endParaRP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349541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745384"/>
          </a:xfrm>
          <a:prstGeom prst="rect">
            <a:avLst/>
          </a:prstGeom>
          <a:noFill/>
        </p:spPr>
        <p:txBody>
          <a:bodyPr wrap="square" rtlCol="0">
            <a:spAutoFit/>
          </a:bodyPr>
          <a:lstStyle/>
          <a:p>
            <a:pPr marL="0" marR="0" algn="just">
              <a:lnSpc>
                <a:spcPct val="107000"/>
              </a:lnSpc>
              <a:spcBef>
                <a:spcPts val="0"/>
              </a:spcBef>
              <a:spcAft>
                <a:spcPts val="0"/>
              </a:spcAft>
            </a:pPr>
            <a:r>
              <a:rPr lang="en-US" sz="3200" b="1"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Staff</a:t>
            </a:r>
          </a:p>
          <a:p>
            <a:pPr marL="0" marR="0" algn="just">
              <a:lnSpc>
                <a:spcPct val="107000"/>
              </a:lnSpc>
              <a:spcBef>
                <a:spcPts val="0"/>
              </a:spcBef>
              <a:spcAft>
                <a:spcPts val="0"/>
              </a:spcAft>
            </a:pPr>
            <a:endParaRPr lang="en-US" sz="3200" kern="0" dirty="0">
              <a:solidFill>
                <a:srgbClr val="242021"/>
              </a:solidFill>
              <a:latin typeface="Times New Roman" panose="02020603050405020304" pitchFamily="18" charset="0"/>
              <a:ea typeface="Times New Roman" panose="02020603050405020304" pitchFamily="18" charset="0"/>
              <a:cs typeface="Arial" panose="020B0604020202020204" pitchFamily="34" charset="0"/>
            </a:endParaRPr>
          </a:p>
          <a:p>
            <a:pPr marL="457200" marR="0" indent="-457200" algn="just">
              <a:lnSpc>
                <a:spcPct val="107000"/>
              </a:lnSpc>
              <a:spcBef>
                <a:spcPts val="0"/>
              </a:spcBef>
              <a:spcAft>
                <a:spcPts val="0"/>
              </a:spcAft>
              <a:buFont typeface="Arial" panose="020B0604020202020204" pitchFamily="34" charset="0"/>
              <a:buChar char="•"/>
            </a:pP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The </a:t>
            </a:r>
            <a:r>
              <a:rPr lang="en-US" sz="32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people in the company </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and </a:t>
            </a:r>
            <a:r>
              <a:rPr lang="en-US" sz="32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processes used to develop managers and employees</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 </a:t>
            </a:r>
          </a:p>
          <a:p>
            <a:pPr marL="457200" indent="-457200" algn="just">
              <a:lnSpc>
                <a:spcPct val="107000"/>
              </a:lnSpc>
              <a:buFont typeface="Arial" panose="020B0604020202020204" pitchFamily="34" charset="0"/>
              <a:buChar char="•"/>
            </a:pPr>
            <a:r>
              <a:rPr lang="en-US" sz="3200" kern="0" dirty="0">
                <a:solidFill>
                  <a:srgbClr val="242021"/>
                </a:solidFill>
                <a:latin typeface="Times New Roman" panose="02020603050405020304" pitchFamily="18" charset="0"/>
                <a:ea typeface="Times New Roman" panose="02020603050405020304" pitchFamily="18" charset="0"/>
                <a:cs typeface="Arial" panose="020B0604020202020204" pitchFamily="34" charset="0"/>
              </a:rPr>
              <a:t>Career development opportunities in the company.</a:t>
            </a:r>
            <a:endParaRPr lang="en-US" sz="3200" kern="100" dirty="0">
              <a:latin typeface="Calibri" panose="020F0502020204030204" pitchFamily="34" charset="0"/>
              <a:ea typeface="Calibri" panose="020F0502020204030204" pitchFamily="34" charset="0"/>
              <a:cs typeface="Arial" panose="020B0604020202020204" pitchFamily="34" charset="0"/>
            </a:endParaRPr>
          </a:p>
          <a:p>
            <a:pPr marL="457200" marR="0" indent="-457200" algn="just">
              <a:lnSpc>
                <a:spcPct val="107000"/>
              </a:lnSpc>
              <a:spcBef>
                <a:spcPts val="0"/>
              </a:spcBef>
              <a:spcAft>
                <a:spcPts val="0"/>
              </a:spcAft>
              <a:buFont typeface="Arial" panose="020B0604020202020204" pitchFamily="34" charset="0"/>
              <a:buChar char="•"/>
            </a:pP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How are </a:t>
            </a:r>
            <a:r>
              <a:rPr lang="en-US" sz="3200" u="sng"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newcomers introduced to the company’s way </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of doing things (</a:t>
            </a:r>
            <a:r>
              <a:rPr lang="en-US" sz="3200" b="1"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Socialization)?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78329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228000"/>
          </a:xfrm>
          <a:prstGeom prst="rect">
            <a:avLst/>
          </a:prstGeom>
          <a:noFill/>
        </p:spPr>
        <p:txBody>
          <a:bodyPr wrap="square" rtlCol="0">
            <a:spAutoFit/>
          </a:bodyPr>
          <a:lstStyle/>
          <a:p>
            <a:pPr marL="0" marR="0">
              <a:lnSpc>
                <a:spcPct val="107000"/>
              </a:lnSpc>
              <a:spcBef>
                <a:spcPts val="0"/>
              </a:spcBef>
              <a:spcAft>
                <a:spcPts val="0"/>
              </a:spcAft>
            </a:pPr>
            <a:r>
              <a:rPr lang="en-US" sz="3200" b="1"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Skills</a:t>
            </a:r>
          </a:p>
          <a:p>
            <a:pPr marL="0" marR="0">
              <a:lnSpc>
                <a:spcPct val="107000"/>
              </a:lnSpc>
              <a:spcBef>
                <a:spcPts val="0"/>
              </a:spcBef>
              <a:spcAft>
                <a:spcPts val="0"/>
              </a:spcAft>
            </a:pPr>
            <a:endParaRPr lang="en-US" sz="3200" kern="0" dirty="0">
              <a:solidFill>
                <a:srgbClr val="242021"/>
              </a:solidFill>
              <a:latin typeface="Times New Roman" panose="02020603050405020304" pitchFamily="18" charset="0"/>
              <a:ea typeface="Times New Roman" panose="02020603050405020304" pitchFamily="18" charset="0"/>
              <a:cs typeface="Arial" panose="020B0604020202020204" pitchFamily="34" charset="0"/>
            </a:endParaRPr>
          </a:p>
          <a:p>
            <a:pPr marL="457200" marR="0" indent="-457200" algn="just">
              <a:lnSpc>
                <a:spcPct val="107000"/>
              </a:lnSpc>
              <a:spcBef>
                <a:spcPts val="0"/>
              </a:spcBef>
              <a:spcAft>
                <a:spcPts val="0"/>
              </a:spcAft>
              <a:buFont typeface="Arial" panose="020B0604020202020204" pitchFamily="34" charset="0"/>
              <a:buChar char="•"/>
            </a:pP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The </a:t>
            </a:r>
            <a:r>
              <a:rPr lang="en-US" sz="3200" b="1"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distinctive competences</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a:t>
            </a:r>
          </a:p>
          <a:p>
            <a:pPr marL="457200" marR="0" indent="-457200" algn="just">
              <a:lnSpc>
                <a:spcPct val="107000"/>
              </a:lnSpc>
              <a:spcBef>
                <a:spcPts val="0"/>
              </a:spcBef>
              <a:spcAft>
                <a:spcPts val="0"/>
              </a:spcAft>
              <a:buFont typeface="Arial" panose="020B0604020202020204" pitchFamily="34" charset="0"/>
              <a:buChar char="•"/>
            </a:pP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what the company does best, ways of expanding or shifting competences </a:t>
            </a:r>
            <a:r>
              <a:rPr lang="en-US" sz="32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as the firm moves from start-up to early growth, maturation, and reinvention</a:t>
            </a:r>
            <a:r>
              <a:rPr lang="en-US" sz="32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432928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12628"/>
          </a:xfrm>
          <a:prstGeom prst="rect">
            <a:avLst/>
          </a:prstGeom>
          <a:noFill/>
        </p:spPr>
        <p:txBody>
          <a:bodyPr wrap="square" rtlCol="0">
            <a:spAutoFit/>
          </a:bodyPr>
          <a:lstStyle/>
          <a:p>
            <a:pPr>
              <a:lnSpc>
                <a:spcPct val="107000"/>
              </a:lnSpc>
            </a:pPr>
            <a:r>
              <a:rPr lang="en-US" sz="3600" b="1"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Shared Values/Superordinate Goals</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a:lnSpc>
                <a:spcPct val="107000"/>
              </a:lnSpc>
              <a:spcBef>
                <a:spcPts val="0"/>
              </a:spcBef>
              <a:spcAft>
                <a:spcPts val="0"/>
              </a:spcAft>
            </a:pPr>
            <a:r>
              <a:rPr lang="en-US" sz="3600" b="1"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Guiding concepts: </a:t>
            </a:r>
          </a:p>
          <a:p>
            <a:pPr marL="571500" marR="0" indent="-571500" algn="just">
              <a:lnSpc>
                <a:spcPct val="107000"/>
              </a:lnSpc>
              <a:spcBef>
                <a:spcPts val="0"/>
              </a:spcBef>
              <a:spcAft>
                <a:spcPts val="0"/>
              </a:spcAft>
              <a:buFont typeface="Arial" panose="020B0604020202020204" pitchFamily="34" charset="0"/>
              <a:buChar char="•"/>
            </a:pPr>
            <a:r>
              <a:rPr lang="en-US" sz="36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What is important to the founders</a:t>
            </a:r>
            <a:r>
              <a:rPr lang="en-US" sz="36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 </a:t>
            </a:r>
          </a:p>
          <a:p>
            <a:pPr marL="571500" marR="0" indent="-571500" algn="just">
              <a:lnSpc>
                <a:spcPct val="107000"/>
              </a:lnSpc>
              <a:spcBef>
                <a:spcPts val="0"/>
              </a:spcBef>
              <a:spcAft>
                <a:spcPts val="0"/>
              </a:spcAft>
              <a:buFont typeface="Arial" panose="020B0604020202020204" pitchFamily="34" charset="0"/>
              <a:buChar char="•"/>
            </a:pPr>
            <a:r>
              <a:rPr lang="en-US" sz="36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The </a:t>
            </a:r>
            <a:r>
              <a:rPr lang="en-US" sz="36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principles guiding the business to meet its stated goals. </a:t>
            </a:r>
          </a:p>
          <a:p>
            <a:pPr marL="571500" marR="0" indent="-571500" algn="just">
              <a:lnSpc>
                <a:spcPct val="107000"/>
              </a:lnSpc>
              <a:spcBef>
                <a:spcPts val="0"/>
              </a:spcBef>
              <a:spcAft>
                <a:spcPts val="0"/>
              </a:spcAft>
              <a:buFont typeface="Arial" panose="020B0604020202020204" pitchFamily="34" charset="0"/>
              <a:buChar char="•"/>
            </a:pPr>
            <a:r>
              <a:rPr lang="en-US" sz="3600" kern="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As the firm grows, values and goals are shared and understood</a:t>
            </a:r>
            <a:r>
              <a:rPr lang="en-US" sz="3600" kern="0" dirty="0">
                <a:solidFill>
                  <a:srgbClr val="242021"/>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3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038856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9206"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marL="514350" indent="-514350" algn="just">
              <a:buFont typeface="+mj-lt"/>
              <a:buAutoNum type="arabicPeriod"/>
            </a:pPr>
            <a:r>
              <a:rPr lang="en-US" sz="3200" b="0" i="0" dirty="0">
                <a:solidFill>
                  <a:srgbClr val="242021"/>
                </a:solidFill>
                <a:effectLst/>
                <a:highlight>
                  <a:srgbClr val="FFFF00"/>
                </a:highlight>
                <a:latin typeface="Minion-Regular"/>
              </a:rPr>
              <a:t>The </a:t>
            </a:r>
            <a:r>
              <a:rPr lang="en-US" sz="3200" b="1" i="0" dirty="0">
                <a:solidFill>
                  <a:srgbClr val="242021"/>
                </a:solidFill>
                <a:effectLst/>
                <a:highlight>
                  <a:srgbClr val="FFFF00"/>
                </a:highlight>
                <a:latin typeface="Minion-Regular"/>
              </a:rPr>
              <a:t>hard S’s </a:t>
            </a:r>
            <a:r>
              <a:rPr lang="en-US" sz="3200" b="0" i="0" dirty="0">
                <a:solidFill>
                  <a:srgbClr val="242021"/>
                </a:solidFill>
                <a:effectLst/>
                <a:highlight>
                  <a:srgbClr val="FFFF00"/>
                </a:highlight>
                <a:latin typeface="Minion-Regular"/>
              </a:rPr>
              <a:t>(</a:t>
            </a:r>
            <a:r>
              <a:rPr lang="en-US" sz="3200" b="1" i="0" dirty="0">
                <a:solidFill>
                  <a:srgbClr val="242021"/>
                </a:solidFill>
                <a:effectLst/>
                <a:highlight>
                  <a:srgbClr val="FFFF00"/>
                </a:highlight>
                <a:latin typeface="Minion-Regular"/>
              </a:rPr>
              <a:t>S</a:t>
            </a:r>
            <a:r>
              <a:rPr lang="en-US" sz="3200" b="0" i="0" dirty="0">
                <a:solidFill>
                  <a:srgbClr val="242021"/>
                </a:solidFill>
                <a:effectLst/>
                <a:highlight>
                  <a:srgbClr val="FFFF00"/>
                </a:highlight>
                <a:latin typeface="Minion-Regular"/>
              </a:rPr>
              <a:t>trategy, </a:t>
            </a:r>
            <a:r>
              <a:rPr lang="en-US" sz="3200" b="1" i="0" dirty="0">
                <a:solidFill>
                  <a:srgbClr val="242021"/>
                </a:solidFill>
                <a:effectLst/>
                <a:highlight>
                  <a:srgbClr val="FFFF00"/>
                </a:highlight>
                <a:latin typeface="Minion-Regular"/>
              </a:rPr>
              <a:t>S</a:t>
            </a:r>
            <a:r>
              <a:rPr lang="en-US" sz="3200" b="0" i="0" dirty="0">
                <a:solidFill>
                  <a:srgbClr val="242021"/>
                </a:solidFill>
                <a:effectLst/>
                <a:highlight>
                  <a:srgbClr val="FFFF00"/>
                </a:highlight>
                <a:latin typeface="Minion-Regular"/>
              </a:rPr>
              <a:t>tructure, and </a:t>
            </a:r>
            <a:r>
              <a:rPr lang="en-US" sz="3200" b="1" i="0" dirty="0">
                <a:solidFill>
                  <a:srgbClr val="242021"/>
                </a:solidFill>
                <a:effectLst/>
                <a:highlight>
                  <a:srgbClr val="FFFF00"/>
                </a:highlight>
                <a:latin typeface="Minion-Regular"/>
              </a:rPr>
              <a:t>S</a:t>
            </a:r>
            <a:r>
              <a:rPr lang="en-US" sz="3200" b="0" i="0" dirty="0">
                <a:solidFill>
                  <a:srgbClr val="242021"/>
                </a:solidFill>
                <a:effectLst/>
                <a:highlight>
                  <a:srgbClr val="FFFF00"/>
                </a:highlight>
                <a:latin typeface="Minion-Regular"/>
              </a:rPr>
              <a:t>ystems):</a:t>
            </a:r>
          </a:p>
          <a:p>
            <a:pPr algn="just"/>
            <a:endParaRPr lang="en-US" sz="3200" b="0" i="0" dirty="0">
              <a:solidFill>
                <a:srgbClr val="242021"/>
              </a:solidFill>
              <a:effectLst/>
              <a:latin typeface="Minion-Regular"/>
            </a:endParaRPr>
          </a:p>
          <a:p>
            <a:pPr algn="just"/>
            <a:r>
              <a:rPr lang="en-US" sz="3200" dirty="0">
                <a:solidFill>
                  <a:srgbClr val="242021"/>
                </a:solidFill>
                <a:latin typeface="Minion-Regular"/>
              </a:rPr>
              <a:t>    -</a:t>
            </a:r>
            <a:r>
              <a:rPr lang="en-US" sz="3200" b="0" i="0" dirty="0">
                <a:solidFill>
                  <a:srgbClr val="242021"/>
                </a:solidFill>
                <a:effectLst/>
                <a:latin typeface="Minion-Regular"/>
              </a:rPr>
              <a:t> are fairly </a:t>
            </a:r>
            <a:r>
              <a:rPr lang="en-US" sz="3200" b="0" i="0" dirty="0">
                <a:solidFill>
                  <a:srgbClr val="FF0000"/>
                </a:solidFill>
                <a:effectLst/>
                <a:latin typeface="Minion-Regular"/>
              </a:rPr>
              <a:t>easy to identify</a:t>
            </a:r>
            <a:r>
              <a:rPr lang="en-US" sz="3200" b="0" i="0" dirty="0">
                <a:solidFill>
                  <a:srgbClr val="242021"/>
                </a:solidFill>
                <a:effectLst/>
                <a:latin typeface="Minion-Regular"/>
              </a:rPr>
              <a:t>. </a:t>
            </a:r>
          </a:p>
          <a:p>
            <a:pPr algn="just"/>
            <a:r>
              <a:rPr lang="en-US" sz="3200" dirty="0">
                <a:solidFill>
                  <a:srgbClr val="242021"/>
                </a:solidFill>
                <a:latin typeface="Minion-Regular"/>
              </a:rPr>
              <a:t>    - </a:t>
            </a:r>
            <a:r>
              <a:rPr lang="en-US" sz="3200" b="0" i="0" dirty="0">
                <a:solidFill>
                  <a:srgbClr val="242021"/>
                </a:solidFill>
                <a:effectLst/>
                <a:latin typeface="Minion-Regular"/>
              </a:rPr>
              <a:t>They can be </a:t>
            </a:r>
            <a:r>
              <a:rPr lang="en-US" sz="3200" b="0" i="0" dirty="0">
                <a:solidFill>
                  <a:srgbClr val="FF0000"/>
                </a:solidFill>
                <a:effectLst/>
                <a:latin typeface="Minion-Regular"/>
              </a:rPr>
              <a:t>found in:</a:t>
            </a:r>
          </a:p>
          <a:p>
            <a:pPr marL="514350" indent="-514350" algn="just">
              <a:buFont typeface="+mj-lt"/>
              <a:buAutoNum type="alphaLcParenR"/>
            </a:pPr>
            <a:r>
              <a:rPr lang="en-US" sz="3200" b="0" i="0" dirty="0">
                <a:solidFill>
                  <a:srgbClr val="FF0000"/>
                </a:solidFill>
                <a:effectLst/>
                <a:latin typeface="Minion-Regular"/>
              </a:rPr>
              <a:t> companies’ </a:t>
            </a:r>
            <a:r>
              <a:rPr lang="en-US" sz="3200" b="1" i="0" dirty="0">
                <a:solidFill>
                  <a:srgbClr val="FF0000"/>
                </a:solidFill>
                <a:effectLst/>
                <a:latin typeface="Minion-Regular"/>
              </a:rPr>
              <a:t>strategy statements</a:t>
            </a:r>
            <a:r>
              <a:rPr lang="en-US" sz="3200" b="0" i="0" dirty="0">
                <a:solidFill>
                  <a:srgbClr val="FF0000"/>
                </a:solidFill>
                <a:effectLst/>
                <a:latin typeface="Minion-Regular"/>
              </a:rPr>
              <a:t>,</a:t>
            </a:r>
          </a:p>
          <a:p>
            <a:pPr marL="514350" indent="-514350" algn="just">
              <a:buFont typeface="+mj-lt"/>
              <a:buAutoNum type="alphaLcParenR"/>
            </a:pPr>
            <a:r>
              <a:rPr lang="en-US" sz="3200" b="0" i="0" dirty="0">
                <a:solidFill>
                  <a:srgbClr val="FF0000"/>
                </a:solidFill>
                <a:effectLst/>
                <a:latin typeface="Minion-Regular"/>
              </a:rPr>
              <a:t> </a:t>
            </a:r>
            <a:r>
              <a:rPr lang="en-US" sz="3200" b="1" i="0" dirty="0">
                <a:solidFill>
                  <a:srgbClr val="FF0000"/>
                </a:solidFill>
                <a:effectLst/>
                <a:latin typeface="Minion-Regular"/>
              </a:rPr>
              <a:t>corporate plans</a:t>
            </a:r>
            <a:r>
              <a:rPr lang="en-US" sz="3200" b="0" i="0" dirty="0">
                <a:solidFill>
                  <a:srgbClr val="FF0000"/>
                </a:solidFill>
                <a:effectLst/>
                <a:latin typeface="Minion-Regular"/>
              </a:rPr>
              <a:t>,</a:t>
            </a:r>
          </a:p>
          <a:p>
            <a:pPr marL="514350" indent="-514350" algn="just">
              <a:buFont typeface="+mj-lt"/>
              <a:buAutoNum type="alphaLcParenR"/>
            </a:pPr>
            <a:r>
              <a:rPr lang="en-US" sz="3200" b="0" i="0" dirty="0">
                <a:solidFill>
                  <a:srgbClr val="FF0000"/>
                </a:solidFill>
                <a:effectLst/>
                <a:latin typeface="Minion-Regular"/>
              </a:rPr>
              <a:t> </a:t>
            </a:r>
            <a:r>
              <a:rPr lang="en-US" sz="3200" b="1" i="0" dirty="0">
                <a:solidFill>
                  <a:srgbClr val="FF0000"/>
                </a:solidFill>
                <a:effectLst/>
                <a:latin typeface="Minion-Regular"/>
              </a:rPr>
              <a:t>organizational charts</a:t>
            </a:r>
            <a:r>
              <a:rPr lang="en-US" sz="3200" b="0" i="0" dirty="0">
                <a:solidFill>
                  <a:srgbClr val="FF0000"/>
                </a:solidFill>
                <a:effectLst/>
                <a:latin typeface="Minion-Regular"/>
              </a:rPr>
              <a:t>, and</a:t>
            </a:r>
          </a:p>
          <a:p>
            <a:pPr marL="514350" indent="-514350" algn="just">
              <a:buFont typeface="+mj-lt"/>
              <a:buAutoNum type="alphaLcParenR"/>
            </a:pPr>
            <a:r>
              <a:rPr lang="en-US" sz="3200" b="0" i="0" dirty="0">
                <a:solidFill>
                  <a:srgbClr val="FF0000"/>
                </a:solidFill>
                <a:effectLst/>
                <a:latin typeface="Minion-Regular"/>
              </a:rPr>
              <a:t> </a:t>
            </a:r>
            <a:r>
              <a:rPr lang="en-US" sz="3200" b="1" i="0" dirty="0">
                <a:solidFill>
                  <a:srgbClr val="FF0000"/>
                </a:solidFill>
                <a:effectLst/>
                <a:latin typeface="Minion-Regular"/>
              </a:rPr>
              <a:t>other documentations</a:t>
            </a:r>
            <a:r>
              <a:rPr lang="en-US" sz="3200" b="0" i="0" dirty="0">
                <a:solidFill>
                  <a:srgbClr val="FF0000"/>
                </a:solidFill>
                <a:effectLst/>
                <a:latin typeface="Minion-Regular"/>
              </a:rPr>
              <a: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487599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6250A0B6-191E-4A4F-D74D-E646BB2321F7}"/>
              </a:ext>
            </a:extLst>
          </p:cNvPr>
          <p:cNvSpPr txBox="1"/>
          <p:nvPr/>
        </p:nvSpPr>
        <p:spPr>
          <a:xfrm>
            <a:off x="706395" y="1372774"/>
            <a:ext cx="9679459" cy="4031873"/>
          </a:xfrm>
          <a:prstGeom prst="rect">
            <a:avLst/>
          </a:prstGeom>
          <a:noFill/>
        </p:spPr>
        <p:txBody>
          <a:bodyPr wrap="square">
            <a:spAutoFit/>
          </a:bodyPr>
          <a:lstStyle/>
          <a:p>
            <a:pPr algn="just"/>
            <a:r>
              <a:rPr lang="en-US" sz="3200" b="1" i="0" dirty="0">
                <a:solidFill>
                  <a:srgbClr val="FF0000"/>
                </a:solidFill>
                <a:effectLst/>
                <a:highlight>
                  <a:srgbClr val="FFFF00"/>
                </a:highlight>
                <a:latin typeface="Minion-Regular"/>
              </a:rPr>
              <a:t>2. The soft S’s </a:t>
            </a:r>
            <a:r>
              <a:rPr lang="en-US" sz="3200" b="0" i="0" dirty="0">
                <a:solidFill>
                  <a:srgbClr val="242021"/>
                </a:solidFill>
                <a:effectLst/>
                <a:highlight>
                  <a:srgbClr val="FFFF00"/>
                </a:highlight>
                <a:latin typeface="Minion-Regular"/>
              </a:rPr>
              <a:t>(</a:t>
            </a:r>
            <a:r>
              <a:rPr lang="en-US" sz="3200" b="1" i="0" dirty="0">
                <a:solidFill>
                  <a:srgbClr val="242021"/>
                </a:solidFill>
                <a:effectLst/>
                <a:highlight>
                  <a:srgbClr val="FFFF00"/>
                </a:highlight>
                <a:latin typeface="Minion-Regular"/>
              </a:rPr>
              <a:t>S</a:t>
            </a:r>
            <a:r>
              <a:rPr lang="en-US" sz="3200" b="0" i="0" dirty="0">
                <a:solidFill>
                  <a:srgbClr val="242021"/>
                </a:solidFill>
                <a:effectLst/>
                <a:highlight>
                  <a:srgbClr val="FFFF00"/>
                </a:highlight>
                <a:latin typeface="Minion-Regular"/>
              </a:rPr>
              <a:t>tyle, </a:t>
            </a:r>
            <a:r>
              <a:rPr lang="en-US" sz="3200" b="1" i="0" dirty="0">
                <a:solidFill>
                  <a:srgbClr val="242021"/>
                </a:solidFill>
                <a:effectLst/>
                <a:highlight>
                  <a:srgbClr val="FFFF00"/>
                </a:highlight>
                <a:latin typeface="Minion-Regular"/>
              </a:rPr>
              <a:t>S</a:t>
            </a:r>
            <a:r>
              <a:rPr lang="en-US" sz="3200" b="0" i="0" dirty="0">
                <a:solidFill>
                  <a:srgbClr val="242021"/>
                </a:solidFill>
                <a:effectLst/>
                <a:highlight>
                  <a:srgbClr val="FFFF00"/>
                </a:highlight>
                <a:latin typeface="Minion-Regular"/>
              </a:rPr>
              <a:t>taff, </a:t>
            </a:r>
            <a:r>
              <a:rPr lang="en-US" sz="3200" b="1" i="0" dirty="0">
                <a:solidFill>
                  <a:srgbClr val="242021"/>
                </a:solidFill>
                <a:effectLst/>
                <a:highlight>
                  <a:srgbClr val="FFFF00"/>
                </a:highlight>
                <a:latin typeface="Minion-Regular"/>
              </a:rPr>
              <a:t>S</a:t>
            </a:r>
            <a:r>
              <a:rPr lang="en-US" sz="3200" b="0" i="0" dirty="0">
                <a:solidFill>
                  <a:srgbClr val="242021"/>
                </a:solidFill>
                <a:effectLst/>
                <a:highlight>
                  <a:srgbClr val="FFFF00"/>
                </a:highlight>
                <a:latin typeface="Minion-Regular"/>
              </a:rPr>
              <a:t>kills, and </a:t>
            </a:r>
            <a:r>
              <a:rPr lang="en-US" sz="3200" b="1" i="0" dirty="0">
                <a:solidFill>
                  <a:srgbClr val="242021"/>
                </a:solidFill>
                <a:effectLst/>
                <a:highlight>
                  <a:srgbClr val="FFFF00"/>
                </a:highlight>
                <a:latin typeface="Minion-Regular"/>
              </a:rPr>
              <a:t>S</a:t>
            </a:r>
            <a:r>
              <a:rPr lang="en-US" sz="3200" b="0" i="0" dirty="0">
                <a:solidFill>
                  <a:srgbClr val="242021"/>
                </a:solidFill>
                <a:effectLst/>
                <a:highlight>
                  <a:srgbClr val="FFFF00"/>
                </a:highlight>
                <a:latin typeface="Minion-Regular"/>
              </a:rPr>
              <a:t>hared Values/Superordinate Goals): </a:t>
            </a:r>
          </a:p>
          <a:p>
            <a:pPr algn="just"/>
            <a:r>
              <a:rPr lang="en-US" sz="3200" u="sng" dirty="0">
                <a:solidFill>
                  <a:srgbClr val="242021"/>
                </a:solidFill>
                <a:latin typeface="Minion-Regular"/>
              </a:rPr>
              <a:t>They are :</a:t>
            </a:r>
            <a:endParaRPr lang="en-US" sz="3200" b="0" i="0" u="sng" dirty="0">
              <a:solidFill>
                <a:srgbClr val="242021"/>
              </a:solidFill>
              <a:effectLst/>
              <a:latin typeface="Minion-Regular"/>
            </a:endParaRPr>
          </a:p>
          <a:p>
            <a:pPr marL="457200" indent="-457200" algn="just">
              <a:buFontTx/>
              <a:buChar char="-"/>
            </a:pPr>
            <a:r>
              <a:rPr lang="en-US" sz="3200" b="1" i="0" dirty="0">
                <a:solidFill>
                  <a:srgbClr val="FF0000"/>
                </a:solidFill>
                <a:effectLst/>
                <a:latin typeface="Minion-Regular"/>
              </a:rPr>
              <a:t>more embedded in the organization </a:t>
            </a:r>
          </a:p>
          <a:p>
            <a:pPr marL="457200" indent="-457200" algn="just">
              <a:buFontTx/>
              <a:buChar char="-"/>
            </a:pPr>
            <a:r>
              <a:rPr lang="en-US" sz="3200" b="1" i="0" dirty="0">
                <a:solidFill>
                  <a:srgbClr val="FF0000"/>
                </a:solidFill>
                <a:effectLst/>
                <a:latin typeface="Minion-Regular"/>
              </a:rPr>
              <a:t>more challenging to locate</a:t>
            </a:r>
            <a:r>
              <a:rPr lang="en-US" sz="3200" b="0" i="0" dirty="0">
                <a:solidFill>
                  <a:srgbClr val="FF0000"/>
                </a:solidFill>
                <a:effectLst/>
                <a:latin typeface="Minion-Regular"/>
              </a:rPr>
              <a:t>.</a:t>
            </a:r>
            <a:r>
              <a:rPr lang="en-US" sz="3200" b="0" i="0" dirty="0">
                <a:solidFill>
                  <a:srgbClr val="242021"/>
                </a:solidFill>
                <a:effectLst/>
                <a:latin typeface="Minion-Regular"/>
              </a:rPr>
              <a:t> </a:t>
            </a:r>
          </a:p>
          <a:p>
            <a:pPr algn="just"/>
            <a:r>
              <a:rPr lang="en-US" sz="3200" b="0" i="0" dirty="0">
                <a:solidFill>
                  <a:srgbClr val="242021"/>
                </a:solidFill>
                <a:effectLst/>
                <a:latin typeface="Minion-Regular"/>
              </a:rPr>
              <a:t>- </a:t>
            </a:r>
            <a:r>
              <a:rPr lang="en-US" sz="3200" dirty="0">
                <a:solidFill>
                  <a:srgbClr val="242021"/>
                </a:solidFill>
                <a:latin typeface="Minion-Regular"/>
              </a:rPr>
              <a:t> </a:t>
            </a:r>
            <a:r>
              <a:rPr lang="en-US" sz="3200" b="1" i="0" dirty="0">
                <a:solidFill>
                  <a:srgbClr val="FF0000"/>
                </a:solidFill>
                <a:effectLst/>
                <a:latin typeface="Minion-Regular"/>
              </a:rPr>
              <a:t>difficult to describe (</a:t>
            </a:r>
            <a:r>
              <a:rPr lang="en-US" sz="3200" b="0" i="0" u="sng" dirty="0">
                <a:solidFill>
                  <a:srgbClr val="FF0000"/>
                </a:solidFill>
                <a:effectLst/>
                <a:latin typeface="Minion-Regular"/>
              </a:rPr>
              <a:t>because</a:t>
            </a:r>
            <a:r>
              <a:rPr lang="en-US" sz="3200" b="0" i="0" dirty="0">
                <a:solidFill>
                  <a:srgbClr val="FF0000"/>
                </a:solidFill>
                <a:effectLst/>
                <a:latin typeface="Minion-Regular"/>
              </a:rPr>
              <a:t> </a:t>
            </a:r>
            <a:r>
              <a:rPr lang="en-US" sz="3200" b="0" i="0" dirty="0">
                <a:effectLst/>
                <a:latin typeface="Minion-Regular"/>
              </a:rPr>
              <a:t>capabilities, values, and dimensions of the </a:t>
            </a:r>
            <a:r>
              <a:rPr lang="en-US" sz="3200" b="0" i="0" u="sng" dirty="0">
                <a:solidFill>
                  <a:srgbClr val="FF0000"/>
                </a:solidFill>
                <a:effectLst/>
                <a:latin typeface="Minion-Regular"/>
              </a:rPr>
              <a:t>company culture are continuously developing and changing)</a:t>
            </a:r>
            <a:r>
              <a:rPr lang="en-US" sz="3200" b="0" i="0" dirty="0">
                <a:solidFill>
                  <a:srgbClr val="FF0000"/>
                </a:solidFill>
                <a:effectLst/>
                <a:latin typeface="Minion-Regular"/>
              </a:rPr>
              <a:t>.</a:t>
            </a:r>
            <a:r>
              <a:rPr lang="en-US" sz="3200" b="0" i="0" dirty="0">
                <a:solidFill>
                  <a:srgbClr val="242021"/>
                </a:solidFill>
                <a:effectLst/>
                <a:latin typeface="Minion-Regular"/>
              </a:rPr>
              <a:t> </a:t>
            </a:r>
          </a:p>
        </p:txBody>
      </p:sp>
    </p:spTree>
    <p:extLst>
      <p:ext uri="{BB962C8B-B14F-4D97-AF65-F5344CB8AC3E}">
        <p14:creationId xmlns:p14="http://schemas.microsoft.com/office/powerpoint/2010/main" val="28903058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algn="ctr"/>
            <a:r>
              <a:rPr lang="en-US" sz="3200" b="1" i="0" u="sng" dirty="0">
                <a:effectLst/>
                <a:latin typeface="Minion-Regular"/>
              </a:rPr>
              <a:t>The soft S’s (cont.)</a:t>
            </a:r>
          </a:p>
          <a:p>
            <a:pPr algn="ctr"/>
            <a:endParaRPr kumimoji="0" lang="en-US" sz="3200" b="0" i="0" u="sng" strike="noStrike" kern="1200" cap="none" spc="0" normalizeH="0" baseline="0" noProof="0" dirty="0">
              <a:ln>
                <a:noFill/>
              </a:ln>
              <a:effectLst/>
              <a:uLnTx/>
              <a:uFillTx/>
              <a:latin typeface="Minion-Regular"/>
              <a:ea typeface="+mn-ea"/>
              <a:cs typeface="+mn-cs"/>
            </a:endParaRPr>
          </a:p>
          <a:p>
            <a:pPr marL="457200" indent="-457200" algn="just">
              <a:buFont typeface="Arial" panose="020B0604020202020204" pitchFamily="34" charset="0"/>
              <a:buChar char="•"/>
            </a:pPr>
            <a:r>
              <a:rPr kumimoji="0" lang="en-US" sz="3200" b="1" i="0" u="none" strike="noStrike" kern="1200" cap="none" spc="0" normalizeH="0" baseline="0" noProof="0" dirty="0">
                <a:ln>
                  <a:noFill/>
                </a:ln>
                <a:solidFill>
                  <a:srgbClr val="FF0000"/>
                </a:solidFill>
                <a:effectLst/>
                <a:uLnTx/>
                <a:uFillTx/>
                <a:latin typeface="Minion-Regular"/>
                <a:ea typeface="+mn-ea"/>
                <a:cs typeface="+mn-cs"/>
              </a:rPr>
              <a:t>highly determined by the people who work in the organization</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p>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Therefore, it is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much</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more difficult to plan the soft elements.</a:t>
            </a:r>
            <a:endParaRPr kumimoji="0" lang="en-US" sz="3200" b="0" i="0" u="none" strike="noStrike" kern="1200" cap="none" spc="0" normalizeH="0" baseline="0" noProof="0" dirty="0">
              <a:ln>
                <a:noFill/>
              </a:ln>
              <a:solidFill>
                <a:srgbClr val="242021"/>
              </a:solidFill>
              <a:effectLst/>
              <a:uLnTx/>
              <a:uFillTx/>
              <a:latin typeface="Minion-Regular"/>
              <a:ea typeface="+mn-ea"/>
              <a:cs typeface="+mn-cs"/>
            </a:endParaRPr>
          </a:p>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 It is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more difficult to influence the characteristics of the soft elements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a:t>
            </a:r>
          </a:p>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684734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677656"/>
          </a:xfrm>
          <a:prstGeom prst="rect">
            <a:avLst/>
          </a:prstGeom>
          <a:noFill/>
        </p:spPr>
        <p:txBody>
          <a:bodyPr wrap="square" rtlCol="0">
            <a:spAutoFit/>
          </a:bodyPr>
          <a:lstStyle/>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Although the soft factors are below the surface, they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strongly influence the Structures, Strategies, and Systems of the organization</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p>
          <a:p>
            <a:pPr marL="457200" indent="-457200" algn="just">
              <a:buFont typeface="Arial" panose="020B0604020202020204" pitchFamily="34" charset="0"/>
              <a:buChar char="•"/>
            </a:pPr>
            <a:endParaRPr lang="en-US" sz="3600" dirty="0">
              <a:solidFill>
                <a:srgbClr val="242021"/>
              </a:solidFill>
              <a:latin typeface="Minion-Regular"/>
            </a:endParaRPr>
          </a:p>
          <a:p>
            <a:pPr marL="457200" indent="-457200" algn="just">
              <a:buFont typeface="Arial" panose="020B0604020202020204" pitchFamily="34" charset="0"/>
              <a:buChar char="•"/>
            </a:pPr>
            <a:endParaRPr kumimoji="0" lang="en-US" sz="3600" b="0" i="0" u="none" strike="noStrike" kern="1200" cap="none" spc="0" normalizeH="0" baseline="0" noProof="0" dirty="0">
              <a:ln>
                <a:noFill/>
              </a:ln>
              <a:solidFill>
                <a:srgbClr val="242021"/>
              </a:solidFill>
              <a:effectLst/>
              <a:uLnTx/>
              <a:uFillTx/>
              <a:latin typeface="Minion-Regular"/>
              <a:ea typeface="+mn-ea"/>
              <a:cs typeface="+mn-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14837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156966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Effective entrepreneurial organizations </a:t>
            </a:r>
            <a:r>
              <a:rPr kumimoji="0" lang="en-US" sz="3200" i="0" u="sng" strike="noStrike" kern="1200" cap="none" spc="0" normalizeH="0" baseline="0" noProof="0" dirty="0">
                <a:ln>
                  <a:noFill/>
                </a:ln>
                <a:solidFill>
                  <a:srgbClr val="FF0000"/>
                </a:solidFill>
                <a:effectLst/>
                <a:uLnTx/>
                <a:uFillTx/>
                <a:latin typeface="Minion-Regular"/>
                <a:ea typeface="+mn-ea"/>
                <a:cs typeface="+mn-cs"/>
              </a:rPr>
              <a:t>achieve a fit between these seven elements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242021"/>
                </a:solidFill>
                <a:effectLst/>
                <a:uLnTx/>
                <a:uFillTx/>
                <a:latin typeface="Minion-Regular"/>
                <a:ea typeface="+mn-ea"/>
                <a:cs typeface="+mn-cs"/>
              </a:rPr>
              <a:t>If </a:t>
            </a:r>
            <a:r>
              <a:rPr kumimoji="0" lang="en-US" sz="3200" b="1" i="0" u="sng" strike="noStrike" kern="1200" cap="none" spc="0" normalizeH="0" baseline="0" noProof="0" dirty="0">
                <a:ln>
                  <a:noFill/>
                </a:ln>
                <a:solidFill>
                  <a:srgbClr val="242021"/>
                </a:solidFill>
                <a:effectLst/>
                <a:uLnTx/>
                <a:uFillTx/>
                <a:latin typeface="Minion-Regular"/>
                <a:ea typeface="+mn-ea"/>
                <a:cs typeface="+mn-cs"/>
              </a:rPr>
              <a:t>one element changes</a:t>
            </a:r>
            <a:r>
              <a:rPr kumimoji="0" lang="en-US" sz="3200" b="1" i="0" u="none" strike="noStrike" kern="1200" cap="none" spc="0" normalizeH="0" baseline="0" noProof="0" dirty="0">
                <a:ln>
                  <a:noFill/>
                </a:ln>
                <a:solidFill>
                  <a:srgbClr val="242021"/>
                </a:solidFill>
                <a:effectLst/>
                <a:uLnTx/>
                <a:uFillTx/>
                <a:latin typeface="Minion-Regular"/>
                <a:ea typeface="+mn-ea"/>
                <a:cs typeface="+mn-cs"/>
              </a:rPr>
              <a:t>, it </a:t>
            </a:r>
            <a:r>
              <a:rPr kumimoji="0" lang="en-US" sz="3200" b="1" i="0" u="sng" strike="noStrike" kern="1200" cap="none" spc="0" normalizeH="0" baseline="0" noProof="0" dirty="0">
                <a:ln>
                  <a:noFill/>
                </a:ln>
                <a:solidFill>
                  <a:srgbClr val="242021"/>
                </a:solidFill>
                <a:effectLst/>
                <a:uLnTx/>
                <a:uFillTx/>
                <a:latin typeface="Minion-Regular"/>
                <a:ea typeface="+mn-ea"/>
                <a:cs typeface="+mn-cs"/>
              </a:rPr>
              <a:t>affects all the others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679588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242021"/>
                </a:solidFill>
                <a:effectLst/>
                <a:uLnTx/>
                <a:uFillTx/>
                <a:latin typeface="Minion-Regular"/>
                <a:ea typeface="+mn-ea"/>
                <a:cs typeface="+mn-cs"/>
              </a:rPr>
              <a:t>For example</a:t>
            </a:r>
            <a:r>
              <a:rPr lang="en-US" sz="3200" dirty="0">
                <a:solidFill>
                  <a:srgbClr val="242021"/>
                </a:solidFill>
                <a:latin typeface="Minion-Regular"/>
              </a:rPr>
              <a:t>:</a:t>
            </a:r>
            <a:endParaRPr kumimoji="0" lang="en-US" sz="3200" b="0" i="0" u="none" strike="noStrike" kern="1200" cap="none" spc="0" normalizeH="0" baseline="0" noProof="0" dirty="0">
              <a:ln>
                <a:noFill/>
              </a:ln>
              <a:solidFill>
                <a:srgbClr val="242021"/>
              </a:solidFill>
              <a:effectLst/>
              <a:uLnTx/>
              <a:uFillTx/>
              <a:latin typeface="Minion-Regular"/>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sng" strike="noStrike" kern="1200" cap="none" spc="0" normalizeH="0" baseline="0" noProof="0" dirty="0">
                <a:ln>
                  <a:noFill/>
                </a:ln>
                <a:solidFill>
                  <a:srgbClr val="242021"/>
                </a:solidFill>
                <a:effectLst/>
                <a:uLnTx/>
                <a:uFillTx/>
                <a:latin typeface="Minion-Regular"/>
                <a:ea typeface="+mn-ea"/>
                <a:cs typeface="+mn-cs"/>
              </a:rPr>
              <a:t>Integrating new technology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into the business </a:t>
            </a:r>
            <a:r>
              <a:rPr kumimoji="0" lang="en-US" sz="3200" b="1" i="0" u="none" strike="noStrike" kern="1200" cap="none" spc="0" normalizeH="0" baseline="0" noProof="0" dirty="0">
                <a:ln>
                  <a:noFill/>
                </a:ln>
                <a:solidFill>
                  <a:srgbClr val="242021"/>
                </a:solidFill>
                <a:effectLst/>
                <a:uLnTx/>
                <a:uFillTx/>
                <a:latin typeface="Minion-Regular"/>
                <a:ea typeface="+mn-ea"/>
                <a:cs typeface="+mn-cs"/>
              </a:rPr>
              <a:t>influences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r>
              <a:rPr kumimoji="0" lang="en-US" sz="3200" b="0" i="0" u="sng" strike="noStrike" kern="1200" cap="none" spc="0" normalizeH="0" baseline="0" noProof="0" dirty="0">
                <a:ln>
                  <a:noFill/>
                </a:ln>
                <a:solidFill>
                  <a:srgbClr val="242021"/>
                </a:solidFill>
                <a:effectLst/>
                <a:uLnTx/>
                <a:uFillTx/>
                <a:latin typeface="Minion-Regular"/>
                <a:ea typeface="+mn-ea"/>
                <a:cs typeface="+mn-cs"/>
              </a:rPr>
              <a:t>Staff and Skills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in that employees must learn new ways of doing things.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In turn, </a:t>
            </a:r>
            <a:r>
              <a:rPr kumimoji="0" lang="en-US" sz="3200" b="0" i="0" u="sng" strike="noStrike" kern="1200" cap="none" spc="0" normalizeH="0" baseline="0" noProof="0" dirty="0">
                <a:ln>
                  <a:noFill/>
                </a:ln>
                <a:solidFill>
                  <a:srgbClr val="242021"/>
                </a:solidFill>
                <a:effectLst/>
                <a:uLnTx/>
                <a:uFillTx/>
                <a:latin typeface="Minion-Regular"/>
                <a:ea typeface="+mn-ea"/>
                <a:cs typeface="+mn-cs"/>
              </a:rPr>
              <a:t>their performance</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expectations are likely to </a:t>
            </a:r>
            <a:r>
              <a:rPr kumimoji="0" lang="en-US" sz="3200" b="0" i="0" u="sng" strike="noStrike" kern="1200" cap="none" spc="0" normalizeH="0" baseline="0" noProof="0" dirty="0">
                <a:ln>
                  <a:noFill/>
                </a:ln>
                <a:solidFill>
                  <a:srgbClr val="242021"/>
                </a:solidFill>
                <a:effectLst/>
                <a:uLnTx/>
                <a:uFillTx/>
                <a:latin typeface="Minion-Regular"/>
                <a:ea typeface="+mn-ea"/>
                <a:cs typeface="+mn-cs"/>
              </a:rPr>
              <a:t>change</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The </a:t>
            </a:r>
            <a:r>
              <a:rPr kumimoji="0" lang="en-US" sz="3200" b="0" i="0" u="sng" strike="noStrike" kern="1200" cap="none" spc="0" normalizeH="0" baseline="0" noProof="0" dirty="0">
                <a:ln>
                  <a:noFill/>
                </a:ln>
                <a:solidFill>
                  <a:srgbClr val="242021"/>
                </a:solidFill>
                <a:effectLst/>
                <a:uLnTx/>
                <a:uFillTx/>
                <a:latin typeface="Minion-Regular"/>
                <a:ea typeface="+mn-ea"/>
                <a:cs typeface="+mn-cs"/>
              </a:rPr>
              <a:t>interaction with customers may also be different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than it was at start-up.</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894148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60CD6EB4-E527-3F58-A6CC-CE88002CFA84}"/>
              </a:ext>
            </a:extLst>
          </p:cNvPr>
          <p:cNvSpPr txBox="1"/>
          <p:nvPr/>
        </p:nvSpPr>
        <p:spPr>
          <a:xfrm>
            <a:off x="599303" y="1396989"/>
            <a:ext cx="9687697" cy="3816429"/>
          </a:xfrm>
          <a:prstGeom prst="rect">
            <a:avLst/>
          </a:prstGeom>
          <a:noFill/>
        </p:spPr>
        <p:txBody>
          <a:bodyPr wrap="square">
            <a:spAutoFit/>
          </a:bodyPr>
          <a:lstStyle/>
          <a:p>
            <a:pPr marL="457200" indent="-457200" algn="just">
              <a:buFont typeface="Arial" panose="020B0604020202020204" pitchFamily="34" charset="0"/>
              <a:buChar char="•"/>
            </a:pPr>
            <a:r>
              <a:rPr lang="en-US" sz="3200" b="0" i="0" dirty="0">
                <a:solidFill>
                  <a:srgbClr val="242021"/>
                </a:solidFill>
                <a:effectLst/>
                <a:latin typeface="Minion-Regular"/>
              </a:rPr>
              <a:t>As </a:t>
            </a:r>
            <a:r>
              <a:rPr lang="en-US" sz="3200" b="1" i="0" dirty="0">
                <a:solidFill>
                  <a:srgbClr val="FF0000"/>
                </a:solidFill>
                <a:effectLst/>
                <a:latin typeface="Minion-Regular"/>
              </a:rPr>
              <a:t>small firms </a:t>
            </a:r>
            <a:r>
              <a:rPr lang="en-US" sz="3200" b="0" i="0" dirty="0">
                <a:solidFill>
                  <a:srgbClr val="242021"/>
                </a:solidFill>
                <a:effectLst/>
                <a:latin typeface="Minion-Regular"/>
              </a:rPr>
              <a:t>grow and change in response to markets and other demands of their environment, </a:t>
            </a:r>
          </a:p>
          <a:p>
            <a:pPr algn="just"/>
            <a:endParaRPr lang="en-US" sz="3200" u="sng" dirty="0">
              <a:solidFill>
                <a:srgbClr val="242021"/>
              </a:solidFill>
              <a:latin typeface="Minion-Regular"/>
            </a:endParaRPr>
          </a:p>
          <a:p>
            <a:pPr marL="457200" indent="-457200" algn="just">
              <a:buFont typeface="Arial" panose="020B0604020202020204" pitchFamily="34" charset="0"/>
              <a:buChar char="•"/>
            </a:pPr>
            <a:r>
              <a:rPr lang="en-US" sz="3200" b="0" i="0" u="sng" dirty="0">
                <a:solidFill>
                  <a:srgbClr val="FF0000"/>
                </a:solidFill>
                <a:effectLst/>
                <a:latin typeface="Minion-Regular"/>
              </a:rPr>
              <a:t>Many entrepreneurs focus their efforts on the hard S’s</a:t>
            </a:r>
            <a:r>
              <a:rPr lang="en-US" sz="3200" b="0" i="0" dirty="0">
                <a:solidFill>
                  <a:srgbClr val="242021"/>
                </a:solidFill>
                <a:effectLst/>
                <a:latin typeface="Minion-Regular"/>
              </a:rPr>
              <a:t>— </a:t>
            </a:r>
            <a:r>
              <a:rPr lang="en-US" sz="3200" b="1" i="0" dirty="0">
                <a:solidFill>
                  <a:srgbClr val="242021"/>
                </a:solidFill>
                <a:effectLst/>
                <a:latin typeface="Minion-Regular"/>
              </a:rPr>
              <a:t>S</a:t>
            </a:r>
            <a:r>
              <a:rPr lang="en-US" sz="3200" b="0" i="0" dirty="0">
                <a:solidFill>
                  <a:srgbClr val="242021"/>
                </a:solidFill>
                <a:effectLst/>
                <a:latin typeface="Minion-Regular"/>
              </a:rPr>
              <a:t>trategy, </a:t>
            </a:r>
            <a:r>
              <a:rPr lang="en-US" sz="3200" b="1" i="0" dirty="0">
                <a:solidFill>
                  <a:srgbClr val="242021"/>
                </a:solidFill>
                <a:effectLst/>
                <a:latin typeface="Minion-Regular"/>
              </a:rPr>
              <a:t>S</a:t>
            </a:r>
            <a:r>
              <a:rPr lang="en-US" sz="3200" b="0" i="0" dirty="0">
                <a:solidFill>
                  <a:srgbClr val="242021"/>
                </a:solidFill>
                <a:effectLst/>
                <a:latin typeface="Minion-Regular"/>
              </a:rPr>
              <a:t>tructure and </a:t>
            </a:r>
            <a:r>
              <a:rPr lang="en-US" sz="3200" b="1" i="0" dirty="0">
                <a:solidFill>
                  <a:srgbClr val="242021"/>
                </a:solidFill>
                <a:effectLst/>
                <a:latin typeface="Minion-Regular"/>
              </a:rPr>
              <a:t>S</a:t>
            </a:r>
            <a:r>
              <a:rPr lang="en-US" sz="3200" b="0" i="0" dirty="0">
                <a:solidFill>
                  <a:srgbClr val="242021"/>
                </a:solidFill>
                <a:effectLst/>
                <a:latin typeface="Minion-Regular"/>
              </a:rPr>
              <a:t>ystems—</a:t>
            </a:r>
            <a:r>
              <a:rPr lang="en-US" sz="3200" b="1" i="0" dirty="0">
                <a:solidFill>
                  <a:srgbClr val="FF0000"/>
                </a:solidFill>
                <a:effectLst/>
                <a:latin typeface="Minion-Regular"/>
              </a:rPr>
              <a:t>because these are much easier to observe and change</a:t>
            </a:r>
            <a:r>
              <a:rPr lang="en-US" sz="3200" b="0" i="0" dirty="0">
                <a:solidFill>
                  <a:srgbClr val="242021"/>
                </a:solidFill>
                <a:effectLst/>
                <a:latin typeface="Minion-Regular"/>
              </a:rPr>
              <a:t>.</a:t>
            </a:r>
          </a:p>
          <a:p>
            <a:pPr algn="just"/>
            <a:r>
              <a:rPr lang="en-US" sz="3200" b="0" i="0" dirty="0">
                <a:solidFill>
                  <a:srgbClr val="242021"/>
                </a:solidFill>
                <a:effectLst/>
                <a:latin typeface="Minion-Regular"/>
              </a:rPr>
              <a:t> </a:t>
            </a:r>
            <a:br>
              <a:rPr lang="en-US" dirty="0"/>
            </a:br>
            <a:endParaRPr lang="en-US" dirty="0"/>
          </a:p>
        </p:txBody>
      </p:sp>
    </p:spTree>
    <p:extLst>
      <p:ext uri="{BB962C8B-B14F-4D97-AF65-F5344CB8AC3E}">
        <p14:creationId xmlns:p14="http://schemas.microsoft.com/office/powerpoint/2010/main" val="35104029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However, it is just as vital to the survival of the business that entrepreneurs pay attention to the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soft S’s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endParaRPr lang="en-US" sz="3200" dirty="0">
              <a:solidFill>
                <a:srgbClr val="242021"/>
              </a:solidFill>
              <a:latin typeface="Minion-Regular"/>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Skills, Staff, Style, and Shared Values.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0000"/>
              </a:solidFill>
              <a:effectLst/>
              <a:uLnTx/>
              <a:uFillTx/>
              <a:latin typeface="Minion-Regular"/>
              <a:ea typeface="+mn-ea"/>
              <a:cs typeface="+mn-cs"/>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We know from the landmark book, </a:t>
            </a:r>
            <a:r>
              <a:rPr kumimoji="0" lang="en-US" sz="3200" b="0" i="1" u="none" strike="noStrike" kern="1200" cap="none" spc="0" normalizeH="0" baseline="0" noProof="0" dirty="0">
                <a:ln>
                  <a:noFill/>
                </a:ln>
                <a:solidFill>
                  <a:srgbClr val="242021"/>
                </a:solidFill>
                <a:effectLst/>
                <a:uLnTx/>
                <a:uFillTx/>
                <a:latin typeface="Minion-Italic"/>
                <a:ea typeface="+mn-ea"/>
                <a:cs typeface="+mn-cs"/>
              </a:rPr>
              <a:t>In Search of Excellence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(Peters &amp; Waterman, 1982), that most successful businesses work hard at and excel at these soft S’s.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16690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In fact, the </a:t>
            </a:r>
            <a:r>
              <a:rPr kumimoji="0" lang="en-US" sz="3200" b="1" i="0" u="none" strike="noStrike" kern="1200" cap="none" spc="0" normalizeH="0" baseline="0" noProof="0" dirty="0">
                <a:ln>
                  <a:noFill/>
                </a:ln>
                <a:solidFill>
                  <a:srgbClr val="242021"/>
                </a:solidFill>
                <a:effectLst/>
                <a:uLnTx/>
                <a:uFillTx/>
                <a:latin typeface="Minion-Regular"/>
                <a:ea typeface="+mn-ea"/>
                <a:cs typeface="+mn-cs"/>
              </a:rPr>
              <a:t>soft factors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can </a:t>
            </a:r>
            <a:r>
              <a:rPr kumimoji="0" lang="en-US" sz="3200" b="1" i="0" u="none" strike="noStrike" kern="1200" cap="none" spc="0" normalizeH="0" baseline="0" noProof="0" dirty="0">
                <a:ln>
                  <a:noFill/>
                </a:ln>
                <a:solidFill>
                  <a:schemeClr val="accent1">
                    <a:lumMod val="75000"/>
                  </a:schemeClr>
                </a:solidFill>
                <a:effectLst/>
                <a:uLnTx/>
                <a:uFillTx/>
                <a:latin typeface="Minion-Regular"/>
                <a:ea typeface="+mn-ea"/>
                <a:cs typeface="+mn-cs"/>
              </a:rPr>
              <a:t>make</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or </a:t>
            </a:r>
            <a:r>
              <a:rPr kumimoji="0" lang="en-US" sz="3200" b="1" i="0" u="none" strike="noStrike" kern="1200" cap="none" spc="0" normalizeH="0" baseline="0" noProof="0" dirty="0">
                <a:ln>
                  <a:noFill/>
                </a:ln>
                <a:solidFill>
                  <a:schemeClr val="accent2">
                    <a:lumMod val="75000"/>
                  </a:schemeClr>
                </a:solidFill>
                <a:effectLst/>
                <a:uLnTx/>
                <a:uFillTx/>
                <a:latin typeface="Minion-Regular"/>
                <a:ea typeface="+mn-ea"/>
                <a:cs typeface="+mn-cs"/>
              </a:rPr>
              <a:t>break</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 company because </a:t>
            </a:r>
            <a:r>
              <a:rPr kumimoji="0" lang="en-US" sz="3200" b="0" i="0" u="sng" strike="noStrike" kern="1200" cap="none" spc="0" normalizeH="0" baseline="0" noProof="0" dirty="0">
                <a:ln>
                  <a:noFill/>
                </a:ln>
                <a:solidFill>
                  <a:srgbClr val="FF0000"/>
                </a:solidFill>
                <a:effectLst/>
                <a:uLnTx/>
                <a:uFillTx/>
                <a:latin typeface="Minion-Regular"/>
                <a:ea typeface="+mn-ea"/>
                <a:cs typeface="+mn-cs"/>
              </a:rPr>
              <a:t>new structures and strategies are difficult to build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if they rely on entrepreneurial styles and values that are a poor fit with the needs of a changing company. </a:t>
            </a:r>
          </a:p>
          <a:p>
            <a:pPr algn="just"/>
            <a:endParaRPr lang="en-US" sz="3200" dirty="0">
              <a:solidFill>
                <a:srgbClr val="242021"/>
              </a:solidFill>
              <a:latin typeface="Minion-Regular"/>
            </a:endParaRPr>
          </a:p>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FF0000"/>
                </a:solidFill>
                <a:effectLst/>
                <a:uLnTx/>
                <a:uFillTx/>
                <a:latin typeface="Minion-Regular"/>
                <a:ea typeface="+mn-ea"/>
                <a:cs typeface="+mn-cs"/>
              </a:rPr>
              <a:t>These problems often are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visible</a:t>
            </a:r>
            <a:r>
              <a:rPr kumimoji="0" lang="en-US" sz="3200" b="0" i="0" u="none" strike="noStrike" kern="1200" cap="none" spc="0" normalizeH="0" baseline="0" noProof="0" dirty="0">
                <a:ln>
                  <a:noFill/>
                </a:ln>
                <a:solidFill>
                  <a:srgbClr val="FF0000"/>
                </a:solidFill>
                <a:effectLst/>
                <a:uLnTx/>
                <a:uFillTx/>
                <a:latin typeface="Minion-Regular"/>
                <a:ea typeface="+mn-ea"/>
                <a:cs typeface="+mn-cs"/>
              </a:rPr>
              <a:t> in the dissatisfying</a:t>
            </a:r>
            <a:r>
              <a:rPr kumimoji="0" lang="en-US" sz="32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3200" b="0" i="0" u="none" strike="noStrike" kern="1200" cap="none" spc="0" normalizeH="0" baseline="0" noProof="0" dirty="0">
                <a:ln>
                  <a:noFill/>
                </a:ln>
                <a:solidFill>
                  <a:srgbClr val="FF0000"/>
                </a:solidFill>
                <a:effectLst/>
                <a:uLnTx/>
                <a:uFillTx/>
                <a:latin typeface="Minion-Regular"/>
                <a:ea typeface="+mn-ea"/>
                <a:cs typeface="+mn-cs"/>
              </a:rPr>
              <a:t>results of huge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mega-mergers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endParaRPr lang="en-US" sz="32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078178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The lack of success and synergies in such mergers often results from a clash of completely </a:t>
            </a:r>
            <a:r>
              <a:rPr kumimoji="0" lang="en-US" sz="3200" b="1" i="0" u="none" strike="noStrike" kern="1200" cap="none" spc="0" normalizeH="0" baseline="0" noProof="0" dirty="0">
                <a:ln>
                  <a:noFill/>
                </a:ln>
                <a:solidFill>
                  <a:srgbClr val="242021"/>
                </a:solidFill>
                <a:effectLst/>
                <a:uLnTx/>
                <a:uFillTx/>
                <a:latin typeface="Minion-Regular"/>
                <a:ea typeface="+mn-ea"/>
                <a:cs typeface="+mn-cs"/>
              </a:rPr>
              <a:t>different cultures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r>
              <a:rPr kumimoji="0" lang="en-US" sz="3200" b="1" i="0" u="none" strike="noStrike" kern="1200" cap="none" spc="0" normalizeH="0" baseline="0" noProof="0" dirty="0">
                <a:ln>
                  <a:noFill/>
                </a:ln>
                <a:solidFill>
                  <a:srgbClr val="242021"/>
                </a:solidFill>
                <a:effectLst/>
                <a:uLnTx/>
                <a:uFillTx/>
                <a:latin typeface="Minion-Regular"/>
                <a:ea typeface="+mn-ea"/>
                <a:cs typeface="+mn-cs"/>
              </a:rPr>
              <a:t>values, and styles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r>
              <a:rPr kumimoji="0" lang="en-US" sz="3200" b="0" i="0" u="sng" strike="noStrike" kern="1200" cap="none" spc="0" normalizeH="0" baseline="0" noProof="0" dirty="0">
                <a:ln>
                  <a:noFill/>
                </a:ln>
                <a:solidFill>
                  <a:srgbClr val="242021"/>
                </a:solidFill>
                <a:effectLst/>
                <a:uLnTx/>
                <a:uFillTx/>
                <a:latin typeface="Minion-Regular"/>
                <a:ea typeface="+mn-ea"/>
                <a:cs typeface="+mn-cs"/>
              </a:rPr>
              <a:t>which makes it difficult to establish effective common systems and structures</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 </a:t>
            </a:r>
          </a:p>
          <a:p>
            <a:pPr marL="457200" indent="-457200" algn="just">
              <a:buFont typeface="Arial" panose="020B0604020202020204" pitchFamily="34" charset="0"/>
              <a:buChar char="•"/>
            </a:pPr>
            <a:endParaRPr kumimoji="0" lang="en-US" sz="3200" b="0" i="0" u="none" strike="noStrike" kern="1200" cap="none" spc="0" normalizeH="0" baseline="0" noProof="0" dirty="0">
              <a:ln>
                <a:noFill/>
              </a:ln>
              <a:solidFill>
                <a:srgbClr val="242021"/>
              </a:solidFill>
              <a:effectLst/>
              <a:uLnTx/>
              <a:uFillTx/>
              <a:latin typeface="Minion-Regular"/>
              <a:ea typeface="+mn-ea"/>
              <a:cs typeface="+mn-cs"/>
            </a:endParaRPr>
          </a:p>
          <a:p>
            <a:pPr marL="457200" indent="-457200" algn="just">
              <a:buFont typeface="Arial" panose="020B0604020202020204" pitchFamily="34" charset="0"/>
              <a:buChar char="•"/>
            </a:pPr>
            <a:r>
              <a:rPr kumimoji="0" lang="en-US" sz="3200" b="0" i="0" u="none" strike="noStrike" kern="1200" cap="none" spc="0" normalizeH="0" baseline="0" noProof="0" dirty="0">
                <a:ln>
                  <a:noFill/>
                </a:ln>
                <a:solidFill>
                  <a:srgbClr val="242021"/>
                </a:solidFill>
                <a:effectLst/>
                <a:uLnTx/>
                <a:uFillTx/>
                <a:latin typeface="Minion-Regular"/>
                <a:ea typeface="+mn-ea"/>
                <a:cs typeface="+mn-cs"/>
              </a:rPr>
              <a:t>Although many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entrepreneurial firms </a:t>
            </a:r>
            <a:r>
              <a:rPr kumimoji="0" lang="en-US" sz="3200" b="0" i="0" u="none" strike="noStrike" kern="1200" cap="none" spc="0" normalizeH="0" baseline="0" noProof="0" dirty="0">
                <a:ln>
                  <a:noFill/>
                </a:ln>
                <a:solidFill>
                  <a:srgbClr val="242021"/>
                </a:solidFill>
                <a:effectLst/>
                <a:uLnTx/>
                <a:uFillTx/>
                <a:latin typeface="Minion-Regular"/>
                <a:ea typeface="+mn-ea"/>
                <a:cs typeface="+mn-cs"/>
              </a:rPr>
              <a:t>are never involved in mega-mergers, it is never too early in the firm’s life cycle </a:t>
            </a:r>
            <a:r>
              <a:rPr kumimoji="0" lang="en-US" sz="3200" b="1" i="0" u="none" strike="noStrike" kern="1200" cap="none" spc="0" normalizeH="0" baseline="0" noProof="0" dirty="0">
                <a:ln>
                  <a:noFill/>
                </a:ln>
                <a:solidFill>
                  <a:srgbClr val="FF0000"/>
                </a:solidFill>
                <a:effectLst/>
                <a:uLnTx/>
                <a:uFillTx/>
                <a:latin typeface="Minion-Regular"/>
                <a:ea typeface="+mn-ea"/>
                <a:cs typeface="+mn-cs"/>
              </a:rPr>
              <a:t>to pay close attention to the soft S’s and build the new organization in a mindful way.</a:t>
            </a:r>
            <a:endParaRPr lang="en-US" b="1" dirty="0">
              <a:solidFill>
                <a:srgbClr val="FF000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296795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8EA26804-D517-9182-DA2A-6C1E365575C4}"/>
              </a:ext>
            </a:extLst>
          </p:cNvPr>
          <p:cNvPicPr>
            <a:picLocks noChangeAspect="1"/>
          </p:cNvPicPr>
          <p:nvPr/>
        </p:nvPicPr>
        <p:blipFill>
          <a:blip r:embed="rId7"/>
          <a:stretch>
            <a:fillRect/>
          </a:stretch>
        </p:blipFill>
        <p:spPr>
          <a:xfrm>
            <a:off x="1068572" y="1428065"/>
            <a:ext cx="9272820" cy="4234504"/>
          </a:xfrm>
          <a:prstGeom prst="rect">
            <a:avLst/>
          </a:prstGeom>
        </p:spPr>
      </p:pic>
    </p:spTree>
    <p:extLst>
      <p:ext uri="{BB962C8B-B14F-4D97-AF65-F5344CB8AC3E}">
        <p14:creationId xmlns:p14="http://schemas.microsoft.com/office/powerpoint/2010/main" val="2224334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F4ED305-8F2D-665B-8090-2E3A3EBD8049}"/>
              </a:ext>
            </a:extLst>
          </p:cNvPr>
          <p:cNvPicPr>
            <a:picLocks noChangeAspect="1"/>
          </p:cNvPicPr>
          <p:nvPr/>
        </p:nvPicPr>
        <p:blipFill>
          <a:blip r:embed="rId7"/>
          <a:stretch>
            <a:fillRect/>
          </a:stretch>
        </p:blipFill>
        <p:spPr>
          <a:xfrm>
            <a:off x="1593739" y="1483933"/>
            <a:ext cx="8401000" cy="4257110"/>
          </a:xfrm>
          <a:prstGeom prst="rect">
            <a:avLst/>
          </a:prstGeom>
        </p:spPr>
      </p:pic>
    </p:spTree>
    <p:extLst>
      <p:ext uri="{BB962C8B-B14F-4D97-AF65-F5344CB8AC3E}">
        <p14:creationId xmlns:p14="http://schemas.microsoft.com/office/powerpoint/2010/main" val="41291627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9C786367-D3D1-C7F0-1F42-3060C6915931}"/>
              </a:ext>
            </a:extLst>
          </p:cNvPr>
          <p:cNvPicPr>
            <a:picLocks noChangeAspect="1"/>
          </p:cNvPicPr>
          <p:nvPr/>
        </p:nvPicPr>
        <p:blipFill>
          <a:blip r:embed="rId7"/>
          <a:stretch>
            <a:fillRect/>
          </a:stretch>
        </p:blipFill>
        <p:spPr>
          <a:xfrm>
            <a:off x="5702604" y="1358447"/>
            <a:ext cx="4781948" cy="4427730"/>
          </a:xfrm>
          <a:prstGeom prst="rect">
            <a:avLst/>
          </a:prstGeom>
        </p:spPr>
      </p:pic>
      <p:pic>
        <p:nvPicPr>
          <p:cNvPr id="7" name="Picture 6">
            <a:extLst>
              <a:ext uri="{FF2B5EF4-FFF2-40B4-BE49-F238E27FC236}">
                <a16:creationId xmlns:a16="http://schemas.microsoft.com/office/drawing/2014/main" id="{35FC9453-E415-4B11-3B33-C0BA41C25B0C}"/>
              </a:ext>
            </a:extLst>
          </p:cNvPr>
          <p:cNvPicPr>
            <a:picLocks noChangeAspect="1"/>
          </p:cNvPicPr>
          <p:nvPr/>
        </p:nvPicPr>
        <p:blipFill>
          <a:blip r:embed="rId8"/>
          <a:stretch>
            <a:fillRect/>
          </a:stretch>
        </p:blipFill>
        <p:spPr>
          <a:xfrm>
            <a:off x="245859" y="1358447"/>
            <a:ext cx="5512546" cy="4427730"/>
          </a:xfrm>
          <a:prstGeom prst="rect">
            <a:avLst/>
          </a:prstGeom>
        </p:spPr>
      </p:pic>
    </p:spTree>
    <p:extLst>
      <p:ext uri="{BB962C8B-B14F-4D97-AF65-F5344CB8AC3E}">
        <p14:creationId xmlns:p14="http://schemas.microsoft.com/office/powerpoint/2010/main" val="29296503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94622"/>
            <a:ext cx="9893651" cy="4401205"/>
          </a:xfrm>
          <a:prstGeom prst="rect">
            <a:avLst/>
          </a:prstGeom>
          <a:noFill/>
        </p:spPr>
        <p:txBody>
          <a:bodyPr wrap="square" rtlCol="0">
            <a:spAutoFit/>
          </a:bodyPr>
          <a:lstStyle/>
          <a:p>
            <a:pPr algn="ctr"/>
            <a:r>
              <a:rPr lang="en-US" sz="2800" b="1" i="0" dirty="0">
                <a:solidFill>
                  <a:srgbClr val="0070C0"/>
                </a:solidFill>
                <a:effectLst/>
                <a:latin typeface="YouTube Sans"/>
              </a:rPr>
              <a:t>Case Study: McKinsey 7S Framework applied to Tesla</a:t>
            </a:r>
          </a:p>
          <a:p>
            <a:pPr algn="l"/>
            <a:r>
              <a:rPr lang="en-US" sz="2800" b="1" dirty="0">
                <a:latin typeface="YouTube Sans"/>
              </a:rPr>
              <a:t>                                    (Car company Tesla)</a:t>
            </a:r>
          </a:p>
          <a:p>
            <a:pPr marL="514350" indent="-514350" algn="l">
              <a:buAutoNum type="arabicPeriod"/>
            </a:pPr>
            <a:r>
              <a:rPr lang="en-US" sz="2800" b="1" dirty="0">
                <a:latin typeface="YouTube Sans"/>
              </a:rPr>
              <a:t>Strategy:</a:t>
            </a:r>
          </a:p>
          <a:p>
            <a:pPr marL="457200" indent="-457200" algn="l">
              <a:buFont typeface="Arial" panose="020B0604020202020204" pitchFamily="34" charset="0"/>
              <a:buChar char="•"/>
            </a:pPr>
            <a:r>
              <a:rPr lang="en-US" sz="2800" dirty="0">
                <a:latin typeface="YouTube Sans"/>
              </a:rPr>
              <a:t>Clearly defined.</a:t>
            </a:r>
          </a:p>
          <a:p>
            <a:pPr marL="457200" indent="-457200" algn="l">
              <a:buFont typeface="Arial" panose="020B0604020202020204" pitchFamily="34" charset="0"/>
              <a:buChar char="•"/>
            </a:pPr>
            <a:r>
              <a:rPr lang="en-US" sz="2800" dirty="0">
                <a:latin typeface="YouTube Sans"/>
              </a:rPr>
              <a:t>Goal orientation (communicated to all employees and stakeholders).</a:t>
            </a:r>
          </a:p>
          <a:p>
            <a:pPr marL="457200" indent="-457200" algn="l">
              <a:buFont typeface="Arial" panose="020B0604020202020204" pitchFamily="34" charset="0"/>
              <a:buChar char="•"/>
            </a:pPr>
            <a:r>
              <a:rPr lang="en-US" sz="2800" dirty="0">
                <a:latin typeface="YouTube Sans"/>
              </a:rPr>
              <a:t>Competitive (Tesla wants to be the leading company in Electric powered vehicles).</a:t>
            </a:r>
          </a:p>
          <a:p>
            <a:pPr marL="457200" indent="-457200" algn="l">
              <a:buFont typeface="Arial" panose="020B0604020202020204" pitchFamily="34" charset="0"/>
              <a:buChar char="•"/>
            </a:pPr>
            <a:r>
              <a:rPr lang="en-US" sz="2800" dirty="0">
                <a:latin typeface="YouTube Sans"/>
              </a:rPr>
              <a:t>Flexible.</a:t>
            </a:r>
          </a:p>
          <a:p>
            <a:pPr marL="457200" indent="-457200" algn="l">
              <a:buFont typeface="Arial" panose="020B0604020202020204" pitchFamily="34" charset="0"/>
              <a:buChar char="•"/>
            </a:pPr>
            <a:r>
              <a:rPr lang="en-US" sz="2800" dirty="0">
                <a:latin typeface="YouTube Sans"/>
              </a:rPr>
              <a:t>Adaptive.</a:t>
            </a:r>
            <a:endParaRPr lang="en-US" sz="2800"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318620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sz="2800" b="1" i="0" dirty="0">
                <a:solidFill>
                  <a:srgbClr val="0070C0"/>
                </a:solidFill>
                <a:effectLst/>
                <a:latin typeface="YouTube Sans"/>
              </a:rPr>
              <a:t>Case Study: Tesla (cont.)</a:t>
            </a:r>
          </a:p>
          <a:p>
            <a:pPr algn="just"/>
            <a:r>
              <a:rPr lang="en-US" sz="2800" b="1" i="0" dirty="0">
                <a:effectLst/>
                <a:latin typeface="YouTube Sans"/>
              </a:rPr>
              <a:t>2. Structure:</a:t>
            </a:r>
          </a:p>
          <a:p>
            <a:pPr marL="457200" indent="-457200" algn="just">
              <a:buFont typeface="Arial" panose="020B0604020202020204" pitchFamily="34" charset="0"/>
              <a:buChar char="•"/>
            </a:pPr>
            <a:r>
              <a:rPr lang="en-US" sz="2800" b="1" dirty="0">
                <a:latin typeface="YouTube Sans"/>
              </a:rPr>
              <a:t>Hierarchy </a:t>
            </a:r>
          </a:p>
          <a:p>
            <a:pPr algn="just"/>
            <a:r>
              <a:rPr lang="en-US" sz="2800" dirty="0">
                <a:latin typeface="YouTube Sans"/>
              </a:rPr>
              <a:t>            - Tesla is a very flat organizational structure that is supported by learning.</a:t>
            </a:r>
          </a:p>
          <a:p>
            <a:pPr algn="just"/>
            <a:r>
              <a:rPr lang="en-US" sz="2800" dirty="0">
                <a:latin typeface="YouTube Sans"/>
              </a:rPr>
              <a:t>            - There are not a lot of manager levels in between and easy to access to the  senior management.</a:t>
            </a:r>
          </a:p>
          <a:p>
            <a:pPr algn="just"/>
            <a:r>
              <a:rPr lang="en-US" sz="2800" dirty="0">
                <a:latin typeface="YouTube Sans"/>
              </a:rPr>
              <a:t>            - This is the way employees feel more secure &amp; confident.</a:t>
            </a:r>
          </a:p>
          <a:p>
            <a:pPr algn="just"/>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69646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986528"/>
          </a:xfrm>
          <a:prstGeom prst="rect">
            <a:avLst/>
          </a:prstGeom>
          <a:noFill/>
        </p:spPr>
        <p:txBody>
          <a:bodyPr wrap="square" rtlCol="0">
            <a:spAutoFit/>
          </a:bodyPr>
          <a:lstStyle/>
          <a:p>
            <a:pPr algn="just"/>
            <a:r>
              <a:rPr lang="en-US" sz="2800" b="1" i="0" dirty="0">
                <a:solidFill>
                  <a:srgbClr val="0070C0"/>
                </a:solidFill>
                <a:effectLst/>
                <a:latin typeface="YouTube Sans"/>
              </a:rPr>
              <a:t>Case Study: Tesla (cont.)</a:t>
            </a:r>
          </a:p>
          <a:p>
            <a:pPr algn="just"/>
            <a:r>
              <a:rPr lang="en-US" sz="2800" b="1" i="0" dirty="0">
                <a:effectLst/>
                <a:latin typeface="YouTube Sans"/>
              </a:rPr>
              <a:t>2. Structure </a:t>
            </a:r>
            <a:r>
              <a:rPr lang="en-US" sz="2800" i="1" dirty="0">
                <a:effectLst/>
                <a:latin typeface="YouTube Sans"/>
              </a:rPr>
              <a:t>(cont.)</a:t>
            </a:r>
          </a:p>
          <a:p>
            <a:pPr marL="457200" indent="-457200" algn="just">
              <a:buFont typeface="Arial" panose="020B0604020202020204" pitchFamily="34" charset="0"/>
              <a:buChar char="•"/>
            </a:pPr>
            <a:r>
              <a:rPr lang="en-US" sz="2800" b="1" i="0" dirty="0">
                <a:effectLst/>
                <a:latin typeface="YouTube Sans"/>
              </a:rPr>
              <a:t>Coordination ( </a:t>
            </a:r>
            <a:r>
              <a:rPr lang="en-US" sz="2800" i="0" dirty="0">
                <a:effectLst/>
                <a:latin typeface="YouTube Sans"/>
              </a:rPr>
              <a:t>Tesla has a high coordination between different departments and can communicate with everyone easily</a:t>
            </a:r>
            <a:r>
              <a:rPr lang="en-US" sz="2800" b="1" i="0" dirty="0">
                <a:effectLst/>
                <a:latin typeface="YouTube Sans"/>
              </a:rPr>
              <a:t>).</a:t>
            </a:r>
          </a:p>
          <a:p>
            <a:pPr marL="457200" indent="-457200" algn="just">
              <a:buFont typeface="Arial" panose="020B0604020202020204" pitchFamily="34" charset="0"/>
              <a:buChar char="•"/>
            </a:pPr>
            <a:r>
              <a:rPr lang="en-US" sz="2800" b="1" i="0" dirty="0">
                <a:effectLst/>
                <a:latin typeface="YouTube Sans"/>
              </a:rPr>
              <a:t>Teamwork &amp; Team-oriented tasks ( </a:t>
            </a:r>
            <a:r>
              <a:rPr lang="en-US" sz="2800" i="0" dirty="0">
                <a:effectLst/>
                <a:latin typeface="YouTube Sans"/>
              </a:rPr>
              <a:t>Everyone can work in teams</a:t>
            </a:r>
            <a:r>
              <a:rPr lang="en-US" sz="2800" b="1" i="0" dirty="0">
                <a:effectLst/>
                <a:latin typeface="YouTube Sans"/>
              </a:rPr>
              <a:t>).</a:t>
            </a:r>
          </a:p>
          <a:p>
            <a:pPr marL="457200" indent="-457200" algn="just">
              <a:buFont typeface="Arial" panose="020B0604020202020204" pitchFamily="34" charset="0"/>
              <a:buChar char="•"/>
            </a:pPr>
            <a:r>
              <a:rPr lang="en-US" sz="2800" b="1" dirty="0">
                <a:latin typeface="YouTube Sans"/>
              </a:rPr>
              <a:t>Decision making ( </a:t>
            </a:r>
            <a:r>
              <a:rPr lang="en-US" sz="2800" dirty="0">
                <a:latin typeface="YouTube Sans"/>
              </a:rPr>
              <a:t>Tesla does not want only managers and higher precision to speak up, but everyone has the same right to bring up good ideas and make decisions</a:t>
            </a:r>
            <a:r>
              <a:rPr lang="en-US" sz="2800" b="1" dirty="0">
                <a:latin typeface="YouTube Sans"/>
              </a:rPr>
              <a:t>).</a:t>
            </a:r>
            <a:endParaRPr lang="en-US" sz="2800" b="1" i="0" dirty="0">
              <a:effectLst/>
              <a:latin typeface="YouTube Sans"/>
            </a:endParaRPr>
          </a:p>
          <a:p>
            <a:pPr marL="457200" indent="-457200" algn="l">
              <a:buFont typeface="Arial" panose="020B0604020202020204" pitchFamily="34" charset="0"/>
              <a:buChar char="•"/>
            </a:pPr>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181444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986528"/>
          </a:xfrm>
          <a:prstGeom prst="rect">
            <a:avLst/>
          </a:prstGeom>
          <a:noFill/>
        </p:spPr>
        <p:txBody>
          <a:bodyPr wrap="square" rtlCol="0">
            <a:spAutoFit/>
          </a:bodyPr>
          <a:lstStyle/>
          <a:p>
            <a:pPr algn="l"/>
            <a:r>
              <a:rPr lang="en-US" sz="2800" b="1" i="0" dirty="0">
                <a:solidFill>
                  <a:srgbClr val="0070C0"/>
                </a:solidFill>
                <a:effectLst/>
                <a:latin typeface="YouTube Sans"/>
              </a:rPr>
              <a:t>Case Study: Tesla (cont.)</a:t>
            </a:r>
          </a:p>
          <a:p>
            <a:pPr algn="l"/>
            <a:r>
              <a:rPr lang="en-US" sz="2800" b="1" dirty="0">
                <a:latin typeface="YouTube Sans"/>
              </a:rPr>
              <a:t>3. Systems:</a:t>
            </a:r>
          </a:p>
          <a:p>
            <a:pPr marL="457200" indent="-457200" algn="l">
              <a:buFont typeface="Arial" panose="020B0604020202020204" pitchFamily="34" charset="0"/>
              <a:buChar char="•"/>
            </a:pPr>
            <a:r>
              <a:rPr lang="en-US" sz="2800" b="1" dirty="0">
                <a:latin typeface="YouTube Sans"/>
              </a:rPr>
              <a:t>Organizational systems ( </a:t>
            </a:r>
            <a:r>
              <a:rPr lang="en-US" sz="2800" dirty="0">
                <a:latin typeface="YouTube Sans"/>
              </a:rPr>
              <a:t>Systems at Tesla are organizational departmental in nature, including of HRM, Finance, Marketing, Operations, Supply chain Management, Public Relations, Strategic Management</a:t>
            </a:r>
            <a:r>
              <a:rPr lang="en-US" sz="2800" b="1" dirty="0">
                <a:latin typeface="YouTube Sans"/>
              </a:rPr>
              <a:t>).</a:t>
            </a:r>
          </a:p>
          <a:p>
            <a:pPr marL="457200" indent="-457200" algn="l">
              <a:buFont typeface="Arial" panose="020B0604020202020204" pitchFamily="34" charset="0"/>
              <a:buChar char="•"/>
            </a:pPr>
            <a:r>
              <a:rPr lang="en-US" sz="2800" b="1" dirty="0">
                <a:latin typeface="YouTube Sans"/>
              </a:rPr>
              <a:t>Monitoring Tools.</a:t>
            </a:r>
          </a:p>
          <a:p>
            <a:pPr marL="457200" indent="-457200" algn="l">
              <a:buFont typeface="Arial" panose="020B0604020202020204" pitchFamily="34" charset="0"/>
              <a:buChar char="•"/>
            </a:pPr>
            <a:r>
              <a:rPr lang="en-US" sz="2800" b="1" dirty="0">
                <a:latin typeface="YouTube Sans"/>
              </a:rPr>
              <a:t>Evaluation Process.</a:t>
            </a: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5039241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125743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38" y="1257438"/>
            <a:ext cx="9893651" cy="8279190"/>
          </a:xfrm>
          <a:prstGeom prst="rect">
            <a:avLst/>
          </a:prstGeom>
          <a:noFill/>
        </p:spPr>
        <p:txBody>
          <a:bodyPr wrap="square" rtlCol="0">
            <a:spAutoFit/>
          </a:bodyPr>
          <a:lstStyle/>
          <a:p>
            <a:pPr algn="just"/>
            <a:r>
              <a:rPr lang="en-US" sz="2800" b="1" i="0" dirty="0">
                <a:solidFill>
                  <a:srgbClr val="0070C0"/>
                </a:solidFill>
                <a:effectLst/>
                <a:latin typeface="YouTube Sans"/>
              </a:rPr>
              <a:t>Case Study: Tesla (cont.)</a:t>
            </a:r>
          </a:p>
          <a:p>
            <a:pPr algn="just"/>
            <a:r>
              <a:rPr lang="en-US" sz="2800" b="1" i="0" dirty="0">
                <a:solidFill>
                  <a:srgbClr val="00B050"/>
                </a:solidFill>
                <a:effectLst/>
                <a:latin typeface="YouTube Sans"/>
              </a:rPr>
              <a:t>4. Shared Values: </a:t>
            </a:r>
            <a:r>
              <a:rPr lang="en-US" sz="2800" i="0" dirty="0">
                <a:effectLst/>
                <a:latin typeface="YouTube Sans"/>
              </a:rPr>
              <a:t>are the core values &amp; reflect its general work ethics.</a:t>
            </a:r>
          </a:p>
          <a:p>
            <a:pPr algn="just"/>
            <a:r>
              <a:rPr lang="en-US" sz="2800" b="1" u="sng" dirty="0">
                <a:latin typeface="YouTube Sans"/>
              </a:rPr>
              <a:t>In Tesla case, the core values:</a:t>
            </a:r>
          </a:p>
          <a:p>
            <a:pPr marL="457200" indent="-457200" algn="just">
              <a:buFont typeface="Arial" panose="020B0604020202020204" pitchFamily="34" charset="0"/>
              <a:buChar char="•"/>
            </a:pPr>
            <a:r>
              <a:rPr lang="en-US" sz="2400" i="0" dirty="0">
                <a:effectLst/>
                <a:latin typeface="YouTube Sans"/>
              </a:rPr>
              <a:t>Always do your best.</a:t>
            </a:r>
          </a:p>
          <a:p>
            <a:pPr marL="457200" indent="-457200" algn="just">
              <a:buFont typeface="Arial" panose="020B0604020202020204" pitchFamily="34" charset="0"/>
              <a:buChar char="•"/>
            </a:pPr>
            <a:r>
              <a:rPr lang="en-US" sz="2400" dirty="0">
                <a:latin typeface="YouTube Sans"/>
              </a:rPr>
              <a:t>We strive to apply the brightest minds &amp; the best available technologies to every new challenge.</a:t>
            </a:r>
          </a:p>
          <a:p>
            <a:pPr marL="457200" indent="-457200" algn="just">
              <a:buFont typeface="Arial" panose="020B0604020202020204" pitchFamily="34" charset="0"/>
              <a:buChar char="•"/>
            </a:pPr>
            <a:r>
              <a:rPr lang="en-US" sz="2400" dirty="0">
                <a:latin typeface="YouTube Sans"/>
              </a:rPr>
              <a:t>No forecast is perfect but try anyway.</a:t>
            </a:r>
          </a:p>
          <a:p>
            <a:pPr marL="457200" indent="-457200" algn="just">
              <a:buFont typeface="Arial" panose="020B0604020202020204" pitchFamily="34" charset="0"/>
              <a:buChar char="•"/>
            </a:pPr>
            <a:r>
              <a:rPr lang="en-US" sz="2400" dirty="0">
                <a:latin typeface="YouTube Sans"/>
              </a:rPr>
              <a:t>Respect &amp;encourage people.</a:t>
            </a:r>
          </a:p>
          <a:p>
            <a:pPr marL="457200" indent="-457200" algn="just">
              <a:buFont typeface="Arial" panose="020B0604020202020204" pitchFamily="34" charset="0"/>
              <a:buChar char="•"/>
            </a:pPr>
            <a:r>
              <a:rPr lang="en-US" sz="2400" dirty="0">
                <a:latin typeface="YouTube Sans"/>
              </a:rPr>
              <a:t>Always be learning.</a:t>
            </a:r>
          </a:p>
          <a:p>
            <a:pPr marL="457200" indent="-457200" algn="just">
              <a:buFont typeface="Arial" panose="020B0604020202020204" pitchFamily="34" charset="0"/>
              <a:buChar char="•"/>
            </a:pPr>
            <a:r>
              <a:rPr lang="en-US" sz="2400" dirty="0">
                <a:latin typeface="YouTube Sans"/>
              </a:rPr>
              <a:t>Respect the environment.</a:t>
            </a:r>
          </a:p>
          <a:p>
            <a:pPr marL="457200" indent="-457200" algn="l">
              <a:buFont typeface="Arial" panose="020B0604020202020204" pitchFamily="34" charset="0"/>
              <a:buChar char="•"/>
            </a:pPr>
            <a:endParaRPr lang="en-US" sz="2800" dirty="0">
              <a:solidFill>
                <a:srgbClr val="00B050"/>
              </a:solidFill>
              <a:latin typeface="YouTube Sans"/>
            </a:endParaRPr>
          </a:p>
          <a:p>
            <a:pPr algn="l"/>
            <a:endParaRPr lang="en-US" sz="2800" b="1" i="0" dirty="0">
              <a:solidFill>
                <a:srgbClr val="00B05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221725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l"/>
            <a:r>
              <a:rPr lang="en-US" sz="2800" b="1" i="0" dirty="0">
                <a:solidFill>
                  <a:srgbClr val="0070C0"/>
                </a:solidFill>
                <a:effectLst/>
                <a:latin typeface="YouTube Sans"/>
              </a:rPr>
              <a:t>Case Study: Tesla (cont.)</a:t>
            </a:r>
          </a:p>
          <a:p>
            <a:pPr algn="l"/>
            <a:r>
              <a:rPr lang="en-US" sz="2800" b="1" i="0" dirty="0">
                <a:solidFill>
                  <a:srgbClr val="00B050"/>
                </a:solidFill>
                <a:effectLst/>
                <a:latin typeface="YouTube Sans"/>
              </a:rPr>
              <a:t>5. Culture/ Style:</a:t>
            </a:r>
          </a:p>
          <a:p>
            <a:pPr marL="457200" indent="-457200" algn="l">
              <a:buFont typeface="Arial" panose="020B0604020202020204" pitchFamily="34" charset="0"/>
              <a:buChar char="•"/>
            </a:pPr>
            <a:r>
              <a:rPr lang="en-US" sz="2800" b="1" i="0" dirty="0">
                <a:effectLst/>
                <a:latin typeface="YouTube Sans"/>
              </a:rPr>
              <a:t>Culture:</a:t>
            </a:r>
          </a:p>
          <a:p>
            <a:pPr marL="457200" indent="-457200" algn="l">
              <a:buFontTx/>
              <a:buChar char="-"/>
            </a:pPr>
            <a:r>
              <a:rPr lang="en-US" sz="2800" dirty="0">
                <a:latin typeface="YouTube Sans"/>
              </a:rPr>
              <a:t>Tesla celebrates diversity.</a:t>
            </a:r>
          </a:p>
          <a:p>
            <a:pPr marL="457200" indent="-457200" algn="l">
              <a:buFontTx/>
              <a:buChar char="-"/>
            </a:pPr>
            <a:r>
              <a:rPr lang="en-US" sz="2800" i="0" dirty="0">
                <a:effectLst/>
                <a:latin typeface="YouTube Sans"/>
              </a:rPr>
              <a:t>Tesla has internal policies to reduce the number of discriminations.</a:t>
            </a:r>
          </a:p>
          <a:p>
            <a:pPr marL="457200" indent="-457200" algn="l">
              <a:buFontTx/>
              <a:buChar char="-"/>
            </a:pPr>
            <a:r>
              <a:rPr lang="en-US" sz="2800" i="0" dirty="0">
                <a:effectLst/>
                <a:latin typeface="YouTube Sans"/>
              </a:rPr>
              <a:t>Its culture also promotes innovation &amp; creativity.</a:t>
            </a:r>
          </a:p>
          <a:p>
            <a:pPr marL="457200" indent="-457200">
              <a:buFont typeface="Arial" panose="020B0604020202020204" pitchFamily="34" charset="0"/>
              <a:buChar char="•"/>
            </a:pPr>
            <a:r>
              <a:rPr lang="en-US" sz="2800" b="1" i="0" dirty="0">
                <a:effectLst/>
                <a:latin typeface="YouTube Sans"/>
              </a:rPr>
              <a:t> Style:</a:t>
            </a:r>
          </a:p>
          <a:p>
            <a:r>
              <a:rPr lang="en-US" sz="2800" b="1" dirty="0">
                <a:latin typeface="YouTube Sans"/>
              </a:rPr>
              <a:t>- </a:t>
            </a:r>
            <a:r>
              <a:rPr lang="en-US" sz="2800" dirty="0">
                <a:latin typeface="YouTube Sans"/>
              </a:rPr>
              <a:t>Tesla is aimed to provide the most innovative products to its customers, for which it uses the transformational leadership style.</a:t>
            </a:r>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062921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5693866"/>
          </a:xfrm>
          <a:prstGeom prst="rect">
            <a:avLst/>
          </a:prstGeom>
          <a:noFill/>
        </p:spPr>
        <p:txBody>
          <a:bodyPr wrap="square" rtlCol="0">
            <a:spAutoFit/>
          </a:bodyPr>
          <a:lstStyle/>
          <a:p>
            <a:pPr algn="l"/>
            <a:r>
              <a:rPr lang="en-US" sz="2800" b="1" i="0" dirty="0">
                <a:solidFill>
                  <a:srgbClr val="0070C0"/>
                </a:solidFill>
                <a:effectLst/>
                <a:latin typeface="YouTube Sans"/>
              </a:rPr>
              <a:t>Case Study: Tesla (cont.)</a:t>
            </a:r>
          </a:p>
          <a:p>
            <a:pPr marL="457200" indent="-457200" algn="just">
              <a:buFontTx/>
              <a:buChar char="-"/>
            </a:pPr>
            <a:r>
              <a:rPr lang="en-US" sz="2800" dirty="0">
                <a:latin typeface="YouTube Sans"/>
              </a:rPr>
              <a:t>Transformational leadership style is about motivating employees &amp; providing values to them increasing their loyalty to the company.</a:t>
            </a:r>
          </a:p>
          <a:p>
            <a:pPr marL="457200" indent="-457200" algn="l">
              <a:buFontTx/>
              <a:buChar char="-"/>
            </a:pPr>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dirty="0">
              <a:solidFill>
                <a:srgbClr val="0070C0"/>
              </a:solidFill>
              <a:latin typeface="YouTube Sans"/>
            </a:endParaRPr>
          </a:p>
          <a:p>
            <a:pPr algn="l"/>
            <a:endParaRPr lang="en-US" sz="2800" b="1" i="0" dirty="0">
              <a:solidFill>
                <a:srgbClr val="0070C0"/>
              </a:solidFill>
              <a:effectLst/>
              <a:latin typeface="YouTube Sans"/>
            </a:endParaRPr>
          </a:p>
          <a:p>
            <a:pPr algn="l"/>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5626869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57542"/>
            <a:ext cx="9893651" cy="4401205"/>
          </a:xfrm>
          <a:prstGeom prst="rect">
            <a:avLst/>
          </a:prstGeom>
          <a:noFill/>
        </p:spPr>
        <p:txBody>
          <a:bodyPr wrap="square" rtlCol="0">
            <a:spAutoFit/>
          </a:bodyPr>
          <a:lstStyle/>
          <a:p>
            <a:pPr algn="just"/>
            <a:r>
              <a:rPr lang="en-US" sz="2800" b="1" i="0" dirty="0">
                <a:solidFill>
                  <a:srgbClr val="0070C0"/>
                </a:solidFill>
                <a:effectLst/>
                <a:latin typeface="YouTube Sans"/>
              </a:rPr>
              <a:t>Case Study: Tesla (cont.)</a:t>
            </a:r>
          </a:p>
          <a:p>
            <a:pPr algn="just"/>
            <a:r>
              <a:rPr lang="en-US" sz="2800" b="1" i="0" dirty="0">
                <a:solidFill>
                  <a:srgbClr val="00B050"/>
                </a:solidFill>
                <a:effectLst/>
                <a:latin typeface="YouTube Sans"/>
              </a:rPr>
              <a:t>6. Staff:</a:t>
            </a:r>
          </a:p>
          <a:p>
            <a:pPr marL="457200" indent="-457200" algn="just">
              <a:buFont typeface="Arial" panose="020B0604020202020204" pitchFamily="34" charset="0"/>
              <a:buChar char="•"/>
            </a:pPr>
            <a:r>
              <a:rPr lang="en-US" sz="2800" b="1" dirty="0">
                <a:latin typeface="YouTube Sans"/>
              </a:rPr>
              <a:t>Employees Skill level:</a:t>
            </a:r>
            <a:endParaRPr lang="en-US" sz="2800" b="1" i="0" dirty="0">
              <a:effectLst/>
              <a:latin typeface="YouTube Sans"/>
            </a:endParaRPr>
          </a:p>
          <a:p>
            <a:pPr marL="457200" indent="-457200" algn="just">
              <a:buFontTx/>
              <a:buChar char="-"/>
            </a:pPr>
            <a:r>
              <a:rPr lang="en-US" sz="2800" dirty="0">
                <a:latin typeface="YouTube Sans"/>
              </a:rPr>
              <a:t>Tesla has a lot of employees around the world.</a:t>
            </a:r>
          </a:p>
          <a:p>
            <a:pPr marL="457200" indent="-457200" algn="just">
              <a:buFontTx/>
              <a:buChar char="-"/>
            </a:pPr>
            <a:r>
              <a:rPr lang="en-US" sz="2800" i="0" dirty="0">
                <a:effectLst/>
                <a:latin typeface="YouTube Sans"/>
              </a:rPr>
              <a:t>Employees for different roles &amp; positions are hired internally as well as externally.</a:t>
            </a:r>
          </a:p>
          <a:p>
            <a:pPr marL="457200" indent="-457200" algn="just">
              <a:buFont typeface="Arial" panose="020B0604020202020204" pitchFamily="34" charset="0"/>
              <a:buChar char="•"/>
            </a:pPr>
            <a:r>
              <a:rPr lang="en-US" sz="2800" b="1" i="0" dirty="0">
                <a:effectLst/>
                <a:latin typeface="YouTube Sans"/>
              </a:rPr>
              <a:t>HRM systems &amp; processes:</a:t>
            </a:r>
          </a:p>
          <a:p>
            <a:pPr marL="457200" indent="-457200" algn="just">
              <a:buFontTx/>
              <a:buChar char="-"/>
            </a:pPr>
            <a:r>
              <a:rPr lang="en-US" sz="2800" dirty="0">
                <a:latin typeface="YouTube Sans"/>
              </a:rPr>
              <a:t>Based on the nature of need, The HR department arranges for recruitments which may be permanent or contractual.</a:t>
            </a:r>
          </a:p>
          <a:p>
            <a:pPr marL="457200" indent="-457200" algn="just">
              <a:buFontTx/>
              <a:buChar char="-"/>
            </a:pPr>
            <a:r>
              <a:rPr lang="en-US" sz="2800" dirty="0">
                <a:latin typeface="YouTube Sans"/>
              </a:rPr>
              <a:t>They organize training sessions if needed for their employees.</a:t>
            </a:r>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4833552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just"/>
            <a:r>
              <a:rPr lang="en-US" sz="2800" b="1" i="0" dirty="0">
                <a:solidFill>
                  <a:srgbClr val="0070C0"/>
                </a:solidFill>
                <a:effectLst/>
                <a:latin typeface="YouTube Sans"/>
              </a:rPr>
              <a:t>Case Study: Tesla (cont.)</a:t>
            </a:r>
          </a:p>
          <a:p>
            <a:r>
              <a:rPr lang="en-US" sz="2800" b="1" dirty="0">
                <a:solidFill>
                  <a:srgbClr val="00B050"/>
                </a:solidFill>
                <a:latin typeface="YouTube Sans"/>
              </a:rPr>
              <a:t>7. Skills:</a:t>
            </a:r>
          </a:p>
          <a:p>
            <a:pPr marL="457200" indent="-457200" algn="just">
              <a:buFont typeface="Arial" panose="020B0604020202020204" pitchFamily="34" charset="0"/>
              <a:buChar char="•"/>
            </a:pPr>
            <a:r>
              <a:rPr lang="en-US" sz="2800" b="1" i="0" dirty="0">
                <a:effectLst/>
                <a:latin typeface="YouTube Sans"/>
              </a:rPr>
              <a:t>Employee Skills ( </a:t>
            </a:r>
            <a:r>
              <a:rPr lang="en-US" sz="2800" i="0" dirty="0">
                <a:effectLst/>
                <a:latin typeface="YouTube Sans"/>
              </a:rPr>
              <a:t>In Tesla, It is more important to have extraordinary skills than a title from a very good university</a:t>
            </a:r>
            <a:r>
              <a:rPr lang="en-US" sz="2800" b="1" i="0" dirty="0">
                <a:effectLst/>
                <a:latin typeface="YouTube Sans"/>
              </a:rPr>
              <a:t>).</a:t>
            </a:r>
          </a:p>
          <a:p>
            <a:pPr marL="457200" indent="-457200" algn="just">
              <a:buFont typeface="Arial" panose="020B0604020202020204" pitchFamily="34" charset="0"/>
              <a:buChar char="•"/>
            </a:pPr>
            <a:r>
              <a:rPr lang="en-US" sz="2800" b="1" i="0" dirty="0">
                <a:effectLst/>
                <a:latin typeface="YouTube Sans"/>
              </a:rPr>
              <a:t>Employee Skills development ( </a:t>
            </a:r>
            <a:r>
              <a:rPr lang="en-US" sz="2800" i="0" dirty="0">
                <a:effectLst/>
                <a:latin typeface="YouTube Sans"/>
              </a:rPr>
              <a:t>Tesla provide a lot of training &amp; workshops, So individual employees can improve their skills</a:t>
            </a:r>
            <a:r>
              <a:rPr lang="en-US" sz="2800" b="1" i="0" dirty="0">
                <a:effectLst/>
                <a:latin typeface="YouTube Sans"/>
              </a:rPr>
              <a:t>).</a:t>
            </a:r>
          </a:p>
          <a:p>
            <a:pPr marL="457200" indent="-457200" algn="just">
              <a:buFont typeface="Arial" panose="020B0604020202020204" pitchFamily="34" charset="0"/>
              <a:buChar char="•"/>
            </a:pPr>
            <a:r>
              <a:rPr lang="en-US" sz="2800" b="1" dirty="0">
                <a:latin typeface="YouTube Sans"/>
              </a:rPr>
              <a:t>Training.</a:t>
            </a:r>
          </a:p>
          <a:p>
            <a:pPr marL="457200" indent="-457200" algn="just">
              <a:buFont typeface="Arial" panose="020B0604020202020204" pitchFamily="34" charset="0"/>
              <a:buChar char="•"/>
            </a:pPr>
            <a:r>
              <a:rPr lang="en-US" sz="2800" b="1" i="0" dirty="0">
                <a:effectLst/>
                <a:latin typeface="YouTube Sans"/>
              </a:rPr>
              <a:t>Advantage ( </a:t>
            </a:r>
            <a:r>
              <a:rPr lang="en-US" sz="2800" i="0" dirty="0">
                <a:effectLst/>
                <a:latin typeface="YouTube Sans"/>
              </a:rPr>
              <a:t>Tesla has advantages against its competitors that it attracts a lot of smart engineers. It is one of those companies you really want to work for them</a:t>
            </a:r>
            <a:r>
              <a:rPr lang="en-US" sz="2800" b="1" i="0" dirty="0">
                <a:effectLst/>
                <a:latin typeface="YouTube Sans"/>
              </a:rPr>
              <a:t>).</a:t>
            </a:r>
            <a:endParaRPr lang="en-US" sz="2800" b="1" i="0" dirty="0">
              <a:solidFill>
                <a:srgbClr val="0070C0"/>
              </a:solidFill>
              <a:effectLst/>
              <a:latin typeface="YouTube San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3241589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69318" y="1518441"/>
            <a:ext cx="9893651" cy="4001095"/>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endParaRPr lang="en-US" sz="2800" b="1"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McKinsey 7S Model definition</a:t>
            </a:r>
          </a:p>
          <a:p>
            <a:pPr marL="285750" indent="-285750">
              <a:buFont typeface="Arial" panose="020B0604020202020204" pitchFamily="34" charset="0"/>
              <a:buChar char="•"/>
            </a:pPr>
            <a:r>
              <a:rPr lang="en-US" b="1" dirty="0">
                <a:solidFill>
                  <a:schemeClr val="accent1">
                    <a:lumMod val="75000"/>
                  </a:schemeClr>
                </a:solidFill>
                <a:cs typeface="Tajawal ExtraBold" panose="00000800000000000000" pitchFamily="2" charset="-78"/>
              </a:rPr>
              <a:t>Model general notes</a:t>
            </a:r>
            <a:endParaRPr lang="en-US" sz="18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1800" b="1" kern="100" dirty="0">
                <a:solidFill>
                  <a:schemeClr val="accent1">
                    <a:lumMod val="75000"/>
                  </a:schemeClr>
                </a:solidFill>
                <a:effectLst/>
                <a:ea typeface="Calibri" panose="020F0502020204030204" pitchFamily="34" charset="0"/>
                <a:cs typeface="Arial" panose="020B0604020202020204" pitchFamily="34" charset="0"/>
              </a:rPr>
              <a:t>7 elements</a:t>
            </a:r>
            <a:endParaRPr lang="en-US" sz="18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5 steps process</a:t>
            </a:r>
          </a:p>
          <a:p>
            <a:pPr marL="285750" indent="-285750">
              <a:buFont typeface="Arial" panose="020B0604020202020204" pitchFamily="34" charset="0"/>
              <a:buChar char="•"/>
            </a:pPr>
            <a:r>
              <a:rPr lang="en-US" sz="1800" b="1" dirty="0">
                <a:solidFill>
                  <a:schemeClr val="accent1">
                    <a:lumMod val="75000"/>
                  </a:schemeClr>
                </a:solidFill>
              </a:rPr>
              <a:t>Advantages  &amp; Disadvantages</a:t>
            </a:r>
            <a:endParaRPr lang="en-US" sz="18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Difference between Hard S and Soft S</a:t>
            </a:r>
          </a:p>
          <a:p>
            <a:pPr marL="285750" indent="-285750">
              <a:buFont typeface="Arial" panose="020B0604020202020204" pitchFamily="34" charset="0"/>
              <a:buChar char="•"/>
            </a:pPr>
            <a:r>
              <a:rPr lang="en-US" b="1" dirty="0">
                <a:solidFill>
                  <a:schemeClr val="accent1">
                    <a:lumMod val="75000"/>
                  </a:schemeClr>
                </a:solidFill>
                <a:cs typeface="Tajawal ExtraBold" panose="00000800000000000000" pitchFamily="2" charset="-78"/>
              </a:rPr>
              <a:t>Understanding the tool ( case studies)</a:t>
            </a: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Assessment the results</a:t>
            </a:r>
          </a:p>
          <a:p>
            <a:pPr marL="285750" indent="-285750">
              <a:buFont typeface="Arial" panose="020B0604020202020204" pitchFamily="34" charset="0"/>
              <a:buChar char="•"/>
            </a:pPr>
            <a:r>
              <a:rPr lang="en-US" sz="1800" b="1" dirty="0">
                <a:solidFill>
                  <a:schemeClr val="accent1">
                    <a:lumMod val="75000"/>
                  </a:schemeClr>
                </a:solidFill>
                <a:cs typeface="Tajawal ExtraBold" panose="00000800000000000000" pitchFamily="2" charset="-78"/>
              </a:rPr>
              <a:t>Implications to new ventures</a:t>
            </a:r>
          </a:p>
          <a:p>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845309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dirty="0">
                <a:solidFill>
                  <a:srgbClr val="2D3956"/>
                </a:solidFill>
                <a:latin typeface="Tajawal ExtraBold" panose="00000800000000000000" pitchFamily="2" charset="-78"/>
                <a:cs typeface="Tajawal ExtraBold" panose="00000800000000000000" pitchFamily="2" charset="-78"/>
              </a:rPr>
              <a:t>Recap</a:t>
            </a:r>
          </a:p>
          <a:p>
            <a:pPr marL="342900" indent="-342900" algn="just">
              <a:buFont typeface="Arial" panose="020B0604020202020204" pitchFamily="34" charset="0"/>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Strategy: </a:t>
            </a:r>
            <a:r>
              <a:rPr lang="en-US" sz="2400" dirty="0">
                <a:solidFill>
                  <a:srgbClr val="FF0000"/>
                </a:solidFill>
                <a:latin typeface="Tajawal ExtraBold" panose="00000800000000000000" pitchFamily="2" charset="-78"/>
                <a:cs typeface="Tajawal ExtraBold" panose="00000800000000000000" pitchFamily="2" charset="-78"/>
              </a:rPr>
              <a:t>the plan to win in the marketplace </a:t>
            </a:r>
            <a:r>
              <a:rPr lang="en-US" sz="2400" dirty="0">
                <a:solidFill>
                  <a:schemeClr val="accent1">
                    <a:lumMod val="75000"/>
                  </a:schemeClr>
                </a:solidFill>
                <a:latin typeface="Tajawal ExtraBold" panose="00000800000000000000" pitchFamily="2" charset="-78"/>
                <a:cs typeface="Tajawal ExtraBold" panose="00000800000000000000" pitchFamily="2" charset="-78"/>
              </a:rPr>
              <a:t>(Competitive Advantage).</a:t>
            </a:r>
          </a:p>
          <a:p>
            <a:pPr marL="342900" indent="-342900" algn="just">
              <a:buFont typeface="Arial" panose="020B0604020202020204" pitchFamily="34" charset="0"/>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Structure: </a:t>
            </a:r>
            <a:r>
              <a:rPr lang="en-US" sz="2400" dirty="0">
                <a:solidFill>
                  <a:srgbClr val="FF0000"/>
                </a:solidFill>
                <a:latin typeface="Tajawal ExtraBold" panose="00000800000000000000" pitchFamily="2" charset="-78"/>
                <a:cs typeface="Tajawal ExtraBold" panose="00000800000000000000" pitchFamily="2" charset="-78"/>
              </a:rPr>
              <a:t>how organization can structure its people, its money, its resources, its machinery</a:t>
            </a:r>
            <a:r>
              <a:rPr lang="en-US" sz="2400" dirty="0">
                <a:solidFill>
                  <a:schemeClr val="accent1">
                    <a:lumMod val="75000"/>
                  </a:schemeClr>
                </a:solidFill>
                <a:latin typeface="Tajawal ExtraBold" panose="00000800000000000000" pitchFamily="2" charset="-78"/>
                <a:cs typeface="Tajawal ExtraBold" panose="00000800000000000000" pitchFamily="2" charset="-78"/>
              </a:rPr>
              <a:t>.</a:t>
            </a:r>
          </a:p>
          <a:p>
            <a:pPr marL="342900" indent="-342900" algn="just">
              <a:buFont typeface="Arial" panose="020B0604020202020204" pitchFamily="34" charset="0"/>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Systems: </a:t>
            </a:r>
            <a:r>
              <a:rPr lang="en-US" sz="2400" dirty="0">
                <a:solidFill>
                  <a:srgbClr val="FF0000"/>
                </a:solidFill>
                <a:latin typeface="Tajawal ExtraBold" panose="00000800000000000000" pitchFamily="2" charset="-78"/>
                <a:cs typeface="Tajawal ExtraBold" panose="00000800000000000000" pitchFamily="2" charset="-78"/>
              </a:rPr>
              <a:t>Processed and daily activities</a:t>
            </a:r>
            <a:r>
              <a:rPr lang="en-US" sz="2400" dirty="0">
                <a:solidFill>
                  <a:schemeClr val="accent1">
                    <a:lumMod val="75000"/>
                  </a:schemeClr>
                </a:solidFill>
                <a:latin typeface="Tajawal ExtraBold" panose="00000800000000000000" pitchFamily="2" charset="-78"/>
                <a:cs typeface="Tajawal ExtraBold" panose="00000800000000000000" pitchFamily="2" charset="-78"/>
              </a:rPr>
              <a:t>.</a:t>
            </a:r>
          </a:p>
          <a:p>
            <a:pPr marL="342900" indent="-342900" algn="just">
              <a:buFont typeface="Arial" panose="020B0604020202020204" pitchFamily="34" charset="0"/>
              <a:buChar char="•"/>
            </a:pPr>
            <a:endParaRPr lang="en-US" sz="2400" dirty="0">
              <a:solidFill>
                <a:schemeClr val="accent1">
                  <a:lumMod val="75000"/>
                </a:schemeClr>
              </a:solidFill>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Style: </a:t>
            </a:r>
            <a:r>
              <a:rPr lang="en-US" sz="2400" dirty="0">
                <a:solidFill>
                  <a:srgbClr val="FF0000"/>
                </a:solidFill>
                <a:latin typeface="Tajawal ExtraBold" panose="00000800000000000000" pitchFamily="2" charset="-78"/>
                <a:cs typeface="Tajawal ExtraBold" panose="00000800000000000000" pitchFamily="2" charset="-78"/>
              </a:rPr>
              <a:t>the way things are done</a:t>
            </a:r>
            <a:r>
              <a:rPr lang="en-US" sz="2400" dirty="0">
                <a:solidFill>
                  <a:schemeClr val="accent1">
                    <a:lumMod val="75000"/>
                  </a:schemeClr>
                </a:solidFill>
                <a:latin typeface="Tajawal ExtraBold" panose="00000800000000000000" pitchFamily="2" charset="-78"/>
                <a:cs typeface="Tajawal ExtraBold" panose="00000800000000000000" pitchFamily="2" charset="-78"/>
              </a:rPr>
              <a:t> ( Culture / informal rules).</a:t>
            </a:r>
          </a:p>
          <a:p>
            <a:pPr marL="342900" indent="-342900" algn="just">
              <a:buFont typeface="Arial" panose="020B0604020202020204" pitchFamily="34" charset="0"/>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Staff: </a:t>
            </a:r>
            <a:r>
              <a:rPr lang="en-US" sz="2400" dirty="0">
                <a:solidFill>
                  <a:srgbClr val="FF0000"/>
                </a:solidFill>
                <a:latin typeface="Tajawal ExtraBold" panose="00000800000000000000" pitchFamily="2" charset="-78"/>
                <a:cs typeface="Tajawal ExtraBold" panose="00000800000000000000" pitchFamily="2" charset="-78"/>
              </a:rPr>
              <a:t>employees</a:t>
            </a:r>
            <a:r>
              <a:rPr lang="en-US" sz="2400" dirty="0">
                <a:solidFill>
                  <a:schemeClr val="accent1">
                    <a:lumMod val="75000"/>
                  </a:schemeClr>
                </a:solidFill>
                <a:latin typeface="Tajawal ExtraBold" panose="00000800000000000000" pitchFamily="2" charset="-78"/>
                <a:cs typeface="Tajawal ExtraBold" panose="00000800000000000000" pitchFamily="2" charset="-78"/>
              </a:rPr>
              <a:t>.</a:t>
            </a:r>
          </a:p>
          <a:p>
            <a:pPr marL="342900" indent="-342900" algn="just">
              <a:buFont typeface="Arial" panose="020B0604020202020204" pitchFamily="34" charset="0"/>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Skills: </a:t>
            </a:r>
            <a:r>
              <a:rPr lang="en-US" sz="2400" dirty="0">
                <a:solidFill>
                  <a:srgbClr val="FF0000"/>
                </a:solidFill>
                <a:latin typeface="Tajawal ExtraBold" panose="00000800000000000000" pitchFamily="2" charset="-78"/>
                <a:cs typeface="Tajawal ExtraBold" panose="00000800000000000000" pitchFamily="2" charset="-78"/>
              </a:rPr>
              <a:t>Skills of employees and Core competencies of organization</a:t>
            </a:r>
            <a:r>
              <a:rPr lang="en-US" sz="2400" dirty="0">
                <a:solidFill>
                  <a:schemeClr val="accent1">
                    <a:lumMod val="75000"/>
                  </a:schemeClr>
                </a:solidFill>
                <a:latin typeface="Tajawal ExtraBold" panose="00000800000000000000" pitchFamily="2" charset="-78"/>
                <a:cs typeface="Tajawal ExtraBold" panose="00000800000000000000" pitchFamily="2" charset="-78"/>
              </a:rPr>
              <a:t>.</a:t>
            </a:r>
          </a:p>
          <a:p>
            <a:pPr marL="342900" indent="-342900" algn="just">
              <a:buFont typeface="Arial" panose="020B0604020202020204" pitchFamily="34" charset="0"/>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Shared Values: </a:t>
            </a:r>
            <a:r>
              <a:rPr lang="en-US" sz="2400" dirty="0">
                <a:solidFill>
                  <a:srgbClr val="FF0000"/>
                </a:solidFill>
                <a:latin typeface="Tajawal ExtraBold" panose="00000800000000000000" pitchFamily="2" charset="-78"/>
                <a:cs typeface="Tajawal ExtraBold" panose="00000800000000000000" pitchFamily="2" charset="-78"/>
              </a:rPr>
              <a:t>Core values of organization. They permeate all aspects of organization</a:t>
            </a:r>
            <a:r>
              <a:rPr lang="en-US" sz="2400" dirty="0">
                <a:solidFill>
                  <a:schemeClr val="accent1">
                    <a:lumMod val="75000"/>
                  </a:schemeClr>
                </a:solidFill>
                <a:latin typeface="Tajawal ExtraBold" panose="00000800000000000000" pitchFamily="2" charset="-78"/>
                <a:cs typeface="Tajawal ExtraBold" panose="00000800000000000000" pitchFamily="2" charset="-78"/>
              </a:rPr>
              <a:t>.</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36525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954107"/>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85474" y="2267087"/>
            <a:ext cx="8674088" cy="4401205"/>
          </a:xfrm>
          <a:prstGeom prst="rect">
            <a:avLst/>
          </a:prstGeom>
          <a:noFill/>
        </p:spPr>
        <p:txBody>
          <a:bodyPr wrap="square" rtlCol="0">
            <a:spAutoFit/>
          </a:bodyPr>
          <a:lstStyle/>
          <a:p>
            <a:pPr algn="just"/>
            <a:r>
              <a:rPr lang="en-US" sz="2000" b="1" dirty="0">
                <a:solidFill>
                  <a:srgbClr val="FF0000"/>
                </a:solidFill>
                <a:latin typeface="Minion-Regular"/>
              </a:rPr>
              <a:t>1</a:t>
            </a:r>
            <a:r>
              <a:rPr lang="en-US" sz="2000" b="1" i="0" dirty="0">
                <a:solidFill>
                  <a:srgbClr val="FF0000"/>
                </a:solidFill>
                <a:effectLst/>
                <a:latin typeface="Minion-Regular"/>
              </a:rPr>
              <a:t>. Learn how a well-established model of strategy (7-S Model) can be used to develop strategy for emerging organizations.</a:t>
            </a:r>
          </a:p>
          <a:p>
            <a:pPr algn="just"/>
            <a:r>
              <a:rPr lang="en-US" sz="2000" b="0" i="0" dirty="0">
                <a:solidFill>
                  <a:srgbClr val="242021"/>
                </a:solidFill>
                <a:effectLst/>
                <a:latin typeface="Symbol" panose="05050102010706020507" pitchFamily="18" charset="2"/>
              </a:rPr>
              <a:t>• </a:t>
            </a:r>
            <a:r>
              <a:rPr lang="en-US" sz="2000" b="0" i="0" dirty="0">
                <a:solidFill>
                  <a:srgbClr val="242021"/>
                </a:solidFill>
                <a:effectLst/>
                <a:latin typeface="Minion-Regular"/>
              </a:rPr>
              <a:t>These seven elements are distinguished in so-called hard S’s and soft S’s.</a:t>
            </a:r>
          </a:p>
          <a:p>
            <a:pPr algn="just"/>
            <a:r>
              <a:rPr lang="en-US" sz="2000" b="0" i="0" dirty="0">
                <a:solidFill>
                  <a:srgbClr val="242021"/>
                </a:solidFill>
                <a:effectLst/>
                <a:latin typeface="Minion-Regular"/>
              </a:rPr>
              <a:t>The hard elements are simpler to identify. They are the Structures, Strategies, and Systems of the firm. They can be found in strategy statements, corporate plans, organizational charts, and other documentations.</a:t>
            </a:r>
          </a:p>
          <a:p>
            <a:pPr algn="just"/>
            <a:r>
              <a:rPr lang="en-US" sz="2000" b="0" i="0" dirty="0">
                <a:solidFill>
                  <a:srgbClr val="242021"/>
                </a:solidFill>
                <a:effectLst/>
                <a:latin typeface="Symbol" panose="05050102010706020507" pitchFamily="18" charset="2"/>
              </a:rPr>
              <a:t>• </a:t>
            </a:r>
            <a:r>
              <a:rPr lang="en-US" sz="2000" b="0" i="0" dirty="0">
                <a:solidFill>
                  <a:srgbClr val="242021"/>
                </a:solidFill>
                <a:effectLst/>
                <a:latin typeface="Minion-Regular"/>
              </a:rPr>
              <a:t>The four soft S’s, however, are difficult to describe because capabilities, values, and elements of corporate culture are continuously developing and changing. These elements are the Skills, Staff, Style, and Shared Values found in the organization. They are highly determined by the people who work in the organization. Therefore, it is much more difficult to plan or to influence the characteristics of the soft elements. Although the soft</a:t>
            </a:r>
          </a:p>
          <a:p>
            <a:pPr algn="just"/>
            <a:r>
              <a:rPr lang="en-US" sz="2000" b="0" i="0" dirty="0">
                <a:solidFill>
                  <a:srgbClr val="242021"/>
                </a:solidFill>
                <a:effectLst/>
                <a:latin typeface="Minion-Regular"/>
              </a:rPr>
              <a:t>factors are below the surface, they can have a great impact of the hard Structures, Strategies, and Systems of the organization.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53663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4373875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3450</TotalTime>
  <Words>2284</Words>
  <Application>Microsoft Office PowerPoint</Application>
  <PresentationFormat>Widescreen</PresentationFormat>
  <Paragraphs>262</Paragraphs>
  <Slides>49</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49</vt:i4>
      </vt:variant>
    </vt:vector>
  </HeadingPairs>
  <TitlesOfParts>
    <vt:vector size="61" baseType="lpstr">
      <vt:lpstr>Arial</vt:lpstr>
      <vt:lpstr>Calibri</vt:lpstr>
      <vt:lpstr>Calibri Light</vt:lpstr>
      <vt:lpstr>Frutiger-Bold</vt:lpstr>
      <vt:lpstr>Minion-Italic</vt:lpstr>
      <vt:lpstr>Minion-Regular</vt:lpstr>
      <vt:lpstr>Symbol</vt:lpstr>
      <vt:lpstr>Tajawal ExtraBold</vt:lpstr>
      <vt:lpstr>Tajawal Medium</vt:lpstr>
      <vt:lpstr>Times New Roman</vt:lpstr>
      <vt:lpstr>YouTube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cp:lastModifiedBy>
  <cp:revision>440</cp:revision>
  <dcterms:created xsi:type="dcterms:W3CDTF">2023-04-29T09:08:23Z</dcterms:created>
  <dcterms:modified xsi:type="dcterms:W3CDTF">2023-06-16T03:49:33Z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