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handoutMasterIdLst>
    <p:handoutMasterId r:id="rId52"/>
  </p:handoutMasterIdLst>
  <p:sldIdLst>
    <p:sldId id="480" r:id="rId5"/>
    <p:sldId id="303" r:id="rId6"/>
    <p:sldId id="313" r:id="rId7"/>
    <p:sldId id="668" r:id="rId8"/>
    <p:sldId id="499" r:id="rId9"/>
    <p:sldId id="669" r:id="rId10"/>
    <p:sldId id="670" r:id="rId11"/>
    <p:sldId id="671" r:id="rId12"/>
    <p:sldId id="672" r:id="rId13"/>
    <p:sldId id="673" r:id="rId14"/>
    <p:sldId id="674" r:id="rId15"/>
    <p:sldId id="676" r:id="rId16"/>
    <p:sldId id="677" r:id="rId17"/>
    <p:sldId id="678" r:id="rId18"/>
    <p:sldId id="679" r:id="rId19"/>
    <p:sldId id="680" r:id="rId20"/>
    <p:sldId id="681" r:id="rId21"/>
    <p:sldId id="682" r:id="rId22"/>
    <p:sldId id="683" r:id="rId23"/>
    <p:sldId id="684" r:id="rId24"/>
    <p:sldId id="685" r:id="rId25"/>
    <p:sldId id="686" r:id="rId26"/>
    <p:sldId id="687" r:id="rId27"/>
    <p:sldId id="688" r:id="rId28"/>
    <p:sldId id="689" r:id="rId29"/>
    <p:sldId id="690" r:id="rId30"/>
    <p:sldId id="691" r:id="rId31"/>
    <p:sldId id="692" r:id="rId32"/>
    <p:sldId id="693" r:id="rId33"/>
    <p:sldId id="694" r:id="rId34"/>
    <p:sldId id="695" r:id="rId35"/>
    <p:sldId id="696" r:id="rId36"/>
    <p:sldId id="697" r:id="rId37"/>
    <p:sldId id="698" r:id="rId38"/>
    <p:sldId id="699" r:id="rId39"/>
    <p:sldId id="700" r:id="rId40"/>
    <p:sldId id="701" r:id="rId41"/>
    <p:sldId id="702" r:id="rId42"/>
    <p:sldId id="703" r:id="rId43"/>
    <p:sldId id="704" r:id="rId44"/>
    <p:sldId id="705" r:id="rId45"/>
    <p:sldId id="706" r:id="rId46"/>
    <p:sldId id="707" r:id="rId47"/>
    <p:sldId id="708" r:id="rId48"/>
    <p:sldId id="62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68"/>
            <p14:sldId id="499"/>
            <p14:sldId id="669"/>
            <p14:sldId id="670"/>
            <p14:sldId id="671"/>
            <p14:sldId id="672"/>
            <p14:sldId id="673"/>
            <p14:sldId id="674"/>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268"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26/12/1447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47215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47215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47215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47215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578373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9216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Prepared by</a:t>
            </a:r>
            <a:br>
              <a:rPr lang="en-US" sz="2000" b="1" dirty="0">
                <a:solidFill>
                  <a:srgbClr val="00B0F0"/>
                </a:solidFill>
                <a:latin typeface="Alexandria" charset="0"/>
                <a:cs typeface="Alexandria" charset="0"/>
              </a:rPr>
            </a:br>
            <a:r>
              <a:rPr lang="en-US" sz="2000" b="1" dirty="0">
                <a:solidFill>
                  <a:srgbClr val="00B0F0"/>
                </a:solidFill>
                <a:latin typeface="Alexandria" charset="0"/>
              </a:rPr>
              <a:t>Dr. Ahmad AL-Naimi</a:t>
            </a:r>
          </a:p>
          <a:p>
            <a:endParaRPr lang="en-US" sz="2000" b="1" dirty="0">
              <a:solidFill>
                <a:srgbClr val="00B0F0"/>
              </a:solidFill>
              <a:latin typeface="Alexandria" charset="0"/>
              <a:cs typeface="Alexandria" charset="0"/>
            </a:endParaRPr>
          </a:p>
        </p:txBody>
      </p:sp>
      <p:sp>
        <p:nvSpPr>
          <p:cNvPr id="31" name="TextBox 30"/>
          <p:cNvSpPr txBox="1"/>
          <p:nvPr/>
        </p:nvSpPr>
        <p:spPr>
          <a:xfrm>
            <a:off x="661746" y="1698427"/>
            <a:ext cx="5216525" cy="2123658"/>
          </a:xfrm>
          <a:prstGeom prst="rect">
            <a:avLst/>
          </a:prstGeom>
          <a:noFill/>
        </p:spPr>
        <p:txBody>
          <a:bodyPr wrap="square" rtlCol="0">
            <a:spAutoFit/>
          </a:bodyPr>
          <a:lstStyle/>
          <a:p>
            <a:r>
              <a:rPr lang="en-US" sz="4400" b="1" dirty="0">
                <a:solidFill>
                  <a:srgbClr val="00B0F0"/>
                </a:solidFill>
                <a:cs typeface="Alexandria" charset="0"/>
              </a:rPr>
              <a:t>Strategic and Operational</a:t>
            </a:r>
            <a:br>
              <a:rPr lang="en-US" sz="4400" b="1" dirty="0">
                <a:solidFill>
                  <a:srgbClr val="00B0F0"/>
                </a:solidFill>
                <a:cs typeface="Alexandria" charset="0"/>
              </a:rPr>
            </a:br>
            <a:r>
              <a:rPr lang="en-US" sz="4400" b="1" dirty="0">
                <a:solidFill>
                  <a:srgbClr val="00B0F0"/>
                </a:solidFill>
                <a:cs typeface="Alexandria" charset="0"/>
              </a:rPr>
              <a:t>Management</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542684" cy="400110"/>
          </a:xfrm>
          <a:prstGeom prst="rect">
            <a:avLst/>
          </a:prstGeom>
          <a:noFill/>
        </p:spPr>
        <p:txBody>
          <a:bodyPr wrap="none" rtlCol="0">
            <a:spAutoFit/>
          </a:bodyPr>
          <a:lstStyle/>
          <a:p>
            <a:r>
              <a:rPr lang="en-US" sz="2000" b="1" dirty="0">
                <a:latin typeface="Alexandria" charset="0"/>
                <a:cs typeface="Alexandria" charset="0"/>
              </a:rPr>
              <a:t>MGM 630    (part one)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53870" y="2632726"/>
            <a:ext cx="6234270"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Strategic and</a:t>
            </a:r>
          </a:p>
          <a:p>
            <a:r>
              <a:rPr lang="en-US" sz="4400" b="1" dirty="0">
                <a:solidFill>
                  <a:srgbClr val="00B0F0"/>
                </a:solidFill>
                <a:latin typeface="Alexandria" charset="0"/>
                <a:cs typeface="Alexandria" charset="0"/>
              </a:rPr>
              <a:t>Operational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 Lecture Two </a:t>
            </a:r>
          </a:p>
        </p:txBody>
      </p:sp>
      <p:sp>
        <p:nvSpPr>
          <p:cNvPr id="11" name="TextBox 10"/>
          <p:cNvSpPr txBox="1"/>
          <p:nvPr/>
        </p:nvSpPr>
        <p:spPr>
          <a:xfrm>
            <a:off x="6370224" y="4802552"/>
            <a:ext cx="1467068" cy="400110"/>
          </a:xfrm>
          <a:prstGeom prst="rect">
            <a:avLst/>
          </a:prstGeom>
          <a:noFill/>
        </p:spPr>
        <p:txBody>
          <a:bodyPr wrap="non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Al-NAIMI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710610" y="2485040"/>
            <a:ext cx="7726016" cy="3888244"/>
          </a:xfrm>
          <a:prstGeom prst="rect">
            <a:avLst/>
          </a:prstGeom>
          <a:noFill/>
        </p:spPr>
        <p:txBody>
          <a:bodyPr wrap="square">
            <a:spAutoFit/>
          </a:bodyPr>
          <a:lstStyle/>
          <a:p>
            <a:pPr lvl="0">
              <a:spcBef>
                <a:spcPts val="1000"/>
              </a:spcBef>
              <a:defRPr/>
            </a:pPr>
            <a:r>
              <a:rPr lang="en-US" sz="2000" b="1" dirty="0">
                <a:solidFill>
                  <a:srgbClr val="FF0000"/>
                </a:solidFill>
              </a:rPr>
              <a:t>2.1  Vision, Mission, and Values </a:t>
            </a:r>
            <a:r>
              <a:rPr lang="en-US" sz="2000" dirty="0">
                <a:solidFill>
                  <a:prstClr val="black"/>
                </a:solidFill>
              </a:rPr>
              <a:t>(Vision, Mission, Values).</a:t>
            </a:r>
          </a:p>
          <a:p>
            <a:pPr lvl="0">
              <a:spcBef>
                <a:spcPts val="1000"/>
              </a:spcBef>
              <a:defRPr/>
            </a:pPr>
            <a:r>
              <a:rPr lang="en-US" sz="2000" b="1" dirty="0">
                <a:solidFill>
                  <a:srgbClr val="FF0000"/>
                </a:solidFill>
              </a:rPr>
              <a:t>2.2  Strategic Leadership.</a:t>
            </a:r>
          </a:p>
          <a:p>
            <a:pPr lvl="0">
              <a:spcBef>
                <a:spcPts val="1000"/>
              </a:spcBef>
              <a:defRPr/>
            </a:pPr>
            <a:r>
              <a:rPr lang="en-US" sz="2000" dirty="0">
                <a:solidFill>
                  <a:prstClr val="black"/>
                </a:solidFill>
              </a:rPr>
              <a:t>- What do Strategic Leaders do?</a:t>
            </a:r>
          </a:p>
          <a:p>
            <a:pPr lvl="0">
              <a:spcBef>
                <a:spcPts val="1000"/>
              </a:spcBef>
              <a:defRPr/>
            </a:pPr>
            <a:r>
              <a:rPr lang="en-US" sz="2000" dirty="0">
                <a:solidFill>
                  <a:prstClr val="black"/>
                </a:solidFill>
              </a:rPr>
              <a:t>- How do You Become a  Strategic Leader?</a:t>
            </a:r>
          </a:p>
          <a:p>
            <a:pPr lvl="0">
              <a:spcBef>
                <a:spcPts val="1000"/>
              </a:spcBef>
              <a:defRPr/>
            </a:pPr>
            <a:r>
              <a:rPr lang="en-US" sz="2000" dirty="0">
                <a:solidFill>
                  <a:prstClr val="black"/>
                </a:solidFill>
              </a:rPr>
              <a:t>- Formulating Strategy across Levels</a:t>
            </a:r>
          </a:p>
          <a:p>
            <a:pPr lvl="0">
              <a:spcBef>
                <a:spcPts val="1000"/>
              </a:spcBef>
              <a:defRPr/>
            </a:pPr>
            <a:r>
              <a:rPr lang="en-US" sz="2000" b="1" dirty="0">
                <a:solidFill>
                  <a:srgbClr val="FF0000"/>
                </a:solidFill>
              </a:rPr>
              <a:t>2.3  The Strategic Management Process.</a:t>
            </a:r>
          </a:p>
          <a:p>
            <a:pPr lvl="0">
              <a:spcBef>
                <a:spcPts val="1000"/>
              </a:spcBef>
              <a:defRPr/>
            </a:pPr>
            <a:r>
              <a:rPr lang="en-US" sz="2000" dirty="0">
                <a:solidFill>
                  <a:prstClr val="black"/>
                </a:solidFill>
              </a:rPr>
              <a:t>- Top-Down Strategic Planning</a:t>
            </a:r>
          </a:p>
          <a:p>
            <a:pPr lvl="0">
              <a:spcBef>
                <a:spcPts val="1000"/>
              </a:spcBef>
              <a:defRPr/>
            </a:pPr>
            <a:r>
              <a:rPr lang="en-US" sz="2000" dirty="0">
                <a:solidFill>
                  <a:prstClr val="black"/>
                </a:solidFill>
              </a:rPr>
              <a:t>- Scenario Planning</a:t>
            </a:r>
          </a:p>
          <a:p>
            <a:pPr lvl="0">
              <a:spcBef>
                <a:spcPts val="1000"/>
              </a:spcBef>
              <a:defRPr/>
            </a:pPr>
            <a:r>
              <a:rPr lang="en-US" sz="2000" dirty="0">
                <a:solidFill>
                  <a:prstClr val="black"/>
                </a:solidFill>
              </a:rPr>
              <a:t>- Strategy as Planned Emergence: Top-Down and Bottom-Up</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710610" y="2617560"/>
            <a:ext cx="7726016" cy="3477875"/>
          </a:xfrm>
          <a:prstGeom prst="rect">
            <a:avLst/>
          </a:prstGeom>
          <a:noFill/>
        </p:spPr>
        <p:txBody>
          <a:bodyPr wrap="square">
            <a:spAutoFit/>
          </a:bodyPr>
          <a:lstStyle/>
          <a:p>
            <a:pPr lvl="0" algn="just">
              <a:defRPr/>
            </a:pPr>
            <a:r>
              <a:rPr lang="en-US" sz="2000" dirty="0">
                <a:solidFill>
                  <a:prstClr val="black"/>
                </a:solidFill>
              </a:rPr>
              <a:t>1. Describe the roles of vision, mission, and values in the strategic management process.</a:t>
            </a:r>
          </a:p>
          <a:p>
            <a:pPr lvl="0" algn="just">
              <a:defRPr/>
            </a:pPr>
            <a:r>
              <a:rPr lang="en-US" sz="2000" dirty="0">
                <a:solidFill>
                  <a:prstClr val="black"/>
                </a:solidFill>
              </a:rPr>
              <a:t>2. Evaluate the strategic implications of product-oriented and customer oriented vision statements.</a:t>
            </a:r>
          </a:p>
          <a:p>
            <a:pPr lvl="0" algn="just">
              <a:defRPr/>
            </a:pPr>
            <a:r>
              <a:rPr lang="en-US" sz="2000" dirty="0">
                <a:solidFill>
                  <a:prstClr val="black"/>
                </a:solidFill>
              </a:rPr>
              <a:t>3. Explain why anchoring a firm in ethical core values is essential for long-term success. </a:t>
            </a:r>
          </a:p>
          <a:p>
            <a:pPr lvl="0" algn="just">
              <a:defRPr/>
            </a:pPr>
            <a:r>
              <a:rPr lang="en-US" sz="2000" dirty="0">
                <a:solidFill>
                  <a:prstClr val="black"/>
                </a:solidFill>
              </a:rPr>
              <a:t>4. Outline how managers become strategic leaders.</a:t>
            </a:r>
          </a:p>
          <a:p>
            <a:pPr lvl="0" algn="just">
              <a:defRPr/>
            </a:pPr>
            <a:r>
              <a:rPr lang="en-US" sz="2000" dirty="0">
                <a:solidFill>
                  <a:prstClr val="black"/>
                </a:solidFill>
              </a:rPr>
              <a:t>5. Describe the roles of corporate, business, and functional managers in strategy formulation and implementation.</a:t>
            </a:r>
          </a:p>
          <a:p>
            <a:pPr lvl="0" algn="just">
              <a:defRPr/>
            </a:pPr>
            <a:r>
              <a:rPr lang="en-US" sz="2000" dirty="0">
                <a:solidFill>
                  <a:prstClr val="black"/>
                </a:solidFill>
              </a:rPr>
              <a:t>6. Evaluate top-down strategic planning, scenario planning, and strategy as planned emergence.</a:t>
            </a:r>
          </a:p>
        </p:txBody>
      </p:sp>
    </p:spTree>
    <p:extLst>
      <p:ext uri="{BB962C8B-B14F-4D97-AF65-F5344CB8AC3E}">
        <p14:creationId xmlns:p14="http://schemas.microsoft.com/office/powerpoint/2010/main" val="2468042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0580" y="904133"/>
            <a:ext cx="7001912" cy="461665"/>
          </a:xfrm>
          <a:prstGeom prst="rect">
            <a:avLst/>
          </a:prstGeom>
          <a:noFill/>
        </p:spPr>
        <p:txBody>
          <a:bodyPr wrap="square" rtlCol="0">
            <a:spAutoFit/>
          </a:bodyPr>
          <a:lstStyle/>
          <a:p>
            <a:r>
              <a:rPr lang="en-GB" sz="2400" b="1" dirty="0">
                <a:solidFill>
                  <a:srgbClr val="00B0F0"/>
                </a:solidFill>
                <a:latin typeface="Alexandria" charset="0"/>
              </a:rPr>
              <a:t>Leading The Strategy: The Manager's Role</a:t>
            </a:r>
            <a:endParaRPr lang="en-US" sz="2400" b="1" dirty="0">
              <a:solidFill>
                <a:srgbClr val="00B0F0"/>
              </a:solidFill>
              <a:latin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400" b="1" dirty="0">
                <a:solidFill>
                  <a:srgbClr val="FF0000"/>
                </a:solidFill>
              </a:rPr>
              <a:t>2.1. Vision, Mission, and Values</a:t>
            </a:r>
          </a:p>
          <a:p>
            <a:pPr marL="0" lvl="0" indent="0" algn="just">
              <a:lnSpc>
                <a:spcPct val="150000"/>
              </a:lnSpc>
              <a:spcBef>
                <a:spcPts val="0"/>
              </a:spcBef>
              <a:buNone/>
              <a:defRPr/>
            </a:pPr>
            <a:r>
              <a:rPr lang="en-US" sz="2400" dirty="0">
                <a:solidFill>
                  <a:prstClr val="black"/>
                </a:solidFill>
              </a:rPr>
              <a:t>An effective strategic management process lays the foundation for sustainable competitive advantage. Strategic leaders design a process to formulate and implement strategy. Strategic leadership pertains to executives’ use of power and influence to direct the activities of others when pursuing an organization’s goals.</a:t>
            </a:r>
          </a:p>
          <a:p>
            <a:pPr marL="0" lvl="0" indent="0" algn="just">
              <a:lnSpc>
                <a:spcPct val="150000"/>
              </a:lnSpc>
              <a:spcBef>
                <a:spcPts val="0"/>
              </a:spcBef>
              <a:buNone/>
              <a:defRPr/>
            </a:pPr>
            <a:r>
              <a:rPr lang="en-US" sz="2400" dirty="0">
                <a:solidFill>
                  <a:prstClr val="black"/>
                </a:solidFill>
              </a:rPr>
              <a:t>The first step in this process is to define a firm’s vision, mission, and values.</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To define these basic principles, strategic leaders can ask these questions:</a:t>
            </a:r>
          </a:p>
          <a:p>
            <a:pPr marL="0" lvl="0" indent="0" algn="just">
              <a:lnSpc>
                <a:spcPct val="150000"/>
              </a:lnSpc>
              <a:buNone/>
              <a:defRPr/>
            </a:pPr>
            <a:r>
              <a:rPr lang="en-US" sz="2400" dirty="0">
                <a:solidFill>
                  <a:srgbClr val="FF0000"/>
                </a:solidFill>
              </a:rPr>
              <a:t>■</a:t>
            </a:r>
            <a:r>
              <a:rPr lang="en-US" sz="2400" dirty="0">
                <a:solidFill>
                  <a:prstClr val="black"/>
                </a:solidFill>
              </a:rPr>
              <a:t>  </a:t>
            </a:r>
            <a:r>
              <a:rPr lang="en-US" sz="2400" dirty="0">
                <a:solidFill>
                  <a:srgbClr val="FF0000"/>
                </a:solidFill>
              </a:rPr>
              <a:t>Vision. </a:t>
            </a:r>
            <a:r>
              <a:rPr lang="en-US" sz="2400" dirty="0">
                <a:solidFill>
                  <a:prstClr val="black"/>
                </a:solidFill>
              </a:rPr>
              <a:t>What do we want to accomplish ultimately?</a:t>
            </a:r>
          </a:p>
          <a:p>
            <a:pPr marL="0" lvl="0" indent="0" algn="just">
              <a:lnSpc>
                <a:spcPct val="150000"/>
              </a:lnSpc>
              <a:buNone/>
              <a:defRPr/>
            </a:pPr>
            <a:r>
              <a:rPr lang="en-US" sz="2400" dirty="0">
                <a:solidFill>
                  <a:srgbClr val="FF0000"/>
                </a:solidFill>
              </a:rPr>
              <a:t>■ </a:t>
            </a:r>
            <a:r>
              <a:rPr lang="en-US" sz="2400" dirty="0">
                <a:solidFill>
                  <a:prstClr val="black"/>
                </a:solidFill>
              </a:rPr>
              <a:t> </a:t>
            </a:r>
            <a:r>
              <a:rPr lang="en-US" sz="2400" dirty="0">
                <a:solidFill>
                  <a:srgbClr val="FF0000"/>
                </a:solidFill>
              </a:rPr>
              <a:t>Mission. </a:t>
            </a:r>
            <a:r>
              <a:rPr lang="en-US" sz="2400" dirty="0">
                <a:solidFill>
                  <a:prstClr val="black"/>
                </a:solidFill>
              </a:rPr>
              <a:t>How do we accomplish our goals?</a:t>
            </a:r>
          </a:p>
          <a:p>
            <a:pPr marL="0" lvl="0" indent="0" algn="just">
              <a:lnSpc>
                <a:spcPct val="150000"/>
              </a:lnSpc>
              <a:buNone/>
              <a:defRPr/>
            </a:pPr>
            <a:r>
              <a:rPr lang="en-US" sz="2400" dirty="0">
                <a:solidFill>
                  <a:srgbClr val="FF0000"/>
                </a:solidFill>
              </a:rPr>
              <a:t>■  Values</a:t>
            </a:r>
            <a:r>
              <a:rPr lang="en-US" sz="2400" dirty="0">
                <a:solidFill>
                  <a:prstClr val="black"/>
                </a:solidFill>
              </a:rPr>
              <a:t>. What commitments do we make, and what guardrails do we put in place, to act both legally and ethically as we pursue our vision and mission?</a:t>
            </a:r>
          </a:p>
        </p:txBody>
      </p:sp>
    </p:spTree>
    <p:extLst>
      <p:ext uri="{BB962C8B-B14F-4D97-AF65-F5344CB8AC3E}">
        <p14:creationId xmlns:p14="http://schemas.microsoft.com/office/powerpoint/2010/main" val="150964769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 Vision</a:t>
            </a:r>
          </a:p>
          <a:p>
            <a:pPr marL="0" lvl="0" indent="0" algn="just">
              <a:lnSpc>
                <a:spcPct val="150000"/>
              </a:lnSpc>
              <a:buNone/>
              <a:defRPr/>
            </a:pPr>
            <a:r>
              <a:rPr lang="en-US" dirty="0">
                <a:solidFill>
                  <a:prstClr val="black"/>
                </a:solidFill>
              </a:rPr>
              <a:t>A vision captures an organization’s aspiration and spells out what it ultimately wants to accomplish. An effective</a:t>
            </a:r>
            <a:r>
              <a:rPr lang="en-US" dirty="0">
                <a:solidFill>
                  <a:srgbClr val="70AD47"/>
                </a:solidFill>
              </a:rPr>
              <a:t> </a:t>
            </a:r>
            <a:r>
              <a:rPr lang="en-US" dirty="0">
                <a:solidFill>
                  <a:prstClr val="black"/>
                </a:solidFill>
              </a:rPr>
              <a:t>vision pervades the organization with a sense of winning and motivates employees at all levels to aim for the same target, while leaving room for individual and team contributions. </a:t>
            </a:r>
          </a:p>
        </p:txBody>
      </p:sp>
    </p:spTree>
    <p:extLst>
      <p:ext uri="{BB962C8B-B14F-4D97-AF65-F5344CB8AC3E}">
        <p14:creationId xmlns:p14="http://schemas.microsoft.com/office/powerpoint/2010/main" val="233067068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 Mission</a:t>
            </a:r>
          </a:p>
          <a:p>
            <a:pPr marL="0" lvl="0" indent="0" algn="just">
              <a:lnSpc>
                <a:spcPct val="150000"/>
              </a:lnSpc>
              <a:buNone/>
              <a:defRPr/>
            </a:pPr>
            <a:r>
              <a:rPr lang="en-US" dirty="0">
                <a:solidFill>
                  <a:prstClr val="black"/>
                </a:solidFill>
              </a:rPr>
              <a:t>Building on the vision, organizations establish a mission, which describes what an organization actually does—that is, the products and services it plans to provide, and the markets  in which it will compete. People sometimes use the terms vision and mission interchange ably, but in the strategy process they differ.</a:t>
            </a:r>
          </a:p>
        </p:txBody>
      </p:sp>
    </p:spTree>
    <p:extLst>
      <p:ext uri="{BB962C8B-B14F-4D97-AF65-F5344CB8AC3E}">
        <p14:creationId xmlns:p14="http://schemas.microsoft.com/office/powerpoint/2010/main" val="209571269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 Values</a:t>
            </a:r>
          </a:p>
          <a:p>
            <a:pPr marL="0" lvl="0" indent="0" algn="just">
              <a:lnSpc>
                <a:spcPct val="150000"/>
              </a:lnSpc>
              <a:buNone/>
              <a:defRPr/>
            </a:pPr>
            <a:r>
              <a:rPr lang="en-US" sz="2300" dirty="0">
                <a:solidFill>
                  <a:prstClr val="black"/>
                </a:solidFill>
              </a:rPr>
              <a:t>While many companies have powerful vision and mission statements, they are not enough. An organization’s values should also be clearly articulated in the strategy process. A core values statement matters because it provides touchstones for the employees to understand the company culture. It offers bedrock principles that employees at all levels can use to deal with complexity and to resolve conflict. Such statements can help provide the organization’s employees with a moral compass.</a:t>
            </a:r>
          </a:p>
        </p:txBody>
      </p:sp>
    </p:spTree>
    <p:extLst>
      <p:ext uri="{BB962C8B-B14F-4D97-AF65-F5344CB8AC3E}">
        <p14:creationId xmlns:p14="http://schemas.microsoft.com/office/powerpoint/2010/main" val="200574504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Do vision statements help firms gain and sustain competitive advantage? It depends. The effectiveness of vision statements differs based on type. </a:t>
            </a:r>
            <a:r>
              <a:rPr lang="en-US" sz="2400" dirty="0">
                <a:solidFill>
                  <a:srgbClr val="FF0000"/>
                </a:solidFill>
              </a:rPr>
              <a:t>Customer-oriented vision statements </a:t>
            </a:r>
            <a:r>
              <a:rPr lang="en-US" sz="2400" dirty="0">
                <a:solidFill>
                  <a:prstClr val="black"/>
                </a:solidFill>
              </a:rPr>
              <a:t>allow companies to adapt to changing environments. </a:t>
            </a:r>
            <a:r>
              <a:rPr lang="en-US" sz="2400" dirty="0">
                <a:solidFill>
                  <a:srgbClr val="FF0000"/>
                </a:solidFill>
              </a:rPr>
              <a:t>Product-oriented vision statements </a:t>
            </a:r>
            <a:r>
              <a:rPr lang="en-US" sz="2400" dirty="0">
                <a:solidFill>
                  <a:prstClr val="black"/>
                </a:solidFill>
              </a:rPr>
              <a:t>often constrain this ability. This is because customer-oriented vision statements focus employees to think about how best to solve a problem for a consumer.</a:t>
            </a:r>
            <a:endParaRPr lang="ar-EG" sz="2400" dirty="0">
              <a:solidFill>
                <a:prstClr val="black"/>
              </a:solidFill>
              <a:cs typeface="Arial" panose="020B0604020202020204" pitchFamily="34" charset="0"/>
            </a:endParaRPr>
          </a:p>
        </p:txBody>
      </p:sp>
    </p:spTree>
    <p:extLst>
      <p:ext uri="{BB962C8B-B14F-4D97-AF65-F5344CB8AC3E}">
        <p14:creationId xmlns:p14="http://schemas.microsoft.com/office/powerpoint/2010/main" val="259497465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100" b="1" dirty="0">
                <a:solidFill>
                  <a:srgbClr val="FF0000"/>
                </a:solidFill>
              </a:rPr>
              <a:t>Product-oriented vision statements. </a:t>
            </a:r>
            <a:r>
              <a:rPr lang="en-US" sz="2100" dirty="0">
                <a:solidFill>
                  <a:prstClr val="black"/>
                </a:solidFill>
              </a:rPr>
              <a:t>A product-oriented vision defines a business in terms of a good or service provided. Product-oriented visions tend to force managers to take a more myopic view of the competitive landscape.</a:t>
            </a:r>
          </a:p>
          <a:p>
            <a:pPr marL="0" lvl="0" indent="0" algn="just">
              <a:lnSpc>
                <a:spcPct val="150000"/>
              </a:lnSpc>
              <a:buNone/>
              <a:defRPr/>
            </a:pPr>
            <a:r>
              <a:rPr lang="en-US" sz="2100" b="1" dirty="0">
                <a:solidFill>
                  <a:srgbClr val="FF0000"/>
                </a:solidFill>
              </a:rPr>
              <a:t>Customer-oriented vision statements. </a:t>
            </a:r>
            <a:r>
              <a:rPr lang="en-US" sz="2100" i="1" dirty="0">
                <a:solidFill>
                  <a:prstClr val="black"/>
                </a:solidFill>
              </a:rPr>
              <a:t>A customer-oriented vision </a:t>
            </a:r>
            <a:r>
              <a:rPr lang="en-US" sz="2100" dirty="0">
                <a:solidFill>
                  <a:prstClr val="black"/>
                </a:solidFill>
              </a:rPr>
              <a:t>defines a business in terms of providing solutions to customer needs. </a:t>
            </a:r>
            <a:r>
              <a:rPr lang="en-US" sz="2100" dirty="0">
                <a:solidFill>
                  <a:srgbClr val="FF0000"/>
                </a:solidFill>
              </a:rPr>
              <a:t>For example, </a:t>
            </a:r>
            <a:r>
              <a:rPr lang="en-US" sz="2100" dirty="0">
                <a:solidFill>
                  <a:prstClr val="black"/>
                </a:solidFill>
              </a:rPr>
              <a:t>“We provide solutions to professional communication needs.” Companies with customer-oriented visions can more easily adapt to changing environments. Exhibit 2.2 provides additional examples of companies with customer-oriented vision statements.</a:t>
            </a:r>
            <a:endParaRPr lang="ar-EG" sz="2100" dirty="0">
              <a:solidFill>
                <a:prstClr val="black"/>
              </a:solidFill>
              <a:cs typeface="Arial" panose="020B0604020202020204" pitchFamily="34" charset="0"/>
            </a:endParaRPr>
          </a:p>
        </p:txBody>
      </p:sp>
    </p:spTree>
    <p:extLst>
      <p:ext uri="{BB962C8B-B14F-4D97-AF65-F5344CB8AC3E}">
        <p14:creationId xmlns:p14="http://schemas.microsoft.com/office/powerpoint/2010/main" val="365166885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Content Placeholder 3">
            <a:extLst>
              <a:ext uri="{FF2B5EF4-FFF2-40B4-BE49-F238E27FC236}">
                <a16:creationId xmlns:a16="http://schemas.microsoft.com/office/drawing/2014/main" id="{179D8C56-FA68-C4A6-70F9-D717B5587E42}"/>
              </a:ext>
            </a:extLst>
          </p:cNvPr>
          <p:cNvPicPr>
            <a:picLocks noChangeAspect="1"/>
          </p:cNvPicPr>
          <p:nvPr/>
        </p:nvPicPr>
        <p:blipFill>
          <a:blip r:embed="rId4"/>
          <a:stretch>
            <a:fillRect/>
          </a:stretch>
        </p:blipFill>
        <p:spPr>
          <a:xfrm>
            <a:off x="306787" y="1195625"/>
            <a:ext cx="10983618" cy="5167207"/>
          </a:xfrm>
          <a:prstGeom prst="rect">
            <a:avLst/>
          </a:prstGeom>
        </p:spPr>
      </p:pic>
    </p:spTree>
    <p:extLst>
      <p:ext uri="{BB962C8B-B14F-4D97-AF65-F5344CB8AC3E}">
        <p14:creationId xmlns:p14="http://schemas.microsoft.com/office/powerpoint/2010/main" val="3535706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200" b="1" dirty="0">
                <a:solidFill>
                  <a:srgbClr val="FF0000"/>
                </a:solidFill>
              </a:rPr>
              <a:t>2.2 Strategic Leadership</a:t>
            </a:r>
          </a:p>
          <a:p>
            <a:pPr marL="0" lvl="0" indent="0" algn="just">
              <a:buNone/>
              <a:defRPr/>
            </a:pPr>
            <a:r>
              <a:rPr lang="en-US" sz="2200" b="1" i="1" dirty="0">
                <a:solidFill>
                  <a:prstClr val="black"/>
                </a:solidFill>
              </a:rPr>
              <a:t>Strategic leadership </a:t>
            </a:r>
            <a:r>
              <a:rPr lang="en-US" sz="2200" dirty="0">
                <a:solidFill>
                  <a:prstClr val="black"/>
                </a:solidFill>
              </a:rPr>
              <a:t>describes the executives’ successful use of power and influence to direct the activities of others when pursuing an organization’s goals. Executives whose vision and actions enable their organizations to achieve competitive advantage demonstrate strategic leadership. </a:t>
            </a:r>
            <a:r>
              <a:rPr lang="en-US" sz="2200" dirty="0">
                <a:solidFill>
                  <a:srgbClr val="FF0000"/>
                </a:solidFill>
              </a:rPr>
              <a:t>Marissa Mayer </a:t>
            </a:r>
            <a:r>
              <a:rPr lang="en-US" sz="2200" dirty="0">
                <a:solidFill>
                  <a:prstClr val="black"/>
                </a:solidFill>
              </a:rPr>
              <a:t>demonstrated strategic leadership in defining a new vision and mission for </a:t>
            </a:r>
            <a:r>
              <a:rPr lang="en-US" sz="2200" dirty="0">
                <a:solidFill>
                  <a:srgbClr val="FF0000"/>
                </a:solidFill>
              </a:rPr>
              <a:t>Yahoo</a:t>
            </a:r>
            <a:r>
              <a:rPr lang="en-US" sz="2200" dirty="0">
                <a:solidFill>
                  <a:prstClr val="black"/>
                </a:solidFill>
              </a:rPr>
              <a:t>. To put Yahoo’s new vision and mission into action, she worked to rejuvenate Yahoo’s </a:t>
            </a:r>
            <a:r>
              <a:rPr lang="en-US" sz="2200" dirty="0">
                <a:solidFill>
                  <a:srgbClr val="FF0000"/>
                </a:solidFill>
              </a:rPr>
              <a:t>bureaucratic culture </a:t>
            </a:r>
            <a:r>
              <a:rPr lang="en-US" sz="2200" dirty="0">
                <a:solidFill>
                  <a:prstClr val="black"/>
                </a:solidFill>
              </a:rPr>
              <a:t>and engaged in </a:t>
            </a:r>
            <a:r>
              <a:rPr lang="en-US" sz="2200" dirty="0">
                <a:solidFill>
                  <a:srgbClr val="FF0000"/>
                </a:solidFill>
              </a:rPr>
              <a:t>more</a:t>
            </a:r>
            <a:r>
              <a:rPr lang="en-US" sz="2200" dirty="0">
                <a:solidFill>
                  <a:prstClr val="black"/>
                </a:solidFill>
              </a:rPr>
              <a:t> </a:t>
            </a:r>
            <a:r>
              <a:rPr lang="en-US" sz="2200" dirty="0">
                <a:solidFill>
                  <a:srgbClr val="FF0000"/>
                </a:solidFill>
              </a:rPr>
              <a:t>open and frequent communication</a:t>
            </a:r>
            <a:r>
              <a:rPr lang="en-US" sz="2200" dirty="0">
                <a:solidFill>
                  <a:prstClr val="black"/>
                </a:solidFill>
              </a:rPr>
              <a:t>, with weekly FYI town-hall meetings where she and other executives pro-vide updates and field questions. All employees are expected to attend and encouraged to participate in the Q&amp;A. Questions are submitted online during the week, and the employees vote which questions executives should respond to.</a:t>
            </a:r>
          </a:p>
        </p:txBody>
      </p:sp>
    </p:spTree>
    <p:extLst>
      <p:ext uri="{BB962C8B-B14F-4D97-AF65-F5344CB8AC3E}">
        <p14:creationId xmlns:p14="http://schemas.microsoft.com/office/powerpoint/2010/main" val="287425716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 What do strategic leaders do?</a:t>
            </a:r>
          </a:p>
          <a:p>
            <a:pPr marL="0" lvl="0" indent="0" algn="just">
              <a:lnSpc>
                <a:spcPct val="150000"/>
              </a:lnSpc>
              <a:buNone/>
              <a:defRPr/>
            </a:pPr>
            <a:r>
              <a:rPr lang="en-US" sz="2000" dirty="0">
                <a:solidFill>
                  <a:prstClr val="black"/>
                </a:solidFill>
              </a:rPr>
              <a:t>What do strategic leaders do that makes some strategic leaders more effective than others? In a recent study of more than 350 CEOs, strategy scholars found that they spend, on average, 67 percent of their time in meetings, 13 percent working alone, 7 percent on e-mail, 6 percent on phone calls, 5 percent on business meals, and 2 percent on public events such as ribbon-cutting for a new factory (see Exhibit  2.3).Other studies have also found that most managers prefer </a:t>
            </a:r>
            <a:r>
              <a:rPr lang="en-US" sz="2000" dirty="0">
                <a:solidFill>
                  <a:srgbClr val="FF0000"/>
                </a:solidFill>
              </a:rPr>
              <a:t>oral communication</a:t>
            </a:r>
            <a:r>
              <a:rPr lang="en-US" sz="2000" dirty="0">
                <a:solidFill>
                  <a:prstClr val="black"/>
                </a:solidFill>
              </a:rPr>
              <a:t>: CEOs spend most of their time “interacting—talking, cajoling, soothing, selling, listening, and nodding—with a wide array of parties inside and outside the organization.</a:t>
            </a:r>
          </a:p>
        </p:txBody>
      </p:sp>
    </p:spTree>
    <p:extLst>
      <p:ext uri="{BB962C8B-B14F-4D97-AF65-F5344CB8AC3E}">
        <p14:creationId xmlns:p14="http://schemas.microsoft.com/office/powerpoint/2010/main" val="305554230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6">
            <a:extLst>
              <a:ext uri="{FF2B5EF4-FFF2-40B4-BE49-F238E27FC236}">
                <a16:creationId xmlns:a16="http://schemas.microsoft.com/office/drawing/2014/main" id="{2218DD7E-26A9-6BBE-40ED-DAD4F1F2F104}"/>
              </a:ext>
            </a:extLst>
          </p:cNvPr>
          <p:cNvPicPr>
            <a:picLocks noChangeAspect="1"/>
          </p:cNvPicPr>
          <p:nvPr/>
        </p:nvPicPr>
        <p:blipFill>
          <a:blip r:embed="rId3"/>
          <a:stretch>
            <a:fillRect/>
          </a:stretch>
        </p:blipFill>
        <p:spPr>
          <a:xfrm>
            <a:off x="942308" y="2213113"/>
            <a:ext cx="9549959" cy="4222940"/>
          </a:xfrm>
          <a:prstGeom prst="rect">
            <a:avLst/>
          </a:prstGeom>
        </p:spPr>
      </p:pic>
    </p:spTree>
    <p:extLst>
      <p:ext uri="{BB962C8B-B14F-4D97-AF65-F5344CB8AC3E}">
        <p14:creationId xmlns:p14="http://schemas.microsoft.com/office/powerpoint/2010/main" val="19279201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Surprisingly given the advances in information technology, CEOs today spend most of their time in face-to-face meetings. They consider face-to-face meetings most effective in getting their message across and obtaining the information they need. </a:t>
            </a:r>
            <a:r>
              <a:rPr lang="en-US" sz="2400" dirty="0">
                <a:solidFill>
                  <a:srgbClr val="FF0000"/>
                </a:solidFill>
              </a:rPr>
              <a:t>Not only do </a:t>
            </a:r>
            <a:r>
              <a:rPr lang="en-US" sz="2400" dirty="0">
                <a:solidFill>
                  <a:prstClr val="black"/>
                </a:solidFill>
              </a:rPr>
              <a:t>meetings present data through presentations and verbal communications, but they also enable CEOs to pick up on rich nonverbal cues such as facial expressions, body language, and mood, that are not apparent to them if they use e-mail or Skype, for example.</a:t>
            </a:r>
          </a:p>
        </p:txBody>
      </p:sp>
    </p:spTree>
    <p:extLst>
      <p:ext uri="{BB962C8B-B14F-4D97-AF65-F5344CB8AC3E}">
        <p14:creationId xmlns:p14="http://schemas.microsoft.com/office/powerpoint/2010/main" val="189707976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300" dirty="0">
                <a:solidFill>
                  <a:srgbClr val="FF0000"/>
                </a:solidFill>
              </a:rPr>
              <a:t>- How do you become a strategic leader?</a:t>
            </a:r>
          </a:p>
          <a:p>
            <a:pPr marL="0" lvl="0" indent="0" algn="just">
              <a:lnSpc>
                <a:spcPct val="150000"/>
              </a:lnSpc>
              <a:buNone/>
              <a:defRPr/>
            </a:pPr>
            <a:r>
              <a:rPr lang="en-US" sz="2300" dirty="0">
                <a:solidFill>
                  <a:prstClr val="black"/>
                </a:solidFill>
              </a:rPr>
              <a:t>Is becoming an ethical and effective strategic leader innate? Can it be learned? According to the </a:t>
            </a:r>
            <a:r>
              <a:rPr lang="en-US" sz="2300" i="1" dirty="0">
                <a:solidFill>
                  <a:srgbClr val="FF0000"/>
                </a:solidFill>
              </a:rPr>
              <a:t>upper-echelons theory</a:t>
            </a:r>
            <a:r>
              <a:rPr lang="en-US" sz="2300" dirty="0">
                <a:solidFill>
                  <a:prstClr val="black"/>
                </a:solidFill>
              </a:rPr>
              <a:t>, organizational outcomes including strategic choices and performance levels reflect the values of the top management team. These are the individuals at the upper echelons, or levels, of an organization. </a:t>
            </a:r>
            <a:r>
              <a:rPr lang="en-US" sz="2300" dirty="0">
                <a:solidFill>
                  <a:srgbClr val="FF0000"/>
                </a:solidFill>
              </a:rPr>
              <a:t>The theory states </a:t>
            </a:r>
            <a:r>
              <a:rPr lang="en-US" sz="2300" dirty="0">
                <a:solidFill>
                  <a:prstClr val="black"/>
                </a:solidFill>
              </a:rPr>
              <a:t>that executives interpret situations through the lens of their unique perspectives, shaped by personal circumstances, values, and experiences.</a:t>
            </a:r>
          </a:p>
        </p:txBody>
      </p:sp>
    </p:spTree>
    <p:extLst>
      <p:ext uri="{BB962C8B-B14F-4D97-AF65-F5344CB8AC3E}">
        <p14:creationId xmlns:p14="http://schemas.microsoft.com/office/powerpoint/2010/main" val="320323481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200000"/>
              </a:lnSpc>
              <a:buNone/>
              <a:defRPr/>
            </a:pPr>
            <a:r>
              <a:rPr lang="en-US" sz="2400" dirty="0">
                <a:solidFill>
                  <a:prstClr val="black"/>
                </a:solidFill>
              </a:rPr>
              <a:t> Their leadership actions reflect characteristics of age, education, and career experiences, filtered through personal interpretations of the situations they face. </a:t>
            </a:r>
            <a:r>
              <a:rPr lang="en-US" sz="2400" dirty="0">
                <a:solidFill>
                  <a:srgbClr val="FF0000"/>
                </a:solidFill>
              </a:rPr>
              <a:t>The upper-echelons theory </a:t>
            </a:r>
            <a:r>
              <a:rPr lang="en-US" sz="2400" dirty="0">
                <a:solidFill>
                  <a:prstClr val="black"/>
                </a:solidFill>
              </a:rPr>
              <a:t>favors the idea that strong leadership is the result of </a:t>
            </a:r>
            <a:r>
              <a:rPr lang="en-US" sz="2400" dirty="0">
                <a:solidFill>
                  <a:srgbClr val="FF0000"/>
                </a:solidFill>
              </a:rPr>
              <a:t>both</a:t>
            </a:r>
            <a:r>
              <a:rPr lang="en-US" sz="2400" dirty="0">
                <a:solidFill>
                  <a:prstClr val="black"/>
                </a:solidFill>
              </a:rPr>
              <a:t> innate abilities and learning.</a:t>
            </a:r>
          </a:p>
        </p:txBody>
      </p:sp>
    </p:spTree>
    <p:extLst>
      <p:ext uri="{BB962C8B-B14F-4D97-AF65-F5344CB8AC3E}">
        <p14:creationId xmlns:p14="http://schemas.microsoft.com/office/powerpoint/2010/main" val="132507813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According to the Level-5 leadership pyramid, effective strategic leaders go through a natural progression of five levels. </a:t>
            </a:r>
            <a:r>
              <a:rPr lang="en-US" sz="2400" dirty="0">
                <a:solidFill>
                  <a:srgbClr val="FF0000"/>
                </a:solidFill>
              </a:rPr>
              <a:t>Each level </a:t>
            </a:r>
            <a:r>
              <a:rPr lang="en-US" sz="2400" dirty="0">
                <a:solidFill>
                  <a:prstClr val="black"/>
                </a:solidFill>
              </a:rPr>
              <a:t>builds upon the previous one; the manager can move on to the next level of leadership only when the current level has been mastered. On the left (in Exhibit 2.4) are the capabilities associated with each level. But not all companies are Fortune 500 behemoths. On the right we suggest that the model is valuable as well to the individual looking to develop the capacity for greater success.</a:t>
            </a:r>
          </a:p>
        </p:txBody>
      </p:sp>
    </p:spTree>
    <p:extLst>
      <p:ext uri="{BB962C8B-B14F-4D97-AF65-F5344CB8AC3E}">
        <p14:creationId xmlns:p14="http://schemas.microsoft.com/office/powerpoint/2010/main" val="79836783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1">
            <a:extLst>
              <a:ext uri="{FF2B5EF4-FFF2-40B4-BE49-F238E27FC236}">
                <a16:creationId xmlns:a16="http://schemas.microsoft.com/office/drawing/2014/main" id="{7375B214-9E21-1A1F-468C-3021DDC0FDF5}"/>
              </a:ext>
            </a:extLst>
          </p:cNvPr>
          <p:cNvPicPr>
            <a:picLocks noChangeAspect="1"/>
          </p:cNvPicPr>
          <p:nvPr/>
        </p:nvPicPr>
        <p:blipFill>
          <a:blip r:embed="rId4"/>
          <a:stretch>
            <a:fillRect/>
          </a:stretch>
        </p:blipFill>
        <p:spPr>
          <a:xfrm>
            <a:off x="347561" y="1222129"/>
            <a:ext cx="10360198" cy="5167207"/>
          </a:xfrm>
          <a:prstGeom prst="rect">
            <a:avLst/>
          </a:prstGeom>
        </p:spPr>
      </p:pic>
    </p:spTree>
    <p:extLst>
      <p:ext uri="{BB962C8B-B14F-4D97-AF65-F5344CB8AC3E}">
        <p14:creationId xmlns:p14="http://schemas.microsoft.com/office/powerpoint/2010/main" val="29485261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 Formulating strategy across levels: </a:t>
            </a:r>
          </a:p>
          <a:p>
            <a:pPr marL="0" lvl="0" indent="0" algn="just">
              <a:lnSpc>
                <a:spcPct val="150000"/>
              </a:lnSpc>
              <a:buNone/>
              <a:defRPr/>
            </a:pPr>
            <a:r>
              <a:rPr lang="en-US" sz="2400" dirty="0">
                <a:solidFill>
                  <a:srgbClr val="FF0000"/>
                </a:solidFill>
              </a:rPr>
              <a:t>Corporate,  business, and functional managers</a:t>
            </a:r>
          </a:p>
          <a:p>
            <a:pPr marL="0" lvl="0" indent="0" algn="just">
              <a:lnSpc>
                <a:spcPct val="150000"/>
              </a:lnSpc>
              <a:buNone/>
              <a:defRPr/>
            </a:pPr>
            <a:r>
              <a:rPr lang="en-US" sz="2400" dirty="0">
                <a:solidFill>
                  <a:prstClr val="black"/>
                </a:solidFill>
              </a:rPr>
              <a:t>According to the </a:t>
            </a:r>
            <a:r>
              <a:rPr lang="en-US" sz="2400" dirty="0">
                <a:solidFill>
                  <a:srgbClr val="FF0000"/>
                </a:solidFill>
              </a:rPr>
              <a:t>upper-echelons theory</a:t>
            </a:r>
            <a:r>
              <a:rPr lang="en-US" sz="2400" dirty="0">
                <a:solidFill>
                  <a:prstClr val="black"/>
                </a:solidFill>
              </a:rPr>
              <a:t>, the top management team primarily determines a firm’s ability to gain and sustain a competitive advantage through the strategies they pursue. Given the importance of such strategies, we need to gain a deeper understanding of how they are formed.</a:t>
            </a:r>
          </a:p>
        </p:txBody>
      </p:sp>
    </p:spTree>
    <p:extLst>
      <p:ext uri="{BB962C8B-B14F-4D97-AF65-F5344CB8AC3E}">
        <p14:creationId xmlns:p14="http://schemas.microsoft.com/office/powerpoint/2010/main" val="122372869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b="1" dirty="0">
                <a:solidFill>
                  <a:srgbClr val="FF0000"/>
                </a:solidFill>
              </a:rPr>
              <a:t>Strategy formulation </a:t>
            </a:r>
            <a:r>
              <a:rPr lang="en-US" sz="2400" dirty="0">
                <a:solidFill>
                  <a:prstClr val="black"/>
                </a:solidFill>
              </a:rPr>
              <a:t>concerns the choice of strategy in terms of where and how to  compete. In contrast, </a:t>
            </a:r>
            <a:r>
              <a:rPr lang="en-US" sz="2400" b="1" dirty="0">
                <a:solidFill>
                  <a:srgbClr val="FF0000"/>
                </a:solidFill>
              </a:rPr>
              <a:t>strategy implementation </a:t>
            </a:r>
            <a:r>
              <a:rPr lang="en-US" sz="2400" dirty="0">
                <a:solidFill>
                  <a:prstClr val="black"/>
                </a:solidFill>
              </a:rPr>
              <a:t>concerns the organization, coordination,  and integration of how work gets done. In short, it concerns the execution of strategy. It is  helpful to break down strategy formulation and implementation into three distinct areas— corporate, business, and functional.</a:t>
            </a:r>
          </a:p>
        </p:txBody>
      </p:sp>
    </p:spTree>
    <p:extLst>
      <p:ext uri="{BB962C8B-B14F-4D97-AF65-F5344CB8AC3E}">
        <p14:creationId xmlns:p14="http://schemas.microsoft.com/office/powerpoint/2010/main" val="182318275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39617"/>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dirty="0">
                <a:solidFill>
                  <a:prstClr val="black"/>
                </a:solidFill>
              </a:rPr>
              <a:t>■  Corporate strategy concerns questions relating to where to compete in terms of industry, markets, and geography.</a:t>
            </a:r>
          </a:p>
          <a:p>
            <a:pPr marL="0" lvl="0" indent="0" algn="just">
              <a:lnSpc>
                <a:spcPct val="150000"/>
              </a:lnSpc>
              <a:buNone/>
              <a:defRPr/>
            </a:pPr>
            <a:r>
              <a:rPr lang="en-US" sz="2200" dirty="0">
                <a:solidFill>
                  <a:prstClr val="black"/>
                </a:solidFill>
              </a:rPr>
              <a:t>■  Business strategy concerns the question of how to compete. Three generic business strategies are available: cost leadership, differentiation, or value innovation.</a:t>
            </a:r>
          </a:p>
          <a:p>
            <a:pPr marL="0" lvl="0" indent="0" algn="just">
              <a:lnSpc>
                <a:spcPct val="150000"/>
              </a:lnSpc>
              <a:buNone/>
              <a:defRPr/>
            </a:pPr>
            <a:r>
              <a:rPr lang="en-US" sz="2200" dirty="0">
                <a:solidFill>
                  <a:prstClr val="black"/>
                </a:solidFill>
              </a:rPr>
              <a:t>■  Functional strategy concerns the question of how to implement a chosen business strategy.</a:t>
            </a:r>
          </a:p>
          <a:p>
            <a:pPr marL="0" lvl="0" indent="0" algn="just">
              <a:lnSpc>
                <a:spcPct val="150000"/>
              </a:lnSpc>
              <a:buNone/>
              <a:defRPr/>
            </a:pPr>
            <a:r>
              <a:rPr lang="en-US" sz="2200" dirty="0">
                <a:solidFill>
                  <a:prstClr val="black"/>
                </a:solidFill>
              </a:rPr>
              <a:t>Exhibit 2.5 shows the three areas of strategy formulation.</a:t>
            </a:r>
          </a:p>
        </p:txBody>
      </p:sp>
    </p:spTree>
    <p:extLst>
      <p:ext uri="{BB962C8B-B14F-4D97-AF65-F5344CB8AC3E}">
        <p14:creationId xmlns:p14="http://schemas.microsoft.com/office/powerpoint/2010/main" val="379192193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1">
            <a:extLst>
              <a:ext uri="{FF2B5EF4-FFF2-40B4-BE49-F238E27FC236}">
                <a16:creationId xmlns:a16="http://schemas.microsoft.com/office/drawing/2014/main" id="{58FA074E-214C-6C21-C330-CFDB972AC6F9}"/>
              </a:ext>
            </a:extLst>
          </p:cNvPr>
          <p:cNvPicPr>
            <a:picLocks noChangeAspect="1"/>
          </p:cNvPicPr>
          <p:nvPr/>
        </p:nvPicPr>
        <p:blipFill>
          <a:blip r:embed="rId3"/>
          <a:stretch>
            <a:fillRect/>
          </a:stretch>
        </p:blipFill>
        <p:spPr>
          <a:xfrm>
            <a:off x="955559" y="2146854"/>
            <a:ext cx="10335293" cy="4294676"/>
          </a:xfrm>
          <a:prstGeom prst="rect">
            <a:avLst/>
          </a:prstGeom>
        </p:spPr>
      </p:pic>
    </p:spTree>
    <p:extLst>
      <p:ext uri="{BB962C8B-B14F-4D97-AF65-F5344CB8AC3E}">
        <p14:creationId xmlns:p14="http://schemas.microsoft.com/office/powerpoint/2010/main" val="308720770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300" dirty="0">
                <a:solidFill>
                  <a:prstClr val="black"/>
                </a:solidFill>
              </a:rPr>
              <a:t>Although we generally speak of the firm in an abstract form, individual employees make strategic decisions—whether at the corporate, business, or functional level. Corporate executives at headquarters formulate corporate strategy.  Corporate executives need to decide in which industries, markets, and geographies their companies should compete. They need to formulate a strategy that can create synergies across business units that may be quite different, and determine the boundaries of the firm by deciding whether to enter certain industries and markets and whether to sell certain divisions. </a:t>
            </a:r>
          </a:p>
        </p:txBody>
      </p:sp>
    </p:spTree>
    <p:extLst>
      <p:ext uri="{BB962C8B-B14F-4D97-AF65-F5344CB8AC3E}">
        <p14:creationId xmlns:p14="http://schemas.microsoft.com/office/powerpoint/2010/main" val="36341362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200000"/>
              </a:lnSpc>
              <a:buNone/>
              <a:defRPr/>
            </a:pPr>
            <a:r>
              <a:rPr lang="en-US" sz="2400" dirty="0">
                <a:solidFill>
                  <a:prstClr val="black"/>
                </a:solidFill>
              </a:rPr>
              <a:t>They are responsible for setting overarching strategic objectives and allocating scarce resources among different business divisions, monitoring performance, and making adjustments to the overall portfolio of businesses as needed. </a:t>
            </a:r>
            <a:r>
              <a:rPr lang="en-US" sz="2400" dirty="0">
                <a:solidFill>
                  <a:srgbClr val="FF0000"/>
                </a:solidFill>
              </a:rPr>
              <a:t>The objective of corporate-level strategy</a:t>
            </a:r>
            <a:r>
              <a:rPr lang="en-US" sz="2400" dirty="0">
                <a:solidFill>
                  <a:prstClr val="black"/>
                </a:solidFill>
              </a:rPr>
              <a:t> is to increase overall corporate value so that it is higher than the sum of the individual business units. </a:t>
            </a:r>
          </a:p>
        </p:txBody>
      </p:sp>
    </p:spTree>
    <p:extLst>
      <p:ext uri="{BB962C8B-B14F-4D97-AF65-F5344CB8AC3E}">
        <p14:creationId xmlns:p14="http://schemas.microsoft.com/office/powerpoint/2010/main" val="405156090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i="1" dirty="0">
                <a:solidFill>
                  <a:srgbClr val="FF0000"/>
                </a:solidFill>
              </a:rPr>
              <a:t>Business strategy </a:t>
            </a:r>
            <a:r>
              <a:rPr lang="en-US" sz="2400" dirty="0">
                <a:solidFill>
                  <a:prstClr val="black"/>
                </a:solidFill>
              </a:rPr>
              <a:t>occurs within strategic business units, or SBUs, the standalone divisions of a larger conglomerate, each with its own profit-and-loss responsibility. General managers in SBUs must answer business strategy questions relating to how to compete in order to achieve superior performance. Within the guidelines received from corporate headquarters, they formulate an appropriate generic business strategy, including cost leadership, differentiation, or value innovation, in their quest for competitive advantage.</a:t>
            </a:r>
          </a:p>
        </p:txBody>
      </p:sp>
    </p:spTree>
    <p:extLst>
      <p:ext uri="{BB962C8B-B14F-4D97-AF65-F5344CB8AC3E}">
        <p14:creationId xmlns:p14="http://schemas.microsoft.com/office/powerpoint/2010/main" val="20956436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b="1" dirty="0">
                <a:solidFill>
                  <a:prstClr val="black"/>
                </a:solidFill>
              </a:rPr>
              <a:t>Within each strategic business unit are various </a:t>
            </a:r>
            <a:r>
              <a:rPr lang="en-US" sz="2400" dirty="0">
                <a:solidFill>
                  <a:srgbClr val="FF0000"/>
                </a:solidFill>
              </a:rPr>
              <a:t>business functions</a:t>
            </a:r>
            <a:r>
              <a:rPr lang="en-US" sz="2400" dirty="0">
                <a:solidFill>
                  <a:prstClr val="black"/>
                </a:solidFill>
              </a:rPr>
              <a:t>:</a:t>
            </a:r>
          </a:p>
          <a:p>
            <a:pPr marL="0" lvl="0" indent="0" algn="just">
              <a:lnSpc>
                <a:spcPct val="150000"/>
              </a:lnSpc>
              <a:buNone/>
              <a:defRPr/>
            </a:pPr>
            <a:r>
              <a:rPr lang="en-US" sz="2400" dirty="0">
                <a:solidFill>
                  <a:prstClr val="black"/>
                </a:solidFill>
              </a:rPr>
              <a:t>accounting, finance, human resources, product development, operations, manufacturing, marketing, and customer service. Each functional manager is responsible for decisions and actions within a single functional area. These decisions aid in the implementation of the business-level strategy, made at the level above.</a:t>
            </a:r>
          </a:p>
        </p:txBody>
      </p:sp>
    </p:spTree>
    <p:extLst>
      <p:ext uri="{BB962C8B-B14F-4D97-AF65-F5344CB8AC3E}">
        <p14:creationId xmlns:p14="http://schemas.microsoft.com/office/powerpoint/2010/main" val="81935033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300" b="1" dirty="0">
                <a:solidFill>
                  <a:srgbClr val="FF0000"/>
                </a:solidFill>
              </a:rPr>
              <a:t>2.3 The Strategic Management Process</a:t>
            </a:r>
          </a:p>
          <a:p>
            <a:pPr marL="0" lvl="0" indent="0" algn="just">
              <a:lnSpc>
                <a:spcPct val="150000"/>
              </a:lnSpc>
              <a:spcBef>
                <a:spcPts val="0"/>
              </a:spcBef>
              <a:buNone/>
              <a:defRPr/>
            </a:pPr>
            <a:r>
              <a:rPr lang="en-US" sz="2300" dirty="0">
                <a:solidFill>
                  <a:prstClr val="black"/>
                </a:solidFill>
              </a:rPr>
              <a:t>We have gained some insight into the corporate, business, and functional levels of strategy. Next, we turn to the process or method by which strategic leaders formulate and implement  strategy. </a:t>
            </a:r>
            <a:r>
              <a:rPr lang="en-US" sz="2300" b="1" dirty="0">
                <a:solidFill>
                  <a:prstClr val="black"/>
                </a:solidFill>
              </a:rPr>
              <a:t>When strategizing for competitive advantage, managers rely on three approaches:</a:t>
            </a:r>
          </a:p>
          <a:p>
            <a:pPr marL="0" lvl="0" indent="0" algn="just">
              <a:lnSpc>
                <a:spcPct val="150000"/>
              </a:lnSpc>
              <a:spcBef>
                <a:spcPts val="0"/>
              </a:spcBef>
              <a:buNone/>
              <a:defRPr/>
            </a:pPr>
            <a:r>
              <a:rPr lang="en-US" sz="2300" dirty="0">
                <a:solidFill>
                  <a:prstClr val="black"/>
                </a:solidFill>
              </a:rPr>
              <a:t>1.  Strategic planning.</a:t>
            </a:r>
          </a:p>
          <a:p>
            <a:pPr marL="0" lvl="0" indent="0" algn="just">
              <a:lnSpc>
                <a:spcPct val="150000"/>
              </a:lnSpc>
              <a:spcBef>
                <a:spcPts val="0"/>
              </a:spcBef>
              <a:buNone/>
              <a:defRPr/>
            </a:pPr>
            <a:r>
              <a:rPr lang="en-US" sz="2300" dirty="0">
                <a:solidFill>
                  <a:prstClr val="black"/>
                </a:solidFill>
              </a:rPr>
              <a:t>2.  Scenario planning.</a:t>
            </a:r>
          </a:p>
          <a:p>
            <a:pPr marL="0" lvl="0" indent="0" algn="just">
              <a:lnSpc>
                <a:spcPct val="150000"/>
              </a:lnSpc>
              <a:spcBef>
                <a:spcPts val="0"/>
              </a:spcBef>
              <a:buNone/>
              <a:defRPr/>
            </a:pPr>
            <a:r>
              <a:rPr lang="en-US" sz="2300" dirty="0">
                <a:solidFill>
                  <a:prstClr val="black"/>
                </a:solidFill>
              </a:rPr>
              <a:t>3.  Strategy as planned emergence.</a:t>
            </a:r>
          </a:p>
        </p:txBody>
      </p:sp>
    </p:spTree>
    <p:extLst>
      <p:ext uri="{BB962C8B-B14F-4D97-AF65-F5344CB8AC3E}">
        <p14:creationId xmlns:p14="http://schemas.microsoft.com/office/powerpoint/2010/main" val="120471899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b="1" dirty="0">
                <a:solidFill>
                  <a:srgbClr val="FF0000"/>
                </a:solidFill>
              </a:rPr>
              <a:t>- Top-down strategic planning</a:t>
            </a:r>
          </a:p>
          <a:p>
            <a:pPr marL="0" lvl="0" indent="0" algn="just">
              <a:lnSpc>
                <a:spcPct val="150000"/>
              </a:lnSpc>
              <a:buNone/>
              <a:defRPr/>
            </a:pPr>
            <a:r>
              <a:rPr lang="en-US" sz="2200" dirty="0">
                <a:solidFill>
                  <a:prstClr val="black"/>
                </a:solidFill>
              </a:rPr>
              <a:t>The prosperous decades after World War II resulted in tremendous growth of corporations. As company executives needed a way to manage ever more complex firms more effectively, they began to use strategic planning. </a:t>
            </a:r>
            <a:r>
              <a:rPr lang="en-US" sz="2200" b="1" dirty="0">
                <a:solidFill>
                  <a:srgbClr val="FF0000"/>
                </a:solidFill>
              </a:rPr>
              <a:t>Top-down strategic planning</a:t>
            </a:r>
            <a:r>
              <a:rPr lang="en-US" sz="2200" dirty="0">
                <a:solidFill>
                  <a:prstClr val="black"/>
                </a:solidFill>
              </a:rPr>
              <a:t>, derived from military strategy</a:t>
            </a:r>
            <a:r>
              <a:rPr lang="en-US" sz="2200" dirty="0">
                <a:solidFill>
                  <a:srgbClr val="00B050"/>
                </a:solidFill>
              </a:rPr>
              <a:t>, is a rational process through which executives attempt to program future success. </a:t>
            </a:r>
            <a:r>
              <a:rPr lang="en-US" sz="2200" dirty="0">
                <a:solidFill>
                  <a:prstClr val="black"/>
                </a:solidFill>
              </a:rPr>
              <a:t>In this approach, all strategic intelligence and decision-making responsibilities are concentrated in the office of the CEO. The CEO, much like a military general, leads the company strategically through competitive battles.</a:t>
            </a:r>
          </a:p>
        </p:txBody>
      </p:sp>
    </p:spTree>
    <p:extLst>
      <p:ext uri="{BB962C8B-B14F-4D97-AF65-F5344CB8AC3E}">
        <p14:creationId xmlns:p14="http://schemas.microsoft.com/office/powerpoint/2010/main" val="298638406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133601"/>
            <a:ext cx="4530840"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000" dirty="0">
                <a:solidFill>
                  <a:prstClr val="black"/>
                </a:solidFill>
              </a:rPr>
              <a:t>Exhibit  2.6 shows the three steps of analysis, formulation, and implementation in a traditional top-down strategic planning process. Strategic planners provide detailed analyses of internal and external data and apply it to all </a:t>
            </a:r>
            <a:r>
              <a:rPr lang="en-US" sz="2000" dirty="0">
                <a:solidFill>
                  <a:srgbClr val="FF0000"/>
                </a:solidFill>
              </a:rPr>
              <a:t>quantifiable</a:t>
            </a:r>
            <a:r>
              <a:rPr lang="en-US" sz="2000" dirty="0">
                <a:solidFill>
                  <a:prstClr val="black"/>
                </a:solidFill>
              </a:rPr>
              <a:t> areas: prices, costs, margins, market demand, head count, and production runs. </a:t>
            </a:r>
          </a:p>
        </p:txBody>
      </p:sp>
      <p:pic>
        <p:nvPicPr>
          <p:cNvPr id="11" name="Picture 10">
            <a:extLst>
              <a:ext uri="{FF2B5EF4-FFF2-40B4-BE49-F238E27FC236}">
                <a16:creationId xmlns:a16="http://schemas.microsoft.com/office/drawing/2014/main" id="{C285907C-BC24-8ACD-9F5A-191452919908}"/>
              </a:ext>
            </a:extLst>
          </p:cNvPr>
          <p:cNvPicPr>
            <a:picLocks noChangeAspect="1"/>
          </p:cNvPicPr>
          <p:nvPr/>
        </p:nvPicPr>
        <p:blipFill>
          <a:blip r:embed="rId3"/>
          <a:stretch>
            <a:fillRect/>
          </a:stretch>
        </p:blipFill>
        <p:spPr>
          <a:xfrm>
            <a:off x="5658678" y="1943794"/>
            <a:ext cx="5648780" cy="4379282"/>
          </a:xfrm>
          <a:prstGeom prst="rect">
            <a:avLst/>
          </a:prstGeom>
        </p:spPr>
      </p:pic>
    </p:spTree>
    <p:extLst>
      <p:ext uri="{BB962C8B-B14F-4D97-AF65-F5344CB8AC3E}">
        <p14:creationId xmlns:p14="http://schemas.microsoft.com/office/powerpoint/2010/main" val="210871035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Top executives tie the allocation of the annual corporate </a:t>
            </a:r>
            <a:r>
              <a:rPr lang="en-US" sz="2400" dirty="0">
                <a:solidFill>
                  <a:srgbClr val="FF0000"/>
                </a:solidFill>
              </a:rPr>
              <a:t>budget</a:t>
            </a:r>
            <a:r>
              <a:rPr lang="en-US" sz="2400" dirty="0">
                <a:solidFill>
                  <a:prstClr val="black"/>
                </a:solidFill>
              </a:rPr>
              <a:t> to the </a:t>
            </a:r>
            <a:r>
              <a:rPr lang="en-US" sz="2400" dirty="0">
                <a:solidFill>
                  <a:srgbClr val="FF0000"/>
                </a:solidFill>
              </a:rPr>
              <a:t>strategic plan </a:t>
            </a:r>
            <a:r>
              <a:rPr lang="en-US" sz="2400" dirty="0">
                <a:solidFill>
                  <a:prstClr val="black"/>
                </a:solidFill>
              </a:rPr>
              <a:t>and monitor ongoing performance accordingly. Based on a careful analysis of these data, top managers </a:t>
            </a:r>
            <a:r>
              <a:rPr lang="en-US" sz="2400" dirty="0">
                <a:solidFill>
                  <a:srgbClr val="FF0000"/>
                </a:solidFill>
              </a:rPr>
              <a:t>reconfirm or adjust </a:t>
            </a:r>
            <a:r>
              <a:rPr lang="en-US" sz="2400" dirty="0">
                <a:solidFill>
                  <a:prstClr val="black"/>
                </a:solidFill>
              </a:rPr>
              <a:t>the company’s vision, mission, and values before formulating corporate, business, and functional strategies. Appropriate organizational structures and controls as well as governance mechanisms aid in effective implementation.</a:t>
            </a:r>
          </a:p>
        </p:txBody>
      </p:sp>
    </p:spTree>
    <p:extLst>
      <p:ext uri="{BB962C8B-B14F-4D97-AF65-F5344CB8AC3E}">
        <p14:creationId xmlns:p14="http://schemas.microsoft.com/office/powerpoint/2010/main" val="254488726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300" dirty="0">
                <a:solidFill>
                  <a:srgbClr val="FF0000"/>
                </a:solidFill>
              </a:rPr>
              <a:t>Top-down strategic planning </a:t>
            </a:r>
            <a:r>
              <a:rPr lang="en-US" sz="2300" dirty="0">
                <a:solidFill>
                  <a:prstClr val="black"/>
                </a:solidFill>
              </a:rPr>
              <a:t>more often rests on the assumption that we can predict the future from the past. The approach works reasonably well when the </a:t>
            </a:r>
            <a:r>
              <a:rPr lang="en-US" sz="2300" dirty="0">
                <a:solidFill>
                  <a:srgbClr val="FF0000"/>
                </a:solidFill>
              </a:rPr>
              <a:t>environment does not change much</a:t>
            </a:r>
            <a:r>
              <a:rPr lang="en-US" sz="2300" dirty="0">
                <a:solidFill>
                  <a:prstClr val="black"/>
                </a:solidFill>
              </a:rPr>
              <a:t>. One major </a:t>
            </a:r>
            <a:r>
              <a:rPr lang="en-US" sz="2300" dirty="0">
                <a:solidFill>
                  <a:srgbClr val="FF0000"/>
                </a:solidFill>
              </a:rPr>
              <a:t>shortcoming</a:t>
            </a:r>
            <a:r>
              <a:rPr lang="en-US" sz="2300" dirty="0">
                <a:solidFill>
                  <a:prstClr val="black"/>
                </a:solidFill>
              </a:rPr>
              <a:t> of the top-down strategic planning approach is that the formulation of strategy is separate from implementation, and thinking about strategy is separate from doing it. Information flows one way only: from the top down. Another short-coming of the strategic planning approach is that we simply </a:t>
            </a:r>
            <a:r>
              <a:rPr lang="en-US" sz="2300" dirty="0">
                <a:solidFill>
                  <a:srgbClr val="FF0000"/>
                </a:solidFill>
              </a:rPr>
              <a:t>cannot know the future</a:t>
            </a:r>
            <a:r>
              <a:rPr lang="en-US" sz="2300" dirty="0">
                <a:solidFill>
                  <a:prstClr val="black"/>
                </a:solidFill>
              </a:rPr>
              <a:t>. There is no data.</a:t>
            </a:r>
          </a:p>
        </p:txBody>
      </p:sp>
    </p:spTree>
    <p:extLst>
      <p:ext uri="{BB962C8B-B14F-4D97-AF65-F5344CB8AC3E}">
        <p14:creationId xmlns:p14="http://schemas.microsoft.com/office/powerpoint/2010/main" val="242902061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300" dirty="0">
                <a:solidFill>
                  <a:srgbClr val="FF0000"/>
                </a:solidFill>
              </a:rPr>
              <a:t>- Scenario planning</a:t>
            </a:r>
          </a:p>
          <a:p>
            <a:pPr marL="0" lvl="0" indent="0" algn="just">
              <a:lnSpc>
                <a:spcPct val="150000"/>
              </a:lnSpc>
              <a:spcBef>
                <a:spcPts val="0"/>
              </a:spcBef>
              <a:buNone/>
              <a:defRPr/>
            </a:pPr>
            <a:r>
              <a:rPr lang="en-US" sz="2300" dirty="0">
                <a:solidFill>
                  <a:prstClr val="black"/>
                </a:solidFill>
              </a:rPr>
              <a:t>Given that the only constant is change, should managers even try to strategically plan for the future? The answer is yes—but they also need to expect that unpredictable events will happen. We can compare strategic planning in a fast-changing environment to a fire department operation. There is no way to know where and when the next emergency will arise, nor can we know its magnitude beforehand. Nonetheless, fire chiefs put contingency plans in place to address a wide range of emergencies along different dimensions.</a:t>
            </a:r>
          </a:p>
        </p:txBody>
      </p:sp>
    </p:spTree>
    <p:extLst>
      <p:ext uri="{BB962C8B-B14F-4D97-AF65-F5344CB8AC3E}">
        <p14:creationId xmlns:p14="http://schemas.microsoft.com/office/powerpoint/2010/main" val="131247008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In the same way, </a:t>
            </a:r>
            <a:r>
              <a:rPr lang="en-US" sz="2400" b="1" dirty="0">
                <a:solidFill>
                  <a:srgbClr val="FF0000"/>
                </a:solidFill>
              </a:rPr>
              <a:t>scenario planning </a:t>
            </a:r>
            <a:r>
              <a:rPr lang="en-US" sz="2400" dirty="0">
                <a:solidFill>
                  <a:prstClr val="black"/>
                </a:solidFill>
              </a:rPr>
              <a:t>asks those “what if” questions. Similar to top-down strategic planning, scenario planning also starts with a top-down approach to the strategy process. In addition, in scenario planning, top management envisions different scenarios, to anticipate plausible futures in order to derive strategic responses. </a:t>
            </a:r>
            <a:r>
              <a:rPr lang="en-US" sz="2400" dirty="0">
                <a:solidFill>
                  <a:srgbClr val="FF0000"/>
                </a:solidFill>
              </a:rPr>
              <a:t>For example, </a:t>
            </a:r>
            <a:r>
              <a:rPr lang="en-US" sz="2400" dirty="0">
                <a:solidFill>
                  <a:prstClr val="black"/>
                </a:solidFill>
              </a:rPr>
              <a:t>new laws might restrict carbon emissions or expand employee health care. </a:t>
            </a:r>
          </a:p>
        </p:txBody>
      </p:sp>
    </p:spTree>
    <p:extLst>
      <p:ext uri="{BB962C8B-B14F-4D97-AF65-F5344CB8AC3E}">
        <p14:creationId xmlns:p14="http://schemas.microsoft.com/office/powerpoint/2010/main" val="126872631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200000"/>
              </a:lnSpc>
              <a:buNone/>
              <a:defRPr/>
            </a:pPr>
            <a:r>
              <a:rPr lang="en-US" sz="2400" dirty="0">
                <a:solidFill>
                  <a:srgbClr val="FF0000"/>
                </a:solidFill>
              </a:rPr>
              <a:t>Demographic shifts </a:t>
            </a:r>
            <a:r>
              <a:rPr lang="en-US" sz="2400" dirty="0">
                <a:solidFill>
                  <a:prstClr val="black"/>
                </a:solidFill>
              </a:rPr>
              <a:t>may alter the ethnic diversity of a nation; </a:t>
            </a:r>
            <a:r>
              <a:rPr lang="en-US" sz="2400" dirty="0">
                <a:solidFill>
                  <a:srgbClr val="FF0000"/>
                </a:solidFill>
              </a:rPr>
              <a:t>changing tastes or economic conditions </a:t>
            </a:r>
            <a:r>
              <a:rPr lang="en-US" sz="2400" dirty="0">
                <a:solidFill>
                  <a:prstClr val="black"/>
                </a:solidFill>
              </a:rPr>
              <a:t>will affect consumer behavior. Technological advance may provide completely new products, processes, and services. How would any of these changes affect a firm, and how should it respond? Scenario planning takes place at both the corporate and business levels of strategy.</a:t>
            </a:r>
          </a:p>
        </p:txBody>
      </p:sp>
    </p:spTree>
    <p:extLst>
      <p:ext uri="{BB962C8B-B14F-4D97-AF65-F5344CB8AC3E}">
        <p14:creationId xmlns:p14="http://schemas.microsoft.com/office/powerpoint/2010/main" val="159906211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200000"/>
              </a:lnSpc>
              <a:buNone/>
              <a:defRPr/>
            </a:pPr>
            <a:r>
              <a:rPr lang="en-US" sz="2400" dirty="0">
                <a:solidFill>
                  <a:prstClr val="black"/>
                </a:solidFill>
              </a:rPr>
              <a:t>To model the scenario-planning approach, place the elements in the AFI strategy frame-work in a continuous feedback loop, where Analysis leads to Formulation to Implementation and back to Analysis. Exhibit 2.7 elaborates on this simple feedback loop to show the dynamic and iterative method of scenario planning.</a:t>
            </a:r>
          </a:p>
        </p:txBody>
      </p:sp>
    </p:spTree>
    <p:extLst>
      <p:ext uri="{BB962C8B-B14F-4D97-AF65-F5344CB8AC3E}">
        <p14:creationId xmlns:p14="http://schemas.microsoft.com/office/powerpoint/2010/main" val="400726907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Content Placeholder 1">
            <a:extLst>
              <a:ext uri="{FF2B5EF4-FFF2-40B4-BE49-F238E27FC236}">
                <a16:creationId xmlns:a16="http://schemas.microsoft.com/office/drawing/2014/main" id="{C26888C6-033C-9204-1D66-EF77C41BCC20}"/>
              </a:ext>
            </a:extLst>
          </p:cNvPr>
          <p:cNvPicPr>
            <a:picLocks noChangeAspect="1"/>
          </p:cNvPicPr>
          <p:nvPr/>
        </p:nvPicPr>
        <p:blipFill>
          <a:blip r:embed="rId4"/>
          <a:stretch>
            <a:fillRect/>
          </a:stretch>
        </p:blipFill>
        <p:spPr>
          <a:xfrm>
            <a:off x="743356" y="1456428"/>
            <a:ext cx="9511154" cy="4652824"/>
          </a:xfrm>
          <a:prstGeom prst="rect">
            <a:avLst/>
          </a:prstGeom>
        </p:spPr>
      </p:pic>
    </p:spTree>
    <p:extLst>
      <p:ext uri="{BB962C8B-B14F-4D97-AF65-F5344CB8AC3E}">
        <p14:creationId xmlns:p14="http://schemas.microsoft.com/office/powerpoint/2010/main" val="39848188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300" b="1" dirty="0">
                <a:solidFill>
                  <a:srgbClr val="FF0000"/>
                </a:solidFill>
              </a:rPr>
              <a:t>- Strategy as planned emergence: top-down and bottom-up</a:t>
            </a:r>
          </a:p>
          <a:p>
            <a:pPr marL="0" lvl="0" indent="0" algn="just">
              <a:lnSpc>
                <a:spcPct val="150000"/>
              </a:lnSpc>
              <a:buNone/>
              <a:defRPr/>
            </a:pPr>
            <a:r>
              <a:rPr lang="en-US" sz="2300" dirty="0">
                <a:solidFill>
                  <a:prstClr val="black"/>
                </a:solidFill>
              </a:rPr>
              <a:t>Critics of top-down and scenario planning argue that strategic planning is not the same as strategic thinking. In fact, they argue the strategic-planning processes are often too regimented and confining. As such, they lack the </a:t>
            </a:r>
            <a:r>
              <a:rPr lang="en-US" sz="2300" dirty="0">
                <a:solidFill>
                  <a:srgbClr val="FF0000"/>
                </a:solidFill>
              </a:rPr>
              <a:t>flexibility</a:t>
            </a:r>
            <a:r>
              <a:rPr lang="en-US" sz="2300" dirty="0">
                <a:solidFill>
                  <a:prstClr val="black"/>
                </a:solidFill>
              </a:rPr>
              <a:t> needed for quick and effective response. Managers engaged in a more formalized approach to the strategy process may also fall prey to an </a:t>
            </a:r>
            <a:r>
              <a:rPr lang="en-US" sz="2300" b="1" dirty="0">
                <a:solidFill>
                  <a:srgbClr val="FF0000"/>
                </a:solidFill>
              </a:rPr>
              <a:t>illusion of control</a:t>
            </a:r>
            <a:r>
              <a:rPr lang="en-US" sz="2300" dirty="0">
                <a:solidFill>
                  <a:prstClr val="black"/>
                </a:solidFill>
              </a:rPr>
              <a:t>, which describes a tendency by managers to overestimate their ability to control events.</a:t>
            </a:r>
          </a:p>
        </p:txBody>
      </p:sp>
    </p:spTree>
    <p:extLst>
      <p:ext uri="{BB962C8B-B14F-4D97-AF65-F5344CB8AC3E}">
        <p14:creationId xmlns:p14="http://schemas.microsoft.com/office/powerpoint/2010/main" val="289481666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100" dirty="0">
                <a:solidFill>
                  <a:prstClr val="black"/>
                </a:solidFill>
              </a:rPr>
              <a:t>Hard numbers in a strategic plan can convey a false sense of security. According to critics of strategic planning, </a:t>
            </a:r>
            <a:r>
              <a:rPr lang="en-US" sz="2100" dirty="0">
                <a:solidFill>
                  <a:srgbClr val="FF0000"/>
                </a:solidFill>
              </a:rPr>
              <a:t>to be successful, a strategy  should be based on an inspiring vision and not on hard data alone. </a:t>
            </a:r>
            <a:r>
              <a:rPr lang="en-US" sz="2100" dirty="0">
                <a:solidFill>
                  <a:prstClr val="black"/>
                </a:solidFill>
              </a:rPr>
              <a:t>They advise that managers should focus on all types of information sources, including soft sources that can generate new insights, such as personal experience, deep domain expertise, or the insights of  front-line employees. The important work, according to this viewpoint, is to synthesize all  available input from different internal and external sources into an overall strategic vision. This vision in turn should then guide the firm’s strategy, as discussed earlier in this chapter.</a:t>
            </a:r>
          </a:p>
        </p:txBody>
      </p:sp>
    </p:spTree>
    <p:extLst>
      <p:ext uri="{BB962C8B-B14F-4D97-AF65-F5344CB8AC3E}">
        <p14:creationId xmlns:p14="http://schemas.microsoft.com/office/powerpoint/2010/main" val="412165488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According to this more holistic model</a:t>
            </a:r>
            <a:r>
              <a:rPr lang="en-US" sz="2400" dirty="0">
                <a:solidFill>
                  <a:prstClr val="black"/>
                </a:solidFill>
              </a:rPr>
              <a:t>, the strategy process also begins with a top-down strategic plan based on analysis of external and internal environments. This analysis completes the first stage of the AFI framework (see Exhibit  2.8). Top-level executives then design an </a:t>
            </a:r>
            <a:r>
              <a:rPr lang="en-US" sz="2400" b="1" dirty="0">
                <a:solidFill>
                  <a:srgbClr val="FF0000"/>
                </a:solidFill>
              </a:rPr>
              <a:t>intended</a:t>
            </a:r>
            <a:r>
              <a:rPr lang="en-US" sz="2400" dirty="0">
                <a:solidFill>
                  <a:prstClr val="black"/>
                </a:solidFill>
              </a:rPr>
              <a:t> </a:t>
            </a:r>
            <a:r>
              <a:rPr lang="en-US" sz="2400" b="1" dirty="0">
                <a:solidFill>
                  <a:srgbClr val="FF0000"/>
                </a:solidFill>
              </a:rPr>
              <a:t>strategy</a:t>
            </a:r>
            <a:r>
              <a:rPr lang="en-US" sz="2400" dirty="0">
                <a:solidFill>
                  <a:prstClr val="black"/>
                </a:solidFill>
              </a:rPr>
              <a:t>—the outcome of a rational and structured, top-down strategic plan. Exhibit 2.8 illustrates how parts of a firm’s intended strategy are likely to fall by the wayside because of unpredictable events and turn into </a:t>
            </a:r>
            <a:r>
              <a:rPr lang="en-US" sz="2400" b="1" dirty="0">
                <a:solidFill>
                  <a:srgbClr val="FF0000"/>
                </a:solidFill>
              </a:rPr>
              <a:t>unrealized strategy</a:t>
            </a:r>
            <a:r>
              <a:rPr lang="en-US" sz="2400" dirty="0">
                <a:solidFill>
                  <a:prstClr val="black"/>
                </a:solidFill>
              </a:rPr>
              <a:t>.</a:t>
            </a:r>
          </a:p>
        </p:txBody>
      </p:sp>
    </p:spTree>
    <p:extLst>
      <p:ext uri="{BB962C8B-B14F-4D97-AF65-F5344CB8AC3E}">
        <p14:creationId xmlns:p14="http://schemas.microsoft.com/office/powerpoint/2010/main" val="150068848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1">
            <a:extLst>
              <a:ext uri="{FF2B5EF4-FFF2-40B4-BE49-F238E27FC236}">
                <a16:creationId xmlns:a16="http://schemas.microsoft.com/office/drawing/2014/main" id="{05D2F37A-529F-D202-806B-E96DA35E9797}"/>
              </a:ext>
            </a:extLst>
          </p:cNvPr>
          <p:cNvPicPr>
            <a:picLocks noChangeAspect="1"/>
          </p:cNvPicPr>
          <p:nvPr/>
        </p:nvPicPr>
        <p:blipFill>
          <a:blip r:embed="rId4"/>
          <a:stretch>
            <a:fillRect/>
          </a:stretch>
        </p:blipFill>
        <p:spPr>
          <a:xfrm>
            <a:off x="751513" y="1409644"/>
            <a:ext cx="9426158" cy="4777280"/>
          </a:xfrm>
          <a:prstGeom prst="rect">
            <a:avLst/>
          </a:prstGeom>
        </p:spPr>
      </p:pic>
    </p:spTree>
    <p:extLst>
      <p:ext uri="{BB962C8B-B14F-4D97-AF65-F5344CB8AC3E}">
        <p14:creationId xmlns:p14="http://schemas.microsoft.com/office/powerpoint/2010/main" val="15749675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200000"/>
              </a:lnSpc>
              <a:buNone/>
              <a:defRPr/>
            </a:pPr>
            <a:r>
              <a:rPr lang="en-US" sz="2400" dirty="0">
                <a:solidFill>
                  <a:prstClr val="black"/>
                </a:solidFill>
              </a:rPr>
              <a:t>A firm’s </a:t>
            </a:r>
            <a:r>
              <a:rPr lang="en-US" sz="2400" b="1" dirty="0">
                <a:solidFill>
                  <a:srgbClr val="FF0000"/>
                </a:solidFill>
              </a:rPr>
              <a:t>realized strategy </a:t>
            </a:r>
            <a:r>
              <a:rPr lang="en-US" sz="2400" dirty="0">
                <a:solidFill>
                  <a:prstClr val="black"/>
                </a:solidFill>
              </a:rPr>
              <a:t>is generally formulated through a combination of its top-down strategic intentions and bottom-up emergent strategy. </a:t>
            </a:r>
            <a:r>
              <a:rPr lang="en-US" sz="2400" b="1" dirty="0">
                <a:solidFill>
                  <a:srgbClr val="FF0000"/>
                </a:solidFill>
              </a:rPr>
              <a:t>An emergent strategy </a:t>
            </a:r>
            <a:r>
              <a:rPr lang="en-US" sz="2400" dirty="0">
                <a:solidFill>
                  <a:prstClr val="black"/>
                </a:solidFill>
              </a:rPr>
              <a:t>describes any unplanned strategic initiative bubbling up from the bottom of the organization. If successful, emergent strategies have the potential to influence and shape a firm’s overall strategy.</a:t>
            </a:r>
          </a:p>
        </p:txBody>
      </p:sp>
    </p:spTree>
    <p:extLst>
      <p:ext uri="{BB962C8B-B14F-4D97-AF65-F5344CB8AC3E}">
        <p14:creationId xmlns:p14="http://schemas.microsoft.com/office/powerpoint/2010/main" val="351266308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461665"/>
          </a:xfrm>
          <a:prstGeom prst="rect">
            <a:avLst/>
          </a:prstGeom>
          <a:noFill/>
        </p:spPr>
        <p:txBody>
          <a:bodyPr wrap="square" rtlCol="0">
            <a:spAutoFit/>
          </a:bodyPr>
          <a:lstStyle/>
          <a:p>
            <a:r>
              <a:rPr lang="en-GB" sz="2400" b="1" dirty="0">
                <a:solidFill>
                  <a:srgbClr val="00B0F0"/>
                </a:solidFill>
                <a:latin typeface="Alexandria" charset="0"/>
                <a:cs typeface="Alexandria" charset="0"/>
              </a:rPr>
              <a:t>Leading The Strategy: The Manager's Role</a:t>
            </a:r>
            <a:endParaRPr lang="en-US"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3360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The </a:t>
            </a:r>
            <a:r>
              <a:rPr lang="en-US" sz="2400" b="1" dirty="0">
                <a:solidFill>
                  <a:srgbClr val="FF0000"/>
                </a:solidFill>
              </a:rPr>
              <a:t>strategic initiative </a:t>
            </a:r>
            <a:r>
              <a:rPr lang="en-US" sz="2400" dirty="0">
                <a:solidFill>
                  <a:prstClr val="black"/>
                </a:solidFill>
              </a:rPr>
              <a:t>is a key feature in the strategy as a planned emergence model. </a:t>
            </a:r>
            <a:r>
              <a:rPr lang="en-US" sz="2400" b="1" dirty="0">
                <a:solidFill>
                  <a:srgbClr val="FF0000"/>
                </a:solidFill>
              </a:rPr>
              <a:t>A strategic initiative </a:t>
            </a:r>
            <a:r>
              <a:rPr lang="en-US" sz="2400" dirty="0">
                <a:solidFill>
                  <a:prstClr val="black"/>
                </a:solidFill>
              </a:rPr>
              <a:t>is any activity a firm pursues to explore and develop new products and processes, new markets, or new ventures. Strategic initiatives can come from anywhere. They could be the result of a response to external trends or come from internal sources. As such, strategic initiatives can be the result of top-down planning by executives, or they can also emerge through a bottom-up process.</a:t>
            </a:r>
          </a:p>
        </p:txBody>
      </p:sp>
    </p:spTree>
    <p:extLst>
      <p:ext uri="{BB962C8B-B14F-4D97-AF65-F5344CB8AC3E}">
        <p14:creationId xmlns:p14="http://schemas.microsoft.com/office/powerpoint/2010/main" val="137201441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547958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15201" y="1586295"/>
            <a:ext cx="5479582" cy="757130"/>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6367477"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buNone/>
              <a:defRPr/>
            </a:pPr>
            <a:r>
              <a:rPr lang="en-US" sz="2400" dirty="0"/>
              <a:t>Strategic management, third edition, 2017 By Frank t. </a:t>
            </a:r>
            <a:r>
              <a:rPr lang="en-US" sz="2400" dirty="0" err="1"/>
              <a:t>Rothaermel</a:t>
            </a:r>
            <a:r>
              <a:rPr lang="en-US" sz="2400" dirty="0"/>
              <a:t> </a:t>
            </a:r>
          </a:p>
          <a:p>
            <a:pPr marL="0" lvl="0" indent="0">
              <a:lnSpc>
                <a:spcPct val="150000"/>
              </a:lnSpc>
              <a:buNone/>
              <a:defRPr/>
            </a:pPr>
            <a:r>
              <a:rPr lang="en-US" sz="2400" dirty="0"/>
              <a:t>Georgia Institute of Technology.</a:t>
            </a:r>
          </a:p>
        </p:txBody>
      </p:sp>
      <p:pic>
        <p:nvPicPr>
          <p:cNvPr id="12" name="Picture 11">
            <a:extLst>
              <a:ext uri="{FF2B5EF4-FFF2-40B4-BE49-F238E27FC236}">
                <a16:creationId xmlns:a16="http://schemas.microsoft.com/office/drawing/2014/main" id="{F6BC82B8-8B55-2821-6F8E-42065D0D8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152" y="1579417"/>
            <a:ext cx="4798725" cy="4675607"/>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2496B4D-D0B9-41A3-B964-44DDC2C85A8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http://schemas.microsoft.com/office/2006/metadata/properties"/>
    <ds:schemaRef ds:uri="http://schemas.microsoft.com/office/2006/documentManagement/types"/>
    <ds:schemaRef ds:uri="http://purl.org/dc/terms/"/>
    <ds:schemaRef ds:uri="http://purl.org/dc/elements/1.1/"/>
    <ds:schemaRef ds:uri="http://purl.org/dc/dcmitype/"/>
    <ds:schemaRef ds:uri="d13aca44-ef33-4cf4-9980-7f0b00e6eeb9"/>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1407</TotalTime>
  <Words>3276</Words>
  <Application>Microsoft Office PowerPoint</Application>
  <PresentationFormat>Widescreen</PresentationFormat>
  <Paragraphs>253</Paragraphs>
  <Slides>46</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256</cp:revision>
  <dcterms:created xsi:type="dcterms:W3CDTF">2023-04-29T09:08:00Z</dcterms:created>
  <dcterms:modified xsi:type="dcterms:W3CDTF">2026-06-11T03:41:57Z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