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4" r:id="rId2"/>
    <p:sldId id="261" r:id="rId3"/>
    <p:sldId id="260" r:id="rId4"/>
    <p:sldId id="258" r:id="rId5"/>
    <p:sldId id="259" r:id="rId6"/>
    <p:sldId id="262" r:id="rId7"/>
    <p:sldId id="275" r:id="rId8"/>
    <p:sldId id="273" r:id="rId9"/>
    <p:sldId id="272" r:id="rId10"/>
    <p:sldId id="271" r:id="rId11"/>
    <p:sldId id="270" r:id="rId12"/>
    <p:sldId id="311" r:id="rId13"/>
    <p:sldId id="312" r:id="rId14"/>
    <p:sldId id="314" r:id="rId15"/>
    <p:sldId id="315" r:id="rId16"/>
    <p:sldId id="316" r:id="rId17"/>
    <p:sldId id="317" r:id="rId18"/>
    <p:sldId id="313" r:id="rId19"/>
    <p:sldId id="318" r:id="rId20"/>
    <p:sldId id="322" r:id="rId21"/>
    <p:sldId id="323" r:id="rId22"/>
    <p:sldId id="327" r:id="rId23"/>
    <p:sldId id="319" r:id="rId24"/>
    <p:sldId id="325" r:id="rId25"/>
    <p:sldId id="320" r:id="rId26"/>
    <p:sldId id="321" r:id="rId27"/>
    <p:sldId id="269" r:id="rId28"/>
    <p:sldId id="301" r:id="rId29"/>
    <p:sldId id="307" r:id="rId30"/>
    <p:sldId id="326" r:id="rId31"/>
    <p:sldId id="309" r:id="rId32"/>
    <p:sldId id="29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54" d="100"/>
          <a:sy n="54" d="100"/>
        </p:scale>
        <p:origin x="581"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4</a:t>
            </a:r>
            <a:endParaRPr lang="en-US" sz="32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dirty="0"/>
              <a:t>PMG 660</a:t>
            </a:r>
          </a:p>
          <a:p>
            <a:r>
              <a:rPr lang="en-US" sz="2800" b="1" dirty="0" smtClean="0"/>
              <a:t>Designing Distribution Network</a:t>
            </a:r>
            <a:endParaRPr lang="en-US" sz="2800" b="1" dirty="0"/>
          </a:p>
        </p:txBody>
      </p:sp>
    </p:spTree>
    <p:extLst>
      <p:ext uri="{BB962C8B-B14F-4D97-AF65-F5344CB8AC3E}">
        <p14:creationId xmlns:p14="http://schemas.microsoft.com/office/powerpoint/2010/main" val="2587331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763" y="166708"/>
            <a:ext cx="1003977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500063" y="1825625"/>
            <a:ext cx="11272837" cy="4351338"/>
          </a:xfrm>
        </p:spPr>
        <p:txBody>
          <a:bodyPr>
            <a:normAutofit/>
          </a:bodyPr>
          <a:lstStyle/>
          <a:p>
            <a:pPr marL="0" indent="0" algn="just">
              <a:buNone/>
            </a:pPr>
            <a:r>
              <a:rPr lang="en-US" sz="3200" b="1" dirty="0" smtClean="0"/>
              <a:t>After </a:t>
            </a:r>
            <a:r>
              <a:rPr lang="en-US" sz="3200" b="1" dirty="0"/>
              <a:t>reading this chapter, you will be </a:t>
            </a:r>
            <a:r>
              <a:rPr lang="en-US" sz="3200" b="1" dirty="0" smtClean="0"/>
              <a:t>able to</a:t>
            </a:r>
          </a:p>
          <a:p>
            <a:pPr marL="0" indent="0" algn="just">
              <a:buNone/>
            </a:pPr>
            <a:r>
              <a:rPr lang="en-US" sz="3200" b="1" dirty="0" smtClean="0"/>
              <a:t> </a:t>
            </a:r>
            <a:r>
              <a:rPr lang="en-US" sz="3200" b="1" dirty="0"/>
              <a:t>1. Identify the key factors to be considered when designing a distribution network</a:t>
            </a:r>
            <a:r>
              <a:rPr lang="en-US" sz="3200" b="1" dirty="0" smtClean="0"/>
              <a:t>.</a:t>
            </a:r>
          </a:p>
          <a:p>
            <a:pPr marL="0" indent="0" algn="just">
              <a:buNone/>
            </a:pPr>
            <a:r>
              <a:rPr lang="en-US" sz="3200" b="1" dirty="0" smtClean="0"/>
              <a:t> </a:t>
            </a:r>
            <a:r>
              <a:rPr lang="en-US" sz="3200" b="1" dirty="0"/>
              <a:t>2. Discuss the strengths and weaknesses of various distribution options. </a:t>
            </a:r>
            <a:endParaRPr lang="en-US" sz="3200" b="1" dirty="0" smtClean="0"/>
          </a:p>
          <a:p>
            <a:pPr marL="0" indent="0" algn="just">
              <a:buNone/>
            </a:pPr>
            <a:r>
              <a:rPr lang="en-US" sz="3200" b="1" dirty="0" smtClean="0"/>
              <a:t>3</a:t>
            </a:r>
            <a:r>
              <a:rPr lang="en-US" sz="3200" b="1" dirty="0"/>
              <a:t>. Understand how e-business has affected the design of distribution networks in different industries.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825" y="257175"/>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distribution in the supply chain</a:t>
            </a:r>
            <a:endParaRPr lang="en-US" dirty="0">
              <a:solidFill>
                <a:schemeClr val="tx1"/>
              </a:solidFill>
            </a:endParaRPr>
          </a:p>
        </p:txBody>
      </p:sp>
      <p:sp>
        <p:nvSpPr>
          <p:cNvPr id="3" name="Content Placeholder 2"/>
          <p:cNvSpPr>
            <a:spLocks noGrp="1"/>
          </p:cNvSpPr>
          <p:nvPr>
            <p:ph idx="1"/>
          </p:nvPr>
        </p:nvSpPr>
        <p:spPr>
          <a:xfrm>
            <a:off x="280986" y="1911896"/>
            <a:ext cx="11549063" cy="4351338"/>
          </a:xfrm>
        </p:spPr>
        <p:txBody>
          <a:bodyPr>
            <a:normAutofit/>
          </a:bodyPr>
          <a:lstStyle/>
          <a:p>
            <a:pPr marL="0" indent="0" algn="just">
              <a:buNone/>
            </a:pPr>
            <a:r>
              <a:rPr lang="en-US" sz="3200" b="1" dirty="0"/>
              <a:t>Distribution refers to the steps taken to move and store a product from the supplier stage to a customer stage in the supply chain. </a:t>
            </a:r>
            <a:endParaRPr lang="en-US" sz="3200" b="1" dirty="0" smtClean="0"/>
          </a:p>
          <a:p>
            <a:pPr marL="0" indent="0" algn="just">
              <a:buNone/>
            </a:pPr>
            <a:r>
              <a:rPr lang="en-US" sz="3200" b="1" dirty="0" smtClean="0"/>
              <a:t>Distribution </a:t>
            </a:r>
            <a:r>
              <a:rPr lang="en-US" sz="3200" b="1" dirty="0"/>
              <a:t>occurs between every pair of stages in the supply chain. </a:t>
            </a:r>
            <a:endParaRPr lang="en-US" sz="3200" b="1" dirty="0" smtClean="0"/>
          </a:p>
          <a:p>
            <a:pPr marL="0" indent="0" algn="just">
              <a:buNone/>
            </a:pPr>
            <a:r>
              <a:rPr lang="en-US" sz="3200" b="1" dirty="0" smtClean="0"/>
              <a:t>Raw </a:t>
            </a:r>
            <a:r>
              <a:rPr lang="en-US" sz="3200" b="1" dirty="0"/>
              <a:t>materials and components are moved from suppliers to manufacturers, whereas finished products are moved from the manufacturer to the end consumer. </a:t>
            </a:r>
          </a:p>
        </p:txBody>
      </p:sp>
      <p:pic>
        <p:nvPicPr>
          <p:cNvPr id="4" name="Picture 3"/>
          <p:cNvPicPr>
            <a:picLocks noChangeAspect="1"/>
          </p:cNvPicPr>
          <p:nvPr/>
        </p:nvPicPr>
        <p:blipFill>
          <a:blip r:embed="rId2"/>
          <a:stretch>
            <a:fillRect/>
          </a:stretch>
        </p:blipFill>
        <p:spPr>
          <a:xfrm>
            <a:off x="10768013" y="257175"/>
            <a:ext cx="1321379" cy="1311299"/>
          </a:xfrm>
          <a:prstGeom prst="rect">
            <a:avLst/>
          </a:prstGeom>
        </p:spPr>
      </p:pic>
    </p:spTree>
    <p:extLst>
      <p:ext uri="{BB962C8B-B14F-4D97-AF65-F5344CB8AC3E}">
        <p14:creationId xmlns:p14="http://schemas.microsoft.com/office/powerpoint/2010/main" val="344415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5" y="260622"/>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a:t>
            </a:r>
            <a:r>
              <a:rPr lang="en-US" dirty="0" smtClean="0">
                <a:solidFill>
                  <a:schemeClr val="tx1"/>
                </a:solidFill>
              </a:rPr>
              <a:t>distribution </a:t>
            </a:r>
            <a:r>
              <a:rPr lang="en-US" dirty="0">
                <a:solidFill>
                  <a:schemeClr val="tx1"/>
                </a:solidFill>
              </a:rPr>
              <a:t>in the supply chain</a:t>
            </a:r>
          </a:p>
        </p:txBody>
      </p:sp>
      <p:sp>
        <p:nvSpPr>
          <p:cNvPr id="3" name="Content Placeholder 2"/>
          <p:cNvSpPr>
            <a:spLocks noGrp="1"/>
          </p:cNvSpPr>
          <p:nvPr>
            <p:ph idx="1"/>
          </p:nvPr>
        </p:nvSpPr>
        <p:spPr>
          <a:xfrm>
            <a:off x="280380" y="1854200"/>
            <a:ext cx="10515600" cy="4351338"/>
          </a:xfrm>
        </p:spPr>
        <p:txBody>
          <a:bodyPr>
            <a:normAutofit/>
          </a:bodyPr>
          <a:lstStyle/>
          <a:p>
            <a:pPr marL="0" indent="0" algn="just">
              <a:buNone/>
            </a:pPr>
            <a:r>
              <a:rPr lang="en-US" sz="3200" b="1" dirty="0"/>
              <a:t>The process of designing a distribution network has two broad phases</a:t>
            </a:r>
            <a:r>
              <a:rPr lang="en-US" sz="3200" b="1" dirty="0" smtClean="0"/>
              <a:t>.</a:t>
            </a:r>
          </a:p>
          <a:p>
            <a:pPr algn="just">
              <a:buFont typeface="Wingdings" panose="05000000000000000000" pitchFamily="2" charset="2"/>
              <a:buChar char="Ø"/>
            </a:pPr>
            <a:r>
              <a:rPr lang="en-US" sz="3200" b="1" dirty="0" smtClean="0"/>
              <a:t> </a:t>
            </a:r>
            <a:r>
              <a:rPr lang="en-US" sz="3200" b="1" dirty="0"/>
              <a:t>In the first phase, the broad structure of the supply chain network is visualized. This phase decides the number of stages in the supply chain and the role of each stage</a:t>
            </a:r>
            <a:r>
              <a:rPr lang="en-US" sz="3200" b="1" dirty="0" smtClean="0"/>
              <a:t>.</a:t>
            </a:r>
          </a:p>
          <a:p>
            <a:pPr algn="just">
              <a:buFont typeface="Wingdings" panose="05000000000000000000" pitchFamily="2" charset="2"/>
              <a:buChar char="Ø"/>
            </a:pPr>
            <a:r>
              <a:rPr lang="en-US" sz="3200" b="1" dirty="0" smtClean="0"/>
              <a:t> </a:t>
            </a:r>
            <a:r>
              <a:rPr lang="en-US" sz="3200" b="1" dirty="0"/>
              <a:t>The second phase then takes the broad structure and converts it into specific locations and their capability, capacity, and demand </a:t>
            </a:r>
            <a:r>
              <a:rPr lang="en-US" sz="3200" b="1" dirty="0" smtClean="0"/>
              <a:t>allocation.</a:t>
            </a:r>
            <a:endParaRPr lang="en-US" sz="3200" b="1" dirty="0"/>
          </a:p>
        </p:txBody>
      </p:sp>
      <p:pic>
        <p:nvPicPr>
          <p:cNvPr id="4" name="Picture 3"/>
          <p:cNvPicPr>
            <a:picLocks noChangeAspect="1"/>
          </p:cNvPicPr>
          <p:nvPr/>
        </p:nvPicPr>
        <p:blipFill>
          <a:blip r:embed="rId2"/>
          <a:stretch>
            <a:fillRect/>
          </a:stretch>
        </p:blipFill>
        <p:spPr>
          <a:xfrm>
            <a:off x="10795980" y="260622"/>
            <a:ext cx="1291245" cy="1325563"/>
          </a:xfrm>
          <a:prstGeom prst="rect">
            <a:avLst/>
          </a:prstGeom>
        </p:spPr>
      </p:pic>
    </p:spTree>
    <p:extLst>
      <p:ext uri="{BB962C8B-B14F-4D97-AF65-F5344CB8AC3E}">
        <p14:creationId xmlns:p14="http://schemas.microsoft.com/office/powerpoint/2010/main" val="3091714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464" y="157163"/>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FACTORS INFLUENCING DISTRIBUTION NETWORK DESIGN</a:t>
            </a:r>
          </a:p>
        </p:txBody>
      </p:sp>
      <p:sp>
        <p:nvSpPr>
          <p:cNvPr id="3" name="Content Placeholder 2"/>
          <p:cNvSpPr>
            <a:spLocks noGrp="1"/>
          </p:cNvSpPr>
          <p:nvPr>
            <p:ph idx="1"/>
          </p:nvPr>
        </p:nvSpPr>
        <p:spPr>
          <a:xfrm>
            <a:off x="271464" y="1668462"/>
            <a:ext cx="11687174" cy="4703763"/>
          </a:xfrm>
        </p:spPr>
        <p:txBody>
          <a:bodyPr>
            <a:noAutofit/>
          </a:bodyPr>
          <a:lstStyle/>
          <a:p>
            <a:pPr marL="0" indent="0" algn="just">
              <a:buNone/>
            </a:pPr>
            <a:r>
              <a:rPr lang="en-US" sz="3200" b="1" dirty="0"/>
              <a:t>At the highest level, performance of a distribution network should be evaluated along two dimensions: </a:t>
            </a:r>
            <a:endParaRPr lang="en-US" sz="3200" b="1" dirty="0" smtClean="0"/>
          </a:p>
          <a:p>
            <a:pPr marL="514350" indent="-514350" algn="just">
              <a:buAutoNum type="arabicPeriod"/>
            </a:pPr>
            <a:r>
              <a:rPr lang="en-US" sz="3200" b="1" dirty="0" smtClean="0"/>
              <a:t>Customer </a:t>
            </a:r>
            <a:r>
              <a:rPr lang="en-US" sz="3200" b="1" dirty="0"/>
              <a:t>needs that are </a:t>
            </a:r>
            <a:r>
              <a:rPr lang="en-US" sz="3200" b="1" dirty="0" smtClean="0"/>
              <a:t>met</a:t>
            </a:r>
          </a:p>
          <a:p>
            <a:pPr marL="0" indent="0" algn="just">
              <a:buNone/>
            </a:pPr>
            <a:r>
              <a:rPr lang="en-US" sz="3200" b="1" dirty="0" smtClean="0"/>
              <a:t>2. </a:t>
            </a:r>
            <a:r>
              <a:rPr lang="en-US" sz="3200" b="1" dirty="0"/>
              <a:t>Cost of meeting customer </a:t>
            </a:r>
            <a:r>
              <a:rPr lang="en-US" sz="3200" b="1" dirty="0" smtClean="0"/>
              <a:t>needs.</a:t>
            </a:r>
          </a:p>
          <a:p>
            <a:pPr marL="0" indent="0" algn="just">
              <a:buNone/>
            </a:pPr>
            <a:endParaRPr lang="en-US" sz="3200" b="1" dirty="0" smtClean="0"/>
          </a:p>
          <a:p>
            <a:pPr marL="0" indent="0" algn="just">
              <a:buNone/>
            </a:pPr>
            <a:r>
              <a:rPr lang="en-US" sz="3200" b="1" dirty="0"/>
              <a:t>Thus, a firm must evaluate the impact on customer service and cost as it compares </a:t>
            </a:r>
            <a:r>
              <a:rPr lang="en-US" sz="3200" b="1" dirty="0" smtClean="0"/>
              <a:t>different </a:t>
            </a:r>
            <a:r>
              <a:rPr lang="en-US" sz="3200" b="1" dirty="0"/>
              <a:t>distribution network options. The customer needs that are met influence the </a:t>
            </a:r>
            <a:r>
              <a:rPr lang="en-US" sz="3200" b="1" dirty="0" smtClean="0"/>
              <a:t>company's </a:t>
            </a:r>
            <a:r>
              <a:rPr lang="en-US" sz="3200" b="1" dirty="0"/>
              <a:t>revenues, which along with cost decide the profitability of the delivery network. </a:t>
            </a:r>
            <a:endParaRPr lang="en-US" sz="3000" b="1" dirty="0"/>
          </a:p>
        </p:txBody>
      </p:sp>
      <p:pic>
        <p:nvPicPr>
          <p:cNvPr id="4" name="Picture 3"/>
          <p:cNvPicPr>
            <a:picLocks noChangeAspect="1"/>
          </p:cNvPicPr>
          <p:nvPr/>
        </p:nvPicPr>
        <p:blipFill>
          <a:blip r:embed="rId2"/>
          <a:stretch>
            <a:fillRect/>
          </a:stretch>
        </p:blipFill>
        <p:spPr>
          <a:xfrm>
            <a:off x="10787063" y="157163"/>
            <a:ext cx="1300161" cy="1325563"/>
          </a:xfrm>
          <a:prstGeom prst="rect">
            <a:avLst/>
          </a:prstGeom>
        </p:spPr>
      </p:pic>
    </p:spTree>
    <p:extLst>
      <p:ext uri="{BB962C8B-B14F-4D97-AF65-F5344CB8AC3E}">
        <p14:creationId xmlns:p14="http://schemas.microsoft.com/office/powerpoint/2010/main" val="29569080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723" y="231704"/>
            <a:ext cx="1033931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Factors influencing network design decisions</a:t>
            </a:r>
            <a:endParaRPr lang="en-US" dirty="0">
              <a:solidFill>
                <a:schemeClr val="tx1"/>
              </a:solidFill>
            </a:endParaRPr>
          </a:p>
        </p:txBody>
      </p:sp>
      <p:sp>
        <p:nvSpPr>
          <p:cNvPr id="3" name="Content Placeholder 2"/>
          <p:cNvSpPr>
            <a:spLocks noGrp="1"/>
          </p:cNvSpPr>
          <p:nvPr>
            <p:ph idx="1"/>
          </p:nvPr>
        </p:nvSpPr>
        <p:spPr>
          <a:xfrm>
            <a:off x="542962" y="1857375"/>
            <a:ext cx="10515600" cy="4729162"/>
          </a:xfrm>
        </p:spPr>
        <p:txBody>
          <a:bodyPr>
            <a:noAutofit/>
          </a:bodyPr>
          <a:lstStyle/>
          <a:p>
            <a:pPr marL="0" indent="0" algn="just">
              <a:buNone/>
            </a:pPr>
            <a:r>
              <a:rPr lang="en-US" sz="3200" b="1" u="sng" dirty="0" smtClean="0">
                <a:solidFill>
                  <a:srgbClr val="FF0000"/>
                </a:solidFill>
              </a:rPr>
              <a:t>These includes:</a:t>
            </a:r>
          </a:p>
          <a:p>
            <a:pPr algn="just"/>
            <a:r>
              <a:rPr lang="en-US" sz="3200" b="1" dirty="0" smtClean="0"/>
              <a:t>Response </a:t>
            </a:r>
            <a:r>
              <a:rPr lang="en-US" sz="3200" b="1" dirty="0"/>
              <a:t>time </a:t>
            </a:r>
            <a:endParaRPr lang="en-US" sz="3200" b="1" dirty="0" smtClean="0"/>
          </a:p>
          <a:p>
            <a:pPr marL="0" indent="0" algn="just">
              <a:buNone/>
            </a:pPr>
            <a:r>
              <a:rPr lang="en-US" sz="3200" b="1" dirty="0" smtClean="0"/>
              <a:t>• </a:t>
            </a:r>
            <a:r>
              <a:rPr lang="en-US" sz="3200" b="1" dirty="0"/>
              <a:t>Product variety </a:t>
            </a:r>
            <a:endParaRPr lang="en-US" sz="3200" b="1" dirty="0" smtClean="0"/>
          </a:p>
          <a:p>
            <a:pPr marL="0" indent="0" algn="just">
              <a:buNone/>
            </a:pPr>
            <a:r>
              <a:rPr lang="en-US" sz="3200" b="1" dirty="0" smtClean="0"/>
              <a:t>•Product </a:t>
            </a:r>
            <a:r>
              <a:rPr lang="en-US" sz="3200" b="1" dirty="0"/>
              <a:t>availability </a:t>
            </a:r>
            <a:endParaRPr lang="en-US" sz="3200" b="1" dirty="0" smtClean="0"/>
          </a:p>
          <a:p>
            <a:pPr marL="0" indent="0" algn="just">
              <a:buNone/>
            </a:pPr>
            <a:r>
              <a:rPr lang="en-US" sz="3200" b="1" dirty="0" smtClean="0"/>
              <a:t>• </a:t>
            </a:r>
            <a:r>
              <a:rPr lang="en-US" sz="3200" b="1" dirty="0"/>
              <a:t>Customer experience </a:t>
            </a:r>
            <a:endParaRPr lang="en-US" sz="3200" b="1" dirty="0" smtClean="0"/>
          </a:p>
          <a:p>
            <a:pPr marL="0" indent="0" algn="just">
              <a:buNone/>
            </a:pPr>
            <a:r>
              <a:rPr lang="en-US" sz="3200" b="1" dirty="0" smtClean="0"/>
              <a:t>• </a:t>
            </a:r>
            <a:r>
              <a:rPr lang="en-US" sz="3200" b="1" dirty="0"/>
              <a:t>Time to market </a:t>
            </a:r>
            <a:endParaRPr lang="en-US" sz="3200" b="1" dirty="0" smtClean="0"/>
          </a:p>
          <a:p>
            <a:pPr marL="0" indent="0" algn="just">
              <a:buNone/>
            </a:pPr>
            <a:r>
              <a:rPr lang="en-US" sz="3200" b="1" dirty="0" smtClean="0"/>
              <a:t>• </a:t>
            </a:r>
            <a:r>
              <a:rPr lang="en-US" sz="3200" b="1" dirty="0"/>
              <a:t>Order visibility </a:t>
            </a:r>
            <a:endParaRPr lang="en-US" sz="3200" b="1" dirty="0" smtClean="0"/>
          </a:p>
          <a:p>
            <a:pPr marL="0" indent="0" algn="just">
              <a:buNone/>
            </a:pPr>
            <a:r>
              <a:rPr lang="en-US" sz="3200" b="1" dirty="0" smtClean="0"/>
              <a:t>• </a:t>
            </a:r>
            <a:r>
              <a:rPr lang="en-US" sz="3200" b="1" dirty="0"/>
              <a:t>Returnability</a:t>
            </a:r>
          </a:p>
        </p:txBody>
      </p:sp>
      <p:pic>
        <p:nvPicPr>
          <p:cNvPr id="4" name="Picture 3"/>
          <p:cNvPicPr>
            <a:picLocks noChangeAspect="1"/>
          </p:cNvPicPr>
          <p:nvPr/>
        </p:nvPicPr>
        <p:blipFill>
          <a:blip r:embed="rId2"/>
          <a:stretch>
            <a:fillRect/>
          </a:stretch>
        </p:blipFill>
        <p:spPr>
          <a:xfrm>
            <a:off x="10587039" y="231704"/>
            <a:ext cx="1357238" cy="1325565"/>
          </a:xfrm>
          <a:prstGeom prst="rect">
            <a:avLst/>
          </a:prstGeom>
        </p:spPr>
      </p:pic>
    </p:spTree>
    <p:extLst>
      <p:ext uri="{BB962C8B-B14F-4D97-AF65-F5344CB8AC3E}">
        <p14:creationId xmlns:p14="http://schemas.microsoft.com/office/powerpoint/2010/main" val="3657360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825625"/>
            <a:ext cx="11644313" cy="4351338"/>
          </a:xfrm>
        </p:spPr>
        <p:txBody>
          <a:bodyPr>
            <a:noAutofit/>
          </a:bodyPr>
          <a:lstStyle/>
          <a:p>
            <a:pPr algn="just">
              <a:buFont typeface="Wingdings" panose="05000000000000000000" pitchFamily="2" charset="2"/>
              <a:buChar char="Ø"/>
            </a:pPr>
            <a:r>
              <a:rPr lang="en-US" b="1" dirty="0">
                <a:solidFill>
                  <a:srgbClr val="FF0000"/>
                </a:solidFill>
              </a:rPr>
              <a:t>Response time </a:t>
            </a:r>
            <a:r>
              <a:rPr lang="en-US" b="1" dirty="0"/>
              <a:t>is the amount of time it takes for a customer to receive an order. </a:t>
            </a:r>
            <a:endParaRPr lang="en-US" b="1" dirty="0" smtClean="0"/>
          </a:p>
          <a:p>
            <a:pPr algn="just">
              <a:buFont typeface="Wingdings" panose="05000000000000000000" pitchFamily="2" charset="2"/>
              <a:buChar char="Ø"/>
            </a:pPr>
            <a:r>
              <a:rPr lang="en-US" b="1" dirty="0" smtClean="0">
                <a:solidFill>
                  <a:srgbClr val="FF0000"/>
                </a:solidFill>
              </a:rPr>
              <a:t>Product </a:t>
            </a:r>
            <a:r>
              <a:rPr lang="en-US" b="1" dirty="0">
                <a:solidFill>
                  <a:srgbClr val="FF0000"/>
                </a:solidFill>
              </a:rPr>
              <a:t>variety </a:t>
            </a:r>
            <a:r>
              <a:rPr lang="en-US" b="1" dirty="0"/>
              <a:t>is the number of different products or configurations that are offered by the distribution network</a:t>
            </a:r>
            <a:r>
              <a:rPr lang="en-US" b="1" dirty="0" smtClean="0"/>
              <a:t>.</a:t>
            </a:r>
          </a:p>
          <a:p>
            <a:pPr algn="just">
              <a:buFont typeface="Wingdings" panose="05000000000000000000" pitchFamily="2" charset="2"/>
              <a:buChar char="Ø"/>
            </a:pPr>
            <a:r>
              <a:rPr lang="en-US" b="1" dirty="0" smtClean="0"/>
              <a:t> </a:t>
            </a:r>
            <a:r>
              <a:rPr lang="en-US" b="1" dirty="0" smtClean="0">
                <a:solidFill>
                  <a:srgbClr val="FF0000"/>
                </a:solidFill>
              </a:rPr>
              <a:t>Product </a:t>
            </a:r>
            <a:r>
              <a:rPr lang="en-US" b="1" dirty="0">
                <a:solidFill>
                  <a:srgbClr val="FF0000"/>
                </a:solidFill>
              </a:rPr>
              <a:t>availability </a:t>
            </a:r>
            <a:r>
              <a:rPr lang="en-US" b="1" dirty="0"/>
              <a:t>is the probability of having a product in stock when a customer order arrives. </a:t>
            </a:r>
            <a:endParaRPr lang="en-US" b="1" dirty="0" smtClean="0"/>
          </a:p>
          <a:p>
            <a:pPr algn="just">
              <a:buFont typeface="Wingdings" panose="05000000000000000000" pitchFamily="2" charset="2"/>
              <a:buChar char="Ø"/>
            </a:pPr>
            <a:r>
              <a:rPr lang="en-US" b="1" dirty="0" smtClean="0">
                <a:solidFill>
                  <a:srgbClr val="FF0000"/>
                </a:solidFill>
              </a:rPr>
              <a:t>Customer </a:t>
            </a:r>
            <a:r>
              <a:rPr lang="en-US" b="1" dirty="0">
                <a:solidFill>
                  <a:srgbClr val="FF0000"/>
                </a:solidFill>
              </a:rPr>
              <a:t>experience </a:t>
            </a:r>
            <a:r>
              <a:rPr lang="en-US" b="1" dirty="0"/>
              <a:t>includes the ease with which customers can place and receive orders and the extent to which this experience is </a:t>
            </a:r>
            <a:r>
              <a:rPr lang="en-US" b="1" dirty="0" smtClean="0"/>
              <a:t>customized.</a:t>
            </a:r>
            <a:endParaRPr lang="en-US" b="1" dirty="0"/>
          </a:p>
        </p:txBody>
      </p:sp>
      <p:pic>
        <p:nvPicPr>
          <p:cNvPr id="4" name="Picture 3"/>
          <p:cNvPicPr>
            <a:picLocks noChangeAspect="1"/>
          </p:cNvPicPr>
          <p:nvPr/>
        </p:nvPicPr>
        <p:blipFill>
          <a:blip r:embed="rId2"/>
          <a:stretch>
            <a:fillRect/>
          </a:stretch>
        </p:blipFill>
        <p:spPr>
          <a:xfrm>
            <a:off x="10515600" y="328057"/>
            <a:ext cx="1528763" cy="1220279"/>
          </a:xfrm>
          <a:prstGeom prst="rect">
            <a:avLst/>
          </a:prstGeom>
        </p:spPr>
      </p:pic>
      <p:sp>
        <p:nvSpPr>
          <p:cNvPr id="5" name="Title 1"/>
          <p:cNvSpPr>
            <a:spLocks noGrp="1"/>
          </p:cNvSpPr>
          <p:nvPr>
            <p:ph type="title"/>
          </p:nvPr>
        </p:nvSpPr>
        <p:spPr>
          <a:xfrm>
            <a:off x="142875" y="222773"/>
            <a:ext cx="10244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Continue:</a:t>
            </a:r>
            <a:endParaRPr lang="en-US" dirty="0">
              <a:solidFill>
                <a:schemeClr val="tx1"/>
              </a:solidFill>
            </a:endParaRPr>
          </a:p>
        </p:txBody>
      </p:sp>
    </p:spTree>
    <p:extLst>
      <p:ext uri="{BB962C8B-B14F-4D97-AF65-F5344CB8AC3E}">
        <p14:creationId xmlns:p14="http://schemas.microsoft.com/office/powerpoint/2010/main" val="14041078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buFont typeface="Wingdings" panose="05000000000000000000" pitchFamily="2" charset="2"/>
              <a:buChar char="Ø"/>
            </a:pPr>
            <a:r>
              <a:rPr lang="en-US" sz="3200" b="1" dirty="0">
                <a:solidFill>
                  <a:srgbClr val="FF0000"/>
                </a:solidFill>
              </a:rPr>
              <a:t>Time to market </a:t>
            </a:r>
            <a:r>
              <a:rPr lang="en-US" sz="3200" b="1" dirty="0"/>
              <a:t>is the time it takes to bring a new product to the market.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solidFill>
                  <a:srgbClr val="FF0000"/>
                </a:solidFill>
              </a:rPr>
              <a:t>Order </a:t>
            </a:r>
            <a:r>
              <a:rPr lang="en-US" sz="3200" b="1" dirty="0">
                <a:solidFill>
                  <a:srgbClr val="FF0000"/>
                </a:solidFill>
              </a:rPr>
              <a:t>visibility </a:t>
            </a:r>
            <a:r>
              <a:rPr lang="en-US" sz="3200" b="1" dirty="0"/>
              <a:t>is the ability of customers to track their orders from placement to delivery.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solidFill>
                  <a:srgbClr val="FF0000"/>
                </a:solidFill>
              </a:rPr>
              <a:t>Returnability</a:t>
            </a:r>
            <a:r>
              <a:rPr lang="en-US" sz="3200" b="1" dirty="0" smtClean="0"/>
              <a:t> </a:t>
            </a:r>
            <a:r>
              <a:rPr lang="en-US" sz="3200" b="1" dirty="0"/>
              <a:t>is the ease with which a customer can return unsatisfactory merchandise and the ability of the network to handle such returns</a:t>
            </a:r>
          </a:p>
        </p:txBody>
      </p:sp>
      <p:pic>
        <p:nvPicPr>
          <p:cNvPr id="2" name="Picture 1"/>
          <p:cNvPicPr>
            <a:picLocks noChangeAspect="1"/>
          </p:cNvPicPr>
          <p:nvPr/>
        </p:nvPicPr>
        <p:blipFill>
          <a:blip r:embed="rId2"/>
          <a:stretch>
            <a:fillRect/>
          </a:stretch>
        </p:blipFill>
        <p:spPr>
          <a:xfrm>
            <a:off x="10527720" y="239967"/>
            <a:ext cx="1652159" cy="1463167"/>
          </a:xfrm>
          <a:prstGeom prst="rect">
            <a:avLst/>
          </a:prstGeom>
        </p:spPr>
      </p:pic>
      <p:sp>
        <p:nvSpPr>
          <p:cNvPr id="4" name="Title 1"/>
          <p:cNvSpPr>
            <a:spLocks noGrp="1"/>
          </p:cNvSpPr>
          <p:nvPr>
            <p:ph type="title"/>
          </p:nvPr>
        </p:nvSpPr>
        <p:spPr>
          <a:xfrm>
            <a:off x="250244" y="239967"/>
            <a:ext cx="1027747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Continue:</a:t>
            </a:r>
            <a:endParaRPr lang="en-US" dirty="0">
              <a:solidFill>
                <a:schemeClr val="tx1"/>
              </a:solidFill>
            </a:endParaRPr>
          </a:p>
        </p:txBody>
      </p:sp>
    </p:spTree>
    <p:extLst>
      <p:ext uri="{BB962C8B-B14F-4D97-AF65-F5344CB8AC3E}">
        <p14:creationId xmlns:p14="http://schemas.microsoft.com/office/powerpoint/2010/main" val="113469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299" y="1811337"/>
            <a:ext cx="10515600" cy="4351338"/>
          </a:xfrm>
        </p:spPr>
        <p:txBody>
          <a:bodyPr>
            <a:normAutofit/>
          </a:bodyPr>
          <a:lstStyle/>
          <a:p>
            <a:pPr algn="just">
              <a:buFont typeface="Wingdings" panose="05000000000000000000" pitchFamily="2" charset="2"/>
              <a:buChar char="Ø"/>
            </a:pPr>
            <a:r>
              <a:rPr lang="en-US" sz="3200" b="1" dirty="0" smtClean="0"/>
              <a:t>include </a:t>
            </a:r>
            <a:r>
              <a:rPr lang="en-US" sz="3200" b="1" dirty="0"/>
              <a:t>taxes, tariffs, exchange rates, and other economic factors that are not internal to an individual firm. </a:t>
            </a:r>
            <a:endParaRPr lang="en-US" sz="3200" b="1" dirty="0" smtClean="0"/>
          </a:p>
          <a:p>
            <a:pPr algn="just">
              <a:buFont typeface="Wingdings" panose="05000000000000000000" pitchFamily="2" charset="2"/>
              <a:buChar char="Ø"/>
            </a:pPr>
            <a:r>
              <a:rPr lang="en-US" sz="3200" b="1" dirty="0" smtClean="0"/>
              <a:t>As </a:t>
            </a:r>
            <a:r>
              <a:rPr lang="en-US" sz="3200" b="1" dirty="0"/>
              <a:t>global trade has increased, macroeconomic factors have had a significant influence on the success or failure of </a:t>
            </a:r>
            <a:r>
              <a:rPr lang="en-US" sz="3200" b="1" dirty="0" smtClean="0"/>
              <a:t>supply chain </a:t>
            </a:r>
            <a:r>
              <a:rPr lang="en-US" sz="3200" b="1" dirty="0"/>
              <a:t>networks</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Thus, it is imperative that firms take these factors into account when making network design decisions.</a:t>
            </a:r>
          </a:p>
        </p:txBody>
      </p:sp>
      <p:pic>
        <p:nvPicPr>
          <p:cNvPr id="2" name="Picture 1"/>
          <p:cNvPicPr>
            <a:picLocks noChangeAspect="1"/>
          </p:cNvPicPr>
          <p:nvPr/>
        </p:nvPicPr>
        <p:blipFill>
          <a:blip r:embed="rId2"/>
          <a:stretch>
            <a:fillRect/>
          </a:stretch>
        </p:blipFill>
        <p:spPr>
          <a:xfrm>
            <a:off x="10184820" y="211391"/>
            <a:ext cx="1652159" cy="1463167"/>
          </a:xfrm>
          <a:prstGeom prst="rect">
            <a:avLst/>
          </a:prstGeom>
        </p:spPr>
      </p:pic>
      <p:sp>
        <p:nvSpPr>
          <p:cNvPr id="5" name="Rectangle 4"/>
          <p:cNvSpPr/>
          <p:nvPr/>
        </p:nvSpPr>
        <p:spPr>
          <a:xfrm>
            <a:off x="452438" y="358199"/>
            <a:ext cx="614838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Macroeconomic factors </a:t>
            </a:r>
            <a:endParaRPr lang="en-US" sz="3200" dirty="0"/>
          </a:p>
        </p:txBody>
      </p:sp>
    </p:spTree>
    <p:extLst>
      <p:ext uri="{BB962C8B-B14F-4D97-AF65-F5344CB8AC3E}">
        <p14:creationId xmlns:p14="http://schemas.microsoft.com/office/powerpoint/2010/main" val="31560693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294989"/>
            <a:ext cx="8720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Political factors</a:t>
            </a:r>
            <a:endParaRPr lang="en-US" dirty="0">
              <a:solidFill>
                <a:schemeClr val="tx1"/>
              </a:solidFill>
            </a:endParaRPr>
          </a:p>
        </p:txBody>
      </p:sp>
      <p:sp>
        <p:nvSpPr>
          <p:cNvPr id="3" name="Content Placeholder 2"/>
          <p:cNvSpPr>
            <a:spLocks noGrp="1"/>
          </p:cNvSpPr>
          <p:nvPr>
            <p:ph idx="1"/>
          </p:nvPr>
        </p:nvSpPr>
        <p:spPr>
          <a:xfrm>
            <a:off x="438150" y="1939925"/>
            <a:ext cx="10515600" cy="4351338"/>
          </a:xfrm>
        </p:spPr>
        <p:txBody>
          <a:bodyPr>
            <a:noAutofit/>
          </a:bodyPr>
          <a:lstStyle/>
          <a:p>
            <a:pPr algn="just">
              <a:buFont typeface="Wingdings" panose="05000000000000000000" pitchFamily="2" charset="2"/>
              <a:buChar char="Ø"/>
            </a:pPr>
            <a:r>
              <a:rPr lang="en-US" sz="3200" b="1" dirty="0" smtClean="0"/>
              <a:t>The </a:t>
            </a:r>
            <a:r>
              <a:rPr lang="en-US" sz="3200" b="1" dirty="0"/>
              <a:t>political stability of the country under consideration plays a significant role in location choice. </a:t>
            </a:r>
            <a:endParaRPr lang="en-US" sz="3200" b="1" dirty="0" smtClean="0"/>
          </a:p>
          <a:p>
            <a:pPr algn="just">
              <a:buFont typeface="Wingdings" panose="05000000000000000000" pitchFamily="2" charset="2"/>
              <a:buChar char="Ø"/>
            </a:pPr>
            <a:r>
              <a:rPr lang="en-US" sz="3200" b="1" dirty="0" smtClean="0"/>
              <a:t>Companies </a:t>
            </a:r>
            <a:r>
              <a:rPr lang="en-US" sz="3200" b="1" dirty="0"/>
              <a:t>prefer to locate facilities in politically stable countries where the rules of commerce and ownership are well defined. </a:t>
            </a:r>
            <a:endParaRPr lang="en-US" sz="3200" b="1" dirty="0" smtClean="0"/>
          </a:p>
          <a:p>
            <a:pPr algn="just">
              <a:buFont typeface="Wingdings" panose="05000000000000000000" pitchFamily="2" charset="2"/>
              <a:buChar char="Ø"/>
            </a:pPr>
            <a:r>
              <a:rPr lang="en-US" sz="3200" b="1" dirty="0" smtClean="0"/>
              <a:t>Countries </a:t>
            </a:r>
            <a:r>
              <a:rPr lang="en-US" sz="3200" b="1" dirty="0"/>
              <a:t>with </a:t>
            </a:r>
            <a:r>
              <a:rPr lang="en-US" sz="3200" b="1" dirty="0" smtClean="0"/>
              <a:t>independent and </a:t>
            </a:r>
            <a:r>
              <a:rPr lang="en-US" sz="3200" b="1" dirty="0"/>
              <a:t>clear legal systems allow firms to feel that they have recourse in the courts should they need it</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070520" y="294989"/>
            <a:ext cx="1652159" cy="1463167"/>
          </a:xfrm>
          <a:prstGeom prst="rect">
            <a:avLst/>
          </a:prstGeom>
        </p:spPr>
      </p:pic>
    </p:spTree>
    <p:extLst>
      <p:ext uri="{BB962C8B-B14F-4D97-AF65-F5344CB8AC3E}">
        <p14:creationId xmlns:p14="http://schemas.microsoft.com/office/powerpoint/2010/main" val="6751095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575" y="296322"/>
            <a:ext cx="994669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Discuss the strengths and weaknesses of various distribution options</a:t>
            </a:r>
          </a:p>
        </p:txBody>
      </p:sp>
      <p:sp>
        <p:nvSpPr>
          <p:cNvPr id="3" name="Content Placeholder 2"/>
          <p:cNvSpPr>
            <a:spLocks noGrp="1"/>
          </p:cNvSpPr>
          <p:nvPr>
            <p:ph idx="1"/>
          </p:nvPr>
        </p:nvSpPr>
        <p:spPr>
          <a:xfrm>
            <a:off x="409575" y="1897063"/>
            <a:ext cx="10515600" cy="4351338"/>
          </a:xfrm>
        </p:spPr>
        <p:txBody>
          <a:bodyPr>
            <a:normAutofit fontScale="92500" lnSpcReduction="10000"/>
          </a:bodyPr>
          <a:lstStyle/>
          <a:p>
            <a:pPr marL="0" indent="0" algn="just">
              <a:buNone/>
            </a:pPr>
            <a:r>
              <a:rPr lang="en-US" sz="3200" b="1" dirty="0"/>
              <a:t>Managers must make two key decisions when designing a </a:t>
            </a:r>
            <a:r>
              <a:rPr lang="en-US" sz="3200" b="1" dirty="0" smtClean="0"/>
              <a:t>distribution </a:t>
            </a:r>
            <a:r>
              <a:rPr lang="en-US" sz="3200" b="1" dirty="0"/>
              <a:t>network</a:t>
            </a:r>
            <a:r>
              <a:rPr lang="en-US" sz="3200" b="1" dirty="0" smtClean="0"/>
              <a:t>:</a:t>
            </a:r>
          </a:p>
          <a:p>
            <a:pPr marL="0" indent="0" algn="just">
              <a:buNone/>
            </a:pPr>
            <a:r>
              <a:rPr lang="en-US" sz="3200" b="1" dirty="0" smtClean="0"/>
              <a:t> </a:t>
            </a:r>
            <a:r>
              <a:rPr lang="en-US" sz="3200" b="1" dirty="0"/>
              <a:t>1. Will product be delivered to the customer location or picked up from a prearranged site? </a:t>
            </a:r>
            <a:endParaRPr lang="en-US" sz="3200" b="1" dirty="0" smtClean="0"/>
          </a:p>
          <a:p>
            <a:pPr marL="0" indent="0" algn="just">
              <a:buNone/>
            </a:pPr>
            <a:r>
              <a:rPr lang="en-US" sz="3200" b="1" dirty="0" smtClean="0"/>
              <a:t>2</a:t>
            </a:r>
            <a:r>
              <a:rPr lang="en-US" sz="3200" b="1" dirty="0"/>
              <a:t>. Will product flow through an intermediary (or intermediate location)? </a:t>
            </a:r>
            <a:endParaRPr lang="en-US" sz="3200" b="1" dirty="0" smtClean="0"/>
          </a:p>
          <a:p>
            <a:pPr marL="0" indent="0" algn="just">
              <a:buNone/>
            </a:pPr>
            <a:endParaRPr lang="en-US" sz="3200" b="1" dirty="0" smtClean="0"/>
          </a:p>
          <a:p>
            <a:pPr marL="0" indent="0" algn="just">
              <a:buNone/>
            </a:pPr>
            <a:r>
              <a:rPr lang="en-US" sz="3200" b="1" dirty="0" smtClean="0"/>
              <a:t>Based on the firm’s industry and the answers to these two questions, one of six distinct distribution network designs may be used to move products from factory to customer. </a:t>
            </a:r>
            <a:endParaRPr lang="en-US" sz="3200" b="1" dirty="0"/>
          </a:p>
        </p:txBody>
      </p:sp>
      <p:pic>
        <p:nvPicPr>
          <p:cNvPr id="4" name="Picture 3"/>
          <p:cNvPicPr>
            <a:picLocks noChangeAspect="1"/>
          </p:cNvPicPr>
          <p:nvPr/>
        </p:nvPicPr>
        <p:blipFill>
          <a:blip r:embed="rId2"/>
          <a:stretch>
            <a:fillRect/>
          </a:stretch>
        </p:blipFill>
        <p:spPr>
          <a:xfrm>
            <a:off x="10356270" y="227521"/>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1938" y="2066062"/>
            <a:ext cx="11301413" cy="4031873"/>
          </a:xfrm>
          <a:prstGeom prst="rect">
            <a:avLst/>
          </a:prstGeom>
        </p:spPr>
        <p:txBody>
          <a:bodyPr wrap="square">
            <a:spAutoFit/>
          </a:bodyPr>
          <a:lstStyle/>
          <a:p>
            <a:pPr algn="just"/>
            <a:r>
              <a:rPr lang="en-US" sz="3200" b="1" dirty="0" smtClean="0"/>
              <a:t>These designs are classified as follows: </a:t>
            </a:r>
          </a:p>
          <a:p>
            <a:pPr algn="just"/>
            <a:endParaRPr lang="en-US" sz="3200" b="1" dirty="0" smtClean="0"/>
          </a:p>
          <a:p>
            <a:pPr algn="just"/>
            <a:r>
              <a:rPr lang="en-US" sz="3200" b="1" dirty="0" smtClean="0"/>
              <a:t>1.Manufacturer </a:t>
            </a:r>
            <a:r>
              <a:rPr lang="en-US" sz="3200" b="1" dirty="0"/>
              <a:t>storage with direct shipping </a:t>
            </a:r>
            <a:endParaRPr lang="en-US" sz="3200" b="1" dirty="0" smtClean="0"/>
          </a:p>
          <a:p>
            <a:pPr algn="just"/>
            <a:r>
              <a:rPr lang="en-US" sz="3200" b="1" dirty="0" smtClean="0"/>
              <a:t>2.Manufacturer </a:t>
            </a:r>
            <a:r>
              <a:rPr lang="en-US" sz="3200" b="1" dirty="0"/>
              <a:t>storage with direct shipping and in-transit </a:t>
            </a:r>
            <a:r>
              <a:rPr lang="en-US" sz="3200" b="1" dirty="0" smtClean="0"/>
              <a:t>merge</a:t>
            </a:r>
          </a:p>
          <a:p>
            <a:pPr algn="just"/>
            <a:r>
              <a:rPr lang="en-US" sz="3200" b="1" dirty="0" smtClean="0"/>
              <a:t>3.Distributor </a:t>
            </a:r>
            <a:r>
              <a:rPr lang="en-US" sz="3200" b="1" dirty="0"/>
              <a:t>storage with carrier delivery </a:t>
            </a:r>
          </a:p>
          <a:p>
            <a:pPr algn="just"/>
            <a:r>
              <a:rPr lang="en-US" sz="3200" b="1" dirty="0" smtClean="0"/>
              <a:t>4.Distributor </a:t>
            </a:r>
            <a:r>
              <a:rPr lang="en-US" sz="3200" b="1" dirty="0"/>
              <a:t>storage with last-mile delivery </a:t>
            </a:r>
          </a:p>
          <a:p>
            <a:pPr algn="just"/>
            <a:r>
              <a:rPr lang="en-US" sz="3200" b="1" dirty="0" smtClean="0"/>
              <a:t>5.Manufacturer/distributor </a:t>
            </a:r>
            <a:r>
              <a:rPr lang="en-US" sz="3200" b="1" dirty="0"/>
              <a:t>storage with customer pickup </a:t>
            </a:r>
            <a:endParaRPr lang="en-US" sz="3200" b="1" dirty="0" smtClean="0"/>
          </a:p>
          <a:p>
            <a:pPr algn="just"/>
            <a:r>
              <a:rPr lang="en-US" sz="3200" b="1" dirty="0" smtClean="0"/>
              <a:t>6.Retail </a:t>
            </a:r>
            <a:r>
              <a:rPr lang="en-US" sz="3200" b="1" dirty="0"/>
              <a:t>storage with customer pickup</a:t>
            </a:r>
          </a:p>
        </p:txBody>
      </p:sp>
      <p:pic>
        <p:nvPicPr>
          <p:cNvPr id="3" name="Picture 2"/>
          <p:cNvPicPr>
            <a:picLocks noChangeAspect="1"/>
          </p:cNvPicPr>
          <p:nvPr/>
        </p:nvPicPr>
        <p:blipFill>
          <a:blip r:embed="rId2"/>
          <a:stretch>
            <a:fillRect/>
          </a:stretch>
        </p:blipFill>
        <p:spPr>
          <a:xfrm>
            <a:off x="10443926" y="266089"/>
            <a:ext cx="1535928" cy="1360232"/>
          </a:xfrm>
          <a:prstGeom prst="rect">
            <a:avLst/>
          </a:prstGeom>
        </p:spPr>
      </p:pic>
      <p:sp>
        <p:nvSpPr>
          <p:cNvPr id="4" name="Title 1"/>
          <p:cNvSpPr txBox="1">
            <a:spLocks/>
          </p:cNvSpPr>
          <p:nvPr/>
        </p:nvSpPr>
        <p:spPr>
          <a:xfrm>
            <a:off x="261938" y="266089"/>
            <a:ext cx="994669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Continue: </a:t>
            </a:r>
            <a:endParaRPr lang="en-US" dirty="0">
              <a:solidFill>
                <a:schemeClr val="tx1"/>
              </a:solidFill>
            </a:endParaRPr>
          </a:p>
        </p:txBody>
      </p:sp>
    </p:spTree>
    <p:extLst>
      <p:ext uri="{BB962C8B-B14F-4D97-AF65-F5344CB8AC3E}">
        <p14:creationId xmlns:p14="http://schemas.microsoft.com/office/powerpoint/2010/main" val="33669752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6" y="1837461"/>
            <a:ext cx="10029824" cy="4524315"/>
          </a:xfrm>
          <a:prstGeom prst="rect">
            <a:avLst/>
          </a:prstGeom>
        </p:spPr>
        <p:txBody>
          <a:bodyPr wrap="square">
            <a:spAutoFit/>
          </a:bodyPr>
          <a:lstStyle/>
          <a:p>
            <a:pPr algn="just"/>
            <a:r>
              <a:rPr lang="en-US" sz="3200" b="1" dirty="0" smtClean="0"/>
              <a:t>In </a:t>
            </a:r>
            <a:r>
              <a:rPr lang="en-US" sz="3200" b="1" dirty="0"/>
              <a:t>this option, product is shipped directly from the manufacturer to the end customer, bypassing the retailer (who takes the order and initiates the delivery request</a:t>
            </a:r>
            <a:r>
              <a:rPr lang="en-US" sz="3200" b="1" dirty="0" smtClean="0"/>
              <a:t>).</a:t>
            </a:r>
          </a:p>
          <a:p>
            <a:pPr algn="just"/>
            <a:r>
              <a:rPr lang="en-US" sz="3200" b="1" dirty="0" smtClean="0"/>
              <a:t> </a:t>
            </a:r>
          </a:p>
          <a:p>
            <a:pPr algn="just"/>
            <a:r>
              <a:rPr lang="en-US" sz="3200" b="1" dirty="0" smtClean="0"/>
              <a:t>This </a:t>
            </a:r>
            <a:r>
              <a:rPr lang="en-US" sz="3200" b="1" dirty="0"/>
              <a:t>option is also referred to as drop-shipping. The retailer carries no inventory. Information flows from the customer, via the retailer, to the manufacturer, and product is shipped directly from the manufacturer to </a:t>
            </a:r>
            <a:r>
              <a:rPr lang="en-US" sz="3200" b="1" dirty="0" smtClean="0"/>
              <a:t>customers</a:t>
            </a:r>
            <a:r>
              <a:rPr lang="en-US" sz="3200" b="1" dirty="0"/>
              <a:t>.</a:t>
            </a:r>
          </a:p>
        </p:txBody>
      </p:sp>
      <p:sp>
        <p:nvSpPr>
          <p:cNvPr id="3" name="Rectangle 2"/>
          <p:cNvSpPr/>
          <p:nvPr/>
        </p:nvSpPr>
        <p:spPr>
          <a:xfrm>
            <a:off x="685801" y="40250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pic>
        <p:nvPicPr>
          <p:cNvPr id="4" name="Picture 3"/>
          <p:cNvPicPr>
            <a:picLocks noChangeAspect="1"/>
          </p:cNvPicPr>
          <p:nvPr/>
        </p:nvPicPr>
        <p:blipFill>
          <a:blip r:embed="rId2"/>
          <a:stretch>
            <a:fillRect/>
          </a:stretch>
        </p:blipFill>
        <p:spPr>
          <a:xfrm>
            <a:off x="10092166" y="255693"/>
            <a:ext cx="1652159" cy="1463167"/>
          </a:xfrm>
          <a:prstGeom prst="rect">
            <a:avLst/>
          </a:prstGeom>
        </p:spPr>
      </p:pic>
    </p:spTree>
    <p:extLst>
      <p:ext uri="{BB962C8B-B14F-4D97-AF65-F5344CB8AC3E}">
        <p14:creationId xmlns:p14="http://schemas.microsoft.com/office/powerpoint/2010/main" val="317439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1" y="1617407"/>
            <a:ext cx="10401299" cy="4832092"/>
          </a:xfrm>
          <a:prstGeom prst="rect">
            <a:avLst/>
          </a:prstGeom>
        </p:spPr>
        <p:txBody>
          <a:bodyPr wrap="square">
            <a:spAutoFit/>
          </a:bodyPr>
          <a:lstStyle/>
          <a:p>
            <a:pPr marL="457200" indent="-457200" algn="just">
              <a:buFont typeface="Wingdings" panose="05000000000000000000" pitchFamily="2" charset="2"/>
              <a:buChar char="Ø"/>
            </a:pPr>
            <a:r>
              <a:rPr lang="en-US" sz="2800" b="1" dirty="0"/>
              <a:t>The biggest advantage of drop-shipping is the ability to centralize inventories at the </a:t>
            </a:r>
            <a:r>
              <a:rPr lang="en-US" sz="2800" b="1" dirty="0" smtClean="0"/>
              <a:t>manufacturer, </a:t>
            </a:r>
            <a:r>
              <a:rPr lang="en-US" sz="2800" b="1" dirty="0"/>
              <a:t>which can aggregate demand across all retailers that it supplies. As a result, the supply chain is able to provide a high level of product availability with lower levels of </a:t>
            </a:r>
            <a:r>
              <a:rPr lang="en-US" sz="2800" b="1" dirty="0" smtClean="0"/>
              <a:t>inventory.</a:t>
            </a:r>
          </a:p>
          <a:p>
            <a:pPr algn="just"/>
            <a:endParaRPr lang="en-US" sz="2800" b="1" dirty="0" smtClean="0"/>
          </a:p>
          <a:p>
            <a:pPr marL="457200" indent="-457200" algn="just">
              <a:buFont typeface="Wingdings" panose="05000000000000000000" pitchFamily="2" charset="2"/>
              <a:buChar char="Ø"/>
            </a:pPr>
            <a:r>
              <a:rPr lang="en-US" sz="2800" b="1" dirty="0"/>
              <a:t>Benefit of aggregation is achieved only if the manufacturer can allocate at least a portion of the available inventory across retailers on an as-needed basis. The benefits from centralization are highest for high-value, low-demand items with unpredictable demand.</a:t>
            </a:r>
          </a:p>
        </p:txBody>
      </p:sp>
      <p:pic>
        <p:nvPicPr>
          <p:cNvPr id="3" name="Picture 2"/>
          <p:cNvPicPr>
            <a:picLocks noChangeAspect="1"/>
          </p:cNvPicPr>
          <p:nvPr/>
        </p:nvPicPr>
        <p:blipFill>
          <a:blip r:embed="rId2"/>
          <a:stretch>
            <a:fillRect/>
          </a:stretch>
        </p:blipFill>
        <p:spPr>
          <a:xfrm>
            <a:off x="9906429" y="254253"/>
            <a:ext cx="1652159" cy="1463167"/>
          </a:xfrm>
          <a:prstGeom prst="rect">
            <a:avLst/>
          </a:prstGeom>
        </p:spPr>
      </p:pic>
      <p:sp>
        <p:nvSpPr>
          <p:cNvPr id="4" name="Rectangle 3"/>
          <p:cNvSpPr/>
          <p:nvPr/>
        </p:nvSpPr>
        <p:spPr>
          <a:xfrm>
            <a:off x="700089" y="40106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28419821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5" y="1674558"/>
            <a:ext cx="10158413" cy="5016758"/>
          </a:xfrm>
          <a:prstGeom prst="rect">
            <a:avLst/>
          </a:prstGeom>
        </p:spPr>
        <p:txBody>
          <a:bodyPr wrap="square">
            <a:spAutoFit/>
          </a:bodyPr>
          <a:lstStyle/>
          <a:p>
            <a:pPr marL="457200" indent="-457200" algn="just">
              <a:buFont typeface="Wingdings" panose="05000000000000000000" pitchFamily="2" charset="2"/>
              <a:buChar char="Ø"/>
            </a:pPr>
            <a:r>
              <a:rPr lang="en-US" sz="3200" b="1" dirty="0"/>
              <a:t>Drop-shipping also offers the manufacturer the opportunity to postpone customization until after a customer has placed an order.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Drop-shipping </a:t>
            </a:r>
            <a:r>
              <a:rPr lang="en-US" sz="3200" b="1" dirty="0"/>
              <a:t>provides a good customer experience in the form of delivery to the </a:t>
            </a:r>
            <a:r>
              <a:rPr lang="en-US" sz="3200" b="1" dirty="0" smtClean="0"/>
              <a:t>customer </a:t>
            </a:r>
            <a:r>
              <a:rPr lang="en-US" sz="3200" b="1" dirty="0"/>
              <a:t>location. The experience, however, suffers when a single order containing products from several manufacturers is delivered in partial </a:t>
            </a:r>
            <a:r>
              <a:rPr lang="en-US" sz="3200" b="1" dirty="0" smtClean="0"/>
              <a:t>shipments.</a:t>
            </a:r>
          </a:p>
          <a:p>
            <a:pPr marL="457200" indent="-457200" algn="just">
              <a:buFont typeface="Wingdings" panose="05000000000000000000" pitchFamily="2" charset="2"/>
              <a:buChar char="Ø"/>
            </a:pPr>
            <a:endParaRPr lang="en-US" sz="3200" b="1" dirty="0"/>
          </a:p>
        </p:txBody>
      </p:sp>
      <p:pic>
        <p:nvPicPr>
          <p:cNvPr id="3" name="Picture 2"/>
          <p:cNvPicPr>
            <a:picLocks noChangeAspect="1"/>
          </p:cNvPicPr>
          <p:nvPr/>
        </p:nvPicPr>
        <p:blipFill>
          <a:blip r:embed="rId2"/>
          <a:stretch>
            <a:fillRect/>
          </a:stretch>
        </p:blipFill>
        <p:spPr>
          <a:xfrm>
            <a:off x="10027658" y="211391"/>
            <a:ext cx="1652159" cy="1463167"/>
          </a:xfrm>
          <a:prstGeom prst="rect">
            <a:avLst/>
          </a:prstGeom>
        </p:spPr>
      </p:pic>
      <p:sp>
        <p:nvSpPr>
          <p:cNvPr id="4" name="Rectangle 3"/>
          <p:cNvSpPr/>
          <p:nvPr/>
        </p:nvSpPr>
        <p:spPr>
          <a:xfrm>
            <a:off x="685801" y="358199"/>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25684805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3" y="1148775"/>
            <a:ext cx="10415588" cy="5509200"/>
          </a:xfrm>
          <a:prstGeom prst="rect">
            <a:avLst/>
          </a:prstGeom>
        </p:spPr>
        <p:txBody>
          <a:bodyPr wrap="square">
            <a:spAutoFit/>
          </a:bodyPr>
          <a:lstStyle/>
          <a:p>
            <a:pPr marL="457200" indent="-457200" algn="just">
              <a:buFont typeface="Wingdings" panose="05000000000000000000" pitchFamily="2" charset="2"/>
              <a:buChar char="Ø"/>
            </a:pPr>
            <a:r>
              <a:rPr lang="en-US" sz="3200" b="1" dirty="0"/>
              <a:t>Response times tend to be long when drop-shipping is used because the order must be transmitted from the retailer to the manufacturer and shipping distances are generally longer from the manufacturer’s centralized </a:t>
            </a:r>
            <a:r>
              <a:rPr lang="en-US" sz="3200" b="1" dirty="0" smtClean="0"/>
              <a:t>site.</a:t>
            </a:r>
          </a:p>
          <a:p>
            <a:pPr algn="just"/>
            <a:endParaRPr lang="en-US" sz="3200" b="1" dirty="0" smtClean="0"/>
          </a:p>
          <a:p>
            <a:pPr marL="457200" indent="-457200" algn="just">
              <a:buFont typeface="Wingdings" panose="05000000000000000000" pitchFamily="2" charset="2"/>
              <a:buChar char="Ø"/>
            </a:pPr>
            <a:r>
              <a:rPr lang="en-US" sz="3200" b="1" dirty="0"/>
              <a:t>Another issue is that the response time need not be identical for every manufacturer that is part of a customer order. Given an order containing products from several sources, the customer will receive multiple partial shipments over time, making receiving more complicated for the customer.</a:t>
            </a:r>
          </a:p>
        </p:txBody>
      </p:sp>
      <p:pic>
        <p:nvPicPr>
          <p:cNvPr id="3" name="Picture 2"/>
          <p:cNvPicPr>
            <a:picLocks noChangeAspect="1"/>
          </p:cNvPicPr>
          <p:nvPr/>
        </p:nvPicPr>
        <p:blipFill>
          <a:blip r:embed="rId2"/>
          <a:stretch>
            <a:fillRect/>
          </a:stretch>
        </p:blipFill>
        <p:spPr>
          <a:xfrm>
            <a:off x="10435067" y="74358"/>
            <a:ext cx="1652159" cy="1463167"/>
          </a:xfrm>
          <a:prstGeom prst="rect">
            <a:avLst/>
          </a:prstGeom>
        </p:spPr>
      </p:pic>
      <p:sp>
        <p:nvSpPr>
          <p:cNvPr id="4" name="Rectangle 3"/>
          <p:cNvSpPr/>
          <p:nvPr/>
        </p:nvSpPr>
        <p:spPr>
          <a:xfrm>
            <a:off x="428625" y="332546"/>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14300539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6" y="1330703"/>
            <a:ext cx="11730038" cy="5170646"/>
          </a:xfrm>
          <a:prstGeom prst="rect">
            <a:avLst/>
          </a:prstGeom>
        </p:spPr>
        <p:txBody>
          <a:bodyPr wrap="square">
            <a:spAutoFit/>
          </a:bodyPr>
          <a:lstStyle/>
          <a:p>
            <a:pPr algn="just"/>
            <a:r>
              <a:rPr lang="en-US" sz="3000" b="1" dirty="0"/>
              <a:t>A manufacturer storage network is likely to have difficulty handling returns, hurting </a:t>
            </a:r>
            <a:r>
              <a:rPr lang="en-US" sz="3000" b="1" dirty="0" smtClean="0"/>
              <a:t>customer </a:t>
            </a:r>
            <a:r>
              <a:rPr lang="en-US" sz="3000" b="1" dirty="0"/>
              <a:t>satisfaction</a:t>
            </a:r>
            <a:r>
              <a:rPr lang="en-US" sz="3000" b="1" dirty="0" smtClean="0"/>
              <a:t>.</a:t>
            </a:r>
          </a:p>
          <a:p>
            <a:pPr marL="457200" indent="-457200" algn="just">
              <a:buFont typeface="Wingdings" panose="05000000000000000000" pitchFamily="2" charset="2"/>
              <a:buChar char="Ø"/>
            </a:pPr>
            <a:r>
              <a:rPr lang="en-US" sz="3000" b="1" dirty="0" smtClean="0"/>
              <a:t> </a:t>
            </a:r>
            <a:r>
              <a:rPr lang="en-US" sz="3000" b="1" dirty="0"/>
              <a:t>The handling of returns is more expensive under drop-shipping because each order may involve shipments from more than one manufacturer. </a:t>
            </a:r>
            <a:r>
              <a:rPr lang="en-US" sz="3000" b="1" dirty="0">
                <a:solidFill>
                  <a:srgbClr val="FF0000"/>
                </a:solidFill>
              </a:rPr>
              <a:t>Returns can be handled in two </a:t>
            </a:r>
            <a:r>
              <a:rPr lang="en-US" sz="3000" b="1" dirty="0" smtClean="0">
                <a:solidFill>
                  <a:srgbClr val="FF0000"/>
                </a:solidFill>
              </a:rPr>
              <a:t>ways</a:t>
            </a:r>
            <a:r>
              <a:rPr lang="en-US" sz="3000" b="1" dirty="0"/>
              <a:t>:</a:t>
            </a:r>
            <a:endParaRPr lang="en-US" sz="3000" b="1" dirty="0" smtClean="0"/>
          </a:p>
          <a:p>
            <a:pPr marL="457200" indent="-457200" algn="just">
              <a:buFont typeface="Wingdings" panose="05000000000000000000" pitchFamily="2" charset="2"/>
              <a:buChar char="Ø"/>
            </a:pPr>
            <a:r>
              <a:rPr lang="en-US" sz="3000" b="1" dirty="0" smtClean="0"/>
              <a:t>One </a:t>
            </a:r>
            <a:r>
              <a:rPr lang="en-US" sz="3000" b="1" dirty="0"/>
              <a:t>is for the customer to return the product directly to the manufacturer. </a:t>
            </a:r>
            <a:endParaRPr lang="en-US" sz="3000" b="1" dirty="0" smtClean="0"/>
          </a:p>
          <a:p>
            <a:pPr marL="457200" indent="-457200" algn="just">
              <a:buFont typeface="Wingdings" panose="05000000000000000000" pitchFamily="2" charset="2"/>
              <a:buChar char="Ø"/>
            </a:pPr>
            <a:r>
              <a:rPr lang="en-US" sz="3000" b="1" dirty="0" smtClean="0"/>
              <a:t>The </a:t>
            </a:r>
            <a:r>
              <a:rPr lang="en-US" sz="3000" b="1" dirty="0"/>
              <a:t>second approach is for the retailer to set up a separate facility (across all manufacturers) to handle returns. The first approach incurs high transportation and coordination costs, whereas the second approach requires investment in a facility to handle returns</a:t>
            </a:r>
          </a:p>
        </p:txBody>
      </p:sp>
      <p:pic>
        <p:nvPicPr>
          <p:cNvPr id="3" name="Picture 2"/>
          <p:cNvPicPr>
            <a:picLocks noChangeAspect="1"/>
          </p:cNvPicPr>
          <p:nvPr/>
        </p:nvPicPr>
        <p:blipFill>
          <a:blip r:embed="rId2"/>
          <a:stretch>
            <a:fillRect/>
          </a:stretch>
        </p:blipFill>
        <p:spPr>
          <a:xfrm>
            <a:off x="10127670" y="0"/>
            <a:ext cx="1652159" cy="1463167"/>
          </a:xfrm>
          <a:prstGeom prst="rect">
            <a:avLst/>
          </a:prstGeom>
        </p:spPr>
      </p:pic>
      <p:sp>
        <p:nvSpPr>
          <p:cNvPr id="4" name="Rectangle 3"/>
          <p:cNvSpPr/>
          <p:nvPr/>
        </p:nvSpPr>
        <p:spPr>
          <a:xfrm>
            <a:off x="314326" y="27295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33876381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62609"/>
            <a:ext cx="9644062" cy="1077218"/>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2- Manufacturer </a:t>
            </a:r>
            <a:r>
              <a:rPr lang="en-US" sz="3200" b="1" dirty="0"/>
              <a:t>storage with direct shipping and in-transit merge</a:t>
            </a:r>
          </a:p>
        </p:txBody>
      </p:sp>
      <p:sp>
        <p:nvSpPr>
          <p:cNvPr id="3" name="Rectangle 2"/>
          <p:cNvSpPr/>
          <p:nvPr/>
        </p:nvSpPr>
        <p:spPr>
          <a:xfrm>
            <a:off x="128588" y="1428662"/>
            <a:ext cx="11858625" cy="5262979"/>
          </a:xfrm>
          <a:prstGeom prst="rect">
            <a:avLst/>
          </a:prstGeom>
        </p:spPr>
        <p:txBody>
          <a:bodyPr wrap="square">
            <a:spAutoFit/>
          </a:bodyPr>
          <a:lstStyle/>
          <a:p>
            <a:pPr marL="457200" indent="-457200" algn="just">
              <a:buFont typeface="Wingdings" panose="05000000000000000000" pitchFamily="2" charset="2"/>
              <a:buChar char="Ø"/>
            </a:pPr>
            <a:r>
              <a:rPr lang="en-US" sz="2800" b="1" dirty="0"/>
              <a:t>under which each product in the order is sent directly from its </a:t>
            </a:r>
            <a:r>
              <a:rPr lang="en-US" sz="2800" b="1" dirty="0" smtClean="0"/>
              <a:t>manufacturer </a:t>
            </a:r>
            <a:r>
              <a:rPr lang="en-US" sz="2800" b="1" dirty="0"/>
              <a:t>to the end customer, </a:t>
            </a:r>
            <a:endParaRPr lang="en-US" sz="2800" b="1" dirty="0" smtClean="0"/>
          </a:p>
          <a:p>
            <a:pPr marL="457200" indent="-457200" algn="just">
              <a:buFont typeface="Wingdings" panose="05000000000000000000" pitchFamily="2" charset="2"/>
              <a:buChar char="Ø"/>
            </a:pPr>
            <a:r>
              <a:rPr lang="en-US" sz="2800" b="1" dirty="0" smtClean="0"/>
              <a:t>in-transit </a:t>
            </a:r>
            <a:r>
              <a:rPr lang="en-US" sz="2800" b="1" dirty="0"/>
              <a:t>merge combines pieces of the order coming from different locations so the customer gets a single </a:t>
            </a:r>
            <a:r>
              <a:rPr lang="en-US" sz="2800" b="1" dirty="0" smtClean="0"/>
              <a:t>delivery.</a:t>
            </a:r>
          </a:p>
          <a:p>
            <a:pPr marL="457200" indent="-457200" algn="just">
              <a:buFont typeface="Wingdings" panose="05000000000000000000" pitchFamily="2" charset="2"/>
              <a:buChar char="Ø"/>
            </a:pPr>
            <a:r>
              <a:rPr lang="en-US" sz="2800" b="1" dirty="0" smtClean="0"/>
              <a:t>As </a:t>
            </a:r>
            <a:r>
              <a:rPr lang="en-US" sz="2800" b="1" dirty="0"/>
              <a:t>with drop-shipping, the ability to aggregate inventories and postpone product </a:t>
            </a:r>
            <a:r>
              <a:rPr lang="en-US" sz="2800" b="1" dirty="0" smtClean="0"/>
              <a:t>customization </a:t>
            </a:r>
            <a:r>
              <a:rPr lang="en-US" sz="2800" b="1" dirty="0"/>
              <a:t>is a significant advantage of in-transit </a:t>
            </a:r>
            <a:r>
              <a:rPr lang="en-US" sz="2800" b="1" dirty="0" smtClean="0"/>
              <a:t>merg.</a:t>
            </a:r>
          </a:p>
          <a:p>
            <a:pPr marL="457200" indent="-457200" algn="just">
              <a:buFont typeface="Wingdings" panose="05000000000000000000" pitchFamily="2" charset="2"/>
              <a:buChar char="Ø"/>
            </a:pPr>
            <a:r>
              <a:rPr lang="en-US" sz="2800" b="1" dirty="0"/>
              <a:t>The main advantages of in-transit merge over drop-shipping are lower transportation cost and improved customer experience. </a:t>
            </a:r>
          </a:p>
          <a:p>
            <a:pPr algn="just"/>
            <a:endParaRPr lang="en-US" sz="2800" b="1" dirty="0" smtClean="0"/>
          </a:p>
          <a:p>
            <a:pPr algn="just"/>
            <a:r>
              <a:rPr lang="en-US" sz="2800" b="1" dirty="0"/>
              <a:t>Customer experience is likely to be better than with drop-shipping, because the customer receives only one delivery for an order instead of many partial shipments</a:t>
            </a:r>
          </a:p>
        </p:txBody>
      </p:sp>
      <p:pic>
        <p:nvPicPr>
          <p:cNvPr id="4" name="Picture 3"/>
          <p:cNvPicPr>
            <a:picLocks noChangeAspect="1"/>
          </p:cNvPicPr>
          <p:nvPr/>
        </p:nvPicPr>
        <p:blipFill>
          <a:blip r:embed="rId2"/>
          <a:stretch>
            <a:fillRect/>
          </a:stretch>
        </p:blipFill>
        <p:spPr>
          <a:xfrm>
            <a:off x="10335054" y="43993"/>
            <a:ext cx="1652159" cy="1463167"/>
          </a:xfrm>
          <a:prstGeom prst="rect">
            <a:avLst/>
          </a:prstGeom>
        </p:spPr>
      </p:pic>
    </p:spTree>
    <p:extLst>
      <p:ext uri="{BB962C8B-B14F-4D97-AF65-F5344CB8AC3E}">
        <p14:creationId xmlns:p14="http://schemas.microsoft.com/office/powerpoint/2010/main" val="25660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1963" y="414248"/>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
        <p:nvSpPr>
          <p:cNvPr id="4" name="Rectangle 3"/>
          <p:cNvSpPr/>
          <p:nvPr/>
        </p:nvSpPr>
        <p:spPr>
          <a:xfrm>
            <a:off x="461963" y="1757273"/>
            <a:ext cx="10610850" cy="3970318"/>
          </a:xfrm>
          <a:prstGeom prst="rect">
            <a:avLst/>
          </a:prstGeom>
        </p:spPr>
        <p:txBody>
          <a:bodyPr wrap="square">
            <a:spAutoFit/>
          </a:bodyPr>
          <a:lstStyle/>
          <a:p>
            <a:pPr algn="just"/>
            <a:r>
              <a:rPr lang="en-US" sz="2800" b="1" dirty="0"/>
              <a:t>Under this option, inventory is held not by manufacturers at the factories, but by distributors/ retailers in intermediate warehouses, and package carriers are used to transport products from the intermediate location to the final customer</a:t>
            </a:r>
            <a:r>
              <a:rPr lang="en-US" sz="2800" b="1" dirty="0" smtClean="0"/>
              <a:t>.</a:t>
            </a:r>
          </a:p>
          <a:p>
            <a:pPr algn="just"/>
            <a:endParaRPr lang="en-US" sz="2800" b="1" dirty="0" smtClean="0"/>
          </a:p>
          <a:p>
            <a:pPr algn="just"/>
            <a:endParaRPr lang="en-US" sz="2800" b="1" dirty="0"/>
          </a:p>
          <a:p>
            <a:pPr algn="just"/>
            <a:r>
              <a:rPr lang="en-US" sz="2800" b="1" dirty="0" smtClean="0"/>
              <a:t> </a:t>
            </a:r>
            <a:r>
              <a:rPr lang="en-US" sz="2800" b="1" dirty="0"/>
              <a:t>Amazon and industrial distributors such as </a:t>
            </a:r>
            <a:r>
              <a:rPr lang="en-US" sz="2800" b="1" dirty="0" smtClean="0"/>
              <a:t> </a:t>
            </a:r>
            <a:r>
              <a:rPr lang="en-US" sz="2800" b="1" dirty="0"/>
              <a:t>McMaster-Carr have used this approach combined with drop-shipping from a </a:t>
            </a:r>
            <a:r>
              <a:rPr lang="en-US" sz="2800" b="1" dirty="0" smtClean="0"/>
              <a:t>manufacturer </a:t>
            </a:r>
            <a:r>
              <a:rPr lang="en-US" sz="2800" b="1" dirty="0"/>
              <a:t>(or distributor)</a:t>
            </a:r>
          </a:p>
        </p:txBody>
      </p:sp>
      <p:pic>
        <p:nvPicPr>
          <p:cNvPr id="2" name="Picture 1"/>
          <p:cNvPicPr>
            <a:picLocks noChangeAspect="1"/>
          </p:cNvPicPr>
          <p:nvPr/>
        </p:nvPicPr>
        <p:blipFill>
          <a:blip r:embed="rId2"/>
          <a:stretch>
            <a:fillRect/>
          </a:stretch>
        </p:blipFill>
        <p:spPr>
          <a:xfrm>
            <a:off x="10163604" y="294106"/>
            <a:ext cx="1652159" cy="1463167"/>
          </a:xfrm>
          <a:prstGeom prst="rect">
            <a:avLst/>
          </a:prstGeom>
        </p:spPr>
      </p:pic>
    </p:spTree>
    <p:extLst>
      <p:ext uri="{BB962C8B-B14F-4D97-AF65-F5344CB8AC3E}">
        <p14:creationId xmlns:p14="http://schemas.microsoft.com/office/powerpoint/2010/main" val="22022996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361598"/>
            <a:ext cx="11758613" cy="5262979"/>
          </a:xfrm>
          <a:prstGeom prst="rect">
            <a:avLst/>
          </a:prstGeom>
        </p:spPr>
        <p:txBody>
          <a:bodyPr wrap="square">
            <a:spAutoFit/>
          </a:bodyPr>
          <a:lstStyle/>
          <a:p>
            <a:pPr marL="457200" indent="-457200">
              <a:buFont typeface="Wingdings" panose="05000000000000000000" pitchFamily="2" charset="2"/>
              <a:buChar char="Ø"/>
            </a:pPr>
            <a:r>
              <a:rPr lang="en-US" sz="2800" b="1" dirty="0">
                <a:solidFill>
                  <a:srgbClr val="FF0000"/>
                </a:solidFill>
              </a:rPr>
              <a:t>Transportation costs </a:t>
            </a:r>
            <a:r>
              <a:rPr lang="en-US" sz="2800" b="1" dirty="0"/>
              <a:t>are somewhat lower for distributor storage </a:t>
            </a:r>
            <a:r>
              <a:rPr lang="en-US" sz="2800" b="1" dirty="0" smtClean="0"/>
              <a:t>because </a:t>
            </a:r>
            <a:r>
              <a:rPr lang="en-US" sz="2800" b="1" dirty="0"/>
              <a:t>an economic mode of transportation (e.g., truckloads) can be employed for inbound shipments to the warehouse, which is closer to the customer. </a:t>
            </a:r>
            <a:endParaRPr lang="en-US" sz="2800" b="1" dirty="0" smtClean="0"/>
          </a:p>
          <a:p>
            <a:pPr marL="457200" indent="-457200">
              <a:buFont typeface="Wingdings" panose="05000000000000000000" pitchFamily="2" charset="2"/>
              <a:buChar char="Ø"/>
            </a:pPr>
            <a:r>
              <a:rPr lang="en-US" sz="2800" b="1" dirty="0" smtClean="0">
                <a:solidFill>
                  <a:srgbClr val="FF0000"/>
                </a:solidFill>
              </a:rPr>
              <a:t>facility </a:t>
            </a:r>
            <a:r>
              <a:rPr lang="en-US" sz="2800" b="1" dirty="0">
                <a:solidFill>
                  <a:srgbClr val="FF0000"/>
                </a:solidFill>
              </a:rPr>
              <a:t>costs </a:t>
            </a:r>
            <a:r>
              <a:rPr lang="en-US" sz="2800" b="1" dirty="0"/>
              <a:t>(of warehousing) are somewhat higher with distributor storage because of a loss of aggregation. </a:t>
            </a:r>
          </a:p>
          <a:p>
            <a:pPr marL="457200" indent="-457200">
              <a:buFont typeface="Wingdings" panose="05000000000000000000" pitchFamily="2" charset="2"/>
              <a:buChar char="Ø"/>
            </a:pPr>
            <a:r>
              <a:rPr lang="en-US" sz="2800" b="1" dirty="0">
                <a:solidFill>
                  <a:srgbClr val="FF0000"/>
                </a:solidFill>
              </a:rPr>
              <a:t>Processing and handling </a:t>
            </a:r>
            <a:r>
              <a:rPr lang="en-US" sz="2800" b="1" dirty="0"/>
              <a:t>costs are comparable to those of manufacturer storage unless the factory is able to ship to the end customer directly from the production line. In that case, distributor storage has higher processing costs. </a:t>
            </a:r>
          </a:p>
          <a:p>
            <a:pPr marL="457200" indent="-457200">
              <a:buFont typeface="Wingdings" panose="05000000000000000000" pitchFamily="2" charset="2"/>
              <a:buChar char="Ø"/>
            </a:pPr>
            <a:r>
              <a:rPr lang="en-US" sz="2800" b="1" dirty="0"/>
              <a:t>From a facility cost perspective, distributor storage is not appropriate for extremely slow-moving items</a:t>
            </a:r>
          </a:p>
          <a:p>
            <a:pPr marL="457200" indent="-457200">
              <a:buFont typeface="Wingdings" panose="05000000000000000000" pitchFamily="2" charset="2"/>
              <a:buChar char="Ø"/>
            </a:pPr>
            <a:endParaRPr lang="en-US" sz="2800" b="1" dirty="0"/>
          </a:p>
        </p:txBody>
      </p:sp>
      <p:pic>
        <p:nvPicPr>
          <p:cNvPr id="3" name="Picture 2"/>
          <p:cNvPicPr>
            <a:picLocks noChangeAspect="1"/>
          </p:cNvPicPr>
          <p:nvPr/>
        </p:nvPicPr>
        <p:blipFill>
          <a:blip r:embed="rId2"/>
          <a:stretch>
            <a:fillRect/>
          </a:stretch>
        </p:blipFill>
        <p:spPr>
          <a:xfrm>
            <a:off x="10041945" y="0"/>
            <a:ext cx="1652159" cy="1463167"/>
          </a:xfrm>
          <a:prstGeom prst="rect">
            <a:avLst/>
          </a:prstGeom>
        </p:spPr>
      </p:pic>
      <p:sp>
        <p:nvSpPr>
          <p:cNvPr id="4" name="Rectangle 3"/>
          <p:cNvSpPr/>
          <p:nvPr/>
        </p:nvSpPr>
        <p:spPr>
          <a:xfrm>
            <a:off x="461963" y="414248"/>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Tree>
    <p:extLst>
      <p:ext uri="{BB962C8B-B14F-4D97-AF65-F5344CB8AC3E}">
        <p14:creationId xmlns:p14="http://schemas.microsoft.com/office/powerpoint/2010/main" val="1039140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348800"/>
            <a:ext cx="10672763" cy="5016758"/>
          </a:xfrm>
          <a:prstGeom prst="rect">
            <a:avLst/>
          </a:prstGeom>
        </p:spPr>
        <p:txBody>
          <a:bodyPr wrap="square">
            <a:spAutoFit/>
          </a:bodyPr>
          <a:lstStyle/>
          <a:p>
            <a:pPr marL="457200" indent="-457200" algn="just">
              <a:buFont typeface="Wingdings" panose="05000000000000000000" pitchFamily="2" charset="2"/>
              <a:buChar char="Ø"/>
            </a:pPr>
            <a:r>
              <a:rPr lang="en-US" sz="3200" b="1" dirty="0">
                <a:solidFill>
                  <a:srgbClr val="FF0000"/>
                </a:solidFill>
              </a:rPr>
              <a:t>Response time </a:t>
            </a:r>
            <a:r>
              <a:rPr lang="en-US" sz="3200" b="1" dirty="0"/>
              <a:t>under distributor storage is </a:t>
            </a:r>
            <a:r>
              <a:rPr lang="en-US" sz="3200" b="1" dirty="0" smtClean="0"/>
              <a:t>better because </a:t>
            </a:r>
            <a:r>
              <a:rPr lang="en-US" sz="3200" b="1" dirty="0"/>
              <a:t>distributor warehouses are, on average, closer to </a:t>
            </a:r>
            <a:r>
              <a:rPr lang="en-US" sz="3200" b="1" dirty="0" smtClean="0"/>
              <a:t>customers</a:t>
            </a:r>
          </a:p>
          <a:p>
            <a:pPr marL="457200" indent="-457200" algn="just">
              <a:buFont typeface="Wingdings" panose="05000000000000000000" pitchFamily="2" charset="2"/>
              <a:buChar char="Ø"/>
            </a:pPr>
            <a:r>
              <a:rPr lang="en-US" sz="3200" b="1" dirty="0" smtClean="0">
                <a:solidFill>
                  <a:srgbClr val="FF0000"/>
                </a:solidFill>
              </a:rPr>
              <a:t>Customer </a:t>
            </a:r>
            <a:r>
              <a:rPr lang="en-US" sz="3200" b="1" dirty="0">
                <a:solidFill>
                  <a:srgbClr val="FF0000"/>
                </a:solidFill>
              </a:rPr>
              <a:t>convenience </a:t>
            </a:r>
            <a:r>
              <a:rPr lang="en-US" sz="3200" b="1" dirty="0"/>
              <a:t>is high with distributor storage because a single shipment reaches the customer in response to an order. </a:t>
            </a:r>
            <a:endParaRPr lang="en-US" sz="3200" b="1" dirty="0" smtClean="0"/>
          </a:p>
          <a:p>
            <a:pPr marL="457200" indent="-457200" algn="just">
              <a:buFont typeface="Wingdings" panose="05000000000000000000" pitchFamily="2" charset="2"/>
              <a:buChar char="Ø"/>
            </a:pPr>
            <a:r>
              <a:rPr lang="en-US" sz="3200" b="1" dirty="0" smtClean="0">
                <a:solidFill>
                  <a:srgbClr val="FF0000"/>
                </a:solidFill>
              </a:rPr>
              <a:t>Time </a:t>
            </a:r>
            <a:r>
              <a:rPr lang="en-US" sz="3200" b="1" dirty="0">
                <a:solidFill>
                  <a:srgbClr val="FF0000"/>
                </a:solidFill>
              </a:rPr>
              <a:t>to market </a:t>
            </a:r>
            <a:r>
              <a:rPr lang="en-US" sz="3200" b="1" dirty="0"/>
              <a:t>under distributor storage is somewhat </a:t>
            </a:r>
            <a:r>
              <a:rPr lang="en-US" sz="3200" b="1" dirty="0" smtClean="0"/>
              <a:t>higher  </a:t>
            </a:r>
            <a:r>
              <a:rPr lang="en-US" sz="3200" b="1" dirty="0"/>
              <a:t>because of the need to stock another stage in the supply </a:t>
            </a:r>
            <a:r>
              <a:rPr lang="en-US" sz="3200" b="1" dirty="0" smtClean="0"/>
              <a:t>chain.</a:t>
            </a:r>
          </a:p>
          <a:p>
            <a:pPr marL="457200" indent="-457200" algn="just">
              <a:buFont typeface="Wingdings" panose="05000000000000000000" pitchFamily="2" charset="2"/>
              <a:buChar char="Ø"/>
            </a:pPr>
            <a:endParaRPr lang="en-US" sz="3200" b="1" dirty="0" smtClean="0"/>
          </a:p>
        </p:txBody>
      </p:sp>
      <p:pic>
        <p:nvPicPr>
          <p:cNvPr id="2" name="Picture 1"/>
          <p:cNvPicPr>
            <a:picLocks noChangeAspect="1"/>
          </p:cNvPicPr>
          <p:nvPr/>
        </p:nvPicPr>
        <p:blipFill>
          <a:blip r:embed="rId2"/>
          <a:stretch>
            <a:fillRect/>
          </a:stretch>
        </p:blipFill>
        <p:spPr>
          <a:xfrm>
            <a:off x="10515600" y="185738"/>
            <a:ext cx="1385888" cy="1277429"/>
          </a:xfrm>
          <a:prstGeom prst="rect">
            <a:avLst/>
          </a:prstGeom>
        </p:spPr>
      </p:pic>
      <p:sp>
        <p:nvSpPr>
          <p:cNvPr id="4" name="Rectangle 3"/>
          <p:cNvSpPr/>
          <p:nvPr/>
        </p:nvSpPr>
        <p:spPr>
          <a:xfrm>
            <a:off x="342900" y="314236"/>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Tree>
    <p:extLst>
      <p:ext uri="{BB962C8B-B14F-4D97-AF65-F5344CB8AC3E}">
        <p14:creationId xmlns:p14="http://schemas.microsoft.com/office/powerpoint/2010/main" val="16563533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4" y="2040309"/>
            <a:ext cx="11015664" cy="3539430"/>
          </a:xfrm>
          <a:prstGeom prst="rect">
            <a:avLst/>
          </a:prstGeom>
        </p:spPr>
        <p:txBody>
          <a:bodyPr wrap="square">
            <a:spAutoFit/>
          </a:bodyPr>
          <a:lstStyle/>
          <a:p>
            <a:pPr marL="457200" indent="-457200" algn="just">
              <a:buFont typeface="Wingdings" panose="05000000000000000000" pitchFamily="2" charset="2"/>
              <a:buChar char="Ø"/>
            </a:pPr>
            <a:r>
              <a:rPr lang="en-US" sz="3200" b="1" dirty="0" err="1" smtClean="0">
                <a:solidFill>
                  <a:srgbClr val="FF0000"/>
                </a:solidFill>
              </a:rPr>
              <a:t>Returnability</a:t>
            </a:r>
            <a:r>
              <a:rPr lang="en-US" sz="3200" b="1" dirty="0" smtClean="0"/>
              <a:t> </a:t>
            </a:r>
            <a:r>
              <a:rPr lang="en-US" sz="3200" b="1" dirty="0"/>
              <a:t>is better than it is with manufacturer storage because all returns can be processed at the warehouse itself</a:t>
            </a:r>
            <a:r>
              <a:rPr lang="en-US" sz="3200" b="1" dirty="0" smtClean="0"/>
              <a:t>.</a:t>
            </a:r>
          </a:p>
          <a:p>
            <a:pPr marL="457200" indent="-457200" algn="just">
              <a:buFont typeface="Wingdings" panose="05000000000000000000" pitchFamily="2" charset="2"/>
              <a:buChar char="Ø"/>
            </a:pPr>
            <a:endParaRPr lang="en-US" sz="3200" b="1" dirty="0"/>
          </a:p>
          <a:p>
            <a:pPr marL="457200" indent="-457200" algn="just">
              <a:buFont typeface="Wingdings" panose="05000000000000000000" pitchFamily="2" charset="2"/>
              <a:buChar char="Ø"/>
            </a:pPr>
            <a:r>
              <a:rPr lang="en-US" sz="3200" b="1" dirty="0">
                <a:solidFill>
                  <a:srgbClr val="FF0000"/>
                </a:solidFill>
              </a:rPr>
              <a:t>Order visibility </a:t>
            </a:r>
            <a:r>
              <a:rPr lang="en-US" sz="3200" b="1" dirty="0"/>
              <a:t>becomes easier than with manufacturer storage because there is a single shipment from the warehouse to the customer and only one stage of the supply chain is directly involved in filling the customer order</a:t>
            </a:r>
          </a:p>
        </p:txBody>
      </p:sp>
      <p:pic>
        <p:nvPicPr>
          <p:cNvPr id="3" name="Picture 2"/>
          <p:cNvPicPr>
            <a:picLocks noChangeAspect="1"/>
          </p:cNvPicPr>
          <p:nvPr/>
        </p:nvPicPr>
        <p:blipFill>
          <a:blip r:embed="rId2"/>
          <a:stretch>
            <a:fillRect/>
          </a:stretch>
        </p:blipFill>
        <p:spPr>
          <a:xfrm>
            <a:off x="10561832" y="202826"/>
            <a:ext cx="1383912" cy="1280271"/>
          </a:xfrm>
          <a:prstGeom prst="rect">
            <a:avLst/>
          </a:prstGeom>
        </p:spPr>
      </p:pic>
      <p:sp>
        <p:nvSpPr>
          <p:cNvPr id="4" name="Rectangle 3"/>
          <p:cNvSpPr/>
          <p:nvPr/>
        </p:nvSpPr>
        <p:spPr>
          <a:xfrm>
            <a:off x="342899" y="314236"/>
            <a:ext cx="10086975"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Distributor </a:t>
            </a:r>
            <a:r>
              <a:rPr lang="en-US" sz="3200" b="1" dirty="0"/>
              <a:t>storage with carrier </a:t>
            </a:r>
            <a:r>
              <a:rPr lang="en-US" sz="3200" b="1" dirty="0" smtClean="0"/>
              <a:t>delivery-CONTINUE </a:t>
            </a:r>
            <a:endParaRPr lang="en-US" sz="3200" b="1" dirty="0"/>
          </a:p>
        </p:txBody>
      </p:sp>
    </p:spTree>
    <p:extLst>
      <p:ext uri="{BB962C8B-B14F-4D97-AF65-F5344CB8AC3E}">
        <p14:creationId xmlns:p14="http://schemas.microsoft.com/office/powerpoint/2010/main" val="17108886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6489" y="207044"/>
            <a:ext cx="768139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4.Distributor storage with last-mile delivery </a:t>
            </a:r>
          </a:p>
        </p:txBody>
      </p:sp>
      <p:sp>
        <p:nvSpPr>
          <p:cNvPr id="3" name="Rectangle 2"/>
          <p:cNvSpPr/>
          <p:nvPr/>
        </p:nvSpPr>
        <p:spPr>
          <a:xfrm>
            <a:off x="191316" y="1455899"/>
            <a:ext cx="11753034" cy="5016758"/>
          </a:xfrm>
          <a:prstGeom prst="rect">
            <a:avLst/>
          </a:prstGeom>
        </p:spPr>
        <p:txBody>
          <a:bodyPr wrap="square">
            <a:spAutoFit/>
          </a:bodyPr>
          <a:lstStyle/>
          <a:p>
            <a:pPr algn="just"/>
            <a:r>
              <a:rPr lang="en-US" sz="3200" b="1" dirty="0"/>
              <a:t>Last-mile delivery refers to the distributor/retailer delivering the product to the customer’s home instead of using a package carrier. </a:t>
            </a:r>
            <a:endParaRPr lang="en-US" sz="3200" b="1" dirty="0" smtClean="0"/>
          </a:p>
          <a:p>
            <a:pPr marL="457200" indent="-457200" algn="just">
              <a:buFont typeface="Wingdings" panose="05000000000000000000" pitchFamily="2" charset="2"/>
              <a:buChar char="Ø"/>
            </a:pPr>
            <a:r>
              <a:rPr lang="en-US" sz="3200" b="1" dirty="0" smtClean="0"/>
              <a:t>Amazon Fresh </a:t>
            </a:r>
            <a:r>
              <a:rPr lang="en-US" sz="3200" b="1" dirty="0"/>
              <a:t>have used last-mile delivery in the grocery </a:t>
            </a:r>
            <a:r>
              <a:rPr lang="en-US" sz="3200" b="1" dirty="0" smtClean="0"/>
              <a:t>industry.</a:t>
            </a:r>
          </a:p>
          <a:p>
            <a:pPr marL="457200" indent="-457200" algn="just">
              <a:buFont typeface="Wingdings" panose="05000000000000000000" pitchFamily="2" charset="2"/>
              <a:buChar char="Ø"/>
            </a:pPr>
            <a:r>
              <a:rPr lang="en-US" sz="3200" b="1" dirty="0"/>
              <a:t>The automotive spare parts industry is one in which distributor storage with last-mile delivery is the dominant model</a:t>
            </a:r>
            <a:r>
              <a:rPr lang="en-US" sz="3200" b="1" dirty="0" smtClean="0"/>
              <a:t>.</a:t>
            </a:r>
          </a:p>
          <a:p>
            <a:pPr marL="457200" indent="-457200" algn="just">
              <a:buFont typeface="Wingdings" panose="05000000000000000000" pitchFamily="2" charset="2"/>
              <a:buChar char="Ø"/>
            </a:pPr>
            <a:r>
              <a:rPr lang="en-US" sz="3200" b="1" dirty="0" smtClean="0"/>
              <a:t> </a:t>
            </a:r>
            <a:r>
              <a:rPr lang="en-US" sz="3200" b="1" dirty="0"/>
              <a:t>Product variety is generally lower than for distributor storage with </a:t>
            </a:r>
            <a:r>
              <a:rPr lang="en-US" sz="3200" b="1" dirty="0" smtClean="0"/>
              <a:t>carrier </a:t>
            </a:r>
            <a:r>
              <a:rPr lang="en-US" sz="3200" b="1" dirty="0"/>
              <a:t>delivery. </a:t>
            </a:r>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cost of providing product availability is higher than for every option other than retail </a:t>
            </a:r>
            <a:r>
              <a:rPr lang="en-US" sz="3200" b="1" dirty="0" smtClean="0"/>
              <a:t>stores</a:t>
            </a:r>
            <a:endParaRPr lang="en-US" sz="3200" b="1" dirty="0"/>
          </a:p>
        </p:txBody>
      </p:sp>
      <p:pic>
        <p:nvPicPr>
          <p:cNvPr id="4" name="Picture 3"/>
          <p:cNvPicPr>
            <a:picLocks noChangeAspect="1"/>
          </p:cNvPicPr>
          <p:nvPr/>
        </p:nvPicPr>
        <p:blipFill>
          <a:blip r:embed="rId2"/>
          <a:stretch>
            <a:fillRect/>
          </a:stretch>
        </p:blipFill>
        <p:spPr>
          <a:xfrm>
            <a:off x="10292191" y="60235"/>
            <a:ext cx="1652159" cy="1463167"/>
          </a:xfrm>
          <a:prstGeom prst="rect">
            <a:avLst/>
          </a:prstGeom>
        </p:spPr>
      </p:pic>
    </p:spTree>
    <p:extLst>
      <p:ext uri="{BB962C8B-B14F-4D97-AF65-F5344CB8AC3E}">
        <p14:creationId xmlns:p14="http://schemas.microsoft.com/office/powerpoint/2010/main" val="5092435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316" y="1451700"/>
            <a:ext cx="11750438" cy="5262979"/>
          </a:xfrm>
          <a:prstGeom prst="rect">
            <a:avLst/>
          </a:prstGeom>
        </p:spPr>
        <p:txBody>
          <a:bodyPr wrap="square">
            <a:spAutoFit/>
          </a:bodyPr>
          <a:lstStyle/>
          <a:p>
            <a:pPr marL="457200" indent="-457200" algn="just">
              <a:buFont typeface="Wingdings" panose="05000000000000000000" pitchFamily="2" charset="2"/>
              <a:buChar char="Ø"/>
            </a:pPr>
            <a:r>
              <a:rPr lang="en-US" sz="2800" b="1" dirty="0"/>
              <a:t>Distributor storage with last-mile delivery requires higher levels of inventory than the other options (except for retail stores) because it has a lower level of aggregation. </a:t>
            </a:r>
            <a:endParaRPr lang="en-US" sz="2800" b="1" dirty="0" smtClean="0"/>
          </a:p>
          <a:p>
            <a:pPr algn="just"/>
            <a:endParaRPr lang="en-US" sz="2800" b="1" dirty="0" smtClean="0"/>
          </a:p>
          <a:p>
            <a:pPr marL="457200" indent="-457200" algn="just">
              <a:buFont typeface="Wingdings" panose="05000000000000000000" pitchFamily="2" charset="2"/>
              <a:buChar char="Ø"/>
            </a:pPr>
            <a:r>
              <a:rPr lang="en-US" sz="2800" b="1" dirty="0" smtClean="0"/>
              <a:t>The </a:t>
            </a:r>
            <a:r>
              <a:rPr lang="en-US" sz="2800" b="1" dirty="0"/>
              <a:t>customer experience can be very good using this option</a:t>
            </a:r>
          </a:p>
          <a:p>
            <a:pPr algn="just"/>
            <a:endParaRPr lang="en-US" sz="2800" b="1" dirty="0"/>
          </a:p>
          <a:p>
            <a:pPr marL="457200" indent="-457200" algn="just">
              <a:buFont typeface="Wingdings" panose="05000000000000000000" pitchFamily="2" charset="2"/>
              <a:buChar char="Ø"/>
            </a:pPr>
            <a:r>
              <a:rPr lang="en-US" sz="2800" b="1" dirty="0" smtClean="0"/>
              <a:t>Last-mile </a:t>
            </a:r>
            <a:r>
              <a:rPr lang="en-US" sz="2800" b="1" dirty="0"/>
              <a:t>delivery may be somewhat less expensive in large</a:t>
            </a:r>
            <a:r>
              <a:rPr lang="en-US" sz="2800" b="1" dirty="0" smtClean="0"/>
              <a:t>,</a:t>
            </a:r>
          </a:p>
          <a:p>
            <a:pPr algn="just"/>
            <a:endParaRPr lang="en-US" sz="2800" b="1" dirty="0"/>
          </a:p>
          <a:p>
            <a:pPr marL="457200" indent="-457200" algn="just">
              <a:buFont typeface="Wingdings" panose="05000000000000000000" pitchFamily="2" charset="2"/>
              <a:buChar char="Ø"/>
            </a:pPr>
            <a:r>
              <a:rPr lang="en-US" sz="2800" b="1" dirty="0" smtClean="0"/>
              <a:t> </a:t>
            </a:r>
            <a:r>
              <a:rPr lang="en-US" sz="2800" b="1" dirty="0"/>
              <a:t>Facility and processing costs are very high using this option, given the large number of facilities required</a:t>
            </a:r>
            <a:r>
              <a:rPr lang="en-US" sz="2800" b="1" dirty="0" smtClean="0"/>
              <a:t>.</a:t>
            </a:r>
          </a:p>
          <a:p>
            <a:pPr algn="just"/>
            <a:endParaRPr lang="en-US" sz="2800" b="1" dirty="0" smtClean="0"/>
          </a:p>
          <a:p>
            <a:pPr marL="457200" indent="-457200" algn="just">
              <a:buFont typeface="Wingdings" panose="05000000000000000000" pitchFamily="2" charset="2"/>
              <a:buChar char="Ø"/>
            </a:pPr>
            <a:r>
              <a:rPr lang="en-US" sz="2800" b="1" dirty="0"/>
              <a:t>Response times are faster than using package carriers</a:t>
            </a:r>
          </a:p>
        </p:txBody>
      </p:sp>
      <p:pic>
        <p:nvPicPr>
          <p:cNvPr id="3" name="Picture 2"/>
          <p:cNvPicPr>
            <a:picLocks noChangeAspect="1"/>
          </p:cNvPicPr>
          <p:nvPr/>
        </p:nvPicPr>
        <p:blipFill>
          <a:blip r:embed="rId2"/>
          <a:stretch>
            <a:fillRect/>
          </a:stretch>
        </p:blipFill>
        <p:spPr>
          <a:xfrm>
            <a:off x="10289595" y="117120"/>
            <a:ext cx="1652159" cy="1463167"/>
          </a:xfrm>
          <a:prstGeom prst="rect">
            <a:avLst/>
          </a:prstGeom>
        </p:spPr>
      </p:pic>
      <p:sp>
        <p:nvSpPr>
          <p:cNvPr id="4" name="Rectangle 3"/>
          <p:cNvSpPr/>
          <p:nvPr/>
        </p:nvSpPr>
        <p:spPr>
          <a:xfrm>
            <a:off x="434203" y="263928"/>
            <a:ext cx="768139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4.Distributor storage with last-mile delivery </a:t>
            </a:r>
          </a:p>
        </p:txBody>
      </p:sp>
    </p:spTree>
    <p:extLst>
      <p:ext uri="{BB962C8B-B14F-4D97-AF65-F5344CB8AC3E}">
        <p14:creationId xmlns:p14="http://schemas.microsoft.com/office/powerpoint/2010/main" val="18074546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194" y="264195"/>
            <a:ext cx="9926781"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a:t>5.Manufacturer/distributor storage with customer pickup </a:t>
            </a:r>
          </a:p>
        </p:txBody>
      </p:sp>
      <p:pic>
        <p:nvPicPr>
          <p:cNvPr id="3" name="Picture 2"/>
          <p:cNvPicPr>
            <a:picLocks noChangeAspect="1"/>
          </p:cNvPicPr>
          <p:nvPr/>
        </p:nvPicPr>
        <p:blipFill>
          <a:blip r:embed="rId2"/>
          <a:stretch>
            <a:fillRect/>
          </a:stretch>
        </p:blipFill>
        <p:spPr>
          <a:xfrm>
            <a:off x="10427708" y="117386"/>
            <a:ext cx="1652159" cy="1463167"/>
          </a:xfrm>
          <a:prstGeom prst="rect">
            <a:avLst/>
          </a:prstGeom>
        </p:spPr>
      </p:pic>
      <p:sp>
        <p:nvSpPr>
          <p:cNvPr id="4" name="Rectangle 3"/>
          <p:cNvSpPr/>
          <p:nvPr/>
        </p:nvSpPr>
        <p:spPr>
          <a:xfrm>
            <a:off x="178380" y="1584487"/>
            <a:ext cx="11687174" cy="5170646"/>
          </a:xfrm>
          <a:prstGeom prst="rect">
            <a:avLst/>
          </a:prstGeom>
        </p:spPr>
        <p:txBody>
          <a:bodyPr wrap="square">
            <a:spAutoFit/>
          </a:bodyPr>
          <a:lstStyle/>
          <a:p>
            <a:pPr algn="just"/>
            <a:r>
              <a:rPr lang="en-US" sz="3000" b="1" dirty="0"/>
              <a:t>In this approach, inventory is stored at the manufacturer or distributor warehouse but customers place their orders online or on the phone and then travel to designated pickup points to collect their </a:t>
            </a:r>
            <a:r>
              <a:rPr lang="en-US" sz="3000" b="1" dirty="0" smtClean="0"/>
              <a:t>merchandise.</a:t>
            </a:r>
          </a:p>
          <a:p>
            <a:pPr algn="just"/>
            <a:endParaRPr lang="en-US" sz="3000" b="1" dirty="0" smtClean="0"/>
          </a:p>
          <a:p>
            <a:pPr marL="457200" indent="-457200" algn="just">
              <a:buFont typeface="Wingdings" panose="05000000000000000000" pitchFamily="2" charset="2"/>
              <a:buChar char="Ø"/>
            </a:pPr>
            <a:r>
              <a:rPr lang="en-US" sz="3000" b="1" dirty="0">
                <a:solidFill>
                  <a:srgbClr val="FF0000"/>
                </a:solidFill>
              </a:rPr>
              <a:t>Inventory costs </a:t>
            </a:r>
            <a:r>
              <a:rPr lang="en-US" sz="3000" b="1" dirty="0"/>
              <a:t>using this approach can be kept low, with either manufacturer or distributor storage to exploit aggregation</a:t>
            </a:r>
            <a:r>
              <a:rPr lang="en-US" sz="3000" b="1" dirty="0" smtClean="0"/>
              <a:t>.</a:t>
            </a:r>
          </a:p>
          <a:p>
            <a:pPr marL="457200" indent="-457200" algn="just">
              <a:buFont typeface="Wingdings" panose="05000000000000000000" pitchFamily="2" charset="2"/>
              <a:buChar char="Ø"/>
            </a:pPr>
            <a:r>
              <a:rPr lang="en-US" sz="3000" b="1" dirty="0">
                <a:solidFill>
                  <a:srgbClr val="FF0000"/>
                </a:solidFill>
              </a:rPr>
              <a:t>Transportation cost </a:t>
            </a:r>
            <a:r>
              <a:rPr lang="en-US" sz="3000" b="1" dirty="0"/>
              <a:t>is lower than for any solution using package carriers because significant aggregation is possible when delivering orders to a pickup site</a:t>
            </a:r>
            <a:r>
              <a:rPr lang="en-US" sz="3000" b="1" dirty="0" smtClean="0"/>
              <a:t>.</a:t>
            </a:r>
          </a:p>
          <a:p>
            <a:pPr marL="457200" indent="-457200" algn="just">
              <a:buFont typeface="Wingdings" panose="05000000000000000000" pitchFamily="2" charset="2"/>
              <a:buChar char="Ø"/>
            </a:pPr>
            <a:r>
              <a:rPr lang="en-US" sz="3000" b="1" dirty="0">
                <a:solidFill>
                  <a:srgbClr val="FF0000"/>
                </a:solidFill>
              </a:rPr>
              <a:t>Facility costs </a:t>
            </a:r>
            <a:r>
              <a:rPr lang="en-US" sz="3000" b="1" dirty="0"/>
              <a:t>are high if new pickup sites have to be built. A solution using existing sites can lower the additional facility costs</a:t>
            </a:r>
          </a:p>
        </p:txBody>
      </p:sp>
    </p:spTree>
    <p:extLst>
      <p:ext uri="{BB962C8B-B14F-4D97-AF65-F5344CB8AC3E}">
        <p14:creationId xmlns:p14="http://schemas.microsoft.com/office/powerpoint/2010/main" val="4935368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1310" y="278045"/>
            <a:ext cx="658808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6.Retail storage with customer pickup</a:t>
            </a:r>
          </a:p>
        </p:txBody>
      </p:sp>
      <p:pic>
        <p:nvPicPr>
          <p:cNvPr id="3" name="Picture 2"/>
          <p:cNvPicPr>
            <a:picLocks noChangeAspect="1"/>
          </p:cNvPicPr>
          <p:nvPr/>
        </p:nvPicPr>
        <p:blipFill>
          <a:blip r:embed="rId2"/>
          <a:stretch>
            <a:fillRect/>
          </a:stretch>
        </p:blipFill>
        <p:spPr>
          <a:xfrm>
            <a:off x="10213395" y="131236"/>
            <a:ext cx="1652159" cy="1463167"/>
          </a:xfrm>
          <a:prstGeom prst="rect">
            <a:avLst/>
          </a:prstGeom>
        </p:spPr>
      </p:pic>
      <p:sp>
        <p:nvSpPr>
          <p:cNvPr id="4" name="Rectangle 3"/>
          <p:cNvSpPr/>
          <p:nvPr/>
        </p:nvSpPr>
        <p:spPr>
          <a:xfrm>
            <a:off x="441310" y="1594403"/>
            <a:ext cx="11424244" cy="4832092"/>
          </a:xfrm>
          <a:prstGeom prst="rect">
            <a:avLst/>
          </a:prstGeom>
        </p:spPr>
        <p:txBody>
          <a:bodyPr wrap="square">
            <a:spAutoFit/>
          </a:bodyPr>
          <a:lstStyle/>
          <a:p>
            <a:pPr algn="just"/>
            <a:r>
              <a:rPr lang="en-US" sz="2800" b="1" dirty="0"/>
              <a:t>In this option, often viewed as the most traditional type of supply chain, inventory is stored locally at retail stores</a:t>
            </a:r>
            <a:r>
              <a:rPr lang="en-US" sz="2800" b="1" dirty="0" smtClean="0"/>
              <a:t>.</a:t>
            </a:r>
          </a:p>
          <a:p>
            <a:pPr algn="just"/>
            <a:endParaRPr lang="en-US" sz="2800" b="1" dirty="0" smtClean="0"/>
          </a:p>
          <a:p>
            <a:pPr algn="just"/>
            <a:r>
              <a:rPr lang="en-US" sz="2800" b="1" dirty="0" smtClean="0"/>
              <a:t> </a:t>
            </a:r>
            <a:r>
              <a:rPr lang="en-US" sz="2800" b="1" dirty="0"/>
              <a:t>Customers walk into the retail store or place an order online or by phone and pick it up at the retail </a:t>
            </a:r>
            <a:r>
              <a:rPr lang="en-US" sz="2800" b="1" dirty="0" smtClean="0"/>
              <a:t>store.</a:t>
            </a:r>
          </a:p>
          <a:p>
            <a:pPr marL="457200" indent="-457200" algn="just">
              <a:buFont typeface="Wingdings" panose="05000000000000000000" pitchFamily="2" charset="2"/>
              <a:buChar char="Ø"/>
            </a:pPr>
            <a:r>
              <a:rPr lang="en-US" sz="2800" b="1" dirty="0"/>
              <a:t>Local storage increases inventory costs because of the lack of aggregation. </a:t>
            </a:r>
            <a:endParaRPr lang="en-US" sz="2800" b="1" dirty="0" smtClean="0"/>
          </a:p>
          <a:p>
            <a:pPr marL="457200" indent="-457200" algn="just">
              <a:buFont typeface="Wingdings" panose="05000000000000000000" pitchFamily="2" charset="2"/>
              <a:buChar char="Ø"/>
            </a:pPr>
            <a:r>
              <a:rPr lang="en-US" sz="2800" b="1" dirty="0" smtClean="0"/>
              <a:t>Transportation </a:t>
            </a:r>
            <a:r>
              <a:rPr lang="en-US" sz="2800" b="1" dirty="0"/>
              <a:t>cost is much lower than with other solutions because inexpensive modes of transport can be used to replenish product at the retail </a:t>
            </a:r>
            <a:r>
              <a:rPr lang="en-US" sz="2800" b="1" dirty="0" smtClean="0"/>
              <a:t>store.</a:t>
            </a:r>
          </a:p>
          <a:p>
            <a:pPr marL="457200" indent="-457200" algn="just">
              <a:buFont typeface="Wingdings" panose="05000000000000000000" pitchFamily="2" charset="2"/>
              <a:buChar char="Ø"/>
            </a:pPr>
            <a:r>
              <a:rPr lang="en-US" sz="2800" b="1" dirty="0"/>
              <a:t>Product variety stored locally is lower than under other options</a:t>
            </a:r>
          </a:p>
        </p:txBody>
      </p:sp>
    </p:spTree>
    <p:extLst>
      <p:ext uri="{BB962C8B-B14F-4D97-AF65-F5344CB8AC3E}">
        <p14:creationId xmlns:p14="http://schemas.microsoft.com/office/powerpoint/2010/main" val="1082906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27707" y="179387"/>
            <a:ext cx="1652159" cy="1463167"/>
          </a:xfrm>
          <a:prstGeom prst="rect">
            <a:avLst/>
          </a:prstGeom>
        </p:spPr>
      </p:pic>
      <p:sp>
        <p:nvSpPr>
          <p:cNvPr id="5" name="Content Placeholder 4"/>
          <p:cNvSpPr>
            <a:spLocks noGrp="1"/>
          </p:cNvSpPr>
          <p:nvPr>
            <p:ph idx="1"/>
          </p:nvPr>
        </p:nvSpPr>
        <p:spPr>
          <a:xfrm>
            <a:off x="481011" y="1825625"/>
            <a:ext cx="11034713" cy="4351338"/>
          </a:xfrm>
        </p:spPr>
        <p:txBody>
          <a:bodyPr>
            <a:noAutofit/>
          </a:bodyPr>
          <a:lstStyle/>
          <a:p>
            <a:pPr algn="just"/>
            <a:r>
              <a:rPr lang="en-US" sz="3200" b="1" dirty="0"/>
              <a:t>In this section </a:t>
            </a:r>
            <a:r>
              <a:rPr lang="en-US" sz="3200" b="1" dirty="0" smtClean="0"/>
              <a:t>we </a:t>
            </a:r>
            <a:r>
              <a:rPr lang="en-US" sz="3200" b="1" dirty="0"/>
              <a:t>see how the advent of e-business in the late 1990s affected the structure and performance of various distribution networks. </a:t>
            </a:r>
            <a:endParaRPr lang="en-US" sz="3200" b="1" dirty="0" smtClean="0"/>
          </a:p>
          <a:p>
            <a:pPr algn="just"/>
            <a:r>
              <a:rPr lang="en-US" sz="3200" b="1" dirty="0" smtClean="0"/>
              <a:t>The </a:t>
            </a:r>
            <a:r>
              <a:rPr lang="en-US" sz="3200" b="1" dirty="0"/>
              <a:t>goal is to understand what drove the successful introduction of e-business in some networks and not others, and how these networks should evolve. Similar to our consideration with distribution networks, we build a scorecard based on how e-business affects a supply chain's ability to meet customer needs and the cost of meeting those needs. </a:t>
            </a:r>
          </a:p>
        </p:txBody>
      </p:sp>
      <p:sp>
        <p:nvSpPr>
          <p:cNvPr id="6" name="Title 5"/>
          <p:cNvSpPr>
            <a:spLocks noGrp="1"/>
          </p:cNvSpPr>
          <p:nvPr>
            <p:ph type="title"/>
          </p:nvPr>
        </p:nvSpPr>
        <p:spPr>
          <a:xfrm>
            <a:off x="252412" y="179387"/>
            <a:ext cx="998955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E-BUSINESS AND THE DISTRIBUTION NETWORK </a:t>
            </a:r>
          </a:p>
        </p:txBody>
      </p:sp>
    </p:spTree>
    <p:extLst>
      <p:ext uri="{BB962C8B-B14F-4D97-AF65-F5344CB8AC3E}">
        <p14:creationId xmlns:p14="http://schemas.microsoft.com/office/powerpoint/2010/main" val="4673420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4832" y="365125"/>
            <a:ext cx="1652159" cy="1463167"/>
          </a:xfrm>
          <a:prstGeom prst="rect">
            <a:avLst/>
          </a:prstGeom>
        </p:spPr>
      </p:pic>
      <p:sp>
        <p:nvSpPr>
          <p:cNvPr id="5" name="Title 4"/>
          <p:cNvSpPr>
            <a:spLocks noGrp="1"/>
          </p:cNvSpPr>
          <p:nvPr>
            <p:ph type="title"/>
          </p:nvPr>
        </p:nvSpPr>
        <p:spPr>
          <a:xfrm>
            <a:off x="242889" y="365125"/>
            <a:ext cx="986097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CUSTOMER SERVICE </a:t>
            </a:r>
          </a:p>
        </p:txBody>
      </p:sp>
      <p:sp>
        <p:nvSpPr>
          <p:cNvPr id="6" name="Content Placeholder 5"/>
          <p:cNvSpPr>
            <a:spLocks noGrp="1"/>
          </p:cNvSpPr>
          <p:nvPr>
            <p:ph idx="1"/>
          </p:nvPr>
        </p:nvSpPr>
        <p:spPr>
          <a:xfrm>
            <a:off x="242889" y="1825625"/>
            <a:ext cx="11694102" cy="4351338"/>
          </a:xfrm>
        </p:spPr>
        <p:txBody>
          <a:bodyPr>
            <a:noAutofit/>
          </a:bodyPr>
          <a:lstStyle/>
          <a:p>
            <a:pPr algn="just"/>
            <a:r>
              <a:rPr lang="en-US" sz="3200" b="1" dirty="0">
                <a:solidFill>
                  <a:srgbClr val="FF0000"/>
                </a:solidFill>
              </a:rPr>
              <a:t>Response Time to Customers </a:t>
            </a:r>
            <a:r>
              <a:rPr lang="en-US" sz="3200" b="1" dirty="0" smtClean="0"/>
              <a:t>:When </a:t>
            </a:r>
            <a:r>
              <a:rPr lang="en-US" sz="3200" b="1" dirty="0"/>
              <a:t>selling physical products that cannot be downloaded, customer requests take longer to fulfill through online sales than in a retail store because of the shipping time involved. </a:t>
            </a:r>
            <a:endParaRPr lang="en-US" sz="3200" b="1" dirty="0" smtClean="0"/>
          </a:p>
          <a:p>
            <a:pPr algn="just"/>
            <a:endParaRPr lang="en-US" sz="3200" b="1" dirty="0" smtClean="0"/>
          </a:p>
          <a:p>
            <a:pPr algn="just">
              <a:buFont typeface="Wingdings" panose="05000000000000000000" pitchFamily="2" charset="2"/>
              <a:buChar char="Ø"/>
            </a:pPr>
            <a:r>
              <a:rPr lang="en-US" sz="3200" b="1" dirty="0" smtClean="0">
                <a:solidFill>
                  <a:srgbClr val="FF0000"/>
                </a:solidFill>
              </a:rPr>
              <a:t>Product </a:t>
            </a:r>
            <a:r>
              <a:rPr lang="en-US" sz="3200" b="1" dirty="0">
                <a:solidFill>
                  <a:srgbClr val="FF0000"/>
                </a:solidFill>
              </a:rPr>
              <a:t>Variety </a:t>
            </a:r>
            <a:r>
              <a:rPr lang="en-US" sz="3200" b="1" dirty="0" smtClean="0"/>
              <a:t>:A </a:t>
            </a:r>
            <a:r>
              <a:rPr lang="en-US" sz="3200" b="1" dirty="0"/>
              <a:t>company </a:t>
            </a:r>
            <a:r>
              <a:rPr lang="en-US" sz="3200" b="1" dirty="0" smtClean="0"/>
              <a:t>e-business finds </a:t>
            </a:r>
            <a:r>
              <a:rPr lang="en-US" sz="3200" b="1" dirty="0"/>
              <a:t>it easier to offer a larger selection of products than a bricks-and-mortar store. For example, Walmart.com offers a much larger selection of products than Walmart stores do. </a:t>
            </a:r>
            <a:endParaRPr lang="en-US" sz="3200" b="1" dirty="0" smtClean="0"/>
          </a:p>
          <a:p>
            <a:pPr marL="0" indent="0" algn="just">
              <a:buNone/>
            </a:pPr>
            <a:endParaRPr lang="en-US" sz="3200" b="1" dirty="0"/>
          </a:p>
        </p:txBody>
      </p:sp>
    </p:spTree>
    <p:extLst>
      <p:ext uri="{BB962C8B-B14F-4D97-AF65-F5344CB8AC3E}">
        <p14:creationId xmlns:p14="http://schemas.microsoft.com/office/powerpoint/2010/main" val="1206560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25528" y="201549"/>
            <a:ext cx="1652159" cy="1463167"/>
          </a:xfrm>
          <a:prstGeom prst="rect">
            <a:avLst/>
          </a:prstGeom>
        </p:spPr>
      </p:pic>
      <p:sp>
        <p:nvSpPr>
          <p:cNvPr id="6" name="Content Placeholder 5"/>
          <p:cNvSpPr>
            <a:spLocks noGrp="1"/>
          </p:cNvSpPr>
          <p:nvPr>
            <p:ph idx="1"/>
          </p:nvPr>
        </p:nvSpPr>
        <p:spPr>
          <a:xfrm>
            <a:off x="471488" y="1954212"/>
            <a:ext cx="11205948" cy="4351338"/>
          </a:xfrm>
        </p:spPr>
        <p:txBody>
          <a:bodyPr>
            <a:normAutofit/>
          </a:bodyPr>
          <a:lstStyle/>
          <a:p>
            <a:pPr>
              <a:buFont typeface="Wingdings" panose="05000000000000000000" pitchFamily="2" charset="2"/>
              <a:buChar char="Ø"/>
            </a:pPr>
            <a:r>
              <a:rPr lang="en-US" sz="3200" b="1" dirty="0">
                <a:solidFill>
                  <a:srgbClr val="FF0000"/>
                </a:solidFill>
              </a:rPr>
              <a:t>Customer Experience </a:t>
            </a:r>
            <a:r>
              <a:rPr lang="en-US" sz="3200" b="1" dirty="0" smtClean="0"/>
              <a:t>:Online </a:t>
            </a:r>
            <a:r>
              <a:rPr lang="en-US" sz="3200" b="1" dirty="0"/>
              <a:t>sales affect customer experience in terms of access, </a:t>
            </a:r>
            <a:r>
              <a:rPr lang="en-US" sz="3200" b="1" dirty="0" smtClean="0"/>
              <a:t>customization, </a:t>
            </a:r>
            <a:r>
              <a:rPr lang="en-US" sz="3200" b="1" dirty="0"/>
              <a:t>and convenience. </a:t>
            </a:r>
            <a:r>
              <a:rPr lang="en-US" sz="3200" b="1" dirty="0" smtClean="0"/>
              <a:t>the </a:t>
            </a:r>
            <a:r>
              <a:rPr lang="en-US" sz="3200" b="1" dirty="0"/>
              <a:t>Internet allows a customer to place an order at any convenient </a:t>
            </a:r>
            <a:r>
              <a:rPr lang="en-US" sz="3200" b="1" dirty="0" smtClean="0"/>
              <a:t>time</a:t>
            </a:r>
          </a:p>
          <a:p>
            <a:endParaRPr lang="en-US" sz="3200" b="1" dirty="0"/>
          </a:p>
          <a:p>
            <a:pPr>
              <a:buFont typeface="Wingdings" panose="05000000000000000000" pitchFamily="2" charset="2"/>
              <a:buChar char="Ø"/>
            </a:pPr>
            <a:r>
              <a:rPr lang="en-US" sz="3200" b="1" dirty="0" smtClean="0">
                <a:solidFill>
                  <a:srgbClr val="FF0000"/>
                </a:solidFill>
              </a:rPr>
              <a:t>Faster </a:t>
            </a:r>
            <a:r>
              <a:rPr lang="en-US" sz="3200" b="1" dirty="0">
                <a:solidFill>
                  <a:srgbClr val="FF0000"/>
                </a:solidFill>
              </a:rPr>
              <a:t>Time to </a:t>
            </a:r>
            <a:r>
              <a:rPr lang="en-US" sz="3200" b="1" dirty="0" smtClean="0">
                <a:solidFill>
                  <a:srgbClr val="FF0000"/>
                </a:solidFill>
              </a:rPr>
              <a:t>Market</a:t>
            </a:r>
            <a:r>
              <a:rPr lang="en-US" sz="3200" b="1" dirty="0" smtClean="0"/>
              <a:t>: A </a:t>
            </a:r>
            <a:r>
              <a:rPr lang="en-US" sz="3200" b="1" dirty="0"/>
              <a:t>firm can introduce a new product much more quickly online as compared with doing so via physical </a:t>
            </a:r>
            <a:r>
              <a:rPr lang="en-US" sz="3200" b="1" dirty="0" smtClean="0"/>
              <a:t>channels.</a:t>
            </a:r>
          </a:p>
          <a:p>
            <a:endParaRPr lang="en-US" sz="3200" b="1" dirty="0"/>
          </a:p>
        </p:txBody>
      </p:sp>
      <p:sp>
        <p:nvSpPr>
          <p:cNvPr id="7" name="Title 4"/>
          <p:cNvSpPr>
            <a:spLocks noGrp="1"/>
          </p:cNvSpPr>
          <p:nvPr>
            <p:ph type="title"/>
          </p:nvPr>
        </p:nvSpPr>
        <p:spPr>
          <a:xfrm>
            <a:off x="300038" y="201549"/>
            <a:ext cx="99012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CUSTOMER SERVICE </a:t>
            </a:r>
          </a:p>
        </p:txBody>
      </p:sp>
    </p:spTree>
    <p:extLst>
      <p:ext uri="{BB962C8B-B14F-4D97-AF65-F5344CB8AC3E}">
        <p14:creationId xmlns:p14="http://schemas.microsoft.com/office/powerpoint/2010/main" val="7906323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075" y="1450403"/>
            <a:ext cx="10344150" cy="5016758"/>
          </a:xfrm>
          <a:prstGeom prst="rect">
            <a:avLst/>
          </a:prstGeom>
        </p:spPr>
        <p:txBody>
          <a:bodyPr wrap="square">
            <a:spAutoFit/>
          </a:bodyPr>
          <a:lstStyle/>
          <a:p>
            <a:pPr algn="just">
              <a:buFont typeface="Wingdings" panose="05000000000000000000" pitchFamily="2" charset="2"/>
              <a:buChar char="Ø"/>
            </a:pPr>
            <a:r>
              <a:rPr lang="en-US" sz="3200" b="1" dirty="0">
                <a:solidFill>
                  <a:srgbClr val="FF0000"/>
                </a:solidFill>
              </a:rPr>
              <a:t>Product Availability</a:t>
            </a:r>
            <a:r>
              <a:rPr lang="en-US" sz="3200" b="1" dirty="0"/>
              <a:t>: By aggregating its inventory, a company selling online improves product availability</a:t>
            </a:r>
            <a:r>
              <a:rPr lang="en-US" sz="3200" b="1" dirty="0" smtClean="0"/>
              <a:t>.</a:t>
            </a:r>
          </a:p>
          <a:p>
            <a:pPr algn="just"/>
            <a:endParaRPr lang="en-US" sz="3200" b="1" dirty="0" smtClean="0"/>
          </a:p>
          <a:p>
            <a:pPr algn="just">
              <a:buFont typeface="Wingdings" panose="05000000000000000000" pitchFamily="2" charset="2"/>
              <a:buChar char="Ø"/>
            </a:pPr>
            <a:r>
              <a:rPr lang="en-US" sz="3200" b="1" dirty="0" smtClean="0"/>
              <a:t> </a:t>
            </a:r>
            <a:r>
              <a:rPr lang="en-US" sz="3200" b="1" dirty="0">
                <a:solidFill>
                  <a:srgbClr val="FF0000"/>
                </a:solidFill>
              </a:rPr>
              <a:t>Better information </a:t>
            </a:r>
            <a:r>
              <a:rPr lang="en-US" sz="3200" b="1" dirty="0"/>
              <a:t>on customer preferences also allows firms selling online to improve </a:t>
            </a:r>
            <a:r>
              <a:rPr lang="en-US" sz="3200" b="1" dirty="0" smtClean="0"/>
              <a:t>availability.</a:t>
            </a:r>
          </a:p>
          <a:p>
            <a:pPr algn="just"/>
            <a:endParaRPr lang="en-US" sz="3200" b="1" dirty="0" smtClean="0"/>
          </a:p>
          <a:p>
            <a:pPr algn="just">
              <a:buFont typeface="Wingdings" panose="05000000000000000000" pitchFamily="2" charset="2"/>
              <a:buChar char="Ø"/>
            </a:pPr>
            <a:r>
              <a:rPr lang="en-US" sz="3200" b="1" dirty="0" smtClean="0">
                <a:solidFill>
                  <a:srgbClr val="FF0000"/>
                </a:solidFill>
              </a:rPr>
              <a:t>Order </a:t>
            </a:r>
            <a:r>
              <a:rPr lang="en-US" sz="3200" b="1" dirty="0">
                <a:solidFill>
                  <a:srgbClr val="FF0000"/>
                </a:solidFill>
              </a:rPr>
              <a:t>Visibility </a:t>
            </a:r>
            <a:r>
              <a:rPr lang="en-US" sz="3200" b="1" dirty="0" smtClean="0"/>
              <a:t>:The </a:t>
            </a:r>
            <a:r>
              <a:rPr lang="en-US" sz="3200" b="1" dirty="0"/>
              <a:t>Internet makes it possible to provide visibility of order </a:t>
            </a:r>
            <a:r>
              <a:rPr lang="en-US" sz="3200" b="1" dirty="0" smtClean="0"/>
              <a:t>status.</a:t>
            </a:r>
          </a:p>
          <a:p>
            <a:pPr algn="just"/>
            <a:endParaRPr lang="en-US" sz="3200" b="1" dirty="0" smtClean="0"/>
          </a:p>
          <a:p>
            <a:pPr algn="just">
              <a:buFont typeface="Wingdings" panose="05000000000000000000" pitchFamily="2" charset="2"/>
              <a:buChar char="Ø"/>
            </a:pPr>
            <a:r>
              <a:rPr lang="en-US" sz="3200" b="1" dirty="0" smtClean="0">
                <a:solidFill>
                  <a:srgbClr val="FF0000"/>
                </a:solidFill>
              </a:rPr>
              <a:t>Return </a:t>
            </a:r>
            <a:r>
              <a:rPr lang="en-US" sz="3200" b="1" dirty="0">
                <a:solidFill>
                  <a:srgbClr val="FF0000"/>
                </a:solidFill>
              </a:rPr>
              <a:t>ability </a:t>
            </a:r>
            <a:r>
              <a:rPr lang="en-US" sz="3200" b="1" dirty="0" smtClean="0"/>
              <a:t>: </a:t>
            </a:r>
            <a:r>
              <a:rPr lang="en-US" sz="3200" b="1" dirty="0"/>
              <a:t>is harder with online orders,</a:t>
            </a:r>
          </a:p>
        </p:txBody>
      </p:sp>
      <p:sp>
        <p:nvSpPr>
          <p:cNvPr id="3" name="Title 4"/>
          <p:cNvSpPr txBox="1">
            <a:spLocks/>
          </p:cNvSpPr>
          <p:nvPr/>
        </p:nvSpPr>
        <p:spPr>
          <a:xfrm>
            <a:off x="285749" y="124840"/>
            <a:ext cx="10025491"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IMPACT OF E-BUSINESS ON CUSTOMER SERVICE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32471" y="56038"/>
            <a:ext cx="1652159" cy="1463167"/>
          </a:xfrm>
          <a:prstGeom prst="rect">
            <a:avLst/>
          </a:prstGeom>
        </p:spPr>
      </p:pic>
    </p:spTree>
    <p:extLst>
      <p:ext uri="{BB962C8B-B14F-4D97-AF65-F5344CB8AC3E}">
        <p14:creationId xmlns:p14="http://schemas.microsoft.com/office/powerpoint/2010/main" val="40959451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06466" y="211391"/>
            <a:ext cx="1652159" cy="1463167"/>
          </a:xfrm>
          <a:prstGeom prst="rect">
            <a:avLst/>
          </a:prstGeom>
        </p:spPr>
      </p:pic>
      <p:sp>
        <p:nvSpPr>
          <p:cNvPr id="5" name="Content Placeholder 4"/>
          <p:cNvSpPr>
            <a:spLocks noGrp="1"/>
          </p:cNvSpPr>
          <p:nvPr>
            <p:ph idx="1"/>
          </p:nvPr>
        </p:nvSpPr>
        <p:spPr>
          <a:xfrm>
            <a:off x="400051" y="1825625"/>
            <a:ext cx="11458574" cy="4775200"/>
          </a:xfrm>
        </p:spPr>
        <p:txBody>
          <a:bodyPr>
            <a:noAutofit/>
          </a:bodyPr>
          <a:lstStyle/>
          <a:p>
            <a:r>
              <a:rPr lang="en-US" sz="3200" b="1" dirty="0">
                <a:solidFill>
                  <a:srgbClr val="FF0000"/>
                </a:solidFill>
              </a:rPr>
              <a:t>Inventory </a:t>
            </a:r>
            <a:r>
              <a:rPr lang="en-US" sz="3200" b="1" dirty="0" smtClean="0">
                <a:solidFill>
                  <a:srgbClr val="FF0000"/>
                </a:solidFill>
              </a:rPr>
              <a:t>Costs</a:t>
            </a:r>
            <a:r>
              <a:rPr lang="en-US" sz="3200" b="1" dirty="0" smtClean="0"/>
              <a:t>: </a:t>
            </a:r>
            <a:r>
              <a:rPr lang="en-US" sz="3200" b="1" dirty="0"/>
              <a:t>Compared with a supermarket chain, an online </a:t>
            </a:r>
            <a:r>
              <a:rPr lang="en-US" sz="3200" b="1" dirty="0" smtClean="0"/>
              <a:t>grocer has </a:t>
            </a:r>
            <a:r>
              <a:rPr lang="en-US" sz="3200" b="1" dirty="0"/>
              <a:t>lower inventories by aggregating the inventory in a few large replenishment centers. </a:t>
            </a:r>
            <a:endParaRPr lang="en-US" sz="3200" b="1" dirty="0" smtClean="0"/>
          </a:p>
          <a:p>
            <a:r>
              <a:rPr lang="en-US" sz="3200" b="1" dirty="0" smtClean="0">
                <a:solidFill>
                  <a:srgbClr val="FF0000"/>
                </a:solidFill>
              </a:rPr>
              <a:t>Facility Costs</a:t>
            </a:r>
            <a:r>
              <a:rPr lang="en-US" sz="3200" b="1" dirty="0" smtClean="0"/>
              <a:t>: online </a:t>
            </a:r>
            <a:r>
              <a:rPr lang="en-US" sz="3200" b="1" dirty="0"/>
              <a:t>sales allow it to lower facility costs because it needs only warehouse facilities and can save on the cost of retail outlets such as </a:t>
            </a:r>
            <a:r>
              <a:rPr lang="en-US" sz="3200" b="1" dirty="0" smtClean="0"/>
              <a:t>supermarkets.</a:t>
            </a:r>
          </a:p>
          <a:p>
            <a:r>
              <a:rPr lang="en-US" sz="3200" b="1" dirty="0" smtClean="0">
                <a:solidFill>
                  <a:srgbClr val="FF0000"/>
                </a:solidFill>
              </a:rPr>
              <a:t>Transportation</a:t>
            </a:r>
            <a:r>
              <a:rPr lang="en-US" sz="3200" b="1" dirty="0" smtClean="0"/>
              <a:t>: </a:t>
            </a:r>
            <a:r>
              <a:rPr lang="en-US" sz="3200" b="1" dirty="0"/>
              <a:t>An online grocer such as Peapod has significantly higher </a:t>
            </a:r>
            <a:r>
              <a:rPr lang="en-US" sz="3200" b="1" dirty="0" smtClean="0"/>
              <a:t>transportation </a:t>
            </a:r>
            <a:r>
              <a:rPr lang="en-US" sz="3200" b="1" dirty="0"/>
              <a:t>costs than a </a:t>
            </a:r>
            <a:r>
              <a:rPr lang="en-US" sz="3200" b="1" dirty="0" smtClean="0"/>
              <a:t>supermarket.</a:t>
            </a:r>
          </a:p>
          <a:p>
            <a:r>
              <a:rPr lang="en-US" sz="3200" b="1" dirty="0">
                <a:solidFill>
                  <a:srgbClr val="FF0000"/>
                </a:solidFill>
              </a:rPr>
              <a:t>Information </a:t>
            </a:r>
            <a:r>
              <a:rPr lang="en-US" sz="3200" b="1" dirty="0" smtClean="0">
                <a:solidFill>
                  <a:srgbClr val="FF0000"/>
                </a:solidFill>
              </a:rPr>
              <a:t>Costs </a:t>
            </a:r>
            <a:r>
              <a:rPr lang="en-US" sz="3200" b="1" dirty="0" smtClean="0"/>
              <a:t>:again</a:t>
            </a:r>
            <a:r>
              <a:rPr lang="en-US" sz="3200" b="1" dirty="0"/>
              <a:t>, the IT infrastructure required for online sales increases costs.</a:t>
            </a:r>
          </a:p>
        </p:txBody>
      </p:sp>
      <p:sp>
        <p:nvSpPr>
          <p:cNvPr id="7" name="Title 4"/>
          <p:cNvSpPr>
            <a:spLocks noGrp="1"/>
          </p:cNvSpPr>
          <p:nvPr>
            <p:ph type="title"/>
          </p:nvPr>
        </p:nvSpPr>
        <p:spPr>
          <a:xfrm>
            <a:off x="252412" y="211391"/>
            <a:ext cx="96895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a:t>
            </a:r>
            <a:r>
              <a:rPr lang="en-US" dirty="0" smtClean="0">
                <a:solidFill>
                  <a:schemeClr val="tx1"/>
                </a:solidFill>
              </a:rPr>
              <a:t>COST</a:t>
            </a:r>
            <a:endParaRPr lang="en-US" dirty="0">
              <a:solidFill>
                <a:schemeClr val="tx1"/>
              </a:solidFill>
            </a:endParaRPr>
          </a:p>
        </p:txBody>
      </p:sp>
    </p:spTree>
    <p:extLst>
      <p:ext uri="{BB962C8B-B14F-4D97-AF65-F5344CB8AC3E}">
        <p14:creationId xmlns:p14="http://schemas.microsoft.com/office/powerpoint/2010/main" val="11140284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smtClean="0"/>
              <a:t>Chapter 4</a:t>
            </a:r>
            <a:endParaRPr lang="en-US" dirty="0"/>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11465</TotalTime>
  <Words>2351</Words>
  <Application>Microsoft Office PowerPoint</Application>
  <PresentationFormat>Widescreen</PresentationFormat>
  <Paragraphs>175</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Wingdings</vt:lpstr>
      <vt:lpstr>Office Theme</vt:lpstr>
      <vt:lpstr>PowerPoint Presentation</vt:lpstr>
      <vt:lpstr>Learning Objectives</vt:lpstr>
      <vt:lpstr>The role of distribution in the supply chain</vt:lpstr>
      <vt:lpstr>The role of distribution in the supply chain</vt:lpstr>
      <vt:lpstr>FACTORS INFLUENCING DISTRIBUTION NETWORK DESIGN</vt:lpstr>
      <vt:lpstr>Factors influencing network design decisions</vt:lpstr>
      <vt:lpstr>Continue:</vt:lpstr>
      <vt:lpstr>Continue:</vt:lpstr>
      <vt:lpstr>PowerPoint Presentation</vt:lpstr>
      <vt:lpstr>Political factors</vt:lpstr>
      <vt:lpstr>Discuss the strengths and weaknesses of various distribution options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E-BUSINESS AND THE DISTRIBUTION NETWORK </vt:lpstr>
      <vt:lpstr>IMPACT OF E-BUSINESS ON CUSTOMER SERVICE </vt:lpstr>
      <vt:lpstr>IMPACT OF E-BUSINESS ON CUSTOMER SERVICE </vt:lpstr>
      <vt:lpstr>PowerPoint Presentation</vt:lpstr>
      <vt:lpstr>IMPACT OF E-BUSINESS ON COST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Maher</cp:lastModifiedBy>
  <cp:revision>145</cp:revision>
  <dcterms:created xsi:type="dcterms:W3CDTF">2020-10-15T07:04:09Z</dcterms:created>
  <dcterms:modified xsi:type="dcterms:W3CDTF">2021-11-19T09:55:37Z</dcterms:modified>
</cp:coreProperties>
</file>