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481" r:id="rId6"/>
    <p:sldId id="306" r:id="rId7"/>
    <p:sldId id="482" r:id="rId8"/>
    <p:sldId id="483" r:id="rId9"/>
    <p:sldId id="485" r:id="rId10"/>
    <p:sldId id="486" r:id="rId11"/>
    <p:sldId id="487" r:id="rId12"/>
    <p:sldId id="488" r:id="rId13"/>
    <p:sldId id="489" r:id="rId14"/>
    <p:sldId id="490" r:id="rId15"/>
    <p:sldId id="491" r:id="rId16"/>
    <p:sldId id="492" r:id="rId17"/>
    <p:sldId id="493" r:id="rId18"/>
    <p:sldId id="494"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306"/>
            <p14:sldId id="482"/>
            <p14:sldId id="483"/>
            <p14:sldId id="485"/>
            <p14:sldId id="486"/>
            <p14:sldId id="487"/>
            <p14:sldId id="488"/>
            <p14:sldId id="489"/>
            <p14:sldId id="490"/>
            <p14:sldId id="491"/>
            <p14:sldId id="492"/>
            <p14:sldId id="493"/>
            <p14:sldId id="4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6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65844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96508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Alfaisal</a:t>
            </a:r>
            <a:r>
              <a:rPr lang="en-US" sz="2400" dirty="0" smtClean="0">
                <a:solidFill>
                  <a:schemeClr val="bg1"/>
                </a:solidFill>
                <a:latin typeface="Times New Roman" panose="02020603050405020304" pitchFamily="18" charset="0"/>
                <a:cs typeface="Times New Roman" panose="02020603050405020304" pitchFamily="18" charset="0"/>
              </a:rPr>
              <a:t> Hasan</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84733" y="2299196"/>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2224"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Orientation Lecture</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80166"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MTH 112</a:t>
            </a:r>
          </a:p>
          <a:p>
            <a:r>
              <a:rPr lang="en-US" sz="2000" dirty="0" smtClean="0">
                <a:solidFill>
                  <a:schemeClr val="bg1"/>
                </a:solidFill>
                <a:latin typeface="Times New Roman" panose="02020603050405020304" pitchFamily="18" charset="0"/>
                <a:cs typeface="Times New Roman" panose="02020603050405020304" pitchFamily="18" charset="0"/>
              </a:rPr>
              <a:t>Business Mathematics</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Alfaisal</a:t>
            </a:r>
            <a:r>
              <a:rPr lang="en-US" sz="2800" b="1" dirty="0" smtClean="0">
                <a:solidFill>
                  <a:srgbClr val="00B0F0"/>
                </a:solidFill>
                <a:latin typeface="Times New Roman" panose="02020603050405020304" pitchFamily="18" charset="0"/>
                <a:cs typeface="Times New Roman" panose="02020603050405020304" pitchFamily="18" charset="0"/>
              </a:rPr>
              <a:t>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Topics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indent="-285750">
              <a:buFont typeface="Arial" panose="020B0604020202020204" pitchFamily="34" charset="0"/>
              <a:buChar char="•"/>
            </a:pPr>
            <a:r>
              <a:rPr lang="en-US"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Chapter 1: Mathematical preliminaries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2: The straight line and applications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3: Functions and Graphs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4: Limits and Continuity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5: Financial Mathematics</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6: Differentiation</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7: Methods of  Differentiation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8: Function of several variables</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9: Integration and applications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10: Linear algebra and applications</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Assessment </a:t>
            </a:r>
            <a:r>
              <a:rPr lang="en-US" sz="2800" b="1" dirty="0">
                <a:solidFill>
                  <a:schemeClr val="bg1"/>
                </a:solidFill>
                <a:latin typeface="Times New Roman" panose="02020603050405020304" pitchFamily="18" charset="0"/>
                <a:cs typeface="Times New Roman" panose="02020603050405020304" pitchFamily="18" charset="0"/>
              </a:rPr>
              <a:t>Method</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9A80F9F-74DB-1D57-04E8-E20E92A09B0A}"/>
              </a:ext>
            </a:extLst>
          </p:cNvPr>
          <p:cNvSpPr txBox="1"/>
          <p:nvPr/>
        </p:nvSpPr>
        <p:spPr>
          <a:xfrm>
            <a:off x="3608173" y="1705286"/>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1874165" y="2645092"/>
            <a:ext cx="9290546" cy="212365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CALCULUS for Business, Economics, and the Social and Life Sciences</a:t>
            </a:r>
            <a:endParaRPr lang="en-US" sz="2400" dirty="0" smtClean="0"/>
          </a:p>
          <a:p>
            <a:pPr lvl="0"/>
            <a:r>
              <a:rPr lang="en-US" sz="2400" dirty="0"/>
              <a:t> </a:t>
            </a:r>
            <a:r>
              <a:rPr lang="en-US" sz="2400" dirty="0" smtClean="0"/>
              <a:t>                     </a:t>
            </a:r>
            <a:endParaRPr lang="en-US" sz="2400" dirty="0" smtClean="0"/>
          </a:p>
          <a:p>
            <a:pPr lvl="0"/>
            <a:r>
              <a:rPr lang="en-US" sz="2400" dirty="0"/>
              <a:t> </a:t>
            </a:r>
            <a:r>
              <a:rPr lang="en-US" sz="2400" dirty="0" smtClean="0"/>
              <a:t>            </a:t>
            </a:r>
            <a:r>
              <a:rPr lang="en-US" sz="2400" dirty="0" smtClean="0"/>
              <a:t>  </a:t>
            </a:r>
            <a:r>
              <a:rPr lang="en-US" sz="2400" i="1" dirty="0" smtClean="0"/>
              <a:t>LAURENCE D. HOFFMANN and GERALD L. BRADLEY</a:t>
            </a:r>
            <a:endParaRPr lang="en-US" sz="2400" i="1" dirty="0" smtClean="0"/>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6480371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562898"/>
          </a:xfrm>
          <a:prstGeom prst="rect">
            <a:avLst/>
          </a:prstGeom>
        </p:spPr>
        <p:txBody>
          <a:bodyPr wrap="square">
            <a:spAutoFit/>
          </a:bodyPr>
          <a:lstStyle/>
          <a:p>
            <a:pPr algn="just"/>
            <a:r>
              <a:rPr lang="en-US" sz="1600" b="1" dirty="0" smtClean="0"/>
              <a:t>Many </a:t>
            </a:r>
            <a:r>
              <a:rPr lang="en-US" sz="1600" dirty="0"/>
              <a:t>students  who pursue the study of economics and business studies are surprised and perturbed when they discover that mathematics is a core subject on first-year courses.  However, a certain level of skill and understanding of the basic mathematical methods is required in the study of economics or business is to be pursued beyond the descriptive level. </a:t>
            </a:r>
          </a:p>
          <a:p>
            <a:pPr algn="just"/>
            <a:r>
              <a:rPr lang="en-US" sz="1600" dirty="0"/>
              <a:t>Students should be reassured that it is not necessary to become mathematician to use mathematical techniques and methods effectively.</a:t>
            </a: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491396"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Mathematics </a:t>
            </a:r>
            <a:r>
              <a:rPr lang="en-US" sz="2800" b="1" dirty="0">
                <a:solidFill>
                  <a:srgbClr val="00B0F0"/>
                </a:solidFill>
                <a:latin typeface="Times New Roman" panose="02020603050405020304" pitchFamily="18" charset="0"/>
                <a:cs typeface="Times New Roman" panose="02020603050405020304" pitchFamily="18" charset="0"/>
              </a:rPr>
              <a:t>in Economic and Business Studies</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Topics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indent="-285750">
              <a:buFont typeface="Arial" panose="020B0604020202020204" pitchFamily="34" charset="0"/>
              <a:buChar char="•"/>
            </a:pPr>
            <a:r>
              <a:rPr lang="en-US" dirty="0" smtClean="0">
                <a:solidFill>
                  <a:schemeClr val="bg1"/>
                </a:solidFill>
                <a:latin typeface="Times New Roman" panose="02020603050405020304" pitchFamily="18" charset="0"/>
                <a:cs typeface="Times New Roman" panose="02020603050405020304" pitchFamily="18" charset="0"/>
              </a:rPr>
              <a:t> </a:t>
            </a:r>
            <a:r>
              <a:rPr lang="en-US" dirty="0">
                <a:solidFill>
                  <a:schemeClr val="bg1"/>
                </a:solidFill>
                <a:latin typeface="Times New Roman" panose="02020603050405020304" pitchFamily="18" charset="0"/>
                <a:cs typeface="Times New Roman" panose="02020603050405020304" pitchFamily="18" charset="0"/>
              </a:rPr>
              <a:t>Chapter 1: Mathematical preliminaries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2: The straight line and applications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3: Functions and Graphs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4: Limits and Continuity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5: Financial Mathematics</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6: Differentiation</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7: Methods of  Differentiation </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8: Function of several variables</a:t>
            </a:r>
          </a:p>
          <a:p>
            <a:pPr marL="28575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9: Integration and applications</a:t>
            </a:r>
          </a:p>
          <a:p>
            <a:pPr marL="285750" lvl="0" indent="-285750">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Chapter 10: Linear algebra and applications</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17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610919"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General </a:t>
            </a:r>
            <a:r>
              <a:rPr lang="en-US" sz="2800" b="1" dirty="0">
                <a:solidFill>
                  <a:srgbClr val="00B0F0"/>
                </a:solidFill>
                <a:latin typeface="Times New Roman" panose="02020603050405020304" pitchFamily="18" charset="0"/>
                <a:cs typeface="Times New Roman" panose="02020603050405020304" pitchFamily="18" charset="0"/>
              </a:rPr>
              <a:t>Tips For Studying Mathematics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r>
              <a:rPr lang="en-US" dirty="0" smtClean="0">
                <a:solidFill>
                  <a:schemeClr val="bg1"/>
                </a:solidFill>
                <a:latin typeface="Times New Roman" panose="02020603050405020304" pitchFamily="18" charset="0"/>
                <a:cs typeface="Times New Roman" panose="02020603050405020304" pitchFamily="18" charset="0"/>
              </a:rPr>
              <a:t>1</a:t>
            </a:r>
            <a:r>
              <a:rPr lang="en-US" dirty="0">
                <a:solidFill>
                  <a:schemeClr val="bg1"/>
                </a:solidFill>
                <a:latin typeface="Times New Roman" panose="02020603050405020304" pitchFamily="18" charset="0"/>
                <a:cs typeface="Times New Roman" panose="02020603050405020304" pitchFamily="18" charset="0"/>
              </a:rPr>
              <a:t>: LISTEN During Lecture</a:t>
            </a:r>
          </a:p>
          <a:p>
            <a:r>
              <a:rPr lang="en-US" dirty="0">
                <a:solidFill>
                  <a:schemeClr val="bg1"/>
                </a:solidFill>
                <a:latin typeface="Times New Roman" panose="02020603050405020304" pitchFamily="18" charset="0"/>
                <a:cs typeface="Times New Roman" panose="02020603050405020304" pitchFamily="18" charset="0"/>
              </a:rPr>
              <a:t>2: Take Good Notes</a:t>
            </a:r>
          </a:p>
          <a:p>
            <a:r>
              <a:rPr lang="en-US" dirty="0">
                <a:solidFill>
                  <a:schemeClr val="bg1"/>
                </a:solidFill>
                <a:latin typeface="Times New Roman" panose="02020603050405020304" pitchFamily="18" charset="0"/>
                <a:cs typeface="Times New Roman" panose="02020603050405020304" pitchFamily="18" charset="0"/>
              </a:rPr>
              <a:t>3: Ask Questions</a:t>
            </a:r>
          </a:p>
          <a:p>
            <a:r>
              <a:rPr lang="en-US" dirty="0">
                <a:solidFill>
                  <a:schemeClr val="bg1"/>
                </a:solidFill>
                <a:latin typeface="Times New Roman" panose="02020603050405020304" pitchFamily="18" charset="0"/>
                <a:cs typeface="Times New Roman" panose="02020603050405020304" pitchFamily="18" charset="0"/>
              </a:rPr>
              <a:t>4: Listen When Others Ask Questions</a:t>
            </a:r>
          </a:p>
          <a:p>
            <a:r>
              <a:rPr lang="en-US" dirty="0">
                <a:solidFill>
                  <a:schemeClr val="bg1"/>
                </a:solidFill>
                <a:latin typeface="Times New Roman" panose="02020603050405020304" pitchFamily="18" charset="0"/>
                <a:cs typeface="Times New Roman" panose="02020603050405020304" pitchFamily="18" charset="0"/>
              </a:rPr>
              <a:t>5: Review Notes After Class</a:t>
            </a:r>
          </a:p>
          <a:p>
            <a:r>
              <a:rPr lang="en-US" dirty="0">
                <a:solidFill>
                  <a:schemeClr val="bg1"/>
                </a:solidFill>
                <a:latin typeface="Times New Roman" panose="02020603050405020304" pitchFamily="18" charset="0"/>
                <a:cs typeface="Times New Roman" panose="02020603050405020304" pitchFamily="18" charset="0"/>
              </a:rPr>
              <a:t>6: Do More Homework</a:t>
            </a:r>
          </a:p>
          <a:p>
            <a:r>
              <a:rPr lang="en-US" dirty="0">
                <a:solidFill>
                  <a:schemeClr val="bg1"/>
                </a:solidFill>
                <a:latin typeface="Times New Roman" panose="02020603050405020304" pitchFamily="18" charset="0"/>
                <a:cs typeface="Times New Roman" panose="02020603050405020304" pitchFamily="18" charset="0"/>
              </a:rPr>
              <a:t>7: Practice, Practice, Practice</a:t>
            </a:r>
          </a:p>
          <a:p>
            <a:r>
              <a:rPr lang="en-US" dirty="0">
                <a:solidFill>
                  <a:schemeClr val="bg1"/>
                </a:solidFill>
                <a:latin typeface="Times New Roman" panose="02020603050405020304" pitchFamily="18" charset="0"/>
                <a:cs typeface="Times New Roman" panose="02020603050405020304" pitchFamily="18" charset="0"/>
              </a:rPr>
              <a:t>8: Don’t Forget Your Textbook.</a:t>
            </a:r>
          </a:p>
          <a:p>
            <a:r>
              <a:rPr lang="en-US" dirty="0">
                <a:solidFill>
                  <a:schemeClr val="bg1"/>
                </a:solidFill>
                <a:latin typeface="Times New Roman" panose="02020603050405020304" pitchFamily="18" charset="0"/>
                <a:cs typeface="Times New Roman" panose="02020603050405020304" pitchFamily="18" charset="0"/>
              </a:rPr>
              <a:t>9: Seek Help If You Need It</a:t>
            </a:r>
          </a:p>
          <a:p>
            <a:r>
              <a:rPr lang="en-US" dirty="0">
                <a:solidFill>
                  <a:schemeClr val="bg1"/>
                </a:solidFill>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363336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LISTEN </a:t>
            </a:r>
            <a:r>
              <a:rPr lang="en-US" sz="2800" b="1" dirty="0">
                <a:solidFill>
                  <a:srgbClr val="00B0F0"/>
                </a:solidFill>
                <a:latin typeface="Times New Roman" panose="02020603050405020304" pitchFamily="18" charset="0"/>
                <a:cs typeface="Times New Roman" panose="02020603050405020304" pitchFamily="18" charset="0"/>
              </a:rPr>
              <a:t>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570365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smtClean="0">
                <a:solidFill>
                  <a:srgbClr val="00B0F0"/>
                </a:solidFill>
                <a:latin typeface="Times New Roman" panose="02020603050405020304" pitchFamily="18" charset="0"/>
                <a:cs typeface="Times New Roman" panose="02020603050405020304" pitchFamily="18" charset="0"/>
              </a:rPr>
              <a:t>Take </a:t>
            </a:r>
            <a:r>
              <a:rPr lang="en-US" sz="2800" b="1" dirty="0">
                <a:solidFill>
                  <a:srgbClr val="00B0F0"/>
                </a:solidFill>
                <a:latin typeface="Times New Roman" panose="02020603050405020304" pitchFamily="18" charset="0"/>
                <a:cs typeface="Times New Roman" panose="02020603050405020304" pitchFamily="18" charset="0"/>
              </a:rPr>
              <a:t>Good Notes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1075523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Ask </a:t>
            </a:r>
            <a:r>
              <a:rPr lang="en-US" sz="2800" b="1" dirty="0">
                <a:solidFill>
                  <a:srgbClr val="00B0F0"/>
                </a:solidFill>
                <a:latin typeface="Times New Roman" panose="02020603050405020304" pitchFamily="18" charset="0"/>
                <a:cs typeface="Times New Roman" panose="02020603050405020304" pitchFamily="18" charset="0"/>
              </a:rPr>
              <a:t>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8316365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384995"/>
          </a:xfrm>
          <a:prstGeom prst="rect">
            <a:avLst/>
          </a:prstGeom>
          <a:noFill/>
        </p:spPr>
        <p:txBody>
          <a:bodyPr wrap="square" rtlCol="0">
            <a:spAutoFit/>
          </a:bodyPr>
          <a:lstStyle/>
          <a:p>
            <a:pPr lvl="0"/>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064113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Review </a:t>
            </a:r>
            <a:r>
              <a:rPr lang="en-US" sz="2800" b="1" dirty="0">
                <a:solidFill>
                  <a:srgbClr val="00B0F0"/>
                </a:solidFill>
                <a:latin typeface="Times New Roman" panose="02020603050405020304" pitchFamily="18" charset="0"/>
                <a:cs typeface="Times New Roman" panose="02020603050405020304" pitchFamily="18" charset="0"/>
              </a:rPr>
              <a:t>Notes After Class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711577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Do </a:t>
            </a:r>
            <a:r>
              <a:rPr lang="en-US" sz="2800" b="1" dirty="0">
                <a:solidFill>
                  <a:srgbClr val="00B0F0"/>
                </a:solidFill>
                <a:latin typeface="Times New Roman" panose="02020603050405020304" pitchFamily="18" charset="0"/>
                <a:cs typeface="Times New Roman" panose="02020603050405020304" pitchFamily="18" charset="0"/>
              </a:rPr>
              <a:t>More Homework</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9934734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Practice </a:t>
            </a:r>
            <a:r>
              <a:rPr lang="en-US" sz="1600" dirty="0">
                <a:solidFill>
                  <a:srgbClr val="000000"/>
                </a:solidFill>
                <a:latin typeface="Times New Roman" panose="02020603050405020304" pitchFamily="18" charset="0"/>
                <a:cs typeface="Times New Roman" panose="02020603050405020304" pitchFamily="18" charset="0"/>
              </a:rPr>
              <a:t>as much as possible. The only way to really learn how to do problems is work lots of them. The more you work, the better prepared you will be come exam time.</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395550"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Practice</a:t>
            </a:r>
            <a:r>
              <a:rPr lang="en-US" sz="2800" b="1" dirty="0">
                <a:solidFill>
                  <a:srgbClr val="00B0F0"/>
                </a:solidFill>
                <a:latin typeface="Times New Roman" panose="02020603050405020304" pitchFamily="18" charset="0"/>
                <a:cs typeface="Times New Roman" panose="02020603050405020304" pitchFamily="18" charset="0"/>
              </a:rPr>
              <a:t>, Practice, Practice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796735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525263"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Don’t </a:t>
            </a:r>
            <a:r>
              <a:rPr lang="en-US" sz="2800" b="1" dirty="0">
                <a:solidFill>
                  <a:srgbClr val="00B0F0"/>
                </a:solidFill>
                <a:latin typeface="Times New Roman" panose="02020603050405020304" pitchFamily="18" charset="0"/>
                <a:cs typeface="Times New Roman" panose="02020603050405020304" pitchFamily="18" charset="0"/>
              </a:rPr>
              <a:t>Forget Your Textbook</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2939932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Seek </a:t>
            </a:r>
            <a:r>
              <a:rPr lang="en-US" sz="2800" b="1" dirty="0">
                <a:solidFill>
                  <a:srgbClr val="00B0F0"/>
                </a:solidFill>
                <a:latin typeface="Times New Roman" panose="02020603050405020304" pitchFamily="18" charset="0"/>
                <a:cs typeface="Times New Roman" panose="02020603050405020304" pitchFamily="18" charset="0"/>
              </a:rPr>
              <a:t>Help If You Need It</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0207356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Have </a:t>
            </a:r>
            <a:r>
              <a:rPr lang="en-US" sz="2800" b="1" dirty="0">
                <a:solidFill>
                  <a:srgbClr val="00B0F0"/>
                </a:solidFill>
                <a:latin typeface="Times New Roman" panose="02020603050405020304" pitchFamily="18" charset="0"/>
                <a:cs typeface="Times New Roman" panose="02020603050405020304" pitchFamily="18" charset="0"/>
              </a:rPr>
              <a:t>the Proper Attitude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645717"/>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4511464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666</TotalTime>
  <Words>789</Words>
  <Application>Microsoft Office PowerPoint</Application>
  <PresentationFormat>Widescreen</PresentationFormat>
  <Paragraphs>112</Paragraphs>
  <Slides>19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22</cp:revision>
  <dcterms:created xsi:type="dcterms:W3CDTF">2023-04-29T09:08:23Z</dcterms:created>
  <dcterms:modified xsi:type="dcterms:W3CDTF">2023-09-21T11:01:42Z</dcterms:modified>
</cp:coreProperties>
</file>