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4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8F83B-32C7-B673-091D-672D53D2A9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16DDC9-227F-6DE7-368B-C7FED2EFFD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22930-E246-2C4E-FCD5-19D94436A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F7170C-78A8-694E-6DE6-BC0F385E1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A84E8-F71E-5551-482C-C26851B0D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46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AE71B-3315-F12B-1F1D-B97DE772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0213C-B022-D84F-8523-74679BA09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4233B-369F-29D3-7D9A-692A15AE8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7F75B-A74A-E313-9537-62828B1B1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843432-8594-C8A0-944A-C00497DAE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737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DB153-4023-6A86-7537-A2DEF9948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5D9858-E593-AD92-DCEF-3D07641DAD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98574-138A-5505-F5ED-8219A85D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BD6E1-5C59-73C2-49BC-8CDAC3A14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D42D9-DA17-F4B8-BA5F-882331905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490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55D37-DBA2-44A8-A826-4C04448A3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5F137-6BC3-2DDA-C80F-C3A1CC4D6B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0D9FDA-E6EB-2C14-B67E-590DD9D69A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DC1B49-8969-D58E-6B0E-B367A90DD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244463-7AFC-7E48-4D4E-EA2E690C5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5C147-8D1F-67B7-6FB1-88833297B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6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135BF-6D99-A83B-95EF-02F072321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8AAB79-4BB9-B903-FF47-6B12D8E01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A1FDBA-F51D-6062-3463-B095FA6ED8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803A00-25BC-BFA9-BBE2-B8FB85983A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397A14-4ED9-0554-99CD-F31B9EFB74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B070BE-70B4-CBF7-6B6C-14553CF93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B99B93-3633-8FC1-DCBD-7469EA99A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2231C5-2ED5-B7ED-6C45-1815B6F04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37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B283F-9284-1BB7-9FE1-33919AA13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A0A0B2-4946-F260-AC13-6E64831B0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708F8C-B93A-6B55-0053-E036423A5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BEE088-0AF0-5F5D-F35A-84851713B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23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95BF5C-FF43-8E4A-6443-03ABFFDD9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4F128C-BEC3-C43C-5EBC-34C90B964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AE668B-3FE9-7989-560B-B9F3D31D3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421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7E90-01D3-BAD1-DF09-7D7547279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0430C-F53A-DCC1-C119-5FFE48F1E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26422A-01BE-33F1-DBEC-5A8C3656B2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0C433C-5056-0636-B5D1-55E0BBF1F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9B41AF-9826-523E-A19F-FB7405ECE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7B217B-C8CF-CB60-2DEB-82E30CD63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569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B4D46-D267-18F4-2A8E-5768D8FEF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7D6061-87BE-025B-8A88-AC1CDD9909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4D457C-C462-322A-2CD1-E35115512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D4D09B-E580-535C-844B-E341B08DD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7417EE-A0F6-2DB3-6655-5DD130BAC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5BC37-790A-4A1D-F8C4-A51DC0BA8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294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CE03B-D921-4908-9BF2-F3E4DC4EC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2D1C0-92B9-FA1C-F18E-93ECC14AF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F1685-E9A1-7352-DCBE-1BF4A2D66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D1333-169A-4EA4-3636-6450DA5F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FFAB8-6667-2B1F-F11C-C8F03AF6D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166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B488EE-3B3A-9874-CB88-76BDB5CEBE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86D67D-92D1-E333-48E4-EE30C9C75D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C9D8B-BCF1-13B0-E4CA-1DEC2D99A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E8418-0920-6D52-ECD6-D6E3C5DB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85D37-7EAE-8B2F-31DE-3A466ADC3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286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6DBF26-80E6-21F6-ECE0-F4BA507BB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00420F-3517-0B8A-8A37-75839EBAFD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F9637B-9456-F1F3-40C5-5EA1AEF1CF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9FFA3F-22F1-49F6-8AC8-162C11268E88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81A9A2-3572-68E1-22DE-64BEFC1C4E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FE584-F26D-B03E-D0AA-44242A4D6F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B14043-1336-40B9-8E20-C8F305CF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92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johnkarakatsanis/829782269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914400" y="838200"/>
            <a:ext cx="10363200" cy="800100"/>
          </a:xfrm>
          <a:prstGeom prst="rect">
            <a:avLst/>
          </a:prstGeom>
        </p:spPr>
        <p:txBody>
          <a:bodyPr anchor="ctr"/>
          <a:lstStyle/>
          <a:p>
            <a:pPr algn="r" rtl="1"/>
            <a:r>
              <a:rPr lang="ar-SA" sz="4000" b="1">
                <a:solidFill>
                  <a:srgbClr val="1F3864"/>
                </a:solidFill>
              </a:rPr>
              <a:t>بيانات الطالبة</a:t>
            </a:r>
          </a:p>
        </p:txBody>
      </p:sp>
      <p:sp>
        <p:nvSpPr>
          <p:cNvPr id="3" name="Accent Bar"/>
          <p:cNvSpPr/>
          <p:nvPr/>
        </p:nvSpPr>
        <p:spPr>
          <a:xfrm>
            <a:off x="9601200" y="1676400"/>
            <a:ext cx="1676400" cy="68580"/>
          </a:xfrm>
          <a:prstGeom prst="rect">
            <a:avLst/>
          </a:prstGeom>
          <a:solidFill>
            <a:srgbClr val="C8A046"/>
          </a:solidFill>
          <a:ln>
            <a:noFill/>
          </a:ln>
        </p:spPr>
        <p:txBody>
          <a:bodyPr/>
          <a:lstStyle/>
          <a:p>
            <a:endParaRPr lang="ar-SA"/>
          </a:p>
        </p:txBody>
      </p:sp>
      <p:sp>
        <p:nvSpPr>
          <p:cNvPr id="4" name="Card Name"/>
          <p:cNvSpPr/>
          <p:nvPr/>
        </p:nvSpPr>
        <p:spPr>
          <a:xfrm>
            <a:off x="914400" y="2438400"/>
            <a:ext cx="10363200" cy="1143000"/>
          </a:xfrm>
          <a:prstGeom prst="roundRect">
            <a:avLst>
              <a:gd name="adj" fmla="val 10000"/>
            </a:avLst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457200" rIns="457200" anchor="ctr"/>
          <a:lstStyle/>
          <a:p>
            <a:pPr algn="r" rtl="1"/>
            <a:r>
              <a:rPr lang="ar-SA" sz="1600" b="1">
                <a:solidFill>
                  <a:srgbClr val="7A8699"/>
                </a:solidFill>
              </a:rPr>
              <a:t>الاسم</a:t>
            </a:r>
          </a:p>
          <a:p>
            <a:pPr algn="r" rtl="1"/>
            <a:r>
              <a:rPr lang="ar-SA" sz="2800" b="1">
                <a:solidFill>
                  <a:srgbClr val="1F3864"/>
                </a:solidFill>
              </a:rPr>
              <a:t>مرام علاء الدين محمد ادريس</a:t>
            </a:r>
          </a:p>
        </p:txBody>
      </p:sp>
      <p:sp>
        <p:nvSpPr>
          <p:cNvPr id="5" name="Card ID"/>
          <p:cNvSpPr/>
          <p:nvPr/>
        </p:nvSpPr>
        <p:spPr>
          <a:xfrm>
            <a:off x="914400" y="3962400"/>
            <a:ext cx="10363200" cy="1143000"/>
          </a:xfrm>
          <a:prstGeom prst="roundRect">
            <a:avLst>
              <a:gd name="adj" fmla="val 10000"/>
            </a:avLst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457200" rIns="457200" anchor="ctr"/>
          <a:lstStyle/>
          <a:p>
            <a:pPr algn="r" rtl="1"/>
            <a:r>
              <a:rPr lang="ar-SA" sz="1600" b="1">
                <a:solidFill>
                  <a:srgbClr val="7A8699"/>
                </a:solidFill>
              </a:rPr>
              <a:t>الرقم الجامعي</a:t>
            </a:r>
          </a:p>
          <a:p>
            <a:pPr algn="r" rtl="1"/>
            <a:r>
              <a:rPr lang="en-US" sz="2800" b="1">
                <a:solidFill>
                  <a:srgbClr val="1F3864"/>
                </a:solidFill>
              </a:rPr>
              <a:t>262000730</a:t>
            </a:r>
            <a:endParaRPr lang="ar-SA"/>
          </a:p>
        </p:txBody>
      </p:sp>
      <p:sp>
        <p:nvSpPr>
          <p:cNvPr id="6" name="Course Footer"/>
          <p:cNvSpPr txBox="1"/>
          <p:nvPr/>
        </p:nvSpPr>
        <p:spPr>
          <a:xfrm>
            <a:off x="914400" y="5638800"/>
            <a:ext cx="10363200" cy="457200"/>
          </a:xfrm>
          <a:prstGeom prst="rect">
            <a:avLst/>
          </a:prstGeom>
        </p:spPr>
        <p:txBody>
          <a:bodyPr anchor="ctr"/>
          <a:lstStyle/>
          <a:p>
            <a:pPr algn="r" rtl="1"/>
            <a:r>
              <a:rPr lang="ar-SA" sz="1600" dirty="0">
                <a:solidFill>
                  <a:srgbClr val="7A8699"/>
                </a:solidFill>
              </a:rPr>
              <a:t>تكليف مقرر الاتصالات التسويقية — </a:t>
            </a:r>
            <a:r>
              <a:rPr lang="en-US" sz="1600" dirty="0">
                <a:solidFill>
                  <a:srgbClr val="7A8699"/>
                </a:solidFill>
              </a:rPr>
              <a:t>MKT112</a:t>
            </a:r>
            <a:endParaRPr lang="ar-S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890100-DCB4-F8A4-8CBB-521494183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091" y="501651"/>
            <a:ext cx="4395340" cy="1716255"/>
          </a:xfrm>
        </p:spPr>
        <p:txBody>
          <a:bodyPr anchor="b">
            <a:noAutofit/>
          </a:bodyPr>
          <a:lstStyle/>
          <a:p>
            <a:pPr algn="ctr"/>
            <a:r>
              <a:rPr lang="en-US" sz="3200" b="1">
                <a:solidFill>
                  <a:srgbClr val="1F3864"/>
                </a:solidFill>
                <a:effectLst/>
              </a:rPr>
              <a:t>"Discover the lighter side of life"</a:t>
            </a:r>
            <a:br>
              <a:rPr lang="en-US" sz="3200" b="1">
                <a:solidFill>
                  <a:srgbClr val="1F3864"/>
                </a:solidFill>
              </a:rPr>
            </a:br>
            <a:endParaRPr lang="en-US" sz="3200" b="1">
              <a:solidFill>
                <a:srgbClr val="1F3864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solidFill>
            <a:srgbClr val="1F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3FE276-13F1-7364-2826-C8BAC312A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3" b="-3"/>
          <a:stretch>
            <a:fillRect/>
          </a:stretch>
        </p:blipFill>
        <p:spPr>
          <a:xfrm>
            <a:off x="279143" y="818188"/>
            <a:ext cx="5221625" cy="5221625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34A939F-1EF4-EA24-5387-84ABBBC9A7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pPr algn="r" rtl="1"/>
            <a:r>
              <a:rPr lang="ar-SA" sz="2000" b="1">
                <a:solidFill>
                  <a:srgbClr val="1F3864"/>
                </a:solidFill>
              </a:rPr>
              <a:t>✔ نبذة عن المنتج</a:t>
            </a:r>
          </a:p>
          <a:p>
            <a:pPr algn="r" rtl="1"/>
            <a:r>
              <a:rPr lang="ar-SA" sz="2000">
                <a:solidFill>
                  <a:srgbClr val="3F4A5A"/>
                </a:solidFill>
              </a:rPr>
              <a:t>ظهر كيندر بوينو عام 1990 من شركة فيريرو الإيطالية.</a:t>
            </a:r>
          </a:p>
          <a:p>
            <a:pPr algn="r" rtl="1"/>
            <a:r>
              <a:rPr lang="ar-SA" sz="2000">
                <a:solidFill>
                  <a:srgbClr val="3F4A5A"/>
                </a:solidFill>
              </a:rPr>
              <a:t>هو أصابع شوكولاتة محشوة بكريمة البندق مع طبقة مقرمشة.</a:t>
            </a:r>
          </a:p>
          <a:p>
            <a:pPr algn="r" rtl="1"/>
            <a:r>
              <a:rPr lang="ar-SA" sz="2000" b="1">
                <a:solidFill>
                  <a:srgbClr val="1F3864"/>
                </a:solidFill>
              </a:rPr>
              <a:t>✔ شكل العلبة</a:t>
            </a:r>
          </a:p>
          <a:p>
            <a:pPr algn="r" rtl="1"/>
            <a:r>
              <a:rPr lang="ar-SA" sz="2000">
                <a:solidFill>
                  <a:srgbClr val="3F4A5A"/>
                </a:solidFill>
              </a:rPr>
              <a:t>الألوان الأساسية: الأبيض والأحمر.</a:t>
            </a:r>
          </a:p>
          <a:p>
            <a:pPr algn="r" rtl="1"/>
            <a:r>
              <a:rPr lang="ar-SA" sz="2000">
                <a:solidFill>
                  <a:srgbClr val="3F4A5A"/>
                </a:solidFill>
              </a:rPr>
              <a:t>صورة المنتج تظهر على العلبة.</a:t>
            </a:r>
          </a:p>
          <a:p>
            <a:pPr algn="r" rtl="1"/>
            <a:r>
              <a:rPr lang="ar-SA" sz="2000">
                <a:solidFill>
                  <a:srgbClr val="3F4A5A"/>
                </a:solidFill>
              </a:rPr>
              <a:t>تصميم بسيط وواضح يسهل تمييزه.</a:t>
            </a:r>
          </a:p>
          <a:p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solidFill>
              <a:srgbClr val="C8A046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A9901D4-B1C0-0C2B-E41B-68098D264456}"/>
              </a:ext>
            </a:extLst>
          </p:cNvPr>
          <p:cNvSpPr txBox="1"/>
          <p:nvPr/>
        </p:nvSpPr>
        <p:spPr>
          <a:xfrm>
            <a:off x="3068692" y="5839758"/>
            <a:ext cx="2432076" cy="20005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.flickr.com/photos/johnkarakatsanis/829782269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227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D4576-FFF6-6F7C-5932-CABB421C4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3400"/>
            <a:ext cx="10515600" cy="990600"/>
          </a:xfrm>
        </p:spPr>
        <p:txBody>
          <a:bodyPr/>
          <a:lstStyle/>
          <a:p>
            <a:pPr algn="r" rtl="1"/>
            <a:r>
              <a:rPr lang="ar-SA" dirty="0"/>
              <a:t>سعر المنتج</a:t>
            </a:r>
            <a:endParaRPr lang="en-US" dirty="0"/>
          </a:p>
        </p:txBody>
      </p:sp>
      <p:sp>
        <p:nvSpPr>
          <p:cNvPr id="20" name="Accent Bar"/>
          <p:cNvSpPr/>
          <p:nvPr/>
        </p:nvSpPr>
        <p:spPr>
          <a:xfrm>
            <a:off x="9601200" y="1600200"/>
            <a:ext cx="1752600" cy="68580"/>
          </a:xfrm>
          <a:prstGeom prst="rect">
            <a:avLst/>
          </a:prstGeom>
          <a:solidFill>
            <a:srgbClr val="C8A046"/>
          </a:solidFill>
          <a:ln>
            <a:noFill/>
          </a:ln>
        </p:spPr>
        <p:txBody>
          <a:bodyPr lIns="274320" tIns="182880" rIns="274320" bIns="182880" anchor="ctr">
            <a:normAutofit fontScale="25000" lnSpcReduction="20000"/>
          </a:bodyPr>
          <a:lstStyle/>
          <a:p>
            <a:endParaRPr lang="ar-SA"/>
          </a:p>
        </p:txBody>
      </p:sp>
      <p:sp>
        <p:nvSpPr>
          <p:cNvPr id="21" name="Price Card"/>
          <p:cNvSpPr/>
          <p:nvPr/>
        </p:nvSpPr>
        <p:spPr>
          <a:xfrm>
            <a:off x="6248400" y="1905000"/>
            <a:ext cx="5105400" cy="1706880"/>
          </a:xfrm>
          <a:prstGeom prst="roundRect">
            <a:avLst/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600" b="1">
                <a:solidFill>
                  <a:srgbClr val="3F4A5A"/>
                </a:solidFill>
              </a:rPr>
              <a:t>السعر في السعودية</a:t>
            </a:r>
            <a:endParaRPr lang="ar-SA"/>
          </a:p>
          <a:p>
            <a:pPr algn="r" rtl="1"/>
            <a:r>
              <a:rPr lang="ar-SA" sz="3600" b="1">
                <a:solidFill>
                  <a:srgbClr val="1F3864"/>
                </a:solidFill>
              </a:rPr>
              <a:t>3 إلى 4 ريال تقريبًا</a:t>
            </a:r>
            <a:endParaRPr lang="ar-SA"/>
          </a:p>
          <a:p>
            <a:pPr algn="r" rtl="1"/>
            <a:r>
              <a:rPr lang="ar-SA" sz="1600">
                <a:solidFill>
                  <a:srgbClr val="3F4A5A"/>
                </a:solidFill>
              </a:rPr>
              <a:t>سعر قريب من أسعار المنتجات المنافسة</a:t>
            </a:r>
            <a:endParaRPr lang="ar-SA"/>
          </a:p>
        </p:txBody>
      </p:sp>
      <p:sp>
        <p:nvSpPr>
          <p:cNvPr id="22" name="Comparison Card"/>
          <p:cNvSpPr/>
          <p:nvPr/>
        </p:nvSpPr>
        <p:spPr>
          <a:xfrm>
            <a:off x="838200" y="1905000"/>
            <a:ext cx="5105400" cy="1706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6DEEB"/>
            </a:solidFill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600" b="1" dirty="0">
                <a:solidFill>
                  <a:srgbClr val="3F4A5A"/>
                </a:solidFill>
              </a:rPr>
              <a:t>مقارنة بأسعار منتجات أخرى</a:t>
            </a:r>
            <a:endParaRPr lang="ar-SA" dirty="0"/>
          </a:p>
          <a:p>
            <a:pPr algn="r" rtl="1"/>
            <a:r>
              <a:rPr lang="ar-SA" sz="2000" dirty="0">
                <a:solidFill>
                  <a:srgbClr val="1F3864"/>
                </a:solidFill>
              </a:rPr>
              <a:t>جالكسي بار: 3 ريال</a:t>
            </a:r>
            <a:endParaRPr lang="ar-SA" dirty="0"/>
          </a:p>
          <a:p>
            <a:pPr algn="r" rtl="1"/>
            <a:r>
              <a:rPr lang="ar-SA" sz="2000" dirty="0">
                <a:solidFill>
                  <a:srgbClr val="1F3864"/>
                </a:solidFill>
              </a:rPr>
              <a:t>سنكرز: 3 ريال</a:t>
            </a:r>
            <a:endParaRPr lang="ar-SA" dirty="0"/>
          </a:p>
          <a:p>
            <a:pPr algn="r" rtl="1"/>
            <a:r>
              <a:rPr lang="ar-SA" sz="2000" dirty="0">
                <a:solidFill>
                  <a:srgbClr val="1F3864"/>
                </a:solidFill>
              </a:rPr>
              <a:t>كيت كات: 2.5 ريال</a:t>
            </a:r>
            <a:endParaRPr lang="ar-SA" dirty="0"/>
          </a:p>
        </p:txBody>
      </p:sp>
      <p:sp>
        <p:nvSpPr>
          <p:cNvPr id="23" name="Takeaway"/>
          <p:cNvSpPr/>
          <p:nvPr/>
        </p:nvSpPr>
        <p:spPr>
          <a:xfrm>
            <a:off x="990600" y="4114800"/>
            <a:ext cx="10515600" cy="1143000"/>
          </a:xfrm>
          <a:prstGeom prst="roundRect">
            <a:avLst/>
          </a:prstGeom>
          <a:solidFill>
            <a:srgbClr val="1F3864"/>
          </a:solidFill>
          <a:ln>
            <a:noFill/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800" b="1" dirty="0">
                <a:solidFill>
                  <a:srgbClr val="FFFFFF"/>
                </a:solidFill>
              </a:rPr>
              <a:t>الخلاصة: السعر في مستوى المنافسين، وهذا يسهّل على المشتري تجربة المنتج.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298277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33EB3-EB41-A954-7620-C5DB3ADAC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3400"/>
            <a:ext cx="10515600" cy="990600"/>
          </a:xfrm>
        </p:spPr>
        <p:txBody>
          <a:bodyPr/>
          <a:lstStyle/>
          <a:p>
            <a:pPr algn="r" rtl="1"/>
            <a:r>
              <a:rPr lang="ar-SA"/>
              <a:t>أماكن </a:t>
            </a:r>
            <a:r>
              <a:rPr lang="ar-SA" dirty="0"/>
              <a:t>البيع</a:t>
            </a:r>
            <a:endParaRPr lang="en-US"/>
          </a:p>
        </p:txBody>
      </p:sp>
      <p:sp>
        <p:nvSpPr>
          <p:cNvPr id="20" name="Accent Bar"/>
          <p:cNvSpPr/>
          <p:nvPr/>
        </p:nvSpPr>
        <p:spPr>
          <a:xfrm>
            <a:off x="9601200" y="1600200"/>
            <a:ext cx="1752600" cy="68580"/>
          </a:xfrm>
          <a:prstGeom prst="rect">
            <a:avLst/>
          </a:prstGeom>
          <a:solidFill>
            <a:srgbClr val="C8A046"/>
          </a:solidFill>
          <a:ln>
            <a:noFill/>
          </a:ln>
        </p:spPr>
        <p:txBody>
          <a:bodyPr lIns="274320" tIns="182880" rIns="274320" bIns="182880" anchor="ctr">
            <a:normAutofit fontScale="25000" lnSpcReduction="20000"/>
          </a:bodyPr>
          <a:lstStyle/>
          <a:p>
            <a:endParaRPr lang="ar-SA"/>
          </a:p>
        </p:txBody>
      </p:sp>
      <p:sp>
        <p:nvSpPr>
          <p:cNvPr id="21" name="Card 0"/>
          <p:cNvSpPr/>
          <p:nvPr/>
        </p:nvSpPr>
        <p:spPr>
          <a:xfrm>
            <a:off x="838200" y="1905000"/>
            <a:ext cx="3390900" cy="1371600"/>
          </a:xfrm>
          <a:prstGeom prst="roundRect">
            <a:avLst/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800" b="1">
                <a:solidFill>
                  <a:srgbClr val="1F3864"/>
                </a:solidFill>
              </a:rPr>
              <a:t>المتاجر الكبرى</a:t>
            </a:r>
            <a:endParaRPr lang="ar-SA"/>
          </a:p>
          <a:p>
            <a:pPr algn="r" rtl="1"/>
            <a:r>
              <a:rPr lang="ar-SA" sz="1600">
                <a:solidFill>
                  <a:srgbClr val="3F4A5A"/>
                </a:solidFill>
              </a:rPr>
              <a:t>بنده، كارفور، لولو</a:t>
            </a:r>
            <a:endParaRPr lang="ar-SA"/>
          </a:p>
        </p:txBody>
      </p:sp>
      <p:sp>
        <p:nvSpPr>
          <p:cNvPr id="22" name="Card 1"/>
          <p:cNvSpPr/>
          <p:nvPr/>
        </p:nvSpPr>
        <p:spPr>
          <a:xfrm>
            <a:off x="4400550" y="1905000"/>
            <a:ext cx="3390900" cy="1371600"/>
          </a:xfrm>
          <a:prstGeom prst="roundRect">
            <a:avLst/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800" b="1">
                <a:solidFill>
                  <a:srgbClr val="1F3864"/>
                </a:solidFill>
              </a:rPr>
              <a:t>المحلات القريبة</a:t>
            </a:r>
            <a:endParaRPr lang="ar-SA"/>
          </a:p>
          <a:p>
            <a:pPr algn="r" rtl="1"/>
            <a:r>
              <a:rPr lang="ar-SA" sz="1600">
                <a:solidFill>
                  <a:srgbClr val="3F4A5A"/>
                </a:solidFill>
              </a:rPr>
              <a:t>البقالات ومحلات الحلويات</a:t>
            </a:r>
            <a:endParaRPr lang="ar-SA"/>
          </a:p>
        </p:txBody>
      </p:sp>
      <p:sp>
        <p:nvSpPr>
          <p:cNvPr id="23" name="Card 2"/>
          <p:cNvSpPr/>
          <p:nvPr/>
        </p:nvSpPr>
        <p:spPr>
          <a:xfrm>
            <a:off x="7962900" y="1905000"/>
            <a:ext cx="3390900" cy="1371600"/>
          </a:xfrm>
          <a:prstGeom prst="roundRect">
            <a:avLst/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800" b="1">
                <a:solidFill>
                  <a:srgbClr val="1F3864"/>
                </a:solidFill>
              </a:rPr>
              <a:t>المتاجر الإلكترونية</a:t>
            </a:r>
            <a:endParaRPr lang="ar-SA"/>
          </a:p>
          <a:p>
            <a:pPr algn="r" rtl="1"/>
            <a:r>
              <a:rPr lang="ar-SA" sz="1600">
                <a:solidFill>
                  <a:srgbClr val="3F4A5A"/>
                </a:solidFill>
              </a:rPr>
              <a:t>نعناع، هنقرستيشن</a:t>
            </a:r>
            <a:endParaRPr lang="ar-SA"/>
          </a:p>
        </p:txBody>
      </p:sp>
      <p:sp>
        <p:nvSpPr>
          <p:cNvPr id="30" name="Takeaway"/>
          <p:cNvSpPr/>
          <p:nvPr/>
        </p:nvSpPr>
        <p:spPr>
          <a:xfrm>
            <a:off x="838200" y="4038600"/>
            <a:ext cx="10515600" cy="1143000"/>
          </a:xfrm>
          <a:prstGeom prst="roundRect">
            <a:avLst/>
          </a:prstGeom>
          <a:solidFill>
            <a:srgbClr val="1F3864"/>
          </a:solidFill>
          <a:ln>
            <a:noFill/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800" b="1">
                <a:solidFill>
                  <a:srgbClr val="FFFFFF"/>
                </a:solidFill>
              </a:rPr>
              <a:t>التوزيع واسع جدًا لأن المنتج عالمي، فيسهل على العميل إيجاده في أي مكان.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18954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97646-DF10-F865-B41F-A302CD339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3400"/>
            <a:ext cx="10515600" cy="990600"/>
          </a:xfrm>
        </p:spPr>
        <p:txBody>
          <a:bodyPr/>
          <a:lstStyle/>
          <a:p>
            <a:pPr algn="r" rtl="1"/>
            <a:r>
              <a:rPr lang="ar-SA" dirty="0"/>
              <a:t>الترويج</a:t>
            </a:r>
            <a:endParaRPr lang="ar-SA"/>
          </a:p>
        </p:txBody>
      </p:sp>
      <p:sp>
        <p:nvSpPr>
          <p:cNvPr id="20" name="Accent Bar"/>
          <p:cNvSpPr/>
          <p:nvPr/>
        </p:nvSpPr>
        <p:spPr>
          <a:xfrm>
            <a:off x="9601200" y="1600200"/>
            <a:ext cx="1752600" cy="68580"/>
          </a:xfrm>
          <a:prstGeom prst="rect">
            <a:avLst/>
          </a:prstGeom>
          <a:solidFill>
            <a:srgbClr val="C8A046"/>
          </a:solidFill>
          <a:ln>
            <a:noFill/>
          </a:ln>
        </p:spPr>
        <p:txBody>
          <a:bodyPr lIns="274320" tIns="182880" rIns="274320" bIns="182880" anchor="ctr">
            <a:normAutofit fontScale="25000" lnSpcReduction="20000"/>
          </a:bodyPr>
          <a:lstStyle/>
          <a:p>
            <a:endParaRPr lang="ar-SA"/>
          </a:p>
        </p:txBody>
      </p:sp>
      <p:sp>
        <p:nvSpPr>
          <p:cNvPr id="21" name="Ad Card"/>
          <p:cNvSpPr/>
          <p:nvPr/>
        </p:nvSpPr>
        <p:spPr>
          <a:xfrm>
            <a:off x="4267200" y="1905000"/>
            <a:ext cx="7086600" cy="2286000"/>
          </a:xfrm>
          <a:prstGeom prst="roundRect">
            <a:avLst/>
          </a:prstGeom>
          <a:solidFill>
            <a:srgbClr val="F2F5FA"/>
          </a:solidFill>
          <a:ln w="12700">
            <a:solidFill>
              <a:srgbClr val="D6DEEB"/>
            </a:solidFill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600" b="1">
                <a:solidFill>
                  <a:srgbClr val="3F4A5A"/>
                </a:solidFill>
              </a:rPr>
              <a:t>إعلان المنتج</a:t>
            </a:r>
            <a:endParaRPr lang="ar-SA"/>
          </a:p>
          <a:p>
            <a:pPr algn="r" rtl="1"/>
            <a:r>
              <a:rPr lang="ar-SA" sz="2400" b="1">
                <a:solidFill>
                  <a:srgbClr val="1F3864"/>
                </a:solidFill>
              </a:rPr>
              <a:t>امسح رمز الاستجابة لمشاهدة الإعلان على يوتيوب</a:t>
            </a:r>
            <a:endParaRPr lang="ar-SA"/>
          </a:p>
          <a:p>
            <a:pPr algn="r"/>
            <a:r>
              <a:rPr lang="en-US" sz="1600">
                <a:solidFill>
                  <a:srgbClr val="3F4A5A"/>
                </a:solidFill>
              </a:rPr>
              <a:t>youtu.be/JxTqVd0t1xE</a:t>
            </a:r>
            <a:endParaRPr lang="en-US"/>
          </a:p>
        </p:txBody>
      </p:sp>
      <p:pic>
        <p:nvPicPr>
          <p:cNvPr id="22" name="QR Code" descr="رمز استجابة سريعة لفيديو الإعلا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05000"/>
            <a:ext cx="2286000" cy="2286000"/>
          </a:xfrm>
          <a:prstGeom prst="rect">
            <a:avLst/>
          </a:prstGeom>
        </p:spPr>
      </p:pic>
      <p:sp>
        <p:nvSpPr>
          <p:cNvPr id="23" name="Takeaway"/>
          <p:cNvSpPr/>
          <p:nvPr/>
        </p:nvSpPr>
        <p:spPr>
          <a:xfrm>
            <a:off x="838200" y="4495800"/>
            <a:ext cx="10515600" cy="1143000"/>
          </a:xfrm>
          <a:prstGeom prst="roundRect">
            <a:avLst/>
          </a:prstGeom>
          <a:solidFill>
            <a:srgbClr val="1F3864"/>
          </a:solidFill>
          <a:ln>
            <a:noFill/>
          </a:ln>
        </p:spPr>
        <p:txBody>
          <a:bodyPr lIns="274320" tIns="182880" rIns="274320" bIns="182880" anchor="ctr">
            <a:normAutofit/>
          </a:bodyPr>
          <a:lstStyle/>
          <a:p>
            <a:pPr algn="r" rtl="1"/>
            <a:r>
              <a:rPr lang="ar-SA" sz="1800" b="1">
                <a:solidFill>
                  <a:srgbClr val="FFFFFF"/>
                </a:solidFill>
              </a:rPr>
              <a:t>الإعلان يركّز على المتعة والمشاركة، وهو ما يعزّز صورة المنتج لدى الشباب.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32783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192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PowerPoint Presentation</vt:lpstr>
      <vt:lpstr>"Discover the lighter side of life" </vt:lpstr>
      <vt:lpstr>سعر المنتج</vt:lpstr>
      <vt:lpstr>أماكن البيع</vt:lpstr>
      <vt:lpstr>الترويج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Maram Edris</dc:creator>
  <cp:lastModifiedBy>Maram Edris</cp:lastModifiedBy>
  <cp:revision>1</cp:revision>
  <dcterms:created xsi:type="dcterms:W3CDTF">2026-08-08T12:21:55Z</dcterms:created>
  <dcterms:modified xsi:type="dcterms:W3CDTF">2026-08-08T13:33:05Z</dcterms:modified>
</cp:coreProperties>
</file>