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29" r:id="rId6"/>
    <p:sldId id="633" r:id="rId7"/>
    <p:sldId id="717" r:id="rId8"/>
    <p:sldId id="718" r:id="rId9"/>
    <p:sldId id="674" r:id="rId10"/>
    <p:sldId id="719" r:id="rId11"/>
    <p:sldId id="720" r:id="rId12"/>
    <p:sldId id="680" r:id="rId13"/>
    <p:sldId id="737" r:id="rId14"/>
    <p:sldId id="681" r:id="rId15"/>
    <p:sldId id="682" r:id="rId16"/>
    <p:sldId id="721" r:id="rId17"/>
    <p:sldId id="722" r:id="rId18"/>
    <p:sldId id="732" r:id="rId19"/>
    <p:sldId id="733" r:id="rId20"/>
    <p:sldId id="723" r:id="rId21"/>
    <p:sldId id="724" r:id="rId22"/>
    <p:sldId id="725" r:id="rId23"/>
    <p:sldId id="684" r:id="rId24"/>
    <p:sldId id="685" r:id="rId25"/>
    <p:sldId id="687" r:id="rId26"/>
    <p:sldId id="728" r:id="rId27"/>
    <p:sldId id="689" r:id="rId28"/>
    <p:sldId id="691" r:id="rId29"/>
    <p:sldId id="692" r:id="rId30"/>
    <p:sldId id="694" r:id="rId31"/>
    <p:sldId id="738" r:id="rId32"/>
    <p:sldId id="698" r:id="rId33"/>
    <p:sldId id="700" r:id="rId34"/>
    <p:sldId id="701" r:id="rId35"/>
    <p:sldId id="706" r:id="rId36"/>
    <p:sldId id="739" r:id="rId37"/>
    <p:sldId id="707" r:id="rId38"/>
    <p:sldId id="709" r:id="rId39"/>
    <p:sldId id="710" r:id="rId40"/>
    <p:sldId id="711" r:id="rId41"/>
    <p:sldId id="712" r:id="rId42"/>
    <p:sldId id="714" r:id="rId43"/>
    <p:sldId id="734" r:id="rId44"/>
    <p:sldId id="735" r:id="rId45"/>
    <p:sldId id="715" r:id="rId46"/>
    <p:sldId id="716" r:id="rId47"/>
    <p:sldId id="676" r:id="rId48"/>
    <p:sldId id="736" r:id="rId49"/>
    <p:sldId id="597"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633"/>
            <p14:sldId id="717"/>
            <p14:sldId id="718"/>
            <p14:sldId id="674"/>
            <p14:sldId id="719"/>
            <p14:sldId id="720"/>
            <p14:sldId id="680"/>
            <p14:sldId id="737"/>
            <p14:sldId id="681"/>
            <p14:sldId id="682"/>
            <p14:sldId id="721"/>
            <p14:sldId id="722"/>
            <p14:sldId id="732"/>
            <p14:sldId id="733"/>
            <p14:sldId id="723"/>
            <p14:sldId id="724"/>
            <p14:sldId id="725"/>
            <p14:sldId id="684"/>
            <p14:sldId id="685"/>
            <p14:sldId id="687"/>
            <p14:sldId id="728"/>
            <p14:sldId id="689"/>
            <p14:sldId id="691"/>
            <p14:sldId id="692"/>
            <p14:sldId id="694"/>
            <p14:sldId id="738"/>
            <p14:sldId id="698"/>
            <p14:sldId id="700"/>
            <p14:sldId id="701"/>
            <p14:sldId id="706"/>
            <p14:sldId id="739"/>
            <p14:sldId id="707"/>
            <p14:sldId id="709"/>
            <p14:sldId id="710"/>
            <p14:sldId id="711"/>
            <p14:sldId id="712"/>
            <p14:sldId id="714"/>
            <p14:sldId id="734"/>
            <p14:sldId id="735"/>
            <p14:sldId id="715"/>
            <p14:sldId id="716"/>
            <p14:sldId id="676"/>
            <p14:sldId id="736"/>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71" d="100"/>
          <a:sy n="71" d="100"/>
        </p:scale>
        <p:origin x="64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4.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3576620"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Strategic Staffing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263679" cy="400110"/>
          </a:xfrm>
          <a:prstGeom prst="rect">
            <a:avLst/>
          </a:prstGeom>
          <a:noFill/>
        </p:spPr>
        <p:txBody>
          <a:bodyPr wrap="none" rtlCol="0">
            <a:spAutoFit/>
          </a:bodyPr>
          <a:lstStyle/>
          <a:p>
            <a:r>
              <a:rPr lang="en-US" sz="2000" dirty="0">
                <a:latin typeface="Alexandria" charset="0"/>
                <a:cs typeface="Alexandria" charset="0"/>
              </a:rPr>
              <a:t>Week Six</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xmlns="" id="{7DB3554E-EB1F-4BEA-A4E2-2AA9758249CA}"/>
              </a:ext>
            </a:extLst>
          </p:cNvPr>
          <p:cNvSpPr txBox="1"/>
          <p:nvPr/>
        </p:nvSpPr>
        <p:spPr>
          <a:xfrm>
            <a:off x="0" y="108035"/>
            <a:ext cx="12192000"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cs typeface="+mj-cs"/>
              </a:rPr>
              <a:t>Learning Outcome</a:t>
            </a:r>
          </a:p>
        </p:txBody>
      </p:sp>
      <p:grpSp>
        <p:nvGrpSpPr>
          <p:cNvPr id="384" name="Group 383">
            <a:extLst>
              <a:ext uri="{FF2B5EF4-FFF2-40B4-BE49-F238E27FC236}">
                <a16:creationId xmlns:a16="http://schemas.microsoft.com/office/drawing/2014/main" xmlns="" id="{E491DA3A-021F-4620-804B-B49B45C093B1}"/>
              </a:ext>
            </a:extLst>
          </p:cNvPr>
          <p:cNvGrpSpPr/>
          <p:nvPr/>
        </p:nvGrpSpPr>
        <p:grpSpPr>
          <a:xfrm>
            <a:off x="1362449" y="929874"/>
            <a:ext cx="10000315" cy="5308697"/>
            <a:chOff x="1362450" y="929873"/>
            <a:chExt cx="9521640" cy="5341799"/>
          </a:xfrm>
        </p:grpSpPr>
        <p:grpSp>
          <p:nvGrpSpPr>
            <p:cNvPr id="385" name="Group 384">
              <a:extLst>
                <a:ext uri="{FF2B5EF4-FFF2-40B4-BE49-F238E27FC236}">
                  <a16:creationId xmlns:a16="http://schemas.microsoft.com/office/drawing/2014/main" xmlns="" id="{0025845F-1E03-46BC-B863-ECCB9E9F46B5}"/>
                </a:ext>
              </a:extLst>
            </p:cNvPr>
            <p:cNvGrpSpPr/>
            <p:nvPr/>
          </p:nvGrpSpPr>
          <p:grpSpPr>
            <a:xfrm>
              <a:off x="1362450" y="929873"/>
              <a:ext cx="9521640" cy="964504"/>
              <a:chOff x="1250206" y="1252603"/>
              <a:chExt cx="9521640" cy="964504"/>
            </a:xfrm>
          </p:grpSpPr>
          <p:grpSp>
            <p:nvGrpSpPr>
              <p:cNvPr id="410" name="Group 409">
                <a:extLst>
                  <a:ext uri="{FF2B5EF4-FFF2-40B4-BE49-F238E27FC236}">
                    <a16:creationId xmlns:a16="http://schemas.microsoft.com/office/drawing/2014/main" xmlns="" id="{E0EFA31F-A4D2-4E5C-8287-A2E8D579C6BB}"/>
                  </a:ext>
                </a:extLst>
              </p:cNvPr>
              <p:cNvGrpSpPr/>
              <p:nvPr/>
            </p:nvGrpSpPr>
            <p:grpSpPr>
              <a:xfrm>
                <a:off x="1250206" y="1252603"/>
                <a:ext cx="9467100" cy="964504"/>
                <a:chOff x="1250206" y="1252603"/>
                <a:chExt cx="9467100" cy="964504"/>
              </a:xfrm>
            </p:grpSpPr>
            <p:sp>
              <p:nvSpPr>
                <p:cNvPr id="415" name="Rectangle 414">
                  <a:extLst>
                    <a:ext uri="{FF2B5EF4-FFF2-40B4-BE49-F238E27FC236}">
                      <a16:creationId xmlns:a16="http://schemas.microsoft.com/office/drawing/2014/main" xmlns="" id="{3151DC32-750A-49A4-AB53-8A7B3C1034BA}"/>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6" name="Rectangle 415">
                  <a:extLst>
                    <a:ext uri="{FF2B5EF4-FFF2-40B4-BE49-F238E27FC236}">
                      <a16:creationId xmlns:a16="http://schemas.microsoft.com/office/drawing/2014/main" xmlns="" id="{F83E3677-46A5-477E-98B2-2DE0106630EC}"/>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7" name="Hexagon 416">
                  <a:extLst>
                    <a:ext uri="{FF2B5EF4-FFF2-40B4-BE49-F238E27FC236}">
                      <a16:creationId xmlns:a16="http://schemas.microsoft.com/office/drawing/2014/main" xmlns="" id="{8DCE10EC-4A42-414C-9271-7F7B6D7EA3CE}"/>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11" name="TextBox 410">
                <a:extLst>
                  <a:ext uri="{FF2B5EF4-FFF2-40B4-BE49-F238E27FC236}">
                    <a16:creationId xmlns:a16="http://schemas.microsoft.com/office/drawing/2014/main" xmlns="" id="{F12E7D4E-E290-4F0C-9C4C-ABE907E5EAFA}"/>
                  </a:ext>
                </a:extLst>
              </p:cNvPr>
              <p:cNvSpPr txBox="1"/>
              <p:nvPr/>
            </p:nvSpPr>
            <p:spPr>
              <a:xfrm>
                <a:off x="4780430" y="1357932"/>
                <a:ext cx="5991416" cy="707886"/>
              </a:xfrm>
              <a:prstGeom prst="rect">
                <a:avLst/>
              </a:prstGeom>
              <a:noFill/>
            </p:spPr>
            <p:txBody>
              <a:bodyPr wrap="square" rtlCol="0">
                <a:spAutoFit/>
              </a:bodyPr>
              <a:lstStyle/>
              <a:p>
                <a:pPr lvl="0">
                  <a:defRPr/>
                </a:pPr>
                <a:r>
                  <a:rPr lang="en-US" sz="2000" dirty="0">
                    <a:latin typeface="Alexandria"/>
                  </a:rPr>
                  <a:t>Understand the strategic issues associated with recruiting employees</a:t>
                </a:r>
                <a:endParaRPr kumimoji="0" lang="en-US" sz="2000" i="0" u="none" strike="noStrike" kern="1200" cap="none" spc="0" normalizeH="0" baseline="0" noProof="0" dirty="0">
                  <a:ln>
                    <a:noFill/>
                  </a:ln>
                  <a:effectLst/>
                  <a:uLnTx/>
                  <a:uFillTx/>
                  <a:latin typeface="Alexandria"/>
                </a:endParaRPr>
              </a:p>
            </p:txBody>
          </p:sp>
          <p:sp>
            <p:nvSpPr>
              <p:cNvPr id="413" name="TextBox 412">
                <a:extLst>
                  <a:ext uri="{FF2B5EF4-FFF2-40B4-BE49-F238E27FC236}">
                    <a16:creationId xmlns:a16="http://schemas.microsoft.com/office/drawing/2014/main" xmlns="" id="{96AC926A-E4B9-45F4-8E9A-E36AACD87F37}"/>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01</a:t>
                </a:r>
              </a:p>
            </p:txBody>
          </p:sp>
        </p:grpSp>
        <p:grpSp>
          <p:nvGrpSpPr>
            <p:cNvPr id="386" name="Group 385">
              <a:extLst>
                <a:ext uri="{FF2B5EF4-FFF2-40B4-BE49-F238E27FC236}">
                  <a16:creationId xmlns:a16="http://schemas.microsoft.com/office/drawing/2014/main" xmlns="" id="{4339CB72-8D61-402A-B385-845E7AF2A316}"/>
                </a:ext>
              </a:extLst>
            </p:cNvPr>
            <p:cNvGrpSpPr/>
            <p:nvPr/>
          </p:nvGrpSpPr>
          <p:grpSpPr>
            <a:xfrm>
              <a:off x="1362450" y="2371919"/>
              <a:ext cx="9521640" cy="964504"/>
              <a:chOff x="1250206" y="1252603"/>
              <a:chExt cx="9521640" cy="964504"/>
            </a:xfrm>
          </p:grpSpPr>
          <p:grpSp>
            <p:nvGrpSpPr>
              <p:cNvPr id="403" name="Group 402">
                <a:extLst>
                  <a:ext uri="{FF2B5EF4-FFF2-40B4-BE49-F238E27FC236}">
                    <a16:creationId xmlns:a16="http://schemas.microsoft.com/office/drawing/2014/main" xmlns="" id="{D8A4C06D-4382-49FF-92AE-A36CED782558}"/>
                  </a:ext>
                </a:extLst>
              </p:cNvPr>
              <p:cNvGrpSpPr/>
              <p:nvPr/>
            </p:nvGrpSpPr>
            <p:grpSpPr>
              <a:xfrm>
                <a:off x="1250206" y="1252603"/>
                <a:ext cx="9467100" cy="964504"/>
                <a:chOff x="1250206" y="1252603"/>
                <a:chExt cx="9467100" cy="964504"/>
              </a:xfrm>
            </p:grpSpPr>
            <p:sp>
              <p:nvSpPr>
                <p:cNvPr id="407" name="Rectangle 406">
                  <a:extLst>
                    <a:ext uri="{FF2B5EF4-FFF2-40B4-BE49-F238E27FC236}">
                      <a16:creationId xmlns:a16="http://schemas.microsoft.com/office/drawing/2014/main" xmlns="" id="{E42557AC-61DB-4EC5-BB01-04FCA784FDB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8" name="Rectangle 407">
                  <a:extLst>
                    <a:ext uri="{FF2B5EF4-FFF2-40B4-BE49-F238E27FC236}">
                      <a16:creationId xmlns:a16="http://schemas.microsoft.com/office/drawing/2014/main" xmlns="" id="{28A53185-5A10-41B4-B039-D4C911E8A3B6}"/>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9" name="Hexagon 408">
                  <a:extLst>
                    <a:ext uri="{FF2B5EF4-FFF2-40B4-BE49-F238E27FC236}">
                      <a16:creationId xmlns:a16="http://schemas.microsoft.com/office/drawing/2014/main" xmlns="" id="{729FAECD-4E43-451B-9030-AA165C128030}"/>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04" name="TextBox 403">
                <a:extLst>
                  <a:ext uri="{FF2B5EF4-FFF2-40B4-BE49-F238E27FC236}">
                    <a16:creationId xmlns:a16="http://schemas.microsoft.com/office/drawing/2014/main" xmlns="" id="{A8645454-A1B0-4F02-B322-E7E45673A4BB}"/>
                  </a:ext>
                </a:extLst>
              </p:cNvPr>
              <p:cNvSpPr txBox="1"/>
              <p:nvPr/>
            </p:nvSpPr>
            <p:spPr>
              <a:xfrm>
                <a:off x="4780430" y="1372392"/>
                <a:ext cx="5991416" cy="707886"/>
              </a:xfrm>
              <a:prstGeom prst="rect">
                <a:avLst/>
              </a:prstGeom>
              <a:noFill/>
            </p:spPr>
            <p:txBody>
              <a:bodyPr wrap="square" rtlCol="0">
                <a:spAutoFit/>
              </a:bodyPr>
              <a:lstStyle/>
              <a:p>
                <a:pPr lvl="0">
                  <a:defRPr/>
                </a:pPr>
                <a:r>
                  <a:rPr lang="en-US" sz="2000" dirty="0">
                    <a:latin typeface="Alexandria"/>
                  </a:rPr>
                  <a:t>Understand the relative advantages of the various means of assessing job candidates</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406" name="TextBox 405">
                <a:extLst>
                  <a:ext uri="{FF2B5EF4-FFF2-40B4-BE49-F238E27FC236}">
                    <a16:creationId xmlns:a16="http://schemas.microsoft.com/office/drawing/2014/main" xmlns="" id="{FE38FD99-9FE2-4594-B693-042C7130886B}"/>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02</a:t>
                </a:r>
              </a:p>
            </p:txBody>
          </p:sp>
        </p:grpSp>
        <p:grpSp>
          <p:nvGrpSpPr>
            <p:cNvPr id="387" name="Group 386">
              <a:extLst>
                <a:ext uri="{FF2B5EF4-FFF2-40B4-BE49-F238E27FC236}">
                  <a16:creationId xmlns:a16="http://schemas.microsoft.com/office/drawing/2014/main" xmlns="" id="{A21482E0-F5BC-4987-A7A7-16DDB118F72F}"/>
                </a:ext>
              </a:extLst>
            </p:cNvPr>
            <p:cNvGrpSpPr/>
            <p:nvPr/>
          </p:nvGrpSpPr>
          <p:grpSpPr>
            <a:xfrm>
              <a:off x="1362450" y="3774481"/>
              <a:ext cx="9521640" cy="1015663"/>
              <a:chOff x="1250206" y="1213119"/>
              <a:chExt cx="9521640" cy="1015663"/>
            </a:xfrm>
          </p:grpSpPr>
          <p:grpSp>
            <p:nvGrpSpPr>
              <p:cNvPr id="396" name="Group 395">
                <a:extLst>
                  <a:ext uri="{FF2B5EF4-FFF2-40B4-BE49-F238E27FC236}">
                    <a16:creationId xmlns:a16="http://schemas.microsoft.com/office/drawing/2014/main" xmlns="" id="{CB4C36C3-52E2-4FA4-98F5-FCEB3AEC8E2B}"/>
                  </a:ext>
                </a:extLst>
              </p:cNvPr>
              <p:cNvGrpSpPr/>
              <p:nvPr/>
            </p:nvGrpSpPr>
            <p:grpSpPr>
              <a:xfrm>
                <a:off x="1250206" y="1252603"/>
                <a:ext cx="9467100" cy="964504"/>
                <a:chOff x="1250206" y="1252603"/>
                <a:chExt cx="9467100" cy="964504"/>
              </a:xfrm>
            </p:grpSpPr>
            <p:sp>
              <p:nvSpPr>
                <p:cNvPr id="400" name="Rectangle 399">
                  <a:extLst>
                    <a:ext uri="{FF2B5EF4-FFF2-40B4-BE49-F238E27FC236}">
                      <a16:creationId xmlns:a16="http://schemas.microsoft.com/office/drawing/2014/main" xmlns="" id="{71C0B54D-4B88-44BE-A021-B62A77EFB985}"/>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1" name="Rectangle 400">
                  <a:extLst>
                    <a:ext uri="{FF2B5EF4-FFF2-40B4-BE49-F238E27FC236}">
                      <a16:creationId xmlns:a16="http://schemas.microsoft.com/office/drawing/2014/main" xmlns="" id="{1E377603-B09E-43A5-ABEE-CA71EC55DB4F}"/>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2" name="Hexagon 401">
                  <a:extLst>
                    <a:ext uri="{FF2B5EF4-FFF2-40B4-BE49-F238E27FC236}">
                      <a16:creationId xmlns:a16="http://schemas.microsoft.com/office/drawing/2014/main" xmlns="" id="{2E29A2EF-4D39-4E0D-9080-D46CAEFAFA4D}"/>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7" name="TextBox 396">
                <a:extLst>
                  <a:ext uri="{FF2B5EF4-FFF2-40B4-BE49-F238E27FC236}">
                    <a16:creationId xmlns:a16="http://schemas.microsoft.com/office/drawing/2014/main" xmlns="" id="{0B7852DD-0BFF-4E65-8060-ED460CB81716}"/>
                  </a:ext>
                </a:extLst>
              </p:cNvPr>
              <p:cNvSpPr txBox="1"/>
              <p:nvPr/>
            </p:nvSpPr>
            <p:spPr>
              <a:xfrm>
                <a:off x="4776450" y="1213119"/>
                <a:ext cx="5995396" cy="1015663"/>
              </a:xfrm>
              <a:prstGeom prst="rect">
                <a:avLst/>
              </a:prstGeom>
              <a:noFill/>
            </p:spPr>
            <p:txBody>
              <a:bodyPr wrap="square" rtlCol="0">
                <a:spAutoFit/>
              </a:bodyPr>
              <a:lstStyle/>
              <a:p>
                <a:pPr lvl="0">
                  <a:defRPr/>
                </a:pPr>
                <a:endParaRPr lang="en-US" sz="2000" dirty="0">
                  <a:latin typeface="Alexandria"/>
                </a:endParaRPr>
              </a:p>
              <a:p>
                <a:pPr lvl="0">
                  <a:defRPr/>
                </a:pPr>
                <a:r>
                  <a:rPr lang="en-US" sz="2000" dirty="0">
                    <a:latin typeface="Alexandria"/>
                  </a:rPr>
                  <a:t>Gain an awareness of the legal, economic, social, and political ramifications of foreign workers</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399" name="TextBox 398">
                <a:extLst>
                  <a:ext uri="{FF2B5EF4-FFF2-40B4-BE49-F238E27FC236}">
                    <a16:creationId xmlns:a16="http://schemas.microsoft.com/office/drawing/2014/main" xmlns="" id="{6868B0FC-EEFA-4A54-89A6-769268728640}"/>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03</a:t>
                </a:r>
              </a:p>
            </p:txBody>
          </p:sp>
        </p:grpSp>
        <p:grpSp>
          <p:nvGrpSpPr>
            <p:cNvPr id="388" name="Group 387">
              <a:extLst>
                <a:ext uri="{FF2B5EF4-FFF2-40B4-BE49-F238E27FC236}">
                  <a16:creationId xmlns:a16="http://schemas.microsoft.com/office/drawing/2014/main" xmlns="" id="{AA276188-ED93-45D3-904F-DE21B6EF9E29}"/>
                </a:ext>
              </a:extLst>
            </p:cNvPr>
            <p:cNvGrpSpPr/>
            <p:nvPr/>
          </p:nvGrpSpPr>
          <p:grpSpPr>
            <a:xfrm>
              <a:off x="1362450" y="5256009"/>
              <a:ext cx="9467100" cy="1015663"/>
              <a:chOff x="1250206" y="1252602"/>
              <a:chExt cx="9467100" cy="1015663"/>
            </a:xfrm>
          </p:grpSpPr>
          <p:grpSp>
            <p:nvGrpSpPr>
              <p:cNvPr id="389" name="Group 388">
                <a:extLst>
                  <a:ext uri="{FF2B5EF4-FFF2-40B4-BE49-F238E27FC236}">
                    <a16:creationId xmlns:a16="http://schemas.microsoft.com/office/drawing/2014/main" xmlns="" id="{45BAA5AF-58CC-402F-931C-717F4409CA14}"/>
                  </a:ext>
                </a:extLst>
              </p:cNvPr>
              <p:cNvGrpSpPr/>
              <p:nvPr/>
            </p:nvGrpSpPr>
            <p:grpSpPr>
              <a:xfrm>
                <a:off x="1250206" y="1252603"/>
                <a:ext cx="9467100" cy="964504"/>
                <a:chOff x="1250206" y="1252603"/>
                <a:chExt cx="9467100" cy="964504"/>
              </a:xfrm>
            </p:grpSpPr>
            <p:sp>
              <p:nvSpPr>
                <p:cNvPr id="393" name="Rectangle 392">
                  <a:extLst>
                    <a:ext uri="{FF2B5EF4-FFF2-40B4-BE49-F238E27FC236}">
                      <a16:creationId xmlns:a16="http://schemas.microsoft.com/office/drawing/2014/main" xmlns="" id="{2816420A-19E1-4BC5-9577-5A465C7F4DD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4" name="Rectangle 393">
                  <a:extLst>
                    <a:ext uri="{FF2B5EF4-FFF2-40B4-BE49-F238E27FC236}">
                      <a16:creationId xmlns:a16="http://schemas.microsoft.com/office/drawing/2014/main" xmlns="" id="{E91F1D0C-838D-4639-A27F-9E353D43D568}"/>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5" name="Hexagon 394">
                  <a:extLst>
                    <a:ext uri="{FF2B5EF4-FFF2-40B4-BE49-F238E27FC236}">
                      <a16:creationId xmlns:a16="http://schemas.microsoft.com/office/drawing/2014/main" xmlns="" id="{0562CD1C-7108-49A5-83C5-B2044EF6858E}"/>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0" name="TextBox 389">
                <a:extLst>
                  <a:ext uri="{FF2B5EF4-FFF2-40B4-BE49-F238E27FC236}">
                    <a16:creationId xmlns:a16="http://schemas.microsoft.com/office/drawing/2014/main" xmlns="" id="{C4AB7D0F-A27F-4543-9F41-96B831E85BFF}"/>
                  </a:ext>
                </a:extLst>
              </p:cNvPr>
              <p:cNvSpPr txBox="1"/>
              <p:nvPr/>
            </p:nvSpPr>
            <p:spPr>
              <a:xfrm>
                <a:off x="4761315" y="1252602"/>
                <a:ext cx="5955991" cy="1015663"/>
              </a:xfrm>
              <a:prstGeom prst="rect">
                <a:avLst/>
              </a:prstGeom>
              <a:noFill/>
            </p:spPr>
            <p:txBody>
              <a:bodyPr wrap="square" rtlCol="0">
                <a:spAutoFit/>
              </a:bodyPr>
              <a:lstStyle/>
              <a:p>
                <a:pPr lvl="0">
                  <a:defRPr/>
                </a:pPr>
                <a:r>
                  <a:rPr lang="en-US" sz="2000" dirty="0">
                    <a:latin typeface="Alexandria"/>
                  </a:rPr>
                  <a:t>Describe the processes of employment branding and candidate relationship management and the benefits they provide to employers</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392" name="TextBox 391">
                <a:extLst>
                  <a:ext uri="{FF2B5EF4-FFF2-40B4-BE49-F238E27FC236}">
                    <a16:creationId xmlns:a16="http://schemas.microsoft.com/office/drawing/2014/main" xmlns="" id="{C548C040-15C0-4BC6-AC64-24E75F72C58E}"/>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04</a:t>
                </a:r>
              </a:p>
            </p:txBody>
          </p:sp>
        </p:grpSp>
      </p:grpSp>
    </p:spTree>
    <p:extLst>
      <p:ext uri="{BB962C8B-B14F-4D97-AF65-F5344CB8AC3E}">
        <p14:creationId xmlns:p14="http://schemas.microsoft.com/office/powerpoint/2010/main" val="1100114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862322"/>
          </a:xfrm>
          <a:prstGeom prst="rect">
            <a:avLst/>
          </a:prstGeom>
          <a:noFill/>
        </p:spPr>
        <p:txBody>
          <a:bodyPr wrap="square" rtlCol="0">
            <a:spAutoFit/>
          </a:bodyPr>
          <a:lstStyle/>
          <a:p>
            <a:r>
              <a:rPr lang="en-US" sz="2000" b="1" dirty="0">
                <a:solidFill>
                  <a:srgbClr val="C00000"/>
                </a:solidFill>
                <a:latin typeface="Alexandria"/>
              </a:rPr>
              <a:t>Staffing decisions impact success:</a:t>
            </a:r>
            <a:r>
              <a:rPr lang="en-US" sz="2000" dirty="0">
                <a:latin typeface="Alexandria"/>
              </a:rPr>
              <a:t> Choosing the right people is crucial for an organization's performance. Poor hiring choices can lead to high turnover and significant costs.</a:t>
            </a:r>
          </a:p>
          <a:p>
            <a:r>
              <a:rPr lang="en-US" sz="2000" b="1" dirty="0">
                <a:solidFill>
                  <a:srgbClr val="C00000"/>
                </a:solidFill>
                <a:latin typeface="Alexandria"/>
              </a:rPr>
              <a:t>Strategic staffing matters: </a:t>
            </a:r>
            <a:r>
              <a:rPr lang="en-US" sz="2000" dirty="0">
                <a:latin typeface="Alexandria"/>
              </a:rPr>
              <a:t>Organizations need to consider various factors like company culture, job types, and industry trends when developing their staffing strategy.</a:t>
            </a:r>
          </a:p>
          <a:p>
            <a:r>
              <a:rPr lang="en-US" sz="2000" b="1" dirty="0">
                <a:solidFill>
                  <a:srgbClr val="C00000"/>
                </a:solidFill>
                <a:latin typeface="Alexandria"/>
              </a:rPr>
              <a:t>Service sector focus: </a:t>
            </a:r>
            <a:r>
              <a:rPr lang="en-US" sz="2000" dirty="0">
                <a:latin typeface="Alexandria"/>
              </a:rPr>
              <a:t>In service industries with high turnover and skill requirements, strategic staffing is even more important to attract and retain qualified employees.</a:t>
            </a:r>
          </a:p>
          <a:p>
            <a:r>
              <a:rPr lang="en-US" sz="2000" b="1" dirty="0">
                <a:solidFill>
                  <a:srgbClr val="C00000"/>
                </a:solidFill>
                <a:latin typeface="Alexandria"/>
              </a:rPr>
              <a:t>Beyond skills: </a:t>
            </a:r>
            <a:r>
              <a:rPr lang="en-US" sz="2000" dirty="0">
                <a:latin typeface="Alexandria"/>
              </a:rPr>
              <a:t>While technical skills are necessary, a good fit with the company culture is essential for high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Staffing</a:t>
            </a:r>
            <a:endParaRPr lang="en-US" sz="2400" b="1" dirty="0">
              <a:latin typeface="Alexandria"/>
              <a:cs typeface="Alexandria" charset="0"/>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7" y="1685495"/>
            <a:ext cx="10632867" cy="3170099"/>
          </a:xfrm>
          <a:prstGeom prst="rect">
            <a:avLst/>
          </a:prstGeom>
          <a:noFill/>
        </p:spPr>
        <p:txBody>
          <a:bodyPr wrap="square" rtlCol="0">
            <a:spAutoFit/>
          </a:bodyPr>
          <a:lstStyle/>
          <a:p>
            <a:endParaRPr lang="en-US" sz="2000" b="1" dirty="0">
              <a:solidFill>
                <a:srgbClr val="C00000"/>
              </a:solidFill>
              <a:latin typeface="Alexandria"/>
            </a:endParaRPr>
          </a:p>
          <a:p>
            <a:r>
              <a:rPr lang="en-US" sz="2000" b="1" dirty="0">
                <a:solidFill>
                  <a:srgbClr val="C00000"/>
                </a:solidFill>
                <a:latin typeface="Alexandria"/>
              </a:rPr>
              <a:t>Introduction:</a:t>
            </a:r>
            <a:endParaRPr lang="en-US" sz="2000" dirty="0">
              <a:solidFill>
                <a:srgbClr val="C00000"/>
              </a:solidFill>
              <a:latin typeface="Alexandria"/>
            </a:endParaRPr>
          </a:p>
          <a:p>
            <a:pPr lvl="0"/>
            <a:r>
              <a:rPr lang="en-US" sz="2000" dirty="0">
                <a:latin typeface="Alexandria"/>
              </a:rPr>
              <a:t>Kroger Co., the nation's largest supermarket chain, employs over 200,000 people across 1,400 stores.</a:t>
            </a:r>
          </a:p>
          <a:p>
            <a:pPr lvl="0"/>
            <a:endParaRPr lang="en-US" sz="2000" dirty="0">
              <a:latin typeface="Alexandria"/>
            </a:endParaRPr>
          </a:p>
          <a:p>
            <a:r>
              <a:rPr lang="en-US" sz="2000" b="1" dirty="0">
                <a:solidFill>
                  <a:srgbClr val="C00000"/>
                </a:solidFill>
                <a:latin typeface="Alexandria"/>
              </a:rPr>
              <a:t>Challenge:</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Kroger faced difficulties in hiring and retaining qualified customer service employees.</a:t>
            </a:r>
          </a:p>
          <a:p>
            <a:pPr marL="342900" lvl="0" indent="-342900">
              <a:buFont typeface="Arial" panose="020B0604020202020204" pitchFamily="34" charset="0"/>
              <a:buChar char="•"/>
            </a:pPr>
            <a:r>
              <a:rPr lang="en-US" sz="2000" dirty="0">
                <a:latin typeface="Alexandria"/>
              </a:rPr>
              <a:t>Their traditional interview process was time-consuming and resource-intensive.</a:t>
            </a:r>
          </a:p>
          <a:p>
            <a:pPr marL="342900" lvl="0" indent="-342900">
              <a:buFont typeface="Arial" panose="020B0604020202020204" pitchFamily="34" charset="0"/>
              <a:buChar char="•"/>
            </a:pPr>
            <a:r>
              <a:rPr lang="en-US" sz="2000" dirty="0">
                <a:latin typeface="Alexandria"/>
              </a:rPr>
              <a:t>They needed a more efficient and cost-effective hiring system.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Kroger Supermarkets: Streamlining Strategic Staffing</a:t>
            </a:r>
            <a:endParaRPr lang="en-US" sz="24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8850" y="4476764"/>
            <a:ext cx="1562100" cy="1409700"/>
          </a:xfrm>
          <a:prstGeom prst="rect">
            <a:avLst/>
          </a:prstGeom>
        </p:spPr>
      </p:pic>
    </p:spTree>
    <p:extLst>
      <p:ext uri="{BB962C8B-B14F-4D97-AF65-F5344CB8AC3E}">
        <p14:creationId xmlns:p14="http://schemas.microsoft.com/office/powerpoint/2010/main" val="3563096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7" y="1685495"/>
            <a:ext cx="10632867" cy="2554545"/>
          </a:xfrm>
          <a:prstGeom prst="rect">
            <a:avLst/>
          </a:prstGeom>
          <a:noFill/>
        </p:spPr>
        <p:txBody>
          <a:bodyPr wrap="square" rtlCol="0">
            <a:spAutoFit/>
          </a:bodyPr>
          <a:lstStyle/>
          <a:p>
            <a:endParaRPr lang="en-US" sz="2000" b="1" dirty="0">
              <a:solidFill>
                <a:srgbClr val="C00000"/>
              </a:solidFill>
              <a:latin typeface="Alexandria"/>
            </a:endParaRPr>
          </a:p>
          <a:p>
            <a:r>
              <a:rPr lang="en-US" sz="2000" b="1" dirty="0">
                <a:solidFill>
                  <a:srgbClr val="C00000"/>
                </a:solidFill>
                <a:latin typeface="Alexandria"/>
              </a:rPr>
              <a:t>Solution:</a:t>
            </a:r>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Kroger developed a computer-based, self-administered employee selection system.</a:t>
            </a:r>
          </a:p>
          <a:p>
            <a:pPr marL="342900" lvl="0" indent="-342900">
              <a:buFont typeface="Arial" panose="020B0604020202020204" pitchFamily="34" charset="0"/>
              <a:buChar char="•"/>
            </a:pPr>
            <a:r>
              <a:rPr lang="en-US" sz="2000" dirty="0">
                <a:latin typeface="Alexandria"/>
              </a:rPr>
              <a:t>This system used a customer survey to create an "employability index" that evaluated applicants' skills and attitudes relevant to customer service.</a:t>
            </a:r>
          </a:p>
          <a:p>
            <a:pPr marL="342900" lvl="0" indent="-342900">
              <a:buFont typeface="Arial" panose="020B0604020202020204" pitchFamily="34" charset="0"/>
              <a:buChar char="•"/>
            </a:pPr>
            <a:r>
              <a:rPr lang="en-US" sz="2000" dirty="0">
                <a:latin typeface="Alexandria"/>
              </a:rPr>
              <a:t>The online, interactive interview provided a recommendation on whether to offer a job.</a:t>
            </a:r>
          </a:p>
          <a:p>
            <a:pPr marL="342900" lvl="0" indent="-342900">
              <a:buFont typeface="Arial" panose="020B0604020202020204" pitchFamily="34" charset="0"/>
              <a:buChar char="•"/>
            </a:pPr>
            <a:r>
              <a:rPr lang="en-US" sz="2000" dirty="0">
                <a:latin typeface="Alexandria"/>
              </a:rPr>
              <a:t>This approach aimed to improve both effectiveness (hiring the right people) and efficiency (reducing time and costs).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Kroger Supermarkets: Streamlining Strategic Staffing</a:t>
            </a:r>
            <a:endParaRPr lang="en-US" sz="24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8850" y="4476764"/>
            <a:ext cx="1562100" cy="1409700"/>
          </a:xfrm>
          <a:prstGeom prst="rect">
            <a:avLst/>
          </a:prstGeom>
        </p:spPr>
      </p:pic>
    </p:spTree>
    <p:extLst>
      <p:ext uri="{BB962C8B-B14F-4D97-AF65-F5344CB8AC3E}">
        <p14:creationId xmlns:p14="http://schemas.microsoft.com/office/powerpoint/2010/main" val="286913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7545" y="2130078"/>
            <a:ext cx="10141862" cy="2862322"/>
          </a:xfrm>
          <a:prstGeom prst="rect">
            <a:avLst/>
          </a:prstGeom>
          <a:noFill/>
        </p:spPr>
        <p:txBody>
          <a:bodyPr wrap="square" rtlCol="0">
            <a:spAutoFit/>
          </a:bodyPr>
          <a:lstStyle/>
          <a:p>
            <a:r>
              <a:rPr lang="en-US" sz="2000" b="1" dirty="0">
                <a:solidFill>
                  <a:srgbClr val="C00000"/>
                </a:solidFill>
                <a:latin typeface="Alexandria"/>
              </a:rPr>
              <a:t>Temporary Employees:</a:t>
            </a:r>
          </a:p>
          <a:p>
            <a:endParaRPr lang="en-US" sz="2000" dirty="0">
              <a:latin typeface="Alexandria"/>
            </a:endParaRPr>
          </a:p>
          <a:p>
            <a:r>
              <a:rPr lang="en-US" sz="2000" b="1" dirty="0">
                <a:solidFill>
                  <a:srgbClr val="C00000"/>
                </a:solidFill>
                <a:latin typeface="Alexandria"/>
              </a:rPr>
              <a:t>Pros:</a:t>
            </a:r>
            <a:r>
              <a:rPr lang="en-US" sz="2000" dirty="0">
                <a:solidFill>
                  <a:srgbClr val="C00000"/>
                </a:solidFill>
                <a:latin typeface="Alexandria"/>
              </a:rPr>
              <a:t> </a:t>
            </a:r>
            <a:r>
              <a:rPr lang="en-US" sz="2000" dirty="0">
                <a:latin typeface="Alexandria"/>
              </a:rPr>
              <a:t>More flexible for employers, lower cost during slow periods, staffing agencies handle some HR burdens.</a:t>
            </a:r>
          </a:p>
          <a:p>
            <a:r>
              <a:rPr lang="en-US" sz="2000" b="1" dirty="0">
                <a:solidFill>
                  <a:srgbClr val="C00000"/>
                </a:solidFill>
                <a:latin typeface="Alexandria"/>
              </a:rPr>
              <a:t>Cons:</a:t>
            </a:r>
            <a:r>
              <a:rPr lang="en-US" sz="2000" dirty="0">
                <a:solidFill>
                  <a:srgbClr val="C00000"/>
                </a:solidFill>
                <a:latin typeface="Alexandria"/>
              </a:rPr>
              <a:t> </a:t>
            </a:r>
            <a:r>
              <a:rPr lang="en-US" sz="2000" dirty="0">
                <a:latin typeface="Alexandria"/>
              </a:rPr>
              <a:t>Often cost more per hour than permanent staff, no benefits, potential legal issues around employee classification.</a:t>
            </a:r>
          </a:p>
          <a:p>
            <a:endParaRPr lang="en-US" sz="2000" dirty="0">
              <a:latin typeface="Alexandria"/>
            </a:endParaRPr>
          </a:p>
          <a:p>
            <a:r>
              <a:rPr lang="en-US" sz="2000" b="1" dirty="0">
                <a:solidFill>
                  <a:srgbClr val="C00000"/>
                </a:solidFill>
                <a:latin typeface="Alexandria"/>
              </a:rPr>
              <a:t>The use of temporary workers is on the rise, with entire industries dedicated to them.</a:t>
            </a:r>
            <a:r>
              <a:rPr lang="en-US" sz="2000" dirty="0">
                <a:solidFill>
                  <a:srgbClr val="C00000"/>
                </a:solidFill>
                <a:latin typeface="Alexandria"/>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07545" y="854498"/>
            <a:ext cx="9415557" cy="830997"/>
          </a:xfrm>
          <a:prstGeom prst="rect">
            <a:avLst/>
          </a:prstGeom>
          <a:noFill/>
        </p:spPr>
        <p:txBody>
          <a:bodyPr wrap="square" rtlCol="0">
            <a:spAutoFit/>
          </a:bodyPr>
          <a:lstStyle/>
          <a:p>
            <a:pPr algn="ctr"/>
            <a:r>
              <a:rPr lang="en-US" sz="2400" dirty="0">
                <a:latin typeface="Alexandria"/>
              </a:rPr>
              <a:t>	</a:t>
            </a:r>
            <a:r>
              <a:rPr lang="en-US" sz="2400" b="1" dirty="0">
                <a:latin typeface="Alexandria"/>
              </a:rPr>
              <a:t>Pros and cons of using temporary vs. permanent employees.</a:t>
            </a:r>
          </a:p>
        </p:txBody>
      </p:sp>
    </p:spTree>
    <p:extLst>
      <p:ext uri="{BB962C8B-B14F-4D97-AF65-F5344CB8AC3E}">
        <p14:creationId xmlns:p14="http://schemas.microsoft.com/office/powerpoint/2010/main" val="2631343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685495"/>
            <a:ext cx="8575068" cy="3785652"/>
          </a:xfrm>
          <a:prstGeom prst="rect">
            <a:avLst/>
          </a:prstGeom>
          <a:noFill/>
        </p:spPr>
        <p:txBody>
          <a:bodyPr wrap="square" rtlCol="0">
            <a:spAutoFit/>
          </a:bodyPr>
          <a:lstStyle/>
          <a:p>
            <a:endParaRPr lang="en-US" sz="2000" b="1" dirty="0">
              <a:solidFill>
                <a:srgbClr val="C00000"/>
              </a:solidFill>
              <a:latin typeface="Alexandria"/>
            </a:endParaRPr>
          </a:p>
          <a:p>
            <a:r>
              <a:rPr lang="en-US" sz="2000" b="1" dirty="0">
                <a:solidFill>
                  <a:srgbClr val="C00000"/>
                </a:solidFill>
                <a:latin typeface="Alexandria"/>
              </a:rPr>
              <a:t>Problem</a:t>
            </a:r>
            <a:r>
              <a:rPr lang="en-US" sz="2000" b="1" dirty="0">
                <a:latin typeface="Alexandria"/>
              </a:rPr>
              <a:t>:</a:t>
            </a:r>
            <a:r>
              <a:rPr lang="en-US" sz="2000" dirty="0">
                <a:latin typeface="Alexandria"/>
              </a:rPr>
              <a:t> St. Peter's Health Care, like many hospitals, faced a critical shortage of qualified nurses. Hiring temporary nurses from agencies was expensive and they lacked familiarity with the hospital's procedures.</a:t>
            </a:r>
          </a:p>
          <a:p>
            <a:r>
              <a:rPr lang="en-US" sz="2000" b="1" dirty="0">
                <a:solidFill>
                  <a:srgbClr val="C00000"/>
                </a:solidFill>
                <a:latin typeface="Alexandria"/>
              </a:rPr>
              <a:t>Solution:</a:t>
            </a:r>
            <a:r>
              <a:rPr lang="en-US" sz="2000" dirty="0">
                <a:solidFill>
                  <a:srgbClr val="C00000"/>
                </a:solidFill>
                <a:latin typeface="Alexandria"/>
              </a:rPr>
              <a:t> </a:t>
            </a:r>
            <a:r>
              <a:rPr lang="en-US" sz="2000" dirty="0">
                <a:latin typeface="Alexandria"/>
              </a:rPr>
              <a:t>St. Peter's launched an innovative online bidding system.</a:t>
            </a:r>
          </a:p>
          <a:p>
            <a:pPr lvl="0"/>
            <a:r>
              <a:rPr lang="en-US" sz="2000" b="1" dirty="0">
                <a:solidFill>
                  <a:srgbClr val="C00000"/>
                </a:solidFill>
                <a:latin typeface="Alexandria"/>
              </a:rPr>
              <a:t>Who can participate:</a:t>
            </a:r>
            <a:r>
              <a:rPr lang="en-US" sz="2000" dirty="0">
                <a:solidFill>
                  <a:srgbClr val="C00000"/>
                </a:solidFill>
                <a:latin typeface="Alexandria"/>
              </a:rPr>
              <a:t> </a:t>
            </a:r>
            <a:r>
              <a:rPr lang="en-US" sz="2000" dirty="0">
                <a:latin typeface="Alexandria"/>
              </a:rPr>
              <a:t>Any qualified nurse, existing employee or approved for work at the hospital.</a:t>
            </a:r>
          </a:p>
          <a:p>
            <a:pPr lvl="0"/>
            <a:r>
              <a:rPr lang="en-US" sz="2000" b="1" dirty="0">
                <a:solidFill>
                  <a:srgbClr val="C00000"/>
                </a:solidFill>
                <a:latin typeface="Alexandria"/>
              </a:rPr>
              <a:t>The bidding process:</a:t>
            </a:r>
            <a:r>
              <a:rPr lang="en-US" sz="2000" dirty="0">
                <a:solidFill>
                  <a:srgbClr val="C00000"/>
                </a:solidFill>
                <a:latin typeface="Alexandria"/>
              </a:rPr>
              <a:t> </a:t>
            </a:r>
            <a:r>
              <a:rPr lang="en-US" sz="2000" dirty="0">
                <a:latin typeface="Alexandria"/>
              </a:rPr>
              <a:t>Nurses submit bids specifying their desired hourly rate for open shifts.</a:t>
            </a:r>
          </a:p>
          <a:p>
            <a:pPr lvl="0"/>
            <a:r>
              <a:rPr lang="en-US" sz="2000" b="1" dirty="0">
                <a:solidFill>
                  <a:srgbClr val="C00000"/>
                </a:solidFill>
                <a:latin typeface="Alexandria"/>
              </a:rPr>
              <a:t>Manager's role:</a:t>
            </a:r>
            <a:r>
              <a:rPr lang="en-US" sz="2000" dirty="0">
                <a:solidFill>
                  <a:srgbClr val="C00000"/>
                </a:solidFill>
                <a:latin typeface="Alexandria"/>
              </a:rPr>
              <a:t> </a:t>
            </a:r>
            <a:r>
              <a:rPr lang="en-US" sz="2000" dirty="0">
                <a:latin typeface="Alexandria"/>
              </a:rPr>
              <a:t>Nurse managers have the final say to accept or reject bids.</a:t>
            </a:r>
          </a:p>
          <a:p>
            <a:pPr lvl="0"/>
            <a:r>
              <a:rPr lang="en-US" sz="2000" b="1" dirty="0">
                <a:solidFill>
                  <a:srgbClr val="C00000"/>
                </a:solidFill>
                <a:latin typeface="Alexandria"/>
              </a:rPr>
              <a:t>Flexibility:</a:t>
            </a:r>
            <a:r>
              <a:rPr lang="en-US" sz="2000" dirty="0">
                <a:solidFill>
                  <a:srgbClr val="C00000"/>
                </a:solidFill>
                <a:latin typeface="Alexandria"/>
              </a:rPr>
              <a:t> </a:t>
            </a:r>
            <a:r>
              <a:rPr lang="en-US" sz="2000" dirty="0">
                <a:latin typeface="Alexandria"/>
              </a:rPr>
              <a:t>Rejected nurses can re-bid at a lower rate.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689557" y="1187549"/>
            <a:ext cx="10229455" cy="461665"/>
          </a:xfrm>
          <a:prstGeom prst="rect">
            <a:avLst/>
          </a:prstGeom>
          <a:noFill/>
        </p:spPr>
        <p:txBody>
          <a:bodyPr wrap="square" rtlCol="0">
            <a:spAutoFit/>
          </a:bodyPr>
          <a:lstStyle/>
          <a:p>
            <a:r>
              <a:rPr lang="en-US" sz="2400" b="1" dirty="0">
                <a:latin typeface="Alexandria"/>
              </a:rPr>
              <a:t>St. Peter's Health Care: Solving Nurse Shortage with Online Bidding</a:t>
            </a:r>
            <a:endParaRPr lang="en-US" sz="2400" dirty="0">
              <a:latin typeface="Alexandria"/>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6459" y="4491338"/>
            <a:ext cx="2592250" cy="1466428"/>
          </a:xfrm>
          <a:prstGeom prst="rect">
            <a:avLst/>
          </a:prstGeom>
        </p:spPr>
      </p:pic>
    </p:spTree>
    <p:extLst>
      <p:ext uri="{BB962C8B-B14F-4D97-AF65-F5344CB8AC3E}">
        <p14:creationId xmlns:p14="http://schemas.microsoft.com/office/powerpoint/2010/main" val="4224670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50923" y="2126207"/>
            <a:ext cx="8575068" cy="2862322"/>
          </a:xfrm>
          <a:prstGeom prst="rect">
            <a:avLst/>
          </a:prstGeom>
          <a:noFill/>
        </p:spPr>
        <p:txBody>
          <a:bodyPr wrap="square" rtlCol="0">
            <a:spAutoFit/>
          </a:bodyPr>
          <a:lstStyle/>
          <a:p>
            <a:r>
              <a:rPr lang="en-US" sz="2000" b="1" dirty="0">
                <a:solidFill>
                  <a:srgbClr val="C00000"/>
                </a:solidFill>
                <a:latin typeface="Alexandria"/>
              </a:rPr>
              <a:t>Benefits:</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Cost savings:</a:t>
            </a:r>
            <a:r>
              <a:rPr lang="en-US" sz="2000" dirty="0">
                <a:latin typeface="Alexandria"/>
              </a:rPr>
              <a:t> The system filled shifts at an average of $37/hour compared to $54/hour for agency nurses, saving significant money.</a:t>
            </a:r>
          </a:p>
          <a:p>
            <a:pPr marL="342900" lvl="0" indent="-342900">
              <a:buFont typeface="Arial" panose="020B0604020202020204" pitchFamily="34" charset="0"/>
              <a:buChar char="•"/>
            </a:pPr>
            <a:r>
              <a:rPr lang="en-US" sz="2000" b="1" dirty="0">
                <a:latin typeface="Alexandria"/>
              </a:rPr>
              <a:t>Increased staff retention:</a:t>
            </a:r>
            <a:r>
              <a:rPr lang="en-US" sz="2000" dirty="0">
                <a:latin typeface="Alexandria"/>
              </a:rPr>
              <a:t> Nurse turnover dropped from 11% to below 5% annually.</a:t>
            </a:r>
          </a:p>
          <a:p>
            <a:pPr marL="342900" lvl="0" indent="-342900">
              <a:buFont typeface="Arial" panose="020B0604020202020204" pitchFamily="34" charset="0"/>
              <a:buChar char="•"/>
            </a:pPr>
            <a:r>
              <a:rPr lang="en-US" sz="2000" b="1" dirty="0">
                <a:latin typeface="Alexandria"/>
              </a:rPr>
              <a:t>Improved satisfaction:</a:t>
            </a:r>
            <a:r>
              <a:rPr lang="en-US" sz="2000" dirty="0">
                <a:latin typeface="Alexandria"/>
              </a:rPr>
              <a:t> Both patients and staff reported higher satisfaction levels.</a:t>
            </a:r>
          </a:p>
          <a:p>
            <a:pPr marL="342900" indent="-342900">
              <a:buFont typeface="Arial" panose="020B0604020202020204" pitchFamily="34" charset="0"/>
              <a:buChar char="•"/>
            </a:pPr>
            <a:endParaRPr lang="en-US" sz="2000" b="1" dirty="0">
              <a:solidFill>
                <a:srgbClr val="C00000"/>
              </a:solidFill>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689557" y="1187549"/>
            <a:ext cx="10229455" cy="461665"/>
          </a:xfrm>
          <a:prstGeom prst="rect">
            <a:avLst/>
          </a:prstGeom>
          <a:noFill/>
        </p:spPr>
        <p:txBody>
          <a:bodyPr wrap="square" rtlCol="0">
            <a:spAutoFit/>
          </a:bodyPr>
          <a:lstStyle/>
          <a:p>
            <a:r>
              <a:rPr lang="en-US" sz="2400" b="1" dirty="0">
                <a:latin typeface="Alexandria"/>
              </a:rPr>
              <a:t>St. Peter's Health Care: Solving Nurse Shortage with Online Bidding</a:t>
            </a:r>
            <a:endParaRPr lang="en-US" sz="2400" dirty="0">
              <a:latin typeface="Alexandria"/>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6459" y="4491338"/>
            <a:ext cx="2592250" cy="1466428"/>
          </a:xfrm>
          <a:prstGeom prst="rect">
            <a:avLst/>
          </a:prstGeom>
        </p:spPr>
      </p:pic>
    </p:spTree>
    <p:extLst>
      <p:ext uri="{BB962C8B-B14F-4D97-AF65-F5344CB8AC3E}">
        <p14:creationId xmlns:p14="http://schemas.microsoft.com/office/powerpoint/2010/main" val="689876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862322"/>
          </a:xfrm>
          <a:prstGeom prst="rect">
            <a:avLst/>
          </a:prstGeom>
          <a:noFill/>
        </p:spPr>
        <p:txBody>
          <a:bodyPr wrap="square" rtlCol="0">
            <a:spAutoFit/>
          </a:bodyPr>
          <a:lstStyle/>
          <a:p>
            <a:pPr lvl="0"/>
            <a:r>
              <a:rPr lang="en-US" sz="2000" b="1" dirty="0">
                <a:solidFill>
                  <a:srgbClr val="C00000"/>
                </a:solidFill>
                <a:latin typeface="Alexandria"/>
              </a:rPr>
              <a:t>Strategic Planning is Crucial:</a:t>
            </a:r>
            <a:r>
              <a:rPr lang="en-US" sz="2000" dirty="0">
                <a:solidFill>
                  <a:srgbClr val="C00000"/>
                </a:solidFill>
                <a:latin typeface="Alexandria"/>
              </a:rPr>
              <a:t> </a:t>
            </a:r>
            <a:r>
              <a:rPr lang="en-US" sz="2000" dirty="0">
                <a:latin typeface="Alexandria"/>
              </a:rPr>
              <a:t>Effective recruitment requires data-driven planning to ensure you have the right people at the right time.</a:t>
            </a:r>
          </a:p>
          <a:p>
            <a:r>
              <a:rPr lang="en-US" sz="2000" b="1" dirty="0">
                <a:solidFill>
                  <a:srgbClr val="C00000"/>
                </a:solidFill>
                <a:latin typeface="Alexandria"/>
              </a:rPr>
              <a:t>Key Planning Considerations</a:t>
            </a:r>
            <a:r>
              <a:rPr lang="en-US" sz="2000" b="1" dirty="0">
                <a:latin typeface="Alexandria"/>
              </a:rPr>
              <a:t>:</a:t>
            </a:r>
            <a:endParaRPr lang="en-US" sz="2000" dirty="0">
              <a:latin typeface="Alexandria"/>
            </a:endParaRPr>
          </a:p>
          <a:p>
            <a:pPr lvl="0"/>
            <a:r>
              <a:rPr lang="en-US" sz="2000" b="1" dirty="0">
                <a:solidFill>
                  <a:srgbClr val="C00000"/>
                </a:solidFill>
                <a:latin typeface="Alexandria"/>
              </a:rPr>
              <a:t>Applicant Pool Size:</a:t>
            </a:r>
            <a:r>
              <a:rPr lang="en-US" sz="2000" dirty="0">
                <a:solidFill>
                  <a:srgbClr val="C00000"/>
                </a:solidFill>
                <a:latin typeface="Alexandria"/>
              </a:rPr>
              <a:t> </a:t>
            </a:r>
            <a:r>
              <a:rPr lang="en-US" sz="2000" dirty="0">
                <a:latin typeface="Alexandria"/>
              </a:rPr>
              <a:t>Analyze past recruitment data to estimate how many applicants you need to attract a specific number of qualified hires. This can be visualized using a "recruiting pyramid" that shows the drop-off rate at each stage of the hiring process.</a:t>
            </a:r>
          </a:p>
          <a:p>
            <a:pPr lvl="0"/>
            <a:r>
              <a:rPr lang="en-US" sz="2000" b="1" dirty="0">
                <a:solidFill>
                  <a:srgbClr val="C00000"/>
                </a:solidFill>
                <a:latin typeface="Alexandria"/>
              </a:rPr>
              <a:t>Recruiting Timeline:</a:t>
            </a:r>
            <a:r>
              <a:rPr lang="en-US" sz="2000" dirty="0">
                <a:solidFill>
                  <a:srgbClr val="C00000"/>
                </a:solidFill>
                <a:latin typeface="Alexandria"/>
              </a:rPr>
              <a:t> </a:t>
            </a:r>
            <a:r>
              <a:rPr lang="en-US" sz="2000" dirty="0">
                <a:latin typeface="Alexandria"/>
              </a:rPr>
              <a:t>Use past timelines to determine when to start recruiting to have new hires ready when needed. Consider working backward from the desired start date for new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When and How Extensively to Recruit</a:t>
            </a:r>
            <a:endParaRPr lang="en-US" sz="2400" dirty="0"/>
          </a:p>
        </p:txBody>
      </p:sp>
    </p:spTree>
    <p:extLst>
      <p:ext uri="{BB962C8B-B14F-4D97-AF65-F5344CB8AC3E}">
        <p14:creationId xmlns:p14="http://schemas.microsoft.com/office/powerpoint/2010/main" val="366291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When and How Extensively to Recruit</a:t>
            </a:r>
            <a:endParaRPr lang="en-US" sz="2400" dirty="0"/>
          </a:p>
        </p:txBody>
      </p:sp>
      <p:pic>
        <p:nvPicPr>
          <p:cNvPr id="3" name="Picture 2">
            <a:extLst>
              <a:ext uri="{FF2B5EF4-FFF2-40B4-BE49-F238E27FC236}">
                <a16:creationId xmlns:a16="http://schemas.microsoft.com/office/drawing/2014/main" xmlns="" id="{57E6432A-E73B-A015-C7D2-C83D62EE5E81}"/>
              </a:ext>
            </a:extLst>
          </p:cNvPr>
          <p:cNvPicPr>
            <a:picLocks noChangeAspect="1"/>
          </p:cNvPicPr>
          <p:nvPr/>
        </p:nvPicPr>
        <p:blipFill>
          <a:blip r:embed="rId3"/>
          <a:stretch>
            <a:fillRect/>
          </a:stretch>
        </p:blipFill>
        <p:spPr>
          <a:xfrm>
            <a:off x="2044931" y="1749236"/>
            <a:ext cx="7756294" cy="4743450"/>
          </a:xfrm>
          <a:prstGeom prst="rect">
            <a:avLst/>
          </a:prstGeom>
        </p:spPr>
      </p:pic>
    </p:spTree>
    <p:extLst>
      <p:ext uri="{BB962C8B-B14F-4D97-AF65-F5344CB8AC3E}">
        <p14:creationId xmlns:p14="http://schemas.microsoft.com/office/powerpoint/2010/main" val="37464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862322"/>
          </a:xfrm>
          <a:prstGeom prst="rect">
            <a:avLst/>
          </a:prstGeom>
          <a:noFill/>
        </p:spPr>
        <p:txBody>
          <a:bodyPr wrap="square" rtlCol="0">
            <a:spAutoFit/>
          </a:bodyPr>
          <a:lstStyle/>
          <a:p>
            <a:r>
              <a:rPr lang="en-US" sz="2000" b="1" dirty="0">
                <a:solidFill>
                  <a:srgbClr val="C00000"/>
                </a:solidFill>
                <a:latin typeface="Alexandria"/>
              </a:rPr>
              <a:t>Internal Recruiting:</a:t>
            </a:r>
          </a:p>
          <a:p>
            <a:endParaRPr lang="en-US" sz="2000" b="1" dirty="0">
              <a:solidFill>
                <a:srgbClr val="C00000"/>
              </a:solidFill>
              <a:latin typeface="Alexandria"/>
            </a:endParaRPr>
          </a:p>
          <a:p>
            <a:pPr lvl="0"/>
            <a:r>
              <a:rPr lang="en-US" sz="2000" b="1" dirty="0">
                <a:latin typeface="Alexandria"/>
              </a:rPr>
              <a:t>Small Organizations: </a:t>
            </a:r>
            <a:r>
              <a:rPr lang="en-US" sz="2000" dirty="0">
                <a:latin typeface="Alexandria"/>
              </a:rPr>
              <a:t>Often informal, positions filled by word-of-mouth or supervisor selection.</a:t>
            </a:r>
          </a:p>
          <a:p>
            <a:pPr lvl="0"/>
            <a:endParaRPr lang="en-US" sz="2000" dirty="0">
              <a:latin typeface="Alexandria"/>
            </a:endParaRPr>
          </a:p>
          <a:p>
            <a:pPr lvl="0"/>
            <a:r>
              <a:rPr lang="en-US" sz="2000" b="1" dirty="0">
                <a:latin typeface="Alexandria"/>
              </a:rPr>
              <a:t>Large Organizations: </a:t>
            </a:r>
            <a:r>
              <a:rPr lang="en-US" sz="2000" dirty="0">
                <a:latin typeface="Alexandria"/>
              </a:rPr>
              <a:t>Formal job postings on physical or online bulletin boards.</a:t>
            </a:r>
          </a:p>
          <a:p>
            <a:pPr lvl="1"/>
            <a:r>
              <a:rPr lang="en-US" sz="2000" dirty="0">
                <a:latin typeface="Alexandria"/>
              </a:rPr>
              <a:t>Feedback for non-selected applicants can minimize morale issues.</a:t>
            </a:r>
          </a:p>
          <a:p>
            <a:pPr lvl="1"/>
            <a:endParaRPr lang="en-US" sz="2000" dirty="0">
              <a:latin typeface="Alexandria"/>
            </a:endParaRPr>
          </a:p>
          <a:p>
            <a:r>
              <a:rPr lang="en-US" sz="2000" dirty="0">
                <a:latin typeface="Alexandria"/>
              </a:rPr>
              <a:t>HR information systems can identify qualified internal candidates based on skills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Recruitment Methods</a:t>
            </a:r>
          </a:p>
        </p:txBody>
      </p:sp>
    </p:spTree>
    <p:extLst>
      <p:ext uri="{BB962C8B-B14F-4D97-AF65-F5344CB8AC3E}">
        <p14:creationId xmlns:p14="http://schemas.microsoft.com/office/powerpoint/2010/main" val="4285011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r>
              <a:rPr lang="en-US" sz="2000" b="1" dirty="0">
                <a:solidFill>
                  <a:srgbClr val="C00000"/>
                </a:solidFill>
                <a:latin typeface="Alexandria"/>
              </a:rPr>
              <a:t>External Recruiting:</a:t>
            </a:r>
          </a:p>
          <a:p>
            <a:pPr lvl="0"/>
            <a:r>
              <a:rPr lang="en-US" sz="2000" b="1" dirty="0">
                <a:latin typeface="Alexandria"/>
              </a:rPr>
              <a:t>Informal</a:t>
            </a:r>
            <a:r>
              <a:rPr lang="en-US" sz="2000" dirty="0">
                <a:latin typeface="Alexandria"/>
              </a:rPr>
              <a:t>: Through friends and acquaintances (mostly for small businesses and executive positions).</a:t>
            </a:r>
          </a:p>
          <a:p>
            <a:pPr lvl="1"/>
            <a:r>
              <a:rPr lang="en-US" sz="2000" dirty="0">
                <a:latin typeface="Alexandria"/>
              </a:rPr>
              <a:t>Many advertised positions may already have a preferred candidate, with applications creating a pool for show.</a:t>
            </a:r>
          </a:p>
          <a:p>
            <a:pPr lvl="1"/>
            <a:endParaRPr lang="en-US" sz="2000" dirty="0">
              <a:latin typeface="Alexandria"/>
            </a:endParaRPr>
          </a:p>
          <a:p>
            <a:pPr lvl="0"/>
            <a:r>
              <a:rPr lang="en-US" sz="2000" dirty="0">
                <a:latin typeface="Alexandria"/>
              </a:rPr>
              <a:t>Targeted Advertising</a:t>
            </a:r>
            <a:r>
              <a:rPr lang="en-US" sz="2000" b="1" dirty="0">
                <a:latin typeface="Alexandria"/>
              </a:rPr>
              <a:t>: </a:t>
            </a:r>
            <a:r>
              <a:rPr lang="en-US" sz="2000" b="1" dirty="0">
                <a:solidFill>
                  <a:srgbClr val="C00000"/>
                </a:solidFill>
                <a:latin typeface="Alexandria"/>
              </a:rPr>
              <a:t>In selected media (larger organizations).</a:t>
            </a:r>
          </a:p>
          <a:p>
            <a:pPr lvl="1"/>
            <a:r>
              <a:rPr lang="en-US" sz="2000" dirty="0">
                <a:latin typeface="Alexandria"/>
              </a:rPr>
              <a:t>Ads should be accurate, specific, and informative.</a:t>
            </a:r>
          </a:p>
          <a:p>
            <a:pPr lvl="1"/>
            <a:r>
              <a:rPr lang="en-US" sz="2000" dirty="0">
                <a:latin typeface="Alexandria"/>
              </a:rPr>
              <a:t>Consider the audience beyond potential applicants (competitors, employees, investors).</a:t>
            </a:r>
          </a:p>
          <a:p>
            <a:pPr lvl="1"/>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Recruitment Methods</a:t>
            </a:r>
          </a:p>
        </p:txBody>
      </p:sp>
    </p:spTree>
    <p:extLst>
      <p:ext uri="{BB962C8B-B14F-4D97-AF65-F5344CB8AC3E}">
        <p14:creationId xmlns:p14="http://schemas.microsoft.com/office/powerpoint/2010/main" val="241857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596571" y="1114473"/>
            <a:ext cx="8082279" cy="461665"/>
          </a:xfrm>
          <a:prstGeom prst="rect">
            <a:avLst/>
          </a:prstGeom>
          <a:noFill/>
        </p:spPr>
        <p:txBody>
          <a:bodyPr wrap="square" rtlCol="0">
            <a:spAutoFit/>
          </a:bodyPr>
          <a:lstStyle/>
          <a:p>
            <a:pPr algn="ctr"/>
            <a:r>
              <a:rPr lang="da-DK" sz="2400" b="1" dirty="0">
                <a:latin typeface="Alexandria"/>
              </a:rPr>
              <a:t>Internal vs. External Recruitment</a:t>
            </a:r>
            <a:endParaRPr lang="en-US" sz="2400" b="1" dirty="0">
              <a:latin typeface="Alexandria"/>
              <a:cs typeface="Alexandria" charset="0"/>
            </a:endParaRPr>
          </a:p>
        </p:txBody>
      </p:sp>
      <p:graphicFrame>
        <p:nvGraphicFramePr>
          <p:cNvPr id="2" name="Table 1"/>
          <p:cNvGraphicFramePr>
            <a:graphicFrameLocks noGrp="1"/>
          </p:cNvGraphicFramePr>
          <p:nvPr/>
        </p:nvGraphicFramePr>
        <p:xfrm>
          <a:off x="262640" y="1708616"/>
          <a:ext cx="11490089" cy="3951732"/>
        </p:xfrm>
        <a:graphic>
          <a:graphicData uri="http://schemas.openxmlformats.org/drawingml/2006/table">
            <a:tbl>
              <a:tblPr firstRow="1" firstCol="1" bandRow="1">
                <a:tableStyleId>{5C22544A-7EE6-4342-B048-85BDC9FD1C3A}</a:tableStyleId>
              </a:tblPr>
              <a:tblGrid>
                <a:gridCol w="2510116">
                  <a:extLst>
                    <a:ext uri="{9D8B030D-6E8A-4147-A177-3AD203B41FA5}">
                      <a16:colId xmlns:a16="http://schemas.microsoft.com/office/drawing/2014/main" xmlns="" val="20000"/>
                    </a:ext>
                  </a:extLst>
                </a:gridCol>
                <a:gridCol w="4676915">
                  <a:extLst>
                    <a:ext uri="{9D8B030D-6E8A-4147-A177-3AD203B41FA5}">
                      <a16:colId xmlns:a16="http://schemas.microsoft.com/office/drawing/2014/main" xmlns="" val="20001"/>
                    </a:ext>
                  </a:extLst>
                </a:gridCol>
                <a:gridCol w="4303058">
                  <a:extLst>
                    <a:ext uri="{9D8B030D-6E8A-4147-A177-3AD203B41FA5}">
                      <a16:colId xmlns:a16="http://schemas.microsoft.com/office/drawing/2014/main" xmlns="" val="20002"/>
                    </a:ext>
                  </a:extLst>
                </a:gridCol>
              </a:tblGrid>
              <a:tr h="0">
                <a:tc>
                  <a:txBody>
                    <a:bodyPr/>
                    <a:lstStyle/>
                    <a:p>
                      <a:pPr marL="0" marR="0" algn="ctr" rtl="0">
                        <a:lnSpc>
                          <a:spcPct val="107000"/>
                        </a:lnSpc>
                        <a:spcBef>
                          <a:spcPts val="0"/>
                        </a:spcBef>
                        <a:spcAft>
                          <a:spcPts val="0"/>
                        </a:spcAft>
                      </a:pPr>
                      <a:r>
                        <a:rPr lang="en-US" sz="2000" kern="0" dirty="0">
                          <a:effectLst/>
                        </a:rPr>
                        <a:t>Type of Recruiting</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gn="ctr" rtl="0">
                        <a:lnSpc>
                          <a:spcPct val="107000"/>
                        </a:lnSpc>
                        <a:spcBef>
                          <a:spcPts val="0"/>
                        </a:spcBef>
                        <a:spcAft>
                          <a:spcPts val="0"/>
                        </a:spcAft>
                      </a:pPr>
                      <a:r>
                        <a:rPr lang="en-US" sz="2000" kern="0">
                          <a:effectLst/>
                        </a:rPr>
                        <a:t>Advantages</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gn="ctr" rtl="0">
                        <a:lnSpc>
                          <a:spcPct val="107000"/>
                        </a:lnSpc>
                        <a:spcBef>
                          <a:spcPts val="0"/>
                        </a:spcBef>
                        <a:spcAft>
                          <a:spcPts val="0"/>
                        </a:spcAft>
                      </a:pPr>
                      <a:r>
                        <a:rPr lang="en-US" sz="2000" kern="0">
                          <a:effectLst/>
                        </a:rPr>
                        <a:t>Disadvantages</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xmlns="" val="10000"/>
                  </a:ext>
                </a:extLst>
              </a:tr>
              <a:tr h="0">
                <a:tc>
                  <a:txBody>
                    <a:bodyPr/>
                    <a:lstStyle/>
                    <a:p>
                      <a:pPr marL="0" marR="0" rtl="0">
                        <a:lnSpc>
                          <a:spcPct val="107000"/>
                        </a:lnSpc>
                        <a:spcBef>
                          <a:spcPts val="0"/>
                        </a:spcBef>
                        <a:spcAft>
                          <a:spcPts val="0"/>
                        </a:spcAft>
                      </a:pPr>
                      <a:r>
                        <a:rPr lang="en-US" sz="2000" kern="0" dirty="0">
                          <a:effectLst/>
                        </a:rPr>
                        <a:t>Internal</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342900" marR="0" indent="-342900" rtl="0">
                        <a:lnSpc>
                          <a:spcPct val="107000"/>
                        </a:lnSpc>
                        <a:spcBef>
                          <a:spcPts val="0"/>
                        </a:spcBef>
                        <a:spcAft>
                          <a:spcPts val="0"/>
                        </a:spcAft>
                        <a:buFont typeface="Arial" panose="020B0604020202020204" pitchFamily="34" charset="0"/>
                        <a:buChar char="•"/>
                      </a:pPr>
                      <a:r>
                        <a:rPr lang="en-US" sz="2000" kern="0" dirty="0">
                          <a:effectLst/>
                        </a:rPr>
                        <a:t>Leverage existing performance data on employees </a:t>
                      </a:r>
                    </a:p>
                    <a:p>
                      <a:pPr marL="342900" marR="0" indent="-342900" rtl="0">
                        <a:lnSpc>
                          <a:spcPct val="107000"/>
                        </a:lnSpc>
                        <a:spcBef>
                          <a:spcPts val="0"/>
                        </a:spcBef>
                        <a:spcAft>
                          <a:spcPts val="0"/>
                        </a:spcAft>
                        <a:buFont typeface="Arial" panose="020B0604020202020204" pitchFamily="34" charset="0"/>
                        <a:buChar char="•"/>
                      </a:pPr>
                      <a:endParaRPr lang="en-US" sz="2000" kern="0" dirty="0">
                        <a:effectLst/>
                      </a:endParaRP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Motivate employees with promotion opportunities </a:t>
                      </a:r>
                    </a:p>
                    <a:p>
                      <a:pPr marL="342900" marR="0" indent="-342900" rtl="0">
                        <a:lnSpc>
                          <a:spcPct val="107000"/>
                        </a:lnSpc>
                        <a:spcBef>
                          <a:spcPts val="0"/>
                        </a:spcBef>
                        <a:spcAft>
                          <a:spcPts val="0"/>
                        </a:spcAft>
                        <a:buFont typeface="Arial" panose="020B0604020202020204" pitchFamily="34" charset="0"/>
                        <a:buChar char="•"/>
                      </a:pPr>
                      <a:endParaRPr lang="en-US" sz="2000" kern="0" dirty="0">
                        <a:effectLst/>
                      </a:endParaRP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 Reduce training and socialization time </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Faster and less expensive than external recruiting </a:t>
                      </a:r>
                    </a:p>
                    <a:p>
                      <a:pPr marL="342900" marR="0" indent="-342900" rtl="0">
                        <a:lnSpc>
                          <a:spcPct val="107000"/>
                        </a:lnSpc>
                        <a:spcBef>
                          <a:spcPts val="0"/>
                        </a:spcBef>
                        <a:spcAft>
                          <a:spcPts val="0"/>
                        </a:spcAft>
                        <a:buFont typeface="Arial" panose="020B0604020202020204" pitchFamily="34" charset="0"/>
                        <a:buChar char="•"/>
                      </a:pPr>
                      <a:endParaRPr lang="en-US" sz="2000" kern="0" dirty="0">
                        <a:effectLst/>
                      </a:endParaRP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May lead to productivity gains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342900" marR="0" indent="-342900" rtl="0">
                        <a:lnSpc>
                          <a:spcPct val="107000"/>
                        </a:lnSpc>
                        <a:spcBef>
                          <a:spcPts val="0"/>
                        </a:spcBef>
                        <a:spcAft>
                          <a:spcPts val="0"/>
                        </a:spcAft>
                        <a:buFont typeface="Arial" panose="020B0604020202020204" pitchFamily="34" charset="0"/>
                        <a:buChar char="•"/>
                      </a:pPr>
                      <a:r>
                        <a:rPr lang="en-US" sz="2000" kern="0" dirty="0">
                          <a:effectLst/>
                        </a:rPr>
                        <a:t>Can become political and competitive </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 May diminish morale of non-selected employees</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 Can lead to inbreeding and hinder change</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May create inefficiency by causing multiple vacancies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4489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p:cNvGraphicFramePr>
            <a:graphicFrameLocks noGrp="1"/>
          </p:cNvGraphicFramePr>
          <p:nvPr/>
        </p:nvGraphicFramePr>
        <p:xfrm>
          <a:off x="394449" y="1964110"/>
          <a:ext cx="11277598" cy="2973324"/>
        </p:xfrm>
        <a:graphic>
          <a:graphicData uri="http://schemas.openxmlformats.org/drawingml/2006/table">
            <a:tbl>
              <a:tblPr firstRow="1" firstCol="1" bandRow="1">
                <a:tableStyleId>{5C22544A-7EE6-4342-B048-85BDC9FD1C3A}</a:tableStyleId>
              </a:tblPr>
              <a:tblGrid>
                <a:gridCol w="2752163">
                  <a:extLst>
                    <a:ext uri="{9D8B030D-6E8A-4147-A177-3AD203B41FA5}">
                      <a16:colId xmlns:a16="http://schemas.microsoft.com/office/drawing/2014/main" xmlns="" val="20000"/>
                    </a:ext>
                  </a:extLst>
                </a:gridCol>
                <a:gridCol w="4258237">
                  <a:extLst>
                    <a:ext uri="{9D8B030D-6E8A-4147-A177-3AD203B41FA5}">
                      <a16:colId xmlns:a16="http://schemas.microsoft.com/office/drawing/2014/main" xmlns="" val="20001"/>
                    </a:ext>
                  </a:extLst>
                </a:gridCol>
                <a:gridCol w="4267198">
                  <a:extLst>
                    <a:ext uri="{9D8B030D-6E8A-4147-A177-3AD203B41FA5}">
                      <a16:colId xmlns:a16="http://schemas.microsoft.com/office/drawing/2014/main" xmlns="" val="20002"/>
                    </a:ext>
                  </a:extLst>
                </a:gridCol>
              </a:tblGrid>
              <a:tr h="0">
                <a:tc>
                  <a:txBody>
                    <a:bodyPr/>
                    <a:lstStyle/>
                    <a:p>
                      <a:pPr marL="0" marR="0" algn="ctr" rtl="0">
                        <a:lnSpc>
                          <a:spcPct val="107000"/>
                        </a:lnSpc>
                        <a:spcBef>
                          <a:spcPts val="0"/>
                        </a:spcBef>
                        <a:spcAft>
                          <a:spcPts val="0"/>
                        </a:spcAft>
                      </a:pPr>
                      <a:r>
                        <a:rPr lang="en-US" sz="2000" kern="0" dirty="0">
                          <a:effectLst/>
                        </a:rPr>
                        <a:t>Type of Recruiting</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gn="ctr" rtl="0">
                        <a:lnSpc>
                          <a:spcPct val="107000"/>
                        </a:lnSpc>
                        <a:spcBef>
                          <a:spcPts val="0"/>
                        </a:spcBef>
                        <a:spcAft>
                          <a:spcPts val="0"/>
                        </a:spcAft>
                      </a:pPr>
                      <a:r>
                        <a:rPr lang="en-US" sz="2000" kern="0">
                          <a:effectLst/>
                        </a:rPr>
                        <a:t>Advantages</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gn="ctr" rtl="0">
                        <a:lnSpc>
                          <a:spcPct val="107000"/>
                        </a:lnSpc>
                        <a:spcBef>
                          <a:spcPts val="0"/>
                        </a:spcBef>
                        <a:spcAft>
                          <a:spcPts val="0"/>
                        </a:spcAft>
                      </a:pPr>
                      <a:r>
                        <a:rPr lang="en-US" sz="2000" kern="0">
                          <a:effectLst/>
                        </a:rPr>
                        <a:t>Disadvantages</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xmlns="" val="10000"/>
                  </a:ext>
                </a:extLst>
              </a:tr>
              <a:tr h="0">
                <a:tc>
                  <a:txBody>
                    <a:bodyPr/>
                    <a:lstStyle/>
                    <a:p>
                      <a:pPr marL="0" marR="0" rtl="0">
                        <a:lnSpc>
                          <a:spcPct val="107000"/>
                        </a:lnSpc>
                        <a:spcBef>
                          <a:spcPts val="0"/>
                        </a:spcBef>
                        <a:spcAft>
                          <a:spcPts val="0"/>
                        </a:spcAft>
                      </a:pPr>
                      <a:r>
                        <a:rPr lang="en-US" sz="2000" kern="0" dirty="0">
                          <a:effectLst/>
                        </a:rPr>
                        <a:t>External</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342900" marR="0" indent="-342900" rtl="0">
                        <a:lnSpc>
                          <a:spcPct val="107000"/>
                        </a:lnSpc>
                        <a:spcBef>
                          <a:spcPts val="0"/>
                        </a:spcBef>
                        <a:spcAft>
                          <a:spcPts val="0"/>
                        </a:spcAft>
                        <a:buFont typeface="Arial" panose="020B0604020202020204" pitchFamily="34" charset="0"/>
                        <a:buChar char="•"/>
                      </a:pPr>
                      <a:r>
                        <a:rPr lang="en-US" sz="2000" kern="0" dirty="0">
                          <a:effectLst/>
                        </a:rPr>
                        <a:t>Facilitate change and innovation</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 Expand knowledge base and bring new ideas</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 Attract senior candidates with change experience</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342900" marR="0" indent="-342900" rtl="0">
                        <a:lnSpc>
                          <a:spcPct val="107000"/>
                        </a:lnSpc>
                        <a:spcBef>
                          <a:spcPts val="0"/>
                        </a:spcBef>
                        <a:spcAft>
                          <a:spcPts val="0"/>
                        </a:spcAft>
                        <a:buFont typeface="Arial" panose="020B0604020202020204" pitchFamily="34" charset="0"/>
                        <a:buChar char="•"/>
                      </a:pPr>
                      <a:r>
                        <a:rPr lang="en-US" sz="2000" kern="0" dirty="0">
                          <a:effectLst/>
                        </a:rPr>
                        <a:t>Can be expensive and time-consuming</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Requires longer socialization period for new hires</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Unknown fit with company culture and potential for failure </a:t>
                      </a:r>
                    </a:p>
                    <a:p>
                      <a:pPr marL="342900" marR="0" indent="-342900" rtl="0">
                        <a:lnSpc>
                          <a:spcPct val="107000"/>
                        </a:lnSpc>
                        <a:spcBef>
                          <a:spcPts val="0"/>
                        </a:spcBef>
                        <a:spcAft>
                          <a:spcPts val="0"/>
                        </a:spcAft>
                        <a:buFont typeface="Arial" panose="020B0604020202020204" pitchFamily="34" charset="0"/>
                        <a:buChar char="•"/>
                      </a:pPr>
                      <a:r>
                        <a:rPr lang="en-US" sz="2000" kern="0" dirty="0">
                          <a:effectLst/>
                        </a:rPr>
                        <a:t> Can negatively impact morale of internal applicants</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xmlns="" val="10001"/>
                  </a:ext>
                </a:extLst>
              </a:tr>
            </a:tbl>
          </a:graphicData>
        </a:graphic>
      </p:graphicFrame>
      <p:sp>
        <p:nvSpPr>
          <p:cNvPr id="6" name="TextBox 5"/>
          <p:cNvSpPr txBox="1"/>
          <p:nvPr/>
        </p:nvSpPr>
        <p:spPr>
          <a:xfrm>
            <a:off x="1596571" y="1114473"/>
            <a:ext cx="8082279" cy="461665"/>
          </a:xfrm>
          <a:prstGeom prst="rect">
            <a:avLst/>
          </a:prstGeom>
          <a:noFill/>
        </p:spPr>
        <p:txBody>
          <a:bodyPr wrap="square" rtlCol="0">
            <a:spAutoFit/>
          </a:bodyPr>
          <a:lstStyle/>
          <a:p>
            <a:pPr algn="ctr"/>
            <a:r>
              <a:rPr lang="da-DK" sz="2400" b="1" dirty="0">
                <a:latin typeface="Alexandria"/>
              </a:rPr>
              <a:t>Internal vs. External Recruitment</a:t>
            </a:r>
            <a:endParaRPr lang="en-US" sz="2400" b="1" dirty="0">
              <a:latin typeface="Alexandria"/>
              <a:cs typeface="Alexandria" charset="0"/>
            </a:endParaRPr>
          </a:p>
        </p:txBody>
      </p:sp>
    </p:spTree>
    <p:extLst>
      <p:ext uri="{BB962C8B-B14F-4D97-AF65-F5344CB8AC3E}">
        <p14:creationId xmlns:p14="http://schemas.microsoft.com/office/powerpoint/2010/main" val="365298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4093428"/>
          </a:xfrm>
          <a:prstGeom prst="rect">
            <a:avLst/>
          </a:prstGeom>
          <a:noFill/>
        </p:spPr>
        <p:txBody>
          <a:bodyPr wrap="square" rtlCol="0">
            <a:spAutoFit/>
          </a:bodyPr>
          <a:lstStyle/>
          <a:p>
            <a:r>
              <a:rPr lang="en-US" sz="2000" b="1" dirty="0">
                <a:solidFill>
                  <a:srgbClr val="C00000"/>
                </a:solidFill>
                <a:latin typeface="Alexandria"/>
              </a:rPr>
              <a:t>Challenge:</a:t>
            </a:r>
            <a:r>
              <a:rPr lang="en-US" sz="2000" dirty="0">
                <a:latin typeface="Alexandria"/>
              </a:rPr>
              <a:t> Capital One, a giant in the credit card industry, needed a better way to staff its call centers. With a high volume of hires (3,000 annually) and a focus on customer service, they needed to find the best people and keep them.</a:t>
            </a:r>
          </a:p>
          <a:p>
            <a:endParaRPr lang="en-US" sz="2000" dirty="0">
              <a:latin typeface="Alexandria"/>
            </a:endParaRPr>
          </a:p>
          <a:p>
            <a:r>
              <a:rPr lang="en-US" sz="2000" b="1" dirty="0">
                <a:solidFill>
                  <a:srgbClr val="C00000"/>
                </a:solidFill>
                <a:latin typeface="Alexandria"/>
              </a:rPr>
              <a:t>Solution:</a:t>
            </a:r>
            <a:r>
              <a:rPr lang="en-US" sz="2000" dirty="0">
                <a:solidFill>
                  <a:srgbClr val="C00000"/>
                </a:solidFill>
                <a:latin typeface="Alexandria"/>
              </a:rPr>
              <a:t> </a:t>
            </a:r>
            <a:r>
              <a:rPr lang="en-US" sz="2000" dirty="0">
                <a:latin typeface="Alexandria"/>
              </a:rPr>
              <a:t>Capital One developed its own Information-Based Strategy (IBS) for call center staffing.</a:t>
            </a:r>
          </a:p>
          <a:p>
            <a:endParaRPr lang="en-US" sz="2000" dirty="0">
              <a:latin typeface="Alexandria"/>
            </a:endParaRPr>
          </a:p>
          <a:p>
            <a:r>
              <a:rPr lang="en-US" sz="2000" b="1" dirty="0">
                <a:solidFill>
                  <a:srgbClr val="C00000"/>
                </a:solidFill>
                <a:latin typeface="Alexandria"/>
              </a:rPr>
              <a:t>Key Features of IBS: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Applicant Screening:</a:t>
            </a:r>
            <a:r>
              <a:rPr lang="en-US" sz="2000" dirty="0">
                <a:solidFill>
                  <a:srgbClr val="C00000"/>
                </a:solidFill>
                <a:latin typeface="Alexandria"/>
              </a:rPr>
              <a:t> </a:t>
            </a:r>
            <a:r>
              <a:rPr lang="en-US" sz="2000" dirty="0">
                <a:latin typeface="Alexandria"/>
              </a:rPr>
              <a:t>Uses a database with targeted questions to identify suitable candidates.</a:t>
            </a:r>
          </a:p>
          <a:p>
            <a:pPr marL="342900" lvl="0" indent="-342900">
              <a:buFont typeface="Arial" panose="020B0604020202020204" pitchFamily="34" charset="0"/>
              <a:buChar char="•"/>
            </a:pPr>
            <a:r>
              <a:rPr lang="en-US" sz="2000" b="1" dirty="0">
                <a:solidFill>
                  <a:srgbClr val="C00000"/>
                </a:solidFill>
                <a:latin typeface="Alexandria"/>
              </a:rPr>
              <a:t>Assessment Center:</a:t>
            </a:r>
            <a:r>
              <a:rPr lang="en-US" sz="2000" dirty="0">
                <a:solidFill>
                  <a:srgbClr val="C00000"/>
                </a:solidFill>
                <a:latin typeface="Alexandria"/>
              </a:rPr>
              <a:t> </a:t>
            </a:r>
            <a:r>
              <a:rPr lang="en-US" sz="2000" dirty="0">
                <a:latin typeface="Alexandria"/>
              </a:rPr>
              <a:t>Qualified applicants undergo computer-based tests and simulations to assess skills.</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latin typeface="Alexandria"/>
              </a:rPr>
              <a:t>Capital One's Call Center Staffing Success with IBS</a:t>
            </a:r>
          </a:p>
        </p:txBody>
      </p:sp>
    </p:spTree>
    <p:extLst>
      <p:ext uri="{BB962C8B-B14F-4D97-AF65-F5344CB8AC3E}">
        <p14:creationId xmlns:p14="http://schemas.microsoft.com/office/powerpoint/2010/main" val="3073426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7" y="1772254"/>
            <a:ext cx="10579077" cy="2554545"/>
          </a:xfrm>
          <a:prstGeom prst="rect">
            <a:avLst/>
          </a:prstGeom>
          <a:noFill/>
        </p:spPr>
        <p:txBody>
          <a:bodyPr wrap="square" rtlCol="0">
            <a:spAutoFit/>
          </a:bodyPr>
          <a:lstStyle/>
          <a:p>
            <a:r>
              <a:rPr lang="en-US" sz="2000" b="1" dirty="0">
                <a:solidFill>
                  <a:srgbClr val="C00000"/>
                </a:solidFill>
                <a:latin typeface="Alexandria"/>
              </a:rPr>
              <a:t>Benefits of IBS:</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Faster Hiring</a:t>
            </a:r>
            <a:r>
              <a:rPr lang="en-US" sz="2000" b="1" dirty="0">
                <a:latin typeface="Alexandria"/>
              </a:rPr>
              <a:t>:</a:t>
            </a:r>
            <a:r>
              <a:rPr lang="en-US" sz="2000" dirty="0">
                <a:latin typeface="Alexandria"/>
              </a:rPr>
              <a:t> Reduced time-to-hire by 52%, allowing Capital One to fill positions quickly.</a:t>
            </a:r>
          </a:p>
          <a:p>
            <a:pPr marL="342900" lvl="0" indent="-342900">
              <a:buFont typeface="Arial" panose="020B0604020202020204" pitchFamily="34" charset="0"/>
              <a:buChar char="•"/>
            </a:pPr>
            <a:r>
              <a:rPr lang="en-US" sz="2000" b="1" dirty="0">
                <a:solidFill>
                  <a:srgbClr val="C00000"/>
                </a:solidFill>
                <a:latin typeface="Alexandria"/>
              </a:rPr>
              <a:t>Better Quality Hires</a:t>
            </a:r>
            <a:r>
              <a:rPr lang="en-US" sz="2000" b="1" dirty="0">
                <a:latin typeface="Alexandria"/>
              </a:rPr>
              <a:t>:</a:t>
            </a:r>
            <a:r>
              <a:rPr lang="en-US" sz="2000" dirty="0">
                <a:latin typeface="Alexandria"/>
              </a:rPr>
              <a:t> Increased hiring efficiency by 71%, leading to better customer service.</a:t>
            </a:r>
          </a:p>
          <a:p>
            <a:pPr marL="342900" lvl="0" indent="-342900">
              <a:buFont typeface="Arial" panose="020B0604020202020204" pitchFamily="34" charset="0"/>
              <a:buChar char="•"/>
            </a:pPr>
            <a:r>
              <a:rPr lang="en-US" sz="2000" b="1" dirty="0">
                <a:solidFill>
                  <a:srgbClr val="C00000"/>
                </a:solidFill>
                <a:latin typeface="Alexandria"/>
              </a:rPr>
              <a:t>Improved Productivity</a:t>
            </a:r>
            <a:r>
              <a:rPr lang="en-US" sz="2000" b="1" dirty="0">
                <a:latin typeface="Alexandria"/>
              </a:rPr>
              <a:t>:</a:t>
            </a:r>
            <a:r>
              <a:rPr lang="en-US" sz="2000" dirty="0">
                <a:latin typeface="Alexandria"/>
              </a:rPr>
              <a:t> Increased calls handled per hour by 12% and sales closed by 36%.</a:t>
            </a:r>
          </a:p>
          <a:p>
            <a:pPr marL="342900" lvl="0" indent="-342900">
              <a:buFont typeface="Arial" panose="020B0604020202020204" pitchFamily="34" charset="0"/>
              <a:buChar char="•"/>
            </a:pPr>
            <a:r>
              <a:rPr lang="en-US" sz="2000" b="1" dirty="0">
                <a:solidFill>
                  <a:srgbClr val="C00000"/>
                </a:solidFill>
                <a:latin typeface="Alexandria"/>
              </a:rPr>
              <a:t>Reduced Turnover</a:t>
            </a:r>
            <a:r>
              <a:rPr lang="en-US" sz="2000" b="1" dirty="0">
                <a:latin typeface="Alexandria"/>
              </a:rPr>
              <a:t>:</a:t>
            </a:r>
            <a:r>
              <a:rPr lang="en-US" sz="2000" dirty="0">
                <a:latin typeface="Alexandria"/>
              </a:rPr>
              <a:t> Decreased involuntary attrition by 75% in the first six months.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latin typeface="Alexandria"/>
              </a:rPr>
              <a:t>Capital One's Call Center Staffing Success with IBS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8850" y="4563523"/>
            <a:ext cx="1585658" cy="1492384"/>
          </a:xfrm>
          <a:prstGeom prst="rect">
            <a:avLst/>
          </a:prstGeom>
        </p:spPr>
      </p:pic>
    </p:spTree>
    <p:extLst>
      <p:ext uri="{BB962C8B-B14F-4D97-AF65-F5344CB8AC3E}">
        <p14:creationId xmlns:p14="http://schemas.microsoft.com/office/powerpoint/2010/main" val="1861459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170099"/>
          </a:xfrm>
          <a:prstGeom prst="rect">
            <a:avLst/>
          </a:prstGeom>
          <a:noFill/>
        </p:spPr>
        <p:txBody>
          <a:bodyPr wrap="square" rtlCol="0">
            <a:spAutoFit/>
          </a:bodyPr>
          <a:lstStyle/>
          <a:p>
            <a:r>
              <a:rPr lang="en-US" sz="2000" b="1" dirty="0">
                <a:solidFill>
                  <a:srgbClr val="C00000"/>
                </a:solidFill>
                <a:latin typeface="Alexandria"/>
              </a:rPr>
              <a:t>Internal recruiting is a good choice when</a:t>
            </a:r>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The organization is stable and faces few external threats.</a:t>
            </a:r>
          </a:p>
          <a:p>
            <a:pPr marL="342900" lvl="0" indent="-342900">
              <a:buFont typeface="Arial" panose="020B0604020202020204" pitchFamily="34" charset="0"/>
              <a:buChar char="•"/>
            </a:pPr>
            <a:r>
              <a:rPr lang="en-US" sz="2000" dirty="0">
                <a:latin typeface="Alexandria"/>
              </a:rPr>
              <a:t>The organization is looking to maintain the status quo.</a:t>
            </a:r>
          </a:p>
          <a:p>
            <a:pPr marL="342900" lvl="0" indent="-342900">
              <a:buFont typeface="Arial" panose="020B0604020202020204" pitchFamily="34" charset="0"/>
              <a:buChar char="•"/>
            </a:pPr>
            <a:r>
              <a:rPr lang="en-US" sz="2000" dirty="0">
                <a:latin typeface="Alexandria"/>
              </a:rPr>
              <a:t>Time or money is limited.</a:t>
            </a:r>
          </a:p>
          <a:p>
            <a:pPr lvl="0"/>
            <a:endParaRPr lang="en-US" sz="2000" dirty="0">
              <a:latin typeface="Alexandria"/>
            </a:endParaRPr>
          </a:p>
          <a:p>
            <a:r>
              <a:rPr lang="en-US" sz="2000" b="1" dirty="0">
                <a:solidFill>
                  <a:srgbClr val="C00000"/>
                </a:solidFill>
                <a:latin typeface="Alexandria"/>
              </a:rPr>
              <a:t>External recruiting is a good choice when</a:t>
            </a:r>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The organization needs to change or innovate.</a:t>
            </a:r>
          </a:p>
          <a:p>
            <a:pPr marL="342900" lvl="0" indent="-342900">
              <a:buFont typeface="Arial" panose="020B0604020202020204" pitchFamily="34" charset="0"/>
              <a:buChar char="•"/>
            </a:pPr>
            <a:r>
              <a:rPr lang="en-US" sz="2000" dirty="0">
                <a:latin typeface="Alexandria"/>
              </a:rPr>
              <a:t>The organization needs new knowledge or fresh perspectives.</a:t>
            </a:r>
          </a:p>
          <a:p>
            <a:pPr marL="342900" lvl="0" indent="-342900">
              <a:buFont typeface="Arial" panose="020B0604020202020204" pitchFamily="34" charset="0"/>
              <a:buChar char="•"/>
            </a:pPr>
            <a:r>
              <a:rPr lang="en-US" sz="2000" dirty="0">
                <a:latin typeface="Alexandria"/>
              </a:rPr>
              <a:t>The organization is looking for senior-level candidates with change experience.</a:t>
            </a:r>
          </a:p>
          <a:p>
            <a:pPr marL="342900" lvl="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da-DK" sz="2400" b="1" dirty="0">
                <a:latin typeface="Alexandria"/>
              </a:rPr>
              <a:t>Internal vs. External Recruitment</a:t>
            </a:r>
            <a:endParaRPr lang="en-US" sz="2400" b="1" dirty="0">
              <a:latin typeface="Alexandria"/>
              <a:cs typeface="Alexandria" charset="0"/>
            </a:endParaRPr>
          </a:p>
        </p:txBody>
      </p:sp>
    </p:spTree>
    <p:extLst>
      <p:ext uri="{BB962C8B-B14F-4D97-AF65-F5344CB8AC3E}">
        <p14:creationId xmlns:p14="http://schemas.microsoft.com/office/powerpoint/2010/main" val="193225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17963" y="1905851"/>
            <a:ext cx="8575068" cy="3477875"/>
          </a:xfrm>
          <a:prstGeom prst="rect">
            <a:avLst/>
          </a:prstGeom>
          <a:noFill/>
        </p:spPr>
        <p:txBody>
          <a:bodyPr wrap="square" rtlCol="0">
            <a:spAutoFit/>
          </a:bodyPr>
          <a:lstStyle/>
          <a:p>
            <a:r>
              <a:rPr lang="en-US" sz="2000" b="1" dirty="0">
                <a:solidFill>
                  <a:srgbClr val="C00000"/>
                </a:solidFill>
                <a:latin typeface="Alexandria"/>
              </a:rPr>
              <a:t>Company:</a:t>
            </a:r>
            <a:r>
              <a:rPr lang="en-US" sz="2000" dirty="0">
                <a:solidFill>
                  <a:srgbClr val="C00000"/>
                </a:solidFill>
                <a:latin typeface="Alexandria"/>
              </a:rPr>
              <a:t> </a:t>
            </a:r>
            <a:r>
              <a:rPr lang="en-US" sz="2000" dirty="0">
                <a:latin typeface="Alexandria"/>
              </a:rPr>
              <a:t>Cisco Systems, Inc. (San Jose, CA) - Networking equipment designer and manufacturer.</a:t>
            </a:r>
          </a:p>
          <a:p>
            <a:r>
              <a:rPr lang="en-US" sz="2000" b="1" dirty="0">
                <a:solidFill>
                  <a:srgbClr val="C00000"/>
                </a:solidFill>
                <a:latin typeface="Alexandria"/>
              </a:rPr>
              <a:t>Challenge:</a:t>
            </a:r>
            <a:r>
              <a:rPr lang="en-US" sz="2000" dirty="0">
                <a:solidFill>
                  <a:srgbClr val="C00000"/>
                </a:solidFill>
                <a:latin typeface="Alexandria"/>
              </a:rPr>
              <a:t> </a:t>
            </a:r>
            <a:r>
              <a:rPr lang="en-US" sz="2000" dirty="0">
                <a:latin typeface="Alexandria"/>
              </a:rPr>
              <a:t>Meeting constant staffing needs for a global technology company with over 65,000 employees.</a:t>
            </a:r>
          </a:p>
          <a:p>
            <a:r>
              <a:rPr lang="en-US" sz="2000" b="1" dirty="0">
                <a:solidFill>
                  <a:srgbClr val="C00000"/>
                </a:solidFill>
                <a:latin typeface="Alexandria"/>
              </a:rPr>
              <a:t>Solution:</a:t>
            </a:r>
            <a:r>
              <a:rPr lang="en-US" sz="2000" dirty="0">
                <a:solidFill>
                  <a:srgbClr val="C00000"/>
                </a:solidFill>
                <a:latin typeface="Alexandria"/>
              </a:rPr>
              <a:t> </a:t>
            </a:r>
            <a:r>
              <a:rPr lang="en-US" sz="2000" b="1" dirty="0">
                <a:solidFill>
                  <a:srgbClr val="C00000"/>
                </a:solidFill>
                <a:latin typeface="Alexandria"/>
              </a:rPr>
              <a:t>Talent Connection Program:</a:t>
            </a:r>
            <a:endParaRPr lang="en-US" sz="2000" dirty="0">
              <a:solidFill>
                <a:srgbClr val="C00000"/>
              </a:solidFill>
              <a:latin typeface="Alexandria"/>
            </a:endParaRPr>
          </a:p>
          <a:p>
            <a:pPr lvl="0"/>
            <a:r>
              <a:rPr lang="en-US" sz="2000" dirty="0">
                <a:latin typeface="Alexandria"/>
              </a:rPr>
              <a:t>Identifies qualified internal employees who might not actively seek new positions.</a:t>
            </a:r>
          </a:p>
          <a:p>
            <a:pPr lvl="0"/>
            <a:r>
              <a:rPr lang="en-US" sz="2000" dirty="0">
                <a:latin typeface="Alexandria"/>
              </a:rPr>
              <a:t>Encourages employees to create online profiles showcasing their skills and experience.</a:t>
            </a:r>
          </a:p>
          <a:p>
            <a:pPr lvl="0"/>
            <a:r>
              <a:rPr lang="en-US" sz="2000" dirty="0">
                <a:latin typeface="Alexandria"/>
              </a:rPr>
              <a:t>Recruiters utilize these profiles to find suitable internal candidates for open positions.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009254" y="1074854"/>
            <a:ext cx="10229455" cy="830997"/>
          </a:xfrm>
          <a:prstGeom prst="rect">
            <a:avLst/>
          </a:prstGeom>
          <a:noFill/>
        </p:spPr>
        <p:txBody>
          <a:bodyPr wrap="square" rtlCol="0">
            <a:spAutoFit/>
          </a:bodyPr>
          <a:lstStyle/>
          <a:p>
            <a:r>
              <a:rPr lang="en-US" sz="2400" b="1" dirty="0">
                <a:latin typeface="Alexandria"/>
              </a:rPr>
              <a:t>Cisco Systems: Boosting Recruitment with Internal Talent Pool</a:t>
            </a:r>
          </a:p>
          <a:p>
            <a:endParaRPr lang="en-US" sz="24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5690" y="4908175"/>
            <a:ext cx="1993019" cy="1147731"/>
          </a:xfrm>
          <a:prstGeom prst="rect">
            <a:avLst/>
          </a:prstGeom>
        </p:spPr>
      </p:pic>
    </p:spTree>
    <p:extLst>
      <p:ext uri="{BB962C8B-B14F-4D97-AF65-F5344CB8AC3E}">
        <p14:creationId xmlns:p14="http://schemas.microsoft.com/office/powerpoint/2010/main" val="2545557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17963" y="1905851"/>
            <a:ext cx="9791766" cy="2246769"/>
          </a:xfrm>
          <a:prstGeom prst="rect">
            <a:avLst/>
          </a:prstGeom>
          <a:noFill/>
        </p:spPr>
        <p:txBody>
          <a:bodyPr wrap="square" rtlCol="0">
            <a:spAutoFit/>
          </a:bodyPr>
          <a:lstStyle/>
          <a:p>
            <a:r>
              <a:rPr lang="en-US" sz="2000" b="1" dirty="0">
                <a:solidFill>
                  <a:srgbClr val="C00000"/>
                </a:solidFill>
                <a:latin typeface="Alexandria"/>
              </a:rPr>
              <a:t>Benefits:</a:t>
            </a:r>
          </a:p>
          <a:p>
            <a:endParaRPr lang="en-US" sz="2000" dirty="0">
              <a:latin typeface="Alexandria"/>
            </a:endParaRPr>
          </a:p>
          <a:p>
            <a:pPr marL="342900" lvl="0" indent="-342900">
              <a:buFont typeface="Arial" panose="020B0604020202020204" pitchFamily="34" charset="0"/>
              <a:buChar char="•"/>
            </a:pPr>
            <a:r>
              <a:rPr lang="en-US" sz="2000" dirty="0">
                <a:latin typeface="Alexandria"/>
              </a:rPr>
              <a:t>Increased use of internal talent pool (50% of employees registered).</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Reduced recruiting costs (saved millions in search fees and other expenses).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Improved employee engagement and loyalty (feeling valued within the company).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009254" y="1074854"/>
            <a:ext cx="10229455" cy="830997"/>
          </a:xfrm>
          <a:prstGeom prst="rect">
            <a:avLst/>
          </a:prstGeom>
          <a:noFill/>
        </p:spPr>
        <p:txBody>
          <a:bodyPr wrap="square" rtlCol="0">
            <a:spAutoFit/>
          </a:bodyPr>
          <a:lstStyle/>
          <a:p>
            <a:r>
              <a:rPr lang="en-US" sz="2400" b="1" dirty="0">
                <a:latin typeface="Alexandria"/>
              </a:rPr>
              <a:t>Cisco Systems: Boosting Recruitment with Internal Talent Pool</a:t>
            </a:r>
          </a:p>
          <a:p>
            <a:endParaRPr lang="en-US" sz="24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5690" y="4908175"/>
            <a:ext cx="1993019" cy="1147731"/>
          </a:xfrm>
          <a:prstGeom prst="rect">
            <a:avLst/>
          </a:prstGeom>
        </p:spPr>
      </p:pic>
    </p:spTree>
    <p:extLst>
      <p:ext uri="{BB962C8B-B14F-4D97-AF65-F5344CB8AC3E}">
        <p14:creationId xmlns:p14="http://schemas.microsoft.com/office/powerpoint/2010/main" val="264318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4401205"/>
          </a:xfrm>
          <a:prstGeom prst="rect">
            <a:avLst/>
          </a:prstGeom>
          <a:noFill/>
        </p:spPr>
        <p:txBody>
          <a:bodyPr wrap="square" rtlCol="0">
            <a:spAutoFit/>
          </a:bodyPr>
          <a:lstStyle/>
          <a:p>
            <a:pPr lvl="0"/>
            <a:r>
              <a:rPr lang="en-US" sz="2000" dirty="0">
                <a:latin typeface="Alexandria"/>
              </a:rPr>
              <a:t>Fastest-growing method (over 70% of HR professionals use it).</a:t>
            </a:r>
          </a:p>
          <a:p>
            <a:pPr marL="800100" lvl="1" indent="-342900">
              <a:buFont typeface="Arial" panose="020B0604020202020204" pitchFamily="34" charset="0"/>
              <a:buChar char="•"/>
            </a:pPr>
            <a:r>
              <a:rPr lang="en-US" sz="2000" dirty="0">
                <a:latin typeface="Alexandria"/>
              </a:rPr>
              <a:t>More cost-effective than newspaper ads, good for targeting specific skills.</a:t>
            </a:r>
          </a:p>
          <a:p>
            <a:pPr marL="800100" lvl="1" indent="-342900">
              <a:buFont typeface="Arial" panose="020B0604020202020204" pitchFamily="34" charset="0"/>
              <a:buChar char="•"/>
            </a:pPr>
            <a:r>
              <a:rPr lang="en-US" sz="2000" dirty="0">
                <a:latin typeface="Alexandria"/>
              </a:rPr>
              <a:t>Job seekers use it extensively (75% of students surveyed).</a:t>
            </a:r>
          </a:p>
          <a:p>
            <a:pPr marL="800100" lvl="1" indent="-342900">
              <a:buFont typeface="Arial" panose="020B0604020202020204" pitchFamily="34" charset="0"/>
              <a:buChar char="•"/>
            </a:pPr>
            <a:r>
              <a:rPr lang="en-US" sz="2000" dirty="0">
                <a:latin typeface="Alexandria"/>
              </a:rPr>
              <a:t>User-friendly and informative company websites are crucial to attract applicants.</a:t>
            </a:r>
          </a:p>
          <a:p>
            <a:pPr lvl="1"/>
            <a:endParaRPr lang="en-US" sz="2000" dirty="0">
              <a:latin typeface="Alexandria"/>
            </a:endParaRPr>
          </a:p>
          <a:p>
            <a:r>
              <a:rPr lang="en-US" sz="2000" b="1" dirty="0">
                <a:solidFill>
                  <a:srgbClr val="C00000"/>
                </a:solidFill>
                <a:latin typeface="Alexandria"/>
              </a:rPr>
              <a:t>Pros:</a:t>
            </a:r>
          </a:p>
          <a:p>
            <a:pPr marL="342900" lvl="0" indent="-342900">
              <a:buFont typeface="Arial" panose="020B0604020202020204" pitchFamily="34" charset="0"/>
              <a:buChar char="•"/>
            </a:pPr>
            <a:r>
              <a:rPr lang="en-US" sz="2000" b="1" dirty="0">
                <a:solidFill>
                  <a:srgbClr val="C00000"/>
                </a:solidFill>
                <a:latin typeface="Alexandria"/>
              </a:rPr>
              <a:t>Global Reach:</a:t>
            </a:r>
            <a:r>
              <a:rPr lang="en-US" sz="2000" dirty="0">
                <a:solidFill>
                  <a:srgbClr val="C00000"/>
                </a:solidFill>
                <a:latin typeface="Alexandria"/>
              </a:rPr>
              <a:t> </a:t>
            </a:r>
            <a:r>
              <a:rPr lang="en-US" sz="2000" dirty="0">
                <a:latin typeface="Alexandria"/>
              </a:rPr>
              <a:t>Attract candidates with specific languages or cultural backgrounds.</a:t>
            </a:r>
          </a:p>
          <a:p>
            <a:pPr marL="342900" lvl="0" indent="-342900">
              <a:buFont typeface="Arial" panose="020B0604020202020204" pitchFamily="34" charset="0"/>
              <a:buChar char="•"/>
            </a:pPr>
            <a:r>
              <a:rPr lang="en-US" sz="2000" b="1" dirty="0">
                <a:solidFill>
                  <a:srgbClr val="C00000"/>
                </a:solidFill>
                <a:latin typeface="Alexandria"/>
              </a:rPr>
              <a:t>Target Passive Candidates</a:t>
            </a:r>
            <a:r>
              <a:rPr lang="en-US" sz="2000" b="1" dirty="0">
                <a:latin typeface="Alexandria"/>
              </a:rPr>
              <a:t>:</a:t>
            </a:r>
            <a:r>
              <a:rPr lang="en-US" sz="2000" dirty="0">
                <a:latin typeface="Alexandria"/>
              </a:rPr>
              <a:t> Reach those not actively searching for a new job.</a:t>
            </a:r>
          </a:p>
          <a:p>
            <a:pPr marL="342900" lvl="0" indent="-342900">
              <a:buFont typeface="Arial" panose="020B0604020202020204" pitchFamily="34" charset="0"/>
              <a:buChar char="•"/>
            </a:pPr>
            <a:r>
              <a:rPr lang="en-US" sz="2000" b="1" dirty="0">
                <a:solidFill>
                  <a:srgbClr val="C00000"/>
                </a:solidFill>
                <a:latin typeface="Alexandria"/>
              </a:rPr>
              <a:t>Cost-Effective:</a:t>
            </a:r>
            <a:r>
              <a:rPr lang="en-US" sz="2000" dirty="0">
                <a:solidFill>
                  <a:srgbClr val="C00000"/>
                </a:solidFill>
                <a:latin typeface="Alexandria"/>
              </a:rPr>
              <a:t> </a:t>
            </a:r>
            <a:r>
              <a:rPr lang="en-US" sz="2000" dirty="0">
                <a:latin typeface="Alexandria"/>
              </a:rPr>
              <a:t>More affordable than traditional advertising.</a:t>
            </a:r>
          </a:p>
          <a:p>
            <a:pPr marL="342900" lvl="0" indent="-342900">
              <a:buFont typeface="Arial" panose="020B0604020202020204" pitchFamily="34" charset="0"/>
              <a:buChar char="•"/>
            </a:pPr>
            <a:r>
              <a:rPr lang="en-US" sz="2000" b="1" dirty="0">
                <a:solidFill>
                  <a:srgbClr val="C00000"/>
                </a:solidFill>
                <a:latin typeface="Alexandria"/>
              </a:rPr>
              <a:t>Faster Process</a:t>
            </a:r>
            <a:r>
              <a:rPr lang="en-US" sz="2000" b="1" dirty="0">
                <a:latin typeface="Alexandria"/>
              </a:rPr>
              <a:t>:</a:t>
            </a:r>
            <a:r>
              <a:rPr lang="en-US" sz="2000" dirty="0">
                <a:latin typeface="Alexandria"/>
              </a:rPr>
              <a:t> Reduce search time by up to 75%.</a:t>
            </a:r>
          </a:p>
          <a:p>
            <a:pPr marL="342900" lvl="0" indent="-342900">
              <a:buFont typeface="Arial" panose="020B0604020202020204" pitchFamily="34" charset="0"/>
              <a:buChar char="•"/>
            </a:pPr>
            <a:r>
              <a:rPr lang="en-US" sz="2000" b="1" dirty="0">
                <a:solidFill>
                  <a:srgbClr val="C00000"/>
                </a:solidFill>
                <a:latin typeface="Alexandria"/>
              </a:rPr>
              <a:t>Applicant Screening:</a:t>
            </a:r>
            <a:r>
              <a:rPr lang="en-US" sz="2000" dirty="0">
                <a:solidFill>
                  <a:srgbClr val="C00000"/>
                </a:solidFill>
                <a:latin typeface="Alexandria"/>
              </a:rPr>
              <a:t> </a:t>
            </a:r>
            <a:r>
              <a:rPr lang="en-US" sz="2000" dirty="0">
                <a:latin typeface="Alexandria"/>
              </a:rPr>
              <a:t>Use technology to process large numbers of applications.</a:t>
            </a:r>
          </a:p>
          <a:p>
            <a:pPr marL="342900" lvl="0" indent="-342900">
              <a:buFont typeface="Arial" panose="020B0604020202020204" pitchFamily="34" charset="0"/>
              <a:buChar char="•"/>
            </a:pPr>
            <a:r>
              <a:rPr lang="en-US" sz="2000" b="1" dirty="0">
                <a:solidFill>
                  <a:srgbClr val="C00000"/>
                </a:solidFill>
                <a:latin typeface="Alexandria"/>
              </a:rPr>
              <a:t>Employer Branding</a:t>
            </a:r>
            <a:r>
              <a:rPr lang="en-US" sz="2000" b="1" dirty="0">
                <a:latin typeface="Alexandria"/>
              </a:rPr>
              <a:t>:</a:t>
            </a:r>
            <a:r>
              <a:rPr lang="en-US" sz="2000" dirty="0">
                <a:latin typeface="Alexandria"/>
              </a:rPr>
              <a:t> Create a positive online image to attract talent.</a:t>
            </a:r>
          </a:p>
          <a:p>
            <a:pPr marL="800100" lvl="1" indent="-342900">
              <a:buFont typeface="Arial" panose="020B0604020202020204" pitchFamily="34" charset="0"/>
              <a:buChar char="•"/>
            </a:pPr>
            <a:endParaRPr lang="en-US" sz="2000" dirty="0">
              <a:latin typeface="Alexandria"/>
            </a:endParaRPr>
          </a:p>
          <a:p>
            <a:pPr marL="800100" lvl="1"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Recruitment Methods-</a:t>
            </a:r>
            <a:r>
              <a:rPr lang="en-US" sz="2400" b="1" dirty="0">
                <a:solidFill>
                  <a:srgbClr val="C00000"/>
                </a:solidFill>
                <a:latin typeface="Alexandria"/>
              </a:rPr>
              <a:t> Internet Recruiting</a:t>
            </a:r>
            <a:endParaRPr lang="en-US" sz="2400" b="1" dirty="0"/>
          </a:p>
        </p:txBody>
      </p:sp>
    </p:spTree>
    <p:extLst>
      <p:ext uri="{BB962C8B-B14F-4D97-AF65-F5344CB8AC3E}">
        <p14:creationId xmlns:p14="http://schemas.microsoft.com/office/powerpoint/2010/main" val="2698514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3170099"/>
          </a:xfrm>
          <a:prstGeom prst="rect">
            <a:avLst/>
          </a:prstGeom>
          <a:noFill/>
        </p:spPr>
        <p:txBody>
          <a:bodyPr wrap="square" rtlCol="0">
            <a:spAutoFit/>
          </a:bodyPr>
          <a:lstStyle/>
          <a:p>
            <a:r>
              <a:rPr lang="en-US" sz="2000" b="1" dirty="0">
                <a:solidFill>
                  <a:srgbClr val="C00000"/>
                </a:solidFill>
                <a:latin typeface="Alexandria"/>
              </a:rPr>
              <a:t>Cons:</a:t>
            </a:r>
            <a:endParaRPr lang="en-US" sz="2000" dirty="0">
              <a:solidFill>
                <a:srgbClr val="C00000"/>
              </a:solidFill>
              <a:latin typeface="Alexandria"/>
            </a:endParaRPr>
          </a:p>
          <a:p>
            <a:pPr lvl="0"/>
            <a:r>
              <a:rPr lang="en-US" sz="2000" b="1" dirty="0">
                <a:solidFill>
                  <a:srgbClr val="C00000"/>
                </a:solidFill>
                <a:latin typeface="Alexandria"/>
              </a:rPr>
              <a:t>Security Risks:</a:t>
            </a:r>
            <a:r>
              <a:rPr lang="en-US" sz="2000" dirty="0">
                <a:solidFill>
                  <a:srgbClr val="C00000"/>
                </a:solidFill>
                <a:latin typeface="Alexandria"/>
              </a:rPr>
              <a:t> </a:t>
            </a:r>
            <a:r>
              <a:rPr lang="en-US" sz="2000" dirty="0">
                <a:latin typeface="Alexandria"/>
              </a:rPr>
              <a:t>Protect against viruses and unauthorized website access.</a:t>
            </a:r>
          </a:p>
          <a:p>
            <a:pPr lvl="0"/>
            <a:r>
              <a:rPr lang="en-US" sz="2000" b="1" dirty="0">
                <a:solidFill>
                  <a:srgbClr val="C00000"/>
                </a:solidFill>
                <a:latin typeface="Alexandria"/>
              </a:rPr>
              <a:t>Disparate Impact:</a:t>
            </a:r>
            <a:r>
              <a:rPr lang="en-US" sz="2000" dirty="0">
                <a:solidFill>
                  <a:srgbClr val="C00000"/>
                </a:solidFill>
                <a:latin typeface="Alexandria"/>
              </a:rPr>
              <a:t> </a:t>
            </a:r>
            <a:r>
              <a:rPr lang="en-US" sz="2000" dirty="0">
                <a:latin typeface="Alexandria"/>
              </a:rPr>
              <a:t>May exclude qualified candidates from protected groups.</a:t>
            </a:r>
          </a:p>
          <a:p>
            <a:pPr lvl="0"/>
            <a:r>
              <a:rPr lang="en-US" sz="2000" b="1" dirty="0">
                <a:solidFill>
                  <a:srgbClr val="C00000"/>
                </a:solidFill>
                <a:latin typeface="Alexandria"/>
              </a:rPr>
              <a:t>Data Reporting Challenges</a:t>
            </a:r>
            <a:r>
              <a:rPr lang="en-US" sz="2000" b="1" dirty="0">
                <a:latin typeface="Alexandria"/>
              </a:rPr>
              <a:t>:</a:t>
            </a:r>
            <a:r>
              <a:rPr lang="en-US" sz="2000" dirty="0">
                <a:latin typeface="Alexandria"/>
              </a:rPr>
              <a:t> Difficulties in tracking and reporting applicant data.</a:t>
            </a:r>
          </a:p>
          <a:p>
            <a:pPr lvl="0"/>
            <a:endParaRPr lang="en-US" sz="2000" dirty="0">
              <a:latin typeface="Alexandria"/>
            </a:endParaRPr>
          </a:p>
          <a:p>
            <a:r>
              <a:rPr lang="en-US" sz="2000" b="1" dirty="0">
                <a:solidFill>
                  <a:srgbClr val="C00000"/>
                </a:solidFill>
                <a:latin typeface="Alexandria"/>
              </a:rPr>
              <a:t>Key Takeaways:</a:t>
            </a:r>
          </a:p>
          <a:p>
            <a:pPr lvl="0"/>
            <a:r>
              <a:rPr lang="en-US" sz="2000" dirty="0">
                <a:latin typeface="Alexandria"/>
              </a:rPr>
              <a:t>Internet recruiting is popular but requires careful planning to address potential challenges.</a:t>
            </a:r>
          </a:p>
          <a:p>
            <a:pPr lvl="0"/>
            <a:r>
              <a:rPr lang="en-US" sz="2000" dirty="0">
                <a:latin typeface="Alexandria"/>
              </a:rPr>
              <a:t>Employers should consider how their online strategies match job seeker behavior.</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Recruitment Methods-</a:t>
            </a:r>
            <a:r>
              <a:rPr lang="en-US" sz="2400" b="1" dirty="0">
                <a:solidFill>
                  <a:srgbClr val="C00000"/>
                </a:solidFill>
                <a:latin typeface="Alexandria"/>
              </a:rPr>
              <a:t> Internet Recruiting</a:t>
            </a:r>
            <a:endParaRPr lang="en-US" sz="2400" b="1" dirty="0"/>
          </a:p>
        </p:txBody>
      </p:sp>
    </p:spTree>
    <p:extLst>
      <p:ext uri="{BB962C8B-B14F-4D97-AF65-F5344CB8AC3E}">
        <p14:creationId xmlns:p14="http://schemas.microsoft.com/office/powerpoint/2010/main" val="844708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0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2862322"/>
          </a:xfrm>
          <a:prstGeom prst="rect">
            <a:avLst/>
          </a:prstGeom>
          <a:noFill/>
        </p:spPr>
        <p:txBody>
          <a:bodyPr wrap="square" rtlCol="0">
            <a:spAutoFit/>
          </a:bodyPr>
          <a:lstStyle/>
          <a:p>
            <a:pPr lvl="0"/>
            <a:r>
              <a:rPr lang="en-US" sz="2000" b="1" dirty="0">
                <a:solidFill>
                  <a:srgbClr val="C00000"/>
                </a:solidFill>
                <a:latin typeface="Alexandria"/>
              </a:rPr>
              <a:t>Employee Referral Programs:</a:t>
            </a:r>
            <a:r>
              <a:rPr lang="en-US" sz="2000" dirty="0">
                <a:solidFill>
                  <a:srgbClr val="C00000"/>
                </a:solidFill>
                <a:latin typeface="Alexandria"/>
              </a:rPr>
              <a:t> </a:t>
            </a:r>
            <a:r>
              <a:rPr lang="en-US" sz="2000" dirty="0">
                <a:latin typeface="Alexandria"/>
              </a:rPr>
              <a:t>Companies can incentivize existing staff to recommend qualified candidates, leveraging their network.</a:t>
            </a:r>
          </a:p>
          <a:p>
            <a:pPr lvl="0"/>
            <a:endParaRPr lang="en-US" sz="2000" dirty="0">
              <a:latin typeface="Alexandria"/>
            </a:endParaRPr>
          </a:p>
          <a:p>
            <a:pPr lvl="0"/>
            <a:r>
              <a:rPr lang="en-US" sz="2000" b="1" dirty="0">
                <a:solidFill>
                  <a:srgbClr val="C00000"/>
                </a:solidFill>
                <a:latin typeface="Alexandria"/>
              </a:rPr>
              <a:t>Staffing Agencies:</a:t>
            </a:r>
            <a:r>
              <a:rPr lang="en-US" sz="2000" dirty="0">
                <a:solidFill>
                  <a:srgbClr val="C00000"/>
                </a:solidFill>
                <a:latin typeface="Alexandria"/>
              </a:rPr>
              <a:t> </a:t>
            </a:r>
            <a:r>
              <a:rPr lang="en-US" sz="2000" dirty="0">
                <a:latin typeface="Alexandria"/>
              </a:rPr>
              <a:t>These agencies specialize in finding and pre-screening applicants, saving employers time and resources.</a:t>
            </a:r>
          </a:p>
          <a:p>
            <a:pPr lvl="0"/>
            <a:endParaRPr lang="en-US" sz="2000" dirty="0">
              <a:latin typeface="Alexandria"/>
            </a:endParaRPr>
          </a:p>
          <a:p>
            <a:pPr lvl="0"/>
            <a:r>
              <a:rPr lang="en-US" sz="2000" b="1" dirty="0">
                <a:solidFill>
                  <a:srgbClr val="C00000"/>
                </a:solidFill>
                <a:latin typeface="Alexandria"/>
              </a:rPr>
              <a:t>State Job Service Agencies:</a:t>
            </a:r>
            <a:r>
              <a:rPr lang="en-US" sz="2000" dirty="0">
                <a:solidFill>
                  <a:srgbClr val="C00000"/>
                </a:solidFill>
                <a:latin typeface="Alexandria"/>
              </a:rPr>
              <a:t> </a:t>
            </a:r>
            <a:r>
              <a:rPr lang="en-US" sz="2000" dirty="0">
                <a:latin typeface="Alexandria"/>
              </a:rPr>
              <a:t>These government agencies connect employers with job seekers registered for unemployment benefits.</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External Recruitment Methods</a:t>
            </a:r>
          </a:p>
        </p:txBody>
      </p:sp>
    </p:spTree>
    <p:extLst>
      <p:ext uri="{BB962C8B-B14F-4D97-AF65-F5344CB8AC3E}">
        <p14:creationId xmlns:p14="http://schemas.microsoft.com/office/powerpoint/2010/main" val="3378722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3477875"/>
          </a:xfrm>
          <a:prstGeom prst="rect">
            <a:avLst/>
          </a:prstGeom>
          <a:noFill/>
        </p:spPr>
        <p:txBody>
          <a:bodyPr wrap="square" rtlCol="0">
            <a:spAutoFit/>
          </a:bodyPr>
          <a:lstStyle/>
          <a:p>
            <a:pPr lvl="0"/>
            <a:r>
              <a:rPr lang="en-US" sz="2000" b="1" dirty="0">
                <a:solidFill>
                  <a:srgbClr val="C00000"/>
                </a:solidFill>
                <a:latin typeface="Alexandria"/>
              </a:rPr>
              <a:t>Executive Search Firms:</a:t>
            </a:r>
            <a:r>
              <a:rPr lang="en-US" sz="2000" dirty="0">
                <a:solidFill>
                  <a:srgbClr val="C00000"/>
                </a:solidFill>
                <a:latin typeface="Alexandria"/>
              </a:rPr>
              <a:t> </a:t>
            </a:r>
            <a:r>
              <a:rPr lang="en-US" sz="2000" dirty="0">
                <a:latin typeface="Alexandria"/>
              </a:rPr>
              <a:t>These specialized agencies assist in filling senior-level positions with a focus on confidentiality and industry expertise. However, their success rates can be low, and they may prioritize lateral moves over promotions.</a:t>
            </a:r>
          </a:p>
          <a:p>
            <a:pPr lvl="0"/>
            <a:endParaRPr lang="en-US" sz="2000" dirty="0">
              <a:latin typeface="Alexandria"/>
            </a:endParaRPr>
          </a:p>
          <a:p>
            <a:pPr lvl="0"/>
            <a:r>
              <a:rPr lang="en-US" sz="2000" b="1" dirty="0">
                <a:solidFill>
                  <a:srgbClr val="C00000"/>
                </a:solidFill>
                <a:latin typeface="Alexandria"/>
              </a:rPr>
              <a:t>College Recruiting</a:t>
            </a:r>
            <a:r>
              <a:rPr lang="en-US" sz="2000" b="1" dirty="0">
                <a:latin typeface="Alexandria"/>
              </a:rPr>
              <a:t>:</a:t>
            </a:r>
            <a:r>
              <a:rPr lang="en-US" sz="2000" dirty="0">
                <a:latin typeface="Alexandria"/>
              </a:rPr>
              <a:t> This approach allows companies to target a large pool of qualified graduates quickly but can involve screening many applicants with limited experience.</a:t>
            </a:r>
          </a:p>
          <a:p>
            <a:pPr lvl="0"/>
            <a:endParaRPr lang="en-US" sz="2000" dirty="0">
              <a:latin typeface="Alexandria"/>
            </a:endParaRPr>
          </a:p>
          <a:p>
            <a:pPr lvl="0"/>
            <a:r>
              <a:rPr lang="en-US" sz="2000" b="1" dirty="0">
                <a:solidFill>
                  <a:srgbClr val="C00000"/>
                </a:solidFill>
                <a:latin typeface="Alexandria"/>
              </a:rPr>
              <a:t>Co-op and Internship Programs:</a:t>
            </a:r>
            <a:r>
              <a:rPr lang="en-US" sz="2000" dirty="0">
                <a:solidFill>
                  <a:srgbClr val="C00000"/>
                </a:solidFill>
                <a:latin typeface="Alexandria"/>
              </a:rPr>
              <a:t> </a:t>
            </a:r>
            <a:r>
              <a:rPr lang="en-US" sz="2000" dirty="0">
                <a:latin typeface="Alexandria"/>
              </a:rPr>
              <a:t>These programs offer a trial period for both employer and student. Employers can gain an advantage recruiting interns for permanent roles, while students acquire valuable work experience. However, legal considerations regarding minimum wage and age discrimination apply.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t>External Recruitment Methods- Contd.</a:t>
            </a:r>
          </a:p>
        </p:txBody>
      </p:sp>
    </p:spTree>
    <p:extLst>
      <p:ext uri="{BB962C8B-B14F-4D97-AF65-F5344CB8AC3E}">
        <p14:creationId xmlns:p14="http://schemas.microsoft.com/office/powerpoint/2010/main" val="4068310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3477875"/>
          </a:xfrm>
          <a:prstGeom prst="rect">
            <a:avLst/>
          </a:prstGeom>
          <a:noFill/>
        </p:spPr>
        <p:txBody>
          <a:bodyPr wrap="square" rtlCol="0">
            <a:spAutoFit/>
          </a:bodyPr>
          <a:lstStyle/>
          <a:p>
            <a:pPr lvl="0"/>
            <a:r>
              <a:rPr lang="en-US" sz="2000" b="1" dirty="0">
                <a:solidFill>
                  <a:srgbClr val="C00000"/>
                </a:solidFill>
                <a:latin typeface="Alexandria"/>
              </a:rPr>
              <a:t>Careful Selection is Crucial:</a:t>
            </a:r>
            <a:r>
              <a:rPr lang="en-US" sz="2000" dirty="0">
                <a:solidFill>
                  <a:srgbClr val="C00000"/>
                </a:solidFill>
                <a:latin typeface="Alexandria"/>
              </a:rPr>
              <a:t> </a:t>
            </a:r>
            <a:r>
              <a:rPr lang="en-US" sz="2000" dirty="0">
                <a:latin typeface="Alexandria"/>
              </a:rPr>
              <a:t>Decisions about who to hire have significant consequences, so methods used to assess applicants need to be reliable and valid.</a:t>
            </a:r>
          </a:p>
          <a:p>
            <a:pPr lvl="0"/>
            <a:endParaRPr lang="en-US" sz="2000" dirty="0">
              <a:latin typeface="Alexandria"/>
            </a:endParaRPr>
          </a:p>
          <a:p>
            <a:r>
              <a:rPr lang="en-US" sz="2000" b="1" dirty="0">
                <a:solidFill>
                  <a:srgbClr val="C00000"/>
                </a:solidFill>
                <a:latin typeface="Alexandria"/>
              </a:rPr>
              <a:t>Understanding Reliability and Validity:</a:t>
            </a:r>
          </a:p>
          <a:p>
            <a:endParaRPr lang="en-US" sz="2000" dirty="0">
              <a:latin typeface="Alexandria"/>
            </a:endParaRPr>
          </a:p>
          <a:p>
            <a:pPr lvl="0"/>
            <a:r>
              <a:rPr lang="en-US" sz="2000" b="1" dirty="0">
                <a:solidFill>
                  <a:srgbClr val="C00000"/>
                </a:solidFill>
                <a:latin typeface="Alexandria"/>
              </a:rPr>
              <a:t>Reliability:</a:t>
            </a:r>
            <a:r>
              <a:rPr lang="en-US" sz="2000" dirty="0">
                <a:solidFill>
                  <a:srgbClr val="C00000"/>
                </a:solidFill>
                <a:latin typeface="Alexandria"/>
              </a:rPr>
              <a:t> </a:t>
            </a:r>
            <a:r>
              <a:rPr lang="en-US" sz="2000" dirty="0">
                <a:latin typeface="Alexandria"/>
              </a:rPr>
              <a:t>Consistency of the measurement. Ideally, the same results would occur across different assessments (e.g., same test score on retries, similar interview evaluations).</a:t>
            </a:r>
          </a:p>
          <a:p>
            <a:pPr lvl="1"/>
            <a:r>
              <a:rPr lang="en-US" sz="2000" dirty="0">
                <a:latin typeface="Alexandria"/>
              </a:rPr>
              <a:t>Factors impacting reliability: personal issues, different evaluators' biases.</a:t>
            </a:r>
          </a:p>
          <a:p>
            <a:pPr lvl="1"/>
            <a:r>
              <a:rPr lang="en-US" sz="2000" dirty="0">
                <a:latin typeface="Alexandria"/>
              </a:rPr>
              <a:t>Low reliability can indicate missing assessment factors (deficiency error) or irrelevant influences (contamination error).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r>
              <a:rPr lang="en-US" sz="2400" b="1" dirty="0">
                <a:latin typeface="Alexandria"/>
              </a:rPr>
              <a:t>Importance of reliable and valid selection methods</a:t>
            </a:r>
          </a:p>
        </p:txBody>
      </p:sp>
    </p:spTree>
    <p:extLst>
      <p:ext uri="{BB962C8B-B14F-4D97-AF65-F5344CB8AC3E}">
        <p14:creationId xmlns:p14="http://schemas.microsoft.com/office/powerpoint/2010/main" val="79554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2246769"/>
          </a:xfrm>
          <a:prstGeom prst="rect">
            <a:avLst/>
          </a:prstGeom>
          <a:noFill/>
        </p:spPr>
        <p:txBody>
          <a:bodyPr wrap="square" rtlCol="0">
            <a:spAutoFit/>
          </a:bodyPr>
          <a:lstStyle/>
          <a:p>
            <a:endParaRPr lang="en-US" sz="2000" dirty="0">
              <a:solidFill>
                <a:srgbClr val="C00000"/>
              </a:solidFill>
              <a:latin typeface="Alexandria"/>
            </a:endParaRPr>
          </a:p>
          <a:p>
            <a:pPr lvl="0"/>
            <a:r>
              <a:rPr lang="en-US" sz="2000" b="1" dirty="0">
                <a:solidFill>
                  <a:srgbClr val="C00000"/>
                </a:solidFill>
                <a:latin typeface="Alexandria"/>
              </a:rPr>
              <a:t>Who to involve:</a:t>
            </a:r>
            <a:r>
              <a:rPr lang="en-US" sz="2000" dirty="0">
                <a:solidFill>
                  <a:srgbClr val="C00000"/>
                </a:solidFill>
                <a:latin typeface="Alexandria"/>
              </a:rPr>
              <a:t> </a:t>
            </a:r>
            <a:r>
              <a:rPr lang="en-US" sz="2000" dirty="0">
                <a:latin typeface="Alexandria"/>
              </a:rPr>
              <a:t>Consider supervisors, peers, subordinates, or even customers (for service industries) to gain diverse perspectives. Interviewers should be chosen from a variety of backgrounds.</a:t>
            </a:r>
          </a:p>
          <a:p>
            <a:pPr lvl="0"/>
            <a:endParaRPr lang="en-US" sz="2000" dirty="0">
              <a:latin typeface="Alexandria"/>
            </a:endParaRPr>
          </a:p>
          <a:p>
            <a:r>
              <a:rPr lang="en-US" sz="2000" b="1" dirty="0">
                <a:solidFill>
                  <a:srgbClr val="C00000"/>
                </a:solidFill>
                <a:latin typeface="Alexandria"/>
              </a:rPr>
              <a:t>Interview format:</a:t>
            </a:r>
            <a:r>
              <a:rPr lang="en-US" sz="2000" dirty="0">
                <a:solidFill>
                  <a:srgbClr val="C00000"/>
                </a:solidFill>
                <a:latin typeface="Alexandria"/>
              </a:rPr>
              <a:t> </a:t>
            </a:r>
            <a:r>
              <a:rPr lang="en-US" sz="2000" dirty="0">
                <a:latin typeface="Alexandria"/>
              </a:rPr>
              <a:t>Individual interviews allow for a more personal experience, while group interviews can save time but make it harder to assess interpersonal skills.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latin typeface="Alexandria"/>
              </a:rPr>
              <a:t>Key Interview Decisions</a:t>
            </a:r>
          </a:p>
        </p:txBody>
      </p:sp>
    </p:spTree>
    <p:extLst>
      <p:ext uri="{BB962C8B-B14F-4D97-AF65-F5344CB8AC3E}">
        <p14:creationId xmlns:p14="http://schemas.microsoft.com/office/powerpoint/2010/main" val="239972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3477875"/>
          </a:xfrm>
          <a:prstGeom prst="rect">
            <a:avLst/>
          </a:prstGeom>
          <a:noFill/>
        </p:spPr>
        <p:txBody>
          <a:bodyPr wrap="square" rtlCol="0">
            <a:spAutoFit/>
          </a:bodyPr>
          <a:lstStyle/>
          <a:p>
            <a:pPr lvl="0"/>
            <a:r>
              <a:rPr lang="en-US" sz="2000" b="1" dirty="0">
                <a:solidFill>
                  <a:srgbClr val="C00000"/>
                </a:solidFill>
                <a:latin typeface="Alexandria"/>
              </a:rPr>
              <a:t>Common Biases:</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Similarity error (favoring similar applicants).</a:t>
            </a:r>
          </a:p>
          <a:p>
            <a:pPr marL="800100" lvl="1" indent="-342900">
              <a:buFont typeface="Arial" panose="020B0604020202020204" pitchFamily="34" charset="0"/>
              <a:buChar char="•"/>
            </a:pPr>
            <a:r>
              <a:rPr lang="en-US" sz="2000" dirty="0">
                <a:latin typeface="Alexandria"/>
              </a:rPr>
              <a:t>Contrast error (comparing applicants to each other instead of set criteria).</a:t>
            </a:r>
          </a:p>
          <a:p>
            <a:pPr marL="800100" lvl="1" indent="-342900">
              <a:buFont typeface="Arial" panose="020B0604020202020204" pitchFamily="34" charset="0"/>
              <a:buChar char="•"/>
            </a:pPr>
            <a:r>
              <a:rPr lang="en-US" sz="2000" dirty="0">
                <a:latin typeface="Alexandria"/>
              </a:rPr>
              <a:t>First impression error (rushing to a judgment).</a:t>
            </a:r>
          </a:p>
          <a:p>
            <a:pPr marL="800100" lvl="1" indent="-342900">
              <a:buFont typeface="Arial" panose="020B0604020202020204" pitchFamily="34" charset="0"/>
              <a:buChar char="•"/>
            </a:pPr>
            <a:r>
              <a:rPr lang="en-US" sz="2000" dirty="0">
                <a:latin typeface="Alexandria"/>
              </a:rPr>
              <a:t>Halo error (letting one trait overshadow others).</a:t>
            </a:r>
          </a:p>
          <a:p>
            <a:pPr marL="800100" lvl="1" indent="-342900">
              <a:buFont typeface="Arial" panose="020B0604020202020204" pitchFamily="34" charset="0"/>
              <a:buChar char="•"/>
            </a:pPr>
            <a:r>
              <a:rPr lang="en-US" sz="2000" dirty="0">
                <a:latin typeface="Alexandria"/>
              </a:rPr>
              <a:t>Biases based on race, gender, etc. (not job-related).</a:t>
            </a:r>
          </a:p>
          <a:p>
            <a:pPr lvl="0"/>
            <a:r>
              <a:rPr lang="en-US" sz="2000" b="1" dirty="0">
                <a:solidFill>
                  <a:srgbClr val="C00000"/>
                </a:solidFill>
                <a:latin typeface="Alexandria"/>
              </a:rPr>
              <a:t>Mitigating Bias:</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Group interviews can help reduce individual biases through comparison and discussion.</a:t>
            </a:r>
          </a:p>
          <a:p>
            <a:pPr marL="800100" lvl="1" indent="-342900">
              <a:buFont typeface="Arial" panose="020B0604020202020204" pitchFamily="34" charset="0"/>
              <a:buChar char="•"/>
            </a:pPr>
            <a:r>
              <a:rPr lang="en-US" sz="2000" dirty="0">
                <a:latin typeface="Alexandria"/>
              </a:rPr>
              <a:t>Behavioral interviewing focuses on specific job-related behaviors, minimizing bias based on irrelevant factors.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latin typeface="Alexandria"/>
              </a:rPr>
              <a:t>Avoiding Interviewer Biases</a:t>
            </a:r>
            <a:endParaRPr lang="en-US" sz="2400" dirty="0">
              <a:latin typeface="Alexandria"/>
            </a:endParaRPr>
          </a:p>
        </p:txBody>
      </p:sp>
    </p:spTree>
    <p:extLst>
      <p:ext uri="{BB962C8B-B14F-4D97-AF65-F5344CB8AC3E}">
        <p14:creationId xmlns:p14="http://schemas.microsoft.com/office/powerpoint/2010/main" val="148769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3170099"/>
          </a:xfrm>
          <a:prstGeom prst="rect">
            <a:avLst/>
          </a:prstGeom>
          <a:noFill/>
        </p:spPr>
        <p:txBody>
          <a:bodyPr wrap="square" rtlCol="0">
            <a:spAutoFit/>
          </a:bodyPr>
          <a:lstStyle/>
          <a:p>
            <a:endParaRPr lang="en-US" sz="2000" dirty="0">
              <a:solidFill>
                <a:srgbClr val="C00000"/>
              </a:solidFill>
              <a:latin typeface="Alexandria"/>
            </a:endParaRPr>
          </a:p>
          <a:p>
            <a:pPr lvl="0"/>
            <a:r>
              <a:rPr lang="en-US" sz="2000" b="1" dirty="0">
                <a:solidFill>
                  <a:srgbClr val="C00000"/>
                </a:solidFill>
                <a:latin typeface="Alexandria"/>
              </a:rPr>
              <a:t>Structured Interviews:</a:t>
            </a:r>
            <a:r>
              <a:rPr lang="en-US" sz="2000" dirty="0">
                <a:solidFill>
                  <a:srgbClr val="C00000"/>
                </a:solidFill>
                <a:latin typeface="Alexandria"/>
              </a:rPr>
              <a:t> </a:t>
            </a:r>
            <a:r>
              <a:rPr lang="en-US" sz="2000" dirty="0">
                <a:latin typeface="Alexandria"/>
              </a:rPr>
              <a:t>Follow a set protocol with identical questions for all applicants (easier to compare responses and reduces legal risk, but less flexible).</a:t>
            </a:r>
          </a:p>
          <a:p>
            <a:pPr lvl="0"/>
            <a:endParaRPr lang="en-US" sz="2000" dirty="0">
              <a:latin typeface="Alexandria"/>
            </a:endParaRPr>
          </a:p>
          <a:p>
            <a:pPr lvl="0"/>
            <a:r>
              <a:rPr lang="en-US" sz="2000" b="1" dirty="0">
                <a:solidFill>
                  <a:srgbClr val="C00000"/>
                </a:solidFill>
                <a:latin typeface="Alexandria"/>
              </a:rPr>
              <a:t>Unstructured Interviews:</a:t>
            </a:r>
            <a:r>
              <a:rPr lang="en-US" sz="2000" dirty="0">
                <a:solidFill>
                  <a:srgbClr val="C00000"/>
                </a:solidFill>
                <a:latin typeface="Alexandria"/>
              </a:rPr>
              <a:t> </a:t>
            </a:r>
            <a:r>
              <a:rPr lang="en-US" sz="2000" dirty="0">
                <a:latin typeface="Alexandria"/>
              </a:rPr>
              <a:t>Spontaneous conversations with no predetermined questions (allows for a better understanding of the applicant as a person, but makes comparisons difficult).</a:t>
            </a:r>
          </a:p>
          <a:p>
            <a:pPr lvl="0"/>
            <a:endParaRPr lang="en-US" sz="2000" dirty="0">
              <a:latin typeface="Alexandria"/>
            </a:endParaRPr>
          </a:p>
          <a:p>
            <a:pPr lvl="0"/>
            <a:r>
              <a:rPr lang="en-US" sz="2000" b="1" dirty="0">
                <a:solidFill>
                  <a:srgbClr val="C00000"/>
                </a:solidFill>
                <a:latin typeface="Alexandria"/>
              </a:rPr>
              <a:t>Semi-structured Interviews:</a:t>
            </a:r>
            <a:r>
              <a:rPr lang="en-US" sz="2000" dirty="0">
                <a:solidFill>
                  <a:srgbClr val="C00000"/>
                </a:solidFill>
                <a:latin typeface="Alexandria"/>
              </a:rPr>
              <a:t> </a:t>
            </a:r>
            <a:r>
              <a:rPr lang="en-US" sz="2000" dirty="0">
                <a:latin typeface="Alexandria"/>
              </a:rPr>
              <a:t>A mix of both, with standard questions asked but flexibility to probe for specifics (balances consistency with adaptability).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latin typeface="Alexandria"/>
              </a:rPr>
              <a:t>Interview Structure</a:t>
            </a:r>
            <a:endParaRPr lang="en-US" sz="2400" dirty="0">
              <a:latin typeface="Alexandria"/>
            </a:endParaRPr>
          </a:p>
        </p:txBody>
      </p:sp>
    </p:spTree>
    <p:extLst>
      <p:ext uri="{BB962C8B-B14F-4D97-AF65-F5344CB8AC3E}">
        <p14:creationId xmlns:p14="http://schemas.microsoft.com/office/powerpoint/2010/main" val="481808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94891"/>
            <a:ext cx="10141862" cy="2862322"/>
          </a:xfrm>
          <a:prstGeom prst="rect">
            <a:avLst/>
          </a:prstGeom>
          <a:noFill/>
        </p:spPr>
        <p:txBody>
          <a:bodyPr wrap="square" rtlCol="0">
            <a:spAutoFit/>
          </a:bodyPr>
          <a:lstStyle/>
          <a:p>
            <a:endParaRPr lang="en-US" sz="2000" dirty="0">
              <a:solidFill>
                <a:srgbClr val="C00000"/>
              </a:solidFill>
              <a:latin typeface="Alexandria"/>
            </a:endParaRPr>
          </a:p>
          <a:p>
            <a:pPr lvl="0"/>
            <a:r>
              <a:rPr lang="en-US" sz="2000" dirty="0">
                <a:latin typeface="Alexandria"/>
              </a:rPr>
              <a:t>This technique focuses on how applicants would behave in specific situations relevant to the job.</a:t>
            </a:r>
          </a:p>
          <a:p>
            <a:pPr lvl="0"/>
            <a:r>
              <a:rPr lang="en-US" sz="2000" dirty="0">
                <a:latin typeface="Alexandria"/>
              </a:rPr>
              <a:t>It can be used with both experienced and inexperienced applicants.</a:t>
            </a:r>
          </a:p>
          <a:p>
            <a:pPr lvl="0"/>
            <a:r>
              <a:rPr lang="en-US" sz="2000" dirty="0">
                <a:latin typeface="Alexandria"/>
              </a:rPr>
              <a:t>Here's how it works:</a:t>
            </a:r>
          </a:p>
          <a:p>
            <a:pPr lvl="1"/>
            <a:r>
              <a:rPr lang="en-US" sz="2000" dirty="0">
                <a:latin typeface="Alexandria"/>
              </a:rPr>
              <a:t>Identify key behavioral characteristics needed for the job.</a:t>
            </a:r>
          </a:p>
          <a:p>
            <a:pPr lvl="1"/>
            <a:r>
              <a:rPr lang="en-US" sz="2000" dirty="0">
                <a:latin typeface="Alexandria"/>
              </a:rPr>
              <a:t>Ask questions about past situations that demonstrate these behaviors.</a:t>
            </a:r>
          </a:p>
          <a:p>
            <a:pPr lvl="1"/>
            <a:r>
              <a:rPr lang="en-US" sz="2000" dirty="0">
                <a:latin typeface="Alexandria"/>
              </a:rPr>
              <a:t>Examples: "Describe a time you faced a challenge..." or "What did you enjoy/dislike about a past situation?"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latin typeface="Alexandria"/>
              </a:rPr>
              <a:t>Behavioral Interviewing</a:t>
            </a:r>
          </a:p>
        </p:txBody>
      </p:sp>
    </p:spTree>
    <p:extLst>
      <p:ext uri="{BB962C8B-B14F-4D97-AF65-F5344CB8AC3E}">
        <p14:creationId xmlns:p14="http://schemas.microsoft.com/office/powerpoint/2010/main" val="580750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506705"/>
            <a:ext cx="10740442" cy="4401205"/>
          </a:xfrm>
          <a:prstGeom prst="rect">
            <a:avLst/>
          </a:prstGeom>
          <a:noFill/>
        </p:spPr>
        <p:txBody>
          <a:bodyPr wrap="square" rtlCol="0">
            <a:spAutoFit/>
          </a:bodyPr>
          <a:lstStyle/>
          <a:p>
            <a:endParaRPr lang="en-US" sz="2000" b="1" dirty="0">
              <a:solidFill>
                <a:srgbClr val="C00000"/>
              </a:solidFill>
              <a:latin typeface="Alexandria"/>
            </a:endParaRPr>
          </a:p>
          <a:p>
            <a:r>
              <a:rPr lang="en-US" sz="2000" b="1" dirty="0">
                <a:solidFill>
                  <a:srgbClr val="C00000"/>
                </a:solidFill>
                <a:latin typeface="Alexandria"/>
              </a:rPr>
              <a:t>Current Practices (considered Ineffective):</a:t>
            </a:r>
            <a:endParaRPr lang="en-US" sz="2000" dirty="0">
              <a:solidFill>
                <a:srgbClr val="C00000"/>
              </a:solidFill>
              <a:latin typeface="Alexandria"/>
            </a:endParaRPr>
          </a:p>
          <a:p>
            <a:pPr lvl="0"/>
            <a:r>
              <a:rPr lang="en-US" sz="2000" dirty="0">
                <a:latin typeface="Alexandria"/>
              </a:rPr>
              <a:t>Employers rely on applicant-provided references, who are unlikely to give negative feedback.</a:t>
            </a:r>
          </a:p>
          <a:p>
            <a:pPr lvl="0"/>
            <a:r>
              <a:rPr lang="en-US" sz="2000" dirty="0">
                <a:latin typeface="Alexandria"/>
              </a:rPr>
              <a:t>No further investigation beyond these references is conducted.</a:t>
            </a:r>
          </a:p>
          <a:p>
            <a:r>
              <a:rPr lang="en-US" sz="2000" b="1" dirty="0">
                <a:solidFill>
                  <a:srgbClr val="C00000"/>
                </a:solidFill>
                <a:latin typeface="Alexandria"/>
              </a:rPr>
              <a:t>Better Practices for Reference Checking:</a:t>
            </a:r>
            <a:endParaRPr lang="en-US" sz="2000" dirty="0">
              <a:solidFill>
                <a:srgbClr val="C00000"/>
              </a:solidFill>
              <a:latin typeface="Alexandria"/>
            </a:endParaRPr>
          </a:p>
          <a:p>
            <a:pPr lvl="0"/>
            <a:r>
              <a:rPr lang="en-US" sz="2000" dirty="0">
                <a:latin typeface="Alexandria"/>
              </a:rPr>
              <a:t>Contact references beyond those provided by the applicant.</a:t>
            </a:r>
          </a:p>
          <a:p>
            <a:pPr lvl="0"/>
            <a:r>
              <a:rPr lang="en-US" sz="2000" dirty="0">
                <a:latin typeface="Alexandria"/>
              </a:rPr>
              <a:t>Ask for additional contacts within or outside the applicant's former organization.</a:t>
            </a:r>
          </a:p>
          <a:p>
            <a:pPr lvl="0"/>
            <a:r>
              <a:rPr lang="en-US" sz="2000" dirty="0">
                <a:latin typeface="Alexandria"/>
              </a:rPr>
              <a:t>Leverage professional networks to gather confidential information.</a:t>
            </a:r>
          </a:p>
          <a:p>
            <a:r>
              <a:rPr lang="en-US" sz="2000" b="1" dirty="0">
                <a:solidFill>
                  <a:srgbClr val="C00000"/>
                </a:solidFill>
                <a:latin typeface="Alexandria"/>
              </a:rPr>
              <a:t>Shifting Trends:</a:t>
            </a:r>
            <a:endParaRPr lang="en-US" sz="2000" dirty="0">
              <a:solidFill>
                <a:srgbClr val="C00000"/>
              </a:solidFill>
              <a:latin typeface="Alexandria"/>
            </a:endParaRPr>
          </a:p>
          <a:p>
            <a:pPr lvl="0"/>
            <a:r>
              <a:rPr lang="en-US" sz="2000" dirty="0">
                <a:latin typeface="Alexandria"/>
              </a:rPr>
              <a:t>Reference checks are increasingly done earlier in the selection process to eliminate unsuitable candidates.</a:t>
            </a:r>
          </a:p>
          <a:p>
            <a:r>
              <a:rPr lang="en-US" sz="2000" b="1" dirty="0">
                <a:solidFill>
                  <a:srgbClr val="C00000"/>
                </a:solidFill>
                <a:latin typeface="Alexandria"/>
              </a:rPr>
              <a:t>Overcoming Challenges:</a:t>
            </a:r>
            <a:endParaRPr lang="en-US" sz="2000" dirty="0">
              <a:solidFill>
                <a:srgbClr val="C00000"/>
              </a:solidFill>
              <a:latin typeface="Alexandria"/>
            </a:endParaRPr>
          </a:p>
          <a:p>
            <a:pPr lvl="0"/>
            <a:r>
              <a:rPr lang="en-US" sz="2000" dirty="0">
                <a:latin typeface="Alexandria"/>
              </a:rPr>
              <a:t>A well-established professional network can be a valuable resource for confidential insights.</a:t>
            </a:r>
          </a:p>
          <a:p>
            <a:r>
              <a:rPr lang="en-US" sz="2000" dirty="0">
                <a:latin typeface="Alexandria"/>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082279" cy="461665"/>
          </a:xfrm>
          <a:prstGeom prst="rect">
            <a:avLst/>
          </a:prstGeom>
          <a:noFill/>
        </p:spPr>
        <p:txBody>
          <a:bodyPr wrap="square" rtlCol="0">
            <a:spAutoFit/>
          </a:bodyPr>
          <a:lstStyle/>
          <a:p>
            <a:pPr algn="ctr"/>
            <a:r>
              <a:rPr lang="en-US" sz="2400" b="1" dirty="0">
                <a:latin typeface="Alexandria"/>
              </a:rPr>
              <a:t>Reference checking in the selection process: </a:t>
            </a:r>
            <a:endParaRPr lang="en-US" sz="2400" dirty="0">
              <a:latin typeface="Alexandria"/>
            </a:endParaRPr>
          </a:p>
        </p:txBody>
      </p:sp>
    </p:spTree>
    <p:extLst>
      <p:ext uri="{BB962C8B-B14F-4D97-AF65-F5344CB8AC3E}">
        <p14:creationId xmlns:p14="http://schemas.microsoft.com/office/powerpoint/2010/main" val="2607728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2554545"/>
          </a:xfrm>
          <a:prstGeom prst="rect">
            <a:avLst/>
          </a:prstGeom>
          <a:noFill/>
        </p:spPr>
        <p:txBody>
          <a:bodyPr wrap="square" rtlCol="0">
            <a:spAutoFit/>
          </a:bodyPr>
          <a:lstStyle/>
          <a:p>
            <a:pPr lvl="0"/>
            <a:endParaRPr lang="en-US" sz="2000" dirty="0">
              <a:latin typeface="Alexandria"/>
            </a:endParaRPr>
          </a:p>
          <a:p>
            <a:r>
              <a:rPr lang="en-US" sz="2000" b="1" dirty="0">
                <a:latin typeface="Alexandria"/>
              </a:rPr>
              <a:t>Social Media Screening:</a:t>
            </a:r>
          </a:p>
          <a:p>
            <a:endParaRPr lang="en-US" sz="2000" dirty="0">
              <a:latin typeface="Alexandria"/>
            </a:endParaRPr>
          </a:p>
          <a:p>
            <a:pPr lvl="0"/>
            <a:r>
              <a:rPr lang="en-US" sz="2000" dirty="0">
                <a:latin typeface="Alexandria"/>
              </a:rPr>
              <a:t>Increasingly used by employers (over 45% of recruiters check social media).</a:t>
            </a:r>
          </a:p>
          <a:p>
            <a:pPr lvl="0"/>
            <a:r>
              <a:rPr lang="en-US" sz="2000" dirty="0">
                <a:latin typeface="Alexandria"/>
              </a:rPr>
              <a:t>Potential Risks:</a:t>
            </a:r>
          </a:p>
          <a:p>
            <a:pPr lvl="1"/>
            <a:r>
              <a:rPr lang="en-US" sz="2000" dirty="0">
                <a:latin typeface="Alexandria"/>
              </a:rPr>
              <a:t>Uncovering info about protected classes (e.g., race, religion) that shouldn't be considered.</a:t>
            </a:r>
          </a:p>
          <a:p>
            <a:pPr lvl="1"/>
            <a:r>
              <a:rPr lang="en-US" sz="2000" dirty="0">
                <a:latin typeface="Alexandria"/>
              </a:rPr>
              <a:t>Biasing decisions based on irrelevant personal information or hobbies.</a:t>
            </a:r>
          </a:p>
          <a:p>
            <a:r>
              <a:rPr lang="en-US" sz="2000" dirty="0">
                <a:latin typeface="Alexandria"/>
              </a:rPr>
              <a:t>international assignments and staffing: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Reference checking in the selection process</a:t>
            </a:r>
            <a:endParaRPr lang="en-US" sz="2400" dirty="0">
              <a:latin typeface="Alexandria"/>
            </a:endParaRPr>
          </a:p>
        </p:txBody>
      </p:sp>
    </p:spTree>
    <p:extLst>
      <p:ext uri="{BB962C8B-B14F-4D97-AF65-F5344CB8AC3E}">
        <p14:creationId xmlns:p14="http://schemas.microsoft.com/office/powerpoint/2010/main" val="1279591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3785652"/>
          </a:xfrm>
          <a:prstGeom prst="rect">
            <a:avLst/>
          </a:prstGeom>
          <a:noFill/>
        </p:spPr>
        <p:txBody>
          <a:bodyPr wrap="square" rtlCol="0">
            <a:spAutoFit/>
          </a:bodyPr>
          <a:lstStyle/>
          <a:p>
            <a:pPr lvl="0"/>
            <a:endParaRPr lang="en-US" sz="2000" dirty="0">
              <a:latin typeface="Alexandria"/>
            </a:endParaRPr>
          </a:p>
          <a:p>
            <a:pPr lvl="0"/>
            <a:r>
              <a:rPr lang="en-US" sz="2000" dirty="0">
                <a:latin typeface="Alexandria"/>
              </a:rPr>
              <a:t>Traditional focus on technical skills overlooks the importance of cultural adaptation (for both employee and family).</a:t>
            </a:r>
          </a:p>
          <a:p>
            <a:pPr lvl="0"/>
            <a:r>
              <a:rPr lang="en-US" sz="2000" dirty="0">
                <a:latin typeface="Alexandria"/>
              </a:rPr>
              <a:t>Lack of adaptation can lead to problems with performance, relationships, and early return home.</a:t>
            </a:r>
          </a:p>
          <a:p>
            <a:r>
              <a:rPr lang="en-US" sz="2000" b="1" dirty="0">
                <a:solidFill>
                  <a:srgbClr val="C00000"/>
                </a:solidFill>
                <a:latin typeface="Alexandria"/>
              </a:rPr>
              <a:t>New Selection Criteria:</a:t>
            </a:r>
            <a:endParaRPr lang="en-US" sz="2000" dirty="0">
              <a:solidFill>
                <a:srgbClr val="C00000"/>
              </a:solidFill>
              <a:latin typeface="Alexandria"/>
            </a:endParaRPr>
          </a:p>
          <a:p>
            <a:pPr lvl="0"/>
            <a:r>
              <a:rPr lang="en-US" sz="2000" dirty="0">
                <a:latin typeface="Alexandria"/>
              </a:rPr>
              <a:t>Assessing adaptability, open-mindedness, tolerance for ambiguity, and independence.</a:t>
            </a:r>
          </a:p>
          <a:p>
            <a:pPr lvl="0"/>
            <a:r>
              <a:rPr lang="en-US" sz="2000" dirty="0">
                <a:latin typeface="Alexandria"/>
              </a:rPr>
              <a:t>Interviewing and screening family members who will be accompanying the employee.</a:t>
            </a:r>
          </a:p>
          <a:p>
            <a:r>
              <a:rPr lang="en-US" sz="2000" b="1" dirty="0">
                <a:solidFill>
                  <a:srgbClr val="C00000"/>
                </a:solidFill>
                <a:latin typeface="Alexandria"/>
              </a:rPr>
              <a:t>Global Staffing in a Diverse Workforce:</a:t>
            </a:r>
            <a:endParaRPr lang="en-US" sz="2000" dirty="0">
              <a:solidFill>
                <a:srgbClr val="C00000"/>
              </a:solidFill>
              <a:latin typeface="Alexandria"/>
            </a:endParaRPr>
          </a:p>
          <a:p>
            <a:pPr lvl="0"/>
            <a:r>
              <a:rPr lang="en-US" sz="2000" dirty="0">
                <a:latin typeface="Alexandria"/>
              </a:rPr>
              <a:t>Increased focus on assessing an individual's ability to function in multicultural environments.</a:t>
            </a:r>
          </a:p>
          <a:p>
            <a:pPr lvl="0"/>
            <a:r>
              <a:rPr lang="en-US" sz="2000" dirty="0">
                <a:latin typeface="Alexandria"/>
              </a:rPr>
              <a:t>Assessment tools measure adaptability, cultural sensitivity, and values.</a:t>
            </a:r>
          </a:p>
          <a:p>
            <a:pPr lvl="0"/>
            <a:r>
              <a:rPr lang="en-US" sz="2000" dirty="0">
                <a:latin typeface="Alexandria"/>
              </a:rPr>
              <a:t>Useful for both international assignments and domestic roles with global interactions.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Challenges of International Assignments</a:t>
            </a:r>
          </a:p>
        </p:txBody>
      </p:sp>
    </p:spTree>
    <p:extLst>
      <p:ext uri="{BB962C8B-B14F-4D97-AF65-F5344CB8AC3E}">
        <p14:creationId xmlns:p14="http://schemas.microsoft.com/office/powerpoint/2010/main" val="2434908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1</a:t>
            </a:r>
            <a:endParaRPr lang="en-US" dirty="0">
              <a:latin typeface="Alexandria"/>
            </a:endParaRPr>
          </a:p>
        </p:txBody>
      </p:sp>
      <p:sp>
        <p:nvSpPr>
          <p:cNvPr id="48" name="TextBox 47"/>
          <p:cNvSpPr txBox="1"/>
          <p:nvPr/>
        </p:nvSpPr>
        <p:spPr>
          <a:xfrm>
            <a:off x="877817" y="2421648"/>
            <a:ext cx="10740442" cy="2246769"/>
          </a:xfrm>
          <a:prstGeom prst="rect">
            <a:avLst/>
          </a:prstGeom>
          <a:noFill/>
        </p:spPr>
        <p:txBody>
          <a:bodyPr wrap="square" rtlCol="0">
            <a:spAutoFit/>
          </a:bodyPr>
          <a:lstStyle/>
          <a:p>
            <a:r>
              <a:rPr lang="en-US" sz="2000" b="1" dirty="0" smtClean="0">
                <a:latin typeface="Alexandria"/>
              </a:rPr>
              <a:t> 1- </a:t>
            </a:r>
            <a:r>
              <a:rPr lang="en-US" sz="2000" b="1" dirty="0">
                <a:latin typeface="Alexandria"/>
              </a:rPr>
              <a:t>Employment Branding</a:t>
            </a:r>
          </a:p>
          <a:p>
            <a:endParaRPr lang="en-US" sz="2000" b="1" dirty="0">
              <a:latin typeface="Alexandria"/>
            </a:endParaRPr>
          </a:p>
          <a:p>
            <a:r>
              <a:rPr lang="en-US" sz="2000" b="1" dirty="0">
                <a:latin typeface="Alexandria"/>
              </a:rPr>
              <a:t> </a:t>
            </a:r>
            <a:r>
              <a:rPr lang="en-US" sz="2000" b="1" dirty="0">
                <a:latin typeface="Alexandria"/>
              </a:rPr>
              <a:t>2- </a:t>
            </a:r>
            <a:r>
              <a:rPr lang="en-US" sz="2000" b="1" dirty="0">
                <a:latin typeface="Alexandria"/>
              </a:rPr>
              <a:t>Targeting Customers and Re-hire formal </a:t>
            </a:r>
            <a:r>
              <a:rPr lang="en-US" sz="2000" b="1" dirty="0">
                <a:latin typeface="Alexandria"/>
              </a:rPr>
              <a:t>employees</a:t>
            </a:r>
          </a:p>
          <a:p>
            <a:endParaRPr lang="en-US" sz="2000" b="1" dirty="0">
              <a:latin typeface="Alexandria"/>
            </a:endParaRPr>
          </a:p>
          <a:p>
            <a:r>
              <a:rPr lang="en-US" sz="2000" b="1" dirty="0">
                <a:latin typeface="Alexandria"/>
              </a:rPr>
              <a:t>3- The growing importance of Culture fit. </a:t>
            </a:r>
            <a:endParaRPr lang="en-US" sz="2000" b="1" dirty="0">
              <a:latin typeface="Alexandria"/>
            </a:endParaRPr>
          </a:p>
          <a:p>
            <a:endParaRPr lang="en-US" sz="2000" b="1" dirty="0">
              <a:latin typeface="Alexandria"/>
            </a:endParaRPr>
          </a:p>
          <a:p>
            <a:endParaRPr lang="en-US" sz="20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New trends in </a:t>
            </a:r>
            <a:r>
              <a:rPr lang="en-US" sz="2400" b="1" dirty="0" smtClean="0">
                <a:latin typeface="Alexandria"/>
              </a:rPr>
              <a:t>staffing</a:t>
            </a:r>
            <a:endParaRPr lang="en-US" sz="2400" b="1" dirty="0">
              <a:latin typeface="Alexandria"/>
            </a:endParaRPr>
          </a:p>
        </p:txBody>
      </p:sp>
    </p:spTree>
    <p:extLst>
      <p:ext uri="{BB962C8B-B14F-4D97-AF65-F5344CB8AC3E}">
        <p14:creationId xmlns:p14="http://schemas.microsoft.com/office/powerpoint/2010/main" val="3913692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3785652"/>
          </a:xfrm>
          <a:prstGeom prst="rect">
            <a:avLst/>
          </a:prstGeom>
          <a:noFill/>
        </p:spPr>
        <p:txBody>
          <a:bodyPr wrap="square" rtlCol="0">
            <a:spAutoFit/>
          </a:bodyPr>
          <a:lstStyle/>
          <a:p>
            <a:r>
              <a:rPr lang="en-US" sz="2000" b="1" dirty="0" smtClean="0">
                <a:solidFill>
                  <a:srgbClr val="C00000"/>
                </a:solidFill>
                <a:latin typeface="Alexandria"/>
              </a:rPr>
              <a:t> 1- Employment </a:t>
            </a:r>
            <a:r>
              <a:rPr lang="en-US" sz="2000" b="1" dirty="0">
                <a:solidFill>
                  <a:srgbClr val="C00000"/>
                </a:solidFill>
                <a:latin typeface="Alexandria"/>
              </a:rPr>
              <a:t>Branding</a:t>
            </a:r>
          </a:p>
          <a:p>
            <a:endParaRPr lang="en-US" sz="2000" b="1" dirty="0">
              <a:solidFill>
                <a:srgbClr val="C00000"/>
              </a:solidFill>
              <a:latin typeface="Alexandria"/>
            </a:endParaRPr>
          </a:p>
          <a:p>
            <a:pPr lvl="0"/>
            <a:r>
              <a:rPr lang="en-US" sz="2000" dirty="0">
                <a:latin typeface="Alexandria"/>
              </a:rPr>
              <a:t>Similar to product branding, organizations are creating an image of themselves as an attractive employer.</a:t>
            </a:r>
          </a:p>
          <a:p>
            <a:pPr lvl="0"/>
            <a:endParaRPr lang="en-US" sz="2000" dirty="0">
              <a:latin typeface="Alexandria"/>
            </a:endParaRPr>
          </a:p>
          <a:p>
            <a:pPr lvl="0"/>
            <a:r>
              <a:rPr lang="en-US" sz="2000" dirty="0">
                <a:latin typeface="Alexandria"/>
              </a:rPr>
              <a:t>This involves promoting aspects valued by current and potential employees, like:</a:t>
            </a:r>
          </a:p>
          <a:p>
            <a:pPr marL="800100" lvl="1" indent="-342900">
              <a:buFont typeface="Arial" panose="020B0604020202020204" pitchFamily="34" charset="0"/>
              <a:buChar char="•"/>
            </a:pPr>
            <a:r>
              <a:rPr lang="en-US" sz="2000" dirty="0">
                <a:latin typeface="Alexandria"/>
              </a:rPr>
              <a:t>Advancement opportunities</a:t>
            </a:r>
          </a:p>
          <a:p>
            <a:pPr marL="800100" lvl="1" indent="-342900">
              <a:buFont typeface="Arial" panose="020B0604020202020204" pitchFamily="34" charset="0"/>
              <a:buChar char="•"/>
            </a:pPr>
            <a:r>
              <a:rPr lang="en-US" sz="2000" dirty="0">
                <a:latin typeface="Alexandria"/>
              </a:rPr>
              <a:t>Competitive pay</a:t>
            </a:r>
          </a:p>
          <a:p>
            <a:pPr marL="800100" lvl="1" indent="-342900">
              <a:buFont typeface="Arial" panose="020B0604020202020204" pitchFamily="34" charset="0"/>
              <a:buChar char="•"/>
            </a:pPr>
            <a:r>
              <a:rPr lang="en-US" sz="2000" dirty="0">
                <a:latin typeface="Alexandria"/>
              </a:rPr>
              <a:t>Flexible work arrangements</a:t>
            </a:r>
          </a:p>
          <a:p>
            <a:pPr marL="800100" lvl="1" indent="-342900">
              <a:buFont typeface="Arial" panose="020B0604020202020204" pitchFamily="34" charset="0"/>
              <a:buChar char="•"/>
            </a:pPr>
            <a:r>
              <a:rPr lang="en-US" sz="2000" dirty="0">
                <a:latin typeface="Alexandria"/>
              </a:rPr>
              <a:t>Prestigious reputation</a:t>
            </a:r>
          </a:p>
          <a:p>
            <a:pPr marL="800100" lvl="1" indent="-342900">
              <a:buFont typeface="Arial" panose="020B0604020202020204" pitchFamily="34" charset="0"/>
              <a:buChar char="•"/>
            </a:pPr>
            <a:r>
              <a:rPr lang="en-US" sz="2000" dirty="0">
                <a:latin typeface="Alexandria"/>
              </a:rPr>
              <a:t>Social responsibility</a:t>
            </a:r>
          </a:p>
          <a:p>
            <a:pPr lvl="0"/>
            <a:r>
              <a:rPr lang="en-US" sz="2000" dirty="0">
                <a:latin typeface="Alexandria"/>
              </a:rPr>
              <a:t>The goal is to be seen as the "employer of choice" for a specific talent pool.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New trends in </a:t>
            </a:r>
            <a:r>
              <a:rPr lang="en-US" sz="2400" b="1" dirty="0" smtClean="0">
                <a:latin typeface="Alexandria"/>
              </a:rPr>
              <a:t>staffing: Employment Branding</a:t>
            </a:r>
            <a:endParaRPr lang="en-US" sz="2400" b="1" dirty="0">
              <a:latin typeface="Alexandria"/>
            </a:endParaRPr>
          </a:p>
        </p:txBody>
      </p:sp>
    </p:spTree>
    <p:extLst>
      <p:ext uri="{BB962C8B-B14F-4D97-AF65-F5344CB8AC3E}">
        <p14:creationId xmlns:p14="http://schemas.microsoft.com/office/powerpoint/2010/main" val="24110470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3477875"/>
          </a:xfrm>
          <a:prstGeom prst="rect">
            <a:avLst/>
          </a:prstGeom>
          <a:noFill/>
        </p:spPr>
        <p:txBody>
          <a:bodyPr wrap="square" rtlCol="0">
            <a:spAutoFit/>
          </a:bodyPr>
          <a:lstStyle/>
          <a:p>
            <a:r>
              <a:rPr lang="en-US" sz="2000" b="1" dirty="0">
                <a:solidFill>
                  <a:srgbClr val="C00000"/>
                </a:solidFill>
                <a:latin typeface="Alexandria"/>
              </a:rPr>
              <a:t>Building an Employment Brand:</a:t>
            </a:r>
          </a:p>
          <a:p>
            <a:endParaRPr lang="en-US" sz="2000" dirty="0">
              <a:solidFill>
                <a:srgbClr val="C00000"/>
              </a:solidFill>
              <a:latin typeface="Alexandria"/>
            </a:endParaRPr>
          </a:p>
          <a:p>
            <a:pPr lvl="0"/>
            <a:r>
              <a:rPr lang="en-US" sz="2000" b="1" dirty="0">
                <a:solidFill>
                  <a:srgbClr val="C00000"/>
                </a:solidFill>
                <a:latin typeface="Alexandria"/>
              </a:rPr>
              <a:t>Self-evaluation:</a:t>
            </a:r>
            <a:r>
              <a:rPr lang="en-US" sz="2000" dirty="0">
                <a:latin typeface="Alexandria"/>
              </a:rPr>
              <a:t> Assess strengths as an employer through employee surveys and applicant cover letters.</a:t>
            </a:r>
          </a:p>
          <a:p>
            <a:pPr lvl="0"/>
            <a:r>
              <a:rPr lang="en-US" sz="2000" b="1" dirty="0">
                <a:solidFill>
                  <a:srgbClr val="C00000"/>
                </a:solidFill>
                <a:latin typeface="Alexandria"/>
              </a:rPr>
              <a:t>Target Audience:</a:t>
            </a:r>
            <a:r>
              <a:rPr lang="en-US" sz="2000" dirty="0">
                <a:solidFill>
                  <a:srgbClr val="C00000"/>
                </a:solidFill>
                <a:latin typeface="Alexandria"/>
              </a:rPr>
              <a:t> </a:t>
            </a:r>
            <a:r>
              <a:rPr lang="en-US" sz="2000" dirty="0">
                <a:latin typeface="Alexandria"/>
              </a:rPr>
              <a:t>Identify the desired applicant pool and any gaps in attracting them.</a:t>
            </a:r>
          </a:p>
          <a:p>
            <a:pPr lvl="0"/>
            <a:r>
              <a:rPr lang="en-US" sz="2000" b="1" dirty="0">
                <a:solidFill>
                  <a:srgbClr val="C00000"/>
                </a:solidFill>
                <a:latin typeface="Alexandria"/>
              </a:rPr>
              <a:t>Crafting the Message:</a:t>
            </a:r>
            <a:r>
              <a:rPr lang="en-US" sz="2000" dirty="0">
                <a:solidFill>
                  <a:srgbClr val="C00000"/>
                </a:solidFill>
                <a:latin typeface="Alexandria"/>
              </a:rPr>
              <a:t> </a:t>
            </a:r>
            <a:r>
              <a:rPr lang="en-US" sz="2000" dirty="0">
                <a:latin typeface="Alexandria"/>
              </a:rPr>
              <a:t>Develop a clear communication strategy highlighting the organization's unique value proposition for employees.</a:t>
            </a:r>
          </a:p>
          <a:p>
            <a:pPr lvl="0"/>
            <a:r>
              <a:rPr lang="en-US" sz="2000" b="1" dirty="0">
                <a:solidFill>
                  <a:srgbClr val="C00000"/>
                </a:solidFill>
                <a:latin typeface="Alexandria"/>
              </a:rPr>
              <a:t>Consistency is Key:</a:t>
            </a:r>
            <a:r>
              <a:rPr lang="en-US" sz="2000" dirty="0">
                <a:solidFill>
                  <a:srgbClr val="C00000"/>
                </a:solidFill>
                <a:latin typeface="Alexandria"/>
              </a:rPr>
              <a:t> </a:t>
            </a:r>
            <a:r>
              <a:rPr lang="en-US" sz="2000" dirty="0">
                <a:latin typeface="Alexandria"/>
              </a:rPr>
              <a:t>Ensure the company culture, mission, and practices align with the promoted employer brand.</a:t>
            </a:r>
          </a:p>
          <a:p>
            <a:pPr lvl="0"/>
            <a:r>
              <a:rPr lang="en-US" sz="2000" b="1" dirty="0">
                <a:solidFill>
                  <a:srgbClr val="C00000"/>
                </a:solidFill>
                <a:latin typeface="Alexandria"/>
              </a:rPr>
              <a:t>Culture Matters:</a:t>
            </a:r>
            <a:r>
              <a:rPr lang="en-US" sz="2000" dirty="0">
                <a:solidFill>
                  <a:srgbClr val="C00000"/>
                </a:solidFill>
                <a:latin typeface="Alexandria"/>
              </a:rPr>
              <a:t> </a:t>
            </a:r>
            <a:r>
              <a:rPr lang="en-US" sz="2000" dirty="0">
                <a:latin typeface="Alexandria"/>
              </a:rPr>
              <a:t>A positive and well-communicated culture is a key aspect of employment branding.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New trends in staffing</a:t>
            </a:r>
          </a:p>
        </p:txBody>
      </p:sp>
    </p:spTree>
    <p:extLst>
      <p:ext uri="{BB962C8B-B14F-4D97-AF65-F5344CB8AC3E}">
        <p14:creationId xmlns:p14="http://schemas.microsoft.com/office/powerpoint/2010/main" val="2569415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3170099"/>
          </a:xfrm>
          <a:prstGeom prst="rect">
            <a:avLst/>
          </a:prstGeom>
          <a:noFill/>
        </p:spPr>
        <p:txBody>
          <a:bodyPr wrap="square" rtlCol="0">
            <a:spAutoFit/>
          </a:bodyPr>
          <a:lstStyle/>
          <a:p>
            <a:r>
              <a:rPr lang="en-US" sz="2000" b="1" dirty="0" smtClean="0">
                <a:solidFill>
                  <a:srgbClr val="C00000"/>
                </a:solidFill>
                <a:latin typeface="Alexandria"/>
              </a:rPr>
              <a:t> Candidate Relationship Management (CRM</a:t>
            </a:r>
            <a:r>
              <a:rPr lang="en-US" sz="2000" b="1" dirty="0">
                <a:solidFill>
                  <a:srgbClr val="C00000"/>
                </a:solidFill>
                <a:latin typeface="Alexandria"/>
              </a:rPr>
              <a:t>)</a:t>
            </a:r>
            <a:endParaRPr lang="en-US" sz="2000" dirty="0">
              <a:solidFill>
                <a:srgbClr val="C00000"/>
              </a:solidFill>
              <a:latin typeface="Alexandria"/>
            </a:endParaRPr>
          </a:p>
          <a:p>
            <a:pPr lvl="0"/>
            <a:r>
              <a:rPr lang="en-US" sz="2000" dirty="0">
                <a:latin typeface="Alexandria"/>
              </a:rPr>
              <a:t>Creates a talent pipeline of interested and qualified candidates.</a:t>
            </a:r>
          </a:p>
          <a:p>
            <a:pPr lvl="0"/>
            <a:r>
              <a:rPr lang="en-US" sz="2000" dirty="0">
                <a:latin typeface="Alexandria"/>
              </a:rPr>
              <a:t>Helps fill future job openings quickly with a pre-qualified pool.</a:t>
            </a:r>
          </a:p>
          <a:p>
            <a:pPr lvl="0"/>
            <a:r>
              <a:rPr lang="en-US" sz="2000" dirty="0">
                <a:latin typeface="Alexandria"/>
              </a:rPr>
              <a:t>Enhances employer image and attracts strong candidates even when positions aren't available immediately.</a:t>
            </a:r>
          </a:p>
          <a:p>
            <a:pPr lvl="0"/>
            <a:endParaRPr lang="en-US" sz="2000" dirty="0">
              <a:latin typeface="Alexandria"/>
            </a:endParaRPr>
          </a:p>
          <a:p>
            <a:r>
              <a:rPr lang="en-US" sz="2000" b="1" dirty="0">
                <a:solidFill>
                  <a:srgbClr val="C00000"/>
                </a:solidFill>
                <a:latin typeface="Alexandria"/>
              </a:rPr>
              <a:t>CRM Activities:</a:t>
            </a:r>
            <a:endParaRPr lang="en-US" sz="2000" dirty="0">
              <a:solidFill>
                <a:srgbClr val="C00000"/>
              </a:solidFill>
              <a:latin typeface="Alexandria"/>
            </a:endParaRPr>
          </a:p>
          <a:p>
            <a:pPr lvl="0"/>
            <a:r>
              <a:rPr lang="en-US" sz="2000" dirty="0">
                <a:latin typeface="Alexandria"/>
              </a:rPr>
              <a:t>Building and maintaining a database of potential candidates.</a:t>
            </a:r>
          </a:p>
          <a:p>
            <a:pPr lvl="0"/>
            <a:r>
              <a:rPr lang="en-US" sz="2000" dirty="0">
                <a:latin typeface="Alexandria"/>
              </a:rPr>
              <a:t>Regularly communicating with candidates through emails, newsletters, blogs, etc.</a:t>
            </a:r>
          </a:p>
          <a:p>
            <a:pPr lvl="0"/>
            <a:r>
              <a:rPr lang="en-US" sz="2000" dirty="0">
                <a:latin typeface="Alexandria"/>
              </a:rPr>
              <a:t>Keeping the organization at the forefront of candidates' minds.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New trends in staffing</a:t>
            </a:r>
          </a:p>
        </p:txBody>
      </p:sp>
    </p:spTree>
    <p:extLst>
      <p:ext uri="{BB962C8B-B14F-4D97-AF65-F5344CB8AC3E}">
        <p14:creationId xmlns:p14="http://schemas.microsoft.com/office/powerpoint/2010/main" val="200342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2862322"/>
          </a:xfrm>
          <a:prstGeom prst="rect">
            <a:avLst/>
          </a:prstGeom>
          <a:noFill/>
        </p:spPr>
        <p:txBody>
          <a:bodyPr wrap="square" rtlCol="0">
            <a:spAutoFit/>
          </a:bodyPr>
          <a:lstStyle/>
          <a:p>
            <a:r>
              <a:rPr lang="en-US" sz="2000" b="1" dirty="0">
                <a:solidFill>
                  <a:srgbClr val="C00000"/>
                </a:solidFill>
                <a:latin typeface="Alexandria"/>
              </a:rPr>
              <a:t>Benefits of Strong Employment Branding:</a:t>
            </a:r>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Higher employee retention rates</a:t>
            </a:r>
          </a:p>
          <a:p>
            <a:pPr marL="342900" lvl="0" indent="-342900">
              <a:buFont typeface="Arial" panose="020B0604020202020204" pitchFamily="34" charset="0"/>
              <a:buChar char="•"/>
            </a:pPr>
            <a:r>
              <a:rPr lang="en-US" sz="2000" dirty="0">
                <a:latin typeface="Alexandria"/>
              </a:rPr>
              <a:t>Lower recruitment costs</a:t>
            </a:r>
          </a:p>
          <a:p>
            <a:pPr marL="342900" lvl="0" indent="-342900">
              <a:buFont typeface="Arial" panose="020B0604020202020204" pitchFamily="34" charset="0"/>
              <a:buChar char="•"/>
            </a:pPr>
            <a:r>
              <a:rPr lang="en-US" sz="2000" dirty="0">
                <a:latin typeface="Alexandria"/>
              </a:rPr>
              <a:t>Improved company image</a:t>
            </a:r>
          </a:p>
          <a:p>
            <a:pPr marL="342900" lvl="0" indent="-342900">
              <a:buFont typeface="Arial" panose="020B0604020202020204" pitchFamily="34" charset="0"/>
              <a:buChar char="•"/>
            </a:pPr>
            <a:endParaRPr lang="en-US" sz="2000" dirty="0">
              <a:latin typeface="Alexandria"/>
            </a:endParaRPr>
          </a:p>
          <a:p>
            <a:r>
              <a:rPr lang="en-US" sz="2000" b="1" dirty="0">
                <a:solidFill>
                  <a:srgbClr val="C00000"/>
                </a:solidFill>
                <a:latin typeface="Alexandria"/>
              </a:rPr>
              <a:t>Candidate relationship management (CRM) in staffing:</a:t>
            </a:r>
          </a:p>
          <a:p>
            <a:pPr marL="342900" lvl="0" indent="-342900">
              <a:buFont typeface="Arial" panose="020B0604020202020204" pitchFamily="34" charset="0"/>
              <a:buChar char="•"/>
            </a:pPr>
            <a:r>
              <a:rPr lang="en-US" sz="2000" dirty="0"/>
              <a:t>Similar to customer relationship management, CRM focuses on building and maintaining relationships with potential employees.</a:t>
            </a:r>
          </a:p>
          <a:p>
            <a:pPr marL="342900" indent="-342900">
              <a:buFont typeface="Arial" panose="020B0604020202020204" pitchFamily="34" charset="0"/>
              <a:buChar char="•"/>
            </a:pPr>
            <a:r>
              <a:rPr lang="en-US" sz="2000" dirty="0"/>
              <a:t>It goes beyond the current hiring process and aims for long-term engagement.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New trends in staffing</a:t>
            </a:r>
          </a:p>
        </p:txBody>
      </p:sp>
    </p:spTree>
    <p:extLst>
      <p:ext uri="{BB962C8B-B14F-4D97-AF65-F5344CB8AC3E}">
        <p14:creationId xmlns:p14="http://schemas.microsoft.com/office/powerpoint/2010/main" val="1185338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3170099"/>
          </a:xfrm>
          <a:prstGeom prst="rect">
            <a:avLst/>
          </a:prstGeom>
          <a:noFill/>
        </p:spPr>
        <p:txBody>
          <a:bodyPr wrap="square" rtlCol="0">
            <a:spAutoFit/>
          </a:bodyPr>
          <a:lstStyle/>
          <a:p>
            <a:r>
              <a:rPr lang="en-US" sz="2000" b="1" dirty="0">
                <a:solidFill>
                  <a:srgbClr val="C00000"/>
                </a:solidFill>
                <a:latin typeface="Alexandria"/>
              </a:rPr>
              <a:t>Benefits of CRM:</a:t>
            </a:r>
          </a:p>
          <a:p>
            <a:pPr lvl="0"/>
            <a:r>
              <a:rPr lang="en-US" sz="2000" dirty="0">
                <a:latin typeface="Alexandria"/>
              </a:rPr>
              <a:t>Cost-effective way to attract and retain talent.</a:t>
            </a:r>
          </a:p>
          <a:p>
            <a:pPr lvl="0"/>
            <a:r>
              <a:rPr lang="en-US" sz="2000" dirty="0">
                <a:latin typeface="Alexandria"/>
              </a:rPr>
              <a:t>Saves time and money during the recruitment process by having a pre-qualified pool.</a:t>
            </a:r>
          </a:p>
          <a:p>
            <a:r>
              <a:rPr lang="en-US" sz="2000" dirty="0">
                <a:latin typeface="Alexandria"/>
              </a:rPr>
              <a:t>unconventional recruitment through CRM:</a:t>
            </a:r>
          </a:p>
          <a:p>
            <a:endParaRPr lang="en-US" sz="2000" dirty="0">
              <a:latin typeface="Alexandria"/>
            </a:endParaRPr>
          </a:p>
          <a:p>
            <a:r>
              <a:rPr lang="en-US" sz="2000" b="1" dirty="0">
                <a:solidFill>
                  <a:srgbClr val="C00000"/>
                </a:solidFill>
                <a:latin typeface="Alexandria"/>
              </a:rPr>
              <a:t>CRM and Public Relations:</a:t>
            </a:r>
          </a:p>
          <a:p>
            <a:pPr lvl="0"/>
            <a:r>
              <a:rPr lang="en-US" sz="2000" dirty="0"/>
              <a:t>A negative application experience can damage an organization's reputation and lead to lost customers (8% of unhappy applicants boycott the company).</a:t>
            </a:r>
          </a:p>
          <a:p>
            <a:pPr lvl="0"/>
            <a:r>
              <a:rPr lang="en-US" sz="2000" dirty="0"/>
              <a:t>CRM requires treating all applicants with respect throughout the process, even those who aren't hired.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461665"/>
          </a:xfrm>
          <a:prstGeom prst="rect">
            <a:avLst/>
          </a:prstGeom>
          <a:noFill/>
        </p:spPr>
        <p:txBody>
          <a:bodyPr wrap="square" rtlCol="0">
            <a:spAutoFit/>
          </a:bodyPr>
          <a:lstStyle/>
          <a:p>
            <a:pPr algn="ctr"/>
            <a:r>
              <a:rPr lang="en-US" sz="2400" b="1" dirty="0">
                <a:latin typeface="Alexandria"/>
              </a:rPr>
              <a:t>New trends in staffing</a:t>
            </a:r>
          </a:p>
        </p:txBody>
      </p:sp>
    </p:spTree>
    <p:extLst>
      <p:ext uri="{BB962C8B-B14F-4D97-AF65-F5344CB8AC3E}">
        <p14:creationId xmlns:p14="http://schemas.microsoft.com/office/powerpoint/2010/main" val="2082294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42321"/>
            <a:ext cx="10740442" cy="3170099"/>
          </a:xfrm>
          <a:prstGeom prst="rect">
            <a:avLst/>
          </a:prstGeom>
          <a:noFill/>
        </p:spPr>
        <p:txBody>
          <a:bodyPr wrap="square" rtlCol="0">
            <a:spAutoFit/>
          </a:bodyPr>
          <a:lstStyle/>
          <a:p>
            <a:endParaRPr lang="en-US" sz="2000" dirty="0">
              <a:latin typeface="Alexandria"/>
            </a:endParaRPr>
          </a:p>
          <a:p>
            <a:r>
              <a:rPr lang="en-US" sz="2000" b="1" dirty="0">
                <a:solidFill>
                  <a:srgbClr val="C00000"/>
                </a:solidFill>
                <a:latin typeface="Alexandria"/>
              </a:rPr>
              <a:t>Beyond Traditional Applicant Pools:</a:t>
            </a:r>
            <a:endParaRPr lang="en-US" sz="2000" dirty="0">
              <a:solidFill>
                <a:srgbClr val="C00000"/>
              </a:solidFill>
              <a:latin typeface="Alexandria"/>
            </a:endParaRPr>
          </a:p>
          <a:p>
            <a:r>
              <a:rPr lang="en-US" sz="2000" dirty="0">
                <a:latin typeface="Alexandria"/>
              </a:rPr>
              <a:t>CRM goes further than just attracting current and potential applicants. It looks for qualified candidates in unexpected places.</a:t>
            </a:r>
          </a:p>
          <a:p>
            <a:endParaRPr lang="en-US" sz="2000" dirty="0">
              <a:latin typeface="Alexandria"/>
            </a:endParaRPr>
          </a:p>
          <a:p>
            <a:r>
              <a:rPr lang="en-US" sz="2000" b="1" dirty="0">
                <a:solidFill>
                  <a:srgbClr val="C00000"/>
                </a:solidFill>
                <a:latin typeface="Alexandria"/>
              </a:rPr>
              <a:t>Targeting Customers:</a:t>
            </a:r>
          </a:p>
          <a:p>
            <a:pPr lvl="0"/>
            <a:r>
              <a:rPr lang="en-US" sz="2000" dirty="0">
                <a:latin typeface="Alexandria"/>
              </a:rPr>
              <a:t>Customers can be a valuable source of high-quality and enthusiastic employees who already understand the organization's offerings.</a:t>
            </a:r>
          </a:p>
          <a:p>
            <a:pPr lvl="0"/>
            <a:r>
              <a:rPr lang="en-US" sz="2000" dirty="0">
                <a:latin typeface="Alexandria"/>
              </a:rPr>
              <a:t>This can increase both the number and quality of applicants.</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02441" y="854498"/>
            <a:ext cx="8623194" cy="830997"/>
          </a:xfrm>
          <a:prstGeom prst="rect">
            <a:avLst/>
          </a:prstGeom>
          <a:noFill/>
        </p:spPr>
        <p:txBody>
          <a:bodyPr wrap="square" rtlCol="0">
            <a:spAutoFit/>
          </a:bodyPr>
          <a:lstStyle/>
          <a:p>
            <a:pPr algn="ctr"/>
            <a:r>
              <a:rPr lang="en-US" sz="2400" b="1" dirty="0">
                <a:latin typeface="Alexandria"/>
              </a:rPr>
              <a:t>New trends in </a:t>
            </a:r>
            <a:r>
              <a:rPr lang="en-US" sz="2400" b="1" dirty="0" smtClean="0">
                <a:latin typeface="Alexandria"/>
              </a:rPr>
              <a:t>staffing- Targeting Customers and Re-hire formal employees </a:t>
            </a:r>
            <a:endParaRPr lang="en-US" sz="2400" b="1" dirty="0">
              <a:latin typeface="Alexandria"/>
            </a:endParaRPr>
          </a:p>
        </p:txBody>
      </p:sp>
    </p:spTree>
    <p:extLst>
      <p:ext uri="{BB962C8B-B14F-4D97-AF65-F5344CB8AC3E}">
        <p14:creationId xmlns:p14="http://schemas.microsoft.com/office/powerpoint/2010/main" val="63137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4093428"/>
          </a:xfrm>
          <a:prstGeom prst="rect">
            <a:avLst/>
          </a:prstGeom>
          <a:noFill/>
        </p:spPr>
        <p:txBody>
          <a:bodyPr wrap="square" rtlCol="0">
            <a:spAutoFit/>
          </a:bodyPr>
          <a:lstStyle/>
          <a:p>
            <a:r>
              <a:rPr lang="en-US" sz="2000" b="1" dirty="0">
                <a:solidFill>
                  <a:srgbClr val="C00000"/>
                </a:solidFill>
                <a:latin typeface="Alexandria"/>
              </a:rPr>
              <a:t>Re-hiring Former Employees:</a:t>
            </a:r>
            <a:endParaRPr lang="en-US" sz="2000" dirty="0">
              <a:solidFill>
                <a:srgbClr val="C00000"/>
              </a:solidFill>
              <a:latin typeface="Alexandria"/>
            </a:endParaRPr>
          </a:p>
          <a:p>
            <a:pPr lvl="0"/>
            <a:r>
              <a:rPr lang="en-US" sz="2000" dirty="0">
                <a:latin typeface="Alexandria"/>
              </a:rPr>
              <a:t>With the shift towards shorter employment tenures, former employees are becoming a viable recruitment target.</a:t>
            </a:r>
          </a:p>
          <a:p>
            <a:pPr lvl="0"/>
            <a:r>
              <a:rPr lang="en-US" sz="2000" dirty="0">
                <a:latin typeface="Alexandria"/>
              </a:rPr>
              <a:t>Advantages:</a:t>
            </a:r>
          </a:p>
          <a:p>
            <a:pPr marL="800100" lvl="1" indent="-342900">
              <a:buFont typeface="Arial" panose="020B0604020202020204" pitchFamily="34" charset="0"/>
              <a:buChar char="•"/>
            </a:pPr>
            <a:r>
              <a:rPr lang="en-US" sz="2000" dirty="0">
                <a:latin typeface="Alexandria"/>
              </a:rPr>
              <a:t>Existing knowledge of the organization's products, services, culture, and market.</a:t>
            </a:r>
          </a:p>
          <a:p>
            <a:pPr marL="800100" lvl="1" indent="-342900">
              <a:buFont typeface="Arial" panose="020B0604020202020204" pitchFamily="34" charset="0"/>
              <a:buChar char="•"/>
            </a:pPr>
            <a:r>
              <a:rPr lang="en-US" sz="2000" dirty="0">
                <a:latin typeface="Alexandria"/>
              </a:rPr>
              <a:t>Lower recruiting costs and faster hiring due to familiarity.</a:t>
            </a:r>
          </a:p>
          <a:p>
            <a:pPr marL="800100" lvl="1" indent="-342900">
              <a:buFont typeface="Arial" panose="020B0604020202020204" pitchFamily="34" charset="0"/>
              <a:buChar char="•"/>
            </a:pPr>
            <a:r>
              <a:rPr lang="en-US" sz="2000" dirty="0">
                <a:latin typeface="Alexandria"/>
              </a:rPr>
              <a:t>Potentially higher productivity due to loyalty and re-employment goodwill.</a:t>
            </a:r>
          </a:p>
          <a:p>
            <a:pPr marL="800100" lvl="1" indent="-342900">
              <a:buFont typeface="Arial" panose="020B0604020202020204" pitchFamily="34" charset="0"/>
              <a:buChar char="•"/>
            </a:pPr>
            <a:r>
              <a:rPr lang="en-US" sz="2000" dirty="0">
                <a:latin typeface="Alexandria"/>
              </a:rPr>
              <a:t>Higher retention rates compared to new hires.</a:t>
            </a:r>
          </a:p>
          <a:p>
            <a:pPr marL="800100" lvl="1" indent="-342900">
              <a:buFont typeface="Arial" panose="020B0604020202020204" pitchFamily="34" charset="0"/>
              <a:buChar char="•"/>
            </a:pPr>
            <a:r>
              <a:rPr lang="en-US" sz="2000" dirty="0">
                <a:latin typeface="Alexandria"/>
              </a:rPr>
              <a:t>Recovers some training and development costs invested previously.</a:t>
            </a:r>
          </a:p>
          <a:p>
            <a:pPr marL="800100" lvl="1" indent="-342900">
              <a:buFont typeface="Arial" panose="020B0604020202020204" pitchFamily="34" charset="0"/>
              <a:buChar char="•"/>
            </a:pPr>
            <a:r>
              <a:rPr lang="en-US" sz="2000" dirty="0">
                <a:latin typeface="Alexandria"/>
              </a:rPr>
              <a:t>Benefits from any new skills the former employee acquired elsewhere.</a:t>
            </a:r>
          </a:p>
          <a:p>
            <a:pPr marL="800100" lvl="1" indent="-342900">
              <a:buFont typeface="Arial" panose="020B0604020202020204" pitchFamily="34" charset="0"/>
              <a:buChar char="•"/>
            </a:pPr>
            <a:endParaRPr lang="en-US" sz="2000" dirty="0">
              <a:latin typeface="Alexandria"/>
            </a:endParaRPr>
          </a:p>
          <a:p>
            <a:r>
              <a:rPr lang="en-US" sz="2000" b="1" dirty="0">
                <a:solidFill>
                  <a:srgbClr val="C00000"/>
                </a:solidFill>
                <a:latin typeface="Alexandria"/>
              </a:rPr>
              <a:t>Overall, CRM helps build a talent pool by considering unconventional sources like customers and former employees.</a:t>
            </a:r>
            <a:endParaRPr lang="en-US" sz="2000" dirty="0">
              <a:solidFill>
                <a:srgbClr val="C00000"/>
              </a:solidFill>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502441" y="854498"/>
            <a:ext cx="8623194" cy="830997"/>
          </a:xfrm>
          <a:prstGeom prst="rect">
            <a:avLst/>
          </a:prstGeom>
          <a:noFill/>
        </p:spPr>
        <p:txBody>
          <a:bodyPr wrap="square" rtlCol="0">
            <a:spAutoFit/>
          </a:bodyPr>
          <a:lstStyle/>
          <a:p>
            <a:pPr algn="ctr"/>
            <a:r>
              <a:rPr lang="en-US" sz="2400" b="1" dirty="0">
                <a:latin typeface="Alexandria"/>
              </a:rPr>
              <a:t>New trends in </a:t>
            </a:r>
            <a:r>
              <a:rPr lang="en-US" sz="2400" b="1" dirty="0" smtClean="0">
                <a:latin typeface="Alexandria"/>
              </a:rPr>
              <a:t>staffing- Targeting Customers and Re-hire formal employees </a:t>
            </a:r>
            <a:endParaRPr lang="en-US" sz="2400" b="1" dirty="0">
              <a:latin typeface="Alexandria"/>
            </a:endParaRPr>
          </a:p>
        </p:txBody>
      </p:sp>
    </p:spTree>
    <p:extLst>
      <p:ext uri="{BB962C8B-B14F-4D97-AF65-F5344CB8AC3E}">
        <p14:creationId xmlns:p14="http://schemas.microsoft.com/office/powerpoint/2010/main" val="1731360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3170099"/>
          </a:xfrm>
          <a:prstGeom prst="rect">
            <a:avLst/>
          </a:prstGeom>
          <a:noFill/>
        </p:spPr>
        <p:txBody>
          <a:bodyPr wrap="square" rtlCol="0">
            <a:spAutoFit/>
          </a:bodyPr>
          <a:lstStyle/>
          <a:p>
            <a:r>
              <a:rPr lang="en-US" sz="2000" b="1" dirty="0">
                <a:solidFill>
                  <a:srgbClr val="C00000"/>
                </a:solidFill>
                <a:latin typeface="Alexandria"/>
              </a:rPr>
              <a:t>Whirlpool</a:t>
            </a:r>
            <a:r>
              <a:rPr lang="en-US" sz="2000" dirty="0">
                <a:solidFill>
                  <a:srgbClr val="C00000"/>
                </a:solidFill>
                <a:latin typeface="Alexandria"/>
              </a:rPr>
              <a:t>, </a:t>
            </a:r>
            <a:r>
              <a:rPr lang="en-US" sz="2000" dirty="0">
                <a:latin typeface="Alexandria"/>
              </a:rPr>
              <a:t>a major home appliance manufacturer, views candidate recruitment as a chance to </a:t>
            </a:r>
            <a:r>
              <a:rPr lang="en-US" sz="2000" b="1" dirty="0">
                <a:solidFill>
                  <a:srgbClr val="C00000"/>
                </a:solidFill>
                <a:latin typeface="Alexandria"/>
              </a:rPr>
              <a:t>build both its employer brand and customer loyalty</a:t>
            </a:r>
            <a:r>
              <a:rPr lang="en-US" sz="2000" dirty="0">
                <a:latin typeface="Alexandria"/>
              </a:rPr>
              <a:t>.</a:t>
            </a:r>
          </a:p>
          <a:p>
            <a:endParaRPr lang="en-US" sz="2000" dirty="0">
              <a:latin typeface="Alexandria"/>
            </a:endParaRPr>
          </a:p>
          <a:p>
            <a:r>
              <a:rPr lang="en-US" sz="2000" dirty="0">
                <a:latin typeface="Alexandria"/>
              </a:rPr>
              <a:t>Their </a:t>
            </a:r>
            <a:r>
              <a:rPr lang="en-US" sz="2000" b="1" dirty="0">
                <a:solidFill>
                  <a:srgbClr val="C00000"/>
                </a:solidFill>
                <a:latin typeface="Alexandria"/>
              </a:rPr>
              <a:t>Exceptional Candidate Experience (ECE)</a:t>
            </a:r>
            <a:r>
              <a:rPr lang="en-US" sz="2000" dirty="0">
                <a:solidFill>
                  <a:srgbClr val="C00000"/>
                </a:solidFill>
                <a:latin typeface="Alexandria"/>
              </a:rPr>
              <a:t> </a:t>
            </a:r>
            <a:r>
              <a:rPr lang="en-US" sz="2000" dirty="0">
                <a:latin typeface="Alexandria"/>
              </a:rPr>
              <a:t>program offers a positive experience to all applicants, regardless of the hiring decision. This creates a win-win situation:</a:t>
            </a:r>
          </a:p>
          <a:p>
            <a:endParaRPr lang="en-US" sz="2000" dirty="0">
              <a:latin typeface="Alexandria"/>
            </a:endParaRPr>
          </a:p>
          <a:p>
            <a:pPr lvl="0"/>
            <a:r>
              <a:rPr lang="en-US" sz="2000" b="1" dirty="0">
                <a:solidFill>
                  <a:srgbClr val="0070C0"/>
                </a:solidFill>
                <a:latin typeface="Alexandria"/>
              </a:rPr>
              <a:t>Candidates: </a:t>
            </a:r>
            <a:r>
              <a:rPr lang="en-US" sz="2000" dirty="0">
                <a:latin typeface="Alexandria"/>
              </a:rPr>
              <a:t>Receive a positive experience, potentially becoming brand loyal customers.</a:t>
            </a:r>
          </a:p>
          <a:p>
            <a:pPr lvl="0"/>
            <a:endParaRPr lang="en-US" sz="2000" dirty="0">
              <a:latin typeface="Alexandria"/>
            </a:endParaRPr>
          </a:p>
          <a:p>
            <a:pPr lvl="0"/>
            <a:r>
              <a:rPr lang="en-US" sz="2000" b="1" dirty="0">
                <a:solidFill>
                  <a:srgbClr val="0070C0"/>
                </a:solidFill>
                <a:latin typeface="Alexandria"/>
              </a:rPr>
              <a:t>Whirlpool</a:t>
            </a:r>
            <a:r>
              <a:rPr lang="en-US" sz="2000" b="1" dirty="0">
                <a:latin typeface="Alexandria"/>
              </a:rPr>
              <a:t>:</a:t>
            </a:r>
            <a:r>
              <a:rPr lang="en-US" sz="2000" dirty="0">
                <a:latin typeface="Alexandria"/>
              </a:rPr>
              <a:t> Attracts top talent and builds brand advocates who promote the company and its products.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290918" y="1114473"/>
            <a:ext cx="8928847" cy="461665"/>
          </a:xfrm>
          <a:prstGeom prst="rect">
            <a:avLst/>
          </a:prstGeom>
          <a:noFill/>
        </p:spPr>
        <p:txBody>
          <a:bodyPr wrap="square" rtlCol="0">
            <a:spAutoFit/>
          </a:bodyPr>
          <a:lstStyle/>
          <a:p>
            <a:r>
              <a:rPr lang="en-US" sz="2400" b="1" dirty="0">
                <a:latin typeface="Alexandria"/>
              </a:rPr>
              <a:t>Whirlpool: Transforming Recruitment into Brand Advocacy</a:t>
            </a:r>
            <a:endParaRPr lang="en-US" sz="2400"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4887" y="4646207"/>
            <a:ext cx="2447925" cy="1409700"/>
          </a:xfrm>
          <a:prstGeom prst="rect">
            <a:avLst/>
          </a:prstGeom>
        </p:spPr>
      </p:pic>
    </p:spTree>
    <p:extLst>
      <p:ext uri="{BB962C8B-B14F-4D97-AF65-F5344CB8AC3E}">
        <p14:creationId xmlns:p14="http://schemas.microsoft.com/office/powerpoint/2010/main" val="1165929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3170099"/>
          </a:xfrm>
          <a:prstGeom prst="rect">
            <a:avLst/>
          </a:prstGeom>
          <a:noFill/>
        </p:spPr>
        <p:txBody>
          <a:bodyPr wrap="square" rtlCol="0">
            <a:spAutoFit/>
          </a:bodyPr>
          <a:lstStyle/>
          <a:p>
            <a:r>
              <a:rPr lang="en-US" sz="2000" b="1" dirty="0">
                <a:solidFill>
                  <a:srgbClr val="C00000"/>
                </a:solidFill>
                <a:latin typeface="Alexandria"/>
              </a:rPr>
              <a:t>The ECE program has three stages:</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Initial Contact:</a:t>
            </a:r>
            <a:r>
              <a:rPr lang="en-US" sz="2000" dirty="0">
                <a:solidFill>
                  <a:srgbClr val="C00000"/>
                </a:solidFill>
                <a:latin typeface="Alexandria"/>
              </a:rPr>
              <a:t> </a:t>
            </a:r>
            <a:r>
              <a:rPr lang="en-US" sz="2000" dirty="0">
                <a:latin typeface="Alexandria"/>
              </a:rPr>
              <a:t>Creates a positive first impression through consistent, positive messaging about Whirlpool and its products.</a:t>
            </a:r>
          </a:p>
          <a:p>
            <a:pPr marL="342900" lvl="0" indent="-342900">
              <a:buFont typeface="Arial" panose="020B0604020202020204" pitchFamily="34" charset="0"/>
              <a:buChar char="•"/>
            </a:pPr>
            <a:r>
              <a:rPr lang="en-US" sz="2000" b="1" dirty="0">
                <a:solidFill>
                  <a:srgbClr val="C00000"/>
                </a:solidFill>
                <a:latin typeface="Alexandria"/>
              </a:rPr>
              <a:t>Candidate Engagement</a:t>
            </a:r>
            <a:r>
              <a:rPr lang="en-US" sz="2000" b="1" dirty="0">
                <a:latin typeface="Alexandria"/>
              </a:rPr>
              <a:t>:</a:t>
            </a:r>
            <a:r>
              <a:rPr lang="en-US" sz="2000" dirty="0">
                <a:latin typeface="Alexandria"/>
              </a:rPr>
              <a:t> Ensures all applicants feel valued during the interview process. This includes gifts of Whirlpool products as a thank you for their time.</a:t>
            </a:r>
          </a:p>
          <a:p>
            <a:pPr marL="342900" lvl="0" indent="-342900">
              <a:buFont typeface="Arial" panose="020B0604020202020204" pitchFamily="34" charset="0"/>
              <a:buChar char="•"/>
            </a:pPr>
            <a:r>
              <a:rPr lang="en-US" sz="2000" b="1" dirty="0">
                <a:solidFill>
                  <a:srgbClr val="C00000"/>
                </a:solidFill>
                <a:latin typeface="Alexandria"/>
              </a:rPr>
              <a:t>Candidate Closing:</a:t>
            </a:r>
            <a:r>
              <a:rPr lang="en-US" sz="2000" dirty="0">
                <a:solidFill>
                  <a:srgbClr val="C00000"/>
                </a:solidFill>
                <a:latin typeface="Alexandria"/>
              </a:rPr>
              <a:t> </a:t>
            </a:r>
            <a:r>
              <a:rPr lang="en-US" sz="2000" dirty="0">
                <a:latin typeface="Alexandria"/>
              </a:rPr>
              <a:t>Maintains a positive relationship with all applicants, even those not offered a job. Whirlpool understands that top talent has many options, and they want to remain a brand those candidates consider favorably.</a:t>
            </a:r>
          </a:p>
          <a:p>
            <a:pPr marL="342900" lvl="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290918" y="1114473"/>
            <a:ext cx="8928847" cy="461665"/>
          </a:xfrm>
          <a:prstGeom prst="rect">
            <a:avLst/>
          </a:prstGeom>
          <a:noFill/>
        </p:spPr>
        <p:txBody>
          <a:bodyPr wrap="square" rtlCol="0">
            <a:spAutoFit/>
          </a:bodyPr>
          <a:lstStyle/>
          <a:p>
            <a:r>
              <a:rPr lang="en-US" sz="2400" b="1" dirty="0">
                <a:latin typeface="Alexandria"/>
              </a:rPr>
              <a:t>Whirlpool: Transforming Recruitment into Brand Advocacy</a:t>
            </a:r>
            <a:endParaRPr lang="en-US" sz="2400"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4887" y="4646207"/>
            <a:ext cx="2447925" cy="1409700"/>
          </a:xfrm>
          <a:prstGeom prst="rect">
            <a:avLst/>
          </a:prstGeom>
        </p:spPr>
      </p:pic>
    </p:spTree>
    <p:extLst>
      <p:ext uri="{BB962C8B-B14F-4D97-AF65-F5344CB8AC3E}">
        <p14:creationId xmlns:p14="http://schemas.microsoft.com/office/powerpoint/2010/main" val="270010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4093428"/>
          </a:xfrm>
          <a:prstGeom prst="rect">
            <a:avLst/>
          </a:prstGeom>
          <a:noFill/>
        </p:spPr>
        <p:txBody>
          <a:bodyPr wrap="square" rtlCol="0">
            <a:spAutoFit/>
          </a:bodyPr>
          <a:lstStyle/>
          <a:p>
            <a:pPr lvl="0"/>
            <a:r>
              <a:rPr lang="en-US" sz="2000" dirty="0">
                <a:latin typeface="Alexandria"/>
              </a:rPr>
              <a:t>More employers are using assessments to find candidates who are a good fit with the company culture.</a:t>
            </a:r>
          </a:p>
          <a:p>
            <a:pPr lvl="0"/>
            <a:r>
              <a:rPr lang="en-US" sz="2000" dirty="0">
                <a:latin typeface="Alexandria"/>
              </a:rPr>
              <a:t>Fit is considered more important than skills or communication for retention (reduced turnover saves money).</a:t>
            </a:r>
          </a:p>
          <a:p>
            <a:pPr lvl="0"/>
            <a:r>
              <a:rPr lang="en-US" sz="2000" b="1" dirty="0">
                <a:solidFill>
                  <a:srgbClr val="C00000"/>
                </a:solidFill>
                <a:latin typeface="Alexandria"/>
              </a:rPr>
              <a:t>Examples of cultural fit assessments:</a:t>
            </a:r>
          </a:p>
          <a:p>
            <a:pPr lvl="1"/>
            <a:r>
              <a:rPr lang="en-US" sz="2000" dirty="0">
                <a:latin typeface="Alexandria"/>
              </a:rPr>
              <a:t>Hypothetical questions (e.g., "What superhero are you?")</a:t>
            </a:r>
          </a:p>
          <a:p>
            <a:pPr lvl="1"/>
            <a:r>
              <a:rPr lang="en-US" sz="2000" dirty="0">
                <a:latin typeface="Alexandria"/>
              </a:rPr>
              <a:t>Spending time with potential co-workers</a:t>
            </a:r>
          </a:p>
          <a:p>
            <a:pPr lvl="0"/>
            <a:r>
              <a:rPr lang="en-US" sz="2000" b="1" dirty="0">
                <a:solidFill>
                  <a:srgbClr val="C00000"/>
                </a:solidFill>
                <a:latin typeface="Alexandria"/>
              </a:rPr>
              <a:t>Benefits of assessing fit:</a:t>
            </a:r>
          </a:p>
          <a:p>
            <a:pPr lvl="1"/>
            <a:r>
              <a:rPr lang="en-US" sz="2000" dirty="0">
                <a:latin typeface="Alexandria"/>
              </a:rPr>
              <a:t>Reduces chance of hiring someone who won't mesh with the team.</a:t>
            </a:r>
          </a:p>
          <a:p>
            <a:pPr lvl="1"/>
            <a:r>
              <a:rPr lang="en-US" sz="2000" dirty="0">
                <a:latin typeface="Alexandria"/>
              </a:rPr>
              <a:t>Allows candidates to self-select out if the culture isn't a good fit.</a:t>
            </a:r>
          </a:p>
          <a:p>
            <a:pPr lvl="0"/>
            <a:r>
              <a:rPr lang="en-US" sz="2000" dirty="0">
                <a:solidFill>
                  <a:srgbClr val="C00000"/>
                </a:solidFill>
                <a:latin typeface="Alexandria"/>
              </a:rPr>
              <a:t>Drawbacks of assessing fit:</a:t>
            </a:r>
          </a:p>
          <a:p>
            <a:pPr lvl="1"/>
            <a:r>
              <a:rPr lang="en-US" sz="2000" dirty="0">
                <a:latin typeface="Alexandria"/>
              </a:rPr>
              <a:t>May overlook highly skilled candidates who aren't a perfect fit.</a:t>
            </a:r>
          </a:p>
          <a:p>
            <a:pPr lvl="1"/>
            <a:r>
              <a:rPr lang="en-US" sz="2000" dirty="0">
                <a:latin typeface="Alexandria"/>
              </a:rPr>
              <a:t>Can lead to bias towards similar personalities (reducing diversity).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830997"/>
          </a:xfrm>
          <a:prstGeom prst="rect">
            <a:avLst/>
          </a:prstGeom>
          <a:noFill/>
        </p:spPr>
        <p:txBody>
          <a:bodyPr wrap="square" rtlCol="0">
            <a:spAutoFit/>
          </a:bodyPr>
          <a:lstStyle/>
          <a:p>
            <a:pPr algn="ctr"/>
            <a:r>
              <a:rPr lang="en-US" sz="2400" b="1" dirty="0">
                <a:latin typeface="Alexandria"/>
              </a:rPr>
              <a:t>New trends in staffing: The Importance of Cultural </a:t>
            </a:r>
            <a:r>
              <a:rPr lang="en-US" sz="2400" b="1" dirty="0" smtClean="0">
                <a:latin typeface="Alexandria"/>
              </a:rPr>
              <a:t>Fit</a:t>
            </a:r>
            <a:endParaRPr lang="en-US" sz="2400" b="1" dirty="0">
              <a:latin typeface="Alexandria"/>
            </a:endParaRPr>
          </a:p>
          <a:p>
            <a:pPr algn="ctr"/>
            <a:endParaRPr lang="en-US" sz="2400" b="1" dirty="0">
              <a:latin typeface="Alexandria"/>
            </a:endParaRPr>
          </a:p>
        </p:txBody>
      </p:sp>
    </p:spTree>
    <p:extLst>
      <p:ext uri="{BB962C8B-B14F-4D97-AF65-F5344CB8AC3E}">
        <p14:creationId xmlns:p14="http://schemas.microsoft.com/office/powerpoint/2010/main" val="705442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28874"/>
            <a:ext cx="10740442" cy="2246769"/>
          </a:xfrm>
          <a:prstGeom prst="rect">
            <a:avLst/>
          </a:prstGeom>
          <a:noFill/>
        </p:spPr>
        <p:txBody>
          <a:bodyPr wrap="square" rtlCol="0">
            <a:spAutoFit/>
          </a:bodyPr>
          <a:lstStyle/>
          <a:p>
            <a:r>
              <a:rPr lang="en-US" sz="2000" b="1" dirty="0">
                <a:solidFill>
                  <a:srgbClr val="C00000"/>
                </a:solidFill>
                <a:latin typeface="Alexandria"/>
              </a:rPr>
              <a:t>Balancing Fit with Diversity:</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Diverse workforces can be more innovative and profitable.</a:t>
            </a:r>
          </a:p>
          <a:p>
            <a:pPr marL="342900" lvl="0" indent="-342900">
              <a:buFont typeface="Arial" panose="020B0604020202020204" pitchFamily="34" charset="0"/>
              <a:buChar char="•"/>
            </a:pPr>
            <a:r>
              <a:rPr lang="en-US" sz="2000" dirty="0">
                <a:latin typeface="Alexandria"/>
              </a:rPr>
              <a:t>It's possible to hire for fit while valuing diversity:</a:t>
            </a:r>
          </a:p>
          <a:p>
            <a:pPr marL="800100" lvl="1" indent="-342900">
              <a:buFont typeface="Arial" panose="020B0604020202020204" pitchFamily="34" charset="0"/>
              <a:buChar char="•"/>
            </a:pPr>
            <a:r>
              <a:rPr lang="en-US" sz="2000" dirty="0">
                <a:latin typeface="Alexandria"/>
              </a:rPr>
              <a:t>Emphasize the importance of diversity in the company culture.</a:t>
            </a:r>
          </a:p>
          <a:p>
            <a:pPr marL="800100" lvl="1" indent="-342900">
              <a:buFont typeface="Arial" panose="020B0604020202020204" pitchFamily="34" charset="0"/>
              <a:buChar char="•"/>
            </a:pPr>
            <a:r>
              <a:rPr lang="en-US" sz="2000" dirty="0">
                <a:latin typeface="Alexandria"/>
              </a:rPr>
              <a:t>Consider how a candidate's unique skills can contribute to the team.</a:t>
            </a:r>
          </a:p>
          <a:p>
            <a:pPr marL="342900" lvl="0" indent="-342900">
              <a:buFont typeface="Arial" panose="020B0604020202020204" pitchFamily="34" charset="0"/>
              <a:buChar char="•"/>
            </a:pPr>
            <a:r>
              <a:rPr lang="en-US" sz="2000" dirty="0">
                <a:latin typeface="Alexandria"/>
              </a:rPr>
              <a:t>Avoid overly personal questions that don't relate to the job.</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596571" y="1114473"/>
            <a:ext cx="8623194" cy="830997"/>
          </a:xfrm>
          <a:prstGeom prst="rect">
            <a:avLst/>
          </a:prstGeom>
          <a:noFill/>
        </p:spPr>
        <p:txBody>
          <a:bodyPr wrap="square" rtlCol="0">
            <a:spAutoFit/>
          </a:bodyPr>
          <a:lstStyle/>
          <a:p>
            <a:pPr algn="ctr"/>
            <a:r>
              <a:rPr lang="en-US" sz="2400" b="1" dirty="0">
                <a:latin typeface="Alexandria"/>
              </a:rPr>
              <a:t>New trends in staffing: The Importance of Cultural </a:t>
            </a:r>
            <a:r>
              <a:rPr lang="en-US" sz="2400" b="1" dirty="0" smtClean="0">
                <a:latin typeface="Alexandria"/>
              </a:rPr>
              <a:t>Fit</a:t>
            </a:r>
            <a:endParaRPr lang="en-US" sz="2400" b="1" dirty="0">
              <a:latin typeface="Alexandria"/>
            </a:endParaRPr>
          </a:p>
          <a:p>
            <a:pPr algn="ctr"/>
            <a:endParaRPr lang="en-US" sz="2400" b="1" dirty="0">
              <a:latin typeface="Alexandria"/>
            </a:endParaRPr>
          </a:p>
        </p:txBody>
      </p:sp>
    </p:spTree>
    <p:extLst>
      <p:ext uri="{BB962C8B-B14F-4D97-AF65-F5344CB8AC3E}">
        <p14:creationId xmlns:p14="http://schemas.microsoft.com/office/powerpoint/2010/main" val="2078523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3477875"/>
          </a:xfrm>
          <a:prstGeom prst="rect">
            <a:avLst/>
          </a:prstGeom>
          <a:noFill/>
        </p:spPr>
        <p:txBody>
          <a:bodyPr wrap="square" rtlCol="0">
            <a:spAutoFit/>
          </a:bodyPr>
          <a:lstStyle/>
          <a:p>
            <a:pPr marL="342900" indent="-342900" fontAlgn="t">
              <a:buFont typeface="Arial" panose="020B0604020202020204" pitchFamily="34" charset="0"/>
              <a:buChar char="•"/>
            </a:pPr>
            <a:r>
              <a:rPr lang="en-US" sz="2000" b="1" dirty="0">
                <a:solidFill>
                  <a:srgbClr val="C00000"/>
                </a:solidFill>
                <a:latin typeface="Alexandria"/>
              </a:rPr>
              <a:t>Strategic staffing is crucial for organizational success</a:t>
            </a:r>
          </a:p>
          <a:p>
            <a:pPr marL="800100" lvl="1" indent="-342900">
              <a:buFont typeface="Arial" panose="020B0604020202020204" pitchFamily="34" charset="0"/>
              <a:buChar char="•"/>
            </a:pPr>
            <a:r>
              <a:rPr lang="en-US" sz="2000" dirty="0">
                <a:latin typeface="Alexandria"/>
              </a:rPr>
              <a:t>Poor hiring choices can lead to high turnover and costs</a:t>
            </a:r>
          </a:p>
          <a:p>
            <a:pPr marL="342900" indent="-342900" fontAlgn="t">
              <a:buFont typeface="Arial" panose="020B0604020202020204" pitchFamily="34" charset="0"/>
              <a:buChar char="•"/>
            </a:pPr>
            <a:r>
              <a:rPr lang="en-US" sz="2000" dirty="0">
                <a:latin typeface="Alexandria"/>
              </a:rPr>
              <a:t>Organizations must carefully consider </a:t>
            </a:r>
            <a:r>
              <a:rPr lang="en-US" sz="2000" b="1" dirty="0">
                <a:solidFill>
                  <a:srgbClr val="C00000"/>
                </a:solidFill>
                <a:latin typeface="Alexandria"/>
              </a:rPr>
              <a:t>various factors when developing staffing strategy</a:t>
            </a:r>
          </a:p>
          <a:p>
            <a:pPr marL="800100" lvl="1" indent="-342900">
              <a:buFont typeface="Arial" panose="020B0604020202020204" pitchFamily="34" charset="0"/>
              <a:buChar char="•"/>
            </a:pPr>
            <a:r>
              <a:rPr lang="en-US" sz="2000" dirty="0">
                <a:latin typeface="Alexandria"/>
              </a:rPr>
              <a:t>Company culture, job requirements, industry trends</a:t>
            </a:r>
          </a:p>
          <a:p>
            <a:pPr marL="342900" indent="-342900" fontAlgn="t">
              <a:buFont typeface="Arial" panose="020B0604020202020204" pitchFamily="34" charset="0"/>
              <a:buChar char="•"/>
            </a:pPr>
            <a:r>
              <a:rPr lang="en-US" sz="2000" b="1" dirty="0">
                <a:solidFill>
                  <a:srgbClr val="C00000"/>
                </a:solidFill>
                <a:latin typeface="Alexandria"/>
              </a:rPr>
              <a:t>Weighing temporary vs. permanent staffing options </a:t>
            </a:r>
            <a:r>
              <a:rPr lang="en-US" sz="2000" dirty="0">
                <a:latin typeface="Alexandria"/>
              </a:rPr>
              <a:t>is essential</a:t>
            </a:r>
          </a:p>
          <a:p>
            <a:pPr marL="800100" lvl="1" indent="-342900">
              <a:buFont typeface="Arial" panose="020B0604020202020204" pitchFamily="34" charset="0"/>
              <a:buChar char="•"/>
            </a:pPr>
            <a:r>
              <a:rPr lang="en-US" sz="2000" dirty="0">
                <a:latin typeface="Alexandria"/>
              </a:rPr>
              <a:t>Temporary workers offer flexibility but lack benefits</a:t>
            </a:r>
          </a:p>
          <a:p>
            <a:pPr marL="800100" lvl="1" indent="-342900">
              <a:buFont typeface="Arial" panose="020B0604020202020204" pitchFamily="34" charset="0"/>
              <a:buChar char="•"/>
            </a:pPr>
            <a:r>
              <a:rPr lang="en-US" sz="2000" dirty="0">
                <a:latin typeface="Alexandria"/>
              </a:rPr>
              <a:t>Legal implications must be assessed</a:t>
            </a:r>
          </a:p>
          <a:p>
            <a:pPr marL="342900" indent="-342900" fontAlgn="t">
              <a:buFont typeface="Arial" panose="020B0604020202020204" pitchFamily="34" charset="0"/>
              <a:buChar char="•"/>
            </a:pPr>
            <a:r>
              <a:rPr lang="en-US" sz="2000" b="1" dirty="0">
                <a:solidFill>
                  <a:srgbClr val="C00000"/>
                </a:solidFill>
                <a:latin typeface="Alexandria"/>
              </a:rPr>
              <a:t>Internal vs. external recruiting methods </a:t>
            </a:r>
            <a:r>
              <a:rPr lang="en-US" sz="2000" dirty="0">
                <a:latin typeface="Alexandria"/>
              </a:rPr>
              <a:t>have tradeoffs</a:t>
            </a:r>
          </a:p>
          <a:p>
            <a:pPr marL="800100" lvl="1" indent="-342900">
              <a:buFont typeface="Arial" panose="020B0604020202020204" pitchFamily="34" charset="0"/>
              <a:buChar char="•"/>
            </a:pPr>
            <a:r>
              <a:rPr lang="en-US" sz="2000" dirty="0">
                <a:latin typeface="Alexandria"/>
              </a:rPr>
              <a:t>Internal: Leverage employee data, motivate staff, faster/cheaper</a:t>
            </a:r>
          </a:p>
          <a:p>
            <a:pPr marL="800100" lvl="1" indent="-342900">
              <a:buFont typeface="Arial" panose="020B0604020202020204" pitchFamily="34" charset="0"/>
              <a:buChar char="•"/>
            </a:pPr>
            <a:r>
              <a:rPr lang="en-US" sz="2000" dirty="0">
                <a:latin typeface="Alexandria"/>
              </a:rPr>
              <a:t>External: Facilitate change, bring new ideas, attract senior talent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142768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3170099"/>
          </a:xfrm>
          <a:prstGeom prst="rect">
            <a:avLst/>
          </a:prstGeom>
          <a:noFill/>
        </p:spPr>
        <p:txBody>
          <a:bodyPr wrap="square" rtlCol="0">
            <a:spAutoFit/>
          </a:bodyPr>
          <a:lstStyle/>
          <a:p>
            <a:pPr fontAlgn="t"/>
            <a:r>
              <a:rPr lang="en-US" sz="2000" b="1" dirty="0">
                <a:solidFill>
                  <a:srgbClr val="C00000"/>
                </a:solidFill>
                <a:latin typeface="Alexandria"/>
              </a:rPr>
              <a:t>Strategic recruitment planning </a:t>
            </a:r>
            <a:r>
              <a:rPr lang="en-US" sz="2000" dirty="0">
                <a:latin typeface="Alexandria"/>
              </a:rPr>
              <a:t>is key</a:t>
            </a:r>
          </a:p>
          <a:p>
            <a:pPr lvl="1"/>
            <a:r>
              <a:rPr lang="en-US" sz="2000" dirty="0">
                <a:latin typeface="Alexandria"/>
              </a:rPr>
              <a:t>Analyze past data to estimate applicant pool and timeline</a:t>
            </a:r>
          </a:p>
          <a:p>
            <a:pPr lvl="1"/>
            <a:r>
              <a:rPr lang="en-US" sz="2000" dirty="0">
                <a:latin typeface="Alexandria"/>
              </a:rPr>
              <a:t>Account for changes in job market</a:t>
            </a:r>
          </a:p>
          <a:p>
            <a:pPr lvl="1"/>
            <a:endParaRPr lang="en-US" sz="2000" dirty="0">
              <a:latin typeface="Alexandria"/>
            </a:endParaRPr>
          </a:p>
          <a:p>
            <a:pPr fontAlgn="t"/>
            <a:r>
              <a:rPr lang="en-US" sz="2000" b="1" dirty="0">
                <a:solidFill>
                  <a:srgbClr val="C00000"/>
                </a:solidFill>
                <a:latin typeface="Alexandria"/>
              </a:rPr>
              <a:t>Diverse recruiting techniques </a:t>
            </a:r>
            <a:r>
              <a:rPr lang="en-US" sz="2000" dirty="0">
                <a:latin typeface="Alexandria"/>
              </a:rPr>
              <a:t>are available</a:t>
            </a:r>
          </a:p>
          <a:p>
            <a:pPr lvl="1"/>
            <a:r>
              <a:rPr lang="en-US" sz="2000" dirty="0">
                <a:latin typeface="Alexandria"/>
              </a:rPr>
              <a:t>Employee referrals, job fairs, internet recruiting</a:t>
            </a:r>
          </a:p>
          <a:p>
            <a:pPr lvl="1"/>
            <a:r>
              <a:rPr lang="en-US" sz="2000" dirty="0">
                <a:latin typeface="Alexandria"/>
              </a:rPr>
              <a:t>Internet offers broad reach but carries challenges</a:t>
            </a:r>
          </a:p>
          <a:p>
            <a:pPr lvl="1"/>
            <a:endParaRPr lang="en-US" sz="2000" dirty="0">
              <a:latin typeface="Alexandria"/>
            </a:endParaRPr>
          </a:p>
          <a:p>
            <a:pPr fontAlgn="t"/>
            <a:r>
              <a:rPr lang="en-US" sz="2000" dirty="0">
                <a:latin typeface="Alexandria"/>
              </a:rPr>
              <a:t>Overall, a thoughtful, data-driven staffing approach is crucial</a:t>
            </a:r>
          </a:p>
          <a:p>
            <a:pPr lvl="1"/>
            <a:r>
              <a:rPr lang="en-US" sz="2000" dirty="0">
                <a:latin typeface="Alexandria"/>
              </a:rPr>
              <a:t>Attract and retain the right talent to drive organizational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2936748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B2FE41-2AAD-45C3-B039-AA1BE975E81B}"/>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4031</TotalTime>
  <Words>3604</Words>
  <Application>Microsoft Office PowerPoint</Application>
  <PresentationFormat>Widescreen</PresentationFormat>
  <Paragraphs>442</Paragraphs>
  <Slides>47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Alexandria</vt:lpstr>
      <vt:lpstr>Arial</vt:lpstr>
      <vt:lpstr>Calibri</vt:lpstr>
      <vt:lpstr>Calibri Light</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302</cp:revision>
  <dcterms:created xsi:type="dcterms:W3CDTF">2023-04-29T09:08:00Z</dcterms:created>
  <dcterms:modified xsi:type="dcterms:W3CDTF">2024-06-29T20:59:23Z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