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80" r:id="rId2"/>
    <p:sldId id="303" r:id="rId3"/>
    <p:sldId id="271" r:id="rId4"/>
    <p:sldId id="482" r:id="rId5"/>
    <p:sldId id="483" r:id="rId6"/>
    <p:sldId id="484" r:id="rId7"/>
    <p:sldId id="276" r:id="rId8"/>
    <p:sldId id="485" r:id="rId9"/>
    <p:sldId id="486" r:id="rId10"/>
    <p:sldId id="487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83"/>
            <p14:sldId id="484"/>
            <p14:sldId id="276"/>
            <p14:sldId id="485"/>
            <p14:sldId id="486"/>
            <p14:sldId id="4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hyperlink" Target="https://orcid.org/0000-0002-9021-3151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hyperlink" Target="https://www.scopus.com/authid/detail.uri?authorId=5700038610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12.jp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Law and Policy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860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  <a:b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Orientation Show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عرض توجيهي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4962860D-24BD-CDA0-2F0D-EF335A2D6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545" y="220923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83328" y="1472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9588" y="97824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قوانين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وسياسات الأمن السيبراني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171036" y="5246081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276027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91945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0759E322-9C68-4ADC-7D76-A33AEA1EA5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20" y="-166789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55BE20C-B614-8C48-41B0-788748614CF4}"/>
              </a:ext>
            </a:extLst>
          </p:cNvPr>
          <p:cNvSpPr/>
          <p:nvPr/>
        </p:nvSpPr>
        <p:spPr>
          <a:xfrm>
            <a:off x="2626179" y="500900"/>
            <a:ext cx="9172532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BE446B39-26C7-75AD-4DFB-270DFAC91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842195" y="1061681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(Wednesday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9E0ADF-0D50-DFD0-9D72-3F1840B0A63A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0A10AF52-7A8B-7B0D-EFD6-F56BEDE9A8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93621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156794"/>
            <a:ext cx="6786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1921820"/>
            <a:ext cx="10398125" cy="2759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provides an overview of the broad and constantly emerging field of cybersecurity ethics, governance, law, and compliance.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the role of security policy is discussed.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F901AD-F2C1-7FDE-DCB2-E885892BB4BA}"/>
              </a:ext>
            </a:extLst>
          </p:cNvPr>
          <p:cNvSpPr/>
          <p:nvPr/>
        </p:nvSpPr>
        <p:spPr>
          <a:xfrm>
            <a:off x="2626178" y="500899"/>
            <a:ext cx="9010299" cy="504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D9B25F3B-04AF-A453-3B9A-2AAC56EDD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47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156800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203944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  <a:defRPr/>
            </a:pPr>
            <a:r>
              <a:rPr lang="en-US" sz="3200" u="sng" dirty="0">
                <a:solidFill>
                  <a:srgbClr val="0070C0"/>
                </a:solidFill>
              </a:rPr>
              <a:t>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Cyberethics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FF0000"/>
                </a:solidFill>
              </a:rPr>
              <a:t> Ethical Issues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Cybersecurity Ethics: Cyberspace and Other Applications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 </a:t>
            </a:r>
            <a:r>
              <a:rPr lang="en-US" sz="2400" dirty="0">
                <a:solidFill>
                  <a:srgbClr val="FF0000"/>
                </a:solidFill>
              </a:rPr>
              <a:t>laws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Risks</a:t>
            </a:r>
            <a:r>
              <a:rPr lang="en-US" sz="2400" dirty="0">
                <a:solidFill>
                  <a:srgbClr val="0070C0"/>
                </a:solidFill>
              </a:rPr>
              <a:t>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Introduction to Cybersecurity </a:t>
            </a:r>
            <a:r>
              <a:rPr lang="en-US" sz="2400" dirty="0">
                <a:solidFill>
                  <a:srgbClr val="FF0000"/>
                </a:solidFill>
              </a:rPr>
              <a:t>Policies</a:t>
            </a:r>
          </a:p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5CC1D2-266D-389D-DECB-D8562AED4041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3774677F-AC3F-C0D4-3FA5-06EF417E5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83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3319" y="1075466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 book of this course: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2636FB-A4F3-05EA-45A9-548F89D46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7679" y="1783352"/>
            <a:ext cx="4377378" cy="461741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CE559B8-C59B-ED52-B982-190ACF5B49F6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67B1AD67-BD2B-1748-0B32-8E6799EA0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76272" y="1097492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Learning Resources:</a:t>
            </a:r>
            <a:endParaRPr lang="en-US" sz="4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76272" y="204761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1F00972F-F990-5C5C-60BE-BDAE4AA618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1851832"/>
            <a:ext cx="5867400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endParaRPr lang="ar-JO" sz="2400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/>
              <a:t>3 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Required Textbook</a:t>
            </a:r>
            <a:r>
              <a:rPr lang="en-US" sz="2000" b="1" dirty="0">
                <a:solidFill>
                  <a:srgbClr val="FF0000"/>
                </a:solidFill>
              </a:rPr>
              <a:t>: </a:t>
            </a:r>
            <a:endParaRPr lang="ar-YE" sz="2000" b="1" dirty="0">
              <a:solidFill>
                <a:srgbClr val="FF0000"/>
              </a:solidFill>
            </a:endParaRPr>
          </a:p>
          <a:p>
            <a:pPr marL="514350" lvl="1" indent="-51435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Apple Academic Press (2021). </a:t>
            </a:r>
            <a:r>
              <a:rPr lang="en-US" b="1" dirty="0"/>
              <a:t>Cybersecurity Law Policy And Ethics</a:t>
            </a:r>
            <a:r>
              <a:rPr lang="en-US" dirty="0"/>
              <a:t>. By Ishaani Priyadarshini, and Chase Cotton. </a:t>
            </a:r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lvl="1" indent="-457200" algn="just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Additional Reference: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Springer (2020). The Ethics of Cybersecurity. By Markus Christen, Bert </a:t>
            </a:r>
            <a:r>
              <a:rPr lang="en-US" dirty="0" err="1"/>
              <a:t>Gordijn</a:t>
            </a:r>
            <a:r>
              <a:rPr lang="en-US" dirty="0"/>
              <a:t>, and Michele </a:t>
            </a:r>
            <a:r>
              <a:rPr lang="en-US" dirty="0" err="1"/>
              <a:t>Loi</a:t>
            </a:r>
            <a:r>
              <a:rPr lang="en-US" dirty="0"/>
              <a:t>.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900B11-0769-CD67-6F11-E49239ED0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8603" y="2371771"/>
            <a:ext cx="2911396" cy="389877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5288C5D-35E7-ED70-5899-FB81F19BB6B8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73006DE2-815A-F2F3-A365-8CC4C2A963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3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40298" y="1108717"/>
            <a:ext cx="95982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Units of Course Contents </a:t>
            </a:r>
          </a:p>
          <a:p>
            <a:r>
              <a:rPr lang="en-US" sz="2000" b="1" dirty="0">
                <a:solidFill>
                  <a:schemeClr val="bg1"/>
                </a:solidFill>
              </a:rPr>
              <a:t>Lecture Structure:</a:t>
            </a:r>
            <a:endParaRPr lang="en-US" sz="32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F0AA92A-60DB-E7AA-FA5A-383FE57D84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6027920"/>
              </p:ext>
            </p:extLst>
          </p:nvPr>
        </p:nvGraphicFramePr>
        <p:xfrm>
          <a:off x="617281" y="2088241"/>
          <a:ext cx="11346120" cy="43916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50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37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68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680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564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9827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Risks in Cybersecurity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 Introduction to Cybersecurity Policies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6BF4EBB4-6D2A-7293-E286-C2277B26CDB8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F5EE43F2-02DF-8766-2AEF-6C070AAE92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231245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207186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ar-JO" sz="2400" u="sng" dirty="0">
              <a:solidFill>
                <a:srgbClr val="0070C0"/>
              </a:solidFill>
            </a:endParaRPr>
          </a:p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4A1B15-BCA9-B9CC-15A4-196E4E0114BB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F8A0D6FD-71DD-AC3F-D68B-80FD34D91C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C6B835F-A1CA-E3E7-2080-5837D0A69BCD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151685B1-A737-138B-741D-A7DF256E7F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960370D-1B27-4230-8629-CB8BD26ADD95}"/>
</file>

<file path=customXml/itemProps2.xml><?xml version="1.0" encoding="utf-8"?>
<ds:datastoreItem xmlns:ds="http://schemas.openxmlformats.org/officeDocument/2006/customXml" ds:itemID="{3A99CF2D-0CA5-4C89-9AEC-43DEFF7B5E73}"/>
</file>

<file path=customXml/itemProps3.xml><?xml version="1.0" encoding="utf-8"?>
<ds:datastoreItem xmlns:ds="http://schemas.openxmlformats.org/officeDocument/2006/customXml" ds:itemID="{842CA6F5-ABF8-4F78-9457-2089010A756F}"/>
</file>

<file path=docProps/app.xml><?xml version="1.0" encoding="utf-8"?>
<Properties xmlns="http://schemas.openxmlformats.org/officeDocument/2006/extended-properties" xmlns:vt="http://schemas.openxmlformats.org/officeDocument/2006/docPropsVTypes">
  <TotalTime>956</TotalTime>
  <Words>483</Words>
  <Application>Microsoft Office PowerPoint</Application>
  <PresentationFormat>Widescreen</PresentationFormat>
  <Paragraphs>108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Tamara Ghrear</cp:lastModifiedBy>
  <cp:revision>44</cp:revision>
  <dcterms:created xsi:type="dcterms:W3CDTF">2023-04-29T09:08:23Z</dcterms:created>
  <dcterms:modified xsi:type="dcterms:W3CDTF">2026-01-29T01:54:14Z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