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6"/>
  </p:notesMasterIdLst>
  <p:sldIdLst>
    <p:sldId id="480" r:id="rId5"/>
    <p:sldId id="303" r:id="rId6"/>
    <p:sldId id="276" r:id="rId7"/>
    <p:sldId id="633" r:id="rId8"/>
    <p:sldId id="638" r:id="rId9"/>
    <p:sldId id="632" r:id="rId10"/>
    <p:sldId id="519" r:id="rId11"/>
    <p:sldId id="635" r:id="rId12"/>
    <p:sldId id="636" r:id="rId13"/>
    <p:sldId id="637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633"/>
            <p14:sldId id="638"/>
            <p14:sldId id="632"/>
            <p14:sldId id="519"/>
            <p14:sldId id="635"/>
            <p14:sldId id="636"/>
            <p14:sldId id="6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AEEF"/>
    <a:srgbClr val="FFD200"/>
    <a:srgbClr val="203E5F"/>
    <a:srgbClr val="F58221"/>
    <a:srgbClr val="000000"/>
    <a:srgbClr val="669BBC"/>
    <a:srgbClr val="2D3956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614" autoAdjust="0"/>
  </p:normalViewPr>
  <p:slideViewPr>
    <p:cSldViewPr snapToGrid="0">
      <p:cViewPr varScale="1">
        <p:scale>
          <a:sx n="68" d="100"/>
          <a:sy n="68" d="100"/>
        </p:scale>
        <p:origin x="12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86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74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B1E12-BFD8-640F-4001-CE5C2807E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9BF0B3-5D47-6843-C61C-2E9695165B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6EC263-A733-CDA2-CA68-2EC733785C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r" rtl="1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30E920-7A8C-3DFC-3DBA-C457CD809C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002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396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91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ED5D1-319A-5CF1-D93F-04E566A75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674E29-CA88-0415-7091-B338D1CC7F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57E2E5-B553-09E4-0B09-DEE65B6BAE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496327-BA34-F419-B19D-D0C9E2481F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671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522115-2167-6571-4FC9-57CCDA77D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D133DF-E18D-BE61-B543-642D75C76D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8548F4-E174-7DB0-B347-039FF387C7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FF14BD-4A98-090F-EF6C-3C43D20B6F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535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46B41-4033-C6DA-7478-9A6FF6CD0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754434-AF00-F3AE-FF73-84BF8AE127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565A5B-6FE6-F034-38FB-859272DA68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59FD4F-9DF7-1B24-0761-9AC8E84248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258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313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339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lar.google.com.eg/citations?hl=en&amp;user=eGZioxgAAAAJ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5338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System Administration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002343" y="1188684"/>
            <a:ext cx="8676507" cy="48109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71667" y="666714"/>
            <a:ext cx="189661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Who Am I ?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94041" y="1315689"/>
            <a:ext cx="7116897" cy="467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96900" marR="31750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24406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December 2024 - Current </a:t>
            </a:r>
            <a:b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</a:br>
            <a:r>
              <a:rPr lang="en-US" sz="1600" b="1" dirty="0">
                <a:solidFill>
                  <a:srgbClr val="8E5A6D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Assistant Professor</a:t>
            </a:r>
            <a: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, </a:t>
            </a:r>
            <a:r>
              <a:rPr lang="en-US" sz="1600" b="1" i="1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Ashur University</a:t>
            </a:r>
            <a: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, Baghdad, Iraq</a:t>
            </a:r>
          </a:p>
          <a:p>
            <a:pPr marL="254000" marR="317500">
              <a:spcBef>
                <a:spcPts val="0"/>
              </a:spcBef>
              <a:spcAft>
                <a:spcPts val="0"/>
              </a:spcAft>
            </a:pPr>
            <a:endParaRPr lang="en-US" sz="16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Source Sans Pro" panose="020B0503030403020204" pitchFamily="34" charset="0"/>
            </a:endParaRPr>
          </a:p>
          <a:p>
            <a:pPr marL="596900" marR="317500" lvl="0" indent="-342900">
              <a:buFont typeface="Wingdings" panose="05000000000000000000" pitchFamily="2" charset="2"/>
              <a:buChar char="§"/>
              <a:defRPr/>
            </a:pPr>
            <a:r>
              <a:rPr lang="en-US" sz="1600" dirty="0">
                <a:solidFill>
                  <a:srgbClr val="24406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2023 - 2024</a:t>
            </a:r>
            <a:b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</a:br>
            <a:r>
              <a:rPr lang="en-US" sz="1600" b="1" dirty="0">
                <a:solidFill>
                  <a:srgbClr val="8E5A6D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Lecturer</a:t>
            </a:r>
            <a: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, </a:t>
            </a:r>
            <a:r>
              <a:rPr lang="en-US" sz="1600" b="1" i="1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October 6 University</a:t>
            </a:r>
            <a: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, Egypt</a:t>
            </a:r>
          </a:p>
          <a:p>
            <a:pPr marL="254000" marR="317500" lvl="0">
              <a:defRPr/>
            </a:pPr>
            <a:endParaRPr lang="en-US" sz="16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Source Sans Pro" panose="020B0503030403020204" pitchFamily="34" charset="0"/>
            </a:endParaRPr>
          </a:p>
          <a:p>
            <a:pPr marL="254000" marR="317500" lvl="0">
              <a:defRPr/>
            </a:pPr>
            <a:r>
              <a:rPr lang="nl-NL" sz="1600" dirty="0"/>
              <a:t>• Google Scholar: </a:t>
            </a:r>
          </a:p>
          <a:p>
            <a:pPr marL="254000" marR="317500" lvl="0">
              <a:defRPr/>
            </a:pPr>
            <a:r>
              <a:rPr lang="nl-NL" sz="1600" dirty="0">
                <a:hlinkClick r:id="rId3"/>
              </a:rPr>
              <a:t>https://scholar.google.com.eg/citations?hl=en&amp;user=eGZioxgAAAAJ </a:t>
            </a:r>
            <a:endParaRPr lang="en-US" sz="16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Source Sans Pro" panose="020B0503030403020204" pitchFamily="34" charset="0"/>
            </a:endParaRPr>
          </a:p>
          <a:p>
            <a:pPr marL="88900" marR="317500">
              <a:lnSpc>
                <a:spcPct val="90000"/>
              </a:lnSpc>
              <a:spcAft>
                <a:spcPts val="600"/>
              </a:spcAft>
            </a:pPr>
            <a:endParaRPr lang="en-US" sz="16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431800" marR="317500" indent="-3429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600" b="1" dirty="0">
                <a:solidFill>
                  <a:schemeClr val="accent2">
                    <a:lumMod val="50000"/>
                  </a:schemeClr>
                </a:solidFill>
              </a:rPr>
              <a:t>Ph.D.: Cyber Security - 2022</a:t>
            </a:r>
            <a:endParaRPr lang="en-US" sz="1600" dirty="0">
              <a:solidFill>
                <a:schemeClr val="accent2">
                  <a:lumMod val="50000"/>
                </a:schemeClr>
              </a:solidFill>
            </a:endParaRPr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Huazhong University of Science and Technology</a:t>
            </a:r>
            <a:endParaRPr lang="en-US" sz="1600" dirty="0"/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School of Cyber Science and Engineering,</a:t>
            </a:r>
            <a:r>
              <a:rPr lang="en-US" sz="1600" dirty="0"/>
              <a:t> China </a:t>
            </a:r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u="sng" dirty="0">
                <a:solidFill>
                  <a:srgbClr val="0070C0"/>
                </a:solidFill>
              </a:rPr>
              <a:t>Awarded</a:t>
            </a:r>
            <a:r>
              <a:rPr lang="en-US" sz="1600" dirty="0"/>
              <a:t> [ HUST University Outstanding Students Award 2022]</a:t>
            </a:r>
            <a:r>
              <a:rPr lang="en-US" sz="1600" b="1" dirty="0"/>
              <a:t> </a:t>
            </a:r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431800" marR="317500" indent="-3429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600" b="1" dirty="0">
                <a:solidFill>
                  <a:schemeClr val="accent2">
                    <a:lumMod val="50000"/>
                  </a:schemeClr>
                </a:solidFill>
              </a:rPr>
              <a:t>M.D.: Big Data - 2019</a:t>
            </a:r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Cairo University</a:t>
            </a:r>
            <a:endParaRPr lang="en-US" sz="1600" dirty="0"/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Faculty of Computers and Artificial Intelligence</a:t>
            </a:r>
            <a:r>
              <a:rPr lang="en-US" sz="1600" dirty="0"/>
              <a:t>, Egypt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 descr="A person in a suit and tie&#10;&#10;AI-generated content may be incorrect.">
            <a:extLst>
              <a:ext uri="{FF2B5EF4-FFF2-40B4-BE49-F238E27FC236}">
                <a16:creationId xmlns:a16="http://schemas.microsoft.com/office/drawing/2014/main" id="{FE2E1497-F653-D9BD-28FF-855F065A87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676" y="1419951"/>
            <a:ext cx="1265920" cy="1537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782508" y="992181"/>
            <a:ext cx="531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Course Description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956664" y="2048266"/>
            <a:ext cx="10133952" cy="1891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course provides a practical introduction to Linux system administration in enterprise environments. Students will learn core concepts such as system architecture, command-line usage, file and user management, networking, and security. The course emphasizes hands-on experience through real-world lab exercises.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9DCAA-2B5F-C934-7D04-4579F98A3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D64E25-502C-5E34-7289-BC7232E16DCD}"/>
              </a:ext>
            </a:extLst>
          </p:cNvPr>
          <p:cNvSpPr/>
          <p:nvPr/>
        </p:nvSpPr>
        <p:spPr>
          <a:xfrm>
            <a:off x="617280" y="1685495"/>
            <a:ext cx="10812720" cy="45193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84631A-7312-C659-8C9C-2CE9A6751823}"/>
              </a:ext>
            </a:extLst>
          </p:cNvPr>
          <p:cNvSpPr txBox="1"/>
          <p:nvPr/>
        </p:nvSpPr>
        <p:spPr>
          <a:xfrm>
            <a:off x="2273308" y="1068307"/>
            <a:ext cx="531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Course Learning Outcomes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2C5894-27B4-EAD1-F8B5-7C0846B9257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A9293D-7AD8-8935-0796-32E5AC1138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A471C1-B8A9-D81D-FC4E-8333B55E019F}"/>
              </a:ext>
            </a:extLst>
          </p:cNvPr>
          <p:cNvSpPr txBox="1"/>
          <p:nvPr/>
        </p:nvSpPr>
        <p:spPr>
          <a:xfrm>
            <a:off x="762000" y="1685495"/>
            <a:ext cx="10333749" cy="3830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After learning the course, the students should be able to: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Describe Linux history, architecture, and system components.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Install and configure Linux operating systems.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Apply essential GNU/Linux commands and manage the file system hierarchy.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Administer users, groups, processes, and system services.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Configure networking and implement basic security measures.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Develop shell scripts to automate administrative tasks.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Analyze system performance and manage logs effectively.</a:t>
            </a:r>
          </a:p>
        </p:txBody>
      </p:sp>
    </p:spTree>
    <p:extLst>
      <p:ext uri="{BB962C8B-B14F-4D97-AF65-F5344CB8AC3E}">
        <p14:creationId xmlns:p14="http://schemas.microsoft.com/office/powerpoint/2010/main" val="248702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B9C79-EAE1-5C43-4467-F98CFFE38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6A3F959-1172-7992-F66D-83BDD668ED1E}"/>
              </a:ext>
            </a:extLst>
          </p:cNvPr>
          <p:cNvSpPr/>
          <p:nvPr/>
        </p:nvSpPr>
        <p:spPr>
          <a:xfrm>
            <a:off x="894756" y="150903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10597D5-59D8-3CCE-2E1B-2F4800BA40A9}"/>
              </a:ext>
            </a:extLst>
          </p:cNvPr>
          <p:cNvSpPr txBox="1"/>
          <p:nvPr/>
        </p:nvSpPr>
        <p:spPr>
          <a:xfrm>
            <a:off x="4173018" y="848659"/>
            <a:ext cx="2034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References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4B2C25-C947-0124-C866-EC14BC76C38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FBCD516-677F-9952-2403-A35EC9C37C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45279F-B856-58AD-44F1-DBD6943431A2}"/>
              </a:ext>
            </a:extLst>
          </p:cNvPr>
          <p:cNvSpPr txBox="1"/>
          <p:nvPr/>
        </p:nvSpPr>
        <p:spPr>
          <a:xfrm>
            <a:off x="522514" y="2099656"/>
            <a:ext cx="7791062" cy="4344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</a:rPr>
              <a:t>Required Textbook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:</a:t>
            </a:r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Title: "UNIX and Linux System Administration Handbook" (5th Edition) </a:t>
            </a:r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Author: Evi Nemeth, Garth Snyder, Trent R. Hein, and Ben Whaley</a:t>
            </a:r>
          </a:p>
          <a:p>
            <a:pPr marL="342900" indent="-342900" defTabSz="6858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Red Hat System Administration 9 Training Material.</a:t>
            </a:r>
          </a:p>
          <a:p>
            <a:pPr defTabSz="685800">
              <a:lnSpc>
                <a:spcPct val="200000"/>
              </a:lnSpc>
              <a:defRPr/>
            </a:pPr>
            <a:endParaRPr lang="en-US" sz="2000" dirty="0"/>
          </a:p>
          <a:p>
            <a:pPr defTabSz="685800">
              <a:lnSpc>
                <a:spcPct val="15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</a:rPr>
              <a:t>Note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: The main material and reference for each course will be the Lecture notes and slides that the professor prepares. Textbook and other materials are additional resources. </a:t>
            </a:r>
          </a:p>
          <a:p>
            <a:pPr defTabSz="685800">
              <a:lnSpc>
                <a:spcPct val="150000"/>
              </a:lnSpc>
              <a:defRPr/>
            </a:pPr>
            <a:endParaRPr lang="en-US" sz="2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3" name="Picture 2" descr="Buy UNIX System Administration Handbook Book Online at Low Prices in India  | UNIX System Administration Handbook Reviews &amp; Ratings - Amazon.in">
            <a:extLst>
              <a:ext uri="{FF2B5EF4-FFF2-40B4-BE49-F238E27FC236}">
                <a16:creationId xmlns:a16="http://schemas.microsoft.com/office/drawing/2014/main" id="{84A4853F-0286-0931-FEB4-409570BDB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683" y="1907923"/>
            <a:ext cx="2884487" cy="383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966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0903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4678698" y="880426"/>
            <a:ext cx="2206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Course Plan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C2899D-0677-CB39-977F-A2E770D6E1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142163"/>
              </p:ext>
            </p:extLst>
          </p:nvPr>
        </p:nvGraphicFramePr>
        <p:xfrm>
          <a:off x="180431" y="1756813"/>
          <a:ext cx="6557826" cy="4354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373">
                  <a:extLst>
                    <a:ext uri="{9D8B030D-6E8A-4147-A177-3AD203B41FA5}">
                      <a16:colId xmlns:a16="http://schemas.microsoft.com/office/drawing/2014/main" val="322344654"/>
                    </a:ext>
                  </a:extLst>
                </a:gridCol>
                <a:gridCol w="5924453">
                  <a:extLst>
                    <a:ext uri="{9D8B030D-6E8A-4147-A177-3AD203B41FA5}">
                      <a16:colId xmlns:a16="http://schemas.microsoft.com/office/drawing/2014/main" val="4250518272"/>
                    </a:ext>
                  </a:extLst>
                </a:gridCol>
              </a:tblGrid>
              <a:tr h="36539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Topics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282059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Orientation 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8933375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Core Concepts in System Administration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4730687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Introduction to Linux &amp; System Architecture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184604"/>
                  </a:ext>
                </a:extLst>
              </a:tr>
              <a:tr h="27992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Access the command line &amp; Manage files from the command 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928430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Get help in Red Hat Enterprise Linux &amp; Create, view, and edit text files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903670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Manage local Users and Groups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664338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Control Access to Files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9177847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Monitor and manage Linux processes &amp; Control Services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9499055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Configure and Secure SSH &amp; Manage Networking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7473535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Analyze and Store logs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3750836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Install and Update Software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746545"/>
                  </a:ext>
                </a:extLst>
              </a:tr>
            </a:tbl>
          </a:graphicData>
        </a:graphic>
      </p:graphicFrame>
      <p:pic>
        <p:nvPicPr>
          <p:cNvPr id="1026" name="Picture 2" descr="10 System Administration Tasks to Automate">
            <a:extLst>
              <a:ext uri="{FF2B5EF4-FFF2-40B4-BE49-F238E27FC236}">
                <a16:creationId xmlns:a16="http://schemas.microsoft.com/office/drawing/2014/main" id="{26328BB1-E888-61AF-5DED-1776D0118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73" y="2458617"/>
            <a:ext cx="4953752" cy="278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832B2-FA05-D4F2-0D4F-D05C3D089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4C9A57-84B2-1571-5990-BCAE71FA0CDD}"/>
              </a:ext>
            </a:extLst>
          </p:cNvPr>
          <p:cNvSpPr/>
          <p:nvPr/>
        </p:nvSpPr>
        <p:spPr>
          <a:xfrm>
            <a:off x="617280" y="1685495"/>
            <a:ext cx="10812720" cy="45193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C2B5B5-E8C7-7BE5-7966-5D08A89E2DB4}"/>
              </a:ext>
            </a:extLst>
          </p:cNvPr>
          <p:cNvSpPr txBox="1"/>
          <p:nvPr/>
        </p:nvSpPr>
        <p:spPr>
          <a:xfrm>
            <a:off x="2273308" y="1068307"/>
            <a:ext cx="531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Teaching </a:t>
            </a:r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Methodology</a:t>
            </a:r>
            <a:endParaRPr lang="en-US" sz="28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607AB4-97DD-4B51-D8F3-56EAD37F186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6625C6-7431-ADB0-C003-F59AB077FD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C23846-8637-F50C-2DBC-85ACA5B784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396" y="1989913"/>
            <a:ext cx="9164329" cy="365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61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60B6A-9B35-BBDF-DD06-9D874688FB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B0FE5E-55B3-9CC1-A891-F37037844454}"/>
              </a:ext>
            </a:extLst>
          </p:cNvPr>
          <p:cNvSpPr/>
          <p:nvPr/>
        </p:nvSpPr>
        <p:spPr>
          <a:xfrm>
            <a:off x="617280" y="1685495"/>
            <a:ext cx="10812720" cy="41819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49F17-4694-D081-742B-48A754DCF214}"/>
              </a:ext>
            </a:extLst>
          </p:cNvPr>
          <p:cNvSpPr txBox="1"/>
          <p:nvPr/>
        </p:nvSpPr>
        <p:spPr>
          <a:xfrm>
            <a:off x="2273308" y="1068307"/>
            <a:ext cx="531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Study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C7D692-C25E-6703-BA6F-402AEA0F5A6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0E3331-A8D6-8133-9843-34CB190C9C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C0466A-560B-ED05-3AAF-A80BAF9E31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17" y="1907510"/>
            <a:ext cx="10607245" cy="3822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4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691D8-B431-0422-4D0F-4D8375C373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2BCAB4-DB43-C0E0-9BE4-E827CFB1AC45}"/>
              </a:ext>
            </a:extLst>
          </p:cNvPr>
          <p:cNvSpPr/>
          <p:nvPr/>
        </p:nvSpPr>
        <p:spPr>
          <a:xfrm>
            <a:off x="617280" y="1685495"/>
            <a:ext cx="10812720" cy="41819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3A32F1-083E-3BC0-1F5A-0CC4C812C827}"/>
              </a:ext>
            </a:extLst>
          </p:cNvPr>
          <p:cNvSpPr txBox="1"/>
          <p:nvPr/>
        </p:nvSpPr>
        <p:spPr>
          <a:xfrm>
            <a:off x="2273308" y="1068307"/>
            <a:ext cx="5662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Course Information - Evaluation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AB1A06-86A9-1CBD-6825-876A2BBB4FC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CDFF28-AE8A-DBFD-AED2-8D16B7F0AC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10684D-AB75-6A53-CA0E-EF00BE1958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3568" y="1931716"/>
            <a:ext cx="8954750" cy="345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06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d13aca44-ef33-4cf4-9980-7f0b00e6eeb9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49100919-8a76-4266-be0c-7dc583902cb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474</Words>
  <Application>Microsoft Office PowerPoint</Application>
  <PresentationFormat>Widescreen</PresentationFormat>
  <Paragraphs>93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Alexandria</vt:lpstr>
      <vt:lpstr>Arial</vt:lpstr>
      <vt:lpstr>Calibri</vt:lpstr>
      <vt:lpstr>Calibri Light</vt:lpstr>
      <vt:lpstr>Nunito</vt:lpstr>
      <vt:lpstr>Source Sans Pro</vt:lpstr>
      <vt:lpstr>Tajawal ExtraBold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77</cp:revision>
  <dcterms:created xsi:type="dcterms:W3CDTF">2023-04-29T09:08:00Z</dcterms:created>
  <dcterms:modified xsi:type="dcterms:W3CDTF">2025-09-22T19:19:56Z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