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444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95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73350" y="367411"/>
            <a:ext cx="6845300" cy="63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59661" y="1679067"/>
            <a:ext cx="9124950" cy="16846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pn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7BEA154A-0211-32B8-71FE-2D200A8AABF1}"/>
              </a:ext>
            </a:extLst>
          </p:cNvPr>
          <p:cNvSpPr/>
          <p:nvPr/>
        </p:nvSpPr>
        <p:spPr>
          <a:xfrm>
            <a:off x="5978209" y="-931038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39292" y="2655519"/>
            <a:ext cx="48050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00AFEF"/>
                </a:solidFill>
                <a:latin typeface="Calibri"/>
                <a:cs typeface="Calibri"/>
              </a:rPr>
              <a:t>Financial</a:t>
            </a:r>
            <a:r>
              <a:rPr sz="4400" spc="-11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4400" spc="-5" dirty="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29184" y="5565647"/>
            <a:ext cx="5645150" cy="1082040"/>
          </a:xfrm>
          <a:custGeom>
            <a:avLst/>
            <a:gdLst/>
            <a:ahLst/>
            <a:cxnLst/>
            <a:rect l="l" t="t" r="r" b="b"/>
            <a:pathLst>
              <a:path w="5645150" h="1082040">
                <a:moveTo>
                  <a:pt x="5464556" y="0"/>
                </a:moveTo>
                <a:lnTo>
                  <a:pt x="180339" y="0"/>
                </a:lnTo>
                <a:lnTo>
                  <a:pt x="132400" y="6442"/>
                </a:lnTo>
                <a:lnTo>
                  <a:pt x="89321" y="24622"/>
                </a:lnTo>
                <a:lnTo>
                  <a:pt x="52822" y="52822"/>
                </a:lnTo>
                <a:lnTo>
                  <a:pt x="24622" y="89321"/>
                </a:lnTo>
                <a:lnTo>
                  <a:pt x="6442" y="132400"/>
                </a:lnTo>
                <a:lnTo>
                  <a:pt x="0" y="180339"/>
                </a:lnTo>
                <a:lnTo>
                  <a:pt x="0" y="901699"/>
                </a:lnTo>
                <a:lnTo>
                  <a:pt x="6442" y="949639"/>
                </a:lnTo>
                <a:lnTo>
                  <a:pt x="24622" y="992718"/>
                </a:lnTo>
                <a:lnTo>
                  <a:pt x="52822" y="1029217"/>
                </a:lnTo>
                <a:lnTo>
                  <a:pt x="89321" y="1057417"/>
                </a:lnTo>
                <a:lnTo>
                  <a:pt x="132400" y="1075597"/>
                </a:lnTo>
                <a:lnTo>
                  <a:pt x="180339" y="1082039"/>
                </a:lnTo>
                <a:lnTo>
                  <a:pt x="5464556" y="1082039"/>
                </a:lnTo>
                <a:lnTo>
                  <a:pt x="5512486" y="1075597"/>
                </a:lnTo>
                <a:lnTo>
                  <a:pt x="5555563" y="1057417"/>
                </a:lnTo>
                <a:lnTo>
                  <a:pt x="5592064" y="1029217"/>
                </a:lnTo>
                <a:lnTo>
                  <a:pt x="5620267" y="992718"/>
                </a:lnTo>
                <a:lnTo>
                  <a:pt x="5638451" y="949639"/>
                </a:lnTo>
                <a:lnTo>
                  <a:pt x="5644895" y="901699"/>
                </a:lnTo>
                <a:lnTo>
                  <a:pt x="5644895" y="180339"/>
                </a:lnTo>
                <a:lnTo>
                  <a:pt x="5638451" y="132400"/>
                </a:lnTo>
                <a:lnTo>
                  <a:pt x="5620267" y="89321"/>
                </a:lnTo>
                <a:lnTo>
                  <a:pt x="5592064" y="52822"/>
                </a:lnTo>
                <a:lnTo>
                  <a:pt x="5555563" y="24622"/>
                </a:lnTo>
                <a:lnTo>
                  <a:pt x="5512486" y="6442"/>
                </a:lnTo>
                <a:lnTo>
                  <a:pt x="546455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7923" y="3828034"/>
            <a:ext cx="5160010" cy="2696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510">
              <a:lnSpc>
                <a:spcPct val="100000"/>
              </a:lnSpc>
              <a:spcBef>
                <a:spcPts val="100"/>
              </a:spcBef>
            </a:pPr>
            <a:r>
              <a:rPr sz="3200" b="1" spc="-15" dirty="0">
                <a:latin typeface="Calibri"/>
                <a:cs typeface="Calibri"/>
              </a:rPr>
              <a:t>Prepared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by</a:t>
            </a:r>
            <a:r>
              <a:rPr sz="3200" b="1" spc="-20" dirty="0">
                <a:latin typeface="Calibri"/>
                <a:cs typeface="Calibri"/>
              </a:rPr>
              <a:t> </a:t>
            </a:r>
            <a:r>
              <a:rPr sz="3200" b="1" spc="-95" dirty="0">
                <a:latin typeface="Calibri"/>
                <a:cs typeface="Calibri"/>
              </a:rPr>
              <a:t>Dr.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Emad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Zaher</a:t>
            </a:r>
            <a:endParaRPr sz="3200">
              <a:latin typeface="Calibri"/>
              <a:cs typeface="Calibri"/>
            </a:endParaRPr>
          </a:p>
          <a:p>
            <a:pPr marL="143510">
              <a:lnSpc>
                <a:spcPct val="100000"/>
              </a:lnSpc>
              <a:spcBef>
                <a:spcPts val="75"/>
              </a:spcBef>
            </a:pPr>
            <a:r>
              <a:rPr sz="2000" b="1" spc="-10" dirty="0">
                <a:latin typeface="Calibri"/>
                <a:cs typeface="Calibri"/>
              </a:rPr>
              <a:t>Assistant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Professor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b="1" u="heavy" spc="-30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MGM611</a:t>
            </a:r>
            <a:endParaRPr sz="2400">
              <a:latin typeface="Trebuchet MS"/>
              <a:cs typeface="Trebuchet MS"/>
            </a:endParaRPr>
          </a:p>
          <a:p>
            <a:pPr marL="328295" algn="ctr">
              <a:lnSpc>
                <a:spcPct val="100000"/>
              </a:lnSpc>
              <a:spcBef>
                <a:spcPts val="1560"/>
              </a:spcBef>
            </a:pP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Lecture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2800">
              <a:latin typeface="Calibri"/>
              <a:cs typeface="Calibri"/>
            </a:endParaRPr>
          </a:p>
          <a:p>
            <a:pPr marL="325755" algn="ctr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Analyzing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Recording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process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8467" y="381913"/>
            <a:ext cx="2455028" cy="1084266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078B8F8E-B8A8-F4A6-D050-CE00B22595E3}"/>
              </a:ext>
            </a:extLst>
          </p:cNvPr>
          <p:cNvSpPr/>
          <p:nvPr/>
        </p:nvSpPr>
        <p:spPr>
          <a:xfrm>
            <a:off x="6240382" y="-552450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7556" y="362711"/>
            <a:ext cx="10005060" cy="646430"/>
          </a:xfrm>
          <a:custGeom>
            <a:avLst/>
            <a:gdLst/>
            <a:ahLst/>
            <a:cxnLst/>
            <a:rect l="l" t="t" r="r" b="b"/>
            <a:pathLst>
              <a:path w="10005060" h="646430">
                <a:moveTo>
                  <a:pt x="10005060" y="0"/>
                </a:moveTo>
                <a:lnTo>
                  <a:pt x="0" y="0"/>
                </a:lnTo>
                <a:lnTo>
                  <a:pt x="0" y="646176"/>
                </a:lnTo>
                <a:lnTo>
                  <a:pt x="10005060" y="646176"/>
                </a:lnTo>
                <a:lnTo>
                  <a:pt x="1000506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50520" y="445643"/>
            <a:ext cx="9618345" cy="50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795"/>
              </a:lnSpc>
            </a:pPr>
            <a:r>
              <a:rPr sz="4000" spc="-40" dirty="0">
                <a:solidFill>
                  <a:srgbClr val="FFFFFF"/>
                </a:solidFill>
                <a:latin typeface="Calibri Light"/>
                <a:cs typeface="Calibri Light"/>
              </a:rPr>
              <a:t>Chapter</a:t>
            </a:r>
            <a:r>
              <a:rPr sz="4000" spc="-8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000" spc="-15" dirty="0">
                <a:solidFill>
                  <a:srgbClr val="FFFFFF"/>
                </a:solidFill>
                <a:latin typeface="Calibri Light"/>
                <a:cs typeface="Calibri Light"/>
              </a:rPr>
              <a:t>(1)</a:t>
            </a:r>
            <a:r>
              <a:rPr sz="4000" spc="-4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Calibri Light"/>
                <a:cs typeface="Calibri Light"/>
              </a:rPr>
              <a:t>Introduction</a:t>
            </a:r>
            <a:r>
              <a:rPr sz="4000" spc="-9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000" spc="-30" dirty="0">
                <a:solidFill>
                  <a:srgbClr val="FFFFFF"/>
                </a:solidFill>
                <a:latin typeface="Calibri Light"/>
                <a:cs typeface="Calibri Light"/>
              </a:rPr>
              <a:t>to</a:t>
            </a:r>
            <a:r>
              <a:rPr sz="4000" spc="-4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000" spc="-30" dirty="0">
                <a:solidFill>
                  <a:srgbClr val="FFFFFF"/>
                </a:solidFill>
                <a:latin typeface="Calibri Light"/>
                <a:cs typeface="Calibri Light"/>
              </a:rPr>
              <a:t>Financial</a:t>
            </a:r>
            <a:r>
              <a:rPr sz="4000" spc="-6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6094"/>
            <a:ext cx="12192000" cy="6845934"/>
            <a:chOff x="0" y="6094"/>
            <a:chExt cx="12192000" cy="6845934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91999" cy="684580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57555" y="1930908"/>
              <a:ext cx="11777980" cy="2703830"/>
            </a:xfrm>
            <a:custGeom>
              <a:avLst/>
              <a:gdLst/>
              <a:ahLst/>
              <a:cxnLst/>
              <a:rect l="l" t="t" r="r" b="b"/>
              <a:pathLst>
                <a:path w="11777980" h="2703829">
                  <a:moveTo>
                    <a:pt x="11777472" y="0"/>
                  </a:moveTo>
                  <a:lnTo>
                    <a:pt x="0" y="0"/>
                  </a:lnTo>
                  <a:lnTo>
                    <a:pt x="0" y="2703576"/>
                  </a:lnTo>
                  <a:lnTo>
                    <a:pt x="11777472" y="2703576"/>
                  </a:lnTo>
                  <a:lnTo>
                    <a:pt x="1177747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48488" y="1935860"/>
            <a:ext cx="36271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C00000"/>
                </a:solidFill>
                <a:latin typeface="Calibri"/>
                <a:cs typeface="Calibri"/>
              </a:rPr>
              <a:t>Learning</a:t>
            </a:r>
            <a:r>
              <a:rPr sz="3600" spc="-7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C00000"/>
                </a:solidFill>
                <a:latin typeface="Calibri"/>
                <a:cs typeface="Calibri"/>
              </a:rPr>
              <a:t>outcomes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6295" y="2483390"/>
            <a:ext cx="10735945" cy="2252345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5"/>
              </a:spcBef>
              <a:tabLst>
                <a:tab pos="92646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1	</a:t>
            </a:r>
            <a:r>
              <a:rPr sz="3000" b="1" spc="-5" dirty="0">
                <a:latin typeface="Times New Roman"/>
                <a:cs typeface="Times New Roman"/>
              </a:rPr>
              <a:t>Identify</a:t>
            </a:r>
            <a:r>
              <a:rPr sz="3000" b="1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the </a:t>
            </a:r>
            <a:r>
              <a:rPr sz="3000" b="1" dirty="0">
                <a:latin typeface="Times New Roman"/>
                <a:cs typeface="Times New Roman"/>
              </a:rPr>
              <a:t>Recording </a:t>
            </a:r>
            <a:r>
              <a:rPr sz="3000" b="1" spc="-10" dirty="0">
                <a:latin typeface="Times New Roman"/>
                <a:cs typeface="Times New Roman"/>
              </a:rPr>
              <a:t>process</a:t>
            </a:r>
            <a:r>
              <a:rPr sz="3000" b="1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in the</a:t>
            </a:r>
            <a:r>
              <a:rPr sz="3000" b="1" dirty="0">
                <a:latin typeface="Times New Roman"/>
                <a:cs typeface="Times New Roman"/>
              </a:rPr>
              <a:t> general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journal.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  <a:tabLst>
                <a:tab pos="92646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2	</a:t>
            </a:r>
            <a:r>
              <a:rPr sz="3000" b="1" spc="-5" dirty="0">
                <a:latin typeface="Times New Roman"/>
                <a:cs typeface="Times New Roman"/>
              </a:rPr>
              <a:t>Explain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the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Posting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process</a:t>
            </a:r>
            <a:r>
              <a:rPr sz="3000" b="1" spc="-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to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ledger</a:t>
            </a:r>
            <a:r>
              <a:rPr sz="3000" b="1" spc="-2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accounts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25" dirty="0">
                <a:latin typeface="Times New Roman"/>
                <a:cs typeface="Times New Roman"/>
              </a:rPr>
              <a:t>(T-Accounts).</a:t>
            </a:r>
            <a:endParaRPr sz="3000">
              <a:latin typeface="Times New Roman"/>
              <a:cs typeface="Times New Roman"/>
            </a:endParaRPr>
          </a:p>
          <a:p>
            <a:pPr marL="911860" marR="91440" indent="-899160">
              <a:lnSpc>
                <a:spcPct val="100000"/>
              </a:lnSpc>
              <a:spcBef>
                <a:spcPts val="1000"/>
              </a:spcBef>
              <a:tabLst>
                <a:tab pos="91122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3	</a:t>
            </a:r>
            <a:r>
              <a:rPr sz="3000" b="1" spc="-5" dirty="0">
                <a:latin typeface="Times New Roman"/>
                <a:cs typeface="Times New Roman"/>
              </a:rPr>
              <a:t>Describe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the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trial balance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as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a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Main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source</a:t>
            </a:r>
            <a:r>
              <a:rPr sz="3000" b="1" dirty="0">
                <a:latin typeface="Times New Roman"/>
                <a:cs typeface="Times New Roman"/>
              </a:rPr>
              <a:t> of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preparing </a:t>
            </a:r>
            <a:r>
              <a:rPr sz="3000" b="1" spc="-5" dirty="0">
                <a:latin typeface="Times New Roman"/>
                <a:cs typeface="Times New Roman"/>
              </a:rPr>
              <a:t>the </a:t>
            </a:r>
            <a:r>
              <a:rPr sz="3000" b="1" spc="-73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financial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statements.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692265"/>
            <a:chOff x="0" y="0"/>
            <a:chExt cx="12192000" cy="66922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69188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00" y="4107179"/>
              <a:ext cx="1752600" cy="153162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791716" y="2983433"/>
            <a:ext cx="3654425" cy="636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1275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34001F"/>
                </a:solidFill>
                <a:latin typeface="Arial"/>
                <a:cs typeface="Arial"/>
              </a:rPr>
              <a:t>Analyze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each</a:t>
            </a:r>
            <a:r>
              <a:rPr sz="2000" b="1" spc="-3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transaction</a:t>
            </a:r>
            <a:r>
              <a:rPr sz="2000" b="1" spc="-5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and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spc="-5" dirty="0">
                <a:solidFill>
                  <a:srgbClr val="34001F"/>
                </a:solidFill>
                <a:latin typeface="Arial"/>
                <a:cs typeface="Arial"/>
              </a:rPr>
              <a:t>event</a:t>
            </a:r>
            <a:r>
              <a:rPr sz="2000" b="1" spc="-1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from</a:t>
            </a:r>
            <a:r>
              <a:rPr sz="2000" b="1" spc="-3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source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documents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37082" y="615518"/>
            <a:ext cx="110343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spc="-30" dirty="0">
                <a:solidFill>
                  <a:srgbClr val="006FC0"/>
                </a:solidFill>
                <a:latin typeface="Calibri Light"/>
                <a:cs typeface="Calibri Light"/>
              </a:rPr>
              <a:t>Step</a:t>
            </a:r>
            <a:r>
              <a:rPr sz="4400" b="0" spc="-100" dirty="0">
                <a:solidFill>
                  <a:srgbClr val="006FC0"/>
                </a:solidFill>
                <a:latin typeface="Calibri Light"/>
                <a:cs typeface="Calibri Light"/>
              </a:rPr>
              <a:t> </a:t>
            </a:r>
            <a:r>
              <a:rPr sz="4400" b="0" spc="-25" dirty="0">
                <a:latin typeface="Calibri Light"/>
                <a:cs typeface="Calibri Light"/>
              </a:rPr>
              <a:t>2,3&amp;4</a:t>
            </a:r>
            <a:r>
              <a:rPr sz="4400" b="0" spc="-95" dirty="0">
                <a:latin typeface="Calibri Light"/>
                <a:cs typeface="Calibri Light"/>
              </a:rPr>
              <a:t> </a:t>
            </a:r>
            <a:r>
              <a:rPr sz="4400" b="0" spc="-40" dirty="0">
                <a:latin typeface="Calibri Light"/>
                <a:cs typeface="Calibri Light"/>
              </a:rPr>
              <a:t>Analyzing</a:t>
            </a:r>
            <a:r>
              <a:rPr sz="4400" b="0" spc="-95" dirty="0">
                <a:latin typeface="Calibri Light"/>
                <a:cs typeface="Calibri Light"/>
              </a:rPr>
              <a:t> </a:t>
            </a:r>
            <a:r>
              <a:rPr sz="4400" b="0" spc="-50" dirty="0">
                <a:latin typeface="Calibri Light"/>
                <a:cs typeface="Calibri Light"/>
              </a:rPr>
              <a:t>,Recording&amp;</a:t>
            </a:r>
            <a:r>
              <a:rPr sz="4400" b="0" spc="-110" dirty="0">
                <a:latin typeface="Calibri Light"/>
                <a:cs typeface="Calibri Light"/>
              </a:rPr>
              <a:t> </a:t>
            </a:r>
            <a:r>
              <a:rPr sz="4400" b="0" spc="-40" dirty="0">
                <a:latin typeface="Calibri Light"/>
                <a:cs typeface="Calibri Light"/>
              </a:rPr>
              <a:t>posting</a:t>
            </a:r>
            <a:r>
              <a:rPr sz="4400" b="0" spc="-95" dirty="0">
                <a:latin typeface="Calibri Light"/>
                <a:cs typeface="Calibri Light"/>
              </a:rPr>
              <a:t> </a:t>
            </a:r>
            <a:r>
              <a:rPr sz="4400" b="0" spc="-50" dirty="0">
                <a:latin typeface="Calibri Light"/>
                <a:cs typeface="Calibri Light"/>
              </a:rPr>
              <a:t>Process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17334" y="3005785"/>
            <a:ext cx="3529329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Record</a:t>
            </a:r>
            <a:r>
              <a:rPr sz="2000" b="1" spc="-3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34001F"/>
                </a:solidFill>
                <a:latin typeface="Arial"/>
                <a:cs typeface="Arial"/>
              </a:rPr>
              <a:t>relevant</a:t>
            </a:r>
            <a:r>
              <a:rPr sz="2000" b="1" spc="-2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transactions</a:t>
            </a:r>
            <a:endParaRPr sz="200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and</a:t>
            </a:r>
            <a:r>
              <a:rPr sz="2000" b="1" spc="-1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34001F"/>
                </a:solidFill>
                <a:latin typeface="Arial"/>
                <a:cs typeface="Arial"/>
              </a:rPr>
              <a:t>events</a:t>
            </a:r>
            <a:r>
              <a:rPr sz="2000" b="1" spc="-1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34001F"/>
                </a:solidFill>
                <a:latin typeface="Arial"/>
                <a:cs typeface="Arial"/>
              </a:rPr>
              <a:t>in</a:t>
            </a:r>
            <a:r>
              <a:rPr sz="2000" b="1" spc="-2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a</a:t>
            </a:r>
            <a:r>
              <a:rPr sz="2000" b="1" spc="-2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journal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403850" y="2140966"/>
            <a:ext cx="3602990" cy="2082164"/>
            <a:chOff x="5403850" y="2140966"/>
            <a:chExt cx="3602990" cy="2082164"/>
          </a:xfrm>
        </p:grpSpPr>
        <p:sp>
          <p:nvSpPr>
            <p:cNvPr id="9" name="object 9"/>
            <p:cNvSpPr/>
            <p:nvPr/>
          </p:nvSpPr>
          <p:spPr>
            <a:xfrm>
              <a:off x="5429250" y="2160015"/>
              <a:ext cx="1236345" cy="482600"/>
            </a:xfrm>
            <a:custGeom>
              <a:avLst/>
              <a:gdLst/>
              <a:ahLst/>
              <a:cxnLst/>
              <a:rect l="l" t="t" r="r" b="b"/>
              <a:pathLst>
                <a:path w="1236345" h="482600">
                  <a:moveTo>
                    <a:pt x="895350" y="330200"/>
                  </a:moveTo>
                  <a:lnTo>
                    <a:pt x="12700" y="330200"/>
                  </a:lnTo>
                  <a:lnTo>
                    <a:pt x="6350" y="330200"/>
                  </a:lnTo>
                  <a:lnTo>
                    <a:pt x="0" y="330200"/>
                  </a:lnTo>
                  <a:lnTo>
                    <a:pt x="0" y="361950"/>
                  </a:lnTo>
                  <a:lnTo>
                    <a:pt x="895350" y="361950"/>
                  </a:lnTo>
                  <a:lnTo>
                    <a:pt x="895350" y="355600"/>
                  </a:lnTo>
                  <a:lnTo>
                    <a:pt x="895350" y="349250"/>
                  </a:lnTo>
                  <a:lnTo>
                    <a:pt x="895350" y="330200"/>
                  </a:lnTo>
                  <a:close/>
                </a:path>
                <a:path w="1236345" h="482600">
                  <a:moveTo>
                    <a:pt x="1236091" y="241300"/>
                  </a:moveTo>
                  <a:lnTo>
                    <a:pt x="914400" y="0"/>
                  </a:lnTo>
                  <a:lnTo>
                    <a:pt x="914400" y="1587"/>
                  </a:lnTo>
                  <a:lnTo>
                    <a:pt x="1200150" y="215900"/>
                  </a:lnTo>
                  <a:lnTo>
                    <a:pt x="1195908" y="219075"/>
                  </a:lnTo>
                  <a:lnTo>
                    <a:pt x="1190637" y="223037"/>
                  </a:lnTo>
                  <a:lnTo>
                    <a:pt x="927100" y="420687"/>
                  </a:lnTo>
                  <a:lnTo>
                    <a:pt x="920750" y="425450"/>
                  </a:lnTo>
                  <a:lnTo>
                    <a:pt x="914400" y="430212"/>
                  </a:lnTo>
                  <a:lnTo>
                    <a:pt x="914400" y="482600"/>
                  </a:lnTo>
                  <a:lnTo>
                    <a:pt x="948258" y="457200"/>
                  </a:lnTo>
                  <a:lnTo>
                    <a:pt x="1236091" y="24130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410200" y="2147316"/>
              <a:ext cx="1219200" cy="457200"/>
            </a:xfrm>
            <a:custGeom>
              <a:avLst/>
              <a:gdLst/>
              <a:ahLst/>
              <a:cxnLst/>
              <a:rect l="l" t="t" r="r" b="b"/>
              <a:pathLst>
                <a:path w="1219200" h="457200">
                  <a:moveTo>
                    <a:pt x="914400" y="0"/>
                  </a:moveTo>
                  <a:lnTo>
                    <a:pt x="914400" y="114300"/>
                  </a:lnTo>
                  <a:lnTo>
                    <a:pt x="0" y="114300"/>
                  </a:lnTo>
                  <a:lnTo>
                    <a:pt x="0" y="342900"/>
                  </a:lnTo>
                  <a:lnTo>
                    <a:pt x="914400" y="342900"/>
                  </a:lnTo>
                  <a:lnTo>
                    <a:pt x="914400" y="457200"/>
                  </a:lnTo>
                  <a:lnTo>
                    <a:pt x="1219200" y="228600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410200" y="2147316"/>
              <a:ext cx="1219200" cy="457200"/>
            </a:xfrm>
            <a:custGeom>
              <a:avLst/>
              <a:gdLst/>
              <a:ahLst/>
              <a:cxnLst/>
              <a:rect l="l" t="t" r="r" b="b"/>
              <a:pathLst>
                <a:path w="1219200" h="457200">
                  <a:moveTo>
                    <a:pt x="0" y="114300"/>
                  </a:moveTo>
                  <a:lnTo>
                    <a:pt x="914400" y="114300"/>
                  </a:lnTo>
                  <a:lnTo>
                    <a:pt x="914400" y="0"/>
                  </a:lnTo>
                  <a:lnTo>
                    <a:pt x="1219200" y="228600"/>
                  </a:lnTo>
                  <a:lnTo>
                    <a:pt x="914400" y="457200"/>
                  </a:lnTo>
                  <a:lnTo>
                    <a:pt x="914400" y="342900"/>
                  </a:lnTo>
                  <a:lnTo>
                    <a:pt x="0" y="342900"/>
                  </a:lnTo>
                  <a:lnTo>
                    <a:pt x="0" y="1143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140192" y="3752849"/>
              <a:ext cx="866775" cy="470534"/>
            </a:xfrm>
            <a:custGeom>
              <a:avLst/>
              <a:gdLst/>
              <a:ahLst/>
              <a:cxnLst/>
              <a:rect l="l" t="t" r="r" b="b"/>
              <a:pathLst>
                <a:path w="866775" h="470535">
                  <a:moveTo>
                    <a:pt x="637032" y="0"/>
                  </a:moveTo>
                  <a:lnTo>
                    <a:pt x="605282" y="0"/>
                  </a:lnTo>
                  <a:lnTo>
                    <a:pt x="605282" y="6350"/>
                  </a:lnTo>
                  <a:lnTo>
                    <a:pt x="605282" y="12700"/>
                  </a:lnTo>
                  <a:lnTo>
                    <a:pt x="605282" y="304800"/>
                  </a:lnTo>
                  <a:lnTo>
                    <a:pt x="624332" y="304800"/>
                  </a:lnTo>
                  <a:lnTo>
                    <a:pt x="630682" y="304800"/>
                  </a:lnTo>
                  <a:lnTo>
                    <a:pt x="637032" y="304800"/>
                  </a:lnTo>
                  <a:lnTo>
                    <a:pt x="637032" y="0"/>
                  </a:lnTo>
                  <a:close/>
                </a:path>
                <a:path w="866775" h="470535">
                  <a:moveTo>
                    <a:pt x="866648" y="323850"/>
                  </a:moveTo>
                  <a:lnTo>
                    <a:pt x="746252" y="323850"/>
                  </a:lnTo>
                  <a:lnTo>
                    <a:pt x="727456" y="330200"/>
                  </a:lnTo>
                  <a:lnTo>
                    <a:pt x="708660" y="336550"/>
                  </a:lnTo>
                  <a:lnTo>
                    <a:pt x="407924" y="438150"/>
                  </a:lnTo>
                  <a:lnTo>
                    <a:pt x="107188" y="336550"/>
                  </a:lnTo>
                  <a:lnTo>
                    <a:pt x="88392" y="330200"/>
                  </a:lnTo>
                  <a:lnTo>
                    <a:pt x="69596" y="323850"/>
                  </a:lnTo>
                  <a:lnTo>
                    <a:pt x="0" y="323850"/>
                  </a:lnTo>
                  <a:lnTo>
                    <a:pt x="433324" y="470281"/>
                  </a:lnTo>
                  <a:lnTo>
                    <a:pt x="473151" y="456819"/>
                  </a:lnTo>
                  <a:lnTo>
                    <a:pt x="866648" y="32385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153400" y="3733800"/>
              <a:ext cx="789940" cy="457200"/>
            </a:xfrm>
            <a:custGeom>
              <a:avLst/>
              <a:gdLst/>
              <a:ahLst/>
              <a:cxnLst/>
              <a:rect l="l" t="t" r="r" b="b"/>
              <a:pathLst>
                <a:path w="789940" h="457200">
                  <a:moveTo>
                    <a:pt x="592074" y="0"/>
                  </a:moveTo>
                  <a:lnTo>
                    <a:pt x="197357" y="0"/>
                  </a:lnTo>
                  <a:lnTo>
                    <a:pt x="197357" y="323850"/>
                  </a:lnTo>
                  <a:lnTo>
                    <a:pt x="0" y="323850"/>
                  </a:lnTo>
                  <a:lnTo>
                    <a:pt x="394716" y="457200"/>
                  </a:lnTo>
                  <a:lnTo>
                    <a:pt x="789431" y="323850"/>
                  </a:lnTo>
                  <a:lnTo>
                    <a:pt x="592074" y="323850"/>
                  </a:lnTo>
                  <a:lnTo>
                    <a:pt x="59207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153400" y="3733800"/>
              <a:ext cx="789940" cy="457200"/>
            </a:xfrm>
            <a:custGeom>
              <a:avLst/>
              <a:gdLst/>
              <a:ahLst/>
              <a:cxnLst/>
              <a:rect l="l" t="t" r="r" b="b"/>
              <a:pathLst>
                <a:path w="789940" h="457200">
                  <a:moveTo>
                    <a:pt x="0" y="323850"/>
                  </a:moveTo>
                  <a:lnTo>
                    <a:pt x="197357" y="323850"/>
                  </a:lnTo>
                  <a:lnTo>
                    <a:pt x="197357" y="0"/>
                  </a:lnTo>
                  <a:lnTo>
                    <a:pt x="592074" y="0"/>
                  </a:lnTo>
                  <a:lnTo>
                    <a:pt x="592074" y="323850"/>
                  </a:lnTo>
                  <a:lnTo>
                    <a:pt x="789431" y="323850"/>
                  </a:lnTo>
                  <a:lnTo>
                    <a:pt x="394716" y="457200"/>
                  </a:lnTo>
                  <a:lnTo>
                    <a:pt x="0" y="32385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130922" y="5644388"/>
            <a:ext cx="296545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250" marR="5080" indent="-337185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Post</a:t>
            </a:r>
            <a:r>
              <a:rPr sz="2000" b="1" spc="-3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journal</a:t>
            </a:r>
            <a:r>
              <a:rPr sz="2000" b="1" spc="-4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information </a:t>
            </a:r>
            <a:r>
              <a:rPr sz="2000" b="1" spc="-54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to</a:t>
            </a:r>
            <a:r>
              <a:rPr sz="2000" b="1" spc="-2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ledger</a:t>
            </a:r>
            <a:r>
              <a:rPr sz="2000" b="1" spc="-3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accounts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94533" y="5664200"/>
            <a:ext cx="247840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3050" marR="5080" indent="-260985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Prepare</a:t>
            </a:r>
            <a:r>
              <a:rPr sz="2000" b="1" spc="-5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and</a:t>
            </a:r>
            <a:r>
              <a:rPr sz="2000" b="1" spc="-5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34001F"/>
                </a:solidFill>
                <a:latin typeface="Arial"/>
                <a:cs typeface="Arial"/>
              </a:rPr>
              <a:t>analyze </a:t>
            </a:r>
            <a:r>
              <a:rPr sz="2000" b="1" spc="-54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the</a:t>
            </a:r>
            <a:r>
              <a:rPr sz="2000" b="1" spc="-30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trial</a:t>
            </a:r>
            <a:r>
              <a:rPr sz="2000" b="1" spc="-45" dirty="0">
                <a:solidFill>
                  <a:srgbClr val="34001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4001F"/>
                </a:solidFill>
                <a:latin typeface="Arial"/>
                <a:cs typeface="Arial"/>
              </a:rPr>
              <a:t>balance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432304" y="1371600"/>
            <a:ext cx="7016496" cy="4347972"/>
            <a:chOff x="2432304" y="1371600"/>
            <a:chExt cx="7016496" cy="4347972"/>
          </a:xfrm>
        </p:grpSpPr>
        <p:sp>
          <p:nvSpPr>
            <p:cNvPr id="18" name="object 18"/>
            <p:cNvSpPr/>
            <p:nvPr/>
          </p:nvSpPr>
          <p:spPr>
            <a:xfrm>
              <a:off x="5424551" y="4902072"/>
              <a:ext cx="1313180" cy="481965"/>
            </a:xfrm>
            <a:custGeom>
              <a:avLst/>
              <a:gdLst/>
              <a:ahLst/>
              <a:cxnLst/>
              <a:rect l="l" t="t" r="r" b="b"/>
              <a:pathLst>
                <a:path w="1313179" h="481964">
                  <a:moveTo>
                    <a:pt x="341249" y="0"/>
                  </a:moveTo>
                  <a:lnTo>
                    <a:pt x="309499" y="22415"/>
                  </a:lnTo>
                  <a:lnTo>
                    <a:pt x="309499" y="30251"/>
                  </a:lnTo>
                  <a:lnTo>
                    <a:pt x="309499" y="37973"/>
                  </a:lnTo>
                  <a:lnTo>
                    <a:pt x="309499" y="101219"/>
                  </a:lnTo>
                  <a:lnTo>
                    <a:pt x="328549" y="101219"/>
                  </a:lnTo>
                  <a:lnTo>
                    <a:pt x="334899" y="101219"/>
                  </a:lnTo>
                  <a:lnTo>
                    <a:pt x="341249" y="101219"/>
                  </a:lnTo>
                  <a:lnTo>
                    <a:pt x="341249" y="24511"/>
                  </a:lnTo>
                  <a:lnTo>
                    <a:pt x="341249" y="0"/>
                  </a:lnTo>
                  <a:close/>
                </a:path>
                <a:path w="1313179" h="481964">
                  <a:moveTo>
                    <a:pt x="1312799" y="120269"/>
                  </a:moveTo>
                  <a:lnTo>
                    <a:pt x="1281049" y="120269"/>
                  </a:lnTo>
                  <a:lnTo>
                    <a:pt x="1281049" y="126619"/>
                  </a:lnTo>
                  <a:lnTo>
                    <a:pt x="1281049" y="132969"/>
                  </a:lnTo>
                  <a:lnTo>
                    <a:pt x="1281049" y="329831"/>
                  </a:lnTo>
                  <a:lnTo>
                    <a:pt x="309499" y="329831"/>
                  </a:lnTo>
                  <a:lnTo>
                    <a:pt x="309499" y="443763"/>
                  </a:lnTo>
                  <a:lnTo>
                    <a:pt x="309499" y="444119"/>
                  </a:lnTo>
                  <a:lnTo>
                    <a:pt x="16332" y="237185"/>
                  </a:lnTo>
                  <a:lnTo>
                    <a:pt x="10807" y="233286"/>
                  </a:lnTo>
                  <a:lnTo>
                    <a:pt x="0" y="240919"/>
                  </a:lnTo>
                  <a:lnTo>
                    <a:pt x="341249" y="481711"/>
                  </a:lnTo>
                  <a:lnTo>
                    <a:pt x="341249" y="457200"/>
                  </a:lnTo>
                  <a:lnTo>
                    <a:pt x="341249" y="361569"/>
                  </a:lnTo>
                  <a:lnTo>
                    <a:pt x="1312799" y="361569"/>
                  </a:lnTo>
                  <a:lnTo>
                    <a:pt x="1312799" y="120269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10200" y="4888991"/>
              <a:ext cx="1295400" cy="457200"/>
            </a:xfrm>
            <a:custGeom>
              <a:avLst/>
              <a:gdLst/>
              <a:ahLst/>
              <a:cxnLst/>
              <a:rect l="l" t="t" r="r" b="b"/>
              <a:pathLst>
                <a:path w="1295400" h="457200">
                  <a:moveTo>
                    <a:pt x="323850" y="0"/>
                  </a:moveTo>
                  <a:lnTo>
                    <a:pt x="0" y="228599"/>
                  </a:lnTo>
                  <a:lnTo>
                    <a:pt x="323850" y="457199"/>
                  </a:lnTo>
                  <a:lnTo>
                    <a:pt x="323850" y="342899"/>
                  </a:lnTo>
                  <a:lnTo>
                    <a:pt x="1295400" y="342899"/>
                  </a:lnTo>
                  <a:lnTo>
                    <a:pt x="1295400" y="114299"/>
                  </a:lnTo>
                  <a:lnTo>
                    <a:pt x="323850" y="114299"/>
                  </a:lnTo>
                  <a:lnTo>
                    <a:pt x="3238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410200" y="4888991"/>
              <a:ext cx="1295400" cy="457200"/>
            </a:xfrm>
            <a:custGeom>
              <a:avLst/>
              <a:gdLst/>
              <a:ahLst/>
              <a:cxnLst/>
              <a:rect l="l" t="t" r="r" b="b"/>
              <a:pathLst>
                <a:path w="1295400" h="457200">
                  <a:moveTo>
                    <a:pt x="0" y="228599"/>
                  </a:moveTo>
                  <a:lnTo>
                    <a:pt x="323850" y="0"/>
                  </a:lnTo>
                  <a:lnTo>
                    <a:pt x="323850" y="114299"/>
                  </a:lnTo>
                  <a:lnTo>
                    <a:pt x="1295400" y="114299"/>
                  </a:lnTo>
                  <a:lnTo>
                    <a:pt x="1295400" y="342899"/>
                  </a:lnTo>
                  <a:lnTo>
                    <a:pt x="323850" y="342899"/>
                  </a:lnTo>
                  <a:lnTo>
                    <a:pt x="323850" y="457199"/>
                  </a:lnTo>
                  <a:lnTo>
                    <a:pt x="0" y="22859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32304" y="1371600"/>
              <a:ext cx="2215895" cy="163677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67600" y="1371600"/>
              <a:ext cx="1981200" cy="167182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90800" y="4191000"/>
              <a:ext cx="1929383" cy="152857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71242" y="783082"/>
            <a:ext cx="7967980" cy="55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00" spc="-5" dirty="0">
                <a:solidFill>
                  <a:srgbClr val="3668C4"/>
                </a:solidFill>
              </a:rPr>
              <a:t>J</a:t>
            </a:r>
            <a:r>
              <a:rPr sz="2800" spc="-5" dirty="0">
                <a:solidFill>
                  <a:srgbClr val="3668C4"/>
                </a:solidFill>
              </a:rPr>
              <a:t>OURNALIZING</a:t>
            </a:r>
            <a:r>
              <a:rPr sz="2800" spc="235" dirty="0">
                <a:solidFill>
                  <a:srgbClr val="3668C4"/>
                </a:solidFill>
              </a:rPr>
              <a:t> </a:t>
            </a:r>
            <a:r>
              <a:rPr sz="3500" dirty="0">
                <a:solidFill>
                  <a:srgbClr val="3668C4"/>
                </a:solidFill>
              </a:rPr>
              <a:t>&amp;</a:t>
            </a:r>
            <a:r>
              <a:rPr sz="3500" spc="-35" dirty="0">
                <a:solidFill>
                  <a:srgbClr val="3668C4"/>
                </a:solidFill>
              </a:rPr>
              <a:t> </a:t>
            </a:r>
            <a:r>
              <a:rPr sz="3500" spc="-5" dirty="0">
                <a:solidFill>
                  <a:srgbClr val="3668C4"/>
                </a:solidFill>
              </a:rPr>
              <a:t>P</a:t>
            </a:r>
            <a:r>
              <a:rPr sz="2800" spc="-5" dirty="0">
                <a:solidFill>
                  <a:srgbClr val="3668C4"/>
                </a:solidFill>
              </a:rPr>
              <a:t>OSTING</a:t>
            </a:r>
            <a:r>
              <a:rPr sz="2800" spc="190" dirty="0">
                <a:solidFill>
                  <a:srgbClr val="3668C4"/>
                </a:solidFill>
              </a:rPr>
              <a:t> </a:t>
            </a:r>
            <a:r>
              <a:rPr sz="3500" spc="-5" dirty="0">
                <a:solidFill>
                  <a:srgbClr val="3668C4"/>
                </a:solidFill>
              </a:rPr>
              <a:t>T</a:t>
            </a:r>
            <a:r>
              <a:rPr sz="2800" spc="-5" dirty="0">
                <a:solidFill>
                  <a:srgbClr val="3668C4"/>
                </a:solidFill>
              </a:rPr>
              <a:t>RANSACTIONS</a:t>
            </a:r>
            <a:endParaRPr sz="28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9532" y="1638257"/>
            <a:ext cx="1478105" cy="152404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07796" y="3085922"/>
            <a:ext cx="243014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87325" algn="just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Step </a:t>
            </a:r>
            <a:r>
              <a:rPr sz="2400" b="1" spc="-5" dirty="0">
                <a:latin typeface="Times New Roman"/>
                <a:cs typeface="Times New Roman"/>
              </a:rPr>
              <a:t>1: Analyze </a:t>
            </a:r>
            <a:r>
              <a:rPr sz="2400" b="1" dirty="0">
                <a:latin typeface="Times New Roman"/>
                <a:cs typeface="Times New Roman"/>
              </a:rPr>
              <a:t> transactions </a:t>
            </a:r>
            <a:r>
              <a:rPr sz="2400" b="1" spc="-5" dirty="0">
                <a:latin typeface="Times New Roman"/>
                <a:cs typeface="Times New Roman"/>
              </a:rPr>
              <a:t>and 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source</a:t>
            </a:r>
            <a:r>
              <a:rPr sz="2400" b="1" spc="-30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documents.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209790" y="1592580"/>
            <a:ext cx="1165225" cy="462280"/>
            <a:chOff x="7209790" y="1592580"/>
            <a:chExt cx="1165225" cy="462280"/>
          </a:xfrm>
        </p:grpSpPr>
        <p:sp>
          <p:nvSpPr>
            <p:cNvPr id="6" name="object 6"/>
            <p:cNvSpPr/>
            <p:nvPr/>
          </p:nvSpPr>
          <p:spPr>
            <a:xfrm>
              <a:off x="7247890" y="1592579"/>
              <a:ext cx="1127125" cy="436880"/>
            </a:xfrm>
            <a:custGeom>
              <a:avLst/>
              <a:gdLst/>
              <a:ahLst/>
              <a:cxnLst/>
              <a:rect l="l" t="t" r="r" b="b"/>
              <a:pathLst>
                <a:path w="1127125" h="436880">
                  <a:moveTo>
                    <a:pt x="1126744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31750"/>
                  </a:lnTo>
                  <a:lnTo>
                    <a:pt x="6350" y="31750"/>
                  </a:lnTo>
                  <a:lnTo>
                    <a:pt x="12700" y="31750"/>
                  </a:lnTo>
                  <a:lnTo>
                    <a:pt x="1082294" y="31750"/>
                  </a:lnTo>
                  <a:lnTo>
                    <a:pt x="1082294" y="424180"/>
                  </a:lnTo>
                  <a:lnTo>
                    <a:pt x="1082294" y="430530"/>
                  </a:lnTo>
                  <a:lnTo>
                    <a:pt x="1082294" y="436880"/>
                  </a:lnTo>
                  <a:lnTo>
                    <a:pt x="1126744" y="436880"/>
                  </a:lnTo>
                  <a:lnTo>
                    <a:pt x="1126744" y="424180"/>
                  </a:lnTo>
                  <a:lnTo>
                    <a:pt x="1126744" y="12700"/>
                  </a:lnTo>
                  <a:lnTo>
                    <a:pt x="11267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216140" y="1624584"/>
              <a:ext cx="1114425" cy="424180"/>
            </a:xfrm>
            <a:custGeom>
              <a:avLst/>
              <a:gdLst/>
              <a:ahLst/>
              <a:cxnLst/>
              <a:rect l="l" t="t" r="r" b="b"/>
              <a:pathLst>
                <a:path w="1114425" h="424180">
                  <a:moveTo>
                    <a:pt x="1114044" y="0"/>
                  </a:moveTo>
                  <a:lnTo>
                    <a:pt x="0" y="0"/>
                  </a:lnTo>
                  <a:lnTo>
                    <a:pt x="0" y="423672"/>
                  </a:lnTo>
                  <a:lnTo>
                    <a:pt x="1114044" y="423672"/>
                  </a:lnTo>
                  <a:lnTo>
                    <a:pt x="1114044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216140" y="1624584"/>
              <a:ext cx="1114425" cy="424180"/>
            </a:xfrm>
            <a:custGeom>
              <a:avLst/>
              <a:gdLst/>
              <a:ahLst/>
              <a:cxnLst/>
              <a:rect l="l" t="t" r="r" b="b"/>
              <a:pathLst>
                <a:path w="1114425" h="424180">
                  <a:moveTo>
                    <a:pt x="0" y="423672"/>
                  </a:moveTo>
                  <a:lnTo>
                    <a:pt x="1114044" y="423672"/>
                  </a:lnTo>
                  <a:lnTo>
                    <a:pt x="1114044" y="0"/>
                  </a:lnTo>
                  <a:lnTo>
                    <a:pt x="0" y="0"/>
                  </a:lnTo>
                  <a:lnTo>
                    <a:pt x="0" y="42367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8808466" y="1592580"/>
            <a:ext cx="985519" cy="462280"/>
            <a:chOff x="8808466" y="1592580"/>
            <a:chExt cx="985519" cy="462280"/>
          </a:xfrm>
        </p:grpSpPr>
        <p:sp>
          <p:nvSpPr>
            <p:cNvPr id="10" name="object 10"/>
            <p:cNvSpPr/>
            <p:nvPr/>
          </p:nvSpPr>
          <p:spPr>
            <a:xfrm>
              <a:off x="8846566" y="1592579"/>
              <a:ext cx="947419" cy="436880"/>
            </a:xfrm>
            <a:custGeom>
              <a:avLst/>
              <a:gdLst/>
              <a:ahLst/>
              <a:cxnLst/>
              <a:rect l="l" t="t" r="r" b="b"/>
              <a:pathLst>
                <a:path w="947420" h="436880">
                  <a:moveTo>
                    <a:pt x="946912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31750"/>
                  </a:lnTo>
                  <a:lnTo>
                    <a:pt x="6350" y="31750"/>
                  </a:lnTo>
                  <a:lnTo>
                    <a:pt x="12700" y="31750"/>
                  </a:lnTo>
                  <a:lnTo>
                    <a:pt x="902462" y="31750"/>
                  </a:lnTo>
                  <a:lnTo>
                    <a:pt x="902462" y="424180"/>
                  </a:lnTo>
                  <a:lnTo>
                    <a:pt x="902462" y="430530"/>
                  </a:lnTo>
                  <a:lnTo>
                    <a:pt x="902462" y="436880"/>
                  </a:lnTo>
                  <a:lnTo>
                    <a:pt x="946912" y="436880"/>
                  </a:lnTo>
                  <a:lnTo>
                    <a:pt x="946912" y="424180"/>
                  </a:lnTo>
                  <a:lnTo>
                    <a:pt x="946912" y="12700"/>
                  </a:lnTo>
                  <a:lnTo>
                    <a:pt x="9469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814816" y="1624584"/>
              <a:ext cx="934719" cy="424180"/>
            </a:xfrm>
            <a:custGeom>
              <a:avLst/>
              <a:gdLst/>
              <a:ahLst/>
              <a:cxnLst/>
              <a:rect l="l" t="t" r="r" b="b"/>
              <a:pathLst>
                <a:path w="934720" h="424180">
                  <a:moveTo>
                    <a:pt x="934212" y="0"/>
                  </a:moveTo>
                  <a:lnTo>
                    <a:pt x="0" y="0"/>
                  </a:lnTo>
                  <a:lnTo>
                    <a:pt x="0" y="423672"/>
                  </a:lnTo>
                  <a:lnTo>
                    <a:pt x="934212" y="423672"/>
                  </a:lnTo>
                  <a:lnTo>
                    <a:pt x="934212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814816" y="1624584"/>
              <a:ext cx="934719" cy="424180"/>
            </a:xfrm>
            <a:custGeom>
              <a:avLst/>
              <a:gdLst/>
              <a:ahLst/>
              <a:cxnLst/>
              <a:rect l="l" t="t" r="r" b="b"/>
              <a:pathLst>
                <a:path w="934720" h="424180">
                  <a:moveTo>
                    <a:pt x="0" y="423672"/>
                  </a:moveTo>
                  <a:lnTo>
                    <a:pt x="934212" y="423672"/>
                  </a:lnTo>
                  <a:lnTo>
                    <a:pt x="934212" y="0"/>
                  </a:lnTo>
                  <a:lnTo>
                    <a:pt x="0" y="0"/>
                  </a:lnTo>
                  <a:lnTo>
                    <a:pt x="0" y="42367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216140" y="1678940"/>
            <a:ext cx="25330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  <a:tabLst>
                <a:tab pos="1689735" algn="l"/>
              </a:tabLst>
            </a:pPr>
            <a:r>
              <a:rPr sz="1800" b="1" dirty="0">
                <a:solidFill>
                  <a:srgbClr val="9A2E6E"/>
                </a:solidFill>
                <a:latin typeface="Times New Roman"/>
                <a:cs typeface="Times New Roman"/>
              </a:rPr>
              <a:t>Liabilities	</a:t>
            </a:r>
            <a:r>
              <a:rPr sz="1800" b="1" spc="-5" dirty="0">
                <a:solidFill>
                  <a:srgbClr val="9A2E6E"/>
                </a:solidFill>
                <a:latin typeface="Times New Roman"/>
                <a:cs typeface="Times New Roman"/>
              </a:rPr>
              <a:t>Equity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792470" y="1592580"/>
            <a:ext cx="947419" cy="462280"/>
            <a:chOff x="5792470" y="1592580"/>
            <a:chExt cx="947419" cy="462280"/>
          </a:xfrm>
        </p:grpSpPr>
        <p:sp>
          <p:nvSpPr>
            <p:cNvPr id="15" name="object 15"/>
            <p:cNvSpPr/>
            <p:nvPr/>
          </p:nvSpPr>
          <p:spPr>
            <a:xfrm>
              <a:off x="5830570" y="1592579"/>
              <a:ext cx="909319" cy="436880"/>
            </a:xfrm>
            <a:custGeom>
              <a:avLst/>
              <a:gdLst/>
              <a:ahLst/>
              <a:cxnLst/>
              <a:rect l="l" t="t" r="r" b="b"/>
              <a:pathLst>
                <a:path w="909320" h="436880">
                  <a:moveTo>
                    <a:pt x="908812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31750"/>
                  </a:lnTo>
                  <a:lnTo>
                    <a:pt x="6350" y="31750"/>
                  </a:lnTo>
                  <a:lnTo>
                    <a:pt x="12700" y="31750"/>
                  </a:lnTo>
                  <a:lnTo>
                    <a:pt x="864362" y="31750"/>
                  </a:lnTo>
                  <a:lnTo>
                    <a:pt x="864362" y="424180"/>
                  </a:lnTo>
                  <a:lnTo>
                    <a:pt x="864362" y="430530"/>
                  </a:lnTo>
                  <a:lnTo>
                    <a:pt x="864362" y="436880"/>
                  </a:lnTo>
                  <a:lnTo>
                    <a:pt x="908812" y="436880"/>
                  </a:lnTo>
                  <a:lnTo>
                    <a:pt x="908812" y="424180"/>
                  </a:lnTo>
                  <a:lnTo>
                    <a:pt x="908812" y="12700"/>
                  </a:lnTo>
                  <a:lnTo>
                    <a:pt x="9088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98820" y="1624584"/>
              <a:ext cx="896619" cy="424180"/>
            </a:xfrm>
            <a:custGeom>
              <a:avLst/>
              <a:gdLst/>
              <a:ahLst/>
              <a:cxnLst/>
              <a:rect l="l" t="t" r="r" b="b"/>
              <a:pathLst>
                <a:path w="896620" h="424180">
                  <a:moveTo>
                    <a:pt x="896112" y="0"/>
                  </a:moveTo>
                  <a:lnTo>
                    <a:pt x="0" y="0"/>
                  </a:lnTo>
                  <a:lnTo>
                    <a:pt x="0" y="423672"/>
                  </a:lnTo>
                  <a:lnTo>
                    <a:pt x="896112" y="423672"/>
                  </a:lnTo>
                  <a:lnTo>
                    <a:pt x="896112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798820" y="1624584"/>
              <a:ext cx="896619" cy="424180"/>
            </a:xfrm>
            <a:custGeom>
              <a:avLst/>
              <a:gdLst/>
              <a:ahLst/>
              <a:cxnLst/>
              <a:rect l="l" t="t" r="r" b="b"/>
              <a:pathLst>
                <a:path w="896620" h="424180">
                  <a:moveTo>
                    <a:pt x="0" y="423672"/>
                  </a:moveTo>
                  <a:lnTo>
                    <a:pt x="896112" y="423672"/>
                  </a:lnTo>
                  <a:lnTo>
                    <a:pt x="896112" y="0"/>
                  </a:lnTo>
                  <a:lnTo>
                    <a:pt x="0" y="0"/>
                  </a:lnTo>
                  <a:lnTo>
                    <a:pt x="0" y="42367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5798820" y="1678940"/>
            <a:ext cx="89661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9A2E6E"/>
                </a:solidFill>
                <a:latin typeface="Times New Roman"/>
                <a:cs typeface="Times New Roman"/>
              </a:rPr>
              <a:t>Assets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845554" y="1572513"/>
            <a:ext cx="1828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612900" algn="l"/>
              </a:tabLst>
            </a:pPr>
            <a:r>
              <a:rPr sz="2800" b="1" spc="-5" dirty="0">
                <a:solidFill>
                  <a:srgbClr val="008000"/>
                </a:solidFill>
                <a:latin typeface="Times New Roman"/>
                <a:cs typeface="Times New Roman"/>
              </a:rPr>
              <a:t>=	+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182359" y="2999359"/>
            <a:ext cx="28644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Step</a:t>
            </a:r>
            <a:r>
              <a:rPr sz="2400" b="1" spc="-2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2: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Apply</a:t>
            </a:r>
            <a:r>
              <a:rPr sz="2400" b="1" spc="-1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double-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05447" y="3365119"/>
            <a:ext cx="22180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entry</a:t>
            </a:r>
            <a:r>
              <a:rPr sz="2400" b="1" spc="-9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accounting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333245" y="2321051"/>
            <a:ext cx="2578735" cy="735330"/>
          </a:xfrm>
          <a:custGeom>
            <a:avLst/>
            <a:gdLst/>
            <a:ahLst/>
            <a:cxnLst/>
            <a:rect l="l" t="t" r="r" b="b"/>
            <a:pathLst>
              <a:path w="2578734" h="735330">
                <a:moveTo>
                  <a:pt x="2578423" y="0"/>
                </a:moveTo>
                <a:lnTo>
                  <a:pt x="0" y="0"/>
                </a:lnTo>
                <a:lnTo>
                  <a:pt x="0" y="735158"/>
                </a:lnTo>
                <a:lnTo>
                  <a:pt x="2578423" y="735158"/>
                </a:lnTo>
                <a:lnTo>
                  <a:pt x="25784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333245" y="2321051"/>
            <a:ext cx="1274445" cy="73533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5400" algn="ctr">
              <a:lnSpc>
                <a:spcPts val="1340"/>
              </a:lnSpc>
            </a:pPr>
            <a:r>
              <a:rPr sz="1150" b="1" spc="5" dirty="0">
                <a:latin typeface="Arial"/>
                <a:cs typeface="Arial"/>
              </a:rPr>
              <a:t>(Left</a:t>
            </a:r>
            <a:r>
              <a:rPr sz="1150" b="1" spc="-30" dirty="0">
                <a:latin typeface="Arial"/>
                <a:cs typeface="Arial"/>
              </a:rPr>
              <a:t> </a:t>
            </a:r>
            <a:r>
              <a:rPr sz="1150" b="1" spc="5" dirty="0">
                <a:latin typeface="Arial"/>
                <a:cs typeface="Arial"/>
              </a:rPr>
              <a:t>side)</a:t>
            </a:r>
            <a:endParaRPr sz="1150">
              <a:latin typeface="Arial"/>
              <a:cs typeface="Arial"/>
            </a:endParaRPr>
          </a:p>
          <a:p>
            <a:pPr marL="25400" algn="ctr">
              <a:lnSpc>
                <a:spcPct val="100000"/>
              </a:lnSpc>
              <a:spcBef>
                <a:spcPts val="60"/>
              </a:spcBef>
            </a:pPr>
            <a:r>
              <a:rPr sz="1150" b="1" spc="5" dirty="0">
                <a:latin typeface="Arial"/>
                <a:cs typeface="Arial"/>
              </a:rPr>
              <a:t>Debit</a:t>
            </a:r>
            <a:endParaRPr sz="11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635991" y="2321051"/>
            <a:ext cx="1275715" cy="73533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340"/>
              </a:lnSpc>
            </a:pPr>
            <a:r>
              <a:rPr sz="1150" b="1" spc="5" dirty="0">
                <a:latin typeface="Arial"/>
                <a:cs typeface="Arial"/>
              </a:rPr>
              <a:t>(Right</a:t>
            </a:r>
            <a:r>
              <a:rPr sz="1150" b="1" spc="-35" dirty="0">
                <a:latin typeface="Arial"/>
                <a:cs typeface="Arial"/>
              </a:rPr>
              <a:t> </a:t>
            </a:r>
            <a:r>
              <a:rPr sz="1150" b="1" spc="5" dirty="0">
                <a:latin typeface="Arial"/>
                <a:cs typeface="Arial"/>
              </a:rPr>
              <a:t>side)</a:t>
            </a:r>
            <a:endParaRPr sz="11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60"/>
              </a:spcBef>
            </a:pPr>
            <a:r>
              <a:rPr sz="1150" b="1" spc="5" dirty="0">
                <a:latin typeface="Arial"/>
                <a:cs typeface="Arial"/>
              </a:rPr>
              <a:t>Credit</a:t>
            </a:r>
            <a:endParaRPr sz="11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333245" y="2137704"/>
            <a:ext cx="2578735" cy="183515"/>
          </a:xfrm>
          <a:prstGeom prst="rect">
            <a:avLst/>
          </a:prstGeom>
          <a:solidFill>
            <a:srgbClr val="800080"/>
          </a:solidFill>
        </p:spPr>
        <p:txBody>
          <a:bodyPr vert="horz" wrap="square" lIns="0" tIns="0" rIns="0" bIns="0" rtlCol="0">
            <a:spAutoFit/>
          </a:bodyPr>
          <a:lstStyle/>
          <a:p>
            <a:pPr marL="8890" algn="ctr">
              <a:lnSpc>
                <a:spcPts val="1340"/>
              </a:lnSpc>
            </a:pPr>
            <a:r>
              <a:rPr sz="1150" b="1" spc="15" dirty="0">
                <a:solidFill>
                  <a:srgbClr val="FFFFFF"/>
                </a:solidFill>
                <a:latin typeface="Arial"/>
                <a:cs typeface="Arial"/>
              </a:rPr>
              <a:t>T-</a:t>
            </a:r>
            <a:r>
              <a:rPr sz="115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FFFFFF"/>
                </a:solidFill>
                <a:latin typeface="Arial"/>
                <a:cs typeface="Arial"/>
              </a:rPr>
              <a:t>Account</a:t>
            </a:r>
            <a:endParaRPr sz="11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607499" y="2321051"/>
            <a:ext cx="28575" cy="735330"/>
          </a:xfrm>
          <a:custGeom>
            <a:avLst/>
            <a:gdLst/>
            <a:ahLst/>
            <a:cxnLst/>
            <a:rect l="l" t="t" r="r" b="b"/>
            <a:pathLst>
              <a:path w="28575" h="735330">
                <a:moveTo>
                  <a:pt x="28490" y="0"/>
                </a:moveTo>
                <a:lnTo>
                  <a:pt x="0" y="0"/>
                </a:lnTo>
                <a:lnTo>
                  <a:pt x="0" y="735158"/>
                </a:lnTo>
                <a:lnTo>
                  <a:pt x="28491" y="735158"/>
                </a:lnTo>
                <a:lnTo>
                  <a:pt x="284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7" name="object 27"/>
          <p:cNvGrpSpPr/>
          <p:nvPr/>
        </p:nvGrpSpPr>
        <p:grpSpPr>
          <a:xfrm>
            <a:off x="4332478" y="2276601"/>
            <a:ext cx="1269365" cy="269875"/>
            <a:chOff x="4332478" y="2276601"/>
            <a:chExt cx="1269365" cy="269875"/>
          </a:xfrm>
        </p:grpSpPr>
        <p:sp>
          <p:nvSpPr>
            <p:cNvPr id="28" name="object 28"/>
            <p:cNvSpPr/>
            <p:nvPr/>
          </p:nvSpPr>
          <p:spPr>
            <a:xfrm>
              <a:off x="4357878" y="2401811"/>
              <a:ext cx="1243965" cy="144780"/>
            </a:xfrm>
            <a:custGeom>
              <a:avLst/>
              <a:gdLst/>
              <a:ahLst/>
              <a:cxnLst/>
              <a:rect l="l" t="t" r="r" b="b"/>
              <a:pathLst>
                <a:path w="1243964" h="144780">
                  <a:moveTo>
                    <a:pt x="895350" y="52590"/>
                  </a:moveTo>
                  <a:lnTo>
                    <a:pt x="12700" y="52590"/>
                  </a:lnTo>
                  <a:lnTo>
                    <a:pt x="6350" y="52590"/>
                  </a:lnTo>
                  <a:lnTo>
                    <a:pt x="0" y="52590"/>
                  </a:lnTo>
                  <a:lnTo>
                    <a:pt x="0" y="84340"/>
                  </a:lnTo>
                  <a:lnTo>
                    <a:pt x="895350" y="84340"/>
                  </a:lnTo>
                  <a:lnTo>
                    <a:pt x="895350" y="77990"/>
                  </a:lnTo>
                  <a:lnTo>
                    <a:pt x="895350" y="71640"/>
                  </a:lnTo>
                  <a:lnTo>
                    <a:pt x="895350" y="52590"/>
                  </a:lnTo>
                  <a:close/>
                </a:path>
                <a:path w="1243964" h="144780">
                  <a:moveTo>
                    <a:pt x="1243584" y="20840"/>
                  </a:moveTo>
                  <a:lnTo>
                    <a:pt x="1187996" y="0"/>
                  </a:lnTo>
                  <a:lnTo>
                    <a:pt x="1178979" y="3390"/>
                  </a:lnTo>
                  <a:lnTo>
                    <a:pt x="1169962" y="6769"/>
                  </a:lnTo>
                  <a:lnTo>
                    <a:pt x="927100" y="97840"/>
                  </a:lnTo>
                  <a:lnTo>
                    <a:pt x="920750" y="100215"/>
                  </a:lnTo>
                  <a:lnTo>
                    <a:pt x="914400" y="102603"/>
                  </a:lnTo>
                  <a:lnTo>
                    <a:pt x="914400" y="144284"/>
                  </a:lnTo>
                  <a:lnTo>
                    <a:pt x="963155" y="125996"/>
                  </a:lnTo>
                  <a:lnTo>
                    <a:pt x="1243584" y="208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338828" y="2282951"/>
              <a:ext cx="1219200" cy="228600"/>
            </a:xfrm>
            <a:custGeom>
              <a:avLst/>
              <a:gdLst/>
              <a:ahLst/>
              <a:cxnLst/>
              <a:rect l="l" t="t" r="r" b="b"/>
              <a:pathLst>
                <a:path w="1219200" h="228600">
                  <a:moveTo>
                    <a:pt x="914400" y="0"/>
                  </a:moveTo>
                  <a:lnTo>
                    <a:pt x="914400" y="57150"/>
                  </a:lnTo>
                  <a:lnTo>
                    <a:pt x="0" y="57150"/>
                  </a:lnTo>
                  <a:lnTo>
                    <a:pt x="0" y="171450"/>
                  </a:lnTo>
                  <a:lnTo>
                    <a:pt x="914400" y="171450"/>
                  </a:lnTo>
                  <a:lnTo>
                    <a:pt x="914400" y="228600"/>
                  </a:lnTo>
                  <a:lnTo>
                    <a:pt x="1219200" y="114300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338828" y="2282951"/>
              <a:ext cx="1219200" cy="228600"/>
            </a:xfrm>
            <a:custGeom>
              <a:avLst/>
              <a:gdLst/>
              <a:ahLst/>
              <a:cxnLst/>
              <a:rect l="l" t="t" r="r" b="b"/>
              <a:pathLst>
                <a:path w="1219200" h="228600">
                  <a:moveTo>
                    <a:pt x="0" y="57150"/>
                  </a:moveTo>
                  <a:lnTo>
                    <a:pt x="914400" y="57150"/>
                  </a:lnTo>
                  <a:lnTo>
                    <a:pt x="914400" y="0"/>
                  </a:lnTo>
                  <a:lnTo>
                    <a:pt x="1219200" y="114300"/>
                  </a:lnTo>
                  <a:lnTo>
                    <a:pt x="914400" y="228600"/>
                  </a:lnTo>
                  <a:lnTo>
                    <a:pt x="914400" y="171450"/>
                  </a:lnTo>
                  <a:lnTo>
                    <a:pt x="0" y="171450"/>
                  </a:lnTo>
                  <a:lnTo>
                    <a:pt x="0" y="5715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6161023" y="4801615"/>
          <a:ext cx="3211194" cy="12318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3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93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82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0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81820">
                <a:tc gridSpan="8">
                  <a:txBody>
                    <a:bodyPr/>
                    <a:lstStyle/>
                    <a:p>
                      <a:pPr marL="634365">
                        <a:lnSpc>
                          <a:spcPts val="1000"/>
                        </a:lnSpc>
                        <a:spcBef>
                          <a:spcPts val="330"/>
                        </a:spcBef>
                        <a:tabLst>
                          <a:tab pos="2377440" algn="l"/>
                          <a:tab pos="2828925" algn="l"/>
                        </a:tabLst>
                      </a:pPr>
                      <a:r>
                        <a:rPr sz="850" b="1" spc="-45" dirty="0">
                          <a:latin typeface="Arial"/>
                          <a:cs typeface="Arial"/>
                        </a:rPr>
                        <a:t>GENERAL</a:t>
                      </a:r>
                      <a:r>
                        <a:rPr sz="85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50" b="1" spc="-45" dirty="0">
                          <a:latin typeface="Arial"/>
                          <a:cs typeface="Arial"/>
                        </a:rPr>
                        <a:t>JOURNAL	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Page	</a:t>
                      </a:r>
                      <a:r>
                        <a:rPr sz="800" b="1" spc="-55" dirty="0">
                          <a:latin typeface="Arial"/>
                          <a:cs typeface="Arial"/>
                        </a:rPr>
                        <a:t>123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lnT w="12700">
                      <a:solidFill>
                        <a:srgbClr val="414141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701"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15570">
                        <a:lnSpc>
                          <a:spcPts val="795"/>
                        </a:lnSpc>
                        <a:spcBef>
                          <a:spcPts val="5"/>
                        </a:spcBef>
                      </a:pPr>
                      <a:r>
                        <a:rPr sz="700" b="1" spc="-35" dirty="0">
                          <a:latin typeface="Arial"/>
                          <a:cs typeface="Arial"/>
                        </a:rPr>
                        <a:t>Date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C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795"/>
                        </a:lnSpc>
                        <a:spcBef>
                          <a:spcPts val="5"/>
                        </a:spcBef>
                      </a:pPr>
                      <a:r>
                        <a:rPr sz="700" b="1" spc="-35" dirty="0">
                          <a:latin typeface="Arial"/>
                          <a:cs typeface="Arial"/>
                        </a:rPr>
                        <a:t>Description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C0FF"/>
                    </a:solidFill>
                  </a:tcPr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700" b="1" spc="-45" dirty="0">
                          <a:latin typeface="Arial"/>
                          <a:cs typeface="Arial"/>
                        </a:rPr>
                        <a:t>Post.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5405">
                        <a:lnSpc>
                          <a:spcPts val="795"/>
                        </a:lnSpc>
                        <a:spcBef>
                          <a:spcPts val="110"/>
                        </a:spcBef>
                      </a:pPr>
                      <a:r>
                        <a:rPr sz="700" b="1" spc="-30" dirty="0">
                          <a:latin typeface="Arial"/>
                          <a:cs typeface="Arial"/>
                        </a:rPr>
                        <a:t>Ref.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C0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34620">
                        <a:lnSpc>
                          <a:spcPts val="795"/>
                        </a:lnSpc>
                        <a:spcBef>
                          <a:spcPts val="5"/>
                        </a:spcBef>
                      </a:pPr>
                      <a:r>
                        <a:rPr sz="700" b="1" spc="-25" dirty="0">
                          <a:latin typeface="Arial"/>
                          <a:cs typeface="Arial"/>
                        </a:rPr>
                        <a:t>Debit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C0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15570">
                        <a:lnSpc>
                          <a:spcPts val="795"/>
                        </a:lnSpc>
                        <a:spcBef>
                          <a:spcPts val="5"/>
                        </a:spcBef>
                      </a:pPr>
                      <a:r>
                        <a:rPr sz="700" b="1" spc="-25" dirty="0">
                          <a:latin typeface="Arial"/>
                          <a:cs typeface="Arial"/>
                        </a:rPr>
                        <a:t>Credit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C0FF"/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56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56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168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156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156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1422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14141"/>
                      </a:solidFill>
                      <a:prstDash val="solid"/>
                    </a:lnL>
                    <a:lnR w="12700">
                      <a:solidFill>
                        <a:srgbClr val="414141"/>
                      </a:solidFill>
                      <a:prstDash val="solid"/>
                    </a:lnR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2" name="object 32"/>
          <p:cNvSpPr txBox="1"/>
          <p:nvPr/>
        </p:nvSpPr>
        <p:spPr>
          <a:xfrm>
            <a:off x="6023228" y="6019596"/>
            <a:ext cx="37680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Step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3:</a:t>
            </a:r>
            <a:r>
              <a:rPr sz="2400" b="1" spc="-10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Record</a:t>
            </a:r>
            <a:r>
              <a:rPr sz="2400" b="1" spc="-1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journal</a:t>
            </a:r>
            <a:r>
              <a:rPr sz="2400" b="1" spc="-2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entry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7577073" y="3817365"/>
            <a:ext cx="309880" cy="920750"/>
            <a:chOff x="7577073" y="3817365"/>
            <a:chExt cx="309880" cy="920750"/>
          </a:xfrm>
        </p:grpSpPr>
        <p:sp>
          <p:nvSpPr>
            <p:cNvPr id="34" name="object 34"/>
            <p:cNvSpPr/>
            <p:nvPr/>
          </p:nvSpPr>
          <p:spPr>
            <a:xfrm>
              <a:off x="7718031" y="3842765"/>
              <a:ext cx="168910" cy="895350"/>
            </a:xfrm>
            <a:custGeom>
              <a:avLst/>
              <a:gdLst/>
              <a:ahLst/>
              <a:cxnLst/>
              <a:rect l="l" t="t" r="r" b="b"/>
              <a:pathLst>
                <a:path w="168909" h="895350">
                  <a:moveTo>
                    <a:pt x="97167" y="0"/>
                  </a:moveTo>
                  <a:lnTo>
                    <a:pt x="65417" y="0"/>
                  </a:lnTo>
                  <a:lnTo>
                    <a:pt x="65417" y="6350"/>
                  </a:lnTo>
                  <a:lnTo>
                    <a:pt x="65417" y="12700"/>
                  </a:lnTo>
                  <a:lnTo>
                    <a:pt x="65417" y="638175"/>
                  </a:lnTo>
                  <a:lnTo>
                    <a:pt x="84467" y="638175"/>
                  </a:lnTo>
                  <a:lnTo>
                    <a:pt x="90817" y="638175"/>
                  </a:lnTo>
                  <a:lnTo>
                    <a:pt x="97167" y="638175"/>
                  </a:lnTo>
                  <a:lnTo>
                    <a:pt x="97167" y="0"/>
                  </a:lnTo>
                  <a:close/>
                </a:path>
                <a:path w="168909" h="895350">
                  <a:moveTo>
                    <a:pt x="168795" y="657225"/>
                  </a:moveTo>
                  <a:lnTo>
                    <a:pt x="120484" y="657225"/>
                  </a:lnTo>
                  <a:lnTo>
                    <a:pt x="116624" y="663575"/>
                  </a:lnTo>
                  <a:lnTo>
                    <a:pt x="112763" y="669925"/>
                  </a:lnTo>
                  <a:lnTo>
                    <a:pt x="7416" y="842987"/>
                  </a:lnTo>
                  <a:lnTo>
                    <a:pt x="3708" y="849096"/>
                  </a:lnTo>
                  <a:lnTo>
                    <a:pt x="0" y="855192"/>
                  </a:lnTo>
                  <a:lnTo>
                    <a:pt x="24142" y="894842"/>
                  </a:lnTo>
                  <a:lnTo>
                    <a:pt x="38976" y="870458"/>
                  </a:lnTo>
                  <a:lnTo>
                    <a:pt x="168795" y="657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583423" y="3823715"/>
              <a:ext cx="266700" cy="876300"/>
            </a:xfrm>
            <a:custGeom>
              <a:avLst/>
              <a:gdLst/>
              <a:ahLst/>
              <a:cxnLst/>
              <a:rect l="l" t="t" r="r" b="b"/>
              <a:pathLst>
                <a:path w="266700" h="876300">
                  <a:moveTo>
                    <a:pt x="200025" y="0"/>
                  </a:moveTo>
                  <a:lnTo>
                    <a:pt x="66675" y="0"/>
                  </a:lnTo>
                  <a:lnTo>
                    <a:pt x="66675" y="657224"/>
                  </a:lnTo>
                  <a:lnTo>
                    <a:pt x="0" y="657224"/>
                  </a:lnTo>
                  <a:lnTo>
                    <a:pt x="133350" y="876299"/>
                  </a:lnTo>
                  <a:lnTo>
                    <a:pt x="266700" y="657224"/>
                  </a:lnTo>
                  <a:lnTo>
                    <a:pt x="200025" y="657224"/>
                  </a:lnTo>
                  <a:lnTo>
                    <a:pt x="20002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583423" y="3823715"/>
              <a:ext cx="266700" cy="876300"/>
            </a:xfrm>
            <a:custGeom>
              <a:avLst/>
              <a:gdLst/>
              <a:ahLst/>
              <a:cxnLst/>
              <a:rect l="l" t="t" r="r" b="b"/>
              <a:pathLst>
                <a:path w="266700" h="876300">
                  <a:moveTo>
                    <a:pt x="200025" y="0"/>
                  </a:moveTo>
                  <a:lnTo>
                    <a:pt x="200025" y="657224"/>
                  </a:lnTo>
                  <a:lnTo>
                    <a:pt x="266700" y="657224"/>
                  </a:lnTo>
                  <a:lnTo>
                    <a:pt x="133350" y="876299"/>
                  </a:lnTo>
                  <a:lnTo>
                    <a:pt x="0" y="657224"/>
                  </a:lnTo>
                  <a:lnTo>
                    <a:pt x="66675" y="657224"/>
                  </a:lnTo>
                  <a:lnTo>
                    <a:pt x="66675" y="0"/>
                  </a:lnTo>
                  <a:lnTo>
                    <a:pt x="200025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7" name="object 37"/>
          <p:cNvGraphicFramePr>
            <a:graphicFrameLocks noGrp="1"/>
          </p:cNvGraphicFramePr>
          <p:nvPr/>
        </p:nvGraphicFramePr>
        <p:xfrm>
          <a:off x="1031747" y="4686330"/>
          <a:ext cx="2937510" cy="12121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3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3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733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7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31656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78105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1939925" algn="l"/>
                        </a:tabLst>
                      </a:pPr>
                      <a:r>
                        <a:rPr sz="800" b="1" spc="-2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CCO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b="1" spc="3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:	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CCO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520"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ts val="695"/>
                        </a:lnSpc>
                        <a:spcBef>
                          <a:spcPts val="215"/>
                        </a:spcBef>
                      </a:pPr>
                      <a:r>
                        <a:rPr sz="650" spc="-65" dirty="0">
                          <a:latin typeface="Arial MT"/>
                          <a:cs typeface="Arial MT"/>
                        </a:rPr>
                        <a:t>Date</a:t>
                      </a:r>
                      <a:endParaRPr sz="65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ts val="695"/>
                        </a:lnSpc>
                        <a:spcBef>
                          <a:spcPts val="215"/>
                        </a:spcBef>
                      </a:pPr>
                      <a:r>
                        <a:rPr sz="650" spc="-55" dirty="0">
                          <a:latin typeface="Arial MT"/>
                          <a:cs typeface="Arial MT"/>
                        </a:rPr>
                        <a:t>Description</a:t>
                      </a:r>
                      <a:endParaRPr sz="65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695"/>
                        </a:lnSpc>
                        <a:spcBef>
                          <a:spcPts val="215"/>
                        </a:spcBef>
                      </a:pPr>
                      <a:r>
                        <a:rPr sz="650" spc="-70" dirty="0">
                          <a:latin typeface="Arial MT"/>
                          <a:cs typeface="Arial MT"/>
                        </a:rPr>
                        <a:t>PR</a:t>
                      </a:r>
                      <a:endParaRPr sz="65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07950">
                        <a:lnSpc>
                          <a:spcPts val="695"/>
                        </a:lnSpc>
                        <a:spcBef>
                          <a:spcPts val="215"/>
                        </a:spcBef>
                      </a:pPr>
                      <a:r>
                        <a:rPr sz="650" spc="-50" dirty="0">
                          <a:latin typeface="Arial MT"/>
                          <a:cs typeface="Arial MT"/>
                        </a:rPr>
                        <a:t>Debit</a:t>
                      </a:r>
                      <a:endParaRPr sz="65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95250">
                        <a:lnSpc>
                          <a:spcPts val="695"/>
                        </a:lnSpc>
                        <a:spcBef>
                          <a:spcPts val="215"/>
                        </a:spcBef>
                      </a:pPr>
                      <a:r>
                        <a:rPr sz="650" spc="-55" dirty="0">
                          <a:latin typeface="Arial MT"/>
                          <a:cs typeface="Arial MT"/>
                        </a:rPr>
                        <a:t>Credit</a:t>
                      </a:r>
                      <a:endParaRPr sz="65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ts val="695"/>
                        </a:lnSpc>
                        <a:spcBef>
                          <a:spcPts val="215"/>
                        </a:spcBef>
                      </a:pPr>
                      <a:r>
                        <a:rPr sz="650" spc="-70" dirty="0">
                          <a:latin typeface="Arial MT"/>
                          <a:cs typeface="Arial MT"/>
                        </a:rPr>
                        <a:t>Balance</a:t>
                      </a:r>
                      <a:endParaRPr sz="65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14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08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17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917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90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312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8" name="object 38"/>
          <p:cNvSpPr/>
          <p:nvPr/>
        </p:nvSpPr>
        <p:spPr>
          <a:xfrm>
            <a:off x="1025397" y="4679950"/>
            <a:ext cx="2957195" cy="1231900"/>
          </a:xfrm>
          <a:custGeom>
            <a:avLst/>
            <a:gdLst/>
            <a:ahLst/>
            <a:cxnLst/>
            <a:rect l="l" t="t" r="r" b="b"/>
            <a:pathLst>
              <a:path w="2957195" h="1231900">
                <a:moveTo>
                  <a:pt x="0" y="1231900"/>
                </a:moveTo>
                <a:lnTo>
                  <a:pt x="2957067" y="1231900"/>
                </a:lnTo>
                <a:lnTo>
                  <a:pt x="2957067" y="0"/>
                </a:lnTo>
                <a:lnTo>
                  <a:pt x="0" y="0"/>
                </a:lnTo>
                <a:lnTo>
                  <a:pt x="0" y="12319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77062" y="5890971"/>
            <a:ext cx="3556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Times New Roman"/>
                <a:cs typeface="Times New Roman"/>
              </a:rPr>
              <a:t>Step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4: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Post</a:t>
            </a:r>
            <a:r>
              <a:rPr sz="2400" b="1" spc="-2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entry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to</a:t>
            </a:r>
            <a:r>
              <a:rPr sz="2400" b="1" spc="-1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ledger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4186173" y="5213350"/>
            <a:ext cx="1257300" cy="269875"/>
            <a:chOff x="4186173" y="5213350"/>
            <a:chExt cx="1257300" cy="269875"/>
          </a:xfrm>
        </p:grpSpPr>
        <p:sp>
          <p:nvSpPr>
            <p:cNvPr id="41" name="object 41"/>
            <p:cNvSpPr/>
            <p:nvPr/>
          </p:nvSpPr>
          <p:spPr>
            <a:xfrm>
              <a:off x="4199890" y="5235955"/>
              <a:ext cx="1243965" cy="247015"/>
            </a:xfrm>
            <a:custGeom>
              <a:avLst/>
              <a:gdLst/>
              <a:ahLst/>
              <a:cxnLst/>
              <a:rect l="l" t="t" r="r" b="b"/>
              <a:pathLst>
                <a:path w="1243964" h="247014">
                  <a:moveTo>
                    <a:pt x="329184" y="0"/>
                  </a:moveTo>
                  <a:lnTo>
                    <a:pt x="297434" y="11912"/>
                  </a:lnTo>
                  <a:lnTo>
                    <a:pt x="297434" y="18669"/>
                  </a:lnTo>
                  <a:lnTo>
                    <a:pt x="297434" y="25438"/>
                  </a:lnTo>
                  <a:lnTo>
                    <a:pt x="297434" y="40894"/>
                  </a:lnTo>
                  <a:lnTo>
                    <a:pt x="316484" y="40894"/>
                  </a:lnTo>
                  <a:lnTo>
                    <a:pt x="322834" y="40894"/>
                  </a:lnTo>
                  <a:lnTo>
                    <a:pt x="329184" y="40894"/>
                  </a:lnTo>
                  <a:lnTo>
                    <a:pt x="329184" y="18288"/>
                  </a:lnTo>
                  <a:lnTo>
                    <a:pt x="329184" y="0"/>
                  </a:lnTo>
                  <a:close/>
                </a:path>
                <a:path w="1243964" h="247014">
                  <a:moveTo>
                    <a:pt x="1243584" y="59944"/>
                  </a:moveTo>
                  <a:lnTo>
                    <a:pt x="1211834" y="59944"/>
                  </a:lnTo>
                  <a:lnTo>
                    <a:pt x="1211834" y="66294"/>
                  </a:lnTo>
                  <a:lnTo>
                    <a:pt x="1211834" y="72644"/>
                  </a:lnTo>
                  <a:lnTo>
                    <a:pt x="1211834" y="155194"/>
                  </a:lnTo>
                  <a:lnTo>
                    <a:pt x="297434" y="155194"/>
                  </a:lnTo>
                  <a:lnTo>
                    <a:pt x="297434" y="212344"/>
                  </a:lnTo>
                  <a:lnTo>
                    <a:pt x="48209" y="118897"/>
                  </a:lnTo>
                  <a:lnTo>
                    <a:pt x="39192" y="115506"/>
                  </a:lnTo>
                  <a:lnTo>
                    <a:pt x="30175" y="112128"/>
                  </a:lnTo>
                  <a:lnTo>
                    <a:pt x="0" y="123444"/>
                  </a:lnTo>
                  <a:lnTo>
                    <a:pt x="329184" y="246888"/>
                  </a:lnTo>
                  <a:lnTo>
                    <a:pt x="329184" y="228600"/>
                  </a:lnTo>
                  <a:lnTo>
                    <a:pt x="329184" y="186944"/>
                  </a:lnTo>
                  <a:lnTo>
                    <a:pt x="1243584" y="186944"/>
                  </a:lnTo>
                  <a:lnTo>
                    <a:pt x="1243584" y="599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192523" y="5219700"/>
              <a:ext cx="1219200" cy="228600"/>
            </a:xfrm>
            <a:custGeom>
              <a:avLst/>
              <a:gdLst/>
              <a:ahLst/>
              <a:cxnLst/>
              <a:rect l="l" t="t" r="r" b="b"/>
              <a:pathLst>
                <a:path w="1219200" h="228600">
                  <a:moveTo>
                    <a:pt x="304800" y="0"/>
                  </a:moveTo>
                  <a:lnTo>
                    <a:pt x="0" y="114300"/>
                  </a:lnTo>
                  <a:lnTo>
                    <a:pt x="304800" y="228600"/>
                  </a:lnTo>
                  <a:lnTo>
                    <a:pt x="304800" y="171450"/>
                  </a:lnTo>
                  <a:lnTo>
                    <a:pt x="1219200" y="171450"/>
                  </a:lnTo>
                  <a:lnTo>
                    <a:pt x="1219200" y="57150"/>
                  </a:lnTo>
                  <a:lnTo>
                    <a:pt x="304800" y="57150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192523" y="5219700"/>
              <a:ext cx="1219200" cy="228600"/>
            </a:xfrm>
            <a:custGeom>
              <a:avLst/>
              <a:gdLst/>
              <a:ahLst/>
              <a:cxnLst/>
              <a:rect l="l" t="t" r="r" b="b"/>
              <a:pathLst>
                <a:path w="1219200" h="228600">
                  <a:moveTo>
                    <a:pt x="1219200" y="57150"/>
                  </a:moveTo>
                  <a:lnTo>
                    <a:pt x="304800" y="57150"/>
                  </a:lnTo>
                  <a:lnTo>
                    <a:pt x="304800" y="0"/>
                  </a:lnTo>
                  <a:lnTo>
                    <a:pt x="0" y="114300"/>
                  </a:lnTo>
                  <a:lnTo>
                    <a:pt x="304800" y="228600"/>
                  </a:lnTo>
                  <a:lnTo>
                    <a:pt x="304800" y="171450"/>
                  </a:lnTo>
                  <a:lnTo>
                    <a:pt x="1219200" y="171450"/>
                  </a:lnTo>
                  <a:lnTo>
                    <a:pt x="1219200" y="5715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72584" y="1850123"/>
            <a:ext cx="2757170" cy="1062355"/>
            <a:chOff x="4672584" y="1850123"/>
            <a:chExt cx="2757170" cy="10623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50892" y="1955317"/>
              <a:ext cx="2464308" cy="7116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72584" y="1850123"/>
              <a:ext cx="2756916" cy="10622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882896" y="1987296"/>
              <a:ext cx="2350135" cy="597535"/>
            </a:xfrm>
            <a:custGeom>
              <a:avLst/>
              <a:gdLst/>
              <a:ahLst/>
              <a:cxnLst/>
              <a:rect l="l" t="t" r="r" b="b"/>
              <a:pathLst>
                <a:path w="2350134" h="597535">
                  <a:moveTo>
                    <a:pt x="2350007" y="0"/>
                  </a:moveTo>
                  <a:lnTo>
                    <a:pt x="0" y="0"/>
                  </a:lnTo>
                  <a:lnTo>
                    <a:pt x="0" y="597408"/>
                  </a:lnTo>
                  <a:lnTo>
                    <a:pt x="2350007" y="597408"/>
                  </a:lnTo>
                  <a:lnTo>
                    <a:pt x="2350007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882896" y="1987296"/>
              <a:ext cx="2350135" cy="597535"/>
            </a:xfrm>
            <a:custGeom>
              <a:avLst/>
              <a:gdLst/>
              <a:ahLst/>
              <a:cxnLst/>
              <a:rect l="l" t="t" r="r" b="b"/>
              <a:pathLst>
                <a:path w="2350134" h="597535">
                  <a:moveTo>
                    <a:pt x="0" y="597408"/>
                  </a:moveTo>
                  <a:lnTo>
                    <a:pt x="2350007" y="597408"/>
                  </a:lnTo>
                  <a:lnTo>
                    <a:pt x="2350007" y="0"/>
                  </a:lnTo>
                  <a:lnTo>
                    <a:pt x="0" y="0"/>
                  </a:lnTo>
                  <a:lnTo>
                    <a:pt x="0" y="597408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882896" y="1987295"/>
            <a:ext cx="2350135" cy="597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9A2E6E"/>
                </a:solidFill>
                <a:latin typeface="Arial"/>
                <a:cs typeface="Arial"/>
              </a:rPr>
              <a:t>Liabilities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025383" y="1850123"/>
            <a:ext cx="2261870" cy="1062355"/>
            <a:chOff x="8025383" y="1850123"/>
            <a:chExt cx="2261870" cy="106235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03691" y="1955317"/>
              <a:ext cx="2083307" cy="71168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25383" y="1850123"/>
              <a:ext cx="2046731" cy="106224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235695" y="1987296"/>
              <a:ext cx="1969135" cy="597535"/>
            </a:xfrm>
            <a:custGeom>
              <a:avLst/>
              <a:gdLst/>
              <a:ahLst/>
              <a:cxnLst/>
              <a:rect l="l" t="t" r="r" b="b"/>
              <a:pathLst>
                <a:path w="1969134" h="597535">
                  <a:moveTo>
                    <a:pt x="1969007" y="0"/>
                  </a:moveTo>
                  <a:lnTo>
                    <a:pt x="0" y="0"/>
                  </a:lnTo>
                  <a:lnTo>
                    <a:pt x="0" y="597408"/>
                  </a:lnTo>
                  <a:lnTo>
                    <a:pt x="1969007" y="597408"/>
                  </a:lnTo>
                  <a:lnTo>
                    <a:pt x="1969007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235695" y="1987296"/>
              <a:ext cx="1969135" cy="597535"/>
            </a:xfrm>
            <a:custGeom>
              <a:avLst/>
              <a:gdLst/>
              <a:ahLst/>
              <a:cxnLst/>
              <a:rect l="l" t="t" r="r" b="b"/>
              <a:pathLst>
                <a:path w="1969134" h="597535">
                  <a:moveTo>
                    <a:pt x="0" y="597408"/>
                  </a:moveTo>
                  <a:lnTo>
                    <a:pt x="1969007" y="597408"/>
                  </a:lnTo>
                  <a:lnTo>
                    <a:pt x="1969007" y="0"/>
                  </a:lnTo>
                  <a:lnTo>
                    <a:pt x="0" y="0"/>
                  </a:lnTo>
                  <a:lnTo>
                    <a:pt x="0" y="5974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8235695" y="1987295"/>
            <a:ext cx="1969135" cy="597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9A2E6E"/>
                </a:solidFill>
                <a:latin typeface="Arial"/>
                <a:cs typeface="Arial"/>
              </a:rPr>
              <a:t>Equity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700783" y="1850123"/>
            <a:ext cx="2185670" cy="1062355"/>
            <a:chOff x="1700783" y="1850123"/>
            <a:chExt cx="2185670" cy="1062355"/>
          </a:xfrm>
        </p:grpSpPr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9091" y="1955317"/>
              <a:ext cx="2007108" cy="71168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00783" y="1850123"/>
              <a:ext cx="2151888" cy="106224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911095" y="1987296"/>
              <a:ext cx="1892935" cy="597535"/>
            </a:xfrm>
            <a:custGeom>
              <a:avLst/>
              <a:gdLst/>
              <a:ahLst/>
              <a:cxnLst/>
              <a:rect l="l" t="t" r="r" b="b"/>
              <a:pathLst>
                <a:path w="1892935" h="597535">
                  <a:moveTo>
                    <a:pt x="1892808" y="0"/>
                  </a:moveTo>
                  <a:lnTo>
                    <a:pt x="0" y="0"/>
                  </a:lnTo>
                  <a:lnTo>
                    <a:pt x="0" y="597408"/>
                  </a:lnTo>
                  <a:lnTo>
                    <a:pt x="1892808" y="597408"/>
                  </a:lnTo>
                  <a:lnTo>
                    <a:pt x="1892808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911095" y="1987296"/>
              <a:ext cx="1892935" cy="597535"/>
            </a:xfrm>
            <a:custGeom>
              <a:avLst/>
              <a:gdLst/>
              <a:ahLst/>
              <a:cxnLst/>
              <a:rect l="l" t="t" r="r" b="b"/>
              <a:pathLst>
                <a:path w="1892935" h="597535">
                  <a:moveTo>
                    <a:pt x="0" y="597408"/>
                  </a:moveTo>
                  <a:lnTo>
                    <a:pt x="1892808" y="597408"/>
                  </a:lnTo>
                  <a:lnTo>
                    <a:pt x="1892808" y="0"/>
                  </a:lnTo>
                  <a:lnTo>
                    <a:pt x="0" y="0"/>
                  </a:lnTo>
                  <a:lnTo>
                    <a:pt x="0" y="5974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911095" y="1987295"/>
            <a:ext cx="1892935" cy="597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9A2E6E"/>
                </a:solidFill>
                <a:latin typeface="Arial"/>
                <a:cs typeface="Arial"/>
              </a:rPr>
              <a:t>Assets</a:t>
            </a:r>
            <a:endParaRPr sz="3600">
              <a:latin typeface="Arial"/>
              <a:cs typeface="Arial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4112133" y="1795398"/>
            <a:ext cx="384619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41700" algn="l"/>
              </a:tabLst>
            </a:pPr>
            <a:r>
              <a:rPr sz="5400" dirty="0">
                <a:solidFill>
                  <a:srgbClr val="008000"/>
                </a:solidFill>
                <a:latin typeface="Times New Roman"/>
                <a:cs typeface="Times New Roman"/>
              </a:rPr>
              <a:t>=	+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09242" y="938276"/>
            <a:ext cx="8115934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35" dirty="0">
                <a:latin typeface="Calibri Light"/>
                <a:cs typeface="Calibri Light"/>
              </a:rPr>
              <a:t>Double-Entry</a:t>
            </a:r>
            <a:r>
              <a:rPr sz="4400" spc="-95" dirty="0">
                <a:latin typeface="Calibri Light"/>
                <a:cs typeface="Calibri Light"/>
              </a:rPr>
              <a:t> </a:t>
            </a:r>
            <a:r>
              <a:rPr sz="4400" spc="-45" dirty="0">
                <a:latin typeface="Calibri Light"/>
                <a:cs typeface="Calibri Light"/>
              </a:rPr>
              <a:t>Accounting</a:t>
            </a:r>
            <a:r>
              <a:rPr sz="4400" spc="-95" dirty="0">
                <a:latin typeface="Calibri Light"/>
                <a:cs typeface="Calibri Light"/>
              </a:rPr>
              <a:t> </a:t>
            </a:r>
            <a:r>
              <a:rPr sz="4400" spc="-50" dirty="0">
                <a:latin typeface="Calibri Light"/>
                <a:cs typeface="Calibri Light"/>
              </a:rPr>
              <a:t>(Reminder)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1568196" y="2892551"/>
            <a:ext cx="8973820" cy="2723515"/>
            <a:chOff x="1568196" y="2892551"/>
            <a:chExt cx="8973820" cy="2723515"/>
          </a:xfrm>
        </p:grpSpPr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68196" y="2892551"/>
              <a:ext cx="8973312" cy="2723388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600200" y="2924555"/>
              <a:ext cx="8859520" cy="2609215"/>
            </a:xfrm>
            <a:custGeom>
              <a:avLst/>
              <a:gdLst/>
              <a:ahLst/>
              <a:cxnLst/>
              <a:rect l="l" t="t" r="r" b="b"/>
              <a:pathLst>
                <a:path w="8859520" h="2609215">
                  <a:moveTo>
                    <a:pt x="8859012" y="0"/>
                  </a:moveTo>
                  <a:lnTo>
                    <a:pt x="0" y="0"/>
                  </a:lnTo>
                  <a:lnTo>
                    <a:pt x="0" y="2609088"/>
                  </a:lnTo>
                  <a:lnTo>
                    <a:pt x="8859012" y="2609088"/>
                  </a:lnTo>
                  <a:lnTo>
                    <a:pt x="8859012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600200" y="2924555"/>
              <a:ext cx="8859520" cy="2609215"/>
            </a:xfrm>
            <a:custGeom>
              <a:avLst/>
              <a:gdLst/>
              <a:ahLst/>
              <a:cxnLst/>
              <a:rect l="l" t="t" r="r" b="b"/>
              <a:pathLst>
                <a:path w="8859520" h="2609215">
                  <a:moveTo>
                    <a:pt x="0" y="2609088"/>
                  </a:moveTo>
                  <a:lnTo>
                    <a:pt x="8859012" y="2609088"/>
                  </a:lnTo>
                  <a:lnTo>
                    <a:pt x="8859012" y="0"/>
                  </a:lnTo>
                  <a:lnTo>
                    <a:pt x="0" y="0"/>
                  </a:lnTo>
                  <a:lnTo>
                    <a:pt x="0" y="26090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073655" y="4349622"/>
            <a:ext cx="702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207972" y="4349622"/>
            <a:ext cx="786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414141"/>
                </a:solidFill>
                <a:latin typeface="Times New Roman"/>
                <a:cs typeface="Times New Roman"/>
              </a:rPr>
              <a:t>C</a:t>
            </a:r>
            <a:r>
              <a:rPr sz="2400" dirty="0">
                <a:solidFill>
                  <a:srgbClr val="414141"/>
                </a:solidFill>
                <a:latin typeface="Times New Roman"/>
                <a:cs typeface="Times New Roman"/>
              </a:rPr>
              <a:t>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46466" y="4336795"/>
            <a:ext cx="702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180783" y="4336795"/>
            <a:ext cx="786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414141"/>
                </a:solidFill>
                <a:latin typeface="Times New Roman"/>
                <a:cs typeface="Times New Roman"/>
              </a:rPr>
              <a:t>C</a:t>
            </a:r>
            <a:r>
              <a:rPr sz="2400" dirty="0">
                <a:solidFill>
                  <a:srgbClr val="414141"/>
                </a:solidFill>
                <a:latin typeface="Times New Roman"/>
                <a:cs typeface="Times New Roman"/>
              </a:rPr>
              <a:t>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063239" y="3502152"/>
            <a:ext cx="0" cy="1984375"/>
          </a:xfrm>
          <a:custGeom>
            <a:avLst/>
            <a:gdLst/>
            <a:ahLst/>
            <a:cxnLst/>
            <a:rect l="l" t="t" r="r" b="b"/>
            <a:pathLst>
              <a:path h="1984375">
                <a:moveTo>
                  <a:pt x="0" y="0"/>
                </a:moveTo>
                <a:lnTo>
                  <a:pt x="0" y="1984248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121407" y="3064764"/>
            <a:ext cx="1905000" cy="437515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95"/>
              </a:spcBef>
            </a:pPr>
            <a:r>
              <a:rPr sz="2200" b="1" spc="-5" dirty="0">
                <a:solidFill>
                  <a:srgbClr val="FFFFFF"/>
                </a:solidFill>
                <a:latin typeface="Arial"/>
                <a:cs typeface="Arial"/>
              </a:rPr>
              <a:t>ASSETS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2256789" y="3511041"/>
            <a:ext cx="1448435" cy="1447165"/>
            <a:chOff x="2256789" y="3511041"/>
            <a:chExt cx="1448435" cy="1447165"/>
          </a:xfrm>
        </p:grpSpPr>
        <p:sp>
          <p:nvSpPr>
            <p:cNvPr id="33" name="object 33"/>
            <p:cNvSpPr/>
            <p:nvPr/>
          </p:nvSpPr>
          <p:spPr>
            <a:xfrm>
              <a:off x="2263139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5" h="826135">
                  <a:moveTo>
                    <a:pt x="184404" y="0"/>
                  </a:moveTo>
                  <a:lnTo>
                    <a:pt x="0" y="413385"/>
                  </a:lnTo>
                  <a:lnTo>
                    <a:pt x="92202" y="413385"/>
                  </a:lnTo>
                  <a:lnTo>
                    <a:pt x="92202" y="826008"/>
                  </a:lnTo>
                  <a:lnTo>
                    <a:pt x="276606" y="826008"/>
                  </a:lnTo>
                  <a:lnTo>
                    <a:pt x="276606" y="413385"/>
                  </a:lnTo>
                  <a:lnTo>
                    <a:pt x="368808" y="41338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263139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5" h="826135">
                  <a:moveTo>
                    <a:pt x="92202" y="826008"/>
                  </a:moveTo>
                  <a:lnTo>
                    <a:pt x="92202" y="413385"/>
                  </a:lnTo>
                  <a:lnTo>
                    <a:pt x="0" y="413385"/>
                  </a:lnTo>
                  <a:lnTo>
                    <a:pt x="184404" y="0"/>
                  </a:lnTo>
                  <a:lnTo>
                    <a:pt x="368808" y="413385"/>
                  </a:lnTo>
                  <a:lnTo>
                    <a:pt x="276606" y="413385"/>
                  </a:lnTo>
                  <a:lnTo>
                    <a:pt x="276606" y="826008"/>
                  </a:lnTo>
                  <a:lnTo>
                    <a:pt x="92202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329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276606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329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2288540" y="4715509"/>
              <a:ext cx="1344930" cy="242570"/>
            </a:xfrm>
            <a:custGeom>
              <a:avLst/>
              <a:gdLst/>
              <a:ahLst/>
              <a:cxnLst/>
              <a:rect l="l" t="t" r="r" b="b"/>
              <a:pathLst>
                <a:path w="1344929" h="242570">
                  <a:moveTo>
                    <a:pt x="244094" y="106680"/>
                  </a:moveTo>
                  <a:lnTo>
                    <a:pt x="136652" y="106680"/>
                  </a:lnTo>
                  <a:lnTo>
                    <a:pt x="136652" y="0"/>
                  </a:lnTo>
                  <a:lnTo>
                    <a:pt x="107442" y="0"/>
                  </a:lnTo>
                  <a:lnTo>
                    <a:pt x="107442" y="106680"/>
                  </a:lnTo>
                  <a:lnTo>
                    <a:pt x="0" y="106680"/>
                  </a:lnTo>
                  <a:lnTo>
                    <a:pt x="0" y="137160"/>
                  </a:lnTo>
                  <a:lnTo>
                    <a:pt x="107442" y="137160"/>
                  </a:lnTo>
                  <a:lnTo>
                    <a:pt x="107442" y="242570"/>
                  </a:lnTo>
                  <a:lnTo>
                    <a:pt x="136652" y="242570"/>
                  </a:lnTo>
                  <a:lnTo>
                    <a:pt x="136652" y="137160"/>
                  </a:lnTo>
                  <a:lnTo>
                    <a:pt x="244094" y="137160"/>
                  </a:lnTo>
                  <a:lnTo>
                    <a:pt x="244094" y="106680"/>
                  </a:lnTo>
                  <a:close/>
                </a:path>
                <a:path w="1344929" h="242570">
                  <a:moveTo>
                    <a:pt x="1344764" y="114058"/>
                  </a:moveTo>
                  <a:lnTo>
                    <a:pt x="1190879" y="114058"/>
                  </a:lnTo>
                  <a:lnTo>
                    <a:pt x="1190879" y="159004"/>
                  </a:lnTo>
                  <a:lnTo>
                    <a:pt x="1344764" y="159004"/>
                  </a:lnTo>
                  <a:lnTo>
                    <a:pt x="1344764" y="1140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2254376" y="4354525"/>
            <a:ext cx="14039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87450" algn="l"/>
              </a:tabLst>
            </a:pPr>
            <a:r>
              <a:rPr sz="3600" b="1" dirty="0">
                <a:solidFill>
                  <a:srgbClr val="008000"/>
                </a:solidFill>
                <a:latin typeface="Times New Roman"/>
                <a:cs typeface="Times New Roman"/>
              </a:rPr>
              <a:t>+	</a:t>
            </a:r>
            <a:r>
              <a:rPr sz="4800" dirty="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endParaRPr sz="48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958840" y="3502152"/>
            <a:ext cx="0" cy="1984375"/>
          </a:xfrm>
          <a:custGeom>
            <a:avLst/>
            <a:gdLst/>
            <a:ahLst/>
            <a:cxnLst/>
            <a:rect l="l" t="t" r="r" b="b"/>
            <a:pathLst>
              <a:path h="1984375">
                <a:moveTo>
                  <a:pt x="0" y="0"/>
                </a:moveTo>
                <a:lnTo>
                  <a:pt x="0" y="1984248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945379" y="3064764"/>
            <a:ext cx="2014855" cy="437515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95"/>
              </a:spcBef>
            </a:pPr>
            <a:r>
              <a:rPr sz="2200" b="1" spc="-5" dirty="0">
                <a:solidFill>
                  <a:srgbClr val="FFFFFF"/>
                </a:solidFill>
                <a:latin typeface="Arial"/>
                <a:cs typeface="Arial"/>
              </a:rPr>
              <a:t>LIABILITIES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5228590" y="3511041"/>
            <a:ext cx="1489075" cy="1481455"/>
            <a:chOff x="5228590" y="3511041"/>
            <a:chExt cx="1489075" cy="1481455"/>
          </a:xfrm>
        </p:grpSpPr>
        <p:sp>
          <p:nvSpPr>
            <p:cNvPr id="42" name="object 42"/>
            <p:cNvSpPr/>
            <p:nvPr/>
          </p:nvSpPr>
          <p:spPr>
            <a:xfrm>
              <a:off x="63017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4" y="0"/>
                  </a:moveTo>
                  <a:lnTo>
                    <a:pt x="0" y="413385"/>
                  </a:lnTo>
                  <a:lnTo>
                    <a:pt x="92201" y="413385"/>
                  </a:lnTo>
                  <a:lnTo>
                    <a:pt x="92201" y="826008"/>
                  </a:lnTo>
                  <a:lnTo>
                    <a:pt x="276606" y="826008"/>
                  </a:lnTo>
                  <a:lnTo>
                    <a:pt x="276606" y="413385"/>
                  </a:lnTo>
                  <a:lnTo>
                    <a:pt x="368808" y="41338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3017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8"/>
                  </a:moveTo>
                  <a:lnTo>
                    <a:pt x="92201" y="413385"/>
                  </a:lnTo>
                  <a:lnTo>
                    <a:pt x="0" y="413385"/>
                  </a:lnTo>
                  <a:lnTo>
                    <a:pt x="184404" y="0"/>
                  </a:lnTo>
                  <a:lnTo>
                    <a:pt x="368808" y="413385"/>
                  </a:lnTo>
                  <a:lnTo>
                    <a:pt x="276606" y="413385"/>
                  </a:lnTo>
                  <a:lnTo>
                    <a:pt x="276606" y="826008"/>
                  </a:lnTo>
                  <a:lnTo>
                    <a:pt x="92201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234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276606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234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5341366" y="4776469"/>
              <a:ext cx="1376045" cy="215900"/>
            </a:xfrm>
            <a:custGeom>
              <a:avLst/>
              <a:gdLst/>
              <a:ahLst/>
              <a:cxnLst/>
              <a:rect l="l" t="t" r="r" b="b"/>
              <a:pathLst>
                <a:path w="1376045" h="215900">
                  <a:moveTo>
                    <a:pt x="159207" y="86220"/>
                  </a:moveTo>
                  <a:lnTo>
                    <a:pt x="0" y="86220"/>
                  </a:lnTo>
                  <a:lnTo>
                    <a:pt x="0" y="142748"/>
                  </a:lnTo>
                  <a:lnTo>
                    <a:pt x="159207" y="142748"/>
                  </a:lnTo>
                  <a:lnTo>
                    <a:pt x="159207" y="86220"/>
                  </a:lnTo>
                  <a:close/>
                </a:path>
                <a:path w="1376045" h="215900">
                  <a:moveTo>
                    <a:pt x="1375791" y="95250"/>
                  </a:moveTo>
                  <a:lnTo>
                    <a:pt x="1280160" y="95250"/>
                  </a:lnTo>
                  <a:lnTo>
                    <a:pt x="1280160" y="0"/>
                  </a:lnTo>
                  <a:lnTo>
                    <a:pt x="1254125" y="0"/>
                  </a:lnTo>
                  <a:lnTo>
                    <a:pt x="1254125" y="95250"/>
                  </a:lnTo>
                  <a:lnTo>
                    <a:pt x="1158621" y="95250"/>
                  </a:lnTo>
                  <a:lnTo>
                    <a:pt x="1158621" y="121920"/>
                  </a:lnTo>
                  <a:lnTo>
                    <a:pt x="1254125" y="121920"/>
                  </a:lnTo>
                  <a:lnTo>
                    <a:pt x="1254125" y="215900"/>
                  </a:lnTo>
                  <a:lnTo>
                    <a:pt x="1280160" y="215900"/>
                  </a:lnTo>
                  <a:lnTo>
                    <a:pt x="1280160" y="121920"/>
                  </a:lnTo>
                  <a:lnTo>
                    <a:pt x="1375791" y="121920"/>
                  </a:lnTo>
                  <a:lnTo>
                    <a:pt x="1375791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5303011" y="4435855"/>
            <a:ext cx="19939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1" spc="-1070" dirty="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998211" y="4360240"/>
            <a:ext cx="1922145" cy="742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40"/>
              </a:lnSpc>
              <a:spcBef>
                <a:spcPts val="100"/>
              </a:spcBef>
              <a:tabLst>
                <a:tab pos="1146810" algn="l"/>
              </a:tabLst>
            </a:pPr>
            <a:r>
              <a:rPr sz="2400" dirty="0">
                <a:solidFill>
                  <a:srgbClr val="414141"/>
                </a:solidFill>
                <a:latin typeface="Times New Roman"/>
                <a:cs typeface="Times New Roman"/>
              </a:rPr>
              <a:t>Debit	</a:t>
            </a:r>
            <a:r>
              <a:rPr sz="2400" spc="-10" dirty="0">
                <a:solidFill>
                  <a:srgbClr val="414141"/>
                </a:solidFill>
                <a:latin typeface="Times New Roman"/>
                <a:cs typeface="Times New Roman"/>
              </a:rPr>
              <a:t>C</a:t>
            </a:r>
            <a:r>
              <a:rPr sz="2400" dirty="0">
                <a:solidFill>
                  <a:srgbClr val="414141"/>
                </a:solidFill>
                <a:latin typeface="Times New Roman"/>
                <a:cs typeface="Times New Roman"/>
              </a:rPr>
              <a:t>redit</a:t>
            </a:r>
            <a:endParaRPr sz="2400">
              <a:latin typeface="Times New Roman"/>
              <a:cs typeface="Times New Roman"/>
            </a:endParaRPr>
          </a:p>
          <a:p>
            <a:pPr marR="200025" algn="r">
              <a:lnSpc>
                <a:spcPts val="3300"/>
              </a:lnSpc>
            </a:pPr>
            <a:r>
              <a:rPr sz="3200" b="1" dirty="0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9006840" y="3500628"/>
            <a:ext cx="0" cy="1986280"/>
          </a:xfrm>
          <a:custGeom>
            <a:avLst/>
            <a:gdLst/>
            <a:ahLst/>
            <a:cxnLst/>
            <a:rect l="l" t="t" r="r" b="b"/>
            <a:pathLst>
              <a:path h="1986279">
                <a:moveTo>
                  <a:pt x="0" y="0"/>
                </a:moveTo>
                <a:lnTo>
                  <a:pt x="0" y="1985772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8107680" y="3063239"/>
            <a:ext cx="1786255" cy="437515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95"/>
              </a:spcBef>
            </a:pPr>
            <a:r>
              <a:rPr sz="2200" b="1" spc="-5" dirty="0">
                <a:solidFill>
                  <a:srgbClr val="FFFFFF"/>
                </a:solidFill>
                <a:latin typeface="Arial"/>
                <a:cs typeface="Arial"/>
              </a:rPr>
              <a:t>EQUITIES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8276590" y="3511041"/>
            <a:ext cx="1487170" cy="1405255"/>
            <a:chOff x="8276590" y="3511041"/>
            <a:chExt cx="1487170" cy="1405255"/>
          </a:xfrm>
        </p:grpSpPr>
        <p:sp>
          <p:nvSpPr>
            <p:cNvPr id="52" name="object 52"/>
            <p:cNvSpPr/>
            <p:nvPr/>
          </p:nvSpPr>
          <p:spPr>
            <a:xfrm>
              <a:off x="92735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5"/>
                  </a:lnTo>
                  <a:lnTo>
                    <a:pt x="92201" y="413385"/>
                  </a:lnTo>
                  <a:lnTo>
                    <a:pt x="92201" y="826008"/>
                  </a:lnTo>
                  <a:lnTo>
                    <a:pt x="276605" y="826008"/>
                  </a:lnTo>
                  <a:lnTo>
                    <a:pt x="276605" y="413385"/>
                  </a:lnTo>
                  <a:lnTo>
                    <a:pt x="368807" y="413385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92735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8"/>
                  </a:moveTo>
                  <a:lnTo>
                    <a:pt x="92201" y="413385"/>
                  </a:lnTo>
                  <a:lnTo>
                    <a:pt x="0" y="413385"/>
                  </a:lnTo>
                  <a:lnTo>
                    <a:pt x="184403" y="0"/>
                  </a:lnTo>
                  <a:lnTo>
                    <a:pt x="368807" y="413385"/>
                  </a:lnTo>
                  <a:lnTo>
                    <a:pt x="276605" y="413385"/>
                  </a:lnTo>
                  <a:lnTo>
                    <a:pt x="276605" y="826008"/>
                  </a:lnTo>
                  <a:lnTo>
                    <a:pt x="92201" y="826008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8282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3" y="902208"/>
                  </a:lnTo>
                  <a:lnTo>
                    <a:pt x="368807" y="450723"/>
                  </a:lnTo>
                  <a:lnTo>
                    <a:pt x="276605" y="450723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8282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3" y="902208"/>
                  </a:lnTo>
                  <a:lnTo>
                    <a:pt x="368807" y="450723"/>
                  </a:lnTo>
                  <a:lnTo>
                    <a:pt x="276605" y="450723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8387715" y="4700269"/>
              <a:ext cx="1376045" cy="215900"/>
            </a:xfrm>
            <a:custGeom>
              <a:avLst/>
              <a:gdLst/>
              <a:ahLst/>
              <a:cxnLst/>
              <a:rect l="l" t="t" r="r" b="b"/>
              <a:pathLst>
                <a:path w="1376045" h="215900">
                  <a:moveTo>
                    <a:pt x="159219" y="86220"/>
                  </a:moveTo>
                  <a:lnTo>
                    <a:pt x="0" y="86220"/>
                  </a:lnTo>
                  <a:lnTo>
                    <a:pt x="0" y="142748"/>
                  </a:lnTo>
                  <a:lnTo>
                    <a:pt x="159219" y="142748"/>
                  </a:lnTo>
                  <a:lnTo>
                    <a:pt x="159219" y="86220"/>
                  </a:lnTo>
                  <a:close/>
                </a:path>
                <a:path w="1376045" h="215900">
                  <a:moveTo>
                    <a:pt x="1375791" y="95250"/>
                  </a:moveTo>
                  <a:lnTo>
                    <a:pt x="1280287" y="95250"/>
                  </a:lnTo>
                  <a:lnTo>
                    <a:pt x="1280287" y="0"/>
                  </a:lnTo>
                  <a:lnTo>
                    <a:pt x="1254252" y="0"/>
                  </a:lnTo>
                  <a:lnTo>
                    <a:pt x="1254252" y="95250"/>
                  </a:lnTo>
                  <a:lnTo>
                    <a:pt x="1158621" y="95250"/>
                  </a:lnTo>
                  <a:lnTo>
                    <a:pt x="1158621" y="121920"/>
                  </a:lnTo>
                  <a:lnTo>
                    <a:pt x="1254252" y="121920"/>
                  </a:lnTo>
                  <a:lnTo>
                    <a:pt x="1254252" y="215900"/>
                  </a:lnTo>
                  <a:lnTo>
                    <a:pt x="1280287" y="215900"/>
                  </a:lnTo>
                  <a:lnTo>
                    <a:pt x="1280287" y="121920"/>
                  </a:lnTo>
                  <a:lnTo>
                    <a:pt x="1375791" y="121920"/>
                  </a:lnTo>
                  <a:lnTo>
                    <a:pt x="1375791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8349742" y="4359655"/>
            <a:ext cx="142176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76655" algn="l"/>
              </a:tabLst>
            </a:pPr>
            <a:r>
              <a:rPr sz="4400" b="1" dirty="0">
                <a:solidFill>
                  <a:srgbClr val="008000"/>
                </a:solidFill>
                <a:latin typeface="Times New Roman"/>
                <a:cs typeface="Times New Roman"/>
              </a:rPr>
              <a:t>-	</a:t>
            </a:r>
            <a:r>
              <a:rPr sz="3200" b="1" dirty="0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1868423" y="5021579"/>
            <a:ext cx="1112520" cy="582295"/>
            <a:chOff x="1868423" y="5021579"/>
            <a:chExt cx="1112520" cy="582295"/>
          </a:xfrm>
        </p:grpSpPr>
        <p:pic>
          <p:nvPicPr>
            <p:cNvPr id="59" name="object 5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69947" y="5035295"/>
              <a:ext cx="1110996" cy="489204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68423" y="5021579"/>
              <a:ext cx="1110996" cy="582155"/>
            </a:xfrm>
            <a:prstGeom prst="rect">
              <a:avLst/>
            </a:prstGeom>
          </p:spPr>
        </p:pic>
      </p:grpSp>
      <p:sp>
        <p:nvSpPr>
          <p:cNvPr id="61" name="object 61"/>
          <p:cNvSpPr txBox="1"/>
          <p:nvPr/>
        </p:nvSpPr>
        <p:spPr>
          <a:xfrm>
            <a:off x="1905761" y="5071109"/>
            <a:ext cx="990600" cy="368935"/>
          </a:xfrm>
          <a:prstGeom prst="rect">
            <a:avLst/>
          </a:prstGeom>
          <a:solidFill>
            <a:srgbClr val="AEABAB"/>
          </a:solidFill>
          <a:ln w="19050">
            <a:solidFill>
              <a:srgbClr val="4471C4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126364">
              <a:lnSpc>
                <a:spcPct val="100000"/>
              </a:lnSpc>
              <a:spcBef>
                <a:spcPts val="315"/>
              </a:spcBef>
            </a:pPr>
            <a:r>
              <a:rPr sz="1800" spc="-5" dirty="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6059423" y="5007864"/>
            <a:ext cx="1112520" cy="582295"/>
            <a:chOff x="6059423" y="5007864"/>
            <a:chExt cx="1112520" cy="582295"/>
          </a:xfrm>
        </p:grpSpPr>
        <p:pic>
          <p:nvPicPr>
            <p:cNvPr id="63" name="object 6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60947" y="5023104"/>
              <a:ext cx="1110996" cy="489203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59423" y="5007864"/>
              <a:ext cx="1110996" cy="582155"/>
            </a:xfrm>
            <a:prstGeom prst="rect">
              <a:avLst/>
            </a:prstGeom>
          </p:spPr>
        </p:pic>
      </p:grpSp>
      <p:sp>
        <p:nvSpPr>
          <p:cNvPr id="65" name="object 65"/>
          <p:cNvSpPr txBox="1"/>
          <p:nvPr/>
        </p:nvSpPr>
        <p:spPr>
          <a:xfrm>
            <a:off x="6096761" y="5058917"/>
            <a:ext cx="990600" cy="368935"/>
          </a:xfrm>
          <a:prstGeom prst="rect">
            <a:avLst/>
          </a:prstGeom>
          <a:solidFill>
            <a:srgbClr val="AEABAB"/>
          </a:solidFill>
          <a:ln w="19050">
            <a:solidFill>
              <a:srgbClr val="4471C4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127000">
              <a:lnSpc>
                <a:spcPct val="100000"/>
              </a:lnSpc>
              <a:spcBef>
                <a:spcPts val="310"/>
              </a:spcBef>
            </a:pPr>
            <a:r>
              <a:rPr sz="1800" spc="-5" dirty="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9107423" y="5007864"/>
            <a:ext cx="1112520" cy="582295"/>
            <a:chOff x="9107423" y="5007864"/>
            <a:chExt cx="1112520" cy="582295"/>
          </a:xfrm>
        </p:grpSpPr>
        <p:pic>
          <p:nvPicPr>
            <p:cNvPr id="67" name="object 6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108947" y="5023104"/>
              <a:ext cx="1110996" cy="489203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07423" y="5007864"/>
              <a:ext cx="1110996" cy="582155"/>
            </a:xfrm>
            <a:prstGeom prst="rect">
              <a:avLst/>
            </a:prstGeom>
          </p:spPr>
        </p:pic>
      </p:grpSp>
      <p:sp>
        <p:nvSpPr>
          <p:cNvPr id="69" name="object 69"/>
          <p:cNvSpPr txBox="1"/>
          <p:nvPr/>
        </p:nvSpPr>
        <p:spPr>
          <a:xfrm>
            <a:off x="9144761" y="5058917"/>
            <a:ext cx="990600" cy="368935"/>
          </a:xfrm>
          <a:prstGeom prst="rect">
            <a:avLst/>
          </a:prstGeom>
          <a:solidFill>
            <a:srgbClr val="AEABAB"/>
          </a:solidFill>
          <a:ln w="19050">
            <a:solidFill>
              <a:srgbClr val="4471C4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127000">
              <a:lnSpc>
                <a:spcPct val="100000"/>
              </a:lnSpc>
              <a:spcBef>
                <a:spcPts val="310"/>
              </a:spcBef>
            </a:pPr>
            <a:r>
              <a:rPr sz="1800" spc="-5" dirty="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40942" y="2997487"/>
            <a:ext cx="7080884" cy="2655570"/>
            <a:chOff x="2640942" y="2997487"/>
            <a:chExt cx="7080884" cy="2655570"/>
          </a:xfrm>
        </p:grpSpPr>
        <p:sp>
          <p:nvSpPr>
            <p:cNvPr id="3" name="object 3"/>
            <p:cNvSpPr/>
            <p:nvPr/>
          </p:nvSpPr>
          <p:spPr>
            <a:xfrm>
              <a:off x="2640942" y="2997487"/>
              <a:ext cx="7080884" cy="2655570"/>
            </a:xfrm>
            <a:custGeom>
              <a:avLst/>
              <a:gdLst/>
              <a:ahLst/>
              <a:cxnLst/>
              <a:rect l="l" t="t" r="r" b="b"/>
              <a:pathLst>
                <a:path w="7080884" h="2655570">
                  <a:moveTo>
                    <a:pt x="7080653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7080653" y="2655028"/>
                  </a:lnTo>
                  <a:lnTo>
                    <a:pt x="7080653" y="0"/>
                  </a:lnTo>
                  <a:close/>
                </a:path>
              </a:pathLst>
            </a:custGeom>
            <a:solidFill>
              <a:srgbClr val="C5D9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709752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5" h="2655570">
                  <a:moveTo>
                    <a:pt x="0" y="0"/>
                  </a:moveTo>
                  <a:lnTo>
                    <a:pt x="0" y="2655028"/>
                  </a:lnTo>
                  <a:lnTo>
                    <a:pt x="11842" y="2655028"/>
                  </a:lnTo>
                  <a:lnTo>
                    <a:pt x="1184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664368" y="2984854"/>
            <a:ext cx="46545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20" dirty="0">
                <a:latin typeface="Arial"/>
                <a:cs typeface="Arial"/>
              </a:rPr>
              <a:t>D</a:t>
            </a:r>
            <a:r>
              <a:rPr sz="1600" b="1" spc="-40" dirty="0">
                <a:latin typeface="Arial"/>
                <a:cs typeface="Arial"/>
              </a:rPr>
              <a:t>a</a:t>
            </a:r>
            <a:r>
              <a:rPr sz="1600" b="1" spc="3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5406" y="2984854"/>
            <a:ext cx="1115060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25" dirty="0">
                <a:latin typeface="Arial"/>
                <a:cs typeface="Arial"/>
              </a:rPr>
              <a:t>Description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10328" y="2984854"/>
            <a:ext cx="51625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35" dirty="0">
                <a:latin typeface="Arial"/>
                <a:cs typeface="Arial"/>
              </a:rPr>
              <a:t>Debit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04520" y="2984854"/>
            <a:ext cx="60007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20" dirty="0">
                <a:latin typeface="Arial"/>
                <a:cs typeface="Arial"/>
              </a:rPr>
              <a:t>C</a:t>
            </a:r>
            <a:r>
              <a:rPr sz="1600" b="1" spc="35" dirty="0">
                <a:latin typeface="Arial"/>
                <a:cs typeface="Arial"/>
              </a:rPr>
              <a:t>r</a:t>
            </a:r>
            <a:r>
              <a:rPr sz="1600" b="1" spc="-40" dirty="0">
                <a:latin typeface="Arial"/>
                <a:cs typeface="Arial"/>
              </a:rPr>
              <a:t>e</a:t>
            </a:r>
            <a:r>
              <a:rPr sz="1600" b="1" spc="-35" dirty="0">
                <a:latin typeface="Arial"/>
                <a:cs typeface="Arial"/>
              </a:rPr>
              <a:t>d</a:t>
            </a:r>
            <a:r>
              <a:rPr sz="1600" b="1" spc="-70" dirty="0">
                <a:latin typeface="Arial"/>
                <a:cs typeface="Arial"/>
              </a:rPr>
              <a:t>i</a:t>
            </a:r>
            <a:r>
              <a:rPr sz="1600" b="1" spc="5" dirty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88453" y="3250170"/>
            <a:ext cx="45910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40" dirty="0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88453" y="3515926"/>
            <a:ext cx="444500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20" dirty="0">
                <a:latin typeface="Arial"/>
                <a:cs typeface="Arial"/>
              </a:rPr>
              <a:t>D</a:t>
            </a:r>
            <a:r>
              <a:rPr sz="1600" b="1" spc="-40" dirty="0">
                <a:latin typeface="Arial"/>
                <a:cs typeface="Arial"/>
              </a:rPr>
              <a:t>ec</a:t>
            </a:r>
            <a:r>
              <a:rPr sz="1600" b="1" spc="5" dirty="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91570" y="3515926"/>
            <a:ext cx="76644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65430" algn="l"/>
              </a:tabLst>
            </a:pPr>
            <a:r>
              <a:rPr sz="1600" b="1" spc="10" dirty="0">
                <a:latin typeface="Arial"/>
                <a:cs typeface="Arial"/>
              </a:rPr>
              <a:t>1	</a:t>
            </a:r>
            <a:r>
              <a:rPr sz="1600" b="1" spc="-20" dirty="0">
                <a:latin typeface="Arial"/>
                <a:cs typeface="Arial"/>
              </a:rPr>
              <a:t>C</a:t>
            </a:r>
            <a:r>
              <a:rPr sz="1600" b="1" spc="-40" dirty="0">
                <a:latin typeface="Arial"/>
                <a:cs typeface="Arial"/>
              </a:rPr>
              <a:t>as</a:t>
            </a:r>
            <a:r>
              <a:rPr sz="1600" b="1" spc="10" dirty="0"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54635" y="3515926"/>
            <a:ext cx="633730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40" dirty="0">
                <a:latin typeface="Arial"/>
                <a:cs typeface="Arial"/>
              </a:rPr>
              <a:t>30</a:t>
            </a:r>
            <a:r>
              <a:rPr sz="1600" b="1" spc="25" dirty="0">
                <a:latin typeface="Arial"/>
                <a:cs typeface="Arial"/>
              </a:rPr>
              <a:t>,</a:t>
            </a:r>
            <a:r>
              <a:rPr sz="1600" b="1" spc="-40" dirty="0">
                <a:latin typeface="Arial"/>
                <a:cs typeface="Arial"/>
              </a:rPr>
              <a:t>00</a:t>
            </a:r>
            <a:r>
              <a:rPr sz="1600" b="1" spc="10" dirty="0"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36034" y="3781242"/>
            <a:ext cx="166052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10" dirty="0">
                <a:latin typeface="Arial"/>
                <a:cs typeface="Arial"/>
              </a:rPr>
              <a:t>C.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Taylor,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Capital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985556" y="3781242"/>
            <a:ext cx="633730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40" dirty="0">
                <a:latin typeface="Arial"/>
                <a:cs typeface="Arial"/>
              </a:rPr>
              <a:t>30</a:t>
            </a:r>
            <a:r>
              <a:rPr sz="1600" b="1" spc="25" dirty="0">
                <a:latin typeface="Arial"/>
                <a:cs typeface="Arial"/>
              </a:rPr>
              <a:t>,</a:t>
            </a:r>
            <a:r>
              <a:rPr sz="1600" b="1" spc="-40" dirty="0">
                <a:latin typeface="Arial"/>
                <a:cs typeface="Arial"/>
              </a:rPr>
              <a:t>00</a:t>
            </a:r>
            <a:r>
              <a:rPr sz="1600" b="1" spc="10" dirty="0"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628944" y="4047059"/>
            <a:ext cx="188912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i="1" spc="-10" dirty="0">
                <a:latin typeface="Arial"/>
                <a:cs typeface="Arial"/>
              </a:rPr>
              <a:t>Investment</a:t>
            </a:r>
            <a:r>
              <a:rPr sz="1600" i="1" spc="15" dirty="0">
                <a:latin typeface="Arial"/>
                <a:cs typeface="Arial"/>
              </a:rPr>
              <a:t> </a:t>
            </a:r>
            <a:r>
              <a:rPr sz="1600" i="1" spc="-15" dirty="0">
                <a:latin typeface="Arial"/>
                <a:cs typeface="Arial"/>
              </a:rPr>
              <a:t>by</a:t>
            </a:r>
            <a:r>
              <a:rPr sz="1600" i="1" spc="40" dirty="0">
                <a:latin typeface="Arial"/>
                <a:cs typeface="Arial"/>
              </a:rPr>
              <a:t> </a:t>
            </a:r>
            <a:r>
              <a:rPr sz="1600" i="1" spc="-30" dirty="0">
                <a:latin typeface="Arial"/>
                <a:cs typeface="Arial"/>
              </a:rPr>
              <a:t>owner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88453" y="4578191"/>
            <a:ext cx="444500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20" dirty="0">
                <a:solidFill>
                  <a:srgbClr val="0000FF"/>
                </a:solidFill>
                <a:latin typeface="Arial"/>
                <a:cs typeface="Arial"/>
              </a:rPr>
              <a:t>D</a:t>
            </a: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ec</a:t>
            </a:r>
            <a:r>
              <a:rPr sz="1600" b="1" spc="5" dirty="0">
                <a:solidFill>
                  <a:srgbClr val="0000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1570" y="4578191"/>
            <a:ext cx="109156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65430" algn="l"/>
              </a:tabLst>
            </a:pPr>
            <a:r>
              <a:rPr sz="1600" b="1" spc="10" dirty="0">
                <a:solidFill>
                  <a:srgbClr val="0000FF"/>
                </a:solidFill>
                <a:latin typeface="Arial"/>
                <a:cs typeface="Arial"/>
              </a:rPr>
              <a:t>2	</a:t>
            </a: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Supplies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863617" y="4578191"/>
            <a:ext cx="52514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2</a:t>
            </a:r>
            <a:r>
              <a:rPr sz="1600" b="1" spc="25" dirty="0">
                <a:solidFill>
                  <a:srgbClr val="0000FF"/>
                </a:solidFill>
                <a:latin typeface="Arial"/>
                <a:cs typeface="Arial"/>
              </a:rPr>
              <a:t>,</a:t>
            </a: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50</a:t>
            </a:r>
            <a:r>
              <a:rPr sz="1600" b="1" spc="10" dirty="0">
                <a:solidFill>
                  <a:srgbClr val="0000FF"/>
                </a:solidFill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36034" y="4843507"/>
            <a:ext cx="513080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20" dirty="0">
                <a:solidFill>
                  <a:srgbClr val="0000FF"/>
                </a:solidFill>
                <a:latin typeface="Arial"/>
                <a:cs typeface="Arial"/>
              </a:rPr>
              <a:t>C</a:t>
            </a: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as</a:t>
            </a:r>
            <a:r>
              <a:rPr sz="1600" b="1" spc="10" dirty="0">
                <a:solidFill>
                  <a:srgbClr val="0000FF"/>
                </a:solidFill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093936" y="4843507"/>
            <a:ext cx="52514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2</a:t>
            </a:r>
            <a:r>
              <a:rPr sz="1600" b="1" spc="25" dirty="0">
                <a:solidFill>
                  <a:srgbClr val="0000FF"/>
                </a:solidFill>
                <a:latin typeface="Arial"/>
                <a:cs typeface="Arial"/>
              </a:rPr>
              <a:t>,</a:t>
            </a:r>
            <a:r>
              <a:rPr sz="1600" b="1" spc="-40" dirty="0">
                <a:solidFill>
                  <a:srgbClr val="0000FF"/>
                </a:solidFill>
                <a:latin typeface="Arial"/>
                <a:cs typeface="Arial"/>
              </a:rPr>
              <a:t>50</a:t>
            </a:r>
            <a:r>
              <a:rPr sz="1600" b="1" spc="10" dirty="0">
                <a:solidFill>
                  <a:srgbClr val="0000FF"/>
                </a:solidFill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08501" y="5108823"/>
            <a:ext cx="2595245" cy="271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i="1" spc="-5" dirty="0">
                <a:solidFill>
                  <a:srgbClr val="0000FF"/>
                </a:solidFill>
                <a:latin typeface="Arial"/>
                <a:cs typeface="Arial"/>
              </a:rPr>
              <a:t>Purchased</a:t>
            </a:r>
            <a:r>
              <a:rPr sz="1600" i="1" spc="-35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600" i="1" spc="-10" dirty="0">
                <a:solidFill>
                  <a:srgbClr val="0000FF"/>
                </a:solidFill>
                <a:latin typeface="Arial"/>
                <a:cs typeface="Arial"/>
              </a:rPr>
              <a:t>supplies</a:t>
            </a:r>
            <a:r>
              <a:rPr sz="1600" i="1" spc="55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600" i="1" spc="-5" dirty="0">
                <a:solidFill>
                  <a:srgbClr val="0000FF"/>
                </a:solidFill>
                <a:latin typeface="Arial"/>
                <a:cs typeface="Arial"/>
              </a:rPr>
              <a:t>for</a:t>
            </a:r>
            <a:r>
              <a:rPr sz="1600" i="1" spc="35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600" i="1" spc="15" dirty="0">
                <a:solidFill>
                  <a:srgbClr val="0000FF"/>
                </a:solidFill>
                <a:latin typeface="Arial"/>
                <a:cs typeface="Arial"/>
              </a:rPr>
              <a:t>cash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2628900" y="2985540"/>
            <a:ext cx="7092950" cy="3562985"/>
            <a:chOff x="2628900" y="2985540"/>
            <a:chExt cx="7092950" cy="3562985"/>
          </a:xfrm>
        </p:grpSpPr>
        <p:sp>
          <p:nvSpPr>
            <p:cNvPr id="23" name="object 23"/>
            <p:cNvSpPr/>
            <p:nvPr/>
          </p:nvSpPr>
          <p:spPr>
            <a:xfrm>
              <a:off x="2646963" y="3250856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640942" y="3250756"/>
              <a:ext cx="4596130" cy="12700"/>
            </a:xfrm>
            <a:custGeom>
              <a:avLst/>
              <a:gdLst/>
              <a:ahLst/>
              <a:cxnLst/>
              <a:rect l="l" t="t" r="r" b="b"/>
              <a:pathLst>
                <a:path w="4596130" h="12700">
                  <a:moveTo>
                    <a:pt x="4596132" y="0"/>
                  </a:moveTo>
                  <a:lnTo>
                    <a:pt x="0" y="0"/>
                  </a:lnTo>
                  <a:lnTo>
                    <a:pt x="0" y="12514"/>
                  </a:lnTo>
                  <a:lnTo>
                    <a:pt x="4596132" y="125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279221" y="3250856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273201" y="3250756"/>
              <a:ext cx="1194435" cy="12700"/>
            </a:xfrm>
            <a:custGeom>
              <a:avLst/>
              <a:gdLst/>
              <a:ahLst/>
              <a:cxnLst/>
              <a:rect l="l" t="t" r="r" b="b"/>
              <a:pathLst>
                <a:path w="1194434" h="12700">
                  <a:moveTo>
                    <a:pt x="1194191" y="0"/>
                  </a:moveTo>
                  <a:lnTo>
                    <a:pt x="0" y="0"/>
                  </a:lnTo>
                  <a:lnTo>
                    <a:pt x="0" y="12514"/>
                  </a:lnTo>
                  <a:lnTo>
                    <a:pt x="1194191" y="125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646963" y="3516572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640942" y="3516572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279221" y="3516572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273201" y="3516572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646963" y="3781928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640942" y="3781928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279221" y="3781928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273201" y="3781928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646963" y="4047745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640942" y="4047745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279221" y="4047745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273201" y="4047745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646963" y="4313061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640942" y="4313061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7279221" y="4313061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273201" y="4313061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646963" y="4578877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640942" y="4578877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7279221" y="4578877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273201" y="4578877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646963" y="4844193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640942" y="4844193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279221" y="4844193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7273201" y="4844193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2646963" y="5109509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2640942" y="5109509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279222" y="5109509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273201" y="5109509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2646963" y="5375325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2640942" y="5375325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7279222" y="5375325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7273201" y="5375325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2646963" y="5640634"/>
              <a:ext cx="4584700" cy="12065"/>
            </a:xfrm>
            <a:custGeom>
              <a:avLst/>
              <a:gdLst/>
              <a:ahLst/>
              <a:cxnLst/>
              <a:rect l="l" t="t" r="r" b="b"/>
              <a:pathLst>
                <a:path w="4584700" h="12064">
                  <a:moveTo>
                    <a:pt x="0" y="12014"/>
                  </a:moveTo>
                  <a:lnTo>
                    <a:pt x="4584089" y="12014"/>
                  </a:lnTo>
                  <a:lnTo>
                    <a:pt x="458408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2640942" y="5640634"/>
              <a:ext cx="4596130" cy="12065"/>
            </a:xfrm>
            <a:custGeom>
              <a:avLst/>
              <a:gdLst/>
              <a:ahLst/>
              <a:cxnLst/>
              <a:rect l="l" t="t" r="r" b="b"/>
              <a:pathLst>
                <a:path w="4596130" h="12064">
                  <a:moveTo>
                    <a:pt x="4596132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4596132" y="12014"/>
                  </a:lnTo>
                  <a:lnTo>
                    <a:pt x="45961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7279222" y="5640634"/>
              <a:ext cx="1182370" cy="12065"/>
            </a:xfrm>
            <a:custGeom>
              <a:avLst/>
              <a:gdLst/>
              <a:ahLst/>
              <a:cxnLst/>
              <a:rect l="l" t="t" r="r" b="b"/>
              <a:pathLst>
                <a:path w="1182370" h="12064">
                  <a:moveTo>
                    <a:pt x="0" y="12014"/>
                  </a:moveTo>
                  <a:lnTo>
                    <a:pt x="1182149" y="12014"/>
                  </a:lnTo>
                  <a:lnTo>
                    <a:pt x="1182149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7273201" y="5640634"/>
              <a:ext cx="1194435" cy="12065"/>
            </a:xfrm>
            <a:custGeom>
              <a:avLst/>
              <a:gdLst/>
              <a:ahLst/>
              <a:cxnLst/>
              <a:rect l="l" t="t" r="r" b="b"/>
              <a:pathLst>
                <a:path w="1194434" h="12064">
                  <a:moveTo>
                    <a:pt x="1194191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194191" y="12014"/>
                  </a:lnTo>
                  <a:lnTo>
                    <a:pt x="1194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2628900" y="2991547"/>
              <a:ext cx="12065" cy="2661285"/>
            </a:xfrm>
            <a:custGeom>
              <a:avLst/>
              <a:gdLst/>
              <a:ahLst/>
              <a:cxnLst/>
              <a:rect l="l" t="t" r="r" b="b"/>
              <a:pathLst>
                <a:path w="12064" h="2661285">
                  <a:moveTo>
                    <a:pt x="0" y="2660968"/>
                  </a:moveTo>
                  <a:lnTo>
                    <a:pt x="12042" y="2660968"/>
                  </a:lnTo>
                  <a:lnTo>
                    <a:pt x="12042" y="0"/>
                  </a:lnTo>
                  <a:lnTo>
                    <a:pt x="0" y="0"/>
                  </a:lnTo>
                  <a:lnTo>
                    <a:pt x="0" y="266096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2628900" y="2985540"/>
              <a:ext cx="12065" cy="2667000"/>
            </a:xfrm>
            <a:custGeom>
              <a:avLst/>
              <a:gdLst/>
              <a:ahLst/>
              <a:cxnLst/>
              <a:rect l="l" t="t" r="r" b="b"/>
              <a:pathLst>
                <a:path w="12064" h="2667000">
                  <a:moveTo>
                    <a:pt x="0" y="2666975"/>
                  </a:moveTo>
                  <a:lnTo>
                    <a:pt x="12042" y="2666975"/>
                  </a:lnTo>
                  <a:lnTo>
                    <a:pt x="12042" y="0"/>
                  </a:lnTo>
                  <a:lnTo>
                    <a:pt x="0" y="0"/>
                  </a:lnTo>
                  <a:lnTo>
                    <a:pt x="0" y="266697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3509490" y="3003561"/>
              <a:ext cx="12065" cy="2649220"/>
            </a:xfrm>
            <a:custGeom>
              <a:avLst/>
              <a:gdLst/>
              <a:ahLst/>
              <a:cxnLst/>
              <a:rect l="l" t="t" r="r" b="b"/>
              <a:pathLst>
                <a:path w="12064" h="2649220">
                  <a:moveTo>
                    <a:pt x="12042" y="0"/>
                  </a:moveTo>
                  <a:lnTo>
                    <a:pt x="0" y="0"/>
                  </a:lnTo>
                  <a:lnTo>
                    <a:pt x="0" y="2648954"/>
                  </a:lnTo>
                  <a:lnTo>
                    <a:pt x="12042" y="2648954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3509490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4" h="2655570">
                  <a:moveTo>
                    <a:pt x="12042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12042" y="2655028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7237074" y="3003561"/>
              <a:ext cx="12065" cy="2649220"/>
            </a:xfrm>
            <a:custGeom>
              <a:avLst/>
              <a:gdLst/>
              <a:ahLst/>
              <a:cxnLst/>
              <a:rect l="l" t="t" r="r" b="b"/>
              <a:pathLst>
                <a:path w="12065" h="2649220">
                  <a:moveTo>
                    <a:pt x="12042" y="0"/>
                  </a:moveTo>
                  <a:lnTo>
                    <a:pt x="0" y="0"/>
                  </a:lnTo>
                  <a:lnTo>
                    <a:pt x="0" y="2648954"/>
                  </a:lnTo>
                  <a:lnTo>
                    <a:pt x="12042" y="2648954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7237074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5" h="2655570">
                  <a:moveTo>
                    <a:pt x="12042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12042" y="2655028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7261158" y="3003561"/>
              <a:ext cx="12065" cy="2649220"/>
            </a:xfrm>
            <a:custGeom>
              <a:avLst/>
              <a:gdLst/>
              <a:ahLst/>
              <a:cxnLst/>
              <a:rect l="l" t="t" r="r" b="b"/>
              <a:pathLst>
                <a:path w="12065" h="2649220">
                  <a:moveTo>
                    <a:pt x="12042" y="0"/>
                  </a:moveTo>
                  <a:lnTo>
                    <a:pt x="0" y="0"/>
                  </a:lnTo>
                  <a:lnTo>
                    <a:pt x="0" y="2648954"/>
                  </a:lnTo>
                  <a:lnTo>
                    <a:pt x="12042" y="2648954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7261158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5" h="2655570">
                  <a:moveTo>
                    <a:pt x="12042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12042" y="2655028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8467392" y="3003561"/>
              <a:ext cx="12065" cy="2649220"/>
            </a:xfrm>
            <a:custGeom>
              <a:avLst/>
              <a:gdLst/>
              <a:ahLst/>
              <a:cxnLst/>
              <a:rect l="l" t="t" r="r" b="b"/>
              <a:pathLst>
                <a:path w="12065" h="2649220">
                  <a:moveTo>
                    <a:pt x="12042" y="0"/>
                  </a:moveTo>
                  <a:lnTo>
                    <a:pt x="0" y="0"/>
                  </a:lnTo>
                  <a:lnTo>
                    <a:pt x="0" y="2648954"/>
                  </a:lnTo>
                  <a:lnTo>
                    <a:pt x="12042" y="2648954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8467392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5" h="2655570">
                  <a:moveTo>
                    <a:pt x="12042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12042" y="2655028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8491477" y="3003561"/>
              <a:ext cx="12065" cy="2649220"/>
            </a:xfrm>
            <a:custGeom>
              <a:avLst/>
              <a:gdLst/>
              <a:ahLst/>
              <a:cxnLst/>
              <a:rect l="l" t="t" r="r" b="b"/>
              <a:pathLst>
                <a:path w="12065" h="2649220">
                  <a:moveTo>
                    <a:pt x="12042" y="0"/>
                  </a:moveTo>
                  <a:lnTo>
                    <a:pt x="0" y="0"/>
                  </a:lnTo>
                  <a:lnTo>
                    <a:pt x="0" y="2648954"/>
                  </a:lnTo>
                  <a:lnTo>
                    <a:pt x="12042" y="2648954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8491477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5" h="2655570">
                  <a:moveTo>
                    <a:pt x="12042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12042" y="2655028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9709753" y="3003561"/>
              <a:ext cx="12065" cy="2649220"/>
            </a:xfrm>
            <a:custGeom>
              <a:avLst/>
              <a:gdLst/>
              <a:ahLst/>
              <a:cxnLst/>
              <a:rect l="l" t="t" r="r" b="b"/>
              <a:pathLst>
                <a:path w="12065" h="2649220">
                  <a:moveTo>
                    <a:pt x="11842" y="0"/>
                  </a:moveTo>
                  <a:lnTo>
                    <a:pt x="0" y="0"/>
                  </a:lnTo>
                  <a:lnTo>
                    <a:pt x="0" y="2648954"/>
                  </a:lnTo>
                  <a:lnTo>
                    <a:pt x="11842" y="2648954"/>
                  </a:lnTo>
                  <a:lnTo>
                    <a:pt x="118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9709753" y="2997487"/>
              <a:ext cx="12065" cy="2655570"/>
            </a:xfrm>
            <a:custGeom>
              <a:avLst/>
              <a:gdLst/>
              <a:ahLst/>
              <a:cxnLst/>
              <a:rect l="l" t="t" r="r" b="b"/>
              <a:pathLst>
                <a:path w="12065" h="2655570">
                  <a:moveTo>
                    <a:pt x="11842" y="0"/>
                  </a:moveTo>
                  <a:lnTo>
                    <a:pt x="0" y="0"/>
                  </a:lnTo>
                  <a:lnTo>
                    <a:pt x="0" y="2655028"/>
                  </a:lnTo>
                  <a:lnTo>
                    <a:pt x="11842" y="2655028"/>
                  </a:lnTo>
                  <a:lnTo>
                    <a:pt x="118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3183847" y="3269278"/>
              <a:ext cx="12065" cy="2383790"/>
            </a:xfrm>
            <a:custGeom>
              <a:avLst/>
              <a:gdLst/>
              <a:ahLst/>
              <a:cxnLst/>
              <a:rect l="l" t="t" r="r" b="b"/>
              <a:pathLst>
                <a:path w="12064" h="2383790">
                  <a:moveTo>
                    <a:pt x="12042" y="0"/>
                  </a:moveTo>
                  <a:lnTo>
                    <a:pt x="0" y="0"/>
                  </a:lnTo>
                  <a:lnTo>
                    <a:pt x="0" y="2383237"/>
                  </a:lnTo>
                  <a:lnTo>
                    <a:pt x="12042" y="2383237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3183847" y="3263203"/>
              <a:ext cx="12065" cy="2389505"/>
            </a:xfrm>
            <a:custGeom>
              <a:avLst/>
              <a:gdLst/>
              <a:ahLst/>
              <a:cxnLst/>
              <a:rect l="l" t="t" r="r" b="b"/>
              <a:pathLst>
                <a:path w="12064" h="2389504">
                  <a:moveTo>
                    <a:pt x="12042" y="0"/>
                  </a:moveTo>
                  <a:lnTo>
                    <a:pt x="0" y="0"/>
                  </a:lnTo>
                  <a:lnTo>
                    <a:pt x="0" y="2389312"/>
                  </a:lnTo>
                  <a:lnTo>
                    <a:pt x="12042" y="2389312"/>
                  </a:lnTo>
                  <a:lnTo>
                    <a:pt x="120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2646963" y="2985540"/>
              <a:ext cx="7068820" cy="12065"/>
            </a:xfrm>
            <a:custGeom>
              <a:avLst/>
              <a:gdLst/>
              <a:ahLst/>
              <a:cxnLst/>
              <a:rect l="l" t="t" r="r" b="b"/>
              <a:pathLst>
                <a:path w="7068820" h="12064">
                  <a:moveTo>
                    <a:pt x="0" y="12014"/>
                  </a:moveTo>
                  <a:lnTo>
                    <a:pt x="7068810" y="12014"/>
                  </a:lnTo>
                  <a:lnTo>
                    <a:pt x="7068810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2640942" y="2985540"/>
              <a:ext cx="7080884" cy="12065"/>
            </a:xfrm>
            <a:custGeom>
              <a:avLst/>
              <a:gdLst/>
              <a:ahLst/>
              <a:cxnLst/>
              <a:rect l="l" t="t" r="r" b="b"/>
              <a:pathLst>
                <a:path w="7080884" h="12064">
                  <a:moveTo>
                    <a:pt x="7080853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7080853" y="12014"/>
                  </a:lnTo>
                  <a:lnTo>
                    <a:pt x="70808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8509540" y="3250856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8503519" y="3250756"/>
              <a:ext cx="1218565" cy="12700"/>
            </a:xfrm>
            <a:custGeom>
              <a:avLst/>
              <a:gdLst/>
              <a:ahLst/>
              <a:cxnLst/>
              <a:rect l="l" t="t" r="r" b="b"/>
              <a:pathLst>
                <a:path w="1218565" h="12700">
                  <a:moveTo>
                    <a:pt x="1218276" y="0"/>
                  </a:moveTo>
                  <a:lnTo>
                    <a:pt x="0" y="0"/>
                  </a:lnTo>
                  <a:lnTo>
                    <a:pt x="0" y="12514"/>
                  </a:lnTo>
                  <a:lnTo>
                    <a:pt x="1218276" y="125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8509540" y="3516572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8503519" y="3516572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8509540" y="3781928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8503519" y="3781928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8509540" y="4047745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8503519" y="4047745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8509540" y="4313061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8503519" y="4313061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8509540" y="4578877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8503519" y="4578877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8509540" y="4844193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8503519" y="4844193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8509540" y="5109509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8503519" y="5109509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8509540" y="5375325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8503519" y="5375325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8509540" y="5640634"/>
              <a:ext cx="1206500" cy="12065"/>
            </a:xfrm>
            <a:custGeom>
              <a:avLst/>
              <a:gdLst/>
              <a:ahLst/>
              <a:cxnLst/>
              <a:rect l="l" t="t" r="r" b="b"/>
              <a:pathLst>
                <a:path w="1206500" h="12064">
                  <a:moveTo>
                    <a:pt x="0" y="12014"/>
                  </a:moveTo>
                  <a:lnTo>
                    <a:pt x="1206233" y="12014"/>
                  </a:lnTo>
                  <a:lnTo>
                    <a:pt x="1206233" y="0"/>
                  </a:lnTo>
                  <a:lnTo>
                    <a:pt x="0" y="0"/>
                  </a:lnTo>
                  <a:lnTo>
                    <a:pt x="0" y="12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8503519" y="5640634"/>
              <a:ext cx="1218565" cy="12065"/>
            </a:xfrm>
            <a:custGeom>
              <a:avLst/>
              <a:gdLst/>
              <a:ahLst/>
              <a:cxnLst/>
              <a:rect l="l" t="t" r="r" b="b"/>
              <a:pathLst>
                <a:path w="1218565" h="12064">
                  <a:moveTo>
                    <a:pt x="1218276" y="0"/>
                  </a:moveTo>
                  <a:lnTo>
                    <a:pt x="0" y="0"/>
                  </a:lnTo>
                  <a:lnTo>
                    <a:pt x="0" y="12014"/>
                  </a:lnTo>
                  <a:lnTo>
                    <a:pt x="1218276" y="12014"/>
                  </a:lnTo>
                  <a:lnTo>
                    <a:pt x="12182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6026150" y="5850889"/>
              <a:ext cx="3505835" cy="697230"/>
            </a:xfrm>
            <a:custGeom>
              <a:avLst/>
              <a:gdLst/>
              <a:ahLst/>
              <a:cxnLst/>
              <a:rect l="l" t="t" r="r" b="b"/>
              <a:pathLst>
                <a:path w="3505834" h="697229">
                  <a:moveTo>
                    <a:pt x="3505708" y="0"/>
                  </a:moveTo>
                  <a:lnTo>
                    <a:pt x="3448558" y="0"/>
                  </a:lnTo>
                  <a:lnTo>
                    <a:pt x="3448558" y="6350"/>
                  </a:lnTo>
                  <a:lnTo>
                    <a:pt x="3448558" y="12700"/>
                  </a:lnTo>
                  <a:lnTo>
                    <a:pt x="3448558" y="640080"/>
                  </a:lnTo>
                  <a:lnTo>
                    <a:pt x="12700" y="640080"/>
                  </a:lnTo>
                  <a:lnTo>
                    <a:pt x="6350" y="640080"/>
                  </a:lnTo>
                  <a:lnTo>
                    <a:pt x="0" y="640080"/>
                  </a:lnTo>
                  <a:lnTo>
                    <a:pt x="0" y="684530"/>
                  </a:lnTo>
                  <a:lnTo>
                    <a:pt x="0" y="697230"/>
                  </a:lnTo>
                  <a:lnTo>
                    <a:pt x="3505708" y="697230"/>
                  </a:lnTo>
                  <a:lnTo>
                    <a:pt x="3505708" y="684530"/>
                  </a:lnTo>
                  <a:lnTo>
                    <a:pt x="3505708" y="12700"/>
                  </a:lnTo>
                  <a:lnTo>
                    <a:pt x="35057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5981700" y="5806439"/>
              <a:ext cx="3493135" cy="684530"/>
            </a:xfrm>
            <a:custGeom>
              <a:avLst/>
              <a:gdLst/>
              <a:ahLst/>
              <a:cxnLst/>
              <a:rect l="l" t="t" r="r" b="b"/>
              <a:pathLst>
                <a:path w="3493134" h="684529">
                  <a:moveTo>
                    <a:pt x="3493007" y="0"/>
                  </a:moveTo>
                  <a:lnTo>
                    <a:pt x="0" y="0"/>
                  </a:lnTo>
                  <a:lnTo>
                    <a:pt x="0" y="684276"/>
                  </a:lnTo>
                  <a:lnTo>
                    <a:pt x="3493007" y="684276"/>
                  </a:lnTo>
                  <a:lnTo>
                    <a:pt x="34930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5981700" y="5806439"/>
              <a:ext cx="3493135" cy="684530"/>
            </a:xfrm>
            <a:custGeom>
              <a:avLst/>
              <a:gdLst/>
              <a:ahLst/>
              <a:cxnLst/>
              <a:rect l="l" t="t" r="r" b="b"/>
              <a:pathLst>
                <a:path w="3493134" h="684529">
                  <a:moveTo>
                    <a:pt x="0" y="684276"/>
                  </a:moveTo>
                  <a:lnTo>
                    <a:pt x="3493007" y="684276"/>
                  </a:lnTo>
                  <a:lnTo>
                    <a:pt x="3493007" y="0"/>
                  </a:lnTo>
                  <a:lnTo>
                    <a:pt x="0" y="0"/>
                  </a:lnTo>
                  <a:lnTo>
                    <a:pt x="0" y="684276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4" name="object 104"/>
          <p:cNvSpPr txBox="1"/>
          <p:nvPr/>
        </p:nvSpPr>
        <p:spPr>
          <a:xfrm>
            <a:off x="6184519" y="5824829"/>
            <a:ext cx="308800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114FFA"/>
                </a:solidFill>
                <a:latin typeface="Wingdings"/>
                <a:cs typeface="Wingdings"/>
              </a:rPr>
              <a:t></a:t>
            </a:r>
            <a:r>
              <a:rPr sz="2000" b="1" dirty="0">
                <a:solidFill>
                  <a:srgbClr val="114FFA"/>
                </a:solidFill>
                <a:latin typeface="Arial"/>
                <a:cs typeface="Arial"/>
              </a:rPr>
              <a:t>Dollar</a:t>
            </a:r>
            <a:r>
              <a:rPr sz="2000" b="1" spc="-40" dirty="0">
                <a:solidFill>
                  <a:srgbClr val="114FFA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14FFA"/>
                </a:solidFill>
                <a:latin typeface="Arial"/>
                <a:cs typeface="Arial"/>
              </a:rPr>
              <a:t>amount</a:t>
            </a:r>
            <a:r>
              <a:rPr sz="2000" b="1" spc="-40" dirty="0">
                <a:solidFill>
                  <a:srgbClr val="114FFA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14FFA"/>
                </a:solidFill>
                <a:latin typeface="Arial"/>
                <a:cs typeface="Arial"/>
              </a:rPr>
              <a:t>of</a:t>
            </a:r>
            <a:r>
              <a:rPr sz="2000" b="1" spc="-30" dirty="0">
                <a:solidFill>
                  <a:srgbClr val="114FFA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14FFA"/>
                </a:solidFill>
                <a:latin typeface="Arial"/>
                <a:cs typeface="Arial"/>
              </a:rPr>
              <a:t>debits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000" b="1" dirty="0">
                <a:solidFill>
                  <a:srgbClr val="114FFA"/>
                </a:solidFill>
                <a:latin typeface="Arial"/>
                <a:cs typeface="Arial"/>
              </a:rPr>
              <a:t>and</a:t>
            </a:r>
            <a:r>
              <a:rPr sz="2000" b="1" spc="-40" dirty="0">
                <a:solidFill>
                  <a:srgbClr val="114FFA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14FFA"/>
                </a:solidFill>
                <a:latin typeface="Arial"/>
                <a:cs typeface="Arial"/>
              </a:rPr>
              <a:t>credits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05" name="object 105"/>
          <p:cNvGrpSpPr/>
          <p:nvPr/>
        </p:nvGrpSpPr>
        <p:grpSpPr>
          <a:xfrm>
            <a:off x="2698750" y="1455166"/>
            <a:ext cx="6484620" cy="4373880"/>
            <a:chOff x="2698750" y="1455166"/>
            <a:chExt cx="6484620" cy="4373880"/>
          </a:xfrm>
        </p:grpSpPr>
        <p:sp>
          <p:nvSpPr>
            <p:cNvPr id="106" name="object 106"/>
            <p:cNvSpPr/>
            <p:nvPr/>
          </p:nvSpPr>
          <p:spPr>
            <a:xfrm>
              <a:off x="7722997" y="4891277"/>
              <a:ext cx="1459865" cy="937894"/>
            </a:xfrm>
            <a:custGeom>
              <a:avLst/>
              <a:gdLst/>
              <a:ahLst/>
              <a:cxnLst/>
              <a:rect l="l" t="t" r="r" b="b"/>
              <a:pathLst>
                <a:path w="1459865" h="937895">
                  <a:moveTo>
                    <a:pt x="1459865" y="230124"/>
                  </a:moveTo>
                  <a:lnTo>
                    <a:pt x="1332103" y="227965"/>
                  </a:lnTo>
                  <a:lnTo>
                    <a:pt x="1348574" y="262356"/>
                  </a:lnTo>
                  <a:lnTo>
                    <a:pt x="50038" y="884097"/>
                  </a:lnTo>
                  <a:lnTo>
                    <a:pt x="299694" y="114604"/>
                  </a:lnTo>
                  <a:lnTo>
                    <a:pt x="335915" y="126365"/>
                  </a:lnTo>
                  <a:lnTo>
                    <a:pt x="329628" y="84709"/>
                  </a:lnTo>
                  <a:lnTo>
                    <a:pt x="316865" y="0"/>
                  </a:lnTo>
                  <a:lnTo>
                    <a:pt x="227203" y="91059"/>
                  </a:lnTo>
                  <a:lnTo>
                    <a:pt x="263474" y="102844"/>
                  </a:lnTo>
                  <a:lnTo>
                    <a:pt x="0" y="914615"/>
                  </a:lnTo>
                  <a:lnTo>
                    <a:pt x="18161" y="920496"/>
                  </a:lnTo>
                  <a:lnTo>
                    <a:pt x="26416" y="937679"/>
                  </a:lnTo>
                  <a:lnTo>
                    <a:pt x="1364996" y="296633"/>
                  </a:lnTo>
                  <a:lnTo>
                    <a:pt x="1381506" y="331101"/>
                  </a:lnTo>
                  <a:lnTo>
                    <a:pt x="1441234" y="254127"/>
                  </a:lnTo>
                  <a:lnTo>
                    <a:pt x="1459865" y="230124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3230752" y="2248916"/>
              <a:ext cx="556895" cy="1271270"/>
            </a:xfrm>
            <a:custGeom>
              <a:avLst/>
              <a:gdLst/>
              <a:ahLst/>
              <a:cxnLst/>
              <a:rect l="l" t="t" r="r" b="b"/>
              <a:pathLst>
                <a:path w="556895" h="1271270">
                  <a:moveTo>
                    <a:pt x="0" y="1143254"/>
                  </a:moveTo>
                  <a:lnTo>
                    <a:pt x="8509" y="1270762"/>
                  </a:lnTo>
                  <a:lnTo>
                    <a:pt x="102012" y="1190371"/>
                  </a:lnTo>
                  <a:lnTo>
                    <a:pt x="62992" y="1190371"/>
                  </a:lnTo>
                  <a:lnTo>
                    <a:pt x="27812" y="1175512"/>
                  </a:lnTo>
                  <a:lnTo>
                    <a:pt x="35165" y="1157998"/>
                  </a:lnTo>
                  <a:lnTo>
                    <a:pt x="0" y="1143254"/>
                  </a:lnTo>
                  <a:close/>
                </a:path>
                <a:path w="556895" h="1271270">
                  <a:moveTo>
                    <a:pt x="35165" y="1157998"/>
                  </a:moveTo>
                  <a:lnTo>
                    <a:pt x="27812" y="1175512"/>
                  </a:lnTo>
                  <a:lnTo>
                    <a:pt x="62992" y="1190371"/>
                  </a:lnTo>
                  <a:lnTo>
                    <a:pt x="70381" y="1172763"/>
                  </a:lnTo>
                  <a:lnTo>
                    <a:pt x="35165" y="1157998"/>
                  </a:lnTo>
                  <a:close/>
                </a:path>
                <a:path w="556895" h="1271270">
                  <a:moveTo>
                    <a:pt x="70381" y="1172763"/>
                  </a:moveTo>
                  <a:lnTo>
                    <a:pt x="62992" y="1190371"/>
                  </a:lnTo>
                  <a:lnTo>
                    <a:pt x="102012" y="1190371"/>
                  </a:lnTo>
                  <a:lnTo>
                    <a:pt x="105410" y="1187450"/>
                  </a:lnTo>
                  <a:lnTo>
                    <a:pt x="70381" y="1172763"/>
                  </a:lnTo>
                  <a:close/>
                </a:path>
                <a:path w="556895" h="1271270">
                  <a:moveTo>
                    <a:pt x="521335" y="0"/>
                  </a:moveTo>
                  <a:lnTo>
                    <a:pt x="35165" y="1157998"/>
                  </a:lnTo>
                  <a:lnTo>
                    <a:pt x="70381" y="1172763"/>
                  </a:lnTo>
                  <a:lnTo>
                    <a:pt x="556387" y="14732"/>
                  </a:lnTo>
                  <a:lnTo>
                    <a:pt x="52133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2749550" y="1506219"/>
              <a:ext cx="1993900" cy="788670"/>
            </a:xfrm>
            <a:custGeom>
              <a:avLst/>
              <a:gdLst/>
              <a:ahLst/>
              <a:cxnLst/>
              <a:rect l="l" t="t" r="r" b="b"/>
              <a:pathLst>
                <a:path w="1993900" h="788669">
                  <a:moveTo>
                    <a:pt x="1993900" y="0"/>
                  </a:moveTo>
                  <a:lnTo>
                    <a:pt x="1936750" y="0"/>
                  </a:lnTo>
                  <a:lnTo>
                    <a:pt x="1936750" y="6350"/>
                  </a:lnTo>
                  <a:lnTo>
                    <a:pt x="1936750" y="12700"/>
                  </a:lnTo>
                  <a:lnTo>
                    <a:pt x="1936750" y="731520"/>
                  </a:lnTo>
                  <a:lnTo>
                    <a:pt x="12700" y="731520"/>
                  </a:lnTo>
                  <a:lnTo>
                    <a:pt x="6350" y="731520"/>
                  </a:lnTo>
                  <a:lnTo>
                    <a:pt x="0" y="731520"/>
                  </a:lnTo>
                  <a:lnTo>
                    <a:pt x="0" y="775970"/>
                  </a:lnTo>
                  <a:lnTo>
                    <a:pt x="0" y="788670"/>
                  </a:lnTo>
                  <a:lnTo>
                    <a:pt x="1993900" y="788670"/>
                  </a:lnTo>
                  <a:lnTo>
                    <a:pt x="1993900" y="775970"/>
                  </a:lnTo>
                  <a:lnTo>
                    <a:pt x="1993900" y="12700"/>
                  </a:lnTo>
                  <a:lnTo>
                    <a:pt x="19939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2705100" y="1461516"/>
              <a:ext cx="1981200" cy="775970"/>
            </a:xfrm>
            <a:custGeom>
              <a:avLst/>
              <a:gdLst/>
              <a:ahLst/>
              <a:cxnLst/>
              <a:rect l="l" t="t" r="r" b="b"/>
              <a:pathLst>
                <a:path w="1981200" h="775969">
                  <a:moveTo>
                    <a:pt x="1981200" y="0"/>
                  </a:moveTo>
                  <a:lnTo>
                    <a:pt x="0" y="0"/>
                  </a:lnTo>
                  <a:lnTo>
                    <a:pt x="0" y="775715"/>
                  </a:lnTo>
                  <a:lnTo>
                    <a:pt x="1981200" y="775715"/>
                  </a:lnTo>
                  <a:lnTo>
                    <a:pt x="1981200" y="0"/>
                  </a:lnTo>
                  <a:close/>
                </a:path>
              </a:pathLst>
            </a:custGeom>
            <a:solidFill>
              <a:srgbClr val="C7FD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2705100" y="1461516"/>
              <a:ext cx="1981200" cy="775970"/>
            </a:xfrm>
            <a:custGeom>
              <a:avLst/>
              <a:gdLst/>
              <a:ahLst/>
              <a:cxnLst/>
              <a:rect l="l" t="t" r="r" b="b"/>
              <a:pathLst>
                <a:path w="1981200" h="775969">
                  <a:moveTo>
                    <a:pt x="0" y="775715"/>
                  </a:moveTo>
                  <a:lnTo>
                    <a:pt x="1981200" y="775715"/>
                  </a:lnTo>
                  <a:lnTo>
                    <a:pt x="1981200" y="0"/>
                  </a:lnTo>
                  <a:lnTo>
                    <a:pt x="0" y="0"/>
                  </a:lnTo>
                  <a:lnTo>
                    <a:pt x="0" y="77571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1" name="object 111"/>
          <p:cNvSpPr txBox="1">
            <a:spLocks noGrp="1"/>
          </p:cNvSpPr>
          <p:nvPr>
            <p:ph type="title"/>
          </p:nvPr>
        </p:nvSpPr>
        <p:spPr>
          <a:xfrm>
            <a:off x="2861817" y="365836"/>
            <a:ext cx="54870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spc="-35" dirty="0">
                <a:latin typeface="Calibri Light"/>
                <a:cs typeface="Calibri Light"/>
              </a:rPr>
              <a:t>Journalizing</a:t>
            </a:r>
            <a:r>
              <a:rPr sz="4400" b="0" spc="-125" dirty="0">
                <a:latin typeface="Calibri Light"/>
                <a:cs typeface="Calibri Light"/>
              </a:rPr>
              <a:t> </a:t>
            </a:r>
            <a:r>
              <a:rPr sz="4400" b="0" spc="-65" dirty="0">
                <a:latin typeface="Calibri Light"/>
                <a:cs typeface="Calibri Light"/>
              </a:rPr>
              <a:t>Transactions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2854198" y="1525015"/>
            <a:ext cx="1682114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63880" marR="5080" indent="-551815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8000"/>
                </a:solidFill>
                <a:latin typeface="Wingdings"/>
                <a:cs typeface="Wingdings"/>
              </a:rPr>
              <a:t></a:t>
            </a:r>
            <a:r>
              <a:rPr sz="2000" b="1" spc="-110" dirty="0">
                <a:solidFill>
                  <a:srgbClr val="00800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008000"/>
                </a:solidFill>
                <a:latin typeface="Arial"/>
                <a:cs typeface="Arial"/>
              </a:rPr>
              <a:t>ransa</a:t>
            </a:r>
            <a:r>
              <a:rPr sz="2000" b="1" spc="5" dirty="0">
                <a:solidFill>
                  <a:srgbClr val="008000"/>
                </a:solidFill>
                <a:latin typeface="Arial"/>
                <a:cs typeface="Arial"/>
              </a:rPr>
              <a:t>c</a:t>
            </a:r>
            <a:r>
              <a:rPr sz="2000" b="1" dirty="0">
                <a:solidFill>
                  <a:srgbClr val="008000"/>
                </a:solidFill>
                <a:latin typeface="Arial"/>
                <a:cs typeface="Arial"/>
              </a:rPr>
              <a:t>tion  Date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13" name="object 113"/>
          <p:cNvGrpSpPr/>
          <p:nvPr/>
        </p:nvGrpSpPr>
        <p:grpSpPr>
          <a:xfrm>
            <a:off x="2927350" y="5348478"/>
            <a:ext cx="2806700" cy="1200150"/>
            <a:chOff x="2927350" y="5348478"/>
            <a:chExt cx="2806700" cy="1200150"/>
          </a:xfrm>
        </p:grpSpPr>
        <p:sp>
          <p:nvSpPr>
            <p:cNvPr id="114" name="object 114"/>
            <p:cNvSpPr/>
            <p:nvPr/>
          </p:nvSpPr>
          <p:spPr>
            <a:xfrm>
              <a:off x="4243197" y="5348478"/>
              <a:ext cx="471805" cy="417195"/>
            </a:xfrm>
            <a:custGeom>
              <a:avLst/>
              <a:gdLst/>
              <a:ahLst/>
              <a:cxnLst/>
              <a:rect l="l" t="t" r="r" b="b"/>
              <a:pathLst>
                <a:path w="471804" h="417195">
                  <a:moveTo>
                    <a:pt x="372820" y="61034"/>
                  </a:moveTo>
                  <a:lnTo>
                    <a:pt x="0" y="388010"/>
                  </a:lnTo>
                  <a:lnTo>
                    <a:pt x="25145" y="416661"/>
                  </a:lnTo>
                  <a:lnTo>
                    <a:pt x="397901" y="89668"/>
                  </a:lnTo>
                  <a:lnTo>
                    <a:pt x="372820" y="61034"/>
                  </a:lnTo>
                  <a:close/>
                </a:path>
                <a:path w="471804" h="417195">
                  <a:moveTo>
                    <a:pt x="451516" y="48514"/>
                  </a:moveTo>
                  <a:lnTo>
                    <a:pt x="387095" y="48514"/>
                  </a:lnTo>
                  <a:lnTo>
                    <a:pt x="412241" y="77089"/>
                  </a:lnTo>
                  <a:lnTo>
                    <a:pt x="397901" y="89668"/>
                  </a:lnTo>
                  <a:lnTo>
                    <a:pt x="423037" y="118364"/>
                  </a:lnTo>
                  <a:lnTo>
                    <a:pt x="451516" y="48514"/>
                  </a:lnTo>
                  <a:close/>
                </a:path>
                <a:path w="471804" h="417195">
                  <a:moveTo>
                    <a:pt x="387095" y="48514"/>
                  </a:moveTo>
                  <a:lnTo>
                    <a:pt x="372820" y="61034"/>
                  </a:lnTo>
                  <a:lnTo>
                    <a:pt x="397901" y="89668"/>
                  </a:lnTo>
                  <a:lnTo>
                    <a:pt x="412241" y="77089"/>
                  </a:lnTo>
                  <a:lnTo>
                    <a:pt x="387095" y="48514"/>
                  </a:lnTo>
                  <a:close/>
                </a:path>
                <a:path w="471804" h="417195">
                  <a:moveTo>
                    <a:pt x="471297" y="0"/>
                  </a:moveTo>
                  <a:lnTo>
                    <a:pt x="347725" y="32385"/>
                  </a:lnTo>
                  <a:lnTo>
                    <a:pt x="372820" y="61034"/>
                  </a:lnTo>
                  <a:lnTo>
                    <a:pt x="387095" y="48514"/>
                  </a:lnTo>
                  <a:lnTo>
                    <a:pt x="451516" y="48514"/>
                  </a:lnTo>
                  <a:lnTo>
                    <a:pt x="471297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2978150" y="5783580"/>
              <a:ext cx="2755900" cy="764540"/>
            </a:xfrm>
            <a:custGeom>
              <a:avLst/>
              <a:gdLst/>
              <a:ahLst/>
              <a:cxnLst/>
              <a:rect l="l" t="t" r="r" b="b"/>
              <a:pathLst>
                <a:path w="2755900" h="764540">
                  <a:moveTo>
                    <a:pt x="2755900" y="0"/>
                  </a:moveTo>
                  <a:lnTo>
                    <a:pt x="2698750" y="0"/>
                  </a:lnTo>
                  <a:lnTo>
                    <a:pt x="2698750" y="6350"/>
                  </a:lnTo>
                  <a:lnTo>
                    <a:pt x="2698750" y="12700"/>
                  </a:lnTo>
                  <a:lnTo>
                    <a:pt x="2698750" y="707390"/>
                  </a:lnTo>
                  <a:lnTo>
                    <a:pt x="12700" y="707390"/>
                  </a:lnTo>
                  <a:lnTo>
                    <a:pt x="6350" y="707390"/>
                  </a:lnTo>
                  <a:lnTo>
                    <a:pt x="0" y="707390"/>
                  </a:lnTo>
                  <a:lnTo>
                    <a:pt x="0" y="751840"/>
                  </a:lnTo>
                  <a:lnTo>
                    <a:pt x="0" y="764540"/>
                  </a:lnTo>
                  <a:lnTo>
                    <a:pt x="2755900" y="764540"/>
                  </a:lnTo>
                  <a:lnTo>
                    <a:pt x="2755900" y="751840"/>
                  </a:lnTo>
                  <a:lnTo>
                    <a:pt x="2755900" y="12700"/>
                  </a:lnTo>
                  <a:lnTo>
                    <a:pt x="27559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2933700" y="5739384"/>
              <a:ext cx="2743200" cy="751840"/>
            </a:xfrm>
            <a:custGeom>
              <a:avLst/>
              <a:gdLst/>
              <a:ahLst/>
              <a:cxnLst/>
              <a:rect l="l" t="t" r="r" b="b"/>
              <a:pathLst>
                <a:path w="2743200" h="751839">
                  <a:moveTo>
                    <a:pt x="2743200" y="0"/>
                  </a:moveTo>
                  <a:lnTo>
                    <a:pt x="0" y="0"/>
                  </a:lnTo>
                  <a:lnTo>
                    <a:pt x="0" y="751331"/>
                  </a:lnTo>
                  <a:lnTo>
                    <a:pt x="2743200" y="751331"/>
                  </a:lnTo>
                  <a:lnTo>
                    <a:pt x="2743200" y="0"/>
                  </a:lnTo>
                  <a:close/>
                </a:path>
              </a:pathLst>
            </a:custGeom>
            <a:solidFill>
              <a:srgbClr val="114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2933700" y="5739384"/>
              <a:ext cx="2743200" cy="751840"/>
            </a:xfrm>
            <a:custGeom>
              <a:avLst/>
              <a:gdLst/>
              <a:ahLst/>
              <a:cxnLst/>
              <a:rect l="l" t="t" r="r" b="b"/>
              <a:pathLst>
                <a:path w="2743200" h="751839">
                  <a:moveTo>
                    <a:pt x="0" y="751331"/>
                  </a:moveTo>
                  <a:lnTo>
                    <a:pt x="2743200" y="751331"/>
                  </a:lnTo>
                  <a:lnTo>
                    <a:pt x="2743200" y="0"/>
                  </a:lnTo>
                  <a:lnTo>
                    <a:pt x="0" y="0"/>
                  </a:lnTo>
                  <a:lnTo>
                    <a:pt x="0" y="75133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8" name="object 118"/>
          <p:cNvSpPr txBox="1"/>
          <p:nvPr/>
        </p:nvSpPr>
        <p:spPr>
          <a:xfrm>
            <a:off x="3463797" y="5791606"/>
            <a:ext cx="1682114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985" marR="5080" indent="-12192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Wingdings"/>
                <a:cs typeface="Wingdings"/>
              </a:rPr>
              <a:t></a:t>
            </a:r>
            <a:r>
              <a:rPr sz="2000" b="1" spc="-1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ransa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tion  explanation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19" name="object 119"/>
          <p:cNvGrpSpPr/>
          <p:nvPr/>
        </p:nvGrpSpPr>
        <p:grpSpPr>
          <a:xfrm>
            <a:off x="4153661" y="1455166"/>
            <a:ext cx="4171315" cy="2369820"/>
            <a:chOff x="4153661" y="1455166"/>
            <a:chExt cx="4171315" cy="2369820"/>
          </a:xfrm>
        </p:grpSpPr>
        <p:sp>
          <p:nvSpPr>
            <p:cNvPr id="120" name="object 120"/>
            <p:cNvSpPr/>
            <p:nvPr/>
          </p:nvSpPr>
          <p:spPr>
            <a:xfrm>
              <a:off x="4153662" y="2294508"/>
              <a:ext cx="2506345" cy="1530350"/>
            </a:xfrm>
            <a:custGeom>
              <a:avLst/>
              <a:gdLst/>
              <a:ahLst/>
              <a:cxnLst/>
              <a:rect l="l" t="t" r="r" b="b"/>
              <a:pathLst>
                <a:path w="2506345" h="1530350">
                  <a:moveTo>
                    <a:pt x="2506091" y="30734"/>
                  </a:moveTo>
                  <a:lnTo>
                    <a:pt x="2480437" y="2540"/>
                  </a:lnTo>
                  <a:lnTo>
                    <a:pt x="2462517" y="18923"/>
                  </a:lnTo>
                  <a:lnTo>
                    <a:pt x="2451989" y="0"/>
                  </a:lnTo>
                  <a:lnTo>
                    <a:pt x="90754" y="1307109"/>
                  </a:lnTo>
                  <a:lnTo>
                    <a:pt x="72263" y="1273683"/>
                  </a:lnTo>
                  <a:lnTo>
                    <a:pt x="0" y="1379093"/>
                  </a:lnTo>
                  <a:lnTo>
                    <a:pt x="127635" y="1373759"/>
                  </a:lnTo>
                  <a:lnTo>
                    <a:pt x="114274" y="1349629"/>
                  </a:lnTo>
                  <a:lnTo>
                    <a:pt x="109194" y="1340434"/>
                  </a:lnTo>
                  <a:lnTo>
                    <a:pt x="2410434" y="66535"/>
                  </a:lnTo>
                  <a:lnTo>
                    <a:pt x="909662" y="1438757"/>
                  </a:lnTo>
                  <a:lnTo>
                    <a:pt x="884047" y="1410716"/>
                  </a:lnTo>
                  <a:lnTo>
                    <a:pt x="838200" y="1529969"/>
                  </a:lnTo>
                  <a:lnTo>
                    <a:pt x="961136" y="1495044"/>
                  </a:lnTo>
                  <a:lnTo>
                    <a:pt x="947204" y="1479804"/>
                  </a:lnTo>
                  <a:lnTo>
                    <a:pt x="935443" y="1466951"/>
                  </a:lnTo>
                  <a:lnTo>
                    <a:pt x="2506091" y="30734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5370830" y="1506219"/>
              <a:ext cx="2954020" cy="843280"/>
            </a:xfrm>
            <a:custGeom>
              <a:avLst/>
              <a:gdLst/>
              <a:ahLst/>
              <a:cxnLst/>
              <a:rect l="l" t="t" r="r" b="b"/>
              <a:pathLst>
                <a:path w="2954020" h="843280">
                  <a:moveTo>
                    <a:pt x="2954020" y="0"/>
                  </a:moveTo>
                  <a:lnTo>
                    <a:pt x="2896870" y="0"/>
                  </a:lnTo>
                  <a:lnTo>
                    <a:pt x="2896870" y="6350"/>
                  </a:lnTo>
                  <a:lnTo>
                    <a:pt x="2896870" y="12700"/>
                  </a:lnTo>
                  <a:lnTo>
                    <a:pt x="2896870" y="786130"/>
                  </a:lnTo>
                  <a:lnTo>
                    <a:pt x="12700" y="786130"/>
                  </a:lnTo>
                  <a:lnTo>
                    <a:pt x="6350" y="786130"/>
                  </a:lnTo>
                  <a:lnTo>
                    <a:pt x="0" y="786130"/>
                  </a:lnTo>
                  <a:lnTo>
                    <a:pt x="0" y="830580"/>
                  </a:lnTo>
                  <a:lnTo>
                    <a:pt x="0" y="843280"/>
                  </a:lnTo>
                  <a:lnTo>
                    <a:pt x="2954020" y="843280"/>
                  </a:lnTo>
                  <a:lnTo>
                    <a:pt x="2954020" y="830580"/>
                  </a:lnTo>
                  <a:lnTo>
                    <a:pt x="2954020" y="12700"/>
                  </a:lnTo>
                  <a:lnTo>
                    <a:pt x="29540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5326379" y="1461516"/>
              <a:ext cx="2941320" cy="830580"/>
            </a:xfrm>
            <a:custGeom>
              <a:avLst/>
              <a:gdLst/>
              <a:ahLst/>
              <a:cxnLst/>
              <a:rect l="l" t="t" r="r" b="b"/>
              <a:pathLst>
                <a:path w="2941320" h="830580">
                  <a:moveTo>
                    <a:pt x="2941320" y="0"/>
                  </a:moveTo>
                  <a:lnTo>
                    <a:pt x="0" y="0"/>
                  </a:lnTo>
                  <a:lnTo>
                    <a:pt x="0" y="830579"/>
                  </a:lnTo>
                  <a:lnTo>
                    <a:pt x="2941320" y="830579"/>
                  </a:lnTo>
                  <a:lnTo>
                    <a:pt x="2941320" y="0"/>
                  </a:lnTo>
                  <a:close/>
                </a:path>
              </a:pathLst>
            </a:custGeom>
            <a:solidFill>
              <a:srgbClr val="9A2E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5326379" y="1461516"/>
              <a:ext cx="2941320" cy="830580"/>
            </a:xfrm>
            <a:custGeom>
              <a:avLst/>
              <a:gdLst/>
              <a:ahLst/>
              <a:cxnLst/>
              <a:rect l="l" t="t" r="r" b="b"/>
              <a:pathLst>
                <a:path w="2941320" h="830580">
                  <a:moveTo>
                    <a:pt x="0" y="830579"/>
                  </a:moveTo>
                  <a:lnTo>
                    <a:pt x="2941320" y="830579"/>
                  </a:lnTo>
                  <a:lnTo>
                    <a:pt x="2941320" y="0"/>
                  </a:lnTo>
                  <a:lnTo>
                    <a:pt x="0" y="0"/>
                  </a:lnTo>
                  <a:lnTo>
                    <a:pt x="0" y="83057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4" name="object 124"/>
          <p:cNvSpPr txBox="1"/>
          <p:nvPr/>
        </p:nvSpPr>
        <p:spPr>
          <a:xfrm>
            <a:off x="5646801" y="1552447"/>
            <a:ext cx="229997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68960" marR="5080" indent="-55626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Wingdings"/>
                <a:cs typeface="Wingdings"/>
              </a:rPr>
              <a:t>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Titles</a:t>
            </a:r>
            <a:r>
              <a:rPr sz="20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20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Affected </a:t>
            </a:r>
            <a:r>
              <a:rPr sz="2000" b="1" spc="-5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Accounts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092B58-5922-0DA9-9821-47D74E087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3" name="Object 10">
            <a:extLst>
              <a:ext uri="{FF2B5EF4-FFF2-40B4-BE49-F238E27FC236}">
                <a16:creationId xmlns:a16="http://schemas.microsoft.com/office/drawing/2014/main" id="{1FB74A23-B08B-9060-E5BA-449E1A3B30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50276" y="1660634"/>
          <a:ext cx="856297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754988" imgH="845856" progId="Excel.Sheet.8">
                  <p:embed/>
                </p:oleObj>
              </mc:Choice>
              <mc:Fallback>
                <p:oleObj name="Worksheet" r:id="rId3" imgW="4754988" imgH="845856" progId="Excel.Sheet.8">
                  <p:embed/>
                  <p:pic>
                    <p:nvPicPr>
                      <p:cNvPr id="3" name="Object 10">
                        <a:extLst>
                          <a:ext uri="{FF2B5EF4-FFF2-40B4-BE49-F238E27FC236}">
                            <a16:creationId xmlns:a16="http://schemas.microsoft.com/office/drawing/2014/main" id="{1FB74A23-B08B-9060-E5BA-449E1A3B30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0276" y="1660634"/>
                        <a:ext cx="8562975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DEE716E-FEEA-3C22-84F5-944180A8155D}"/>
              </a:ext>
            </a:extLst>
          </p:cNvPr>
          <p:cNvGraphicFramePr>
            <a:graphicFrameLocks/>
          </p:cNvGraphicFramePr>
          <p:nvPr/>
        </p:nvGraphicFramePr>
        <p:xfrm>
          <a:off x="1550988" y="4092575"/>
          <a:ext cx="8664575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7177972" imgH="2179224" progId="Excel.Sheet.8">
                  <p:embed/>
                </p:oleObj>
              </mc:Choice>
              <mc:Fallback>
                <p:oleObj name="Worksheet" r:id="rId5" imgW="7177972" imgH="2179224" progId="Excel.Sheet.8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CDEE716E-FEEA-3C22-84F5-944180A8155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5385" b="27682"/>
                      <a:stretch>
                        <a:fillRect/>
                      </a:stretch>
                    </p:blipFill>
                    <p:spPr bwMode="auto">
                      <a:xfrm>
                        <a:off x="1550988" y="4092575"/>
                        <a:ext cx="8664575" cy="2124075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41414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Line 4">
            <a:extLst>
              <a:ext uri="{FF2B5EF4-FFF2-40B4-BE49-F238E27FC236}">
                <a16:creationId xmlns:a16="http://schemas.microsoft.com/office/drawing/2014/main" id="{204BFC75-EB0D-8DF8-E43B-560D607893E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46196" y="2422634"/>
            <a:ext cx="833479" cy="315595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pitchFamily="-108" charset="-12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9FE4B8-0940-4EC8-CAB7-3DAF19A12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1025" y="3419370"/>
            <a:ext cx="50292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C00000"/>
                </a:solidFill>
              </a:rPr>
              <a:t>Enter the amount and description.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FE2F6B-50BE-F9B5-BD01-48BC2CF67D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898634"/>
            <a:ext cx="8534400" cy="11430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Posting Journal Entries</a:t>
            </a:r>
          </a:p>
        </p:txBody>
      </p:sp>
      <p:sp>
        <p:nvSpPr>
          <p:cNvPr id="9" name="Line 4">
            <a:extLst>
              <a:ext uri="{FF2B5EF4-FFF2-40B4-BE49-F238E27FC236}">
                <a16:creationId xmlns:a16="http://schemas.microsoft.com/office/drawing/2014/main" id="{8DD7C8D2-97DF-73A0-F96C-C4CF196992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3512" y="2879834"/>
            <a:ext cx="591964" cy="269875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pitchFamily="-10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8168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2442">
        <p:circle/>
      </p:transition>
    </mc:Choice>
    <mc:Fallback xmlns="">
      <p:transition spd="slow" advTm="162442">
        <p:circl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5374" x="400050" y="3290888"/>
          <p14:tracePt t="25388" x="550863" y="3267075"/>
          <p14:tracePt t="25399" x="638175" y="3254375"/>
          <p14:tracePt t="25414" x="725488" y="3241675"/>
          <p14:tracePt t="25428" x="788988" y="3228975"/>
          <p14:tracePt t="25445" x="850900" y="3216275"/>
          <p14:tracePt t="25462" x="901700" y="3216275"/>
          <p14:tracePt t="25480" x="950913" y="3216275"/>
          <p14:tracePt t="25495" x="1027113" y="3216275"/>
          <p14:tracePt t="25723" x="1189038" y="3154363"/>
          <p14:tracePt t="25737" x="1401763" y="3116263"/>
          <p14:tracePt t="25748" x="1790700" y="3065463"/>
          <p14:tracePt t="25760" x="2339975" y="3003550"/>
          <p14:tracePt t="25773" x="2767013" y="2952750"/>
          <p14:tracePt t="25786" x="3354388" y="2928938"/>
          <p14:tracePt t="25799" x="3743325" y="2890838"/>
          <p14:tracePt t="25813" x="4043363" y="2890838"/>
          <p14:tracePt t="25830" x="4430713" y="2878138"/>
          <p14:tracePt t="25847" x="4694238" y="2878138"/>
          <p14:tracePt t="25864" x="4945063" y="2878138"/>
          <p14:tracePt t="25880" x="5019675" y="2878138"/>
          <p14:tracePt t="25897" x="5032375" y="2878138"/>
          <p14:tracePt t="25913" x="5045075" y="2878138"/>
          <p14:tracePt t="25960" x="5032375" y="2878138"/>
          <p14:tracePt t="25984" x="5019675" y="2878138"/>
          <p14:tracePt t="26000" x="4994275" y="2878138"/>
          <p14:tracePt t="26009" x="4945063" y="2878138"/>
          <p14:tracePt t="26022" x="4856163" y="2878138"/>
          <p14:tracePt t="26034" x="4768850" y="2878138"/>
          <p14:tracePt t="26050" x="4732338" y="2878138"/>
          <p14:tracePt t="26065" x="4719638" y="2878138"/>
          <p14:tracePt t="26081" x="4706938" y="2878138"/>
          <p14:tracePt t="26133" x="4719638" y="2878138"/>
          <p14:tracePt t="26150" x="4743450" y="2878138"/>
          <p14:tracePt t="26158" x="4768850" y="2878138"/>
          <p14:tracePt t="26172" x="4806950" y="2878138"/>
          <p14:tracePt t="26185" x="4819650" y="2878138"/>
          <p14:tracePt t="26198" x="4843463" y="2878138"/>
          <p14:tracePt t="26215" x="4856163" y="2878138"/>
          <p14:tracePt t="26271" x="4819650" y="2878138"/>
          <p14:tracePt t="26284" x="4732338" y="2878138"/>
          <p14:tracePt t="26296" x="4643438" y="2890838"/>
          <p14:tracePt t="26308" x="4543425" y="2903538"/>
          <p14:tracePt t="26321" x="4430713" y="2916238"/>
          <p14:tracePt t="26335" x="4330700" y="2916238"/>
          <p14:tracePt t="26349" x="4294188" y="2916238"/>
          <p14:tracePt t="26396" x="4305300" y="2916238"/>
          <p14:tracePt t="26408" x="4330700" y="2916238"/>
          <p14:tracePt t="26422" x="4356100" y="2916238"/>
          <p14:tracePt t="26435" x="4381500" y="2916238"/>
          <p14:tracePt t="26449" x="4418013" y="2916238"/>
          <p14:tracePt t="26466" x="4468813" y="2916238"/>
          <p14:tracePt t="26483" x="4568825" y="2903538"/>
          <p14:tracePt t="26499" x="4706938" y="2890838"/>
          <p14:tracePt t="26516" x="4732338" y="2890838"/>
          <p14:tracePt t="26557" x="4719638" y="2890838"/>
          <p14:tracePt t="26571" x="4681538" y="2890838"/>
          <p14:tracePt t="26585" x="4643438" y="2890838"/>
          <p14:tracePt t="26594" x="4606925" y="2890838"/>
          <p14:tracePt t="26608" x="4581525" y="2890838"/>
          <p14:tracePt t="26620" x="4556125" y="2890838"/>
          <p14:tracePt t="26707" x="4630738" y="2890838"/>
          <p14:tracePt t="26719" x="4706938" y="2890838"/>
          <p14:tracePt t="26732" x="4781550" y="2890838"/>
          <p14:tracePt t="26744" x="4832350" y="2890838"/>
          <p14:tracePt t="26758" x="4868863" y="2890838"/>
          <p14:tracePt t="26770" x="4881563" y="2890838"/>
          <p14:tracePt t="26783" x="4894263" y="2890838"/>
          <p14:tracePt t="26843" x="4881563" y="2890838"/>
          <p14:tracePt t="26857" x="4832350" y="2890838"/>
          <p14:tracePt t="26870" x="4756150" y="2890838"/>
          <p14:tracePt t="26882" x="4656138" y="2890838"/>
          <p14:tracePt t="26894" x="4568825" y="2903538"/>
          <p14:tracePt t="26906" x="4530725" y="2903538"/>
          <p14:tracePt t="26971" x="4543425" y="2903538"/>
          <p14:tracePt t="26981" x="4594225" y="2903538"/>
          <p14:tracePt t="26993" x="4643438" y="2903538"/>
          <p14:tracePt t="27005" x="4706938" y="2903538"/>
          <p14:tracePt t="27019" x="4756150" y="2903538"/>
          <p14:tracePt t="27034" x="4768850" y="2903538"/>
          <p14:tracePt t="27050" x="4781550" y="2903538"/>
          <p14:tracePt t="27118" x="4756150" y="2903538"/>
          <p14:tracePt t="27131" x="4719638" y="2903538"/>
          <p14:tracePt t="27143" x="4668838" y="2903538"/>
          <p14:tracePt t="27155" x="4643438" y="2903538"/>
          <p14:tracePt t="27172" x="4619625" y="2903538"/>
          <p14:tracePt t="27206" x="4606925" y="2903538"/>
          <p14:tracePt t="27221" x="4619625" y="2903538"/>
          <p14:tracePt t="27230" x="4656138" y="2903538"/>
          <p14:tracePt t="27243" x="4681538" y="2903538"/>
          <p14:tracePt t="27255" x="4706938" y="2903538"/>
          <p14:tracePt t="27271" x="4719638" y="2903538"/>
          <p14:tracePt t="27286" x="4732338" y="2903538"/>
          <p14:tracePt t="27342" x="4719638" y="2903538"/>
          <p14:tracePt t="27355" x="4681538" y="2903538"/>
          <p14:tracePt t="27367" x="4643438" y="2903538"/>
          <p14:tracePt t="27380" x="4619625" y="2903538"/>
          <p14:tracePt t="27393" x="4606925" y="2903538"/>
          <p14:tracePt t="27406" x="4594225" y="2903538"/>
          <p14:tracePt t="27479" x="4606925" y="2903538"/>
          <p14:tracePt t="27492" x="4630738" y="2903538"/>
          <p14:tracePt t="27505" x="4656138" y="2903538"/>
          <p14:tracePt t="27529" x="4668838" y="2903538"/>
          <p14:tracePt t="27554" x="4681538" y="2903538"/>
          <p14:tracePt t="27990" x="4668838" y="2903538"/>
          <p14:tracePt t="28313" x="4656138" y="2903538"/>
          <p14:tracePt t="28351" x="4643438" y="2903538"/>
          <p14:tracePt t="28376" x="4630738" y="2903538"/>
          <p14:tracePt t="28392" x="4619625" y="2903538"/>
          <p14:tracePt t="28401" x="4606925" y="2903538"/>
          <p14:tracePt t="28427" x="4594225" y="2903538"/>
          <p14:tracePt t="28438" x="4581525" y="2903538"/>
          <p14:tracePt t="28464" x="4568825" y="2903538"/>
          <p14:tracePt t="28612" x="4543425" y="2903538"/>
          <p14:tracePt t="28624" x="4506913" y="2903538"/>
          <p14:tracePt t="28637" x="4468813" y="2903538"/>
          <p14:tracePt t="28649" x="4406900" y="2890838"/>
          <p14:tracePt t="28662" x="4368800" y="2878138"/>
          <p14:tracePt t="28676" x="4343400" y="2852738"/>
          <p14:tracePt t="28690" x="4305300" y="2840038"/>
          <p14:tracePt t="28706" x="4256088" y="2816225"/>
          <p14:tracePt t="28723" x="4230688" y="2803525"/>
          <p14:tracePt t="28740" x="4217988" y="2803525"/>
          <p14:tracePt t="28824" x="4230688" y="2803525"/>
          <p14:tracePt t="28848" x="4243388" y="2803525"/>
          <p14:tracePt t="28862" x="4256088" y="2803525"/>
          <p14:tracePt t="28886" x="4268788" y="2803525"/>
          <p14:tracePt t="28911" x="4281488" y="2803525"/>
          <p14:tracePt t="28936" x="4294188" y="2803525"/>
          <p14:tracePt t="29160" x="4305300" y="2803525"/>
          <p14:tracePt t="29172" x="4356100" y="2803525"/>
          <p14:tracePt t="29184" x="4406900" y="2803525"/>
          <p14:tracePt t="29198" x="4468813" y="2803525"/>
          <p14:tracePt t="29210" x="4530725" y="2803525"/>
          <p14:tracePt t="29225" x="4619625" y="2803525"/>
          <p14:tracePt t="29243" x="4781550" y="2803525"/>
          <p14:tracePt t="29260" x="4932363" y="2816225"/>
          <p14:tracePt t="29277" x="5145088" y="2816225"/>
          <p14:tracePt t="29294" x="5281613" y="2816225"/>
          <p14:tracePt t="29311" x="5432425" y="2816225"/>
          <p14:tracePt t="29327" x="5670550" y="2816225"/>
          <p14:tracePt t="29344" x="5719763" y="2816225"/>
          <p14:tracePt t="29361" x="5757863" y="2816225"/>
          <p14:tracePt t="29363" x="5795963" y="2816225"/>
          <p14:tracePt t="29377" x="5821363" y="2816225"/>
          <p14:tracePt t="29394" x="5845175" y="2816225"/>
          <p14:tracePt t="29411" x="5857875" y="2816225"/>
          <p14:tracePt t="29428" x="5870575" y="2816225"/>
          <p14:tracePt t="29444" x="5883275" y="2816225"/>
          <p14:tracePt t="30033" x="5770563" y="2816225"/>
          <p14:tracePt t="30049" x="5583238" y="2790825"/>
          <p14:tracePt t="30057" x="5419725" y="2752725"/>
          <p14:tracePt t="30071" x="5219700" y="2703513"/>
          <p14:tracePt t="30083" x="4843463" y="2590800"/>
          <p14:tracePt t="30100" x="4594225" y="2503488"/>
          <p14:tracePt t="30114" x="4406900" y="2414588"/>
          <p14:tracePt t="30131" x="4281488" y="2352675"/>
          <p14:tracePt t="30147" x="3956050" y="2252663"/>
          <p14:tracePt t="30164" x="3830638" y="2227263"/>
          <p14:tracePt t="30180" x="3717925" y="2201863"/>
          <p14:tracePt t="30197" x="3643313" y="2190750"/>
          <p14:tracePt t="30214" x="3617913" y="2178050"/>
          <p14:tracePt t="30231" x="3605213" y="2178050"/>
          <p14:tracePt t="30247" x="3592513" y="2178050"/>
          <p14:tracePt t="30295" x="3567113" y="2178050"/>
          <p14:tracePt t="30308" x="3554413" y="2178050"/>
          <p14:tracePt t="30320" x="3530600" y="2178050"/>
          <p14:tracePt t="30334" x="3505200" y="2178050"/>
          <p14:tracePt t="30347" x="3454400" y="2178050"/>
          <p14:tracePt t="30364" x="3392488" y="2178050"/>
          <p14:tracePt t="30383" x="3341688" y="2178050"/>
          <p14:tracePt t="30386" x="3305175" y="2178050"/>
          <p14:tracePt t="30397" x="3254375" y="2178050"/>
          <p14:tracePt t="30415" x="3216275" y="2178050"/>
          <p14:tracePt t="30432" x="3141663" y="2178050"/>
          <p14:tracePt t="30448" x="2916238" y="2178050"/>
          <p14:tracePt t="30465" x="2854325" y="2178050"/>
          <p14:tracePt t="30481" x="2816225" y="2178050"/>
          <p14:tracePt t="30498" x="2767013" y="2178050"/>
          <p14:tracePt t="30594" x="2778125" y="2178050"/>
          <p14:tracePt t="30606" x="2803525" y="2165350"/>
          <p14:tracePt t="30619" x="2828925" y="2165350"/>
          <p14:tracePt t="30636" x="2879725" y="2152650"/>
          <p14:tracePt t="30649" x="2916238" y="2152650"/>
          <p14:tracePt t="30666" x="2941638" y="2152650"/>
          <p14:tracePt t="30682" x="2967038" y="2152650"/>
          <p14:tracePt t="30742" x="2941638" y="2152650"/>
          <p14:tracePt t="30756" x="2903538" y="2152650"/>
          <p14:tracePt t="30768" x="2879725" y="2152650"/>
          <p14:tracePt t="30781" x="2841625" y="2152650"/>
          <p14:tracePt t="30793" x="2816225" y="2152650"/>
          <p14:tracePt t="30867" x="2828925" y="2152650"/>
          <p14:tracePt t="30881" x="2854325" y="2152650"/>
          <p14:tracePt t="30892" x="2890838" y="2152650"/>
          <p14:tracePt t="30906" x="2916238" y="2152650"/>
          <p14:tracePt t="30919" x="2954338" y="2152650"/>
          <p14:tracePt t="30934" x="2979738" y="2152650"/>
          <p14:tracePt t="31042" x="2967038" y="2152650"/>
          <p14:tracePt t="31116" x="2979738" y="2152650"/>
          <p14:tracePt t="31129" x="3003550" y="2152650"/>
          <p14:tracePt t="31142" x="3041650" y="2152650"/>
          <p14:tracePt t="31154" x="3103563" y="2152650"/>
          <p14:tracePt t="31171" x="3154363" y="2152650"/>
          <p14:tracePt t="31184" x="3167063" y="2152650"/>
          <p14:tracePt t="31229" x="3128963" y="2152650"/>
          <p14:tracePt t="31241" x="3116263" y="2152650"/>
          <p14:tracePt t="31254" x="3103563" y="2152650"/>
          <p14:tracePt t="31268" x="3092450" y="2152650"/>
          <p14:tracePt t="31285" x="3079750" y="2152650"/>
          <p14:tracePt t="31329" x="3092450" y="2152650"/>
          <p14:tracePt t="31342" x="3103563" y="2152650"/>
          <p14:tracePt t="31366" x="3116263" y="2152650"/>
          <p14:tracePt t="31491" x="3141663" y="2152650"/>
          <p14:tracePt t="31505" x="3179763" y="2152650"/>
          <p14:tracePt t="31515" x="3216275" y="2152650"/>
          <p14:tracePt t="31528" x="3254375" y="2152650"/>
          <p14:tracePt t="31540" x="3317875" y="2165350"/>
          <p14:tracePt t="31555" x="3467100" y="2190750"/>
          <p14:tracePt t="31569" x="3617913" y="2239963"/>
          <p14:tracePt t="31586" x="3767138" y="2278063"/>
          <p14:tracePt t="31603" x="3879850" y="2327275"/>
          <p14:tracePt t="31619" x="4056063" y="2403475"/>
          <p14:tracePt t="31636" x="4156075" y="2427288"/>
          <p14:tracePt t="31653" x="4281488" y="2439988"/>
          <p14:tracePt t="31670" x="4418013" y="2478088"/>
          <p14:tracePt t="31686" x="4456113" y="2478088"/>
          <p14:tracePt t="31703" x="4506913" y="2503488"/>
          <p14:tracePt t="31727" x="4518025" y="2503488"/>
          <p14:tracePt t="31740" x="4518025" y="2516188"/>
          <p14:tracePt t="31802" x="4530725" y="2516188"/>
          <p14:tracePt t="31814" x="4543425" y="2527300"/>
          <p14:tracePt t="31840" x="4556125" y="2527300"/>
          <p14:tracePt t="31851" x="4581525" y="2540000"/>
          <p14:tracePt t="31864" x="4606925" y="2552700"/>
          <p14:tracePt t="31877" x="4643438" y="2565400"/>
          <p14:tracePt t="31890" x="4681538" y="2565400"/>
          <p14:tracePt t="31904" x="4719638" y="2565400"/>
          <p14:tracePt t="31921" x="4756150" y="2578100"/>
          <p14:tracePt t="31938" x="4768850" y="2578100"/>
          <p14:tracePt t="31954" x="4794250" y="2578100"/>
          <p14:tracePt t="31971" x="4806950" y="2578100"/>
          <p14:tracePt t="32051" x="4819650" y="2578100"/>
          <p14:tracePt t="32063" x="4832350" y="2578100"/>
          <p14:tracePt t="32162" x="4819650" y="2578100"/>
          <p14:tracePt t="32176" x="4794250" y="2578100"/>
          <p14:tracePt t="32191" x="4706938" y="2590800"/>
          <p14:tracePt t="32201" x="4619625" y="2590800"/>
          <p14:tracePt t="32213" x="4556125" y="2590800"/>
          <p14:tracePt t="32225" x="4530725" y="2590800"/>
          <p14:tracePt t="32242" x="4518025" y="2590800"/>
          <p14:tracePt t="32300" x="4543425" y="2590800"/>
          <p14:tracePt t="32312" x="4630738" y="2578100"/>
          <p14:tracePt t="32325" x="4732338" y="2565400"/>
          <p14:tracePt t="32339" x="4794250" y="2552700"/>
          <p14:tracePt t="32356" x="4832350" y="2552700"/>
          <p14:tracePt t="32373" x="4843463" y="2552700"/>
          <p14:tracePt t="32450" x="4832350" y="2552700"/>
          <p14:tracePt t="32524" x="4843463" y="2552700"/>
          <p14:tracePt t="32538" x="4856163" y="2552700"/>
          <p14:tracePt t="32549" x="4868863" y="2552700"/>
          <p14:tracePt t="32736" x="4868863" y="2540000"/>
          <p14:tracePt t="32848" x="4843463" y="2540000"/>
          <p14:tracePt t="32860" x="4819650" y="2552700"/>
          <p14:tracePt t="32948" x="4832350" y="2552700"/>
          <p14:tracePt t="32961" x="4843463" y="2552700"/>
          <p14:tracePt t="32973" x="4856163" y="2552700"/>
          <p14:tracePt t="33707" x="4868863" y="2552700"/>
          <p14:tracePt t="33720" x="4881563" y="2552700"/>
          <p14:tracePt t="33733" x="4906963" y="2552700"/>
          <p14:tracePt t="33748" x="4919663" y="2552700"/>
          <p14:tracePt t="33761" x="4932363" y="2552700"/>
          <p14:tracePt t="33778" x="4945063" y="2552700"/>
          <p14:tracePt t="33798" x="4956175" y="2552700"/>
          <p14:tracePt t="34331" x="4932363" y="2552700"/>
          <p14:tracePt t="34343" x="4819650" y="2552700"/>
          <p14:tracePt t="34356" x="4668838" y="2552700"/>
          <p14:tracePt t="34368" x="4530725" y="2552700"/>
          <p14:tracePt t="34383" x="4330700" y="2552700"/>
          <p14:tracePt t="34397" x="4081463" y="2540000"/>
          <p14:tracePt t="34414" x="3943350" y="2527300"/>
          <p14:tracePt t="34431" x="3830638" y="2516188"/>
          <p14:tracePt t="34447" x="3654425" y="2478088"/>
          <p14:tracePt t="34464" x="3579813" y="2452688"/>
          <p14:tracePt t="34481" x="3505200" y="2414588"/>
          <p14:tracePt t="34497" x="3429000" y="2390775"/>
          <p14:tracePt t="34514" x="3405188" y="2378075"/>
          <p14:tracePt t="34531" x="3379788" y="2352675"/>
          <p14:tracePt t="34547" x="3305175" y="2314575"/>
          <p14:tracePt t="34565" x="3279775" y="2290763"/>
          <p14:tracePt t="34581" x="3254375" y="2278063"/>
          <p14:tracePt t="34598" x="3228975" y="2278063"/>
          <p14:tracePt t="34615" x="3205163" y="2278063"/>
          <p14:tracePt t="34631" x="3167063" y="2265363"/>
          <p14:tracePt t="34648" x="3141663" y="2252663"/>
          <p14:tracePt t="34665" x="3103563" y="2252663"/>
          <p14:tracePt t="34681" x="3003550" y="2227263"/>
          <p14:tracePt t="34698" x="2967038" y="2214563"/>
          <p14:tracePt t="34716" x="2954338" y="2201863"/>
          <p14:tracePt t="34732" x="2941638" y="2201863"/>
          <p14:tracePt t="34804" x="2928938" y="2201863"/>
          <p14:tracePt t="35240" x="2992438" y="2214563"/>
          <p14:tracePt t="35252" x="3054350" y="2227263"/>
          <p14:tracePt t="35265" x="3128963" y="2265363"/>
          <p14:tracePt t="35278" x="3192463" y="2290763"/>
          <p14:tracePt t="35291" x="3228975" y="2314575"/>
          <p14:tracePt t="35304" x="3267075" y="2314575"/>
          <p14:tracePt t="35317" x="3305175" y="2327275"/>
          <p14:tracePt t="35333" x="3328988" y="2339975"/>
          <p14:tracePt t="35350" x="3354388" y="2339975"/>
          <p14:tracePt t="35366" x="3367088" y="2352675"/>
          <p14:tracePt t="35383" x="3367088" y="2365375"/>
          <p14:tracePt t="35438" x="3341688" y="2378075"/>
          <p14:tracePt t="35451" x="3328988" y="2378075"/>
          <p14:tracePt t="35463" x="3317875" y="2378075"/>
          <p14:tracePt t="35476" x="3279775" y="2378075"/>
          <p14:tracePt t="35489" x="3228975" y="2378075"/>
          <p14:tracePt t="35502" x="3116263" y="2378075"/>
          <p14:tracePt t="35517" x="3016250" y="2365375"/>
          <p14:tracePt t="35534" x="2928938" y="2352675"/>
          <p14:tracePt t="35550" x="2867025" y="2327275"/>
          <p14:tracePt t="35567" x="2803525" y="2290763"/>
          <p14:tracePt t="35584" x="2778125" y="2278063"/>
          <p14:tracePt t="35601" x="2778125" y="2265363"/>
          <p14:tracePt t="35663" x="2778125" y="2252663"/>
          <p14:tracePt t="35713" x="2790825" y="2252663"/>
          <p14:tracePt t="35726" x="2803525" y="2252663"/>
          <p14:tracePt t="35738" x="2803525" y="2239963"/>
          <p14:tracePt t="35750" x="2828925" y="2239963"/>
          <p14:tracePt t="35763" x="2879725" y="2239963"/>
          <p14:tracePt t="35776" x="2928938" y="2239963"/>
          <p14:tracePt t="35789" x="3003550" y="2239963"/>
          <p14:tracePt t="35802" x="3041650" y="2239963"/>
          <p14:tracePt t="35819" x="3079750" y="2239963"/>
          <p14:tracePt t="35837" x="3103563" y="2239963"/>
          <p14:tracePt t="35853" x="3141663" y="2252663"/>
          <p14:tracePt t="35870" x="3141663" y="2265363"/>
          <p14:tracePt t="35925" x="3141663" y="2278063"/>
          <p14:tracePt t="35951" x="3141663" y="2290763"/>
          <p14:tracePt t="35962" x="3128963" y="2290763"/>
          <p14:tracePt t="35976" x="3116263" y="2290763"/>
          <p14:tracePt t="35990" x="3103563" y="2290763"/>
          <p14:tracePt t="36004" x="3079750" y="2290763"/>
          <p14:tracePt t="36019" x="3054350" y="2290763"/>
          <p14:tracePt t="36036" x="3041650" y="2290763"/>
          <p14:tracePt t="36111" x="3067050" y="2290763"/>
          <p14:tracePt t="36137" x="3079750" y="2290763"/>
          <p14:tracePt t="36149" x="3092450" y="2290763"/>
          <p14:tracePt t="36162" x="3103563" y="2290763"/>
          <p14:tracePt t="36261" x="3092450" y="2290763"/>
          <p14:tracePt t="36274" x="3067050" y="2290763"/>
          <p14:tracePt t="36290" x="3028950" y="2290763"/>
          <p14:tracePt t="36299" x="2979738" y="2290763"/>
          <p14:tracePt t="36311" x="2954338" y="2290763"/>
          <p14:tracePt t="36324" x="2941638" y="2290763"/>
          <p14:tracePt t="36338" x="2928938" y="2290763"/>
          <p14:tracePt t="36398" x="2941638" y="2290763"/>
          <p14:tracePt t="36412" x="2967038" y="2290763"/>
          <p14:tracePt t="36424" x="3003550" y="2290763"/>
          <p14:tracePt t="36435" x="3028950" y="2290763"/>
          <p14:tracePt t="36448" x="3041650" y="2290763"/>
          <p14:tracePt t="36461" x="3067050" y="2290763"/>
          <p14:tracePt t="36475" x="3092450" y="2290763"/>
          <p14:tracePt t="36489" x="3116263" y="2290763"/>
          <p14:tracePt t="36523" x="3116263" y="2303463"/>
          <p14:tracePt t="36585" x="3103563" y="2303463"/>
          <p14:tracePt t="36597" x="3067050" y="2303463"/>
          <p14:tracePt t="36610" x="3003550" y="2303463"/>
          <p14:tracePt t="36625" x="2941638" y="2303463"/>
          <p14:tracePt t="36639" x="2903538" y="2303463"/>
          <p14:tracePt t="36656" x="2890838" y="2303463"/>
          <p14:tracePt t="36673" x="2890838" y="2314575"/>
          <p14:tracePt t="36746" x="2903538" y="2314575"/>
          <p14:tracePt t="36759" x="2916238" y="2314575"/>
          <p14:tracePt t="36776" x="2941638" y="2314575"/>
          <p14:tracePt t="36785" x="2967038" y="2314575"/>
          <p14:tracePt t="36797" x="2992438" y="2314575"/>
          <p14:tracePt t="36810" x="3016250" y="2314575"/>
          <p14:tracePt t="36826" x="3041650" y="2314575"/>
          <p14:tracePt t="36840" x="3054350" y="2314575"/>
          <p14:tracePt t="36857" x="3079750" y="2314575"/>
          <p14:tracePt t="36873" x="3092450" y="2314575"/>
          <p14:tracePt t="36909" x="3092450" y="2327275"/>
          <p14:tracePt t="36971" x="3079750" y="2327275"/>
          <p14:tracePt t="36984" x="3067050" y="2327275"/>
          <p14:tracePt t="36997" x="3054350" y="2327275"/>
          <p14:tracePt t="37011" x="3041650" y="2327275"/>
          <p14:tracePt t="37024" x="3028950" y="2327275"/>
          <p14:tracePt t="37170" x="3041650" y="2327275"/>
          <p14:tracePt t="37233" x="3054350" y="2327275"/>
          <p14:tracePt t="37270" x="3067050" y="2327275"/>
          <p14:tracePt t="37296" x="3092450" y="2327275"/>
          <p14:tracePt t="37319" x="3116263" y="2327275"/>
          <p14:tracePt t="37333" x="3141663" y="2327275"/>
          <p14:tracePt t="37344" x="3167063" y="2327275"/>
          <p14:tracePt t="37361" x="3192463" y="2327275"/>
          <p14:tracePt t="37370" x="3205163" y="2327275"/>
          <p14:tracePt t="37457" x="3167063" y="2327275"/>
          <p14:tracePt t="37469" x="3128963" y="2327275"/>
          <p14:tracePt t="37483" x="3103563" y="2327275"/>
          <p14:tracePt t="37496" x="3067050" y="2303463"/>
          <p14:tracePt t="37509" x="3028950" y="2278063"/>
          <p14:tracePt t="37526" x="2941638" y="2239963"/>
          <p14:tracePt t="37543" x="2803525" y="2201863"/>
          <p14:tracePt t="37559" x="2565400" y="2165350"/>
          <p14:tracePt t="37576" x="2503488" y="2152650"/>
          <p14:tracePt t="37593" x="2478088" y="2152650"/>
          <p14:tracePt t="37681" x="2490788" y="2139950"/>
          <p14:tracePt t="37695" x="2516188" y="2139950"/>
          <p14:tracePt t="37706" x="2578100" y="2139950"/>
          <p14:tracePt t="37718" x="2654300" y="2139950"/>
          <p14:tracePt t="37732" x="2716213" y="2152650"/>
          <p14:tracePt t="37746" x="2778125" y="2152650"/>
          <p14:tracePt t="37760" x="2816225" y="2165350"/>
          <p14:tracePt t="37777" x="2854325" y="2178050"/>
          <p14:tracePt t="37794" x="2890838" y="2190750"/>
          <p14:tracePt t="37811" x="3028950" y="2214563"/>
          <p14:tracePt t="37827" x="3103563" y="2227263"/>
          <p14:tracePt t="37844" x="3141663" y="2239963"/>
          <p14:tracePt t="37861" x="3179763" y="2265363"/>
          <p14:tracePt t="37878" x="3192463" y="2265363"/>
          <p14:tracePt t="37897" x="3205163" y="2265363"/>
          <p14:tracePt t="37921" x="3205163" y="2278063"/>
          <p14:tracePt t="37941" x="3179763" y="2278063"/>
          <p14:tracePt t="37955" x="3116263" y="2278063"/>
          <p14:tracePt t="37968" x="3054350" y="2278063"/>
          <p14:tracePt t="37980" x="2992438" y="2278063"/>
          <p14:tracePt t="37993" x="2928938" y="2278063"/>
          <p14:tracePt t="38010" x="2890838" y="2278063"/>
          <p14:tracePt t="38027" x="2841625" y="2290763"/>
          <p14:tracePt t="38043" x="2754313" y="2303463"/>
          <p14:tracePt t="38060" x="2741613" y="2314575"/>
          <p14:tracePt t="38103" x="2754313" y="2314575"/>
          <p14:tracePt t="38117" x="2767013" y="2314575"/>
          <p14:tracePt t="38129" x="2778125" y="2314575"/>
          <p14:tracePt t="38142" x="2803525" y="2314575"/>
          <p14:tracePt t="38166" x="2816225" y="2314575"/>
          <p14:tracePt t="38179" x="2841625" y="2314575"/>
          <p14:tracePt t="38191" x="2867025" y="2314575"/>
          <p14:tracePt t="38204" x="2890838" y="2314575"/>
          <p14:tracePt t="38217" x="2916238" y="2314575"/>
          <p14:tracePt t="38230" x="2941638" y="2314575"/>
          <p14:tracePt t="38244" x="2967038" y="2314575"/>
          <p14:tracePt t="38316" x="2954338" y="2314575"/>
          <p14:tracePt t="38331" x="2941638" y="2314575"/>
          <p14:tracePt t="38341" x="2916238" y="2314575"/>
          <p14:tracePt t="38367" x="2903538" y="2314575"/>
          <p14:tracePt t="38478" x="2916238" y="2314575"/>
          <p14:tracePt t="38491" x="2941638" y="2314575"/>
          <p14:tracePt t="38504" x="2979738" y="2314575"/>
          <p14:tracePt t="38516" x="3003550" y="2314575"/>
          <p14:tracePt t="38529" x="3028950" y="2314575"/>
          <p14:tracePt t="38547" x="3041650" y="2314575"/>
          <p14:tracePt t="38566" x="3054350" y="2314575"/>
          <p14:tracePt t="38628" x="3041650" y="2314575"/>
          <p14:tracePt t="38640" x="3016250" y="2314575"/>
          <p14:tracePt t="38654" x="2979738" y="2314575"/>
          <p14:tracePt t="38667" x="2967038" y="2314575"/>
          <p14:tracePt t="38679" x="2941638" y="2314575"/>
          <p14:tracePt t="38696" x="2928938" y="2314575"/>
          <p14:tracePt t="38764" x="2954338" y="2314575"/>
          <p14:tracePt t="38778" x="2979738" y="2314575"/>
          <p14:tracePt t="38789" x="3016250" y="2314575"/>
          <p14:tracePt t="38802" x="3054350" y="2314575"/>
          <p14:tracePt t="38817" x="3079750" y="2314575"/>
          <p14:tracePt t="38831" x="3092450" y="2314575"/>
          <p14:tracePt t="38848" x="3103563" y="2314575"/>
          <p14:tracePt t="38902" x="3079750" y="2314575"/>
          <p14:tracePt t="38917" x="3028950" y="2314575"/>
          <p14:tracePt t="38928" x="2967038" y="2314575"/>
          <p14:tracePt t="38940" x="2890838" y="2314575"/>
          <p14:tracePt t="38951" x="2854325" y="2314575"/>
          <p14:tracePt t="38968" x="2828925" y="2314575"/>
          <p14:tracePt t="38982" x="2803525" y="2314575"/>
          <p14:tracePt t="39027" x="2816225" y="2314575"/>
          <p14:tracePt t="39039" x="2828925" y="2314575"/>
          <p14:tracePt t="39064" x="2854325" y="2314575"/>
          <p14:tracePt t="39088" x="2867025" y="2314575"/>
          <p14:tracePt t="39263" x="2903538" y="2314575"/>
          <p14:tracePt t="39276" x="2941638" y="2314575"/>
          <p14:tracePt t="39289" x="2979738" y="2314575"/>
          <p14:tracePt t="39303" x="3003550" y="2314575"/>
          <p14:tracePt t="39316" x="3041650" y="2314575"/>
          <p14:tracePt t="39333" x="3079750" y="2314575"/>
          <p14:tracePt t="39350" x="3116263" y="2314575"/>
          <p14:tracePt t="39367" x="3228975" y="2327275"/>
          <p14:tracePt t="39383" x="3241675" y="2327275"/>
          <p14:tracePt t="39403" x="3254375" y="2327275"/>
          <p14:tracePt t="39438" x="3228975" y="2327275"/>
          <p14:tracePt t="39452" x="3192463" y="2327275"/>
          <p14:tracePt t="39462" x="3154363" y="2327275"/>
          <p14:tracePt t="39475" x="3128963" y="2327275"/>
          <p14:tracePt t="39487" x="3079750" y="2327275"/>
          <p14:tracePt t="39504" x="2979738" y="2327275"/>
          <p14:tracePt t="39517" x="2803525" y="2327275"/>
          <p14:tracePt t="39534" x="2654300" y="2303463"/>
          <p14:tracePt t="39550" x="2554288" y="2303463"/>
          <p14:tracePt t="39567" x="2478088" y="2303463"/>
          <p14:tracePt t="39624" x="2478088" y="2290763"/>
          <p14:tracePt t="39637" x="2490788" y="2278063"/>
          <p14:tracePt t="39653" x="2516188" y="2278063"/>
          <p14:tracePt t="39662" x="2578100" y="2265363"/>
          <p14:tracePt t="39675" x="2678113" y="2252663"/>
          <p14:tracePt t="39688" x="2778125" y="2239963"/>
          <p14:tracePt t="39701" x="2854325" y="2227263"/>
          <p14:tracePt t="39718" x="2903538" y="2214563"/>
          <p14:tracePt t="39736" x="2928938" y="2201863"/>
          <p14:tracePt t="39751" x="2941638" y="2190750"/>
          <p14:tracePt t="39811" x="2941638" y="2201863"/>
          <p14:tracePt t="39836" x="2941638" y="2214563"/>
          <p14:tracePt t="39961" x="2954338" y="2214563"/>
          <p14:tracePt t="40148" x="2967038" y="2214563"/>
          <p14:tracePt t="40160" x="2967038" y="2227263"/>
          <p14:tracePt t="40173" x="2979738" y="2227263"/>
          <p14:tracePt t="40190" x="2992438" y="2239963"/>
          <p14:tracePt t="40203" x="3003550" y="2239963"/>
          <p14:tracePt t="40220" x="3028950" y="2239963"/>
          <p14:tracePt t="40237" x="3067050" y="2239963"/>
          <p14:tracePt t="40253" x="3079750" y="2239963"/>
          <p14:tracePt t="40271" x="3092450" y="2239963"/>
          <p14:tracePt t="40287" x="3092450" y="2252663"/>
          <p14:tracePt t="40397" x="3079750" y="2252663"/>
          <p14:tracePt t="40410" x="3054350" y="2252663"/>
          <p14:tracePt t="40423" x="3028950" y="2252663"/>
          <p14:tracePt t="40434" x="2979738" y="2252663"/>
          <p14:tracePt t="40446" x="2941638" y="2252663"/>
          <p14:tracePt t="40461" x="2903538" y="2252663"/>
          <p14:tracePt t="40474" x="2854325" y="2252663"/>
          <p14:tracePt t="40488" x="2767013" y="2252663"/>
          <p14:tracePt t="40504" x="2703513" y="2252663"/>
          <p14:tracePt t="40522" x="2667000" y="2252663"/>
          <p14:tracePt t="40538" x="2654300" y="2252663"/>
          <p14:tracePt t="40555" x="2667000" y="2252663"/>
          <p14:tracePt t="40571" x="2703513" y="2252663"/>
          <p14:tracePt t="40588" x="2767013" y="2252663"/>
          <p14:tracePt t="40605" x="2803525" y="2252663"/>
          <p14:tracePt t="40621" x="2841625" y="2252663"/>
          <p14:tracePt t="40638" x="2928938" y="2252663"/>
          <p14:tracePt t="40655" x="2967038" y="2252663"/>
          <p14:tracePt t="40671" x="2979738" y="2252663"/>
          <p14:tracePt t="41032" x="2967038" y="2252663"/>
          <p14:tracePt t="41729" x="3016250" y="2252663"/>
          <p14:tracePt t="41745" x="3079750" y="2265363"/>
          <p14:tracePt t="41754" x="3141663" y="2290763"/>
          <p14:tracePt t="41767" x="3192463" y="2303463"/>
          <p14:tracePt t="41780" x="3254375" y="2314575"/>
          <p14:tracePt t="41796" x="3341688" y="2327275"/>
          <p14:tracePt t="41810" x="3517900" y="2339975"/>
          <p14:tracePt t="41826" x="3705225" y="2365375"/>
          <p14:tracePt t="41843" x="3905250" y="2414588"/>
          <p14:tracePt t="41860" x="4468813" y="2540000"/>
          <p14:tracePt t="41877" x="4719638" y="2616200"/>
          <p14:tracePt t="41893" x="5032375" y="2703513"/>
          <p14:tracePt t="41910" x="5245100" y="2728913"/>
          <p14:tracePt t="41927" x="5432425" y="2752725"/>
          <p14:tracePt t="41943" x="5645150" y="2790825"/>
          <p14:tracePt t="41960" x="5695950" y="2790825"/>
          <p14:tracePt t="41978" x="5745163" y="2790825"/>
          <p14:tracePt t="41994" x="5757863" y="2790825"/>
          <p14:tracePt t="42010" x="5770563" y="2790825"/>
          <p14:tracePt t="42053" x="5770563" y="2803525"/>
          <p14:tracePt t="42128" x="5757863" y="2803525"/>
          <p14:tracePt t="42141" x="5732463" y="2803525"/>
          <p14:tracePt t="42152" x="5695950" y="2803525"/>
          <p14:tracePt t="42167" x="5619750" y="2790825"/>
          <p14:tracePt t="42181" x="5519738" y="2765425"/>
          <p14:tracePt t="42194" x="5432425" y="2740025"/>
          <p14:tracePt t="42211" x="5370513" y="2740025"/>
          <p14:tracePt t="42228" x="5319713" y="2716213"/>
          <p14:tracePt t="42245" x="5232400" y="2678113"/>
          <p14:tracePt t="42262" x="5194300" y="2665413"/>
          <p14:tracePt t="42278" x="5145088" y="2652713"/>
          <p14:tracePt t="42294" x="5094288" y="2627313"/>
          <p14:tracePt t="42390" x="5106988" y="2627313"/>
          <p14:tracePt t="42402" x="5119688" y="2627313"/>
          <p14:tracePt t="42527" x="5068888" y="2616200"/>
          <p14:tracePt t="42539" x="5032375" y="2616200"/>
          <p14:tracePt t="42552" x="4994275" y="2603500"/>
          <p14:tracePt t="42566" x="4932363" y="2590800"/>
          <p14:tracePt t="42579" x="4881563" y="2590800"/>
          <p14:tracePt t="42596" x="4794250" y="2578100"/>
          <p14:tracePt t="42614" x="4743450" y="2578100"/>
          <p14:tracePt t="42630" x="4706938" y="2578100"/>
          <p14:tracePt t="42713" x="4719638" y="2578100"/>
          <p14:tracePt t="42726" x="4732338" y="2578100"/>
          <p14:tracePt t="42739" x="4743450" y="2578100"/>
          <p14:tracePt t="42763" x="4756150" y="2578100"/>
          <p14:tracePt t="42775" x="4768850" y="2578100"/>
          <p14:tracePt t="42787" x="4781550" y="2578100"/>
          <p14:tracePt t="42801" x="4819650" y="2578100"/>
          <p14:tracePt t="42814" x="4843463" y="2578100"/>
          <p14:tracePt t="42829" x="4881563" y="2578100"/>
          <p14:tracePt t="42846" x="4945063" y="2578100"/>
          <p14:tracePt t="42862" x="5032375" y="2578100"/>
          <p14:tracePt t="42879" x="5157788" y="2578100"/>
          <p14:tracePt t="42896" x="5194300" y="2578100"/>
          <p14:tracePt t="42913" x="5207000" y="2578100"/>
          <p14:tracePt t="43012" x="5170488" y="2578100"/>
          <p14:tracePt t="43024" x="5106988" y="2578100"/>
          <p14:tracePt t="43038" x="5057775" y="2578100"/>
          <p14:tracePt t="43051" x="4994275" y="2578100"/>
          <p14:tracePt t="43063" x="4956175" y="2578100"/>
          <p14:tracePt t="43080" x="4945063" y="2578100"/>
          <p14:tracePt t="43097" x="4919663" y="2578100"/>
          <p14:tracePt t="43224" x="4932363" y="2578100"/>
          <p14:tracePt t="43238" x="4945063" y="2578100"/>
          <p14:tracePt t="43251" x="4968875" y="2578100"/>
          <p14:tracePt t="43262" x="5006975" y="2578100"/>
          <p14:tracePt t="43273" x="5045075" y="2578100"/>
          <p14:tracePt t="43286" x="5057775" y="2578100"/>
          <p14:tracePt t="43300" x="5068888" y="2578100"/>
          <p14:tracePt t="43324" x="5081588" y="2578100"/>
          <p14:tracePt t="43360" x="5068888" y="2578100"/>
          <p14:tracePt t="43373" x="5045075" y="2578100"/>
          <p14:tracePt t="43386" x="5006975" y="2578100"/>
          <p14:tracePt t="43399" x="4968875" y="2578100"/>
          <p14:tracePt t="43410" x="4945063" y="2578100"/>
          <p14:tracePt t="43423" x="4906963" y="2578100"/>
          <p14:tracePt t="43435" x="4894263" y="2578100"/>
          <p14:tracePt t="43450" x="4868863" y="2578100"/>
          <p14:tracePt t="43472" x="4856163" y="2578100"/>
          <p14:tracePt t="43560" x="4868863" y="2578100"/>
          <p14:tracePt t="43574" x="4881563" y="2578100"/>
          <p14:tracePt t="43585" x="4894263" y="2578100"/>
          <p14:tracePt t="43597" x="4906963" y="2578100"/>
          <p14:tracePt t="44232" x="4881563" y="2578100"/>
          <p14:tracePt t="44245" x="4832350" y="2578100"/>
          <p14:tracePt t="44258" x="4719638" y="2552700"/>
          <p14:tracePt t="44273" x="4530725" y="2540000"/>
          <p14:tracePt t="44286" x="4368800" y="2527300"/>
          <p14:tracePt t="44303" x="4217988" y="2503488"/>
          <p14:tracePt t="44320" x="4030663" y="2490788"/>
          <p14:tracePt t="44336" x="3654425" y="2465388"/>
          <p14:tracePt t="44353" x="3541713" y="2452688"/>
          <p14:tracePt t="44370" x="3492500" y="2452688"/>
          <p14:tracePt t="44386" x="3441700" y="2439988"/>
          <p14:tracePt t="44403" x="3417888" y="2439988"/>
          <p14:tracePt t="44421" x="3405188" y="2427288"/>
          <p14:tracePt t="44436" x="3367088" y="2414588"/>
          <p14:tracePt t="44453" x="3341688" y="2414588"/>
          <p14:tracePt t="44470" x="3317875" y="2414588"/>
          <p14:tracePt t="44487" x="3216275" y="2403475"/>
          <p14:tracePt t="44504" x="3154363" y="2390775"/>
          <p14:tracePt t="44521" x="3116263" y="2378075"/>
          <p14:tracePt t="44537" x="3028950" y="2352675"/>
          <p14:tracePt t="44554" x="3003550" y="2339975"/>
          <p14:tracePt t="44570" x="2979738" y="2327275"/>
          <p14:tracePt t="44587" x="2928938" y="2303463"/>
          <p14:tracePt t="44682" x="2928938" y="2290763"/>
          <p14:tracePt t="44756" x="2928938" y="2278063"/>
          <p14:tracePt t="44768" x="2928938" y="2265363"/>
          <p14:tracePt t="44781" x="2928938" y="2252663"/>
          <p14:tracePt t="44794" x="2916238" y="2239963"/>
          <p14:tracePt t="44807" x="2916238" y="2227263"/>
          <p14:tracePt t="44843" x="2916238" y="2214563"/>
          <p14:tracePt t="45229" x="2916238" y="2227263"/>
          <p14:tracePt t="45267" x="2916238" y="2239963"/>
          <p14:tracePt t="45317" x="2916238" y="2252663"/>
          <p14:tracePt t="45354" x="2916238" y="2265363"/>
          <p14:tracePt t="45366" x="2916238" y="2278063"/>
          <p14:tracePt t="45392" x="2916238" y="2290763"/>
          <p14:tracePt t="45428" x="2916238" y="2303463"/>
          <p14:tracePt t="45516" x="2916238" y="2314575"/>
          <p14:tracePt t="45553" x="2916238" y="2327275"/>
          <p14:tracePt t="45591" x="2916238" y="2339975"/>
          <p14:tracePt t="45940" x="2916238" y="2327275"/>
          <p14:tracePt t="46711" x="2941638" y="2327275"/>
          <p14:tracePt t="46724" x="2967038" y="2327275"/>
          <p14:tracePt t="46737" x="3028950" y="2327275"/>
          <p14:tracePt t="46749" x="3167063" y="2339975"/>
          <p14:tracePt t="46765" x="3279775" y="2352675"/>
          <p14:tracePt t="46779" x="3379788" y="2378075"/>
          <p14:tracePt t="46796" x="3530600" y="2390775"/>
          <p14:tracePt t="46812" x="4005263" y="2427288"/>
          <p14:tracePt t="46830" x="4181475" y="2452688"/>
          <p14:tracePt t="46846" x="4330700" y="2465388"/>
          <p14:tracePt t="46863" x="4681538" y="2503488"/>
          <p14:tracePt t="46880" x="4806950" y="2503488"/>
          <p14:tracePt t="46897" x="4894263" y="2527300"/>
          <p14:tracePt t="46913" x="4994275" y="2565400"/>
          <p14:tracePt t="46930" x="5019675" y="2578100"/>
          <p14:tracePt t="46947" x="5045075" y="2578100"/>
          <p14:tracePt t="46962" x="5057775" y="2578100"/>
          <p14:tracePt t="46979" x="5057775" y="2590800"/>
          <p14:tracePt t="47071" x="5068888" y="2590800"/>
          <p14:tracePt t="47086" x="5081588" y="2590800"/>
          <p14:tracePt t="47099" x="5094288" y="2590800"/>
          <p14:tracePt t="47110" x="5106988" y="2590800"/>
          <p14:tracePt t="47123" x="5119688" y="2590800"/>
          <p14:tracePt t="47446" x="5106988" y="2590800"/>
          <p14:tracePt t="50261" x="5094288" y="2590800"/>
          <p14:tracePt t="50274" x="5068888" y="2603500"/>
          <p14:tracePt t="50286" x="5057775" y="2627313"/>
          <p14:tracePt t="50298" x="5032375" y="2652713"/>
          <p14:tracePt t="50313" x="5019675" y="2678113"/>
          <p14:tracePt t="50326" x="4994275" y="2728913"/>
          <p14:tracePt t="50343" x="4968875" y="2840038"/>
          <p14:tracePt t="50360" x="4945063" y="2928938"/>
          <p14:tracePt t="50377" x="4906963" y="3065463"/>
          <p14:tracePt t="50394" x="4881563" y="3103563"/>
          <p14:tracePt t="50411" x="4881563" y="3141663"/>
          <p14:tracePt t="50427" x="4868863" y="3254375"/>
          <p14:tracePt t="50444" x="4856163" y="3316288"/>
          <p14:tracePt t="50460" x="4856163" y="3367088"/>
          <p14:tracePt t="50477" x="4843463" y="3441700"/>
          <p14:tracePt t="50499" x="4843463" y="3454400"/>
          <p14:tracePt t="51170" x="4843463" y="3467100"/>
          <p14:tracePt t="54955" x="4832350" y="3467100"/>
          <p14:tracePt t="54968" x="4819650" y="3467100"/>
          <p14:tracePt t="54980" x="4806950" y="3467100"/>
          <p14:tracePt t="54993" x="4794250" y="3467100"/>
          <p14:tracePt t="55005" x="4781550" y="3467100"/>
          <p14:tracePt t="55030" x="4768850" y="3467100"/>
          <p14:tracePt t="55054" x="4756150" y="3467100"/>
          <p14:tracePt t="55067" x="4743450" y="3479800"/>
          <p14:tracePt t="55091" x="4732338" y="3479800"/>
          <p14:tracePt t="55103" x="4719638" y="3490913"/>
          <p14:tracePt t="55117" x="4706938" y="3490913"/>
          <p14:tracePt t="55129" x="4681538" y="3490913"/>
          <p14:tracePt t="55154" x="4668838" y="3503613"/>
          <p14:tracePt t="55230" x="4668838" y="3516313"/>
          <p14:tracePt t="55242" x="4668838" y="3529013"/>
          <p14:tracePt t="55254" x="4668838" y="3541713"/>
          <p14:tracePt t="55267" x="4668838" y="3554413"/>
          <p14:tracePt t="55282" x="4668838" y="3590925"/>
          <p14:tracePt t="55296" x="4668838" y="3629025"/>
          <p14:tracePt t="55313" x="4668838" y="3654425"/>
          <p14:tracePt t="55330" x="4706938" y="3703638"/>
          <p14:tracePt t="55346" x="4756150" y="3792538"/>
          <p14:tracePt t="55364" x="4794250" y="3841750"/>
          <p14:tracePt t="55379" x="4819650" y="3905250"/>
          <p14:tracePt t="55396" x="4868863" y="4029075"/>
          <p14:tracePt t="55413" x="4894263" y="4054475"/>
          <p14:tracePt t="55430" x="4894263" y="4067175"/>
          <p14:tracePt t="55446" x="4906963" y="4079875"/>
          <p14:tracePt t="56001" x="4919663" y="4079875"/>
          <p14:tracePt t="56018" x="4932363" y="4079875"/>
          <p14:tracePt t="56026" x="4968875" y="4079875"/>
          <p14:tracePt t="56040" x="4994275" y="4079875"/>
          <p14:tracePt t="56052" x="5045075" y="4092575"/>
          <p14:tracePt t="56066" x="5106988" y="4105275"/>
          <p14:tracePt t="56083" x="5145088" y="4105275"/>
          <p14:tracePt t="56099" x="5194300" y="4117975"/>
          <p14:tracePt t="56116" x="5257800" y="4117975"/>
          <p14:tracePt t="56133" x="5281613" y="4117975"/>
          <p14:tracePt t="56150" x="5307013" y="4117975"/>
          <p14:tracePt t="56166" x="5370513" y="4129088"/>
          <p14:tracePt t="56183" x="5407025" y="4129088"/>
          <p14:tracePt t="56200" x="5457825" y="4141788"/>
          <p14:tracePt t="56216" x="5519738" y="4154488"/>
          <p14:tracePt t="56233" x="5557838" y="4154488"/>
          <p14:tracePt t="56251" x="5583238" y="4154488"/>
          <p14:tracePt t="56267" x="5607050" y="4154488"/>
          <p14:tracePt t="56283" x="5619750" y="4154488"/>
          <p14:tracePt t="56301" x="5632450" y="4154488"/>
          <p14:tracePt t="56317" x="5657850" y="4179888"/>
          <p14:tracePt t="56334" x="5670550" y="4179888"/>
          <p14:tracePt t="56351" x="5695950" y="4179888"/>
          <p14:tracePt t="56367" x="5719763" y="4205288"/>
          <p14:tracePt t="56383" x="5745163" y="4205288"/>
          <p14:tracePt t="56400" x="5770563" y="4217988"/>
          <p14:tracePt t="56417" x="5832475" y="4241800"/>
          <p14:tracePt t="56434" x="5857875" y="4254500"/>
          <p14:tracePt t="56451" x="5870575" y="4267200"/>
          <p14:tracePt t="56467" x="5895975" y="4279900"/>
          <p14:tracePt t="56500" x="5908675" y="4279900"/>
          <p14:tracePt t="56525" x="5908675" y="4292600"/>
          <p14:tracePt t="56562" x="5921375" y="4292600"/>
          <p14:tracePt t="56961" x="5845175" y="4279900"/>
          <p14:tracePt t="56973" x="5708650" y="4217988"/>
          <p14:tracePt t="56988" x="5545138" y="4154488"/>
          <p14:tracePt t="56998" x="5281613" y="4067175"/>
          <p14:tracePt t="57011" x="4906963" y="3979863"/>
          <p14:tracePt t="57023" x="4668838" y="3916363"/>
          <p14:tracePt t="57038" x="4430713" y="3841750"/>
          <p14:tracePt t="57053" x="4056063" y="3741738"/>
          <p14:tracePt t="57070" x="3779838" y="3667125"/>
          <p14:tracePt t="57086" x="3643313" y="3616325"/>
          <p14:tracePt t="57103" x="3467100" y="3516313"/>
          <p14:tracePt t="57120" x="3392488" y="3441700"/>
          <p14:tracePt t="57137" x="3317875" y="3390900"/>
          <p14:tracePt t="57153" x="3128963" y="3290888"/>
          <p14:tracePt t="57170" x="3054350" y="3254375"/>
          <p14:tracePt t="57187" x="2954338" y="3178175"/>
          <p14:tracePt t="57204" x="2928938" y="3154363"/>
          <p14:tracePt t="57221" x="2903538" y="3128963"/>
          <p14:tracePt t="57237" x="2879725" y="3116263"/>
          <p14:tracePt t="57254" x="2854325" y="3090863"/>
          <p14:tracePt t="57274" x="2841625" y="3078163"/>
          <p14:tracePt t="57287" x="2841625" y="3065463"/>
          <p14:tracePt t="57304" x="2828925" y="3054350"/>
          <p14:tracePt t="57410" x="2828925" y="3041650"/>
          <p14:tracePt t="57434" x="2816225" y="3016250"/>
          <p14:tracePt t="57447" x="2816225" y="2990850"/>
          <p14:tracePt t="57460" x="2816225" y="2978150"/>
          <p14:tracePt t="57474" x="2816225" y="2965450"/>
          <p14:tracePt t="57488" x="2816225" y="2952750"/>
          <p14:tracePt t="57505" x="2816225" y="2941638"/>
          <p14:tracePt t="57521" x="2816225" y="2928938"/>
          <p14:tracePt t="57538" x="2816225" y="2903538"/>
          <p14:tracePt t="57555" x="2828925" y="2878138"/>
          <p14:tracePt t="57575" x="2841625" y="2865438"/>
          <p14:tracePt t="57588" x="2854325" y="2865438"/>
          <p14:tracePt t="57605" x="2867025" y="2865438"/>
          <p14:tracePt t="57624" x="2879725" y="2865438"/>
          <p14:tracePt t="57659" x="2890838" y="2865438"/>
          <p14:tracePt t="57994" x="2890838" y="2840038"/>
          <p14:tracePt t="58009" x="2903538" y="2803525"/>
          <p14:tracePt t="58019" x="2928938" y="2765425"/>
          <p14:tracePt t="58032" x="2954338" y="2728913"/>
          <p14:tracePt t="58045" x="2992438" y="2678113"/>
          <p14:tracePt t="58060" x="3041650" y="2652713"/>
          <p14:tracePt t="58074" x="3079750" y="2616200"/>
          <p14:tracePt t="58090" x="3103563" y="2590800"/>
          <p14:tracePt t="58107" x="3128963" y="2590800"/>
          <p14:tracePt t="58124" x="3154363" y="2565400"/>
          <p14:tracePt t="58156" x="3167063" y="2552700"/>
          <p14:tracePt t="58169" x="3167063" y="2540000"/>
          <p14:tracePt t="58182" x="3167063" y="2527300"/>
          <p14:tracePt t="58194" x="3179763" y="2527300"/>
          <p14:tracePt t="58210" x="3179763" y="2516188"/>
          <p14:tracePt t="58224" x="3179763" y="2503488"/>
          <p14:tracePt t="58241" x="3179763" y="2490788"/>
          <p14:tracePt t="58257" x="3192463" y="2478088"/>
          <p14:tracePt t="59577" x="3179763" y="2478088"/>
          <p14:tracePt t="59589" x="3154363" y="2465388"/>
          <p14:tracePt t="59602" x="3116263" y="2452688"/>
          <p14:tracePt t="59616" x="3092450" y="2452688"/>
          <p14:tracePt t="59630" x="3079750" y="2439988"/>
          <p14:tracePt t="59647" x="3054350" y="2427288"/>
          <p14:tracePt t="59667" x="3041650" y="2403475"/>
          <p14:tracePt t="59680" x="3028950" y="2378075"/>
          <p14:tracePt t="59697" x="3003550" y="2339975"/>
          <p14:tracePt t="59714" x="2992438" y="2314575"/>
          <p14:tracePt t="59730" x="2979738" y="2265363"/>
          <p14:tracePt t="59764" x="2979738" y="2252663"/>
          <p14:tracePt t="59888" x="2979738" y="2239963"/>
          <p14:tracePt t="59975" x="2979738" y="2227263"/>
          <p14:tracePt t="60000" x="2979738" y="2214563"/>
          <p14:tracePt t="60186" x="2992438" y="2214563"/>
          <p14:tracePt t="60224" x="3003550" y="2214563"/>
          <p14:tracePt t="60410" x="3016250" y="2214563"/>
          <p14:tracePt t="61383" x="2992438" y="2239963"/>
          <p14:tracePt t="61395" x="2954338" y="2278063"/>
          <p14:tracePt t="61407" x="2928938" y="2365375"/>
          <p14:tracePt t="61423" x="2916238" y="2465388"/>
          <p14:tracePt t="61437" x="2916238" y="2552700"/>
          <p14:tracePt t="61452" x="2916238" y="2627313"/>
          <p14:tracePt t="61469" x="2916238" y="2678113"/>
          <p14:tracePt t="61486" x="2916238" y="2928938"/>
          <p14:tracePt t="61502" x="2916238" y="3054350"/>
          <p14:tracePt t="61519" x="2916238" y="3190875"/>
          <p14:tracePt t="61536" x="2916238" y="3378200"/>
          <p14:tracePt t="61553" x="2916238" y="3503613"/>
          <p14:tracePt t="61569" x="2954338" y="3654425"/>
          <p14:tracePt t="61586" x="3016250" y="3879850"/>
          <p14:tracePt t="61603" x="3041650" y="3954463"/>
          <p14:tracePt t="61620" x="3092450" y="4041775"/>
          <p14:tracePt t="61636" x="3103563" y="4054475"/>
          <p14:tracePt t="61653" x="3116263" y="4079875"/>
          <p14:tracePt t="61831" x="3141663" y="4092575"/>
          <p14:tracePt t="61843" x="3154363" y="4092575"/>
          <p14:tracePt t="61857" x="3192463" y="4105275"/>
          <p14:tracePt t="61868" x="3317875" y="4117975"/>
          <p14:tracePt t="61880" x="3467100" y="4141788"/>
          <p14:tracePt t="61893" x="3617913" y="4167188"/>
          <p14:tracePt t="61907" x="3930650" y="4241800"/>
          <p14:tracePt t="61921" x="4368800" y="4354513"/>
          <p14:tracePt t="61938" x="4681538" y="4430713"/>
          <p14:tracePt t="61944" x="5132388" y="4492625"/>
          <p14:tracePt t="61957" x="5595938" y="4530725"/>
          <p14:tracePt t="61971" x="5870575" y="4554538"/>
          <p14:tracePt t="61988" x="6208713" y="4554538"/>
          <p14:tracePt t="62004" x="6521450" y="4554538"/>
          <p14:tracePt t="62021" x="6784975" y="4530725"/>
          <p14:tracePt t="62038" x="6846888" y="4518025"/>
          <p14:tracePt t="62055" x="6884988" y="4518025"/>
          <p14:tracePt t="62071" x="6897688" y="4518025"/>
          <p14:tracePt t="62142" x="6846888" y="4518025"/>
          <p14:tracePt t="62440" x="6846888" y="4554538"/>
          <p14:tracePt t="62454" x="6821488" y="4643438"/>
          <p14:tracePt t="62466" x="6808788" y="4792663"/>
          <p14:tracePt t="62479" x="6784975" y="4905375"/>
          <p14:tracePt t="62494" x="6759575" y="5018088"/>
          <p14:tracePt t="62508" x="6721475" y="5130800"/>
          <p14:tracePt t="62524" x="6708775" y="5305425"/>
          <p14:tracePt t="62541" x="6684963" y="5468938"/>
          <p14:tracePt t="62558" x="6659563" y="5707063"/>
          <p14:tracePt t="62575" x="6646863" y="5768975"/>
          <p14:tracePt t="62591" x="6634163" y="5832475"/>
          <p14:tracePt t="62608" x="6634163" y="5868988"/>
          <p14:tracePt t="62625" x="6634163" y="5881688"/>
          <p14:tracePt t="62691" x="6621463" y="5881688"/>
          <p14:tracePt t="62703" x="6608763" y="5881688"/>
          <p14:tracePt t="62715" x="6584950" y="5868988"/>
          <p14:tracePt t="62729" x="6496050" y="5843588"/>
          <p14:tracePt t="62742" x="6421438" y="5794375"/>
          <p14:tracePt t="62759" x="6321425" y="5719763"/>
          <p14:tracePt t="62777" x="6259513" y="5594350"/>
          <p14:tracePt t="62792" x="6121400" y="5343525"/>
          <p14:tracePt t="62809" x="6057900" y="5256213"/>
          <p14:tracePt t="62826" x="6021388" y="5181600"/>
          <p14:tracePt t="62843" x="5983288" y="5030788"/>
          <p14:tracePt t="62859" x="5983288" y="4905375"/>
          <p14:tracePt t="62877" x="5983288" y="4779963"/>
          <p14:tracePt t="62893" x="6008688" y="4579938"/>
          <p14:tracePt t="62909" x="6021388" y="4530725"/>
          <p14:tracePt t="62925" x="6034088" y="4492625"/>
          <p14:tracePt t="62942" x="6034088" y="4479925"/>
          <p14:tracePt t="63150" x="6070600" y="4479925"/>
          <p14:tracePt t="63164" x="6157913" y="4492625"/>
          <p14:tracePt t="63180" x="6370638" y="4518025"/>
          <p14:tracePt t="63189" x="6634163" y="4579938"/>
          <p14:tracePt t="63202" x="7134225" y="4692650"/>
          <p14:tracePt t="63213" x="7610475" y="4779963"/>
          <p14:tracePt t="63228" x="7935913" y="4830763"/>
          <p14:tracePt t="63243" x="8286750" y="4879975"/>
          <p14:tracePt t="63259" x="8650288" y="4918075"/>
          <p14:tracePt t="63276" x="8924925" y="4918075"/>
          <p14:tracePt t="63293" x="8999538" y="4930775"/>
          <p14:tracePt t="63310" x="9024938" y="4930775"/>
          <p14:tracePt t="63326" x="9037638" y="4930775"/>
          <p14:tracePt t="63363" x="9037638" y="4956175"/>
          <p14:tracePt t="63375" x="9012238" y="4968875"/>
          <p14:tracePt t="63387" x="8986838" y="4992688"/>
          <p14:tracePt t="63400" x="8899525" y="5005388"/>
          <p14:tracePt t="63412" x="8686800" y="5043488"/>
          <p14:tracePt t="63427" x="8461375" y="5068888"/>
          <p14:tracePt t="63443" x="8199438" y="5105400"/>
          <p14:tracePt t="63461" x="7761288" y="5105400"/>
          <p14:tracePt t="63477" x="7210425" y="5130800"/>
          <p14:tracePt t="63493" x="6834188" y="5130800"/>
          <p14:tracePt t="63511" x="6546850" y="5118100"/>
          <p14:tracePt t="63527" x="6259513" y="5068888"/>
          <p14:tracePt t="63544" x="6121400" y="5056188"/>
          <p14:tracePt t="63561" x="5957888" y="5056188"/>
          <p14:tracePt t="63577" x="5770563" y="5030788"/>
          <p14:tracePt t="63594" x="5757863" y="5030788"/>
          <p14:tracePt t="63611" x="5745163" y="5030788"/>
          <p14:tracePt t="63674" x="5757863" y="5030788"/>
          <p14:tracePt t="63687" x="5770563" y="5043488"/>
          <p14:tracePt t="63699" x="5770563" y="5081588"/>
          <p14:tracePt t="63716" x="5770563" y="5118100"/>
          <p14:tracePt t="63729" x="5783263" y="5181600"/>
          <p14:tracePt t="63746" x="5795963" y="5305425"/>
          <p14:tracePt t="63763" x="5857875" y="5543550"/>
          <p14:tracePt t="63780" x="5870575" y="5630863"/>
          <p14:tracePt t="63797" x="5870575" y="5681663"/>
          <p14:tracePt t="63812" x="5883275" y="5732463"/>
          <p14:tracePt t="63830" x="5883275" y="5843588"/>
          <p14:tracePt t="63847" x="5883275" y="5881688"/>
          <p14:tracePt t="63863" x="5883275" y="5919788"/>
          <p14:tracePt t="63880" x="5895975" y="5919788"/>
          <p14:tracePt t="63938" x="5908675" y="5907088"/>
          <p14:tracePt t="63949" x="5921375" y="5868988"/>
          <p14:tracePt t="63960" x="5932488" y="5843588"/>
          <p14:tracePt t="63973" x="5957888" y="5819775"/>
          <p14:tracePt t="63986" x="5970588" y="5781675"/>
          <p14:tracePt t="64000" x="6008688" y="5707063"/>
          <p14:tracePt t="64014" x="6070600" y="5594350"/>
          <p14:tracePt t="64030" x="6157913" y="5494338"/>
          <p14:tracePt t="64048" x="6308725" y="5368925"/>
          <p14:tracePt t="64064" x="6572250" y="5268913"/>
          <p14:tracePt t="64081" x="6659563" y="5243513"/>
          <p14:tracePt t="64098" x="6746875" y="5218113"/>
          <p14:tracePt t="64114" x="6910388" y="5194300"/>
          <p14:tracePt t="64131" x="7034213" y="5194300"/>
          <p14:tracePt t="64148" x="7146925" y="5194300"/>
          <p14:tracePt t="64164" x="7259638" y="5181600"/>
          <p14:tracePt t="64181" x="7272338" y="5181600"/>
          <p14:tracePt t="64247" x="7223125" y="5168900"/>
          <p14:tracePt t="64259" x="7146925" y="5156200"/>
          <p14:tracePt t="64272" x="7059613" y="5130800"/>
          <p14:tracePt t="64286" x="6934200" y="5105400"/>
          <p14:tracePt t="64298" x="6621463" y="5030788"/>
          <p14:tracePt t="64315" x="6246813" y="4956175"/>
          <p14:tracePt t="64332" x="5908675" y="4856163"/>
          <p14:tracePt t="64348" x="5057775" y="4743450"/>
          <p14:tracePt t="64365" x="4894263" y="4718050"/>
          <p14:tracePt t="64383" x="4756150" y="4692650"/>
          <p14:tracePt t="64399" x="4606925" y="4679950"/>
          <p14:tracePt t="64415" x="4581525" y="4667250"/>
          <p14:tracePt t="64446" x="4568825" y="4667250"/>
          <p14:tracePt t="64459" x="4568825" y="4656138"/>
          <p14:tracePt t="64472" x="4594225" y="4643438"/>
          <p14:tracePt t="64486" x="4606925" y="4643438"/>
          <p14:tracePt t="64499" x="4630738" y="4630738"/>
          <p14:tracePt t="64516" x="4656138" y="4618038"/>
          <p14:tracePt t="64533" x="4694238" y="4618038"/>
          <p14:tracePt t="64549" x="5045075" y="4667250"/>
          <p14:tracePt t="64566" x="5281613" y="4718050"/>
          <p14:tracePt t="64584" x="5645150" y="4779963"/>
          <p14:tracePt t="64600" x="6396038" y="4879975"/>
          <p14:tracePt t="64616" x="6784975" y="4918075"/>
          <p14:tracePt t="64633" x="7197725" y="4943475"/>
          <p14:tracePt t="64650" x="7610475" y="4968875"/>
          <p14:tracePt t="64666" x="7748588" y="4981575"/>
          <p14:tracePt t="64684" x="7874000" y="4981575"/>
          <p14:tracePt t="64700" x="7961313" y="4992688"/>
          <p14:tracePt t="64732" x="7948613" y="4992688"/>
          <p14:tracePt t="64745" x="7897813" y="4992688"/>
          <p14:tracePt t="64758" x="7823200" y="4992688"/>
          <p14:tracePt t="64771" x="7735888" y="4981575"/>
          <p14:tracePt t="64787" x="7485063" y="4905375"/>
          <p14:tracePt t="64800" x="7072313" y="4743450"/>
          <p14:tracePt t="64817" x="6659563" y="4592638"/>
          <p14:tracePt t="64834" x="6057900" y="4479925"/>
          <p14:tracePt t="64850" x="5094288" y="4405313"/>
          <p14:tracePt t="64867" x="4643438" y="4405313"/>
          <p14:tracePt t="64884" x="4017963" y="4430713"/>
          <p14:tracePt t="64901" x="3654425" y="4518025"/>
          <p14:tracePt t="64917" x="3367088" y="4630738"/>
          <p14:tracePt t="64934" x="3116263" y="4756150"/>
          <p14:tracePt t="64951" x="3041650" y="4792663"/>
          <p14:tracePt t="64967" x="2992438" y="4830763"/>
          <p14:tracePt t="64985" x="2967038" y="4843463"/>
          <p14:tracePt t="65008" x="2967038" y="4856163"/>
          <p14:tracePt t="65021" x="2967038" y="4868863"/>
          <p14:tracePt t="65035" x="2967038" y="4892675"/>
          <p14:tracePt t="65051" x="3003550" y="4943475"/>
          <p14:tracePt t="65068" x="3028950" y="4992688"/>
          <p14:tracePt t="65084" x="3128963" y="5181600"/>
          <p14:tracePt t="65101" x="3205163" y="5305425"/>
          <p14:tracePt t="65119" x="3392488" y="5407025"/>
          <p14:tracePt t="65135" x="3805238" y="5594350"/>
          <p14:tracePt t="65152" x="4005263" y="5630863"/>
          <p14:tracePt t="65168" x="4430713" y="5694363"/>
          <p14:tracePt t="65185" x="5106988" y="5781675"/>
          <p14:tracePt t="65202" x="5619750" y="5794375"/>
          <p14:tracePt t="65219" x="5995988" y="5819775"/>
          <p14:tracePt t="65235" x="6884988" y="5819775"/>
          <p14:tracePt t="65252" x="7197725" y="5819775"/>
          <p14:tracePt t="65269" x="7572375" y="5807075"/>
          <p14:tracePt t="65286" x="8161338" y="5732463"/>
          <p14:tracePt t="65302" x="8299450" y="5681663"/>
          <p14:tracePt t="65319" x="8412163" y="5630863"/>
          <p14:tracePt t="65336" x="8512175" y="5507038"/>
          <p14:tracePt t="65352" x="8524875" y="5481638"/>
          <p14:tracePt t="65369" x="8524875" y="5443538"/>
          <p14:tracePt t="65386" x="8524875" y="5394325"/>
          <p14:tracePt t="65403" x="8461375" y="5356225"/>
          <p14:tracePt t="65419" x="8061325" y="5194300"/>
          <p14:tracePt t="65436" x="7710488" y="5068888"/>
          <p14:tracePt t="65453" x="7310438" y="4981575"/>
          <p14:tracePt t="65469" x="6308725" y="4756150"/>
          <p14:tracePt t="65486" x="5683250" y="4679950"/>
          <p14:tracePt t="65503" x="5270500" y="4679950"/>
          <p14:tracePt t="65519" x="4506913" y="4756150"/>
          <p14:tracePt t="65537" x="4205288" y="4805363"/>
          <p14:tracePt t="65553" x="4056063" y="4856163"/>
          <p14:tracePt t="65570" x="3917950" y="4930775"/>
          <p14:tracePt t="65587" x="3892550" y="4956175"/>
          <p14:tracePt t="65604" x="3892550" y="4968875"/>
          <p14:tracePt t="65620" x="3892550" y="5018088"/>
          <p14:tracePt t="65637" x="3892550" y="5043488"/>
          <p14:tracePt t="65654" x="3917950" y="5105400"/>
          <p14:tracePt t="65670" x="4017963" y="5256213"/>
          <p14:tracePt t="65687" x="4092575" y="5318125"/>
          <p14:tracePt t="65705" x="4181475" y="5356225"/>
          <p14:tracePt t="65721" x="4281488" y="5407025"/>
          <p14:tracePt t="65737" x="4294188" y="5407025"/>
          <p14:tracePt t="65754" x="4318000" y="5407025"/>
          <p14:tracePt t="65804" x="4343400" y="5394325"/>
          <p14:tracePt t="65816" x="4356100" y="5330825"/>
          <p14:tracePt t="65829" x="4406900" y="5256213"/>
          <p14:tracePt t="65842" x="4456113" y="5181600"/>
          <p14:tracePt t="65857" x="4556125" y="5105400"/>
          <p14:tracePt t="65871" x="4756150" y="5030788"/>
          <p14:tracePt t="65888" x="5019675" y="4956175"/>
          <p14:tracePt t="65904" x="5245100" y="4879975"/>
          <p14:tracePt t="65921" x="5957888" y="4756150"/>
          <p14:tracePt t="65938" x="6259513" y="4705350"/>
          <p14:tracePt t="65955" x="6559550" y="4630738"/>
          <p14:tracePt t="65971" x="7185025" y="4505325"/>
          <p14:tracePt t="65989" x="7335838" y="4467225"/>
          <p14:tracePt t="65992" x="7435850" y="4430713"/>
          <p14:tracePt t="66003" x="7485063" y="4405313"/>
          <p14:tracePt t="66020" x="7510463" y="4392613"/>
          <p14:tracePt t="66037" x="7510463" y="4379913"/>
          <p14:tracePt t="66077" x="7485063" y="4367213"/>
          <p14:tracePt t="66089" x="7435850" y="4330700"/>
          <p14:tracePt t="66102" x="7297738" y="4292600"/>
          <p14:tracePt t="66114" x="7034213" y="4230688"/>
          <p14:tracePt t="66127" x="6759575" y="4129088"/>
          <p14:tracePt t="66139" x="6459538" y="4079875"/>
          <p14:tracePt t="66154" x="6021388" y="3992563"/>
          <p14:tracePt t="66171" x="5757863" y="3941763"/>
          <p14:tracePt t="66188" x="5557838" y="3892550"/>
          <p14:tracePt t="66204" x="5245100" y="3854450"/>
          <p14:tracePt t="66221" x="5145088" y="3841750"/>
          <p14:tracePt t="66238" x="5119688" y="3841750"/>
          <p14:tracePt t="66264" x="5157788" y="3829050"/>
          <p14:tracePt t="66277" x="5194300" y="3816350"/>
          <p14:tracePt t="66290" x="5245100" y="3803650"/>
          <p14:tracePt t="66305" x="5307013" y="3803650"/>
          <p14:tracePt t="66321" x="5407025" y="3803650"/>
          <p14:tracePt t="66338" x="5607050" y="3803650"/>
          <p14:tracePt t="66355" x="6308725" y="3867150"/>
          <p14:tracePt t="66372" x="6759575" y="3892550"/>
          <p14:tracePt t="66388" x="7146925" y="3905250"/>
          <p14:tracePt t="66405" x="7572375" y="3929063"/>
          <p14:tracePt t="66422" x="7773988" y="3929063"/>
          <p14:tracePt t="66439" x="7935913" y="3929063"/>
          <p14:tracePt t="66455" x="8110538" y="3929063"/>
          <p14:tracePt t="66472" x="8135938" y="3929063"/>
          <p14:tracePt t="66488" x="8148638" y="3929063"/>
          <p14:tracePt t="66513" x="8135938" y="3929063"/>
          <p14:tracePt t="66525" x="8099425" y="3929063"/>
          <p14:tracePt t="66541" x="8048625" y="3929063"/>
          <p14:tracePt t="66555" x="7986713" y="3929063"/>
          <p14:tracePt t="66572" x="7935913" y="3929063"/>
          <p14:tracePt t="66589" x="7848600" y="3929063"/>
          <p14:tracePt t="66606" x="7823200" y="3916363"/>
          <p14:tracePt t="66626" x="7797800" y="3916363"/>
          <p14:tracePt t="66700" x="7797800" y="3929063"/>
          <p14:tracePt t="66714" x="7797800" y="3954463"/>
          <p14:tracePt t="66727" x="7797800" y="3979863"/>
          <p14:tracePt t="66738" x="7797800" y="4054475"/>
          <p14:tracePt t="66751" x="7785100" y="4192588"/>
          <p14:tracePt t="66764" x="7785100" y="4292600"/>
          <p14:tracePt t="66778" x="7785100" y="4392613"/>
          <p14:tracePt t="66791" x="7773988" y="4505325"/>
          <p14:tracePt t="66808" x="7773988" y="4656138"/>
          <p14:tracePt t="66825" x="7773988" y="4792663"/>
          <p14:tracePt t="66842" x="7761288" y="4930775"/>
          <p14:tracePt t="66858" x="7761288" y="4956175"/>
          <p14:tracePt t="66875" x="7761288" y="4968875"/>
          <p14:tracePt t="66891" x="7748588" y="4968875"/>
          <p14:tracePt t="66925" x="7697788" y="4956175"/>
          <p14:tracePt t="66937" x="7510463" y="4868863"/>
          <p14:tracePt t="66951" x="7259638" y="4679950"/>
          <p14:tracePt t="66961" x="6997700" y="4505325"/>
          <p14:tracePt t="66978" x="6584950" y="4341813"/>
          <p14:tracePt t="66992" x="6196013" y="4205288"/>
          <p14:tracePt t="67009" x="5883275" y="4105275"/>
          <p14:tracePt t="67026" x="5419725" y="3992563"/>
          <p14:tracePt t="67043" x="4856163" y="3803650"/>
          <p14:tracePt t="67059" x="4732338" y="3767138"/>
          <p14:tracePt t="67075" x="4668838" y="3741738"/>
          <p14:tracePt t="67093" x="4630738" y="3716338"/>
          <p14:tracePt t="67110" x="4630738" y="3703638"/>
          <p14:tracePt t="67126" x="4668838" y="3679825"/>
          <p14:tracePt t="67143" x="4706938" y="3679825"/>
          <p14:tracePt t="67160" x="4819650" y="3679825"/>
          <p14:tracePt t="67176" x="5370513" y="3729038"/>
          <p14:tracePt t="67193" x="5719763" y="3767138"/>
          <p14:tracePt t="67210" x="6170613" y="3792538"/>
          <p14:tracePt t="67226" x="6672263" y="3841750"/>
          <p14:tracePt t="67244" x="6897688" y="3879850"/>
          <p14:tracePt t="67260" x="7010400" y="3879850"/>
          <p14:tracePt t="67277" x="7085013" y="3879850"/>
          <p14:tracePt t="67311" x="7072313" y="3892550"/>
          <p14:tracePt t="67324" x="7034213" y="3905250"/>
          <p14:tracePt t="67336" x="7010400" y="3916363"/>
          <p14:tracePt t="67349" x="6985000" y="3916363"/>
          <p14:tracePt t="67363" x="6972300" y="3929063"/>
          <p14:tracePt t="67377" x="6934200" y="3954463"/>
          <p14:tracePt t="67394" x="6934200" y="3967163"/>
          <p14:tracePt t="67410" x="6910388" y="3979863"/>
          <p14:tracePt t="67427" x="6872288" y="4117975"/>
          <p14:tracePt t="67444" x="6859588" y="4241800"/>
          <p14:tracePt t="67461" x="6834188" y="4392613"/>
          <p14:tracePt t="67477" x="6808788" y="4605338"/>
          <p14:tracePt t="67494" x="6808788" y="4667250"/>
          <p14:tracePt t="67511" x="6808788" y="4718050"/>
          <p14:tracePt t="67528" x="6808788" y="4768850"/>
          <p14:tracePt t="73379" x="6784975" y="4768850"/>
          <p14:tracePt t="73393" x="6721475" y="4768850"/>
          <p14:tracePt t="73404" x="6634163" y="4756150"/>
          <p14:tracePt t="73421" x="6534150" y="4718050"/>
          <p14:tracePt t="73434" x="6259513" y="4592638"/>
          <p14:tracePt t="73451" x="5895975" y="4405313"/>
          <p14:tracePt t="73468" x="5657850" y="4241800"/>
          <p14:tracePt t="73484" x="5081588" y="4017963"/>
          <p14:tracePt t="73501" x="4868863" y="3929063"/>
          <p14:tracePt t="73518" x="4732338" y="3892550"/>
          <p14:tracePt t="73535" x="4481513" y="3767138"/>
          <p14:tracePt t="73552" x="4281488" y="3654425"/>
          <p14:tracePt t="73568" x="4043363" y="3529013"/>
          <p14:tracePt t="73585" x="3830638" y="3341688"/>
          <p14:tracePt t="73602" x="3767138" y="3278188"/>
          <p14:tracePt t="73618" x="3654425" y="3165475"/>
          <p14:tracePt t="73635" x="3592513" y="3128963"/>
          <p14:tracePt t="73652" x="3530600" y="3090863"/>
          <p14:tracePt t="73668" x="3354388" y="3016250"/>
          <p14:tracePt t="73685" x="3279775" y="2965450"/>
          <p14:tracePt t="73702" x="3241675" y="2928938"/>
          <p14:tracePt t="73719" x="3192463" y="2865438"/>
          <p14:tracePt t="73735" x="3192463" y="2840038"/>
          <p14:tracePt t="73753" x="3192463" y="2828925"/>
          <p14:tracePt t="73769" x="3179763" y="2728913"/>
          <p14:tracePt t="73786" x="3154363" y="2665413"/>
          <p14:tracePt t="73803" x="3154363" y="2627313"/>
          <p14:tracePt t="73819" x="3116263" y="2552700"/>
          <p14:tracePt t="73836" x="3103563" y="2516188"/>
          <p14:tracePt t="73853" x="3079750" y="2478088"/>
          <p14:tracePt t="73869" x="3028950" y="2427288"/>
          <p14:tracePt t="73886" x="3016250" y="2403475"/>
          <p14:tracePt t="73903" x="3003550" y="2390775"/>
          <p14:tracePt t="73920" x="2992438" y="2365375"/>
          <p14:tracePt t="73936" x="2992438" y="2352675"/>
          <p14:tracePt t="74052" x="2992438" y="2339975"/>
          <p14:tracePt t="74090" x="2992438" y="2327275"/>
          <p14:tracePt t="74105" x="2992438" y="2314575"/>
          <p14:tracePt t="74114" x="2992438" y="2303463"/>
          <p14:tracePt t="74128" x="2992438" y="2290763"/>
          <p14:tracePt t="74140" x="2992438" y="2278063"/>
          <p14:tracePt t="74154" x="2992438" y="2252663"/>
          <p14:tracePt t="74177" x="2992438" y="2239963"/>
          <p14:tracePt t="74202" x="2992438" y="2227263"/>
          <p14:tracePt t="75634" x="2992438" y="2252663"/>
          <p14:tracePt t="75647" x="2992438" y="2303463"/>
          <p14:tracePt t="75662" x="2992438" y="2365375"/>
          <p14:tracePt t="75671" x="2992438" y="2427288"/>
          <p14:tracePt t="75685" x="2992438" y="2527300"/>
          <p14:tracePt t="75696" x="2992438" y="2740025"/>
          <p14:tracePt t="75712" x="2992438" y="2941638"/>
          <p14:tracePt t="75727" x="3003550" y="3154363"/>
          <p14:tracePt t="75743" x="3016250" y="3541713"/>
          <p14:tracePt t="75760" x="3054350" y="3892550"/>
          <p14:tracePt t="75777" x="3128963" y="4443413"/>
          <p14:tracePt t="75794" x="3154363" y="4818063"/>
          <p14:tracePt t="75810" x="3205163" y="5394325"/>
          <p14:tracePt t="75827" x="3241675" y="5781675"/>
          <p14:tracePt t="75844" x="3279775" y="6069013"/>
          <p14:tracePt t="75860" x="3305175" y="6319838"/>
          <p14:tracePt t="75877" x="3317875" y="6345238"/>
          <p14:tracePt t="75894" x="3317875" y="6370638"/>
          <p14:tracePt t="76319" x="3317875" y="6345238"/>
          <p14:tracePt t="76331" x="3305175" y="6319838"/>
          <p14:tracePt t="76348" x="3305175" y="6269038"/>
          <p14:tracePt t="76356" x="3292475" y="6194425"/>
          <p14:tracePt t="76370" x="3279775" y="6107113"/>
          <p14:tracePt t="76382" x="3279775" y="6056313"/>
          <p14:tracePt t="76396" x="3267075" y="6007100"/>
          <p14:tracePt t="76413" x="3267075" y="5969000"/>
          <p14:tracePt t="76430" x="3267075" y="5945188"/>
          <p14:tracePt t="76446" x="3267075" y="5932488"/>
          <p14:tracePt t="76531" x="3279775" y="5932488"/>
          <p14:tracePt t="76543" x="3292475" y="5919788"/>
          <p14:tracePt t="76556" x="3305175" y="5907088"/>
          <p14:tracePt t="76668" x="3305175" y="5894388"/>
          <p14:tracePt t="76693" x="3279775" y="5894388"/>
          <p14:tracePt t="76705" x="3267075" y="5894388"/>
          <p14:tracePt t="76719" x="3241675" y="5894388"/>
          <p14:tracePt t="76733" x="3205163" y="5894388"/>
          <p14:tracePt t="76747" x="3179763" y="5894388"/>
          <p14:tracePt t="76764" x="3167063" y="5894388"/>
          <p14:tracePt t="76818" x="3192463" y="5894388"/>
          <p14:tracePt t="76833" x="3216275" y="5894388"/>
          <p14:tracePt t="76843" x="3241675" y="5894388"/>
          <p14:tracePt t="76855" x="3292475" y="5881688"/>
          <p14:tracePt t="76867" x="3354388" y="5868988"/>
          <p14:tracePt t="76884" x="3492500" y="5843588"/>
          <p14:tracePt t="76898" x="3654425" y="5832475"/>
          <p14:tracePt t="76914" x="3792538" y="5819775"/>
          <p14:tracePt t="76931" x="3892550" y="5819775"/>
          <p14:tracePt t="76948" x="3905250" y="5819775"/>
          <p14:tracePt t="77030" x="3905250" y="5807075"/>
          <p14:tracePt t="77042" x="3879850" y="5807075"/>
          <p14:tracePt t="77056" x="3843338" y="5794375"/>
          <p14:tracePt t="77068" x="3767138" y="5794375"/>
          <p14:tracePt t="77082" x="3717925" y="5794375"/>
          <p14:tracePt t="77099" x="3692525" y="5794375"/>
          <p14:tracePt t="77116" x="3679825" y="5794375"/>
          <p14:tracePt t="77132" x="3667125" y="5794375"/>
          <p14:tracePt t="77179" x="3692525" y="5794375"/>
          <p14:tracePt t="77192" x="3730625" y="5794375"/>
          <p14:tracePt t="77205" x="3767138" y="5794375"/>
          <p14:tracePt t="77219" x="3805238" y="5794375"/>
          <p14:tracePt t="77233" x="3843338" y="5794375"/>
          <p14:tracePt t="77249" x="3867150" y="5794375"/>
          <p14:tracePt t="77266" x="3892550" y="5794375"/>
          <p14:tracePt t="77291" x="3905250" y="5794375"/>
          <p14:tracePt t="77503" x="3905250" y="5807075"/>
          <p14:tracePt t="78711" x="3956050" y="5807075"/>
          <p14:tracePt t="78725" x="4017963" y="5794375"/>
          <p14:tracePt t="78736" x="4068763" y="5794375"/>
          <p14:tracePt t="78748" x="4130675" y="5794375"/>
          <p14:tracePt t="78762" x="4205288" y="5794375"/>
          <p14:tracePt t="78775" x="4356100" y="5794375"/>
          <p14:tracePt t="78789" x="4506913" y="5794375"/>
          <p14:tracePt t="78805" x="4606925" y="5794375"/>
          <p14:tracePt t="78823" x="4719638" y="5794375"/>
          <p14:tracePt t="78839" x="5081588" y="5819775"/>
          <p14:tracePt t="78856" x="5270500" y="5832475"/>
          <p14:tracePt t="78873" x="5394325" y="5832475"/>
          <p14:tracePt t="78889" x="5745163" y="5856288"/>
          <p14:tracePt t="78906" x="5921375" y="5868988"/>
          <p14:tracePt t="78922" x="6070600" y="5881688"/>
          <p14:tracePt t="78939" x="6283325" y="5907088"/>
          <p14:tracePt t="78955" x="6383338" y="5932488"/>
          <p14:tracePt t="78972" x="6496050" y="5945188"/>
          <p14:tracePt t="78988" x="6734175" y="6007100"/>
          <p14:tracePt t="79005" x="6821488" y="6007100"/>
          <p14:tracePt t="79021" x="6897688" y="6019800"/>
          <p14:tracePt t="79038" x="6972300" y="6019800"/>
          <p14:tracePt t="79055" x="6997700" y="6019800"/>
          <p14:tracePt t="79072" x="7034213" y="6019800"/>
          <p14:tracePt t="79089" x="7072313" y="6019800"/>
          <p14:tracePt t="79105" x="7110413" y="6019800"/>
          <p14:tracePt t="79122" x="7146925" y="6019800"/>
          <p14:tracePt t="79139" x="7246938" y="6019800"/>
          <p14:tracePt t="79155" x="7285038" y="6007100"/>
          <p14:tracePt t="79172" x="7335838" y="5994400"/>
          <p14:tracePt t="79189" x="7348538" y="5994400"/>
          <p14:tracePt t="79209" x="7359650" y="5981700"/>
          <p14:tracePt t="79233" x="7385050" y="5969000"/>
          <p14:tracePt t="79259" x="7397750" y="5956300"/>
          <p14:tracePt t="79283" x="7410450" y="5956300"/>
          <p14:tracePt t="79296" x="7410450" y="5945188"/>
          <p14:tracePt t="79396" x="7397750" y="5945188"/>
          <p14:tracePt t="79410" x="7385050" y="5945188"/>
          <p14:tracePt t="79421" x="7372350" y="5945188"/>
          <p14:tracePt t="79434" x="7359650" y="5932488"/>
          <p14:tracePt t="79570" x="7372350" y="5932488"/>
          <p14:tracePt t="79907" x="7372350" y="5756275"/>
          <p14:tracePt t="79919" x="7372350" y="5281613"/>
          <p14:tracePt t="79932" x="7410450" y="4792663"/>
          <p14:tracePt t="79947" x="7472363" y="4405313"/>
          <p14:tracePt t="79960" x="7610475" y="3867150"/>
          <p14:tracePt t="79977" x="7835900" y="3467100"/>
          <p14:tracePt t="79992" x="8035925" y="3154363"/>
          <p14:tracePt t="80009" x="8361363" y="2565400"/>
          <p14:tracePt t="80026" x="8412163" y="2427288"/>
          <p14:tracePt t="80043" x="8448675" y="2327275"/>
          <p14:tracePt t="80059" x="8499475" y="2227263"/>
          <p14:tracePt t="80076" x="8512175" y="2201863"/>
          <p14:tracePt t="80093" x="8524875" y="2178050"/>
          <p14:tracePt t="80109" x="8537575" y="2101850"/>
          <p14:tracePt t="80126" x="8537575" y="2065338"/>
          <p14:tracePt t="80143" x="8548688" y="2039938"/>
          <p14:tracePt t="80159" x="8548688" y="1989138"/>
          <p14:tracePt t="80176" x="8561388" y="1978025"/>
          <p14:tracePt t="80193" x="8561388" y="1965325"/>
          <p14:tracePt t="80210" x="8561388" y="1927225"/>
          <p14:tracePt t="80226" x="8561388" y="1889125"/>
          <p14:tracePt t="80243" x="8574088" y="1876425"/>
          <p14:tracePt t="80260" x="8599488" y="1839913"/>
          <p14:tracePt t="80276" x="8599488" y="1827213"/>
          <p14:tracePt t="80293" x="8599488" y="1814513"/>
          <p14:tracePt t="80342" x="8599488" y="1827213"/>
          <p14:tracePt t="80354" x="8599488" y="1852613"/>
          <p14:tracePt t="80367" x="8586788" y="1927225"/>
          <p14:tracePt t="80379" x="8537575" y="2078038"/>
          <p14:tracePt t="80394" x="8424863" y="2314575"/>
          <p14:tracePt t="80410" x="8135938" y="2840038"/>
          <p14:tracePt t="80427" x="7861300" y="3254375"/>
          <p14:tracePt t="80444" x="7435850" y="4079875"/>
          <p14:tracePt t="80461" x="7310438" y="4367213"/>
          <p14:tracePt t="80477" x="7210425" y="4554538"/>
          <p14:tracePt t="80494" x="7085013" y="4730750"/>
          <p14:tracePt t="80511" x="7010400" y="4792663"/>
          <p14:tracePt t="80528" x="6946900" y="4856163"/>
          <p14:tracePt t="80544" x="6872288" y="4943475"/>
          <p14:tracePt t="80561" x="6872288" y="4956175"/>
          <p14:tracePt t="80578" x="6859588" y="4956175"/>
          <p14:tracePt t="80595" x="6859588" y="4968875"/>
          <p14:tracePt t="80666" x="6859588" y="4992688"/>
          <p14:tracePt t="80680" x="6846888" y="5030788"/>
          <p14:tracePt t="80691" x="6846888" y="5056188"/>
          <p14:tracePt t="80703" x="6846888" y="5068888"/>
          <p14:tracePt t="80728" x="6834188" y="5081588"/>
          <p14:tracePt t="80816" x="6834188" y="5092700"/>
          <p14:tracePt t="80865" x="6834188" y="5105400"/>
          <p14:tracePt t="81190" x="6834188" y="5130800"/>
          <p14:tracePt t="81202" x="6834188" y="5156200"/>
          <p14:tracePt t="81217" x="6834188" y="5205413"/>
          <p14:tracePt t="81227" x="6834188" y="5281613"/>
          <p14:tracePt t="81240" x="6834188" y="5356225"/>
          <p14:tracePt t="81252" x="6834188" y="5407025"/>
          <p14:tracePt t="81268" x="6834188" y="5430838"/>
          <p14:tracePt t="81282" x="6834188" y="5456238"/>
          <p14:tracePt t="81299" x="6834188" y="5481638"/>
          <p14:tracePt t="81315" x="6834188" y="5507038"/>
          <p14:tracePt t="81332" x="6834188" y="5530850"/>
          <p14:tracePt t="81349" x="6834188" y="5556250"/>
          <p14:tracePt t="81365" x="6834188" y="5568950"/>
          <p14:tracePt t="81382" x="6834188" y="5581650"/>
          <p14:tracePt t="81402" x="6834188" y="5594350"/>
          <p14:tracePt t="81438" x="6834188" y="5619750"/>
          <p14:tracePt t="81451" x="6834188" y="5643563"/>
          <p14:tracePt t="81464" x="6834188" y="5668963"/>
          <p14:tracePt t="81476" x="6846888" y="5668963"/>
          <p14:tracePt t="81489" x="6846888" y="5681663"/>
          <p14:tracePt t="81525" x="6859588" y="5681663"/>
          <p14:tracePt t="81626" x="6872288" y="5681663"/>
          <p14:tracePt t="81639" x="6910388" y="5681663"/>
          <p14:tracePt t="81652" x="6946900" y="5681663"/>
          <p14:tracePt t="81663" x="6972300" y="5681663"/>
          <p14:tracePt t="81675" x="7021513" y="5694363"/>
          <p14:tracePt t="81689" x="7046913" y="5694363"/>
          <p14:tracePt t="81703" x="7072313" y="5694363"/>
          <p14:tracePt t="81717" x="7097713" y="5694363"/>
          <p14:tracePt t="81734" x="7134225" y="5694363"/>
          <p14:tracePt t="81750" x="7146925" y="5694363"/>
          <p14:tracePt t="81767" x="7185025" y="5694363"/>
          <p14:tracePt t="81825" x="7185025" y="5707063"/>
          <p14:tracePt t="81837" x="7159625" y="5707063"/>
          <p14:tracePt t="81853" x="7134225" y="5707063"/>
          <p14:tracePt t="81862" x="7110413" y="5707063"/>
          <p14:tracePt t="81875" x="7059613" y="5719763"/>
          <p14:tracePt t="81888" x="6972300" y="5732463"/>
          <p14:tracePt t="81904" x="6872288" y="5732463"/>
          <p14:tracePt t="81918" x="6821488" y="5732463"/>
          <p14:tracePt t="81935" x="6808788" y="5732463"/>
          <p14:tracePt t="81976" x="6846888" y="5732463"/>
          <p14:tracePt t="81987" x="6884988" y="5732463"/>
          <p14:tracePt t="81999" x="6910388" y="5732463"/>
          <p14:tracePt t="82012" x="6934200" y="5732463"/>
          <p14:tracePt t="82025" x="6946900" y="5732463"/>
          <p14:tracePt t="82040" x="6959600" y="5732463"/>
          <p14:tracePt t="82099" x="6946900" y="5732463"/>
          <p14:tracePt t="82111" x="6934200" y="5732463"/>
          <p14:tracePt t="82125" x="6921500" y="5732463"/>
          <p14:tracePt t="84223" x="6910388" y="5719763"/>
          <p14:tracePt t="84236" x="6884988" y="5656263"/>
          <p14:tracePt t="84248" x="6821488" y="5607050"/>
          <p14:tracePt t="84263" x="6708775" y="5543550"/>
          <p14:tracePt t="84277" x="6534150" y="5481638"/>
          <p14:tracePt t="84294" x="6359525" y="5407025"/>
          <p14:tracePt t="84311" x="6221413" y="5356225"/>
          <p14:tracePt t="84327" x="5983288" y="5168900"/>
          <p14:tracePt t="84344" x="5808663" y="5018088"/>
          <p14:tracePt t="84361" x="5670550" y="4856163"/>
          <p14:tracePt t="84377" x="5495925" y="4656138"/>
          <p14:tracePt t="84395" x="5457825" y="4618038"/>
          <p14:tracePt t="84411" x="5457825" y="4592638"/>
          <p14:tracePt t="84427" x="5445125" y="4579938"/>
          <p14:tracePt t="84560" x="5457825" y="4567238"/>
          <p14:tracePt t="84572" x="5470525" y="4554538"/>
          <p14:tracePt t="84585" x="5495925" y="4530725"/>
          <p14:tracePt t="84598" x="5519738" y="4505325"/>
          <p14:tracePt t="84612" x="5557838" y="4454525"/>
          <p14:tracePt t="84628" x="5595938" y="4392613"/>
          <p14:tracePt t="84646" x="5619750" y="4341813"/>
          <p14:tracePt t="84648" x="5632450" y="4330700"/>
          <p14:tracePt t="84662" x="5645150" y="4330700"/>
          <p14:tracePt t="84698" x="5657850" y="4330700"/>
          <p14:tracePt t="85444" x="5657850" y="4341813"/>
          <p14:tracePt t="85743" x="5607050" y="4341813"/>
          <p14:tracePt t="85756" x="5545138" y="4341813"/>
          <p14:tracePt t="85768" x="5419725" y="4318000"/>
          <p14:tracePt t="85780" x="5245100" y="4305300"/>
          <p14:tracePt t="85793" x="5106988" y="4292600"/>
          <p14:tracePt t="85806" x="4994275" y="4279900"/>
          <p14:tracePt t="85820" x="4894263" y="4279900"/>
          <p14:tracePt t="85832" x="4794250" y="4279900"/>
          <p14:tracePt t="85848" x="4656138" y="4279900"/>
          <p14:tracePt t="85865" x="4556125" y="4279900"/>
          <p14:tracePt t="85882" x="4418013" y="4279900"/>
          <p14:tracePt t="85899" x="4381500" y="4279900"/>
          <p14:tracePt t="85915" x="4330700" y="4279900"/>
          <p14:tracePt t="85932" x="4168775" y="4279900"/>
          <p14:tracePt t="85949" x="4017963" y="4279900"/>
          <p14:tracePt t="85966" x="3892550" y="4279900"/>
          <p14:tracePt t="85982" x="3730625" y="4279900"/>
          <p14:tracePt t="85999" x="3654425" y="4279900"/>
          <p14:tracePt t="86016" x="3554413" y="4279900"/>
          <p14:tracePt t="86017" x="3417888" y="4279900"/>
          <p14:tracePt t="86032" x="3317875" y="4279900"/>
          <p14:tracePt t="86049" x="3228975" y="4279900"/>
          <p14:tracePt t="86066" x="3179763" y="4279900"/>
          <p14:tracePt t="86083" x="3092450" y="4279900"/>
          <p14:tracePt t="86099" x="3054350" y="4279900"/>
          <p14:tracePt t="86116" x="2992438" y="4279900"/>
          <p14:tracePt t="86133" x="2790825" y="4279900"/>
          <p14:tracePt t="86150" x="2703513" y="4279900"/>
          <p14:tracePt t="86166" x="2628900" y="4279900"/>
          <p14:tracePt t="86183" x="2554288" y="4279900"/>
          <p14:tracePt t="86200" x="2503488" y="4279900"/>
          <p14:tracePt t="86216" x="2452688" y="4279900"/>
          <p14:tracePt t="86233" x="2278063" y="4292600"/>
          <p14:tracePt t="86250" x="2203450" y="4305300"/>
          <p14:tracePt t="86267" x="2078038" y="4305300"/>
          <p14:tracePt t="86283" x="2039938" y="4305300"/>
          <p14:tracePt t="86300" x="2014538" y="4305300"/>
          <p14:tracePt t="86317" x="1978025" y="4292600"/>
          <p14:tracePt t="86333" x="1978025" y="4279900"/>
          <p14:tracePt t="86350" x="1978025" y="4267200"/>
          <p14:tracePt t="86367" x="1978025" y="4230688"/>
          <p14:tracePt t="86384" x="1965325" y="4230688"/>
          <p14:tracePt t="86401" x="1952625" y="4217988"/>
          <p14:tracePt t="86417" x="1903413" y="4205288"/>
          <p14:tracePt t="86434" x="1839913" y="4205288"/>
          <p14:tracePt t="86451" x="1790700" y="4205288"/>
          <p14:tracePt t="86467" x="1727200" y="4205288"/>
          <p14:tracePt t="86484" x="1714500" y="4205288"/>
          <p14:tracePt t="86501" x="1701800" y="4205288"/>
          <p14:tracePt t="86518" x="1689100" y="4205288"/>
          <p14:tracePt t="86534" x="1689100" y="4217988"/>
          <p14:tracePt t="86551" x="1677988" y="4230688"/>
          <p14:tracePt t="86568" x="1677988" y="4254500"/>
          <p14:tracePt t="86585" x="1665288" y="4279900"/>
          <p14:tracePt t="86601" x="1665288" y="4305300"/>
          <p14:tracePt t="86618" x="1652588" y="4354513"/>
          <p14:tracePt t="86635" x="1652588" y="4379913"/>
          <p14:tracePt t="86651" x="1652588" y="4418013"/>
          <p14:tracePt t="86668" x="1652588" y="4430713"/>
          <p14:tracePt t="86685" x="1652588" y="4443413"/>
          <p14:tracePt t="86704" x="1677988" y="4454525"/>
          <p14:tracePt t="86718" x="1727200" y="4467225"/>
          <p14:tracePt t="86735" x="1827213" y="4492625"/>
          <p14:tracePt t="86752" x="1914525" y="4505325"/>
          <p14:tracePt t="86769" x="2039938" y="4518025"/>
          <p14:tracePt t="86785" x="2127250" y="4530725"/>
          <p14:tracePt t="86802" x="2390775" y="4530725"/>
          <p14:tracePt t="86819" x="2528888" y="4530725"/>
          <p14:tracePt t="86835" x="2628900" y="4530725"/>
          <p14:tracePt t="86852" x="2790825" y="4443413"/>
          <p14:tracePt t="86869" x="2854325" y="4379913"/>
          <p14:tracePt t="86886" x="2890838" y="4318000"/>
          <p14:tracePt t="86902" x="2916238" y="4241800"/>
          <p14:tracePt t="86919" x="2916238" y="4217988"/>
          <p14:tracePt t="86936" x="2916238" y="4192588"/>
          <p14:tracePt t="86953" x="2890838" y="4141788"/>
          <p14:tracePt t="86970" x="2867025" y="4117975"/>
          <p14:tracePt t="86986" x="2816225" y="4092575"/>
          <p14:tracePt t="87003" x="2654300" y="4017963"/>
          <p14:tracePt t="87020" x="2490788" y="3979863"/>
          <p14:tracePt t="87036" x="2352675" y="3929063"/>
          <p14:tracePt t="87053" x="2178050" y="3916363"/>
          <p14:tracePt t="87070" x="2127250" y="3916363"/>
          <p14:tracePt t="87087" x="2078038" y="3929063"/>
          <p14:tracePt t="87103" x="1903413" y="3992563"/>
          <p14:tracePt t="87120" x="1801813" y="4017963"/>
          <p14:tracePt t="87137" x="1739900" y="4054475"/>
          <p14:tracePt t="87153" x="1627188" y="4129088"/>
          <p14:tracePt t="87170" x="1601788" y="4179888"/>
          <p14:tracePt t="87187" x="1565275" y="4241800"/>
          <p14:tracePt t="87204" x="1539875" y="4430713"/>
          <p14:tracePt t="87220" x="1539875" y="4479925"/>
          <p14:tracePt t="87237" x="1539875" y="4530725"/>
          <p14:tracePt t="87254" x="1539875" y="4579938"/>
          <p14:tracePt t="87271" x="1539875" y="4618038"/>
          <p14:tracePt t="87287" x="1577975" y="4630738"/>
          <p14:tracePt t="87304" x="1778000" y="4692650"/>
          <p14:tracePt t="87321" x="1890713" y="4718050"/>
          <p14:tracePt t="87337" x="2052638" y="4779963"/>
          <p14:tracePt t="87354" x="2152650" y="4779963"/>
          <p14:tracePt t="87371" x="2316163" y="4779963"/>
          <p14:tracePt t="87388" x="2667000" y="4779963"/>
          <p14:tracePt t="87404" x="2790825" y="4779963"/>
          <p14:tracePt t="87421" x="2879725" y="4756150"/>
          <p14:tracePt t="87438" x="3016250" y="4692650"/>
          <p14:tracePt t="87455" x="3067050" y="4679950"/>
          <p14:tracePt t="87471" x="3079750" y="4656138"/>
          <p14:tracePt t="87488" x="3079750" y="4592638"/>
          <p14:tracePt t="87505" x="3067050" y="4543425"/>
          <p14:tracePt t="87524" x="3028950" y="4443413"/>
          <p14:tracePt t="87539" x="2941638" y="4254500"/>
          <p14:tracePt t="87557" x="2879725" y="4192588"/>
          <p14:tracePt t="87574" x="2803525" y="4141788"/>
          <p14:tracePt t="87590" x="2503488" y="4067175"/>
          <p14:tracePt t="87607" x="2378075" y="4041775"/>
          <p14:tracePt t="87624" x="2290763" y="4041775"/>
          <p14:tracePt t="87640" x="2139950" y="4041775"/>
          <p14:tracePt t="87657" x="2052638" y="4041775"/>
          <p14:tracePt t="87674" x="1939925" y="4079875"/>
          <p14:tracePt t="87690" x="1714500" y="4154488"/>
          <p14:tracePt t="87707" x="1627188" y="4205288"/>
          <p14:tracePt t="87724" x="1577975" y="4267200"/>
          <p14:tracePt t="87741" x="1501775" y="4418013"/>
          <p14:tracePt t="87757" x="1489075" y="4467225"/>
          <p14:tracePt t="87774" x="1476375" y="4505325"/>
          <p14:tracePt t="87791" x="1476375" y="4579938"/>
          <p14:tracePt t="87808" x="1476375" y="4605338"/>
          <p14:tracePt t="87824" x="1476375" y="4630738"/>
          <p14:tracePt t="87841" x="1476375" y="4705350"/>
          <p14:tracePt t="87858" x="1514475" y="4768850"/>
          <p14:tracePt t="87874" x="1752600" y="4943475"/>
          <p14:tracePt t="87891" x="1903413" y="5018088"/>
          <p14:tracePt t="87908" x="2027238" y="5081588"/>
          <p14:tracePt t="87924" x="2428875" y="5143500"/>
          <p14:tracePt t="87941" x="2667000" y="5143500"/>
          <p14:tracePt t="87960" x="2954338" y="5056188"/>
          <p14:tracePt t="87974" x="3054350" y="4968875"/>
          <p14:tracePt t="87992" x="3128963" y="4879975"/>
          <p14:tracePt t="88009" x="3179763" y="4830763"/>
          <p14:tracePt t="88025" x="3205163" y="4768850"/>
          <p14:tracePt t="88042" x="3205163" y="4743450"/>
          <p14:tracePt t="88059" x="3205163" y="4718050"/>
          <p14:tracePt t="88062" x="3205163" y="4679950"/>
          <p14:tracePt t="88075" x="3205163" y="4656138"/>
          <p14:tracePt t="88092" x="3192463" y="4618038"/>
          <p14:tracePt t="88109" x="3167063" y="4530725"/>
          <p14:tracePt t="88126" x="3092450" y="4305300"/>
          <p14:tracePt t="88142" x="3054350" y="4205288"/>
          <p14:tracePt t="88159" x="3003550" y="4105275"/>
          <p14:tracePt t="88176" x="2828925" y="3979863"/>
          <p14:tracePt t="88192" x="2678113" y="3929063"/>
          <p14:tracePt t="88209" x="2541588" y="3867150"/>
          <p14:tracePt t="88212" x="2441575" y="3854450"/>
          <p14:tracePt t="88226" x="2352675" y="3854450"/>
          <p14:tracePt t="88243" x="2303463" y="3854450"/>
          <p14:tracePt t="88260" x="2252663" y="3854450"/>
          <p14:tracePt t="88276" x="2090738" y="3879850"/>
          <p14:tracePt t="88293" x="1990725" y="3905250"/>
          <p14:tracePt t="88311" x="1890713" y="3929063"/>
          <p14:tracePt t="88326" x="1765300" y="4005263"/>
          <p14:tracePt t="88343" x="1714500" y="4067175"/>
          <p14:tracePt t="88360" x="1665288" y="4141788"/>
          <p14:tracePt t="88376" x="1601788" y="4367213"/>
          <p14:tracePt t="88393" x="1577975" y="4430713"/>
          <p14:tracePt t="88410" x="1565275" y="4518025"/>
          <p14:tracePt t="88427" x="1565275" y="4543425"/>
          <p14:tracePt t="88443" x="1565275" y="4554538"/>
          <p14:tracePt t="88460" x="1565275" y="4592638"/>
          <p14:tracePt t="88484" x="1577975" y="4618038"/>
          <p14:tracePt t="88496" x="1627188" y="4630738"/>
          <p14:tracePt t="88510" x="1752600" y="4643438"/>
          <p14:tracePt t="88527" x="1903413" y="4667250"/>
          <p14:tracePt t="88544" x="2014538" y="4667250"/>
          <p14:tracePt t="88561" x="2303463" y="4679950"/>
          <p14:tracePt t="88577" x="2503488" y="4679950"/>
          <p14:tracePt t="88595" x="2667000" y="4679950"/>
          <p14:tracePt t="88611" x="2854325" y="4679950"/>
          <p14:tracePt t="88627" x="2916238" y="4643438"/>
          <p14:tracePt t="88645" x="2941638" y="4630738"/>
          <p14:tracePt t="88661" x="2979738" y="4592638"/>
          <p14:tracePt t="88678" x="2979738" y="4579938"/>
          <p14:tracePt t="88695" x="2979738" y="4567238"/>
          <p14:tracePt t="88711" x="2979738" y="4505325"/>
          <p14:tracePt t="88728" x="2979738" y="4430713"/>
          <p14:tracePt t="88745" x="2954338" y="4305300"/>
          <p14:tracePt t="88761" x="2879725" y="4129088"/>
          <p14:tracePt t="88778" x="2828925" y="4067175"/>
          <p14:tracePt t="88795" x="2716213" y="4005263"/>
          <p14:tracePt t="88811" x="2478088" y="3916363"/>
          <p14:tracePt t="88828" x="2390775" y="3905250"/>
          <p14:tracePt t="88845" x="2303463" y="3905250"/>
          <p14:tracePt t="88862" x="2103438" y="3929063"/>
          <p14:tracePt t="88878" x="1939925" y="3954463"/>
          <p14:tracePt t="88895" x="1801813" y="3967163"/>
          <p14:tracePt t="88912" x="1627188" y="4029075"/>
          <p14:tracePt t="88929" x="1565275" y="4054475"/>
          <p14:tracePt t="88945" x="1501775" y="4129088"/>
          <p14:tracePt t="88963" x="1476375" y="4167188"/>
          <p14:tracePt t="88979" x="1465263" y="4205288"/>
          <p14:tracePt t="88995" x="1439863" y="4292600"/>
          <p14:tracePt t="89012" x="1439863" y="4367213"/>
          <p14:tracePt t="89029" x="1439863" y="4418013"/>
          <p14:tracePt t="89045" x="1439863" y="4492625"/>
          <p14:tracePt t="89062" x="1439863" y="4518025"/>
          <p14:tracePt t="89078" x="1439863" y="4543425"/>
          <p14:tracePt t="89094" x="1476375" y="4579938"/>
          <p14:tracePt t="89111" x="1501775" y="4592638"/>
          <p14:tracePt t="89128" x="1539875" y="4605338"/>
          <p14:tracePt t="89145" x="1778000" y="4643438"/>
          <p14:tracePt t="89161" x="1903413" y="4656138"/>
          <p14:tracePt t="89178" x="2003425" y="4656138"/>
          <p14:tracePt t="89195" x="2290763" y="4656138"/>
          <p14:tracePt t="89212" x="2465388" y="4656138"/>
          <p14:tracePt t="89228" x="2565400" y="4643438"/>
          <p14:tracePt t="89245" x="2678113" y="4605338"/>
          <p14:tracePt t="89262" x="2703513" y="4592638"/>
          <p14:tracePt t="89279" x="2716213" y="4579938"/>
          <p14:tracePt t="89295" x="2716213" y="4554538"/>
          <p14:tracePt t="89312" x="2716213" y="4543425"/>
          <p14:tracePt t="89329" x="2716213" y="4518025"/>
          <p14:tracePt t="89345" x="2716213" y="4379913"/>
          <p14:tracePt t="89362" x="2678113" y="4267200"/>
          <p14:tracePt t="89379" x="2616200" y="4179888"/>
          <p14:tracePt t="89396" x="2378075" y="4029075"/>
          <p14:tracePt t="89412" x="2290763" y="3992563"/>
          <p14:tracePt t="89429" x="2239963" y="3979863"/>
          <p14:tracePt t="89446" x="2165350" y="3967163"/>
          <p14:tracePt t="89463" x="2127250" y="3967163"/>
          <p14:tracePt t="89479" x="2065338" y="3967163"/>
          <p14:tracePt t="89498" x="1839913" y="3979863"/>
          <p14:tracePt t="89514" x="1739900" y="3992563"/>
          <p14:tracePt t="89531" x="1677988" y="4017963"/>
          <p14:tracePt t="89548" x="1614488" y="4067175"/>
          <p14:tracePt t="89565" x="1577975" y="4092575"/>
          <p14:tracePt t="89581" x="1514475" y="4241800"/>
          <p14:tracePt t="89598" x="1514475" y="4318000"/>
          <p14:tracePt t="89615" x="1489075" y="4354513"/>
          <p14:tracePt t="89617" x="1476375" y="4379913"/>
          <p14:tracePt t="89631" x="1476375" y="4392613"/>
          <p14:tracePt t="89648" x="1476375" y="4405313"/>
          <p14:tracePt t="89665" x="1476375" y="4418013"/>
          <p14:tracePt t="89682" x="1476375" y="4430713"/>
          <p14:tracePt t="89705" x="1476375" y="4443413"/>
          <p14:tracePt t="90812" x="1539875" y="4467225"/>
          <p14:tracePt t="90826" x="1577975" y="4479925"/>
          <p14:tracePt t="90838" x="1614488" y="4505325"/>
          <p14:tracePt t="90849" x="1665288" y="4554538"/>
          <p14:tracePt t="90861" x="1689100" y="4579938"/>
          <p14:tracePt t="90874" x="1714500" y="4618038"/>
          <p14:tracePt t="90887" x="1727200" y="4630738"/>
          <p14:tracePt t="90901" x="1739900" y="4643438"/>
          <p14:tracePt t="90924" x="1739900" y="4656138"/>
          <p14:tracePt t="91011" x="1752600" y="4656138"/>
          <p14:tracePt t="91035" x="1765300" y="4656138"/>
          <p14:tracePt t="91048" x="1778000" y="4656138"/>
          <p14:tracePt t="91060" x="1801813" y="4656138"/>
          <p14:tracePt t="91074" x="1839913" y="4656138"/>
          <p14:tracePt t="91088" x="1878013" y="4656138"/>
          <p14:tracePt t="91102" x="1914525" y="4656138"/>
          <p14:tracePt t="91119" x="1952625" y="4643438"/>
          <p14:tracePt t="91136" x="1990725" y="4643438"/>
          <p14:tracePt t="91153" x="2039938" y="4605338"/>
          <p14:tracePt t="91169" x="2078038" y="4605338"/>
          <p14:tracePt t="91186" x="2178050" y="4592638"/>
          <p14:tracePt t="91203" x="2239963" y="4579938"/>
          <p14:tracePt t="91220" x="2278063" y="4579938"/>
          <p14:tracePt t="91236" x="2339975" y="4567238"/>
          <p14:tracePt t="91253" x="2365375" y="4554538"/>
          <p14:tracePt t="91270" x="2378075" y="4554538"/>
          <p14:tracePt t="91287" x="2428875" y="4554538"/>
          <p14:tracePt t="91303" x="2452688" y="4543425"/>
          <p14:tracePt t="91320" x="2478088" y="4530725"/>
          <p14:tracePt t="91337" x="2578100" y="4505325"/>
          <p14:tracePt t="91353" x="2616200" y="4492625"/>
          <p14:tracePt t="91370" x="2641600" y="4479925"/>
          <p14:tracePt t="91387" x="2678113" y="4467225"/>
          <p14:tracePt t="91404" x="2678113" y="4443413"/>
          <p14:tracePt t="91421" x="2678113" y="4430713"/>
          <p14:tracePt t="91437" x="2628900" y="4367213"/>
          <p14:tracePt t="91454" x="2541588" y="4279900"/>
          <p14:tracePt t="91471" x="2465388" y="4179888"/>
          <p14:tracePt t="91487" x="2339975" y="4029075"/>
          <p14:tracePt t="91504" x="2278063" y="3992563"/>
          <p14:tracePt t="91521" x="2216150" y="3967163"/>
          <p14:tracePt t="91538" x="2078038" y="3929063"/>
          <p14:tracePt t="91554" x="1990725" y="3916363"/>
          <p14:tracePt t="91571" x="1939925" y="3916363"/>
          <p14:tracePt t="91588" x="1903413" y="3916363"/>
          <p14:tracePt t="91609" x="1890713" y="3916363"/>
          <p14:tracePt t="91634" x="1865313" y="3929063"/>
          <p14:tracePt t="91646" x="1852613" y="3941763"/>
          <p14:tracePt t="91658" x="1827213" y="3967163"/>
          <p14:tracePt t="91671" x="1790700" y="3992563"/>
          <p14:tracePt t="91688" x="1778000" y="4029075"/>
          <p14:tracePt t="91705" x="1752600" y="4054475"/>
          <p14:tracePt t="91722" x="1727200" y="4129088"/>
          <p14:tracePt t="91738" x="1714500" y="4167188"/>
          <p14:tracePt t="91755" x="1689100" y="4192588"/>
          <p14:tracePt t="91771" x="1652588" y="4267200"/>
          <p14:tracePt t="91789" x="1627188" y="4279900"/>
          <p14:tracePt t="91805" x="1627188" y="4292600"/>
          <p14:tracePt t="91822" x="1614488" y="4318000"/>
          <p14:tracePt t="92369" x="1639888" y="4318000"/>
          <p14:tracePt t="92382" x="1665288" y="4305300"/>
          <p14:tracePt t="92394" x="1727200" y="4292600"/>
          <p14:tracePt t="92407" x="1814513" y="4279900"/>
          <p14:tracePt t="92419" x="1865313" y="4279900"/>
          <p14:tracePt t="92431" x="1914525" y="4267200"/>
          <p14:tracePt t="92446" x="1952625" y="4267200"/>
          <p14:tracePt t="92459" x="1978025" y="4267200"/>
          <p14:tracePt t="92476" x="2003425" y="4267200"/>
          <p14:tracePt t="92494" x="2039938" y="4267200"/>
          <p14:tracePt t="92509" x="2178050" y="4267200"/>
          <p14:tracePt t="92526" x="2252663" y="4267200"/>
          <p14:tracePt t="92543" x="2303463" y="4267200"/>
          <p14:tracePt t="92560" x="2365375" y="4267200"/>
          <p14:tracePt t="92576" x="2378075" y="4267200"/>
          <p14:tracePt t="92830" x="2365375" y="4267200"/>
          <p14:tracePt t="92855" x="2352675" y="4267200"/>
          <p14:tracePt t="92968" x="2352675" y="4254500"/>
          <p14:tracePt t="92980" x="2365375" y="4254500"/>
          <p14:tracePt t="93030" x="2378075" y="4254500"/>
          <p14:tracePt t="93053" x="2390775" y="4254500"/>
          <p14:tracePt t="93068" x="2403475" y="4254500"/>
          <p14:tracePt t="93080" x="2428875" y="4254500"/>
          <p14:tracePt t="93092" x="2490788" y="4254500"/>
          <p14:tracePt t="93104" x="2603500" y="4267200"/>
          <p14:tracePt t="93116" x="2716213" y="4305300"/>
          <p14:tracePt t="93132" x="2867025" y="4330700"/>
          <p14:tracePt t="93145" x="3128963" y="4379913"/>
          <p14:tracePt t="93162" x="3454400" y="4430713"/>
          <p14:tracePt t="93178" x="3643313" y="4467225"/>
          <p14:tracePt t="93195" x="4105275" y="4530725"/>
          <p14:tracePt t="93212" x="4330700" y="4554538"/>
          <p14:tracePt t="93229" x="4494213" y="4567238"/>
          <p14:tracePt t="93246" x="4756150" y="4579938"/>
          <p14:tracePt t="93262" x="4932363" y="4592638"/>
          <p14:tracePt t="93279" x="5068888" y="4592638"/>
          <p14:tracePt t="93296" x="5294313" y="4592638"/>
          <p14:tracePt t="93313" x="5345113" y="4592638"/>
          <p14:tracePt t="93329" x="5483225" y="4592638"/>
          <p14:tracePt t="93346" x="5583238" y="4554538"/>
          <p14:tracePt t="93363" x="5708650" y="4530725"/>
          <p14:tracePt t="93379" x="5883275" y="4479925"/>
          <p14:tracePt t="93396" x="5932488" y="4467225"/>
          <p14:tracePt t="93413" x="5995988" y="4454525"/>
          <p14:tracePt t="93430" x="6121400" y="4430713"/>
          <p14:tracePt t="93446" x="6208713" y="4405313"/>
          <p14:tracePt t="93461" x="6346825" y="4392613"/>
          <p14:tracePt t="93478" x="6546850" y="4354513"/>
          <p14:tracePt t="93495" x="6621463" y="4341813"/>
          <p14:tracePt t="93511" x="6659563" y="4318000"/>
          <p14:tracePt t="93528" x="6696075" y="4305300"/>
          <p14:tracePt t="93545" x="6708775" y="4305300"/>
          <p14:tracePt t="93562" x="6721475" y="4292600"/>
          <p14:tracePt t="93613" x="6659563" y="4279900"/>
          <p14:tracePt t="93626" x="6472238" y="4254500"/>
          <p14:tracePt t="93638" x="6234113" y="4205288"/>
          <p14:tracePt t="93651" x="5708650" y="4117975"/>
          <p14:tracePt t="93664" x="5207000" y="4029075"/>
          <p14:tracePt t="93679" x="4681538" y="3954463"/>
          <p14:tracePt t="93696" x="4056063" y="3905250"/>
          <p14:tracePt t="93713" x="3567113" y="3867150"/>
          <p14:tracePt t="93729" x="2554288" y="3841750"/>
          <p14:tracePt t="93746" x="2278063" y="3841750"/>
          <p14:tracePt t="93763" x="1978025" y="3879850"/>
          <p14:tracePt t="93780" x="1589088" y="4092575"/>
          <p14:tracePt t="93796" x="1489075" y="4179888"/>
          <p14:tracePt t="93813" x="1389063" y="4318000"/>
          <p14:tracePt t="93830" x="1376363" y="4354513"/>
          <p14:tracePt t="93846" x="1352550" y="4418013"/>
          <p14:tracePt t="93863" x="1327150" y="4567238"/>
          <p14:tracePt t="93880" x="1327150" y="4667250"/>
          <p14:tracePt t="93897" x="1327150" y="4768850"/>
          <p14:tracePt t="93913" x="1389063" y="4918075"/>
          <p14:tracePt t="93930" x="1452563" y="4968875"/>
          <p14:tracePt t="93947" x="1627188" y="5030788"/>
          <p14:tracePt t="93964" x="2216150" y="5143500"/>
          <p14:tracePt t="93980" x="2841625" y="5230813"/>
          <p14:tracePt t="93997" x="3405188" y="5330825"/>
          <p14:tracePt t="94014" x="4668838" y="5543550"/>
          <p14:tracePt t="94031" x="5257800" y="5594350"/>
          <p14:tracePt t="94047" x="5695950" y="5594350"/>
          <p14:tracePt t="94064" x="6170613" y="5494338"/>
          <p14:tracePt t="94081" x="6483350" y="5368925"/>
          <p14:tracePt t="94098" x="6708775" y="5243513"/>
          <p14:tracePt t="94114" x="6959600" y="4992688"/>
          <p14:tracePt t="94131" x="7046913" y="4868863"/>
          <p14:tracePt t="94148" x="7123113" y="4756150"/>
          <p14:tracePt t="94164" x="7359650" y="4630738"/>
          <p14:tracePt t="94181" x="7459663" y="4592638"/>
          <p14:tracePt t="94198" x="7548563" y="4579938"/>
          <p14:tracePt t="94215" x="7585075" y="4567238"/>
          <p14:tracePt t="94231" x="7597775" y="4567238"/>
          <p14:tracePt t="94248" x="7610475" y="4567238"/>
          <p14:tracePt t="94265" x="7485063" y="4530725"/>
          <p14:tracePt t="94282" x="7348538" y="4505325"/>
          <p14:tracePt t="94298" x="7210425" y="4479925"/>
          <p14:tracePt t="94315" x="6708775" y="4367213"/>
          <p14:tracePt t="94332" x="6308725" y="4254500"/>
          <p14:tracePt t="94348" x="5770563" y="4141788"/>
          <p14:tracePt t="94365" x="4794250" y="4041775"/>
          <p14:tracePt t="94382" x="4243388" y="4079875"/>
          <p14:tracePt t="94398" x="3605213" y="4254500"/>
          <p14:tracePt t="94415" x="3379788" y="4341813"/>
          <p14:tracePt t="94432" x="3103563" y="4430713"/>
          <p14:tracePt t="94449" x="2916238" y="4530725"/>
          <p14:tracePt t="94466" x="2728913" y="4779963"/>
          <p14:tracePt t="94482" x="2690813" y="4892675"/>
          <p14:tracePt t="94499" x="2678113" y="5043488"/>
          <p14:tracePt t="94516" x="2678113" y="5081588"/>
          <p14:tracePt t="94533" x="2703513" y="5130800"/>
          <p14:tracePt t="94549" x="3028950" y="5281613"/>
          <p14:tracePt t="94566" x="3305175" y="5481638"/>
          <p14:tracePt t="94583" x="3743325" y="5756275"/>
          <p14:tracePt t="94599" x="4756150" y="6207125"/>
          <p14:tracePt t="94616" x="5370513" y="6345238"/>
          <p14:tracePt t="94633" x="5821363" y="6394450"/>
          <p14:tracePt t="94650" x="6746875" y="6407150"/>
          <p14:tracePt t="94666" x="7085013" y="6319838"/>
          <p14:tracePt t="94683" x="7423150" y="6132513"/>
          <p14:tracePt t="94700" x="8086725" y="5607050"/>
          <p14:tracePt t="94717" x="8223250" y="5443538"/>
          <p14:tracePt t="94733" x="8312150" y="5330825"/>
          <p14:tracePt t="94750" x="8435975" y="5218113"/>
          <p14:tracePt t="94767" x="8448675" y="5194300"/>
          <p14:tracePt t="94784" x="8461375" y="5194300"/>
          <p14:tracePt t="94834" x="8412163" y="5143500"/>
          <p14:tracePt t="94846" x="8123238" y="4992688"/>
          <p14:tracePt t="94859" x="7748588" y="4856163"/>
          <p14:tracePt t="94872" x="7335838" y="4718050"/>
          <p14:tracePt t="94884" x="6696075" y="4592638"/>
          <p14:tracePt t="94901" x="6234113" y="4530725"/>
          <p14:tracePt t="94917" x="5657850" y="4479925"/>
          <p14:tracePt t="94934" x="5207000" y="4467225"/>
          <p14:tracePt t="94951" x="4619625" y="4467225"/>
          <p14:tracePt t="94968" x="4268788" y="4492625"/>
          <p14:tracePt t="94984" x="3917950" y="4630738"/>
          <p14:tracePt t="95001" x="3830638" y="4705350"/>
          <p14:tracePt t="95018" x="3756025" y="4779963"/>
          <p14:tracePt t="95035" x="3692525" y="4868863"/>
          <p14:tracePt t="95051" x="3692525" y="4879975"/>
          <p14:tracePt t="95170" x="3692525" y="4868863"/>
          <p14:tracePt t="95184" x="3705225" y="4856163"/>
          <p14:tracePt t="95407" x="3705225" y="4843463"/>
          <p14:tracePt t="95423" x="3705225" y="4805363"/>
          <p14:tracePt t="95432" x="3705225" y="4756150"/>
          <p14:tracePt t="95445" x="3717925" y="4630738"/>
          <p14:tracePt t="95457" x="3743325" y="4467225"/>
          <p14:tracePt t="95471" x="3779838" y="4305300"/>
          <p14:tracePt t="95488" x="3830638" y="4129088"/>
          <p14:tracePt t="95505" x="3930650" y="3816350"/>
          <p14:tracePt t="95522" x="4143375" y="3341688"/>
          <p14:tracePt t="95538" x="4230688" y="3178175"/>
          <p14:tracePt t="95555" x="4305300" y="3041650"/>
          <p14:tracePt t="95571" x="4443413" y="2740025"/>
          <p14:tracePt t="95588" x="4481513" y="2652713"/>
          <p14:tracePt t="95605" x="4494213" y="2616200"/>
          <p14:tracePt t="95622" x="4506913" y="2603500"/>
          <p14:tracePt t="95757" x="4518025" y="2603500"/>
          <p14:tracePt t="95794" x="4530725" y="2603500"/>
          <p14:tracePt t="95831" x="4543425" y="2603500"/>
          <p14:tracePt t="95844" x="4568825" y="2603500"/>
          <p14:tracePt t="95858" x="4581525" y="2603500"/>
          <p14:tracePt t="95868" x="4606925" y="2603500"/>
          <p14:tracePt t="95881" x="4619625" y="2603500"/>
          <p14:tracePt t="95893" x="4630738" y="2603500"/>
          <p14:tracePt t="95956" x="4643438" y="2603500"/>
          <p14:tracePt t="96030" x="4656138" y="2603500"/>
          <p14:tracePt t="96043" x="4656138" y="2590800"/>
          <p14:tracePt t="96130" x="4668838" y="2578100"/>
          <p14:tracePt t="96143" x="4668838" y="2565400"/>
          <p14:tracePt t="96155" x="4681538" y="2565400"/>
          <p14:tracePt t="96168" x="4681538" y="2552700"/>
          <p14:tracePt t="96193" x="4694238" y="2552700"/>
          <p14:tracePt t="97450" x="4643438" y="2540000"/>
          <p14:tracePt t="97465" x="4506913" y="2516188"/>
          <p14:tracePt t="97474" x="4368800" y="2452688"/>
          <p14:tracePt t="97488" x="4192588" y="2414588"/>
          <p14:tracePt t="97500" x="3856038" y="2339975"/>
          <p14:tracePt t="97515" x="3592513" y="2314575"/>
          <p14:tracePt t="97529" x="3405188" y="2278063"/>
          <p14:tracePt t="97546" x="3254375" y="2252663"/>
          <p14:tracePt t="97563" x="3116263" y="2239963"/>
          <p14:tracePt t="97580" x="2890838" y="2239963"/>
          <p14:tracePt t="97597" x="2841625" y="2239963"/>
          <p14:tracePt t="97613" x="2816225" y="2239963"/>
          <p14:tracePt t="97630" x="2790825" y="2239963"/>
          <p14:tracePt t="97646" x="2767013" y="2239963"/>
          <p14:tracePt t="97663" x="2728913" y="2239963"/>
          <p14:tracePt t="97680" x="2716213" y="2239963"/>
          <p14:tracePt t="97697" x="2690813" y="2239963"/>
          <p14:tracePt t="97713" x="2667000" y="2239963"/>
          <p14:tracePt t="97811" x="2667000" y="2252663"/>
          <p14:tracePt t="97924" x="2678113" y="2252663"/>
          <p14:tracePt t="97948" x="2690813" y="2252663"/>
          <p14:tracePt t="97961" x="2716213" y="2252663"/>
          <p14:tracePt t="97973" x="2767013" y="2252663"/>
          <p14:tracePt t="97985" x="2816225" y="2252663"/>
          <p14:tracePt t="98001" x="2879725" y="2252663"/>
          <p14:tracePt t="98014" x="2928938" y="2252663"/>
          <p14:tracePt t="98031" x="2967038" y="2252663"/>
          <p14:tracePt t="98048" x="3028950" y="2252663"/>
          <p14:tracePt t="98064" x="3116263" y="2252663"/>
          <p14:tracePt t="98082" x="3192463" y="2252663"/>
          <p14:tracePt t="98098" x="3267075" y="2252663"/>
          <p14:tracePt t="98115" x="3341688" y="2239963"/>
          <p14:tracePt t="98131" x="3367088" y="2239963"/>
          <p14:tracePt t="98148" x="3379788" y="2227263"/>
          <p14:tracePt t="98165" x="3392488" y="2214563"/>
          <p14:tracePt t="98182" x="3405188" y="2214563"/>
          <p14:tracePt t="98209" x="3405188" y="2201863"/>
          <p14:tracePt t="98235" x="3405188" y="2190750"/>
          <p14:tracePt t="98251" x="3405188" y="2178050"/>
          <p14:tracePt t="98259" x="3405188" y="2139950"/>
          <p14:tracePt t="98272" x="3367088" y="2089150"/>
          <p14:tracePt t="98286" x="3254375" y="1989138"/>
          <p14:tracePt t="98299" x="3116263" y="1865313"/>
          <p14:tracePt t="98315" x="2992438" y="1789113"/>
          <p14:tracePt t="98333" x="2916238" y="1727200"/>
          <p14:tracePt t="98349" x="2790825" y="1689100"/>
          <p14:tracePt t="98366" x="2741613" y="1689100"/>
          <p14:tracePt t="98383" x="2678113" y="1689100"/>
          <p14:tracePt t="98399" x="2490788" y="1701800"/>
          <p14:tracePt t="98416" x="2390775" y="1714500"/>
          <p14:tracePt t="98433" x="2316163" y="1739900"/>
          <p14:tracePt t="98449" x="2228850" y="1814513"/>
          <p14:tracePt t="98466" x="2203450" y="1839913"/>
          <p14:tracePt t="98484" x="2165350" y="1901825"/>
          <p14:tracePt t="98500" x="2127250" y="2014538"/>
          <p14:tracePt t="98516" x="2116138" y="2052638"/>
          <p14:tracePt t="98534" x="2116138" y="2078038"/>
          <p14:tracePt t="98550" x="2103438" y="2101850"/>
          <p14:tracePt t="98567" x="2103438" y="2114550"/>
          <p14:tracePt t="98584" x="2103438" y="2127250"/>
          <p14:tracePt t="98600" x="2103438" y="2165350"/>
          <p14:tracePt t="98617" x="2103438" y="2178050"/>
          <p14:tracePt t="98633" x="2116138" y="2190750"/>
          <p14:tracePt t="98650" x="2152650" y="2265363"/>
          <p14:tracePt t="98667" x="2165350" y="2303463"/>
          <p14:tracePt t="98684" x="2216150" y="2352675"/>
          <p14:tracePt t="98701" x="2378075" y="2452688"/>
          <p14:tracePt t="98717" x="2465388" y="2478088"/>
          <p14:tracePt t="98734" x="2554288" y="2503488"/>
          <p14:tracePt t="98736" x="2603500" y="2516188"/>
          <p14:tracePt t="98751" x="2654300" y="2527300"/>
          <p14:tracePt t="98768" x="2690813" y="2540000"/>
          <p14:tracePt t="98785" x="2728913" y="2540000"/>
          <p14:tracePt t="98801" x="2879725" y="2540000"/>
          <p14:tracePt t="98818" x="2954338" y="2540000"/>
          <p14:tracePt t="98835" x="3103563" y="2503488"/>
          <p14:tracePt t="98851" x="3154363" y="2465388"/>
          <p14:tracePt t="98868" x="3192463" y="2403475"/>
          <p14:tracePt t="98885" x="3267075" y="2252663"/>
          <p14:tracePt t="98901" x="3305175" y="2190750"/>
          <p14:tracePt t="98918" x="3317875" y="2139950"/>
          <p14:tracePt t="98935" x="3354388" y="2027238"/>
          <p14:tracePt t="98952" x="3354388" y="1965325"/>
          <p14:tracePt t="98969" x="3341688" y="1876425"/>
          <p14:tracePt t="98985" x="3267075" y="1627188"/>
          <p14:tracePt t="99002" x="3216275" y="1552575"/>
          <p14:tracePt t="99019" x="3179763" y="1501775"/>
          <p14:tracePt t="99035" x="3054350" y="1439863"/>
          <p14:tracePt t="99052" x="2954338" y="1439863"/>
          <p14:tracePt t="99069" x="2841625" y="1427163"/>
          <p14:tracePt t="99086" x="2690813" y="1427163"/>
          <p14:tracePt t="99102" x="2654300" y="1427163"/>
          <p14:tracePt t="99119" x="2590800" y="1463675"/>
          <p14:tracePt t="99135" x="2516188" y="1539875"/>
          <p14:tracePt t="99152" x="2490788" y="1601788"/>
          <p14:tracePt t="99169" x="2465388" y="1663700"/>
          <p14:tracePt t="99186" x="2428875" y="1801813"/>
          <p14:tracePt t="99202" x="2428875" y="1852613"/>
          <p14:tracePt t="99219" x="2428875" y="1876425"/>
          <p14:tracePt t="99236" x="2441575" y="1952625"/>
          <p14:tracePt t="99253" x="2465388" y="1989138"/>
          <p14:tracePt t="99269" x="2503488" y="2065338"/>
          <p14:tracePt t="99287" x="2678113" y="2390775"/>
          <p14:tracePt t="99303" x="2928938" y="2603500"/>
          <p14:tracePt t="99320" x="3317875" y="3028950"/>
          <p14:tracePt t="99336" x="3441700" y="3228975"/>
          <p14:tracePt t="99353" x="3530600" y="3354388"/>
          <p14:tracePt t="99370" x="3605213" y="3454400"/>
          <p14:tracePt t="99387" x="3630613" y="3479800"/>
          <p14:tracePt t="99404" x="3643313" y="3479800"/>
          <p14:tracePt t="99420" x="3654425" y="3490913"/>
          <p14:tracePt t="99466" x="3705225" y="3516313"/>
          <p14:tracePt t="99479" x="3767138" y="3567113"/>
          <p14:tracePt t="99493" x="3830638" y="3616325"/>
          <p14:tracePt t="99507" x="3892550" y="3679825"/>
          <p14:tracePt t="99791" x="3892550" y="3803650"/>
          <p14:tracePt t="99807" x="3905250" y="3929063"/>
          <p14:tracePt t="99815" x="3930650" y="4017963"/>
          <p14:tracePt t="99829" x="3956050" y="4105275"/>
          <p14:tracePt t="99842" x="3992563" y="4192588"/>
          <p14:tracePt t="99857" x="4043363" y="4330700"/>
          <p14:tracePt t="99872" x="4143375" y="4467225"/>
          <p14:tracePt t="99889" x="4256088" y="4579938"/>
          <p14:tracePt t="99905" x="4456113" y="4743450"/>
          <p14:tracePt t="99922" x="4530725" y="4792663"/>
          <p14:tracePt t="99939" x="4606925" y="4830763"/>
          <p14:tracePt t="99956" x="4756150" y="4905375"/>
          <p14:tracePt t="99972" x="4868863" y="4930775"/>
          <p14:tracePt t="99989" x="5006975" y="4956175"/>
          <p14:tracePt t="100006" x="5194300" y="4992688"/>
          <p14:tracePt t="100022" x="5245100" y="4992688"/>
          <p14:tracePt t="100040" x="5281613" y="4992688"/>
          <p14:tracePt t="100055" x="5357813" y="4992688"/>
          <p14:tracePt t="100073" x="5394325" y="4992688"/>
          <p14:tracePt t="100090" x="5419725" y="4992688"/>
          <p14:tracePt t="100106" x="5457825" y="4992688"/>
          <p14:tracePt t="100189" x="5445125" y="4992688"/>
          <p14:tracePt t="100214" x="5432425" y="4992688"/>
          <p14:tracePt t="100228" x="5407025" y="4992688"/>
          <p14:tracePt t="100242" x="5407025" y="4981575"/>
          <p14:tracePt t="100251" x="5383213" y="4981575"/>
          <p14:tracePt t="100265" x="5370513" y="4981575"/>
          <p14:tracePt t="100276" x="5332413" y="4981575"/>
          <p14:tracePt t="100293" x="5294313" y="4981575"/>
          <p14:tracePt t="100307" x="5232400" y="4968875"/>
          <p14:tracePt t="100324" x="5194300" y="4968875"/>
          <p14:tracePt t="100340" x="5181600" y="4956175"/>
          <p14:tracePt t="100342" x="5170488" y="4956175"/>
          <p14:tracePt t="109830" x="5181600" y="4956175"/>
          <p14:tracePt t="109841" x="5194300" y="4956175"/>
          <p14:tracePt t="110277" x="5181600" y="4956175"/>
          <p14:tracePt t="110290" x="5132388" y="4956175"/>
          <p14:tracePt t="110303" x="5006975" y="4956175"/>
          <p14:tracePt t="110316" x="4806950" y="4956175"/>
          <p14:tracePt t="110330" x="4643438" y="4943475"/>
          <p14:tracePt t="110346" x="4481513" y="4918075"/>
          <p14:tracePt t="110364" x="4181475" y="4868863"/>
          <p14:tracePt t="110380" x="3805238" y="4792663"/>
          <p14:tracePt t="110397" x="3717925" y="4768850"/>
          <p14:tracePt t="110414" x="3667125" y="4730750"/>
          <p14:tracePt t="110430" x="3617913" y="4692650"/>
          <p14:tracePt t="110464" x="3617913" y="4679950"/>
          <p14:tracePt t="110489" x="3617913" y="4667250"/>
          <p14:tracePt t="110502" x="3643313" y="4643438"/>
          <p14:tracePt t="110516" x="3730625" y="4605338"/>
          <p14:tracePt t="110526" x="3930650" y="4543425"/>
          <p14:tracePt t="110539" x="4143375" y="4454525"/>
          <p14:tracePt t="110552" x="4343400" y="4405313"/>
          <p14:tracePt t="110567" x="4732338" y="4341813"/>
          <p14:tracePt t="110581" x="5081588" y="4341813"/>
          <p14:tracePt t="110597" x="5319713" y="4341813"/>
          <p14:tracePt t="110614" x="5695950" y="4341813"/>
          <p14:tracePt t="110631" x="6383338" y="4467225"/>
          <p14:tracePt t="110648" x="6721475" y="4530725"/>
          <p14:tracePt t="110664" x="7123113" y="4618038"/>
          <p14:tracePt t="110681" x="7510463" y="4730750"/>
          <p14:tracePt t="110698" x="7648575" y="4768850"/>
          <p14:tracePt t="110714" x="7874000" y="4830763"/>
          <p14:tracePt t="110731" x="7923213" y="4843463"/>
          <p14:tracePt t="110748" x="7948613" y="4843463"/>
          <p14:tracePt t="110765" x="7961313" y="4843463"/>
          <p14:tracePt t="110782" x="7974013" y="4843463"/>
          <p14:tracePt t="110798" x="7974013" y="4856163"/>
          <p14:tracePt t="110815" x="7961313" y="4856163"/>
          <p14:tracePt t="110832" x="7948613" y="4856163"/>
          <p14:tracePt t="110849" x="7935913" y="4856163"/>
          <p14:tracePt t="110876" x="7923213" y="4856163"/>
          <p14:tracePt t="112787" x="7897813" y="4856163"/>
          <p14:tracePt t="112800" x="7874000" y="4868863"/>
          <p14:tracePt t="112813" x="7848600" y="4892675"/>
          <p14:tracePt t="112826" x="7810500" y="4905375"/>
          <p14:tracePt t="112840" x="7735888" y="4930775"/>
          <p14:tracePt t="112856" x="7635875" y="4968875"/>
          <p14:tracePt t="112873" x="7561263" y="4992688"/>
          <p14:tracePt t="112890" x="7448550" y="5081588"/>
          <p14:tracePt t="112906" x="7423150" y="5105400"/>
          <p14:tracePt t="112924" x="7397750" y="5143500"/>
          <p14:tracePt t="112940" x="7348538" y="5218113"/>
          <p14:tracePt t="112956" x="7323138" y="5243513"/>
          <p14:tracePt t="112974" x="7297738" y="5268913"/>
          <p14:tracePt t="112991" x="7223125" y="5318125"/>
          <p14:tracePt t="113007" x="7197725" y="5343525"/>
          <p14:tracePt t="113024" x="7172325" y="5356225"/>
          <p14:tracePt t="113040" x="7134225" y="5394325"/>
          <p14:tracePt t="113057" x="7110413" y="5394325"/>
          <p14:tracePt t="113199" x="7110413" y="5381625"/>
          <p14:tracePt t="113212" x="7097713" y="5368925"/>
          <p14:tracePt t="113227" x="7085013" y="5356225"/>
          <p14:tracePt t="113236" x="7059613" y="5330825"/>
          <p14:tracePt t="113249" x="7021513" y="5305425"/>
          <p14:tracePt t="113261" x="7010400" y="5281613"/>
          <p14:tracePt t="113277" x="6972300" y="5230813"/>
          <p14:tracePt t="113291" x="6946900" y="5168900"/>
          <p14:tracePt t="113308" x="6934200" y="5105400"/>
          <p14:tracePt t="113325" x="6910388" y="5068888"/>
          <p14:tracePt t="113342" x="6897688" y="5030788"/>
          <p14:tracePt t="113548" x="6910388" y="5030788"/>
          <p14:tracePt t="113562" x="6910388" y="5018088"/>
          <p14:tracePt t="113572" x="6921500" y="5018088"/>
          <p14:tracePt t="113598" x="6934200" y="5018088"/>
          <p14:tracePt t="113648" x="6934200" y="5030788"/>
          <p14:tracePt t="113662" x="6934200" y="5081588"/>
          <p14:tracePt t="113671" x="6934200" y="5156200"/>
          <p14:tracePt t="113685" x="6934200" y="5243513"/>
          <p14:tracePt t="113697" x="6934200" y="5318125"/>
          <p14:tracePt t="113713" x="6934200" y="5381625"/>
          <p14:tracePt t="113726" x="6934200" y="5468938"/>
          <p14:tracePt t="113743" x="6934200" y="5568950"/>
          <p14:tracePt t="113760" x="6934200" y="5668963"/>
          <p14:tracePt t="113777" x="6934200" y="5743575"/>
          <p14:tracePt t="113793" x="6934200" y="5756275"/>
          <p14:tracePt t="113821" x="6934200" y="5768975"/>
          <p14:tracePt t="113860" x="6934200" y="5781675"/>
          <p14:tracePt t="113885" x="6934200" y="5794375"/>
          <p14:tracePt t="113960" x="6934200" y="5807075"/>
          <p14:tracePt t="113996" x="6934200" y="5819775"/>
          <p14:tracePt t="114132" x="6946900" y="5819775"/>
          <p14:tracePt t="114344" x="6946900" y="5719763"/>
          <p14:tracePt t="114357" x="6959600" y="5568950"/>
          <p14:tracePt t="114370" x="6985000" y="5407025"/>
          <p14:tracePt t="114383" x="7021513" y="5130800"/>
          <p14:tracePt t="114398" x="7097713" y="4792663"/>
          <p14:tracePt t="114412" x="7172325" y="4554538"/>
          <p14:tracePt t="114429" x="7272338" y="4292600"/>
          <p14:tracePt t="114447" x="7448550" y="3905250"/>
          <p14:tracePt t="114449" x="7610475" y="3616325"/>
          <p14:tracePt t="114462" x="7685088" y="3429000"/>
          <p14:tracePt t="114478" x="7748588" y="3290888"/>
          <p14:tracePt t="114494" x="7823200" y="2990850"/>
          <p14:tracePt t="114511" x="7848600" y="2865438"/>
          <p14:tracePt t="114528" x="7848600" y="2803525"/>
          <p14:tracePt t="114545" x="7861300" y="2703513"/>
          <p14:tracePt t="114561" x="7861300" y="2665413"/>
          <p14:tracePt t="114578" x="7874000" y="2640013"/>
          <p14:tracePt t="114594" x="7874000" y="2590800"/>
          <p14:tracePt t="114611" x="7874000" y="2565400"/>
          <p14:tracePt t="114628" x="7886700" y="2527300"/>
          <p14:tracePt t="114645" x="7910513" y="2378075"/>
          <p14:tracePt t="114661" x="7935913" y="2314575"/>
          <p14:tracePt t="114678" x="7948613" y="2239963"/>
          <p14:tracePt t="114695" x="7986713" y="2139950"/>
          <p14:tracePt t="114712" x="7986713" y="2127250"/>
          <p14:tracePt t="114729" x="7999413" y="2114550"/>
          <p14:tracePt t="114745" x="7999413" y="2101850"/>
          <p14:tracePt t="115081" x="7999413" y="2114550"/>
          <p14:tracePt t="115092" x="8010525" y="2127250"/>
          <p14:tracePt t="115105" x="8035925" y="2152650"/>
          <p14:tracePt t="115119" x="8074025" y="2178050"/>
          <p14:tracePt t="115132" x="8123238" y="2201863"/>
          <p14:tracePt t="115149" x="8174038" y="2214563"/>
          <p14:tracePt t="115166" x="8212138" y="2227263"/>
          <p14:tracePt t="115182" x="8261350" y="2252663"/>
          <p14:tracePt t="115199" x="8274050" y="2252663"/>
          <p14:tracePt t="115216" x="8286750" y="2252663"/>
          <p14:tracePt t="115232" x="8299450" y="2252663"/>
          <p14:tracePt t="115316" x="8274050" y="2252663"/>
          <p14:tracePt t="115330" x="8235950" y="2252663"/>
          <p14:tracePt t="115342" x="8186738" y="2252663"/>
          <p14:tracePt t="115354" x="8110538" y="2252663"/>
          <p14:tracePt t="115370" x="8061325" y="2227263"/>
          <p14:tracePt t="115383" x="8035925" y="2214563"/>
          <p14:tracePt t="115400" x="8023225" y="2214563"/>
          <p14:tracePt t="115416" x="8010525" y="2214563"/>
          <p14:tracePt t="115454" x="8023225" y="2214563"/>
          <p14:tracePt t="115469" x="8074025" y="2214563"/>
          <p14:tracePt t="115478" x="8161338" y="2214563"/>
          <p14:tracePt t="115492" x="8235950" y="2214563"/>
          <p14:tracePt t="115503" x="8286750" y="2214563"/>
          <p14:tracePt t="115519" x="8312150" y="2214563"/>
          <p14:tracePt t="115534" x="8324850" y="2214563"/>
          <p14:tracePt t="115550" x="8335963" y="2214563"/>
          <p14:tracePt t="115593" x="8324850" y="2227263"/>
          <p14:tracePt t="115603" x="8248650" y="2227263"/>
          <p14:tracePt t="115615" x="8148638" y="2227263"/>
          <p14:tracePt t="115628" x="8061325" y="2227263"/>
          <p14:tracePt t="115641" x="8010525" y="2227263"/>
          <p14:tracePt t="115654" x="7986713" y="2227263"/>
          <p14:tracePt t="115667" x="7974013" y="2227263"/>
          <p14:tracePt t="115727" x="8010525" y="2227263"/>
          <p14:tracePt t="115741" x="8099425" y="2214563"/>
          <p14:tracePt t="115753" x="8199438" y="2201863"/>
          <p14:tracePt t="115765" x="8248650" y="2201863"/>
          <p14:tracePt t="115778" x="8274050" y="2201863"/>
          <p14:tracePt t="115804" x="8286750" y="2201863"/>
          <p14:tracePt t="115827" x="8248650" y="2201863"/>
          <p14:tracePt t="115841" x="8186738" y="2201863"/>
          <p14:tracePt t="115854" x="8135938" y="2201863"/>
          <p14:tracePt t="115865" x="8099425" y="2201863"/>
          <p14:tracePt t="115877" x="8086725" y="2201863"/>
          <p14:tracePt t="115927" x="8099425" y="2201863"/>
          <p14:tracePt t="115940" x="8135938" y="2201863"/>
          <p14:tracePt t="115955" x="8186738" y="2201863"/>
          <p14:tracePt t="115964" x="8223250" y="2201863"/>
          <p14:tracePt t="115977" x="8248650" y="2201863"/>
          <p14:tracePt t="115990" x="8261350" y="2201863"/>
          <p14:tracePt t="116052" x="8235950" y="2201863"/>
          <p14:tracePt t="116064" x="8199438" y="2201863"/>
          <p14:tracePt t="116076" x="8174038" y="2201863"/>
          <p14:tracePt t="116089" x="8135938" y="2201863"/>
          <p14:tracePt t="116105" x="8110538" y="2201863"/>
          <p14:tracePt t="116119" x="8099425" y="2201863"/>
          <p14:tracePt t="116176" x="8123238" y="2201863"/>
          <p14:tracePt t="116188" x="8161338" y="2201863"/>
          <p14:tracePt t="116201" x="8199438" y="2201863"/>
          <p14:tracePt t="116214" x="8235950" y="2201863"/>
          <p14:tracePt t="116226" x="8274050" y="2201863"/>
          <p14:tracePt t="116240" x="8286750" y="2201863"/>
          <p14:tracePt t="116253" x="8299450" y="2201863"/>
          <p14:tracePt t="116338" x="8286750" y="2201863"/>
          <p14:tracePt t="116351" x="8235950" y="2201863"/>
          <p14:tracePt t="116362" x="8174038" y="2201863"/>
          <p14:tracePt t="116376" x="8135938" y="2201863"/>
          <p14:tracePt t="116390" x="8123238" y="2201863"/>
          <p14:tracePt t="116413" x="8110538" y="2201863"/>
          <p14:tracePt t="116450" x="8135938" y="2201863"/>
          <p14:tracePt t="116463" x="8174038" y="2201863"/>
          <p14:tracePt t="116475" x="8223250" y="2201863"/>
          <p14:tracePt t="116490" x="8274050" y="2201863"/>
          <p14:tracePt t="116504" x="8312150" y="2201863"/>
          <p14:tracePt t="116521" x="8324850" y="2201863"/>
          <p14:tracePt t="116538" x="8335963" y="2201863"/>
          <p14:tracePt t="116554" x="8348663" y="2201863"/>
          <p14:tracePt t="116587" x="8324850" y="2201863"/>
          <p14:tracePt t="116599" x="8286750" y="2201863"/>
          <p14:tracePt t="116612" x="8235950" y="2201863"/>
          <p14:tracePt t="116625" x="8186738" y="2201863"/>
          <p14:tracePt t="116640" x="8161338" y="2201863"/>
          <p14:tracePt t="116687" x="8199438" y="2201863"/>
          <p14:tracePt t="116699" x="8223250" y="2201863"/>
          <p14:tracePt t="116712" x="8261350" y="2201863"/>
          <p14:tracePt t="116724" x="8286750" y="2201863"/>
          <p14:tracePt t="116741" x="8299450" y="2201863"/>
          <p14:tracePt t="116755" x="8312150" y="2201863"/>
          <p14:tracePt t="116786" x="8299450" y="2201863"/>
          <p14:tracePt t="116799" x="8261350" y="2201863"/>
          <p14:tracePt t="116812" x="8199438" y="2201863"/>
          <p14:tracePt t="116825" x="8135938" y="2201863"/>
          <p14:tracePt t="116839" x="8099425" y="2201863"/>
          <p14:tracePt t="116855" x="8086725" y="2201863"/>
          <p14:tracePt t="116911" x="8110538" y="2201863"/>
          <p14:tracePt t="116929" x="8148638" y="2201863"/>
          <p14:tracePt t="116936" x="8174038" y="2201863"/>
          <p14:tracePt t="116999" x="8148638" y="2201863"/>
          <p14:tracePt t="117011" x="8123238" y="2201863"/>
          <p14:tracePt t="117035" x="8110538" y="2201863"/>
          <p14:tracePt t="117272" x="8123238" y="2201863"/>
          <p14:tracePt t="117285" x="8148638" y="2201863"/>
          <p14:tracePt t="117298" x="8174038" y="2201863"/>
          <p14:tracePt t="117311" x="8212138" y="2201863"/>
          <p14:tracePt t="117323" x="8248650" y="2201863"/>
          <p14:tracePt t="117341" x="8261350" y="2201863"/>
          <p14:tracePt t="117396" x="8223250" y="2201863"/>
          <p14:tracePt t="117410" x="8135938" y="2201863"/>
          <p14:tracePt t="117421" x="8086725" y="2214563"/>
          <p14:tracePt t="117434" x="8074025" y="2214563"/>
          <p14:tracePt t="117447" x="8061325" y="2214563"/>
          <p14:tracePt t="117484" x="8074025" y="2214563"/>
          <p14:tracePt t="117498" x="8099425" y="2214563"/>
          <p14:tracePt t="117510" x="8123238" y="2214563"/>
          <p14:tracePt t="117521" x="8135938" y="2214563"/>
          <p14:tracePt t="117597" x="8123238" y="2214563"/>
          <p14:tracePt t="117907" x="8123238" y="2227263"/>
          <p14:tracePt t="117920" x="8123238" y="2278063"/>
          <p14:tracePt t="117933" x="8099425" y="2314575"/>
          <p14:tracePt t="117946" x="8074025" y="2403475"/>
          <p14:tracePt t="117960" x="8048625" y="2552700"/>
          <p14:tracePt t="117976" x="7999413" y="2703513"/>
          <p14:tracePt t="117994" x="7923213" y="2828925"/>
          <p14:tracePt t="118010" x="7685088" y="3203575"/>
          <p14:tracePt t="118027" x="7572375" y="3490913"/>
          <p14:tracePt t="118044" x="7497763" y="3667125"/>
          <p14:tracePt t="118060" x="7385050" y="3979863"/>
          <p14:tracePt t="118077" x="7335838" y="4192588"/>
          <p14:tracePt t="118094" x="7285038" y="4430713"/>
          <p14:tracePt t="118110" x="7223125" y="4718050"/>
          <p14:tracePt t="118127" x="7197725" y="4830763"/>
          <p14:tracePt t="118145" x="7185025" y="5005388"/>
          <p14:tracePt t="118161" x="7123113" y="5294313"/>
          <p14:tracePt t="118177" x="7123113" y="5368925"/>
          <p14:tracePt t="118194" x="7097713" y="5456238"/>
          <p14:tracePt t="118211" x="7072313" y="5656263"/>
          <p14:tracePt t="118227" x="7059613" y="5807075"/>
          <p14:tracePt t="118245" x="7046913" y="5932488"/>
          <p14:tracePt t="118261" x="7034213" y="6056313"/>
          <p14:tracePt t="118277" x="7021513" y="6081713"/>
          <p14:tracePt t="118294" x="7021513" y="6094413"/>
          <p14:tracePt t="118605" x="7021513" y="6081713"/>
          <p14:tracePt t="118618" x="7021513" y="6045200"/>
          <p14:tracePt t="118632" x="7034213" y="5981700"/>
          <p14:tracePt t="118643" x="7059613" y="5919788"/>
          <p14:tracePt t="118655" x="7072313" y="5881688"/>
          <p14:tracePt t="118667" x="7085013" y="5832475"/>
          <p14:tracePt t="118683" x="7085013" y="5794375"/>
          <p14:tracePt t="118696" x="7085013" y="5756275"/>
          <p14:tracePt t="118713" x="7097713" y="5732463"/>
          <p14:tracePt t="119814" x="7097713" y="5719763"/>
          <p14:tracePt t="119826" x="7085013" y="5707063"/>
          <p14:tracePt t="119838" x="7072313" y="5681663"/>
          <p14:tracePt t="119854" x="7059613" y="5630863"/>
          <p14:tracePt t="119867" x="7059613" y="5594350"/>
          <p14:tracePt t="119884" x="7059613" y="5518150"/>
          <p14:tracePt t="119901" x="7059613" y="5368925"/>
          <p14:tracePt t="119918" x="7046913" y="5118100"/>
          <p14:tracePt t="119934" x="7046913" y="5018088"/>
          <p14:tracePt t="119951" x="7046913" y="4905375"/>
          <p14:tracePt t="119968" x="7046913" y="4692650"/>
          <p14:tracePt t="119984" x="7046913" y="4605338"/>
          <p14:tracePt t="120001" x="7072313" y="4554538"/>
          <p14:tracePt t="120018" x="7134225" y="4505325"/>
          <p14:tracePt t="120035" x="7159625" y="4479925"/>
          <p14:tracePt t="120052" x="7172325" y="4479925"/>
          <p14:tracePt t="120068" x="7185025" y="4454525"/>
          <p14:tracePt t="120088" x="7197725" y="4454525"/>
          <p14:tracePt t="120124" x="7210425" y="4443413"/>
          <p14:tracePt t="120137" x="7223125" y="4405313"/>
          <p14:tracePt t="120150" x="7246938" y="4379913"/>
          <p14:tracePt t="120163" x="7259638" y="4341813"/>
          <p14:tracePt t="120176" x="7285038" y="4267200"/>
          <p14:tracePt t="120187" x="7297738" y="4217988"/>
          <p14:tracePt t="120200" x="7323138" y="4154488"/>
          <p14:tracePt t="120217" x="7348538" y="4117975"/>
          <p14:tracePt t="120234" x="7372350" y="4092575"/>
          <p14:tracePt t="120251" x="7459663" y="4029075"/>
          <p14:tracePt t="120268" x="7497763" y="4017963"/>
          <p14:tracePt t="120284" x="7523163" y="3992563"/>
          <p14:tracePt t="120301" x="7561263" y="3992563"/>
          <p14:tracePt t="120536" x="7385050" y="3892550"/>
          <p14:tracePt t="120549" x="6972300" y="3692525"/>
          <p14:tracePt t="120561" x="6546850" y="3490913"/>
          <p14:tracePt t="120573" x="5957888" y="3328988"/>
          <p14:tracePt t="120589" x="5519738" y="3190875"/>
          <p14:tracePt t="120604" x="5145088" y="3065463"/>
          <p14:tracePt t="120620" x="4668838" y="2928938"/>
          <p14:tracePt t="120637" x="4243388" y="2728913"/>
          <p14:tracePt t="120654" x="4156075" y="2665413"/>
          <p14:tracePt t="120670" x="4105275" y="2627313"/>
          <p14:tracePt t="120687" x="4030663" y="2565400"/>
          <p14:tracePt t="120704" x="4017963" y="2540000"/>
          <p14:tracePt t="120721" x="3992563" y="2516188"/>
          <p14:tracePt t="120737" x="3943350" y="2478088"/>
          <p14:tracePt t="120754" x="3917950" y="2452688"/>
          <p14:tracePt t="120771" x="3879850" y="2452688"/>
          <p14:tracePt t="120788" x="3805238" y="2427288"/>
          <p14:tracePt t="120805" x="3767138" y="2414588"/>
          <p14:tracePt t="120822" x="3743325" y="2414588"/>
          <p14:tracePt t="120838" x="3705225" y="2390775"/>
          <p14:tracePt t="120854" x="3705225" y="2378075"/>
          <p14:tracePt t="120872" x="3692525" y="2378075"/>
          <p14:tracePt t="120888" x="3692525" y="2365375"/>
          <p14:tracePt t="120974" x="3705225" y="2365375"/>
          <p14:tracePt t="120985" x="3767138" y="2365375"/>
          <p14:tracePt t="120998" x="3830638" y="2365375"/>
          <p14:tracePt t="121008" x="3892550" y="2365375"/>
          <p14:tracePt t="121023" x="3943350" y="2365375"/>
          <p14:tracePt t="121037" x="3992563" y="2365375"/>
          <p14:tracePt t="121054" x="4081463" y="2365375"/>
          <p14:tracePt t="121071" x="4181475" y="2378075"/>
          <p14:tracePt t="121087" x="4330700" y="2390775"/>
          <p14:tracePt t="121104" x="4356100" y="2390775"/>
          <p14:tracePt t="121121" x="4381500" y="2403475"/>
          <p14:tracePt t="121195" x="4356100" y="2403475"/>
          <p14:tracePt t="121221" x="4343400" y="2403475"/>
          <p14:tracePt t="121770" x="4343400" y="2439988"/>
          <p14:tracePt t="121781" x="4343400" y="2478088"/>
          <p14:tracePt t="121795" x="4318000" y="2540000"/>
          <p14:tracePt t="121812" x="4294188" y="2590800"/>
          <p14:tracePt t="121825" x="4268788" y="2716213"/>
          <p14:tracePt t="121842" x="4230688" y="2952750"/>
          <p14:tracePt t="121858" x="4156075" y="3441700"/>
          <p14:tracePt t="121875" x="4105275" y="3854450"/>
          <p14:tracePt t="121892" x="4068763" y="4141788"/>
          <p14:tracePt t="121909" x="4068763" y="4492625"/>
          <p14:tracePt t="121925" x="4068763" y="4768850"/>
          <p14:tracePt t="121943" x="4068763" y="4956175"/>
          <p14:tracePt t="121958" x="4092575" y="5205413"/>
          <p14:tracePt t="121976" x="4130675" y="5305425"/>
          <p14:tracePt t="121993" x="4168775" y="5418138"/>
          <p14:tracePt t="122009" x="4192588" y="5581650"/>
          <p14:tracePt t="122026" x="4205288" y="5619750"/>
          <p14:tracePt t="122168" x="4217988" y="5619750"/>
          <p14:tracePt t="122192" x="4217988" y="5607050"/>
          <p14:tracePt t="122205" x="4217988" y="5594350"/>
          <p14:tracePt t="122219" x="4230688" y="5594350"/>
          <p14:tracePt t="122231" x="4230688" y="5581650"/>
          <p14:tracePt t="122246" x="4243388" y="5581650"/>
          <p14:tracePt t="122260" x="4256088" y="5581650"/>
          <p14:tracePt t="122277" x="4256088" y="5568950"/>
          <p14:tracePt t="122293" x="4268788" y="5568950"/>
          <p14:tracePt t="122392" x="4294188" y="5568950"/>
          <p14:tracePt t="122418" x="4318000" y="5568950"/>
          <p14:tracePt t="122429" x="4343400" y="5568950"/>
          <p14:tracePt t="122442" x="4418013" y="5568950"/>
          <p14:tracePt t="122455" x="4518025" y="5556250"/>
          <p14:tracePt t="122467" x="4606925" y="5530850"/>
          <p14:tracePt t="122479" x="4706938" y="5507038"/>
          <p14:tracePt t="122493" x="4768850" y="5494338"/>
          <p14:tracePt t="122510" x="4906963" y="5456238"/>
          <p14:tracePt t="122527" x="5045075" y="5407025"/>
          <p14:tracePt t="122543" x="5257800" y="5305425"/>
          <p14:tracePt t="122560" x="5307013" y="5230813"/>
          <p14:tracePt t="122577" x="5345113" y="5156200"/>
          <p14:tracePt t="122593" x="5357813" y="5030788"/>
          <p14:tracePt t="122610" x="5345113" y="4981575"/>
          <p14:tracePt t="122629" x="5319713" y="4930775"/>
          <p14:tracePt t="122645" x="4932363" y="4743450"/>
          <p14:tracePt t="122662" x="4719638" y="4592638"/>
          <p14:tracePt t="122679" x="4430713" y="4318000"/>
          <p14:tracePt t="122695" x="3630613" y="3829050"/>
          <p14:tracePt t="122712" x="3392488" y="3703638"/>
          <p14:tracePt t="122729" x="3054350" y="3603625"/>
          <p14:tracePt t="122745" x="2554288" y="3490913"/>
          <p14:tracePt t="122762" x="2428875" y="3479800"/>
          <p14:tracePt t="122779" x="2328863" y="3467100"/>
          <p14:tracePt t="122796" x="2228850" y="3467100"/>
          <p14:tracePt t="122812" x="2203450" y="3467100"/>
          <p14:tracePt t="122829" x="2190750" y="3467100"/>
          <p14:tracePt t="122977" x="2216150" y="3441700"/>
          <p14:tracePt t="122990" x="2239963" y="3416300"/>
          <p14:tracePt t="123003" x="2303463" y="3341688"/>
          <p14:tracePt t="123016" x="2490788" y="3228975"/>
          <p14:tracePt t="123030" x="2778125" y="3090863"/>
          <p14:tracePt t="123046" x="3003550" y="3016250"/>
          <p14:tracePt t="123063" x="3216275" y="2928938"/>
          <p14:tracePt t="123080" x="3743325" y="2828925"/>
          <p14:tracePt t="123097" x="3879850" y="2778125"/>
          <p14:tracePt t="123114" x="3979863" y="2752725"/>
          <p14:tracePt t="123130" x="4130675" y="2716213"/>
          <p14:tracePt t="123147" x="4181475" y="2716213"/>
          <p14:tracePt t="123164" x="4205288" y="2716213"/>
          <p14:tracePt t="123180" x="4217988" y="2716213"/>
          <p14:tracePt t="123475" x="4256088" y="2716213"/>
          <p14:tracePt t="123489" x="4368800" y="2716213"/>
          <p14:tracePt t="123501" x="4518025" y="2716213"/>
          <p14:tracePt t="123518" x="4643438" y="2716213"/>
          <p14:tracePt t="123526" x="4832350" y="2716213"/>
          <p14:tracePt t="123539" x="5057775" y="2716213"/>
          <p14:tracePt t="123551" x="5207000" y="2716213"/>
          <p14:tracePt t="123565" x="5294313" y="2716213"/>
          <p14:tracePt t="123582" x="5332413" y="2716213"/>
          <p14:tracePt t="123602" x="5345113" y="2716213"/>
          <p14:tracePt t="123676" x="5345113" y="2728913"/>
          <p14:tracePt t="123688" x="5332413" y="2740025"/>
          <p14:tracePt t="123701" x="5307013" y="2765425"/>
          <p14:tracePt t="123713" x="5232400" y="2916238"/>
          <p14:tracePt t="123725" x="5106988" y="3116263"/>
          <p14:tracePt t="123739" x="4945063" y="3416300"/>
          <p14:tracePt t="123752" x="4806950" y="3954463"/>
          <p14:tracePt t="123765" x="4668838" y="4367213"/>
          <p14:tracePt t="123781" x="4543425" y="4779963"/>
          <p14:tracePt t="123798" x="4430713" y="5243513"/>
          <p14:tracePt t="123815" x="4217988" y="5756275"/>
          <p14:tracePt t="123832" x="4130675" y="5919788"/>
          <p14:tracePt t="123849" x="4092575" y="6032500"/>
          <p14:tracePt t="123865" x="4081463" y="6145213"/>
          <p14:tracePt t="123882" x="4081463" y="6157913"/>
          <p14:tracePt t="123911" x="4081463" y="6145213"/>
          <p14:tracePt t="123923" x="4092575" y="6132513"/>
          <p14:tracePt t="123937" x="4092575" y="6094413"/>
          <p14:tracePt t="124186" x="4081463" y="6094413"/>
          <p14:tracePt t="124198" x="4043363" y="6094413"/>
          <p14:tracePt t="124211" x="3992563" y="6056313"/>
          <p14:tracePt t="124224" x="3930650" y="5956300"/>
          <p14:tracePt t="124237" x="3867150" y="5832475"/>
          <p14:tracePt t="124251" x="3830638" y="5732463"/>
          <p14:tracePt t="124268" x="3805238" y="5643563"/>
          <p14:tracePt t="124285" x="3792538" y="5518150"/>
          <p14:tracePt t="124301" x="3792538" y="5156200"/>
          <p14:tracePt t="124318" x="3792538" y="5018088"/>
          <p14:tracePt t="124335" x="3805238" y="4930775"/>
          <p14:tracePt t="124352" x="3856038" y="4879975"/>
          <p14:tracePt t="124368" x="3867150" y="4868863"/>
          <p14:tracePt t="124385" x="3867150" y="4856163"/>
          <p14:tracePt t="124410" x="3856038" y="4856163"/>
          <p14:tracePt t="124424" x="3817938" y="4830763"/>
          <p14:tracePt t="124438" x="3767138" y="4818063"/>
          <p14:tracePt t="124452" x="3679825" y="4792663"/>
          <p14:tracePt t="124469" x="3517900" y="4743450"/>
          <p14:tracePt t="124486" x="3341688" y="4692650"/>
          <p14:tracePt t="124503" x="3067050" y="4543425"/>
          <p14:tracePt t="124519" x="2903538" y="4479925"/>
          <p14:tracePt t="124536" x="2767013" y="4443413"/>
          <p14:tracePt t="124552" x="2603500" y="4405313"/>
          <p14:tracePt t="124569" x="2565400" y="4405313"/>
          <p14:tracePt t="124586" x="2554288" y="4405313"/>
          <p14:tracePt t="124610" x="2541588" y="4405313"/>
          <p14:tracePt t="124635" x="2528888" y="4405313"/>
          <p14:tracePt t="124648" x="2516188" y="4405313"/>
          <p14:tracePt t="124660" x="2503488" y="4405313"/>
          <p14:tracePt t="124673" x="2490788" y="4405313"/>
          <p14:tracePt t="124686" x="2465388" y="4405313"/>
          <p14:tracePt t="124703" x="2428875" y="4405313"/>
          <p14:tracePt t="124720" x="2378075" y="4405313"/>
          <p14:tracePt t="124736" x="2252663" y="4405313"/>
          <p14:tracePt t="124753" x="2216150" y="4392613"/>
          <p14:tracePt t="124770" x="2165350" y="4379913"/>
          <p14:tracePt t="124787" x="2139950" y="4367213"/>
          <p14:tracePt t="124803" x="2127250" y="4367213"/>
          <p14:tracePt t="125033" x="2127250" y="4379913"/>
          <p14:tracePt t="125046" x="2127250" y="4405313"/>
          <p14:tracePt t="125057" x="2127250" y="4418013"/>
          <p14:tracePt t="125074" x="2139950" y="4443413"/>
          <p14:tracePt t="125086" x="2139950" y="4454525"/>
          <p14:tracePt t="125103" x="2139950" y="4479925"/>
          <p14:tracePt t="125122" x="2139950" y="4492625"/>
          <p14:tracePt t="125137" x="2152650" y="4492625"/>
          <p14:tracePt t="125153" x="2152650" y="4505325"/>
          <p14:tracePt t="125170" x="2152650" y="4518025"/>
          <p14:tracePt t="125507" x="2165350" y="4518025"/>
          <p14:tracePt t="125906" x="2178050" y="4518025"/>
          <p14:tracePt t="125931" x="2203450" y="4518025"/>
          <p14:tracePt t="125943" x="2216150" y="4530725"/>
          <p14:tracePt t="125954" x="2239963" y="4543425"/>
          <p14:tracePt t="125966" x="2265363" y="4554538"/>
          <p14:tracePt t="125980" x="2290763" y="4567238"/>
          <p14:tracePt t="125992" x="2316163" y="4605338"/>
          <p14:tracePt t="126007" x="2378075" y="4667250"/>
          <p14:tracePt t="126023" x="2441575" y="4730750"/>
          <p14:tracePt t="126040" x="2528888" y="4779963"/>
          <p14:tracePt t="126057" x="2641600" y="4868863"/>
          <p14:tracePt t="126074" x="2690813" y="4918075"/>
          <p14:tracePt t="126091" x="2716213" y="4943475"/>
          <p14:tracePt t="126107" x="2790825" y="5092700"/>
          <p14:tracePt t="126124" x="2816225" y="5205413"/>
          <p14:tracePt t="126141" x="2867025" y="5318125"/>
          <p14:tracePt t="126157" x="2954338" y="5456238"/>
          <p14:tracePt t="126174" x="2967038" y="5494338"/>
          <p14:tracePt t="126191" x="2992438" y="5507038"/>
          <p14:tracePt t="126207" x="3016250" y="5530850"/>
          <p14:tracePt t="126224" x="3028950" y="5530850"/>
          <p14:tracePt t="126241" x="3054350" y="5543550"/>
          <p14:tracePt t="126258" x="3128963" y="5556250"/>
          <p14:tracePt t="126274" x="3179763" y="5556250"/>
          <p14:tracePt t="126291" x="3216275" y="5568950"/>
          <p14:tracePt t="126308" x="3292475" y="5594350"/>
          <p14:tracePt t="126325" x="3328988" y="5619750"/>
          <p14:tracePt t="126341" x="3441700" y="5668963"/>
          <p14:tracePt t="126358" x="3554413" y="5743575"/>
          <p14:tracePt t="126375" x="3654425" y="5794375"/>
          <p14:tracePt t="126392" x="3817938" y="5907088"/>
          <p14:tracePt t="126408" x="3843338" y="5919788"/>
          <p14:tracePt t="126425" x="3856038" y="5932488"/>
          <p14:tracePt t="126442" x="3856038" y="5945188"/>
          <p14:tracePt t="126465" x="3843338" y="5945188"/>
          <p14:tracePt t="126478" x="3779838" y="5956300"/>
          <p14:tracePt t="126492" x="3717925" y="5956300"/>
          <p14:tracePt t="126509" x="3643313" y="5969000"/>
          <p14:tracePt t="126525" x="3592513" y="5969000"/>
          <p14:tracePt t="126542" x="3541713" y="5969000"/>
          <p14:tracePt t="126559" x="3530600" y="5969000"/>
          <p14:tracePt t="126628" x="3541713" y="5969000"/>
          <p14:tracePt t="126640" x="3617913" y="5956300"/>
          <p14:tracePt t="126653" x="3679825" y="5932488"/>
          <p14:tracePt t="126665" x="3705225" y="5932488"/>
          <p14:tracePt t="126680" x="3705225" y="5919788"/>
          <p14:tracePt t="126715" x="3692525" y="5919788"/>
          <p14:tracePt t="126730" x="3630613" y="5919788"/>
          <p14:tracePt t="126739" x="3554413" y="5919788"/>
          <p14:tracePt t="126753" x="3517900" y="5919788"/>
          <p14:tracePt t="126764" x="3492500" y="5932488"/>
          <p14:tracePt t="126781" x="3479800" y="5932488"/>
          <p14:tracePt t="126827" x="3479800" y="5894388"/>
          <p14:tracePt t="126840" x="3541713" y="5843588"/>
          <p14:tracePt t="126852" x="3679825" y="5794375"/>
          <p14:tracePt t="126864" x="3817938" y="5756275"/>
          <p14:tracePt t="126881" x="3892550" y="5732463"/>
          <p14:tracePt t="126895" x="3917950" y="5732463"/>
          <p14:tracePt t="126912" x="3930650" y="5732463"/>
          <p14:tracePt t="126939" x="3905250" y="5732463"/>
          <p14:tracePt t="126952" x="3805238" y="5732463"/>
          <p14:tracePt t="126965" x="3692525" y="5743575"/>
          <p14:tracePt t="126978" x="3643313" y="5743575"/>
          <p14:tracePt t="126995" x="3605213" y="5743575"/>
          <p14:tracePt t="127013" x="3592513" y="5756275"/>
          <p14:tracePt t="127051" x="3605213" y="5756275"/>
          <p14:tracePt t="127064" x="3717925" y="5743575"/>
          <p14:tracePt t="127076" x="3856038" y="5719763"/>
          <p14:tracePt t="127089" x="3943350" y="5707063"/>
          <p14:tracePt t="127102" x="3992563" y="5694363"/>
          <p14:tracePt t="127115" x="4030663" y="5694363"/>
          <p14:tracePt t="127188" x="4017963" y="5694363"/>
          <p14:tracePt t="127201" x="4005263" y="5694363"/>
          <p14:tracePt t="127263" x="4017963" y="5694363"/>
          <p14:tracePt t="127276" x="4043363" y="5694363"/>
          <p14:tracePt t="127288" x="4056063" y="5694363"/>
          <p14:tracePt t="127300" x="4068763" y="5694363"/>
          <p14:tracePt t="127836" x="4105275" y="5694363"/>
          <p14:tracePt t="127851" x="4156075" y="5668963"/>
          <p14:tracePt t="127861" x="4243388" y="5619750"/>
          <p14:tracePt t="127874" x="4418013" y="5568950"/>
          <p14:tracePt t="127886" x="4606925" y="5530850"/>
          <p14:tracePt t="127902" x="4756150" y="5481638"/>
          <p14:tracePt t="127916" x="4956175" y="5443538"/>
          <p14:tracePt t="127932" x="5245100" y="5381625"/>
          <p14:tracePt t="127949" x="5495925" y="5368925"/>
          <p14:tracePt t="127966" x="5770563" y="5343525"/>
          <p14:tracePt t="127983" x="5921375" y="5330825"/>
          <p14:tracePt t="127999" x="6083300" y="5330825"/>
          <p14:tracePt t="128016" x="6321425" y="5330825"/>
          <p14:tracePt t="128033" x="6383338" y="5330825"/>
          <p14:tracePt t="128049" x="6434138" y="5330825"/>
          <p14:tracePt t="128066" x="6534150" y="5381625"/>
          <p14:tracePt t="128083" x="6634163" y="5443538"/>
          <p14:tracePt t="128100" x="6846888" y="5594350"/>
          <p14:tracePt t="128116" x="6934200" y="5668963"/>
          <p14:tracePt t="128134" x="6997700" y="5732463"/>
          <p14:tracePt t="128150" x="7059613" y="5794375"/>
          <p14:tracePt t="128167" x="7072313" y="5832475"/>
          <p14:tracePt t="128184" x="7097713" y="5856288"/>
          <p14:tracePt t="128200" x="7123113" y="5894388"/>
          <p14:tracePt t="128217" x="7134225" y="5919788"/>
          <p14:tracePt t="128234" x="7146925" y="5919788"/>
          <p14:tracePt t="128250" x="7172325" y="5956300"/>
          <p14:tracePt t="128266" x="7197725" y="5956300"/>
          <p14:tracePt t="128283" x="7210425" y="5956300"/>
          <p14:tracePt t="128299" x="7310438" y="5969000"/>
          <p14:tracePt t="128316" x="7385050" y="5969000"/>
          <p14:tracePt t="128333" x="7435850" y="5969000"/>
          <p14:tracePt t="128349" x="7472363" y="5969000"/>
          <p14:tracePt t="128366" x="7485063" y="5969000"/>
          <p14:tracePt t="128408" x="7448550" y="5969000"/>
          <p14:tracePt t="128422" x="7385050" y="5956300"/>
          <p14:tracePt t="128435" x="7323138" y="5956300"/>
          <p14:tracePt t="128445" x="7259638" y="5945188"/>
          <p14:tracePt t="128458" x="7210425" y="5932488"/>
          <p14:tracePt t="128471" x="7172325" y="5907088"/>
          <p14:tracePt t="128485" x="7134225" y="5894388"/>
          <p14:tracePt t="128500" x="7134225" y="5881688"/>
          <p14:tracePt t="128517" x="7123113" y="5868988"/>
          <p14:tracePt t="128584" x="7134225" y="5868988"/>
          <p14:tracePt t="128633" x="7097713" y="5868988"/>
          <p14:tracePt t="128646" x="7034213" y="5868988"/>
          <p14:tracePt t="128659" x="6959600" y="5881688"/>
          <p14:tracePt t="128672" x="6921500" y="5881688"/>
          <p14:tracePt t="128685" x="6910388" y="5881688"/>
          <p14:tracePt t="128721" x="6934200" y="5881688"/>
          <p14:tracePt t="128734" x="6972300" y="5881688"/>
          <p14:tracePt t="128745" x="7021513" y="5881688"/>
          <p14:tracePt t="128758" x="7059613" y="5881688"/>
          <p14:tracePt t="128772" x="7072313" y="5881688"/>
          <p14:tracePt t="128786" x="7085013" y="5881688"/>
          <p14:tracePt t="129643" x="7085013" y="5868988"/>
          <p14:tracePt t="129667" x="7085013" y="5856288"/>
          <p14:tracePt t="129680" x="7085013" y="5832475"/>
          <p14:tracePt t="129692" x="7085013" y="5756275"/>
          <p14:tracePt t="129709" x="7072313" y="5668963"/>
          <p14:tracePt t="129723" x="7059613" y="5518150"/>
          <p14:tracePt t="129740" x="7034213" y="5230813"/>
          <p14:tracePt t="129756" x="6934200" y="4843463"/>
          <p14:tracePt t="129773" x="6872288" y="4756150"/>
          <p14:tracePt t="129790" x="6846888" y="4692650"/>
          <p14:tracePt t="129806" x="6821488" y="4667250"/>
          <p14:tracePt t="130041" x="6821488" y="4679950"/>
          <p14:tracePt t="130079" x="6821488" y="4692650"/>
          <p14:tracePt t="130093" x="6808788" y="4705350"/>
          <p14:tracePt t="130103" x="6808788" y="4730750"/>
          <p14:tracePt t="130116" x="6808788" y="4768850"/>
          <p14:tracePt t="130128" x="6808788" y="4805363"/>
          <p14:tracePt t="130144" x="6808788" y="4843463"/>
          <p14:tracePt t="130158" x="6808788" y="4868863"/>
          <p14:tracePt t="130175" x="6808788" y="4892675"/>
          <p14:tracePt t="130191" x="6808788" y="4905375"/>
          <p14:tracePt t="130208" x="6808788" y="4918075"/>
          <p14:tracePt t="131348" x="6772275" y="4918075"/>
          <p14:tracePt t="131365" x="6696075" y="4892675"/>
          <p14:tracePt t="131373" x="6608763" y="4830763"/>
          <p14:tracePt t="131387" x="6459538" y="4730750"/>
          <p14:tracePt t="131398" x="6270625" y="4567238"/>
          <p14:tracePt t="131411" x="6070600" y="4341813"/>
          <p14:tracePt t="131428" x="5957888" y="4179888"/>
          <p14:tracePt t="131445" x="5870575" y="4041775"/>
          <p14:tracePt t="131462" x="5770563" y="3829050"/>
          <p14:tracePt t="131478" x="5695950" y="3629025"/>
          <p14:tracePt t="131495" x="5607050" y="3441700"/>
          <p14:tracePt t="131512" x="5445125" y="3203575"/>
          <p14:tracePt t="131529" x="5370513" y="3141663"/>
          <p14:tracePt t="131545" x="5307013" y="3103563"/>
          <p14:tracePt t="131562" x="5257800" y="3078163"/>
          <p14:tracePt t="131579" x="5245100" y="3078163"/>
          <p14:tracePt t="131610" x="5232400" y="3065463"/>
          <p14:tracePt t="131636" x="5194300" y="3028950"/>
          <p14:tracePt t="131647" x="5170488" y="2978150"/>
          <p14:tracePt t="131659" x="5145088" y="2916238"/>
          <p14:tracePt t="131672" x="5119688" y="2865438"/>
          <p14:tracePt t="131685" x="5081588" y="2803525"/>
          <p14:tracePt t="131698" x="5057775" y="2765425"/>
          <p14:tracePt t="131713" x="5019675" y="2728913"/>
          <p14:tracePt t="131729" x="4981575" y="2703513"/>
          <p14:tracePt t="131746" x="4932363" y="2678113"/>
          <p14:tracePt t="131763" x="4868863" y="2652713"/>
          <p14:tracePt t="131780" x="4856163" y="2627313"/>
          <p14:tracePt t="131797" x="4843463" y="2627313"/>
          <p14:tracePt t="131813" x="4843463" y="2616200"/>
          <p14:tracePt t="131835" x="4856163" y="2616200"/>
          <p14:tracePt t="131848" x="4868863" y="2616200"/>
          <p14:tracePt t="131863" x="4881563" y="2616200"/>
          <p14:tracePt t="131880" x="4894263" y="2616200"/>
          <p14:tracePt t="131897" x="4906963" y="2603500"/>
          <p14:tracePt t="131913" x="4945063" y="2603500"/>
          <p14:tracePt t="131930" x="4956175" y="2603500"/>
          <p14:tracePt t="131947" x="4968875" y="2603500"/>
          <p14:tracePt t="132008" x="4956175" y="2603500"/>
          <p14:tracePt t="132021" x="4945063" y="2603500"/>
          <p14:tracePt t="132033" x="4906963" y="2603500"/>
          <p14:tracePt t="132046" x="4856163" y="2603500"/>
          <p14:tracePt t="132058" x="4819650" y="2603500"/>
          <p14:tracePt t="132071" x="4794250" y="2603500"/>
          <p14:tracePt t="132083" x="4781550" y="2603500"/>
          <p14:tracePt t="132109" x="4768850" y="2603500"/>
          <p14:tracePt t="132183" x="4794250" y="2603500"/>
          <p14:tracePt t="132195" x="4843463" y="2603500"/>
          <p14:tracePt t="132209" x="4894263" y="2603500"/>
          <p14:tracePt t="132222" x="4932363" y="2603500"/>
          <p14:tracePt t="132236" x="4968875" y="2603500"/>
          <p14:tracePt t="132249" x="4981575" y="2603500"/>
          <p14:tracePt t="132333" x="4968875" y="2603500"/>
          <p14:tracePt t="132345" x="4956175" y="2603500"/>
          <p14:tracePt t="132458" x="4968875" y="2603500"/>
          <p14:tracePt t="132483" x="4981575" y="2603500"/>
          <p14:tracePt t="132557" x="4968875" y="2603500"/>
          <p14:tracePt t="132571" x="4945063" y="2603500"/>
          <p14:tracePt t="132583" x="4906963" y="2603500"/>
          <p14:tracePt t="132594" x="4881563" y="2603500"/>
          <p14:tracePt t="132608" x="4843463" y="2603500"/>
          <p14:tracePt t="132682" x="4856163" y="2603500"/>
          <p14:tracePt t="132695" x="4881563" y="2603500"/>
          <p14:tracePt t="132707" x="4894263" y="2603500"/>
          <p14:tracePt t="132756" x="4906963" y="2603500"/>
          <p14:tracePt t="132806" x="4894263" y="2603500"/>
          <p14:tracePt t="132832" x="4894263" y="2590800"/>
          <p14:tracePt t="133168" x="4906963" y="2590800"/>
          <p14:tracePt t="133180" x="4919663" y="2590800"/>
          <p14:tracePt t="133193" x="5006975" y="2590800"/>
          <p14:tracePt t="133206" x="5106988" y="2603500"/>
          <p14:tracePt t="133220" x="5232400" y="2652713"/>
          <p14:tracePt t="133237" x="5383213" y="2690813"/>
          <p14:tracePt t="133254" x="5645150" y="2752725"/>
          <p14:tracePt t="133270" x="6045200" y="2852738"/>
          <p14:tracePt t="133287" x="6234113" y="2903538"/>
          <p14:tracePt t="133305" x="6521450" y="2928938"/>
          <p14:tracePt t="133320" x="6859588" y="2965450"/>
          <p14:tracePt t="133337" x="6972300" y="2978150"/>
          <p14:tracePt t="133354" x="7110413" y="2990850"/>
          <p14:tracePt t="133370" x="7448550" y="3003550"/>
          <p14:tracePt t="133387" x="7561263" y="3016250"/>
          <p14:tracePt t="133404" x="7661275" y="3028950"/>
          <p14:tracePt t="133421" x="7961313" y="3041650"/>
          <p14:tracePt t="133437" x="8148638" y="3041650"/>
          <p14:tracePt t="133454" x="8299450" y="3054350"/>
          <p14:tracePt t="133471" x="8524875" y="3054350"/>
          <p14:tracePt t="133488" x="8674100" y="3054350"/>
          <p14:tracePt t="133504" x="8863013" y="3054350"/>
          <p14:tracePt t="133521" x="9088438" y="3054350"/>
          <p14:tracePt t="133538" x="9163050" y="3054350"/>
          <p14:tracePt t="133555" x="9199563" y="3054350"/>
          <p14:tracePt t="133571" x="9263063" y="3054350"/>
          <p14:tracePt t="133588" x="9275763" y="3054350"/>
          <p14:tracePt t="133604" x="9301163" y="3054350"/>
          <p14:tracePt t="133622" x="9312275" y="3054350"/>
          <p14:tracePt t="133703" x="9337675" y="3054350"/>
          <p14:tracePt t="133716" x="9363075" y="3028950"/>
          <p14:tracePt t="133729" x="9388475" y="3028950"/>
          <p14:tracePt t="133742" x="9413875" y="3003550"/>
          <p14:tracePt t="133755" x="9450388" y="2990850"/>
          <p14:tracePt t="133772" x="9475788" y="2965450"/>
          <p14:tracePt t="133789" x="9488488" y="2941638"/>
          <p14:tracePt t="133805" x="9537700" y="2878138"/>
          <p14:tracePt t="133822" x="9550400" y="2865438"/>
          <p14:tracePt t="133839" x="9563100" y="2840038"/>
          <p14:tracePt t="133856" x="9575800" y="2828925"/>
          <p14:tracePt t="133977" x="9575800" y="2816225"/>
          <p14:tracePt t="134015" x="9575800" y="2803525"/>
          <p14:tracePt t="134028" x="9575800" y="2790825"/>
          <p14:tracePt t="134042" x="9537700" y="2778125"/>
          <p14:tracePt t="134052" x="9463088" y="2752725"/>
          <p14:tracePt t="134064" x="9375775" y="2728913"/>
          <p14:tracePt t="134078" x="9301163" y="2703513"/>
          <p14:tracePt t="134093" x="9263063" y="2678113"/>
          <p14:tracePt t="134106" x="9237663" y="2678113"/>
          <p14:tracePt t="134124" x="9224963" y="2665413"/>
          <p14:tracePt t="134189" x="9250363" y="2665413"/>
          <p14:tracePt t="134202" x="9312275" y="2652713"/>
          <p14:tracePt t="134215" x="9388475" y="2640013"/>
          <p14:tracePt t="134226" x="9437688" y="2616200"/>
          <p14:tracePt t="134244" x="9475788" y="2603500"/>
          <p14:tracePt t="134257" x="9501188" y="2590800"/>
          <p14:tracePt t="134274" x="9525000" y="2590800"/>
          <p14:tracePt t="134291" x="9550400" y="2565400"/>
          <p14:tracePt t="134308" x="9563100" y="2565400"/>
          <p14:tracePt t="134413" x="9488488" y="2552700"/>
          <p14:tracePt t="134427" x="9363075" y="2527300"/>
          <p14:tracePt t="134438" x="9275763" y="2516188"/>
          <p14:tracePt t="134451" x="9224963" y="2503488"/>
          <p14:tracePt t="134464" x="9199563" y="2503488"/>
          <p14:tracePt t="134526" x="9199563" y="2490788"/>
          <p14:tracePt t="134538" x="9250363" y="2490788"/>
          <p14:tracePt t="134551" x="9324975" y="2478088"/>
          <p14:tracePt t="134563" x="9388475" y="2478088"/>
          <p14:tracePt t="134578" x="9424988" y="2478088"/>
          <p14:tracePt t="134592" x="9450388" y="2478088"/>
          <p14:tracePt t="134609" x="9475788" y="2478088"/>
          <p14:tracePt t="134700" x="9450388" y="2478088"/>
          <p14:tracePt t="134712" x="9450388" y="2490788"/>
          <p14:tracePt t="134728" x="9437688" y="2490788"/>
          <p14:tracePt t="134737" x="9424988" y="2490788"/>
          <p14:tracePt t="134837" x="9437688" y="2490788"/>
          <p14:tracePt t="134899" x="9437688" y="2503488"/>
          <p14:tracePt t="134912" x="9424988" y="2503488"/>
          <p14:tracePt t="134925" x="9388475" y="2503488"/>
          <p14:tracePt t="134936" x="9337675" y="2527300"/>
          <p14:tracePt t="134950" x="9301163" y="2540000"/>
          <p14:tracePt t="134963" x="9275763" y="2552700"/>
          <p14:tracePt t="134977" x="9263063" y="2552700"/>
          <p14:tracePt t="135036" x="9288463" y="2552700"/>
          <p14:tracePt t="135051" x="9324975" y="2552700"/>
          <p14:tracePt t="135063" x="9363075" y="2552700"/>
          <p14:tracePt t="135074" x="9388475" y="2552700"/>
          <p14:tracePt t="135085" x="9413875" y="2552700"/>
          <p14:tracePt t="135149" x="9401175" y="2552700"/>
          <p14:tracePt t="135163" x="9388475" y="2552700"/>
          <p14:tracePt t="135173" x="9375775" y="2565400"/>
          <p14:tracePt t="135261" x="9388475" y="2565400"/>
          <p14:tracePt t="135286" x="9401175" y="2565400"/>
          <p14:tracePt t="135796" x="9388475" y="2565400"/>
          <p14:tracePt t="135908" x="9375775" y="2578100"/>
          <p14:tracePt t="135934" x="9363075" y="2590800"/>
          <p14:tracePt t="135946" x="9350375" y="2603500"/>
          <p14:tracePt t="135958" x="9312275" y="2627313"/>
          <p14:tracePt t="135972" x="9301163" y="2665413"/>
          <p14:tracePt t="135984" x="9250363" y="2752725"/>
          <p14:tracePt t="135998" x="9188450" y="2928938"/>
          <p14:tracePt t="136014" x="9088438" y="3116263"/>
          <p14:tracePt t="136031" x="8986838" y="3241675"/>
          <p14:tracePt t="136047" x="8799513" y="3479800"/>
          <p14:tracePt t="136065" x="8724900" y="3654425"/>
          <p14:tracePt t="136082" x="8686800" y="3829050"/>
          <p14:tracePt t="136098" x="8586788" y="4079875"/>
          <p14:tracePt t="136115" x="8561388" y="4192588"/>
          <p14:tracePt t="136132" x="8524875" y="4330700"/>
          <p14:tracePt t="136148" x="8486775" y="4618038"/>
          <p14:tracePt t="136165" x="8461375" y="4705350"/>
          <p14:tracePt t="136182" x="8448675" y="4768850"/>
          <p14:tracePt t="136197" x="8412163" y="4843463"/>
          <p14:tracePt t="136214" x="8412163" y="4856163"/>
          <p14:tracePt t="136230" x="8412163" y="4868863"/>
          <p14:tracePt t="136380" x="8412163" y="4879975"/>
          <p14:tracePt t="136405" x="8412163" y="4905375"/>
          <p14:tracePt t="136418" x="8412163" y="4930775"/>
          <p14:tracePt t="136432" x="8412163" y="4981575"/>
          <p14:tracePt t="136442" x="8412163" y="5068888"/>
          <p14:tracePt t="136455" x="8412163" y="5156200"/>
          <p14:tracePt t="136468" x="8412163" y="5218113"/>
          <p14:tracePt t="136481" x="8412163" y="5294313"/>
          <p14:tracePt t="136498" x="8412163" y="5343525"/>
          <p14:tracePt t="136514" x="8412163" y="5381625"/>
          <p14:tracePt t="136531" x="8399463" y="5430838"/>
          <p14:tracePt t="136905" x="8386763" y="5456238"/>
          <p14:tracePt t="136921" x="8386763" y="5507038"/>
          <p14:tracePt t="136930" x="8374063" y="5556250"/>
          <p14:tracePt t="136942" x="8361363" y="5607050"/>
          <p14:tracePt t="136955" x="8348663" y="5643563"/>
          <p14:tracePt t="136970" x="8348663" y="5668963"/>
          <p14:tracePt t="136991" x="8348663" y="5681663"/>
          <p14:tracePt t="137004" x="8348663" y="5694363"/>
          <p14:tracePt t="137029" x="8348663" y="5707063"/>
          <p14:tracePt t="137066" x="8348663" y="5719763"/>
          <p14:tracePt t="137079" x="8348663" y="5732463"/>
          <p14:tracePt t="137091" x="8348663" y="5743575"/>
          <p14:tracePt t="137116" x="8348663" y="5756275"/>
          <p14:tracePt t="139146" x="8074025" y="5668963"/>
          <p14:tracePt t="139163" x="7423150" y="5468938"/>
          <p14:tracePt t="139171" x="6708775" y="5243513"/>
          <p14:tracePt t="139185" x="6034088" y="5068888"/>
          <p14:tracePt t="139197" x="5294313" y="4892675"/>
          <p14:tracePt t="139210" x="4594225" y="4692650"/>
          <p14:tracePt t="139227" x="3905250" y="4405313"/>
          <p14:tracePt t="139244" x="3367088" y="4117975"/>
          <p14:tracePt t="139261" x="2378075" y="3654425"/>
          <p14:tracePt t="139277" x="2165350" y="3541713"/>
          <p14:tracePt t="139294" x="2003425" y="3479800"/>
          <p14:tracePt t="139310" x="1601788" y="3303588"/>
          <p14:tracePt t="139327" x="1465263" y="3216275"/>
          <p14:tracePt t="139344" x="1376363" y="3116263"/>
          <p14:tracePt t="139361" x="1276350" y="3003550"/>
          <p14:tracePt t="139377" x="1252538" y="2965450"/>
          <p14:tracePt t="139395" x="1252538" y="2941638"/>
          <p14:tracePt t="139410" x="1227138" y="2916238"/>
          <p14:tracePt t="139428" x="1214438" y="2903538"/>
          <p14:tracePt t="139445" x="1201738" y="2890838"/>
          <p14:tracePt t="139461" x="1150938" y="2852738"/>
          <p14:tracePt t="139478" x="1127125" y="2840038"/>
          <p14:tracePt t="139495" x="1101725" y="2816225"/>
          <p14:tracePt t="139511" x="1050925" y="2790825"/>
          <p14:tracePt t="139528" x="1050925" y="2778125"/>
          <p14:tracePt t="139545" x="1038225" y="2765425"/>
          <p14:tracePt t="161297" x="1027113" y="2752725"/>
          <p14:tracePt t="161309" x="1001713" y="2703513"/>
          <p14:tracePt t="161322" x="963613" y="2665413"/>
          <p14:tracePt t="161333" x="914400" y="2590800"/>
          <p14:tracePt t="161349" x="863600" y="2516188"/>
          <p14:tracePt t="161363" x="825500" y="2365375"/>
          <p14:tracePt t="161380" x="776288" y="2165350"/>
          <p14:tracePt t="161396" x="712788" y="1989138"/>
          <p14:tracePt t="161413" x="576263" y="1563688"/>
          <p14:tracePt t="161430" x="450850" y="1250950"/>
          <p14:tracePt t="161447" x="350838" y="1025525"/>
          <p14:tracePt t="161463" x="187325" y="676275"/>
          <p14:tracePt t="161480" x="100013" y="400050"/>
          <p14:tracePt t="161497" x="50800" y="2508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224" y="929639"/>
            <a:ext cx="11650980" cy="545592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5403" y="412826"/>
            <a:ext cx="25171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Calibri"/>
                <a:cs typeface="Calibri"/>
              </a:rPr>
              <a:t>Kind</a:t>
            </a:r>
            <a:r>
              <a:rPr sz="3200" spc="-10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Reminder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79241" y="1704346"/>
            <a:ext cx="8552180" cy="454025"/>
          </a:xfrm>
          <a:custGeom>
            <a:avLst/>
            <a:gdLst/>
            <a:ahLst/>
            <a:cxnLst/>
            <a:rect l="l" t="t" r="r" b="b"/>
            <a:pathLst>
              <a:path w="8552180" h="454025">
                <a:moveTo>
                  <a:pt x="8552103" y="0"/>
                </a:moveTo>
                <a:lnTo>
                  <a:pt x="0" y="0"/>
                </a:lnTo>
                <a:lnTo>
                  <a:pt x="0" y="453605"/>
                </a:lnTo>
                <a:lnTo>
                  <a:pt x="8552103" y="453605"/>
                </a:lnTo>
                <a:lnTo>
                  <a:pt x="85521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99855" y="1728760"/>
            <a:ext cx="1901189" cy="38163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925"/>
              </a:lnSpc>
            </a:pPr>
            <a:r>
              <a:rPr sz="2450" i="1" spc="-160" dirty="0">
                <a:latin typeface="Arial"/>
                <a:cs typeface="Arial"/>
              </a:rPr>
              <a:t>Transaction:</a:t>
            </a:r>
            <a:endParaRPr sz="2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1089" y="1728760"/>
            <a:ext cx="6569709" cy="38163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740"/>
              </a:lnSpc>
            </a:pPr>
            <a:r>
              <a:rPr sz="2450" spc="-280" dirty="0">
                <a:latin typeface="Arial MT"/>
                <a:cs typeface="Arial MT"/>
              </a:rPr>
              <a:t>O</a:t>
            </a:r>
            <a:r>
              <a:rPr sz="2450" spc="-310" dirty="0">
                <a:latin typeface="Arial MT"/>
                <a:cs typeface="Arial MT"/>
              </a:rPr>
              <a:t>w</a:t>
            </a:r>
            <a:r>
              <a:rPr sz="2450" spc="-229" dirty="0">
                <a:latin typeface="Arial MT"/>
                <a:cs typeface="Arial MT"/>
              </a:rPr>
              <a:t>ne</a:t>
            </a:r>
            <a:r>
              <a:rPr sz="2450" spc="-110" dirty="0">
                <a:latin typeface="Arial MT"/>
                <a:cs typeface="Arial MT"/>
              </a:rPr>
              <a:t>r</a:t>
            </a:r>
            <a:r>
              <a:rPr sz="2450" spc="-95" dirty="0">
                <a:latin typeface="Arial MT"/>
                <a:cs typeface="Arial MT"/>
              </a:rPr>
              <a:t> </a:t>
            </a:r>
            <a:r>
              <a:rPr sz="2450" spc="-65" dirty="0">
                <a:latin typeface="Arial MT"/>
                <a:cs typeface="Arial MT"/>
              </a:rPr>
              <a:t>i</a:t>
            </a:r>
            <a:r>
              <a:rPr sz="2450" spc="-229" dirty="0">
                <a:latin typeface="Arial MT"/>
                <a:cs typeface="Arial MT"/>
              </a:rPr>
              <a:t>n</a:t>
            </a:r>
            <a:r>
              <a:rPr sz="2450" spc="-415" dirty="0">
                <a:latin typeface="Arial MT"/>
                <a:cs typeface="Arial MT"/>
              </a:rPr>
              <a:t>v</a:t>
            </a:r>
            <a:r>
              <a:rPr sz="2450" spc="-229" dirty="0">
                <a:latin typeface="Arial MT"/>
                <a:cs typeface="Arial MT"/>
              </a:rPr>
              <a:t>e</a:t>
            </a:r>
            <a:r>
              <a:rPr sz="2450" spc="-95" dirty="0">
                <a:latin typeface="Arial MT"/>
                <a:cs typeface="Arial MT"/>
              </a:rPr>
              <a:t>s</a:t>
            </a:r>
            <a:r>
              <a:rPr sz="2450" spc="-35" dirty="0">
                <a:latin typeface="Arial MT"/>
                <a:cs typeface="Arial MT"/>
              </a:rPr>
              <a:t>t</a:t>
            </a:r>
            <a:r>
              <a:rPr sz="2450" spc="-229" dirty="0">
                <a:latin typeface="Arial MT"/>
                <a:cs typeface="Arial MT"/>
              </a:rPr>
              <a:t>e</a:t>
            </a:r>
            <a:r>
              <a:rPr sz="2450" spc="-180" dirty="0">
                <a:latin typeface="Arial MT"/>
                <a:cs typeface="Arial MT"/>
              </a:rPr>
              <a:t>d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229" dirty="0">
                <a:latin typeface="Arial MT"/>
                <a:cs typeface="Arial MT"/>
              </a:rPr>
              <a:t>$30</a:t>
            </a:r>
            <a:r>
              <a:rPr sz="2450" spc="-35" dirty="0">
                <a:latin typeface="Arial MT"/>
                <a:cs typeface="Arial MT"/>
              </a:rPr>
              <a:t>,</a:t>
            </a:r>
            <a:r>
              <a:rPr sz="2450" spc="-229" dirty="0">
                <a:latin typeface="Arial MT"/>
                <a:cs typeface="Arial MT"/>
              </a:rPr>
              <a:t>00</a:t>
            </a:r>
            <a:r>
              <a:rPr sz="2450" spc="-180" dirty="0">
                <a:latin typeface="Arial MT"/>
                <a:cs typeface="Arial MT"/>
              </a:rPr>
              <a:t>0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65" dirty="0">
                <a:latin typeface="Arial MT"/>
                <a:cs typeface="Arial MT"/>
              </a:rPr>
              <a:t>i</a:t>
            </a:r>
            <a:r>
              <a:rPr sz="2450" spc="-180" dirty="0">
                <a:latin typeface="Arial MT"/>
                <a:cs typeface="Arial MT"/>
              </a:rPr>
              <a:t>n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195" dirty="0">
                <a:latin typeface="Arial MT"/>
                <a:cs typeface="Arial MT"/>
              </a:rPr>
              <a:t>F</a:t>
            </a:r>
            <a:r>
              <a:rPr sz="2450" spc="-229" dirty="0">
                <a:latin typeface="Arial MT"/>
                <a:cs typeface="Arial MT"/>
              </a:rPr>
              <a:t>a</a:t>
            </a:r>
            <a:r>
              <a:rPr sz="2450" spc="-95" dirty="0">
                <a:latin typeface="Arial MT"/>
                <a:cs typeface="Arial MT"/>
              </a:rPr>
              <a:t>s</a:t>
            </a:r>
            <a:r>
              <a:rPr sz="2450" spc="-35" dirty="0">
                <a:latin typeface="Arial MT"/>
                <a:cs typeface="Arial MT"/>
              </a:rPr>
              <a:t>t</a:t>
            </a:r>
            <a:r>
              <a:rPr sz="2450" spc="-195" dirty="0">
                <a:latin typeface="Arial MT"/>
                <a:cs typeface="Arial MT"/>
              </a:rPr>
              <a:t>F</a:t>
            </a:r>
            <a:r>
              <a:rPr sz="2450" spc="-229" dirty="0">
                <a:latin typeface="Arial MT"/>
                <a:cs typeface="Arial MT"/>
              </a:rPr>
              <a:t>o</a:t>
            </a:r>
            <a:r>
              <a:rPr sz="2450" spc="-170" dirty="0">
                <a:latin typeface="Arial MT"/>
                <a:cs typeface="Arial MT"/>
              </a:rPr>
              <a:t>r</a:t>
            </a:r>
            <a:r>
              <a:rPr sz="2450" spc="-310" dirty="0">
                <a:latin typeface="Arial MT"/>
                <a:cs typeface="Arial MT"/>
              </a:rPr>
              <a:t>w</a:t>
            </a:r>
            <a:r>
              <a:rPr sz="2450" spc="-229" dirty="0">
                <a:latin typeface="Arial MT"/>
                <a:cs typeface="Arial MT"/>
              </a:rPr>
              <a:t>a</a:t>
            </a:r>
            <a:r>
              <a:rPr sz="2450" spc="-170" dirty="0">
                <a:latin typeface="Arial MT"/>
                <a:cs typeface="Arial MT"/>
              </a:rPr>
              <a:t>r</a:t>
            </a:r>
            <a:r>
              <a:rPr sz="2450" spc="-180" dirty="0">
                <a:latin typeface="Arial MT"/>
                <a:cs typeface="Arial MT"/>
              </a:rPr>
              <a:t>d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229" dirty="0">
                <a:latin typeface="Arial MT"/>
                <a:cs typeface="Arial MT"/>
              </a:rPr>
              <a:t>o</a:t>
            </a:r>
            <a:r>
              <a:rPr sz="2450" spc="-180" dirty="0">
                <a:latin typeface="Arial MT"/>
                <a:cs typeface="Arial MT"/>
              </a:rPr>
              <a:t>n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310" dirty="0">
                <a:latin typeface="Arial MT"/>
                <a:cs typeface="Arial MT"/>
              </a:rPr>
              <a:t>D</a:t>
            </a:r>
            <a:r>
              <a:rPr sz="2450" spc="-229" dirty="0">
                <a:latin typeface="Arial MT"/>
                <a:cs typeface="Arial MT"/>
              </a:rPr>
              <a:t>e</a:t>
            </a:r>
            <a:r>
              <a:rPr sz="2450" spc="-95" dirty="0">
                <a:latin typeface="Arial MT"/>
                <a:cs typeface="Arial MT"/>
              </a:rPr>
              <a:t>c</a:t>
            </a:r>
            <a:r>
              <a:rPr sz="2450" spc="-90" dirty="0">
                <a:latin typeface="Arial MT"/>
                <a:cs typeface="Arial MT"/>
              </a:rPr>
              <a:t>.</a:t>
            </a:r>
            <a:r>
              <a:rPr sz="2450" spc="20" dirty="0">
                <a:latin typeface="Arial MT"/>
                <a:cs typeface="Arial MT"/>
              </a:rPr>
              <a:t> </a:t>
            </a:r>
            <a:r>
              <a:rPr sz="2450" spc="-229" dirty="0">
                <a:latin typeface="Arial MT"/>
                <a:cs typeface="Arial MT"/>
              </a:rPr>
              <a:t>1</a:t>
            </a:r>
            <a:r>
              <a:rPr sz="2450" spc="-90" dirty="0">
                <a:latin typeface="Arial MT"/>
                <a:cs typeface="Arial MT"/>
              </a:rPr>
              <a:t>.</a:t>
            </a:r>
            <a:endParaRPr sz="24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058627" y="1680721"/>
            <a:ext cx="8573135" cy="477520"/>
            <a:chOff x="2058627" y="1680721"/>
            <a:chExt cx="8573135" cy="477520"/>
          </a:xfrm>
        </p:grpSpPr>
        <p:sp>
          <p:nvSpPr>
            <p:cNvPr id="6" name="object 6"/>
            <p:cNvSpPr/>
            <p:nvPr/>
          </p:nvSpPr>
          <p:spPr>
            <a:xfrm>
              <a:off x="2058627" y="1680721"/>
              <a:ext cx="41275" cy="477520"/>
            </a:xfrm>
            <a:custGeom>
              <a:avLst/>
              <a:gdLst/>
              <a:ahLst/>
              <a:cxnLst/>
              <a:rect l="l" t="t" r="r" b="b"/>
              <a:pathLst>
                <a:path w="41275" h="477519">
                  <a:moveTo>
                    <a:pt x="41228" y="0"/>
                  </a:moveTo>
                  <a:lnTo>
                    <a:pt x="0" y="0"/>
                  </a:lnTo>
                  <a:lnTo>
                    <a:pt x="0" y="477230"/>
                  </a:lnTo>
                  <a:lnTo>
                    <a:pt x="41228" y="477230"/>
                  </a:lnTo>
                  <a:lnTo>
                    <a:pt x="412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010782" y="1740572"/>
              <a:ext cx="0" cy="358140"/>
            </a:xfrm>
            <a:custGeom>
              <a:avLst/>
              <a:gdLst/>
              <a:ahLst/>
              <a:cxnLst/>
              <a:rect l="l" t="t" r="r" b="b"/>
              <a:pathLst>
                <a:path h="358139">
                  <a:moveTo>
                    <a:pt x="0" y="0"/>
                  </a:moveTo>
                  <a:lnTo>
                    <a:pt x="0" y="357529"/>
                  </a:lnTo>
                </a:path>
              </a:pathLst>
            </a:custGeom>
            <a:ln w="2061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099843" y="1680730"/>
              <a:ext cx="8531860" cy="477520"/>
            </a:xfrm>
            <a:custGeom>
              <a:avLst/>
              <a:gdLst/>
              <a:ahLst/>
              <a:cxnLst/>
              <a:rect l="l" t="t" r="r" b="b"/>
              <a:pathLst>
                <a:path w="8531860" h="477519">
                  <a:moveTo>
                    <a:pt x="8531631" y="48031"/>
                  </a:moveTo>
                  <a:lnTo>
                    <a:pt x="8531492" y="48031"/>
                  </a:lnTo>
                  <a:lnTo>
                    <a:pt x="8531492" y="0"/>
                  </a:lnTo>
                  <a:lnTo>
                    <a:pt x="8490407" y="0"/>
                  </a:lnTo>
                  <a:lnTo>
                    <a:pt x="8490407" y="48031"/>
                  </a:lnTo>
                  <a:lnTo>
                    <a:pt x="8490407" y="429196"/>
                  </a:lnTo>
                  <a:lnTo>
                    <a:pt x="1921243" y="429196"/>
                  </a:lnTo>
                  <a:lnTo>
                    <a:pt x="1921243" y="48031"/>
                  </a:lnTo>
                  <a:lnTo>
                    <a:pt x="8490407" y="48031"/>
                  </a:lnTo>
                  <a:lnTo>
                    <a:pt x="8490407" y="0"/>
                  </a:lnTo>
                  <a:lnTo>
                    <a:pt x="0" y="0"/>
                  </a:lnTo>
                  <a:lnTo>
                    <a:pt x="0" y="48031"/>
                  </a:lnTo>
                  <a:lnTo>
                    <a:pt x="1900631" y="48031"/>
                  </a:lnTo>
                  <a:lnTo>
                    <a:pt x="1900631" y="429196"/>
                  </a:lnTo>
                  <a:lnTo>
                    <a:pt x="0" y="429196"/>
                  </a:lnTo>
                  <a:lnTo>
                    <a:pt x="0" y="477227"/>
                  </a:lnTo>
                  <a:lnTo>
                    <a:pt x="8490407" y="477227"/>
                  </a:lnTo>
                  <a:lnTo>
                    <a:pt x="8531492" y="477227"/>
                  </a:lnTo>
                  <a:lnTo>
                    <a:pt x="8531631" y="477227"/>
                  </a:lnTo>
                  <a:lnTo>
                    <a:pt x="8531631" y="4803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198370" y="785571"/>
            <a:ext cx="49815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spc="-35" dirty="0">
                <a:latin typeface="Calibri Light"/>
                <a:cs typeface="Calibri Light"/>
              </a:rPr>
              <a:t>Analyzing</a:t>
            </a:r>
            <a:r>
              <a:rPr sz="4400" b="0" spc="-160" dirty="0">
                <a:latin typeface="Calibri Light"/>
                <a:cs typeface="Calibri Light"/>
              </a:rPr>
              <a:t> </a:t>
            </a:r>
            <a:r>
              <a:rPr sz="4400" b="0" spc="-65" dirty="0">
                <a:latin typeface="Calibri Light"/>
                <a:cs typeface="Calibri Light"/>
              </a:rPr>
              <a:t>Transactions</a:t>
            </a:r>
            <a:endParaRPr sz="4400">
              <a:latin typeface="Calibri Light"/>
              <a:cs typeface="Calibri Light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2600960" y="2882900"/>
          <a:ext cx="7555865" cy="9270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25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8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2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1150" b="1" spc="22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Assets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8260">
                        <a:lnSpc>
                          <a:spcPct val="100000"/>
                        </a:lnSpc>
                        <a:tabLst>
                          <a:tab pos="952500" algn="l"/>
                          <a:tab pos="2679700" algn="l"/>
                        </a:tabLst>
                      </a:pPr>
                      <a:r>
                        <a:rPr sz="1725" b="1" spc="4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sz="1150" b="1" u="heavy" spc="300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sz="1150" b="1" u="heavy" spc="24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Liabilities	</a:t>
                      </a:r>
                      <a:r>
                        <a:rPr sz="1725" b="1" spc="4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+</a:t>
                      </a:r>
                      <a:endParaRPr sz="1725" baseline="483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41935">
                        <a:lnSpc>
                          <a:spcPct val="100000"/>
                        </a:lnSpc>
                      </a:pPr>
                      <a:r>
                        <a:rPr sz="1150" b="1" spc="24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Equity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836">
                <a:tc>
                  <a:txBody>
                    <a:bodyPr/>
                    <a:lstStyle/>
                    <a:p>
                      <a:pPr marL="441959" marR="2380615" indent="193675">
                        <a:lnSpc>
                          <a:spcPts val="1540"/>
                        </a:lnSpc>
                        <a:spcBef>
                          <a:spcPts val="35"/>
                        </a:spcBef>
                      </a:pPr>
                      <a:r>
                        <a:rPr sz="1150" b="1" spc="-6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50" b="1" spc="8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b="1" spc="-17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h  </a:t>
                      </a:r>
                      <a:r>
                        <a:rPr sz="1150" b="1" spc="240" dirty="0">
                          <a:latin typeface="Arial"/>
                          <a:cs typeface="Arial"/>
                        </a:rPr>
                        <a:t>30,000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80010" indent="-177800">
                        <a:lnSpc>
                          <a:spcPts val="1540"/>
                        </a:lnSpc>
                        <a:spcBef>
                          <a:spcPts val="35"/>
                        </a:spcBef>
                      </a:pPr>
                      <a:r>
                        <a:rPr sz="1150" b="1" spc="26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Capital </a:t>
                      </a:r>
                      <a:r>
                        <a:rPr sz="1150" b="1" spc="26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b="1" spc="-45" dirty="0">
                          <a:latin typeface="Arial"/>
                          <a:cs typeface="Arial"/>
                        </a:rPr>
                        <a:t>30</a:t>
                      </a:r>
                      <a:r>
                        <a:rPr sz="1150" b="1" spc="4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150" b="1" spc="-45" dirty="0">
                          <a:latin typeface="Arial"/>
                          <a:cs typeface="Arial"/>
                        </a:rPr>
                        <a:t>00</a:t>
                      </a:r>
                      <a:r>
                        <a:rPr sz="1150" b="1" dirty="0">
                          <a:latin typeface="Arial"/>
                          <a:cs typeface="Arial"/>
                        </a:rPr>
                        <a:t>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5168900" y="2464434"/>
            <a:ext cx="1244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Analysis: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2727959" y="4287008"/>
          <a:ext cx="7589517" cy="6189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2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3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5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52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1032">
                <a:tc>
                  <a:txBody>
                    <a:bodyPr/>
                    <a:lstStyle/>
                    <a:p>
                      <a:pPr marL="121920">
                        <a:lnSpc>
                          <a:spcPts val="2305"/>
                        </a:lnSpc>
                      </a:pPr>
                      <a:r>
                        <a:rPr sz="1950" b="1" spc="-95" dirty="0">
                          <a:latin typeface="Arial"/>
                          <a:cs typeface="Arial"/>
                        </a:rPr>
                        <a:t>(1)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BE4F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1920">
                        <a:lnSpc>
                          <a:spcPts val="2305"/>
                        </a:lnSpc>
                      </a:pPr>
                      <a:r>
                        <a:rPr sz="1950" b="1" spc="-165" dirty="0">
                          <a:latin typeface="Arial"/>
                          <a:cs typeface="Arial"/>
                        </a:rPr>
                        <a:t>Cash</a:t>
                      </a:r>
                      <a:endParaRPr sz="1950">
                        <a:latin typeface="Arial"/>
                        <a:cs typeface="Arial"/>
                      </a:endParaRPr>
                    </a:p>
                    <a:p>
                      <a:pPr marL="6642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950" b="1" spc="-5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95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95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950" b="1" spc="-70" dirty="0">
                          <a:latin typeface="Arial"/>
                          <a:cs typeface="Arial"/>
                        </a:rPr>
                        <a:t>Tay</a:t>
                      </a:r>
                      <a:r>
                        <a:rPr sz="1950" b="1" spc="-8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950" b="1" spc="-7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95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95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95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950" b="1" spc="-5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950" b="1" spc="-70" dirty="0">
                          <a:latin typeface="Arial"/>
                          <a:cs typeface="Arial"/>
                        </a:rPr>
                        <a:t>ap</a:t>
                      </a:r>
                      <a:r>
                        <a:rPr sz="1950" b="1" spc="-8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95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950" b="1" spc="-7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950" b="1" dirty="0">
                          <a:latin typeface="Arial"/>
                          <a:cs typeface="Arial"/>
                        </a:rPr>
                        <a:t>l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BE4F0"/>
                    </a:solidFill>
                  </a:tcPr>
                </a:tc>
                <a:tc>
                  <a:txBody>
                    <a:bodyPr/>
                    <a:lstStyle/>
                    <a:p>
                      <a:pPr marR="114935" algn="r">
                        <a:lnSpc>
                          <a:spcPts val="2305"/>
                        </a:lnSpc>
                      </a:pPr>
                      <a:r>
                        <a:rPr sz="1950" b="1" spc="-175" dirty="0">
                          <a:latin typeface="Arial"/>
                          <a:cs typeface="Arial"/>
                        </a:rPr>
                        <a:t>101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BE4F0"/>
                    </a:solidFill>
                  </a:tcPr>
                </a:tc>
                <a:tc>
                  <a:txBody>
                    <a:bodyPr/>
                    <a:lstStyle/>
                    <a:p>
                      <a:pPr marL="676910">
                        <a:lnSpc>
                          <a:spcPts val="2305"/>
                        </a:lnSpc>
                      </a:pPr>
                      <a:r>
                        <a:rPr sz="1950" b="1" spc="-140" dirty="0">
                          <a:latin typeface="Arial"/>
                          <a:cs typeface="Arial"/>
                        </a:rPr>
                        <a:t>30,000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BE4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BE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BE4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BE4F0"/>
                    </a:solidFill>
                  </a:tcPr>
                </a:tc>
                <a:tc>
                  <a:txBody>
                    <a:bodyPr/>
                    <a:lstStyle/>
                    <a:p>
                      <a:pPr marR="114935" algn="r">
                        <a:lnSpc>
                          <a:spcPts val="2290"/>
                        </a:lnSpc>
                      </a:pPr>
                      <a:r>
                        <a:rPr sz="1950" b="1" spc="-175" dirty="0">
                          <a:latin typeface="Arial"/>
                          <a:cs typeface="Arial"/>
                        </a:rPr>
                        <a:t>301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BE4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BE4F0"/>
                    </a:solidFill>
                  </a:tcPr>
                </a:tc>
                <a:tc>
                  <a:txBody>
                    <a:bodyPr/>
                    <a:lstStyle/>
                    <a:p>
                      <a:pPr marL="676910">
                        <a:lnSpc>
                          <a:spcPts val="2290"/>
                        </a:lnSpc>
                      </a:pPr>
                      <a:r>
                        <a:rPr sz="1950" b="1" spc="-140" dirty="0">
                          <a:latin typeface="Arial"/>
                          <a:cs typeface="Arial"/>
                        </a:rPr>
                        <a:t>30,000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BE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3" name="object 13"/>
          <p:cNvGrpSpPr/>
          <p:nvPr/>
        </p:nvGrpSpPr>
        <p:grpSpPr>
          <a:xfrm>
            <a:off x="2665067" y="5424844"/>
            <a:ext cx="3766185" cy="840740"/>
            <a:chOff x="2665067" y="5424844"/>
            <a:chExt cx="3766185" cy="840740"/>
          </a:xfrm>
        </p:grpSpPr>
        <p:sp>
          <p:nvSpPr>
            <p:cNvPr id="14" name="object 14"/>
            <p:cNvSpPr/>
            <p:nvPr/>
          </p:nvSpPr>
          <p:spPr>
            <a:xfrm>
              <a:off x="2665067" y="5424844"/>
              <a:ext cx="3766185" cy="267335"/>
            </a:xfrm>
            <a:custGeom>
              <a:avLst/>
              <a:gdLst/>
              <a:ahLst/>
              <a:cxnLst/>
              <a:rect l="l" t="t" r="r" b="b"/>
              <a:pathLst>
                <a:path w="3766185" h="267335">
                  <a:moveTo>
                    <a:pt x="0" y="266945"/>
                  </a:moveTo>
                  <a:lnTo>
                    <a:pt x="3766046" y="266945"/>
                  </a:lnTo>
                  <a:lnTo>
                    <a:pt x="3766046" y="0"/>
                  </a:lnTo>
                  <a:lnTo>
                    <a:pt x="0" y="0"/>
                  </a:lnTo>
                  <a:lnTo>
                    <a:pt x="0" y="266945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665067" y="5691789"/>
              <a:ext cx="3766185" cy="573405"/>
            </a:xfrm>
            <a:custGeom>
              <a:avLst/>
              <a:gdLst/>
              <a:ahLst/>
              <a:cxnLst/>
              <a:rect l="l" t="t" r="r" b="b"/>
              <a:pathLst>
                <a:path w="3766185" h="573404">
                  <a:moveTo>
                    <a:pt x="0" y="573291"/>
                  </a:moveTo>
                  <a:lnTo>
                    <a:pt x="3766046" y="573291"/>
                  </a:lnTo>
                  <a:lnTo>
                    <a:pt x="3766046" y="0"/>
                  </a:lnTo>
                  <a:lnTo>
                    <a:pt x="0" y="0"/>
                  </a:lnTo>
                  <a:lnTo>
                    <a:pt x="0" y="57329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998865" y="5679089"/>
            <a:ext cx="289560" cy="2971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750" b="1" spc="40" dirty="0">
                <a:latin typeface="Arial"/>
                <a:cs typeface="Arial"/>
              </a:rPr>
              <a:t>(</a:t>
            </a:r>
            <a:r>
              <a:rPr sz="1750" b="1" spc="-30" dirty="0">
                <a:latin typeface="Arial"/>
                <a:cs typeface="Arial"/>
              </a:rPr>
              <a:t>1</a:t>
            </a:r>
            <a:r>
              <a:rPr sz="1750" b="1" spc="15" dirty="0">
                <a:latin typeface="Arial"/>
                <a:cs typeface="Arial"/>
              </a:rPr>
              <a:t>)</a:t>
            </a:r>
            <a:endParaRPr sz="17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743774" y="5679089"/>
            <a:ext cx="688340" cy="2971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750" b="1" spc="-30" dirty="0">
                <a:latin typeface="Arial"/>
                <a:cs typeface="Arial"/>
              </a:rPr>
              <a:t>30</a:t>
            </a:r>
            <a:r>
              <a:rPr sz="1750" b="1" spc="30" dirty="0">
                <a:latin typeface="Arial"/>
                <a:cs typeface="Arial"/>
              </a:rPr>
              <a:t>,</a:t>
            </a:r>
            <a:r>
              <a:rPr sz="1750" b="1" spc="-30" dirty="0">
                <a:latin typeface="Arial"/>
                <a:cs typeface="Arial"/>
              </a:rPr>
              <a:t>00</a:t>
            </a:r>
            <a:r>
              <a:rPr sz="1750" b="1" spc="30" dirty="0">
                <a:latin typeface="Arial"/>
                <a:cs typeface="Arial"/>
              </a:rPr>
              <a:t>0</a:t>
            </a:r>
            <a:endParaRPr sz="17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80829" y="5399010"/>
            <a:ext cx="554355" cy="2971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750" b="1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750" b="1" spc="-3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1750" b="1" spc="3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endParaRPr sz="175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521475" y="5691794"/>
            <a:ext cx="26670" cy="573405"/>
          </a:xfrm>
          <a:custGeom>
            <a:avLst/>
            <a:gdLst/>
            <a:ahLst/>
            <a:cxnLst/>
            <a:rect l="l" t="t" r="r" b="b"/>
            <a:pathLst>
              <a:path w="26670" h="573404">
                <a:moveTo>
                  <a:pt x="26615" y="0"/>
                </a:moveTo>
                <a:lnTo>
                  <a:pt x="0" y="0"/>
                </a:lnTo>
                <a:lnTo>
                  <a:pt x="0" y="573286"/>
                </a:lnTo>
                <a:lnTo>
                  <a:pt x="26615" y="573286"/>
                </a:lnTo>
                <a:lnTo>
                  <a:pt x="266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020053" y="5388965"/>
            <a:ext cx="392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101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059034" y="5460008"/>
            <a:ext cx="298450" cy="199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301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570263" y="5424043"/>
            <a:ext cx="3966845" cy="887094"/>
            <a:chOff x="6570263" y="5424043"/>
            <a:chExt cx="3966845" cy="887094"/>
          </a:xfrm>
        </p:grpSpPr>
        <p:sp>
          <p:nvSpPr>
            <p:cNvPr id="23" name="object 23"/>
            <p:cNvSpPr/>
            <p:nvPr/>
          </p:nvSpPr>
          <p:spPr>
            <a:xfrm>
              <a:off x="6570263" y="5424043"/>
              <a:ext cx="3966845" cy="281940"/>
            </a:xfrm>
            <a:custGeom>
              <a:avLst/>
              <a:gdLst/>
              <a:ahLst/>
              <a:cxnLst/>
              <a:rect l="l" t="t" r="r" b="b"/>
              <a:pathLst>
                <a:path w="3966845" h="281939">
                  <a:moveTo>
                    <a:pt x="0" y="281723"/>
                  </a:moveTo>
                  <a:lnTo>
                    <a:pt x="3966498" y="281723"/>
                  </a:lnTo>
                  <a:lnTo>
                    <a:pt x="3966498" y="0"/>
                  </a:lnTo>
                  <a:lnTo>
                    <a:pt x="0" y="0"/>
                  </a:lnTo>
                  <a:lnTo>
                    <a:pt x="0" y="281723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570263" y="5705767"/>
              <a:ext cx="3966845" cy="605155"/>
            </a:xfrm>
            <a:custGeom>
              <a:avLst/>
              <a:gdLst/>
              <a:ahLst/>
              <a:cxnLst/>
              <a:rect l="l" t="t" r="r" b="b"/>
              <a:pathLst>
                <a:path w="3966845" h="605154">
                  <a:moveTo>
                    <a:pt x="0" y="605029"/>
                  </a:moveTo>
                  <a:lnTo>
                    <a:pt x="3966499" y="605029"/>
                  </a:lnTo>
                  <a:lnTo>
                    <a:pt x="3966498" y="0"/>
                  </a:lnTo>
                  <a:lnTo>
                    <a:pt x="0" y="0"/>
                  </a:lnTo>
                  <a:lnTo>
                    <a:pt x="0" y="60502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9045704" y="5693067"/>
            <a:ext cx="1369060" cy="3124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  <a:tabLst>
                <a:tab pos="644525" algn="l"/>
              </a:tabLst>
            </a:pPr>
            <a:r>
              <a:rPr sz="1850" b="1" spc="45" dirty="0">
                <a:latin typeface="Arial"/>
                <a:cs typeface="Arial"/>
              </a:rPr>
              <a:t>(</a:t>
            </a:r>
            <a:r>
              <a:rPr sz="1850" b="1" spc="-40" dirty="0">
                <a:latin typeface="Arial"/>
                <a:cs typeface="Arial"/>
              </a:rPr>
              <a:t>1</a:t>
            </a:r>
            <a:r>
              <a:rPr sz="1850" b="1" spc="15" dirty="0">
                <a:latin typeface="Arial"/>
                <a:cs typeface="Arial"/>
              </a:rPr>
              <a:t>)</a:t>
            </a:r>
            <a:r>
              <a:rPr sz="1850" b="1" dirty="0">
                <a:latin typeface="Arial"/>
                <a:cs typeface="Arial"/>
              </a:rPr>
              <a:t>	</a:t>
            </a:r>
            <a:r>
              <a:rPr sz="1850" b="1" spc="-40" dirty="0">
                <a:latin typeface="Arial"/>
                <a:cs typeface="Arial"/>
              </a:rPr>
              <a:t>30</a:t>
            </a:r>
            <a:r>
              <a:rPr sz="1850" b="1" spc="35" dirty="0">
                <a:latin typeface="Arial"/>
                <a:cs typeface="Arial"/>
              </a:rPr>
              <a:t>,</a:t>
            </a:r>
            <a:r>
              <a:rPr sz="1850" b="1" spc="-40" dirty="0">
                <a:latin typeface="Arial"/>
                <a:cs typeface="Arial"/>
              </a:rPr>
              <a:t>00</a:t>
            </a:r>
            <a:r>
              <a:rPr sz="1850" b="1" spc="25" dirty="0">
                <a:latin typeface="Arial"/>
                <a:cs typeface="Arial"/>
              </a:rPr>
              <a:t>0</a:t>
            </a:r>
            <a:endParaRPr sz="18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2571" y="5397482"/>
            <a:ext cx="1920875" cy="3124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850" b="1" dirty="0">
                <a:solidFill>
                  <a:srgbClr val="FFFFFF"/>
                </a:solidFill>
                <a:latin typeface="Arial"/>
                <a:cs typeface="Arial"/>
              </a:rPr>
              <a:t>C.</a:t>
            </a:r>
            <a:r>
              <a:rPr sz="185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50" b="1" spc="-20" dirty="0">
                <a:solidFill>
                  <a:srgbClr val="FFFFFF"/>
                </a:solidFill>
                <a:latin typeface="Arial"/>
                <a:cs typeface="Arial"/>
              </a:rPr>
              <a:t>Taylor,</a:t>
            </a:r>
            <a:r>
              <a:rPr sz="185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50" b="1" spc="-20" dirty="0">
                <a:solidFill>
                  <a:srgbClr val="FFFFFF"/>
                </a:solidFill>
                <a:latin typeface="Arial"/>
                <a:cs typeface="Arial"/>
              </a:rPr>
              <a:t>Capital</a:t>
            </a:r>
            <a:endParaRPr sz="18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658259" y="5397482"/>
            <a:ext cx="400685" cy="3124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1850" b="1" spc="-40" dirty="0">
                <a:solidFill>
                  <a:srgbClr val="FFFFFF"/>
                </a:solidFill>
                <a:latin typeface="Arial"/>
                <a:cs typeface="Arial"/>
              </a:rPr>
              <a:t>30</a:t>
            </a:r>
            <a:r>
              <a:rPr sz="1850" b="1" spc="2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8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168900" y="3836289"/>
            <a:ext cx="1844039" cy="1534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Double</a:t>
            </a:r>
            <a:r>
              <a:rPr sz="2400" spc="-30" dirty="0">
                <a:solidFill>
                  <a:srgbClr val="00800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entry: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7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00">
              <a:latin typeface="Arial MT"/>
              <a:cs typeface="Arial MT"/>
            </a:endParaRPr>
          </a:p>
          <a:p>
            <a:pPr marL="88900">
              <a:lnSpc>
                <a:spcPct val="100000"/>
              </a:lnSpc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Posting: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49929" y="1573591"/>
            <a:ext cx="8552180" cy="739140"/>
          </a:xfrm>
          <a:custGeom>
            <a:avLst/>
            <a:gdLst/>
            <a:ahLst/>
            <a:cxnLst/>
            <a:rect l="l" t="t" r="r" b="b"/>
            <a:pathLst>
              <a:path w="8552180" h="739139">
                <a:moveTo>
                  <a:pt x="8552103" y="0"/>
                </a:moveTo>
                <a:lnTo>
                  <a:pt x="0" y="0"/>
                </a:lnTo>
                <a:lnTo>
                  <a:pt x="0" y="738905"/>
                </a:lnTo>
                <a:lnTo>
                  <a:pt x="8552103" y="738905"/>
                </a:lnTo>
                <a:lnTo>
                  <a:pt x="85521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70543" y="1594639"/>
            <a:ext cx="1901189" cy="67754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ct val="100000"/>
              </a:lnSpc>
            </a:pPr>
            <a:r>
              <a:rPr sz="2100" i="1" dirty="0">
                <a:latin typeface="Arial"/>
                <a:cs typeface="Arial"/>
              </a:rPr>
              <a:t>Transaction:</a:t>
            </a:r>
            <a:endParaRPr sz="2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91777" y="1594639"/>
            <a:ext cx="6569709" cy="67754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360"/>
              </a:lnSpc>
            </a:pPr>
            <a:r>
              <a:rPr sz="2100" spc="-10" dirty="0">
                <a:latin typeface="Arial MT"/>
                <a:cs typeface="Arial MT"/>
              </a:rPr>
              <a:t>FastForward</a:t>
            </a:r>
            <a:r>
              <a:rPr sz="2100" spc="20" dirty="0">
                <a:latin typeface="Arial MT"/>
                <a:cs typeface="Arial MT"/>
              </a:rPr>
              <a:t> </a:t>
            </a:r>
            <a:r>
              <a:rPr sz="2100" spc="-10" dirty="0">
                <a:latin typeface="Arial MT"/>
                <a:cs typeface="Arial MT"/>
              </a:rPr>
              <a:t>purchases</a:t>
            </a:r>
            <a:r>
              <a:rPr sz="2100" spc="140" dirty="0">
                <a:latin typeface="Arial MT"/>
                <a:cs typeface="Arial MT"/>
              </a:rPr>
              <a:t> </a:t>
            </a:r>
            <a:r>
              <a:rPr sz="2100" spc="-5" dirty="0">
                <a:latin typeface="Arial MT"/>
                <a:cs typeface="Arial MT"/>
              </a:rPr>
              <a:t>supplies</a:t>
            </a:r>
            <a:r>
              <a:rPr sz="2100" spc="145" dirty="0">
                <a:latin typeface="Arial MT"/>
                <a:cs typeface="Arial MT"/>
              </a:rPr>
              <a:t> </a:t>
            </a:r>
            <a:r>
              <a:rPr sz="2100" spc="-15" dirty="0">
                <a:latin typeface="Arial MT"/>
                <a:cs typeface="Arial MT"/>
              </a:rPr>
              <a:t>by</a:t>
            </a:r>
            <a:r>
              <a:rPr sz="2100" spc="140" dirty="0">
                <a:latin typeface="Arial MT"/>
                <a:cs typeface="Arial MT"/>
              </a:rPr>
              <a:t> </a:t>
            </a:r>
            <a:r>
              <a:rPr sz="2100" dirty="0">
                <a:latin typeface="Arial MT"/>
                <a:cs typeface="Arial MT"/>
              </a:rPr>
              <a:t>paying</a:t>
            </a:r>
            <a:r>
              <a:rPr sz="2100" spc="155" dirty="0">
                <a:latin typeface="Arial MT"/>
                <a:cs typeface="Arial MT"/>
              </a:rPr>
              <a:t> </a:t>
            </a:r>
            <a:r>
              <a:rPr sz="2100" spc="-15" dirty="0">
                <a:latin typeface="Arial MT"/>
                <a:cs typeface="Arial MT"/>
              </a:rPr>
              <a:t>$2,500</a:t>
            </a:r>
            <a:endParaRPr sz="2100">
              <a:latin typeface="Arial MT"/>
              <a:cs typeface="Arial MT"/>
            </a:endParaRPr>
          </a:p>
          <a:p>
            <a:pPr marL="40640">
              <a:lnSpc>
                <a:spcPct val="100000"/>
              </a:lnSpc>
              <a:spcBef>
                <a:spcPts val="225"/>
              </a:spcBef>
            </a:pPr>
            <a:r>
              <a:rPr sz="2100" spc="20" dirty="0">
                <a:latin typeface="Arial MT"/>
                <a:cs typeface="Arial MT"/>
              </a:rPr>
              <a:t>cash.</a:t>
            </a:r>
            <a:endParaRPr sz="210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229315" y="1553236"/>
            <a:ext cx="8573135" cy="759460"/>
            <a:chOff x="2229315" y="1553236"/>
            <a:chExt cx="8573135" cy="759460"/>
          </a:xfrm>
        </p:grpSpPr>
        <p:sp>
          <p:nvSpPr>
            <p:cNvPr id="6" name="object 6"/>
            <p:cNvSpPr/>
            <p:nvPr/>
          </p:nvSpPr>
          <p:spPr>
            <a:xfrm>
              <a:off x="2229315" y="1553236"/>
              <a:ext cx="41275" cy="759460"/>
            </a:xfrm>
            <a:custGeom>
              <a:avLst/>
              <a:gdLst/>
              <a:ahLst/>
              <a:cxnLst/>
              <a:rect l="l" t="t" r="r" b="b"/>
              <a:pathLst>
                <a:path w="41275" h="759460">
                  <a:moveTo>
                    <a:pt x="41228" y="0"/>
                  </a:moveTo>
                  <a:lnTo>
                    <a:pt x="0" y="0"/>
                  </a:lnTo>
                  <a:lnTo>
                    <a:pt x="0" y="759261"/>
                  </a:lnTo>
                  <a:lnTo>
                    <a:pt x="41228" y="759261"/>
                  </a:lnTo>
                  <a:lnTo>
                    <a:pt x="412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71163" y="1604816"/>
              <a:ext cx="20955" cy="656590"/>
            </a:xfrm>
            <a:custGeom>
              <a:avLst/>
              <a:gdLst/>
              <a:ahLst/>
              <a:cxnLst/>
              <a:rect l="l" t="t" r="r" b="b"/>
              <a:pathLst>
                <a:path w="20954" h="656589">
                  <a:moveTo>
                    <a:pt x="0" y="656112"/>
                  </a:moveTo>
                  <a:lnTo>
                    <a:pt x="20614" y="656112"/>
                  </a:lnTo>
                  <a:lnTo>
                    <a:pt x="20614" y="0"/>
                  </a:lnTo>
                  <a:lnTo>
                    <a:pt x="0" y="0"/>
                  </a:lnTo>
                  <a:lnTo>
                    <a:pt x="0" y="6561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270531" y="1553260"/>
              <a:ext cx="8531860" cy="759460"/>
            </a:xfrm>
            <a:custGeom>
              <a:avLst/>
              <a:gdLst/>
              <a:ahLst/>
              <a:cxnLst/>
              <a:rect l="l" t="t" r="r" b="b"/>
              <a:pathLst>
                <a:path w="8531860" h="759460">
                  <a:moveTo>
                    <a:pt x="8531631" y="41376"/>
                  </a:moveTo>
                  <a:lnTo>
                    <a:pt x="8531492" y="41376"/>
                  </a:lnTo>
                  <a:lnTo>
                    <a:pt x="8531492" y="0"/>
                  </a:lnTo>
                  <a:lnTo>
                    <a:pt x="8490407" y="0"/>
                  </a:lnTo>
                  <a:lnTo>
                    <a:pt x="8490407" y="41389"/>
                  </a:lnTo>
                  <a:lnTo>
                    <a:pt x="8490407" y="718527"/>
                  </a:lnTo>
                  <a:lnTo>
                    <a:pt x="1921243" y="718527"/>
                  </a:lnTo>
                  <a:lnTo>
                    <a:pt x="1921243" y="41389"/>
                  </a:lnTo>
                  <a:lnTo>
                    <a:pt x="8490407" y="41389"/>
                  </a:lnTo>
                  <a:lnTo>
                    <a:pt x="8490407" y="0"/>
                  </a:lnTo>
                  <a:lnTo>
                    <a:pt x="0" y="0"/>
                  </a:lnTo>
                  <a:lnTo>
                    <a:pt x="0" y="41389"/>
                  </a:lnTo>
                  <a:lnTo>
                    <a:pt x="1900631" y="41389"/>
                  </a:lnTo>
                  <a:lnTo>
                    <a:pt x="1900631" y="718527"/>
                  </a:lnTo>
                  <a:lnTo>
                    <a:pt x="0" y="718527"/>
                  </a:lnTo>
                  <a:lnTo>
                    <a:pt x="0" y="759244"/>
                  </a:lnTo>
                  <a:lnTo>
                    <a:pt x="8490407" y="759244"/>
                  </a:lnTo>
                  <a:lnTo>
                    <a:pt x="8531492" y="759244"/>
                  </a:lnTo>
                  <a:lnTo>
                    <a:pt x="8531631" y="759244"/>
                  </a:lnTo>
                  <a:lnTo>
                    <a:pt x="8531631" y="4137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568955" y="2745739"/>
          <a:ext cx="7555865" cy="9270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25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8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2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1150" b="1" spc="22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Assets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8260">
                        <a:lnSpc>
                          <a:spcPct val="100000"/>
                        </a:lnSpc>
                        <a:tabLst>
                          <a:tab pos="952500" algn="l"/>
                          <a:tab pos="2679700" algn="l"/>
                        </a:tabLst>
                      </a:pPr>
                      <a:r>
                        <a:rPr sz="1725" b="1" spc="4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sz="1150" b="1" u="heavy" spc="300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sz="1150" b="1" u="heavy" spc="24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Liabilities	</a:t>
                      </a:r>
                      <a:r>
                        <a:rPr sz="1725" b="1" spc="4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+</a:t>
                      </a:r>
                      <a:endParaRPr sz="1725" baseline="483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150" b="1" spc="24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Equity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836">
                <a:tc>
                  <a:txBody>
                    <a:bodyPr/>
                    <a:lstStyle/>
                    <a:p>
                      <a:pPr marL="490220" marR="1134110" indent="145415">
                        <a:lnSpc>
                          <a:spcPts val="1540"/>
                        </a:lnSpc>
                        <a:spcBef>
                          <a:spcPts val="35"/>
                        </a:spcBef>
                        <a:tabLst>
                          <a:tab pos="1474470" algn="l"/>
                          <a:tab pos="1781810" algn="l"/>
                        </a:tabLst>
                      </a:pPr>
                      <a:r>
                        <a:rPr sz="1150" b="1" spc="-6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50" b="1" spc="8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b="1" spc="-17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h	</a:t>
                      </a:r>
                      <a:r>
                        <a:rPr sz="1150" b="1" spc="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upp</a:t>
                      </a:r>
                      <a:r>
                        <a:rPr sz="1150" b="1" spc="3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b="1" spc="4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b="1" spc="8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1150" b="1" spc="204" dirty="0">
                          <a:latin typeface="Arial"/>
                          <a:cs typeface="Arial"/>
                        </a:rPr>
                        <a:t>(2,500)		</a:t>
                      </a:r>
                      <a:r>
                        <a:rPr sz="1150" b="1" spc="240" dirty="0">
                          <a:latin typeface="Arial"/>
                          <a:cs typeface="Arial"/>
                        </a:rPr>
                        <a:t>2,500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150" b="1" spc="26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5137530" y="2327909"/>
            <a:ext cx="1243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n</a:t>
            </a: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l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ysis: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710141" y="4241124"/>
            <a:ext cx="7575550" cy="622300"/>
            <a:chOff x="2710141" y="4241124"/>
            <a:chExt cx="7575550" cy="622300"/>
          </a:xfrm>
        </p:grpSpPr>
        <p:sp>
          <p:nvSpPr>
            <p:cNvPr id="12" name="object 12"/>
            <p:cNvSpPr/>
            <p:nvPr/>
          </p:nvSpPr>
          <p:spPr>
            <a:xfrm>
              <a:off x="2710141" y="4241124"/>
              <a:ext cx="7575550" cy="622300"/>
            </a:xfrm>
            <a:custGeom>
              <a:avLst/>
              <a:gdLst/>
              <a:ahLst/>
              <a:cxnLst/>
              <a:rect l="l" t="t" r="r" b="b"/>
              <a:pathLst>
                <a:path w="7575550" h="622300">
                  <a:moveTo>
                    <a:pt x="7575334" y="0"/>
                  </a:moveTo>
                  <a:lnTo>
                    <a:pt x="0" y="0"/>
                  </a:lnTo>
                  <a:lnTo>
                    <a:pt x="0" y="621937"/>
                  </a:lnTo>
                  <a:lnTo>
                    <a:pt x="7575334" y="621937"/>
                  </a:lnTo>
                  <a:lnTo>
                    <a:pt x="7575334" y="0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271321" y="4241124"/>
              <a:ext cx="14604" cy="622300"/>
            </a:xfrm>
            <a:custGeom>
              <a:avLst/>
              <a:gdLst/>
              <a:ahLst/>
              <a:cxnLst/>
              <a:rect l="l" t="t" r="r" b="b"/>
              <a:pathLst>
                <a:path w="14604" h="622300">
                  <a:moveTo>
                    <a:pt x="14155" y="0"/>
                  </a:moveTo>
                  <a:lnTo>
                    <a:pt x="0" y="0"/>
                  </a:lnTo>
                  <a:lnTo>
                    <a:pt x="0" y="621937"/>
                  </a:lnTo>
                  <a:lnTo>
                    <a:pt x="14155" y="621937"/>
                  </a:lnTo>
                  <a:lnTo>
                    <a:pt x="141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8267537" y="4213342"/>
            <a:ext cx="60452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2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50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37816" y="4213342"/>
            <a:ext cx="1741805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554355" algn="l"/>
              </a:tabLst>
            </a:pPr>
            <a:r>
              <a:rPr sz="1950" b="1" spc="-25" dirty="0">
                <a:latin typeface="Arial"/>
                <a:cs typeface="Arial"/>
              </a:rPr>
              <a:t>(2)	</a:t>
            </a:r>
            <a:r>
              <a:rPr sz="1950" b="1" spc="-75" dirty="0">
                <a:latin typeface="Arial"/>
                <a:cs typeface="Arial"/>
              </a:rPr>
              <a:t>Supplies</a:t>
            </a:r>
            <a:endParaRPr sz="1950">
              <a:latin typeface="Arial"/>
              <a:cs typeface="Arial"/>
            </a:endParaRPr>
          </a:p>
          <a:p>
            <a:pPr marL="1151255">
              <a:lnSpc>
                <a:spcPct val="100000"/>
              </a:lnSpc>
              <a:spcBef>
                <a:spcPts val="105"/>
              </a:spcBef>
            </a:pPr>
            <a:r>
              <a:rPr sz="1950" b="1" spc="-70" dirty="0">
                <a:latin typeface="Arial"/>
                <a:cs typeface="Arial"/>
              </a:rPr>
              <a:t>C</a:t>
            </a:r>
            <a:r>
              <a:rPr sz="1950" b="1" spc="-85" dirty="0">
                <a:latin typeface="Arial"/>
                <a:cs typeface="Arial"/>
              </a:rPr>
              <a:t>as</a:t>
            </a:r>
            <a:r>
              <a:rPr sz="1950" b="1" spc="-5" dirty="0">
                <a:latin typeface="Arial"/>
                <a:cs typeface="Arial"/>
              </a:rPr>
              <a:t>h</a:t>
            </a:r>
            <a:endParaRPr sz="19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72845" y="4213342"/>
            <a:ext cx="396240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126</a:t>
            </a:r>
            <a:endParaRPr sz="1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950" b="1" spc="-85" dirty="0">
                <a:latin typeface="Arial"/>
                <a:cs typeface="Arial"/>
              </a:rPr>
              <a:t>101</a:t>
            </a:r>
            <a:endParaRPr sz="19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560835" y="4524011"/>
            <a:ext cx="60452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2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50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37530" y="3775964"/>
            <a:ext cx="18408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Double</a:t>
            </a:r>
            <a:r>
              <a:rPr sz="2400" spc="-50" dirty="0">
                <a:solidFill>
                  <a:srgbClr val="00800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entry: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2637261" y="5434309"/>
          <a:ext cx="7765414" cy="8291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6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65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53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63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60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73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60071">
                <a:tc gridSpan="3">
                  <a:txBody>
                    <a:bodyPr/>
                    <a:lstStyle/>
                    <a:p>
                      <a:pPr marL="1441450">
                        <a:lnSpc>
                          <a:spcPts val="1860"/>
                        </a:lnSpc>
                        <a:spcBef>
                          <a:spcPts val="85"/>
                        </a:spcBef>
                        <a:tabLst>
                          <a:tab pos="3417570" algn="l"/>
                        </a:tabLst>
                      </a:pPr>
                      <a:r>
                        <a:rPr sz="1650" b="1" spc="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Supplies	</a:t>
                      </a:r>
                      <a:r>
                        <a:rPr sz="2100" b="1" spc="-7" baseline="3968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126</a:t>
                      </a:r>
                      <a:endParaRPr sz="2100" baseline="3968">
                        <a:latin typeface="Arial"/>
                        <a:cs typeface="Arial"/>
                      </a:endParaRPr>
                    </a:p>
                  </a:txBody>
                  <a:tcPr marL="0" marR="0" marT="10795" marB="0">
                    <a:lnR w="38100">
                      <a:solidFill>
                        <a:srgbClr val="FFFFFF"/>
                      </a:solidFill>
                      <a:prstDash val="solid"/>
                    </a:lnR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R="176530" algn="r">
                        <a:lnSpc>
                          <a:spcPts val="1935"/>
                        </a:lnSpc>
                        <a:spcBef>
                          <a:spcPts val="10"/>
                        </a:spcBef>
                      </a:pPr>
                      <a:r>
                        <a:rPr sz="165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38100">
                      <a:solidFill>
                        <a:srgbClr val="FFFFFF"/>
                      </a:solidFill>
                      <a:prstDash val="solid"/>
                    </a:lnL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101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24765" marB="0">
                    <a:solidFill>
                      <a:srgbClr val="800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065">
                <a:tc>
                  <a:txBody>
                    <a:bodyPr/>
                    <a:lstStyle/>
                    <a:p>
                      <a:pPr marL="4921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650" b="1" spc="35" dirty="0">
                          <a:latin typeface="Arial"/>
                          <a:cs typeface="Arial"/>
                        </a:rPr>
                        <a:t>(2)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2794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4320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650" b="1" spc="65" dirty="0">
                          <a:latin typeface="Arial"/>
                          <a:cs typeface="Arial"/>
                        </a:rPr>
                        <a:t>2,500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27940" marB="0"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35" dirty="0">
                          <a:latin typeface="Arial"/>
                          <a:cs typeface="Arial"/>
                        </a:rPr>
                        <a:t>(1)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38100">
                      <a:solidFill>
                        <a:srgbClr val="FFFFFF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354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60" dirty="0">
                          <a:latin typeface="Arial"/>
                          <a:cs typeface="Arial"/>
                        </a:rPr>
                        <a:t>30,000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5024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35" dirty="0">
                          <a:latin typeface="Arial"/>
                          <a:cs typeface="Arial"/>
                        </a:rPr>
                        <a:t>(2)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3810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65" dirty="0">
                          <a:latin typeface="Arial"/>
                          <a:cs typeface="Arial"/>
                        </a:rPr>
                        <a:t>2,500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object 20"/>
          <p:cNvSpPr txBox="1"/>
          <p:nvPr/>
        </p:nvSpPr>
        <p:spPr>
          <a:xfrm>
            <a:off x="5213730" y="4994859"/>
            <a:ext cx="11258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P</a:t>
            </a:r>
            <a:r>
              <a:rPr sz="2400" spc="-10" dirty="0">
                <a:solidFill>
                  <a:srgbClr val="008000"/>
                </a:solidFill>
                <a:latin typeface="Arial MT"/>
                <a:cs typeface="Arial MT"/>
              </a:rPr>
              <a:t>o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stin</a:t>
            </a:r>
            <a:r>
              <a:rPr sz="2400" spc="-10" dirty="0">
                <a:solidFill>
                  <a:srgbClr val="008000"/>
                </a:solidFill>
                <a:latin typeface="Arial MT"/>
                <a:cs typeface="Arial MT"/>
              </a:rPr>
              <a:t>g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: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59557" y="1501713"/>
            <a:ext cx="8552180" cy="737870"/>
          </a:xfrm>
          <a:custGeom>
            <a:avLst/>
            <a:gdLst/>
            <a:ahLst/>
            <a:cxnLst/>
            <a:rect l="l" t="t" r="r" b="b"/>
            <a:pathLst>
              <a:path w="8552180" h="737869">
                <a:moveTo>
                  <a:pt x="8552103" y="0"/>
                </a:moveTo>
                <a:lnTo>
                  <a:pt x="0" y="0"/>
                </a:lnTo>
                <a:lnTo>
                  <a:pt x="0" y="737824"/>
                </a:lnTo>
                <a:lnTo>
                  <a:pt x="8552103" y="737824"/>
                </a:lnTo>
                <a:lnTo>
                  <a:pt x="85521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80171" y="1522730"/>
            <a:ext cx="1901189" cy="6762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515"/>
              </a:lnSpc>
            </a:pPr>
            <a:r>
              <a:rPr sz="2100" i="1" dirty="0">
                <a:latin typeface="Arial"/>
                <a:cs typeface="Arial"/>
              </a:rPr>
              <a:t>Transaction:</a:t>
            </a:r>
            <a:endParaRPr sz="2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01405" y="1522730"/>
            <a:ext cx="6569709" cy="6762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355"/>
              </a:lnSpc>
            </a:pPr>
            <a:r>
              <a:rPr sz="2100" spc="-10" dirty="0">
                <a:latin typeface="Arial MT"/>
                <a:cs typeface="Arial MT"/>
              </a:rPr>
              <a:t>FastForward</a:t>
            </a:r>
            <a:r>
              <a:rPr sz="2100" spc="20" dirty="0">
                <a:latin typeface="Arial MT"/>
                <a:cs typeface="Arial MT"/>
              </a:rPr>
              <a:t> </a:t>
            </a:r>
            <a:r>
              <a:rPr sz="2100" spc="-10" dirty="0">
                <a:latin typeface="Arial MT"/>
                <a:cs typeface="Arial MT"/>
              </a:rPr>
              <a:t>purchases</a:t>
            </a:r>
            <a:r>
              <a:rPr sz="2100" spc="135" dirty="0">
                <a:latin typeface="Arial MT"/>
                <a:cs typeface="Arial MT"/>
              </a:rPr>
              <a:t> </a:t>
            </a:r>
            <a:r>
              <a:rPr sz="2100" spc="-20" dirty="0">
                <a:latin typeface="Arial MT"/>
                <a:cs typeface="Arial MT"/>
              </a:rPr>
              <a:t>equipment</a:t>
            </a:r>
            <a:r>
              <a:rPr sz="2100" spc="120" dirty="0">
                <a:latin typeface="Arial MT"/>
                <a:cs typeface="Arial MT"/>
              </a:rPr>
              <a:t> </a:t>
            </a:r>
            <a:r>
              <a:rPr sz="2100" spc="-15" dirty="0">
                <a:latin typeface="Arial MT"/>
                <a:cs typeface="Arial MT"/>
              </a:rPr>
              <a:t>by</a:t>
            </a:r>
            <a:r>
              <a:rPr sz="2100" spc="135" dirty="0">
                <a:latin typeface="Arial MT"/>
                <a:cs typeface="Arial MT"/>
              </a:rPr>
              <a:t> </a:t>
            </a:r>
            <a:r>
              <a:rPr sz="2100" dirty="0">
                <a:latin typeface="Arial MT"/>
                <a:cs typeface="Arial MT"/>
              </a:rPr>
              <a:t>paying</a:t>
            </a:r>
            <a:r>
              <a:rPr sz="2100" spc="20" dirty="0">
                <a:latin typeface="Arial MT"/>
                <a:cs typeface="Arial MT"/>
              </a:rPr>
              <a:t> </a:t>
            </a:r>
            <a:r>
              <a:rPr sz="2100" spc="-15" dirty="0">
                <a:latin typeface="Arial MT"/>
                <a:cs typeface="Arial MT"/>
              </a:rPr>
              <a:t>$26,000</a:t>
            </a:r>
            <a:endParaRPr sz="2100">
              <a:latin typeface="Arial MT"/>
              <a:cs typeface="Arial MT"/>
            </a:endParaRPr>
          </a:p>
          <a:p>
            <a:pPr marL="40640">
              <a:lnSpc>
                <a:spcPct val="100000"/>
              </a:lnSpc>
              <a:spcBef>
                <a:spcPts val="220"/>
              </a:spcBef>
            </a:pPr>
            <a:r>
              <a:rPr sz="2100" spc="20" dirty="0">
                <a:latin typeface="Arial MT"/>
                <a:cs typeface="Arial MT"/>
              </a:rPr>
              <a:t>cash.</a:t>
            </a:r>
            <a:endParaRPr sz="210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538943" y="1481388"/>
            <a:ext cx="8573135" cy="758190"/>
            <a:chOff x="1538943" y="1481388"/>
            <a:chExt cx="8573135" cy="758190"/>
          </a:xfrm>
        </p:grpSpPr>
        <p:sp>
          <p:nvSpPr>
            <p:cNvPr id="6" name="object 6"/>
            <p:cNvSpPr/>
            <p:nvPr/>
          </p:nvSpPr>
          <p:spPr>
            <a:xfrm>
              <a:off x="1538943" y="1481388"/>
              <a:ext cx="41275" cy="758190"/>
            </a:xfrm>
            <a:custGeom>
              <a:avLst/>
              <a:gdLst/>
              <a:ahLst/>
              <a:cxnLst/>
              <a:rect l="l" t="t" r="r" b="b"/>
              <a:pathLst>
                <a:path w="41275" h="758189">
                  <a:moveTo>
                    <a:pt x="41228" y="0"/>
                  </a:moveTo>
                  <a:lnTo>
                    <a:pt x="0" y="0"/>
                  </a:lnTo>
                  <a:lnTo>
                    <a:pt x="0" y="758150"/>
                  </a:lnTo>
                  <a:lnTo>
                    <a:pt x="41228" y="758150"/>
                  </a:lnTo>
                  <a:lnTo>
                    <a:pt x="412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480791" y="1532893"/>
              <a:ext cx="20955" cy="655320"/>
            </a:xfrm>
            <a:custGeom>
              <a:avLst/>
              <a:gdLst/>
              <a:ahLst/>
              <a:cxnLst/>
              <a:rect l="l" t="t" r="r" b="b"/>
              <a:pathLst>
                <a:path w="20954" h="655319">
                  <a:moveTo>
                    <a:pt x="0" y="655152"/>
                  </a:moveTo>
                  <a:lnTo>
                    <a:pt x="20614" y="655152"/>
                  </a:lnTo>
                  <a:lnTo>
                    <a:pt x="20614" y="0"/>
                  </a:lnTo>
                  <a:lnTo>
                    <a:pt x="0" y="0"/>
                  </a:lnTo>
                  <a:lnTo>
                    <a:pt x="0" y="65515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80159" y="1481403"/>
              <a:ext cx="8531860" cy="758190"/>
            </a:xfrm>
            <a:custGeom>
              <a:avLst/>
              <a:gdLst/>
              <a:ahLst/>
              <a:cxnLst/>
              <a:rect l="l" t="t" r="r" b="b"/>
              <a:pathLst>
                <a:path w="8531860" h="758189">
                  <a:moveTo>
                    <a:pt x="8531631" y="41313"/>
                  </a:moveTo>
                  <a:lnTo>
                    <a:pt x="8531492" y="41313"/>
                  </a:lnTo>
                  <a:lnTo>
                    <a:pt x="8531492" y="0"/>
                  </a:lnTo>
                  <a:lnTo>
                    <a:pt x="8490407" y="0"/>
                  </a:lnTo>
                  <a:lnTo>
                    <a:pt x="8490407" y="41338"/>
                  </a:lnTo>
                  <a:lnTo>
                    <a:pt x="8490407" y="717486"/>
                  </a:lnTo>
                  <a:lnTo>
                    <a:pt x="1921243" y="717486"/>
                  </a:lnTo>
                  <a:lnTo>
                    <a:pt x="1921243" y="41338"/>
                  </a:lnTo>
                  <a:lnTo>
                    <a:pt x="8490407" y="41338"/>
                  </a:lnTo>
                  <a:lnTo>
                    <a:pt x="8490407" y="0"/>
                  </a:lnTo>
                  <a:lnTo>
                    <a:pt x="0" y="0"/>
                  </a:lnTo>
                  <a:lnTo>
                    <a:pt x="0" y="41338"/>
                  </a:lnTo>
                  <a:lnTo>
                    <a:pt x="1900631" y="41338"/>
                  </a:lnTo>
                  <a:lnTo>
                    <a:pt x="1900631" y="717486"/>
                  </a:lnTo>
                  <a:lnTo>
                    <a:pt x="0" y="717486"/>
                  </a:lnTo>
                  <a:lnTo>
                    <a:pt x="0" y="758139"/>
                  </a:lnTo>
                  <a:lnTo>
                    <a:pt x="8490407" y="758139"/>
                  </a:lnTo>
                  <a:lnTo>
                    <a:pt x="8531492" y="758139"/>
                  </a:lnTo>
                  <a:lnTo>
                    <a:pt x="8531631" y="758139"/>
                  </a:lnTo>
                  <a:lnTo>
                    <a:pt x="8531631" y="413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079751" y="2683255"/>
          <a:ext cx="7555865" cy="9270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25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8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2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1150" b="1" spc="22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Assets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8260">
                        <a:lnSpc>
                          <a:spcPct val="100000"/>
                        </a:lnSpc>
                        <a:tabLst>
                          <a:tab pos="952500" algn="l"/>
                          <a:tab pos="2679700" algn="l"/>
                        </a:tabLst>
                      </a:pPr>
                      <a:r>
                        <a:rPr sz="1725" b="1" spc="4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sz="1150" b="1" u="heavy" spc="300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sz="1150" b="1" u="heavy" spc="24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Liabilities	</a:t>
                      </a:r>
                      <a:r>
                        <a:rPr sz="1725" b="1" spc="4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+</a:t>
                      </a:r>
                      <a:endParaRPr sz="1725" baseline="483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150" b="1" spc="24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Equity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836">
                <a:tc>
                  <a:txBody>
                    <a:bodyPr/>
                    <a:lstStyle/>
                    <a:p>
                      <a:pPr marL="377825" marR="1147445" indent="257810">
                        <a:lnSpc>
                          <a:spcPts val="1540"/>
                        </a:lnSpc>
                        <a:spcBef>
                          <a:spcPts val="35"/>
                        </a:spcBef>
                        <a:tabLst>
                          <a:tab pos="1264920" algn="l"/>
                          <a:tab pos="1668780" algn="l"/>
                        </a:tabLst>
                      </a:pPr>
                      <a:r>
                        <a:rPr sz="1150" b="1" spc="-6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50" b="1" spc="8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b="1" spc="-17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h	</a:t>
                      </a:r>
                      <a:r>
                        <a:rPr sz="1150" b="1" spc="-10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qu</a:t>
                      </a:r>
                      <a:r>
                        <a:rPr sz="1150" b="1" spc="3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50" b="1" spc="3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50" b="1" spc="8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nt  </a:t>
                      </a:r>
                      <a:r>
                        <a:rPr sz="1150" b="1" spc="210" dirty="0">
                          <a:latin typeface="Arial"/>
                          <a:cs typeface="Arial"/>
                        </a:rPr>
                        <a:t>(26,000)		</a:t>
                      </a:r>
                      <a:r>
                        <a:rPr sz="1150" b="1" spc="240" dirty="0">
                          <a:latin typeface="Arial"/>
                          <a:cs typeface="Arial"/>
                        </a:rPr>
                        <a:t>26,000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150" b="1" spc="26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4648580" y="2264790"/>
            <a:ext cx="1243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n</a:t>
            </a: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l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ysis: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220938" y="4177116"/>
            <a:ext cx="7575550" cy="622300"/>
            <a:chOff x="2220938" y="4177116"/>
            <a:chExt cx="7575550" cy="622300"/>
          </a:xfrm>
        </p:grpSpPr>
        <p:sp>
          <p:nvSpPr>
            <p:cNvPr id="12" name="object 12"/>
            <p:cNvSpPr/>
            <p:nvPr/>
          </p:nvSpPr>
          <p:spPr>
            <a:xfrm>
              <a:off x="2220938" y="4177116"/>
              <a:ext cx="7575550" cy="622300"/>
            </a:xfrm>
            <a:custGeom>
              <a:avLst/>
              <a:gdLst/>
              <a:ahLst/>
              <a:cxnLst/>
              <a:rect l="l" t="t" r="r" b="b"/>
              <a:pathLst>
                <a:path w="7575550" h="622300">
                  <a:moveTo>
                    <a:pt x="7575334" y="0"/>
                  </a:moveTo>
                  <a:lnTo>
                    <a:pt x="0" y="0"/>
                  </a:lnTo>
                  <a:lnTo>
                    <a:pt x="0" y="621937"/>
                  </a:lnTo>
                  <a:lnTo>
                    <a:pt x="7575334" y="621937"/>
                  </a:lnTo>
                  <a:lnTo>
                    <a:pt x="7575334" y="0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358185" y="4177118"/>
              <a:ext cx="6438265" cy="622300"/>
            </a:xfrm>
            <a:custGeom>
              <a:avLst/>
              <a:gdLst/>
              <a:ahLst/>
              <a:cxnLst/>
              <a:rect l="l" t="t" r="r" b="b"/>
              <a:pathLst>
                <a:path w="6438265" h="622300">
                  <a:moveTo>
                    <a:pt x="6438087" y="0"/>
                  </a:moveTo>
                  <a:lnTo>
                    <a:pt x="6423927" y="0"/>
                  </a:lnTo>
                  <a:lnTo>
                    <a:pt x="6423927" y="606856"/>
                  </a:lnTo>
                  <a:lnTo>
                    <a:pt x="0" y="606856"/>
                  </a:lnTo>
                  <a:lnTo>
                    <a:pt x="0" y="621944"/>
                  </a:lnTo>
                  <a:lnTo>
                    <a:pt x="6423927" y="621944"/>
                  </a:lnTo>
                  <a:lnTo>
                    <a:pt x="6438087" y="621944"/>
                  </a:lnTo>
                  <a:lnTo>
                    <a:pt x="6438087" y="606856"/>
                  </a:lnTo>
                  <a:lnTo>
                    <a:pt x="64380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649950" y="4149333"/>
            <a:ext cx="732155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26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00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20938" y="4460003"/>
            <a:ext cx="629285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615950" algn="l"/>
              </a:tabLst>
            </a:pPr>
            <a:r>
              <a:rPr sz="1950" b="1" u="heavy" spc="-5" dirty="0"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	</a:t>
            </a:r>
            <a:endParaRPr sz="19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48612" y="4149333"/>
            <a:ext cx="1757045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35"/>
              </a:spcBef>
              <a:tabLst>
                <a:tab pos="554355" algn="l"/>
              </a:tabLst>
            </a:pPr>
            <a:r>
              <a:rPr sz="1950" b="1" spc="10" dirty="0">
                <a:latin typeface="Arial"/>
                <a:cs typeface="Arial"/>
              </a:rPr>
              <a:t>(</a:t>
            </a:r>
            <a:r>
              <a:rPr sz="1950" b="1" spc="-85" dirty="0">
                <a:latin typeface="Arial"/>
                <a:cs typeface="Arial"/>
              </a:rPr>
              <a:t>3</a:t>
            </a:r>
            <a:r>
              <a:rPr sz="1950" b="1" spc="-5" dirty="0">
                <a:latin typeface="Arial"/>
                <a:cs typeface="Arial"/>
              </a:rPr>
              <a:t>)</a:t>
            </a:r>
            <a:r>
              <a:rPr sz="1950" b="1" dirty="0">
                <a:latin typeface="Arial"/>
                <a:cs typeface="Arial"/>
              </a:rPr>
              <a:t>	</a:t>
            </a:r>
            <a:r>
              <a:rPr sz="1950" b="1" spc="-70" dirty="0">
                <a:latin typeface="Arial"/>
                <a:cs typeface="Arial"/>
              </a:rPr>
              <a:t>E</a:t>
            </a:r>
            <a:r>
              <a:rPr sz="1950" b="1" spc="-80" dirty="0">
                <a:latin typeface="Arial"/>
                <a:cs typeface="Arial"/>
              </a:rPr>
              <a:t>qu</a:t>
            </a:r>
            <a:r>
              <a:rPr sz="1950" b="1" spc="-100" dirty="0">
                <a:latin typeface="Arial"/>
                <a:cs typeface="Arial"/>
              </a:rPr>
              <a:t>i</a:t>
            </a:r>
            <a:r>
              <a:rPr sz="1950" b="1" spc="-80" dirty="0">
                <a:latin typeface="Arial"/>
                <a:cs typeface="Arial"/>
              </a:rPr>
              <a:t>p</a:t>
            </a:r>
            <a:r>
              <a:rPr sz="1950" b="1" spc="-170" dirty="0">
                <a:latin typeface="Arial"/>
                <a:cs typeface="Arial"/>
              </a:rPr>
              <a:t>m</a:t>
            </a:r>
            <a:r>
              <a:rPr sz="1950" b="1" spc="-85" dirty="0">
                <a:latin typeface="Arial"/>
                <a:cs typeface="Arial"/>
              </a:rPr>
              <a:t>e</a:t>
            </a:r>
            <a:r>
              <a:rPr sz="1950" b="1" spc="-80" dirty="0">
                <a:latin typeface="Arial"/>
                <a:cs typeface="Arial"/>
              </a:rPr>
              <a:t>n</a:t>
            </a:r>
            <a:r>
              <a:rPr sz="1950" b="1" spc="-5" dirty="0">
                <a:latin typeface="Arial"/>
                <a:cs typeface="Arial"/>
              </a:rPr>
              <a:t>t</a:t>
            </a:r>
            <a:endParaRPr sz="1950">
              <a:latin typeface="Arial"/>
              <a:cs typeface="Arial"/>
            </a:endParaRPr>
          </a:p>
          <a:p>
            <a:pPr marR="20320" algn="r">
              <a:lnSpc>
                <a:spcPct val="100000"/>
              </a:lnSpc>
              <a:spcBef>
                <a:spcPts val="105"/>
              </a:spcBef>
            </a:pPr>
            <a:r>
              <a:rPr sz="1950" b="1" spc="-60" dirty="0">
                <a:latin typeface="Arial"/>
                <a:cs typeface="Arial"/>
              </a:rPr>
              <a:t>Cash</a:t>
            </a:r>
            <a:endParaRPr sz="19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83641" y="4149333"/>
            <a:ext cx="396240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167</a:t>
            </a:r>
            <a:endParaRPr sz="1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950" b="1" spc="-85" dirty="0">
                <a:latin typeface="Arial"/>
                <a:cs typeface="Arial"/>
              </a:rPr>
              <a:t>101</a:t>
            </a:r>
            <a:endParaRPr sz="19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943247" y="4460003"/>
            <a:ext cx="732155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26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00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48580" y="3712845"/>
            <a:ext cx="18408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Double</a:t>
            </a:r>
            <a:r>
              <a:rPr sz="2400" spc="-50" dirty="0">
                <a:solidFill>
                  <a:srgbClr val="00800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entry: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2148057" y="5380970"/>
            <a:ext cx="3869054" cy="829310"/>
            <a:chOff x="2148057" y="5380970"/>
            <a:chExt cx="3869054" cy="829310"/>
          </a:xfrm>
        </p:grpSpPr>
        <p:sp>
          <p:nvSpPr>
            <p:cNvPr id="21" name="object 21"/>
            <p:cNvSpPr/>
            <p:nvPr/>
          </p:nvSpPr>
          <p:spPr>
            <a:xfrm>
              <a:off x="2148057" y="5380970"/>
              <a:ext cx="3869054" cy="260350"/>
            </a:xfrm>
            <a:custGeom>
              <a:avLst/>
              <a:gdLst/>
              <a:ahLst/>
              <a:cxnLst/>
              <a:rect l="l" t="t" r="r" b="b"/>
              <a:pathLst>
                <a:path w="3869054" h="260350">
                  <a:moveTo>
                    <a:pt x="0" y="260071"/>
                  </a:moveTo>
                  <a:lnTo>
                    <a:pt x="3868694" y="260071"/>
                  </a:lnTo>
                  <a:lnTo>
                    <a:pt x="3868694" y="0"/>
                  </a:lnTo>
                  <a:lnTo>
                    <a:pt x="0" y="0"/>
                  </a:lnTo>
                  <a:lnTo>
                    <a:pt x="0" y="260071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148057" y="5641041"/>
              <a:ext cx="3869054" cy="569595"/>
            </a:xfrm>
            <a:custGeom>
              <a:avLst/>
              <a:gdLst/>
              <a:ahLst/>
              <a:cxnLst/>
              <a:rect l="l" t="t" r="r" b="b"/>
              <a:pathLst>
                <a:path w="3869054" h="569595">
                  <a:moveTo>
                    <a:pt x="0" y="569065"/>
                  </a:moveTo>
                  <a:lnTo>
                    <a:pt x="3868694" y="569065"/>
                  </a:lnTo>
                  <a:lnTo>
                    <a:pt x="3868694" y="0"/>
                  </a:lnTo>
                  <a:lnTo>
                    <a:pt x="0" y="0"/>
                  </a:lnTo>
                  <a:lnTo>
                    <a:pt x="0" y="5690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517428" y="5644828"/>
            <a:ext cx="283845" cy="278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650" b="1" dirty="0">
                <a:latin typeface="Arial"/>
                <a:cs typeface="Arial"/>
              </a:rPr>
              <a:t>(</a:t>
            </a:r>
            <a:r>
              <a:rPr sz="1650" b="1" spc="45" dirty="0">
                <a:latin typeface="Arial"/>
                <a:cs typeface="Arial"/>
              </a:rPr>
              <a:t>3</a:t>
            </a:r>
            <a:r>
              <a:rPr sz="1650" b="1" spc="55" dirty="0">
                <a:latin typeface="Arial"/>
                <a:cs typeface="Arial"/>
              </a:rPr>
              <a:t>)</a:t>
            </a:r>
            <a:endParaRPr sz="16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274721" y="5644828"/>
            <a:ext cx="704215" cy="278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650" b="1" spc="45" dirty="0">
                <a:latin typeface="Arial"/>
                <a:cs typeface="Arial"/>
              </a:rPr>
              <a:t>26</a:t>
            </a:r>
            <a:r>
              <a:rPr sz="1650" b="1" spc="90" dirty="0">
                <a:latin typeface="Arial"/>
                <a:cs typeface="Arial"/>
              </a:rPr>
              <a:t>,</a:t>
            </a:r>
            <a:r>
              <a:rPr sz="1650" b="1" spc="45" dirty="0">
                <a:latin typeface="Arial"/>
                <a:cs typeface="Arial"/>
              </a:rPr>
              <a:t>00</a:t>
            </a:r>
            <a:r>
              <a:rPr sz="1650" b="1" spc="95" dirty="0"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84910" y="5368271"/>
            <a:ext cx="1215390" cy="278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650" b="1" spc="100" dirty="0">
                <a:solidFill>
                  <a:srgbClr val="FFFFFF"/>
                </a:solidFill>
                <a:latin typeface="Arial"/>
                <a:cs typeface="Arial"/>
              </a:rPr>
              <a:t>Equipment</a:t>
            </a:r>
            <a:endParaRPr sz="16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047427" y="5641039"/>
            <a:ext cx="35560" cy="569595"/>
          </a:xfrm>
          <a:custGeom>
            <a:avLst/>
            <a:gdLst/>
            <a:ahLst/>
            <a:cxnLst/>
            <a:rect l="l" t="t" r="r" b="b"/>
            <a:pathLst>
              <a:path w="35560" h="569595">
                <a:moveTo>
                  <a:pt x="35011" y="0"/>
                </a:moveTo>
                <a:lnTo>
                  <a:pt x="0" y="0"/>
                </a:lnTo>
                <a:lnTo>
                  <a:pt x="0" y="569067"/>
                </a:lnTo>
                <a:lnTo>
                  <a:pt x="35011" y="569067"/>
                </a:lnTo>
                <a:lnTo>
                  <a:pt x="350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566283" y="5391150"/>
            <a:ext cx="3111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167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6200373" y="5379445"/>
          <a:ext cx="3869688" cy="8291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3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5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071">
                <a:tc gridSpan="3">
                  <a:txBody>
                    <a:bodyPr/>
                    <a:lstStyle/>
                    <a:p>
                      <a:pPr marR="106045" algn="r">
                        <a:lnSpc>
                          <a:spcPts val="1935"/>
                        </a:lnSpc>
                        <a:spcBef>
                          <a:spcPts val="10"/>
                        </a:spcBef>
                      </a:pPr>
                      <a:r>
                        <a:rPr sz="165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L="45021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101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solidFill>
                      <a:srgbClr val="800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440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35" dirty="0">
                          <a:latin typeface="Arial"/>
                          <a:cs typeface="Arial"/>
                        </a:rPr>
                        <a:t>(1)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354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60" dirty="0">
                          <a:latin typeface="Arial"/>
                          <a:cs typeface="Arial"/>
                        </a:rPr>
                        <a:t>30,000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0927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35" dirty="0">
                          <a:latin typeface="Arial"/>
                          <a:cs typeface="Arial"/>
                        </a:rPr>
                        <a:t>(2)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3810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50" b="1" spc="65" dirty="0">
                          <a:latin typeface="Arial"/>
                          <a:cs typeface="Arial"/>
                        </a:rPr>
                        <a:t>2,500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6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2705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50" b="1" spc="35" dirty="0">
                          <a:latin typeface="Arial"/>
                          <a:cs typeface="Arial"/>
                        </a:rPr>
                        <a:t>(3)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3810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650" b="1" spc="60" dirty="0">
                          <a:latin typeface="Arial"/>
                          <a:cs typeface="Arial"/>
                        </a:rPr>
                        <a:t>26,000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object 29"/>
          <p:cNvSpPr txBox="1"/>
          <p:nvPr/>
        </p:nvSpPr>
        <p:spPr>
          <a:xfrm>
            <a:off x="4724780" y="4931740"/>
            <a:ext cx="11258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P</a:t>
            </a:r>
            <a:r>
              <a:rPr sz="2400" spc="-10" dirty="0">
                <a:solidFill>
                  <a:srgbClr val="008000"/>
                </a:solidFill>
                <a:latin typeface="Arial MT"/>
                <a:cs typeface="Arial MT"/>
              </a:rPr>
              <a:t>o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stin</a:t>
            </a:r>
            <a:r>
              <a:rPr sz="2400" spc="-10" dirty="0">
                <a:solidFill>
                  <a:srgbClr val="008000"/>
                </a:solidFill>
                <a:latin typeface="Arial MT"/>
                <a:cs typeface="Arial MT"/>
              </a:rPr>
              <a:t>g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: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93166" y="1732863"/>
            <a:ext cx="8451850" cy="455930"/>
          </a:xfrm>
          <a:custGeom>
            <a:avLst/>
            <a:gdLst/>
            <a:ahLst/>
            <a:cxnLst/>
            <a:rect l="l" t="t" r="r" b="b"/>
            <a:pathLst>
              <a:path w="8451850" h="455930">
                <a:moveTo>
                  <a:pt x="8451676" y="0"/>
                </a:moveTo>
                <a:lnTo>
                  <a:pt x="0" y="0"/>
                </a:lnTo>
                <a:lnTo>
                  <a:pt x="0" y="455557"/>
                </a:lnTo>
                <a:lnTo>
                  <a:pt x="8451676" y="455558"/>
                </a:lnTo>
                <a:lnTo>
                  <a:pt x="84516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13539" y="1757381"/>
            <a:ext cx="1878330" cy="38290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935"/>
              </a:lnSpc>
            </a:pPr>
            <a:r>
              <a:rPr sz="2450" b="0" i="1" spc="-170" dirty="0">
                <a:latin typeface="Arial"/>
                <a:cs typeface="Arial"/>
              </a:rPr>
              <a:t>Transaction:</a:t>
            </a:r>
            <a:endParaRPr sz="2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2212" y="1757381"/>
            <a:ext cx="6492240" cy="38290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2750"/>
              </a:lnSpc>
            </a:pPr>
            <a:r>
              <a:rPr sz="2450" spc="-200" dirty="0">
                <a:latin typeface="Arial MT"/>
                <a:cs typeface="Arial MT"/>
              </a:rPr>
              <a:t>FastForward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200" dirty="0">
                <a:latin typeface="Arial MT"/>
                <a:cs typeface="Arial MT"/>
              </a:rPr>
              <a:t>purchases</a:t>
            </a:r>
            <a:r>
              <a:rPr sz="2450" spc="30" dirty="0">
                <a:latin typeface="Arial MT"/>
                <a:cs typeface="Arial MT"/>
              </a:rPr>
              <a:t> </a:t>
            </a:r>
            <a:r>
              <a:rPr sz="2450" spc="-204" dirty="0">
                <a:latin typeface="Arial MT"/>
                <a:cs typeface="Arial MT"/>
              </a:rPr>
              <a:t>$7,100</a:t>
            </a:r>
            <a:r>
              <a:rPr sz="2450" spc="-80" dirty="0">
                <a:latin typeface="Arial MT"/>
                <a:cs typeface="Arial MT"/>
              </a:rPr>
              <a:t> </a:t>
            </a:r>
            <a:r>
              <a:rPr sz="2450" spc="-170" dirty="0">
                <a:latin typeface="Arial MT"/>
                <a:cs typeface="Arial MT"/>
              </a:rPr>
              <a:t>of</a:t>
            </a:r>
            <a:r>
              <a:rPr sz="2450" spc="-145" dirty="0">
                <a:latin typeface="Arial MT"/>
                <a:cs typeface="Arial MT"/>
              </a:rPr>
              <a:t> </a:t>
            </a:r>
            <a:r>
              <a:rPr sz="2450" spc="-175" dirty="0">
                <a:latin typeface="Arial MT"/>
                <a:cs typeface="Arial MT"/>
              </a:rPr>
              <a:t>supplies</a:t>
            </a:r>
            <a:r>
              <a:rPr sz="2450" spc="35" dirty="0">
                <a:latin typeface="Arial MT"/>
                <a:cs typeface="Arial MT"/>
              </a:rPr>
              <a:t> </a:t>
            </a:r>
            <a:r>
              <a:rPr sz="2450" spc="-220" dirty="0">
                <a:latin typeface="Arial MT"/>
                <a:cs typeface="Arial MT"/>
              </a:rPr>
              <a:t>on</a:t>
            </a:r>
            <a:r>
              <a:rPr sz="2450" spc="-85" dirty="0">
                <a:latin typeface="Arial MT"/>
                <a:cs typeface="Arial MT"/>
              </a:rPr>
              <a:t> </a:t>
            </a:r>
            <a:r>
              <a:rPr sz="2450" spc="-140" dirty="0">
                <a:latin typeface="Arial MT"/>
                <a:cs typeface="Arial MT"/>
              </a:rPr>
              <a:t>credit.</a:t>
            </a:r>
            <a:endParaRPr sz="24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872794" y="1709136"/>
            <a:ext cx="8472805" cy="479425"/>
            <a:chOff x="1872794" y="1709136"/>
            <a:chExt cx="8472805" cy="479425"/>
          </a:xfrm>
        </p:grpSpPr>
        <p:sp>
          <p:nvSpPr>
            <p:cNvPr id="6" name="object 6"/>
            <p:cNvSpPr/>
            <p:nvPr/>
          </p:nvSpPr>
          <p:spPr>
            <a:xfrm>
              <a:off x="1872794" y="1709136"/>
              <a:ext cx="41275" cy="479425"/>
            </a:xfrm>
            <a:custGeom>
              <a:avLst/>
              <a:gdLst/>
              <a:ahLst/>
              <a:cxnLst/>
              <a:rect l="l" t="t" r="r" b="b"/>
              <a:pathLst>
                <a:path w="41275" h="479425">
                  <a:moveTo>
                    <a:pt x="40744" y="0"/>
                  </a:moveTo>
                  <a:lnTo>
                    <a:pt x="0" y="0"/>
                  </a:lnTo>
                  <a:lnTo>
                    <a:pt x="0" y="479284"/>
                  </a:lnTo>
                  <a:lnTo>
                    <a:pt x="40744" y="479284"/>
                  </a:lnTo>
                  <a:lnTo>
                    <a:pt x="407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802026" y="1769244"/>
              <a:ext cx="0" cy="359410"/>
            </a:xfrm>
            <a:custGeom>
              <a:avLst/>
              <a:gdLst/>
              <a:ahLst/>
              <a:cxnLst/>
              <a:rect l="l" t="t" r="r" b="b"/>
              <a:pathLst>
                <a:path h="359410">
                  <a:moveTo>
                    <a:pt x="0" y="0"/>
                  </a:moveTo>
                  <a:lnTo>
                    <a:pt x="0" y="359068"/>
                  </a:lnTo>
                </a:path>
              </a:pathLst>
            </a:custGeom>
            <a:ln w="20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13534" y="1709140"/>
              <a:ext cx="8431530" cy="479425"/>
            </a:xfrm>
            <a:custGeom>
              <a:avLst/>
              <a:gdLst/>
              <a:ahLst/>
              <a:cxnLst/>
              <a:rect l="l" t="t" r="r" b="b"/>
              <a:pathLst>
                <a:path w="8431530" h="479425">
                  <a:moveTo>
                    <a:pt x="8431441" y="48247"/>
                  </a:moveTo>
                  <a:lnTo>
                    <a:pt x="8431301" y="48247"/>
                  </a:lnTo>
                  <a:lnTo>
                    <a:pt x="8431301" y="0"/>
                  </a:lnTo>
                  <a:lnTo>
                    <a:pt x="8390699" y="0"/>
                  </a:lnTo>
                  <a:lnTo>
                    <a:pt x="8390699" y="48247"/>
                  </a:lnTo>
                  <a:lnTo>
                    <a:pt x="8390699" y="431038"/>
                  </a:lnTo>
                  <a:lnTo>
                    <a:pt x="1898675" y="431038"/>
                  </a:lnTo>
                  <a:lnTo>
                    <a:pt x="1898675" y="48247"/>
                  </a:lnTo>
                  <a:lnTo>
                    <a:pt x="8390699" y="48247"/>
                  </a:lnTo>
                  <a:lnTo>
                    <a:pt x="8390699" y="0"/>
                  </a:lnTo>
                  <a:lnTo>
                    <a:pt x="0" y="0"/>
                  </a:lnTo>
                  <a:lnTo>
                    <a:pt x="0" y="48247"/>
                  </a:lnTo>
                  <a:lnTo>
                    <a:pt x="1878304" y="48247"/>
                  </a:lnTo>
                  <a:lnTo>
                    <a:pt x="1878304" y="431038"/>
                  </a:lnTo>
                  <a:lnTo>
                    <a:pt x="0" y="431038"/>
                  </a:lnTo>
                  <a:lnTo>
                    <a:pt x="0" y="479285"/>
                  </a:lnTo>
                  <a:lnTo>
                    <a:pt x="8390699" y="479285"/>
                  </a:lnTo>
                  <a:lnTo>
                    <a:pt x="8431301" y="479285"/>
                  </a:lnTo>
                  <a:lnTo>
                    <a:pt x="8431441" y="479285"/>
                  </a:lnTo>
                  <a:lnTo>
                    <a:pt x="8431441" y="4824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349500" y="2762504"/>
          <a:ext cx="7441564" cy="9270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2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3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2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150" b="1" spc="21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Assets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85750" marR="60960" indent="-238760">
                        <a:lnSpc>
                          <a:spcPct val="118000"/>
                        </a:lnSpc>
                        <a:tabLst>
                          <a:tab pos="937894" algn="l"/>
                          <a:tab pos="2639060" algn="l"/>
                        </a:tabLst>
                      </a:pPr>
                      <a:r>
                        <a:rPr sz="1725" b="1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= </a:t>
                      </a:r>
                      <a:r>
                        <a:rPr sz="1725" b="1" spc="-150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b="1" u="heavy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L</a:t>
                      </a:r>
                      <a:r>
                        <a:rPr sz="1150" b="1" u="heavy" spc="3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i</a:t>
                      </a:r>
                      <a:r>
                        <a:rPr sz="1150" b="1" u="heavy" spc="8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</a:t>
                      </a:r>
                      <a:r>
                        <a:rPr sz="1150" b="1" u="heavy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b</a:t>
                      </a:r>
                      <a:r>
                        <a:rPr sz="1150" b="1" u="heavy" spc="3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i</a:t>
                      </a:r>
                      <a:r>
                        <a:rPr sz="1150" b="1" u="heavy" spc="40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li</a:t>
                      </a:r>
                      <a:r>
                        <a:rPr sz="1150" b="1" u="heavy" spc="-50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t</a:t>
                      </a:r>
                      <a:r>
                        <a:rPr sz="1150" b="1" u="heavy" spc="40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i</a:t>
                      </a:r>
                      <a:r>
                        <a:rPr sz="1150" b="1" u="heavy" spc="8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e</a:t>
                      </a:r>
                      <a:r>
                        <a:rPr sz="1150" b="1" u="heavy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s	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b="1" spc="-14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25" b="1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+  </a:t>
                      </a:r>
                      <a:r>
                        <a:rPr sz="1150" b="1" spc="254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150" b="1" spc="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b="1" spc="29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L="82613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150" b="1" spc="229" dirty="0">
                          <a:latin typeface="Arial"/>
                          <a:cs typeface="Arial"/>
                        </a:rPr>
                        <a:t>7,100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R="204470" algn="r">
                        <a:lnSpc>
                          <a:spcPct val="100000"/>
                        </a:lnSpc>
                      </a:pPr>
                      <a:r>
                        <a:rPr sz="1150" b="1" spc="229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Equity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836">
                <a:tc>
                  <a:txBody>
                    <a:bodyPr/>
                    <a:lstStyle/>
                    <a:p>
                      <a:pPr marL="24447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150" b="1" spc="28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L="54673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150" b="1" spc="229" dirty="0">
                          <a:latin typeface="Arial"/>
                          <a:cs typeface="Arial"/>
                        </a:rPr>
                        <a:t>7,100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44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 marR="167005" algn="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150" b="1" spc="24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4879975" y="2343403"/>
            <a:ext cx="1243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n</a:t>
            </a: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l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ysis: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452585" y="4256364"/>
            <a:ext cx="7575550" cy="622300"/>
            <a:chOff x="2452585" y="4256364"/>
            <a:chExt cx="7575550" cy="622300"/>
          </a:xfrm>
        </p:grpSpPr>
        <p:sp>
          <p:nvSpPr>
            <p:cNvPr id="12" name="object 12"/>
            <p:cNvSpPr/>
            <p:nvPr/>
          </p:nvSpPr>
          <p:spPr>
            <a:xfrm>
              <a:off x="2452585" y="4256364"/>
              <a:ext cx="7575550" cy="622300"/>
            </a:xfrm>
            <a:custGeom>
              <a:avLst/>
              <a:gdLst/>
              <a:ahLst/>
              <a:cxnLst/>
              <a:rect l="l" t="t" r="r" b="b"/>
              <a:pathLst>
                <a:path w="7575550" h="622300">
                  <a:moveTo>
                    <a:pt x="7575334" y="0"/>
                  </a:moveTo>
                  <a:lnTo>
                    <a:pt x="0" y="0"/>
                  </a:lnTo>
                  <a:lnTo>
                    <a:pt x="0" y="621937"/>
                  </a:lnTo>
                  <a:lnTo>
                    <a:pt x="7575334" y="621937"/>
                  </a:lnTo>
                  <a:lnTo>
                    <a:pt x="7575334" y="0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013765" y="4256364"/>
              <a:ext cx="14604" cy="622300"/>
            </a:xfrm>
            <a:custGeom>
              <a:avLst/>
              <a:gdLst/>
              <a:ahLst/>
              <a:cxnLst/>
              <a:rect l="l" t="t" r="r" b="b"/>
              <a:pathLst>
                <a:path w="14604" h="622300">
                  <a:moveTo>
                    <a:pt x="0" y="621937"/>
                  </a:moveTo>
                  <a:lnTo>
                    <a:pt x="14155" y="621937"/>
                  </a:lnTo>
                  <a:lnTo>
                    <a:pt x="14155" y="0"/>
                  </a:lnTo>
                  <a:lnTo>
                    <a:pt x="0" y="0"/>
                  </a:lnTo>
                  <a:lnTo>
                    <a:pt x="0" y="62193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52586" y="4863218"/>
              <a:ext cx="4989195" cy="15240"/>
            </a:xfrm>
            <a:custGeom>
              <a:avLst/>
              <a:gdLst/>
              <a:ahLst/>
              <a:cxnLst/>
              <a:rect l="l" t="t" r="r" b="b"/>
              <a:pathLst>
                <a:path w="4989195" h="15239">
                  <a:moveTo>
                    <a:pt x="4988770" y="15082"/>
                  </a:moveTo>
                  <a:lnTo>
                    <a:pt x="4988770" y="0"/>
                  </a:lnTo>
                  <a:lnTo>
                    <a:pt x="0" y="0"/>
                  </a:lnTo>
                  <a:lnTo>
                    <a:pt x="0" y="15082"/>
                  </a:lnTo>
                  <a:lnTo>
                    <a:pt x="4988770" y="15082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427170" y="4863219"/>
              <a:ext cx="2600960" cy="15240"/>
            </a:xfrm>
            <a:custGeom>
              <a:avLst/>
              <a:gdLst/>
              <a:ahLst/>
              <a:cxnLst/>
              <a:rect l="l" t="t" r="r" b="b"/>
              <a:pathLst>
                <a:path w="2600959" h="15239">
                  <a:moveTo>
                    <a:pt x="2600749" y="0"/>
                  </a:moveTo>
                  <a:lnTo>
                    <a:pt x="0" y="0"/>
                  </a:lnTo>
                  <a:lnTo>
                    <a:pt x="0" y="15082"/>
                  </a:lnTo>
                  <a:lnTo>
                    <a:pt x="2600749" y="15082"/>
                  </a:lnTo>
                  <a:lnTo>
                    <a:pt x="2600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8009981" y="4228581"/>
            <a:ext cx="60452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7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10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80260" y="4228581"/>
            <a:ext cx="3146425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  <a:tabLst>
                <a:tab pos="554355" algn="l"/>
              </a:tabLst>
            </a:pPr>
            <a:r>
              <a:rPr sz="1950" b="1" spc="-25" dirty="0">
                <a:latin typeface="Arial"/>
                <a:cs typeface="Arial"/>
              </a:rPr>
              <a:t>(4)	</a:t>
            </a:r>
            <a:r>
              <a:rPr sz="1950" b="1" spc="-75" dirty="0">
                <a:latin typeface="Arial"/>
                <a:cs typeface="Arial"/>
              </a:rPr>
              <a:t>Supplies</a:t>
            </a:r>
            <a:endParaRPr sz="1950">
              <a:latin typeface="Arial"/>
              <a:cs typeface="Arial"/>
            </a:endParaRPr>
          </a:p>
          <a:p>
            <a:pPr marL="1151255">
              <a:lnSpc>
                <a:spcPct val="100000"/>
              </a:lnSpc>
              <a:spcBef>
                <a:spcPts val="105"/>
              </a:spcBef>
            </a:pPr>
            <a:r>
              <a:rPr sz="1950" b="1" spc="-180" dirty="0">
                <a:latin typeface="Arial"/>
                <a:cs typeface="Arial"/>
              </a:rPr>
              <a:t>A</a:t>
            </a:r>
            <a:r>
              <a:rPr sz="1950" b="1" spc="-85" dirty="0">
                <a:latin typeface="Arial"/>
                <a:cs typeface="Arial"/>
              </a:rPr>
              <a:t>cc</a:t>
            </a:r>
            <a:r>
              <a:rPr sz="1950" b="1" spc="-80" dirty="0">
                <a:latin typeface="Arial"/>
                <a:cs typeface="Arial"/>
              </a:rPr>
              <a:t>oun</a:t>
            </a:r>
            <a:r>
              <a:rPr sz="1950" b="1" spc="10" dirty="0">
                <a:latin typeface="Arial"/>
                <a:cs typeface="Arial"/>
              </a:rPr>
              <a:t>t</a:t>
            </a:r>
            <a:r>
              <a:rPr sz="1950" b="1" spc="-5" dirty="0">
                <a:latin typeface="Arial"/>
                <a:cs typeface="Arial"/>
              </a:rPr>
              <a:t>s</a:t>
            </a:r>
            <a:r>
              <a:rPr sz="1950" b="1" spc="-65" dirty="0">
                <a:latin typeface="Arial"/>
                <a:cs typeface="Arial"/>
              </a:rPr>
              <a:t> </a:t>
            </a:r>
            <a:r>
              <a:rPr sz="1950" b="1" spc="-80" dirty="0">
                <a:latin typeface="Arial"/>
                <a:cs typeface="Arial"/>
              </a:rPr>
              <a:t>p</a:t>
            </a:r>
            <a:r>
              <a:rPr sz="1950" b="1" spc="-85" dirty="0">
                <a:latin typeface="Arial"/>
                <a:cs typeface="Arial"/>
              </a:rPr>
              <a:t>aya</a:t>
            </a:r>
            <a:r>
              <a:rPr sz="1950" b="1" spc="-80" dirty="0">
                <a:latin typeface="Arial"/>
                <a:cs typeface="Arial"/>
              </a:rPr>
              <a:t>b</a:t>
            </a:r>
            <a:r>
              <a:rPr sz="1950" b="1" spc="-100" dirty="0">
                <a:latin typeface="Arial"/>
                <a:cs typeface="Arial"/>
              </a:rPr>
              <a:t>l</a:t>
            </a:r>
            <a:r>
              <a:rPr sz="1950" b="1" spc="-5" dirty="0">
                <a:latin typeface="Arial"/>
                <a:cs typeface="Arial"/>
              </a:rPr>
              <a:t>e</a:t>
            </a:r>
            <a:endParaRPr sz="19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915289" y="4228581"/>
            <a:ext cx="396240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126</a:t>
            </a:r>
            <a:endParaRPr sz="1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950" b="1" spc="-85" dirty="0">
                <a:latin typeface="Arial"/>
                <a:cs typeface="Arial"/>
              </a:rPr>
              <a:t>201</a:t>
            </a:r>
            <a:endParaRPr sz="19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303279" y="4539251"/>
            <a:ext cx="60452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7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10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879975" y="3791457"/>
            <a:ext cx="18408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Double</a:t>
            </a:r>
            <a:r>
              <a:rPr sz="2400" spc="-50" dirty="0">
                <a:solidFill>
                  <a:srgbClr val="00800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entry: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376210" y="5456537"/>
            <a:ext cx="3965575" cy="821055"/>
            <a:chOff x="2376210" y="5456537"/>
            <a:chExt cx="3965575" cy="821055"/>
          </a:xfrm>
        </p:grpSpPr>
        <p:sp>
          <p:nvSpPr>
            <p:cNvPr id="22" name="object 22"/>
            <p:cNvSpPr/>
            <p:nvPr/>
          </p:nvSpPr>
          <p:spPr>
            <a:xfrm>
              <a:off x="2376210" y="5456537"/>
              <a:ext cx="3965575" cy="260985"/>
            </a:xfrm>
            <a:custGeom>
              <a:avLst/>
              <a:gdLst/>
              <a:ahLst/>
              <a:cxnLst/>
              <a:rect l="l" t="t" r="r" b="b"/>
              <a:pathLst>
                <a:path w="3965575" h="260985">
                  <a:moveTo>
                    <a:pt x="0" y="260750"/>
                  </a:moveTo>
                  <a:lnTo>
                    <a:pt x="3965040" y="260750"/>
                  </a:lnTo>
                  <a:lnTo>
                    <a:pt x="3965040" y="0"/>
                  </a:lnTo>
                  <a:lnTo>
                    <a:pt x="0" y="0"/>
                  </a:lnTo>
                  <a:lnTo>
                    <a:pt x="0" y="260750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376210" y="5717288"/>
              <a:ext cx="3965575" cy="560070"/>
            </a:xfrm>
            <a:custGeom>
              <a:avLst/>
              <a:gdLst/>
              <a:ahLst/>
              <a:cxnLst/>
              <a:rect l="l" t="t" r="r" b="b"/>
              <a:pathLst>
                <a:path w="3965575" h="560070">
                  <a:moveTo>
                    <a:pt x="0" y="559987"/>
                  </a:moveTo>
                  <a:lnTo>
                    <a:pt x="3965040" y="559987"/>
                  </a:lnTo>
                  <a:lnTo>
                    <a:pt x="3965040" y="0"/>
                  </a:lnTo>
                  <a:lnTo>
                    <a:pt x="0" y="0"/>
                  </a:lnTo>
                  <a:lnTo>
                    <a:pt x="0" y="5599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713429" y="5704588"/>
            <a:ext cx="304800" cy="5645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750" b="1" spc="80" dirty="0">
                <a:latin typeface="Arial"/>
                <a:cs typeface="Arial"/>
              </a:rPr>
              <a:t>(</a:t>
            </a:r>
            <a:r>
              <a:rPr sz="1750" b="1" spc="15" dirty="0">
                <a:latin typeface="Arial"/>
                <a:cs typeface="Arial"/>
              </a:rPr>
              <a:t>2</a:t>
            </a:r>
            <a:r>
              <a:rPr sz="1750" b="1" spc="50" dirty="0">
                <a:latin typeface="Arial"/>
                <a:cs typeface="Arial"/>
              </a:rPr>
              <a:t>)</a:t>
            </a:r>
            <a:endParaRPr sz="17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r>
              <a:rPr sz="1750" b="1" spc="80" dirty="0">
                <a:latin typeface="Arial"/>
                <a:cs typeface="Arial"/>
              </a:rPr>
              <a:t>(</a:t>
            </a:r>
            <a:r>
              <a:rPr sz="1750" b="1" spc="15" dirty="0">
                <a:latin typeface="Arial"/>
                <a:cs typeface="Arial"/>
              </a:rPr>
              <a:t>4</a:t>
            </a:r>
            <a:r>
              <a:rPr sz="1750" b="1" spc="50" dirty="0">
                <a:latin typeface="Arial"/>
                <a:cs typeface="Arial"/>
              </a:rPr>
              <a:t>)</a:t>
            </a:r>
            <a:endParaRPr sz="17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637392" y="5704588"/>
            <a:ext cx="597535" cy="5645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1750" b="1" spc="15" dirty="0">
                <a:latin typeface="Arial"/>
                <a:cs typeface="Arial"/>
              </a:rPr>
              <a:t>2</a:t>
            </a:r>
            <a:r>
              <a:rPr sz="1750" b="1" spc="60" dirty="0">
                <a:latin typeface="Arial"/>
                <a:cs typeface="Arial"/>
              </a:rPr>
              <a:t>,</a:t>
            </a:r>
            <a:r>
              <a:rPr sz="1750" b="1" spc="15" dirty="0">
                <a:latin typeface="Arial"/>
                <a:cs typeface="Arial"/>
              </a:rPr>
              <a:t>50</a:t>
            </a:r>
            <a:r>
              <a:rPr sz="1750" b="1" spc="80" dirty="0">
                <a:latin typeface="Arial"/>
                <a:cs typeface="Arial"/>
              </a:rPr>
              <a:t>0</a:t>
            </a:r>
            <a:endParaRPr sz="17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r>
              <a:rPr sz="1750" b="1" spc="15" dirty="0">
                <a:latin typeface="Arial"/>
                <a:cs typeface="Arial"/>
              </a:rPr>
              <a:t>7</a:t>
            </a:r>
            <a:r>
              <a:rPr sz="1750" b="1" spc="60" dirty="0">
                <a:latin typeface="Arial"/>
                <a:cs typeface="Arial"/>
              </a:rPr>
              <a:t>,</a:t>
            </a:r>
            <a:r>
              <a:rPr sz="1750" b="1" spc="15" dirty="0">
                <a:latin typeface="Arial"/>
                <a:cs typeface="Arial"/>
              </a:rPr>
              <a:t>10</a:t>
            </a:r>
            <a:r>
              <a:rPr sz="1750" b="1" spc="80" dirty="0">
                <a:latin typeface="Arial"/>
                <a:cs typeface="Arial"/>
              </a:rPr>
              <a:t>0</a:t>
            </a:r>
            <a:endParaRPr sz="17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867914" y="5431008"/>
            <a:ext cx="975360" cy="2914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750" b="1" spc="15" dirty="0">
                <a:solidFill>
                  <a:srgbClr val="FFFFFF"/>
                </a:solidFill>
                <a:latin typeface="Arial"/>
                <a:cs typeface="Arial"/>
              </a:rPr>
              <a:t>Supplies</a:t>
            </a:r>
            <a:endParaRPr sz="175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330709" y="5717292"/>
            <a:ext cx="28575" cy="560070"/>
          </a:xfrm>
          <a:custGeom>
            <a:avLst/>
            <a:gdLst/>
            <a:ahLst/>
            <a:cxnLst/>
            <a:rect l="l" t="t" r="r" b="b"/>
            <a:pathLst>
              <a:path w="28575" h="560070">
                <a:moveTo>
                  <a:pt x="28021" y="0"/>
                </a:moveTo>
                <a:lnTo>
                  <a:pt x="0" y="0"/>
                </a:lnTo>
                <a:lnTo>
                  <a:pt x="0" y="559982"/>
                </a:lnTo>
                <a:lnTo>
                  <a:pt x="28021" y="559982"/>
                </a:lnTo>
                <a:lnTo>
                  <a:pt x="280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784850" y="5469737"/>
            <a:ext cx="3225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126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6418304" y="5449576"/>
            <a:ext cx="3869054" cy="831215"/>
            <a:chOff x="6418304" y="5449576"/>
            <a:chExt cx="3869054" cy="831215"/>
          </a:xfrm>
        </p:grpSpPr>
        <p:sp>
          <p:nvSpPr>
            <p:cNvPr id="30" name="object 30"/>
            <p:cNvSpPr/>
            <p:nvPr/>
          </p:nvSpPr>
          <p:spPr>
            <a:xfrm>
              <a:off x="6418304" y="5449576"/>
              <a:ext cx="3869054" cy="260985"/>
            </a:xfrm>
            <a:custGeom>
              <a:avLst/>
              <a:gdLst/>
              <a:ahLst/>
              <a:cxnLst/>
              <a:rect l="l" t="t" r="r" b="b"/>
              <a:pathLst>
                <a:path w="3869054" h="260985">
                  <a:moveTo>
                    <a:pt x="0" y="260540"/>
                  </a:moveTo>
                  <a:lnTo>
                    <a:pt x="3868694" y="260540"/>
                  </a:lnTo>
                  <a:lnTo>
                    <a:pt x="3868694" y="0"/>
                  </a:lnTo>
                  <a:lnTo>
                    <a:pt x="0" y="0"/>
                  </a:lnTo>
                  <a:lnTo>
                    <a:pt x="0" y="260540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418304" y="5710117"/>
              <a:ext cx="3869054" cy="570230"/>
            </a:xfrm>
            <a:custGeom>
              <a:avLst/>
              <a:gdLst/>
              <a:ahLst/>
              <a:cxnLst/>
              <a:rect l="l" t="t" r="r" b="b"/>
              <a:pathLst>
                <a:path w="3869054" h="570229">
                  <a:moveTo>
                    <a:pt x="0" y="570092"/>
                  </a:moveTo>
                  <a:lnTo>
                    <a:pt x="3868694" y="570092"/>
                  </a:lnTo>
                  <a:lnTo>
                    <a:pt x="3868694" y="0"/>
                  </a:lnTo>
                  <a:lnTo>
                    <a:pt x="0" y="0"/>
                  </a:lnTo>
                  <a:lnTo>
                    <a:pt x="0" y="57009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9056299" y="5713934"/>
            <a:ext cx="1127125" cy="2794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  <a:tabLst>
                <a:tab pos="545465" algn="l"/>
              </a:tabLst>
            </a:pPr>
            <a:r>
              <a:rPr sz="1650" b="1" dirty="0">
                <a:latin typeface="Arial"/>
                <a:cs typeface="Arial"/>
              </a:rPr>
              <a:t>(</a:t>
            </a:r>
            <a:r>
              <a:rPr sz="1650" b="1" spc="45" dirty="0">
                <a:latin typeface="Arial"/>
                <a:cs typeface="Arial"/>
              </a:rPr>
              <a:t>4</a:t>
            </a:r>
            <a:r>
              <a:rPr sz="1650" b="1" spc="55" dirty="0">
                <a:latin typeface="Arial"/>
                <a:cs typeface="Arial"/>
              </a:rPr>
              <a:t>)</a:t>
            </a:r>
            <a:r>
              <a:rPr sz="1650" b="1" dirty="0">
                <a:latin typeface="Arial"/>
                <a:cs typeface="Arial"/>
              </a:rPr>
              <a:t>	</a:t>
            </a:r>
            <a:r>
              <a:rPr sz="1650" b="1" spc="45" dirty="0">
                <a:latin typeface="Arial"/>
                <a:cs typeface="Arial"/>
              </a:rPr>
              <a:t>7</a:t>
            </a:r>
            <a:r>
              <a:rPr sz="1650" b="1" spc="90" dirty="0">
                <a:latin typeface="Arial"/>
                <a:cs typeface="Arial"/>
              </a:rPr>
              <a:t>,</a:t>
            </a:r>
            <a:r>
              <a:rPr sz="1650" b="1" spc="45" dirty="0">
                <a:latin typeface="Arial"/>
                <a:cs typeface="Arial"/>
              </a:rPr>
              <a:t>10</a:t>
            </a:r>
            <a:r>
              <a:rPr sz="1650" b="1" spc="95" dirty="0"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337492" y="5436878"/>
            <a:ext cx="2000250" cy="2794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50" b="1" spc="5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50" b="1" spc="45" dirty="0">
                <a:solidFill>
                  <a:srgbClr val="FFFFFF"/>
                </a:solidFill>
                <a:latin typeface="Arial"/>
                <a:cs typeface="Arial"/>
              </a:rPr>
              <a:t>cc</a:t>
            </a:r>
            <a:r>
              <a:rPr sz="1650" b="1" spc="95" dirty="0">
                <a:solidFill>
                  <a:srgbClr val="FFFFFF"/>
                </a:solidFill>
                <a:latin typeface="Arial"/>
                <a:cs typeface="Arial"/>
              </a:rPr>
              <a:t>oun</a:t>
            </a:r>
            <a:r>
              <a:rPr sz="1650" b="1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50" b="1" spc="9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5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50" b="1" spc="14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50" b="1" spc="18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50" b="1" spc="4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650" b="1" spc="18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50" b="1" spc="9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650" b="1" spc="9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50" b="1" spc="9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165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8317675" y="5710115"/>
            <a:ext cx="35560" cy="570230"/>
          </a:xfrm>
          <a:custGeom>
            <a:avLst/>
            <a:gdLst/>
            <a:ahLst/>
            <a:cxnLst/>
            <a:rect l="l" t="t" r="r" b="b"/>
            <a:pathLst>
              <a:path w="35559" h="570229">
                <a:moveTo>
                  <a:pt x="35011" y="0"/>
                </a:moveTo>
                <a:lnTo>
                  <a:pt x="0" y="0"/>
                </a:lnTo>
                <a:lnTo>
                  <a:pt x="0" y="570094"/>
                </a:lnTo>
                <a:lnTo>
                  <a:pt x="35011" y="570094"/>
                </a:lnTo>
                <a:lnTo>
                  <a:pt x="350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9757409" y="5461812"/>
            <a:ext cx="3225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201</a:t>
            </a:r>
            <a:endParaRPr sz="14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956175" y="5011039"/>
            <a:ext cx="11258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P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o</a:t>
            </a: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sting: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29785" y="1754355"/>
            <a:ext cx="6925945" cy="536575"/>
          </a:xfrm>
          <a:custGeom>
            <a:avLst/>
            <a:gdLst/>
            <a:ahLst/>
            <a:cxnLst/>
            <a:rect l="l" t="t" r="r" b="b"/>
            <a:pathLst>
              <a:path w="6925945" h="536575">
                <a:moveTo>
                  <a:pt x="6925587" y="0"/>
                </a:moveTo>
                <a:lnTo>
                  <a:pt x="0" y="0"/>
                </a:lnTo>
                <a:lnTo>
                  <a:pt x="0" y="536404"/>
                </a:lnTo>
                <a:lnTo>
                  <a:pt x="6925588" y="536404"/>
                </a:lnTo>
                <a:lnTo>
                  <a:pt x="69255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646478" y="1769635"/>
            <a:ext cx="1539240" cy="49212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175" rIns="0" bIns="0" rtlCol="0">
            <a:spAutoFit/>
          </a:bodyPr>
          <a:lstStyle/>
          <a:p>
            <a:pPr marL="33020">
              <a:lnSpc>
                <a:spcPct val="100000"/>
              </a:lnSpc>
              <a:spcBef>
                <a:spcPts val="25"/>
              </a:spcBef>
            </a:pPr>
            <a:r>
              <a:rPr sz="1500" i="1" spc="90" dirty="0">
                <a:latin typeface="Arial"/>
                <a:cs typeface="Arial"/>
              </a:rPr>
              <a:t>Transaction: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02315" y="1769635"/>
            <a:ext cx="5320030" cy="49212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33020">
              <a:lnSpc>
                <a:spcPts val="1710"/>
              </a:lnSpc>
            </a:pPr>
            <a:r>
              <a:rPr sz="1500" spc="95" dirty="0">
                <a:latin typeface="Arial MT"/>
                <a:cs typeface="Arial MT"/>
              </a:rPr>
              <a:t>FastForward</a:t>
            </a:r>
            <a:r>
              <a:rPr sz="1500" spc="65" dirty="0">
                <a:latin typeface="Arial MT"/>
                <a:cs typeface="Arial MT"/>
              </a:rPr>
              <a:t> </a:t>
            </a:r>
            <a:r>
              <a:rPr sz="1500" spc="50" dirty="0">
                <a:latin typeface="Arial MT"/>
                <a:cs typeface="Arial MT"/>
              </a:rPr>
              <a:t>provides</a:t>
            </a:r>
            <a:r>
              <a:rPr sz="1500" spc="160" dirty="0">
                <a:latin typeface="Arial MT"/>
                <a:cs typeface="Arial MT"/>
              </a:rPr>
              <a:t> </a:t>
            </a:r>
            <a:r>
              <a:rPr sz="1500" spc="100" dirty="0">
                <a:latin typeface="Arial MT"/>
                <a:cs typeface="Arial MT"/>
              </a:rPr>
              <a:t>consulting</a:t>
            </a:r>
            <a:r>
              <a:rPr sz="1500" spc="65" dirty="0">
                <a:latin typeface="Arial MT"/>
                <a:cs typeface="Arial MT"/>
              </a:rPr>
              <a:t> </a:t>
            </a:r>
            <a:r>
              <a:rPr sz="1500" spc="70" dirty="0">
                <a:latin typeface="Arial MT"/>
                <a:cs typeface="Arial MT"/>
              </a:rPr>
              <a:t>services</a:t>
            </a:r>
            <a:r>
              <a:rPr sz="1500" spc="165" dirty="0">
                <a:latin typeface="Arial MT"/>
                <a:cs typeface="Arial MT"/>
              </a:rPr>
              <a:t> </a:t>
            </a:r>
            <a:r>
              <a:rPr sz="1500" spc="95" dirty="0">
                <a:latin typeface="Arial MT"/>
                <a:cs typeface="Arial MT"/>
              </a:rPr>
              <a:t>and</a:t>
            </a:r>
            <a:endParaRPr sz="1500">
              <a:latin typeface="Arial MT"/>
              <a:cs typeface="Arial MT"/>
            </a:endParaRPr>
          </a:p>
          <a:p>
            <a:pPr marL="33020">
              <a:lnSpc>
                <a:spcPct val="100000"/>
              </a:lnSpc>
              <a:spcBef>
                <a:spcPts val="190"/>
              </a:spcBef>
            </a:pPr>
            <a:r>
              <a:rPr sz="1500" spc="100" dirty="0">
                <a:latin typeface="Arial MT"/>
                <a:cs typeface="Arial MT"/>
              </a:rPr>
              <a:t>immediately</a:t>
            </a:r>
            <a:r>
              <a:rPr sz="1500" spc="150" dirty="0">
                <a:latin typeface="Arial MT"/>
                <a:cs typeface="Arial MT"/>
              </a:rPr>
              <a:t> </a:t>
            </a:r>
            <a:r>
              <a:rPr sz="1500" spc="100" dirty="0">
                <a:latin typeface="Arial MT"/>
                <a:cs typeface="Arial MT"/>
              </a:rPr>
              <a:t>collects</a:t>
            </a:r>
            <a:r>
              <a:rPr sz="1500" spc="150" dirty="0">
                <a:latin typeface="Arial MT"/>
                <a:cs typeface="Arial MT"/>
              </a:rPr>
              <a:t> </a:t>
            </a:r>
            <a:r>
              <a:rPr sz="1500" spc="90" dirty="0">
                <a:latin typeface="Arial MT"/>
                <a:cs typeface="Arial MT"/>
              </a:rPr>
              <a:t>$4,200</a:t>
            </a:r>
            <a:r>
              <a:rPr sz="1500" spc="60" dirty="0">
                <a:latin typeface="Arial MT"/>
                <a:cs typeface="Arial MT"/>
              </a:rPr>
              <a:t> </a:t>
            </a:r>
            <a:r>
              <a:rPr sz="1500" spc="110" dirty="0">
                <a:latin typeface="Arial MT"/>
                <a:cs typeface="Arial MT"/>
              </a:rPr>
              <a:t>cash.</a:t>
            </a:r>
            <a:endParaRPr sz="150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613091" y="1739578"/>
            <a:ext cx="6942455" cy="551180"/>
            <a:chOff x="2613091" y="1739578"/>
            <a:chExt cx="6942455" cy="551180"/>
          </a:xfrm>
        </p:grpSpPr>
        <p:sp>
          <p:nvSpPr>
            <p:cNvPr id="6" name="object 6"/>
            <p:cNvSpPr/>
            <p:nvPr/>
          </p:nvSpPr>
          <p:spPr>
            <a:xfrm>
              <a:off x="2613091" y="1739578"/>
              <a:ext cx="33655" cy="551180"/>
            </a:xfrm>
            <a:custGeom>
              <a:avLst/>
              <a:gdLst/>
              <a:ahLst/>
              <a:cxnLst/>
              <a:rect l="l" t="t" r="r" b="b"/>
              <a:pathLst>
                <a:path w="33655" h="551180">
                  <a:moveTo>
                    <a:pt x="33387" y="0"/>
                  </a:moveTo>
                  <a:lnTo>
                    <a:pt x="0" y="0"/>
                  </a:lnTo>
                  <a:lnTo>
                    <a:pt x="0" y="551181"/>
                  </a:lnTo>
                  <a:lnTo>
                    <a:pt x="33387" y="551181"/>
                  </a:lnTo>
                  <a:lnTo>
                    <a:pt x="333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85621" y="1777023"/>
              <a:ext cx="17145" cy="476884"/>
            </a:xfrm>
            <a:custGeom>
              <a:avLst/>
              <a:gdLst/>
              <a:ahLst/>
              <a:cxnLst/>
              <a:rect l="l" t="t" r="r" b="b"/>
              <a:pathLst>
                <a:path w="17145" h="476885">
                  <a:moveTo>
                    <a:pt x="0" y="476301"/>
                  </a:moveTo>
                  <a:lnTo>
                    <a:pt x="16693" y="476301"/>
                  </a:lnTo>
                  <a:lnTo>
                    <a:pt x="16693" y="0"/>
                  </a:lnTo>
                  <a:lnTo>
                    <a:pt x="0" y="0"/>
                  </a:lnTo>
                  <a:lnTo>
                    <a:pt x="0" y="47630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646476" y="1739594"/>
              <a:ext cx="6909434" cy="551180"/>
            </a:xfrm>
            <a:custGeom>
              <a:avLst/>
              <a:gdLst/>
              <a:ahLst/>
              <a:cxnLst/>
              <a:rect l="l" t="t" r="r" b="b"/>
              <a:pathLst>
                <a:path w="6909434" h="551180">
                  <a:moveTo>
                    <a:pt x="6909003" y="30035"/>
                  </a:moveTo>
                  <a:lnTo>
                    <a:pt x="6908889" y="0"/>
                  </a:lnTo>
                  <a:lnTo>
                    <a:pt x="6875615" y="0"/>
                  </a:lnTo>
                  <a:lnTo>
                    <a:pt x="6875615" y="30048"/>
                  </a:lnTo>
                  <a:lnTo>
                    <a:pt x="6875615" y="521614"/>
                  </a:lnTo>
                  <a:lnTo>
                    <a:pt x="1555826" y="521614"/>
                  </a:lnTo>
                  <a:lnTo>
                    <a:pt x="1555826" y="30048"/>
                  </a:lnTo>
                  <a:lnTo>
                    <a:pt x="6875615" y="30048"/>
                  </a:lnTo>
                  <a:lnTo>
                    <a:pt x="6875615" y="0"/>
                  </a:lnTo>
                  <a:lnTo>
                    <a:pt x="0" y="0"/>
                  </a:lnTo>
                  <a:lnTo>
                    <a:pt x="0" y="30048"/>
                  </a:lnTo>
                  <a:lnTo>
                    <a:pt x="1539138" y="30048"/>
                  </a:lnTo>
                  <a:lnTo>
                    <a:pt x="1539138" y="521614"/>
                  </a:lnTo>
                  <a:lnTo>
                    <a:pt x="0" y="521614"/>
                  </a:lnTo>
                  <a:lnTo>
                    <a:pt x="0" y="551167"/>
                  </a:lnTo>
                  <a:lnTo>
                    <a:pt x="6875615" y="551167"/>
                  </a:lnTo>
                  <a:lnTo>
                    <a:pt x="6908889" y="551167"/>
                  </a:lnTo>
                  <a:lnTo>
                    <a:pt x="6909003" y="300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349500" y="2745739"/>
          <a:ext cx="7441564" cy="9270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2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3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2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150" b="1" spc="21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Assets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6990">
                        <a:lnSpc>
                          <a:spcPct val="100000"/>
                        </a:lnSpc>
                        <a:tabLst>
                          <a:tab pos="937894" algn="l"/>
                          <a:tab pos="2639060" algn="l"/>
                        </a:tabLst>
                      </a:pPr>
                      <a:r>
                        <a:rPr sz="1725" b="1" spc="427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sz="1150" b="1" u="heavy" spc="28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sz="1150" b="1" u="heavy" spc="235" dirty="0">
                          <a:solidFill>
                            <a:srgbClr val="008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Liabilities	</a:t>
                      </a:r>
                      <a:r>
                        <a:rPr sz="1725" b="1" spc="427" baseline="483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+</a:t>
                      </a:r>
                      <a:endParaRPr sz="1725" baseline="483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38125">
                        <a:lnSpc>
                          <a:spcPct val="100000"/>
                        </a:lnSpc>
                      </a:pPr>
                      <a:r>
                        <a:rPr sz="1150" b="1" spc="229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Equity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12700">
                      <a:solidFill>
                        <a:srgbClr val="414141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836">
                <a:tc>
                  <a:txBody>
                    <a:bodyPr/>
                    <a:lstStyle/>
                    <a:p>
                      <a:pPr marL="546735" marR="2344420" indent="79375">
                        <a:lnSpc>
                          <a:spcPts val="1540"/>
                        </a:lnSpc>
                        <a:spcBef>
                          <a:spcPts val="35"/>
                        </a:spcBef>
                      </a:pPr>
                      <a:r>
                        <a:rPr sz="1150" b="1" spc="-6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50" b="1" spc="8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b="1" spc="-165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b="1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h  </a:t>
                      </a:r>
                      <a:r>
                        <a:rPr sz="1150" b="1" spc="229" dirty="0">
                          <a:latin typeface="Arial"/>
                          <a:cs typeface="Arial"/>
                        </a:rPr>
                        <a:t>4,200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14141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85" marB="0">
                    <a:lnT w="12700">
                      <a:solidFill>
                        <a:srgbClr val="414141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150" b="1" spc="300" dirty="0">
                          <a:solidFill>
                            <a:srgbClr val="0080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R="78105" algn="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150" b="1" spc="229" dirty="0">
                          <a:latin typeface="Arial"/>
                          <a:cs typeface="Arial"/>
                        </a:rPr>
                        <a:t>4,200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R w="12700">
                      <a:solidFill>
                        <a:srgbClr val="414141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414141"/>
                      </a:solidFill>
                      <a:prstDash val="solid"/>
                    </a:lnB>
                    <a:solidFill>
                      <a:srgbClr val="E7FF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4879975" y="2327909"/>
            <a:ext cx="1243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n</a:t>
            </a: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a</a:t>
            </a:r>
            <a:r>
              <a:rPr sz="2400" spc="-15" dirty="0">
                <a:solidFill>
                  <a:srgbClr val="008000"/>
                </a:solidFill>
                <a:latin typeface="Arial MT"/>
                <a:cs typeface="Arial MT"/>
              </a:rPr>
              <a:t>l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ysis: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452585" y="4241124"/>
            <a:ext cx="7575550" cy="622300"/>
            <a:chOff x="2452585" y="4241124"/>
            <a:chExt cx="7575550" cy="622300"/>
          </a:xfrm>
        </p:grpSpPr>
        <p:sp>
          <p:nvSpPr>
            <p:cNvPr id="12" name="object 12"/>
            <p:cNvSpPr/>
            <p:nvPr/>
          </p:nvSpPr>
          <p:spPr>
            <a:xfrm>
              <a:off x="2452585" y="4241124"/>
              <a:ext cx="7575550" cy="622300"/>
            </a:xfrm>
            <a:custGeom>
              <a:avLst/>
              <a:gdLst/>
              <a:ahLst/>
              <a:cxnLst/>
              <a:rect l="l" t="t" r="r" b="b"/>
              <a:pathLst>
                <a:path w="7575550" h="622300">
                  <a:moveTo>
                    <a:pt x="7575334" y="0"/>
                  </a:moveTo>
                  <a:lnTo>
                    <a:pt x="0" y="0"/>
                  </a:lnTo>
                  <a:lnTo>
                    <a:pt x="0" y="621937"/>
                  </a:lnTo>
                  <a:lnTo>
                    <a:pt x="7575334" y="621937"/>
                  </a:lnTo>
                  <a:lnTo>
                    <a:pt x="7575334" y="0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589832" y="4241126"/>
              <a:ext cx="6438265" cy="622300"/>
            </a:xfrm>
            <a:custGeom>
              <a:avLst/>
              <a:gdLst/>
              <a:ahLst/>
              <a:cxnLst/>
              <a:rect l="l" t="t" r="r" b="b"/>
              <a:pathLst>
                <a:path w="6438265" h="622300">
                  <a:moveTo>
                    <a:pt x="6438087" y="0"/>
                  </a:moveTo>
                  <a:lnTo>
                    <a:pt x="6423927" y="0"/>
                  </a:lnTo>
                  <a:lnTo>
                    <a:pt x="6423927" y="606856"/>
                  </a:lnTo>
                  <a:lnTo>
                    <a:pt x="0" y="606856"/>
                  </a:lnTo>
                  <a:lnTo>
                    <a:pt x="0" y="621944"/>
                  </a:lnTo>
                  <a:lnTo>
                    <a:pt x="6423927" y="621944"/>
                  </a:lnTo>
                  <a:lnTo>
                    <a:pt x="6438087" y="621944"/>
                  </a:lnTo>
                  <a:lnTo>
                    <a:pt x="6438087" y="606856"/>
                  </a:lnTo>
                  <a:lnTo>
                    <a:pt x="64380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8009981" y="4213342"/>
            <a:ext cx="60452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4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20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52586" y="4213342"/>
            <a:ext cx="1272540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635">
              <a:lnSpc>
                <a:spcPct val="100000"/>
              </a:lnSpc>
              <a:spcBef>
                <a:spcPts val="135"/>
              </a:spcBef>
              <a:tabLst>
                <a:tab pos="681990" algn="l"/>
              </a:tabLst>
            </a:pPr>
            <a:r>
              <a:rPr sz="1950" b="1" spc="10" dirty="0">
                <a:latin typeface="Arial"/>
                <a:cs typeface="Arial"/>
              </a:rPr>
              <a:t>(</a:t>
            </a:r>
            <a:r>
              <a:rPr sz="1950" b="1" spc="-85" dirty="0">
                <a:latin typeface="Arial"/>
                <a:cs typeface="Arial"/>
              </a:rPr>
              <a:t>5</a:t>
            </a:r>
            <a:r>
              <a:rPr sz="1950" b="1" spc="-5" dirty="0">
                <a:latin typeface="Arial"/>
                <a:cs typeface="Arial"/>
              </a:rPr>
              <a:t>)</a:t>
            </a:r>
            <a:r>
              <a:rPr sz="1950" b="1" dirty="0">
                <a:latin typeface="Arial"/>
                <a:cs typeface="Arial"/>
              </a:rPr>
              <a:t>	</a:t>
            </a:r>
            <a:r>
              <a:rPr sz="1950" b="1" spc="-70" dirty="0">
                <a:latin typeface="Arial"/>
                <a:cs typeface="Arial"/>
              </a:rPr>
              <a:t>C</a:t>
            </a:r>
            <a:r>
              <a:rPr sz="1950" b="1" spc="-85" dirty="0">
                <a:latin typeface="Arial"/>
                <a:cs typeface="Arial"/>
              </a:rPr>
              <a:t>as</a:t>
            </a:r>
            <a:r>
              <a:rPr sz="1950" b="1" spc="-5" dirty="0">
                <a:latin typeface="Arial"/>
                <a:cs typeface="Arial"/>
              </a:rPr>
              <a:t>h</a:t>
            </a:r>
            <a:endParaRPr sz="1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  <a:tabLst>
                <a:tab pos="615950" algn="l"/>
              </a:tabLst>
            </a:pPr>
            <a:r>
              <a:rPr sz="1950" b="1" u="heavy" spc="-5" dirty="0"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	</a:t>
            </a:r>
            <a:endParaRPr sz="19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31697" y="4524011"/>
            <a:ext cx="226441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70" dirty="0">
                <a:latin typeface="Arial"/>
                <a:cs typeface="Arial"/>
              </a:rPr>
              <a:t>C</a:t>
            </a:r>
            <a:r>
              <a:rPr sz="1950" b="1" spc="-80" dirty="0">
                <a:latin typeface="Arial"/>
                <a:cs typeface="Arial"/>
              </a:rPr>
              <a:t>on</a:t>
            </a:r>
            <a:r>
              <a:rPr sz="1950" b="1" spc="-85" dirty="0">
                <a:latin typeface="Arial"/>
                <a:cs typeface="Arial"/>
              </a:rPr>
              <a:t>s</a:t>
            </a:r>
            <a:r>
              <a:rPr sz="1950" b="1" spc="-80" dirty="0">
                <a:latin typeface="Arial"/>
                <a:cs typeface="Arial"/>
              </a:rPr>
              <a:t>u</a:t>
            </a:r>
            <a:r>
              <a:rPr sz="1950" b="1" spc="-100" dirty="0">
                <a:latin typeface="Arial"/>
                <a:cs typeface="Arial"/>
              </a:rPr>
              <a:t>l</a:t>
            </a:r>
            <a:r>
              <a:rPr sz="1950" b="1" spc="10" dirty="0">
                <a:latin typeface="Arial"/>
                <a:cs typeface="Arial"/>
              </a:rPr>
              <a:t>t</a:t>
            </a:r>
            <a:r>
              <a:rPr sz="1950" b="1" spc="-100" dirty="0">
                <a:latin typeface="Arial"/>
                <a:cs typeface="Arial"/>
              </a:rPr>
              <a:t>i</a:t>
            </a:r>
            <a:r>
              <a:rPr sz="1950" b="1" spc="-80" dirty="0">
                <a:latin typeface="Arial"/>
                <a:cs typeface="Arial"/>
              </a:rPr>
              <a:t>n</a:t>
            </a:r>
            <a:r>
              <a:rPr sz="1950" b="1" spc="-5" dirty="0">
                <a:latin typeface="Arial"/>
                <a:cs typeface="Arial"/>
              </a:rPr>
              <a:t>g</a:t>
            </a:r>
            <a:r>
              <a:rPr sz="1950" b="1" spc="-60" dirty="0">
                <a:latin typeface="Arial"/>
                <a:cs typeface="Arial"/>
              </a:rPr>
              <a:t> </a:t>
            </a:r>
            <a:r>
              <a:rPr sz="1950" b="1" spc="-70" dirty="0">
                <a:latin typeface="Arial"/>
                <a:cs typeface="Arial"/>
              </a:rPr>
              <a:t>R</a:t>
            </a:r>
            <a:r>
              <a:rPr sz="1950" b="1" spc="-85" dirty="0">
                <a:latin typeface="Arial"/>
                <a:cs typeface="Arial"/>
              </a:rPr>
              <a:t>eve</a:t>
            </a:r>
            <a:r>
              <a:rPr sz="1950" b="1" spc="-80" dirty="0">
                <a:latin typeface="Arial"/>
                <a:cs typeface="Arial"/>
              </a:rPr>
              <a:t>nu</a:t>
            </a:r>
            <a:r>
              <a:rPr sz="1950" b="1" spc="-5" dirty="0">
                <a:latin typeface="Arial"/>
                <a:cs typeface="Arial"/>
              </a:rPr>
              <a:t>e</a:t>
            </a:r>
            <a:endParaRPr sz="19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15289" y="4213342"/>
            <a:ext cx="396240" cy="6388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101</a:t>
            </a:r>
            <a:endParaRPr sz="1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950" b="1" spc="-85" dirty="0">
                <a:latin typeface="Arial"/>
                <a:cs typeface="Arial"/>
              </a:rPr>
              <a:t>403</a:t>
            </a:r>
            <a:endParaRPr sz="19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03279" y="4524011"/>
            <a:ext cx="60452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950" b="1" spc="-85" dirty="0">
                <a:latin typeface="Arial"/>
                <a:cs typeface="Arial"/>
              </a:rPr>
              <a:t>4</a:t>
            </a:r>
            <a:r>
              <a:rPr sz="1950" b="1" spc="10" dirty="0">
                <a:latin typeface="Arial"/>
                <a:cs typeface="Arial"/>
              </a:rPr>
              <a:t>,</a:t>
            </a:r>
            <a:r>
              <a:rPr sz="1950" b="1" spc="-85" dirty="0">
                <a:latin typeface="Arial"/>
                <a:cs typeface="Arial"/>
              </a:rPr>
              <a:t>20</a:t>
            </a:r>
            <a:r>
              <a:rPr sz="1950" b="1" spc="-5" dirty="0">
                <a:latin typeface="Arial"/>
                <a:cs typeface="Arial"/>
              </a:rPr>
              <a:t>0</a:t>
            </a:r>
            <a:endParaRPr sz="19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879975" y="3775964"/>
            <a:ext cx="18408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Double</a:t>
            </a:r>
            <a:r>
              <a:rPr sz="2400" spc="-50" dirty="0">
                <a:solidFill>
                  <a:srgbClr val="00800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008000"/>
                </a:solidFill>
                <a:latin typeface="Arial MT"/>
                <a:cs typeface="Arial MT"/>
              </a:rPr>
              <a:t>entry: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68950" y="5559983"/>
            <a:ext cx="297180" cy="199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403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541509" y="5552058"/>
            <a:ext cx="297180" cy="199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101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2071410" y="5506809"/>
          <a:ext cx="3966844" cy="8192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9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9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4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29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272">
                <a:tc gridSpan="3">
                  <a:txBody>
                    <a:bodyPr/>
                    <a:lstStyle/>
                    <a:p>
                      <a:pPr marR="164465" algn="r">
                        <a:lnSpc>
                          <a:spcPts val="1950"/>
                        </a:lnSpc>
                      </a:pPr>
                      <a:r>
                        <a:rPr sz="1700" b="1" spc="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R="133350" algn="r">
                        <a:lnSpc>
                          <a:spcPts val="1950"/>
                        </a:lnSpc>
                      </a:pPr>
                      <a:r>
                        <a:rPr sz="1700" b="1" spc="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101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800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800"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700" b="1" spc="70" dirty="0">
                          <a:latin typeface="Arial"/>
                          <a:cs typeface="Arial"/>
                        </a:rPr>
                        <a:t>(1)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29539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700" b="1" spc="60" dirty="0">
                          <a:latin typeface="Arial"/>
                          <a:cs typeface="Arial"/>
                        </a:rPr>
                        <a:t>30,000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9149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700" b="1" spc="70" dirty="0">
                          <a:latin typeface="Arial"/>
                          <a:cs typeface="Arial"/>
                        </a:rPr>
                        <a:t>(2)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827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700" b="1" spc="65" dirty="0">
                          <a:latin typeface="Arial"/>
                          <a:cs typeface="Arial"/>
                        </a:rPr>
                        <a:t>2,500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61">
                <a:tc>
                  <a:txBody>
                    <a:bodyPr/>
                    <a:lstStyle/>
                    <a:p>
                      <a:pPr marL="126364">
                        <a:lnSpc>
                          <a:spcPts val="2020"/>
                        </a:lnSpc>
                      </a:pPr>
                      <a:r>
                        <a:rPr sz="1700" b="1" spc="70" dirty="0">
                          <a:latin typeface="Arial"/>
                          <a:cs typeface="Arial"/>
                        </a:rPr>
                        <a:t>(5)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6205" algn="r">
                        <a:lnSpc>
                          <a:spcPts val="2020"/>
                        </a:lnSpc>
                      </a:pPr>
                      <a:r>
                        <a:rPr sz="1700" b="1" spc="65" dirty="0">
                          <a:latin typeface="Arial"/>
                          <a:cs typeface="Arial"/>
                        </a:rPr>
                        <a:t>4,200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05459">
                        <a:lnSpc>
                          <a:spcPts val="2020"/>
                        </a:lnSpc>
                      </a:pPr>
                      <a:r>
                        <a:rPr sz="1700" b="1" spc="70" dirty="0">
                          <a:latin typeface="Arial"/>
                          <a:cs typeface="Arial"/>
                        </a:rPr>
                        <a:t>(3)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7000" algn="r">
                        <a:lnSpc>
                          <a:spcPts val="2020"/>
                        </a:lnSpc>
                      </a:pPr>
                      <a:r>
                        <a:rPr sz="1700" b="1" spc="60" dirty="0">
                          <a:latin typeface="Arial"/>
                          <a:cs typeface="Arial"/>
                        </a:rPr>
                        <a:t>26,000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3" name="object 23"/>
          <p:cNvGrpSpPr/>
          <p:nvPr/>
        </p:nvGrpSpPr>
        <p:grpSpPr>
          <a:xfrm>
            <a:off x="6186209" y="5506809"/>
            <a:ext cx="3965575" cy="819785"/>
            <a:chOff x="6186209" y="5506809"/>
            <a:chExt cx="3965575" cy="819785"/>
          </a:xfrm>
        </p:grpSpPr>
        <p:sp>
          <p:nvSpPr>
            <p:cNvPr id="24" name="object 24"/>
            <p:cNvSpPr/>
            <p:nvPr/>
          </p:nvSpPr>
          <p:spPr>
            <a:xfrm>
              <a:off x="6186209" y="5506809"/>
              <a:ext cx="3965575" cy="260350"/>
            </a:xfrm>
            <a:custGeom>
              <a:avLst/>
              <a:gdLst/>
              <a:ahLst/>
              <a:cxnLst/>
              <a:rect l="l" t="t" r="r" b="b"/>
              <a:pathLst>
                <a:path w="3965575" h="260350">
                  <a:moveTo>
                    <a:pt x="0" y="260272"/>
                  </a:moveTo>
                  <a:lnTo>
                    <a:pt x="3965040" y="260272"/>
                  </a:lnTo>
                  <a:lnTo>
                    <a:pt x="3965040" y="0"/>
                  </a:lnTo>
                  <a:lnTo>
                    <a:pt x="0" y="0"/>
                  </a:lnTo>
                  <a:lnTo>
                    <a:pt x="0" y="260272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186209" y="5767081"/>
              <a:ext cx="3965575" cy="559435"/>
            </a:xfrm>
            <a:custGeom>
              <a:avLst/>
              <a:gdLst/>
              <a:ahLst/>
              <a:cxnLst/>
              <a:rect l="l" t="t" r="r" b="b"/>
              <a:pathLst>
                <a:path w="3965575" h="559435">
                  <a:moveTo>
                    <a:pt x="0" y="558961"/>
                  </a:moveTo>
                  <a:lnTo>
                    <a:pt x="3965041" y="558961"/>
                  </a:lnTo>
                  <a:lnTo>
                    <a:pt x="3965040" y="0"/>
                  </a:lnTo>
                  <a:lnTo>
                    <a:pt x="0" y="0"/>
                  </a:lnTo>
                  <a:lnTo>
                    <a:pt x="0" y="5589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8506155" y="5754382"/>
            <a:ext cx="304800" cy="2908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700" b="1" spc="95" dirty="0">
                <a:latin typeface="Arial"/>
                <a:cs typeface="Arial"/>
              </a:rPr>
              <a:t>(</a:t>
            </a:r>
            <a:r>
              <a:rPr sz="1700" b="1" spc="45" dirty="0">
                <a:latin typeface="Arial"/>
                <a:cs typeface="Arial"/>
              </a:rPr>
              <a:t>5</a:t>
            </a:r>
            <a:r>
              <a:rPr sz="1700" b="1" spc="65" dirty="0">
                <a:latin typeface="Arial"/>
                <a:cs typeface="Arial"/>
              </a:rPr>
              <a:t>)</a:t>
            </a:r>
            <a:endParaRPr sz="17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430118" y="5754382"/>
            <a:ext cx="596900" cy="2908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700" b="1" spc="45" dirty="0">
                <a:latin typeface="Arial"/>
                <a:cs typeface="Arial"/>
              </a:rPr>
              <a:t>4</a:t>
            </a:r>
            <a:r>
              <a:rPr sz="1700" b="1" spc="75" dirty="0">
                <a:latin typeface="Arial"/>
                <a:cs typeface="Arial"/>
              </a:rPr>
              <a:t>,</a:t>
            </a:r>
            <a:r>
              <a:rPr sz="1700" b="1" spc="45" dirty="0">
                <a:latin typeface="Arial"/>
                <a:cs typeface="Arial"/>
              </a:rPr>
              <a:t>20</a:t>
            </a:r>
            <a:r>
              <a:rPr sz="1700" b="1" spc="1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8140709" y="5767087"/>
            <a:ext cx="28575" cy="559435"/>
          </a:xfrm>
          <a:custGeom>
            <a:avLst/>
            <a:gdLst/>
            <a:ahLst/>
            <a:cxnLst/>
            <a:rect l="l" t="t" r="r" b="b"/>
            <a:pathLst>
              <a:path w="28575" h="559435">
                <a:moveTo>
                  <a:pt x="28021" y="0"/>
                </a:moveTo>
                <a:lnTo>
                  <a:pt x="0" y="0"/>
                </a:lnTo>
                <a:lnTo>
                  <a:pt x="0" y="558956"/>
                </a:lnTo>
                <a:lnTo>
                  <a:pt x="28021" y="558956"/>
                </a:lnTo>
                <a:lnTo>
                  <a:pt x="280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4727575" y="5010097"/>
            <a:ext cx="5301615" cy="7620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solidFill>
                  <a:srgbClr val="008000"/>
                </a:solidFill>
                <a:latin typeface="Arial MT"/>
                <a:cs typeface="Arial MT"/>
              </a:rPr>
              <a:t>Posting:</a:t>
            </a:r>
            <a:endParaRPr sz="2400">
              <a:latin typeface="Arial MT"/>
              <a:cs typeface="Arial MT"/>
            </a:endParaRPr>
          </a:p>
          <a:p>
            <a:pPr marL="2329815">
              <a:lnSpc>
                <a:spcPct val="100000"/>
              </a:lnSpc>
              <a:spcBef>
                <a:spcPts val="385"/>
              </a:spcBef>
              <a:tabLst>
                <a:tab pos="4900930" algn="l"/>
              </a:tabLst>
            </a:pPr>
            <a:r>
              <a:rPr sz="1700" b="1" spc="9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700" b="1" spc="6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700" b="1" spc="4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700" b="1" spc="6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700" b="1" spc="-3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700" b="1" spc="9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700" b="1" spc="-3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700" b="1" spc="6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700" b="1" spc="1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7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9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700" b="1" spc="45" dirty="0">
                <a:solidFill>
                  <a:srgbClr val="FFFFFF"/>
                </a:solidFill>
                <a:latin typeface="Arial"/>
                <a:cs typeface="Arial"/>
              </a:rPr>
              <a:t>eve</a:t>
            </a:r>
            <a:r>
              <a:rPr sz="1700" b="1" spc="60" dirty="0">
                <a:solidFill>
                  <a:srgbClr val="FFFFFF"/>
                </a:solidFill>
                <a:latin typeface="Arial"/>
                <a:cs typeface="Arial"/>
              </a:rPr>
              <a:t>nu</a:t>
            </a:r>
            <a:r>
              <a:rPr sz="1700" b="1" spc="1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7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700" b="1" spc="45" dirty="0">
                <a:solidFill>
                  <a:srgbClr val="FFFFFF"/>
                </a:solidFill>
                <a:latin typeface="Arial"/>
                <a:cs typeface="Arial"/>
              </a:rPr>
              <a:t>40</a:t>
            </a:r>
            <a:r>
              <a:rPr sz="1700" b="1" spc="11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660650" y="342645"/>
            <a:ext cx="6896100" cy="724535"/>
            <a:chOff x="2660650" y="342645"/>
            <a:chExt cx="6896100" cy="724535"/>
          </a:xfrm>
        </p:grpSpPr>
        <p:sp>
          <p:nvSpPr>
            <p:cNvPr id="4" name="object 4"/>
            <p:cNvSpPr/>
            <p:nvPr/>
          </p:nvSpPr>
          <p:spPr>
            <a:xfrm>
              <a:off x="2686050" y="368299"/>
              <a:ext cx="6870700" cy="698500"/>
            </a:xfrm>
            <a:custGeom>
              <a:avLst/>
              <a:gdLst/>
              <a:ahLst/>
              <a:cxnLst/>
              <a:rect l="l" t="t" r="r" b="b"/>
              <a:pathLst>
                <a:path w="6870700" h="698500">
                  <a:moveTo>
                    <a:pt x="6870700" y="0"/>
                  </a:moveTo>
                  <a:lnTo>
                    <a:pt x="6838950" y="0"/>
                  </a:lnTo>
                  <a:lnTo>
                    <a:pt x="6838950" y="6350"/>
                  </a:lnTo>
                  <a:lnTo>
                    <a:pt x="6838950" y="12700"/>
                  </a:lnTo>
                  <a:lnTo>
                    <a:pt x="6838950" y="666750"/>
                  </a:lnTo>
                  <a:lnTo>
                    <a:pt x="12700" y="666750"/>
                  </a:lnTo>
                  <a:lnTo>
                    <a:pt x="6350" y="666750"/>
                  </a:lnTo>
                  <a:lnTo>
                    <a:pt x="0" y="666750"/>
                  </a:lnTo>
                  <a:lnTo>
                    <a:pt x="0" y="685800"/>
                  </a:lnTo>
                  <a:lnTo>
                    <a:pt x="0" y="698500"/>
                  </a:lnTo>
                  <a:lnTo>
                    <a:pt x="6870700" y="698500"/>
                  </a:lnTo>
                  <a:lnTo>
                    <a:pt x="6870700" y="685800"/>
                  </a:lnTo>
                  <a:lnTo>
                    <a:pt x="6870700" y="12700"/>
                  </a:lnTo>
                  <a:lnTo>
                    <a:pt x="68707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667000" y="348995"/>
              <a:ext cx="6858000" cy="685800"/>
            </a:xfrm>
            <a:custGeom>
              <a:avLst/>
              <a:gdLst/>
              <a:ahLst/>
              <a:cxnLst/>
              <a:rect l="l" t="t" r="r" b="b"/>
              <a:pathLst>
                <a:path w="6858000" h="685800">
                  <a:moveTo>
                    <a:pt x="6858000" y="0"/>
                  </a:moveTo>
                  <a:lnTo>
                    <a:pt x="0" y="0"/>
                  </a:lnTo>
                  <a:lnTo>
                    <a:pt x="0" y="685800"/>
                  </a:lnTo>
                  <a:lnTo>
                    <a:pt x="6858000" y="685800"/>
                  </a:lnTo>
                  <a:lnTo>
                    <a:pt x="6858000" y="0"/>
                  </a:lnTo>
                  <a:close/>
                </a:path>
              </a:pathLst>
            </a:custGeom>
            <a:solidFill>
              <a:srgbClr val="E4E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667000" y="348995"/>
              <a:ext cx="6858000" cy="685800"/>
            </a:xfrm>
            <a:custGeom>
              <a:avLst/>
              <a:gdLst/>
              <a:ahLst/>
              <a:cxnLst/>
              <a:rect l="l" t="t" r="r" b="b"/>
              <a:pathLst>
                <a:path w="6858000" h="685800">
                  <a:moveTo>
                    <a:pt x="0" y="685800"/>
                  </a:moveTo>
                  <a:lnTo>
                    <a:pt x="6858000" y="685800"/>
                  </a:lnTo>
                  <a:lnTo>
                    <a:pt x="6858000" y="0"/>
                  </a:lnTo>
                  <a:lnTo>
                    <a:pt x="0" y="0"/>
                  </a:lnTo>
                  <a:lnTo>
                    <a:pt x="0" y="685800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09245" marR="302895" indent="284480">
              <a:lnSpc>
                <a:spcPct val="100000"/>
              </a:lnSpc>
              <a:spcBef>
                <a:spcPts val="105"/>
              </a:spcBef>
            </a:pPr>
            <a:r>
              <a:rPr dirty="0"/>
              <a:t>After processing its remaining transactions for </a:t>
            </a:r>
            <a:r>
              <a:rPr spc="5" dirty="0"/>
              <a:t> </a:t>
            </a:r>
            <a:r>
              <a:rPr spc="-15" dirty="0"/>
              <a:t>December,</a:t>
            </a:r>
            <a:r>
              <a:rPr spc="-35" dirty="0"/>
              <a:t> </a:t>
            </a:r>
            <a:r>
              <a:rPr spc="-5" dirty="0"/>
              <a:t>FastForward’s</a:t>
            </a:r>
            <a:r>
              <a:rPr spc="-35" dirty="0"/>
              <a:t> </a:t>
            </a:r>
            <a:r>
              <a:rPr spc="-25" dirty="0"/>
              <a:t>Trial </a:t>
            </a:r>
            <a:r>
              <a:rPr dirty="0"/>
              <a:t>Balance</a:t>
            </a:r>
            <a:r>
              <a:rPr spc="-25" dirty="0"/>
              <a:t> </a:t>
            </a:r>
            <a:r>
              <a:rPr dirty="0"/>
              <a:t>is</a:t>
            </a:r>
            <a:r>
              <a:rPr spc="-15" dirty="0"/>
              <a:t> </a:t>
            </a:r>
            <a:r>
              <a:rPr dirty="0"/>
              <a:t>prepared.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1974850" y="1170177"/>
            <a:ext cx="5473700" cy="5377180"/>
            <a:chOff x="1974850" y="1170177"/>
            <a:chExt cx="5473700" cy="5377180"/>
          </a:xfrm>
        </p:grpSpPr>
        <p:sp>
          <p:nvSpPr>
            <p:cNvPr id="9" name="object 9"/>
            <p:cNvSpPr/>
            <p:nvPr/>
          </p:nvSpPr>
          <p:spPr>
            <a:xfrm>
              <a:off x="2025650" y="1220469"/>
              <a:ext cx="5422900" cy="5326380"/>
            </a:xfrm>
            <a:custGeom>
              <a:avLst/>
              <a:gdLst/>
              <a:ahLst/>
              <a:cxnLst/>
              <a:rect l="l" t="t" r="r" b="b"/>
              <a:pathLst>
                <a:path w="5422900" h="5326380">
                  <a:moveTo>
                    <a:pt x="5422900" y="0"/>
                  </a:moveTo>
                  <a:lnTo>
                    <a:pt x="5365750" y="0"/>
                  </a:lnTo>
                  <a:lnTo>
                    <a:pt x="5365750" y="6350"/>
                  </a:lnTo>
                  <a:lnTo>
                    <a:pt x="5365750" y="12700"/>
                  </a:lnTo>
                  <a:lnTo>
                    <a:pt x="5365750" y="5269230"/>
                  </a:lnTo>
                  <a:lnTo>
                    <a:pt x="12700" y="5269230"/>
                  </a:lnTo>
                  <a:lnTo>
                    <a:pt x="6350" y="5269230"/>
                  </a:lnTo>
                  <a:lnTo>
                    <a:pt x="0" y="5269230"/>
                  </a:lnTo>
                  <a:lnTo>
                    <a:pt x="0" y="5313680"/>
                  </a:lnTo>
                  <a:lnTo>
                    <a:pt x="0" y="5326380"/>
                  </a:lnTo>
                  <a:lnTo>
                    <a:pt x="5422900" y="5326380"/>
                  </a:lnTo>
                  <a:lnTo>
                    <a:pt x="5422900" y="5313680"/>
                  </a:lnTo>
                  <a:lnTo>
                    <a:pt x="5422900" y="12700"/>
                  </a:lnTo>
                  <a:lnTo>
                    <a:pt x="54229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981200" y="1176527"/>
              <a:ext cx="5410200" cy="5313045"/>
            </a:xfrm>
            <a:custGeom>
              <a:avLst/>
              <a:gdLst/>
              <a:ahLst/>
              <a:cxnLst/>
              <a:rect l="l" t="t" r="r" b="b"/>
              <a:pathLst>
                <a:path w="5410200" h="5313045">
                  <a:moveTo>
                    <a:pt x="5410200" y="0"/>
                  </a:moveTo>
                  <a:lnTo>
                    <a:pt x="0" y="0"/>
                  </a:lnTo>
                  <a:lnTo>
                    <a:pt x="0" y="5312664"/>
                  </a:lnTo>
                  <a:lnTo>
                    <a:pt x="5410200" y="5312664"/>
                  </a:lnTo>
                  <a:lnTo>
                    <a:pt x="5410200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81200" y="1176527"/>
              <a:ext cx="5410200" cy="5313045"/>
            </a:xfrm>
            <a:custGeom>
              <a:avLst/>
              <a:gdLst/>
              <a:ahLst/>
              <a:cxnLst/>
              <a:rect l="l" t="t" r="r" b="b"/>
              <a:pathLst>
                <a:path w="5410200" h="5313045">
                  <a:moveTo>
                    <a:pt x="0" y="5312664"/>
                  </a:moveTo>
                  <a:lnTo>
                    <a:pt x="5410200" y="5312664"/>
                  </a:lnTo>
                  <a:lnTo>
                    <a:pt x="5410200" y="0"/>
                  </a:lnTo>
                  <a:lnTo>
                    <a:pt x="0" y="0"/>
                  </a:lnTo>
                  <a:lnTo>
                    <a:pt x="0" y="5312664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379845" y="2213824"/>
            <a:ext cx="723900" cy="2819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650" b="1" u="sng" spc="-30" dirty="0">
                <a:solidFill>
                  <a:srgbClr val="663300"/>
                </a:solidFill>
                <a:uFill>
                  <a:solidFill>
                    <a:srgbClr val="663300"/>
                  </a:solidFill>
                </a:uFill>
                <a:latin typeface="Arial"/>
                <a:cs typeface="Arial"/>
              </a:rPr>
              <a:t>Credits</a:t>
            </a:r>
            <a:endParaRPr sz="16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24582" y="2457957"/>
            <a:ext cx="52133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663300"/>
                </a:solidFill>
                <a:latin typeface="Arial"/>
                <a:cs typeface="Arial"/>
              </a:rPr>
              <a:t>Cash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97855" y="2459481"/>
            <a:ext cx="8547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02590" algn="l"/>
              </a:tabLst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$	5700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28309" y="2701543"/>
            <a:ext cx="679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-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24582" y="2701543"/>
            <a:ext cx="1994535" cy="518159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50"/>
              </a:spcBef>
            </a:pP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Accounts</a:t>
            </a:r>
            <a:r>
              <a:rPr sz="1600" b="1" spc="4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663300"/>
                </a:solidFill>
                <a:latin typeface="Arial"/>
                <a:cs typeface="Arial"/>
              </a:rPr>
              <a:t>receivable </a:t>
            </a:r>
            <a:r>
              <a:rPr sz="1600" b="1" spc="-43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Supplies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00953" y="2950844"/>
            <a:ext cx="45148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9600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478907" y="3440938"/>
            <a:ext cx="6457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26,000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24582" y="3440938"/>
            <a:ext cx="1757045" cy="511175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 marR="5080">
              <a:lnSpc>
                <a:spcPts val="1910"/>
              </a:lnSpc>
              <a:spcBef>
                <a:spcPts val="16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Equipment </a:t>
            </a:r>
            <a:r>
              <a:rPr sz="1600" b="1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Accounts</a:t>
            </a:r>
            <a:r>
              <a:rPr sz="1600" b="1" spc="2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663300"/>
                </a:solidFill>
                <a:latin typeface="Arial"/>
                <a:cs typeface="Arial"/>
              </a:rPr>
              <a:t>payable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283578" y="3683000"/>
            <a:ext cx="8686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03860" algn="l"/>
              </a:tabLst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$	7100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24582" y="4174363"/>
            <a:ext cx="16592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C.</a:t>
            </a:r>
            <a:r>
              <a:rPr sz="1600" b="1" spc="-2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40" dirty="0">
                <a:solidFill>
                  <a:srgbClr val="663300"/>
                </a:solidFill>
                <a:latin typeface="Arial"/>
                <a:cs typeface="Arial"/>
              </a:rPr>
              <a:t>Taylor,</a:t>
            </a:r>
            <a:r>
              <a:rPr sz="1600" b="1" spc="2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Capital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63106" y="4174363"/>
            <a:ext cx="6457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30,000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24582" y="4664202"/>
            <a:ext cx="19151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Consulting</a:t>
            </a:r>
            <a:r>
              <a:rPr sz="1600" b="1" spc="-4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663300"/>
                </a:solidFill>
                <a:latin typeface="Arial"/>
                <a:cs typeface="Arial"/>
              </a:rPr>
              <a:t>revenue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675246" y="4664202"/>
            <a:ext cx="47688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4200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24582" y="5887008"/>
            <a:ext cx="4933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30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o</a:t>
            </a: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086477" y="5894628"/>
            <a:ext cx="22110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04495" algn="l"/>
                <a:tab pos="1209675" algn="l"/>
                <a:tab pos="1489075" algn="l"/>
                <a:tab pos="2197735" algn="l"/>
              </a:tabLst>
            </a:pP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-22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</a:t>
            </a:r>
            <a:r>
              <a:rPr sz="2400" b="1" u="dbl" spc="-15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41300	</a:t>
            </a: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</a:t>
            </a:r>
            <a:r>
              <a:rPr sz="1600" b="1" u="dbl" spc="-5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41300	</a:t>
            </a:r>
            <a:endParaRPr sz="16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94252" y="1359814"/>
            <a:ext cx="2166620" cy="1136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8275" marR="737870" indent="15875">
              <a:lnSpc>
                <a:spcPct val="104700"/>
              </a:lnSpc>
              <a:spcBef>
                <a:spcPts val="100"/>
              </a:spcBef>
            </a:pPr>
            <a:r>
              <a:rPr sz="1600" b="1" spc="-5" dirty="0">
                <a:latin typeface="Arial"/>
                <a:cs typeface="Arial"/>
              </a:rPr>
              <a:t>Fas</a:t>
            </a:r>
            <a:r>
              <a:rPr sz="1600" b="1" spc="-1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F</a:t>
            </a:r>
            <a:r>
              <a:rPr sz="1600" b="1" spc="-15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r</a:t>
            </a:r>
            <a:r>
              <a:rPr sz="1600" b="1" spc="35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ard  </a:t>
            </a:r>
            <a:r>
              <a:rPr sz="1600" b="1" spc="-20" dirty="0">
                <a:latin typeface="Arial"/>
                <a:cs typeface="Arial"/>
              </a:rPr>
              <a:t>Trial</a:t>
            </a:r>
            <a:r>
              <a:rPr sz="1600" b="1" spc="-7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Balance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-5" dirty="0">
                <a:latin typeface="Arial"/>
                <a:cs typeface="Arial"/>
              </a:rPr>
              <a:t>December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31,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  <a:p>
            <a:pPr marL="1534795">
              <a:lnSpc>
                <a:spcPct val="100000"/>
              </a:lnSpc>
              <a:spcBef>
                <a:spcPts val="795"/>
              </a:spcBef>
            </a:pPr>
            <a:r>
              <a:rPr sz="1650" b="1" u="sng" spc="-30" dirty="0">
                <a:solidFill>
                  <a:srgbClr val="663300"/>
                </a:solidFill>
                <a:uFill>
                  <a:solidFill>
                    <a:srgbClr val="663300"/>
                  </a:solidFill>
                </a:uFill>
                <a:latin typeface="Arial"/>
                <a:cs typeface="Arial"/>
              </a:rPr>
              <a:t>Debit</a:t>
            </a:r>
            <a:r>
              <a:rPr sz="1650" b="1" u="sng" spc="-35" dirty="0">
                <a:solidFill>
                  <a:srgbClr val="663300"/>
                </a:solidFill>
                <a:uFill>
                  <a:solidFill>
                    <a:srgbClr val="663300"/>
                  </a:solidFill>
                </a:uFill>
                <a:latin typeface="Arial"/>
                <a:cs typeface="Arial"/>
              </a:rPr>
              <a:t>s</a:t>
            </a:r>
            <a:endParaRPr sz="165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099113" y="1409446"/>
            <a:ext cx="5365750" cy="4488815"/>
            <a:chOff x="5099113" y="1409446"/>
            <a:chExt cx="5365750" cy="4488815"/>
          </a:xfrm>
        </p:grpSpPr>
        <p:sp>
          <p:nvSpPr>
            <p:cNvPr id="29" name="object 29"/>
            <p:cNvSpPr/>
            <p:nvPr/>
          </p:nvSpPr>
          <p:spPr>
            <a:xfrm>
              <a:off x="5100066" y="5886449"/>
              <a:ext cx="2184400" cy="1905"/>
            </a:xfrm>
            <a:custGeom>
              <a:avLst/>
              <a:gdLst/>
              <a:ahLst/>
              <a:cxnLst/>
              <a:rect l="l" t="t" r="r" b="b"/>
              <a:pathLst>
                <a:path w="2184400" h="1904">
                  <a:moveTo>
                    <a:pt x="0" y="0"/>
                  </a:moveTo>
                  <a:lnTo>
                    <a:pt x="2183891" y="152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099304" y="4232783"/>
              <a:ext cx="3766820" cy="1665605"/>
            </a:xfrm>
            <a:custGeom>
              <a:avLst/>
              <a:gdLst/>
              <a:ahLst/>
              <a:cxnLst/>
              <a:rect l="l" t="t" r="r" b="b"/>
              <a:pathLst>
                <a:path w="3766820" h="1665604">
                  <a:moveTo>
                    <a:pt x="3766566" y="32766"/>
                  </a:moveTo>
                  <a:lnTo>
                    <a:pt x="3747262" y="0"/>
                  </a:lnTo>
                  <a:lnTo>
                    <a:pt x="1064514" y="1578775"/>
                  </a:lnTo>
                  <a:lnTo>
                    <a:pt x="1045083" y="1545932"/>
                  </a:lnTo>
                  <a:lnTo>
                    <a:pt x="975766" y="1652917"/>
                  </a:lnTo>
                  <a:lnTo>
                    <a:pt x="0" y="1652917"/>
                  </a:lnTo>
                  <a:lnTo>
                    <a:pt x="0" y="1665097"/>
                  </a:lnTo>
                  <a:lnTo>
                    <a:pt x="2183892" y="1665097"/>
                  </a:lnTo>
                  <a:lnTo>
                    <a:pt x="2183892" y="1652917"/>
                  </a:lnTo>
                  <a:lnTo>
                    <a:pt x="979144" y="1652917"/>
                  </a:lnTo>
                  <a:lnTo>
                    <a:pt x="1103122" y="1644446"/>
                  </a:lnTo>
                  <a:lnTo>
                    <a:pt x="1083818" y="1611604"/>
                  </a:lnTo>
                  <a:lnTo>
                    <a:pt x="3766566" y="327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049518" y="4207383"/>
              <a:ext cx="2791460" cy="1653539"/>
            </a:xfrm>
            <a:custGeom>
              <a:avLst/>
              <a:gdLst/>
              <a:ahLst/>
              <a:cxnLst/>
              <a:rect l="l" t="t" r="r" b="b"/>
              <a:pathLst>
                <a:path w="2791459" h="1653539">
                  <a:moveTo>
                    <a:pt x="69469" y="1545932"/>
                  </a:moveTo>
                  <a:lnTo>
                    <a:pt x="0" y="1653159"/>
                  </a:lnTo>
                  <a:lnTo>
                    <a:pt x="127508" y="1644434"/>
                  </a:lnTo>
                  <a:lnTo>
                    <a:pt x="113858" y="1621269"/>
                  </a:lnTo>
                  <a:lnTo>
                    <a:pt x="91694" y="1621269"/>
                  </a:lnTo>
                  <a:lnTo>
                    <a:pt x="72390" y="1588439"/>
                  </a:lnTo>
                  <a:lnTo>
                    <a:pt x="88818" y="1578772"/>
                  </a:lnTo>
                  <a:lnTo>
                    <a:pt x="69469" y="1545932"/>
                  </a:lnTo>
                  <a:close/>
                </a:path>
                <a:path w="2791459" h="1653539">
                  <a:moveTo>
                    <a:pt x="88818" y="1578772"/>
                  </a:moveTo>
                  <a:lnTo>
                    <a:pt x="72390" y="1588439"/>
                  </a:lnTo>
                  <a:lnTo>
                    <a:pt x="91694" y="1621269"/>
                  </a:lnTo>
                  <a:lnTo>
                    <a:pt x="108151" y="1611583"/>
                  </a:lnTo>
                  <a:lnTo>
                    <a:pt x="88818" y="1578772"/>
                  </a:lnTo>
                  <a:close/>
                </a:path>
                <a:path w="2791459" h="1653539">
                  <a:moveTo>
                    <a:pt x="108151" y="1611583"/>
                  </a:moveTo>
                  <a:lnTo>
                    <a:pt x="91694" y="1621269"/>
                  </a:lnTo>
                  <a:lnTo>
                    <a:pt x="113858" y="1621269"/>
                  </a:lnTo>
                  <a:lnTo>
                    <a:pt x="108151" y="1611583"/>
                  </a:lnTo>
                  <a:close/>
                </a:path>
                <a:path w="2791459" h="1653539">
                  <a:moveTo>
                    <a:pt x="2771648" y="0"/>
                  </a:moveTo>
                  <a:lnTo>
                    <a:pt x="88818" y="1578772"/>
                  </a:lnTo>
                  <a:lnTo>
                    <a:pt x="108151" y="1611583"/>
                  </a:lnTo>
                  <a:lnTo>
                    <a:pt x="2790952" y="32766"/>
                  </a:lnTo>
                  <a:lnTo>
                    <a:pt x="277164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952742" y="4234688"/>
              <a:ext cx="1916430" cy="1651635"/>
            </a:xfrm>
            <a:custGeom>
              <a:avLst/>
              <a:gdLst/>
              <a:ahLst/>
              <a:cxnLst/>
              <a:rect l="l" t="t" r="r" b="b"/>
              <a:pathLst>
                <a:path w="1916429" h="1651635">
                  <a:moveTo>
                    <a:pt x="1891029" y="0"/>
                  </a:moveTo>
                  <a:lnTo>
                    <a:pt x="74294" y="1562290"/>
                  </a:lnTo>
                  <a:lnTo>
                    <a:pt x="49402" y="1533398"/>
                  </a:lnTo>
                  <a:lnTo>
                    <a:pt x="0" y="1651253"/>
                  </a:lnTo>
                  <a:lnTo>
                    <a:pt x="123951" y="1620062"/>
                  </a:lnTo>
                  <a:lnTo>
                    <a:pt x="99059" y="1591170"/>
                  </a:lnTo>
                  <a:lnTo>
                    <a:pt x="1915922" y="28956"/>
                  </a:lnTo>
                  <a:lnTo>
                    <a:pt x="189102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927342" y="4209288"/>
              <a:ext cx="1916430" cy="1651635"/>
            </a:xfrm>
            <a:custGeom>
              <a:avLst/>
              <a:gdLst/>
              <a:ahLst/>
              <a:cxnLst/>
              <a:rect l="l" t="t" r="r" b="b"/>
              <a:pathLst>
                <a:path w="1916429" h="1651635">
                  <a:moveTo>
                    <a:pt x="49402" y="1533398"/>
                  </a:moveTo>
                  <a:lnTo>
                    <a:pt x="0" y="1651253"/>
                  </a:lnTo>
                  <a:lnTo>
                    <a:pt x="123951" y="1620062"/>
                  </a:lnTo>
                  <a:lnTo>
                    <a:pt x="109793" y="1603603"/>
                  </a:lnTo>
                  <a:lnTo>
                    <a:pt x="84581" y="1603603"/>
                  </a:lnTo>
                  <a:lnTo>
                    <a:pt x="59816" y="1574711"/>
                  </a:lnTo>
                  <a:lnTo>
                    <a:pt x="74258" y="1562292"/>
                  </a:lnTo>
                  <a:lnTo>
                    <a:pt x="49402" y="1533398"/>
                  </a:lnTo>
                  <a:close/>
                </a:path>
                <a:path w="1916429" h="1651635">
                  <a:moveTo>
                    <a:pt x="74258" y="1562292"/>
                  </a:moveTo>
                  <a:lnTo>
                    <a:pt x="59816" y="1574711"/>
                  </a:lnTo>
                  <a:lnTo>
                    <a:pt x="84581" y="1603603"/>
                  </a:lnTo>
                  <a:lnTo>
                    <a:pt x="99074" y="1591142"/>
                  </a:lnTo>
                  <a:lnTo>
                    <a:pt x="74258" y="1562292"/>
                  </a:lnTo>
                  <a:close/>
                </a:path>
                <a:path w="1916429" h="1651635">
                  <a:moveTo>
                    <a:pt x="99074" y="1591142"/>
                  </a:moveTo>
                  <a:lnTo>
                    <a:pt x="84581" y="1603603"/>
                  </a:lnTo>
                  <a:lnTo>
                    <a:pt x="109793" y="1603603"/>
                  </a:lnTo>
                  <a:lnTo>
                    <a:pt x="99074" y="1591142"/>
                  </a:lnTo>
                  <a:close/>
                </a:path>
                <a:path w="1916429" h="1651635">
                  <a:moveTo>
                    <a:pt x="1891029" y="0"/>
                  </a:moveTo>
                  <a:lnTo>
                    <a:pt x="74258" y="1562292"/>
                  </a:lnTo>
                  <a:lnTo>
                    <a:pt x="99074" y="1591142"/>
                  </a:lnTo>
                  <a:lnTo>
                    <a:pt x="1915922" y="28956"/>
                  </a:lnTo>
                  <a:lnTo>
                    <a:pt x="189102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464044" y="1441196"/>
              <a:ext cx="3001010" cy="3070225"/>
            </a:xfrm>
            <a:custGeom>
              <a:avLst/>
              <a:gdLst/>
              <a:ahLst/>
              <a:cxnLst/>
              <a:rect l="l" t="t" r="r" b="b"/>
              <a:pathLst>
                <a:path w="3001009" h="3070225">
                  <a:moveTo>
                    <a:pt x="0" y="3069843"/>
                  </a:moveTo>
                  <a:lnTo>
                    <a:pt x="3000755" y="3069843"/>
                  </a:lnTo>
                  <a:lnTo>
                    <a:pt x="3000755" y="0"/>
                  </a:lnTo>
                  <a:lnTo>
                    <a:pt x="0" y="0"/>
                  </a:lnTo>
                  <a:lnTo>
                    <a:pt x="0" y="30698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438644" y="1415796"/>
              <a:ext cx="3001010" cy="3095625"/>
            </a:xfrm>
            <a:custGeom>
              <a:avLst/>
              <a:gdLst/>
              <a:ahLst/>
              <a:cxnLst/>
              <a:rect l="l" t="t" r="r" b="b"/>
              <a:pathLst>
                <a:path w="3001009" h="3095625">
                  <a:moveTo>
                    <a:pt x="3000755" y="0"/>
                  </a:moveTo>
                  <a:lnTo>
                    <a:pt x="0" y="0"/>
                  </a:lnTo>
                  <a:lnTo>
                    <a:pt x="0" y="3095243"/>
                  </a:lnTo>
                  <a:lnTo>
                    <a:pt x="3000755" y="3095243"/>
                  </a:lnTo>
                  <a:lnTo>
                    <a:pt x="3000755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438644" y="1415796"/>
              <a:ext cx="3001010" cy="3095625"/>
            </a:xfrm>
            <a:custGeom>
              <a:avLst/>
              <a:gdLst/>
              <a:ahLst/>
              <a:cxnLst/>
              <a:rect l="l" t="t" r="r" b="b"/>
              <a:pathLst>
                <a:path w="3001009" h="3095625">
                  <a:moveTo>
                    <a:pt x="0" y="3095243"/>
                  </a:moveTo>
                  <a:lnTo>
                    <a:pt x="3000755" y="3095243"/>
                  </a:lnTo>
                  <a:lnTo>
                    <a:pt x="3000755" y="0"/>
                  </a:lnTo>
                  <a:lnTo>
                    <a:pt x="0" y="0"/>
                  </a:lnTo>
                  <a:lnTo>
                    <a:pt x="0" y="3095243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7457693" y="1435100"/>
            <a:ext cx="3013710" cy="3107690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73660" marR="153035">
              <a:lnSpc>
                <a:spcPct val="100000"/>
              </a:lnSpc>
              <a:spcBef>
                <a:spcPts val="155"/>
              </a:spcBef>
            </a:pPr>
            <a:r>
              <a:rPr sz="2400" spc="-5" dirty="0">
                <a:latin typeface="Arial MT"/>
                <a:cs typeface="Arial MT"/>
              </a:rPr>
              <a:t>The </a:t>
            </a:r>
            <a:r>
              <a:rPr sz="2400" b="1" dirty="0">
                <a:latin typeface="Arial"/>
                <a:cs typeface="Arial"/>
              </a:rPr>
              <a:t>trial balance </a:t>
            </a:r>
            <a:r>
              <a:rPr sz="2400" b="1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 MT"/>
                <a:cs typeface="Arial MT"/>
              </a:rPr>
              <a:t>lists all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account </a:t>
            </a:r>
            <a:r>
              <a:rPr sz="240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balances</a:t>
            </a:r>
            <a:r>
              <a:rPr sz="2400" spc="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in</a:t>
            </a:r>
            <a:r>
              <a:rPr sz="2400" dirty="0">
                <a:latin typeface="Arial MT"/>
                <a:cs typeface="Arial MT"/>
              </a:rPr>
              <a:t> the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general </a:t>
            </a:r>
            <a:r>
              <a:rPr sz="2400" spc="-25" dirty="0">
                <a:latin typeface="Arial MT"/>
                <a:cs typeface="Arial MT"/>
              </a:rPr>
              <a:t>ledger. </a:t>
            </a:r>
            <a:r>
              <a:rPr sz="2400" dirty="0">
                <a:latin typeface="Arial MT"/>
                <a:cs typeface="Arial MT"/>
              </a:rPr>
              <a:t>If the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books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are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in </a:t>
            </a:r>
            <a:r>
              <a:rPr sz="240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balance, </a:t>
            </a:r>
            <a:r>
              <a:rPr sz="2400" dirty="0">
                <a:latin typeface="Arial MT"/>
                <a:cs typeface="Arial MT"/>
              </a:rPr>
              <a:t>the total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debits will</a:t>
            </a:r>
            <a:r>
              <a:rPr sz="240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equal</a:t>
            </a:r>
            <a:r>
              <a:rPr sz="2400" dirty="0">
                <a:latin typeface="Arial MT"/>
                <a:cs typeface="Arial MT"/>
              </a:rPr>
              <a:t> the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total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credits.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9223" y="2414016"/>
            <a:ext cx="10515600" cy="132588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33655" rIns="0" bIns="0" rtlCol="0">
            <a:spAutoFit/>
          </a:bodyPr>
          <a:lstStyle/>
          <a:p>
            <a:pPr marL="1826260" marR="1811020" indent="1539240">
              <a:lnSpc>
                <a:spcPts val="4750"/>
              </a:lnSpc>
              <a:spcBef>
                <a:spcPts val="265"/>
              </a:spcBef>
            </a:pPr>
            <a:r>
              <a:rPr sz="4400" b="0" spc="-30" dirty="0">
                <a:latin typeface="Calibri Light"/>
                <a:cs typeface="Calibri Light"/>
              </a:rPr>
              <a:t>Another </a:t>
            </a:r>
            <a:r>
              <a:rPr sz="4400" b="0" spc="-45" dirty="0">
                <a:latin typeface="Calibri Light"/>
                <a:cs typeface="Calibri Light"/>
              </a:rPr>
              <a:t>Example </a:t>
            </a:r>
            <a:r>
              <a:rPr sz="4400" b="0" spc="-40" dirty="0">
                <a:latin typeface="Calibri Light"/>
                <a:cs typeface="Calibri Light"/>
              </a:rPr>
              <a:t> </a:t>
            </a:r>
            <a:r>
              <a:rPr sz="4400" b="0" spc="-35" dirty="0">
                <a:latin typeface="Calibri Light"/>
                <a:cs typeface="Calibri Light"/>
              </a:rPr>
              <a:t>(Analyzing,</a:t>
            </a:r>
            <a:r>
              <a:rPr sz="4400" b="0" spc="-90" dirty="0">
                <a:latin typeface="Calibri Light"/>
                <a:cs typeface="Calibri Light"/>
              </a:rPr>
              <a:t> </a:t>
            </a:r>
            <a:r>
              <a:rPr sz="4400" b="0" spc="-50" dirty="0">
                <a:latin typeface="Calibri Light"/>
                <a:cs typeface="Calibri Light"/>
              </a:rPr>
              <a:t>recording&amp;</a:t>
            </a:r>
            <a:r>
              <a:rPr sz="4400" b="0" spc="-130" dirty="0">
                <a:latin typeface="Calibri Light"/>
                <a:cs typeface="Calibri Light"/>
              </a:rPr>
              <a:t> </a:t>
            </a:r>
            <a:r>
              <a:rPr sz="4400" b="0" spc="-50" dirty="0">
                <a:latin typeface="Calibri Light"/>
                <a:cs typeface="Calibri Light"/>
              </a:rPr>
              <a:t>Posting)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28645" y="3800602"/>
            <a:ext cx="7708900" cy="2298700"/>
            <a:chOff x="2628645" y="3800602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634995" y="3806952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634995" y="3806952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40757" y="4341114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486025" y="1213610"/>
            <a:ext cx="7287259" cy="11328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200">
              <a:lnSpc>
                <a:spcPct val="110000"/>
              </a:lnSpc>
              <a:spcBef>
                <a:spcPts val="105"/>
              </a:spcBef>
              <a:tabLst>
                <a:tab pos="469265" algn="l"/>
                <a:tab pos="1931035" algn="l"/>
              </a:tabLst>
            </a:pPr>
            <a:r>
              <a:rPr sz="2200" b="1" spc="-5" dirty="0">
                <a:latin typeface="Arial"/>
                <a:cs typeface="Arial"/>
              </a:rPr>
              <a:t>1.	</a:t>
            </a:r>
            <a:r>
              <a:rPr sz="2200" spc="-5" dirty="0">
                <a:latin typeface="Arial MT"/>
                <a:cs typeface="Arial MT"/>
              </a:rPr>
              <a:t>October</a:t>
            </a:r>
            <a:r>
              <a:rPr sz="2200" spc="5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1:	Shareholders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invest</a:t>
            </a:r>
            <a:r>
              <a:rPr sz="2200" spc="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125" dirty="0">
                <a:latin typeface="Arial MT"/>
                <a:cs typeface="Arial MT"/>
              </a:rPr>
              <a:t>₺100,000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dirty="0">
                <a:solidFill>
                  <a:srgbClr val="C00000"/>
                </a:solidFill>
                <a:latin typeface="Arial MT"/>
                <a:cs typeface="Arial MT"/>
              </a:rPr>
              <a:t>cash</a:t>
            </a:r>
            <a:r>
              <a:rPr sz="2200" spc="1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 an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advertising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venture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to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be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known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as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Pioneer</a:t>
            </a:r>
            <a:r>
              <a:rPr sz="2200" spc="-1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Advertising </a:t>
            </a:r>
            <a:r>
              <a:rPr sz="2200" spc="-6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Agency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Inc.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57207" y="3073145"/>
            <a:ext cx="10350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10</a:t>
            </a:r>
            <a:r>
              <a:rPr sz="2200" dirty="0">
                <a:latin typeface="Arial MT"/>
                <a:cs typeface="Arial MT"/>
              </a:rPr>
              <a:t>0</a:t>
            </a:r>
            <a:r>
              <a:rPr sz="2200" spc="-5" dirty="0">
                <a:latin typeface="Arial MT"/>
                <a:cs typeface="Arial MT"/>
              </a:rPr>
              <a:t>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29025" y="2489226"/>
            <a:ext cx="5193030" cy="944244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5"/>
              </a:spcBef>
              <a:tabLst>
                <a:tab pos="4168775" algn="l"/>
              </a:tabLst>
            </a:pPr>
            <a:r>
              <a:rPr sz="2200" spc="-5" dirty="0">
                <a:latin typeface="Arial MT"/>
                <a:cs typeface="Arial MT"/>
              </a:rPr>
              <a:t>Cash	100,000</a:t>
            </a:r>
            <a:endParaRPr sz="2200">
              <a:latin typeface="Arial MT"/>
              <a:cs typeface="Arial MT"/>
            </a:endParaRPr>
          </a:p>
          <a:p>
            <a:pPr marL="546100">
              <a:lnSpc>
                <a:spcPct val="100000"/>
              </a:lnSpc>
              <a:spcBef>
                <a:spcPts val="975"/>
              </a:spcBef>
            </a:pPr>
            <a:r>
              <a:rPr sz="2200" spc="-5" dirty="0">
                <a:latin typeface="Arial MT"/>
                <a:cs typeface="Arial MT"/>
              </a:rPr>
              <a:t>Share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Capital</a:t>
            </a:r>
            <a:r>
              <a:rPr sz="2000" spc="-5" dirty="0">
                <a:latin typeface="Arial MT"/>
                <a:cs typeface="Arial MT"/>
              </a:rPr>
              <a:t>—</a:t>
            </a:r>
            <a:r>
              <a:rPr sz="2200" spc="-5" dirty="0">
                <a:latin typeface="Arial MT"/>
                <a:cs typeface="Arial MT"/>
              </a:rPr>
              <a:t>Ordinary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86025" y="2613736"/>
            <a:ext cx="7708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7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1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04185" y="4338320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Debit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04384" y="4338320"/>
            <a:ext cx="7067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5" dirty="0">
                <a:latin typeface="Arial MT"/>
                <a:cs typeface="Arial MT"/>
              </a:rPr>
              <a:t>Cr</a:t>
            </a:r>
            <a:r>
              <a:rPr sz="2000" dirty="0">
                <a:latin typeface="Arial MT"/>
                <a:cs typeface="Arial MT"/>
              </a:rPr>
              <a:t>e</a:t>
            </a:r>
            <a:r>
              <a:rPr sz="2000" spc="5" dirty="0">
                <a:latin typeface="Arial MT"/>
                <a:cs typeface="Arial MT"/>
              </a:rPr>
              <a:t>d</a:t>
            </a:r>
            <a:r>
              <a:rPr sz="2000" dirty="0">
                <a:latin typeface="Arial MT"/>
                <a:cs typeface="Arial MT"/>
              </a:rPr>
              <a:t>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016757" y="4341114"/>
            <a:ext cx="3048000" cy="381000"/>
          </a:xfrm>
          <a:custGeom>
            <a:avLst/>
            <a:gdLst/>
            <a:ahLst/>
            <a:cxnLst/>
            <a:rect l="l" t="t" r="r" b="b"/>
            <a:pathLst>
              <a:path w="3048000" h="381000">
                <a:moveTo>
                  <a:pt x="0" y="381000"/>
                </a:moveTo>
                <a:lnTo>
                  <a:pt x="3048000" y="381000"/>
                </a:lnTo>
              </a:path>
              <a:path w="3048000" h="381000">
                <a:moveTo>
                  <a:pt x="0" y="0"/>
                </a:moveTo>
                <a:lnTo>
                  <a:pt x="304800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080385" y="3940302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438525" y="4824476"/>
            <a:ext cx="9455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100,000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6888670" y="4326826"/>
          <a:ext cx="3048000" cy="1600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511175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2000" b="1" dirty="0">
                          <a:solidFill>
                            <a:srgbClr val="990000"/>
                          </a:solidFill>
                          <a:latin typeface="Arial"/>
                          <a:cs typeface="Arial"/>
                        </a:rPr>
                        <a:t>100,000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557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object 18"/>
          <p:cNvSpPr txBox="1"/>
          <p:nvPr/>
        </p:nvSpPr>
        <p:spPr>
          <a:xfrm>
            <a:off x="6966966" y="3940302"/>
            <a:ext cx="27978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Share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Capital—Ordinary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634742" y="611505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3832605"/>
            <a:ext cx="7708900" cy="2298700"/>
            <a:chOff x="2203450" y="3832605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209800" y="3838955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3838955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15561" y="4373118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199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060194" y="1245768"/>
            <a:ext cx="7807959" cy="76327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5"/>
              </a:spcBef>
              <a:tabLst>
                <a:tab pos="469265" algn="l"/>
                <a:tab pos="1931035" algn="l"/>
              </a:tabLst>
            </a:pPr>
            <a:r>
              <a:rPr sz="2200" b="1" spc="-5" dirty="0">
                <a:latin typeface="Arial"/>
                <a:cs typeface="Arial"/>
              </a:rPr>
              <a:t>2.	</a:t>
            </a:r>
            <a:r>
              <a:rPr sz="2200" spc="-5" dirty="0">
                <a:latin typeface="Arial MT"/>
                <a:cs typeface="Arial MT"/>
              </a:rPr>
              <a:t>October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1:	Pioneer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purchases</a:t>
            </a:r>
            <a:r>
              <a:rPr sz="2200" spc="2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office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equipment</a:t>
            </a:r>
            <a:r>
              <a:rPr sz="2200" spc="3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costing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0"/>
              </a:spcBef>
            </a:pPr>
            <a:r>
              <a:rPr sz="2200" spc="-145" dirty="0">
                <a:latin typeface="Arial MT"/>
                <a:cs typeface="Arial MT"/>
              </a:rPr>
              <a:t>₺50,000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by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signing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3-month,</a:t>
            </a:r>
            <a:r>
              <a:rPr sz="2200" spc="4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12%,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145" dirty="0">
                <a:latin typeface="Arial MT"/>
                <a:cs typeface="Arial MT"/>
              </a:rPr>
              <a:t>₺50,000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note</a:t>
            </a:r>
            <a:r>
              <a:rPr sz="2200" spc="2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payable</a:t>
            </a:r>
            <a:r>
              <a:rPr sz="2200" spc="-5" dirty="0">
                <a:latin typeface="Arial MT"/>
                <a:cs typeface="Arial MT"/>
              </a:rPr>
              <a:t>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87206" y="3104210"/>
            <a:ext cx="88074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50,000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03194" y="2522177"/>
            <a:ext cx="2344420" cy="94297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200" spc="-5" dirty="0">
                <a:latin typeface="Arial MT"/>
                <a:cs typeface="Arial MT"/>
              </a:rPr>
              <a:t>Equipment</a:t>
            </a:r>
            <a:endParaRPr sz="2200">
              <a:latin typeface="Arial MT"/>
              <a:cs typeface="Arial MT"/>
            </a:endParaRPr>
          </a:p>
          <a:p>
            <a:pPr marL="546100">
              <a:lnSpc>
                <a:spcPct val="100000"/>
              </a:lnSpc>
              <a:spcBef>
                <a:spcPts val="969"/>
              </a:spcBef>
            </a:pPr>
            <a:r>
              <a:rPr sz="2200" spc="-5" dirty="0">
                <a:latin typeface="Arial MT"/>
                <a:cs typeface="Arial MT"/>
              </a:rPr>
              <a:t>Notes</a:t>
            </a:r>
            <a:r>
              <a:rPr sz="2200" spc="-4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payable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15225" y="2645791"/>
            <a:ext cx="87884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50,000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60194" y="2645791"/>
            <a:ext cx="77025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7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1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91634" y="4369689"/>
            <a:ext cx="6927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</a:t>
            </a:r>
            <a:r>
              <a:rPr sz="2000" spc="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edit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91561" y="4373117"/>
            <a:ext cx="3048000" cy="381000"/>
          </a:xfrm>
          <a:custGeom>
            <a:avLst/>
            <a:gdLst/>
            <a:ahLst/>
            <a:cxnLst/>
            <a:rect l="l" t="t" r="r" b="b"/>
            <a:pathLst>
              <a:path w="3048000" h="381000">
                <a:moveTo>
                  <a:pt x="0" y="380999"/>
                </a:moveTo>
                <a:lnTo>
                  <a:pt x="3048000" y="380999"/>
                </a:lnTo>
              </a:path>
              <a:path w="3048000" h="381000">
                <a:moveTo>
                  <a:pt x="0" y="0"/>
                </a:moveTo>
                <a:lnTo>
                  <a:pt x="304800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591054" y="3879570"/>
            <a:ext cx="1367155" cy="1307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6675" indent="76200">
              <a:lnSpc>
                <a:spcPct val="1305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Equipment  Debit</a:t>
            </a:r>
            <a:endParaRPr sz="2000">
              <a:latin typeface="Arial MT"/>
              <a:cs typeface="Arial MT"/>
            </a:endParaRPr>
          </a:p>
          <a:p>
            <a:pPr marL="575945">
              <a:lnSpc>
                <a:spcPct val="100000"/>
              </a:lnSpc>
              <a:spcBef>
                <a:spcPts val="1425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50,000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001761" y="4373117"/>
            <a:ext cx="0" cy="1600200"/>
          </a:xfrm>
          <a:custGeom>
            <a:avLst/>
            <a:gdLst/>
            <a:ahLst/>
            <a:cxnLst/>
            <a:rect l="l" t="t" r="r" b="b"/>
            <a:pathLst>
              <a:path h="1600200">
                <a:moveTo>
                  <a:pt x="0" y="1600199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477889" y="4369689"/>
            <a:ext cx="6083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Debit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078089" y="4369689"/>
            <a:ext cx="1367790" cy="817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Credit</a:t>
            </a:r>
            <a:endParaRPr sz="2000">
              <a:latin typeface="Arial MT"/>
              <a:cs typeface="Arial MT"/>
            </a:endParaRPr>
          </a:p>
          <a:p>
            <a:pPr marL="575945">
              <a:lnSpc>
                <a:spcPct val="100000"/>
              </a:lnSpc>
              <a:spcBef>
                <a:spcPts val="1430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50,000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77761" y="4373117"/>
            <a:ext cx="3048000" cy="381000"/>
          </a:xfrm>
          <a:custGeom>
            <a:avLst/>
            <a:gdLst/>
            <a:ahLst/>
            <a:cxnLst/>
            <a:rect l="l" t="t" r="r" b="b"/>
            <a:pathLst>
              <a:path w="3048000" h="381000">
                <a:moveTo>
                  <a:pt x="0" y="0"/>
                </a:moveTo>
                <a:lnTo>
                  <a:pt x="3047999" y="0"/>
                </a:lnTo>
              </a:path>
              <a:path w="3048000" h="381000">
                <a:moveTo>
                  <a:pt x="0" y="380999"/>
                </a:moveTo>
                <a:lnTo>
                  <a:pt x="3047999" y="380999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554089" y="3971925"/>
            <a:ext cx="16643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Notes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Payable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440304" y="598677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3879850"/>
            <a:ext cx="7708900" cy="2298700"/>
            <a:chOff x="2203450" y="3879850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209800" y="3886200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3886200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15561" y="4420362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060194" y="1293353"/>
            <a:ext cx="7863840" cy="11322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 algn="just">
              <a:lnSpc>
                <a:spcPct val="110100"/>
              </a:lnSpc>
              <a:spcBef>
                <a:spcPts val="95"/>
              </a:spcBef>
            </a:pPr>
            <a:r>
              <a:rPr sz="2200" b="1" spc="-5" dirty="0">
                <a:latin typeface="Arial"/>
                <a:cs typeface="Arial"/>
              </a:rPr>
              <a:t>3.</a:t>
            </a:r>
            <a:r>
              <a:rPr sz="2200" b="1" dirty="0"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October </a:t>
            </a:r>
            <a:r>
              <a:rPr sz="2200" spc="-5" dirty="0">
                <a:latin typeface="Arial MT"/>
                <a:cs typeface="Arial MT"/>
              </a:rPr>
              <a:t>2: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Pioneer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receives </a:t>
            </a:r>
            <a:r>
              <a:rPr sz="2200" spc="-5" dirty="0">
                <a:latin typeface="Arial MT"/>
                <a:cs typeface="Arial MT"/>
              </a:rPr>
              <a:t>a </a:t>
            </a:r>
            <a:r>
              <a:rPr sz="2200" spc="-145" dirty="0">
                <a:latin typeface="Arial MT"/>
                <a:cs typeface="Arial MT"/>
              </a:rPr>
              <a:t>₺12,000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cash advance </a:t>
            </a:r>
            <a:r>
              <a:rPr sz="2200" spc="-5" dirty="0">
                <a:latin typeface="Arial MT"/>
                <a:cs typeface="Arial MT"/>
              </a:rPr>
              <a:t>from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KC, a client, for advertising services that are expected to be </a:t>
            </a:r>
            <a:r>
              <a:rPr sz="2200" spc="-6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completed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by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December</a:t>
            </a:r>
            <a:r>
              <a:rPr sz="2200" spc="3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31.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87206" y="3152012"/>
            <a:ext cx="87884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12,000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03194" y="2568727"/>
            <a:ext cx="5191125" cy="943610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5"/>
              </a:spcBef>
              <a:tabLst>
                <a:tab pos="4324350" algn="l"/>
              </a:tabLst>
            </a:pPr>
            <a:r>
              <a:rPr sz="2200" spc="-5" dirty="0">
                <a:latin typeface="Arial MT"/>
                <a:cs typeface="Arial MT"/>
              </a:rPr>
              <a:t>Cash	12,000</a:t>
            </a:r>
            <a:endParaRPr sz="2200">
              <a:latin typeface="Arial MT"/>
              <a:cs typeface="Arial MT"/>
            </a:endParaRPr>
          </a:p>
          <a:p>
            <a:pPr marL="431800">
              <a:lnSpc>
                <a:spcPct val="100000"/>
              </a:lnSpc>
              <a:spcBef>
                <a:spcPts val="969"/>
              </a:spcBef>
            </a:pPr>
            <a:r>
              <a:rPr sz="2200" spc="-5" dirty="0">
                <a:latin typeface="Arial MT"/>
                <a:cs typeface="Arial MT"/>
              </a:rPr>
              <a:t>Unearned Service Revenue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60194" y="2693035"/>
            <a:ext cx="77025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7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2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78354" y="4416933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Debit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78934" y="4416933"/>
            <a:ext cx="7054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</a:t>
            </a:r>
            <a:r>
              <a:rPr sz="2000" spc="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edit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91561" y="4420361"/>
            <a:ext cx="3048000" cy="381000"/>
          </a:xfrm>
          <a:custGeom>
            <a:avLst/>
            <a:gdLst/>
            <a:ahLst/>
            <a:cxnLst/>
            <a:rect l="l" t="t" r="r" b="b"/>
            <a:pathLst>
              <a:path w="3048000" h="381000">
                <a:moveTo>
                  <a:pt x="0" y="381000"/>
                </a:moveTo>
                <a:lnTo>
                  <a:pt x="3048000" y="381000"/>
                </a:lnTo>
              </a:path>
              <a:path w="3048000" h="381000">
                <a:moveTo>
                  <a:pt x="0" y="0"/>
                </a:moveTo>
                <a:lnTo>
                  <a:pt x="304800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654554" y="4019169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12694" y="4903470"/>
            <a:ext cx="9455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100,000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6463474" y="4406074"/>
          <a:ext cx="3048000" cy="1600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652780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2000" b="1" dirty="0">
                          <a:solidFill>
                            <a:srgbClr val="990000"/>
                          </a:solidFill>
                          <a:latin typeface="Arial"/>
                          <a:cs typeface="Arial"/>
                        </a:rPr>
                        <a:t>12,000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object 16"/>
          <p:cNvSpPr txBox="1"/>
          <p:nvPr/>
        </p:nvSpPr>
        <p:spPr>
          <a:xfrm>
            <a:off x="6388989" y="4019169"/>
            <a:ext cx="31470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Unearned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Service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Revenue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440304" y="718184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  <p:sp>
        <p:nvSpPr>
          <p:cNvPr id="19" name="object 19"/>
          <p:cNvSpPr txBox="1"/>
          <p:nvPr/>
        </p:nvSpPr>
        <p:spPr>
          <a:xfrm>
            <a:off x="3154426" y="5292703"/>
            <a:ext cx="803910" cy="309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12,000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3817365"/>
            <a:ext cx="7708900" cy="2298700"/>
            <a:chOff x="2203450" y="3817365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209800" y="3823715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3823715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15561" y="4357877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591561" y="4357877"/>
              <a:ext cx="3048000" cy="381000"/>
            </a:xfrm>
            <a:custGeom>
              <a:avLst/>
              <a:gdLst/>
              <a:ahLst/>
              <a:cxnLst/>
              <a:rect l="l" t="t" r="r" b="b"/>
              <a:pathLst>
                <a:path w="3048000" h="381000">
                  <a:moveTo>
                    <a:pt x="0" y="381000"/>
                  </a:moveTo>
                  <a:lnTo>
                    <a:pt x="3048000" y="381000"/>
                  </a:lnTo>
                </a:path>
                <a:path w="3048000" h="381000">
                  <a:moveTo>
                    <a:pt x="0" y="0"/>
                  </a:moveTo>
                  <a:lnTo>
                    <a:pt x="304800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001761" y="4357877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477761" y="4357877"/>
              <a:ext cx="3048000" cy="0"/>
            </a:xfrm>
            <a:custGeom>
              <a:avLst/>
              <a:gdLst/>
              <a:ahLst/>
              <a:cxnLst/>
              <a:rect l="l" t="t" r="r" b="b"/>
              <a:pathLst>
                <a:path w="3048000">
                  <a:moveTo>
                    <a:pt x="0" y="0"/>
                  </a:moveTo>
                  <a:lnTo>
                    <a:pt x="3047999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060194" y="1230362"/>
            <a:ext cx="7334884" cy="76327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469265" algn="l"/>
                <a:tab pos="1931035" algn="l"/>
              </a:tabLst>
            </a:pPr>
            <a:r>
              <a:rPr sz="2200" b="1" spc="-5" dirty="0">
                <a:latin typeface="Arial"/>
                <a:cs typeface="Arial"/>
              </a:rPr>
              <a:t>4.	</a:t>
            </a:r>
            <a:r>
              <a:rPr sz="2200" spc="-5" dirty="0">
                <a:latin typeface="Arial MT"/>
                <a:cs typeface="Arial MT"/>
              </a:rPr>
              <a:t>October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3:	Pioneer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pays</a:t>
            </a:r>
            <a:r>
              <a:rPr sz="2200" spc="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165" dirty="0">
                <a:latin typeface="Arial MT"/>
                <a:cs typeface="Arial MT"/>
              </a:rPr>
              <a:t>₺9,000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office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rent</a:t>
            </a:r>
            <a:r>
              <a:rPr sz="2200" spc="-5" dirty="0">
                <a:latin typeface="Arial MT"/>
                <a:cs typeface="Arial MT"/>
              </a:rPr>
              <a:t>,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dirty="0">
                <a:solidFill>
                  <a:srgbClr val="C00000"/>
                </a:solidFill>
                <a:latin typeface="Arial MT"/>
                <a:cs typeface="Arial MT"/>
              </a:rPr>
              <a:t>cash</a:t>
            </a:r>
            <a:r>
              <a:rPr sz="2200" dirty="0">
                <a:latin typeface="Arial MT"/>
                <a:cs typeface="Arial MT"/>
              </a:rPr>
              <a:t>,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for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sz="2200" spc="-20" dirty="0">
                <a:latin typeface="Arial MT"/>
                <a:cs typeface="Arial MT"/>
              </a:rPr>
              <a:t>October.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42654" y="2859735"/>
            <a:ext cx="72517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9,000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03194" y="2277702"/>
            <a:ext cx="5191760" cy="94297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  <a:tabLst>
                <a:tab pos="4479925" algn="l"/>
              </a:tabLst>
            </a:pPr>
            <a:r>
              <a:rPr sz="2200" spc="-5" dirty="0">
                <a:latin typeface="Arial MT"/>
                <a:cs typeface="Arial MT"/>
              </a:rPr>
              <a:t>Rent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</a:t>
            </a:r>
            <a:r>
              <a:rPr sz="2200" spc="-15" dirty="0">
                <a:latin typeface="Arial MT"/>
                <a:cs typeface="Arial MT"/>
              </a:rPr>
              <a:t>x</a:t>
            </a:r>
            <a:r>
              <a:rPr sz="2200" spc="-5" dirty="0">
                <a:latin typeface="Arial MT"/>
                <a:cs typeface="Arial MT"/>
              </a:rPr>
              <a:t>pe</a:t>
            </a:r>
            <a:r>
              <a:rPr sz="2200" dirty="0">
                <a:latin typeface="Arial MT"/>
                <a:cs typeface="Arial MT"/>
              </a:rPr>
              <a:t>n</a:t>
            </a:r>
            <a:r>
              <a:rPr sz="2200" spc="-5" dirty="0">
                <a:latin typeface="Arial MT"/>
                <a:cs typeface="Arial MT"/>
              </a:rPr>
              <a:t>se</a:t>
            </a:r>
            <a:r>
              <a:rPr sz="2200" dirty="0">
                <a:latin typeface="Arial MT"/>
                <a:cs typeface="Arial MT"/>
              </a:rPr>
              <a:t>	</a:t>
            </a:r>
            <a:r>
              <a:rPr sz="2200" spc="-5" dirty="0">
                <a:latin typeface="Arial MT"/>
                <a:cs typeface="Arial MT"/>
              </a:rPr>
              <a:t>9,000</a:t>
            </a:r>
            <a:endParaRPr sz="2200" dirty="0">
              <a:latin typeface="Arial MT"/>
              <a:cs typeface="Arial MT"/>
            </a:endParaRPr>
          </a:p>
          <a:p>
            <a:pPr marL="431800">
              <a:lnSpc>
                <a:spcPct val="100000"/>
              </a:lnSpc>
              <a:spcBef>
                <a:spcPts val="969"/>
              </a:spcBef>
            </a:pPr>
            <a:r>
              <a:rPr sz="2200" spc="-5" dirty="0">
                <a:latin typeface="Arial MT"/>
                <a:cs typeface="Arial MT"/>
              </a:rPr>
              <a:t>Cash</a:t>
            </a:r>
            <a:endParaRPr sz="2200" dirty="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60194" y="2401316"/>
            <a:ext cx="77025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7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01689" y="3863695"/>
            <a:ext cx="2369185" cy="1307465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830"/>
              </a:spcBef>
            </a:pPr>
            <a:r>
              <a:rPr sz="2000" dirty="0">
                <a:latin typeface="Arial MT"/>
                <a:cs typeface="Arial MT"/>
              </a:rPr>
              <a:t>Rent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Expense</a:t>
            </a:r>
            <a:endParaRPr sz="2000">
              <a:latin typeface="Arial MT"/>
              <a:cs typeface="Arial MT"/>
            </a:endParaRPr>
          </a:p>
          <a:p>
            <a:pPr marL="76200">
              <a:lnSpc>
                <a:spcPct val="100000"/>
              </a:lnSpc>
              <a:spcBef>
                <a:spcPts val="730"/>
              </a:spcBef>
              <a:tabLst>
                <a:tab pos="1675764" algn="l"/>
              </a:tabLst>
            </a:pPr>
            <a:r>
              <a:rPr sz="2000" dirty="0">
                <a:latin typeface="Arial MT"/>
                <a:cs typeface="Arial MT"/>
              </a:rPr>
              <a:t>Debit	C</a:t>
            </a:r>
            <a:r>
              <a:rPr sz="2000" spc="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edit</a:t>
            </a:r>
            <a:endParaRPr sz="2000">
              <a:latin typeface="Arial MT"/>
              <a:cs typeface="Arial MT"/>
            </a:endParaRPr>
          </a:p>
          <a:p>
            <a:pPr marR="135890" algn="ctr">
              <a:lnSpc>
                <a:spcPct val="100000"/>
              </a:lnSpc>
              <a:spcBef>
                <a:spcPts val="1435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9,000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477761" y="4738878"/>
            <a:ext cx="3048000" cy="0"/>
          </a:xfrm>
          <a:custGeom>
            <a:avLst/>
            <a:gdLst/>
            <a:ahLst/>
            <a:cxnLst/>
            <a:rect l="l" t="t" r="r" b="b"/>
            <a:pathLst>
              <a:path w="3048000">
                <a:moveTo>
                  <a:pt x="0" y="0"/>
                </a:moveTo>
                <a:lnTo>
                  <a:pt x="3047999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591054" y="3863695"/>
            <a:ext cx="2967990" cy="1307465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83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30"/>
              </a:spcBef>
              <a:tabLst>
                <a:tab pos="1600200" algn="l"/>
              </a:tabLst>
            </a:pPr>
            <a:r>
              <a:rPr sz="2000" dirty="0">
                <a:latin typeface="Arial MT"/>
                <a:cs typeface="Arial MT"/>
              </a:rPr>
              <a:t>Debit	Credit</a:t>
            </a:r>
            <a:endParaRPr sz="2000">
              <a:latin typeface="Arial MT"/>
              <a:cs typeface="Arial MT"/>
            </a:endParaRPr>
          </a:p>
          <a:p>
            <a:pPr marL="433705">
              <a:lnSpc>
                <a:spcPct val="100000"/>
              </a:lnSpc>
              <a:spcBef>
                <a:spcPts val="1435"/>
              </a:spcBef>
              <a:tabLst>
                <a:tab pos="2317750" algn="l"/>
              </a:tabLst>
            </a:pPr>
            <a:r>
              <a:rPr sz="2000" b="1" dirty="0">
                <a:latin typeface="Arial"/>
                <a:cs typeface="Arial"/>
              </a:rPr>
              <a:t>100,000	</a:t>
            </a: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9,000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82000" y="1994916"/>
            <a:ext cx="1828800" cy="27622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1275" rIns="0" bIns="0" rtlCol="0">
            <a:spAutoFit/>
          </a:bodyPr>
          <a:lstStyle/>
          <a:p>
            <a:pPr marL="280035">
              <a:lnSpc>
                <a:spcPct val="100000"/>
              </a:lnSpc>
              <a:spcBef>
                <a:spcPts val="325"/>
              </a:spcBef>
            </a:pPr>
            <a:r>
              <a:rPr sz="1200" b="1" spc="-15" dirty="0">
                <a:solidFill>
                  <a:srgbClr val="385622"/>
                </a:solidFill>
                <a:latin typeface="Arial"/>
                <a:cs typeface="Arial"/>
              </a:rPr>
              <a:t>ILLUSTRATION</a:t>
            </a:r>
            <a:r>
              <a:rPr sz="1200" b="1" spc="35" dirty="0">
                <a:solidFill>
                  <a:srgbClr val="38562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385622"/>
                </a:solidFill>
                <a:latin typeface="Arial"/>
                <a:cs typeface="Arial"/>
              </a:rPr>
              <a:t>3-12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592704" y="557860"/>
            <a:ext cx="151701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</a:t>
            </a:r>
            <a:r>
              <a:rPr sz="3200" spc="-15" dirty="0">
                <a:solidFill>
                  <a:srgbClr val="0000E1"/>
                </a:solidFill>
              </a:rPr>
              <a:t>s</a:t>
            </a:r>
            <a:r>
              <a:rPr sz="3200" dirty="0">
                <a:solidFill>
                  <a:srgbClr val="0000E1"/>
                </a:solidFill>
              </a:rPr>
              <a:t>ting</a:t>
            </a:r>
            <a:endParaRPr sz="3200"/>
          </a:p>
        </p:txBody>
      </p:sp>
      <p:sp>
        <p:nvSpPr>
          <p:cNvPr id="19" name="object 19"/>
          <p:cNvSpPr txBox="1"/>
          <p:nvPr/>
        </p:nvSpPr>
        <p:spPr>
          <a:xfrm>
            <a:off x="3154426" y="5292703"/>
            <a:ext cx="803910" cy="309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12,000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3879850"/>
            <a:ext cx="7708900" cy="2298700"/>
            <a:chOff x="2203450" y="3879850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209800" y="3886200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3886200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060194" y="1293353"/>
            <a:ext cx="7621905" cy="76327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469265" algn="l"/>
                <a:tab pos="1931035" algn="l"/>
              </a:tabLst>
            </a:pPr>
            <a:r>
              <a:rPr sz="2200" b="1" spc="-5" dirty="0">
                <a:latin typeface="Arial"/>
                <a:cs typeface="Arial"/>
              </a:rPr>
              <a:t>5.	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October</a:t>
            </a:r>
            <a:r>
              <a:rPr sz="2200" spc="3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4:	Pioneer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pays</a:t>
            </a:r>
            <a:r>
              <a:rPr sz="2200" spc="1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165" dirty="0">
                <a:latin typeface="Arial MT"/>
                <a:cs typeface="Arial MT"/>
              </a:rPr>
              <a:t>₺6,000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for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one-year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insurance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 MT"/>
                <a:cs typeface="Arial MT"/>
              </a:rPr>
              <a:t>policy that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will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expire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next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year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on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September</a:t>
            </a:r>
            <a:r>
              <a:rPr sz="2200" spc="2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30.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42654" y="2922854"/>
            <a:ext cx="72517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6,000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03194" y="2340821"/>
            <a:ext cx="5191760" cy="94297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  <a:tabLst>
                <a:tab pos="4479925" algn="l"/>
              </a:tabLst>
            </a:pPr>
            <a:r>
              <a:rPr sz="2200" spc="-5" dirty="0">
                <a:latin typeface="Arial MT"/>
                <a:cs typeface="Arial MT"/>
              </a:rPr>
              <a:t>Prep</a:t>
            </a:r>
            <a:r>
              <a:rPr sz="2200" dirty="0">
                <a:latin typeface="Arial MT"/>
                <a:cs typeface="Arial MT"/>
              </a:rPr>
              <a:t>a</a:t>
            </a:r>
            <a:r>
              <a:rPr sz="2200" spc="-5" dirty="0">
                <a:latin typeface="Arial MT"/>
                <a:cs typeface="Arial MT"/>
              </a:rPr>
              <a:t>id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</a:t>
            </a:r>
            <a:r>
              <a:rPr sz="2200" dirty="0">
                <a:latin typeface="Arial MT"/>
                <a:cs typeface="Arial MT"/>
              </a:rPr>
              <a:t>s</a:t>
            </a:r>
            <a:r>
              <a:rPr sz="2200" spc="-5" dirty="0">
                <a:latin typeface="Arial MT"/>
                <a:cs typeface="Arial MT"/>
              </a:rPr>
              <a:t>uran</a:t>
            </a:r>
            <a:r>
              <a:rPr sz="2200" dirty="0">
                <a:latin typeface="Arial MT"/>
                <a:cs typeface="Arial MT"/>
              </a:rPr>
              <a:t>c</a:t>
            </a:r>
            <a:r>
              <a:rPr sz="2200" spc="-5" dirty="0">
                <a:latin typeface="Arial MT"/>
                <a:cs typeface="Arial MT"/>
              </a:rPr>
              <a:t>e</a:t>
            </a:r>
            <a:r>
              <a:rPr sz="2200" dirty="0">
                <a:latin typeface="Arial MT"/>
                <a:cs typeface="Arial MT"/>
              </a:rPr>
              <a:t>	</a:t>
            </a:r>
            <a:r>
              <a:rPr sz="2200" spc="-5" dirty="0">
                <a:latin typeface="Arial MT"/>
                <a:cs typeface="Arial MT"/>
              </a:rPr>
              <a:t>6,000</a:t>
            </a:r>
            <a:endParaRPr sz="2200">
              <a:latin typeface="Arial MT"/>
              <a:cs typeface="Arial MT"/>
            </a:endParaRPr>
          </a:p>
          <a:p>
            <a:pPr marL="431800">
              <a:lnSpc>
                <a:spcPct val="100000"/>
              </a:lnSpc>
              <a:spcBef>
                <a:spcPts val="969"/>
              </a:spcBef>
            </a:pPr>
            <a:r>
              <a:rPr sz="2200" spc="-5" dirty="0">
                <a:latin typeface="Arial MT"/>
                <a:cs typeface="Arial MT"/>
              </a:rPr>
              <a:t>Cash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60194" y="2464435"/>
            <a:ext cx="77025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7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4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54554" y="4019169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82993" y="4903470"/>
            <a:ext cx="66230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6,000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463474" y="4406074"/>
            <a:ext cx="3076575" cy="1628775"/>
            <a:chOff x="6463474" y="4406074"/>
            <a:chExt cx="3076575" cy="1628775"/>
          </a:xfrm>
        </p:grpSpPr>
        <p:sp>
          <p:nvSpPr>
            <p:cNvPr id="12" name="object 12"/>
            <p:cNvSpPr/>
            <p:nvPr/>
          </p:nvSpPr>
          <p:spPr>
            <a:xfrm>
              <a:off x="8001761" y="4420361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477761" y="4420361"/>
              <a:ext cx="3048000" cy="0"/>
            </a:xfrm>
            <a:custGeom>
              <a:avLst/>
              <a:gdLst/>
              <a:ahLst/>
              <a:cxnLst/>
              <a:rect l="l" t="t" r="r" b="b"/>
              <a:pathLst>
                <a:path w="3048000">
                  <a:moveTo>
                    <a:pt x="0" y="0"/>
                  </a:moveTo>
                  <a:lnTo>
                    <a:pt x="3047999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388989" y="3926814"/>
            <a:ext cx="2381885" cy="821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 marR="5080" indent="-76200">
              <a:lnSpc>
                <a:spcPct val="130500"/>
              </a:lnSpc>
              <a:spcBef>
                <a:spcPts val="100"/>
              </a:spcBef>
              <a:tabLst>
                <a:tab pos="1688464" algn="l"/>
              </a:tabLst>
            </a:pPr>
            <a:r>
              <a:rPr sz="2000" dirty="0">
                <a:latin typeface="Arial MT"/>
                <a:cs typeface="Arial MT"/>
              </a:rPr>
              <a:t>Prepaid Insurance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Debit	C</a:t>
            </a:r>
            <a:r>
              <a:rPr sz="2000" spc="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edit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2577274" y="4406074"/>
          <a:ext cx="3048000" cy="16001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45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100,000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9,000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5554">
                <a:tc>
                  <a:txBody>
                    <a:bodyPr/>
                    <a:lstStyle/>
                    <a:p>
                      <a:pPr marR="161925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12,000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2000" b="1" dirty="0">
                          <a:solidFill>
                            <a:srgbClr val="990000"/>
                          </a:solidFill>
                          <a:latin typeface="Arial"/>
                          <a:cs typeface="Arial"/>
                        </a:rPr>
                        <a:t>6,000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2384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object 16"/>
          <p:cNvSpPr/>
          <p:nvPr/>
        </p:nvSpPr>
        <p:spPr>
          <a:xfrm>
            <a:off x="6477761" y="4801361"/>
            <a:ext cx="3048000" cy="0"/>
          </a:xfrm>
          <a:custGeom>
            <a:avLst/>
            <a:gdLst/>
            <a:ahLst/>
            <a:cxnLst/>
            <a:rect l="l" t="t" r="r" b="b"/>
            <a:pathLst>
              <a:path w="3048000">
                <a:moveTo>
                  <a:pt x="0" y="0"/>
                </a:moveTo>
                <a:lnTo>
                  <a:pt x="3047999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440304" y="721232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  <p:sp>
        <p:nvSpPr>
          <p:cNvPr id="19" name="object 1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3895090"/>
            <a:ext cx="7708900" cy="2298700"/>
            <a:chOff x="2203450" y="3895090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209800" y="3901440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3901440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15561" y="4435602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060194" y="1308887"/>
            <a:ext cx="7761605" cy="1132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10000"/>
              </a:lnSpc>
              <a:spcBef>
                <a:spcPts val="100"/>
              </a:spcBef>
              <a:tabLst>
                <a:tab pos="469265" algn="l"/>
                <a:tab pos="1931035" algn="l"/>
              </a:tabLst>
            </a:pPr>
            <a:r>
              <a:rPr sz="2200" b="1" spc="-5" dirty="0">
                <a:latin typeface="Arial"/>
                <a:cs typeface="Arial"/>
              </a:rPr>
              <a:t>6.	</a:t>
            </a:r>
            <a:r>
              <a:rPr sz="2200" spc="-5" dirty="0">
                <a:latin typeface="Arial MT"/>
                <a:cs typeface="Arial MT"/>
              </a:rPr>
              <a:t>October</a:t>
            </a:r>
            <a:r>
              <a:rPr sz="2200" spc="4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5:	Pioneer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dirty="0">
                <a:solidFill>
                  <a:srgbClr val="C00000"/>
                </a:solidFill>
                <a:latin typeface="Arial MT"/>
                <a:cs typeface="Arial MT"/>
              </a:rPr>
              <a:t>purchases</a:t>
            </a:r>
            <a:r>
              <a:rPr sz="2200" dirty="0">
                <a:latin typeface="Arial MT"/>
                <a:cs typeface="Arial MT"/>
              </a:rPr>
              <a:t>, </a:t>
            </a:r>
            <a:r>
              <a:rPr sz="2200" spc="-5" dirty="0">
                <a:latin typeface="Arial MT"/>
                <a:cs typeface="Arial MT"/>
              </a:rPr>
              <a:t>for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145" dirty="0">
                <a:latin typeface="Arial MT"/>
                <a:cs typeface="Arial MT"/>
              </a:rPr>
              <a:t>₺25,000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on</a:t>
            </a:r>
            <a:r>
              <a:rPr sz="2200" dirty="0">
                <a:solidFill>
                  <a:srgbClr val="C00000"/>
                </a:solidFill>
                <a:latin typeface="Arial MT"/>
                <a:cs typeface="Arial MT"/>
              </a:rPr>
              <a:t> account</a:t>
            </a:r>
            <a:r>
              <a:rPr sz="2200" dirty="0">
                <a:latin typeface="Arial MT"/>
                <a:cs typeface="Arial MT"/>
              </a:rPr>
              <a:t>,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an </a:t>
            </a:r>
            <a:r>
              <a:rPr sz="2200" spc="-59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estimated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3-month</a:t>
            </a:r>
            <a:r>
              <a:rPr sz="2200" spc="3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supply</a:t>
            </a:r>
            <a:r>
              <a:rPr sz="220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of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advertising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materials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from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Aero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Supply.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87206" y="3167633"/>
            <a:ext cx="87884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25,000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03194" y="2584856"/>
            <a:ext cx="5191125" cy="94297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  <a:tabLst>
                <a:tab pos="4324350" algn="l"/>
              </a:tabLst>
            </a:pPr>
            <a:r>
              <a:rPr sz="2200" spc="-5" dirty="0">
                <a:latin typeface="Arial MT"/>
                <a:cs typeface="Arial MT"/>
              </a:rPr>
              <a:t>Sup</a:t>
            </a:r>
            <a:r>
              <a:rPr sz="2200" dirty="0">
                <a:latin typeface="Arial MT"/>
                <a:cs typeface="Arial MT"/>
              </a:rPr>
              <a:t>p</a:t>
            </a:r>
            <a:r>
              <a:rPr sz="2200" spc="-5" dirty="0">
                <a:latin typeface="Arial MT"/>
                <a:cs typeface="Arial MT"/>
              </a:rPr>
              <a:t>l</a:t>
            </a:r>
            <a:r>
              <a:rPr sz="2200" dirty="0">
                <a:latin typeface="Arial MT"/>
                <a:cs typeface="Arial MT"/>
              </a:rPr>
              <a:t>i</a:t>
            </a:r>
            <a:r>
              <a:rPr sz="2200" spc="-5" dirty="0">
                <a:latin typeface="Arial MT"/>
                <a:cs typeface="Arial MT"/>
              </a:rPr>
              <a:t>es</a:t>
            </a:r>
            <a:r>
              <a:rPr sz="2200" dirty="0">
                <a:latin typeface="Arial MT"/>
                <a:cs typeface="Arial MT"/>
              </a:rPr>
              <a:t>	</a:t>
            </a:r>
            <a:r>
              <a:rPr sz="2200" spc="-5" dirty="0">
                <a:latin typeface="Arial MT"/>
                <a:cs typeface="Arial MT"/>
              </a:rPr>
              <a:t>25,000</a:t>
            </a:r>
            <a:endParaRPr sz="2200">
              <a:latin typeface="Arial MT"/>
              <a:cs typeface="Arial MT"/>
            </a:endParaRPr>
          </a:p>
          <a:p>
            <a:pPr marL="546100">
              <a:lnSpc>
                <a:spcPct val="100000"/>
              </a:lnSpc>
              <a:spcBef>
                <a:spcPts val="975"/>
              </a:spcBef>
            </a:pPr>
            <a:r>
              <a:rPr sz="2200" spc="-5" dirty="0">
                <a:latin typeface="Arial MT"/>
                <a:cs typeface="Arial MT"/>
              </a:rPr>
              <a:t>Accounts</a:t>
            </a:r>
            <a:r>
              <a:rPr sz="2200" spc="-3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Payable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60194" y="2708910"/>
            <a:ext cx="77025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7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5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78354" y="4432808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Debit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78934" y="4432808"/>
            <a:ext cx="7054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</a:t>
            </a:r>
            <a:r>
              <a:rPr sz="2000" spc="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edit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91561" y="4435602"/>
            <a:ext cx="3048000" cy="381000"/>
          </a:xfrm>
          <a:custGeom>
            <a:avLst/>
            <a:gdLst/>
            <a:ahLst/>
            <a:cxnLst/>
            <a:rect l="l" t="t" r="r" b="b"/>
            <a:pathLst>
              <a:path w="3048000" h="381000">
                <a:moveTo>
                  <a:pt x="0" y="381000"/>
                </a:moveTo>
                <a:lnTo>
                  <a:pt x="3048000" y="381000"/>
                </a:lnTo>
              </a:path>
              <a:path w="3048000" h="381000">
                <a:moveTo>
                  <a:pt x="0" y="0"/>
                </a:moveTo>
                <a:lnTo>
                  <a:pt x="304800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654554" y="4035044"/>
            <a:ext cx="10020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Supplies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54426" y="4918964"/>
            <a:ext cx="8039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25,000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6463474" y="4421314"/>
          <a:ext cx="3048000" cy="1600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652780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2000" b="1" dirty="0">
                          <a:solidFill>
                            <a:srgbClr val="990000"/>
                          </a:solidFill>
                          <a:latin typeface="Arial"/>
                          <a:cs typeface="Arial"/>
                        </a:rPr>
                        <a:t>25,000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557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object 16"/>
          <p:cNvSpPr txBox="1"/>
          <p:nvPr/>
        </p:nvSpPr>
        <p:spPr>
          <a:xfrm>
            <a:off x="6541389" y="4035044"/>
            <a:ext cx="2057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Accounts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Payable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440304" y="762076"/>
            <a:ext cx="151701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</a:t>
            </a:r>
            <a:r>
              <a:rPr sz="3200" spc="-15" dirty="0">
                <a:solidFill>
                  <a:srgbClr val="0000E1"/>
                </a:solidFill>
              </a:rPr>
              <a:t>s</a:t>
            </a:r>
            <a:r>
              <a:rPr sz="3200" dirty="0">
                <a:solidFill>
                  <a:srgbClr val="0000E1"/>
                </a:solidFill>
              </a:rPr>
              <a:t>ting</a:t>
            </a:r>
            <a:endParaRPr sz="3200"/>
          </a:p>
        </p:txBody>
      </p:sp>
      <p:sp>
        <p:nvSpPr>
          <p:cNvPr id="19" name="object 1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0194" y="1561236"/>
            <a:ext cx="7900034" cy="2239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10000"/>
              </a:lnSpc>
              <a:spcBef>
                <a:spcPts val="100"/>
              </a:spcBef>
              <a:tabLst>
                <a:tab pos="469265" algn="l"/>
                <a:tab pos="1931035" algn="l"/>
              </a:tabLst>
            </a:pPr>
            <a:r>
              <a:rPr sz="2200" b="1" spc="-5" dirty="0">
                <a:latin typeface="Arial"/>
                <a:cs typeface="Arial"/>
              </a:rPr>
              <a:t>7.	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October</a:t>
            </a:r>
            <a:r>
              <a:rPr sz="2200" spc="4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9:	Pioneer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signs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contract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with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local </a:t>
            </a:r>
            <a:r>
              <a:rPr sz="2200" spc="-5" dirty="0">
                <a:latin typeface="Arial MT"/>
                <a:cs typeface="Arial MT"/>
              </a:rPr>
              <a:t>newspaper </a:t>
            </a:r>
            <a:r>
              <a:rPr sz="2200" spc="-6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for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advertising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inserts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(flyers)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to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be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distributed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starting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last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Sunday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November.</a:t>
            </a:r>
            <a:r>
              <a:rPr sz="2200" spc="3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Pioneer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will</a:t>
            </a:r>
            <a:r>
              <a:rPr sz="2200" spc="1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start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work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on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content of the flyers </a:t>
            </a:r>
            <a:r>
              <a:rPr sz="2200" dirty="0">
                <a:latin typeface="Arial MT"/>
                <a:cs typeface="Arial MT"/>
              </a:rPr>
              <a:t>in </a:t>
            </a:r>
            <a:r>
              <a:rPr sz="2200" spc="-20" dirty="0">
                <a:solidFill>
                  <a:srgbClr val="C00000"/>
                </a:solidFill>
                <a:latin typeface="Arial MT"/>
                <a:cs typeface="Arial MT"/>
              </a:rPr>
              <a:t>November</a:t>
            </a:r>
            <a:r>
              <a:rPr sz="2200" spc="-20" dirty="0">
                <a:latin typeface="Arial MT"/>
                <a:cs typeface="Arial MT"/>
              </a:rPr>
              <a:t>. </a:t>
            </a:r>
            <a:r>
              <a:rPr sz="2200" spc="-10" dirty="0">
                <a:latin typeface="Arial MT"/>
                <a:cs typeface="Arial MT"/>
              </a:rPr>
              <a:t>Payment </a:t>
            </a:r>
            <a:r>
              <a:rPr sz="2200" spc="-5" dirty="0">
                <a:latin typeface="Arial MT"/>
                <a:cs typeface="Arial MT"/>
              </a:rPr>
              <a:t>of </a:t>
            </a:r>
            <a:r>
              <a:rPr sz="2200" spc="-165" dirty="0">
                <a:latin typeface="Arial MT"/>
                <a:cs typeface="Arial MT"/>
              </a:rPr>
              <a:t>₺7,000</a:t>
            </a:r>
            <a:r>
              <a:rPr sz="2200" spc="-16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is due </a:t>
            </a:r>
            <a:r>
              <a:rPr sz="2200" spc="-6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following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delivery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of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Sunday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papers</a:t>
            </a:r>
            <a:r>
              <a:rPr sz="2200" spc="4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containing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flyers.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36698" y="890777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  <p:grpSp>
        <p:nvGrpSpPr>
          <p:cNvPr id="4" name="object 4"/>
          <p:cNvGrpSpPr/>
          <p:nvPr/>
        </p:nvGrpSpPr>
        <p:grpSpPr>
          <a:xfrm>
            <a:off x="2318194" y="4264342"/>
            <a:ext cx="7557134" cy="1449070"/>
            <a:chOff x="2318194" y="4264342"/>
            <a:chExt cx="7557134" cy="1449070"/>
          </a:xfrm>
        </p:grpSpPr>
        <p:sp>
          <p:nvSpPr>
            <p:cNvPr id="5" name="object 5"/>
            <p:cNvSpPr/>
            <p:nvPr/>
          </p:nvSpPr>
          <p:spPr>
            <a:xfrm>
              <a:off x="2332482" y="4278629"/>
              <a:ext cx="7528559" cy="1420495"/>
            </a:xfrm>
            <a:custGeom>
              <a:avLst/>
              <a:gdLst/>
              <a:ahLst/>
              <a:cxnLst/>
              <a:rect l="l" t="t" r="r" b="b"/>
              <a:pathLst>
                <a:path w="7528559" h="1420495">
                  <a:moveTo>
                    <a:pt x="7528559" y="0"/>
                  </a:moveTo>
                  <a:lnTo>
                    <a:pt x="0" y="0"/>
                  </a:lnTo>
                  <a:lnTo>
                    <a:pt x="0" y="1420368"/>
                  </a:lnTo>
                  <a:lnTo>
                    <a:pt x="7528559" y="1420368"/>
                  </a:lnTo>
                  <a:lnTo>
                    <a:pt x="7528559" y="0"/>
                  </a:lnTo>
                  <a:close/>
                </a:path>
              </a:pathLst>
            </a:custGeom>
            <a:solidFill>
              <a:srgbClr val="FDE1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332482" y="4278629"/>
              <a:ext cx="7528559" cy="1420495"/>
            </a:xfrm>
            <a:custGeom>
              <a:avLst/>
              <a:gdLst/>
              <a:ahLst/>
              <a:cxnLst/>
              <a:rect l="l" t="t" r="r" b="b"/>
              <a:pathLst>
                <a:path w="7528559" h="1420495">
                  <a:moveTo>
                    <a:pt x="0" y="1420368"/>
                  </a:moveTo>
                  <a:lnTo>
                    <a:pt x="7528559" y="1420368"/>
                  </a:lnTo>
                  <a:lnTo>
                    <a:pt x="7528559" y="0"/>
                  </a:lnTo>
                  <a:lnTo>
                    <a:pt x="0" y="0"/>
                  </a:lnTo>
                  <a:lnTo>
                    <a:pt x="0" y="1420368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332482" y="4278629"/>
            <a:ext cx="7528559" cy="14204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1440" marR="332105">
              <a:lnSpc>
                <a:spcPct val="110000"/>
              </a:lnSpc>
              <a:spcBef>
                <a:spcPts val="105"/>
              </a:spcBef>
            </a:pPr>
            <a:r>
              <a:rPr sz="2000" dirty="0">
                <a:latin typeface="Arial MT"/>
                <a:cs typeface="Arial MT"/>
              </a:rPr>
              <a:t>A business transaction has not occurred. There is only an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agreement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between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Pioneer</a:t>
            </a:r>
            <a:r>
              <a:rPr sz="2000" spc="-1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Advertising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and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newspaper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for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 services to be provided in </a:t>
            </a:r>
            <a:r>
              <a:rPr sz="2000" spc="-10" dirty="0">
                <a:latin typeface="Arial MT"/>
                <a:cs typeface="Arial MT"/>
              </a:rPr>
              <a:t>November. </a:t>
            </a:r>
            <a:r>
              <a:rPr sz="2000" dirty="0">
                <a:latin typeface="Arial MT"/>
                <a:cs typeface="Arial MT"/>
              </a:rPr>
              <a:t>Therefore, no journal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entry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necessary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 </a:t>
            </a:r>
            <a:r>
              <a:rPr sz="2000" spc="-15" dirty="0">
                <a:latin typeface="Arial MT"/>
                <a:cs typeface="Arial MT"/>
              </a:rPr>
              <a:t>October.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4053585"/>
            <a:ext cx="7708900" cy="2298700"/>
            <a:chOff x="2203450" y="4053585"/>
            <a:chExt cx="7708900" cy="2298700"/>
          </a:xfrm>
        </p:grpSpPr>
        <p:sp>
          <p:nvSpPr>
            <p:cNvPr id="3" name="object 3"/>
            <p:cNvSpPr/>
            <p:nvPr/>
          </p:nvSpPr>
          <p:spPr>
            <a:xfrm>
              <a:off x="2209800" y="4059935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7696200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7696200" y="22860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4059935"/>
              <a:ext cx="7696200" cy="2286000"/>
            </a:xfrm>
            <a:custGeom>
              <a:avLst/>
              <a:gdLst/>
              <a:ahLst/>
              <a:cxnLst/>
              <a:rect l="l" t="t" r="r" b="b"/>
              <a:pathLst>
                <a:path w="7696200" h="2286000">
                  <a:moveTo>
                    <a:pt x="0" y="2286000"/>
                  </a:moveTo>
                  <a:lnTo>
                    <a:pt x="7696200" y="22860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2860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060194" y="1466835"/>
            <a:ext cx="7874634" cy="76327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469265" algn="l"/>
                <a:tab pos="2086610" algn="l"/>
              </a:tabLst>
            </a:pPr>
            <a:r>
              <a:rPr sz="2200" b="1" spc="-5" dirty="0">
                <a:latin typeface="Arial"/>
                <a:cs typeface="Arial"/>
              </a:rPr>
              <a:t>8.	</a:t>
            </a:r>
            <a:r>
              <a:rPr sz="2200" spc="-5" dirty="0">
                <a:latin typeface="Arial MT"/>
                <a:cs typeface="Arial MT"/>
              </a:rPr>
              <a:t>October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20:	</a:t>
            </a:r>
            <a:r>
              <a:rPr sz="2200" spc="5" dirty="0">
                <a:latin typeface="Arial MT"/>
                <a:cs typeface="Arial MT"/>
              </a:rPr>
              <a:t>Pioneer’s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board </a:t>
            </a:r>
            <a:r>
              <a:rPr sz="2200" dirty="0">
                <a:latin typeface="Arial MT"/>
                <a:cs typeface="Arial MT"/>
              </a:rPr>
              <a:t>of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directors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declares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and</a:t>
            </a:r>
            <a:r>
              <a:rPr sz="2200" spc="40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pays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 MT"/>
                <a:cs typeface="Arial MT"/>
              </a:rPr>
              <a:t>a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165" dirty="0">
                <a:latin typeface="Arial MT"/>
                <a:cs typeface="Arial MT"/>
              </a:rPr>
              <a:t>₺5,000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cash</a:t>
            </a:r>
            <a:r>
              <a:rPr sz="2200" spc="-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dividend</a:t>
            </a:r>
            <a:r>
              <a:rPr sz="2200" spc="1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to shareholders.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42654" y="3096209"/>
            <a:ext cx="72517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5,000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55594" y="2514176"/>
            <a:ext cx="5039360" cy="94297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  <a:tabLst>
                <a:tab pos="4327525" algn="l"/>
              </a:tabLst>
            </a:pPr>
            <a:r>
              <a:rPr sz="2200" spc="-5" dirty="0">
                <a:latin typeface="Arial MT"/>
                <a:cs typeface="Arial MT"/>
              </a:rPr>
              <a:t>Dividends	5,000</a:t>
            </a:r>
            <a:endParaRPr sz="2200">
              <a:latin typeface="Arial MT"/>
              <a:cs typeface="Arial MT"/>
            </a:endParaRPr>
          </a:p>
          <a:p>
            <a:pPr marL="431800">
              <a:lnSpc>
                <a:spcPct val="100000"/>
              </a:lnSpc>
              <a:spcBef>
                <a:spcPts val="969"/>
              </a:spcBef>
            </a:pPr>
            <a:r>
              <a:rPr sz="2200" spc="-5" dirty="0">
                <a:latin typeface="Arial MT"/>
                <a:cs typeface="Arial MT"/>
              </a:rPr>
              <a:t>Cash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60194" y="2637789"/>
            <a:ext cx="92646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6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20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54554" y="4192651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82993" y="5076825"/>
            <a:ext cx="66230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5,000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001761" y="4594097"/>
            <a:ext cx="0" cy="1600200"/>
          </a:xfrm>
          <a:custGeom>
            <a:avLst/>
            <a:gdLst/>
            <a:ahLst/>
            <a:cxnLst/>
            <a:rect l="l" t="t" r="r" b="b"/>
            <a:pathLst>
              <a:path h="1600200">
                <a:moveTo>
                  <a:pt x="0" y="1600200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465189" y="4590415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Debit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065389" y="4590415"/>
            <a:ext cx="7054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</a:t>
            </a:r>
            <a:r>
              <a:rPr sz="2000" spc="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edit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477761" y="4594097"/>
            <a:ext cx="3048000" cy="381000"/>
          </a:xfrm>
          <a:custGeom>
            <a:avLst/>
            <a:gdLst/>
            <a:ahLst/>
            <a:cxnLst/>
            <a:rect l="l" t="t" r="r" b="b"/>
            <a:pathLst>
              <a:path w="3048000" h="381000">
                <a:moveTo>
                  <a:pt x="0" y="0"/>
                </a:moveTo>
                <a:lnTo>
                  <a:pt x="3047999" y="0"/>
                </a:lnTo>
              </a:path>
              <a:path w="3048000" h="381000">
                <a:moveTo>
                  <a:pt x="0" y="381000"/>
                </a:moveTo>
                <a:lnTo>
                  <a:pt x="3047999" y="38100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388989" y="4192651"/>
            <a:ext cx="11430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Dividends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2577274" y="4579810"/>
          <a:ext cx="3048000" cy="16001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290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100,000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9,000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5909">
                <a:tc>
                  <a:txBody>
                    <a:bodyPr/>
                    <a:lstStyle/>
                    <a:p>
                      <a:pPr marR="161925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12,000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6,000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2384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440304" y="912621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  <p:sp>
        <p:nvSpPr>
          <p:cNvPr id="19" name="object 19"/>
          <p:cNvSpPr txBox="1"/>
          <p:nvPr/>
        </p:nvSpPr>
        <p:spPr>
          <a:xfrm>
            <a:off x="4896739" y="5847109"/>
            <a:ext cx="662305" cy="309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5,000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3450" y="3759453"/>
            <a:ext cx="7708900" cy="2603500"/>
            <a:chOff x="2203450" y="3759453"/>
            <a:chExt cx="7708900" cy="2603500"/>
          </a:xfrm>
        </p:grpSpPr>
        <p:sp>
          <p:nvSpPr>
            <p:cNvPr id="3" name="object 3"/>
            <p:cNvSpPr/>
            <p:nvPr/>
          </p:nvSpPr>
          <p:spPr>
            <a:xfrm>
              <a:off x="2209800" y="3765803"/>
              <a:ext cx="7696200" cy="2590800"/>
            </a:xfrm>
            <a:custGeom>
              <a:avLst/>
              <a:gdLst/>
              <a:ahLst/>
              <a:cxnLst/>
              <a:rect l="l" t="t" r="r" b="b"/>
              <a:pathLst>
                <a:path w="7696200" h="2590800">
                  <a:moveTo>
                    <a:pt x="7696200" y="0"/>
                  </a:moveTo>
                  <a:lnTo>
                    <a:pt x="0" y="0"/>
                  </a:lnTo>
                  <a:lnTo>
                    <a:pt x="0" y="2590800"/>
                  </a:lnTo>
                  <a:lnTo>
                    <a:pt x="7696200" y="2590800"/>
                  </a:lnTo>
                  <a:lnTo>
                    <a:pt x="76962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09800" y="3765803"/>
              <a:ext cx="7696200" cy="2590800"/>
            </a:xfrm>
            <a:custGeom>
              <a:avLst/>
              <a:gdLst/>
              <a:ahLst/>
              <a:cxnLst/>
              <a:rect l="l" t="t" r="r" b="b"/>
              <a:pathLst>
                <a:path w="7696200" h="2590800">
                  <a:moveTo>
                    <a:pt x="0" y="2590800"/>
                  </a:moveTo>
                  <a:lnTo>
                    <a:pt x="7696200" y="2590800"/>
                  </a:lnTo>
                  <a:lnTo>
                    <a:pt x="7696200" y="0"/>
                  </a:lnTo>
                  <a:lnTo>
                    <a:pt x="0" y="0"/>
                  </a:lnTo>
                  <a:lnTo>
                    <a:pt x="0" y="2590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060194" y="1324762"/>
            <a:ext cx="7395209" cy="1132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 algn="just">
              <a:lnSpc>
                <a:spcPct val="110000"/>
              </a:lnSpc>
              <a:spcBef>
                <a:spcPts val="100"/>
              </a:spcBef>
            </a:pPr>
            <a:r>
              <a:rPr sz="2200" b="1" spc="-5" dirty="0">
                <a:latin typeface="Arial"/>
                <a:cs typeface="Arial"/>
              </a:rPr>
              <a:t>9.</a:t>
            </a:r>
            <a:r>
              <a:rPr sz="2200" b="1" dirty="0">
                <a:latin typeface="Arial"/>
                <a:cs typeface="Arial"/>
              </a:rPr>
              <a:t> </a:t>
            </a:r>
            <a:r>
              <a:rPr sz="2200" spc="-5" dirty="0">
                <a:latin typeface="Arial MT"/>
                <a:cs typeface="Arial MT"/>
              </a:rPr>
              <a:t>October 26: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Employees are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paid </a:t>
            </a:r>
            <a:r>
              <a:rPr sz="2200" spc="-5" dirty="0">
                <a:latin typeface="Arial MT"/>
                <a:cs typeface="Arial MT"/>
              </a:rPr>
              <a:t>every four weeks. The 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total payroll is </a:t>
            </a:r>
            <a:r>
              <a:rPr sz="2200" spc="-165" dirty="0">
                <a:latin typeface="Arial MT"/>
                <a:cs typeface="Arial MT"/>
              </a:rPr>
              <a:t>₺2,000 </a:t>
            </a:r>
            <a:r>
              <a:rPr sz="2200" spc="-5" dirty="0">
                <a:latin typeface="Arial MT"/>
                <a:cs typeface="Arial MT"/>
              </a:rPr>
              <a:t>per </a:t>
            </a:r>
            <a:r>
              <a:rPr sz="2200" spc="-45" dirty="0">
                <a:latin typeface="Arial MT"/>
                <a:cs typeface="Arial MT"/>
              </a:rPr>
              <a:t>day. </a:t>
            </a:r>
            <a:r>
              <a:rPr sz="2200" spc="-5" dirty="0">
                <a:latin typeface="Arial MT"/>
                <a:cs typeface="Arial MT"/>
              </a:rPr>
              <a:t>The pay period ended on </a:t>
            </a:r>
            <a:r>
              <a:rPr sz="2200" spc="-600" dirty="0">
                <a:latin typeface="Arial MT"/>
                <a:cs typeface="Arial MT"/>
              </a:rPr>
              <a:t> </a:t>
            </a:r>
            <a:r>
              <a:rPr sz="2200" spc="-30" dirty="0">
                <a:latin typeface="Arial MT"/>
                <a:cs typeface="Arial MT"/>
              </a:rPr>
              <a:t>Friday,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October</a:t>
            </a:r>
            <a:r>
              <a:rPr sz="2200" spc="3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26,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with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solidFill>
                  <a:srgbClr val="C00000"/>
                </a:solidFill>
                <a:latin typeface="Arial MT"/>
                <a:cs typeface="Arial MT"/>
              </a:rPr>
              <a:t>salaries</a:t>
            </a:r>
            <a:r>
              <a:rPr sz="2200" spc="2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of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145" dirty="0">
                <a:latin typeface="Arial MT"/>
                <a:cs typeface="Arial MT"/>
              </a:rPr>
              <a:t>₺40,000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being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paid.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39606" y="3212083"/>
            <a:ext cx="87884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40,000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79394" y="2628798"/>
            <a:ext cx="5267325" cy="9436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1800" marR="5080" indent="-419734">
              <a:lnSpc>
                <a:spcPct val="136900"/>
              </a:lnSpc>
              <a:spcBef>
                <a:spcPts val="100"/>
              </a:spcBef>
              <a:tabLst>
                <a:tab pos="4400550" algn="l"/>
              </a:tabLst>
            </a:pPr>
            <a:r>
              <a:rPr sz="2200" spc="-5" dirty="0">
                <a:latin typeface="Arial MT"/>
                <a:cs typeface="Arial MT"/>
              </a:rPr>
              <a:t>Salar</a:t>
            </a:r>
            <a:r>
              <a:rPr sz="2200" dirty="0">
                <a:latin typeface="Arial MT"/>
                <a:cs typeface="Arial MT"/>
              </a:rPr>
              <a:t>i</a:t>
            </a:r>
            <a:r>
              <a:rPr sz="2200" spc="-5" dirty="0">
                <a:latin typeface="Arial MT"/>
                <a:cs typeface="Arial MT"/>
              </a:rPr>
              <a:t>es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and </a:t>
            </a:r>
            <a:r>
              <a:rPr sz="2200" spc="-80" dirty="0">
                <a:latin typeface="Arial MT"/>
                <a:cs typeface="Arial MT"/>
              </a:rPr>
              <a:t>W</a:t>
            </a:r>
            <a:r>
              <a:rPr sz="2200" spc="-5" dirty="0">
                <a:latin typeface="Arial MT"/>
                <a:cs typeface="Arial MT"/>
              </a:rPr>
              <a:t>ag</a:t>
            </a:r>
            <a:r>
              <a:rPr sz="2200" dirty="0">
                <a:latin typeface="Arial MT"/>
                <a:cs typeface="Arial MT"/>
              </a:rPr>
              <a:t>e</a:t>
            </a:r>
            <a:r>
              <a:rPr sz="2200" spc="-5" dirty="0">
                <a:latin typeface="Arial MT"/>
                <a:cs typeface="Arial MT"/>
              </a:rPr>
              <a:t>s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</a:t>
            </a:r>
            <a:r>
              <a:rPr sz="2200" spc="-15" dirty="0">
                <a:latin typeface="Arial MT"/>
                <a:cs typeface="Arial MT"/>
              </a:rPr>
              <a:t>x</a:t>
            </a:r>
            <a:r>
              <a:rPr sz="2200" spc="-5" dirty="0">
                <a:latin typeface="Arial MT"/>
                <a:cs typeface="Arial MT"/>
              </a:rPr>
              <a:t>pe</a:t>
            </a:r>
            <a:r>
              <a:rPr sz="2200" dirty="0">
                <a:latin typeface="Arial MT"/>
                <a:cs typeface="Arial MT"/>
              </a:rPr>
              <a:t>n</a:t>
            </a:r>
            <a:r>
              <a:rPr sz="2200" spc="-5" dirty="0">
                <a:latin typeface="Arial MT"/>
                <a:cs typeface="Arial MT"/>
              </a:rPr>
              <a:t>se</a:t>
            </a:r>
            <a:r>
              <a:rPr sz="2200" dirty="0">
                <a:latin typeface="Arial MT"/>
                <a:cs typeface="Arial MT"/>
              </a:rPr>
              <a:t>	</a:t>
            </a:r>
            <a:r>
              <a:rPr sz="2200" spc="-5" dirty="0">
                <a:latin typeface="Arial MT"/>
                <a:cs typeface="Arial MT"/>
              </a:rPr>
              <a:t>40,000  Cash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60194" y="2753105"/>
            <a:ext cx="92646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6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26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54554" y="3898138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6463474" y="4285678"/>
            <a:ext cx="3076575" cy="1628775"/>
            <a:chOff x="6463474" y="4285678"/>
            <a:chExt cx="3076575" cy="1628775"/>
          </a:xfrm>
        </p:grpSpPr>
        <p:sp>
          <p:nvSpPr>
            <p:cNvPr id="11" name="object 11"/>
            <p:cNvSpPr/>
            <p:nvPr/>
          </p:nvSpPr>
          <p:spPr>
            <a:xfrm>
              <a:off x="8001761" y="4299965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199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477761" y="4299965"/>
              <a:ext cx="3048000" cy="0"/>
            </a:xfrm>
            <a:custGeom>
              <a:avLst/>
              <a:gdLst/>
              <a:ahLst/>
              <a:cxnLst/>
              <a:rect l="l" t="t" r="r" b="b"/>
              <a:pathLst>
                <a:path w="3048000">
                  <a:moveTo>
                    <a:pt x="0" y="0"/>
                  </a:moveTo>
                  <a:lnTo>
                    <a:pt x="3047999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236589" y="3805402"/>
            <a:ext cx="3348354" cy="1308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30600"/>
              </a:lnSpc>
              <a:spcBef>
                <a:spcPts val="100"/>
              </a:spcBef>
              <a:tabLst>
                <a:tab pos="1840864" algn="l"/>
              </a:tabLst>
            </a:pPr>
            <a:r>
              <a:rPr sz="2000" dirty="0">
                <a:latin typeface="Arial MT"/>
                <a:cs typeface="Arial MT"/>
              </a:rPr>
              <a:t>Salaries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and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spc="-15" dirty="0">
                <a:latin typeface="Arial MT"/>
                <a:cs typeface="Arial MT"/>
              </a:rPr>
              <a:t>Wages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Expense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Debit	Credit</a:t>
            </a:r>
            <a:endParaRPr sz="2000">
              <a:latin typeface="Arial MT"/>
              <a:cs typeface="Arial MT"/>
            </a:endParaRPr>
          </a:p>
          <a:p>
            <a:pPr marL="817244">
              <a:lnSpc>
                <a:spcPct val="100000"/>
              </a:lnSpc>
              <a:spcBef>
                <a:spcPts val="1425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40,000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2577274" y="4285678"/>
          <a:ext cx="3048000" cy="19811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010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100,000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30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9,000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430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R="161925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12,000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6,000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2384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61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5,000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object 15"/>
          <p:cNvSpPr/>
          <p:nvPr/>
        </p:nvSpPr>
        <p:spPr>
          <a:xfrm>
            <a:off x="6477761" y="4680965"/>
            <a:ext cx="3048000" cy="0"/>
          </a:xfrm>
          <a:custGeom>
            <a:avLst/>
            <a:gdLst/>
            <a:ahLst/>
            <a:cxnLst/>
            <a:rect l="l" t="t" r="r" b="b"/>
            <a:pathLst>
              <a:path w="3048000">
                <a:moveTo>
                  <a:pt x="0" y="0"/>
                </a:moveTo>
                <a:lnTo>
                  <a:pt x="3047999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2440304" y="740790"/>
            <a:ext cx="1516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E1"/>
                </a:solidFill>
              </a:rPr>
              <a:t>Post</a:t>
            </a:r>
            <a:r>
              <a:rPr sz="3200" spc="-10" dirty="0">
                <a:solidFill>
                  <a:srgbClr val="0000E1"/>
                </a:solidFill>
              </a:rPr>
              <a:t>i</a:t>
            </a:r>
            <a:r>
              <a:rPr sz="3200" dirty="0">
                <a:solidFill>
                  <a:srgbClr val="0000E1"/>
                </a:solidFill>
              </a:rPr>
              <a:t>ng</a:t>
            </a:r>
            <a:endParaRPr sz="3200"/>
          </a:p>
        </p:txBody>
      </p:sp>
      <p:sp>
        <p:nvSpPr>
          <p:cNvPr id="18" name="object 18"/>
          <p:cNvSpPr txBox="1"/>
          <p:nvPr/>
        </p:nvSpPr>
        <p:spPr>
          <a:xfrm>
            <a:off x="4755007" y="5933977"/>
            <a:ext cx="803910" cy="309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40,000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3098" y="3434841"/>
            <a:ext cx="8699500" cy="2908300"/>
            <a:chOff x="1673098" y="3434841"/>
            <a:chExt cx="8699500" cy="2908300"/>
          </a:xfrm>
        </p:grpSpPr>
        <p:sp>
          <p:nvSpPr>
            <p:cNvPr id="3" name="object 3"/>
            <p:cNvSpPr/>
            <p:nvPr/>
          </p:nvSpPr>
          <p:spPr>
            <a:xfrm>
              <a:off x="1679448" y="3441191"/>
              <a:ext cx="8686800" cy="2895600"/>
            </a:xfrm>
            <a:custGeom>
              <a:avLst/>
              <a:gdLst/>
              <a:ahLst/>
              <a:cxnLst/>
              <a:rect l="l" t="t" r="r" b="b"/>
              <a:pathLst>
                <a:path w="8686800" h="2895600">
                  <a:moveTo>
                    <a:pt x="8686800" y="0"/>
                  </a:moveTo>
                  <a:lnTo>
                    <a:pt x="0" y="0"/>
                  </a:lnTo>
                  <a:lnTo>
                    <a:pt x="0" y="2895600"/>
                  </a:lnTo>
                  <a:lnTo>
                    <a:pt x="8686800" y="2895600"/>
                  </a:lnTo>
                  <a:lnTo>
                    <a:pt x="868680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679448" y="3441191"/>
              <a:ext cx="8686800" cy="2895600"/>
            </a:xfrm>
            <a:custGeom>
              <a:avLst/>
              <a:gdLst/>
              <a:ahLst/>
              <a:cxnLst/>
              <a:rect l="l" t="t" r="r" b="b"/>
              <a:pathLst>
                <a:path w="8686800" h="2895600">
                  <a:moveTo>
                    <a:pt x="0" y="2895600"/>
                  </a:moveTo>
                  <a:lnTo>
                    <a:pt x="8686800" y="2895600"/>
                  </a:lnTo>
                  <a:lnTo>
                    <a:pt x="8686800" y="0"/>
                  </a:lnTo>
                  <a:lnTo>
                    <a:pt x="0" y="0"/>
                  </a:lnTo>
                  <a:lnTo>
                    <a:pt x="0" y="28956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139188" y="985291"/>
            <a:ext cx="7350125" cy="1132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10100"/>
              </a:lnSpc>
              <a:spcBef>
                <a:spcPts val="100"/>
              </a:spcBef>
              <a:tabLst>
                <a:tab pos="2096770" algn="l"/>
              </a:tabLst>
            </a:pPr>
            <a:r>
              <a:rPr sz="2200" spc="-5" dirty="0"/>
              <a:t>10.</a:t>
            </a:r>
            <a:r>
              <a:rPr sz="2200" spc="20" dirty="0"/>
              <a:t> </a:t>
            </a:r>
            <a:r>
              <a:rPr sz="2200" b="0" spc="-5" dirty="0">
                <a:latin typeface="Arial MT"/>
                <a:cs typeface="Arial MT"/>
              </a:rPr>
              <a:t>October</a:t>
            </a:r>
            <a:r>
              <a:rPr sz="2200" b="0" spc="35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31:	Pioneer</a:t>
            </a:r>
            <a:r>
              <a:rPr sz="2200" b="0" spc="10" dirty="0">
                <a:latin typeface="Arial MT"/>
                <a:cs typeface="Arial MT"/>
              </a:rPr>
              <a:t> </a:t>
            </a:r>
            <a:r>
              <a:rPr sz="2200" b="0" u="heavy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receives</a:t>
            </a:r>
            <a:r>
              <a:rPr sz="2200" b="0" spc="15" dirty="0">
                <a:latin typeface="Arial MT"/>
                <a:cs typeface="Arial MT"/>
              </a:rPr>
              <a:t> </a:t>
            </a:r>
            <a:r>
              <a:rPr sz="2200" b="0" spc="-145" dirty="0">
                <a:latin typeface="Arial MT"/>
                <a:cs typeface="Arial MT"/>
              </a:rPr>
              <a:t>₺28,000</a:t>
            </a:r>
            <a:r>
              <a:rPr sz="2200" b="0" spc="30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in</a:t>
            </a:r>
            <a:r>
              <a:rPr sz="2200" b="0" spc="10" dirty="0">
                <a:latin typeface="Arial MT"/>
                <a:cs typeface="Arial MT"/>
              </a:rPr>
              <a:t> </a:t>
            </a:r>
            <a:r>
              <a:rPr sz="2200" b="0" spc="-5" dirty="0">
                <a:solidFill>
                  <a:srgbClr val="C00000"/>
                </a:solidFill>
                <a:latin typeface="Arial MT"/>
                <a:cs typeface="Arial MT"/>
              </a:rPr>
              <a:t>cash</a:t>
            </a:r>
            <a:r>
              <a:rPr sz="2200" b="0" spc="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and</a:t>
            </a:r>
            <a:r>
              <a:rPr sz="2200" b="0" spc="20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bills </a:t>
            </a:r>
            <a:r>
              <a:rPr sz="2200" b="0" spc="-595" dirty="0">
                <a:latin typeface="Arial MT"/>
                <a:cs typeface="Arial MT"/>
              </a:rPr>
              <a:t> </a:t>
            </a:r>
            <a:r>
              <a:rPr sz="2200" b="0" spc="-10" dirty="0">
                <a:latin typeface="Arial MT"/>
                <a:cs typeface="Arial MT"/>
              </a:rPr>
              <a:t>Copa</a:t>
            </a:r>
            <a:r>
              <a:rPr sz="2200" b="0" spc="10" dirty="0">
                <a:latin typeface="Arial MT"/>
                <a:cs typeface="Arial MT"/>
              </a:rPr>
              <a:t> </a:t>
            </a:r>
            <a:r>
              <a:rPr sz="2200" b="0" spc="-10" dirty="0">
                <a:latin typeface="Arial MT"/>
                <a:cs typeface="Arial MT"/>
              </a:rPr>
              <a:t>Company</a:t>
            </a:r>
            <a:r>
              <a:rPr sz="2200" b="0" spc="25" dirty="0">
                <a:latin typeface="Arial MT"/>
                <a:cs typeface="Arial MT"/>
              </a:rPr>
              <a:t> </a:t>
            </a:r>
            <a:r>
              <a:rPr sz="2200" b="0" spc="-140" dirty="0">
                <a:latin typeface="Arial MT"/>
                <a:cs typeface="Arial MT"/>
              </a:rPr>
              <a:t>₺72,000</a:t>
            </a:r>
            <a:r>
              <a:rPr sz="2200" b="0" spc="25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for</a:t>
            </a:r>
            <a:r>
              <a:rPr sz="2200" b="0" spc="5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advertising</a:t>
            </a:r>
            <a:r>
              <a:rPr sz="2200" b="0" spc="25" dirty="0">
                <a:latin typeface="Arial MT"/>
                <a:cs typeface="Arial MT"/>
              </a:rPr>
              <a:t> </a:t>
            </a:r>
            <a:r>
              <a:rPr sz="2200" b="0" spc="-5" dirty="0">
                <a:solidFill>
                  <a:srgbClr val="C00000"/>
                </a:solidFill>
                <a:latin typeface="Arial MT"/>
                <a:cs typeface="Arial MT"/>
              </a:rPr>
              <a:t>services</a:t>
            </a:r>
            <a:r>
              <a:rPr sz="2200" b="0" spc="1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of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sz="2200" b="0" spc="-125" dirty="0">
                <a:latin typeface="Arial MT"/>
                <a:cs typeface="Arial MT"/>
              </a:rPr>
              <a:t>₺100,000</a:t>
            </a:r>
            <a:r>
              <a:rPr sz="2200" b="0" spc="10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provided</a:t>
            </a:r>
            <a:r>
              <a:rPr sz="2200" b="0" spc="5" dirty="0">
                <a:latin typeface="Arial MT"/>
                <a:cs typeface="Arial MT"/>
              </a:rPr>
              <a:t> </a:t>
            </a:r>
            <a:r>
              <a:rPr sz="2200" b="0" spc="-5" dirty="0">
                <a:latin typeface="Arial MT"/>
                <a:cs typeface="Arial MT"/>
              </a:rPr>
              <a:t>in</a:t>
            </a:r>
            <a:r>
              <a:rPr sz="2200" b="0" spc="-10" dirty="0">
                <a:latin typeface="Arial MT"/>
                <a:cs typeface="Arial MT"/>
              </a:rPr>
              <a:t> </a:t>
            </a:r>
            <a:r>
              <a:rPr sz="2200" b="0" spc="-20" dirty="0">
                <a:latin typeface="Arial MT"/>
                <a:cs typeface="Arial MT"/>
              </a:rPr>
              <a:t>October.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94218" y="2187066"/>
            <a:ext cx="880744" cy="78740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2200" spc="-5" dirty="0">
                <a:latin typeface="Arial MT"/>
                <a:cs typeface="Arial MT"/>
              </a:rPr>
              <a:t>28,000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200" spc="-5" dirty="0">
                <a:latin typeface="Arial MT"/>
                <a:cs typeface="Arial MT"/>
              </a:rPr>
              <a:t>72,000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39188" y="2233041"/>
            <a:ext cx="92646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Oct.</a:t>
            </a:r>
            <a:r>
              <a:rPr sz="2200" spc="-6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31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95094" y="3635502"/>
            <a:ext cx="62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Cash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171122" y="4022026"/>
            <a:ext cx="2390775" cy="1628775"/>
            <a:chOff x="5171122" y="4022026"/>
            <a:chExt cx="2390775" cy="1628775"/>
          </a:xfrm>
        </p:grpSpPr>
        <p:sp>
          <p:nvSpPr>
            <p:cNvPr id="10" name="object 10"/>
            <p:cNvSpPr/>
            <p:nvPr/>
          </p:nvSpPr>
          <p:spPr>
            <a:xfrm>
              <a:off x="6404609" y="4036314"/>
              <a:ext cx="0" cy="1600200"/>
            </a:xfrm>
            <a:custGeom>
              <a:avLst/>
              <a:gdLst/>
              <a:ahLst/>
              <a:cxnLst/>
              <a:rect l="l" t="t" r="r" b="b"/>
              <a:pathLst>
                <a:path h="1600200">
                  <a:moveTo>
                    <a:pt x="0" y="1600200"/>
                  </a:moveTo>
                  <a:lnTo>
                    <a:pt x="0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185409" y="4036314"/>
              <a:ext cx="2362200" cy="0"/>
            </a:xfrm>
            <a:custGeom>
              <a:avLst/>
              <a:gdLst/>
              <a:ahLst/>
              <a:cxnLst/>
              <a:rect l="l" t="t" r="r" b="b"/>
              <a:pathLst>
                <a:path w="2362200">
                  <a:moveTo>
                    <a:pt x="0" y="0"/>
                  </a:moveTo>
                  <a:lnTo>
                    <a:pt x="2362199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019802" y="3543147"/>
            <a:ext cx="2398395" cy="1307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30500"/>
              </a:lnSpc>
              <a:spcBef>
                <a:spcPts val="100"/>
              </a:spcBef>
              <a:tabLst>
                <a:tab pos="1459865" algn="l"/>
              </a:tabLst>
            </a:pPr>
            <a:r>
              <a:rPr sz="2000" dirty="0">
                <a:latin typeface="Arial MT"/>
                <a:cs typeface="Arial MT"/>
              </a:rPr>
              <a:t>Accounts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Receivable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Debit	Credit</a:t>
            </a:r>
            <a:endParaRPr sz="2000">
              <a:latin typeface="Arial MT"/>
              <a:cs typeface="Arial MT"/>
            </a:endParaRPr>
          </a:p>
          <a:p>
            <a:pPr marL="436245">
              <a:lnSpc>
                <a:spcPct val="100000"/>
              </a:lnSpc>
              <a:spcBef>
                <a:spcPts val="1430"/>
              </a:spcBef>
            </a:pPr>
            <a:r>
              <a:rPr sz="2000" b="1" dirty="0">
                <a:solidFill>
                  <a:srgbClr val="990000"/>
                </a:solidFill>
                <a:latin typeface="Arial"/>
                <a:cs typeface="Arial"/>
              </a:rPr>
              <a:t>72,000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63188" y="2187066"/>
            <a:ext cx="2684145" cy="116903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2200" spc="-5" dirty="0">
                <a:latin typeface="Arial MT"/>
                <a:cs typeface="Arial MT"/>
              </a:rPr>
              <a:t>Cash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200" spc="-5" dirty="0">
                <a:latin typeface="Arial MT"/>
                <a:cs typeface="Arial MT"/>
              </a:rPr>
              <a:t>Accounts</a:t>
            </a:r>
            <a:r>
              <a:rPr sz="2200" spc="-2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Receivable</a:t>
            </a:r>
            <a:endParaRPr sz="2200">
              <a:latin typeface="Arial MT"/>
              <a:cs typeface="Arial MT"/>
            </a:endParaRPr>
          </a:p>
          <a:p>
            <a:pPr marL="546100">
              <a:lnSpc>
                <a:spcPct val="100000"/>
              </a:lnSpc>
              <a:spcBef>
                <a:spcPts val="365"/>
              </a:spcBef>
            </a:pPr>
            <a:r>
              <a:rPr sz="2200" spc="-5" dirty="0">
                <a:latin typeface="Arial MT"/>
                <a:cs typeface="Arial MT"/>
              </a:rPr>
              <a:t>Service</a:t>
            </a:r>
            <a:r>
              <a:rPr sz="2200" spc="-5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Revenue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810370" y="2995422"/>
            <a:ext cx="10350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MT"/>
                <a:cs typeface="Arial MT"/>
              </a:rPr>
              <a:t>10</a:t>
            </a:r>
            <a:r>
              <a:rPr sz="2200" dirty="0">
                <a:latin typeface="Arial MT"/>
                <a:cs typeface="Arial MT"/>
              </a:rPr>
              <a:t>0</a:t>
            </a:r>
            <a:r>
              <a:rPr sz="2200" spc="-5" dirty="0">
                <a:latin typeface="Arial MT"/>
                <a:cs typeface="Arial MT"/>
              </a:rPr>
              <a:t>,000</a:t>
            </a:r>
            <a:endParaRPr sz="2200">
              <a:latin typeface="Arial MT"/>
              <a:cs typeface="Arial MT"/>
            </a:endParaRPr>
          </a:p>
        </p:txBody>
      </p:sp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7838122" y="4022026"/>
          <a:ext cx="2362200" cy="1600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2000" b="1" dirty="0">
                          <a:solidFill>
                            <a:srgbClr val="990000"/>
                          </a:solidFill>
                          <a:latin typeface="Arial"/>
                          <a:cs typeface="Arial"/>
                        </a:rPr>
                        <a:t>100,000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557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object 19"/>
          <p:cNvSpPr txBox="1"/>
          <p:nvPr/>
        </p:nvSpPr>
        <p:spPr>
          <a:xfrm>
            <a:off x="7915782" y="3635502"/>
            <a:ext cx="196215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Service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Revenue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1818322" y="4022026"/>
          <a:ext cx="3048000" cy="2362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Debit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899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100,000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557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995" algn="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9,000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1557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999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12,000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995" algn="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6,000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2384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3075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solidFill>
                            <a:srgbClr val="990000"/>
                          </a:solidFill>
                          <a:latin typeface="Arial"/>
                          <a:cs typeface="Arial"/>
                        </a:rPr>
                        <a:t>28,000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995" algn="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5,000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2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40,000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4765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R="162560" algn="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80,000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" name="object 21"/>
          <p:cNvSpPr/>
          <p:nvPr/>
        </p:nvSpPr>
        <p:spPr>
          <a:xfrm>
            <a:off x="1831848" y="5998464"/>
            <a:ext cx="1447800" cy="399415"/>
          </a:xfrm>
          <a:custGeom>
            <a:avLst/>
            <a:gdLst/>
            <a:ahLst/>
            <a:cxnLst/>
            <a:rect l="l" t="t" r="r" b="b"/>
            <a:pathLst>
              <a:path w="1447800" h="399414">
                <a:moveTo>
                  <a:pt x="1447800" y="0"/>
                </a:moveTo>
                <a:lnTo>
                  <a:pt x="0" y="0"/>
                </a:lnTo>
                <a:lnTo>
                  <a:pt x="0" y="399288"/>
                </a:lnTo>
                <a:lnTo>
                  <a:pt x="1447800" y="399288"/>
                </a:lnTo>
                <a:lnTo>
                  <a:pt x="1447800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4682" y="1442973"/>
            <a:ext cx="7239634" cy="3939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 MT"/>
                <a:cs typeface="Arial MT"/>
              </a:rPr>
              <a:t>A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b="1" spc="-135" dirty="0">
                <a:solidFill>
                  <a:srgbClr val="333E50"/>
                </a:solidFill>
                <a:latin typeface="Arial"/>
                <a:cs typeface="Arial"/>
              </a:rPr>
              <a:t>T</a:t>
            </a:r>
            <a:r>
              <a:rPr sz="2400" b="1" dirty="0">
                <a:solidFill>
                  <a:srgbClr val="333E50"/>
                </a:solidFill>
                <a:latin typeface="Arial"/>
                <a:cs typeface="Arial"/>
              </a:rPr>
              <a:t>rial</a:t>
            </a:r>
            <a:r>
              <a:rPr sz="2400" b="1" spc="5" dirty="0">
                <a:solidFill>
                  <a:srgbClr val="333E50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333E50"/>
                </a:solidFill>
                <a:latin typeface="Arial"/>
                <a:cs typeface="Arial"/>
              </a:rPr>
              <a:t>B</a:t>
            </a:r>
            <a:r>
              <a:rPr sz="2400" b="1" spc="-5" dirty="0">
                <a:solidFill>
                  <a:srgbClr val="333E50"/>
                </a:solidFill>
                <a:latin typeface="Arial"/>
                <a:cs typeface="Arial"/>
              </a:rPr>
              <a:t>alance</a:t>
            </a:r>
            <a:endParaRPr sz="2400">
              <a:latin typeface="Arial"/>
              <a:cs typeface="Arial"/>
            </a:endParaRPr>
          </a:p>
          <a:p>
            <a:pPr marL="701675" marR="300355" indent="-464184">
              <a:lnSpc>
                <a:spcPct val="125000"/>
              </a:lnSpc>
              <a:spcBef>
                <a:spcPts val="1235"/>
              </a:spcBef>
              <a:buClr>
                <a:srgbClr val="385622"/>
              </a:buClr>
              <a:buSzPct val="79545"/>
              <a:buFont typeface="Wingdings"/>
              <a:buChar char=""/>
              <a:tabLst>
                <a:tab pos="701675" algn="l"/>
                <a:tab pos="702310" algn="l"/>
              </a:tabLst>
            </a:pPr>
            <a:r>
              <a:rPr sz="2200" spc="-5" dirty="0">
                <a:latin typeface="Arial MT"/>
                <a:cs typeface="Arial MT"/>
              </a:rPr>
              <a:t>List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of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each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account and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its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balance</a:t>
            </a:r>
            <a:r>
              <a:rPr sz="2200" dirty="0">
                <a:latin typeface="Arial MT"/>
                <a:cs typeface="Arial MT"/>
              </a:rPr>
              <a:t> in </a:t>
            </a:r>
            <a:r>
              <a:rPr sz="2200" spc="-5" dirty="0">
                <a:latin typeface="Arial MT"/>
                <a:cs typeface="Arial MT"/>
              </a:rPr>
              <a:t>the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order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 </a:t>
            </a:r>
            <a:r>
              <a:rPr sz="2200" spc="-59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which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they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appear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ledger.</a:t>
            </a:r>
            <a:endParaRPr sz="2200">
              <a:latin typeface="Arial MT"/>
              <a:cs typeface="Arial MT"/>
            </a:endParaRPr>
          </a:p>
          <a:p>
            <a:pPr marL="701675" marR="455295" indent="-464184">
              <a:lnSpc>
                <a:spcPct val="125099"/>
              </a:lnSpc>
              <a:spcBef>
                <a:spcPts val="1195"/>
              </a:spcBef>
              <a:buClr>
                <a:srgbClr val="385622"/>
              </a:buClr>
              <a:buSzPct val="79545"/>
              <a:buFont typeface="Wingdings"/>
              <a:buChar char=""/>
              <a:tabLst>
                <a:tab pos="701675" algn="l"/>
                <a:tab pos="702310" algn="l"/>
              </a:tabLst>
            </a:pPr>
            <a:r>
              <a:rPr sz="2200" spc="-5" dirty="0">
                <a:latin typeface="Arial MT"/>
                <a:cs typeface="Arial MT"/>
              </a:rPr>
              <a:t>Debit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balances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listed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left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column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and</a:t>
            </a:r>
            <a:r>
              <a:rPr sz="2200" spc="2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credit </a:t>
            </a:r>
            <a:r>
              <a:rPr sz="2200" spc="-59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balance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in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right column.</a:t>
            </a:r>
            <a:endParaRPr sz="2200">
              <a:latin typeface="Arial MT"/>
              <a:cs typeface="Arial MT"/>
            </a:endParaRPr>
          </a:p>
          <a:p>
            <a:pPr marL="701675" marR="5080" indent="-464184">
              <a:lnSpc>
                <a:spcPct val="125000"/>
              </a:lnSpc>
              <a:spcBef>
                <a:spcPts val="1200"/>
              </a:spcBef>
              <a:buClr>
                <a:srgbClr val="385622"/>
              </a:buClr>
              <a:buSzPct val="79545"/>
              <a:buFont typeface="Wingdings"/>
              <a:buChar char=""/>
              <a:tabLst>
                <a:tab pos="701675" algn="l"/>
                <a:tab pos="702310" algn="l"/>
              </a:tabLst>
            </a:pPr>
            <a:r>
              <a:rPr sz="2200" spc="-5" dirty="0">
                <a:latin typeface="Arial MT"/>
                <a:cs typeface="Arial MT"/>
              </a:rPr>
              <a:t>Used</a:t>
            </a:r>
            <a:r>
              <a:rPr sz="220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to</a:t>
            </a:r>
            <a:r>
              <a:rPr sz="2200" spc="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prove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the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mathematical</a:t>
            </a:r>
            <a:r>
              <a:rPr sz="2200" spc="3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equality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of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debit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and </a:t>
            </a:r>
            <a:r>
              <a:rPr sz="2200" spc="-59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credit</a:t>
            </a:r>
            <a:r>
              <a:rPr sz="2200" spc="-1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balances.</a:t>
            </a:r>
            <a:endParaRPr sz="2200">
              <a:latin typeface="Arial MT"/>
              <a:cs typeface="Arial MT"/>
            </a:endParaRPr>
          </a:p>
          <a:p>
            <a:pPr marL="701675" indent="-464184">
              <a:lnSpc>
                <a:spcPct val="100000"/>
              </a:lnSpc>
              <a:spcBef>
                <a:spcPts val="1864"/>
              </a:spcBef>
              <a:buClr>
                <a:srgbClr val="385622"/>
              </a:buClr>
              <a:buSzPct val="79545"/>
              <a:buFont typeface="Wingdings"/>
              <a:buChar char=""/>
              <a:tabLst>
                <a:tab pos="701675" algn="l"/>
                <a:tab pos="702310" algn="l"/>
              </a:tabLst>
            </a:pPr>
            <a:r>
              <a:rPr sz="2200" spc="-5" dirty="0">
                <a:latin typeface="Arial MT"/>
                <a:cs typeface="Arial MT"/>
              </a:rPr>
              <a:t>Uncovers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errors</a:t>
            </a:r>
            <a:r>
              <a:rPr sz="2200" spc="1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in</a:t>
            </a:r>
            <a:r>
              <a:rPr sz="2200" spc="5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journalizing and</a:t>
            </a:r>
            <a:r>
              <a:rPr sz="2200" spc="20" dirty="0">
                <a:latin typeface="Arial MT"/>
                <a:cs typeface="Arial MT"/>
              </a:rPr>
              <a:t> </a:t>
            </a:r>
            <a:r>
              <a:rPr sz="2200" spc="-5" dirty="0">
                <a:latin typeface="Arial MT"/>
                <a:cs typeface="Arial MT"/>
              </a:rPr>
              <a:t>posting.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47088" y="1066800"/>
            <a:ext cx="8382000" cy="0"/>
          </a:xfrm>
          <a:custGeom>
            <a:avLst/>
            <a:gdLst/>
            <a:ahLst/>
            <a:cxnLst/>
            <a:rect l="l" t="t" r="r" b="b"/>
            <a:pathLst>
              <a:path w="8382000">
                <a:moveTo>
                  <a:pt x="0" y="0"/>
                </a:moveTo>
                <a:lnTo>
                  <a:pt x="838200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10992" y="416178"/>
            <a:ext cx="25323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40" dirty="0">
                <a:solidFill>
                  <a:srgbClr val="0000E1"/>
                </a:solidFill>
              </a:rPr>
              <a:t>Trial</a:t>
            </a:r>
            <a:r>
              <a:rPr sz="3200" spc="-80" dirty="0">
                <a:solidFill>
                  <a:srgbClr val="0000E1"/>
                </a:solidFill>
              </a:rPr>
              <a:t> </a:t>
            </a:r>
            <a:r>
              <a:rPr sz="3200" dirty="0">
                <a:solidFill>
                  <a:srgbClr val="0000E1"/>
                </a:solidFill>
              </a:rPr>
              <a:t>Balance</a:t>
            </a:r>
            <a:endParaRPr sz="32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51404" y="242315"/>
            <a:ext cx="7924800" cy="6169660"/>
            <a:chOff x="2851404" y="242315"/>
            <a:chExt cx="7924800" cy="61696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1404" y="242315"/>
              <a:ext cx="7086600" cy="616915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795004" y="775715"/>
              <a:ext cx="1981200" cy="276225"/>
            </a:xfrm>
            <a:custGeom>
              <a:avLst/>
              <a:gdLst/>
              <a:ahLst/>
              <a:cxnLst/>
              <a:rect l="l" t="t" r="r" b="b"/>
              <a:pathLst>
                <a:path w="1981200" h="276225">
                  <a:moveTo>
                    <a:pt x="1981200" y="0"/>
                  </a:moveTo>
                  <a:lnTo>
                    <a:pt x="0" y="0"/>
                  </a:lnTo>
                  <a:lnTo>
                    <a:pt x="0" y="275843"/>
                  </a:lnTo>
                  <a:lnTo>
                    <a:pt x="1981200" y="275843"/>
                  </a:lnTo>
                  <a:lnTo>
                    <a:pt x="1981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874379" y="803909"/>
            <a:ext cx="1482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5" dirty="0">
                <a:solidFill>
                  <a:srgbClr val="385622"/>
                </a:solidFill>
                <a:latin typeface="Arial"/>
                <a:cs typeface="Arial"/>
              </a:rPr>
              <a:t>ILLUSTRATION</a:t>
            </a:r>
            <a:r>
              <a:rPr sz="1200" b="1" spc="20" dirty="0">
                <a:solidFill>
                  <a:srgbClr val="38562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385622"/>
                </a:solidFill>
                <a:latin typeface="Arial"/>
                <a:cs typeface="Arial"/>
              </a:rPr>
              <a:t>3-19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86911" y="2319527"/>
            <a:ext cx="5335905" cy="132588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25844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035"/>
              </a:spcBef>
            </a:pPr>
            <a:r>
              <a:rPr sz="4400" spc="-5" dirty="0">
                <a:latin typeface="Calibri"/>
                <a:cs typeface="Calibri"/>
              </a:rPr>
              <a:t>Additional</a:t>
            </a:r>
            <a:r>
              <a:rPr sz="4400" spc="-45" dirty="0">
                <a:latin typeface="Calibri"/>
                <a:cs typeface="Calibri"/>
              </a:rPr>
              <a:t> </a:t>
            </a:r>
            <a:r>
              <a:rPr sz="4400" spc="-10" dirty="0">
                <a:latin typeface="Calibri"/>
                <a:cs typeface="Calibri"/>
              </a:rPr>
              <a:t>Examples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1808" y="530428"/>
            <a:ext cx="916559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1F5F"/>
                </a:solidFill>
                <a:latin typeface="Segoe UI"/>
                <a:cs typeface="Segoe UI"/>
              </a:rPr>
              <a:t>-</a:t>
            </a:r>
            <a:r>
              <a:rPr spc="10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dirty="0">
                <a:solidFill>
                  <a:srgbClr val="FF0000"/>
                </a:solidFill>
                <a:latin typeface="Segoe UI"/>
                <a:cs typeface="Segoe UI"/>
              </a:rPr>
              <a:t>Sept.</a:t>
            </a:r>
            <a:r>
              <a:rPr spc="-5" dirty="0">
                <a:solidFill>
                  <a:srgbClr val="FF0000"/>
                </a:solidFill>
                <a:latin typeface="Segoe UI"/>
                <a:cs typeface="Segoe UI"/>
              </a:rPr>
              <a:t> </a:t>
            </a:r>
            <a:r>
              <a:rPr dirty="0">
                <a:solidFill>
                  <a:srgbClr val="FF0000"/>
                </a:solidFill>
                <a:latin typeface="Segoe UI"/>
                <a:cs typeface="Segoe UI"/>
              </a:rPr>
              <a:t>1 </a:t>
            </a:r>
            <a:r>
              <a:rPr dirty="0">
                <a:solidFill>
                  <a:srgbClr val="001F5F"/>
                </a:solidFill>
                <a:latin typeface="Segoe UI"/>
                <a:cs typeface="Segoe UI"/>
              </a:rPr>
              <a:t>The</a:t>
            </a:r>
            <a:r>
              <a:rPr spc="10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owner</a:t>
            </a:r>
            <a:r>
              <a:rPr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deposited</a:t>
            </a:r>
            <a:r>
              <a:rPr spc="-10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L.E</a:t>
            </a:r>
            <a:r>
              <a:rPr spc="10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50000</a:t>
            </a:r>
            <a:r>
              <a:rPr dirty="0">
                <a:solidFill>
                  <a:srgbClr val="001F5F"/>
                </a:solidFill>
                <a:latin typeface="Segoe UI"/>
                <a:cs typeface="Segoe UI"/>
              </a:rPr>
              <a:t> in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 the</a:t>
            </a:r>
            <a:r>
              <a:rPr spc="10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10" dirty="0">
                <a:solidFill>
                  <a:srgbClr val="001F5F"/>
                </a:solidFill>
                <a:latin typeface="Segoe UI"/>
                <a:cs typeface="Segoe UI"/>
              </a:rPr>
              <a:t>bank</a:t>
            </a:r>
            <a:r>
              <a:rPr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account</a:t>
            </a:r>
            <a:r>
              <a:rPr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20" dirty="0">
                <a:solidFill>
                  <a:srgbClr val="001F5F"/>
                </a:solidFill>
                <a:latin typeface="Segoe UI"/>
                <a:cs typeface="Segoe UI"/>
              </a:rPr>
              <a:t>of</a:t>
            </a:r>
            <a:r>
              <a:rPr spc="10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the</a:t>
            </a:r>
            <a:r>
              <a:rPr spc="5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pc="-5" dirty="0">
                <a:solidFill>
                  <a:srgbClr val="001F5F"/>
                </a:solidFill>
                <a:latin typeface="Segoe UI"/>
                <a:cs typeface="Segoe UI"/>
              </a:rPr>
              <a:t>business.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08101" y="980186"/>
          <a:ext cx="5274944" cy="56598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23241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541">
                <a:tc rowSpan="2"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76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ts val="1725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598805">
                        <a:lnSpc>
                          <a:spcPts val="1975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841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03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3144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43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76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41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144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37686" y="377697"/>
            <a:ext cx="665225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0000"/>
                </a:solidFill>
              </a:rPr>
              <a:t>Sept.</a:t>
            </a:r>
            <a:r>
              <a:rPr sz="2400" spc="5" dirty="0">
                <a:solidFill>
                  <a:srgbClr val="FF0000"/>
                </a:solidFill>
              </a:rPr>
              <a:t> </a:t>
            </a:r>
            <a:r>
              <a:rPr sz="2400" spc="-5" dirty="0">
                <a:solidFill>
                  <a:srgbClr val="FF0000"/>
                </a:solidFill>
              </a:rPr>
              <a:t>4</a:t>
            </a:r>
            <a:r>
              <a:rPr sz="2400" dirty="0">
                <a:solidFill>
                  <a:srgbClr val="FF0000"/>
                </a:solidFill>
              </a:rPr>
              <a:t> </a:t>
            </a:r>
            <a:r>
              <a:rPr sz="2400" spc="-5" dirty="0">
                <a:solidFill>
                  <a:srgbClr val="001F5F"/>
                </a:solidFill>
              </a:rPr>
              <a:t>Purchased </a:t>
            </a:r>
            <a:r>
              <a:rPr sz="2400" spc="-5" dirty="0">
                <a:solidFill>
                  <a:srgbClr val="FF0000"/>
                </a:solidFill>
              </a:rPr>
              <a:t>supplies</a:t>
            </a:r>
            <a:r>
              <a:rPr sz="2400" spc="10" dirty="0">
                <a:solidFill>
                  <a:srgbClr val="FF0000"/>
                </a:solidFill>
              </a:rPr>
              <a:t> </a:t>
            </a:r>
            <a:r>
              <a:rPr sz="2400" dirty="0">
                <a:solidFill>
                  <a:srgbClr val="001F5F"/>
                </a:solidFill>
              </a:rPr>
              <a:t>for L.E</a:t>
            </a:r>
            <a:r>
              <a:rPr sz="2400" spc="5" dirty="0">
                <a:solidFill>
                  <a:srgbClr val="001F5F"/>
                </a:solidFill>
              </a:rPr>
              <a:t> </a:t>
            </a:r>
            <a:r>
              <a:rPr sz="2400" spc="-5" dirty="0">
                <a:solidFill>
                  <a:srgbClr val="001F5F"/>
                </a:solidFill>
              </a:rPr>
              <a:t>3000</a:t>
            </a:r>
            <a:r>
              <a:rPr sz="2400" dirty="0">
                <a:solidFill>
                  <a:srgbClr val="001F5F"/>
                </a:solidFill>
              </a:rPr>
              <a:t> </a:t>
            </a:r>
            <a:r>
              <a:rPr sz="2400" spc="-5" dirty="0">
                <a:solidFill>
                  <a:srgbClr val="FF0000"/>
                </a:solidFill>
              </a:rPr>
              <a:t>cash</a:t>
            </a:r>
            <a:r>
              <a:rPr b="0" spc="-5" dirty="0">
                <a:solidFill>
                  <a:srgbClr val="001F5F"/>
                </a:solidFill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91756" y="895730"/>
          <a:ext cx="5274307" cy="5659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996">
                <a:tc rowSpan="3">
                  <a:txBody>
                    <a:bodyPr/>
                    <a:lstStyle/>
                    <a:p>
                      <a:pPr marL="144145">
                        <a:lnSpc>
                          <a:spcPts val="202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28270">
                        <a:lnSpc>
                          <a:spcPts val="2135"/>
                        </a:lnSpc>
                        <a:spcBef>
                          <a:spcPts val="1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15315">
                        <a:lnSpc>
                          <a:spcPts val="2135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7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53670">
                        <a:lnSpc>
                          <a:spcPts val="155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58445">
                        <a:lnSpc>
                          <a:spcPct val="100000"/>
                        </a:lnSpc>
                        <a:spcBef>
                          <a:spcPts val="149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  <a:spcBef>
                          <a:spcPts val="17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66700">
                        <a:lnSpc>
                          <a:spcPct val="100000"/>
                        </a:lnSpc>
                        <a:spcBef>
                          <a:spcPts val="145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2159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22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29615">
                        <a:lnSpc>
                          <a:spcPts val="2100"/>
                        </a:lnSpc>
                        <a:spcBef>
                          <a:spcPts val="29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95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159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681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159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9236" y="366776"/>
            <a:ext cx="76657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-</a:t>
            </a:r>
            <a:r>
              <a:rPr sz="2400" b="0" spc="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Sept.</a:t>
            </a:r>
            <a:r>
              <a:rPr sz="2400" b="0"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0000"/>
                </a:solidFill>
                <a:latin typeface="Segoe UI"/>
                <a:cs typeface="Segoe UI"/>
              </a:rPr>
              <a:t>7</a:t>
            </a:r>
            <a:r>
              <a:rPr sz="2400" spc="10" dirty="0">
                <a:solidFill>
                  <a:srgbClr val="FF0000"/>
                </a:solidFill>
                <a:latin typeface="Segoe UI"/>
                <a:cs typeface="Segoe UI"/>
              </a:rPr>
              <a:t> 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Purchased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equipment</a:t>
            </a:r>
            <a:r>
              <a:rPr sz="2400" b="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on</a:t>
            </a:r>
            <a:r>
              <a:rPr sz="2400" b="0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account</a:t>
            </a:r>
            <a:r>
              <a:rPr sz="2400" b="0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for</a:t>
            </a:r>
            <a:r>
              <a:rPr sz="2400" b="0" spc="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L.E</a:t>
            </a:r>
            <a:r>
              <a:rPr sz="2400" b="0" spc="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Segoe UI"/>
                <a:cs typeface="Segoe UI"/>
              </a:rPr>
              <a:t>8000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69188" y="937005"/>
          <a:ext cx="5274307" cy="5659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721">
                <a:tc rowSpan="4">
                  <a:txBody>
                    <a:bodyPr/>
                    <a:lstStyle/>
                    <a:p>
                      <a:pPr marL="166370">
                        <a:lnSpc>
                          <a:spcPts val="1695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Sept.4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124460"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51130">
                        <a:lnSpc>
                          <a:spcPts val="191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37540">
                        <a:lnSpc>
                          <a:spcPts val="2135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7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800">
                        <a:latin typeface="Times New Roman"/>
                        <a:cs typeface="Times New Roman"/>
                      </a:endParaRPr>
                    </a:p>
                    <a:p>
                      <a:pPr marL="2692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 marL="2692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016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230504">
                        <a:lnSpc>
                          <a:spcPct val="100000"/>
                        </a:lnSpc>
                        <a:spcBef>
                          <a:spcPts val="137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77495">
                        <a:lnSpc>
                          <a:spcPct val="100000"/>
                        </a:lnSpc>
                        <a:spcBef>
                          <a:spcPts val="145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2774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7462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22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51840">
                        <a:lnSpc>
                          <a:spcPts val="2100"/>
                        </a:lnSpc>
                        <a:spcBef>
                          <a:spcPts val="29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95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7462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314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289560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318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7462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3489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7462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51530" y="435355"/>
            <a:ext cx="57816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-</a:t>
            </a:r>
            <a:r>
              <a:rPr sz="2400" b="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Sept.</a:t>
            </a:r>
            <a:r>
              <a:rPr sz="2400" b="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95" dirty="0">
                <a:solidFill>
                  <a:srgbClr val="001F5F"/>
                </a:solidFill>
                <a:latin typeface="Arial MT"/>
                <a:cs typeface="Arial MT"/>
              </a:rPr>
              <a:t>11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 Paid</a:t>
            </a:r>
            <a:r>
              <a:rPr sz="2400" b="0" spc="-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salaries</a:t>
            </a:r>
            <a:r>
              <a:rPr sz="2400" b="0"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for L.E 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6000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Cash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69188" y="1014857"/>
          <a:ext cx="5274307" cy="56598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435">
                <a:tc rowSpan="5">
                  <a:txBody>
                    <a:bodyPr/>
                    <a:lstStyle/>
                    <a:p>
                      <a:pPr marL="166370">
                        <a:lnSpc>
                          <a:spcPts val="1085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166370">
                        <a:lnSpc>
                          <a:spcPts val="2039"/>
                        </a:lnSpc>
                        <a:spcBef>
                          <a:spcPts val="434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91440">
                        <a:lnSpc>
                          <a:spcPts val="2039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Sept.4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124460"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Sept.7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  <a:spcBef>
                          <a:spcPts val="1415"/>
                        </a:spcBef>
                      </a:pPr>
                      <a:r>
                        <a:rPr sz="18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54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37540">
                        <a:lnSpc>
                          <a:spcPts val="1764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7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93345">
                        <a:lnSpc>
                          <a:spcPts val="1864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692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2692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8956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230504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50">
                        <a:latin typeface="Times New Roman"/>
                        <a:cs typeface="Times New Roman"/>
                      </a:endParaRPr>
                    </a:p>
                    <a:p>
                      <a:pPr marL="2774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774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9781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971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22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51840">
                        <a:lnSpc>
                          <a:spcPts val="2095"/>
                        </a:lnSpc>
                        <a:spcBef>
                          <a:spcPts val="3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17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71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14325" marR="72390" indent="-216535">
                        <a:lnSpc>
                          <a:spcPct val="110200"/>
                        </a:lnSpc>
                        <a:spcBef>
                          <a:spcPts val="42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 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71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88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440690" marR="372110" indent="-322580">
                        <a:lnSpc>
                          <a:spcPct val="1129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800" b="1" spc="-5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71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297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71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27275" y="424941"/>
            <a:ext cx="829373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1F5F"/>
                </a:solidFill>
              </a:rPr>
              <a:t>- </a:t>
            </a:r>
            <a:r>
              <a:rPr dirty="0">
                <a:solidFill>
                  <a:srgbClr val="FF0000"/>
                </a:solidFill>
              </a:rPr>
              <a:t>Sept.</a:t>
            </a:r>
            <a:r>
              <a:rPr spc="-5"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15 </a:t>
            </a:r>
            <a:r>
              <a:rPr dirty="0">
                <a:solidFill>
                  <a:srgbClr val="001F5F"/>
                </a:solidFill>
              </a:rPr>
              <a:t>Performed</a:t>
            </a:r>
            <a:r>
              <a:rPr spc="-5" dirty="0">
                <a:solidFill>
                  <a:srgbClr val="001F5F"/>
                </a:solidFill>
              </a:rPr>
              <a:t> </a:t>
            </a:r>
            <a:r>
              <a:rPr spc="-5" dirty="0">
                <a:solidFill>
                  <a:srgbClr val="FF0000"/>
                </a:solidFill>
              </a:rPr>
              <a:t>services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for</a:t>
            </a:r>
            <a:r>
              <a:rPr spc="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customer</a:t>
            </a:r>
            <a:r>
              <a:rPr spc="-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for L.E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2,500 </a:t>
            </a:r>
            <a:r>
              <a:rPr dirty="0">
                <a:solidFill>
                  <a:srgbClr val="FF0000"/>
                </a:solidFill>
              </a:rPr>
              <a:t>on</a:t>
            </a:r>
            <a:r>
              <a:rPr spc="5"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account</a:t>
            </a:r>
            <a:r>
              <a:rPr dirty="0">
                <a:solidFill>
                  <a:srgbClr val="001F5F"/>
                </a:solidFill>
              </a:rPr>
              <a:t>.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02767" y="944499"/>
          <a:ext cx="5274944" cy="56598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4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793">
                <a:tc rowSpan="6">
                  <a:txBody>
                    <a:bodyPr/>
                    <a:lstStyle/>
                    <a:p>
                      <a:pPr marL="132715">
                        <a:lnSpc>
                          <a:spcPts val="1635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Sept.4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111760" marR="33655" indent="-20955">
                        <a:lnSpc>
                          <a:spcPts val="5920"/>
                        </a:lnSpc>
                        <a:spcBef>
                          <a:spcPts val="60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Sept.7 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S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pt.</a:t>
                      </a:r>
                      <a:r>
                        <a:rPr sz="1800" spc="-1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530"/>
                        </a:spcBef>
                      </a:pP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17475">
                        <a:lnSpc>
                          <a:spcPts val="185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03885">
                        <a:lnSpc>
                          <a:spcPts val="2010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134620">
                        <a:lnSpc>
                          <a:spcPts val="1905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23558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23558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55904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2184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  <a:spcBef>
                          <a:spcPts val="132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50">
                        <a:latin typeface="Times New Roman"/>
                        <a:cs typeface="Times New Roman"/>
                      </a:endParaRPr>
                    </a:p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2330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676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22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18185">
                        <a:lnSpc>
                          <a:spcPts val="2095"/>
                        </a:lnSpc>
                        <a:spcBef>
                          <a:spcPts val="3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17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6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231140" marR="159385" indent="-167005">
                        <a:lnSpc>
                          <a:spcPct val="103400"/>
                        </a:lnSpc>
                        <a:spcBef>
                          <a:spcPts val="59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 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7493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6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112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407034" marR="406400" indent="-322580">
                        <a:lnSpc>
                          <a:spcPts val="244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800" b="1" spc="-5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6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50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95605" marR="54610" indent="-322580">
                        <a:lnSpc>
                          <a:spcPct val="104400"/>
                        </a:lnSpc>
                        <a:spcBef>
                          <a:spcPts val="465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sz="1800" b="1" spc="2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90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6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388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764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81294" y="1262633"/>
            <a:ext cx="6081395" cy="126047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800" spc="10" dirty="0">
                <a:solidFill>
                  <a:srgbClr val="FF0000"/>
                </a:solidFill>
                <a:latin typeface="Arial MT"/>
                <a:cs typeface="Arial MT"/>
              </a:rPr>
              <a:t>-</a:t>
            </a:r>
            <a:r>
              <a:rPr sz="1800" b="1" spc="10" dirty="0">
                <a:solidFill>
                  <a:srgbClr val="FF0000"/>
                </a:solidFill>
                <a:latin typeface="Arial"/>
                <a:cs typeface="Arial"/>
              </a:rPr>
              <a:t>Sept.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 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Received</a:t>
            </a:r>
            <a:r>
              <a:rPr sz="1800" b="1" spc="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bill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from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ElAhram</a:t>
            </a:r>
            <a:r>
              <a:rPr sz="1800" b="1" spc="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for the</a:t>
            </a:r>
            <a:r>
              <a:rPr sz="18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advertising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5"/>
              </a:spcBef>
            </a:pPr>
            <a:r>
              <a:rPr sz="1800" spc="30" dirty="0">
                <a:solidFill>
                  <a:srgbClr val="001F5F"/>
                </a:solidFill>
                <a:latin typeface="Arial MT"/>
                <a:cs typeface="Arial MT"/>
              </a:rPr>
              <a:t>-</a:t>
            </a:r>
            <a:r>
              <a:rPr sz="1800" b="1" spc="30" dirty="0">
                <a:solidFill>
                  <a:srgbClr val="001F5F"/>
                </a:solidFill>
                <a:latin typeface="Arial"/>
                <a:cs typeface="Arial"/>
              </a:rPr>
              <a:t>of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sz="18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opening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of</a:t>
            </a:r>
            <a:r>
              <a:rPr sz="18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-</a:t>
            </a:r>
            <a:r>
              <a:rPr sz="1800" spc="8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company</a:t>
            </a:r>
            <a:r>
              <a:rPr sz="18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for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L.E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500.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07974" y="827024"/>
          <a:ext cx="5274944" cy="565982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4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62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0268">
                <a:tc rowSpan="7"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Sept.1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Sept.4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26670" indent="59055"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Sept.7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78740" indent="32384" algn="just">
                        <a:lnSpc>
                          <a:spcPct val="224200"/>
                        </a:lnSpc>
                        <a:spcBef>
                          <a:spcPts val="107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pt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800" b="1" spc="-10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11 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Sept.15 </a:t>
                      </a:r>
                      <a:r>
                        <a:rPr sz="1800" b="1" spc="-49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Sept.20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12395">
                        <a:lnSpc>
                          <a:spcPts val="2135"/>
                        </a:lnSpc>
                        <a:spcBef>
                          <a:spcPts val="64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598805">
                        <a:lnSpc>
                          <a:spcPts val="2010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30504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230504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5082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22796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7876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9113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50">
                        <a:latin typeface="Times New Roman"/>
                        <a:cs typeface="Times New Roman"/>
                      </a:endParaRPr>
                    </a:p>
                    <a:p>
                      <a:pPr marL="2381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3812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59079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  <a:p>
                      <a:pPr marL="29337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22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13105">
                        <a:lnSpc>
                          <a:spcPts val="2095"/>
                        </a:lnSpc>
                        <a:spcBef>
                          <a:spcPts val="3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17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286385" marR="103505" indent="-227965">
                        <a:lnSpc>
                          <a:spcPct val="108700"/>
                        </a:lnSpc>
                        <a:spcBef>
                          <a:spcPts val="45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 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778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112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401955" marR="410845" indent="-322580">
                        <a:lnSpc>
                          <a:spcPts val="244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800" b="1" spc="-5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22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06070" marR="71755" indent="-250190">
                        <a:lnSpc>
                          <a:spcPct val="107200"/>
                        </a:lnSpc>
                        <a:spcBef>
                          <a:spcPts val="370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sz="1800" b="1" spc="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312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249554" marR="140335" indent="-181610">
                        <a:lnSpc>
                          <a:spcPts val="2140"/>
                        </a:lnSpc>
                        <a:spcBef>
                          <a:spcPts val="680"/>
                        </a:spcBef>
                      </a:pPr>
                      <a:r>
                        <a:rPr sz="1800" b="1" spc="-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Adv.</a:t>
                      </a:r>
                      <a:r>
                        <a:rPr sz="1800" b="1" spc="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636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1955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2069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42386" y="442340"/>
            <a:ext cx="81819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5" dirty="0">
                <a:solidFill>
                  <a:srgbClr val="FF0000"/>
                </a:solidFill>
                <a:latin typeface="Arial MT"/>
                <a:cs typeface="Arial MT"/>
              </a:rPr>
              <a:t>-</a:t>
            </a:r>
            <a:r>
              <a:rPr spc="5" dirty="0">
                <a:solidFill>
                  <a:srgbClr val="FF0000"/>
                </a:solidFill>
              </a:rPr>
              <a:t>Sept.</a:t>
            </a:r>
            <a:r>
              <a:rPr spc="-10"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22 </a:t>
            </a:r>
            <a:r>
              <a:rPr spc="-5" dirty="0">
                <a:solidFill>
                  <a:srgbClr val="001F5F"/>
                </a:solidFill>
              </a:rPr>
              <a:t>Received</a:t>
            </a:r>
            <a:r>
              <a:rPr spc="5" dirty="0">
                <a:solidFill>
                  <a:srgbClr val="001F5F"/>
                </a:solidFill>
              </a:rPr>
              <a:t> </a:t>
            </a:r>
            <a:r>
              <a:rPr spc="-5" dirty="0">
                <a:solidFill>
                  <a:srgbClr val="001F5F"/>
                </a:solidFill>
              </a:rPr>
              <a:t>L.E</a:t>
            </a:r>
            <a:r>
              <a:rPr dirty="0">
                <a:solidFill>
                  <a:srgbClr val="001F5F"/>
                </a:solidFill>
              </a:rPr>
              <a:t> 1000 </a:t>
            </a:r>
            <a:r>
              <a:rPr dirty="0">
                <a:solidFill>
                  <a:srgbClr val="FF0000"/>
                </a:solidFill>
              </a:rPr>
              <a:t>cash</a:t>
            </a:r>
            <a:r>
              <a:rPr spc="-5"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from</a:t>
            </a:r>
            <a:r>
              <a:rPr spc="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customers</a:t>
            </a:r>
            <a:r>
              <a:rPr spc="5" dirty="0">
                <a:solidFill>
                  <a:srgbClr val="001F5F"/>
                </a:solidFill>
              </a:rPr>
              <a:t> </a:t>
            </a:r>
            <a:r>
              <a:rPr spc="-5" dirty="0">
                <a:solidFill>
                  <a:srgbClr val="001F5F"/>
                </a:solidFill>
              </a:rPr>
              <a:t>billed</a:t>
            </a:r>
            <a:r>
              <a:rPr spc="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on</a:t>
            </a:r>
            <a:r>
              <a:rPr spc="-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Sept.15.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99491" y="921003"/>
          <a:ext cx="5274307" cy="5659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288">
                <a:tc rowSpan="8">
                  <a:txBody>
                    <a:bodyPr/>
                    <a:lstStyle/>
                    <a:p>
                      <a:pPr marL="135890">
                        <a:lnSpc>
                          <a:spcPts val="182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09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Sept.4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114935" indent="-20955"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Sept.7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8255" marR="20320" indent="106680" algn="just">
                        <a:lnSpc>
                          <a:spcPct val="235400"/>
                        </a:lnSpc>
                        <a:spcBef>
                          <a:spcPts val="83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pt.</a:t>
                      </a:r>
                      <a:r>
                        <a:rPr sz="1800" spc="-1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11 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Sept.15 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Sept.20 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Sept.22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ts val="2035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07695">
                        <a:lnSpc>
                          <a:spcPts val="2010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7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146050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2393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2393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5971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24828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28765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200025">
                        <a:lnSpc>
                          <a:spcPct val="100000"/>
                        </a:lnSpc>
                        <a:spcBef>
                          <a:spcPts val="150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50">
                        <a:latin typeface="Times New Roman"/>
                        <a:cs typeface="Times New Roman"/>
                      </a:endParaRPr>
                    </a:p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673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2565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30162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20955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1000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22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21995">
                        <a:lnSpc>
                          <a:spcPts val="2095"/>
                        </a:lnSpc>
                        <a:spcBef>
                          <a:spcPts val="3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17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89890" indent="-322580">
                        <a:lnSpc>
                          <a:spcPct val="109100"/>
                        </a:lnSpc>
                        <a:spcBef>
                          <a:spcPts val="44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 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651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88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410209" marR="401955" indent="-322580">
                        <a:lnSpc>
                          <a:spcPct val="1129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800" b="1" spc="-5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50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99415" marR="51435" indent="-322580">
                        <a:lnSpc>
                          <a:spcPct val="112900"/>
                        </a:lnSpc>
                        <a:spcBef>
                          <a:spcPts val="90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sz="1800" b="1" spc="2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43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13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243204" marR="147320" indent="-166370">
                        <a:lnSpc>
                          <a:spcPts val="2060"/>
                        </a:lnSpc>
                        <a:spcBef>
                          <a:spcPts val="860"/>
                        </a:spcBef>
                      </a:pPr>
                      <a:r>
                        <a:rPr sz="1800" b="1" spc="-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Adv.</a:t>
                      </a:r>
                      <a:r>
                        <a:rPr sz="1800" b="1" spc="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092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417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ts val="2070"/>
                        </a:lnSpc>
                        <a:spcBef>
                          <a:spcPts val="690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0485">
                        <a:lnSpc>
                          <a:spcPts val="1975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763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6429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11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31338" y="393953"/>
            <a:ext cx="800798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-Sept.</a:t>
            </a:r>
            <a:r>
              <a:rPr sz="2400" b="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25</a:t>
            </a:r>
            <a:r>
              <a:rPr sz="2400" b="0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withdrew</a:t>
            </a:r>
            <a:r>
              <a:rPr sz="2400" b="0"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L.E</a:t>
            </a:r>
            <a:r>
              <a:rPr sz="2400" b="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800</a:t>
            </a:r>
            <a:r>
              <a:rPr sz="2400" b="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MT"/>
                <a:cs typeface="Arial MT"/>
              </a:rPr>
              <a:t>cash</a:t>
            </a:r>
            <a:r>
              <a:rPr sz="2400" b="0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for</a:t>
            </a:r>
            <a:r>
              <a:rPr sz="2400" b="0" spc="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personal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5" dirty="0">
                <a:solidFill>
                  <a:srgbClr val="001F5F"/>
                </a:solidFill>
                <a:latin typeface="Arial MT"/>
                <a:cs typeface="Arial MT"/>
              </a:rPr>
              <a:t>use</a:t>
            </a:r>
            <a:r>
              <a:rPr sz="2400" b="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001F5F"/>
                </a:solidFill>
                <a:latin typeface="Arial MT"/>
                <a:cs typeface="Arial MT"/>
              </a:rPr>
              <a:t>of</a:t>
            </a:r>
            <a:r>
              <a:rPr sz="2400" b="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400" b="0" spc="-25" dirty="0">
                <a:solidFill>
                  <a:srgbClr val="001F5F"/>
                </a:solidFill>
                <a:latin typeface="Arial MT"/>
                <a:cs typeface="Arial MT"/>
              </a:rPr>
              <a:t>owner.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05930" y="865886"/>
          <a:ext cx="5274944" cy="56599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62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110">
                <a:tc rowSpan="9">
                  <a:txBody>
                    <a:bodyPr/>
                    <a:lstStyle/>
                    <a:p>
                      <a:pPr marL="129539">
                        <a:lnSpc>
                          <a:spcPts val="161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129539">
                        <a:lnSpc>
                          <a:spcPts val="2039"/>
                        </a:lnSpc>
                        <a:spcBef>
                          <a:spcPts val="43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54610">
                        <a:lnSpc>
                          <a:spcPts val="2039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Sept.4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108585" indent="-20955">
                        <a:lnSpc>
                          <a:spcPct val="10000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Sept.7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28575" marR="26670" indent="79375" algn="just">
                        <a:lnSpc>
                          <a:spcPct val="224100"/>
                        </a:lnSpc>
                        <a:spcBef>
                          <a:spcPts val="1080"/>
                        </a:spcBef>
                      </a:pPr>
                      <a:r>
                        <a:rPr sz="18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Sept.11 </a:t>
                      </a:r>
                      <a:r>
                        <a:rPr sz="1800" spc="-49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Sept.15 </a:t>
                      </a:r>
                      <a:r>
                        <a:rPr sz="1800" spc="-49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Sept.20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1905">
                        <a:lnSpc>
                          <a:spcPct val="10000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Sept.22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54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Sept.25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ts val="182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00710">
                        <a:lnSpc>
                          <a:spcPts val="2010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89535">
                        <a:lnSpc>
                          <a:spcPts val="2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550">
                        <a:latin typeface="Times New Roman"/>
                        <a:cs typeface="Times New Roman"/>
                      </a:endParaRPr>
                    </a:p>
                    <a:p>
                      <a:pPr marL="23241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23241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4193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1885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7813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193675">
                        <a:lnSpc>
                          <a:spcPct val="100000"/>
                        </a:lnSpc>
                        <a:spcBef>
                          <a:spcPts val="129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4066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4066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609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501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20320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921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31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28270">
                        <a:lnSpc>
                          <a:spcPts val="2075"/>
                        </a:lnSpc>
                        <a:spcBef>
                          <a:spcPts val="71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15010">
                        <a:lnSpc>
                          <a:spcPts val="2014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80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274320" marR="116205" indent="-213360">
                        <a:lnSpc>
                          <a:spcPct val="108700"/>
                        </a:lnSpc>
                        <a:spcBef>
                          <a:spcPts val="45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 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715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636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03860">
                        <a:lnSpc>
                          <a:spcPts val="2065"/>
                        </a:lnSpc>
                        <a:spcBef>
                          <a:spcPts val="28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45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92430" marR="57785" indent="-32258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sz="1800" b="1" spc="2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13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ts val="2110"/>
                        </a:lnSpc>
                        <a:spcBef>
                          <a:spcPts val="715"/>
                        </a:spcBef>
                      </a:pPr>
                      <a:r>
                        <a:rPr sz="1800" b="1" spc="-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Adv.</a:t>
                      </a:r>
                      <a:r>
                        <a:rPr sz="1800" b="1" spc="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203200">
                        <a:lnSpc>
                          <a:spcPts val="2110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80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655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ts val="2075"/>
                        </a:lnSpc>
                        <a:spcBef>
                          <a:spcPts val="695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7945">
                        <a:lnSpc>
                          <a:spcPts val="1905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82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655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R="1175385" algn="ctr">
                        <a:lnSpc>
                          <a:spcPts val="2070"/>
                        </a:lnSpc>
                        <a:spcBef>
                          <a:spcPts val="63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Drawings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240029" algn="ctr">
                        <a:lnSpc>
                          <a:spcPts val="1975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001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714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44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93694" y="423163"/>
            <a:ext cx="723836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-</a:t>
            </a:r>
            <a:r>
              <a:rPr sz="2000" spc="2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Sept.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30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 Paid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L.E</a:t>
            </a:r>
            <a:r>
              <a:rPr sz="20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1500 for September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rent</a:t>
            </a:r>
            <a:r>
              <a:rPr sz="20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for office</a:t>
            </a:r>
            <a:r>
              <a:rPr sz="20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space.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07619" y="875538"/>
          <a:ext cx="5274307" cy="59393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9254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Date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521334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Account</a:t>
                      </a:r>
                      <a:r>
                        <a:rPr sz="1600" b="1" spc="-5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titles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10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Debit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Credit</a:t>
                      </a:r>
                      <a:endParaRPr sz="1600">
                        <a:latin typeface="Segoe UI"/>
                        <a:cs typeface="Segoe UI"/>
                      </a:endParaRPr>
                    </a:p>
                  </a:txBody>
                  <a:tcPr marL="0" marR="0" marT="7112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043">
                <a:tc rowSpan="7">
                  <a:txBody>
                    <a:bodyPr/>
                    <a:lstStyle/>
                    <a:p>
                      <a:pPr marL="128270">
                        <a:lnSpc>
                          <a:spcPts val="139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128270">
                        <a:lnSpc>
                          <a:spcPts val="2039"/>
                        </a:lnSpc>
                        <a:spcBef>
                          <a:spcPts val="43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52705">
                        <a:lnSpc>
                          <a:spcPts val="2039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Sept.4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106680" indent="-20955">
                        <a:lnSpc>
                          <a:spcPct val="10000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Sept.7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 marL="26670" marR="28575" indent="79375" algn="just">
                        <a:lnSpc>
                          <a:spcPct val="224100"/>
                        </a:lnSpc>
                        <a:spcBef>
                          <a:spcPts val="108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pt.</a:t>
                      </a:r>
                      <a:r>
                        <a:rPr sz="1800" spc="-1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11 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Sept.15 </a:t>
                      </a:r>
                      <a:r>
                        <a:rPr sz="1800" spc="-49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Sept.20</a:t>
                      </a:r>
                      <a:endParaRPr sz="18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Sept.22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12395">
                        <a:lnSpc>
                          <a:spcPts val="16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599440">
                        <a:lnSpc>
                          <a:spcPts val="2010"/>
                        </a:lnSpc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130175">
                        <a:lnSpc>
                          <a:spcPts val="2035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5146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40029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27940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18732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 marL="217804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19939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1500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191770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850">
                        <a:latin typeface="Times New Roman"/>
                        <a:cs typeface="Times New Roman"/>
                      </a:endParaRPr>
                    </a:p>
                    <a:p>
                      <a:pPr marL="23876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3000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3876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59079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6000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marL="24828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2500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 marL="293370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2012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1000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 marL="290195">
                        <a:lnSpc>
                          <a:spcPct val="100000"/>
                        </a:lnSpc>
                        <a:spcBef>
                          <a:spcPts val="182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</a:t>
                      </a:r>
                      <a:endParaRPr sz="1800">
                        <a:latin typeface="Segoe UI"/>
                        <a:cs typeface="Segoe UI"/>
                      </a:endParaRPr>
                    </a:p>
                    <a:p>
                      <a:pPr marL="224790">
                        <a:lnSpc>
                          <a:spcPct val="100000"/>
                        </a:lnSpc>
                        <a:spcBef>
                          <a:spcPts val="215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1500</a:t>
                      </a:r>
                      <a:endParaRPr sz="1800">
                        <a:latin typeface="Segoe UI"/>
                        <a:cs typeface="Segoe UI"/>
                      </a:endParaRPr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31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ts val="2075"/>
                        </a:lnSpc>
                        <a:spcBef>
                          <a:spcPts val="71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13740">
                        <a:lnSpc>
                          <a:spcPts val="2014"/>
                        </a:lnSpc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080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81635" marR="4445" indent="-322580">
                        <a:lnSpc>
                          <a:spcPct val="109100"/>
                        </a:lnSpc>
                        <a:spcBef>
                          <a:spcPts val="44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 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588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636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01955">
                        <a:lnSpc>
                          <a:spcPts val="2065"/>
                        </a:lnSpc>
                        <a:spcBef>
                          <a:spcPts val="28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45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91160" marR="59055" indent="-32258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 </a:t>
                      </a:r>
                      <a:r>
                        <a:rPr sz="1800" b="1" spc="-484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sz="1800" b="1" spc="2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13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391160" indent="-322580">
                        <a:lnSpc>
                          <a:spcPct val="112900"/>
                        </a:lnSpc>
                        <a:spcBef>
                          <a:spcPts val="414"/>
                        </a:spcBef>
                      </a:pPr>
                      <a:r>
                        <a:rPr sz="1800" b="1" spc="-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Adv.</a:t>
                      </a:r>
                      <a:r>
                        <a:rPr sz="1800" b="1" spc="5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655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2060"/>
                        </a:lnSpc>
                        <a:spcBef>
                          <a:spcPts val="695"/>
                        </a:spcBef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112395">
                        <a:lnSpc>
                          <a:spcPts val="1914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800" b="1" spc="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826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53975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6552">
                <a:tc>
                  <a:txBody>
                    <a:bodyPr/>
                    <a:lstStyle/>
                    <a:p>
                      <a:pPr marR="64135" algn="ct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Sept.25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509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R="1178560" algn="ctr">
                        <a:lnSpc>
                          <a:spcPts val="2070"/>
                        </a:lnSpc>
                        <a:spcBef>
                          <a:spcPts val="630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Drawings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242570" algn="ctr">
                        <a:lnSpc>
                          <a:spcPts val="1975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001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76252">
                <a:tc>
                  <a:txBody>
                    <a:bodyPr/>
                    <a:lstStyle/>
                    <a:p>
                      <a:pPr marR="38100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Sept.30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>
                  <a:txBody>
                    <a:bodyPr/>
                    <a:lstStyle/>
                    <a:p>
                      <a:pPr marR="727075" algn="ctr">
                        <a:lnSpc>
                          <a:spcPts val="1930"/>
                        </a:lnSpc>
                        <a:spcBef>
                          <a:spcPts val="27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195580" algn="ctr">
                        <a:lnSpc>
                          <a:spcPts val="1930"/>
                        </a:lnSpc>
                      </a:pP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5890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3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72706" y="724534"/>
            <a:ext cx="5351145" cy="6015990"/>
            <a:chOff x="372706" y="724534"/>
            <a:chExt cx="5351145" cy="6015990"/>
          </a:xfrm>
        </p:grpSpPr>
        <p:sp>
          <p:nvSpPr>
            <p:cNvPr id="3" name="object 3"/>
            <p:cNvSpPr/>
            <p:nvPr/>
          </p:nvSpPr>
          <p:spPr>
            <a:xfrm>
              <a:off x="410806" y="762736"/>
              <a:ext cx="5274945" cy="389255"/>
            </a:xfrm>
            <a:custGeom>
              <a:avLst/>
              <a:gdLst/>
              <a:ahLst/>
              <a:cxnLst/>
              <a:rect l="l" t="t" r="r" b="b"/>
              <a:pathLst>
                <a:path w="5274945" h="389255">
                  <a:moveTo>
                    <a:pt x="3258464" y="0"/>
                  </a:moveTo>
                  <a:lnTo>
                    <a:pt x="906437" y="0"/>
                  </a:lnTo>
                  <a:lnTo>
                    <a:pt x="0" y="0"/>
                  </a:lnTo>
                  <a:lnTo>
                    <a:pt x="0" y="389153"/>
                  </a:lnTo>
                  <a:lnTo>
                    <a:pt x="906437" y="389153"/>
                  </a:lnTo>
                  <a:lnTo>
                    <a:pt x="3258464" y="389153"/>
                  </a:lnTo>
                  <a:lnTo>
                    <a:pt x="3258464" y="0"/>
                  </a:lnTo>
                  <a:close/>
                </a:path>
                <a:path w="5274945" h="389255">
                  <a:moveTo>
                    <a:pt x="4231487" y="0"/>
                  </a:moveTo>
                  <a:lnTo>
                    <a:pt x="3258477" y="0"/>
                  </a:lnTo>
                  <a:lnTo>
                    <a:pt x="3258477" y="389153"/>
                  </a:lnTo>
                  <a:lnTo>
                    <a:pt x="4231487" y="389153"/>
                  </a:lnTo>
                  <a:lnTo>
                    <a:pt x="4231487" y="0"/>
                  </a:lnTo>
                  <a:close/>
                </a:path>
                <a:path w="5274945" h="389255">
                  <a:moveTo>
                    <a:pt x="5274907" y="0"/>
                  </a:moveTo>
                  <a:lnTo>
                    <a:pt x="4231551" y="0"/>
                  </a:lnTo>
                  <a:lnTo>
                    <a:pt x="4231551" y="389153"/>
                  </a:lnTo>
                  <a:lnTo>
                    <a:pt x="5274907" y="389153"/>
                  </a:lnTo>
                  <a:lnTo>
                    <a:pt x="5274907" y="0"/>
                  </a:lnTo>
                  <a:close/>
                </a:path>
              </a:pathLst>
            </a:custGeom>
            <a:solidFill>
              <a:srgbClr val="FD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10806" y="1151902"/>
              <a:ext cx="5274945" cy="5550535"/>
            </a:xfrm>
            <a:custGeom>
              <a:avLst/>
              <a:gdLst/>
              <a:ahLst/>
              <a:cxnLst/>
              <a:rect l="l" t="t" r="r" b="b"/>
              <a:pathLst>
                <a:path w="5274945" h="5550534">
                  <a:moveTo>
                    <a:pt x="3258464" y="4541012"/>
                  </a:moveTo>
                  <a:lnTo>
                    <a:pt x="906437" y="4541012"/>
                  </a:lnTo>
                  <a:lnTo>
                    <a:pt x="0" y="4541012"/>
                  </a:lnTo>
                  <a:lnTo>
                    <a:pt x="0" y="5045570"/>
                  </a:lnTo>
                  <a:lnTo>
                    <a:pt x="0" y="5550128"/>
                  </a:lnTo>
                  <a:lnTo>
                    <a:pt x="906437" y="5550128"/>
                  </a:lnTo>
                  <a:lnTo>
                    <a:pt x="3258464" y="5550128"/>
                  </a:lnTo>
                  <a:lnTo>
                    <a:pt x="3258464" y="5045570"/>
                  </a:lnTo>
                  <a:lnTo>
                    <a:pt x="3258464" y="4541012"/>
                  </a:lnTo>
                  <a:close/>
                </a:path>
                <a:path w="5274945" h="5550534">
                  <a:moveTo>
                    <a:pt x="3258464" y="4036441"/>
                  </a:moveTo>
                  <a:lnTo>
                    <a:pt x="906437" y="4036441"/>
                  </a:lnTo>
                  <a:lnTo>
                    <a:pt x="0" y="4036441"/>
                  </a:lnTo>
                  <a:lnTo>
                    <a:pt x="0" y="4540999"/>
                  </a:lnTo>
                  <a:lnTo>
                    <a:pt x="906437" y="4540999"/>
                  </a:lnTo>
                  <a:lnTo>
                    <a:pt x="3258464" y="4540999"/>
                  </a:lnTo>
                  <a:lnTo>
                    <a:pt x="3258464" y="4036441"/>
                  </a:lnTo>
                  <a:close/>
                </a:path>
                <a:path w="5274945" h="5550534">
                  <a:moveTo>
                    <a:pt x="3258464" y="3531870"/>
                  </a:moveTo>
                  <a:lnTo>
                    <a:pt x="906437" y="3531870"/>
                  </a:lnTo>
                  <a:lnTo>
                    <a:pt x="0" y="3531870"/>
                  </a:lnTo>
                  <a:lnTo>
                    <a:pt x="0" y="4036428"/>
                  </a:lnTo>
                  <a:lnTo>
                    <a:pt x="906437" y="4036428"/>
                  </a:lnTo>
                  <a:lnTo>
                    <a:pt x="3258464" y="4036428"/>
                  </a:lnTo>
                  <a:lnTo>
                    <a:pt x="3258464" y="3531870"/>
                  </a:lnTo>
                  <a:close/>
                </a:path>
                <a:path w="5274945" h="5550534">
                  <a:moveTo>
                    <a:pt x="3258464" y="3027311"/>
                  </a:moveTo>
                  <a:lnTo>
                    <a:pt x="906437" y="3027311"/>
                  </a:lnTo>
                  <a:lnTo>
                    <a:pt x="0" y="3027311"/>
                  </a:lnTo>
                  <a:lnTo>
                    <a:pt x="0" y="3531857"/>
                  </a:lnTo>
                  <a:lnTo>
                    <a:pt x="906437" y="3531857"/>
                  </a:lnTo>
                  <a:lnTo>
                    <a:pt x="3258464" y="3531857"/>
                  </a:lnTo>
                  <a:lnTo>
                    <a:pt x="3258464" y="3027311"/>
                  </a:lnTo>
                  <a:close/>
                </a:path>
                <a:path w="5274945" h="5550534">
                  <a:moveTo>
                    <a:pt x="3258464" y="2522728"/>
                  </a:moveTo>
                  <a:lnTo>
                    <a:pt x="906437" y="2522728"/>
                  </a:lnTo>
                  <a:lnTo>
                    <a:pt x="0" y="2522728"/>
                  </a:lnTo>
                  <a:lnTo>
                    <a:pt x="0" y="3027286"/>
                  </a:lnTo>
                  <a:lnTo>
                    <a:pt x="906437" y="3027286"/>
                  </a:lnTo>
                  <a:lnTo>
                    <a:pt x="3258464" y="3027286"/>
                  </a:lnTo>
                  <a:lnTo>
                    <a:pt x="3258464" y="2522728"/>
                  </a:lnTo>
                  <a:close/>
                </a:path>
                <a:path w="5274945" h="5550534">
                  <a:moveTo>
                    <a:pt x="3258464" y="2018157"/>
                  </a:moveTo>
                  <a:lnTo>
                    <a:pt x="906437" y="2018157"/>
                  </a:lnTo>
                  <a:lnTo>
                    <a:pt x="0" y="2018157"/>
                  </a:lnTo>
                  <a:lnTo>
                    <a:pt x="0" y="2522715"/>
                  </a:lnTo>
                  <a:lnTo>
                    <a:pt x="906437" y="2522715"/>
                  </a:lnTo>
                  <a:lnTo>
                    <a:pt x="3258464" y="2522715"/>
                  </a:lnTo>
                  <a:lnTo>
                    <a:pt x="3258464" y="2018157"/>
                  </a:lnTo>
                  <a:close/>
                </a:path>
                <a:path w="5274945" h="5550534">
                  <a:moveTo>
                    <a:pt x="3258464" y="1513586"/>
                  </a:moveTo>
                  <a:lnTo>
                    <a:pt x="906437" y="1513586"/>
                  </a:lnTo>
                  <a:lnTo>
                    <a:pt x="0" y="1513586"/>
                  </a:lnTo>
                  <a:lnTo>
                    <a:pt x="0" y="2018144"/>
                  </a:lnTo>
                  <a:lnTo>
                    <a:pt x="906437" y="2018144"/>
                  </a:lnTo>
                  <a:lnTo>
                    <a:pt x="3258464" y="2018144"/>
                  </a:lnTo>
                  <a:lnTo>
                    <a:pt x="3258464" y="1513586"/>
                  </a:lnTo>
                  <a:close/>
                </a:path>
                <a:path w="5274945" h="5550534">
                  <a:moveTo>
                    <a:pt x="3258464" y="1009015"/>
                  </a:moveTo>
                  <a:lnTo>
                    <a:pt x="906437" y="1009015"/>
                  </a:lnTo>
                  <a:lnTo>
                    <a:pt x="0" y="1009015"/>
                  </a:lnTo>
                  <a:lnTo>
                    <a:pt x="0" y="1513573"/>
                  </a:lnTo>
                  <a:lnTo>
                    <a:pt x="906437" y="1513573"/>
                  </a:lnTo>
                  <a:lnTo>
                    <a:pt x="3258464" y="1513573"/>
                  </a:lnTo>
                  <a:lnTo>
                    <a:pt x="3258464" y="1009015"/>
                  </a:lnTo>
                  <a:close/>
                </a:path>
                <a:path w="5274945" h="5550534">
                  <a:moveTo>
                    <a:pt x="3258464" y="0"/>
                  </a:moveTo>
                  <a:lnTo>
                    <a:pt x="906437" y="0"/>
                  </a:lnTo>
                  <a:lnTo>
                    <a:pt x="0" y="0"/>
                  </a:lnTo>
                  <a:lnTo>
                    <a:pt x="0" y="504444"/>
                  </a:lnTo>
                  <a:lnTo>
                    <a:pt x="0" y="1009002"/>
                  </a:lnTo>
                  <a:lnTo>
                    <a:pt x="906437" y="1009002"/>
                  </a:lnTo>
                  <a:lnTo>
                    <a:pt x="3258464" y="1009002"/>
                  </a:lnTo>
                  <a:lnTo>
                    <a:pt x="3258464" y="504558"/>
                  </a:lnTo>
                  <a:lnTo>
                    <a:pt x="3258464" y="0"/>
                  </a:lnTo>
                  <a:close/>
                </a:path>
                <a:path w="5274945" h="5550534">
                  <a:moveTo>
                    <a:pt x="4231487" y="4541012"/>
                  </a:moveTo>
                  <a:lnTo>
                    <a:pt x="3258477" y="4541012"/>
                  </a:lnTo>
                  <a:lnTo>
                    <a:pt x="3258477" y="5045570"/>
                  </a:lnTo>
                  <a:lnTo>
                    <a:pt x="3258477" y="5550128"/>
                  </a:lnTo>
                  <a:lnTo>
                    <a:pt x="4231487" y="5550128"/>
                  </a:lnTo>
                  <a:lnTo>
                    <a:pt x="4231487" y="5045570"/>
                  </a:lnTo>
                  <a:lnTo>
                    <a:pt x="4231487" y="4541012"/>
                  </a:lnTo>
                  <a:close/>
                </a:path>
                <a:path w="5274945" h="5550534">
                  <a:moveTo>
                    <a:pt x="4231487" y="4036441"/>
                  </a:moveTo>
                  <a:lnTo>
                    <a:pt x="3258477" y="4036441"/>
                  </a:lnTo>
                  <a:lnTo>
                    <a:pt x="3258477" y="4540999"/>
                  </a:lnTo>
                  <a:lnTo>
                    <a:pt x="4231487" y="4540999"/>
                  </a:lnTo>
                  <a:lnTo>
                    <a:pt x="4231487" y="4036441"/>
                  </a:lnTo>
                  <a:close/>
                </a:path>
                <a:path w="5274945" h="5550534">
                  <a:moveTo>
                    <a:pt x="4231487" y="3531870"/>
                  </a:moveTo>
                  <a:lnTo>
                    <a:pt x="3258477" y="3531870"/>
                  </a:lnTo>
                  <a:lnTo>
                    <a:pt x="3258477" y="4036428"/>
                  </a:lnTo>
                  <a:lnTo>
                    <a:pt x="4231487" y="4036428"/>
                  </a:lnTo>
                  <a:lnTo>
                    <a:pt x="4231487" y="3531870"/>
                  </a:lnTo>
                  <a:close/>
                </a:path>
                <a:path w="5274945" h="5550534">
                  <a:moveTo>
                    <a:pt x="4231487" y="3027311"/>
                  </a:moveTo>
                  <a:lnTo>
                    <a:pt x="3258477" y="3027311"/>
                  </a:lnTo>
                  <a:lnTo>
                    <a:pt x="3258477" y="3531857"/>
                  </a:lnTo>
                  <a:lnTo>
                    <a:pt x="4231487" y="3531857"/>
                  </a:lnTo>
                  <a:lnTo>
                    <a:pt x="4231487" y="3027311"/>
                  </a:lnTo>
                  <a:close/>
                </a:path>
                <a:path w="5274945" h="5550534">
                  <a:moveTo>
                    <a:pt x="4231487" y="2522728"/>
                  </a:moveTo>
                  <a:lnTo>
                    <a:pt x="3258477" y="2522728"/>
                  </a:lnTo>
                  <a:lnTo>
                    <a:pt x="3258477" y="3027286"/>
                  </a:lnTo>
                  <a:lnTo>
                    <a:pt x="4231487" y="3027286"/>
                  </a:lnTo>
                  <a:lnTo>
                    <a:pt x="4231487" y="2522728"/>
                  </a:lnTo>
                  <a:close/>
                </a:path>
                <a:path w="5274945" h="5550534">
                  <a:moveTo>
                    <a:pt x="4231487" y="2018157"/>
                  </a:moveTo>
                  <a:lnTo>
                    <a:pt x="3258477" y="2018157"/>
                  </a:lnTo>
                  <a:lnTo>
                    <a:pt x="3258477" y="2522715"/>
                  </a:lnTo>
                  <a:lnTo>
                    <a:pt x="4231487" y="2522715"/>
                  </a:lnTo>
                  <a:lnTo>
                    <a:pt x="4231487" y="2018157"/>
                  </a:lnTo>
                  <a:close/>
                </a:path>
                <a:path w="5274945" h="5550534">
                  <a:moveTo>
                    <a:pt x="4231487" y="1513586"/>
                  </a:moveTo>
                  <a:lnTo>
                    <a:pt x="3258477" y="1513586"/>
                  </a:lnTo>
                  <a:lnTo>
                    <a:pt x="3258477" y="2018144"/>
                  </a:lnTo>
                  <a:lnTo>
                    <a:pt x="4231487" y="2018144"/>
                  </a:lnTo>
                  <a:lnTo>
                    <a:pt x="4231487" y="1513586"/>
                  </a:lnTo>
                  <a:close/>
                </a:path>
                <a:path w="5274945" h="5550534">
                  <a:moveTo>
                    <a:pt x="4231487" y="1009015"/>
                  </a:moveTo>
                  <a:lnTo>
                    <a:pt x="3258477" y="1009015"/>
                  </a:lnTo>
                  <a:lnTo>
                    <a:pt x="3258477" y="1513573"/>
                  </a:lnTo>
                  <a:lnTo>
                    <a:pt x="4231487" y="1513573"/>
                  </a:lnTo>
                  <a:lnTo>
                    <a:pt x="4231487" y="1009015"/>
                  </a:lnTo>
                  <a:close/>
                </a:path>
                <a:path w="5274945" h="5550534">
                  <a:moveTo>
                    <a:pt x="4231487" y="0"/>
                  </a:moveTo>
                  <a:lnTo>
                    <a:pt x="3258477" y="0"/>
                  </a:lnTo>
                  <a:lnTo>
                    <a:pt x="3258477" y="504444"/>
                  </a:lnTo>
                  <a:lnTo>
                    <a:pt x="3258477" y="1009002"/>
                  </a:lnTo>
                  <a:lnTo>
                    <a:pt x="4231487" y="1009002"/>
                  </a:lnTo>
                  <a:lnTo>
                    <a:pt x="4231487" y="504558"/>
                  </a:lnTo>
                  <a:lnTo>
                    <a:pt x="4231487" y="0"/>
                  </a:lnTo>
                  <a:close/>
                </a:path>
                <a:path w="5274945" h="5550534">
                  <a:moveTo>
                    <a:pt x="5274907" y="4541012"/>
                  </a:moveTo>
                  <a:lnTo>
                    <a:pt x="4231551" y="4541012"/>
                  </a:lnTo>
                  <a:lnTo>
                    <a:pt x="4231551" y="5045570"/>
                  </a:lnTo>
                  <a:lnTo>
                    <a:pt x="4231551" y="5550128"/>
                  </a:lnTo>
                  <a:lnTo>
                    <a:pt x="5274907" y="5550128"/>
                  </a:lnTo>
                  <a:lnTo>
                    <a:pt x="5274907" y="5045570"/>
                  </a:lnTo>
                  <a:lnTo>
                    <a:pt x="5274907" y="4541012"/>
                  </a:lnTo>
                  <a:close/>
                </a:path>
                <a:path w="5274945" h="5550534">
                  <a:moveTo>
                    <a:pt x="5274907" y="4036441"/>
                  </a:moveTo>
                  <a:lnTo>
                    <a:pt x="4231551" y="4036441"/>
                  </a:lnTo>
                  <a:lnTo>
                    <a:pt x="4231551" y="4540999"/>
                  </a:lnTo>
                  <a:lnTo>
                    <a:pt x="5274907" y="4540999"/>
                  </a:lnTo>
                  <a:lnTo>
                    <a:pt x="5274907" y="4036441"/>
                  </a:lnTo>
                  <a:close/>
                </a:path>
                <a:path w="5274945" h="5550534">
                  <a:moveTo>
                    <a:pt x="5274907" y="3531870"/>
                  </a:moveTo>
                  <a:lnTo>
                    <a:pt x="4231551" y="3531870"/>
                  </a:lnTo>
                  <a:lnTo>
                    <a:pt x="4231551" y="4036428"/>
                  </a:lnTo>
                  <a:lnTo>
                    <a:pt x="5274907" y="4036428"/>
                  </a:lnTo>
                  <a:lnTo>
                    <a:pt x="5274907" y="3531870"/>
                  </a:lnTo>
                  <a:close/>
                </a:path>
                <a:path w="5274945" h="5550534">
                  <a:moveTo>
                    <a:pt x="5274907" y="3027311"/>
                  </a:moveTo>
                  <a:lnTo>
                    <a:pt x="4231551" y="3027311"/>
                  </a:lnTo>
                  <a:lnTo>
                    <a:pt x="4231551" y="3531857"/>
                  </a:lnTo>
                  <a:lnTo>
                    <a:pt x="5274907" y="3531857"/>
                  </a:lnTo>
                  <a:lnTo>
                    <a:pt x="5274907" y="3027311"/>
                  </a:lnTo>
                  <a:close/>
                </a:path>
                <a:path w="5274945" h="5550534">
                  <a:moveTo>
                    <a:pt x="5274907" y="2522728"/>
                  </a:moveTo>
                  <a:lnTo>
                    <a:pt x="4231551" y="2522728"/>
                  </a:lnTo>
                  <a:lnTo>
                    <a:pt x="4231551" y="3027286"/>
                  </a:lnTo>
                  <a:lnTo>
                    <a:pt x="5274907" y="3027286"/>
                  </a:lnTo>
                  <a:lnTo>
                    <a:pt x="5274907" y="2522728"/>
                  </a:lnTo>
                  <a:close/>
                </a:path>
                <a:path w="5274945" h="5550534">
                  <a:moveTo>
                    <a:pt x="5274907" y="2018157"/>
                  </a:moveTo>
                  <a:lnTo>
                    <a:pt x="4231551" y="2018157"/>
                  </a:lnTo>
                  <a:lnTo>
                    <a:pt x="4231551" y="2522715"/>
                  </a:lnTo>
                  <a:lnTo>
                    <a:pt x="5274907" y="2522715"/>
                  </a:lnTo>
                  <a:lnTo>
                    <a:pt x="5274907" y="2018157"/>
                  </a:lnTo>
                  <a:close/>
                </a:path>
                <a:path w="5274945" h="5550534">
                  <a:moveTo>
                    <a:pt x="5274907" y="1513586"/>
                  </a:moveTo>
                  <a:lnTo>
                    <a:pt x="4231551" y="1513586"/>
                  </a:lnTo>
                  <a:lnTo>
                    <a:pt x="4231551" y="2018144"/>
                  </a:lnTo>
                  <a:lnTo>
                    <a:pt x="5274907" y="2018144"/>
                  </a:lnTo>
                  <a:lnTo>
                    <a:pt x="5274907" y="1513586"/>
                  </a:lnTo>
                  <a:close/>
                </a:path>
                <a:path w="5274945" h="5550534">
                  <a:moveTo>
                    <a:pt x="5274907" y="1009015"/>
                  </a:moveTo>
                  <a:lnTo>
                    <a:pt x="4231551" y="1009015"/>
                  </a:lnTo>
                  <a:lnTo>
                    <a:pt x="4231551" y="1513573"/>
                  </a:lnTo>
                  <a:lnTo>
                    <a:pt x="5274907" y="1513573"/>
                  </a:lnTo>
                  <a:lnTo>
                    <a:pt x="5274907" y="1009015"/>
                  </a:lnTo>
                  <a:close/>
                </a:path>
                <a:path w="5274945" h="5550534">
                  <a:moveTo>
                    <a:pt x="5274907" y="0"/>
                  </a:moveTo>
                  <a:lnTo>
                    <a:pt x="4231551" y="0"/>
                  </a:lnTo>
                  <a:lnTo>
                    <a:pt x="4231551" y="504444"/>
                  </a:lnTo>
                  <a:lnTo>
                    <a:pt x="4231551" y="1009002"/>
                  </a:lnTo>
                  <a:lnTo>
                    <a:pt x="5274907" y="1009002"/>
                  </a:lnTo>
                  <a:lnTo>
                    <a:pt x="5274907" y="504558"/>
                  </a:lnTo>
                  <a:lnTo>
                    <a:pt x="5274907" y="0"/>
                  </a:lnTo>
                  <a:close/>
                </a:path>
              </a:pathLst>
            </a:custGeom>
            <a:solidFill>
              <a:srgbClr val="F3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91756" y="743584"/>
              <a:ext cx="5313045" cy="5977890"/>
            </a:xfrm>
            <a:custGeom>
              <a:avLst/>
              <a:gdLst/>
              <a:ahLst/>
              <a:cxnLst/>
              <a:rect l="l" t="t" r="r" b="b"/>
              <a:pathLst>
                <a:path w="5313045" h="5977890">
                  <a:moveTo>
                    <a:pt x="925487" y="0"/>
                  </a:moveTo>
                  <a:lnTo>
                    <a:pt x="925487" y="5977496"/>
                  </a:lnTo>
                </a:path>
                <a:path w="5313045" h="5977890">
                  <a:moveTo>
                    <a:pt x="3277527" y="0"/>
                  </a:moveTo>
                  <a:lnTo>
                    <a:pt x="3277527" y="5977496"/>
                  </a:lnTo>
                </a:path>
                <a:path w="5313045" h="5977890">
                  <a:moveTo>
                    <a:pt x="4250601" y="0"/>
                  </a:moveTo>
                  <a:lnTo>
                    <a:pt x="4250601" y="5977496"/>
                  </a:lnTo>
                </a:path>
                <a:path w="5313045" h="5977890">
                  <a:moveTo>
                    <a:pt x="0" y="408304"/>
                  </a:moveTo>
                  <a:lnTo>
                    <a:pt x="5312956" y="408304"/>
                  </a:lnTo>
                </a:path>
                <a:path w="5313045" h="5977890">
                  <a:moveTo>
                    <a:pt x="19050" y="0"/>
                  </a:moveTo>
                  <a:lnTo>
                    <a:pt x="19050" y="5977496"/>
                  </a:lnTo>
                </a:path>
                <a:path w="5313045" h="5977890">
                  <a:moveTo>
                    <a:pt x="5293906" y="0"/>
                  </a:moveTo>
                  <a:lnTo>
                    <a:pt x="5293906" y="5977496"/>
                  </a:lnTo>
                </a:path>
                <a:path w="5313045" h="5977890">
                  <a:moveTo>
                    <a:pt x="0" y="19050"/>
                  </a:moveTo>
                  <a:lnTo>
                    <a:pt x="5312956" y="19050"/>
                  </a:lnTo>
                </a:path>
                <a:path w="5313045" h="5977890">
                  <a:moveTo>
                    <a:pt x="0" y="5958446"/>
                  </a:moveTo>
                  <a:lnTo>
                    <a:pt x="5312956" y="5958446"/>
                  </a:lnTo>
                </a:path>
              </a:pathLst>
            </a:custGeom>
            <a:ln w="38100">
              <a:solidFill>
                <a:srgbClr val="1F4E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30427" y="821817"/>
            <a:ext cx="4718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Segoe UI"/>
                <a:cs typeface="Segoe UI"/>
              </a:rPr>
              <a:t>D</a:t>
            </a:r>
            <a:r>
              <a:rPr sz="1600" b="1" spc="-5" dirty="0">
                <a:solidFill>
                  <a:srgbClr val="001F5F"/>
                </a:solidFill>
                <a:latin typeface="Segoe UI"/>
                <a:cs typeface="Segoe UI"/>
              </a:rPr>
              <a:t>a</a:t>
            </a:r>
            <a:r>
              <a:rPr sz="1600" b="1" spc="-15" dirty="0">
                <a:solidFill>
                  <a:srgbClr val="001F5F"/>
                </a:solidFill>
                <a:latin typeface="Segoe UI"/>
                <a:cs typeface="Segoe UI"/>
              </a:rPr>
              <a:t>t</a:t>
            </a:r>
            <a:r>
              <a:rPr sz="1600" b="1" spc="-5" dirty="0">
                <a:solidFill>
                  <a:srgbClr val="001F5F"/>
                </a:solidFill>
                <a:latin typeface="Segoe UI"/>
                <a:cs typeface="Segoe UI"/>
              </a:rPr>
              <a:t>e</a:t>
            </a:r>
            <a:endParaRPr sz="1600">
              <a:latin typeface="Segoe UI"/>
              <a:cs typeface="Segoe U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26132" y="821817"/>
            <a:ext cx="13385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1F5F"/>
                </a:solidFill>
                <a:latin typeface="Segoe UI"/>
                <a:cs typeface="Segoe UI"/>
              </a:rPr>
              <a:t>Account</a:t>
            </a:r>
            <a:r>
              <a:rPr sz="1600" b="1" spc="-75" dirty="0">
                <a:solidFill>
                  <a:srgbClr val="001F5F"/>
                </a:solidFill>
                <a:latin typeface="Segoe UI"/>
                <a:cs typeface="Segoe UI"/>
              </a:rPr>
              <a:t> </a:t>
            </a:r>
            <a:r>
              <a:rPr sz="1600" b="1" spc="-5" dirty="0">
                <a:solidFill>
                  <a:srgbClr val="001F5F"/>
                </a:solidFill>
                <a:latin typeface="Segoe UI"/>
                <a:cs typeface="Segoe UI"/>
              </a:rPr>
              <a:t>titles</a:t>
            </a:r>
            <a:endParaRPr sz="1600">
              <a:latin typeface="Segoe UI"/>
              <a:cs typeface="Segoe U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65623" y="821817"/>
            <a:ext cx="6032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1F5F"/>
                </a:solidFill>
                <a:latin typeface="Segoe UI"/>
                <a:cs typeface="Segoe UI"/>
              </a:rPr>
              <a:t>C</a:t>
            </a:r>
            <a:r>
              <a:rPr sz="1600" b="1" spc="-20" dirty="0">
                <a:solidFill>
                  <a:srgbClr val="001F5F"/>
                </a:solidFill>
                <a:latin typeface="Segoe UI"/>
                <a:cs typeface="Segoe UI"/>
              </a:rPr>
              <a:t>r</a:t>
            </a:r>
            <a:r>
              <a:rPr sz="1600" b="1" spc="-5" dirty="0">
                <a:solidFill>
                  <a:srgbClr val="001F5F"/>
                </a:solidFill>
                <a:latin typeface="Segoe UI"/>
                <a:cs typeface="Segoe UI"/>
              </a:rPr>
              <a:t>edit</a:t>
            </a:r>
            <a:endParaRPr sz="1600">
              <a:latin typeface="Segoe UI"/>
              <a:cs typeface="Segoe U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2340" y="1173226"/>
            <a:ext cx="686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pt.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1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33322" y="1203452"/>
            <a:ext cx="2078355" cy="567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35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Cash</a:t>
            </a:r>
            <a:endParaRPr sz="1800">
              <a:latin typeface="Arial MT"/>
              <a:cs typeface="Arial MT"/>
            </a:endParaRPr>
          </a:p>
          <a:p>
            <a:pPr marL="499109">
              <a:lnSpc>
                <a:spcPts val="2135"/>
              </a:lnSpc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Owner’s capital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10380" y="779713"/>
            <a:ext cx="680720" cy="63309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86995">
              <a:lnSpc>
                <a:spcPct val="100000"/>
              </a:lnSpc>
              <a:spcBef>
                <a:spcPts val="425"/>
              </a:spcBef>
            </a:pPr>
            <a:r>
              <a:rPr sz="1600" b="1" spc="-10" dirty="0">
                <a:solidFill>
                  <a:srgbClr val="001F5F"/>
                </a:solidFill>
                <a:latin typeface="Segoe UI"/>
                <a:cs typeface="Segoe UI"/>
              </a:rPr>
              <a:t>Debit</a:t>
            </a:r>
            <a:endParaRPr sz="16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50000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37557" y="1407414"/>
            <a:ext cx="6807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50000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302258" y="1754885"/>
            <a:ext cx="2362835" cy="0"/>
          </a:xfrm>
          <a:custGeom>
            <a:avLst/>
            <a:gdLst/>
            <a:ahLst/>
            <a:cxnLst/>
            <a:rect l="l" t="t" r="r" b="b"/>
            <a:pathLst>
              <a:path w="2362835">
                <a:moveTo>
                  <a:pt x="2362327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67055" y="1746630"/>
            <a:ext cx="686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pt.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4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47291" y="1833117"/>
            <a:ext cx="1144905" cy="5530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75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Supplies</a:t>
            </a:r>
            <a:endParaRPr sz="1800">
              <a:latin typeface="Arial MT"/>
              <a:cs typeface="Arial MT"/>
            </a:endParaRPr>
          </a:p>
          <a:p>
            <a:pPr marL="599440">
              <a:lnSpc>
                <a:spcPts val="2075"/>
              </a:lnSpc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a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sh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84546" y="2098294"/>
            <a:ext cx="549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3000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583" y="2411984"/>
            <a:ext cx="686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pt.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7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9982" y="2410714"/>
            <a:ext cx="2148840" cy="63754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Equipment</a:t>
            </a:r>
            <a:endParaRPr sz="1800">
              <a:latin typeface="Arial MT"/>
              <a:cs typeface="Arial MT"/>
            </a:endParaRPr>
          </a:p>
          <a:p>
            <a:pPr marL="334645">
              <a:lnSpc>
                <a:spcPct val="100000"/>
              </a:lnSpc>
              <a:spcBef>
                <a:spcPts val="25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Accounts</a:t>
            </a:r>
            <a:r>
              <a:rPr sz="1800" spc="-3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payable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903726" y="1869440"/>
            <a:ext cx="549910" cy="850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3000</a:t>
            </a:r>
            <a:endParaRPr sz="1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8000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884546" y="2699080"/>
            <a:ext cx="5499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8000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302258" y="2378201"/>
            <a:ext cx="2362835" cy="0"/>
          </a:xfrm>
          <a:custGeom>
            <a:avLst/>
            <a:gdLst/>
            <a:ahLst/>
            <a:cxnLst/>
            <a:rect l="l" t="t" r="r" b="b"/>
            <a:pathLst>
              <a:path w="2362835">
                <a:moveTo>
                  <a:pt x="2362327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95604" y="3071316"/>
            <a:ext cx="27051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700" spc="-37" baseline="-21604" dirty="0">
                <a:solidFill>
                  <a:srgbClr val="001F5F"/>
                </a:solidFill>
                <a:latin typeface="Arial MT"/>
                <a:cs typeface="Arial MT"/>
              </a:rPr>
              <a:t>Sept.11</a:t>
            </a:r>
            <a:r>
              <a:rPr sz="2700" spc="494" baseline="-21604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Salaries 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22882" y="3381502"/>
            <a:ext cx="558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a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sh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924046" y="3114294"/>
            <a:ext cx="549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6000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904994" y="3358083"/>
            <a:ext cx="5499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6000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322069" y="3042666"/>
            <a:ext cx="2362835" cy="626745"/>
          </a:xfrm>
          <a:custGeom>
            <a:avLst/>
            <a:gdLst/>
            <a:ahLst/>
            <a:cxnLst/>
            <a:rect l="l" t="t" r="r" b="b"/>
            <a:pathLst>
              <a:path w="2362835" h="626745">
                <a:moveTo>
                  <a:pt x="2362327" y="0"/>
                </a:moveTo>
                <a:lnTo>
                  <a:pt x="0" y="0"/>
                </a:lnTo>
              </a:path>
              <a:path w="2362835" h="626745">
                <a:moveTo>
                  <a:pt x="2362327" y="626364"/>
                </a:moveTo>
                <a:lnTo>
                  <a:pt x="0" y="626364"/>
                </a:lnTo>
              </a:path>
            </a:pathLst>
          </a:custGeom>
          <a:ln w="381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441147" y="4392625"/>
            <a:ext cx="8121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S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ep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t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.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20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89380" y="4312284"/>
            <a:ext cx="2146300" cy="645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4645" marR="5080" indent="-322580">
              <a:lnSpc>
                <a:spcPct val="112900"/>
              </a:lnSpc>
              <a:spcBef>
                <a:spcPts val="100"/>
              </a:spcBef>
            </a:pPr>
            <a:r>
              <a:rPr sz="1800" spc="-40" dirty="0">
                <a:solidFill>
                  <a:srgbClr val="001F5F"/>
                </a:solidFill>
                <a:latin typeface="Arial MT"/>
                <a:cs typeface="Arial MT"/>
              </a:rPr>
              <a:t>Adv.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 expense 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Accounts</a:t>
            </a:r>
            <a:r>
              <a:rPr sz="1800" spc="-5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payable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952113" y="4377944"/>
            <a:ext cx="4191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500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939410" y="4634610"/>
            <a:ext cx="4191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500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311402" y="4944617"/>
            <a:ext cx="2362835" cy="0"/>
          </a:xfrm>
          <a:custGeom>
            <a:avLst/>
            <a:gdLst/>
            <a:ahLst/>
            <a:cxnLst/>
            <a:rect l="l" t="t" r="r" b="b"/>
            <a:pathLst>
              <a:path w="2362835">
                <a:moveTo>
                  <a:pt x="2362327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414324" y="5065217"/>
            <a:ext cx="8121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Se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p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t.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22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62836" y="5020436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cash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85289" y="5271642"/>
            <a:ext cx="20669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Accounts</a:t>
            </a:r>
            <a:r>
              <a:rPr sz="1800" spc="-5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receivable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71830" y="3707383"/>
            <a:ext cx="30099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700" spc="-7" baseline="-13888" dirty="0">
                <a:solidFill>
                  <a:srgbClr val="001F5F"/>
                </a:solidFill>
                <a:latin typeface="Arial MT"/>
                <a:cs typeface="Arial MT"/>
              </a:rPr>
              <a:t>Sept.15</a:t>
            </a:r>
            <a:r>
              <a:rPr sz="2700" spc="450" baseline="-13888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Accounts receivable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711832" y="3981957"/>
            <a:ext cx="8496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rev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n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u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913123" y="3714750"/>
            <a:ext cx="549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2500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93945" y="3959097"/>
            <a:ext cx="549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2500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311402" y="4269485"/>
            <a:ext cx="2385695" cy="1274445"/>
          </a:xfrm>
          <a:custGeom>
            <a:avLst/>
            <a:gdLst/>
            <a:ahLst/>
            <a:cxnLst/>
            <a:rect l="l" t="t" r="r" b="b"/>
            <a:pathLst>
              <a:path w="2385695" h="1274445">
                <a:moveTo>
                  <a:pt x="2362327" y="0"/>
                </a:moveTo>
                <a:lnTo>
                  <a:pt x="0" y="0"/>
                </a:lnTo>
              </a:path>
              <a:path w="2385695" h="1274445">
                <a:moveTo>
                  <a:pt x="2385187" y="1274064"/>
                </a:moveTo>
                <a:lnTo>
                  <a:pt x="22859" y="1274064"/>
                </a:lnTo>
              </a:path>
            </a:pathLst>
          </a:custGeom>
          <a:ln w="381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37794" y="5663285"/>
            <a:ext cx="8121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S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ep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t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.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25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386332" y="5618479"/>
            <a:ext cx="1234440" cy="551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70"/>
              </a:lnSpc>
              <a:spcBef>
                <a:spcPts val="100"/>
              </a:spcBef>
            </a:pP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Drawings</a:t>
            </a:r>
            <a:endParaRPr sz="1800">
              <a:latin typeface="Arial MT"/>
              <a:cs typeface="Arial MT"/>
            </a:endParaRPr>
          </a:p>
          <a:p>
            <a:pPr marL="737870">
              <a:lnSpc>
                <a:spcPts val="2070"/>
              </a:lnSpc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cash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860038" y="5050663"/>
            <a:ext cx="549910" cy="779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1000</a:t>
            </a:r>
            <a:endParaRPr sz="1800">
              <a:latin typeface="Segoe UI"/>
              <a:cs typeface="Segoe UI"/>
            </a:endParaRPr>
          </a:p>
          <a:p>
            <a:pPr marL="43180">
              <a:lnSpc>
                <a:spcPct val="100000"/>
              </a:lnSpc>
              <a:spcBef>
                <a:spcPts val="162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800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1308353" y="6157721"/>
            <a:ext cx="2362835" cy="0"/>
          </a:xfrm>
          <a:custGeom>
            <a:avLst/>
            <a:gdLst/>
            <a:ahLst/>
            <a:cxnLst/>
            <a:rect l="l" t="t" r="r" b="b"/>
            <a:pathLst>
              <a:path w="2362835">
                <a:moveTo>
                  <a:pt x="2362327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437794" y="6189370"/>
            <a:ext cx="812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S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pt.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30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386332" y="6179311"/>
            <a:ext cx="1431925" cy="515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30"/>
              </a:lnSpc>
              <a:spcBef>
                <a:spcPts val="100"/>
              </a:spcBef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Rent</a:t>
            </a:r>
            <a:r>
              <a:rPr sz="1800" spc="-7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  <a:p>
            <a:pPr marL="761365">
              <a:lnSpc>
                <a:spcPts val="1930"/>
              </a:lnSpc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cash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872229" y="6139688"/>
            <a:ext cx="5499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1500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847082" y="5307329"/>
            <a:ext cx="573405" cy="1353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1000</a:t>
            </a:r>
            <a:endParaRPr sz="1800">
              <a:latin typeface="Segoe UI"/>
              <a:cs typeface="Segoe UI"/>
            </a:endParaRPr>
          </a:p>
          <a:p>
            <a:pPr marL="101600">
              <a:lnSpc>
                <a:spcPct val="100000"/>
              </a:lnSpc>
              <a:spcBef>
                <a:spcPts val="1820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800</a:t>
            </a:r>
            <a:endParaRPr sz="1800">
              <a:latin typeface="Segoe UI"/>
              <a:cs typeface="Segoe UI"/>
            </a:endParaRPr>
          </a:p>
          <a:p>
            <a:pPr marL="35560">
              <a:lnSpc>
                <a:spcPct val="100000"/>
              </a:lnSpc>
              <a:spcBef>
                <a:spcPts val="2155"/>
              </a:spcBef>
            </a:pPr>
            <a:r>
              <a:rPr sz="1800" b="1" spc="-5" dirty="0">
                <a:solidFill>
                  <a:srgbClr val="001F5F"/>
                </a:solidFill>
                <a:latin typeface="Segoe UI"/>
                <a:cs typeface="Segoe UI"/>
              </a:rPr>
              <a:t>1500</a:t>
            </a:r>
            <a:endParaRPr sz="1800">
              <a:latin typeface="Segoe UI"/>
              <a:cs typeface="Segoe U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202426" y="377190"/>
            <a:ext cx="12560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Cash</a:t>
            </a:r>
            <a:r>
              <a:rPr sz="1800" spc="-6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ledger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065646" y="2376932"/>
            <a:ext cx="1952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Account</a:t>
            </a:r>
            <a:r>
              <a:rPr sz="1800" spc="-5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receivable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115939" y="3693414"/>
            <a:ext cx="17094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Account</a:t>
            </a:r>
            <a:r>
              <a:rPr sz="1800" spc="-5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MT"/>
                <a:cs typeface="Arial MT"/>
              </a:rPr>
              <a:t>payable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51" name="object 51"/>
          <p:cNvGraphicFramePr>
            <a:graphicFrameLocks noGrp="1"/>
          </p:cNvGraphicFramePr>
          <p:nvPr/>
        </p:nvGraphicFramePr>
        <p:xfrm>
          <a:off x="5808090" y="684022"/>
          <a:ext cx="2235199" cy="16828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426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2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936">
                <a:tc>
                  <a:txBody>
                    <a:bodyPr/>
                    <a:lstStyle/>
                    <a:p>
                      <a:pPr marL="48895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50.000</a:t>
                      </a:r>
                      <a:endParaRPr sz="1200">
                        <a:latin typeface="Segoe UI"/>
                        <a:cs typeface="Segoe UI"/>
                      </a:endParaRPr>
                    </a:p>
                  </a:txBody>
                  <a:tcPr marL="0" marR="0" marT="2476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420370" algn="r">
                        <a:lnSpc>
                          <a:spcPts val="1375"/>
                        </a:lnSpc>
                        <a:spcBef>
                          <a:spcPts val="615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185">
                <a:tc>
                  <a:txBody>
                    <a:bodyPr/>
                    <a:lstStyle/>
                    <a:p>
                      <a:pPr marL="47625" algn="ctr">
                        <a:lnSpc>
                          <a:spcPts val="1350"/>
                        </a:lnSpc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97510" algn="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0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450850" algn="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7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1910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543">
                <a:tc>
                  <a:txBody>
                    <a:bodyPr/>
                    <a:lstStyle/>
                    <a:p>
                      <a:pPr marR="1397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51000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88620" algn="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2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11.300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238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415">
                <a:tc>
                  <a:txBody>
                    <a:bodyPr/>
                    <a:lstStyle/>
                    <a:p>
                      <a:pPr marR="1968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5" dirty="0">
                          <a:latin typeface="Arial"/>
                          <a:cs typeface="Arial"/>
                        </a:rPr>
                        <a:t>39700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2" name="object 52"/>
          <p:cNvGraphicFramePr>
            <a:graphicFrameLocks noGrp="1"/>
          </p:cNvGraphicFramePr>
          <p:nvPr/>
        </p:nvGraphicFramePr>
        <p:xfrm>
          <a:off x="5843270" y="2658110"/>
          <a:ext cx="2142489" cy="8446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9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0959">
                <a:tc>
                  <a:txBody>
                    <a:bodyPr/>
                    <a:lstStyle/>
                    <a:p>
                      <a:pPr marR="62865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064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542">
                <a:tc>
                  <a:txBody>
                    <a:bodyPr/>
                    <a:lstStyle/>
                    <a:p>
                      <a:pPr marR="57150" algn="ctr">
                        <a:lnSpc>
                          <a:spcPts val="1065"/>
                        </a:lnSpc>
                        <a:spcBef>
                          <a:spcPts val="104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1500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3" name="object 53"/>
          <p:cNvGraphicFramePr>
            <a:graphicFrameLocks noGrp="1"/>
          </p:cNvGraphicFramePr>
          <p:nvPr/>
        </p:nvGraphicFramePr>
        <p:xfrm>
          <a:off x="5854572" y="3966209"/>
          <a:ext cx="2142489" cy="8413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9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09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95885" algn="ctr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8000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R="83185"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731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28295">
                        <a:lnSpc>
                          <a:spcPts val="1095"/>
                        </a:lnSpc>
                        <a:spcBef>
                          <a:spcPts val="101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8500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282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4" name="object 54"/>
          <p:cNvSpPr txBox="1">
            <a:spLocks noGrp="1"/>
          </p:cNvSpPr>
          <p:nvPr>
            <p:ph type="title"/>
          </p:nvPr>
        </p:nvSpPr>
        <p:spPr>
          <a:xfrm>
            <a:off x="8486013" y="444753"/>
            <a:ext cx="14738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15" dirty="0">
                <a:solidFill>
                  <a:srgbClr val="C00000"/>
                </a:solidFill>
                <a:latin typeface="Arial MT"/>
                <a:cs typeface="Arial MT"/>
              </a:rPr>
              <a:t>Trail</a:t>
            </a:r>
            <a:r>
              <a:rPr b="0" spc="-7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C00000"/>
                </a:solidFill>
                <a:latin typeface="Arial MT"/>
                <a:cs typeface="Arial MT"/>
              </a:rPr>
              <a:t>balance</a:t>
            </a:r>
          </a:p>
        </p:txBody>
      </p:sp>
      <p:graphicFrame>
        <p:nvGraphicFramePr>
          <p:cNvPr id="55" name="object 55"/>
          <p:cNvGraphicFramePr>
            <a:graphicFrameLocks noGrp="1"/>
          </p:cNvGraphicFramePr>
          <p:nvPr/>
        </p:nvGraphicFramePr>
        <p:xfrm>
          <a:off x="8244585" y="1175892"/>
          <a:ext cx="3591560" cy="30222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4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1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537">
                <a:tc>
                  <a:txBody>
                    <a:bodyPr/>
                    <a:lstStyle/>
                    <a:p>
                      <a:pPr marL="495300">
                        <a:lnSpc>
                          <a:spcPts val="1620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6700" algn="r">
                        <a:lnSpc>
                          <a:spcPts val="1620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ts val="1620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7145">
                <a:tc rowSpan="2">
                  <a:txBody>
                    <a:bodyPr/>
                    <a:lstStyle/>
                    <a:p>
                      <a:pPr marL="13970">
                        <a:lnSpc>
                          <a:spcPts val="1390"/>
                        </a:lnSpc>
                        <a:spcBef>
                          <a:spcPts val="590"/>
                        </a:spcBef>
                      </a:pPr>
                      <a:r>
                        <a:rPr sz="12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Cash</a:t>
                      </a:r>
                      <a:endParaRPr sz="12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ts val="1390"/>
                        </a:lnSpc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302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 receivable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7620" marR="219075" indent="35560">
                        <a:lnSpc>
                          <a:spcPct val="124000"/>
                        </a:lnSpc>
                        <a:spcBef>
                          <a:spcPts val="20"/>
                        </a:spcBef>
                      </a:pPr>
                      <a:r>
                        <a:rPr sz="12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 </a:t>
                      </a: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Owner’s capital </a:t>
                      </a:r>
                      <a:r>
                        <a:rPr sz="12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Owner's</a:t>
                      </a:r>
                      <a:r>
                        <a:rPr sz="14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45085" marR="128905" indent="29209">
                        <a:lnSpc>
                          <a:spcPct val="131800"/>
                        </a:lnSpc>
                        <a:spcBef>
                          <a:spcPts val="130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Salaries </a:t>
                      </a: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Advertising</a:t>
                      </a:r>
                      <a:r>
                        <a:rPr sz="12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 </a:t>
                      </a:r>
                      <a:r>
                        <a:rPr sz="1200" b="1" spc="-3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Rent expense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7493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39700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91770">
                        <a:lnSpc>
                          <a:spcPts val="1420"/>
                        </a:lnSpc>
                        <a:spcBef>
                          <a:spcPts val="145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3000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14629">
                        <a:lnSpc>
                          <a:spcPts val="1420"/>
                        </a:lnSpc>
                      </a:pPr>
                      <a:r>
                        <a:rPr sz="1200" b="1" spc="5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200">
                        <a:latin typeface="Segoe UI"/>
                        <a:cs typeface="Segoe UI"/>
                      </a:endParaRPr>
                    </a:p>
                    <a:p>
                      <a:pPr marL="237490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1500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05104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6.000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51460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9304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1.500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7683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R="412750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8500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R="386080" algn="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50.000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323215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53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7493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243204" algn="r">
                        <a:lnSpc>
                          <a:spcPts val="1505"/>
                        </a:lnSpc>
                        <a:spcBef>
                          <a:spcPts val="225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61000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2857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ts val="1525"/>
                        </a:lnSpc>
                        <a:spcBef>
                          <a:spcPts val="204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61000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2603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6" name="object 56"/>
          <p:cNvSpPr/>
          <p:nvPr/>
        </p:nvSpPr>
        <p:spPr>
          <a:xfrm>
            <a:off x="6155054" y="3577971"/>
            <a:ext cx="357505" cy="165100"/>
          </a:xfrm>
          <a:custGeom>
            <a:avLst/>
            <a:gdLst/>
            <a:ahLst/>
            <a:cxnLst/>
            <a:rect l="l" t="t" r="r" b="b"/>
            <a:pathLst>
              <a:path w="357504" h="165100">
                <a:moveTo>
                  <a:pt x="12573" y="37845"/>
                </a:moveTo>
                <a:lnTo>
                  <a:pt x="0" y="37845"/>
                </a:lnTo>
                <a:lnTo>
                  <a:pt x="0" y="164845"/>
                </a:lnTo>
                <a:lnTo>
                  <a:pt x="12573" y="164845"/>
                </a:lnTo>
                <a:lnTo>
                  <a:pt x="12573" y="37845"/>
                </a:lnTo>
                <a:close/>
              </a:path>
              <a:path w="357504" h="165100">
                <a:moveTo>
                  <a:pt x="44323" y="25273"/>
                </a:moveTo>
                <a:lnTo>
                  <a:pt x="12573" y="25273"/>
                </a:lnTo>
                <a:lnTo>
                  <a:pt x="12573" y="164845"/>
                </a:lnTo>
                <a:lnTo>
                  <a:pt x="44323" y="164845"/>
                </a:lnTo>
                <a:lnTo>
                  <a:pt x="44323" y="25273"/>
                </a:lnTo>
                <a:close/>
              </a:path>
              <a:path w="357504" h="165100">
                <a:moveTo>
                  <a:pt x="62611" y="25273"/>
                </a:moveTo>
                <a:lnTo>
                  <a:pt x="44323" y="25273"/>
                </a:lnTo>
                <a:lnTo>
                  <a:pt x="44323" y="152272"/>
                </a:lnTo>
                <a:lnTo>
                  <a:pt x="62611" y="152272"/>
                </a:lnTo>
                <a:lnTo>
                  <a:pt x="62611" y="25273"/>
                </a:lnTo>
                <a:close/>
              </a:path>
              <a:path w="357504" h="165100">
                <a:moveTo>
                  <a:pt x="87503" y="12700"/>
                </a:moveTo>
                <a:lnTo>
                  <a:pt x="62611" y="25273"/>
                </a:lnTo>
                <a:lnTo>
                  <a:pt x="62611" y="152272"/>
                </a:lnTo>
                <a:lnTo>
                  <a:pt x="94361" y="152272"/>
                </a:lnTo>
                <a:lnTo>
                  <a:pt x="94361" y="139699"/>
                </a:lnTo>
                <a:lnTo>
                  <a:pt x="87503" y="139699"/>
                </a:lnTo>
                <a:lnTo>
                  <a:pt x="87503" y="12700"/>
                </a:lnTo>
                <a:close/>
              </a:path>
              <a:path w="357504" h="165100">
                <a:moveTo>
                  <a:pt x="119253" y="25273"/>
                </a:moveTo>
                <a:lnTo>
                  <a:pt x="94361" y="25273"/>
                </a:lnTo>
                <a:lnTo>
                  <a:pt x="94361" y="152272"/>
                </a:lnTo>
                <a:lnTo>
                  <a:pt x="119253" y="139699"/>
                </a:lnTo>
                <a:lnTo>
                  <a:pt x="119253" y="25273"/>
                </a:lnTo>
                <a:close/>
              </a:path>
              <a:path w="357504" h="165100">
                <a:moveTo>
                  <a:pt x="119253" y="12700"/>
                </a:moveTo>
                <a:lnTo>
                  <a:pt x="87503" y="12700"/>
                </a:lnTo>
                <a:lnTo>
                  <a:pt x="87503" y="139699"/>
                </a:lnTo>
                <a:lnTo>
                  <a:pt x="94361" y="139699"/>
                </a:lnTo>
                <a:lnTo>
                  <a:pt x="94361" y="25273"/>
                </a:lnTo>
                <a:lnTo>
                  <a:pt x="119253" y="25273"/>
                </a:lnTo>
                <a:lnTo>
                  <a:pt x="119253" y="12700"/>
                </a:lnTo>
                <a:close/>
              </a:path>
              <a:path w="357504" h="165100">
                <a:moveTo>
                  <a:pt x="225425" y="12700"/>
                </a:moveTo>
                <a:lnTo>
                  <a:pt x="119253" y="12700"/>
                </a:lnTo>
                <a:lnTo>
                  <a:pt x="119253" y="139699"/>
                </a:lnTo>
                <a:lnTo>
                  <a:pt x="225425" y="139699"/>
                </a:lnTo>
                <a:lnTo>
                  <a:pt x="225425" y="12700"/>
                </a:lnTo>
                <a:close/>
              </a:path>
              <a:path w="357504" h="165100">
                <a:moveTo>
                  <a:pt x="257175" y="0"/>
                </a:moveTo>
                <a:lnTo>
                  <a:pt x="225425" y="0"/>
                </a:lnTo>
                <a:lnTo>
                  <a:pt x="225425" y="139699"/>
                </a:lnTo>
                <a:lnTo>
                  <a:pt x="257175" y="139699"/>
                </a:lnTo>
                <a:lnTo>
                  <a:pt x="257175" y="0"/>
                </a:lnTo>
                <a:close/>
              </a:path>
              <a:path w="357504" h="165100">
                <a:moveTo>
                  <a:pt x="357250" y="0"/>
                </a:moveTo>
                <a:lnTo>
                  <a:pt x="257175" y="0"/>
                </a:lnTo>
                <a:lnTo>
                  <a:pt x="257175" y="126999"/>
                </a:lnTo>
                <a:lnTo>
                  <a:pt x="357250" y="126999"/>
                </a:lnTo>
                <a:lnTo>
                  <a:pt x="357250" y="0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43470" y="4604384"/>
            <a:ext cx="908050" cy="477520"/>
          </a:xfrm>
          <a:custGeom>
            <a:avLst/>
            <a:gdLst/>
            <a:ahLst/>
            <a:cxnLst/>
            <a:rect l="l" t="t" r="r" b="b"/>
            <a:pathLst>
              <a:path w="908050" h="477520">
                <a:moveTo>
                  <a:pt x="257175" y="337692"/>
                </a:moveTo>
                <a:lnTo>
                  <a:pt x="225425" y="337692"/>
                </a:lnTo>
                <a:lnTo>
                  <a:pt x="225425" y="464692"/>
                </a:lnTo>
                <a:lnTo>
                  <a:pt x="237998" y="477265"/>
                </a:lnTo>
                <a:lnTo>
                  <a:pt x="237998" y="350265"/>
                </a:lnTo>
                <a:lnTo>
                  <a:pt x="257175" y="350265"/>
                </a:lnTo>
                <a:lnTo>
                  <a:pt x="257175" y="337692"/>
                </a:lnTo>
                <a:close/>
              </a:path>
              <a:path w="908050" h="477520">
                <a:moveTo>
                  <a:pt x="257175" y="350265"/>
                </a:moveTo>
                <a:lnTo>
                  <a:pt x="237998" y="350265"/>
                </a:lnTo>
                <a:lnTo>
                  <a:pt x="237998" y="477265"/>
                </a:lnTo>
                <a:lnTo>
                  <a:pt x="269748" y="477265"/>
                </a:lnTo>
                <a:lnTo>
                  <a:pt x="269748" y="464692"/>
                </a:lnTo>
                <a:lnTo>
                  <a:pt x="257175" y="464692"/>
                </a:lnTo>
                <a:lnTo>
                  <a:pt x="257175" y="350265"/>
                </a:lnTo>
                <a:close/>
              </a:path>
              <a:path w="908050" h="477520">
                <a:moveTo>
                  <a:pt x="738758" y="250189"/>
                </a:moveTo>
                <a:lnTo>
                  <a:pt x="726185" y="250189"/>
                </a:lnTo>
                <a:lnTo>
                  <a:pt x="713485" y="262763"/>
                </a:lnTo>
                <a:lnTo>
                  <a:pt x="700912" y="262763"/>
                </a:lnTo>
                <a:lnTo>
                  <a:pt x="688721" y="275335"/>
                </a:lnTo>
                <a:lnTo>
                  <a:pt x="650875" y="275335"/>
                </a:lnTo>
                <a:lnTo>
                  <a:pt x="638682" y="287654"/>
                </a:lnTo>
                <a:lnTo>
                  <a:pt x="550799" y="312800"/>
                </a:lnTo>
                <a:lnTo>
                  <a:pt x="500760" y="337692"/>
                </a:lnTo>
                <a:lnTo>
                  <a:pt x="388111" y="350265"/>
                </a:lnTo>
                <a:lnTo>
                  <a:pt x="269748" y="350265"/>
                </a:lnTo>
                <a:lnTo>
                  <a:pt x="269748" y="477265"/>
                </a:lnTo>
                <a:lnTo>
                  <a:pt x="419861" y="477265"/>
                </a:lnTo>
                <a:lnTo>
                  <a:pt x="532510" y="464692"/>
                </a:lnTo>
                <a:lnTo>
                  <a:pt x="582549" y="439800"/>
                </a:lnTo>
                <a:lnTo>
                  <a:pt x="670432" y="414654"/>
                </a:lnTo>
                <a:lnTo>
                  <a:pt x="682625" y="402335"/>
                </a:lnTo>
                <a:lnTo>
                  <a:pt x="720471" y="402335"/>
                </a:lnTo>
                <a:lnTo>
                  <a:pt x="732662" y="389763"/>
                </a:lnTo>
                <a:lnTo>
                  <a:pt x="745235" y="389763"/>
                </a:lnTo>
                <a:lnTo>
                  <a:pt x="757935" y="377189"/>
                </a:lnTo>
                <a:lnTo>
                  <a:pt x="738758" y="377189"/>
                </a:lnTo>
                <a:lnTo>
                  <a:pt x="738758" y="250189"/>
                </a:lnTo>
                <a:close/>
              </a:path>
              <a:path w="908050" h="477520">
                <a:moveTo>
                  <a:pt x="81787" y="250189"/>
                </a:moveTo>
                <a:lnTo>
                  <a:pt x="62610" y="250189"/>
                </a:lnTo>
                <a:lnTo>
                  <a:pt x="62610" y="389763"/>
                </a:lnTo>
                <a:lnTo>
                  <a:pt x="75183" y="402335"/>
                </a:lnTo>
                <a:lnTo>
                  <a:pt x="100075" y="414654"/>
                </a:lnTo>
                <a:lnTo>
                  <a:pt x="137922" y="439800"/>
                </a:lnTo>
                <a:lnTo>
                  <a:pt x="150495" y="452373"/>
                </a:lnTo>
                <a:lnTo>
                  <a:pt x="175386" y="464692"/>
                </a:lnTo>
                <a:lnTo>
                  <a:pt x="175386" y="389763"/>
                </a:lnTo>
                <a:lnTo>
                  <a:pt x="94360" y="389763"/>
                </a:lnTo>
                <a:lnTo>
                  <a:pt x="94360" y="377189"/>
                </a:lnTo>
                <a:lnTo>
                  <a:pt x="81787" y="377189"/>
                </a:lnTo>
                <a:lnTo>
                  <a:pt x="81787" y="250189"/>
                </a:lnTo>
                <a:close/>
              </a:path>
              <a:path w="908050" h="477520">
                <a:moveTo>
                  <a:pt x="207136" y="337692"/>
                </a:moveTo>
                <a:lnTo>
                  <a:pt x="175386" y="337692"/>
                </a:lnTo>
                <a:lnTo>
                  <a:pt x="175386" y="464692"/>
                </a:lnTo>
                <a:lnTo>
                  <a:pt x="207136" y="464692"/>
                </a:lnTo>
                <a:lnTo>
                  <a:pt x="207136" y="337692"/>
                </a:lnTo>
                <a:close/>
              </a:path>
              <a:path w="908050" h="477520">
                <a:moveTo>
                  <a:pt x="225425" y="337692"/>
                </a:moveTo>
                <a:lnTo>
                  <a:pt x="207136" y="337692"/>
                </a:lnTo>
                <a:lnTo>
                  <a:pt x="207136" y="464692"/>
                </a:lnTo>
                <a:lnTo>
                  <a:pt x="225425" y="464692"/>
                </a:lnTo>
                <a:lnTo>
                  <a:pt x="225425" y="337692"/>
                </a:lnTo>
                <a:close/>
              </a:path>
              <a:path w="908050" h="477520">
                <a:moveTo>
                  <a:pt x="257175" y="337692"/>
                </a:moveTo>
                <a:lnTo>
                  <a:pt x="257175" y="464692"/>
                </a:lnTo>
                <a:lnTo>
                  <a:pt x="269748" y="464692"/>
                </a:lnTo>
                <a:lnTo>
                  <a:pt x="269748" y="350265"/>
                </a:lnTo>
                <a:lnTo>
                  <a:pt x="257175" y="337692"/>
                </a:lnTo>
                <a:close/>
              </a:path>
              <a:path w="908050" h="477520">
                <a:moveTo>
                  <a:pt x="94360" y="262763"/>
                </a:moveTo>
                <a:lnTo>
                  <a:pt x="94360" y="389763"/>
                </a:lnTo>
                <a:lnTo>
                  <a:pt x="175386" y="389763"/>
                </a:lnTo>
                <a:lnTo>
                  <a:pt x="175386" y="337692"/>
                </a:lnTo>
                <a:lnTo>
                  <a:pt x="207136" y="337692"/>
                </a:lnTo>
                <a:lnTo>
                  <a:pt x="182245" y="325373"/>
                </a:lnTo>
                <a:lnTo>
                  <a:pt x="169672" y="312800"/>
                </a:lnTo>
                <a:lnTo>
                  <a:pt x="131825" y="287654"/>
                </a:lnTo>
                <a:lnTo>
                  <a:pt x="106933" y="275335"/>
                </a:lnTo>
                <a:lnTo>
                  <a:pt x="94360" y="262763"/>
                </a:lnTo>
                <a:close/>
              </a:path>
              <a:path w="908050" h="477520">
                <a:moveTo>
                  <a:pt x="31750" y="225297"/>
                </a:moveTo>
                <a:lnTo>
                  <a:pt x="25146" y="225297"/>
                </a:lnTo>
                <a:lnTo>
                  <a:pt x="25146" y="352297"/>
                </a:lnTo>
                <a:lnTo>
                  <a:pt x="37846" y="364616"/>
                </a:lnTo>
                <a:lnTo>
                  <a:pt x="50037" y="377189"/>
                </a:lnTo>
                <a:lnTo>
                  <a:pt x="50037" y="352297"/>
                </a:lnTo>
                <a:lnTo>
                  <a:pt x="44323" y="352297"/>
                </a:lnTo>
                <a:lnTo>
                  <a:pt x="44323" y="327151"/>
                </a:lnTo>
                <a:lnTo>
                  <a:pt x="31750" y="327151"/>
                </a:lnTo>
                <a:lnTo>
                  <a:pt x="31750" y="225297"/>
                </a:lnTo>
                <a:close/>
              </a:path>
              <a:path w="908050" h="477520">
                <a:moveTo>
                  <a:pt x="56896" y="250189"/>
                </a:moveTo>
                <a:lnTo>
                  <a:pt x="50037" y="250189"/>
                </a:lnTo>
                <a:lnTo>
                  <a:pt x="50037" y="377189"/>
                </a:lnTo>
                <a:lnTo>
                  <a:pt x="62610" y="377189"/>
                </a:lnTo>
                <a:lnTo>
                  <a:pt x="62610" y="352297"/>
                </a:lnTo>
                <a:lnTo>
                  <a:pt x="56896" y="352297"/>
                </a:lnTo>
                <a:lnTo>
                  <a:pt x="56896" y="250189"/>
                </a:lnTo>
                <a:close/>
              </a:path>
              <a:path w="908050" h="477520">
                <a:moveTo>
                  <a:pt x="94360" y="250189"/>
                </a:moveTo>
                <a:lnTo>
                  <a:pt x="81787" y="250189"/>
                </a:lnTo>
                <a:lnTo>
                  <a:pt x="81787" y="377189"/>
                </a:lnTo>
                <a:lnTo>
                  <a:pt x="94360" y="377189"/>
                </a:lnTo>
                <a:lnTo>
                  <a:pt x="94360" y="250189"/>
                </a:lnTo>
                <a:close/>
              </a:path>
              <a:path w="908050" h="477520">
                <a:moveTo>
                  <a:pt x="770508" y="237616"/>
                </a:moveTo>
                <a:lnTo>
                  <a:pt x="738758" y="237616"/>
                </a:lnTo>
                <a:lnTo>
                  <a:pt x="738758" y="377189"/>
                </a:lnTo>
                <a:lnTo>
                  <a:pt x="770508" y="377189"/>
                </a:lnTo>
                <a:lnTo>
                  <a:pt x="770508" y="237616"/>
                </a:lnTo>
                <a:close/>
              </a:path>
              <a:path w="908050" h="477520">
                <a:moveTo>
                  <a:pt x="788797" y="225297"/>
                </a:moveTo>
                <a:lnTo>
                  <a:pt x="776224" y="225297"/>
                </a:lnTo>
                <a:lnTo>
                  <a:pt x="763524" y="237616"/>
                </a:lnTo>
                <a:lnTo>
                  <a:pt x="770508" y="237616"/>
                </a:lnTo>
                <a:lnTo>
                  <a:pt x="770508" y="364616"/>
                </a:lnTo>
                <a:lnTo>
                  <a:pt x="795274" y="364616"/>
                </a:lnTo>
                <a:lnTo>
                  <a:pt x="807974" y="352297"/>
                </a:lnTo>
                <a:lnTo>
                  <a:pt x="788797" y="352297"/>
                </a:lnTo>
                <a:lnTo>
                  <a:pt x="788797" y="225297"/>
                </a:lnTo>
                <a:close/>
              </a:path>
              <a:path w="908050" h="477520">
                <a:moveTo>
                  <a:pt x="31750" y="212725"/>
                </a:moveTo>
                <a:lnTo>
                  <a:pt x="12573" y="212725"/>
                </a:lnTo>
                <a:lnTo>
                  <a:pt x="12573" y="352297"/>
                </a:lnTo>
                <a:lnTo>
                  <a:pt x="25146" y="352297"/>
                </a:lnTo>
                <a:lnTo>
                  <a:pt x="25146" y="225297"/>
                </a:lnTo>
                <a:lnTo>
                  <a:pt x="31750" y="225297"/>
                </a:lnTo>
                <a:lnTo>
                  <a:pt x="31750" y="212725"/>
                </a:lnTo>
                <a:close/>
              </a:path>
              <a:path w="908050" h="477520">
                <a:moveTo>
                  <a:pt x="56896" y="225297"/>
                </a:moveTo>
                <a:lnTo>
                  <a:pt x="44323" y="225297"/>
                </a:lnTo>
                <a:lnTo>
                  <a:pt x="44323" y="352297"/>
                </a:lnTo>
                <a:lnTo>
                  <a:pt x="50037" y="352297"/>
                </a:lnTo>
                <a:lnTo>
                  <a:pt x="50037" y="250189"/>
                </a:lnTo>
                <a:lnTo>
                  <a:pt x="56896" y="250189"/>
                </a:lnTo>
                <a:lnTo>
                  <a:pt x="56896" y="225297"/>
                </a:lnTo>
                <a:close/>
              </a:path>
              <a:path w="908050" h="477520">
                <a:moveTo>
                  <a:pt x="56896" y="225297"/>
                </a:moveTo>
                <a:lnTo>
                  <a:pt x="56896" y="352297"/>
                </a:lnTo>
                <a:lnTo>
                  <a:pt x="62610" y="352297"/>
                </a:lnTo>
                <a:lnTo>
                  <a:pt x="62610" y="250189"/>
                </a:lnTo>
                <a:lnTo>
                  <a:pt x="81787" y="250189"/>
                </a:lnTo>
                <a:lnTo>
                  <a:pt x="69596" y="237616"/>
                </a:lnTo>
                <a:lnTo>
                  <a:pt x="56896" y="225297"/>
                </a:lnTo>
                <a:close/>
              </a:path>
              <a:path w="908050" h="477520">
                <a:moveTo>
                  <a:pt x="820547" y="212725"/>
                </a:moveTo>
                <a:lnTo>
                  <a:pt x="788797" y="212725"/>
                </a:lnTo>
                <a:lnTo>
                  <a:pt x="788797" y="352297"/>
                </a:lnTo>
                <a:lnTo>
                  <a:pt x="820547" y="352297"/>
                </a:lnTo>
                <a:lnTo>
                  <a:pt x="820547" y="212725"/>
                </a:lnTo>
                <a:close/>
              </a:path>
              <a:path w="908050" h="477520">
                <a:moveTo>
                  <a:pt x="31750" y="0"/>
                </a:moveTo>
                <a:lnTo>
                  <a:pt x="0" y="0"/>
                </a:lnTo>
                <a:lnTo>
                  <a:pt x="0" y="327151"/>
                </a:lnTo>
                <a:lnTo>
                  <a:pt x="12573" y="339725"/>
                </a:lnTo>
                <a:lnTo>
                  <a:pt x="12573" y="212725"/>
                </a:lnTo>
                <a:lnTo>
                  <a:pt x="31750" y="212725"/>
                </a:lnTo>
                <a:lnTo>
                  <a:pt x="31750" y="127736"/>
                </a:lnTo>
                <a:lnTo>
                  <a:pt x="25146" y="127000"/>
                </a:lnTo>
                <a:lnTo>
                  <a:pt x="31750" y="127000"/>
                </a:lnTo>
                <a:lnTo>
                  <a:pt x="31750" y="0"/>
                </a:lnTo>
                <a:close/>
              </a:path>
              <a:path w="908050" h="477520">
                <a:moveTo>
                  <a:pt x="876300" y="187578"/>
                </a:moveTo>
                <a:lnTo>
                  <a:pt x="863600" y="187578"/>
                </a:lnTo>
                <a:lnTo>
                  <a:pt x="851407" y="200151"/>
                </a:lnTo>
                <a:lnTo>
                  <a:pt x="826261" y="200151"/>
                </a:lnTo>
                <a:lnTo>
                  <a:pt x="801370" y="212725"/>
                </a:lnTo>
                <a:lnTo>
                  <a:pt x="820547" y="212725"/>
                </a:lnTo>
                <a:lnTo>
                  <a:pt x="820547" y="339725"/>
                </a:lnTo>
                <a:lnTo>
                  <a:pt x="833120" y="339725"/>
                </a:lnTo>
                <a:lnTo>
                  <a:pt x="858011" y="327151"/>
                </a:lnTo>
                <a:lnTo>
                  <a:pt x="883157" y="327151"/>
                </a:lnTo>
                <a:lnTo>
                  <a:pt x="895350" y="314578"/>
                </a:lnTo>
                <a:lnTo>
                  <a:pt x="876300" y="314578"/>
                </a:lnTo>
                <a:lnTo>
                  <a:pt x="876300" y="187578"/>
                </a:lnTo>
                <a:close/>
              </a:path>
              <a:path w="908050" h="477520">
                <a:moveTo>
                  <a:pt x="31750" y="200151"/>
                </a:moveTo>
                <a:lnTo>
                  <a:pt x="31750" y="327151"/>
                </a:lnTo>
                <a:lnTo>
                  <a:pt x="44323" y="327151"/>
                </a:lnTo>
                <a:lnTo>
                  <a:pt x="44323" y="212725"/>
                </a:lnTo>
                <a:lnTo>
                  <a:pt x="31750" y="200151"/>
                </a:lnTo>
                <a:close/>
              </a:path>
              <a:path w="908050" h="477520">
                <a:moveTo>
                  <a:pt x="883157" y="87502"/>
                </a:moveTo>
                <a:lnTo>
                  <a:pt x="876300" y="87502"/>
                </a:lnTo>
                <a:lnTo>
                  <a:pt x="876300" y="314578"/>
                </a:lnTo>
                <a:lnTo>
                  <a:pt x="908050" y="314578"/>
                </a:lnTo>
                <a:lnTo>
                  <a:pt x="908050" y="164464"/>
                </a:lnTo>
                <a:lnTo>
                  <a:pt x="883157" y="164464"/>
                </a:lnTo>
                <a:lnTo>
                  <a:pt x="883157" y="87502"/>
                </a:lnTo>
                <a:close/>
              </a:path>
              <a:path w="908050" h="477520">
                <a:moveTo>
                  <a:pt x="56896" y="0"/>
                </a:moveTo>
                <a:lnTo>
                  <a:pt x="31750" y="0"/>
                </a:lnTo>
                <a:lnTo>
                  <a:pt x="31750" y="127736"/>
                </a:lnTo>
                <a:lnTo>
                  <a:pt x="137922" y="139572"/>
                </a:lnTo>
                <a:lnTo>
                  <a:pt x="676148" y="139572"/>
                </a:lnTo>
                <a:lnTo>
                  <a:pt x="776224" y="151764"/>
                </a:lnTo>
                <a:lnTo>
                  <a:pt x="813561" y="164464"/>
                </a:lnTo>
                <a:lnTo>
                  <a:pt x="876300" y="164464"/>
                </a:lnTo>
                <a:lnTo>
                  <a:pt x="876300" y="87502"/>
                </a:lnTo>
                <a:lnTo>
                  <a:pt x="883157" y="87502"/>
                </a:lnTo>
                <a:lnTo>
                  <a:pt x="883157" y="37464"/>
                </a:lnTo>
                <a:lnTo>
                  <a:pt x="845311" y="37464"/>
                </a:lnTo>
                <a:lnTo>
                  <a:pt x="807974" y="24764"/>
                </a:lnTo>
                <a:lnTo>
                  <a:pt x="707898" y="12572"/>
                </a:lnTo>
                <a:lnTo>
                  <a:pt x="169672" y="12572"/>
                </a:lnTo>
                <a:lnTo>
                  <a:pt x="56896" y="0"/>
                </a:lnTo>
                <a:close/>
              </a:path>
              <a:path w="908050" h="477520">
                <a:moveTo>
                  <a:pt x="908050" y="87502"/>
                </a:moveTo>
                <a:lnTo>
                  <a:pt x="883157" y="87502"/>
                </a:lnTo>
                <a:lnTo>
                  <a:pt x="883157" y="164464"/>
                </a:lnTo>
                <a:lnTo>
                  <a:pt x="908050" y="164464"/>
                </a:lnTo>
                <a:lnTo>
                  <a:pt x="908050" y="87502"/>
                </a:lnTo>
                <a:close/>
              </a:path>
              <a:path w="908050" h="477520">
                <a:moveTo>
                  <a:pt x="31750" y="127000"/>
                </a:moveTo>
                <a:lnTo>
                  <a:pt x="25146" y="127000"/>
                </a:lnTo>
                <a:lnTo>
                  <a:pt x="31750" y="127736"/>
                </a:lnTo>
                <a:lnTo>
                  <a:pt x="31750" y="127000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8" name="object 58"/>
          <p:cNvGrpSpPr/>
          <p:nvPr/>
        </p:nvGrpSpPr>
        <p:grpSpPr>
          <a:xfrm>
            <a:off x="1185633" y="1275080"/>
            <a:ext cx="970915" cy="5446395"/>
            <a:chOff x="1185633" y="1275080"/>
            <a:chExt cx="970915" cy="5446395"/>
          </a:xfrm>
        </p:grpSpPr>
        <p:sp>
          <p:nvSpPr>
            <p:cNvPr id="59" name="object 59"/>
            <p:cNvSpPr/>
            <p:nvPr/>
          </p:nvSpPr>
          <p:spPr>
            <a:xfrm>
              <a:off x="1335786" y="1275079"/>
              <a:ext cx="94615" cy="203200"/>
            </a:xfrm>
            <a:custGeom>
              <a:avLst/>
              <a:gdLst/>
              <a:ahLst/>
              <a:cxnLst/>
              <a:rect l="l" t="t" r="r" b="b"/>
              <a:pathLst>
                <a:path w="94615" h="203200">
                  <a:moveTo>
                    <a:pt x="94361" y="0"/>
                  </a:moveTo>
                  <a:lnTo>
                    <a:pt x="62611" y="0"/>
                  </a:lnTo>
                  <a:lnTo>
                    <a:pt x="62611" y="12700"/>
                  </a:lnTo>
                  <a:lnTo>
                    <a:pt x="50038" y="12700"/>
                  </a:lnTo>
                  <a:lnTo>
                    <a:pt x="50038" y="25400"/>
                  </a:lnTo>
                  <a:lnTo>
                    <a:pt x="25146" y="25400"/>
                  </a:lnTo>
                  <a:lnTo>
                    <a:pt x="25146" y="38100"/>
                  </a:lnTo>
                  <a:lnTo>
                    <a:pt x="12573" y="38100"/>
                  </a:lnTo>
                  <a:lnTo>
                    <a:pt x="12573" y="50800"/>
                  </a:lnTo>
                  <a:lnTo>
                    <a:pt x="0" y="50800"/>
                  </a:lnTo>
                  <a:lnTo>
                    <a:pt x="0" y="190500"/>
                  </a:lnTo>
                  <a:lnTo>
                    <a:pt x="0" y="203200"/>
                  </a:lnTo>
                  <a:lnTo>
                    <a:pt x="31750" y="203200"/>
                  </a:lnTo>
                  <a:lnTo>
                    <a:pt x="31750" y="190500"/>
                  </a:lnTo>
                  <a:lnTo>
                    <a:pt x="31750" y="189992"/>
                  </a:lnTo>
                  <a:lnTo>
                    <a:pt x="44323" y="189992"/>
                  </a:lnTo>
                  <a:lnTo>
                    <a:pt x="44323" y="165100"/>
                  </a:lnTo>
                  <a:lnTo>
                    <a:pt x="56896" y="165100"/>
                  </a:lnTo>
                  <a:lnTo>
                    <a:pt x="56896" y="152400"/>
                  </a:lnTo>
                  <a:lnTo>
                    <a:pt x="81788" y="152400"/>
                  </a:lnTo>
                  <a:lnTo>
                    <a:pt x="81788" y="139954"/>
                  </a:lnTo>
                  <a:lnTo>
                    <a:pt x="94361" y="139954"/>
                  </a:lnTo>
                  <a:lnTo>
                    <a:pt x="94361" y="12954"/>
                  </a:lnTo>
                  <a:lnTo>
                    <a:pt x="81788" y="12954"/>
                  </a:lnTo>
                  <a:lnTo>
                    <a:pt x="81788" y="12700"/>
                  </a:lnTo>
                  <a:lnTo>
                    <a:pt x="94361" y="12700"/>
                  </a:lnTo>
                  <a:lnTo>
                    <a:pt x="94361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24050" y="2176526"/>
              <a:ext cx="131825" cy="189611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1122" y="3427856"/>
              <a:ext cx="144526" cy="189610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0475" y="5092572"/>
              <a:ext cx="131787" cy="214375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1836547" y="5943561"/>
              <a:ext cx="281940" cy="201930"/>
            </a:xfrm>
            <a:custGeom>
              <a:avLst/>
              <a:gdLst/>
              <a:ahLst/>
              <a:cxnLst/>
              <a:rect l="l" t="t" r="r" b="b"/>
              <a:pathLst>
                <a:path w="281939" h="201929">
                  <a:moveTo>
                    <a:pt x="12572" y="74879"/>
                  </a:moveTo>
                  <a:lnTo>
                    <a:pt x="0" y="74879"/>
                  </a:lnTo>
                  <a:lnTo>
                    <a:pt x="0" y="201891"/>
                  </a:lnTo>
                  <a:lnTo>
                    <a:pt x="12572" y="201891"/>
                  </a:lnTo>
                  <a:lnTo>
                    <a:pt x="12572" y="74879"/>
                  </a:lnTo>
                  <a:close/>
                </a:path>
                <a:path w="281939" h="201929">
                  <a:moveTo>
                    <a:pt x="74802" y="24841"/>
                  </a:moveTo>
                  <a:lnTo>
                    <a:pt x="37464" y="50050"/>
                  </a:lnTo>
                  <a:lnTo>
                    <a:pt x="12572" y="74879"/>
                  </a:lnTo>
                  <a:lnTo>
                    <a:pt x="12572" y="201891"/>
                  </a:lnTo>
                  <a:lnTo>
                    <a:pt x="44322" y="201891"/>
                  </a:lnTo>
                  <a:lnTo>
                    <a:pt x="44322" y="74879"/>
                  </a:lnTo>
                  <a:lnTo>
                    <a:pt x="74802" y="74879"/>
                  </a:lnTo>
                  <a:lnTo>
                    <a:pt x="74802" y="24841"/>
                  </a:lnTo>
                  <a:close/>
                </a:path>
                <a:path w="281939" h="201929">
                  <a:moveTo>
                    <a:pt x="74802" y="74879"/>
                  </a:moveTo>
                  <a:lnTo>
                    <a:pt x="44322" y="74879"/>
                  </a:lnTo>
                  <a:lnTo>
                    <a:pt x="44322" y="201891"/>
                  </a:lnTo>
                  <a:lnTo>
                    <a:pt x="69214" y="177050"/>
                  </a:lnTo>
                  <a:lnTo>
                    <a:pt x="106552" y="151841"/>
                  </a:lnTo>
                  <a:lnTo>
                    <a:pt x="74802" y="151841"/>
                  </a:lnTo>
                  <a:lnTo>
                    <a:pt x="74802" y="74879"/>
                  </a:lnTo>
                  <a:close/>
                </a:path>
                <a:path w="281939" h="201929">
                  <a:moveTo>
                    <a:pt x="87502" y="24841"/>
                  </a:moveTo>
                  <a:lnTo>
                    <a:pt x="74802" y="24841"/>
                  </a:lnTo>
                  <a:lnTo>
                    <a:pt x="74802" y="151841"/>
                  </a:lnTo>
                  <a:lnTo>
                    <a:pt x="87502" y="151841"/>
                  </a:lnTo>
                  <a:lnTo>
                    <a:pt x="87502" y="24841"/>
                  </a:lnTo>
                  <a:close/>
                </a:path>
                <a:path w="281939" h="201929">
                  <a:moveTo>
                    <a:pt x="125221" y="12242"/>
                  </a:moveTo>
                  <a:lnTo>
                    <a:pt x="87502" y="24841"/>
                  </a:lnTo>
                  <a:lnTo>
                    <a:pt x="87502" y="151841"/>
                  </a:lnTo>
                  <a:lnTo>
                    <a:pt x="106552" y="151841"/>
                  </a:lnTo>
                  <a:lnTo>
                    <a:pt x="106552" y="24841"/>
                  </a:lnTo>
                  <a:lnTo>
                    <a:pt x="125221" y="24841"/>
                  </a:lnTo>
                  <a:lnTo>
                    <a:pt x="125221" y="12242"/>
                  </a:lnTo>
                  <a:close/>
                </a:path>
                <a:path w="281939" h="201929">
                  <a:moveTo>
                    <a:pt x="119252" y="24841"/>
                  </a:moveTo>
                  <a:lnTo>
                    <a:pt x="106552" y="24841"/>
                  </a:lnTo>
                  <a:lnTo>
                    <a:pt x="106552" y="151841"/>
                  </a:lnTo>
                  <a:lnTo>
                    <a:pt x="119252" y="151841"/>
                  </a:lnTo>
                  <a:lnTo>
                    <a:pt x="119252" y="24841"/>
                  </a:lnTo>
                  <a:close/>
                </a:path>
                <a:path w="281939" h="201929">
                  <a:moveTo>
                    <a:pt x="125221" y="24841"/>
                  </a:moveTo>
                  <a:lnTo>
                    <a:pt x="119252" y="24841"/>
                  </a:lnTo>
                  <a:lnTo>
                    <a:pt x="119252" y="151841"/>
                  </a:lnTo>
                  <a:lnTo>
                    <a:pt x="156971" y="139242"/>
                  </a:lnTo>
                  <a:lnTo>
                    <a:pt x="125221" y="139242"/>
                  </a:lnTo>
                  <a:lnTo>
                    <a:pt x="125221" y="24841"/>
                  </a:lnTo>
                  <a:close/>
                </a:path>
                <a:path w="281939" h="201929">
                  <a:moveTo>
                    <a:pt x="156971" y="12242"/>
                  </a:moveTo>
                  <a:lnTo>
                    <a:pt x="125221" y="12242"/>
                  </a:lnTo>
                  <a:lnTo>
                    <a:pt x="125221" y="139242"/>
                  </a:lnTo>
                  <a:lnTo>
                    <a:pt x="156971" y="139242"/>
                  </a:lnTo>
                  <a:lnTo>
                    <a:pt x="156971" y="12242"/>
                  </a:lnTo>
                  <a:close/>
                </a:path>
                <a:path w="281939" h="201929">
                  <a:moveTo>
                    <a:pt x="162686" y="12242"/>
                  </a:moveTo>
                  <a:lnTo>
                    <a:pt x="156971" y="12242"/>
                  </a:lnTo>
                  <a:lnTo>
                    <a:pt x="156971" y="139242"/>
                  </a:lnTo>
                  <a:lnTo>
                    <a:pt x="162686" y="139242"/>
                  </a:lnTo>
                  <a:lnTo>
                    <a:pt x="162686" y="12242"/>
                  </a:lnTo>
                  <a:close/>
                </a:path>
                <a:path w="281939" h="201929">
                  <a:moveTo>
                    <a:pt x="200151" y="0"/>
                  </a:moveTo>
                  <a:lnTo>
                    <a:pt x="162686" y="12242"/>
                  </a:lnTo>
                  <a:lnTo>
                    <a:pt x="162686" y="139242"/>
                  </a:lnTo>
                  <a:lnTo>
                    <a:pt x="194436" y="139242"/>
                  </a:lnTo>
                  <a:lnTo>
                    <a:pt x="194436" y="12242"/>
                  </a:lnTo>
                  <a:lnTo>
                    <a:pt x="200151" y="12242"/>
                  </a:lnTo>
                  <a:lnTo>
                    <a:pt x="200151" y="0"/>
                  </a:lnTo>
                  <a:close/>
                </a:path>
                <a:path w="281939" h="201929">
                  <a:moveTo>
                    <a:pt x="200151" y="12242"/>
                  </a:moveTo>
                  <a:lnTo>
                    <a:pt x="194436" y="12242"/>
                  </a:lnTo>
                  <a:lnTo>
                    <a:pt x="194436" y="139242"/>
                  </a:lnTo>
                  <a:lnTo>
                    <a:pt x="231901" y="126999"/>
                  </a:lnTo>
                  <a:lnTo>
                    <a:pt x="200151" y="126999"/>
                  </a:lnTo>
                  <a:lnTo>
                    <a:pt x="200151" y="12242"/>
                  </a:lnTo>
                  <a:close/>
                </a:path>
                <a:path w="281939" h="201929">
                  <a:moveTo>
                    <a:pt x="231901" y="0"/>
                  </a:moveTo>
                  <a:lnTo>
                    <a:pt x="200151" y="0"/>
                  </a:lnTo>
                  <a:lnTo>
                    <a:pt x="200151" y="126999"/>
                  </a:lnTo>
                  <a:lnTo>
                    <a:pt x="231901" y="126999"/>
                  </a:lnTo>
                  <a:lnTo>
                    <a:pt x="231901" y="0"/>
                  </a:lnTo>
                  <a:close/>
                </a:path>
                <a:path w="281939" h="201929">
                  <a:moveTo>
                    <a:pt x="281939" y="0"/>
                  </a:moveTo>
                  <a:lnTo>
                    <a:pt x="231901" y="0"/>
                  </a:lnTo>
                  <a:lnTo>
                    <a:pt x="231901" y="126999"/>
                  </a:lnTo>
                  <a:lnTo>
                    <a:pt x="281939" y="126999"/>
                  </a:lnTo>
                  <a:lnTo>
                    <a:pt x="281939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6661" y="6531444"/>
              <a:ext cx="169544" cy="189636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85748" y="1938528"/>
              <a:ext cx="156972" cy="189737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85748" y="2602102"/>
              <a:ext cx="131826" cy="189611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60513" y="3815969"/>
              <a:ext cx="169633" cy="177037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1398397" y="2889630"/>
              <a:ext cx="307340" cy="215265"/>
            </a:xfrm>
            <a:custGeom>
              <a:avLst/>
              <a:gdLst/>
              <a:ahLst/>
              <a:cxnLst/>
              <a:rect l="l" t="t" r="r" b="b"/>
              <a:pathLst>
                <a:path w="307339" h="215264">
                  <a:moveTo>
                    <a:pt x="50037" y="37846"/>
                  </a:moveTo>
                  <a:lnTo>
                    <a:pt x="37465" y="50038"/>
                  </a:lnTo>
                  <a:lnTo>
                    <a:pt x="12572" y="62738"/>
                  </a:lnTo>
                  <a:lnTo>
                    <a:pt x="12572" y="75311"/>
                  </a:lnTo>
                  <a:lnTo>
                    <a:pt x="0" y="87884"/>
                  </a:lnTo>
                  <a:lnTo>
                    <a:pt x="0" y="214884"/>
                  </a:lnTo>
                  <a:lnTo>
                    <a:pt x="31750" y="214884"/>
                  </a:lnTo>
                  <a:lnTo>
                    <a:pt x="44322" y="202311"/>
                  </a:lnTo>
                  <a:lnTo>
                    <a:pt x="44322" y="189738"/>
                  </a:lnTo>
                  <a:lnTo>
                    <a:pt x="69215" y="177038"/>
                  </a:lnTo>
                  <a:lnTo>
                    <a:pt x="81787" y="164846"/>
                  </a:lnTo>
                  <a:lnTo>
                    <a:pt x="50037" y="164846"/>
                  </a:lnTo>
                  <a:lnTo>
                    <a:pt x="50037" y="37846"/>
                  </a:lnTo>
                  <a:close/>
                </a:path>
                <a:path w="307339" h="215264">
                  <a:moveTo>
                    <a:pt x="81787" y="37846"/>
                  </a:moveTo>
                  <a:lnTo>
                    <a:pt x="50037" y="37846"/>
                  </a:lnTo>
                  <a:lnTo>
                    <a:pt x="50037" y="164846"/>
                  </a:lnTo>
                  <a:lnTo>
                    <a:pt x="81787" y="164846"/>
                  </a:lnTo>
                  <a:lnTo>
                    <a:pt x="81787" y="37846"/>
                  </a:lnTo>
                  <a:close/>
                </a:path>
                <a:path w="307339" h="215264">
                  <a:moveTo>
                    <a:pt x="112649" y="37846"/>
                  </a:moveTo>
                  <a:lnTo>
                    <a:pt x="81787" y="37846"/>
                  </a:lnTo>
                  <a:lnTo>
                    <a:pt x="81787" y="164846"/>
                  </a:lnTo>
                  <a:lnTo>
                    <a:pt x="112649" y="164846"/>
                  </a:lnTo>
                  <a:lnTo>
                    <a:pt x="112649" y="37846"/>
                  </a:lnTo>
                  <a:close/>
                </a:path>
                <a:path w="307339" h="215264">
                  <a:moveTo>
                    <a:pt x="175259" y="12700"/>
                  </a:moveTo>
                  <a:lnTo>
                    <a:pt x="137540" y="25273"/>
                  </a:lnTo>
                  <a:lnTo>
                    <a:pt x="112649" y="37846"/>
                  </a:lnTo>
                  <a:lnTo>
                    <a:pt x="112649" y="164846"/>
                  </a:lnTo>
                  <a:lnTo>
                    <a:pt x="144399" y="164846"/>
                  </a:lnTo>
                  <a:lnTo>
                    <a:pt x="144399" y="37846"/>
                  </a:lnTo>
                  <a:lnTo>
                    <a:pt x="175259" y="37846"/>
                  </a:lnTo>
                  <a:lnTo>
                    <a:pt x="175259" y="12700"/>
                  </a:lnTo>
                  <a:close/>
                </a:path>
                <a:path w="307339" h="215264">
                  <a:moveTo>
                    <a:pt x="175259" y="37846"/>
                  </a:moveTo>
                  <a:lnTo>
                    <a:pt x="144399" y="37846"/>
                  </a:lnTo>
                  <a:lnTo>
                    <a:pt x="144399" y="164846"/>
                  </a:lnTo>
                  <a:lnTo>
                    <a:pt x="169290" y="152273"/>
                  </a:lnTo>
                  <a:lnTo>
                    <a:pt x="207009" y="139700"/>
                  </a:lnTo>
                  <a:lnTo>
                    <a:pt x="175259" y="139700"/>
                  </a:lnTo>
                  <a:lnTo>
                    <a:pt x="175259" y="37846"/>
                  </a:lnTo>
                  <a:close/>
                </a:path>
                <a:path w="307339" h="215264">
                  <a:moveTo>
                    <a:pt x="207009" y="12700"/>
                  </a:moveTo>
                  <a:lnTo>
                    <a:pt x="175259" y="12700"/>
                  </a:lnTo>
                  <a:lnTo>
                    <a:pt x="175259" y="139700"/>
                  </a:lnTo>
                  <a:lnTo>
                    <a:pt x="207009" y="139700"/>
                  </a:lnTo>
                  <a:lnTo>
                    <a:pt x="207009" y="12700"/>
                  </a:lnTo>
                  <a:close/>
                </a:path>
                <a:path w="307339" h="215264">
                  <a:moveTo>
                    <a:pt x="250190" y="12700"/>
                  </a:moveTo>
                  <a:lnTo>
                    <a:pt x="207009" y="12700"/>
                  </a:lnTo>
                  <a:lnTo>
                    <a:pt x="207009" y="139700"/>
                  </a:lnTo>
                  <a:lnTo>
                    <a:pt x="250190" y="139700"/>
                  </a:lnTo>
                  <a:lnTo>
                    <a:pt x="250190" y="12700"/>
                  </a:lnTo>
                  <a:close/>
                </a:path>
                <a:path w="307339" h="215264">
                  <a:moveTo>
                    <a:pt x="307085" y="0"/>
                  </a:moveTo>
                  <a:lnTo>
                    <a:pt x="275463" y="0"/>
                  </a:lnTo>
                  <a:lnTo>
                    <a:pt x="250190" y="12700"/>
                  </a:lnTo>
                  <a:lnTo>
                    <a:pt x="250190" y="139700"/>
                  </a:lnTo>
                  <a:lnTo>
                    <a:pt x="281940" y="139700"/>
                  </a:lnTo>
                  <a:lnTo>
                    <a:pt x="281940" y="12700"/>
                  </a:lnTo>
                  <a:lnTo>
                    <a:pt x="307085" y="12700"/>
                  </a:lnTo>
                  <a:lnTo>
                    <a:pt x="307085" y="0"/>
                  </a:lnTo>
                  <a:close/>
                </a:path>
                <a:path w="307339" h="215264">
                  <a:moveTo>
                    <a:pt x="307085" y="12700"/>
                  </a:moveTo>
                  <a:lnTo>
                    <a:pt x="281940" y="12700"/>
                  </a:lnTo>
                  <a:lnTo>
                    <a:pt x="281940" y="139700"/>
                  </a:lnTo>
                  <a:lnTo>
                    <a:pt x="307085" y="127000"/>
                  </a:lnTo>
                  <a:lnTo>
                    <a:pt x="307085" y="1270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11046" y="4779645"/>
              <a:ext cx="181864" cy="201930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35938" y="5380227"/>
              <a:ext cx="169544" cy="227025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3898" y="1550797"/>
              <a:ext cx="219201" cy="189737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48283" y="5755652"/>
              <a:ext cx="156717" cy="189636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11046" y="4078731"/>
              <a:ext cx="244602" cy="189737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10513" y="3227705"/>
              <a:ext cx="94487" cy="227075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85633" y="4428997"/>
              <a:ext cx="207048" cy="202310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48283" y="6318681"/>
              <a:ext cx="181863" cy="1770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8244967" y="1185925"/>
          <a:ext cx="3592195" cy="30222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4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1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537">
                <a:tc>
                  <a:txBody>
                    <a:bodyPr/>
                    <a:lstStyle/>
                    <a:p>
                      <a:pPr marL="495300">
                        <a:lnSpc>
                          <a:spcPts val="1614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5585">
                        <a:lnSpc>
                          <a:spcPts val="1614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614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527">
                <a:tc>
                  <a:txBody>
                    <a:bodyPr/>
                    <a:lstStyle/>
                    <a:p>
                      <a:pPr marL="38735">
                        <a:lnSpc>
                          <a:spcPts val="1545"/>
                        </a:lnSpc>
                        <a:spcBef>
                          <a:spcPts val="200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Cash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2540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78435">
                        <a:lnSpc>
                          <a:spcPts val="1340"/>
                        </a:lnSpc>
                        <a:spcBef>
                          <a:spcPts val="405"/>
                        </a:spcBef>
                      </a:pPr>
                      <a:r>
                        <a:rPr sz="12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39700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5143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3702">
                <a:tc>
                  <a:txBody>
                    <a:bodyPr/>
                    <a:lstStyle/>
                    <a:p>
                      <a:pPr marL="40005">
                        <a:lnSpc>
                          <a:spcPts val="1425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Supplies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19710">
                        <a:lnSpc>
                          <a:spcPts val="1285"/>
                        </a:lnSpc>
                        <a:spcBef>
                          <a:spcPts val="140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425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b="1" dirty="0">
                          <a:solidFill>
                            <a:srgbClr val="001F5F"/>
                          </a:solidFill>
                          <a:latin typeface="Segoe UI"/>
                          <a:cs typeface="Segoe UI"/>
                        </a:rPr>
                        <a:t>8000</a:t>
                      </a:r>
                      <a:endParaRPr sz="1200">
                        <a:latin typeface="Segoe UI"/>
                        <a:cs typeface="Segoe UI"/>
                      </a:endParaRPr>
                    </a:p>
                  </a:txBody>
                  <a:tcPr marL="0" marR="0" marT="317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525">
                <a:tc>
                  <a:txBody>
                    <a:bodyPr/>
                    <a:lstStyle/>
                    <a:p>
                      <a:pPr marL="29845">
                        <a:lnSpc>
                          <a:spcPts val="1650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7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receivable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3749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84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678">
                <a:tc>
                  <a:txBody>
                    <a:bodyPr/>
                    <a:lstStyle/>
                    <a:p>
                      <a:pPr marL="29209">
                        <a:lnSpc>
                          <a:spcPts val="1675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7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payable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2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8500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8692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capital</a:t>
                      </a:r>
                      <a:endParaRPr sz="1400">
                        <a:latin typeface="Arial MT"/>
                        <a:cs typeface="Arial MT"/>
                      </a:endParaRPr>
                    </a:p>
                    <a:p>
                      <a:pPr marL="69215">
                        <a:lnSpc>
                          <a:spcPts val="1400"/>
                        </a:lnSpc>
                        <a:spcBef>
                          <a:spcPts val="370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Owner's</a:t>
                      </a:r>
                      <a:r>
                        <a:rPr sz="14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  <a:p>
                      <a:pPr marL="74295">
                        <a:lnSpc>
                          <a:spcPts val="1390"/>
                        </a:lnSpc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Revenues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27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62890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50.000</a:t>
                      </a:r>
                      <a:endParaRPr sz="14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2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2500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920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42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400" spc="-6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3175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ts val="1400"/>
                        </a:lnSpc>
                      </a:pPr>
                      <a:r>
                        <a:rPr sz="12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6.000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0423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400" spc="-7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146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12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500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920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3743">
                <a:tc>
                  <a:txBody>
                    <a:bodyPr/>
                    <a:lstStyle/>
                    <a:p>
                      <a:pPr marL="304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Rent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508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304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1.500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5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ts val="1585"/>
                        </a:lnSpc>
                        <a:spcBef>
                          <a:spcPts val="145"/>
                        </a:spcBef>
                      </a:pPr>
                      <a:r>
                        <a:rPr sz="1400" b="1" spc="-5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61000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ts val="1600"/>
                        </a:lnSpc>
                        <a:spcBef>
                          <a:spcPts val="130"/>
                        </a:spcBef>
                      </a:pPr>
                      <a:r>
                        <a:rPr sz="1400" b="1" spc="-5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61000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651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638" y="777621"/>
            <a:ext cx="73209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95065" algn="l"/>
                <a:tab pos="6950709" algn="l"/>
              </a:tabLst>
            </a:pPr>
            <a:r>
              <a:rPr sz="2700" b="0" spc="-7" baseline="1543" dirty="0">
                <a:solidFill>
                  <a:srgbClr val="C00000"/>
                </a:solidFill>
                <a:latin typeface="Arial MT"/>
                <a:cs typeface="Arial MT"/>
              </a:rPr>
              <a:t>N</a:t>
            </a:r>
            <a:r>
              <a:rPr sz="2700" b="0" spc="-22" baseline="1543" dirty="0">
                <a:solidFill>
                  <a:srgbClr val="C00000"/>
                </a:solidFill>
                <a:latin typeface="Arial MT"/>
                <a:cs typeface="Arial MT"/>
              </a:rPr>
              <a:t>e</a:t>
            </a:r>
            <a:r>
              <a:rPr sz="2700" b="0" baseline="1543" dirty="0">
                <a:solidFill>
                  <a:srgbClr val="C00000"/>
                </a:solidFill>
                <a:latin typeface="Arial MT"/>
                <a:cs typeface="Arial MT"/>
              </a:rPr>
              <a:t>t</a:t>
            </a:r>
            <a:r>
              <a:rPr sz="2700" b="0" spc="7" baseline="1543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700" b="0" spc="-7" baseline="1543" dirty="0">
                <a:solidFill>
                  <a:srgbClr val="C00000"/>
                </a:solidFill>
                <a:latin typeface="Arial MT"/>
                <a:cs typeface="Arial MT"/>
              </a:rPr>
              <a:t>i</a:t>
            </a:r>
            <a:r>
              <a:rPr sz="2700" b="0" spc="-22" baseline="1543" dirty="0">
                <a:solidFill>
                  <a:srgbClr val="C00000"/>
                </a:solidFill>
                <a:latin typeface="Arial MT"/>
                <a:cs typeface="Arial MT"/>
              </a:rPr>
              <a:t>n</a:t>
            </a:r>
            <a:r>
              <a:rPr sz="2700" b="0" spc="-7" baseline="1543" dirty="0">
                <a:solidFill>
                  <a:srgbClr val="C00000"/>
                </a:solidFill>
                <a:latin typeface="Arial MT"/>
                <a:cs typeface="Arial MT"/>
              </a:rPr>
              <a:t>come</a:t>
            </a:r>
            <a:r>
              <a:rPr sz="2700" b="0" spc="15" baseline="1543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700" b="0" baseline="1543" dirty="0">
                <a:solidFill>
                  <a:srgbClr val="00CC00"/>
                </a:solidFill>
                <a:latin typeface="Arial MT"/>
                <a:cs typeface="Arial MT"/>
              </a:rPr>
              <a:t>=</a:t>
            </a:r>
            <a:r>
              <a:rPr sz="2700" b="0" spc="-7" baseline="1543" dirty="0">
                <a:solidFill>
                  <a:srgbClr val="00CC00"/>
                </a:solidFill>
                <a:latin typeface="Arial MT"/>
                <a:cs typeface="Arial MT"/>
              </a:rPr>
              <a:t> </a:t>
            </a:r>
            <a:r>
              <a:rPr sz="2700" b="0" spc="-7" baseline="1543" dirty="0">
                <a:solidFill>
                  <a:srgbClr val="001F5F"/>
                </a:solidFill>
                <a:latin typeface="Arial MT"/>
                <a:cs typeface="Arial MT"/>
              </a:rPr>
              <a:t>rev</a:t>
            </a:r>
            <a:r>
              <a:rPr sz="2700" b="0" spc="-22" baseline="1543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2700" b="0" spc="-7" baseline="1543" dirty="0">
                <a:solidFill>
                  <a:srgbClr val="001F5F"/>
                </a:solidFill>
                <a:latin typeface="Arial MT"/>
                <a:cs typeface="Arial MT"/>
              </a:rPr>
              <a:t>n</a:t>
            </a:r>
            <a:r>
              <a:rPr sz="2700" b="0" spc="-22" baseline="1543" dirty="0">
                <a:solidFill>
                  <a:srgbClr val="001F5F"/>
                </a:solidFill>
                <a:latin typeface="Arial MT"/>
                <a:cs typeface="Arial MT"/>
              </a:rPr>
              <a:t>u</a:t>
            </a:r>
            <a:r>
              <a:rPr sz="2700" b="0" spc="-7" baseline="1543" dirty="0">
                <a:solidFill>
                  <a:srgbClr val="001F5F"/>
                </a:solidFill>
                <a:latin typeface="Arial MT"/>
                <a:cs typeface="Arial MT"/>
              </a:rPr>
              <a:t>es</a:t>
            </a:r>
            <a:r>
              <a:rPr sz="2700" b="0" spc="30" baseline="1543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700" b="0" baseline="1543" dirty="0">
                <a:solidFill>
                  <a:srgbClr val="001F5F"/>
                </a:solidFill>
                <a:latin typeface="Arial MT"/>
                <a:cs typeface="Arial MT"/>
              </a:rPr>
              <a:t>-</a:t>
            </a:r>
            <a:r>
              <a:rPr sz="2700" b="0" spc="-15" baseline="1543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700" b="0" spc="-7" baseline="1543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2700" b="0" spc="-30" baseline="1543" dirty="0">
                <a:solidFill>
                  <a:srgbClr val="001F5F"/>
                </a:solidFill>
                <a:latin typeface="Arial MT"/>
                <a:cs typeface="Arial MT"/>
              </a:rPr>
              <a:t>x</a:t>
            </a:r>
            <a:r>
              <a:rPr sz="2700" b="0" spc="-7" baseline="1543" dirty="0">
                <a:solidFill>
                  <a:srgbClr val="001F5F"/>
                </a:solidFill>
                <a:latin typeface="Arial MT"/>
                <a:cs typeface="Arial MT"/>
              </a:rPr>
              <a:t>pe</a:t>
            </a:r>
            <a:r>
              <a:rPr sz="2700" b="0" spc="-22" baseline="1543" dirty="0">
                <a:solidFill>
                  <a:srgbClr val="001F5F"/>
                </a:solidFill>
                <a:latin typeface="Arial MT"/>
                <a:cs typeface="Arial MT"/>
              </a:rPr>
              <a:t>n</a:t>
            </a:r>
            <a:r>
              <a:rPr sz="2700" b="0" spc="-7" baseline="1543" dirty="0">
                <a:solidFill>
                  <a:srgbClr val="001F5F"/>
                </a:solidFill>
                <a:latin typeface="Arial MT"/>
                <a:cs typeface="Arial MT"/>
              </a:rPr>
              <a:t>ses</a:t>
            </a:r>
            <a:r>
              <a:rPr sz="2700" b="0" baseline="1543" dirty="0">
                <a:solidFill>
                  <a:srgbClr val="001F5F"/>
                </a:solidFill>
                <a:latin typeface="Arial MT"/>
                <a:cs typeface="Arial MT"/>
              </a:rPr>
              <a:t>	</a:t>
            </a:r>
            <a:r>
              <a:rPr sz="1400" dirty="0"/>
              <a:t>=</a:t>
            </a:r>
            <a:r>
              <a:rPr sz="1400" spc="-10" dirty="0"/>
              <a:t> </a:t>
            </a:r>
            <a:r>
              <a:rPr sz="1400" dirty="0"/>
              <a:t>2500 </a:t>
            </a:r>
            <a:r>
              <a:rPr sz="1400" spc="-15" dirty="0"/>
              <a:t> </a:t>
            </a:r>
            <a:r>
              <a:rPr sz="1400" dirty="0"/>
              <a:t>- </a:t>
            </a:r>
            <a:r>
              <a:rPr sz="1400" spc="-10" dirty="0"/>
              <a:t> </a:t>
            </a:r>
            <a:r>
              <a:rPr sz="1400" dirty="0"/>
              <a:t>(</a:t>
            </a:r>
            <a:r>
              <a:rPr sz="1400" spc="-20" dirty="0"/>
              <a:t> </a:t>
            </a:r>
            <a:r>
              <a:rPr sz="1400" spc="-5" dirty="0"/>
              <a:t>6000</a:t>
            </a:r>
            <a:r>
              <a:rPr sz="1400" dirty="0"/>
              <a:t>+</a:t>
            </a:r>
            <a:r>
              <a:rPr sz="1400" spc="-35" dirty="0"/>
              <a:t> </a:t>
            </a:r>
            <a:r>
              <a:rPr sz="1400" spc="-5" dirty="0"/>
              <a:t>50</a:t>
            </a:r>
            <a:r>
              <a:rPr sz="1400" dirty="0"/>
              <a:t>0</a:t>
            </a:r>
            <a:r>
              <a:rPr sz="1400" spc="-20" dirty="0"/>
              <a:t> </a:t>
            </a:r>
            <a:r>
              <a:rPr sz="1400" dirty="0"/>
              <a:t>+</a:t>
            </a:r>
            <a:r>
              <a:rPr sz="1400" spc="-10" dirty="0"/>
              <a:t> </a:t>
            </a:r>
            <a:r>
              <a:rPr sz="1400" spc="-5" dirty="0"/>
              <a:t>1500</a:t>
            </a:r>
            <a:r>
              <a:rPr sz="1400" dirty="0"/>
              <a:t>)</a:t>
            </a:r>
            <a:r>
              <a:rPr sz="1400" spc="-30" dirty="0"/>
              <a:t> </a:t>
            </a:r>
            <a:r>
              <a:rPr sz="1400" dirty="0"/>
              <a:t>=</a:t>
            </a:r>
            <a:r>
              <a:rPr sz="1400" spc="-10" dirty="0"/>
              <a:t> </a:t>
            </a:r>
            <a:r>
              <a:rPr sz="1400" dirty="0"/>
              <a:t>-</a:t>
            </a:r>
            <a:r>
              <a:rPr sz="1400" spc="-5" dirty="0"/>
              <a:t> </a:t>
            </a:r>
            <a:r>
              <a:rPr sz="1400" dirty="0"/>
              <a:t>5500	l</a:t>
            </a:r>
            <a:r>
              <a:rPr sz="1400" spc="-10" dirty="0"/>
              <a:t>o</a:t>
            </a:r>
            <a:r>
              <a:rPr sz="1400" dirty="0"/>
              <a:t>ss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69129" y="1163573"/>
            <a:ext cx="1099185" cy="497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95"/>
              </a:lnSpc>
              <a:spcBef>
                <a:spcPts val="100"/>
              </a:spcBef>
            </a:pP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drawings</a:t>
            </a:r>
            <a:endParaRPr sz="1800">
              <a:latin typeface="Arial MT"/>
              <a:cs typeface="Arial MT"/>
            </a:endParaRPr>
          </a:p>
          <a:p>
            <a:pPr marL="387985">
              <a:lnSpc>
                <a:spcPts val="1614"/>
              </a:lnSpc>
            </a:pPr>
            <a:r>
              <a:rPr sz="1400" b="1" dirty="0">
                <a:latin typeface="Arial"/>
                <a:cs typeface="Arial"/>
              </a:rPr>
              <a:t>=</a:t>
            </a:r>
            <a:r>
              <a:rPr sz="1400" b="1" spc="-8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50.000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85790" y="1421383"/>
            <a:ext cx="14998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latin typeface="Arial"/>
                <a:cs typeface="Arial"/>
              </a:rPr>
              <a:t>+</a:t>
            </a:r>
            <a:r>
              <a:rPr sz="1400" b="1" spc="36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(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5500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)</a:t>
            </a:r>
            <a:r>
              <a:rPr sz="1400" b="1" spc="37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36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800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04658" y="1421383"/>
            <a:ext cx="67310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latin typeface="Arial"/>
                <a:cs typeface="Arial"/>
              </a:rPr>
              <a:t>=</a:t>
            </a:r>
            <a:r>
              <a:rPr sz="1400" b="1" spc="-8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43700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85508" y="1766697"/>
          <a:ext cx="6719570" cy="18597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35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685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4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39.700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536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3.000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60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8.000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898">
                <a:tc>
                  <a:txBody>
                    <a:bodyPr/>
                    <a:lstStyle/>
                    <a:p>
                      <a:pPr marL="68580">
                        <a:lnSpc>
                          <a:spcPts val="1614"/>
                        </a:lnSpc>
                      </a:pP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 </a:t>
                      </a:r>
                      <a:r>
                        <a:rPr sz="14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ts val="1614"/>
                        </a:lnSpc>
                      </a:pP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1.500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410"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  <a:spcBef>
                          <a:spcPts val="114"/>
                        </a:spcBef>
                      </a:pPr>
                      <a:r>
                        <a:rPr sz="1400" b="1" spc="-12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tal</a:t>
                      </a:r>
                      <a:r>
                        <a:rPr sz="1400" b="1" spc="-7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4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ss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328295" algn="r">
                        <a:lnSpc>
                          <a:spcPts val="1614"/>
                        </a:lnSpc>
                        <a:spcBef>
                          <a:spcPts val="114"/>
                        </a:spcBef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52200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11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400" b="1" spc="-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8500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835">
                <a:tc>
                  <a:txBody>
                    <a:bodyPr/>
                    <a:lstStyle/>
                    <a:p>
                      <a:pPr marL="68580">
                        <a:lnSpc>
                          <a:spcPts val="1614"/>
                        </a:lnSpc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400" b="1" spc="-8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ts val="1614"/>
                        </a:lnSpc>
                      </a:pPr>
                      <a:r>
                        <a:rPr sz="14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43700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537"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  <a:spcBef>
                          <a:spcPts val="114"/>
                        </a:spcBef>
                      </a:pPr>
                      <a:r>
                        <a:rPr sz="14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Total</a:t>
                      </a:r>
                      <a:r>
                        <a:rPr sz="14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328295" algn="r">
                        <a:lnSpc>
                          <a:spcPts val="1614"/>
                        </a:lnSpc>
                        <a:spcBef>
                          <a:spcPts val="114"/>
                        </a:spcBef>
                      </a:pPr>
                      <a:r>
                        <a:rPr sz="1400" spc="-5" dirty="0">
                          <a:solidFill>
                            <a:srgbClr val="00CC00"/>
                          </a:solidFill>
                          <a:latin typeface="Arial MT"/>
                          <a:cs typeface="Arial MT"/>
                        </a:rPr>
                        <a:t>52200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37566" y="1163573"/>
            <a:ext cx="4166870" cy="588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95"/>
              </a:lnSpc>
              <a:spcBef>
                <a:spcPts val="100"/>
              </a:spcBef>
              <a:tabLst>
                <a:tab pos="2596515" algn="l"/>
                <a:tab pos="4077335" algn="l"/>
              </a:tabLst>
            </a:pPr>
            <a:r>
              <a:rPr sz="1800" dirty="0">
                <a:solidFill>
                  <a:srgbClr val="C00000"/>
                </a:solidFill>
                <a:latin typeface="Arial MT"/>
                <a:cs typeface="Arial MT"/>
              </a:rPr>
              <a:t>O</a:t>
            </a:r>
            <a:r>
              <a:rPr sz="1800" spc="-40" dirty="0">
                <a:solidFill>
                  <a:srgbClr val="C00000"/>
                </a:solidFill>
                <a:latin typeface="Arial MT"/>
                <a:cs typeface="Arial MT"/>
              </a:rPr>
              <a:t>w</a:t>
            </a: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n</a:t>
            </a:r>
            <a:r>
              <a:rPr sz="1800" spc="-15" dirty="0">
                <a:solidFill>
                  <a:srgbClr val="C00000"/>
                </a:solidFill>
                <a:latin typeface="Arial MT"/>
                <a:cs typeface="Arial MT"/>
              </a:rPr>
              <a:t>e</a:t>
            </a:r>
            <a:r>
              <a:rPr sz="1800" dirty="0">
                <a:solidFill>
                  <a:srgbClr val="C00000"/>
                </a:solidFill>
                <a:latin typeface="Arial MT"/>
                <a:cs typeface="Arial MT"/>
              </a:rPr>
              <a:t>r`s</a:t>
            </a:r>
            <a:r>
              <a:rPr sz="1800" spc="3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e</a:t>
            </a:r>
            <a:r>
              <a:rPr sz="1800" spc="-15" dirty="0">
                <a:solidFill>
                  <a:srgbClr val="C00000"/>
                </a:solidFill>
                <a:latin typeface="Arial MT"/>
                <a:cs typeface="Arial MT"/>
              </a:rPr>
              <a:t>q</a:t>
            </a:r>
            <a:r>
              <a:rPr sz="1800" spc="-5" dirty="0">
                <a:solidFill>
                  <a:srgbClr val="C00000"/>
                </a:solidFill>
                <a:latin typeface="Arial MT"/>
                <a:cs typeface="Arial MT"/>
              </a:rPr>
              <a:t>u</a:t>
            </a:r>
            <a:r>
              <a:rPr sz="1800" spc="-15" dirty="0">
                <a:solidFill>
                  <a:srgbClr val="C00000"/>
                </a:solidFill>
                <a:latin typeface="Arial MT"/>
                <a:cs typeface="Arial MT"/>
              </a:rPr>
              <a:t>i</a:t>
            </a:r>
            <a:r>
              <a:rPr sz="1800" dirty="0">
                <a:solidFill>
                  <a:srgbClr val="C00000"/>
                </a:solidFill>
                <a:latin typeface="Arial MT"/>
                <a:cs typeface="Arial MT"/>
              </a:rPr>
              <a:t>ty</a:t>
            </a:r>
            <a:r>
              <a:rPr sz="1800" spc="15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00CC00"/>
                </a:solidFill>
                <a:latin typeface="Arial MT"/>
                <a:cs typeface="Arial MT"/>
              </a:rPr>
              <a:t>=</a:t>
            </a:r>
            <a:r>
              <a:rPr sz="1800" spc="-5" dirty="0">
                <a:solidFill>
                  <a:srgbClr val="00CC0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ca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p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ital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	+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 N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e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t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i</a:t>
            </a:r>
            <a:r>
              <a:rPr sz="1800" spc="-15" dirty="0">
                <a:solidFill>
                  <a:srgbClr val="001F5F"/>
                </a:solidFill>
                <a:latin typeface="Arial MT"/>
                <a:cs typeface="Arial MT"/>
              </a:rPr>
              <a:t>n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come</a:t>
            </a: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	-</a:t>
            </a:r>
            <a:endParaRPr sz="1800">
              <a:latin typeface="Arial MT"/>
              <a:cs typeface="Arial MT"/>
            </a:endParaRPr>
          </a:p>
          <a:p>
            <a:pPr marL="2087245">
              <a:lnSpc>
                <a:spcPts val="2335"/>
              </a:lnSpc>
            </a:pPr>
            <a:r>
              <a:rPr sz="2000" dirty="0">
                <a:solidFill>
                  <a:srgbClr val="C00000"/>
                </a:solidFill>
                <a:latin typeface="Arial MT"/>
                <a:cs typeface="Arial MT"/>
              </a:rPr>
              <a:t>Balance</a:t>
            </a:r>
            <a:r>
              <a:rPr sz="2000" spc="-50" dirty="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C00000"/>
                </a:solidFill>
                <a:latin typeface="Arial MT"/>
                <a:cs typeface="Arial MT"/>
              </a:rPr>
              <a:t>sheet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88567" y="3991102"/>
            <a:ext cx="61080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did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Company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shows</a:t>
            </a:r>
            <a:r>
              <a:rPr sz="1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total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credits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its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trial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balance?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1057198" y="4601908"/>
          <a:ext cx="5937249" cy="6504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55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7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247">
                <a:tc>
                  <a:txBody>
                    <a:bodyPr/>
                    <a:lstStyle/>
                    <a:p>
                      <a:pPr marR="4635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61000</a:t>
                      </a:r>
                      <a:r>
                        <a:rPr sz="1400" b="1" spc="3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52200</a:t>
                      </a:r>
                      <a:r>
                        <a:rPr sz="14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247">
                <a:tc>
                  <a:txBody>
                    <a:bodyPr/>
                    <a:lstStyle/>
                    <a:p>
                      <a:pPr marR="4635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22,000</a:t>
                      </a:r>
                      <a:r>
                        <a:rPr sz="1400" b="1" spc="-8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24,000</a:t>
                      </a:r>
                      <a:r>
                        <a:rPr sz="1400" b="1" spc="-8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1179677" y="5362752"/>
            <a:ext cx="54229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800" b="1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did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shows</a:t>
            </a:r>
            <a:r>
              <a:rPr sz="18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its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sheet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?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1996884" y="5966612"/>
          <a:ext cx="5937249" cy="6504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55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7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221">
                <a:tc>
                  <a:txBody>
                    <a:bodyPr/>
                    <a:lstStyle/>
                    <a:p>
                      <a:pPr marR="463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61000</a:t>
                      </a:r>
                      <a:r>
                        <a:rPr sz="1400" b="1" spc="3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52200</a:t>
                      </a:r>
                      <a:r>
                        <a:rPr sz="14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234">
                <a:tc>
                  <a:txBody>
                    <a:bodyPr/>
                    <a:lstStyle/>
                    <a:p>
                      <a:pPr marR="463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22,000</a:t>
                      </a:r>
                      <a:r>
                        <a:rPr sz="1400" b="1" spc="-8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4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24,000</a:t>
                      </a:r>
                      <a:r>
                        <a:rPr sz="1400" b="1" spc="-8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LE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57110" y="5733317"/>
            <a:ext cx="450977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assets,</a:t>
            </a:r>
            <a:r>
              <a:rPr sz="2000" spc="-5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spc="5" dirty="0">
                <a:solidFill>
                  <a:srgbClr val="001F5F"/>
                </a:solidFill>
                <a:latin typeface="Arial MT"/>
                <a:cs typeface="Arial MT"/>
              </a:rPr>
              <a:t>owner’s</a:t>
            </a:r>
            <a:r>
              <a:rPr sz="2000" spc="-2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drawing,</a:t>
            </a:r>
            <a:r>
              <a:rPr sz="2000" spc="-4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and</a:t>
            </a:r>
            <a:r>
              <a:rPr sz="2000" spc="-1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expenses.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07252" y="5702837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2605" y="3958187"/>
            <a:ext cx="4240530" cy="55880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>
              <a:lnSpc>
                <a:spcPts val="2160"/>
              </a:lnSpc>
              <a:spcBef>
                <a:spcPts val="75"/>
              </a:spcBef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Cash</a:t>
            </a:r>
            <a:r>
              <a:rPr sz="2000" spc="-3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is</a:t>
            </a:r>
            <a:r>
              <a:rPr sz="2000" spc="-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debited</a:t>
            </a:r>
            <a:r>
              <a:rPr sz="2000" spc="-2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and</a:t>
            </a:r>
            <a:r>
              <a:rPr sz="2000" spc="-2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owner's</a:t>
            </a:r>
            <a:r>
              <a:rPr sz="2000" spc="-4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capital</a:t>
            </a:r>
            <a:r>
              <a:rPr sz="2000" spc="-2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is </a:t>
            </a:r>
            <a:r>
              <a:rPr sz="2000" spc="-54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credited.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9269" y="3927707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603491" y="827468"/>
          <a:ext cx="10815955" cy="17729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8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6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4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66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Choose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correct</a:t>
                      </a:r>
                      <a:r>
                        <a:rPr sz="20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answer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for</a:t>
                      </a:r>
                      <a:r>
                        <a:rPr sz="2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each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following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59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1-</a:t>
                      </a:r>
                      <a:r>
                        <a:rPr sz="1800" b="1" spc="-7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800" b="1" spc="-7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debit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to an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asset account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indicates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06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</a:t>
                      </a:r>
                      <a:r>
                        <a:rPr sz="18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error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06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 credit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was</a:t>
                      </a:r>
                      <a:r>
                        <a:rPr sz="1800" spc="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made 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to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a liability</a:t>
                      </a:r>
                      <a:r>
                        <a:rPr sz="1800" spc="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decrease in</a:t>
                      </a:r>
                      <a:r>
                        <a:rPr sz="18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18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An</a:t>
                      </a:r>
                      <a:r>
                        <a:rPr sz="1800" spc="-2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increase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in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the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assets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603491" y="2783522"/>
          <a:ext cx="10899773" cy="35801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2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5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9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9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298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6239">
                <a:tc gridSpan="5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2-When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invests</a:t>
                      </a:r>
                      <a:r>
                        <a:rPr sz="20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business: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228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1440" marR="5124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Owner's</a:t>
                      </a:r>
                      <a:r>
                        <a:rPr sz="20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is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debited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Cash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is </a:t>
                      </a:r>
                      <a:r>
                        <a:rPr sz="2000" spc="-5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credited.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7790" marR="1039494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Cash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is</a:t>
                      </a:r>
                      <a:r>
                        <a:rPr sz="20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debited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Dividends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is </a:t>
                      </a:r>
                      <a:r>
                        <a:rPr sz="2000" spc="-5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credited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2851">
                <a:tc>
                  <a:txBody>
                    <a:bodyPr/>
                    <a:lstStyle/>
                    <a:p>
                      <a:pPr marL="91440">
                        <a:lnSpc>
                          <a:spcPts val="237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ts val="2280"/>
                        </a:lnSpc>
                        <a:spcBef>
                          <a:spcPts val="21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sz="20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debited</a:t>
                      </a:r>
                      <a:r>
                        <a:rPr sz="20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r>
                        <a:rPr sz="20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is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1915">
                        <a:lnSpc>
                          <a:spcPts val="2280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credited.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730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 cap="flat" cmpd="sng" algn="ctr">
                      <a:solidFill>
                        <a:srgbClr val="1F4E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209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None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above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508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618">
                <a:tc gridSpan="5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3-Accounts that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normally</a:t>
                      </a:r>
                      <a:r>
                        <a:rPr sz="2000" b="1" spc="-4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have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debit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balances are: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87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02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assets,</a:t>
                      </a:r>
                      <a:r>
                        <a:rPr sz="2000" spc="-5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expenses,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revenues.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assets,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expenses,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equity.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19050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818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assets,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liabilities,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drawing.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539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6355" marB="0">
                    <a:lnL w="53975">
                      <a:solidFill>
                        <a:srgbClr val="1F4E79"/>
                      </a:solidFill>
                      <a:prstDash val="solid"/>
                    </a:lnL>
                    <a:lnR w="539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assets,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drawing,</a:t>
                      </a:r>
                      <a:r>
                        <a:rPr sz="18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expenses.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539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82079" y="1365187"/>
            <a:ext cx="135763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89"/>
              </a:lnSpc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debit</a:t>
            </a:r>
            <a:r>
              <a:rPr sz="1800" spc="-7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balance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40678" y="1365187"/>
            <a:ext cx="15303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89"/>
              </a:lnSpc>
            </a:pP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B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198206" y="2476817"/>
          <a:ext cx="10184764" cy="12141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4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1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0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5-</a:t>
                      </a:r>
                      <a:r>
                        <a:rPr sz="2000" b="1" spc="-8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0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credit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not the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normal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balance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for </a:t>
                      </a:r>
                      <a:r>
                        <a:rPr sz="20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which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 listed </a:t>
                      </a:r>
                      <a:r>
                        <a:rPr sz="20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below?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11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8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Revenue</a:t>
                      </a:r>
                      <a:r>
                        <a:rPr sz="18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Liability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Drawings</a:t>
                      </a:r>
                      <a:r>
                        <a:rPr sz="1800" spc="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6982079" y="4723829"/>
            <a:ext cx="395732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89"/>
              </a:lnSpc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decrease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assets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and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increase</a:t>
            </a:r>
            <a:r>
              <a:rPr sz="180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liabilities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40678" y="4723829"/>
            <a:ext cx="15303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89"/>
              </a:lnSpc>
            </a:pPr>
            <a:r>
              <a:rPr sz="1800" dirty="0">
                <a:solidFill>
                  <a:srgbClr val="001F5F"/>
                </a:solidFill>
                <a:latin typeface="Arial MT"/>
                <a:cs typeface="Arial MT"/>
              </a:rPr>
              <a:t>B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198206" y="950912"/>
          <a:ext cx="10184764" cy="11887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4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1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0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7225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4-</a:t>
                      </a:r>
                      <a:r>
                        <a:rPr sz="1800" b="1" spc="-8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Assets</a:t>
                      </a:r>
                      <a:r>
                        <a:rPr sz="1800" b="1" spc="4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normally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show: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08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209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38100" cap="flat" cmpd="sng" algn="ctr">
                      <a:solidFill>
                        <a:srgbClr val="1F4E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r>
                        <a:rPr sz="18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balances.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352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1800" spc="-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balance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40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18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credit</a:t>
                      </a:r>
                      <a:r>
                        <a:rPr sz="18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18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or credit </a:t>
                      </a:r>
                      <a:r>
                        <a:rPr sz="18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273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198206" y="4278439"/>
          <a:ext cx="10184764" cy="11277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4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1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0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6-Credits: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539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31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27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 cap="flat" cmpd="sng" algn="ctr">
                      <a:solidFill>
                        <a:srgbClr val="1F4E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decrease both</a:t>
                      </a:r>
                      <a:r>
                        <a:rPr sz="18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 and liabilities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4064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2794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53975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decrease</a:t>
                      </a:r>
                      <a:r>
                        <a:rPr sz="16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Assets</a:t>
                      </a:r>
                      <a:r>
                        <a:rPr sz="160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6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Liabilities.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6515" marB="0">
                    <a:lnL w="539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539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20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571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 both</a:t>
                      </a:r>
                      <a:r>
                        <a:rPr sz="18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 and liabilities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571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571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 assets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decrease</a:t>
                      </a:r>
                      <a:r>
                        <a:rPr sz="18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571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49109" y="1949174"/>
            <a:ext cx="19367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Service</a:t>
            </a:r>
            <a:r>
              <a:rPr sz="2000" spc="-9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Revenue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11772" y="1949174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55013" y="3426565"/>
            <a:ext cx="1214755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three</a:t>
            </a:r>
            <a:r>
              <a:rPr sz="2000" spc="-10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parts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4323" y="3396085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5013" y="4827734"/>
            <a:ext cx="2808605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credits</a:t>
            </a:r>
            <a:r>
              <a:rPr sz="2000" spc="-5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exceed</a:t>
            </a:r>
            <a:r>
              <a:rPr sz="2000" spc="-3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the</a:t>
            </a:r>
            <a:r>
              <a:rPr sz="2000" spc="-3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debits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14323" y="4827734"/>
            <a:ext cx="170180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108417" y="1140777"/>
          <a:ext cx="10106659" cy="11659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72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72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7-</a:t>
                      </a:r>
                      <a:r>
                        <a:rPr sz="1800" b="1" spc="-7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800" b="1" spc="-6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debit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not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normal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balance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which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listed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below?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7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952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spc="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2000" spc="-6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Drawings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952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Cash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44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254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952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2000" spc="-7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Receivable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302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952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sz="20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1103655" y="2592070"/>
          <a:ext cx="10106659" cy="1181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1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6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72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59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8-</a:t>
                      </a:r>
                      <a:r>
                        <a:rPr sz="1800" b="1" spc="-7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1800" b="1" spc="4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 consists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one</a:t>
                      </a:r>
                      <a:r>
                        <a:rPr sz="2000" spc="-5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part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two</a:t>
                      </a:r>
                      <a:r>
                        <a:rPr sz="2000" spc="-5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parts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353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5244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28575" cap="flat" cmpd="sng" algn="ctr">
                      <a:solidFill>
                        <a:srgbClr val="001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three</a:t>
                      </a:r>
                      <a:r>
                        <a:rPr sz="2000" b="1" spc="-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parts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 cap="flat" cmpd="sng" algn="ctr">
                      <a:solidFill>
                        <a:srgbClr val="001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four</a:t>
                      </a:r>
                      <a:r>
                        <a:rPr sz="2000" spc="-6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parts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1103655" y="4219447"/>
          <a:ext cx="10106659" cy="1473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72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72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2119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9-</a:t>
                      </a:r>
                      <a:r>
                        <a:rPr sz="1800" b="1" spc="-7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1800" b="1" spc="5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will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have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credit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balance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if the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700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76200">
                      <a:solidFill>
                        <a:srgbClr val="001F5F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144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240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76200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credits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exceed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debits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240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76200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23189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first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transaction</a:t>
                      </a:r>
                      <a:r>
                        <a:rPr sz="20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entered</a:t>
                      </a:r>
                      <a:r>
                        <a:rPr sz="20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was</a:t>
                      </a:r>
                      <a:r>
                        <a:rPr sz="20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3525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9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858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debits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exceed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2128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0858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last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transaction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entered</a:t>
                      </a:r>
                      <a:r>
                        <a:rPr sz="20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was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2128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08698" y="3225756"/>
            <a:ext cx="1449705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spc="-15" dirty="0">
                <a:solidFill>
                  <a:srgbClr val="001F5F"/>
                </a:solidFill>
                <a:latin typeface="Arial MT"/>
                <a:cs typeface="Arial MT"/>
              </a:rPr>
              <a:t>Trial</a:t>
            </a:r>
            <a:r>
              <a:rPr sz="2000" spc="-7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balance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65773" y="3225756"/>
            <a:ext cx="170180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B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3571" y="2188442"/>
            <a:ext cx="4117975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 </a:t>
            </a:r>
            <a:r>
              <a:rPr sz="2000" spc="-5" dirty="0">
                <a:solidFill>
                  <a:srgbClr val="001F5F"/>
                </a:solidFill>
                <a:latin typeface="Arial MT"/>
                <a:cs typeface="Arial MT"/>
              </a:rPr>
              <a:t>title,</a:t>
            </a:r>
            <a:r>
              <a:rPr sz="2000" spc="-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</a:t>
            </a:r>
            <a:r>
              <a:rPr sz="2000" spc="-1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debit</a:t>
            </a:r>
            <a:r>
              <a:rPr sz="2000" spc="-2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side,</a:t>
            </a:r>
            <a:r>
              <a:rPr sz="2000" spc="-2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and</a:t>
            </a:r>
            <a:r>
              <a:rPr sz="2000" spc="-1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</a:t>
            </a:r>
            <a:r>
              <a:rPr sz="2000" spc="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credit</a:t>
            </a:r>
            <a:r>
              <a:rPr sz="2000" spc="-3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side.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400" y="2157962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85839" y="5086560"/>
            <a:ext cx="793750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Ledger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45072" y="5086560"/>
            <a:ext cx="184150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803922" y="1049400"/>
          <a:ext cx="10684508" cy="14630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5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7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282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 gridSpan="4"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10-</a:t>
                      </a:r>
                      <a:r>
                        <a:rPr sz="1800" b="1" spc="-6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1800" b="1" spc="3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 consists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322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title,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balance,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endParaRPr sz="2000">
                        <a:latin typeface="Arial MT"/>
                        <a:cs typeface="Arial MT"/>
                      </a:endParaRPr>
                    </a:p>
                    <a:p>
                      <a:pPr marL="137160">
                        <a:lnSpc>
                          <a:spcPct val="100000"/>
                        </a:lnSpc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 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title,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left</a:t>
                      </a:r>
                      <a:r>
                        <a:rPr sz="20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side,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20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050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539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2128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title,</a:t>
                      </a:r>
                      <a:r>
                        <a:rPr sz="20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debit</a:t>
                      </a:r>
                      <a:r>
                        <a:rPr sz="20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side,</a:t>
                      </a:r>
                      <a:r>
                        <a:rPr sz="20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0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credit</a:t>
                      </a:r>
                      <a:r>
                        <a:rPr sz="20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side.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539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539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6510" marB="0">
                    <a:lnL w="539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title,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right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side,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69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803922" y="2818383"/>
          <a:ext cx="10211434" cy="11582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6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3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22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192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 gridSpan="4"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4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11-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Which one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 following</a:t>
                      </a:r>
                      <a:r>
                        <a:rPr sz="1800" b="1" spc="-4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is not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part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of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account?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92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r>
                        <a:rPr sz="2000" spc="-6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side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0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Trial</a:t>
                      </a:r>
                      <a:r>
                        <a:rPr sz="20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balance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555">
                <a:tc>
                  <a:txBody>
                    <a:bodyPr/>
                    <a:lstStyle/>
                    <a:p>
                      <a:pPr marL="90805">
                        <a:lnSpc>
                          <a:spcPts val="2350"/>
                        </a:lnSpc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r>
                        <a:rPr sz="2000" spc="-6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side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2349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ts val="2350"/>
                        </a:lnSpc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ts val="2350"/>
                        </a:lnSpc>
                      </a:pP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Title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03922" y="4282566"/>
          <a:ext cx="10173970" cy="11653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4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85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41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759">
                <a:tc gridSpan="5"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12-</a:t>
                      </a:r>
                      <a:r>
                        <a:rPr sz="1800" b="1" spc="-6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After</a:t>
                      </a:r>
                      <a:r>
                        <a:rPr sz="1800" b="1" spc="4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transaction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information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has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been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recorded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journal,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it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transferred</a:t>
                      </a:r>
                      <a:r>
                        <a:rPr sz="1800" b="1" spc="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800" b="1" spc="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09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trial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19050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income</a:t>
                      </a:r>
                      <a:r>
                        <a:rPr sz="2000" spc="-6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statement.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52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587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book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original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entry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635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76200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875" marB="0">
                    <a:lnL w="76200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Ledger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587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72020" y="5707409"/>
            <a:ext cx="3491229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Analyzing,</a:t>
            </a:r>
            <a:r>
              <a:rPr sz="2000" spc="-3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journalizing,</a:t>
            </a:r>
            <a:r>
              <a:rPr sz="2000" spc="-6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posting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4994" y="5676929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06183" y="2078206"/>
            <a:ext cx="184658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Is</a:t>
            </a:r>
            <a:r>
              <a:rPr sz="2000" spc="-3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the</a:t>
            </a:r>
            <a:r>
              <a:rPr sz="2000" spc="-4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credit</a:t>
            </a:r>
            <a:r>
              <a:rPr sz="2000" spc="-5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side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07505" y="2078206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D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11910" y="4031593"/>
            <a:ext cx="4797425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transfers</a:t>
            </a:r>
            <a:r>
              <a:rPr sz="2000" spc="-4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journal</a:t>
            </a:r>
            <a:r>
              <a:rPr sz="2000" spc="-1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entries</a:t>
            </a:r>
            <a:r>
              <a:rPr sz="2000" spc="-3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to</a:t>
            </a:r>
            <a:r>
              <a:rPr sz="2000" spc="-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ledger</a:t>
            </a:r>
            <a:r>
              <a:rPr sz="2000" spc="-2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accounts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9625" y="4001113"/>
            <a:ext cx="18415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solidFill>
                  <a:srgbClr val="001F5F"/>
                </a:solidFill>
                <a:latin typeface="Arial MT"/>
                <a:cs typeface="Arial MT"/>
              </a:rPr>
              <a:t>C</a:t>
            </a:r>
            <a:endParaRPr sz="2000">
              <a:latin typeface="Arial MT"/>
              <a:cs typeface="Arial MT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23506" y="964755"/>
          <a:ext cx="11256645" cy="1780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1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4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8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6-</a:t>
                      </a:r>
                      <a:r>
                        <a:rPr sz="18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right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side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 </a:t>
                      </a:r>
                      <a:r>
                        <a:rPr sz="18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052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63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is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correct</a:t>
                      </a:r>
                      <a:r>
                        <a:rPr sz="2000" spc="-6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side.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033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reflects</a:t>
                      </a:r>
                      <a:r>
                        <a:rPr sz="20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all transactions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for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accounting</a:t>
                      </a:r>
                      <a:endParaRPr sz="2000">
                        <a:latin typeface="Arial MT"/>
                        <a:cs typeface="Arial MT"/>
                      </a:endParaRPr>
                    </a:p>
                    <a:p>
                      <a:pPr marL="140335">
                        <a:lnSpc>
                          <a:spcPct val="100000"/>
                        </a:lnSpc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period.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640">
                <a:tc>
                  <a:txBody>
                    <a:bodyPr/>
                    <a:lstStyle/>
                    <a:p>
                      <a:pPr marL="91440">
                        <a:lnSpc>
                          <a:spcPts val="2395"/>
                        </a:lnSpc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6350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 marR="326390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shows</a:t>
                      </a:r>
                      <a:r>
                        <a:rPr sz="20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all 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balances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 </a:t>
                      </a:r>
                      <a:r>
                        <a:rPr sz="2000" spc="-5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system.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29844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762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  <a:spcBef>
                          <a:spcPts val="1330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891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  <a:spcBef>
                          <a:spcPts val="1330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credit</a:t>
                      </a:r>
                      <a:r>
                        <a:rPr sz="20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side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6891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53975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403796" y="2887281"/>
          <a:ext cx="11257280" cy="17678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1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4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81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822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59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7-Posting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2658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normally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occurs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before</a:t>
                      </a:r>
                      <a:r>
                        <a:rPr sz="2000" spc="-4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journalizing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69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502284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transfers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ledger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transaction</a:t>
                      </a:r>
                      <a:r>
                        <a:rPr sz="2000" spc="-5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data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to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 </a:t>
                      </a:r>
                      <a:r>
                        <a:rPr sz="2000" spc="-5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journal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69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942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7790" marR="92329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transfers</a:t>
                      </a:r>
                      <a:r>
                        <a:rPr sz="2000" b="1" spc="-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journal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entries</a:t>
                      </a:r>
                      <a:r>
                        <a:rPr sz="20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ledger </a:t>
                      </a:r>
                      <a:r>
                        <a:rPr sz="2000" b="1" spc="-5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7145" marB="0">
                    <a:lnL w="38100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000125">
                        <a:lnSpc>
                          <a:spcPts val="2160"/>
                        </a:lnSpc>
                        <a:spcBef>
                          <a:spcPts val="65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Is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optional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step</a:t>
                      </a:r>
                      <a:r>
                        <a:rPr sz="20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</a:t>
                      </a:r>
                      <a:r>
                        <a:rPr sz="20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the</a:t>
                      </a:r>
                      <a:r>
                        <a:rPr sz="20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recording </a:t>
                      </a:r>
                      <a:r>
                        <a:rPr sz="2000" spc="-5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process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255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403796" y="4837239"/>
          <a:ext cx="11262359" cy="11959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0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3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885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8-</a:t>
                      </a:r>
                      <a:r>
                        <a:rPr sz="20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Which</a:t>
                      </a:r>
                      <a:r>
                        <a:rPr sz="20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20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following</a:t>
                      </a:r>
                      <a:r>
                        <a:rPr sz="2000" b="1" spc="-5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20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correct</a:t>
                      </a:r>
                      <a:r>
                        <a:rPr sz="2000" b="1" spc="-3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sequence</a:t>
                      </a:r>
                      <a:r>
                        <a:rPr sz="2000" b="1" spc="-1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steps</a:t>
                      </a:r>
                      <a:r>
                        <a:rPr sz="2000" b="1" spc="-2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2000" b="1" spc="-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recording</a:t>
                      </a:r>
                      <a:r>
                        <a:rPr sz="2000" b="1" spc="-35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process?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86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Posting,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journalizing,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analyzing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Journalizing,</a:t>
                      </a:r>
                      <a:r>
                        <a:rPr sz="2000" spc="-5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analyzing,</a:t>
                      </a:r>
                      <a:r>
                        <a:rPr sz="2000" spc="-3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posting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81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2349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Analyzing,</a:t>
                      </a:r>
                      <a:r>
                        <a:rPr sz="20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posting,</a:t>
                      </a:r>
                      <a:r>
                        <a:rPr sz="2000" spc="-4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20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journalizing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539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2360"/>
                        </a:lnSpc>
                      </a:pPr>
                      <a:r>
                        <a:rPr sz="200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539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 cap="flat" cmpd="sng" algn="ctr">
                      <a:solidFill>
                        <a:srgbClr val="1F4E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0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Analyzing,</a:t>
                      </a:r>
                      <a:r>
                        <a:rPr sz="20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journalizing,</a:t>
                      </a:r>
                      <a:r>
                        <a:rPr sz="20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posting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1F4E79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86434" y="4797869"/>
            <a:ext cx="10365740" cy="1030605"/>
            <a:chOff x="886434" y="4797869"/>
            <a:chExt cx="10365740" cy="1030605"/>
          </a:xfrm>
        </p:grpSpPr>
        <p:sp>
          <p:nvSpPr>
            <p:cNvPr id="3" name="object 3"/>
            <p:cNvSpPr/>
            <p:nvPr/>
          </p:nvSpPr>
          <p:spPr>
            <a:xfrm>
              <a:off x="900722" y="4812156"/>
              <a:ext cx="10293985" cy="1002030"/>
            </a:xfrm>
            <a:custGeom>
              <a:avLst/>
              <a:gdLst/>
              <a:ahLst/>
              <a:cxnLst/>
              <a:rect l="l" t="t" r="r" b="b"/>
              <a:pathLst>
                <a:path w="10293985" h="1002029">
                  <a:moveTo>
                    <a:pt x="9072626" y="0"/>
                  </a:moveTo>
                  <a:lnTo>
                    <a:pt x="0" y="0"/>
                  </a:lnTo>
                  <a:lnTo>
                    <a:pt x="0" y="1001458"/>
                  </a:lnTo>
                  <a:lnTo>
                    <a:pt x="9072626" y="1001458"/>
                  </a:lnTo>
                  <a:lnTo>
                    <a:pt x="9072626" y="0"/>
                  </a:lnTo>
                  <a:close/>
                </a:path>
                <a:path w="10293985" h="1002029">
                  <a:moveTo>
                    <a:pt x="10293947" y="0"/>
                  </a:moveTo>
                  <a:lnTo>
                    <a:pt x="9072715" y="0"/>
                  </a:lnTo>
                  <a:lnTo>
                    <a:pt x="9072715" y="1001458"/>
                  </a:lnTo>
                  <a:lnTo>
                    <a:pt x="10293947" y="1001458"/>
                  </a:lnTo>
                  <a:lnTo>
                    <a:pt x="102939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973437" y="4797933"/>
              <a:ext cx="0" cy="1029969"/>
            </a:xfrm>
            <a:custGeom>
              <a:avLst/>
              <a:gdLst/>
              <a:ahLst/>
              <a:cxnLst/>
              <a:rect l="l" t="t" r="r" b="b"/>
              <a:pathLst>
                <a:path h="1029970">
                  <a:moveTo>
                    <a:pt x="0" y="0"/>
                  </a:moveTo>
                  <a:lnTo>
                    <a:pt x="0" y="1029970"/>
                  </a:lnTo>
                </a:path>
              </a:pathLst>
            </a:custGeom>
            <a:ln w="28575">
              <a:solidFill>
                <a:srgbClr val="1F4E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1223243" y="4797933"/>
              <a:ext cx="0" cy="1029969"/>
            </a:xfrm>
            <a:custGeom>
              <a:avLst/>
              <a:gdLst/>
              <a:ahLst/>
              <a:cxnLst/>
              <a:rect l="l" t="t" r="r" b="b"/>
              <a:pathLst>
                <a:path h="1029970">
                  <a:moveTo>
                    <a:pt x="0" y="0"/>
                  </a:moveTo>
                  <a:lnTo>
                    <a:pt x="0" y="1029970"/>
                  </a:lnTo>
                </a:path>
              </a:pathLst>
            </a:custGeom>
            <a:ln w="57150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86434" y="4797933"/>
              <a:ext cx="10365740" cy="1029969"/>
            </a:xfrm>
            <a:custGeom>
              <a:avLst/>
              <a:gdLst/>
              <a:ahLst/>
              <a:cxnLst/>
              <a:rect l="l" t="t" r="r" b="b"/>
              <a:pathLst>
                <a:path w="10365740" h="1029970">
                  <a:moveTo>
                    <a:pt x="14287" y="0"/>
                  </a:moveTo>
                  <a:lnTo>
                    <a:pt x="14287" y="1029970"/>
                  </a:lnTo>
                </a:path>
                <a:path w="10365740" h="1029970">
                  <a:moveTo>
                    <a:pt x="0" y="14224"/>
                  </a:moveTo>
                  <a:lnTo>
                    <a:pt x="10365384" y="14224"/>
                  </a:lnTo>
                </a:path>
                <a:path w="10365740" h="1029970">
                  <a:moveTo>
                    <a:pt x="0" y="1015682"/>
                  </a:moveTo>
                  <a:lnTo>
                    <a:pt x="10365384" y="1015682"/>
                  </a:lnTo>
                </a:path>
              </a:pathLst>
            </a:custGeom>
            <a:ln w="28575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626107" y="1149096"/>
            <a:ext cx="9883140" cy="399415"/>
          </a:xfrm>
          <a:prstGeom prst="rect">
            <a:avLst/>
          </a:prstGeom>
          <a:solidFill>
            <a:srgbClr val="F4F9FD"/>
          </a:solidFill>
        </p:spPr>
        <p:txBody>
          <a:bodyPr vert="horz" wrap="square" lIns="0" tIns="38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300"/>
              </a:spcBef>
              <a:tabLst>
                <a:tab pos="521970" algn="l"/>
              </a:tabLst>
            </a:pPr>
            <a:r>
              <a:rPr dirty="0">
                <a:solidFill>
                  <a:srgbClr val="001F5F"/>
                </a:solidFill>
              </a:rPr>
              <a:t>9-	</a:t>
            </a:r>
            <a:r>
              <a:rPr spc="5" dirty="0">
                <a:solidFill>
                  <a:srgbClr val="001F5F"/>
                </a:solidFill>
              </a:rPr>
              <a:t>ABC</a:t>
            </a:r>
            <a:r>
              <a:rPr spc="-1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Company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spc="5" dirty="0">
                <a:solidFill>
                  <a:srgbClr val="001F5F"/>
                </a:solidFill>
              </a:rPr>
              <a:t>showed</a:t>
            </a:r>
            <a:r>
              <a:rPr spc="-3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the</a:t>
            </a:r>
            <a:r>
              <a:rPr spc="-15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following</a:t>
            </a:r>
            <a:r>
              <a:rPr spc="-4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balances</a:t>
            </a:r>
            <a:r>
              <a:rPr spc="-2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at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the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end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of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its</a:t>
            </a:r>
            <a:r>
              <a:rPr spc="-10" dirty="0">
                <a:solidFill>
                  <a:srgbClr val="001F5F"/>
                </a:solidFill>
              </a:rPr>
              <a:t> </a:t>
            </a:r>
            <a:r>
              <a:rPr dirty="0">
                <a:solidFill>
                  <a:srgbClr val="001F5F"/>
                </a:solidFill>
              </a:rPr>
              <a:t>first</a:t>
            </a:r>
            <a:r>
              <a:rPr spc="-30" dirty="0">
                <a:solidFill>
                  <a:srgbClr val="001F5F"/>
                </a:solidFill>
              </a:rPr>
              <a:t> </a:t>
            </a:r>
            <a:r>
              <a:rPr spc="-5" dirty="0">
                <a:solidFill>
                  <a:srgbClr val="001F5F"/>
                </a:solidFill>
              </a:rPr>
              <a:t>year:</a:t>
            </a: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359661" y="1679067"/>
          <a:ext cx="9067165" cy="16462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9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6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24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Cash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Notes</a:t>
                      </a:r>
                      <a:r>
                        <a:rPr sz="16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3,500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24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6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insurance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3,500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6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1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Capital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1,500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889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24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receivable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6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2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Drawings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14604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Revenues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1651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1651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1651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12,500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16510" marB="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1F5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449072" y="3437382"/>
            <a:ext cx="79463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What</a:t>
            </a:r>
            <a:r>
              <a:rPr sz="20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did</a:t>
            </a:r>
            <a:r>
              <a:rPr sz="20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sz="20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Company</a:t>
            </a:r>
            <a:r>
              <a:rPr sz="20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001F5F"/>
                </a:solidFill>
                <a:latin typeface="Arial"/>
                <a:cs typeface="Arial"/>
              </a:rPr>
              <a:t>shows</a:t>
            </a:r>
            <a:r>
              <a:rPr sz="20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as</a:t>
            </a:r>
            <a:r>
              <a:rPr sz="20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total</a:t>
            </a:r>
            <a:r>
              <a:rPr sz="20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credits</a:t>
            </a:r>
            <a:r>
              <a:rPr sz="20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on </a:t>
            </a:r>
            <a:r>
              <a:rPr sz="2000" b="1" spc="-5" dirty="0">
                <a:solidFill>
                  <a:srgbClr val="001F5F"/>
                </a:solidFill>
                <a:latin typeface="Arial"/>
                <a:cs typeface="Arial"/>
              </a:rPr>
              <a:t>its</a:t>
            </a:r>
            <a:r>
              <a:rPr sz="20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trial</a:t>
            </a:r>
            <a:r>
              <a:rPr sz="20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1F5F"/>
                </a:solidFill>
                <a:latin typeface="Arial"/>
                <a:cs typeface="Arial"/>
              </a:rPr>
              <a:t>balance?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2310574" y="3863530"/>
          <a:ext cx="5936615" cy="7047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76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2425"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7,000</a:t>
                      </a:r>
                      <a:r>
                        <a:rPr sz="1600" spc="4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465" algn="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23,000</a:t>
                      </a:r>
                      <a:r>
                        <a:rPr sz="1600" spc="-2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1F4E79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298">
                <a:tc>
                  <a:txBody>
                    <a:bodyPr/>
                    <a:lstStyle/>
                    <a:p>
                      <a:pPr marR="28575" algn="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1F4E79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22,000</a:t>
                      </a:r>
                      <a:r>
                        <a:rPr sz="16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1F4E79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6670" algn="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24,000</a:t>
                      </a:r>
                      <a:r>
                        <a:rPr sz="1600" spc="-30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1F5F"/>
                      </a:solidFill>
                      <a:prstDash val="solid"/>
                    </a:lnL>
                    <a:lnR w="28575">
                      <a:solidFill>
                        <a:srgbClr val="001F5F"/>
                      </a:solidFill>
                      <a:prstDash val="solid"/>
                    </a:lnR>
                    <a:lnT w="28575">
                      <a:solidFill>
                        <a:srgbClr val="001F5F"/>
                      </a:solidFill>
                      <a:prstDash val="solid"/>
                    </a:lnT>
                    <a:lnB w="28575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915009" y="4826444"/>
            <a:ext cx="9044305" cy="9734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7145" rIns="0" bIns="0" rtlCol="0">
            <a:spAutoFit/>
          </a:bodyPr>
          <a:lstStyle/>
          <a:p>
            <a:pPr marL="78740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endParaRPr sz="1800">
              <a:latin typeface="Arial"/>
              <a:cs typeface="Arial"/>
            </a:endParaRPr>
          </a:p>
          <a:p>
            <a:pPr marR="72390" algn="ctr">
              <a:lnSpc>
                <a:spcPct val="100000"/>
              </a:lnSpc>
              <a:spcBef>
                <a:spcPts val="360"/>
              </a:spcBef>
              <a:tabLst>
                <a:tab pos="3740150" algn="l"/>
              </a:tabLst>
            </a:pP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revenue</a:t>
            </a:r>
            <a:r>
              <a:rPr sz="1800" spc="-20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i="1" spc="-114" dirty="0">
                <a:solidFill>
                  <a:srgbClr val="001F5F"/>
                </a:solidFill>
                <a:latin typeface="Trebuchet MS"/>
                <a:cs typeface="Trebuchet MS"/>
              </a:rPr>
              <a:t>+</a:t>
            </a:r>
            <a:r>
              <a:rPr sz="1800" i="1" spc="-22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Capital</a:t>
            </a:r>
            <a:r>
              <a:rPr sz="1800" spc="-15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i="1" spc="-114" dirty="0">
                <a:solidFill>
                  <a:srgbClr val="001F5F"/>
                </a:solidFill>
                <a:latin typeface="Trebuchet MS"/>
                <a:cs typeface="Trebuchet MS"/>
              </a:rPr>
              <a:t>+</a:t>
            </a:r>
            <a:r>
              <a:rPr sz="1800" i="1" spc="-2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Notes</a:t>
            </a:r>
            <a:r>
              <a:rPr sz="1800" spc="1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payable</a:t>
            </a:r>
            <a:r>
              <a:rPr sz="1800" spc="400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i="1" spc="-114" dirty="0">
                <a:solidFill>
                  <a:srgbClr val="001F5F"/>
                </a:solidFill>
                <a:latin typeface="Trebuchet MS"/>
                <a:cs typeface="Trebuchet MS"/>
              </a:rPr>
              <a:t>+	</a:t>
            </a:r>
            <a:r>
              <a:rPr sz="1800" spc="-5" dirty="0">
                <a:solidFill>
                  <a:srgbClr val="001F5F"/>
                </a:solidFill>
                <a:latin typeface="Arial MT"/>
                <a:cs typeface="Arial MT"/>
              </a:rPr>
              <a:t>Accounts</a:t>
            </a:r>
            <a:r>
              <a:rPr sz="1800" spc="-10" dirty="0">
                <a:solidFill>
                  <a:srgbClr val="001F5F"/>
                </a:solidFill>
                <a:latin typeface="Arial MT"/>
                <a:cs typeface="Arial MT"/>
              </a:rPr>
              <a:t> payable</a:t>
            </a:r>
            <a:r>
              <a:rPr sz="1800" spc="45" dirty="0">
                <a:solidFill>
                  <a:srgbClr val="001F5F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=</a:t>
            </a:r>
            <a:endParaRPr sz="1800">
              <a:latin typeface="Times New Roman"/>
              <a:cs typeface="Times New Roman"/>
            </a:endParaRPr>
          </a:p>
          <a:p>
            <a:pPr marL="927100">
              <a:lnSpc>
                <a:spcPct val="100000"/>
              </a:lnSpc>
              <a:spcBef>
                <a:spcPts val="680"/>
              </a:spcBef>
              <a:tabLst>
                <a:tab pos="1986280" algn="l"/>
                <a:tab pos="2440305" algn="l"/>
                <a:tab pos="3327400" algn="l"/>
                <a:tab pos="3844290" algn="l"/>
                <a:tab pos="4792980" algn="l"/>
                <a:tab pos="5309870" algn="l"/>
                <a:tab pos="6261100" algn="l"/>
                <a:tab pos="6968490" algn="l"/>
              </a:tabLst>
            </a:pP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=</a:t>
            </a:r>
            <a:r>
              <a:rPr sz="1800" b="1" spc="-1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2000	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+	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3500	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+	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1500	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+	</a:t>
            </a:r>
            <a:r>
              <a:rPr sz="1800" b="1" spc="-5" dirty="0">
                <a:solidFill>
                  <a:srgbClr val="001F5F"/>
                </a:solidFill>
                <a:latin typeface="Arial"/>
                <a:cs typeface="Arial"/>
              </a:rPr>
              <a:t>16000	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=	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23000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96160" y="1961813"/>
            <a:ext cx="4052570" cy="113538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225"/>
              </a:spcBef>
              <a:buClr>
                <a:srgbClr val="001F5F"/>
              </a:buClr>
              <a:buSzPct val="70000"/>
              <a:buFont typeface="Times New Roman"/>
              <a:buAutoNum type="alphaUcPeriod"/>
              <a:tabLst>
                <a:tab pos="354965" algn="l"/>
                <a:tab pos="35560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Assets</a:t>
            </a:r>
            <a:r>
              <a:rPr sz="2000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=</a:t>
            </a:r>
            <a:r>
              <a:rPr sz="20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Equities.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ts val="2135"/>
              </a:lnSpc>
              <a:spcBef>
                <a:spcPts val="135"/>
              </a:spcBef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Assets</a:t>
            </a:r>
            <a:r>
              <a:rPr sz="2000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=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</a:t>
            </a:r>
            <a:r>
              <a:rPr sz="2000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+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2000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5" dirty="0">
                <a:solidFill>
                  <a:srgbClr val="001F5F"/>
                </a:solidFill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ts val="1835"/>
              </a:lnSpc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Assets</a:t>
            </a:r>
            <a:r>
              <a:rPr sz="2000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r>
              <a:rPr sz="20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</a:t>
            </a:r>
            <a:r>
              <a:rPr sz="2000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=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2000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ts val="2100"/>
              </a:lnSpc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Assets</a:t>
            </a:r>
            <a:r>
              <a:rPr sz="2000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+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2000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equity</a:t>
            </a:r>
            <a:r>
              <a:rPr sz="2000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=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55114" y="1608582"/>
            <a:ext cx="8886825" cy="401320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29209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29"/>
              </a:spcBef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3-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Which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of</a:t>
            </a:r>
            <a:r>
              <a:rPr sz="20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the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 following</a:t>
            </a:r>
            <a:r>
              <a:rPr sz="20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is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not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a</a:t>
            </a:r>
            <a:r>
              <a:rPr sz="20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correct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form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 of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the</a:t>
            </a:r>
            <a:r>
              <a:rPr sz="20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accounting</a:t>
            </a:r>
            <a:r>
              <a:rPr sz="20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equation?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5114" y="3176777"/>
            <a:ext cx="8886825" cy="399415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2857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25"/>
              </a:spcBef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4-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Owner's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equity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is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best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described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by</a:t>
            </a:r>
            <a:r>
              <a:rPr sz="20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the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following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60473" y="3604005"/>
            <a:ext cx="229806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2000"/>
              </a:lnSpc>
              <a:spcBef>
                <a:spcPts val="100"/>
              </a:spcBef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Assets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Liabilities.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ts val="1600"/>
              </a:lnSpc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Liabilities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Assets.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ts val="1600"/>
              </a:lnSpc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Assets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–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Liabilities.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ts val="2000"/>
              </a:lnSpc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None</a:t>
            </a:r>
            <a:r>
              <a:rPr sz="200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of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the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above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03779" y="5006085"/>
            <a:ext cx="4347845" cy="1247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Assets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Equities.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Assets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–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Liabilities</a:t>
            </a:r>
            <a:r>
              <a:rPr sz="2000" spc="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Owner's</a:t>
            </a: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Equity.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Assets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Liabilities</a:t>
            </a:r>
            <a:r>
              <a:rPr sz="200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Owner's</a:t>
            </a: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Equity.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0"/>
              </a:spcBef>
              <a:buSzPct val="70000"/>
              <a:buAutoNum type="alphaUcPeriod"/>
              <a:tabLst>
                <a:tab pos="354965" algn="l"/>
                <a:tab pos="355600" algn="l"/>
              </a:tabLst>
            </a:pP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All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of these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answer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choices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are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correct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65782" y="4606290"/>
            <a:ext cx="8589645" cy="401320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235"/>
              </a:spcBef>
            </a:pP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5-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The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basic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accounting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equation</a:t>
            </a:r>
            <a:r>
              <a:rPr sz="2000" b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may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 be</a:t>
            </a:r>
            <a:r>
              <a:rPr sz="20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expressed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 as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18794" y="1722882"/>
            <a:ext cx="290322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001F5F"/>
              </a:buClr>
              <a:buSzPct val="61111"/>
              <a:buFont typeface="Times New Roman"/>
              <a:buAutoNum type="alphaUcPeriod"/>
              <a:tabLst>
                <a:tab pos="354965" algn="l"/>
                <a:tab pos="355600" algn="l"/>
              </a:tabLst>
            </a:pP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Notes</a:t>
            </a:r>
            <a:r>
              <a:rPr sz="1800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payable.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Accounts</a:t>
            </a:r>
            <a:r>
              <a:rPr sz="18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payable.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Salaries</a:t>
            </a:r>
            <a:r>
              <a:rPr sz="18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wages</a:t>
            </a:r>
            <a:r>
              <a:rPr sz="18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payable.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cash</a:t>
            </a:r>
            <a:r>
              <a:rPr sz="1400" spc="-10" dirty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8481" y="1207769"/>
            <a:ext cx="7078980" cy="368935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90"/>
              </a:spcBef>
              <a:tabLst>
                <a:tab pos="433070" algn="l"/>
              </a:tabLst>
            </a:pP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(6)	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Liabilities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company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would</a:t>
            </a:r>
            <a:r>
              <a:rPr sz="18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not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include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5273" y="3497960"/>
            <a:ext cx="198818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9560" indent="-277495">
              <a:lnSpc>
                <a:spcPct val="100000"/>
              </a:lnSpc>
              <a:spcBef>
                <a:spcPts val="95"/>
              </a:spcBef>
              <a:buAutoNum type="alphaUcPeriod"/>
              <a:tabLst>
                <a:tab pos="290195" algn="l"/>
              </a:tabLst>
            </a:pP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6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drawings.</a:t>
            </a:r>
            <a:endParaRPr sz="1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lphaUcPeriod"/>
              <a:tabLst>
                <a:tab pos="241300" algn="l"/>
              </a:tabLst>
            </a:pPr>
            <a:r>
              <a:rPr sz="1600" spc="-20" dirty="0">
                <a:solidFill>
                  <a:srgbClr val="001F5F"/>
                </a:solidFill>
                <a:latin typeface="Times New Roman"/>
                <a:cs typeface="Times New Roman"/>
              </a:rPr>
              <a:t>Ow</a:t>
            </a: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r>
              <a:rPr sz="1600" spc="-20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1600" spc="-25" dirty="0">
                <a:solidFill>
                  <a:srgbClr val="001F5F"/>
                </a:solidFill>
                <a:latin typeface="Times New Roman"/>
                <a:cs typeface="Times New Roman"/>
              </a:rPr>
              <a:t>r</a:t>
            </a:r>
            <a:r>
              <a:rPr sz="1600" spc="-20" dirty="0">
                <a:solidFill>
                  <a:srgbClr val="001F5F"/>
                </a:solidFill>
                <a:latin typeface="Times New Roman"/>
                <a:cs typeface="Times New Roman"/>
              </a:rPr>
              <a:t>'</a:t>
            </a:r>
            <a:r>
              <a:rPr sz="1600" spc="-5" dirty="0">
                <a:solidFill>
                  <a:srgbClr val="001F5F"/>
                </a:solidFill>
                <a:latin typeface="Times New Roman"/>
                <a:cs typeface="Times New Roman"/>
              </a:rPr>
              <a:t>s </a:t>
            </a:r>
            <a:r>
              <a:rPr sz="1600" spc="-20" dirty="0">
                <a:solidFill>
                  <a:srgbClr val="001F5F"/>
                </a:solidFill>
                <a:latin typeface="Times New Roman"/>
                <a:cs typeface="Times New Roman"/>
              </a:rPr>
              <a:t>wit</a:t>
            </a: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hd</a:t>
            </a:r>
            <a:r>
              <a:rPr sz="1600" spc="-25" dirty="0">
                <a:solidFill>
                  <a:srgbClr val="001F5F"/>
                </a:solidFill>
                <a:latin typeface="Times New Roman"/>
                <a:cs typeface="Times New Roman"/>
              </a:rPr>
              <a:t>r</a:t>
            </a:r>
            <a:r>
              <a:rPr sz="1600" spc="-20" dirty="0">
                <a:solidFill>
                  <a:srgbClr val="001F5F"/>
                </a:solidFill>
                <a:latin typeface="Times New Roman"/>
                <a:cs typeface="Times New Roman"/>
              </a:rPr>
              <a:t>awal</a:t>
            </a: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z="1600" spc="-5" dirty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endParaRPr sz="1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lphaUcPeriod"/>
              <a:tabLst>
                <a:tab pos="241300" algn="l"/>
              </a:tabLst>
            </a:pP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Expenses.</a:t>
            </a:r>
            <a:endParaRPr sz="1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lphaUcPeriod"/>
              <a:tabLst>
                <a:tab pos="241300" algn="l"/>
              </a:tabLst>
            </a:pP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6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spc="-15" dirty="0">
                <a:solidFill>
                  <a:srgbClr val="001F5F"/>
                </a:solidFill>
                <a:latin typeface="Times New Roman"/>
                <a:cs typeface="Times New Roman"/>
              </a:rPr>
              <a:t>investments</a:t>
            </a:r>
            <a:r>
              <a:rPr sz="1400" spc="-15" dirty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481" y="3019805"/>
            <a:ext cx="6856730" cy="368935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95"/>
              </a:spcBef>
              <a:tabLst>
                <a:tab pos="433070" algn="l"/>
              </a:tabLst>
            </a:pPr>
            <a:r>
              <a:rPr sz="1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(7)	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8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equity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is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decreased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by</a:t>
            </a:r>
            <a:r>
              <a:rPr sz="1800" b="1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all</a:t>
            </a: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the</a:t>
            </a:r>
            <a:r>
              <a:rPr sz="18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following</a:t>
            </a:r>
            <a:r>
              <a:rPr sz="18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except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5273" y="4943347"/>
            <a:ext cx="351155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0"/>
              </a:spcBef>
              <a:buSzPct val="61111"/>
              <a:buAutoNum type="alphaUcPeriod"/>
              <a:tabLst>
                <a:tab pos="354965" algn="l"/>
                <a:tab pos="356235" algn="l"/>
              </a:tabLst>
            </a:pP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Additional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investments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by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owners.</a:t>
            </a:r>
            <a:endParaRPr sz="180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SzPct val="61111"/>
              <a:buAutoNum type="alphaUcPeriod"/>
              <a:tabLst>
                <a:tab pos="354965" algn="l"/>
                <a:tab pos="356235" algn="l"/>
              </a:tabLst>
            </a:pP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Purchases</a:t>
            </a:r>
            <a:r>
              <a:rPr sz="18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18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merchandise.</a:t>
            </a:r>
            <a:endParaRPr sz="180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SzPct val="61111"/>
              <a:buAutoNum type="alphaUcPeriod"/>
              <a:tabLst>
                <a:tab pos="354965" algn="l"/>
                <a:tab pos="356235" algn="l"/>
              </a:tabLst>
            </a:pPr>
            <a:r>
              <a:rPr sz="1800" spc="-20" dirty="0">
                <a:solidFill>
                  <a:srgbClr val="001F5F"/>
                </a:solidFill>
                <a:latin typeface="Times New Roman"/>
                <a:cs typeface="Times New Roman"/>
              </a:rPr>
              <a:t>Withdrawals</a:t>
            </a:r>
            <a:r>
              <a:rPr sz="18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by</a:t>
            </a:r>
            <a:r>
              <a:rPr sz="18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the</a:t>
            </a:r>
            <a:r>
              <a:rPr sz="18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001F5F"/>
                </a:solidFill>
                <a:latin typeface="Times New Roman"/>
                <a:cs typeface="Times New Roman"/>
              </a:rPr>
              <a:t>owner.</a:t>
            </a:r>
            <a:endParaRPr sz="180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SzPct val="61111"/>
              <a:buAutoNum type="alphaUcPeriod"/>
              <a:tabLst>
                <a:tab pos="354965" algn="l"/>
                <a:tab pos="356235" algn="l"/>
              </a:tabLst>
            </a:pP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Expenses</a:t>
            </a:r>
            <a:r>
              <a:rPr sz="1400" spc="-15" dirty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8481" y="4548378"/>
            <a:ext cx="6856730" cy="368935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300"/>
              </a:spcBef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8-</a:t>
            </a:r>
            <a:r>
              <a:rPr sz="18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Sources</a:t>
            </a: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 of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increases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to</a:t>
            </a:r>
            <a:r>
              <a:rPr sz="18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8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equity</a:t>
            </a:r>
            <a:r>
              <a:rPr sz="1800" b="1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are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46986" y="1510411"/>
            <a:ext cx="1444625" cy="1245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A.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B.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Assets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C.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Expenses.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D.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Revenues</a:t>
            </a:r>
            <a:r>
              <a:rPr sz="2000" spc="-10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51966" y="1064513"/>
            <a:ext cx="6856730" cy="370840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229870">
              <a:lnSpc>
                <a:spcPct val="100000"/>
              </a:lnSpc>
              <a:spcBef>
                <a:spcPts val="295"/>
              </a:spcBef>
            </a:pP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9-</a:t>
            </a:r>
            <a:r>
              <a:rPr sz="1800" spc="4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8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equity is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decreased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by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70786" y="4119498"/>
            <a:ext cx="2626995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A.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Assets</a:t>
            </a:r>
            <a:r>
              <a:rPr sz="20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&gt;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B.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Revenues</a:t>
            </a:r>
            <a:r>
              <a:rPr sz="2000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=</a:t>
            </a:r>
            <a:r>
              <a:rPr sz="2000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Expenses.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C.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Revenues</a:t>
            </a:r>
            <a:r>
              <a:rPr sz="2000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&gt;</a:t>
            </a:r>
            <a:r>
              <a:rPr sz="2000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Expenses.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D.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Revenues</a:t>
            </a:r>
            <a:r>
              <a:rPr sz="2000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&lt;</a:t>
            </a:r>
            <a:r>
              <a:rPr sz="20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Expenses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51966" y="3047238"/>
            <a:ext cx="6624955" cy="401320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90"/>
              </a:spcBef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10-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Net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income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results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when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8438" y="867917"/>
            <a:ext cx="7080884" cy="399415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0"/>
              </a:spcBef>
            </a:pPr>
            <a:r>
              <a:rPr spc="-114" dirty="0">
                <a:solidFill>
                  <a:srgbClr val="001F5F"/>
                </a:solidFill>
                <a:latin typeface="Times New Roman"/>
                <a:cs typeface="Times New Roman"/>
              </a:rPr>
              <a:t>1</a:t>
            </a:r>
            <a:r>
              <a:rPr spc="-10" dirty="0">
                <a:solidFill>
                  <a:srgbClr val="001F5F"/>
                </a:solidFill>
                <a:latin typeface="Times New Roman"/>
                <a:cs typeface="Times New Roman"/>
              </a:rPr>
              <a:t>1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)</a:t>
            </a:r>
            <a:r>
              <a:rPr spc="-1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pc="-1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pc="-20" dirty="0">
                <a:solidFill>
                  <a:srgbClr val="001F5F"/>
                </a:solidFill>
                <a:latin typeface="Times New Roman"/>
                <a:cs typeface="Times New Roman"/>
              </a:rPr>
              <a:t>B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pc="-25" dirty="0">
                <a:solidFill>
                  <a:srgbClr val="001F5F"/>
                </a:solidFill>
                <a:latin typeface="Times New Roman"/>
                <a:cs typeface="Times New Roman"/>
              </a:rPr>
              <a:t>l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pc="-20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r>
              <a:rPr spc="-15" dirty="0">
                <a:solidFill>
                  <a:srgbClr val="001F5F"/>
                </a:solidFill>
                <a:latin typeface="Times New Roman"/>
                <a:cs typeface="Times New Roman"/>
              </a:rPr>
              <a:t>c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pc="-15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pc="-10" dirty="0">
                <a:solidFill>
                  <a:srgbClr val="001F5F"/>
                </a:solidFill>
                <a:latin typeface="Times New Roman"/>
                <a:cs typeface="Times New Roman"/>
              </a:rPr>
              <a:t>h</a:t>
            </a:r>
            <a:r>
              <a:rPr spc="-15" dirty="0">
                <a:solidFill>
                  <a:srgbClr val="001F5F"/>
                </a:solidFill>
                <a:latin typeface="Times New Roman"/>
                <a:cs typeface="Times New Roman"/>
              </a:rPr>
              <a:t>ee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t</a:t>
            </a:r>
            <a:r>
              <a:rPr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pc="-15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pc="-10" dirty="0">
                <a:solidFill>
                  <a:srgbClr val="001F5F"/>
                </a:solidFill>
                <a:latin typeface="Times New Roman"/>
                <a:cs typeface="Times New Roman"/>
              </a:rPr>
              <a:t>h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o</a:t>
            </a:r>
            <a:r>
              <a:rPr spc="-25" dirty="0">
                <a:solidFill>
                  <a:srgbClr val="001F5F"/>
                </a:solidFill>
                <a:latin typeface="Times New Roman"/>
                <a:cs typeface="Times New Roman"/>
              </a:rPr>
              <a:t>w</a:t>
            </a:r>
            <a:r>
              <a:rPr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20164" y="1053164"/>
            <a:ext cx="4267200" cy="1672589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5"/>
              </a:spcBef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Revenues,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liabilities,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8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equity.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Assets,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liabilities,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8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equity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Revenues,</a:t>
            </a:r>
            <a:r>
              <a:rPr sz="18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expenses,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18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drawings.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SzPct val="61111"/>
              <a:buAutoNum type="alphaUcPeriod"/>
              <a:tabLst>
                <a:tab pos="354965" algn="l"/>
                <a:tab pos="35560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Expenses,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drawings, and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owner's</a:t>
            </a:r>
            <a:r>
              <a:rPr sz="18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equity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20164" y="3136773"/>
            <a:ext cx="3188335" cy="167195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180"/>
              </a:spcBef>
              <a:buSzPct val="61111"/>
              <a:buAutoNum type="alphaLcPeriod"/>
              <a:tabLst>
                <a:tab pos="299085" algn="l"/>
                <a:tab pos="29972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Drawings</a:t>
            </a:r>
            <a:r>
              <a:rPr sz="18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exceed</a:t>
            </a:r>
            <a:r>
              <a:rPr sz="18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investments.</a:t>
            </a:r>
            <a:endParaRPr sz="18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SzPct val="61111"/>
              <a:buAutoNum type="alphaLcPeriod"/>
              <a:tabLst>
                <a:tab pos="299085" algn="l"/>
                <a:tab pos="29972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Expenses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exceed</a:t>
            </a:r>
            <a:r>
              <a:rPr sz="18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revenues</a:t>
            </a:r>
            <a:endParaRPr sz="18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SzPct val="61111"/>
              <a:buAutoNum type="alphaLcPeriod"/>
              <a:tabLst>
                <a:tab pos="299085" algn="l"/>
                <a:tab pos="29972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Liabilities</a:t>
            </a:r>
            <a:r>
              <a:rPr sz="18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exceed</a:t>
            </a:r>
            <a:r>
              <a:rPr sz="18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assets.</a:t>
            </a:r>
            <a:endParaRPr sz="18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SzPct val="61111"/>
              <a:buAutoNum type="alphaLcPeriod"/>
              <a:tabLst>
                <a:tab pos="299085" algn="l"/>
                <a:tab pos="299720" algn="l"/>
              </a:tabLst>
            </a:pP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Revenues</a:t>
            </a:r>
            <a:r>
              <a:rPr sz="18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exceed</a:t>
            </a:r>
            <a:r>
              <a:rPr sz="18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expenses</a:t>
            </a:r>
            <a:r>
              <a:rPr sz="1400" b="1" spc="-15" dirty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8438" y="2803398"/>
            <a:ext cx="7080884" cy="368935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95"/>
              </a:spcBef>
            </a:pPr>
            <a:r>
              <a:rPr sz="1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(12)</a:t>
            </a:r>
            <a:r>
              <a:rPr sz="1400" b="1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z="1800" b="1" spc="-1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net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loss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will</a:t>
            </a:r>
            <a:r>
              <a:rPr sz="18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result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during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time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period</a:t>
            </a:r>
            <a:r>
              <a:rPr sz="18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when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90114" y="5625490"/>
            <a:ext cx="7501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92300" algn="l"/>
                <a:tab pos="2242820" algn="l"/>
                <a:tab pos="3835400" algn="l"/>
                <a:tab pos="5928360" algn="l"/>
                <a:tab pos="6339205" algn="l"/>
              </a:tabLst>
            </a:pP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a.</a:t>
            </a:r>
            <a:r>
              <a:rPr sz="1800" b="1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L.E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200,000.	b.	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L.E</a:t>
            </a:r>
            <a:r>
              <a:rPr sz="18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80,000.	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c.</a:t>
            </a:r>
            <a:r>
              <a:rPr sz="1800" b="1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L.E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320,000.	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d.	L.E</a:t>
            </a:r>
            <a:r>
              <a:rPr sz="18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640,000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5410" y="4918709"/>
            <a:ext cx="9691370" cy="646430"/>
          </a:xfrm>
          <a:prstGeom prst="rect">
            <a:avLst/>
          </a:prstGeom>
          <a:solidFill>
            <a:srgbClr val="F4F9FD"/>
          </a:solidFill>
          <a:ln w="38100">
            <a:solidFill>
              <a:srgbClr val="001F5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157480" marR="544830">
              <a:lnSpc>
                <a:spcPct val="100000"/>
              </a:lnSpc>
              <a:spcBef>
                <a:spcPts val="300"/>
              </a:spcBef>
            </a:pP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13) On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December 31,2019, ABC company has assets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of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L.E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200,000 and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owner's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equity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of L.E </a:t>
            </a:r>
            <a:r>
              <a:rPr sz="1800" b="1" spc="-43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120,000.</a:t>
            </a:r>
            <a:r>
              <a:rPr sz="18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What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are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the liabilities</a:t>
            </a:r>
            <a:r>
              <a:rPr sz="18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for</a:t>
            </a:r>
            <a:r>
              <a:rPr sz="18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the company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on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December</a:t>
            </a:r>
            <a:r>
              <a:rPr sz="18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31,</a:t>
            </a:r>
            <a:r>
              <a:rPr sz="18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2019?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396" y="6392976"/>
            <a:ext cx="296481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3288</Words>
  <Application>Microsoft Office PowerPoint</Application>
  <PresentationFormat>Widescreen</PresentationFormat>
  <Paragraphs>1202</Paragraphs>
  <Slides>50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0" baseType="lpstr">
      <vt:lpstr>Arial</vt:lpstr>
      <vt:lpstr>Arial MT</vt:lpstr>
      <vt:lpstr>Calibri</vt:lpstr>
      <vt:lpstr>Calibri Light</vt:lpstr>
      <vt:lpstr>Segoe UI</vt:lpstr>
      <vt:lpstr>Times New Roman</vt:lpstr>
      <vt:lpstr>Trebuchet MS</vt:lpstr>
      <vt:lpstr>Wingdings</vt:lpstr>
      <vt:lpstr>Office Theme</vt:lpstr>
      <vt:lpstr>Worksheet</vt:lpstr>
      <vt:lpstr>Financial Accounting</vt:lpstr>
      <vt:lpstr>Learning outcomes</vt:lpstr>
      <vt:lpstr>Step 2,3&amp;4 Analyzing ,Recording&amp; posting Process</vt:lpstr>
      <vt:lpstr>JOURNALIZING &amp; POSTING TRANSACTIONS</vt:lpstr>
      <vt:lpstr>= +</vt:lpstr>
      <vt:lpstr>Journalizing Transactions</vt:lpstr>
      <vt:lpstr>Posting Journal Entries</vt:lpstr>
      <vt:lpstr>Kind Reminder</vt:lpstr>
      <vt:lpstr>Analyzing Transactions</vt:lpstr>
      <vt:lpstr>PowerPoint Presentation</vt:lpstr>
      <vt:lpstr>PowerPoint Presentation</vt:lpstr>
      <vt:lpstr>Transaction:</vt:lpstr>
      <vt:lpstr>PowerPoint Presentation</vt:lpstr>
      <vt:lpstr>After processing its remaining transactions for  December, FastForward’s Trial Balance is prepared.</vt:lpstr>
      <vt:lpstr>Another Example  (Analyzing, recording&amp; Posting)</vt:lpstr>
      <vt:lpstr>Posting</vt:lpstr>
      <vt:lpstr>Posting</vt:lpstr>
      <vt:lpstr>Posting</vt:lpstr>
      <vt:lpstr>Posting</vt:lpstr>
      <vt:lpstr>Posting</vt:lpstr>
      <vt:lpstr>Posting</vt:lpstr>
      <vt:lpstr>Posting</vt:lpstr>
      <vt:lpstr>Posting</vt:lpstr>
      <vt:lpstr>Posting</vt:lpstr>
      <vt:lpstr>10. October 31: Pioneer receives ₺28,000 in cash and bills  Copa Company ₺72,000 for advertising services of ₺100,000 provided in October.</vt:lpstr>
      <vt:lpstr>Trial Balance</vt:lpstr>
      <vt:lpstr>PowerPoint Presentation</vt:lpstr>
      <vt:lpstr>Additional Examples</vt:lpstr>
      <vt:lpstr>- Sept. 1 The owner deposited L.E 50000 in the bank account of the business.</vt:lpstr>
      <vt:lpstr>Sept. 4 Purchased supplies for L.E 3000 cash.</vt:lpstr>
      <vt:lpstr>- Sept. 7 Purchased equipment on account for L.E 8000.</vt:lpstr>
      <vt:lpstr>- Sept. 11 Paid salaries for L.E 6000 Cash.</vt:lpstr>
      <vt:lpstr>- Sept. 15 Performed services for customer for L.E 2,500 on account.</vt:lpstr>
      <vt:lpstr>PowerPoint Presentation</vt:lpstr>
      <vt:lpstr>-Sept. 22 Received L.E 1000 cash from customers billed on Sept.15.</vt:lpstr>
      <vt:lpstr>-Sept. 25 withdrew L.E 800 cash for personal use of owner.</vt:lpstr>
      <vt:lpstr>PowerPoint Presentation</vt:lpstr>
      <vt:lpstr>Trail balance</vt:lpstr>
      <vt:lpstr>Net income = revenues - expenses = 2500  -  ( 6000+ 500 + 1500) = - 5500 loss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9- ABC Company showed the following balances at the end of its first year:</vt:lpstr>
      <vt:lpstr>PowerPoint Presentation</vt:lpstr>
      <vt:lpstr>(6) Liabilities of a company would not include</vt:lpstr>
      <vt:lpstr>9- Owner's equity is decreased by</vt:lpstr>
      <vt:lpstr>11) A Balance sheet shows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Dr.Emad Zaher</cp:lastModifiedBy>
  <cp:revision>3</cp:revision>
  <dcterms:created xsi:type="dcterms:W3CDTF">2024-05-28T04:53:39Z</dcterms:created>
  <dcterms:modified xsi:type="dcterms:W3CDTF">2024-05-28T05:08:27Z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2024-05-27T00:00:00Z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</Properties>
</file>