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300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</p:sldIdLst>
  <p:sldSz cx="12192000" cy="6858000"/>
  <p:notesSz cx="12192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1116" y="7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theme" Target="theme/theme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rgbClr val="FF0000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rgbClr val="FF0000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rgbClr val="FF0000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6094"/>
            <a:ext cx="12191999" cy="6845805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913507" y="2672029"/>
            <a:ext cx="6364985" cy="69722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1" i="0">
                <a:solidFill>
                  <a:srgbClr val="FF0000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872742" y="1686051"/>
            <a:ext cx="8616950" cy="40271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docean.ae/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6054852" y="0"/>
            <a:ext cx="6143625" cy="6870065"/>
            <a:chOff x="6054852" y="0"/>
            <a:chExt cx="6143625" cy="6870065"/>
          </a:xfrm>
        </p:grpSpPr>
        <p:sp>
          <p:nvSpPr>
            <p:cNvPr id="3" name="object 3"/>
            <p:cNvSpPr/>
            <p:nvPr/>
          </p:nvSpPr>
          <p:spPr>
            <a:xfrm>
              <a:off x="6054852" y="12696"/>
              <a:ext cx="6137275" cy="6845300"/>
            </a:xfrm>
            <a:custGeom>
              <a:avLst/>
              <a:gdLst/>
              <a:ahLst/>
              <a:cxnLst/>
              <a:rect l="l" t="t" r="r" b="b"/>
              <a:pathLst>
                <a:path w="6137275" h="6845300">
                  <a:moveTo>
                    <a:pt x="4231553" y="6832600"/>
                  </a:moveTo>
                  <a:lnTo>
                    <a:pt x="3549990" y="6832600"/>
                  </a:lnTo>
                  <a:lnTo>
                    <a:pt x="3598200" y="6845300"/>
                  </a:lnTo>
                  <a:lnTo>
                    <a:pt x="4183343" y="6845300"/>
                  </a:lnTo>
                  <a:lnTo>
                    <a:pt x="4231553" y="6832600"/>
                  </a:lnTo>
                  <a:close/>
                </a:path>
                <a:path w="6137275" h="6845300">
                  <a:moveTo>
                    <a:pt x="4375165" y="6819900"/>
                  </a:moveTo>
                  <a:lnTo>
                    <a:pt x="3406378" y="6819900"/>
                  </a:lnTo>
                  <a:lnTo>
                    <a:pt x="3454076" y="6832600"/>
                  </a:lnTo>
                  <a:lnTo>
                    <a:pt x="4327467" y="6832600"/>
                  </a:lnTo>
                  <a:lnTo>
                    <a:pt x="4375165" y="6819900"/>
                  </a:lnTo>
                  <a:close/>
                </a:path>
                <a:path w="6137275" h="6845300">
                  <a:moveTo>
                    <a:pt x="4470023" y="6807200"/>
                  </a:moveTo>
                  <a:lnTo>
                    <a:pt x="3311520" y="6807200"/>
                  </a:lnTo>
                  <a:lnTo>
                    <a:pt x="3358858" y="6819900"/>
                  </a:lnTo>
                  <a:lnTo>
                    <a:pt x="4422685" y="6819900"/>
                  </a:lnTo>
                  <a:lnTo>
                    <a:pt x="4470023" y="6807200"/>
                  </a:lnTo>
                  <a:close/>
                </a:path>
                <a:path w="6137275" h="6845300">
                  <a:moveTo>
                    <a:pt x="4610913" y="6781800"/>
                  </a:moveTo>
                  <a:lnTo>
                    <a:pt x="3170630" y="6781800"/>
                  </a:lnTo>
                  <a:lnTo>
                    <a:pt x="3264367" y="6807200"/>
                  </a:lnTo>
                  <a:lnTo>
                    <a:pt x="4517176" y="6807200"/>
                  </a:lnTo>
                  <a:lnTo>
                    <a:pt x="4610913" y="6781800"/>
                  </a:lnTo>
                  <a:close/>
                </a:path>
                <a:path w="6137275" h="6845300">
                  <a:moveTo>
                    <a:pt x="4796011" y="6743700"/>
                  </a:moveTo>
                  <a:lnTo>
                    <a:pt x="2985532" y="6743700"/>
                  </a:lnTo>
                  <a:lnTo>
                    <a:pt x="3124053" y="6781800"/>
                  </a:lnTo>
                  <a:lnTo>
                    <a:pt x="4657490" y="6781800"/>
                  </a:lnTo>
                  <a:lnTo>
                    <a:pt x="4796011" y="6743700"/>
                  </a:lnTo>
                  <a:close/>
                </a:path>
                <a:path w="6137275" h="6845300">
                  <a:moveTo>
                    <a:pt x="6137148" y="0"/>
                  </a:moveTo>
                  <a:lnTo>
                    <a:pt x="1607407" y="0"/>
                  </a:lnTo>
                  <a:lnTo>
                    <a:pt x="1462371" y="101600"/>
                  </a:lnTo>
                  <a:lnTo>
                    <a:pt x="1391747" y="152400"/>
                  </a:lnTo>
                  <a:lnTo>
                    <a:pt x="1356957" y="190500"/>
                  </a:lnTo>
                  <a:lnTo>
                    <a:pt x="1288437" y="241300"/>
                  </a:lnTo>
                  <a:lnTo>
                    <a:pt x="1254715" y="279400"/>
                  </a:lnTo>
                  <a:lnTo>
                    <a:pt x="1188364" y="330200"/>
                  </a:lnTo>
                  <a:lnTo>
                    <a:pt x="1155742" y="368299"/>
                  </a:lnTo>
                  <a:lnTo>
                    <a:pt x="1123493" y="393699"/>
                  </a:lnTo>
                  <a:lnTo>
                    <a:pt x="1091623" y="431799"/>
                  </a:lnTo>
                  <a:lnTo>
                    <a:pt x="1060133" y="457199"/>
                  </a:lnTo>
                  <a:lnTo>
                    <a:pt x="1029028" y="495299"/>
                  </a:lnTo>
                  <a:lnTo>
                    <a:pt x="998311" y="533399"/>
                  </a:lnTo>
                  <a:lnTo>
                    <a:pt x="967985" y="558799"/>
                  </a:lnTo>
                  <a:lnTo>
                    <a:pt x="938055" y="596899"/>
                  </a:lnTo>
                  <a:lnTo>
                    <a:pt x="908524" y="622299"/>
                  </a:lnTo>
                  <a:lnTo>
                    <a:pt x="879395" y="660399"/>
                  </a:lnTo>
                  <a:lnTo>
                    <a:pt x="850672" y="698499"/>
                  </a:lnTo>
                  <a:lnTo>
                    <a:pt x="822358" y="736599"/>
                  </a:lnTo>
                  <a:lnTo>
                    <a:pt x="794458" y="761999"/>
                  </a:lnTo>
                  <a:lnTo>
                    <a:pt x="766974" y="800099"/>
                  </a:lnTo>
                  <a:lnTo>
                    <a:pt x="739911" y="838199"/>
                  </a:lnTo>
                  <a:lnTo>
                    <a:pt x="713271" y="876299"/>
                  </a:lnTo>
                  <a:lnTo>
                    <a:pt x="687058" y="914399"/>
                  </a:lnTo>
                  <a:lnTo>
                    <a:pt x="661276" y="952499"/>
                  </a:lnTo>
                  <a:lnTo>
                    <a:pt x="635929" y="990599"/>
                  </a:lnTo>
                  <a:lnTo>
                    <a:pt x="611020" y="1028699"/>
                  </a:lnTo>
                  <a:lnTo>
                    <a:pt x="586552" y="1054099"/>
                  </a:lnTo>
                  <a:lnTo>
                    <a:pt x="562530" y="1092199"/>
                  </a:lnTo>
                  <a:lnTo>
                    <a:pt x="538956" y="1142999"/>
                  </a:lnTo>
                  <a:lnTo>
                    <a:pt x="515834" y="1181099"/>
                  </a:lnTo>
                  <a:lnTo>
                    <a:pt x="493168" y="1219199"/>
                  </a:lnTo>
                  <a:lnTo>
                    <a:pt x="470962" y="1257299"/>
                  </a:lnTo>
                  <a:lnTo>
                    <a:pt x="449219" y="1295399"/>
                  </a:lnTo>
                  <a:lnTo>
                    <a:pt x="427942" y="1333499"/>
                  </a:lnTo>
                  <a:lnTo>
                    <a:pt x="407135" y="1371599"/>
                  </a:lnTo>
                  <a:lnTo>
                    <a:pt x="386801" y="1409699"/>
                  </a:lnTo>
                  <a:lnTo>
                    <a:pt x="366945" y="1447799"/>
                  </a:lnTo>
                  <a:lnTo>
                    <a:pt x="347570" y="1498599"/>
                  </a:lnTo>
                  <a:lnTo>
                    <a:pt x="328679" y="1536699"/>
                  </a:lnTo>
                  <a:lnTo>
                    <a:pt x="310276" y="1574799"/>
                  </a:lnTo>
                  <a:lnTo>
                    <a:pt x="292364" y="1612899"/>
                  </a:lnTo>
                  <a:lnTo>
                    <a:pt x="274948" y="1663699"/>
                  </a:lnTo>
                  <a:lnTo>
                    <a:pt x="258030" y="1701799"/>
                  </a:lnTo>
                  <a:lnTo>
                    <a:pt x="241614" y="1739899"/>
                  </a:lnTo>
                  <a:lnTo>
                    <a:pt x="225704" y="1790699"/>
                  </a:lnTo>
                  <a:lnTo>
                    <a:pt x="210303" y="1828799"/>
                  </a:lnTo>
                  <a:lnTo>
                    <a:pt x="195415" y="1866899"/>
                  </a:lnTo>
                  <a:lnTo>
                    <a:pt x="181043" y="1917699"/>
                  </a:lnTo>
                  <a:lnTo>
                    <a:pt x="167191" y="1955799"/>
                  </a:lnTo>
                  <a:lnTo>
                    <a:pt x="153863" y="2006599"/>
                  </a:lnTo>
                  <a:lnTo>
                    <a:pt x="141062" y="2044699"/>
                  </a:lnTo>
                  <a:lnTo>
                    <a:pt x="128791" y="2095499"/>
                  </a:lnTo>
                  <a:lnTo>
                    <a:pt x="117055" y="2133599"/>
                  </a:lnTo>
                  <a:lnTo>
                    <a:pt x="105857" y="2184399"/>
                  </a:lnTo>
                  <a:lnTo>
                    <a:pt x="95199" y="2222499"/>
                  </a:lnTo>
                  <a:lnTo>
                    <a:pt x="85087" y="2273299"/>
                  </a:lnTo>
                  <a:lnTo>
                    <a:pt x="75523" y="2311399"/>
                  </a:lnTo>
                  <a:lnTo>
                    <a:pt x="66511" y="2362199"/>
                  </a:lnTo>
                  <a:lnTo>
                    <a:pt x="58055" y="2400299"/>
                  </a:lnTo>
                  <a:lnTo>
                    <a:pt x="50158" y="2451099"/>
                  </a:lnTo>
                  <a:lnTo>
                    <a:pt x="42824" y="2501899"/>
                  </a:lnTo>
                  <a:lnTo>
                    <a:pt x="36056" y="2539999"/>
                  </a:lnTo>
                  <a:lnTo>
                    <a:pt x="29857" y="2590799"/>
                  </a:lnTo>
                  <a:lnTo>
                    <a:pt x="24232" y="2641599"/>
                  </a:lnTo>
                  <a:lnTo>
                    <a:pt x="19184" y="2679699"/>
                  </a:lnTo>
                  <a:lnTo>
                    <a:pt x="14717" y="2730499"/>
                  </a:lnTo>
                  <a:lnTo>
                    <a:pt x="10834" y="2781299"/>
                  </a:lnTo>
                  <a:lnTo>
                    <a:pt x="7538" y="2819399"/>
                  </a:lnTo>
                  <a:lnTo>
                    <a:pt x="4834" y="2870199"/>
                  </a:lnTo>
                  <a:lnTo>
                    <a:pt x="2724" y="2920999"/>
                  </a:lnTo>
                  <a:lnTo>
                    <a:pt x="1213" y="2971799"/>
                  </a:lnTo>
                  <a:lnTo>
                    <a:pt x="303" y="3009899"/>
                  </a:lnTo>
                  <a:lnTo>
                    <a:pt x="0" y="3060699"/>
                  </a:lnTo>
                  <a:lnTo>
                    <a:pt x="303" y="3111499"/>
                  </a:lnTo>
                  <a:lnTo>
                    <a:pt x="1213" y="3162299"/>
                  </a:lnTo>
                  <a:lnTo>
                    <a:pt x="2724" y="3200399"/>
                  </a:lnTo>
                  <a:lnTo>
                    <a:pt x="4834" y="3251199"/>
                  </a:lnTo>
                  <a:lnTo>
                    <a:pt x="7538" y="3301999"/>
                  </a:lnTo>
                  <a:lnTo>
                    <a:pt x="10834" y="3352799"/>
                  </a:lnTo>
                  <a:lnTo>
                    <a:pt x="14717" y="3390899"/>
                  </a:lnTo>
                  <a:lnTo>
                    <a:pt x="19184" y="3441699"/>
                  </a:lnTo>
                  <a:lnTo>
                    <a:pt x="24232" y="3492499"/>
                  </a:lnTo>
                  <a:lnTo>
                    <a:pt x="29857" y="3530599"/>
                  </a:lnTo>
                  <a:lnTo>
                    <a:pt x="36056" y="3581399"/>
                  </a:lnTo>
                  <a:lnTo>
                    <a:pt x="42824" y="3632200"/>
                  </a:lnTo>
                  <a:lnTo>
                    <a:pt x="50158" y="3670300"/>
                  </a:lnTo>
                  <a:lnTo>
                    <a:pt x="58055" y="3721100"/>
                  </a:lnTo>
                  <a:lnTo>
                    <a:pt x="66511" y="3759200"/>
                  </a:lnTo>
                  <a:lnTo>
                    <a:pt x="75523" y="3810000"/>
                  </a:lnTo>
                  <a:lnTo>
                    <a:pt x="85087" y="3848100"/>
                  </a:lnTo>
                  <a:lnTo>
                    <a:pt x="95199" y="3898900"/>
                  </a:lnTo>
                  <a:lnTo>
                    <a:pt x="105857" y="3949700"/>
                  </a:lnTo>
                  <a:lnTo>
                    <a:pt x="117055" y="3987800"/>
                  </a:lnTo>
                  <a:lnTo>
                    <a:pt x="128791" y="4038600"/>
                  </a:lnTo>
                  <a:lnTo>
                    <a:pt x="141062" y="4076700"/>
                  </a:lnTo>
                  <a:lnTo>
                    <a:pt x="153863" y="4114800"/>
                  </a:lnTo>
                  <a:lnTo>
                    <a:pt x="167191" y="4165600"/>
                  </a:lnTo>
                  <a:lnTo>
                    <a:pt x="181043" y="4203700"/>
                  </a:lnTo>
                  <a:lnTo>
                    <a:pt x="195415" y="4254500"/>
                  </a:lnTo>
                  <a:lnTo>
                    <a:pt x="210303" y="4292600"/>
                  </a:lnTo>
                  <a:lnTo>
                    <a:pt x="225704" y="4343400"/>
                  </a:lnTo>
                  <a:lnTo>
                    <a:pt x="241614" y="4381500"/>
                  </a:lnTo>
                  <a:lnTo>
                    <a:pt x="258030" y="4419600"/>
                  </a:lnTo>
                  <a:lnTo>
                    <a:pt x="274948" y="4470400"/>
                  </a:lnTo>
                  <a:lnTo>
                    <a:pt x="292364" y="4508500"/>
                  </a:lnTo>
                  <a:lnTo>
                    <a:pt x="310276" y="4546600"/>
                  </a:lnTo>
                  <a:lnTo>
                    <a:pt x="328679" y="4584700"/>
                  </a:lnTo>
                  <a:lnTo>
                    <a:pt x="347570" y="4635500"/>
                  </a:lnTo>
                  <a:lnTo>
                    <a:pt x="366945" y="4673600"/>
                  </a:lnTo>
                  <a:lnTo>
                    <a:pt x="386801" y="4711700"/>
                  </a:lnTo>
                  <a:lnTo>
                    <a:pt x="407135" y="4749800"/>
                  </a:lnTo>
                  <a:lnTo>
                    <a:pt x="427942" y="4787900"/>
                  </a:lnTo>
                  <a:lnTo>
                    <a:pt x="449219" y="4826000"/>
                  </a:lnTo>
                  <a:lnTo>
                    <a:pt x="470962" y="4876800"/>
                  </a:lnTo>
                  <a:lnTo>
                    <a:pt x="493168" y="4914900"/>
                  </a:lnTo>
                  <a:lnTo>
                    <a:pt x="515834" y="4953000"/>
                  </a:lnTo>
                  <a:lnTo>
                    <a:pt x="538956" y="4991100"/>
                  </a:lnTo>
                  <a:lnTo>
                    <a:pt x="562530" y="5029200"/>
                  </a:lnTo>
                  <a:lnTo>
                    <a:pt x="586552" y="5067300"/>
                  </a:lnTo>
                  <a:lnTo>
                    <a:pt x="611020" y="5105400"/>
                  </a:lnTo>
                  <a:lnTo>
                    <a:pt x="635929" y="5143500"/>
                  </a:lnTo>
                  <a:lnTo>
                    <a:pt x="661276" y="5181600"/>
                  </a:lnTo>
                  <a:lnTo>
                    <a:pt x="687058" y="5207000"/>
                  </a:lnTo>
                  <a:lnTo>
                    <a:pt x="713271" y="5245099"/>
                  </a:lnTo>
                  <a:lnTo>
                    <a:pt x="739911" y="5283199"/>
                  </a:lnTo>
                  <a:lnTo>
                    <a:pt x="766974" y="5321299"/>
                  </a:lnTo>
                  <a:lnTo>
                    <a:pt x="794458" y="5359399"/>
                  </a:lnTo>
                  <a:lnTo>
                    <a:pt x="822358" y="5397499"/>
                  </a:lnTo>
                  <a:lnTo>
                    <a:pt x="850672" y="5422899"/>
                  </a:lnTo>
                  <a:lnTo>
                    <a:pt x="879395" y="5460999"/>
                  </a:lnTo>
                  <a:lnTo>
                    <a:pt x="908524" y="5499099"/>
                  </a:lnTo>
                  <a:lnTo>
                    <a:pt x="938055" y="5524499"/>
                  </a:lnTo>
                  <a:lnTo>
                    <a:pt x="967985" y="5562599"/>
                  </a:lnTo>
                  <a:lnTo>
                    <a:pt x="998311" y="5600699"/>
                  </a:lnTo>
                  <a:lnTo>
                    <a:pt x="1029028" y="5626099"/>
                  </a:lnTo>
                  <a:lnTo>
                    <a:pt x="1060133" y="5664199"/>
                  </a:lnTo>
                  <a:lnTo>
                    <a:pt x="1091623" y="5689599"/>
                  </a:lnTo>
                  <a:lnTo>
                    <a:pt x="1123493" y="5727699"/>
                  </a:lnTo>
                  <a:lnTo>
                    <a:pt x="1155742" y="5753099"/>
                  </a:lnTo>
                  <a:lnTo>
                    <a:pt x="1188364" y="5791199"/>
                  </a:lnTo>
                  <a:lnTo>
                    <a:pt x="1221356" y="5816599"/>
                  </a:lnTo>
                  <a:lnTo>
                    <a:pt x="1254715" y="5854699"/>
                  </a:lnTo>
                  <a:lnTo>
                    <a:pt x="1322519" y="5905499"/>
                  </a:lnTo>
                  <a:lnTo>
                    <a:pt x="1356957" y="5943599"/>
                  </a:lnTo>
                  <a:lnTo>
                    <a:pt x="1426887" y="5994399"/>
                  </a:lnTo>
                  <a:lnTo>
                    <a:pt x="1498198" y="6045199"/>
                  </a:lnTo>
                  <a:lnTo>
                    <a:pt x="1534363" y="6083299"/>
                  </a:lnTo>
                  <a:lnTo>
                    <a:pt x="1607693" y="6134099"/>
                  </a:lnTo>
                  <a:lnTo>
                    <a:pt x="1720135" y="6210299"/>
                  </a:lnTo>
                  <a:lnTo>
                    <a:pt x="1835429" y="6286499"/>
                  </a:lnTo>
                  <a:lnTo>
                    <a:pt x="1874478" y="6299199"/>
                  </a:lnTo>
                  <a:lnTo>
                    <a:pt x="1993425" y="6375399"/>
                  </a:lnTo>
                  <a:lnTo>
                    <a:pt x="2033663" y="6388099"/>
                  </a:lnTo>
                  <a:lnTo>
                    <a:pt x="2114999" y="6438899"/>
                  </a:lnTo>
                  <a:lnTo>
                    <a:pt x="2156091" y="6451599"/>
                  </a:lnTo>
                  <a:lnTo>
                    <a:pt x="2197461" y="6476999"/>
                  </a:lnTo>
                  <a:lnTo>
                    <a:pt x="2239104" y="6489699"/>
                  </a:lnTo>
                  <a:lnTo>
                    <a:pt x="2281019" y="6515100"/>
                  </a:lnTo>
                  <a:lnTo>
                    <a:pt x="2323200" y="6527800"/>
                  </a:lnTo>
                  <a:lnTo>
                    <a:pt x="2365645" y="6553200"/>
                  </a:lnTo>
                  <a:lnTo>
                    <a:pt x="2451310" y="6578600"/>
                  </a:lnTo>
                  <a:lnTo>
                    <a:pt x="2494523" y="6604000"/>
                  </a:lnTo>
                  <a:lnTo>
                    <a:pt x="2625645" y="6642100"/>
                  </a:lnTo>
                  <a:lnTo>
                    <a:pt x="2669833" y="6667500"/>
                  </a:lnTo>
                  <a:lnTo>
                    <a:pt x="2939774" y="6743700"/>
                  </a:lnTo>
                  <a:lnTo>
                    <a:pt x="4841769" y="6743700"/>
                  </a:lnTo>
                  <a:lnTo>
                    <a:pt x="5111710" y="6667500"/>
                  </a:lnTo>
                  <a:lnTo>
                    <a:pt x="5155898" y="6642100"/>
                  </a:lnTo>
                  <a:lnTo>
                    <a:pt x="5287020" y="6604000"/>
                  </a:lnTo>
                  <a:lnTo>
                    <a:pt x="5330233" y="6578600"/>
                  </a:lnTo>
                  <a:lnTo>
                    <a:pt x="5415898" y="6553200"/>
                  </a:lnTo>
                  <a:lnTo>
                    <a:pt x="5458343" y="6527800"/>
                  </a:lnTo>
                  <a:lnTo>
                    <a:pt x="5500524" y="6515100"/>
                  </a:lnTo>
                  <a:lnTo>
                    <a:pt x="5542439" y="6489699"/>
                  </a:lnTo>
                  <a:lnTo>
                    <a:pt x="5584082" y="6476999"/>
                  </a:lnTo>
                  <a:lnTo>
                    <a:pt x="5625452" y="6451599"/>
                  </a:lnTo>
                  <a:lnTo>
                    <a:pt x="5666544" y="6438899"/>
                  </a:lnTo>
                  <a:lnTo>
                    <a:pt x="5747880" y="6388099"/>
                  </a:lnTo>
                  <a:lnTo>
                    <a:pt x="5788118" y="6375399"/>
                  </a:lnTo>
                  <a:lnTo>
                    <a:pt x="5907065" y="6299199"/>
                  </a:lnTo>
                  <a:lnTo>
                    <a:pt x="5946114" y="6286499"/>
                  </a:lnTo>
                  <a:lnTo>
                    <a:pt x="6061408" y="6210299"/>
                  </a:lnTo>
                  <a:lnTo>
                    <a:pt x="6137148" y="6159499"/>
                  </a:lnTo>
                  <a:lnTo>
                    <a:pt x="6137148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199632" y="0"/>
              <a:ext cx="5992368" cy="6857998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6199632" y="758"/>
              <a:ext cx="5992495" cy="6857365"/>
            </a:xfrm>
            <a:custGeom>
              <a:avLst/>
              <a:gdLst/>
              <a:ahLst/>
              <a:cxnLst/>
              <a:rect l="l" t="t" r="r" b="b"/>
              <a:pathLst>
                <a:path w="5992495" h="6857365">
                  <a:moveTo>
                    <a:pt x="0" y="3384045"/>
                  </a:moveTo>
                  <a:lnTo>
                    <a:pt x="307" y="3335784"/>
                  </a:lnTo>
                  <a:lnTo>
                    <a:pt x="1229" y="3287672"/>
                  </a:lnTo>
                  <a:lnTo>
                    <a:pt x="2760" y="3239711"/>
                  </a:lnTo>
                  <a:lnTo>
                    <a:pt x="4897" y="3191905"/>
                  </a:lnTo>
                  <a:lnTo>
                    <a:pt x="7636" y="3144258"/>
                  </a:lnTo>
                  <a:lnTo>
                    <a:pt x="10974" y="3096774"/>
                  </a:lnTo>
                  <a:lnTo>
                    <a:pt x="14907" y="3049457"/>
                  </a:lnTo>
                  <a:lnTo>
                    <a:pt x="19430" y="3002309"/>
                  </a:lnTo>
                  <a:lnTo>
                    <a:pt x="24542" y="2955336"/>
                  </a:lnTo>
                  <a:lnTo>
                    <a:pt x="30236" y="2908540"/>
                  </a:lnTo>
                  <a:lnTo>
                    <a:pt x="36511" y="2861925"/>
                  </a:lnTo>
                  <a:lnTo>
                    <a:pt x="43362" y="2815496"/>
                  </a:lnTo>
                  <a:lnTo>
                    <a:pt x="50785" y="2769255"/>
                  </a:lnTo>
                  <a:lnTo>
                    <a:pt x="58777" y="2723207"/>
                  </a:lnTo>
                  <a:lnTo>
                    <a:pt x="67334" y="2677355"/>
                  </a:lnTo>
                  <a:lnTo>
                    <a:pt x="76452" y="2631703"/>
                  </a:lnTo>
                  <a:lnTo>
                    <a:pt x="86128" y="2586255"/>
                  </a:lnTo>
                  <a:lnTo>
                    <a:pt x="96358" y="2541014"/>
                  </a:lnTo>
                  <a:lnTo>
                    <a:pt x="107138" y="2495984"/>
                  </a:lnTo>
                  <a:lnTo>
                    <a:pt x="118464" y="2451169"/>
                  </a:lnTo>
                  <a:lnTo>
                    <a:pt x="130333" y="2406573"/>
                  </a:lnTo>
                  <a:lnTo>
                    <a:pt x="142741" y="2362199"/>
                  </a:lnTo>
                  <a:lnTo>
                    <a:pt x="155684" y="2318050"/>
                  </a:lnTo>
                  <a:lnTo>
                    <a:pt x="169158" y="2274132"/>
                  </a:lnTo>
                  <a:lnTo>
                    <a:pt x="183161" y="2230447"/>
                  </a:lnTo>
                  <a:lnTo>
                    <a:pt x="197687" y="2187000"/>
                  </a:lnTo>
                  <a:lnTo>
                    <a:pt x="212734" y="2143793"/>
                  </a:lnTo>
                  <a:lnTo>
                    <a:pt x="228297" y="2100831"/>
                  </a:lnTo>
                  <a:lnTo>
                    <a:pt x="244373" y="2058117"/>
                  </a:lnTo>
                  <a:lnTo>
                    <a:pt x="260958" y="2015656"/>
                  </a:lnTo>
                  <a:lnTo>
                    <a:pt x="278049" y="1973450"/>
                  </a:lnTo>
                  <a:lnTo>
                    <a:pt x="295642" y="1931504"/>
                  </a:lnTo>
                  <a:lnTo>
                    <a:pt x="313732" y="1889821"/>
                  </a:lnTo>
                  <a:lnTo>
                    <a:pt x="332317" y="1848405"/>
                  </a:lnTo>
                  <a:lnTo>
                    <a:pt x="351392" y="1807259"/>
                  </a:lnTo>
                  <a:lnTo>
                    <a:pt x="370954" y="1766388"/>
                  </a:lnTo>
                  <a:lnTo>
                    <a:pt x="390999" y="1725796"/>
                  </a:lnTo>
                  <a:lnTo>
                    <a:pt x="411523" y="1685485"/>
                  </a:lnTo>
                  <a:lnTo>
                    <a:pt x="432523" y="1645460"/>
                  </a:lnTo>
                  <a:lnTo>
                    <a:pt x="453995" y="1605724"/>
                  </a:lnTo>
                  <a:lnTo>
                    <a:pt x="475936" y="1566281"/>
                  </a:lnTo>
                  <a:lnTo>
                    <a:pt x="498340" y="1527135"/>
                  </a:lnTo>
                  <a:lnTo>
                    <a:pt x="521206" y="1488290"/>
                  </a:lnTo>
                  <a:lnTo>
                    <a:pt x="544528" y="1449748"/>
                  </a:lnTo>
                  <a:lnTo>
                    <a:pt x="568304" y="1411515"/>
                  </a:lnTo>
                  <a:lnTo>
                    <a:pt x="592529" y="1373593"/>
                  </a:lnTo>
                  <a:lnTo>
                    <a:pt x="617200" y="1335987"/>
                  </a:lnTo>
                  <a:lnTo>
                    <a:pt x="642313" y="1298700"/>
                  </a:lnTo>
                  <a:lnTo>
                    <a:pt x="667865" y="1261736"/>
                  </a:lnTo>
                  <a:lnTo>
                    <a:pt x="693851" y="1225098"/>
                  </a:lnTo>
                  <a:lnTo>
                    <a:pt x="720268" y="1188791"/>
                  </a:lnTo>
                  <a:lnTo>
                    <a:pt x="747113" y="1152817"/>
                  </a:lnTo>
                  <a:lnTo>
                    <a:pt x="774381" y="1117182"/>
                  </a:lnTo>
                  <a:lnTo>
                    <a:pt x="802068" y="1081888"/>
                  </a:lnTo>
                  <a:lnTo>
                    <a:pt x="830172" y="1046939"/>
                  </a:lnTo>
                  <a:lnTo>
                    <a:pt x="858688" y="1012339"/>
                  </a:lnTo>
                  <a:lnTo>
                    <a:pt x="887613" y="978091"/>
                  </a:lnTo>
                  <a:lnTo>
                    <a:pt x="916942" y="944200"/>
                  </a:lnTo>
                  <a:lnTo>
                    <a:pt x="946673" y="910669"/>
                  </a:lnTo>
                  <a:lnTo>
                    <a:pt x="976801" y="877502"/>
                  </a:lnTo>
                  <a:lnTo>
                    <a:pt x="1007323" y="844703"/>
                  </a:lnTo>
                  <a:lnTo>
                    <a:pt x="1038235" y="812274"/>
                  </a:lnTo>
                  <a:lnTo>
                    <a:pt x="1069533" y="780221"/>
                  </a:lnTo>
                  <a:lnTo>
                    <a:pt x="1101214" y="748547"/>
                  </a:lnTo>
                  <a:lnTo>
                    <a:pt x="1133273" y="717254"/>
                  </a:lnTo>
                  <a:lnTo>
                    <a:pt x="1165707" y="686348"/>
                  </a:lnTo>
                  <a:lnTo>
                    <a:pt x="1198513" y="655832"/>
                  </a:lnTo>
                  <a:lnTo>
                    <a:pt x="1231687" y="625710"/>
                  </a:lnTo>
                  <a:lnTo>
                    <a:pt x="1265224" y="595985"/>
                  </a:lnTo>
                  <a:lnTo>
                    <a:pt x="1299122" y="566660"/>
                  </a:lnTo>
                  <a:lnTo>
                    <a:pt x="1333376" y="537741"/>
                  </a:lnTo>
                  <a:lnTo>
                    <a:pt x="1367983" y="509230"/>
                  </a:lnTo>
                  <a:lnTo>
                    <a:pt x="1402938" y="481132"/>
                  </a:lnTo>
                  <a:lnTo>
                    <a:pt x="1438239" y="453449"/>
                  </a:lnTo>
                  <a:lnTo>
                    <a:pt x="1473882" y="426186"/>
                  </a:lnTo>
                  <a:lnTo>
                    <a:pt x="1509863" y="399347"/>
                  </a:lnTo>
                  <a:lnTo>
                    <a:pt x="1546177" y="372934"/>
                  </a:lnTo>
                  <a:lnTo>
                    <a:pt x="1582822" y="346953"/>
                  </a:lnTo>
                  <a:lnTo>
                    <a:pt x="1619794" y="321406"/>
                  </a:lnTo>
                  <a:lnTo>
                    <a:pt x="1657088" y="296297"/>
                  </a:lnTo>
                  <a:lnTo>
                    <a:pt x="1694702" y="271630"/>
                  </a:lnTo>
                  <a:lnTo>
                    <a:pt x="1732632" y="247409"/>
                  </a:lnTo>
                  <a:lnTo>
                    <a:pt x="1770873" y="223638"/>
                  </a:lnTo>
                  <a:lnTo>
                    <a:pt x="1809422" y="200319"/>
                  </a:lnTo>
                  <a:lnTo>
                    <a:pt x="1848275" y="177458"/>
                  </a:lnTo>
                  <a:lnTo>
                    <a:pt x="1887429" y="155057"/>
                  </a:lnTo>
                  <a:lnTo>
                    <a:pt x="1926880" y="133121"/>
                  </a:lnTo>
                  <a:lnTo>
                    <a:pt x="1966625" y="111653"/>
                  </a:lnTo>
                  <a:lnTo>
                    <a:pt x="2006658" y="90656"/>
                  </a:lnTo>
                  <a:lnTo>
                    <a:pt x="2046977" y="70135"/>
                  </a:lnTo>
                  <a:lnTo>
                    <a:pt x="2087579" y="50094"/>
                  </a:lnTo>
                  <a:lnTo>
                    <a:pt x="2128458" y="30535"/>
                  </a:lnTo>
                  <a:lnTo>
                    <a:pt x="2169612" y="11463"/>
                  </a:lnTo>
                  <a:lnTo>
                    <a:pt x="2195169" y="0"/>
                  </a:lnTo>
                </a:path>
                <a:path w="5992495" h="6857365">
                  <a:moveTo>
                    <a:pt x="5216042" y="0"/>
                  </a:moveTo>
                  <a:lnTo>
                    <a:pt x="5282753" y="30535"/>
                  </a:lnTo>
                  <a:lnTo>
                    <a:pt x="5323632" y="50094"/>
                  </a:lnTo>
                  <a:lnTo>
                    <a:pt x="5364234" y="70135"/>
                  </a:lnTo>
                  <a:lnTo>
                    <a:pt x="5404553" y="90656"/>
                  </a:lnTo>
                  <a:lnTo>
                    <a:pt x="5444586" y="111653"/>
                  </a:lnTo>
                  <a:lnTo>
                    <a:pt x="5484331" y="133121"/>
                  </a:lnTo>
                  <a:lnTo>
                    <a:pt x="5523782" y="155057"/>
                  </a:lnTo>
                  <a:lnTo>
                    <a:pt x="5562936" y="177458"/>
                  </a:lnTo>
                  <a:lnTo>
                    <a:pt x="5601789" y="200319"/>
                  </a:lnTo>
                  <a:lnTo>
                    <a:pt x="5640338" y="223638"/>
                  </a:lnTo>
                  <a:lnTo>
                    <a:pt x="5678579" y="247409"/>
                  </a:lnTo>
                  <a:lnTo>
                    <a:pt x="5716509" y="271630"/>
                  </a:lnTo>
                  <a:lnTo>
                    <a:pt x="5754123" y="296297"/>
                  </a:lnTo>
                  <a:lnTo>
                    <a:pt x="5791417" y="321406"/>
                  </a:lnTo>
                  <a:lnTo>
                    <a:pt x="5828389" y="346953"/>
                  </a:lnTo>
                  <a:lnTo>
                    <a:pt x="5865034" y="372934"/>
                  </a:lnTo>
                  <a:lnTo>
                    <a:pt x="5901348" y="399347"/>
                  </a:lnTo>
                  <a:lnTo>
                    <a:pt x="5937329" y="426186"/>
                  </a:lnTo>
                  <a:lnTo>
                    <a:pt x="5972972" y="453449"/>
                  </a:lnTo>
                  <a:lnTo>
                    <a:pt x="5992368" y="468659"/>
                  </a:lnTo>
                </a:path>
                <a:path w="5992495" h="6857365">
                  <a:moveTo>
                    <a:pt x="5992368" y="6299430"/>
                  </a:moveTo>
                  <a:lnTo>
                    <a:pt x="5937329" y="6341903"/>
                  </a:lnTo>
                  <a:lnTo>
                    <a:pt x="5901348" y="6368743"/>
                  </a:lnTo>
                  <a:lnTo>
                    <a:pt x="5865034" y="6395155"/>
                  </a:lnTo>
                  <a:lnTo>
                    <a:pt x="5828389" y="6421137"/>
                  </a:lnTo>
                  <a:lnTo>
                    <a:pt x="5791417" y="6446684"/>
                  </a:lnTo>
                  <a:lnTo>
                    <a:pt x="5754123" y="6471792"/>
                  </a:lnTo>
                  <a:lnTo>
                    <a:pt x="5716509" y="6496459"/>
                  </a:lnTo>
                  <a:lnTo>
                    <a:pt x="5678579" y="6520680"/>
                  </a:lnTo>
                  <a:lnTo>
                    <a:pt x="5640338" y="6544452"/>
                  </a:lnTo>
                  <a:lnTo>
                    <a:pt x="5601789" y="6567770"/>
                  </a:lnTo>
                  <a:lnTo>
                    <a:pt x="5562936" y="6590631"/>
                  </a:lnTo>
                  <a:lnTo>
                    <a:pt x="5523782" y="6613032"/>
                  </a:lnTo>
                  <a:lnTo>
                    <a:pt x="5484331" y="6634968"/>
                  </a:lnTo>
                  <a:lnTo>
                    <a:pt x="5444586" y="6656437"/>
                  </a:lnTo>
                  <a:lnTo>
                    <a:pt x="5404553" y="6677433"/>
                  </a:lnTo>
                  <a:lnTo>
                    <a:pt x="5364234" y="6697954"/>
                  </a:lnTo>
                  <a:lnTo>
                    <a:pt x="5323632" y="6717996"/>
                  </a:lnTo>
                  <a:lnTo>
                    <a:pt x="5282753" y="6737554"/>
                  </a:lnTo>
                  <a:lnTo>
                    <a:pt x="5241599" y="6756626"/>
                  </a:lnTo>
                  <a:lnTo>
                    <a:pt x="5200174" y="6775208"/>
                  </a:lnTo>
                  <a:lnTo>
                    <a:pt x="5158482" y="6793295"/>
                  </a:lnTo>
                  <a:lnTo>
                    <a:pt x="5116527" y="6810884"/>
                  </a:lnTo>
                  <a:lnTo>
                    <a:pt x="5074312" y="6827972"/>
                  </a:lnTo>
                  <a:lnTo>
                    <a:pt x="5031841" y="6844555"/>
                  </a:lnTo>
                  <a:lnTo>
                    <a:pt x="4998122" y="6857241"/>
                  </a:lnTo>
                </a:path>
                <a:path w="5992495" h="6857365">
                  <a:moveTo>
                    <a:pt x="2413089" y="6857241"/>
                  </a:moveTo>
                  <a:lnTo>
                    <a:pt x="2336899" y="6827972"/>
                  </a:lnTo>
                  <a:lnTo>
                    <a:pt x="2294684" y="6810884"/>
                  </a:lnTo>
                  <a:lnTo>
                    <a:pt x="2252729" y="6793295"/>
                  </a:lnTo>
                  <a:lnTo>
                    <a:pt x="2211037" y="6775208"/>
                  </a:lnTo>
                  <a:lnTo>
                    <a:pt x="2169612" y="6756626"/>
                  </a:lnTo>
                  <a:lnTo>
                    <a:pt x="2128458" y="6737554"/>
                  </a:lnTo>
                  <a:lnTo>
                    <a:pt x="2087579" y="6717996"/>
                  </a:lnTo>
                  <a:lnTo>
                    <a:pt x="2046977" y="6697954"/>
                  </a:lnTo>
                  <a:lnTo>
                    <a:pt x="2006658" y="6677433"/>
                  </a:lnTo>
                  <a:lnTo>
                    <a:pt x="1966625" y="6656437"/>
                  </a:lnTo>
                  <a:lnTo>
                    <a:pt x="1926880" y="6634968"/>
                  </a:lnTo>
                  <a:lnTo>
                    <a:pt x="1887429" y="6613032"/>
                  </a:lnTo>
                  <a:lnTo>
                    <a:pt x="1848275" y="6590631"/>
                  </a:lnTo>
                  <a:lnTo>
                    <a:pt x="1809422" y="6567770"/>
                  </a:lnTo>
                  <a:lnTo>
                    <a:pt x="1770873" y="6544452"/>
                  </a:lnTo>
                  <a:lnTo>
                    <a:pt x="1732632" y="6520680"/>
                  </a:lnTo>
                  <a:lnTo>
                    <a:pt x="1694702" y="6496459"/>
                  </a:lnTo>
                  <a:lnTo>
                    <a:pt x="1657088" y="6471792"/>
                  </a:lnTo>
                  <a:lnTo>
                    <a:pt x="1619794" y="6446684"/>
                  </a:lnTo>
                  <a:lnTo>
                    <a:pt x="1582822" y="6421137"/>
                  </a:lnTo>
                  <a:lnTo>
                    <a:pt x="1546177" y="6395155"/>
                  </a:lnTo>
                  <a:lnTo>
                    <a:pt x="1509863" y="6368743"/>
                  </a:lnTo>
                  <a:lnTo>
                    <a:pt x="1473882" y="6341903"/>
                  </a:lnTo>
                  <a:lnTo>
                    <a:pt x="1438239" y="6314640"/>
                  </a:lnTo>
                  <a:lnTo>
                    <a:pt x="1402938" y="6286958"/>
                  </a:lnTo>
                  <a:lnTo>
                    <a:pt x="1367983" y="6258859"/>
                  </a:lnTo>
                  <a:lnTo>
                    <a:pt x="1333376" y="6230348"/>
                  </a:lnTo>
                  <a:lnTo>
                    <a:pt x="1299122" y="6201429"/>
                  </a:lnTo>
                  <a:lnTo>
                    <a:pt x="1265224" y="6172105"/>
                  </a:lnTo>
                  <a:lnTo>
                    <a:pt x="1231687" y="6142380"/>
                  </a:lnTo>
                  <a:lnTo>
                    <a:pt x="1198513" y="6112257"/>
                  </a:lnTo>
                  <a:lnTo>
                    <a:pt x="1165707" y="6081741"/>
                  </a:lnTo>
                  <a:lnTo>
                    <a:pt x="1133273" y="6050835"/>
                  </a:lnTo>
                  <a:lnTo>
                    <a:pt x="1101214" y="6019543"/>
                  </a:lnTo>
                  <a:lnTo>
                    <a:pt x="1069533" y="5987868"/>
                  </a:lnTo>
                  <a:lnTo>
                    <a:pt x="1038235" y="5955815"/>
                  </a:lnTo>
                  <a:lnTo>
                    <a:pt x="1007323" y="5923387"/>
                  </a:lnTo>
                  <a:lnTo>
                    <a:pt x="976801" y="5890587"/>
                  </a:lnTo>
                  <a:lnTo>
                    <a:pt x="946673" y="5857420"/>
                  </a:lnTo>
                  <a:lnTo>
                    <a:pt x="916942" y="5823889"/>
                  </a:lnTo>
                  <a:lnTo>
                    <a:pt x="887613" y="5789998"/>
                  </a:lnTo>
                  <a:lnTo>
                    <a:pt x="858688" y="5755751"/>
                  </a:lnTo>
                  <a:lnTo>
                    <a:pt x="830172" y="5721151"/>
                  </a:lnTo>
                  <a:lnTo>
                    <a:pt x="802068" y="5686202"/>
                  </a:lnTo>
                  <a:lnTo>
                    <a:pt x="774381" y="5650907"/>
                  </a:lnTo>
                  <a:lnTo>
                    <a:pt x="747113" y="5615272"/>
                  </a:lnTo>
                  <a:lnTo>
                    <a:pt x="720268" y="5579299"/>
                  </a:lnTo>
                  <a:lnTo>
                    <a:pt x="693851" y="5542991"/>
                  </a:lnTo>
                  <a:lnTo>
                    <a:pt x="667865" y="5506353"/>
                  </a:lnTo>
                  <a:lnTo>
                    <a:pt x="642313" y="5469389"/>
                  </a:lnTo>
                  <a:lnTo>
                    <a:pt x="617200" y="5432102"/>
                  </a:lnTo>
                  <a:lnTo>
                    <a:pt x="592529" y="5394496"/>
                  </a:lnTo>
                  <a:lnTo>
                    <a:pt x="568304" y="5356574"/>
                  </a:lnTo>
                  <a:lnTo>
                    <a:pt x="544528" y="5318341"/>
                  </a:lnTo>
                  <a:lnTo>
                    <a:pt x="521206" y="5279800"/>
                  </a:lnTo>
                  <a:lnTo>
                    <a:pt x="498340" y="5240954"/>
                  </a:lnTo>
                  <a:lnTo>
                    <a:pt x="475936" y="5201808"/>
                  </a:lnTo>
                  <a:lnTo>
                    <a:pt x="453995" y="5162365"/>
                  </a:lnTo>
                  <a:lnTo>
                    <a:pt x="432523" y="5122629"/>
                  </a:lnTo>
                  <a:lnTo>
                    <a:pt x="411523" y="5082604"/>
                  </a:lnTo>
                  <a:lnTo>
                    <a:pt x="390999" y="5042293"/>
                  </a:lnTo>
                  <a:lnTo>
                    <a:pt x="370954" y="5001701"/>
                  </a:lnTo>
                  <a:lnTo>
                    <a:pt x="351392" y="4960830"/>
                  </a:lnTo>
                  <a:lnTo>
                    <a:pt x="332317" y="4919685"/>
                  </a:lnTo>
                  <a:lnTo>
                    <a:pt x="313732" y="4878269"/>
                  </a:lnTo>
                  <a:lnTo>
                    <a:pt x="295642" y="4836586"/>
                  </a:lnTo>
                  <a:lnTo>
                    <a:pt x="278049" y="4794639"/>
                  </a:lnTo>
                  <a:lnTo>
                    <a:pt x="260958" y="4752434"/>
                  </a:lnTo>
                  <a:lnTo>
                    <a:pt x="244373" y="4709972"/>
                  </a:lnTo>
                  <a:lnTo>
                    <a:pt x="228297" y="4667258"/>
                  </a:lnTo>
                  <a:lnTo>
                    <a:pt x="212734" y="4624296"/>
                  </a:lnTo>
                  <a:lnTo>
                    <a:pt x="197687" y="4581090"/>
                  </a:lnTo>
                  <a:lnTo>
                    <a:pt x="183161" y="4537642"/>
                  </a:lnTo>
                  <a:lnTo>
                    <a:pt x="169158" y="4493957"/>
                  </a:lnTo>
                  <a:lnTo>
                    <a:pt x="155684" y="4450039"/>
                  </a:lnTo>
                  <a:lnTo>
                    <a:pt x="142741" y="4405891"/>
                  </a:lnTo>
                  <a:lnTo>
                    <a:pt x="130333" y="4361517"/>
                  </a:lnTo>
                  <a:lnTo>
                    <a:pt x="118464" y="4316920"/>
                  </a:lnTo>
                  <a:lnTo>
                    <a:pt x="107138" y="4272105"/>
                  </a:lnTo>
                  <a:lnTo>
                    <a:pt x="96358" y="4227076"/>
                  </a:lnTo>
                  <a:lnTo>
                    <a:pt x="86128" y="4181835"/>
                  </a:lnTo>
                  <a:lnTo>
                    <a:pt x="76452" y="4136386"/>
                  </a:lnTo>
                  <a:lnTo>
                    <a:pt x="67334" y="4090734"/>
                  </a:lnTo>
                  <a:lnTo>
                    <a:pt x="58777" y="4044882"/>
                  </a:lnTo>
                  <a:lnTo>
                    <a:pt x="50785" y="3998834"/>
                  </a:lnTo>
                  <a:lnTo>
                    <a:pt x="43362" y="3952593"/>
                  </a:lnTo>
                  <a:lnTo>
                    <a:pt x="36511" y="3906164"/>
                  </a:lnTo>
                  <a:lnTo>
                    <a:pt x="30236" y="3859549"/>
                  </a:lnTo>
                  <a:lnTo>
                    <a:pt x="24542" y="3812753"/>
                  </a:lnTo>
                  <a:lnTo>
                    <a:pt x="19430" y="3765780"/>
                  </a:lnTo>
                  <a:lnTo>
                    <a:pt x="14907" y="3718632"/>
                  </a:lnTo>
                  <a:lnTo>
                    <a:pt x="10974" y="3671315"/>
                  </a:lnTo>
                  <a:lnTo>
                    <a:pt x="7636" y="3623831"/>
                  </a:lnTo>
                  <a:lnTo>
                    <a:pt x="4897" y="3576184"/>
                  </a:lnTo>
                  <a:lnTo>
                    <a:pt x="2760" y="3528378"/>
                  </a:lnTo>
                  <a:lnTo>
                    <a:pt x="1229" y="3480417"/>
                  </a:lnTo>
                  <a:lnTo>
                    <a:pt x="307" y="3432305"/>
                  </a:lnTo>
                  <a:lnTo>
                    <a:pt x="0" y="3384045"/>
                  </a:lnTo>
                </a:path>
              </a:pathLst>
            </a:custGeom>
            <a:ln w="12700">
              <a:solidFill>
                <a:srgbClr val="172C5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407923" y="2418079"/>
            <a:ext cx="523748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dirty="0">
                <a:solidFill>
                  <a:srgbClr val="00AFEF"/>
                </a:solidFill>
                <a:latin typeface="Calibri"/>
                <a:cs typeface="Calibri"/>
              </a:rPr>
              <a:t>Financial</a:t>
            </a:r>
            <a:r>
              <a:rPr sz="4800" spc="-60" dirty="0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sz="4800" spc="-10" dirty="0">
                <a:solidFill>
                  <a:srgbClr val="00AFEF"/>
                </a:solidFill>
                <a:latin typeface="Calibri"/>
                <a:cs typeface="Calibri"/>
              </a:rPr>
              <a:t>Accounting</a:t>
            </a:r>
            <a:endParaRPr sz="4800">
              <a:latin typeface="Calibri"/>
              <a:cs typeface="Calibr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329184" y="5216652"/>
            <a:ext cx="5499100" cy="1511935"/>
          </a:xfrm>
          <a:custGeom>
            <a:avLst/>
            <a:gdLst/>
            <a:ahLst/>
            <a:cxnLst/>
            <a:rect l="l" t="t" r="r" b="b"/>
            <a:pathLst>
              <a:path w="5499100" h="1511934">
                <a:moveTo>
                  <a:pt x="5246624" y="0"/>
                </a:moveTo>
                <a:lnTo>
                  <a:pt x="251967" y="0"/>
                </a:lnTo>
                <a:lnTo>
                  <a:pt x="206677" y="4058"/>
                </a:lnTo>
                <a:lnTo>
                  <a:pt x="164049" y="15759"/>
                </a:lnTo>
                <a:lnTo>
                  <a:pt x="124796" y="34393"/>
                </a:lnTo>
                <a:lnTo>
                  <a:pt x="89629" y="59248"/>
                </a:lnTo>
                <a:lnTo>
                  <a:pt x="59261" y="89614"/>
                </a:lnTo>
                <a:lnTo>
                  <a:pt x="34401" y="124779"/>
                </a:lnTo>
                <a:lnTo>
                  <a:pt x="15764" y="164034"/>
                </a:lnTo>
                <a:lnTo>
                  <a:pt x="4059" y="206667"/>
                </a:lnTo>
                <a:lnTo>
                  <a:pt x="0" y="251968"/>
                </a:lnTo>
                <a:lnTo>
                  <a:pt x="0" y="1259840"/>
                </a:lnTo>
                <a:lnTo>
                  <a:pt x="4059" y="1305130"/>
                </a:lnTo>
                <a:lnTo>
                  <a:pt x="15764" y="1347758"/>
                </a:lnTo>
                <a:lnTo>
                  <a:pt x="34401" y="1387011"/>
                </a:lnTo>
                <a:lnTo>
                  <a:pt x="59261" y="1422178"/>
                </a:lnTo>
                <a:lnTo>
                  <a:pt x="89629" y="1452546"/>
                </a:lnTo>
                <a:lnTo>
                  <a:pt x="124796" y="1477406"/>
                </a:lnTo>
                <a:lnTo>
                  <a:pt x="164049" y="1496043"/>
                </a:lnTo>
                <a:lnTo>
                  <a:pt x="206677" y="1507748"/>
                </a:lnTo>
                <a:lnTo>
                  <a:pt x="251967" y="1511808"/>
                </a:lnTo>
                <a:lnTo>
                  <a:pt x="5246624" y="1511808"/>
                </a:lnTo>
                <a:lnTo>
                  <a:pt x="5291924" y="1507748"/>
                </a:lnTo>
                <a:lnTo>
                  <a:pt x="5334557" y="1496043"/>
                </a:lnTo>
                <a:lnTo>
                  <a:pt x="5373812" y="1477406"/>
                </a:lnTo>
                <a:lnTo>
                  <a:pt x="5408977" y="1452546"/>
                </a:lnTo>
                <a:lnTo>
                  <a:pt x="5439343" y="1422178"/>
                </a:lnTo>
                <a:lnTo>
                  <a:pt x="5464198" y="1387011"/>
                </a:lnTo>
                <a:lnTo>
                  <a:pt x="5482832" y="1347758"/>
                </a:lnTo>
                <a:lnTo>
                  <a:pt x="5494533" y="1305130"/>
                </a:lnTo>
                <a:lnTo>
                  <a:pt x="5498592" y="1259840"/>
                </a:lnTo>
                <a:lnTo>
                  <a:pt x="5498592" y="251968"/>
                </a:lnTo>
                <a:lnTo>
                  <a:pt x="5494533" y="206667"/>
                </a:lnTo>
                <a:lnTo>
                  <a:pt x="5482832" y="164034"/>
                </a:lnTo>
                <a:lnTo>
                  <a:pt x="5464198" y="124779"/>
                </a:lnTo>
                <a:lnTo>
                  <a:pt x="5439343" y="89614"/>
                </a:lnTo>
                <a:lnTo>
                  <a:pt x="5408977" y="59248"/>
                </a:lnTo>
                <a:lnTo>
                  <a:pt x="5373812" y="34393"/>
                </a:lnTo>
                <a:lnTo>
                  <a:pt x="5334557" y="15759"/>
                </a:lnTo>
                <a:lnTo>
                  <a:pt x="5291924" y="4058"/>
                </a:lnTo>
                <a:lnTo>
                  <a:pt x="5246624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407923" y="3797553"/>
            <a:ext cx="4728845" cy="28060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1" spc="-10" dirty="0">
                <a:latin typeface="Calibri"/>
                <a:cs typeface="Calibri"/>
              </a:rPr>
              <a:t>Prepared</a:t>
            </a:r>
            <a:r>
              <a:rPr sz="3200" b="1" spc="-35" dirty="0">
                <a:latin typeface="Calibri"/>
                <a:cs typeface="Calibri"/>
              </a:rPr>
              <a:t> </a:t>
            </a:r>
            <a:r>
              <a:rPr sz="3200" b="1" spc="-10" dirty="0">
                <a:latin typeface="Calibri"/>
                <a:cs typeface="Calibri"/>
              </a:rPr>
              <a:t>by</a:t>
            </a:r>
            <a:r>
              <a:rPr sz="3200" b="1" spc="-15" dirty="0">
                <a:latin typeface="Calibri"/>
                <a:cs typeface="Calibri"/>
              </a:rPr>
              <a:t> </a:t>
            </a:r>
            <a:r>
              <a:rPr sz="3200" b="1" spc="-95" dirty="0">
                <a:latin typeface="Calibri"/>
                <a:cs typeface="Calibri"/>
              </a:rPr>
              <a:t>Dr.</a:t>
            </a:r>
            <a:r>
              <a:rPr sz="3200" b="1" spc="-35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Emad</a:t>
            </a:r>
            <a:r>
              <a:rPr sz="3200" b="1" spc="-30" dirty="0">
                <a:latin typeface="Calibri"/>
                <a:cs typeface="Calibri"/>
              </a:rPr>
              <a:t> </a:t>
            </a:r>
            <a:r>
              <a:rPr sz="3200" b="1" spc="-5" dirty="0">
                <a:latin typeface="Calibri"/>
                <a:cs typeface="Calibri"/>
              </a:rPr>
              <a:t>Zaher</a:t>
            </a:r>
            <a:endParaRPr sz="3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75"/>
              </a:spcBef>
            </a:pPr>
            <a:r>
              <a:rPr sz="2000" b="1" spc="-5" dirty="0">
                <a:latin typeface="Calibri"/>
                <a:cs typeface="Calibri"/>
              </a:rPr>
              <a:t>Assistant</a:t>
            </a:r>
            <a:r>
              <a:rPr sz="2000" b="1" spc="-3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Professor</a:t>
            </a:r>
            <a:r>
              <a:rPr sz="2000" b="1" spc="-4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of</a:t>
            </a:r>
            <a:r>
              <a:rPr sz="2000" b="1" spc="-1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Accounting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50"/>
              </a:spcBef>
            </a:pPr>
            <a:r>
              <a:rPr sz="2400" b="1" u="heavy" spc="-30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MGM611</a:t>
            </a:r>
            <a:endParaRPr sz="2400">
              <a:latin typeface="Trebuchet MS"/>
              <a:cs typeface="Trebuchet MS"/>
            </a:endParaRPr>
          </a:p>
          <a:p>
            <a:pPr marL="612140" algn="ctr">
              <a:lnSpc>
                <a:spcPct val="100000"/>
              </a:lnSpc>
              <a:spcBef>
                <a:spcPts val="1565"/>
              </a:spcBef>
            </a:pPr>
            <a:r>
              <a:rPr sz="2800" b="1" spc="-5" dirty="0">
                <a:solidFill>
                  <a:srgbClr val="FFFFFF"/>
                </a:solidFill>
                <a:latin typeface="Calibri"/>
                <a:cs typeface="Calibri"/>
              </a:rPr>
              <a:t>Lecture</a:t>
            </a:r>
            <a:r>
              <a:rPr sz="2800" b="1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b="1" spc="-5" dirty="0">
                <a:solidFill>
                  <a:srgbClr val="FFFFFF"/>
                </a:solidFill>
                <a:latin typeface="Calibri"/>
                <a:cs typeface="Calibri"/>
              </a:rPr>
              <a:t>(3)</a:t>
            </a:r>
            <a:endParaRPr sz="2800">
              <a:latin typeface="Calibri"/>
              <a:cs typeface="Calibri"/>
            </a:endParaRPr>
          </a:p>
          <a:p>
            <a:pPr marL="719455" marR="99060" algn="ctr">
              <a:lnSpc>
                <a:spcPct val="100000"/>
              </a:lnSpc>
            </a:pPr>
            <a:r>
              <a:rPr sz="2800" b="1" spc="-5" dirty="0">
                <a:solidFill>
                  <a:srgbClr val="FFFFFF"/>
                </a:solidFill>
                <a:latin typeface="Calibri"/>
                <a:cs typeface="Calibri"/>
              </a:rPr>
              <a:t>Basic Financial </a:t>
            </a:r>
            <a:r>
              <a:rPr sz="2800" b="1" spc="-15" dirty="0">
                <a:solidFill>
                  <a:srgbClr val="FFFFFF"/>
                </a:solidFill>
                <a:latin typeface="Calibri"/>
                <a:cs typeface="Calibri"/>
              </a:rPr>
              <a:t>Statements </a:t>
            </a:r>
            <a:r>
              <a:rPr sz="2800" b="1" spc="-6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b="1" spc="-5" dirty="0">
                <a:solidFill>
                  <a:srgbClr val="FFFFFF"/>
                </a:solidFill>
                <a:latin typeface="Calibri"/>
                <a:cs typeface="Calibri"/>
              </a:rPr>
              <a:t>&amp;Closing</a:t>
            </a:r>
            <a:r>
              <a:rPr sz="2800" b="1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b="1" spc="-5" dirty="0">
                <a:solidFill>
                  <a:srgbClr val="FFFFFF"/>
                </a:solidFill>
                <a:latin typeface="Calibri"/>
                <a:cs typeface="Calibri"/>
              </a:rPr>
              <a:t>of </a:t>
            </a:r>
            <a:r>
              <a:rPr sz="2800" b="1" spc="-10" dirty="0">
                <a:solidFill>
                  <a:srgbClr val="FFFFFF"/>
                </a:solidFill>
                <a:latin typeface="Calibri"/>
                <a:cs typeface="Calibri"/>
              </a:rPr>
              <a:t>Accounts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9" name="object 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48467" y="381913"/>
            <a:ext cx="2455028" cy="108426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17219" y="1930907"/>
            <a:ext cx="11081385" cy="3980815"/>
          </a:xfrm>
          <a:custGeom>
            <a:avLst/>
            <a:gdLst/>
            <a:ahLst/>
            <a:cxnLst/>
            <a:rect l="l" t="t" r="r" b="b"/>
            <a:pathLst>
              <a:path w="11081385" h="3980815">
                <a:moveTo>
                  <a:pt x="11081004" y="0"/>
                </a:moveTo>
                <a:lnTo>
                  <a:pt x="0" y="0"/>
                </a:lnTo>
                <a:lnTo>
                  <a:pt x="0" y="3980688"/>
                </a:lnTo>
                <a:lnTo>
                  <a:pt x="11081004" y="3980688"/>
                </a:lnTo>
                <a:lnTo>
                  <a:pt x="11081004" y="0"/>
                </a:lnTo>
                <a:close/>
              </a:path>
            </a:pathLst>
          </a:custGeom>
          <a:solidFill>
            <a:srgbClr val="F1F1F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08456" y="1938908"/>
            <a:ext cx="3226435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dirty="0">
                <a:latin typeface="Calibri"/>
                <a:cs typeface="Calibri"/>
              </a:rPr>
              <a:t>Learning</a:t>
            </a:r>
            <a:r>
              <a:rPr sz="3200" spc="-90" dirty="0">
                <a:latin typeface="Calibri"/>
                <a:cs typeface="Calibri"/>
              </a:rPr>
              <a:t> </a:t>
            </a:r>
            <a:r>
              <a:rPr sz="3200" spc="-10" dirty="0">
                <a:latin typeface="Calibri"/>
                <a:cs typeface="Calibri"/>
              </a:rPr>
              <a:t>outcomes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96264" y="2422430"/>
            <a:ext cx="10490835" cy="2709545"/>
          </a:xfrm>
          <a:prstGeom prst="rect">
            <a:avLst/>
          </a:prstGeom>
        </p:spPr>
        <p:txBody>
          <a:bodyPr vert="horz" wrap="square" lIns="0" tIns="1479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65"/>
              </a:spcBef>
              <a:tabLst>
                <a:tab pos="926465" algn="l"/>
              </a:tabLst>
            </a:pPr>
            <a:r>
              <a:rPr sz="2600" b="1" spc="-25" dirty="0">
                <a:solidFill>
                  <a:srgbClr val="006FC0"/>
                </a:solidFill>
                <a:latin typeface="Calibri"/>
                <a:cs typeface="Calibri"/>
              </a:rPr>
              <a:t>LO</a:t>
            </a:r>
            <a:r>
              <a:rPr sz="2600" b="1" dirty="0">
                <a:solidFill>
                  <a:srgbClr val="006FC0"/>
                </a:solidFill>
                <a:latin typeface="Calibri"/>
                <a:cs typeface="Calibri"/>
              </a:rPr>
              <a:t> 1	</a:t>
            </a:r>
            <a:r>
              <a:rPr sz="3000" b="1" spc="-5" dirty="0">
                <a:latin typeface="Times New Roman"/>
                <a:cs typeface="Times New Roman"/>
              </a:rPr>
              <a:t>Identify</a:t>
            </a:r>
            <a:r>
              <a:rPr sz="3000" b="1" dirty="0">
                <a:latin typeface="Times New Roman"/>
                <a:cs typeface="Times New Roman"/>
              </a:rPr>
              <a:t> </a:t>
            </a:r>
            <a:r>
              <a:rPr sz="3000" b="1" spc="-5" dirty="0">
                <a:latin typeface="Times New Roman"/>
                <a:cs typeface="Times New Roman"/>
              </a:rPr>
              <a:t>the</a:t>
            </a:r>
            <a:r>
              <a:rPr sz="3000" b="1" dirty="0">
                <a:latin typeface="Times New Roman"/>
                <a:cs typeface="Times New Roman"/>
              </a:rPr>
              <a:t> income</a:t>
            </a:r>
            <a:r>
              <a:rPr sz="3000" b="1" spc="10" dirty="0">
                <a:latin typeface="Times New Roman"/>
                <a:cs typeface="Times New Roman"/>
              </a:rPr>
              <a:t> </a:t>
            </a:r>
            <a:r>
              <a:rPr sz="3000" b="1" spc="-5" dirty="0">
                <a:latin typeface="Times New Roman"/>
                <a:cs typeface="Times New Roman"/>
              </a:rPr>
              <a:t>statement</a:t>
            </a:r>
            <a:r>
              <a:rPr sz="3000" b="1" spc="5" dirty="0">
                <a:latin typeface="Times New Roman"/>
                <a:cs typeface="Times New Roman"/>
              </a:rPr>
              <a:t> </a:t>
            </a:r>
            <a:r>
              <a:rPr sz="3000" b="1" spc="-10" dirty="0">
                <a:latin typeface="Times New Roman"/>
                <a:cs typeface="Times New Roman"/>
              </a:rPr>
              <a:t>(Profit</a:t>
            </a:r>
            <a:r>
              <a:rPr sz="3000" b="1" spc="20" dirty="0">
                <a:latin typeface="Times New Roman"/>
                <a:cs typeface="Times New Roman"/>
              </a:rPr>
              <a:t> </a:t>
            </a:r>
            <a:r>
              <a:rPr sz="3000" b="1" dirty="0">
                <a:latin typeface="Times New Roman"/>
                <a:cs typeface="Times New Roman"/>
              </a:rPr>
              <a:t>&amp; </a:t>
            </a:r>
            <a:r>
              <a:rPr sz="3000" b="1" spc="-5" dirty="0">
                <a:latin typeface="Times New Roman"/>
                <a:cs typeface="Times New Roman"/>
              </a:rPr>
              <a:t>loss).</a:t>
            </a:r>
            <a:endParaRPr sz="3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065"/>
              </a:spcBef>
              <a:tabLst>
                <a:tab pos="926465" algn="l"/>
              </a:tabLst>
            </a:pPr>
            <a:r>
              <a:rPr sz="2600" b="1" spc="-25" dirty="0">
                <a:solidFill>
                  <a:srgbClr val="006FC0"/>
                </a:solidFill>
                <a:latin typeface="Calibri"/>
                <a:cs typeface="Calibri"/>
              </a:rPr>
              <a:t>LO</a:t>
            </a:r>
            <a:r>
              <a:rPr sz="2600" b="1" dirty="0">
                <a:solidFill>
                  <a:srgbClr val="006FC0"/>
                </a:solidFill>
                <a:latin typeface="Calibri"/>
                <a:cs typeface="Calibri"/>
              </a:rPr>
              <a:t> 2	</a:t>
            </a:r>
            <a:r>
              <a:rPr sz="3000" b="1" spc="-5" dirty="0">
                <a:latin typeface="Times New Roman"/>
                <a:cs typeface="Times New Roman"/>
              </a:rPr>
              <a:t>Explain</a:t>
            </a:r>
            <a:r>
              <a:rPr sz="3000" b="1" spc="5" dirty="0">
                <a:latin typeface="Times New Roman"/>
                <a:cs typeface="Times New Roman"/>
              </a:rPr>
              <a:t> </a:t>
            </a:r>
            <a:r>
              <a:rPr sz="3000" b="1" dirty="0">
                <a:latin typeface="Times New Roman"/>
                <a:cs typeface="Times New Roman"/>
              </a:rPr>
              <a:t>the</a:t>
            </a:r>
            <a:r>
              <a:rPr sz="3000" b="1" spc="5" dirty="0">
                <a:latin typeface="Times New Roman"/>
                <a:cs typeface="Times New Roman"/>
              </a:rPr>
              <a:t> </a:t>
            </a:r>
            <a:r>
              <a:rPr sz="3000" b="1" spc="-5" dirty="0">
                <a:latin typeface="Times New Roman"/>
                <a:cs typeface="Times New Roman"/>
              </a:rPr>
              <a:t>statement</a:t>
            </a:r>
            <a:r>
              <a:rPr sz="3000" b="1" spc="5" dirty="0">
                <a:latin typeface="Times New Roman"/>
                <a:cs typeface="Times New Roman"/>
              </a:rPr>
              <a:t> </a:t>
            </a:r>
            <a:r>
              <a:rPr sz="3000" b="1" dirty="0">
                <a:latin typeface="Times New Roman"/>
                <a:cs typeface="Times New Roman"/>
              </a:rPr>
              <a:t>of</a:t>
            </a:r>
            <a:r>
              <a:rPr sz="3000" b="1" spc="5" dirty="0">
                <a:latin typeface="Times New Roman"/>
                <a:cs typeface="Times New Roman"/>
              </a:rPr>
              <a:t> </a:t>
            </a:r>
            <a:r>
              <a:rPr sz="3000" b="1" dirty="0">
                <a:latin typeface="Times New Roman"/>
                <a:cs typeface="Times New Roman"/>
              </a:rPr>
              <a:t>changes</a:t>
            </a:r>
            <a:r>
              <a:rPr sz="3000" b="1" spc="-10" dirty="0">
                <a:latin typeface="Times New Roman"/>
                <a:cs typeface="Times New Roman"/>
              </a:rPr>
              <a:t> in</a:t>
            </a:r>
            <a:r>
              <a:rPr sz="3000" b="1" spc="5" dirty="0">
                <a:latin typeface="Times New Roman"/>
                <a:cs typeface="Times New Roman"/>
              </a:rPr>
              <a:t> </a:t>
            </a:r>
            <a:r>
              <a:rPr sz="3000" b="1" spc="-10" dirty="0">
                <a:latin typeface="Times New Roman"/>
                <a:cs typeface="Times New Roman"/>
              </a:rPr>
              <a:t>owner’s </a:t>
            </a:r>
            <a:r>
              <a:rPr sz="3000" b="1" spc="-30" dirty="0">
                <a:latin typeface="Times New Roman"/>
                <a:cs typeface="Times New Roman"/>
              </a:rPr>
              <a:t>Equity.</a:t>
            </a:r>
            <a:endParaRPr sz="3000">
              <a:latin typeface="Times New Roman"/>
              <a:cs typeface="Times New Roman"/>
            </a:endParaRPr>
          </a:p>
          <a:p>
            <a:pPr marL="911225" marR="5080" indent="-899160">
              <a:lnSpc>
                <a:spcPct val="100000"/>
              </a:lnSpc>
              <a:spcBef>
                <a:spcPts val="1000"/>
              </a:spcBef>
              <a:tabLst>
                <a:tab pos="911225" algn="l"/>
              </a:tabLst>
            </a:pPr>
            <a:r>
              <a:rPr sz="2600" b="1" spc="-25" dirty="0">
                <a:solidFill>
                  <a:srgbClr val="006FC0"/>
                </a:solidFill>
                <a:latin typeface="Calibri"/>
                <a:cs typeface="Calibri"/>
              </a:rPr>
              <a:t>LO</a:t>
            </a:r>
            <a:r>
              <a:rPr sz="2600" b="1" dirty="0">
                <a:solidFill>
                  <a:srgbClr val="006FC0"/>
                </a:solidFill>
                <a:latin typeface="Calibri"/>
                <a:cs typeface="Calibri"/>
              </a:rPr>
              <a:t> 3	</a:t>
            </a:r>
            <a:r>
              <a:rPr sz="3000" b="1" spc="-5" dirty="0">
                <a:latin typeface="Times New Roman"/>
                <a:cs typeface="Times New Roman"/>
              </a:rPr>
              <a:t>Describe</a:t>
            </a:r>
            <a:r>
              <a:rPr sz="3000" b="1" spc="20" dirty="0">
                <a:latin typeface="Times New Roman"/>
                <a:cs typeface="Times New Roman"/>
              </a:rPr>
              <a:t> </a:t>
            </a:r>
            <a:r>
              <a:rPr sz="3000" b="1" spc="-5" dirty="0">
                <a:latin typeface="Times New Roman"/>
                <a:cs typeface="Times New Roman"/>
              </a:rPr>
              <a:t>the</a:t>
            </a:r>
            <a:r>
              <a:rPr sz="3000" b="1" spc="15" dirty="0">
                <a:latin typeface="Times New Roman"/>
                <a:cs typeface="Times New Roman"/>
              </a:rPr>
              <a:t> </a:t>
            </a:r>
            <a:r>
              <a:rPr sz="3000" b="1" spc="-5" dirty="0">
                <a:latin typeface="Times New Roman"/>
                <a:cs typeface="Times New Roman"/>
              </a:rPr>
              <a:t>classified</a:t>
            </a:r>
            <a:r>
              <a:rPr sz="3000" b="1" spc="35" dirty="0">
                <a:latin typeface="Times New Roman"/>
                <a:cs typeface="Times New Roman"/>
              </a:rPr>
              <a:t> </a:t>
            </a:r>
            <a:r>
              <a:rPr sz="3000" b="1" dirty="0">
                <a:latin typeface="Times New Roman"/>
                <a:cs typeface="Times New Roman"/>
              </a:rPr>
              <a:t>balance</a:t>
            </a:r>
            <a:r>
              <a:rPr sz="3000" b="1" spc="10" dirty="0">
                <a:latin typeface="Times New Roman"/>
                <a:cs typeface="Times New Roman"/>
              </a:rPr>
              <a:t> </a:t>
            </a:r>
            <a:r>
              <a:rPr sz="3000" b="1" spc="-5" dirty="0">
                <a:latin typeface="Times New Roman"/>
                <a:cs typeface="Times New Roman"/>
              </a:rPr>
              <a:t>sheet(Statement</a:t>
            </a:r>
            <a:r>
              <a:rPr sz="3000" b="1" spc="25" dirty="0">
                <a:latin typeface="Times New Roman"/>
                <a:cs typeface="Times New Roman"/>
              </a:rPr>
              <a:t> </a:t>
            </a:r>
            <a:r>
              <a:rPr sz="3000" b="1" dirty="0">
                <a:latin typeface="Times New Roman"/>
                <a:cs typeface="Times New Roman"/>
              </a:rPr>
              <a:t>of</a:t>
            </a:r>
            <a:r>
              <a:rPr sz="3000" b="1" spc="15" dirty="0">
                <a:latin typeface="Times New Roman"/>
                <a:cs typeface="Times New Roman"/>
              </a:rPr>
              <a:t> </a:t>
            </a:r>
            <a:r>
              <a:rPr sz="3000" b="1" spc="-5" dirty="0">
                <a:latin typeface="Times New Roman"/>
                <a:cs typeface="Times New Roman"/>
              </a:rPr>
              <a:t>financial </a:t>
            </a:r>
            <a:r>
              <a:rPr sz="3000" b="1" spc="-735" dirty="0">
                <a:latin typeface="Times New Roman"/>
                <a:cs typeface="Times New Roman"/>
              </a:rPr>
              <a:t> </a:t>
            </a:r>
            <a:r>
              <a:rPr sz="3000" b="1" spc="-5" dirty="0">
                <a:latin typeface="Times New Roman"/>
                <a:cs typeface="Times New Roman"/>
              </a:rPr>
              <a:t>position).</a:t>
            </a:r>
            <a:endParaRPr sz="3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911225" algn="l"/>
              </a:tabLst>
            </a:pPr>
            <a:r>
              <a:rPr sz="2600" b="1" spc="-25" dirty="0">
                <a:solidFill>
                  <a:srgbClr val="006FC0"/>
                </a:solidFill>
                <a:latin typeface="Calibri"/>
                <a:cs typeface="Calibri"/>
              </a:rPr>
              <a:t>LO</a:t>
            </a:r>
            <a:r>
              <a:rPr sz="2600" b="1" dirty="0">
                <a:solidFill>
                  <a:srgbClr val="006FC0"/>
                </a:solidFill>
                <a:latin typeface="Calibri"/>
                <a:cs typeface="Calibri"/>
              </a:rPr>
              <a:t> 4	</a:t>
            </a:r>
            <a:r>
              <a:rPr sz="3000" b="1" spc="-5" dirty="0">
                <a:latin typeface="Times New Roman"/>
                <a:cs typeface="Times New Roman"/>
              </a:rPr>
              <a:t>State</a:t>
            </a:r>
            <a:r>
              <a:rPr sz="3000" b="1" spc="5" dirty="0">
                <a:latin typeface="Times New Roman"/>
                <a:cs typeface="Times New Roman"/>
              </a:rPr>
              <a:t> </a:t>
            </a:r>
            <a:r>
              <a:rPr sz="3000" b="1" dirty="0">
                <a:latin typeface="Times New Roman"/>
                <a:cs typeface="Times New Roman"/>
              </a:rPr>
              <a:t>the </a:t>
            </a:r>
            <a:r>
              <a:rPr sz="3000" b="1" spc="-10" dirty="0">
                <a:latin typeface="Times New Roman"/>
                <a:cs typeface="Times New Roman"/>
              </a:rPr>
              <a:t>different</a:t>
            </a:r>
            <a:r>
              <a:rPr sz="3000" b="1" spc="15" dirty="0">
                <a:latin typeface="Times New Roman"/>
                <a:cs typeface="Times New Roman"/>
              </a:rPr>
              <a:t> </a:t>
            </a:r>
            <a:r>
              <a:rPr sz="3000" b="1" dirty="0">
                <a:latin typeface="Times New Roman"/>
                <a:cs typeface="Times New Roman"/>
              </a:rPr>
              <a:t>types</a:t>
            </a:r>
            <a:r>
              <a:rPr sz="3000" b="1" spc="-15" dirty="0">
                <a:latin typeface="Times New Roman"/>
                <a:cs typeface="Times New Roman"/>
              </a:rPr>
              <a:t> </a:t>
            </a:r>
            <a:r>
              <a:rPr sz="3000" b="1" dirty="0">
                <a:latin typeface="Times New Roman"/>
                <a:cs typeface="Times New Roman"/>
              </a:rPr>
              <a:t>of</a:t>
            </a:r>
            <a:r>
              <a:rPr sz="3000" b="1" spc="-160" dirty="0">
                <a:latin typeface="Times New Roman"/>
                <a:cs typeface="Times New Roman"/>
              </a:rPr>
              <a:t> </a:t>
            </a:r>
            <a:r>
              <a:rPr sz="3000" b="1" dirty="0">
                <a:latin typeface="Times New Roman"/>
                <a:cs typeface="Times New Roman"/>
              </a:rPr>
              <a:t>Accounts</a:t>
            </a:r>
            <a:r>
              <a:rPr sz="3000" b="1" spc="-10" dirty="0">
                <a:latin typeface="Times New Roman"/>
                <a:cs typeface="Times New Roman"/>
              </a:rPr>
              <a:t> </a:t>
            </a:r>
            <a:r>
              <a:rPr sz="3000" b="1" dirty="0">
                <a:latin typeface="Times New Roman"/>
                <a:cs typeface="Times New Roman"/>
              </a:rPr>
              <a:t>&amp;</a:t>
            </a:r>
            <a:r>
              <a:rPr sz="3000" b="1" spc="-10" dirty="0">
                <a:latin typeface="Times New Roman"/>
                <a:cs typeface="Times New Roman"/>
              </a:rPr>
              <a:t> </a:t>
            </a:r>
            <a:r>
              <a:rPr sz="3000" b="1" spc="-5" dirty="0">
                <a:latin typeface="Times New Roman"/>
                <a:cs typeface="Times New Roman"/>
              </a:rPr>
              <a:t>closing</a:t>
            </a:r>
            <a:r>
              <a:rPr sz="3000" b="1" spc="10" dirty="0">
                <a:latin typeface="Times New Roman"/>
                <a:cs typeface="Times New Roman"/>
              </a:rPr>
              <a:t> </a:t>
            </a:r>
            <a:r>
              <a:rPr sz="3000" b="1" spc="-5" dirty="0">
                <a:latin typeface="Times New Roman"/>
                <a:cs typeface="Times New Roman"/>
              </a:rPr>
              <a:t>entries.</a:t>
            </a:r>
            <a:endParaRPr sz="30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28396" y="6329273"/>
            <a:ext cx="296481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10" dirty="0">
                <a:latin typeface="Calibri"/>
                <a:cs typeface="Calibri"/>
              </a:rPr>
              <a:t>Prepared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by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spc="-65" dirty="0">
                <a:latin typeface="Calibri"/>
                <a:cs typeface="Calibri"/>
              </a:rPr>
              <a:t>Dr.</a:t>
            </a:r>
            <a:r>
              <a:rPr sz="2000" b="1" spc="-5" dirty="0">
                <a:latin typeface="Calibri"/>
                <a:cs typeface="Calibri"/>
              </a:rPr>
              <a:t> Emad</a:t>
            </a:r>
            <a:r>
              <a:rPr sz="2000" b="1" spc="-1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71673" y="308229"/>
            <a:ext cx="755967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10" dirty="0">
                <a:solidFill>
                  <a:srgbClr val="4471C4"/>
                </a:solidFill>
                <a:latin typeface="Calibri"/>
                <a:cs typeface="Calibri"/>
              </a:rPr>
              <a:t>The</a:t>
            </a:r>
            <a:r>
              <a:rPr sz="400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4000" spc="-20" dirty="0">
                <a:solidFill>
                  <a:srgbClr val="4471C4"/>
                </a:solidFill>
                <a:latin typeface="Calibri"/>
                <a:cs typeface="Calibri"/>
              </a:rPr>
              <a:t>Four</a:t>
            </a:r>
            <a:r>
              <a:rPr sz="4000" spc="2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4000" spc="-5" dirty="0">
                <a:solidFill>
                  <a:srgbClr val="4471C4"/>
                </a:solidFill>
                <a:latin typeface="Calibri"/>
                <a:cs typeface="Calibri"/>
              </a:rPr>
              <a:t>Basic</a:t>
            </a:r>
            <a:r>
              <a:rPr sz="4000" spc="5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4000" spc="-5" dirty="0">
                <a:solidFill>
                  <a:srgbClr val="4471C4"/>
                </a:solidFill>
                <a:latin typeface="Calibri"/>
                <a:cs typeface="Calibri"/>
              </a:rPr>
              <a:t>Financial</a:t>
            </a:r>
            <a:r>
              <a:rPr sz="4000" spc="35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4000" spc="-25" dirty="0">
                <a:solidFill>
                  <a:srgbClr val="4471C4"/>
                </a:solidFill>
                <a:latin typeface="Calibri"/>
                <a:cs typeface="Calibri"/>
              </a:rPr>
              <a:t>Statements</a:t>
            </a:r>
            <a:endParaRPr sz="4000">
              <a:latin typeface="Calibri"/>
              <a:cs typeface="Calibri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303707" y="2417952"/>
          <a:ext cx="11573509" cy="344719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5304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38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304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838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5304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8387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5304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526984">
                <a:tc gridSpan="7">
                  <a:txBody>
                    <a:bodyPr/>
                    <a:lstStyle/>
                    <a:p>
                      <a:pPr algn="ctr">
                        <a:lnSpc>
                          <a:spcPts val="3204"/>
                        </a:lnSpc>
                      </a:pPr>
                      <a:r>
                        <a:rPr sz="2800" b="1" spc="-10" dirty="0">
                          <a:latin typeface="Calibri"/>
                          <a:cs typeface="Calibri"/>
                        </a:rPr>
                        <a:t>Companies</a:t>
                      </a:r>
                      <a:r>
                        <a:rPr sz="2800" b="1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800" b="1" spc="-15" dirty="0">
                          <a:latin typeface="Calibri"/>
                          <a:cs typeface="Calibri"/>
                        </a:rPr>
                        <a:t>prepare</a:t>
                      </a:r>
                      <a:r>
                        <a:rPr sz="2800" b="1" spc="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800" b="1" spc="-15" dirty="0">
                          <a:latin typeface="Calibri"/>
                          <a:cs typeface="Calibri"/>
                        </a:rPr>
                        <a:t>four</a:t>
                      </a:r>
                      <a:r>
                        <a:rPr sz="2800" b="1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800" b="1" spc="-10" dirty="0">
                          <a:latin typeface="Calibri"/>
                          <a:cs typeface="Calibri"/>
                        </a:rPr>
                        <a:t>financial</a:t>
                      </a:r>
                      <a:r>
                        <a:rPr sz="2800" b="1" spc="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800" b="1" spc="-20" dirty="0">
                          <a:latin typeface="Calibri"/>
                          <a:cs typeface="Calibri"/>
                        </a:rPr>
                        <a:t>statements:</a:t>
                      </a:r>
                      <a:endParaRPr sz="2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2021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2350">
                        <a:latin typeface="Times New Roman"/>
                        <a:cs typeface="Times New Roman"/>
                      </a:endParaRPr>
                    </a:p>
                    <a:p>
                      <a:pPr marL="7620" algn="ctr">
                        <a:lnSpc>
                          <a:spcPct val="100000"/>
                        </a:lnSpc>
                      </a:pPr>
                      <a:r>
                        <a:rPr sz="2600" b="1" dirty="0">
                          <a:latin typeface="Calibri"/>
                          <a:cs typeface="Calibri"/>
                        </a:rPr>
                        <a:t>Income</a:t>
                      </a:r>
                      <a:r>
                        <a:rPr sz="2600" b="1" spc="-9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600" b="1" spc="-15" dirty="0">
                          <a:latin typeface="Calibri"/>
                          <a:cs typeface="Calibri"/>
                        </a:rPr>
                        <a:t>Statement </a:t>
                      </a:r>
                      <a:r>
                        <a:rPr sz="2600" b="1" spc="-57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600" b="1" spc="-5" dirty="0">
                          <a:latin typeface="Calibri"/>
                          <a:cs typeface="Calibri"/>
                        </a:rPr>
                        <a:t>(Profit </a:t>
                      </a:r>
                      <a:r>
                        <a:rPr sz="2600" b="1" dirty="0">
                          <a:latin typeface="Calibri"/>
                          <a:cs typeface="Calibri"/>
                        </a:rPr>
                        <a:t>&amp; loss </a:t>
                      </a:r>
                      <a:r>
                        <a:rPr sz="2600" b="1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600" b="1" spc="-15" dirty="0">
                          <a:latin typeface="Calibri"/>
                          <a:cs typeface="Calibri"/>
                        </a:rPr>
                        <a:t>statement)</a:t>
                      </a:r>
                      <a:endParaRPr sz="26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9F5C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2350">
                        <a:latin typeface="Times New Roman"/>
                        <a:cs typeface="Times New Roman"/>
                      </a:endParaRPr>
                    </a:p>
                    <a:p>
                      <a:pPr marL="212725" marR="276225" algn="ctr">
                        <a:lnSpc>
                          <a:spcPct val="100000"/>
                        </a:lnSpc>
                      </a:pPr>
                      <a:r>
                        <a:rPr sz="2600" b="1" spc="-10" dirty="0">
                          <a:latin typeface="Calibri"/>
                          <a:cs typeface="Calibri"/>
                        </a:rPr>
                        <a:t>Changes</a:t>
                      </a:r>
                      <a:r>
                        <a:rPr sz="2600" b="1" dirty="0">
                          <a:latin typeface="Calibri"/>
                          <a:cs typeface="Calibri"/>
                        </a:rPr>
                        <a:t> in </a:t>
                      </a:r>
                      <a:r>
                        <a:rPr sz="2600" b="1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600" b="1" spc="-10" dirty="0">
                          <a:latin typeface="Calibri"/>
                          <a:cs typeface="Calibri"/>
                        </a:rPr>
                        <a:t>owner’s</a:t>
                      </a:r>
                      <a:r>
                        <a:rPr sz="2600" b="1" spc="-7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600" b="1" spc="-10" dirty="0">
                          <a:latin typeface="Calibri"/>
                          <a:cs typeface="Calibri"/>
                        </a:rPr>
                        <a:t>Equity </a:t>
                      </a:r>
                      <a:r>
                        <a:rPr sz="2600" b="1" spc="-57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600" b="1" spc="-15" dirty="0">
                          <a:latin typeface="Calibri"/>
                          <a:cs typeface="Calibri"/>
                        </a:rPr>
                        <a:t>Statement</a:t>
                      </a:r>
                      <a:endParaRPr sz="26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9F5C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2350">
                        <a:latin typeface="Times New Roman"/>
                        <a:cs typeface="Times New Roman"/>
                      </a:endParaRPr>
                    </a:p>
                    <a:p>
                      <a:pPr marL="66040" marR="52705" indent="-1270" algn="ctr">
                        <a:lnSpc>
                          <a:spcPct val="100000"/>
                        </a:lnSpc>
                      </a:pPr>
                      <a:r>
                        <a:rPr sz="2600" b="1" spc="-15" dirty="0">
                          <a:latin typeface="Calibri"/>
                          <a:cs typeface="Calibri"/>
                        </a:rPr>
                        <a:t>Statement</a:t>
                      </a:r>
                      <a:r>
                        <a:rPr sz="2600" b="1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600" b="1" dirty="0">
                          <a:latin typeface="Calibri"/>
                          <a:cs typeface="Calibri"/>
                        </a:rPr>
                        <a:t>of </a:t>
                      </a:r>
                      <a:r>
                        <a:rPr sz="2600" b="1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600" b="1" spc="-5" dirty="0">
                          <a:latin typeface="Calibri"/>
                          <a:cs typeface="Calibri"/>
                        </a:rPr>
                        <a:t>Financial</a:t>
                      </a:r>
                      <a:r>
                        <a:rPr sz="2600" b="1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600" b="1" spc="-5" dirty="0">
                          <a:latin typeface="Calibri"/>
                          <a:cs typeface="Calibri"/>
                        </a:rPr>
                        <a:t>Position </a:t>
                      </a:r>
                      <a:r>
                        <a:rPr sz="2600" b="1" spc="-57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600" b="1" spc="-5" dirty="0">
                          <a:latin typeface="Calibri"/>
                          <a:cs typeface="Calibri"/>
                        </a:rPr>
                        <a:t>(Balance Sheet)</a:t>
                      </a:r>
                      <a:endParaRPr sz="26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9F5C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3700">
                        <a:latin typeface="Times New Roman"/>
                        <a:cs typeface="Times New Roman"/>
                      </a:endParaRPr>
                    </a:p>
                    <a:p>
                      <a:pPr marL="333375" marR="321310" indent="182880">
                        <a:lnSpc>
                          <a:spcPct val="100000"/>
                        </a:lnSpc>
                      </a:pPr>
                      <a:r>
                        <a:rPr sz="2600" b="1" spc="-15" dirty="0">
                          <a:latin typeface="Calibri"/>
                          <a:cs typeface="Calibri"/>
                        </a:rPr>
                        <a:t>Statement </a:t>
                      </a:r>
                      <a:r>
                        <a:rPr sz="2600" b="1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600" b="1" dirty="0">
                          <a:latin typeface="Calibri"/>
                          <a:cs typeface="Calibri"/>
                        </a:rPr>
                        <a:t>of</a:t>
                      </a:r>
                      <a:r>
                        <a:rPr sz="26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600" b="1" spc="-5" dirty="0">
                          <a:latin typeface="Calibri"/>
                          <a:cs typeface="Calibri"/>
                        </a:rPr>
                        <a:t>Cash</a:t>
                      </a:r>
                      <a:r>
                        <a:rPr sz="2600" b="1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600" b="1" dirty="0">
                          <a:latin typeface="Calibri"/>
                          <a:cs typeface="Calibri"/>
                        </a:rPr>
                        <a:t>Flows</a:t>
                      </a:r>
                      <a:endParaRPr sz="2600">
                        <a:latin typeface="Calibri"/>
                        <a:cs typeface="Calibri"/>
                      </a:endParaRPr>
                    </a:p>
                  </a:txBody>
                  <a:tcPr marL="0" marR="0" marT="19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9F5C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" name="object 4"/>
          <p:cNvSpPr/>
          <p:nvPr/>
        </p:nvSpPr>
        <p:spPr>
          <a:xfrm>
            <a:off x="303707" y="2412936"/>
            <a:ext cx="11584940" cy="0"/>
          </a:xfrm>
          <a:custGeom>
            <a:avLst/>
            <a:gdLst/>
            <a:ahLst/>
            <a:cxnLst/>
            <a:rect l="l" t="t" r="r" b="b"/>
            <a:pathLst>
              <a:path w="11584940">
                <a:moveTo>
                  <a:pt x="0" y="0"/>
                </a:moveTo>
                <a:lnTo>
                  <a:pt x="11584635" y="0"/>
                </a:lnTo>
              </a:path>
            </a:pathLst>
          </a:custGeom>
          <a:ln w="317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5"/>
          <p:cNvGrpSpPr/>
          <p:nvPr/>
        </p:nvGrpSpPr>
        <p:grpSpPr>
          <a:xfrm>
            <a:off x="1744979" y="2904744"/>
            <a:ext cx="457200" cy="650875"/>
            <a:chOff x="1744979" y="2904744"/>
            <a:chExt cx="457200" cy="650875"/>
          </a:xfrm>
        </p:grpSpPr>
        <p:sp>
          <p:nvSpPr>
            <p:cNvPr id="6" name="object 6"/>
            <p:cNvSpPr/>
            <p:nvPr/>
          </p:nvSpPr>
          <p:spPr>
            <a:xfrm>
              <a:off x="1764029" y="2923794"/>
              <a:ext cx="419100" cy="612775"/>
            </a:xfrm>
            <a:custGeom>
              <a:avLst/>
              <a:gdLst/>
              <a:ahLst/>
              <a:cxnLst/>
              <a:rect l="l" t="t" r="r" b="b"/>
              <a:pathLst>
                <a:path w="419100" h="612775">
                  <a:moveTo>
                    <a:pt x="314325" y="0"/>
                  </a:moveTo>
                  <a:lnTo>
                    <a:pt x="104775" y="0"/>
                  </a:lnTo>
                  <a:lnTo>
                    <a:pt x="104775" y="403097"/>
                  </a:lnTo>
                  <a:lnTo>
                    <a:pt x="0" y="403097"/>
                  </a:lnTo>
                  <a:lnTo>
                    <a:pt x="209550" y="612647"/>
                  </a:lnTo>
                  <a:lnTo>
                    <a:pt x="419100" y="403097"/>
                  </a:lnTo>
                  <a:lnTo>
                    <a:pt x="314325" y="403097"/>
                  </a:lnTo>
                  <a:lnTo>
                    <a:pt x="314325" y="0"/>
                  </a:lnTo>
                  <a:close/>
                </a:path>
              </a:pathLst>
            </a:custGeom>
            <a:solidFill>
              <a:srgbClr val="186D7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764029" y="2923794"/>
              <a:ext cx="419100" cy="612775"/>
            </a:xfrm>
            <a:custGeom>
              <a:avLst/>
              <a:gdLst/>
              <a:ahLst/>
              <a:cxnLst/>
              <a:rect l="l" t="t" r="r" b="b"/>
              <a:pathLst>
                <a:path w="419100" h="612775">
                  <a:moveTo>
                    <a:pt x="0" y="403097"/>
                  </a:moveTo>
                  <a:lnTo>
                    <a:pt x="104775" y="403097"/>
                  </a:lnTo>
                  <a:lnTo>
                    <a:pt x="104775" y="0"/>
                  </a:lnTo>
                  <a:lnTo>
                    <a:pt x="314325" y="0"/>
                  </a:lnTo>
                  <a:lnTo>
                    <a:pt x="314325" y="403097"/>
                  </a:lnTo>
                  <a:lnTo>
                    <a:pt x="419100" y="403097"/>
                  </a:lnTo>
                  <a:lnTo>
                    <a:pt x="209550" y="612647"/>
                  </a:lnTo>
                  <a:lnTo>
                    <a:pt x="0" y="403097"/>
                  </a:lnTo>
                  <a:close/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4439411" y="2904744"/>
            <a:ext cx="457200" cy="650875"/>
            <a:chOff x="4439411" y="2904744"/>
            <a:chExt cx="457200" cy="650875"/>
          </a:xfrm>
        </p:grpSpPr>
        <p:sp>
          <p:nvSpPr>
            <p:cNvPr id="9" name="object 9"/>
            <p:cNvSpPr/>
            <p:nvPr/>
          </p:nvSpPr>
          <p:spPr>
            <a:xfrm>
              <a:off x="4458461" y="2923794"/>
              <a:ext cx="419100" cy="612775"/>
            </a:xfrm>
            <a:custGeom>
              <a:avLst/>
              <a:gdLst/>
              <a:ahLst/>
              <a:cxnLst/>
              <a:rect l="l" t="t" r="r" b="b"/>
              <a:pathLst>
                <a:path w="419100" h="612775">
                  <a:moveTo>
                    <a:pt x="314325" y="0"/>
                  </a:moveTo>
                  <a:lnTo>
                    <a:pt x="104775" y="0"/>
                  </a:lnTo>
                  <a:lnTo>
                    <a:pt x="104775" y="403097"/>
                  </a:lnTo>
                  <a:lnTo>
                    <a:pt x="0" y="403097"/>
                  </a:lnTo>
                  <a:lnTo>
                    <a:pt x="209550" y="612647"/>
                  </a:lnTo>
                  <a:lnTo>
                    <a:pt x="419100" y="403097"/>
                  </a:lnTo>
                  <a:lnTo>
                    <a:pt x="314325" y="403097"/>
                  </a:lnTo>
                  <a:lnTo>
                    <a:pt x="314325" y="0"/>
                  </a:lnTo>
                  <a:close/>
                </a:path>
              </a:pathLst>
            </a:custGeom>
            <a:solidFill>
              <a:srgbClr val="186D7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4458461" y="2923794"/>
              <a:ext cx="419100" cy="612775"/>
            </a:xfrm>
            <a:custGeom>
              <a:avLst/>
              <a:gdLst/>
              <a:ahLst/>
              <a:cxnLst/>
              <a:rect l="l" t="t" r="r" b="b"/>
              <a:pathLst>
                <a:path w="419100" h="612775">
                  <a:moveTo>
                    <a:pt x="0" y="403097"/>
                  </a:moveTo>
                  <a:lnTo>
                    <a:pt x="104775" y="403097"/>
                  </a:lnTo>
                  <a:lnTo>
                    <a:pt x="104775" y="0"/>
                  </a:lnTo>
                  <a:lnTo>
                    <a:pt x="314325" y="0"/>
                  </a:lnTo>
                  <a:lnTo>
                    <a:pt x="314325" y="403097"/>
                  </a:lnTo>
                  <a:lnTo>
                    <a:pt x="419100" y="403097"/>
                  </a:lnTo>
                  <a:lnTo>
                    <a:pt x="209550" y="612647"/>
                  </a:lnTo>
                  <a:lnTo>
                    <a:pt x="0" y="403097"/>
                  </a:lnTo>
                  <a:close/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1" name="object 11"/>
          <p:cNvGrpSpPr/>
          <p:nvPr/>
        </p:nvGrpSpPr>
        <p:grpSpPr>
          <a:xfrm>
            <a:off x="7296911" y="2912364"/>
            <a:ext cx="457200" cy="652780"/>
            <a:chOff x="7296911" y="2912364"/>
            <a:chExt cx="457200" cy="652780"/>
          </a:xfrm>
        </p:grpSpPr>
        <p:sp>
          <p:nvSpPr>
            <p:cNvPr id="12" name="object 12"/>
            <p:cNvSpPr/>
            <p:nvPr/>
          </p:nvSpPr>
          <p:spPr>
            <a:xfrm>
              <a:off x="7315961" y="2931414"/>
              <a:ext cx="419100" cy="614680"/>
            </a:xfrm>
            <a:custGeom>
              <a:avLst/>
              <a:gdLst/>
              <a:ahLst/>
              <a:cxnLst/>
              <a:rect l="l" t="t" r="r" b="b"/>
              <a:pathLst>
                <a:path w="419100" h="614679">
                  <a:moveTo>
                    <a:pt x="314325" y="0"/>
                  </a:moveTo>
                  <a:lnTo>
                    <a:pt x="104775" y="0"/>
                  </a:lnTo>
                  <a:lnTo>
                    <a:pt x="104775" y="404622"/>
                  </a:lnTo>
                  <a:lnTo>
                    <a:pt x="0" y="404622"/>
                  </a:lnTo>
                  <a:lnTo>
                    <a:pt x="209550" y="614172"/>
                  </a:lnTo>
                  <a:lnTo>
                    <a:pt x="419100" y="404622"/>
                  </a:lnTo>
                  <a:lnTo>
                    <a:pt x="314325" y="404622"/>
                  </a:lnTo>
                  <a:lnTo>
                    <a:pt x="314325" y="0"/>
                  </a:lnTo>
                  <a:close/>
                </a:path>
              </a:pathLst>
            </a:custGeom>
            <a:solidFill>
              <a:srgbClr val="186D7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7315961" y="2931414"/>
              <a:ext cx="419100" cy="614680"/>
            </a:xfrm>
            <a:custGeom>
              <a:avLst/>
              <a:gdLst/>
              <a:ahLst/>
              <a:cxnLst/>
              <a:rect l="l" t="t" r="r" b="b"/>
              <a:pathLst>
                <a:path w="419100" h="614679">
                  <a:moveTo>
                    <a:pt x="0" y="404622"/>
                  </a:moveTo>
                  <a:lnTo>
                    <a:pt x="104775" y="404622"/>
                  </a:lnTo>
                  <a:lnTo>
                    <a:pt x="104775" y="0"/>
                  </a:lnTo>
                  <a:lnTo>
                    <a:pt x="314325" y="0"/>
                  </a:lnTo>
                  <a:lnTo>
                    <a:pt x="314325" y="404622"/>
                  </a:lnTo>
                  <a:lnTo>
                    <a:pt x="419100" y="404622"/>
                  </a:lnTo>
                  <a:lnTo>
                    <a:pt x="209550" y="614172"/>
                  </a:lnTo>
                  <a:lnTo>
                    <a:pt x="0" y="404622"/>
                  </a:lnTo>
                  <a:close/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4" name="object 14"/>
          <p:cNvGrpSpPr/>
          <p:nvPr/>
        </p:nvGrpSpPr>
        <p:grpSpPr>
          <a:xfrm>
            <a:off x="10020300" y="2912364"/>
            <a:ext cx="457200" cy="652780"/>
            <a:chOff x="10020300" y="2912364"/>
            <a:chExt cx="457200" cy="652780"/>
          </a:xfrm>
        </p:grpSpPr>
        <p:sp>
          <p:nvSpPr>
            <p:cNvPr id="15" name="object 15"/>
            <p:cNvSpPr/>
            <p:nvPr/>
          </p:nvSpPr>
          <p:spPr>
            <a:xfrm>
              <a:off x="10039350" y="2931414"/>
              <a:ext cx="419100" cy="614680"/>
            </a:xfrm>
            <a:custGeom>
              <a:avLst/>
              <a:gdLst/>
              <a:ahLst/>
              <a:cxnLst/>
              <a:rect l="l" t="t" r="r" b="b"/>
              <a:pathLst>
                <a:path w="419100" h="614679">
                  <a:moveTo>
                    <a:pt x="314325" y="0"/>
                  </a:moveTo>
                  <a:lnTo>
                    <a:pt x="104775" y="0"/>
                  </a:lnTo>
                  <a:lnTo>
                    <a:pt x="104775" y="404622"/>
                  </a:lnTo>
                  <a:lnTo>
                    <a:pt x="0" y="404622"/>
                  </a:lnTo>
                  <a:lnTo>
                    <a:pt x="209550" y="614172"/>
                  </a:lnTo>
                  <a:lnTo>
                    <a:pt x="419100" y="404622"/>
                  </a:lnTo>
                  <a:lnTo>
                    <a:pt x="314325" y="404622"/>
                  </a:lnTo>
                  <a:lnTo>
                    <a:pt x="314325" y="0"/>
                  </a:lnTo>
                  <a:close/>
                </a:path>
              </a:pathLst>
            </a:custGeom>
            <a:solidFill>
              <a:srgbClr val="186D7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10039350" y="2931414"/>
              <a:ext cx="419100" cy="614680"/>
            </a:xfrm>
            <a:custGeom>
              <a:avLst/>
              <a:gdLst/>
              <a:ahLst/>
              <a:cxnLst/>
              <a:rect l="l" t="t" r="r" b="b"/>
              <a:pathLst>
                <a:path w="419100" h="614679">
                  <a:moveTo>
                    <a:pt x="0" y="404622"/>
                  </a:moveTo>
                  <a:lnTo>
                    <a:pt x="104775" y="404622"/>
                  </a:lnTo>
                  <a:lnTo>
                    <a:pt x="104775" y="0"/>
                  </a:lnTo>
                  <a:lnTo>
                    <a:pt x="314325" y="0"/>
                  </a:lnTo>
                  <a:lnTo>
                    <a:pt x="314325" y="404622"/>
                  </a:lnTo>
                  <a:lnTo>
                    <a:pt x="419100" y="404622"/>
                  </a:lnTo>
                  <a:lnTo>
                    <a:pt x="209550" y="614172"/>
                  </a:lnTo>
                  <a:lnTo>
                    <a:pt x="0" y="404622"/>
                  </a:lnTo>
                  <a:close/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7" name="object 17"/>
          <p:cNvGrpSpPr/>
          <p:nvPr/>
        </p:nvGrpSpPr>
        <p:grpSpPr>
          <a:xfrm>
            <a:off x="1958530" y="1077658"/>
            <a:ext cx="7877175" cy="1351915"/>
            <a:chOff x="1958530" y="1077658"/>
            <a:chExt cx="7877175" cy="1351915"/>
          </a:xfrm>
        </p:grpSpPr>
        <p:sp>
          <p:nvSpPr>
            <p:cNvPr id="18" name="object 18"/>
            <p:cNvSpPr/>
            <p:nvPr/>
          </p:nvSpPr>
          <p:spPr>
            <a:xfrm>
              <a:off x="2034794" y="1154429"/>
              <a:ext cx="7800975" cy="1275080"/>
            </a:xfrm>
            <a:custGeom>
              <a:avLst/>
              <a:gdLst/>
              <a:ahLst/>
              <a:cxnLst/>
              <a:rect l="l" t="t" r="r" b="b"/>
              <a:pathLst>
                <a:path w="7800975" h="1275080">
                  <a:moveTo>
                    <a:pt x="7800848" y="0"/>
                  </a:moveTo>
                  <a:lnTo>
                    <a:pt x="7710424" y="0"/>
                  </a:lnTo>
                  <a:lnTo>
                    <a:pt x="7710424" y="13970"/>
                  </a:lnTo>
                  <a:lnTo>
                    <a:pt x="7710424" y="27940"/>
                  </a:lnTo>
                  <a:lnTo>
                    <a:pt x="7710424" y="1183640"/>
                  </a:lnTo>
                  <a:lnTo>
                    <a:pt x="28575" y="1183640"/>
                  </a:lnTo>
                  <a:lnTo>
                    <a:pt x="14224" y="1183640"/>
                  </a:lnTo>
                  <a:lnTo>
                    <a:pt x="0" y="1183640"/>
                  </a:lnTo>
                  <a:lnTo>
                    <a:pt x="0" y="1245870"/>
                  </a:lnTo>
                  <a:lnTo>
                    <a:pt x="0" y="1275080"/>
                  </a:lnTo>
                  <a:lnTo>
                    <a:pt x="7800848" y="1275080"/>
                  </a:lnTo>
                  <a:lnTo>
                    <a:pt x="7800848" y="1245870"/>
                  </a:lnTo>
                  <a:lnTo>
                    <a:pt x="7800848" y="27940"/>
                  </a:lnTo>
                  <a:lnTo>
                    <a:pt x="7800848" y="0"/>
                  </a:lnTo>
                  <a:close/>
                </a:path>
              </a:pathLst>
            </a:custGeom>
            <a:solidFill>
              <a:srgbClr val="E7E6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1972817" y="1091946"/>
              <a:ext cx="7772400" cy="1247140"/>
            </a:xfrm>
            <a:custGeom>
              <a:avLst/>
              <a:gdLst/>
              <a:ahLst/>
              <a:cxnLst/>
              <a:rect l="l" t="t" r="r" b="b"/>
              <a:pathLst>
                <a:path w="7772400" h="1247139">
                  <a:moveTo>
                    <a:pt x="7772400" y="0"/>
                  </a:moveTo>
                  <a:lnTo>
                    <a:pt x="0" y="0"/>
                  </a:lnTo>
                  <a:lnTo>
                    <a:pt x="0" y="1246631"/>
                  </a:lnTo>
                  <a:lnTo>
                    <a:pt x="7772400" y="1246631"/>
                  </a:lnTo>
                  <a:lnTo>
                    <a:pt x="7772400" y="0"/>
                  </a:lnTo>
                  <a:close/>
                </a:path>
              </a:pathLst>
            </a:custGeom>
            <a:solidFill>
              <a:srgbClr val="FFE6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1972817" y="1091946"/>
              <a:ext cx="7772400" cy="1247140"/>
            </a:xfrm>
            <a:custGeom>
              <a:avLst/>
              <a:gdLst/>
              <a:ahLst/>
              <a:cxnLst/>
              <a:rect l="l" t="t" r="r" b="b"/>
              <a:pathLst>
                <a:path w="7772400" h="1247139">
                  <a:moveTo>
                    <a:pt x="0" y="1246631"/>
                  </a:moveTo>
                  <a:lnTo>
                    <a:pt x="7772400" y="1246631"/>
                  </a:lnTo>
                  <a:lnTo>
                    <a:pt x="7772400" y="0"/>
                  </a:lnTo>
                  <a:lnTo>
                    <a:pt x="0" y="0"/>
                  </a:lnTo>
                  <a:lnTo>
                    <a:pt x="0" y="1246631"/>
                  </a:lnTo>
                  <a:close/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" name="object 21"/>
          <p:cNvSpPr txBox="1"/>
          <p:nvPr/>
        </p:nvSpPr>
        <p:spPr>
          <a:xfrm>
            <a:off x="2119376" y="1162938"/>
            <a:ext cx="7489190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757805" marR="5080" indent="-2745740">
              <a:lnSpc>
                <a:spcPct val="125000"/>
              </a:lnSpc>
              <a:spcBef>
                <a:spcPts val="100"/>
              </a:spcBef>
            </a:pPr>
            <a:r>
              <a:rPr sz="2400" b="1" dirty="0">
                <a:latin typeface="Arial"/>
                <a:cs typeface="Arial"/>
              </a:rPr>
              <a:t>Financial Statements </a:t>
            </a:r>
            <a:r>
              <a:rPr sz="2400" b="1" spc="-5" dirty="0">
                <a:latin typeface="Arial"/>
                <a:cs typeface="Arial"/>
              </a:rPr>
              <a:t>are </a:t>
            </a:r>
            <a:r>
              <a:rPr sz="2400" b="1" dirty="0">
                <a:latin typeface="Arial"/>
                <a:cs typeface="Arial"/>
              </a:rPr>
              <a:t>prepared directly from the </a:t>
            </a:r>
            <a:r>
              <a:rPr sz="2400" b="1" spc="-655" dirty="0">
                <a:latin typeface="Arial"/>
                <a:cs typeface="Arial"/>
              </a:rPr>
              <a:t> </a:t>
            </a:r>
            <a:r>
              <a:rPr sz="2400" b="1" spc="-30" dirty="0">
                <a:latin typeface="Arial"/>
                <a:cs typeface="Arial"/>
              </a:rPr>
              <a:t>Trial</a:t>
            </a:r>
            <a:r>
              <a:rPr sz="2400" b="1" spc="-20" dirty="0">
                <a:latin typeface="Arial"/>
                <a:cs typeface="Arial"/>
              </a:rPr>
              <a:t> </a:t>
            </a:r>
            <a:r>
              <a:rPr sz="2400" b="1" spc="-5" dirty="0">
                <a:latin typeface="Arial"/>
                <a:cs typeface="Arial"/>
              </a:rPr>
              <a:t>Balance.</a:t>
            </a:r>
            <a:endParaRPr sz="24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6692900" y="5846470"/>
            <a:ext cx="1644014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15" dirty="0">
                <a:solidFill>
                  <a:srgbClr val="1F3863"/>
                </a:solidFill>
                <a:latin typeface="Calibri"/>
                <a:cs typeface="Calibri"/>
              </a:rPr>
              <a:t>Point</a:t>
            </a:r>
            <a:r>
              <a:rPr sz="2400" b="1" spc="-55" dirty="0">
                <a:solidFill>
                  <a:srgbClr val="1F3863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1F3863"/>
                </a:solidFill>
                <a:latin typeface="Calibri"/>
                <a:cs typeface="Calibri"/>
              </a:rPr>
              <a:t>in</a:t>
            </a:r>
            <a:r>
              <a:rPr sz="2400" b="1" spc="-50" dirty="0">
                <a:solidFill>
                  <a:srgbClr val="1F3863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1F3863"/>
                </a:solidFill>
                <a:latin typeface="Calibri"/>
                <a:cs typeface="Calibri"/>
              </a:rPr>
              <a:t>time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648202" y="5846470"/>
            <a:ext cx="1824989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15" dirty="0">
                <a:solidFill>
                  <a:srgbClr val="BA1F2C"/>
                </a:solidFill>
                <a:latin typeface="Calibri"/>
                <a:cs typeface="Calibri"/>
              </a:rPr>
              <a:t>Period</a:t>
            </a:r>
            <a:r>
              <a:rPr sz="2400" b="1" spc="-50" dirty="0">
                <a:solidFill>
                  <a:srgbClr val="BA1F2C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BA1F2C"/>
                </a:solidFill>
                <a:latin typeface="Calibri"/>
                <a:cs typeface="Calibri"/>
              </a:rPr>
              <a:t>of</a:t>
            </a:r>
            <a:r>
              <a:rPr sz="2400" b="1" spc="-35" dirty="0">
                <a:solidFill>
                  <a:srgbClr val="BA1F2C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BA1F2C"/>
                </a:solidFill>
                <a:latin typeface="Calibri"/>
                <a:cs typeface="Calibri"/>
              </a:rPr>
              <a:t>time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9661652" y="5846470"/>
            <a:ext cx="1824989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15" dirty="0">
                <a:solidFill>
                  <a:srgbClr val="BA1F2C"/>
                </a:solidFill>
                <a:latin typeface="Calibri"/>
                <a:cs typeface="Calibri"/>
              </a:rPr>
              <a:t>Period</a:t>
            </a:r>
            <a:r>
              <a:rPr sz="2400" b="1" spc="-50" dirty="0">
                <a:solidFill>
                  <a:srgbClr val="BA1F2C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BA1F2C"/>
                </a:solidFill>
                <a:latin typeface="Calibri"/>
                <a:cs typeface="Calibri"/>
              </a:rPr>
              <a:t>of</a:t>
            </a:r>
            <a:r>
              <a:rPr sz="2400" b="1" spc="-35" dirty="0">
                <a:solidFill>
                  <a:srgbClr val="BA1F2C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BA1F2C"/>
                </a:solidFill>
                <a:latin typeface="Calibri"/>
                <a:cs typeface="Calibri"/>
              </a:rPr>
              <a:t>time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28396" y="5706466"/>
            <a:ext cx="2964815" cy="954405"/>
          </a:xfrm>
          <a:prstGeom prst="rect">
            <a:avLst/>
          </a:prstGeom>
        </p:spPr>
        <p:txBody>
          <a:bodyPr vert="horz" wrap="square" lIns="0" tIns="152400" rIns="0" bIns="0" rtlCol="0">
            <a:spAutoFit/>
          </a:bodyPr>
          <a:lstStyle/>
          <a:p>
            <a:pPr marL="463550">
              <a:lnSpc>
                <a:spcPct val="100000"/>
              </a:lnSpc>
              <a:spcBef>
                <a:spcPts val="1200"/>
              </a:spcBef>
            </a:pPr>
            <a:r>
              <a:rPr sz="2400" b="1" spc="-15" dirty="0">
                <a:solidFill>
                  <a:srgbClr val="BA1F2C"/>
                </a:solidFill>
                <a:latin typeface="Calibri"/>
                <a:cs typeface="Calibri"/>
              </a:rPr>
              <a:t>Period</a:t>
            </a:r>
            <a:r>
              <a:rPr sz="2400" b="1" spc="-40" dirty="0">
                <a:solidFill>
                  <a:srgbClr val="BA1F2C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BA1F2C"/>
                </a:solidFill>
                <a:latin typeface="Calibri"/>
                <a:cs typeface="Calibri"/>
              </a:rPr>
              <a:t>of</a:t>
            </a:r>
            <a:r>
              <a:rPr sz="2400" b="1" spc="-20" dirty="0">
                <a:solidFill>
                  <a:srgbClr val="BA1F2C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BA1F2C"/>
                </a:solidFill>
                <a:latin typeface="Calibri"/>
                <a:cs typeface="Calibri"/>
              </a:rPr>
              <a:t>time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930"/>
              </a:spcBef>
            </a:pPr>
            <a:r>
              <a:rPr sz="2000" b="1" spc="-10" dirty="0">
                <a:latin typeface="Calibri"/>
                <a:cs typeface="Calibri"/>
              </a:rPr>
              <a:t>Prepared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by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spc="-65" dirty="0">
                <a:latin typeface="Calibri"/>
                <a:cs typeface="Calibri"/>
              </a:rPr>
              <a:t>Dr.</a:t>
            </a:r>
            <a:r>
              <a:rPr sz="2000" b="1" spc="-5" dirty="0">
                <a:latin typeface="Calibri"/>
                <a:cs typeface="Calibri"/>
              </a:rPr>
              <a:t> Emad</a:t>
            </a:r>
            <a:r>
              <a:rPr sz="2000" b="1" spc="-1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50619" y="710183"/>
            <a:ext cx="10547604" cy="6147814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28396" y="6329273"/>
            <a:ext cx="296481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10" dirty="0">
                <a:latin typeface="Calibri"/>
                <a:cs typeface="Calibri"/>
              </a:rPr>
              <a:t>Prepared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by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spc="-65" dirty="0">
                <a:latin typeface="Calibri"/>
                <a:cs typeface="Calibri"/>
              </a:rPr>
              <a:t>Dr.</a:t>
            </a:r>
            <a:r>
              <a:rPr sz="2000" b="1" spc="-5" dirty="0">
                <a:latin typeface="Calibri"/>
                <a:cs typeface="Calibri"/>
              </a:rPr>
              <a:t> Emad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3280917" y="251206"/>
          <a:ext cx="5626099" cy="633976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0906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354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92416">
                <a:tc gridSpan="2"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Business</a:t>
                      </a:r>
                      <a:r>
                        <a:rPr sz="1800" b="1" spc="-8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Name….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Single-Step</a:t>
                      </a:r>
                      <a:r>
                        <a:rPr sz="1800" b="1" spc="-3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income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statement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ts val="1870"/>
                        </a:lnSpc>
                        <a:spcBef>
                          <a:spcPts val="10"/>
                        </a:spcBef>
                      </a:pPr>
                      <a:r>
                        <a:rPr sz="16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16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the year</a:t>
                      </a:r>
                      <a:r>
                        <a:rPr sz="16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ended Dec.</a:t>
                      </a:r>
                      <a:r>
                        <a:rPr sz="16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31,</a:t>
                      </a:r>
                      <a:r>
                        <a:rPr sz="1600" b="1" spc="-1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2022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001F5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615">
                <a:tc>
                  <a:txBody>
                    <a:bodyPr/>
                    <a:lstStyle/>
                    <a:p>
                      <a:pPr marL="55880">
                        <a:lnSpc>
                          <a:spcPts val="2100"/>
                        </a:lnSpc>
                      </a:pPr>
                      <a:r>
                        <a:rPr sz="1800" b="1" spc="-5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Revenues</a:t>
                      </a:r>
                      <a:r>
                        <a:rPr sz="1800" b="1" spc="-30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: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4085">
                <a:tc>
                  <a:txBody>
                    <a:bodyPr/>
                    <a:lstStyle/>
                    <a:p>
                      <a:pPr marL="30861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Sales</a:t>
                      </a:r>
                      <a:r>
                        <a:rPr sz="16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Revenue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5"/>
                        </a:lnSpc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×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3704">
                <a:tc>
                  <a:txBody>
                    <a:bodyPr/>
                    <a:lstStyle/>
                    <a:p>
                      <a:pPr marL="30861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Service</a:t>
                      </a:r>
                      <a:r>
                        <a:rPr sz="16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Revenue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×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4199">
                <a:tc>
                  <a:txBody>
                    <a:bodyPr/>
                    <a:lstStyle/>
                    <a:p>
                      <a:pPr marL="30861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Fees</a:t>
                      </a:r>
                      <a:r>
                        <a:rPr sz="16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Earned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5"/>
                        </a:lnSpc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×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3997">
                <a:tc>
                  <a:txBody>
                    <a:bodyPr/>
                    <a:lstStyle/>
                    <a:p>
                      <a:pPr marL="308610">
                        <a:lnSpc>
                          <a:spcPts val="1820"/>
                        </a:lnSpc>
                      </a:pPr>
                      <a:r>
                        <a:rPr sz="1600" spc="-10" dirty="0">
                          <a:latin typeface="Times New Roman"/>
                          <a:cs typeface="Times New Roman"/>
                        </a:rPr>
                        <a:t>Commission</a:t>
                      </a:r>
                      <a:r>
                        <a:rPr sz="1600" spc="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Revenue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5"/>
                        </a:lnSpc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×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3839">
                <a:tc>
                  <a:txBody>
                    <a:bodyPr/>
                    <a:lstStyle/>
                    <a:p>
                      <a:pPr marL="30861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Consulting</a:t>
                      </a:r>
                      <a:r>
                        <a:rPr sz="16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revenue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20"/>
                        </a:lnSpc>
                      </a:pPr>
                      <a:r>
                        <a:rPr sz="1200" b="1" dirty="0">
                          <a:latin typeface="Calibri"/>
                          <a:cs typeface="Calibri"/>
                        </a:rPr>
                        <a:t>×</a:t>
                      </a:r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6917">
                <a:tc>
                  <a:txBody>
                    <a:bodyPr/>
                    <a:lstStyle/>
                    <a:p>
                      <a:pPr marL="308610">
                        <a:lnSpc>
                          <a:spcPts val="1764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Dividends</a:t>
                      </a:r>
                      <a:r>
                        <a:rPr sz="16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Revenue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×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3839">
                <a:tc>
                  <a:txBody>
                    <a:bodyPr/>
                    <a:lstStyle/>
                    <a:p>
                      <a:pPr marL="30861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Rental</a:t>
                      </a:r>
                      <a:r>
                        <a:rPr sz="16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revenue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699770" algn="r">
                        <a:lnSpc>
                          <a:spcPts val="1375"/>
                        </a:lnSpc>
                      </a:pPr>
                      <a:r>
                        <a:rPr sz="1200" b="1" dirty="0">
                          <a:latin typeface="Calibri"/>
                          <a:cs typeface="Calibri"/>
                        </a:rPr>
                        <a:t>×</a:t>
                      </a:r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43839">
                <a:tc>
                  <a:txBody>
                    <a:bodyPr/>
                    <a:lstStyle/>
                    <a:p>
                      <a:pPr marL="308610">
                        <a:lnSpc>
                          <a:spcPts val="1820"/>
                        </a:lnSpc>
                      </a:pPr>
                      <a:r>
                        <a:rPr sz="1600" b="1" spc="-35" dirty="0"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sz="1600" b="1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b="1" spc="-5" dirty="0">
                          <a:latin typeface="Times New Roman"/>
                          <a:cs typeface="Times New Roman"/>
                        </a:rPr>
                        <a:t>Revenues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R="685800" algn="r">
                        <a:lnSpc>
                          <a:spcPts val="1255"/>
                        </a:lnSpc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××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1156">
                <a:tc>
                  <a:txBody>
                    <a:bodyPr/>
                    <a:lstStyle/>
                    <a:p>
                      <a:pPr marL="55880">
                        <a:lnSpc>
                          <a:spcPts val="2105"/>
                        </a:lnSpc>
                      </a:pPr>
                      <a:r>
                        <a:rPr sz="1800" b="1" spc="-5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Expenses</a:t>
                      </a:r>
                      <a:r>
                        <a:rPr sz="1800" b="1" spc="-5" dirty="0">
                          <a:latin typeface="Times New Roman"/>
                          <a:cs typeface="Times New Roman"/>
                        </a:rPr>
                        <a:t>: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39254">
                <a:tc>
                  <a:txBody>
                    <a:bodyPr/>
                    <a:lstStyle/>
                    <a:p>
                      <a:pPr marL="273685">
                        <a:lnSpc>
                          <a:spcPts val="1785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Salary expenses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674370" algn="r">
                        <a:lnSpc>
                          <a:spcPts val="1205"/>
                        </a:lnSpc>
                      </a:pPr>
                      <a:r>
                        <a:rPr sz="1100" b="1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×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)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43839">
                <a:tc>
                  <a:txBody>
                    <a:bodyPr/>
                    <a:lstStyle/>
                    <a:p>
                      <a:pPr marL="273685">
                        <a:lnSpc>
                          <a:spcPts val="1820"/>
                        </a:lnSpc>
                      </a:pPr>
                      <a:r>
                        <a:rPr sz="1600" spc="-35" dirty="0">
                          <a:latin typeface="Times New Roman"/>
                          <a:cs typeface="Times New Roman"/>
                        </a:rPr>
                        <a:t>Wages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 expenses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674370" algn="r">
                        <a:lnSpc>
                          <a:spcPts val="1240"/>
                        </a:lnSpc>
                      </a:pPr>
                      <a:r>
                        <a:rPr sz="1100" b="1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×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)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43839">
                <a:tc>
                  <a:txBody>
                    <a:bodyPr/>
                    <a:lstStyle/>
                    <a:p>
                      <a:pPr marL="273685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Rent</a:t>
                      </a:r>
                      <a:r>
                        <a:rPr sz="16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expenses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674370" algn="r">
                        <a:lnSpc>
                          <a:spcPts val="1240"/>
                        </a:lnSpc>
                      </a:pPr>
                      <a:r>
                        <a:rPr sz="1100" b="1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×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)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48765">
                <a:tc>
                  <a:txBody>
                    <a:bodyPr/>
                    <a:lstStyle/>
                    <a:p>
                      <a:pPr marL="273685">
                        <a:lnSpc>
                          <a:spcPts val="1855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Utility</a:t>
                      </a:r>
                      <a:r>
                        <a:rPr sz="16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expense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674370" algn="r">
                        <a:lnSpc>
                          <a:spcPts val="1240"/>
                        </a:lnSpc>
                      </a:pPr>
                      <a:r>
                        <a:rPr sz="1100" b="1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×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)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43840">
                <a:tc>
                  <a:txBody>
                    <a:bodyPr/>
                    <a:lstStyle/>
                    <a:p>
                      <a:pPr marL="273685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Repair</a:t>
                      </a:r>
                      <a:r>
                        <a:rPr sz="16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expense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38778">
                <a:tc>
                  <a:txBody>
                    <a:bodyPr/>
                    <a:lstStyle/>
                    <a:p>
                      <a:pPr marL="273685">
                        <a:lnSpc>
                          <a:spcPts val="1780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Insurance</a:t>
                      </a:r>
                      <a:r>
                        <a:rPr sz="16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expense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674370" algn="r">
                        <a:lnSpc>
                          <a:spcPts val="1200"/>
                        </a:lnSpc>
                      </a:pPr>
                      <a:r>
                        <a:rPr sz="1100" b="1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×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)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44356">
                <a:tc>
                  <a:txBody>
                    <a:bodyPr/>
                    <a:lstStyle/>
                    <a:p>
                      <a:pPr marL="273685">
                        <a:lnSpc>
                          <a:spcPts val="1825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Interest</a:t>
                      </a:r>
                      <a:r>
                        <a:rPr sz="16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expense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674370" algn="r">
                        <a:lnSpc>
                          <a:spcPts val="1240"/>
                        </a:lnSpc>
                      </a:pPr>
                      <a:r>
                        <a:rPr sz="1100" b="1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×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)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43814">
                <a:tc>
                  <a:txBody>
                    <a:bodyPr/>
                    <a:lstStyle/>
                    <a:p>
                      <a:pPr marL="273685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Depreciation</a:t>
                      </a:r>
                      <a:r>
                        <a:rPr sz="1600" spc="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expense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674370" algn="r">
                        <a:lnSpc>
                          <a:spcPts val="1240"/>
                        </a:lnSpc>
                      </a:pPr>
                      <a:r>
                        <a:rPr sz="1100" b="1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×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)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43814">
                <a:tc>
                  <a:txBody>
                    <a:bodyPr/>
                    <a:lstStyle/>
                    <a:p>
                      <a:pPr marL="273685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Advertising</a:t>
                      </a:r>
                      <a:r>
                        <a:rPr sz="16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expense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674370" algn="r">
                        <a:lnSpc>
                          <a:spcPts val="1240"/>
                        </a:lnSpc>
                      </a:pPr>
                      <a:r>
                        <a:rPr sz="1100" b="1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×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)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241259">
                <a:tc>
                  <a:txBody>
                    <a:bodyPr/>
                    <a:lstStyle/>
                    <a:p>
                      <a:pPr marL="273685">
                        <a:lnSpc>
                          <a:spcPts val="1800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Supplies</a:t>
                      </a:r>
                      <a:r>
                        <a:rPr sz="16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expense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674370" algn="r">
                        <a:lnSpc>
                          <a:spcPts val="1240"/>
                        </a:lnSpc>
                      </a:pPr>
                      <a:r>
                        <a:rPr sz="1100" b="1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×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)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241554">
                <a:tc>
                  <a:txBody>
                    <a:bodyPr/>
                    <a:lstStyle/>
                    <a:p>
                      <a:pPr marL="273685">
                        <a:lnSpc>
                          <a:spcPts val="1800"/>
                        </a:lnSpc>
                      </a:pPr>
                      <a:r>
                        <a:rPr sz="1600" b="1" spc="-35" dirty="0"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sz="1600" b="1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b="1" spc="-5" dirty="0">
                          <a:latin typeface="Times New Roman"/>
                          <a:cs typeface="Times New Roman"/>
                        </a:rPr>
                        <a:t>expenses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475615">
                        <a:lnSpc>
                          <a:spcPts val="1260"/>
                        </a:lnSpc>
                      </a:pPr>
                      <a:r>
                        <a:rPr sz="1100" b="1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××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)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368046">
                <a:tc>
                  <a:txBody>
                    <a:bodyPr/>
                    <a:lstStyle/>
                    <a:p>
                      <a:pPr marL="55880">
                        <a:lnSpc>
                          <a:spcPts val="2800"/>
                        </a:lnSpc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Net</a:t>
                      </a:r>
                      <a:r>
                        <a:rPr sz="2400" b="1" spc="-4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income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001F5F"/>
                    </a:solidFill>
                  </a:tcPr>
                </a:tc>
                <a:tc>
                  <a:txBody>
                    <a:bodyPr/>
                    <a:lstStyle/>
                    <a:p>
                      <a:pPr marR="685800" algn="r">
                        <a:lnSpc>
                          <a:spcPts val="1280"/>
                        </a:lnSpc>
                      </a:pPr>
                      <a:r>
                        <a:rPr sz="11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××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001F5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</a:tbl>
          </a:graphicData>
        </a:graphic>
      </p:graphicFrame>
      <p:sp>
        <p:nvSpPr>
          <p:cNvPr id="3" name="object 3"/>
          <p:cNvSpPr txBox="1"/>
          <p:nvPr/>
        </p:nvSpPr>
        <p:spPr>
          <a:xfrm>
            <a:off x="228396" y="6329273"/>
            <a:ext cx="296481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10" dirty="0">
                <a:latin typeface="Calibri"/>
                <a:cs typeface="Calibri"/>
              </a:rPr>
              <a:t>Prepared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by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spc="-65" dirty="0">
                <a:latin typeface="Calibri"/>
                <a:cs typeface="Calibri"/>
              </a:rPr>
              <a:t>Dr.</a:t>
            </a:r>
            <a:r>
              <a:rPr sz="2000" b="1" spc="-5" dirty="0">
                <a:latin typeface="Calibri"/>
                <a:cs typeface="Calibri"/>
              </a:rPr>
              <a:t> Emad</a:t>
            </a:r>
            <a:r>
              <a:rPr sz="2000" b="1" spc="-1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324355" y="1757172"/>
            <a:ext cx="9901555" cy="3329940"/>
          </a:xfrm>
          <a:custGeom>
            <a:avLst/>
            <a:gdLst/>
            <a:ahLst/>
            <a:cxnLst/>
            <a:rect l="l" t="t" r="r" b="b"/>
            <a:pathLst>
              <a:path w="9901555" h="3329940">
                <a:moveTo>
                  <a:pt x="9901428" y="0"/>
                </a:moveTo>
                <a:lnTo>
                  <a:pt x="0" y="0"/>
                </a:lnTo>
                <a:lnTo>
                  <a:pt x="0" y="3329940"/>
                </a:lnTo>
                <a:lnTo>
                  <a:pt x="9901428" y="3329940"/>
                </a:lnTo>
                <a:lnTo>
                  <a:pt x="9901428" y="0"/>
                </a:lnTo>
                <a:close/>
              </a:path>
            </a:pathLst>
          </a:custGeom>
          <a:solidFill>
            <a:srgbClr val="FFF1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508252" y="1675211"/>
            <a:ext cx="9542780" cy="167258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063750" marR="5080" indent="-2051685">
              <a:lnSpc>
                <a:spcPct val="150000"/>
              </a:lnSpc>
              <a:spcBef>
                <a:spcPts val="105"/>
              </a:spcBef>
            </a:pPr>
            <a:r>
              <a:rPr sz="3600" spc="-15" dirty="0">
                <a:solidFill>
                  <a:srgbClr val="4471C4"/>
                </a:solidFill>
                <a:latin typeface="Calibri"/>
                <a:cs typeface="Calibri"/>
              </a:rPr>
              <a:t>Revenues </a:t>
            </a:r>
            <a:r>
              <a:rPr sz="3600" dirty="0">
                <a:solidFill>
                  <a:srgbClr val="4471C4"/>
                </a:solidFill>
                <a:latin typeface="Calibri"/>
                <a:cs typeface="Calibri"/>
              </a:rPr>
              <a:t>and</a:t>
            </a:r>
            <a:r>
              <a:rPr sz="3600" spc="1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3600" spc="-10" dirty="0">
                <a:solidFill>
                  <a:srgbClr val="4471C4"/>
                </a:solidFill>
                <a:latin typeface="Calibri"/>
                <a:cs typeface="Calibri"/>
              </a:rPr>
              <a:t>expenses</a:t>
            </a:r>
            <a:r>
              <a:rPr sz="3600" spc="-5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3600" spc="-10" dirty="0">
                <a:solidFill>
                  <a:srgbClr val="4471C4"/>
                </a:solidFill>
                <a:latin typeface="Calibri"/>
                <a:cs typeface="Calibri"/>
              </a:rPr>
              <a:t>determine</a:t>
            </a:r>
            <a:r>
              <a:rPr sz="3600" spc="-5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3600" spc="5" dirty="0">
                <a:solidFill>
                  <a:srgbClr val="4471C4"/>
                </a:solidFill>
                <a:latin typeface="Calibri"/>
                <a:cs typeface="Calibri"/>
              </a:rPr>
              <a:t>if</a:t>
            </a:r>
            <a:r>
              <a:rPr sz="3600" spc="-1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3600" dirty="0">
                <a:solidFill>
                  <a:srgbClr val="4471C4"/>
                </a:solidFill>
                <a:latin typeface="Calibri"/>
                <a:cs typeface="Calibri"/>
              </a:rPr>
              <a:t>a</a:t>
            </a:r>
            <a:r>
              <a:rPr sz="3600" spc="-5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3600" spc="-10" dirty="0">
                <a:solidFill>
                  <a:srgbClr val="4471C4"/>
                </a:solidFill>
                <a:latin typeface="Calibri"/>
                <a:cs typeface="Calibri"/>
              </a:rPr>
              <a:t>net</a:t>
            </a:r>
            <a:r>
              <a:rPr sz="3600" spc="1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3600" dirty="0">
                <a:solidFill>
                  <a:srgbClr val="4471C4"/>
                </a:solidFill>
                <a:latin typeface="Calibri"/>
                <a:cs typeface="Calibri"/>
              </a:rPr>
              <a:t>income </a:t>
            </a:r>
            <a:r>
              <a:rPr sz="3600" spc="-80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3600" dirty="0">
                <a:solidFill>
                  <a:srgbClr val="4471C4"/>
                </a:solidFill>
                <a:latin typeface="Calibri"/>
                <a:cs typeface="Calibri"/>
              </a:rPr>
              <a:t>or</a:t>
            </a:r>
            <a:r>
              <a:rPr sz="3600" spc="-5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3600" spc="-15" dirty="0">
                <a:solidFill>
                  <a:srgbClr val="4471C4"/>
                </a:solidFill>
                <a:latin typeface="Calibri"/>
                <a:cs typeface="Calibri"/>
              </a:rPr>
              <a:t>net</a:t>
            </a:r>
            <a:r>
              <a:rPr sz="3600" spc="1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3600" dirty="0">
                <a:solidFill>
                  <a:srgbClr val="4471C4"/>
                </a:solidFill>
                <a:latin typeface="Calibri"/>
                <a:cs typeface="Calibri"/>
              </a:rPr>
              <a:t>loss</a:t>
            </a:r>
            <a:r>
              <a:rPr sz="3600" spc="-5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3600" spc="-10" dirty="0">
                <a:solidFill>
                  <a:srgbClr val="4471C4"/>
                </a:solidFill>
                <a:latin typeface="Calibri"/>
                <a:cs typeface="Calibri"/>
              </a:rPr>
              <a:t>occurs</a:t>
            </a:r>
            <a:r>
              <a:rPr sz="3600" spc="1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3600" dirty="0">
                <a:solidFill>
                  <a:srgbClr val="4471C4"/>
                </a:solidFill>
                <a:latin typeface="Calibri"/>
                <a:cs typeface="Calibri"/>
              </a:rPr>
              <a:t>as</a:t>
            </a:r>
            <a:r>
              <a:rPr sz="3600" spc="-5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3600" spc="-15" dirty="0">
                <a:solidFill>
                  <a:srgbClr val="4471C4"/>
                </a:solidFill>
                <a:latin typeface="Calibri"/>
                <a:cs typeface="Calibri"/>
              </a:rPr>
              <a:t>follows:</a:t>
            </a:r>
            <a:endParaRPr sz="36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03096" y="3321258"/>
            <a:ext cx="8383905" cy="1672589"/>
          </a:xfrm>
          <a:prstGeom prst="rect">
            <a:avLst/>
          </a:prstGeom>
        </p:spPr>
        <p:txBody>
          <a:bodyPr vert="horz" wrap="square" lIns="0" tIns="287655" rIns="0" bIns="0" rtlCol="0">
            <a:spAutoFit/>
          </a:bodyPr>
          <a:lstStyle/>
          <a:p>
            <a:pPr marL="469900" indent="-457834">
              <a:lnSpc>
                <a:spcPct val="100000"/>
              </a:lnSpc>
              <a:spcBef>
                <a:spcPts val="2265"/>
              </a:spcBef>
              <a:buAutoNum type="alphaLcPeriod"/>
              <a:tabLst>
                <a:tab pos="470534" algn="l"/>
              </a:tabLst>
            </a:pPr>
            <a:r>
              <a:rPr sz="3600" b="1" spc="-15" dirty="0">
                <a:latin typeface="Calibri"/>
                <a:cs typeface="Calibri"/>
              </a:rPr>
              <a:t>Revenues </a:t>
            </a:r>
            <a:r>
              <a:rPr sz="3600" b="1" dirty="0">
                <a:latin typeface="Calibri"/>
                <a:cs typeface="Calibri"/>
              </a:rPr>
              <a:t>&gt; </a:t>
            </a:r>
            <a:r>
              <a:rPr sz="3600" b="1" spc="-5" dirty="0">
                <a:latin typeface="Calibri"/>
                <a:cs typeface="Calibri"/>
              </a:rPr>
              <a:t>Expenses:</a:t>
            </a:r>
            <a:r>
              <a:rPr sz="3600" b="1" spc="5" dirty="0">
                <a:latin typeface="Calibri"/>
                <a:cs typeface="Calibri"/>
              </a:rPr>
              <a:t> </a:t>
            </a:r>
            <a:r>
              <a:rPr sz="3600" b="1" spc="-10" dirty="0">
                <a:latin typeface="Calibri"/>
                <a:cs typeface="Calibri"/>
              </a:rPr>
              <a:t>Net</a:t>
            </a:r>
            <a:r>
              <a:rPr sz="3600" b="1" dirty="0">
                <a:latin typeface="Calibri"/>
                <a:cs typeface="Calibri"/>
              </a:rPr>
              <a:t> </a:t>
            </a:r>
            <a:r>
              <a:rPr sz="3600" b="1" spc="-10" dirty="0">
                <a:latin typeface="Calibri"/>
                <a:cs typeface="Calibri"/>
              </a:rPr>
              <a:t>Income(</a:t>
            </a:r>
            <a:r>
              <a:rPr sz="3600" b="1" spc="-10" dirty="0">
                <a:solidFill>
                  <a:srgbClr val="006FC0"/>
                </a:solidFill>
                <a:latin typeface="Calibri"/>
                <a:cs typeface="Calibri"/>
              </a:rPr>
              <a:t>Profit</a:t>
            </a:r>
            <a:r>
              <a:rPr sz="3600" b="1" spc="-10" dirty="0">
                <a:latin typeface="Calibri"/>
                <a:cs typeface="Calibri"/>
              </a:rPr>
              <a:t>).</a:t>
            </a:r>
            <a:endParaRPr sz="3600">
              <a:latin typeface="Calibri"/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2165"/>
              </a:spcBef>
              <a:buAutoNum type="alphaLcPeriod"/>
              <a:tabLst>
                <a:tab pos="470534" algn="l"/>
              </a:tabLst>
            </a:pPr>
            <a:r>
              <a:rPr sz="3600" b="1" spc="-20" dirty="0">
                <a:latin typeface="Calibri"/>
                <a:cs typeface="Calibri"/>
              </a:rPr>
              <a:t>Revenues</a:t>
            </a:r>
            <a:r>
              <a:rPr sz="3600" b="1" spc="-10" dirty="0">
                <a:latin typeface="Calibri"/>
                <a:cs typeface="Calibri"/>
              </a:rPr>
              <a:t> </a:t>
            </a:r>
            <a:r>
              <a:rPr sz="3600" b="1" dirty="0">
                <a:latin typeface="Calibri"/>
                <a:cs typeface="Calibri"/>
              </a:rPr>
              <a:t>&lt;</a:t>
            </a:r>
            <a:r>
              <a:rPr sz="3600" b="1" spc="-5" dirty="0">
                <a:latin typeface="Calibri"/>
                <a:cs typeface="Calibri"/>
              </a:rPr>
              <a:t> Expenses:</a:t>
            </a:r>
            <a:r>
              <a:rPr sz="3600" b="1" dirty="0">
                <a:latin typeface="Calibri"/>
                <a:cs typeface="Calibri"/>
              </a:rPr>
              <a:t> </a:t>
            </a:r>
            <a:r>
              <a:rPr sz="3600" b="1" spc="-10" dirty="0">
                <a:latin typeface="Calibri"/>
                <a:cs typeface="Calibri"/>
              </a:rPr>
              <a:t>Net</a:t>
            </a:r>
            <a:r>
              <a:rPr sz="3600" b="1" spc="-5" dirty="0">
                <a:latin typeface="Calibri"/>
                <a:cs typeface="Calibri"/>
              </a:rPr>
              <a:t> Income </a:t>
            </a:r>
            <a:r>
              <a:rPr sz="3600" b="1" dirty="0">
                <a:latin typeface="Calibri"/>
                <a:cs typeface="Calibri"/>
              </a:rPr>
              <a:t>(</a:t>
            </a:r>
            <a:r>
              <a:rPr sz="3600" b="1" dirty="0">
                <a:solidFill>
                  <a:srgbClr val="FF0000"/>
                </a:solidFill>
                <a:latin typeface="Calibri"/>
                <a:cs typeface="Calibri"/>
              </a:rPr>
              <a:t>loss)</a:t>
            </a:r>
            <a:r>
              <a:rPr sz="3600" b="1" dirty="0">
                <a:latin typeface="Calibri"/>
                <a:cs typeface="Calibri"/>
              </a:rPr>
              <a:t>.</a:t>
            </a:r>
            <a:endParaRPr sz="36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28396" y="6329273"/>
            <a:ext cx="296481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10" dirty="0">
                <a:latin typeface="Calibri"/>
                <a:cs typeface="Calibri"/>
              </a:rPr>
              <a:t>Prepared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by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spc="-65" dirty="0">
                <a:latin typeface="Calibri"/>
                <a:cs typeface="Calibri"/>
              </a:rPr>
              <a:t>Dr.</a:t>
            </a:r>
            <a:r>
              <a:rPr sz="2000" b="1" spc="-5" dirty="0">
                <a:latin typeface="Calibri"/>
                <a:cs typeface="Calibri"/>
              </a:rPr>
              <a:t> Emad</a:t>
            </a:r>
            <a:r>
              <a:rPr sz="2000" b="1" spc="-1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1291" y="1068069"/>
            <a:ext cx="7919084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15" dirty="0">
                <a:solidFill>
                  <a:srgbClr val="4471C4"/>
                </a:solidFill>
                <a:latin typeface="Calibri"/>
                <a:cs typeface="Calibri"/>
              </a:rPr>
              <a:t>Changes</a:t>
            </a:r>
            <a:r>
              <a:rPr sz="4000" spc="5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4000" spc="-5" dirty="0">
                <a:solidFill>
                  <a:srgbClr val="4471C4"/>
                </a:solidFill>
                <a:latin typeface="Calibri"/>
                <a:cs typeface="Calibri"/>
              </a:rPr>
              <a:t>in</a:t>
            </a:r>
            <a:r>
              <a:rPr sz="4000" spc="-1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4000" spc="-15" dirty="0">
                <a:solidFill>
                  <a:srgbClr val="4471C4"/>
                </a:solidFill>
                <a:latin typeface="Calibri"/>
                <a:cs typeface="Calibri"/>
              </a:rPr>
              <a:t>Owner’s</a:t>
            </a:r>
            <a:r>
              <a:rPr sz="4000" spc="5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4000" spc="-15" dirty="0">
                <a:solidFill>
                  <a:srgbClr val="4471C4"/>
                </a:solidFill>
                <a:latin typeface="Calibri"/>
                <a:cs typeface="Calibri"/>
              </a:rPr>
              <a:t>Equity</a:t>
            </a:r>
            <a:r>
              <a:rPr sz="4000" spc="5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4000" spc="-25" dirty="0">
                <a:solidFill>
                  <a:srgbClr val="4471C4"/>
                </a:solidFill>
                <a:latin typeface="Calibri"/>
                <a:cs typeface="Calibri"/>
              </a:rPr>
              <a:t>Statement</a:t>
            </a:r>
            <a:endParaRPr sz="40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28396" y="6329273"/>
            <a:ext cx="296481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10" dirty="0">
                <a:latin typeface="Calibri"/>
                <a:cs typeface="Calibri"/>
              </a:rPr>
              <a:t>Prepared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by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spc="-65" dirty="0">
                <a:latin typeface="Calibri"/>
                <a:cs typeface="Calibri"/>
              </a:rPr>
              <a:t>Dr.</a:t>
            </a:r>
            <a:r>
              <a:rPr sz="2000" b="1" spc="-5" dirty="0">
                <a:latin typeface="Calibri"/>
                <a:cs typeface="Calibri"/>
              </a:rPr>
              <a:t> Emad</a:t>
            </a:r>
            <a:r>
              <a:rPr sz="2000" b="1" spc="-1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00" y="1946148"/>
            <a:ext cx="8923020" cy="3140964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2829814" y="752729"/>
          <a:ext cx="7709534" cy="533663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2268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27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455483">
                <a:tc gridSpan="2">
                  <a:txBody>
                    <a:bodyPr/>
                    <a:lstStyle/>
                    <a:p>
                      <a:pPr marL="1905" algn="ctr">
                        <a:lnSpc>
                          <a:spcPts val="2795"/>
                        </a:lnSpc>
                      </a:pPr>
                      <a:r>
                        <a:rPr sz="2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Business</a:t>
                      </a:r>
                      <a:r>
                        <a:rPr sz="2400" b="1" spc="-6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Name….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  <a:p>
                      <a:pPr marL="1416685" marR="1410335" algn="ctr">
                        <a:lnSpc>
                          <a:spcPct val="100000"/>
                        </a:lnSpc>
                      </a:pPr>
                      <a:r>
                        <a:rPr sz="2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Changes</a:t>
                      </a:r>
                      <a:r>
                        <a:rPr sz="2400" b="1" spc="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sz="24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b="1" spc="-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Owner’s</a:t>
                      </a:r>
                      <a:r>
                        <a:rPr sz="2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equity</a:t>
                      </a:r>
                      <a:r>
                        <a:rPr sz="2400" b="1" spc="-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statement </a:t>
                      </a:r>
                      <a:r>
                        <a:rPr sz="2400" b="1" spc="-58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2400" b="1" spc="-5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year</a:t>
                      </a:r>
                      <a:r>
                        <a:rPr sz="2400" b="1" spc="-5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ended</a:t>
                      </a:r>
                      <a:r>
                        <a:rPr sz="2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Dec </a:t>
                      </a:r>
                      <a:r>
                        <a:rPr sz="2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31.2024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5795">
                <a:tc>
                  <a:txBody>
                    <a:bodyPr/>
                    <a:lstStyle/>
                    <a:p>
                      <a:pPr marL="68580">
                        <a:lnSpc>
                          <a:spcPts val="2800"/>
                        </a:lnSpc>
                      </a:pPr>
                      <a:r>
                        <a:rPr sz="2400" dirty="0">
                          <a:latin typeface="Times New Roman"/>
                          <a:cs typeface="Times New Roman"/>
                        </a:rPr>
                        <a:t>Beginning</a:t>
                      </a:r>
                      <a:r>
                        <a:rPr sz="24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dirty="0">
                          <a:latin typeface="Times New Roman"/>
                          <a:cs typeface="Times New Roman"/>
                        </a:rPr>
                        <a:t>Capital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ts val="2740"/>
                        </a:lnSpc>
                      </a:pPr>
                      <a:r>
                        <a:rPr sz="2400" b="1" dirty="0">
                          <a:latin typeface="Calibri"/>
                          <a:cs typeface="Calibri"/>
                        </a:rPr>
                        <a:t>×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4031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2400" b="1" spc="-5" dirty="0">
                          <a:latin typeface="Times New Roman"/>
                          <a:cs typeface="Times New Roman"/>
                        </a:rPr>
                        <a:t>Add</a:t>
                      </a:r>
                      <a:r>
                        <a:rPr sz="2400" b="1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b="1" dirty="0">
                          <a:latin typeface="Times New Roman"/>
                          <a:cs typeface="Times New Roman"/>
                        </a:rPr>
                        <a:t>(+)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3937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2400" dirty="0">
                          <a:latin typeface="Times New Roman"/>
                          <a:cs typeface="Times New Roman"/>
                        </a:rPr>
                        <a:t>+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3937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9129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2400" dirty="0">
                          <a:latin typeface="Times New Roman"/>
                          <a:cs typeface="Times New Roman"/>
                        </a:rPr>
                        <a:t>Additional</a:t>
                      </a:r>
                      <a:r>
                        <a:rPr sz="24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spc="-5" dirty="0">
                          <a:latin typeface="Times New Roman"/>
                          <a:cs typeface="Times New Roman"/>
                        </a:rPr>
                        <a:t>Investment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4064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2400" b="1" dirty="0">
                          <a:latin typeface="Calibri"/>
                          <a:cs typeface="Calibri"/>
                        </a:rPr>
                        <a:t>×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3302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1603">
                <a:tc>
                  <a:txBody>
                    <a:bodyPr/>
                    <a:lstStyle/>
                    <a:p>
                      <a:pPr marL="68580">
                        <a:lnSpc>
                          <a:spcPts val="2620"/>
                        </a:lnSpc>
                      </a:pPr>
                      <a:r>
                        <a:rPr sz="2400" spc="-5" dirty="0">
                          <a:latin typeface="Times New Roman"/>
                          <a:cs typeface="Times New Roman"/>
                        </a:rPr>
                        <a:t>Net income</a:t>
                      </a:r>
                      <a:r>
                        <a:rPr sz="2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spc="-5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2400" b="1" spc="-5" dirty="0">
                          <a:solidFill>
                            <a:srgbClr val="006FC0"/>
                          </a:solidFill>
                          <a:latin typeface="Times New Roman"/>
                          <a:cs typeface="Times New Roman"/>
                        </a:rPr>
                        <a:t>Profit</a:t>
                      </a:r>
                      <a:r>
                        <a:rPr sz="2400" spc="-5" dirty="0">
                          <a:latin typeface="Times New Roman"/>
                          <a:cs typeface="Times New Roman"/>
                        </a:rPr>
                        <a:t>)</a:t>
                      </a:r>
                      <a:r>
                        <a:rPr sz="2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spc="-10" dirty="0">
                          <a:latin typeface="Times New Roman"/>
                          <a:cs typeface="Times New Roman"/>
                        </a:rPr>
                        <a:t>….</a:t>
                      </a:r>
                      <a:r>
                        <a:rPr sz="1800" b="1" spc="-10" dirty="0">
                          <a:latin typeface="Times New Roman"/>
                          <a:cs typeface="Times New Roman"/>
                        </a:rPr>
                        <a:t>from</a:t>
                      </a:r>
                      <a:r>
                        <a:rPr sz="1800" b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spc="-5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800" b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dirty="0">
                          <a:latin typeface="Times New Roman"/>
                          <a:cs typeface="Times New Roman"/>
                        </a:rPr>
                        <a:t>income</a:t>
                      </a:r>
                      <a:r>
                        <a:rPr sz="1800" b="1" spc="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dirty="0">
                          <a:latin typeface="Times New Roman"/>
                          <a:cs typeface="Times New Roman"/>
                        </a:rPr>
                        <a:t>statement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2560"/>
                        </a:lnSpc>
                      </a:pPr>
                      <a:r>
                        <a:rPr sz="2400" b="1" dirty="0">
                          <a:latin typeface="Calibri"/>
                          <a:cs typeface="Calibri"/>
                        </a:rPr>
                        <a:t>×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4941">
                <a:tc>
                  <a:txBody>
                    <a:bodyPr/>
                    <a:lstStyle/>
                    <a:p>
                      <a:pPr marL="68580">
                        <a:lnSpc>
                          <a:spcPts val="2805"/>
                        </a:lnSpc>
                      </a:pPr>
                      <a:r>
                        <a:rPr sz="2400" b="1" spc="-5" dirty="0">
                          <a:latin typeface="Times New Roman"/>
                          <a:cs typeface="Times New Roman"/>
                        </a:rPr>
                        <a:t>Less</a:t>
                      </a:r>
                      <a:r>
                        <a:rPr sz="2400" b="1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b="1" dirty="0">
                          <a:latin typeface="Times New Roman"/>
                          <a:cs typeface="Times New Roman"/>
                        </a:rPr>
                        <a:t>(-)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3200">
                        <a:latin typeface="Times New Roman"/>
                        <a:cs typeface="Times New Roman"/>
                      </a:endParaRPr>
                    </a:p>
                    <a:p>
                      <a:pPr marL="679450">
                        <a:lnSpc>
                          <a:spcPct val="100000"/>
                        </a:lnSpc>
                      </a:pPr>
                      <a:r>
                        <a:rPr sz="2400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2400" b="1" dirty="0">
                          <a:latin typeface="Calibri"/>
                          <a:cs typeface="Calibri"/>
                        </a:rPr>
                        <a:t>×</a:t>
                      </a:r>
                      <a:r>
                        <a:rPr sz="2400" b="1" dirty="0">
                          <a:latin typeface="Times New Roman"/>
                          <a:cs typeface="Times New Roman"/>
                        </a:rPr>
                        <a:t>)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63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59129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2400" spc="-5" dirty="0">
                          <a:latin typeface="Times New Roman"/>
                          <a:cs typeface="Times New Roman"/>
                        </a:rPr>
                        <a:t>Drawings</a:t>
                      </a:r>
                      <a:r>
                        <a:rPr sz="24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spc="-10" dirty="0">
                          <a:latin typeface="Times New Roman"/>
                          <a:cs typeface="Times New Roman"/>
                        </a:rPr>
                        <a:t>(Withdrawals)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4064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9101">
                <a:tc>
                  <a:txBody>
                    <a:bodyPr/>
                    <a:lstStyle/>
                    <a:p>
                      <a:pPr marL="68580">
                        <a:lnSpc>
                          <a:spcPts val="2620"/>
                        </a:lnSpc>
                      </a:pPr>
                      <a:r>
                        <a:rPr sz="2400" spc="-5" dirty="0">
                          <a:latin typeface="Times New Roman"/>
                          <a:cs typeface="Times New Roman"/>
                        </a:rPr>
                        <a:t>Net income </a:t>
                      </a:r>
                      <a:r>
                        <a:rPr sz="2400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24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Loss</a:t>
                      </a:r>
                      <a:r>
                        <a:rPr sz="2400" dirty="0">
                          <a:latin typeface="Times New Roman"/>
                          <a:cs typeface="Times New Roman"/>
                        </a:rPr>
                        <a:t>) ….</a:t>
                      </a:r>
                      <a:r>
                        <a:rPr sz="2400" spc="-1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spc="-10" dirty="0">
                          <a:latin typeface="Times New Roman"/>
                          <a:cs typeface="Times New Roman"/>
                        </a:rPr>
                        <a:t>from</a:t>
                      </a:r>
                      <a:r>
                        <a:rPr sz="1800" b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spc="-5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800" b="1" dirty="0">
                          <a:latin typeface="Times New Roman"/>
                          <a:cs typeface="Times New Roman"/>
                        </a:rPr>
                        <a:t> income</a:t>
                      </a:r>
                      <a:r>
                        <a:rPr sz="1800" b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dirty="0">
                          <a:latin typeface="Times New Roman"/>
                          <a:cs typeface="Times New Roman"/>
                        </a:rPr>
                        <a:t>statement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87426">
                <a:tc>
                  <a:txBody>
                    <a:bodyPr/>
                    <a:lstStyle/>
                    <a:p>
                      <a:pPr marL="68580">
                        <a:lnSpc>
                          <a:spcPts val="2825"/>
                        </a:lnSpc>
                      </a:pPr>
                      <a:r>
                        <a:rPr sz="2400" b="1" spc="-5" dirty="0">
                          <a:latin typeface="Times New Roman"/>
                          <a:cs typeface="Times New Roman"/>
                        </a:rPr>
                        <a:t>Ending</a:t>
                      </a:r>
                      <a:r>
                        <a:rPr sz="2400" b="1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b="1" spc="-5" dirty="0">
                          <a:latin typeface="Times New Roman"/>
                          <a:cs typeface="Times New Roman"/>
                        </a:rPr>
                        <a:t>Capital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DFDFD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ts val="2765"/>
                        </a:lnSpc>
                      </a:pPr>
                      <a:r>
                        <a:rPr sz="2400" b="1" dirty="0">
                          <a:latin typeface="Calibri"/>
                          <a:cs typeface="Calibri"/>
                        </a:rPr>
                        <a:t>××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DFDFD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3" name="object 3"/>
          <p:cNvSpPr/>
          <p:nvPr/>
        </p:nvSpPr>
        <p:spPr>
          <a:xfrm>
            <a:off x="5814186" y="3699002"/>
            <a:ext cx="2609215" cy="338455"/>
          </a:xfrm>
          <a:custGeom>
            <a:avLst/>
            <a:gdLst/>
            <a:ahLst/>
            <a:cxnLst/>
            <a:rect l="l" t="t" r="r" b="b"/>
            <a:pathLst>
              <a:path w="2609215" h="338454">
                <a:moveTo>
                  <a:pt x="2609088" y="0"/>
                </a:moveTo>
                <a:lnTo>
                  <a:pt x="0" y="0"/>
                </a:lnTo>
                <a:lnTo>
                  <a:pt x="0" y="338328"/>
                </a:lnTo>
                <a:lnTo>
                  <a:pt x="2609088" y="338328"/>
                </a:lnTo>
                <a:lnTo>
                  <a:pt x="2609088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707507" y="5154421"/>
            <a:ext cx="2609215" cy="338455"/>
          </a:xfrm>
          <a:custGeom>
            <a:avLst/>
            <a:gdLst/>
            <a:ahLst/>
            <a:cxnLst/>
            <a:rect l="l" t="t" r="r" b="b"/>
            <a:pathLst>
              <a:path w="2609215" h="338454">
                <a:moveTo>
                  <a:pt x="2609088" y="0"/>
                </a:moveTo>
                <a:lnTo>
                  <a:pt x="0" y="0"/>
                </a:lnTo>
                <a:lnTo>
                  <a:pt x="0" y="338327"/>
                </a:lnTo>
                <a:lnTo>
                  <a:pt x="2609088" y="338327"/>
                </a:lnTo>
                <a:lnTo>
                  <a:pt x="2609088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28396" y="6329273"/>
            <a:ext cx="296481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10" dirty="0">
                <a:latin typeface="Calibri"/>
                <a:cs typeface="Calibri"/>
              </a:rPr>
              <a:t>Prepared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by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spc="-65" dirty="0">
                <a:latin typeface="Calibri"/>
                <a:cs typeface="Calibri"/>
              </a:rPr>
              <a:t>Dr.</a:t>
            </a:r>
            <a:r>
              <a:rPr sz="2000" b="1" spc="-5" dirty="0">
                <a:latin typeface="Calibri"/>
                <a:cs typeface="Calibri"/>
              </a:rPr>
              <a:t> Emad</a:t>
            </a:r>
            <a:r>
              <a:rPr sz="2000" b="1" spc="-1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2704" y="1525524"/>
            <a:ext cx="8546592" cy="478536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34364" y="670052"/>
            <a:ext cx="993711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25" dirty="0">
                <a:solidFill>
                  <a:srgbClr val="4471C4"/>
                </a:solidFill>
                <a:latin typeface="Calibri"/>
                <a:cs typeface="Calibri"/>
              </a:rPr>
              <a:t>Statement</a:t>
            </a:r>
            <a:r>
              <a:rPr sz="4000" spc="5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4000" spc="-5" dirty="0">
                <a:solidFill>
                  <a:srgbClr val="4471C4"/>
                </a:solidFill>
                <a:latin typeface="Calibri"/>
                <a:cs typeface="Calibri"/>
              </a:rPr>
              <a:t>of</a:t>
            </a:r>
            <a:r>
              <a:rPr sz="400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4000" spc="-5" dirty="0">
                <a:solidFill>
                  <a:srgbClr val="4471C4"/>
                </a:solidFill>
                <a:latin typeface="Calibri"/>
                <a:cs typeface="Calibri"/>
              </a:rPr>
              <a:t>Financial</a:t>
            </a:r>
            <a:r>
              <a:rPr sz="4000" spc="2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4000" spc="-10" dirty="0">
                <a:solidFill>
                  <a:srgbClr val="4471C4"/>
                </a:solidFill>
                <a:latin typeface="Calibri"/>
                <a:cs typeface="Calibri"/>
              </a:rPr>
              <a:t>Position</a:t>
            </a:r>
            <a:r>
              <a:rPr sz="4000" spc="1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4000" spc="-5" dirty="0">
                <a:solidFill>
                  <a:srgbClr val="4471C4"/>
                </a:solidFill>
                <a:latin typeface="Calibri"/>
                <a:cs typeface="Calibri"/>
              </a:rPr>
              <a:t>(</a:t>
            </a:r>
            <a:r>
              <a:rPr sz="4000" spc="-5" dirty="0">
                <a:solidFill>
                  <a:srgbClr val="C00000"/>
                </a:solidFill>
                <a:latin typeface="Calibri"/>
                <a:cs typeface="Calibri"/>
              </a:rPr>
              <a:t>Balance</a:t>
            </a:r>
            <a:r>
              <a:rPr sz="400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4000" spc="-10" dirty="0">
                <a:solidFill>
                  <a:srgbClr val="C00000"/>
                </a:solidFill>
                <a:latin typeface="Calibri"/>
                <a:cs typeface="Calibri"/>
              </a:rPr>
              <a:t>sheet</a:t>
            </a:r>
            <a:r>
              <a:rPr sz="4000" spc="-10" dirty="0">
                <a:solidFill>
                  <a:srgbClr val="4471C4"/>
                </a:solidFill>
                <a:latin typeface="Calibri"/>
                <a:cs typeface="Calibri"/>
              </a:rPr>
              <a:t>)</a:t>
            </a:r>
            <a:endParaRPr sz="4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F1F1F1"/>
          </a:solid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3089973" y="0"/>
          <a:ext cx="6415403" cy="670753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1409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91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1531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69227">
                <a:tc gridSpan="3">
                  <a:txBody>
                    <a:bodyPr/>
                    <a:lstStyle/>
                    <a:p>
                      <a:pPr marL="217804" algn="ctr">
                        <a:lnSpc>
                          <a:spcPts val="1235"/>
                        </a:lnSpc>
                      </a:pPr>
                      <a:r>
                        <a:rPr sz="12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At</a:t>
                      </a:r>
                      <a:r>
                        <a:rPr sz="1200" b="1" spc="-2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the year</a:t>
                      </a: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ended</a:t>
                      </a:r>
                      <a:r>
                        <a:rPr sz="1200" b="1" spc="-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Dec</a:t>
                      </a:r>
                      <a:r>
                        <a:rPr sz="12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31.2024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4909">
                <a:tc>
                  <a:txBody>
                    <a:bodyPr/>
                    <a:lstStyle/>
                    <a:p>
                      <a:pPr marL="246379">
                        <a:lnSpc>
                          <a:spcPts val="1200"/>
                        </a:lnSpc>
                      </a:pPr>
                      <a:r>
                        <a:rPr sz="1100" b="1" dirty="0">
                          <a:latin typeface="Times New Roman"/>
                          <a:cs typeface="Times New Roman"/>
                        </a:rPr>
                        <a:t>Assets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marL="369570" marR="141605" algn="just">
                        <a:lnSpc>
                          <a:spcPct val="100000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xx  xx  xx  xx  xx  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73480">
                <a:tc rowSpan="2">
                  <a:txBody>
                    <a:bodyPr/>
                    <a:lstStyle/>
                    <a:p>
                      <a:pPr marL="246379">
                        <a:lnSpc>
                          <a:spcPts val="1285"/>
                        </a:lnSpc>
                      </a:pP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Current</a:t>
                      </a:r>
                      <a:r>
                        <a:rPr sz="1100" b="1" spc="-35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assets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246379">
                        <a:lnSpc>
                          <a:spcPct val="100000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Cash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246379" marR="3523615">
                        <a:lnSpc>
                          <a:spcPct val="100000"/>
                        </a:lnSpc>
                      </a:pPr>
                      <a:r>
                        <a:rPr sz="1100" b="1" dirty="0">
                          <a:latin typeface="Times New Roman"/>
                          <a:cs typeface="Times New Roman"/>
                        </a:rPr>
                        <a:t>Short-term</a:t>
                      </a:r>
                      <a:r>
                        <a:rPr sz="1100" b="1" spc="-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latin typeface="Times New Roman"/>
                          <a:cs typeface="Times New Roman"/>
                        </a:rPr>
                        <a:t>investment </a:t>
                      </a:r>
                      <a:r>
                        <a:rPr sz="1100" b="1" spc="-2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Account receivable </a:t>
                      </a:r>
                      <a:r>
                        <a:rPr sz="11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Notes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receivable </a:t>
                      </a:r>
                      <a:r>
                        <a:rPr sz="11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Inventories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246379">
                        <a:lnSpc>
                          <a:spcPct val="100000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Prepaid</a:t>
                      </a:r>
                      <a:r>
                        <a:rPr sz="11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expenses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942975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sz="1100" b="1" spc="-20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current</a:t>
                      </a:r>
                      <a:r>
                        <a:rPr sz="1100" b="1" spc="-20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assets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19050" algn="ctr">
                        <a:lnSpc>
                          <a:spcPct val="100000"/>
                        </a:lnSpc>
                        <a:spcBef>
                          <a:spcPts val="930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6563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F1F1F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5834">
                <a:tc>
                  <a:txBody>
                    <a:bodyPr/>
                    <a:lstStyle/>
                    <a:p>
                      <a:pPr marL="246379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sz="1100" b="1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Property,</a:t>
                      </a:r>
                      <a:r>
                        <a:rPr sz="1100" b="1" spc="-10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plant,</a:t>
                      </a:r>
                      <a:r>
                        <a:rPr sz="1100" b="1" spc="-5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100" b="1" spc="-10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equipment</a:t>
                      </a:r>
                      <a:r>
                        <a:rPr sz="1100" b="1" spc="-5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(Fixed</a:t>
                      </a:r>
                      <a:r>
                        <a:rPr sz="1100" b="1" spc="-10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Assets)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508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R="220345" algn="r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50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77823">
                <a:tc>
                  <a:txBody>
                    <a:bodyPr/>
                    <a:lstStyle/>
                    <a:p>
                      <a:pPr marL="246379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Land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246379" marR="2331085">
                        <a:lnSpc>
                          <a:spcPct val="100000"/>
                        </a:lnSpc>
                        <a:tabLst>
                          <a:tab pos="910590" algn="l"/>
                        </a:tabLst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Building	( - )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Accumulated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Depreciation </a:t>
                      </a:r>
                      <a:r>
                        <a:rPr sz="11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Equipment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( - ) </a:t>
                      </a:r>
                      <a:r>
                        <a:rPr sz="1200" spc="-5" dirty="0">
                          <a:latin typeface="Times New Roman"/>
                          <a:cs typeface="Times New Roman"/>
                        </a:rPr>
                        <a:t>Accumulated Depreciation </a:t>
                      </a:r>
                      <a:r>
                        <a:rPr sz="1200" spc="-28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Machinery</a:t>
                      </a:r>
                      <a:r>
                        <a:rPr sz="11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( - )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Accumulated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Depreciation </a:t>
                      </a:r>
                      <a:r>
                        <a:rPr sz="11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Furniture	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2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-</a:t>
                      </a:r>
                      <a:r>
                        <a:rPr sz="12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)</a:t>
                      </a:r>
                      <a:r>
                        <a:rPr sz="1200" spc="-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spc="-5" dirty="0">
                          <a:latin typeface="Times New Roman"/>
                          <a:cs typeface="Times New Roman"/>
                        </a:rPr>
                        <a:t>Accumulated Depreciation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508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369570" marR="141605" algn="just">
                        <a:lnSpc>
                          <a:spcPct val="102299"/>
                        </a:lnSpc>
                        <a:spcBef>
                          <a:spcPts val="10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xx  xx 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xx 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xx  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12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5834">
                <a:tc>
                  <a:txBody>
                    <a:bodyPr/>
                    <a:lstStyle/>
                    <a:p>
                      <a:pPr marL="246379">
                        <a:lnSpc>
                          <a:spcPts val="1295"/>
                        </a:lnSpc>
                      </a:pPr>
                      <a:r>
                        <a:rPr sz="1100" b="1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sz="1100" b="1" spc="-5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property,</a:t>
                      </a:r>
                      <a:r>
                        <a:rPr sz="1100" b="1" spc="-10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plant,</a:t>
                      </a:r>
                      <a:r>
                        <a:rPr sz="1100" b="1" spc="-5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100" b="1" spc="-15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equipment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223520" algn="r">
                        <a:lnSpc>
                          <a:spcPts val="1295"/>
                        </a:lnSpc>
                      </a:pPr>
                      <a:r>
                        <a:rPr sz="1100" b="1" spc="-15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72521">
                <a:tc>
                  <a:txBody>
                    <a:bodyPr/>
                    <a:lstStyle/>
                    <a:p>
                      <a:pPr marL="246379">
                        <a:lnSpc>
                          <a:spcPts val="1260"/>
                        </a:lnSpc>
                      </a:pP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Intangible</a:t>
                      </a:r>
                      <a:r>
                        <a:rPr sz="1100" b="1" spc="-30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assets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R="141605" algn="r">
                        <a:lnSpc>
                          <a:spcPts val="1260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67935">
                <a:tc>
                  <a:txBody>
                    <a:bodyPr/>
                    <a:lstStyle/>
                    <a:p>
                      <a:pPr marL="246379">
                        <a:lnSpc>
                          <a:spcPts val="1220"/>
                        </a:lnSpc>
                      </a:pPr>
                      <a:r>
                        <a:rPr sz="1100" spc="-5" dirty="0">
                          <a:latin typeface="Times New Roman"/>
                          <a:cs typeface="Times New Roman"/>
                        </a:rPr>
                        <a:t>Goodwill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R="141605" algn="r">
                        <a:lnSpc>
                          <a:spcPts val="1220"/>
                        </a:lnSpc>
                      </a:pPr>
                      <a:r>
                        <a:rPr sz="1100" spc="-5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67734">
                <a:tc>
                  <a:txBody>
                    <a:bodyPr/>
                    <a:lstStyle/>
                    <a:p>
                      <a:pPr marL="246379">
                        <a:lnSpc>
                          <a:spcPts val="1220"/>
                        </a:lnSpc>
                      </a:pPr>
                      <a:r>
                        <a:rPr sz="1100" spc="-5" dirty="0">
                          <a:latin typeface="Times New Roman"/>
                          <a:cs typeface="Times New Roman"/>
                        </a:rPr>
                        <a:t>Copyright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R="141605" algn="r">
                        <a:lnSpc>
                          <a:spcPts val="1220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62368">
                <a:tc>
                  <a:txBody>
                    <a:bodyPr/>
                    <a:lstStyle/>
                    <a:p>
                      <a:pPr marL="246379">
                        <a:lnSpc>
                          <a:spcPts val="1180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Trademark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R="125730" algn="r">
                        <a:lnSpc>
                          <a:spcPts val="1180"/>
                        </a:lnSpc>
                      </a:pPr>
                      <a:r>
                        <a:rPr sz="1100" spc="5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95707">
                <a:tc>
                  <a:txBody>
                    <a:bodyPr/>
                    <a:lstStyle/>
                    <a:p>
                      <a:pPr marL="942975">
                        <a:lnSpc>
                          <a:spcPts val="1295"/>
                        </a:lnSpc>
                      </a:pP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sz="1100" b="1" spc="-15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intangible</a:t>
                      </a:r>
                      <a:r>
                        <a:rPr sz="1100" b="1" spc="-15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assets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R="220345" algn="r">
                        <a:lnSpc>
                          <a:spcPts val="1295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67639">
                <a:tc>
                  <a:txBody>
                    <a:bodyPr/>
                    <a:lstStyle/>
                    <a:p>
                      <a:pPr marR="718820" algn="ctr">
                        <a:lnSpc>
                          <a:spcPts val="1220"/>
                        </a:lnSpc>
                      </a:pPr>
                      <a:r>
                        <a:rPr sz="11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sz="1100" b="1" spc="-3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assets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001F5F"/>
                    </a:solidFill>
                  </a:tcPr>
                </a:tc>
                <a:tc>
                  <a:txBody>
                    <a:bodyPr/>
                    <a:lstStyle/>
                    <a:p>
                      <a:pPr marR="19685" algn="ctr">
                        <a:lnSpc>
                          <a:spcPts val="1220"/>
                        </a:lnSpc>
                      </a:pPr>
                      <a:r>
                        <a:rPr sz="1100" b="1" spc="-1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001F5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001F5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67639">
                <a:tc>
                  <a:txBody>
                    <a:bodyPr/>
                    <a:lstStyle/>
                    <a:p>
                      <a:pPr marL="246379">
                        <a:lnSpc>
                          <a:spcPts val="1220"/>
                        </a:lnSpc>
                      </a:pPr>
                      <a:r>
                        <a:rPr sz="1100" b="1" dirty="0">
                          <a:latin typeface="Times New Roman"/>
                          <a:cs typeface="Times New Roman"/>
                        </a:rPr>
                        <a:t>Liabilities</a:t>
                      </a:r>
                      <a:r>
                        <a:rPr sz="1100" b="1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latin typeface="Times New Roman"/>
                          <a:cs typeface="Times New Roman"/>
                        </a:rPr>
                        <a:t>&amp;</a:t>
                      </a:r>
                      <a:r>
                        <a:rPr sz="1100" b="1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latin typeface="Times New Roman"/>
                          <a:cs typeface="Times New Roman"/>
                        </a:rPr>
                        <a:t>owner's</a:t>
                      </a:r>
                      <a:r>
                        <a:rPr sz="1100" b="1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latin typeface="Times New Roman"/>
                          <a:cs typeface="Times New Roman"/>
                        </a:rPr>
                        <a:t>equity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95833">
                <a:tc>
                  <a:txBody>
                    <a:bodyPr/>
                    <a:lstStyle/>
                    <a:p>
                      <a:pPr marR="815340" algn="ctr">
                        <a:lnSpc>
                          <a:spcPts val="1295"/>
                        </a:lnSpc>
                      </a:pPr>
                      <a:r>
                        <a:rPr sz="1100" b="1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Liabilities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 marL="247015" marR="231140" algn="just">
                        <a:lnSpc>
                          <a:spcPct val="100000"/>
                        </a:lnSpc>
                      </a:pPr>
                      <a:r>
                        <a:rPr sz="1100" spc="-5" dirty="0">
                          <a:latin typeface="Times New Roman"/>
                          <a:cs typeface="Times New Roman"/>
                        </a:rPr>
                        <a:t>xx </a:t>
                      </a:r>
                      <a:r>
                        <a:rPr sz="1100" spc="-2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xx </a:t>
                      </a:r>
                      <a:r>
                        <a:rPr sz="1100" spc="-2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5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R="220345" algn="r">
                        <a:lnSpc>
                          <a:spcPts val="1295"/>
                        </a:lnSpc>
                      </a:pPr>
                      <a:r>
                        <a:rPr sz="1100" spc="-5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86936">
                <a:tc>
                  <a:txBody>
                    <a:bodyPr/>
                    <a:lstStyle/>
                    <a:p>
                      <a:pPr marL="942975">
                        <a:lnSpc>
                          <a:spcPts val="1295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Current</a:t>
                      </a:r>
                      <a:r>
                        <a:rPr sz="11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liabilities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R="220345" algn="r">
                        <a:lnSpc>
                          <a:spcPts val="1295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511817">
                <a:tc rowSpan="2">
                  <a:txBody>
                    <a:bodyPr/>
                    <a:lstStyle/>
                    <a:p>
                      <a:pPr marL="246379" marR="3863340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Notes payable </a:t>
                      </a:r>
                      <a:r>
                        <a:rPr sz="11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Account payable </a:t>
                      </a:r>
                      <a:r>
                        <a:rPr sz="11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10" dirty="0">
                          <a:latin typeface="Times New Roman"/>
                          <a:cs typeface="Times New Roman"/>
                        </a:rPr>
                        <a:t>U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nearned </a:t>
                      </a:r>
                      <a:r>
                        <a:rPr sz="1100" spc="5" dirty="0"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1100" spc="-10" dirty="0">
                          <a:latin typeface="Times New Roman"/>
                          <a:cs typeface="Times New Roman"/>
                        </a:rPr>
                        <a:t>v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enue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942975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sz="1100" b="1" spc="-15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current</a:t>
                      </a:r>
                      <a:r>
                        <a:rPr sz="1100" b="1" spc="-20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liabilities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571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1905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87262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71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R="1778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100" spc="-5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R="17780" algn="ctr">
                        <a:lnSpc>
                          <a:spcPts val="1240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511415">
                <a:tc rowSpan="2">
                  <a:txBody>
                    <a:bodyPr/>
                    <a:lstStyle/>
                    <a:p>
                      <a:pPr marR="2099310" algn="ctr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Long</a:t>
                      </a:r>
                      <a:r>
                        <a:rPr sz="11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term</a:t>
                      </a:r>
                      <a:r>
                        <a:rPr sz="1100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liabilities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R="3625215" algn="ctr">
                        <a:lnSpc>
                          <a:spcPct val="100000"/>
                        </a:lnSpc>
                      </a:pPr>
                      <a:r>
                        <a:rPr sz="1100" spc="-5" dirty="0">
                          <a:latin typeface="Times New Roman"/>
                          <a:cs typeface="Times New Roman"/>
                        </a:rPr>
                        <a:t>Mortgage</a:t>
                      </a:r>
                      <a:r>
                        <a:rPr sz="11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payable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R="359664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Bank</a:t>
                      </a:r>
                      <a:r>
                        <a:rPr sz="11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loan</a:t>
                      </a:r>
                      <a:r>
                        <a:rPr sz="11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payable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R="3542665" algn="ctr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sz="1100" b="1" spc="-15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long-term</a:t>
                      </a:r>
                      <a:r>
                        <a:rPr sz="1100" b="1" spc="-20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liabilities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508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19050" algn="ctr">
                        <a:lnSpc>
                          <a:spcPct val="100000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95783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08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F1F1F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95795">
                <a:tc>
                  <a:txBody>
                    <a:bodyPr/>
                    <a:lstStyle/>
                    <a:p>
                      <a:pPr marR="514350" algn="ctr">
                        <a:lnSpc>
                          <a:spcPts val="1300"/>
                        </a:lnSpc>
                      </a:pPr>
                      <a:r>
                        <a:rPr sz="1100" b="1" dirty="0"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sz="1100" b="1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latin typeface="Times New Roman"/>
                          <a:cs typeface="Times New Roman"/>
                        </a:rPr>
                        <a:t>liabilities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R="223520" algn="r">
                        <a:lnSpc>
                          <a:spcPts val="1300"/>
                        </a:lnSpc>
                      </a:pPr>
                      <a:r>
                        <a:rPr sz="1100" b="1" spc="-15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363435">
                <a:tc>
                  <a:txBody>
                    <a:bodyPr/>
                    <a:lstStyle/>
                    <a:p>
                      <a:pPr marR="498475" algn="ctr">
                        <a:lnSpc>
                          <a:spcPts val="1300"/>
                        </a:lnSpc>
                      </a:pP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Owner's</a:t>
                      </a:r>
                      <a:r>
                        <a:rPr sz="1100" b="1" spc="-30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equity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R="1185545" algn="ctr">
                        <a:lnSpc>
                          <a:spcPct val="100000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Capital</a:t>
                      </a:r>
                      <a:r>
                        <a:rPr sz="1100" spc="2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…..</a:t>
                      </a:r>
                      <a:r>
                        <a:rPr sz="1100" b="1" dirty="0">
                          <a:latin typeface="Times New Roman"/>
                          <a:cs typeface="Times New Roman"/>
                        </a:rPr>
                        <a:t>From</a:t>
                      </a:r>
                      <a:r>
                        <a:rPr sz="1100" b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100" b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latin typeface="Times New Roman"/>
                          <a:cs typeface="Times New Roman"/>
                        </a:rPr>
                        <a:t>changes in owner’s</a:t>
                      </a:r>
                      <a:r>
                        <a:rPr sz="1100" b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latin typeface="Times New Roman"/>
                          <a:cs typeface="Times New Roman"/>
                        </a:rPr>
                        <a:t>equity statement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R="220345" algn="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38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65211">
                <a:tc>
                  <a:txBody>
                    <a:bodyPr/>
                    <a:lstStyle/>
                    <a:p>
                      <a:pPr marL="28575">
                        <a:lnSpc>
                          <a:spcPts val="1200"/>
                        </a:lnSpc>
                      </a:pPr>
                      <a:r>
                        <a:rPr sz="11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sz="11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liabilities</a:t>
                      </a:r>
                      <a:r>
                        <a:rPr sz="11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&amp;</a:t>
                      </a:r>
                      <a:r>
                        <a:rPr sz="11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owner's</a:t>
                      </a:r>
                      <a:r>
                        <a:rPr sz="1100" b="1" spc="-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equity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001F5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001F5F"/>
                    </a:solidFill>
                  </a:tcPr>
                </a:tc>
                <a:tc>
                  <a:txBody>
                    <a:bodyPr/>
                    <a:lstStyle/>
                    <a:p>
                      <a:pPr marL="134620">
                        <a:lnSpc>
                          <a:spcPts val="1200"/>
                        </a:lnSpc>
                      </a:pPr>
                      <a:r>
                        <a:rPr sz="1100" b="1" spc="-1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001F5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</a:tbl>
          </a:graphicData>
        </a:graphic>
      </p:graphicFrame>
      <p:sp>
        <p:nvSpPr>
          <p:cNvPr id="4" name="object 4"/>
          <p:cNvSpPr/>
          <p:nvPr/>
        </p:nvSpPr>
        <p:spPr>
          <a:xfrm>
            <a:off x="4037838" y="6331419"/>
            <a:ext cx="2767965" cy="155575"/>
          </a:xfrm>
          <a:custGeom>
            <a:avLst/>
            <a:gdLst/>
            <a:ahLst/>
            <a:cxnLst/>
            <a:rect l="l" t="t" r="r" b="b"/>
            <a:pathLst>
              <a:path w="2767965" h="155575">
                <a:moveTo>
                  <a:pt x="2767584" y="0"/>
                </a:moveTo>
                <a:lnTo>
                  <a:pt x="1680972" y="0"/>
                </a:lnTo>
                <a:lnTo>
                  <a:pt x="1633728" y="0"/>
                </a:lnTo>
                <a:lnTo>
                  <a:pt x="0" y="0"/>
                </a:lnTo>
                <a:lnTo>
                  <a:pt x="0" y="155448"/>
                </a:lnTo>
                <a:lnTo>
                  <a:pt x="1633728" y="155448"/>
                </a:lnTo>
                <a:lnTo>
                  <a:pt x="1680972" y="155448"/>
                </a:lnTo>
                <a:lnTo>
                  <a:pt x="2767584" y="155448"/>
                </a:lnTo>
                <a:lnTo>
                  <a:pt x="2767584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28396" y="6333845"/>
            <a:ext cx="237617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latin typeface="Calibri"/>
                <a:cs typeface="Calibri"/>
              </a:rPr>
              <a:t>Prepared</a:t>
            </a:r>
            <a:r>
              <a:rPr sz="1600" b="1" dirty="0">
                <a:latin typeface="Calibri"/>
                <a:cs typeface="Calibri"/>
              </a:rPr>
              <a:t> </a:t>
            </a:r>
            <a:r>
              <a:rPr sz="1600" b="1" spc="-15" dirty="0">
                <a:latin typeface="Calibri"/>
                <a:cs typeface="Calibri"/>
              </a:rPr>
              <a:t>by</a:t>
            </a:r>
            <a:r>
              <a:rPr sz="1600" b="1" spc="-5" dirty="0">
                <a:latin typeface="Calibri"/>
                <a:cs typeface="Calibri"/>
              </a:rPr>
              <a:t> </a:t>
            </a:r>
            <a:r>
              <a:rPr sz="1600" b="1" spc="-55" dirty="0">
                <a:latin typeface="Calibri"/>
                <a:cs typeface="Calibri"/>
              </a:rPr>
              <a:t>Dr.</a:t>
            </a:r>
            <a:r>
              <a:rPr sz="1600" b="1" spc="10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Emad</a:t>
            </a:r>
            <a:r>
              <a:rPr sz="1600" b="1" spc="-15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Zaher</a:t>
            </a:r>
            <a:endParaRPr sz="160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9352" y="0"/>
            <a:ext cx="2955036" cy="1069848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9729343" y="6298488"/>
            <a:ext cx="201104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10" dirty="0">
                <a:latin typeface="Calibri"/>
                <a:cs typeface="Calibri"/>
                <a:hlinkClick r:id="rId3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87908" y="973836"/>
            <a:ext cx="10279380" cy="5195570"/>
          </a:xfrm>
          <a:custGeom>
            <a:avLst/>
            <a:gdLst/>
            <a:ahLst/>
            <a:cxnLst/>
            <a:rect l="l" t="t" r="r" b="b"/>
            <a:pathLst>
              <a:path w="10279380" h="5195570">
                <a:moveTo>
                  <a:pt x="10279380" y="0"/>
                </a:moveTo>
                <a:lnTo>
                  <a:pt x="0" y="0"/>
                </a:lnTo>
                <a:lnTo>
                  <a:pt x="0" y="5195316"/>
                </a:lnTo>
                <a:lnTo>
                  <a:pt x="10279380" y="5195316"/>
                </a:lnTo>
                <a:lnTo>
                  <a:pt x="10279380" y="0"/>
                </a:lnTo>
                <a:close/>
              </a:path>
            </a:pathLst>
          </a:custGeom>
          <a:solidFill>
            <a:srgbClr val="FFF1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67257" y="994105"/>
            <a:ext cx="187388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u="heavy" spc="-5" dirty="0">
                <a:uFill>
                  <a:solidFill>
                    <a:srgbClr val="FF0000"/>
                  </a:solidFill>
                </a:uFill>
              </a:rPr>
              <a:t>Example</a:t>
            </a:r>
            <a:r>
              <a:rPr sz="2800" u="heavy" spc="-70" dirty="0">
                <a:uFill>
                  <a:solidFill>
                    <a:srgbClr val="FF0000"/>
                  </a:solidFill>
                </a:uFill>
              </a:rPr>
              <a:t> </a:t>
            </a:r>
            <a:r>
              <a:rPr sz="2800" u="heavy" dirty="0">
                <a:uFill>
                  <a:solidFill>
                    <a:srgbClr val="FF0000"/>
                  </a:solidFill>
                </a:uFill>
              </a:rPr>
              <a:t>(1)</a:t>
            </a:r>
            <a:endParaRPr sz="2800"/>
          </a:p>
        </p:txBody>
      </p:sp>
      <p:sp>
        <p:nvSpPr>
          <p:cNvPr id="4" name="object 4"/>
          <p:cNvSpPr txBox="1"/>
          <p:nvPr/>
        </p:nvSpPr>
        <p:spPr>
          <a:xfrm>
            <a:off x="867257" y="1433575"/>
            <a:ext cx="10121900" cy="1671955"/>
          </a:xfrm>
          <a:prstGeom prst="rect">
            <a:avLst/>
          </a:prstGeom>
        </p:spPr>
        <p:txBody>
          <a:bodyPr vert="horz" wrap="square" lIns="0" tIns="1955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540"/>
              </a:spcBef>
              <a:tabLst>
                <a:tab pos="2341245" algn="l"/>
              </a:tabLst>
            </a:pPr>
            <a:r>
              <a:rPr sz="2400" b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Mohamed </a:t>
            </a:r>
            <a:r>
              <a:rPr sz="2400" b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Emad	</a:t>
            </a:r>
            <a:r>
              <a:rPr sz="2400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has </a:t>
            </a:r>
            <a:r>
              <a:rPr sz="2400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400" u="heavy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following</a:t>
            </a:r>
            <a:r>
              <a:rPr sz="2400" u="heavy" spc="-13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Activities</a:t>
            </a:r>
            <a:r>
              <a:rPr sz="2400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during</a:t>
            </a:r>
            <a:r>
              <a:rPr sz="2400" u="heavy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400" u="heavy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year:</a:t>
            </a:r>
            <a:endParaRPr sz="2400">
              <a:latin typeface="Times New Roman"/>
              <a:cs typeface="Times New Roman"/>
            </a:endParaRPr>
          </a:p>
          <a:p>
            <a:pPr marL="12700" marR="5080" indent="68580">
              <a:lnSpc>
                <a:spcPct val="150000"/>
              </a:lnSpc>
              <a:tabLst>
                <a:tab pos="1161415" algn="l"/>
                <a:tab pos="1548765" algn="l"/>
                <a:tab pos="2365375" algn="l"/>
                <a:tab pos="2726690" algn="l"/>
                <a:tab pos="3554095" algn="l"/>
                <a:tab pos="3721735" algn="l"/>
                <a:tab pos="4313555" algn="l"/>
                <a:tab pos="4805680" algn="l"/>
                <a:tab pos="5531485" algn="l"/>
                <a:tab pos="5984240" algn="l"/>
                <a:tab pos="6473190" algn="l"/>
                <a:tab pos="6738620" algn="l"/>
                <a:tab pos="6885940" algn="l"/>
                <a:tab pos="7112000" algn="l"/>
                <a:tab pos="7701915" algn="l"/>
                <a:tab pos="8553450" algn="l"/>
                <a:tab pos="8919210" algn="l"/>
                <a:tab pos="10013950" algn="l"/>
              </a:tabLst>
            </a:pPr>
            <a:r>
              <a:rPr sz="2400" b="1" dirty="0">
                <a:latin typeface="Calibri"/>
                <a:cs typeface="Calibri"/>
              </a:rPr>
              <a:t>S</a:t>
            </a:r>
            <a:r>
              <a:rPr sz="2400" b="1" spc="5" dirty="0">
                <a:latin typeface="Calibri"/>
                <a:cs typeface="Calibri"/>
              </a:rPr>
              <a:t>e</a:t>
            </a:r>
            <a:r>
              <a:rPr sz="2400" b="1" spc="20" dirty="0">
                <a:latin typeface="Calibri"/>
                <a:cs typeface="Calibri"/>
              </a:rPr>
              <a:t>r</a:t>
            </a:r>
            <a:r>
              <a:rPr sz="2400" b="1" spc="-5" dirty="0">
                <a:latin typeface="Calibri"/>
                <a:cs typeface="Calibri"/>
              </a:rPr>
              <a:t>v</a:t>
            </a:r>
            <a:r>
              <a:rPr sz="2400" b="1" spc="-10" dirty="0">
                <a:latin typeface="Calibri"/>
                <a:cs typeface="Calibri"/>
              </a:rPr>
              <a:t>i</a:t>
            </a:r>
            <a:r>
              <a:rPr sz="2400" b="1" spc="-5" dirty="0">
                <a:latin typeface="Calibri"/>
                <a:cs typeface="Calibri"/>
              </a:rPr>
              <a:t>c</a:t>
            </a:r>
            <a:r>
              <a:rPr sz="2400" b="1" dirty="0">
                <a:latin typeface="Calibri"/>
                <a:cs typeface="Calibri"/>
              </a:rPr>
              <a:t>e	</a:t>
            </a:r>
            <a:r>
              <a:rPr sz="2400" b="1" spc="-30" dirty="0">
                <a:latin typeface="Calibri"/>
                <a:cs typeface="Calibri"/>
              </a:rPr>
              <a:t>r</a:t>
            </a:r>
            <a:r>
              <a:rPr sz="2400" b="1" spc="-10" dirty="0">
                <a:latin typeface="Calibri"/>
                <a:cs typeface="Calibri"/>
              </a:rPr>
              <a:t>e</a:t>
            </a:r>
            <a:r>
              <a:rPr sz="2400" b="1" spc="-35" dirty="0">
                <a:latin typeface="Calibri"/>
                <a:cs typeface="Calibri"/>
              </a:rPr>
              <a:t>v</a:t>
            </a:r>
            <a:r>
              <a:rPr sz="2400" b="1" spc="-5" dirty="0">
                <a:latin typeface="Calibri"/>
                <a:cs typeface="Calibri"/>
              </a:rPr>
              <a:t>enu</a:t>
            </a:r>
            <a:r>
              <a:rPr sz="2400" b="1" dirty="0">
                <a:latin typeface="Calibri"/>
                <a:cs typeface="Calibri"/>
              </a:rPr>
              <a:t>e	</a:t>
            </a:r>
            <a:r>
              <a:rPr sz="2400" b="1" spc="-5" dirty="0">
                <a:latin typeface="Calibri"/>
                <a:cs typeface="Calibri"/>
              </a:rPr>
              <a:t>$52800</a:t>
            </a:r>
            <a:r>
              <a:rPr sz="2400" b="1" dirty="0">
                <a:latin typeface="Calibri"/>
                <a:cs typeface="Calibri"/>
              </a:rPr>
              <a:t>-	</a:t>
            </a:r>
            <a:r>
              <a:rPr sz="2400" b="1" spc="-35" dirty="0">
                <a:latin typeface="Calibri"/>
                <a:cs typeface="Calibri"/>
              </a:rPr>
              <a:t>R</a:t>
            </a:r>
            <a:r>
              <a:rPr sz="2400" b="1" spc="-5" dirty="0">
                <a:latin typeface="Calibri"/>
                <a:cs typeface="Calibri"/>
              </a:rPr>
              <a:t>e</a:t>
            </a:r>
            <a:r>
              <a:rPr sz="2400" b="1" spc="-25" dirty="0">
                <a:latin typeface="Calibri"/>
                <a:cs typeface="Calibri"/>
              </a:rPr>
              <a:t>n</a:t>
            </a:r>
            <a:r>
              <a:rPr sz="2400" b="1" dirty="0">
                <a:latin typeface="Calibri"/>
                <a:cs typeface="Calibri"/>
              </a:rPr>
              <a:t>t	</a:t>
            </a:r>
            <a:r>
              <a:rPr sz="2400" b="1" spc="-35" dirty="0">
                <a:latin typeface="Calibri"/>
                <a:cs typeface="Calibri"/>
              </a:rPr>
              <a:t>e</a:t>
            </a:r>
            <a:r>
              <a:rPr sz="2400" b="1" spc="-5" dirty="0">
                <a:latin typeface="Calibri"/>
                <a:cs typeface="Calibri"/>
              </a:rPr>
              <a:t>xpens</a:t>
            </a:r>
            <a:r>
              <a:rPr sz="2400" b="1" dirty="0">
                <a:latin typeface="Calibri"/>
                <a:cs typeface="Calibri"/>
              </a:rPr>
              <a:t>e	</a:t>
            </a:r>
            <a:r>
              <a:rPr sz="2400" b="1" spc="-5" dirty="0">
                <a:latin typeface="Calibri"/>
                <a:cs typeface="Calibri"/>
              </a:rPr>
              <a:t>$480</a:t>
            </a:r>
            <a:r>
              <a:rPr sz="2400" b="1" dirty="0">
                <a:latin typeface="Calibri"/>
                <a:cs typeface="Calibri"/>
              </a:rPr>
              <a:t>0	-	</a:t>
            </a:r>
            <a:r>
              <a:rPr sz="2400" b="1" spc="-25" dirty="0">
                <a:latin typeface="Calibri"/>
                <a:cs typeface="Calibri"/>
              </a:rPr>
              <a:t>w</a:t>
            </a:r>
            <a:r>
              <a:rPr sz="2400" b="1" dirty="0">
                <a:latin typeface="Calibri"/>
                <a:cs typeface="Calibri"/>
              </a:rPr>
              <a:t>a</a:t>
            </a:r>
            <a:r>
              <a:rPr sz="2400" b="1" spc="-20" dirty="0">
                <a:latin typeface="Calibri"/>
                <a:cs typeface="Calibri"/>
              </a:rPr>
              <a:t>g</a:t>
            </a:r>
            <a:r>
              <a:rPr sz="2400" b="1" spc="-5" dirty="0">
                <a:latin typeface="Calibri"/>
                <a:cs typeface="Calibri"/>
              </a:rPr>
              <a:t>e</a:t>
            </a:r>
            <a:r>
              <a:rPr sz="2400" b="1" dirty="0">
                <a:latin typeface="Calibri"/>
                <a:cs typeface="Calibri"/>
              </a:rPr>
              <a:t>s	</a:t>
            </a:r>
            <a:r>
              <a:rPr sz="2400" b="1" spc="-35" dirty="0">
                <a:latin typeface="Calibri"/>
                <a:cs typeface="Calibri"/>
              </a:rPr>
              <a:t>e</a:t>
            </a:r>
            <a:r>
              <a:rPr sz="2400" b="1" spc="-5" dirty="0">
                <a:latin typeface="Calibri"/>
                <a:cs typeface="Calibri"/>
              </a:rPr>
              <a:t>xpens</a:t>
            </a:r>
            <a:r>
              <a:rPr sz="2400" b="1" dirty="0">
                <a:latin typeface="Calibri"/>
                <a:cs typeface="Calibri"/>
              </a:rPr>
              <a:t>e	</a:t>
            </a:r>
            <a:r>
              <a:rPr sz="2400" b="1" spc="-20" dirty="0">
                <a:latin typeface="Calibri"/>
                <a:cs typeface="Calibri"/>
              </a:rPr>
              <a:t>$</a:t>
            </a:r>
            <a:r>
              <a:rPr sz="2400" b="1" spc="-5" dirty="0">
                <a:latin typeface="Calibri"/>
                <a:cs typeface="Calibri"/>
              </a:rPr>
              <a:t>3308</a:t>
            </a:r>
            <a:r>
              <a:rPr sz="2400" b="1" dirty="0">
                <a:latin typeface="Calibri"/>
                <a:cs typeface="Calibri"/>
              </a:rPr>
              <a:t>0	-  ad</a:t>
            </a:r>
            <a:r>
              <a:rPr sz="2400" b="1" spc="-25" dirty="0">
                <a:latin typeface="Calibri"/>
                <a:cs typeface="Calibri"/>
              </a:rPr>
              <a:t>v</a:t>
            </a:r>
            <a:r>
              <a:rPr sz="2400" b="1" spc="-5" dirty="0">
                <a:latin typeface="Calibri"/>
                <a:cs typeface="Calibri"/>
              </a:rPr>
              <a:t>ertis</a:t>
            </a:r>
            <a:r>
              <a:rPr sz="2400" b="1" spc="-10" dirty="0">
                <a:latin typeface="Calibri"/>
                <a:cs typeface="Calibri"/>
              </a:rPr>
              <a:t>i</a:t>
            </a:r>
            <a:r>
              <a:rPr sz="2400" b="1" dirty="0">
                <a:latin typeface="Calibri"/>
                <a:cs typeface="Calibri"/>
              </a:rPr>
              <a:t>ng	</a:t>
            </a:r>
            <a:r>
              <a:rPr sz="2400" b="1" spc="-35" dirty="0">
                <a:latin typeface="Calibri"/>
                <a:cs typeface="Calibri"/>
              </a:rPr>
              <a:t>e</a:t>
            </a:r>
            <a:r>
              <a:rPr sz="2400" b="1" spc="-5" dirty="0">
                <a:latin typeface="Calibri"/>
                <a:cs typeface="Calibri"/>
              </a:rPr>
              <a:t>xpe</a:t>
            </a:r>
            <a:r>
              <a:rPr sz="2400" b="1" spc="-10" dirty="0">
                <a:latin typeface="Calibri"/>
                <a:cs typeface="Calibri"/>
              </a:rPr>
              <a:t>n</a:t>
            </a:r>
            <a:r>
              <a:rPr sz="2400" b="1" dirty="0">
                <a:latin typeface="Calibri"/>
                <a:cs typeface="Calibri"/>
              </a:rPr>
              <a:t>se	</a:t>
            </a:r>
            <a:r>
              <a:rPr sz="2400" b="1" spc="-10" dirty="0">
                <a:latin typeface="Calibri"/>
                <a:cs typeface="Calibri"/>
              </a:rPr>
              <a:t>$5400</a:t>
            </a:r>
            <a:r>
              <a:rPr sz="2400" b="1" dirty="0">
                <a:latin typeface="Calibri"/>
                <a:cs typeface="Calibri"/>
              </a:rPr>
              <a:t>-	u</a:t>
            </a:r>
            <a:r>
              <a:rPr sz="2400" b="1" spc="-15" dirty="0">
                <a:latin typeface="Calibri"/>
                <a:cs typeface="Calibri"/>
              </a:rPr>
              <a:t>t</a:t>
            </a:r>
            <a:r>
              <a:rPr sz="2400" b="1" dirty="0">
                <a:latin typeface="Calibri"/>
                <a:cs typeface="Calibri"/>
              </a:rPr>
              <a:t>iliti</a:t>
            </a:r>
            <a:r>
              <a:rPr sz="2400" b="1" spc="5" dirty="0">
                <a:latin typeface="Calibri"/>
                <a:cs typeface="Calibri"/>
              </a:rPr>
              <a:t>e</a:t>
            </a:r>
            <a:r>
              <a:rPr sz="2400" b="1" dirty="0">
                <a:latin typeface="Calibri"/>
                <a:cs typeface="Calibri"/>
              </a:rPr>
              <a:t>s	</a:t>
            </a:r>
            <a:r>
              <a:rPr sz="2400" b="1" spc="-35" dirty="0">
                <a:latin typeface="Calibri"/>
                <a:cs typeface="Calibri"/>
              </a:rPr>
              <a:t>e</a:t>
            </a:r>
            <a:r>
              <a:rPr sz="2400" b="1" spc="-5" dirty="0">
                <a:latin typeface="Calibri"/>
                <a:cs typeface="Calibri"/>
              </a:rPr>
              <a:t>xpe</a:t>
            </a:r>
            <a:r>
              <a:rPr sz="2400" b="1" spc="-10" dirty="0">
                <a:latin typeface="Calibri"/>
                <a:cs typeface="Calibri"/>
              </a:rPr>
              <a:t>n</a:t>
            </a:r>
            <a:r>
              <a:rPr sz="2400" b="1" dirty="0">
                <a:latin typeface="Calibri"/>
                <a:cs typeface="Calibri"/>
              </a:rPr>
              <a:t>se	</a:t>
            </a:r>
            <a:r>
              <a:rPr sz="2400" b="1" spc="-10" dirty="0">
                <a:latin typeface="Calibri"/>
                <a:cs typeface="Calibri"/>
              </a:rPr>
              <a:t>$360</a:t>
            </a:r>
            <a:r>
              <a:rPr sz="2400" b="1" dirty="0">
                <a:latin typeface="Calibri"/>
                <a:cs typeface="Calibri"/>
              </a:rPr>
              <a:t>0	-	</a:t>
            </a:r>
            <a:r>
              <a:rPr sz="2400" b="1" spc="-5" dirty="0">
                <a:latin typeface="Calibri"/>
                <a:cs typeface="Calibri"/>
              </a:rPr>
              <a:t>M</a:t>
            </a:r>
            <a:r>
              <a:rPr sz="2400" b="1" spc="-10" dirty="0">
                <a:latin typeface="Calibri"/>
                <a:cs typeface="Calibri"/>
              </a:rPr>
              <a:t>o</a:t>
            </a:r>
            <a:r>
              <a:rPr sz="2400" b="1" dirty="0">
                <a:latin typeface="Calibri"/>
                <a:cs typeface="Calibri"/>
              </a:rPr>
              <a:t>hamed	</a:t>
            </a:r>
            <a:r>
              <a:rPr sz="2400" b="1" spc="-5" dirty="0">
                <a:latin typeface="Calibri"/>
                <a:cs typeface="Calibri"/>
              </a:rPr>
              <a:t>wi</a:t>
            </a:r>
            <a:r>
              <a:rPr sz="2400" b="1" spc="-10" dirty="0">
                <a:latin typeface="Calibri"/>
                <a:cs typeface="Calibri"/>
              </a:rPr>
              <a:t>t</a:t>
            </a:r>
            <a:r>
              <a:rPr sz="2400" b="1" dirty="0">
                <a:latin typeface="Calibri"/>
                <a:cs typeface="Calibri"/>
              </a:rPr>
              <a:t>h</a:t>
            </a:r>
            <a:r>
              <a:rPr sz="2400" b="1" spc="-15" dirty="0">
                <a:latin typeface="Calibri"/>
                <a:cs typeface="Calibri"/>
              </a:rPr>
              <a:t>d</a:t>
            </a:r>
            <a:r>
              <a:rPr sz="2400" b="1" spc="-50" dirty="0">
                <a:latin typeface="Calibri"/>
                <a:cs typeface="Calibri"/>
              </a:rPr>
              <a:t>r</a:t>
            </a:r>
            <a:r>
              <a:rPr sz="2400" b="1" spc="-25" dirty="0">
                <a:latin typeface="Calibri"/>
                <a:cs typeface="Calibri"/>
              </a:rPr>
              <a:t>a</a:t>
            </a:r>
            <a:r>
              <a:rPr sz="2400" b="1" spc="-30" dirty="0">
                <a:latin typeface="Calibri"/>
                <a:cs typeface="Calibri"/>
              </a:rPr>
              <a:t>w</a:t>
            </a:r>
            <a:r>
              <a:rPr sz="2400" b="1" dirty="0">
                <a:latin typeface="Calibri"/>
                <a:cs typeface="Calibri"/>
              </a:rPr>
              <a:t>als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521443" y="3262629"/>
            <a:ext cx="14681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745490" algn="l"/>
              </a:tabLst>
            </a:pPr>
            <a:r>
              <a:rPr sz="2400" b="1" dirty="0">
                <a:latin typeface="Calibri"/>
                <a:cs typeface="Calibri"/>
              </a:rPr>
              <a:t>land	</a:t>
            </a:r>
            <a:r>
              <a:rPr sz="2400" b="1" spc="-5" dirty="0">
                <a:latin typeface="Calibri"/>
                <a:cs typeface="Calibri"/>
              </a:rPr>
              <a:t>400</a:t>
            </a:r>
            <a:r>
              <a:rPr sz="2400" b="1" spc="-10" dirty="0">
                <a:latin typeface="Calibri"/>
                <a:cs typeface="Calibri"/>
              </a:rPr>
              <a:t>0</a:t>
            </a:r>
            <a:r>
              <a:rPr sz="2400" b="1" dirty="0">
                <a:latin typeface="Calibri"/>
                <a:cs typeface="Calibri"/>
              </a:rPr>
              <a:t>-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67257" y="3079749"/>
            <a:ext cx="8498840" cy="29965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50000"/>
              </a:lnSpc>
              <a:spcBef>
                <a:spcPts val="100"/>
              </a:spcBef>
              <a:tabLst>
                <a:tab pos="1056005" algn="l"/>
                <a:tab pos="1836420" algn="l"/>
                <a:tab pos="2880995" algn="l"/>
                <a:tab pos="4214495" algn="l"/>
                <a:tab pos="5694680" algn="l"/>
                <a:tab pos="7776209" algn="l"/>
              </a:tabLst>
            </a:pPr>
            <a:r>
              <a:rPr sz="2400" b="1" spc="-5" dirty="0">
                <a:latin typeface="Calibri"/>
                <a:cs typeface="Calibri"/>
              </a:rPr>
              <a:t>$2800</a:t>
            </a:r>
            <a:r>
              <a:rPr sz="2400" b="1" dirty="0">
                <a:latin typeface="Calibri"/>
                <a:cs typeface="Calibri"/>
              </a:rPr>
              <a:t>-	</a:t>
            </a:r>
            <a:r>
              <a:rPr sz="2400" b="1" spc="-5" dirty="0">
                <a:latin typeface="Calibri"/>
                <a:cs typeface="Calibri"/>
              </a:rPr>
              <a:t>Ca</a:t>
            </a:r>
            <a:r>
              <a:rPr sz="2400" b="1" spc="15" dirty="0">
                <a:latin typeface="Calibri"/>
                <a:cs typeface="Calibri"/>
              </a:rPr>
              <a:t>s</a:t>
            </a:r>
            <a:r>
              <a:rPr sz="2400" b="1" dirty="0">
                <a:latin typeface="Calibri"/>
                <a:cs typeface="Calibri"/>
              </a:rPr>
              <a:t>h	</a:t>
            </a:r>
            <a:r>
              <a:rPr sz="2400" b="1" spc="-5" dirty="0">
                <a:latin typeface="Calibri"/>
                <a:cs typeface="Calibri"/>
              </a:rPr>
              <a:t>$6200</a:t>
            </a:r>
            <a:r>
              <a:rPr sz="2400" b="1" dirty="0">
                <a:latin typeface="Calibri"/>
                <a:cs typeface="Calibri"/>
              </a:rPr>
              <a:t>-	Ac</a:t>
            </a:r>
            <a:r>
              <a:rPr sz="2400" b="1" spc="-20" dirty="0">
                <a:latin typeface="Calibri"/>
                <a:cs typeface="Calibri"/>
              </a:rPr>
              <a:t>c</a:t>
            </a:r>
            <a:r>
              <a:rPr sz="2400" b="1" dirty="0">
                <a:latin typeface="Calibri"/>
                <a:cs typeface="Calibri"/>
              </a:rPr>
              <a:t>ou</a:t>
            </a:r>
            <a:r>
              <a:rPr sz="2400" b="1" spc="-30" dirty="0">
                <a:latin typeface="Calibri"/>
                <a:cs typeface="Calibri"/>
              </a:rPr>
              <a:t>n</a:t>
            </a:r>
            <a:r>
              <a:rPr sz="2400" b="1" dirty="0">
                <a:latin typeface="Calibri"/>
                <a:cs typeface="Calibri"/>
              </a:rPr>
              <a:t>ts	</a:t>
            </a:r>
            <a:r>
              <a:rPr sz="2400" b="1" spc="-30" dirty="0">
                <a:latin typeface="Calibri"/>
                <a:cs typeface="Calibri"/>
              </a:rPr>
              <a:t>r</a:t>
            </a:r>
            <a:r>
              <a:rPr sz="2400" b="1" spc="-5" dirty="0">
                <a:latin typeface="Calibri"/>
                <a:cs typeface="Calibri"/>
              </a:rPr>
              <a:t>e</a:t>
            </a:r>
            <a:r>
              <a:rPr sz="2400" b="1" spc="5" dirty="0">
                <a:latin typeface="Calibri"/>
                <a:cs typeface="Calibri"/>
              </a:rPr>
              <a:t>c</a:t>
            </a:r>
            <a:r>
              <a:rPr sz="2400" b="1" spc="-5" dirty="0">
                <a:latin typeface="Calibri"/>
                <a:cs typeface="Calibri"/>
              </a:rPr>
              <a:t>ei</a:t>
            </a:r>
            <a:r>
              <a:rPr sz="2400" b="1" spc="-30" dirty="0">
                <a:latin typeface="Calibri"/>
                <a:cs typeface="Calibri"/>
              </a:rPr>
              <a:t>v</a:t>
            </a:r>
            <a:r>
              <a:rPr sz="2400" b="1" dirty="0">
                <a:latin typeface="Calibri"/>
                <a:cs typeface="Calibri"/>
              </a:rPr>
              <a:t>able	</a:t>
            </a:r>
            <a:r>
              <a:rPr sz="2400" b="1" spc="-20" dirty="0">
                <a:latin typeface="Calibri"/>
                <a:cs typeface="Calibri"/>
              </a:rPr>
              <a:t>$</a:t>
            </a:r>
            <a:r>
              <a:rPr sz="2400" b="1" spc="-5" dirty="0">
                <a:latin typeface="Calibri"/>
                <a:cs typeface="Calibri"/>
              </a:rPr>
              <a:t>3000-</a:t>
            </a:r>
            <a:r>
              <a:rPr sz="2400" b="1" dirty="0">
                <a:latin typeface="Calibri"/>
                <a:cs typeface="Calibri"/>
              </a:rPr>
              <a:t>suppli</a:t>
            </a:r>
            <a:r>
              <a:rPr sz="2400" b="1" spc="5" dirty="0">
                <a:latin typeface="Calibri"/>
                <a:cs typeface="Calibri"/>
              </a:rPr>
              <a:t>e</a:t>
            </a:r>
            <a:r>
              <a:rPr sz="2400" b="1" dirty="0">
                <a:latin typeface="Calibri"/>
                <a:cs typeface="Calibri"/>
              </a:rPr>
              <a:t>s	</a:t>
            </a:r>
            <a:r>
              <a:rPr sz="2400" b="1" spc="-5" dirty="0">
                <a:latin typeface="Calibri"/>
                <a:cs typeface="Calibri"/>
              </a:rPr>
              <a:t>$400</a:t>
            </a:r>
            <a:r>
              <a:rPr sz="2400" b="1" dirty="0">
                <a:latin typeface="Calibri"/>
                <a:cs typeface="Calibri"/>
              </a:rPr>
              <a:t>-  </a:t>
            </a:r>
            <a:r>
              <a:rPr sz="2400" b="1" spc="-5" dirty="0">
                <a:latin typeface="Calibri"/>
                <a:cs typeface="Calibri"/>
              </a:rPr>
              <a:t>Accounts</a:t>
            </a:r>
            <a:r>
              <a:rPr sz="2400" b="1" spc="-20" dirty="0">
                <a:latin typeface="Calibri"/>
                <a:cs typeface="Calibri"/>
              </a:rPr>
              <a:t> </a:t>
            </a:r>
            <a:r>
              <a:rPr sz="2400" b="1" spc="-15" dirty="0">
                <a:latin typeface="Calibri"/>
                <a:cs typeface="Calibri"/>
              </a:rPr>
              <a:t>payable</a:t>
            </a:r>
            <a:r>
              <a:rPr sz="2400" b="1" spc="10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$1800</a:t>
            </a:r>
            <a:r>
              <a:rPr sz="2400" b="1" spc="-1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-</a:t>
            </a:r>
            <a:r>
              <a:rPr sz="2400" b="1" spc="-10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Mohamed</a:t>
            </a:r>
            <a:r>
              <a:rPr sz="2400" b="1" spc="-10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beginning</a:t>
            </a:r>
            <a:r>
              <a:rPr sz="2400" b="1" spc="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capital</a:t>
            </a:r>
            <a:r>
              <a:rPr sz="2400" b="1" spc="-5" dirty="0">
                <a:latin typeface="Calibri"/>
                <a:cs typeface="Calibri"/>
              </a:rPr>
              <a:t> $8680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00"/>
              </a:spcBef>
            </a:pPr>
            <a:r>
              <a:rPr sz="2800" b="1" u="heavy" spc="-1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Times New Roman"/>
                <a:cs typeface="Times New Roman"/>
              </a:rPr>
              <a:t>Required</a:t>
            </a:r>
            <a:endParaRPr sz="28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385"/>
              </a:spcBef>
              <a:buAutoNum type="arabicPeriod"/>
              <a:tabLst>
                <a:tab pos="355600" algn="l"/>
              </a:tabLst>
            </a:pPr>
            <a:r>
              <a:rPr sz="2400" b="1" spc="-15" dirty="0">
                <a:latin typeface="Calibri"/>
                <a:cs typeface="Calibri"/>
              </a:rPr>
              <a:t>Prepare </a:t>
            </a:r>
            <a:r>
              <a:rPr sz="2400" b="1" dirty="0">
                <a:latin typeface="Calibri"/>
                <a:cs typeface="Calibri"/>
              </a:rPr>
              <a:t>the</a:t>
            </a:r>
            <a:r>
              <a:rPr sz="2400" b="1" spc="-15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income</a:t>
            </a:r>
            <a:r>
              <a:rPr sz="2400" b="1" spc="-15" dirty="0">
                <a:latin typeface="Calibri"/>
                <a:cs typeface="Calibri"/>
              </a:rPr>
              <a:t> statement.</a:t>
            </a:r>
            <a:endParaRPr sz="24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spcBef>
                <a:spcPts val="434"/>
              </a:spcBef>
              <a:buAutoNum type="arabicPeriod"/>
              <a:tabLst>
                <a:tab pos="355600" algn="l"/>
              </a:tabLst>
            </a:pPr>
            <a:r>
              <a:rPr sz="2400" b="1" spc="-15" dirty="0">
                <a:latin typeface="Calibri"/>
                <a:cs typeface="Calibri"/>
              </a:rPr>
              <a:t>Prepare</a:t>
            </a:r>
            <a:r>
              <a:rPr sz="2400" b="1" spc="-1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the</a:t>
            </a:r>
            <a:r>
              <a:rPr sz="2400" b="1" spc="-5" dirty="0">
                <a:latin typeface="Calibri"/>
                <a:cs typeface="Calibri"/>
              </a:rPr>
              <a:t> </a:t>
            </a:r>
            <a:r>
              <a:rPr sz="2400" b="1" spc="-20" dirty="0">
                <a:latin typeface="Calibri"/>
                <a:cs typeface="Calibri"/>
              </a:rPr>
              <a:t>statement</a:t>
            </a:r>
            <a:r>
              <a:rPr sz="2400" b="1" spc="1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of</a:t>
            </a:r>
            <a:r>
              <a:rPr sz="2400" b="1" spc="-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owner's</a:t>
            </a:r>
            <a:r>
              <a:rPr sz="2400" b="1" spc="-5" dirty="0">
                <a:latin typeface="Calibri"/>
                <a:cs typeface="Calibri"/>
              </a:rPr>
              <a:t> </a:t>
            </a:r>
            <a:r>
              <a:rPr sz="2400" b="1" spc="-25" dirty="0">
                <a:latin typeface="Calibri"/>
                <a:cs typeface="Calibri"/>
              </a:rPr>
              <a:t>equity.</a:t>
            </a:r>
            <a:endParaRPr sz="24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spcBef>
                <a:spcPts val="430"/>
              </a:spcBef>
              <a:buAutoNum type="arabicPeriod"/>
              <a:tabLst>
                <a:tab pos="355600" algn="l"/>
              </a:tabLst>
            </a:pPr>
            <a:r>
              <a:rPr sz="2400" b="1" spc="-15" dirty="0">
                <a:latin typeface="Calibri"/>
                <a:cs typeface="Calibri"/>
              </a:rPr>
              <a:t>Prepare</a:t>
            </a:r>
            <a:r>
              <a:rPr sz="2400" b="1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the</a:t>
            </a:r>
            <a:r>
              <a:rPr sz="2400" b="1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balance</a:t>
            </a:r>
            <a:r>
              <a:rPr sz="2400" b="1" spc="5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sheet</a:t>
            </a:r>
            <a:r>
              <a:rPr sz="2400" b="1" spc="10" dirty="0">
                <a:latin typeface="Calibri"/>
                <a:cs typeface="Calibri"/>
              </a:rPr>
              <a:t> </a:t>
            </a:r>
            <a:r>
              <a:rPr sz="2400" b="1" spc="-15" dirty="0">
                <a:latin typeface="Calibri"/>
                <a:cs typeface="Calibri"/>
              </a:rPr>
              <a:t>for</a:t>
            </a:r>
            <a:r>
              <a:rPr sz="2400" b="1" spc="5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Mohamed</a:t>
            </a:r>
            <a:r>
              <a:rPr sz="2400" b="1" spc="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Emad</a:t>
            </a:r>
            <a:r>
              <a:rPr sz="2400" b="1" spc="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proprietorship.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28396" y="6330797"/>
            <a:ext cx="266827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latin typeface="Calibri"/>
                <a:cs typeface="Calibri"/>
              </a:rPr>
              <a:t>Prepared</a:t>
            </a:r>
            <a:r>
              <a:rPr sz="1800" b="1" spc="-40" dirty="0">
                <a:latin typeface="Calibri"/>
                <a:cs typeface="Calibri"/>
              </a:rPr>
              <a:t> </a:t>
            </a:r>
            <a:r>
              <a:rPr sz="1800" b="1" spc="-5" dirty="0">
                <a:latin typeface="Calibri"/>
                <a:cs typeface="Calibri"/>
              </a:rPr>
              <a:t>by</a:t>
            </a:r>
            <a:r>
              <a:rPr sz="1800" b="1" spc="-30" dirty="0">
                <a:latin typeface="Calibri"/>
                <a:cs typeface="Calibri"/>
              </a:rPr>
              <a:t> </a:t>
            </a:r>
            <a:r>
              <a:rPr sz="1800" b="1" spc="-55" dirty="0">
                <a:latin typeface="Calibri"/>
                <a:cs typeface="Calibri"/>
              </a:rPr>
              <a:t>Dr.</a:t>
            </a:r>
            <a:r>
              <a:rPr sz="1800" b="1" spc="-2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Emad</a:t>
            </a:r>
            <a:r>
              <a:rPr sz="1800" b="1" spc="-1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Zaher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287616" y="1089278"/>
          <a:ext cx="5412104" cy="257555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9344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76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55256">
                <a:tc gridSpan="2">
                  <a:txBody>
                    <a:bodyPr/>
                    <a:lstStyle/>
                    <a:p>
                      <a:pPr algn="ctr">
                        <a:lnSpc>
                          <a:spcPts val="1635"/>
                        </a:lnSpc>
                      </a:pPr>
                      <a:r>
                        <a:rPr sz="1400" b="1" spc="-5" dirty="0">
                          <a:solidFill>
                            <a:srgbClr val="FFFF00"/>
                          </a:solidFill>
                          <a:latin typeface="Times New Roman"/>
                          <a:cs typeface="Times New Roman"/>
                        </a:rPr>
                        <a:t>Mohamed</a:t>
                      </a:r>
                      <a:r>
                        <a:rPr sz="1400" b="1" spc="-80" dirty="0">
                          <a:solidFill>
                            <a:srgbClr val="FFFF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spc="-5" dirty="0">
                          <a:solidFill>
                            <a:srgbClr val="FFFF00"/>
                          </a:solidFill>
                          <a:latin typeface="Times New Roman"/>
                          <a:cs typeface="Times New Roman"/>
                        </a:rPr>
                        <a:t>Emad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1800"/>
                        </a:lnSpc>
                      </a:pPr>
                      <a:r>
                        <a:rPr sz="15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Single-Step</a:t>
                      </a:r>
                      <a:r>
                        <a:rPr sz="1500" b="1" spc="-7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500" b="1" spc="-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income</a:t>
                      </a:r>
                      <a:r>
                        <a:rPr sz="15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5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statement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1620"/>
                        </a:lnSpc>
                        <a:spcBef>
                          <a:spcPts val="5"/>
                        </a:spcBef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1400" b="1" spc="-5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400" b="1" spc="-2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year</a:t>
                      </a:r>
                      <a:r>
                        <a:rPr sz="1400" b="1" spc="-4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ended</a:t>
                      </a:r>
                      <a:r>
                        <a:rPr sz="1400" b="1" spc="-2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Dec.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31,</a:t>
                      </a:r>
                      <a:r>
                        <a:rPr sz="14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2022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001F5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9111">
                <a:tc>
                  <a:txBody>
                    <a:bodyPr/>
                    <a:lstStyle/>
                    <a:p>
                      <a:pPr marL="68580">
                        <a:lnSpc>
                          <a:spcPts val="1625"/>
                        </a:lnSpc>
                      </a:pPr>
                      <a:r>
                        <a:rPr sz="1400" b="1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Revenues</a:t>
                      </a:r>
                      <a:r>
                        <a:rPr sz="1400" b="1" spc="-35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: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3360">
                <a:tc>
                  <a:txBody>
                    <a:bodyPr/>
                    <a:lstStyle/>
                    <a:p>
                      <a:pPr marL="321310">
                        <a:lnSpc>
                          <a:spcPts val="1580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Service</a:t>
                      </a:r>
                      <a:r>
                        <a:rPr sz="14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Revenue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80"/>
                        </a:lnSpc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52800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3359">
                <a:tc>
                  <a:txBody>
                    <a:bodyPr/>
                    <a:lstStyle/>
                    <a:p>
                      <a:pPr marL="68580">
                        <a:lnSpc>
                          <a:spcPts val="1580"/>
                        </a:lnSpc>
                      </a:pPr>
                      <a:r>
                        <a:rPr sz="1400" b="1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Expenses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: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3550">
                <a:tc>
                  <a:txBody>
                    <a:bodyPr/>
                    <a:lstStyle/>
                    <a:p>
                      <a:pPr marL="286385">
                        <a:lnSpc>
                          <a:spcPts val="1580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Rent</a:t>
                      </a:r>
                      <a:r>
                        <a:rPr sz="14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expenses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580"/>
                        </a:lnSpc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(4800)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3550">
                <a:tc>
                  <a:txBody>
                    <a:bodyPr/>
                    <a:lstStyle/>
                    <a:p>
                      <a:pPr marL="286385">
                        <a:lnSpc>
                          <a:spcPts val="1580"/>
                        </a:lnSpc>
                      </a:pPr>
                      <a:r>
                        <a:rPr sz="1400" spc="-25" dirty="0">
                          <a:latin typeface="Times New Roman"/>
                          <a:cs typeface="Times New Roman"/>
                        </a:rPr>
                        <a:t>Wages</a:t>
                      </a:r>
                      <a:r>
                        <a:rPr sz="14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expenses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580"/>
                        </a:lnSpc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(33080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)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3360">
                <a:tc>
                  <a:txBody>
                    <a:bodyPr/>
                    <a:lstStyle/>
                    <a:p>
                      <a:pPr marL="286385">
                        <a:lnSpc>
                          <a:spcPts val="1580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Advertising</a:t>
                      </a:r>
                      <a:r>
                        <a:rPr sz="14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expense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580"/>
                        </a:lnSpc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(5400</a:t>
                      </a:r>
                      <a:r>
                        <a:rPr sz="1400" spc="5" dirty="0">
                          <a:latin typeface="Times New Roman"/>
                          <a:cs typeface="Times New Roman"/>
                        </a:rPr>
                        <a:t>)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07227">
                <a:tc>
                  <a:txBody>
                    <a:bodyPr/>
                    <a:lstStyle/>
                    <a:p>
                      <a:pPr marL="286385">
                        <a:lnSpc>
                          <a:spcPts val="1530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Utility</a:t>
                      </a:r>
                      <a:r>
                        <a:rPr sz="1400" spc="-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expense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530"/>
                        </a:lnSpc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(3600</a:t>
                      </a:r>
                      <a:r>
                        <a:rPr sz="1400" spc="5" dirty="0">
                          <a:latin typeface="Times New Roman"/>
                          <a:cs typeface="Times New Roman"/>
                        </a:rPr>
                        <a:t>)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13360">
                <a:tc>
                  <a:txBody>
                    <a:bodyPr/>
                    <a:lstStyle/>
                    <a:p>
                      <a:pPr marL="286385">
                        <a:lnSpc>
                          <a:spcPts val="1580"/>
                        </a:lnSpc>
                      </a:pPr>
                      <a:r>
                        <a:rPr sz="1400" b="1" spc="-25" dirty="0"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sz="1400" b="1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expenses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580"/>
                        </a:lnSpc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(46880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)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3423">
                <a:tc>
                  <a:txBody>
                    <a:bodyPr/>
                    <a:lstStyle/>
                    <a:p>
                      <a:pPr marL="68580">
                        <a:lnSpc>
                          <a:spcPts val="1580"/>
                        </a:lnSpc>
                      </a:pPr>
                      <a:r>
                        <a:rPr sz="1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Net</a:t>
                      </a:r>
                      <a:r>
                        <a:rPr sz="1400" b="1" spc="-3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income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001F5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580"/>
                        </a:lnSpc>
                      </a:pPr>
                      <a:r>
                        <a:rPr sz="14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5920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001F5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grpSp>
        <p:nvGrpSpPr>
          <p:cNvPr id="3" name="object 3"/>
          <p:cNvGrpSpPr/>
          <p:nvPr/>
        </p:nvGrpSpPr>
        <p:grpSpPr>
          <a:xfrm>
            <a:off x="257454" y="3949319"/>
            <a:ext cx="5488305" cy="2195830"/>
            <a:chOff x="257454" y="3949319"/>
            <a:chExt cx="5488305" cy="2195830"/>
          </a:xfrm>
        </p:grpSpPr>
        <p:sp>
          <p:nvSpPr>
            <p:cNvPr id="4" name="object 4"/>
            <p:cNvSpPr/>
            <p:nvPr/>
          </p:nvSpPr>
          <p:spPr>
            <a:xfrm>
              <a:off x="295554" y="3973194"/>
              <a:ext cx="5411470" cy="2133600"/>
            </a:xfrm>
            <a:custGeom>
              <a:avLst/>
              <a:gdLst/>
              <a:ahLst/>
              <a:cxnLst/>
              <a:rect l="l" t="t" r="r" b="b"/>
              <a:pathLst>
                <a:path w="5411470" h="2133600">
                  <a:moveTo>
                    <a:pt x="5411444" y="1920214"/>
                  </a:moveTo>
                  <a:lnTo>
                    <a:pt x="4375785" y="1920214"/>
                  </a:lnTo>
                  <a:lnTo>
                    <a:pt x="0" y="1920214"/>
                  </a:lnTo>
                  <a:lnTo>
                    <a:pt x="0" y="2133574"/>
                  </a:lnTo>
                  <a:lnTo>
                    <a:pt x="4375759" y="2133574"/>
                  </a:lnTo>
                  <a:lnTo>
                    <a:pt x="5411444" y="2133574"/>
                  </a:lnTo>
                  <a:lnTo>
                    <a:pt x="5411444" y="1920214"/>
                  </a:lnTo>
                  <a:close/>
                </a:path>
                <a:path w="5411470" h="2133600">
                  <a:moveTo>
                    <a:pt x="5411470" y="0"/>
                  </a:moveTo>
                  <a:lnTo>
                    <a:pt x="0" y="0"/>
                  </a:lnTo>
                  <a:lnTo>
                    <a:pt x="0" y="640080"/>
                  </a:lnTo>
                  <a:lnTo>
                    <a:pt x="5411470" y="640080"/>
                  </a:lnTo>
                  <a:lnTo>
                    <a:pt x="5411470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4671314" y="4598924"/>
              <a:ext cx="0" cy="1532255"/>
            </a:xfrm>
            <a:custGeom>
              <a:avLst/>
              <a:gdLst/>
              <a:ahLst/>
              <a:cxnLst/>
              <a:rect l="l" t="t" r="r" b="b"/>
              <a:pathLst>
                <a:path h="1532254">
                  <a:moveTo>
                    <a:pt x="0" y="0"/>
                  </a:moveTo>
                  <a:lnTo>
                    <a:pt x="0" y="1531658"/>
                  </a:lnTo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271741" y="4606131"/>
              <a:ext cx="5459730" cy="14604"/>
            </a:xfrm>
            <a:custGeom>
              <a:avLst/>
              <a:gdLst/>
              <a:ahLst/>
              <a:cxnLst/>
              <a:rect l="l" t="t" r="r" b="b"/>
              <a:pathLst>
                <a:path w="5459730" h="14604">
                  <a:moveTo>
                    <a:pt x="0" y="0"/>
                  </a:moveTo>
                  <a:lnTo>
                    <a:pt x="3340392" y="0"/>
                  </a:lnTo>
                </a:path>
                <a:path w="5459730" h="14604">
                  <a:moveTo>
                    <a:pt x="3924084" y="0"/>
                  </a:moveTo>
                  <a:lnTo>
                    <a:pt x="5459133" y="0"/>
                  </a:lnTo>
                </a:path>
                <a:path w="5459730" h="14604">
                  <a:moveTo>
                    <a:pt x="0" y="14287"/>
                  </a:moveTo>
                  <a:lnTo>
                    <a:pt x="5459133" y="14287"/>
                  </a:lnTo>
                </a:path>
              </a:pathLst>
            </a:custGeom>
            <a:ln w="1428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271741" y="5893409"/>
              <a:ext cx="5459730" cy="0"/>
            </a:xfrm>
            <a:custGeom>
              <a:avLst/>
              <a:gdLst/>
              <a:ahLst/>
              <a:cxnLst/>
              <a:rect l="l" t="t" r="r" b="b"/>
              <a:pathLst>
                <a:path w="5459730">
                  <a:moveTo>
                    <a:pt x="0" y="0"/>
                  </a:moveTo>
                  <a:lnTo>
                    <a:pt x="5459133" y="0"/>
                  </a:lnTo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271741" y="3949318"/>
              <a:ext cx="5459730" cy="2181860"/>
            </a:xfrm>
            <a:custGeom>
              <a:avLst/>
              <a:gdLst/>
              <a:ahLst/>
              <a:cxnLst/>
              <a:rect l="l" t="t" r="r" b="b"/>
              <a:pathLst>
                <a:path w="5459730" h="2181860">
                  <a:moveTo>
                    <a:pt x="4698276" y="2133638"/>
                  </a:moveTo>
                  <a:lnTo>
                    <a:pt x="1259776" y="2133638"/>
                  </a:lnTo>
                  <a:lnTo>
                    <a:pt x="1259776" y="2149513"/>
                  </a:lnTo>
                  <a:lnTo>
                    <a:pt x="4698276" y="2149513"/>
                  </a:lnTo>
                  <a:lnTo>
                    <a:pt x="4698276" y="2133638"/>
                  </a:lnTo>
                  <a:close/>
                </a:path>
                <a:path w="5459730" h="2181860">
                  <a:moveTo>
                    <a:pt x="5459133" y="0"/>
                  </a:moveTo>
                  <a:lnTo>
                    <a:pt x="5443258" y="0"/>
                  </a:lnTo>
                  <a:lnTo>
                    <a:pt x="5443258" y="15875"/>
                  </a:lnTo>
                  <a:lnTo>
                    <a:pt x="5443258" y="31750"/>
                  </a:lnTo>
                  <a:lnTo>
                    <a:pt x="5443258" y="47625"/>
                  </a:lnTo>
                  <a:lnTo>
                    <a:pt x="5443258" y="2165388"/>
                  </a:lnTo>
                  <a:lnTo>
                    <a:pt x="5427383" y="2165388"/>
                  </a:lnTo>
                  <a:lnTo>
                    <a:pt x="5427383" y="47625"/>
                  </a:lnTo>
                  <a:lnTo>
                    <a:pt x="5443258" y="47625"/>
                  </a:lnTo>
                  <a:lnTo>
                    <a:pt x="5443258" y="31750"/>
                  </a:lnTo>
                  <a:lnTo>
                    <a:pt x="5427383" y="31750"/>
                  </a:lnTo>
                  <a:lnTo>
                    <a:pt x="5427383" y="15875"/>
                  </a:lnTo>
                  <a:lnTo>
                    <a:pt x="5443258" y="15875"/>
                  </a:lnTo>
                  <a:lnTo>
                    <a:pt x="5443258" y="0"/>
                  </a:lnTo>
                  <a:lnTo>
                    <a:pt x="5427383" y="0"/>
                  </a:lnTo>
                  <a:lnTo>
                    <a:pt x="5411508" y="0"/>
                  </a:lnTo>
                  <a:lnTo>
                    <a:pt x="5411508" y="15875"/>
                  </a:lnTo>
                  <a:lnTo>
                    <a:pt x="5411508" y="31750"/>
                  </a:lnTo>
                  <a:lnTo>
                    <a:pt x="5411508" y="47625"/>
                  </a:lnTo>
                  <a:lnTo>
                    <a:pt x="5411508" y="2165388"/>
                  </a:lnTo>
                  <a:lnTo>
                    <a:pt x="47625" y="2165388"/>
                  </a:lnTo>
                  <a:lnTo>
                    <a:pt x="47625" y="2149513"/>
                  </a:lnTo>
                  <a:lnTo>
                    <a:pt x="92392" y="2149513"/>
                  </a:lnTo>
                  <a:lnTo>
                    <a:pt x="92392" y="2133638"/>
                  </a:lnTo>
                  <a:lnTo>
                    <a:pt x="47625" y="2133638"/>
                  </a:lnTo>
                  <a:lnTo>
                    <a:pt x="47625" y="47625"/>
                  </a:lnTo>
                  <a:lnTo>
                    <a:pt x="5411508" y="47625"/>
                  </a:lnTo>
                  <a:lnTo>
                    <a:pt x="5411508" y="31750"/>
                  </a:lnTo>
                  <a:lnTo>
                    <a:pt x="47625" y="31750"/>
                  </a:lnTo>
                  <a:lnTo>
                    <a:pt x="47625" y="15875"/>
                  </a:lnTo>
                  <a:lnTo>
                    <a:pt x="5411508" y="15875"/>
                  </a:lnTo>
                  <a:lnTo>
                    <a:pt x="5411508" y="0"/>
                  </a:lnTo>
                  <a:lnTo>
                    <a:pt x="47625" y="0"/>
                  </a:lnTo>
                  <a:lnTo>
                    <a:pt x="31750" y="0"/>
                  </a:lnTo>
                  <a:lnTo>
                    <a:pt x="31750" y="15875"/>
                  </a:lnTo>
                  <a:lnTo>
                    <a:pt x="31750" y="2165388"/>
                  </a:lnTo>
                  <a:lnTo>
                    <a:pt x="15875" y="2165388"/>
                  </a:lnTo>
                  <a:lnTo>
                    <a:pt x="15875" y="2149513"/>
                  </a:lnTo>
                  <a:lnTo>
                    <a:pt x="31750" y="2149513"/>
                  </a:lnTo>
                  <a:lnTo>
                    <a:pt x="31750" y="2133638"/>
                  </a:lnTo>
                  <a:lnTo>
                    <a:pt x="15875" y="2133638"/>
                  </a:lnTo>
                  <a:lnTo>
                    <a:pt x="15875" y="47625"/>
                  </a:lnTo>
                  <a:lnTo>
                    <a:pt x="31750" y="47625"/>
                  </a:lnTo>
                  <a:lnTo>
                    <a:pt x="31750" y="31750"/>
                  </a:lnTo>
                  <a:lnTo>
                    <a:pt x="15875" y="31750"/>
                  </a:lnTo>
                  <a:lnTo>
                    <a:pt x="15875" y="15875"/>
                  </a:lnTo>
                  <a:lnTo>
                    <a:pt x="31750" y="15875"/>
                  </a:lnTo>
                  <a:lnTo>
                    <a:pt x="31750" y="0"/>
                  </a:lnTo>
                  <a:lnTo>
                    <a:pt x="15875" y="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0" y="2181263"/>
                  </a:lnTo>
                  <a:lnTo>
                    <a:pt x="15875" y="2181263"/>
                  </a:lnTo>
                  <a:lnTo>
                    <a:pt x="5459133" y="2181263"/>
                  </a:lnTo>
                  <a:lnTo>
                    <a:pt x="5459133" y="2165388"/>
                  </a:lnTo>
                  <a:lnTo>
                    <a:pt x="5459133" y="47625"/>
                  </a:lnTo>
                  <a:lnTo>
                    <a:pt x="5459133" y="40652"/>
                  </a:lnTo>
                  <a:lnTo>
                    <a:pt x="5459133" y="31750"/>
                  </a:lnTo>
                  <a:lnTo>
                    <a:pt x="5459133" y="15875"/>
                  </a:lnTo>
                  <a:lnTo>
                    <a:pt x="545913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806193" y="4416679"/>
              <a:ext cx="1805939" cy="196850"/>
            </a:xfrm>
            <a:custGeom>
              <a:avLst/>
              <a:gdLst/>
              <a:ahLst/>
              <a:cxnLst/>
              <a:rect l="l" t="t" r="r" b="b"/>
              <a:pathLst>
                <a:path w="1805939" h="196850">
                  <a:moveTo>
                    <a:pt x="1805939" y="0"/>
                  </a:moveTo>
                  <a:lnTo>
                    <a:pt x="0" y="0"/>
                  </a:lnTo>
                  <a:lnTo>
                    <a:pt x="0" y="196596"/>
                  </a:lnTo>
                  <a:lnTo>
                    <a:pt x="1805939" y="196596"/>
                  </a:lnTo>
                  <a:lnTo>
                    <a:pt x="1805939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1793494" y="3955160"/>
            <a:ext cx="2414270" cy="6667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30504" marR="222250" algn="ctr">
              <a:lnSpc>
                <a:spcPct val="100000"/>
              </a:lnSpc>
              <a:spcBef>
                <a:spcPts val="100"/>
              </a:spcBef>
            </a:pPr>
            <a:r>
              <a:rPr sz="1400" b="1" spc="-5" dirty="0">
                <a:solidFill>
                  <a:srgbClr val="FFFF00"/>
                </a:solidFill>
                <a:latin typeface="Times New Roman"/>
                <a:cs typeface="Times New Roman"/>
              </a:rPr>
              <a:t>Mohamed</a:t>
            </a:r>
            <a:r>
              <a:rPr sz="1400" b="1" spc="340" dirty="0">
                <a:solidFill>
                  <a:srgbClr val="FFFF00"/>
                </a:solidFill>
                <a:latin typeface="Times New Roman"/>
                <a:cs typeface="Times New Roman"/>
              </a:rPr>
              <a:t> </a:t>
            </a:r>
            <a:r>
              <a:rPr sz="1400" b="1" spc="-5" dirty="0">
                <a:solidFill>
                  <a:srgbClr val="FFFF00"/>
                </a:solidFill>
                <a:latin typeface="Times New Roman"/>
                <a:cs typeface="Times New Roman"/>
              </a:rPr>
              <a:t>Emad </a:t>
            </a:r>
            <a:r>
              <a:rPr sz="1400" b="1" dirty="0">
                <a:solidFill>
                  <a:srgbClr val="FFFF00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Owner’s</a:t>
            </a:r>
            <a:r>
              <a:rPr sz="1400" b="1" spc="-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equity</a:t>
            </a:r>
            <a:r>
              <a:rPr sz="1400" b="1" spc="-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statement</a:t>
            </a:r>
            <a:endParaRPr sz="14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For</a:t>
            </a:r>
            <a:r>
              <a:rPr sz="1400" b="1" spc="-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the</a:t>
            </a:r>
            <a:r>
              <a:rPr sz="14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year</a:t>
            </a:r>
            <a:r>
              <a:rPr sz="1400" b="1" spc="-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ended</a:t>
            </a:r>
            <a:r>
              <a:rPr sz="14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Dec</a:t>
            </a:r>
            <a:r>
              <a:rPr sz="1400" b="1" spc="-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31.2022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997577" y="4595621"/>
            <a:ext cx="385445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400" b="1" spc="5" dirty="0">
                <a:latin typeface="Times New Roman"/>
                <a:cs typeface="Times New Roman"/>
              </a:rPr>
              <a:t>8680</a:t>
            </a:r>
            <a:endParaRPr sz="14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1400" dirty="0">
                <a:latin typeface="Times New Roman"/>
                <a:cs typeface="Times New Roman"/>
              </a:rPr>
              <a:t>+</a:t>
            </a:r>
            <a:endParaRPr sz="14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1400" b="1" dirty="0">
                <a:latin typeface="Times New Roman"/>
                <a:cs typeface="Times New Roman"/>
              </a:rPr>
              <a:t>0</a:t>
            </a:r>
            <a:endParaRPr sz="14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1400" b="1" spc="5" dirty="0">
                <a:latin typeface="Times New Roman"/>
                <a:cs typeface="Times New Roman"/>
              </a:rPr>
              <a:t>5920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51536" y="4595621"/>
            <a:ext cx="1786889" cy="13061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latin typeface="Times New Roman"/>
                <a:cs typeface="Times New Roman"/>
              </a:rPr>
              <a:t>Beginning</a:t>
            </a:r>
            <a:r>
              <a:rPr sz="1400" spc="-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Capital</a:t>
            </a:r>
            <a:endParaRPr sz="1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400" b="1" spc="-5" dirty="0">
                <a:latin typeface="Times New Roman"/>
                <a:cs typeface="Times New Roman"/>
              </a:rPr>
              <a:t>Add</a:t>
            </a:r>
            <a:r>
              <a:rPr sz="1400" b="1" spc="-45" dirty="0">
                <a:latin typeface="Times New Roman"/>
                <a:cs typeface="Times New Roman"/>
              </a:rPr>
              <a:t> </a:t>
            </a:r>
            <a:r>
              <a:rPr sz="1400" b="1" dirty="0">
                <a:latin typeface="Times New Roman"/>
                <a:cs typeface="Times New Roman"/>
              </a:rPr>
              <a:t>(+)</a:t>
            </a:r>
            <a:endParaRPr sz="1400">
              <a:latin typeface="Times New Roman"/>
              <a:cs typeface="Times New Roman"/>
            </a:endParaRPr>
          </a:p>
          <a:p>
            <a:pPr marL="12700" marR="162560">
              <a:lnSpc>
                <a:spcPct val="100000"/>
              </a:lnSpc>
            </a:pPr>
            <a:r>
              <a:rPr sz="1400" dirty="0">
                <a:latin typeface="Times New Roman"/>
                <a:cs typeface="Times New Roman"/>
              </a:rPr>
              <a:t>Additional</a:t>
            </a:r>
            <a:r>
              <a:rPr sz="1400" spc="-7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Investment </a:t>
            </a:r>
            <a:r>
              <a:rPr sz="1400" spc="-335" dirty="0">
                <a:latin typeface="Times New Roman"/>
                <a:cs typeface="Times New Roman"/>
              </a:rPr>
              <a:t> </a:t>
            </a:r>
            <a:r>
              <a:rPr sz="1400" spc="-5" dirty="0">
                <a:latin typeface="Times New Roman"/>
                <a:cs typeface="Times New Roman"/>
              </a:rPr>
              <a:t>Net income (</a:t>
            </a:r>
            <a:r>
              <a:rPr sz="1400" b="1" spc="-5" dirty="0">
                <a:latin typeface="Times New Roman"/>
                <a:cs typeface="Times New Roman"/>
              </a:rPr>
              <a:t>Profit</a:t>
            </a:r>
            <a:r>
              <a:rPr sz="1400" spc="-5" dirty="0">
                <a:latin typeface="Times New Roman"/>
                <a:cs typeface="Times New Roman"/>
              </a:rPr>
              <a:t>) </a:t>
            </a:r>
            <a:r>
              <a:rPr sz="1400" dirty="0">
                <a:latin typeface="Times New Roman"/>
                <a:cs typeface="Times New Roman"/>
              </a:rPr>
              <a:t> </a:t>
            </a:r>
            <a:r>
              <a:rPr sz="1400" b="1" dirty="0">
                <a:latin typeface="Times New Roman"/>
                <a:cs typeface="Times New Roman"/>
              </a:rPr>
              <a:t>Less (-)</a:t>
            </a:r>
            <a:endParaRPr sz="1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latin typeface="Times New Roman"/>
                <a:cs typeface="Times New Roman"/>
              </a:rPr>
              <a:t>Drawings</a:t>
            </a:r>
            <a:r>
              <a:rPr sz="1400" spc="-65" dirty="0">
                <a:latin typeface="Times New Roman"/>
                <a:cs typeface="Times New Roman"/>
              </a:rPr>
              <a:t> </a:t>
            </a:r>
            <a:r>
              <a:rPr sz="1400" spc="-5" dirty="0">
                <a:latin typeface="Times New Roman"/>
                <a:cs typeface="Times New Roman"/>
              </a:rPr>
              <a:t>(Withdrawals)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938140" y="5662371"/>
            <a:ext cx="50419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latin typeface="Times New Roman"/>
                <a:cs typeface="Times New Roman"/>
              </a:rPr>
              <a:t>(</a:t>
            </a:r>
            <a:r>
              <a:rPr sz="1400" b="1" spc="5" dirty="0">
                <a:latin typeface="Times New Roman"/>
                <a:cs typeface="Times New Roman"/>
              </a:rPr>
              <a:t>2800</a:t>
            </a:r>
            <a:r>
              <a:rPr sz="1400" b="1" dirty="0">
                <a:latin typeface="Times New Roman"/>
                <a:cs typeface="Times New Roman"/>
              </a:rPr>
              <a:t>)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51536" y="5875426"/>
            <a:ext cx="1191895" cy="24002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Ending</a:t>
            </a:r>
            <a:r>
              <a:rPr sz="1400" b="1" spc="-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Capital</a:t>
            </a:r>
            <a:endParaRPr sz="1400">
              <a:latin typeface="Times New Roman"/>
              <a:cs typeface="Times New Roman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6057963" y="719073"/>
            <a:ext cx="4749800" cy="5112385"/>
            <a:chOff x="6057963" y="719073"/>
            <a:chExt cx="4749800" cy="5112385"/>
          </a:xfrm>
        </p:grpSpPr>
        <p:sp>
          <p:nvSpPr>
            <p:cNvPr id="16" name="object 16"/>
            <p:cNvSpPr/>
            <p:nvPr/>
          </p:nvSpPr>
          <p:spPr>
            <a:xfrm>
              <a:off x="6096000" y="742771"/>
              <a:ext cx="4673600" cy="942340"/>
            </a:xfrm>
            <a:custGeom>
              <a:avLst/>
              <a:gdLst/>
              <a:ahLst/>
              <a:cxnLst/>
              <a:rect l="l" t="t" r="r" b="b"/>
              <a:pathLst>
                <a:path w="4673600" h="942339">
                  <a:moveTo>
                    <a:pt x="4673600" y="0"/>
                  </a:moveTo>
                  <a:lnTo>
                    <a:pt x="0" y="0"/>
                  </a:lnTo>
                  <a:lnTo>
                    <a:pt x="0" y="910259"/>
                  </a:lnTo>
                  <a:lnTo>
                    <a:pt x="0" y="942263"/>
                  </a:lnTo>
                  <a:lnTo>
                    <a:pt x="4673600" y="942263"/>
                  </a:lnTo>
                  <a:lnTo>
                    <a:pt x="4673600" y="910259"/>
                  </a:lnTo>
                  <a:lnTo>
                    <a:pt x="4673600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6096000" y="3539273"/>
              <a:ext cx="4673600" cy="2254250"/>
            </a:xfrm>
            <a:custGeom>
              <a:avLst/>
              <a:gdLst/>
              <a:ahLst/>
              <a:cxnLst/>
              <a:rect l="l" t="t" r="r" b="b"/>
              <a:pathLst>
                <a:path w="4673600" h="2254250">
                  <a:moveTo>
                    <a:pt x="4673600" y="2044268"/>
                  </a:moveTo>
                  <a:lnTo>
                    <a:pt x="3997325" y="2044268"/>
                  </a:lnTo>
                  <a:lnTo>
                    <a:pt x="3013075" y="2044268"/>
                  </a:lnTo>
                  <a:lnTo>
                    <a:pt x="0" y="2044268"/>
                  </a:lnTo>
                  <a:lnTo>
                    <a:pt x="0" y="2187524"/>
                  </a:lnTo>
                  <a:lnTo>
                    <a:pt x="0" y="2254034"/>
                  </a:lnTo>
                  <a:lnTo>
                    <a:pt x="3013075" y="2254034"/>
                  </a:lnTo>
                  <a:lnTo>
                    <a:pt x="3997325" y="2254034"/>
                  </a:lnTo>
                  <a:lnTo>
                    <a:pt x="4673600" y="2254034"/>
                  </a:lnTo>
                  <a:lnTo>
                    <a:pt x="4673600" y="2044268"/>
                  </a:lnTo>
                  <a:close/>
                </a:path>
                <a:path w="4673600" h="2254250">
                  <a:moveTo>
                    <a:pt x="4673600" y="0"/>
                  </a:moveTo>
                  <a:lnTo>
                    <a:pt x="3997325" y="0"/>
                  </a:lnTo>
                  <a:lnTo>
                    <a:pt x="3013075" y="0"/>
                  </a:lnTo>
                  <a:lnTo>
                    <a:pt x="0" y="0"/>
                  </a:lnTo>
                  <a:lnTo>
                    <a:pt x="0" y="209765"/>
                  </a:lnTo>
                  <a:lnTo>
                    <a:pt x="3013075" y="209765"/>
                  </a:lnTo>
                  <a:lnTo>
                    <a:pt x="3997325" y="209765"/>
                  </a:lnTo>
                  <a:lnTo>
                    <a:pt x="4673600" y="209765"/>
                  </a:lnTo>
                  <a:lnTo>
                    <a:pt x="4673600" y="0"/>
                  </a:lnTo>
                  <a:close/>
                </a:path>
              </a:pathLst>
            </a:custGeom>
            <a:solidFill>
              <a:srgbClr val="001F5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6072251" y="1670812"/>
              <a:ext cx="4721225" cy="4146550"/>
            </a:xfrm>
            <a:custGeom>
              <a:avLst/>
              <a:gdLst/>
              <a:ahLst/>
              <a:cxnLst/>
              <a:rect l="l" t="t" r="r" b="b"/>
              <a:pathLst>
                <a:path w="4721225" h="4146550">
                  <a:moveTo>
                    <a:pt x="3036824" y="0"/>
                  </a:moveTo>
                  <a:lnTo>
                    <a:pt x="3036824" y="4146308"/>
                  </a:lnTo>
                </a:path>
                <a:path w="4721225" h="4146550">
                  <a:moveTo>
                    <a:pt x="4021074" y="0"/>
                  </a:moveTo>
                  <a:lnTo>
                    <a:pt x="4021074" y="4146308"/>
                  </a:lnTo>
                </a:path>
                <a:path w="4721225" h="4146550">
                  <a:moveTo>
                    <a:pt x="0" y="14224"/>
                  </a:moveTo>
                  <a:lnTo>
                    <a:pt x="4721098" y="14224"/>
                  </a:lnTo>
                </a:path>
                <a:path w="4721225" h="4146550">
                  <a:moveTo>
                    <a:pt x="3022600" y="3912743"/>
                  </a:moveTo>
                  <a:lnTo>
                    <a:pt x="4145026" y="3912743"/>
                  </a:lnTo>
                </a:path>
                <a:path w="4721225" h="4146550">
                  <a:moveTo>
                    <a:pt x="4571746" y="3912743"/>
                  </a:moveTo>
                  <a:lnTo>
                    <a:pt x="4721098" y="3912743"/>
                  </a:lnTo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6072124" y="719073"/>
              <a:ext cx="4721225" cy="5098415"/>
            </a:xfrm>
            <a:custGeom>
              <a:avLst/>
              <a:gdLst/>
              <a:ahLst/>
              <a:cxnLst/>
              <a:rect l="l" t="t" r="r" b="b"/>
              <a:pathLst>
                <a:path w="4721225" h="5098415">
                  <a:moveTo>
                    <a:pt x="4721225" y="0"/>
                  </a:moveTo>
                  <a:lnTo>
                    <a:pt x="4705350" y="0"/>
                  </a:lnTo>
                  <a:lnTo>
                    <a:pt x="4705350" y="15875"/>
                  </a:lnTo>
                  <a:lnTo>
                    <a:pt x="4705350" y="31750"/>
                  </a:lnTo>
                  <a:lnTo>
                    <a:pt x="4705350" y="47625"/>
                  </a:lnTo>
                  <a:lnTo>
                    <a:pt x="4705350" y="5050421"/>
                  </a:lnTo>
                  <a:lnTo>
                    <a:pt x="4705350" y="5066296"/>
                  </a:lnTo>
                  <a:lnTo>
                    <a:pt x="4705350" y="5082171"/>
                  </a:lnTo>
                  <a:lnTo>
                    <a:pt x="4689475" y="5082171"/>
                  </a:lnTo>
                  <a:lnTo>
                    <a:pt x="4689475" y="5066296"/>
                  </a:lnTo>
                  <a:lnTo>
                    <a:pt x="4705350" y="5066296"/>
                  </a:lnTo>
                  <a:lnTo>
                    <a:pt x="4705350" y="5050421"/>
                  </a:lnTo>
                  <a:lnTo>
                    <a:pt x="4689475" y="5050421"/>
                  </a:lnTo>
                  <a:lnTo>
                    <a:pt x="4689475" y="47625"/>
                  </a:lnTo>
                  <a:lnTo>
                    <a:pt x="4705350" y="47625"/>
                  </a:lnTo>
                  <a:lnTo>
                    <a:pt x="4705350" y="31750"/>
                  </a:lnTo>
                  <a:lnTo>
                    <a:pt x="4689475" y="31750"/>
                  </a:lnTo>
                  <a:lnTo>
                    <a:pt x="4689475" y="15875"/>
                  </a:lnTo>
                  <a:lnTo>
                    <a:pt x="4705350" y="15875"/>
                  </a:lnTo>
                  <a:lnTo>
                    <a:pt x="4705350" y="0"/>
                  </a:lnTo>
                  <a:lnTo>
                    <a:pt x="4689475" y="0"/>
                  </a:lnTo>
                  <a:lnTo>
                    <a:pt x="4673600" y="0"/>
                  </a:lnTo>
                  <a:lnTo>
                    <a:pt x="4673600" y="15875"/>
                  </a:lnTo>
                  <a:lnTo>
                    <a:pt x="4673600" y="5082171"/>
                  </a:lnTo>
                  <a:lnTo>
                    <a:pt x="47625" y="5082171"/>
                  </a:lnTo>
                  <a:lnTo>
                    <a:pt x="47625" y="5066296"/>
                  </a:lnTo>
                  <a:lnTo>
                    <a:pt x="4673600" y="5066296"/>
                  </a:lnTo>
                  <a:lnTo>
                    <a:pt x="4673600" y="5050421"/>
                  </a:lnTo>
                  <a:lnTo>
                    <a:pt x="47625" y="5050421"/>
                  </a:lnTo>
                  <a:lnTo>
                    <a:pt x="47625" y="47625"/>
                  </a:lnTo>
                  <a:lnTo>
                    <a:pt x="4673600" y="47625"/>
                  </a:lnTo>
                  <a:lnTo>
                    <a:pt x="4673600" y="31750"/>
                  </a:lnTo>
                  <a:lnTo>
                    <a:pt x="47625" y="31750"/>
                  </a:lnTo>
                  <a:lnTo>
                    <a:pt x="47625" y="15875"/>
                  </a:lnTo>
                  <a:lnTo>
                    <a:pt x="4673600" y="15875"/>
                  </a:lnTo>
                  <a:lnTo>
                    <a:pt x="4673600" y="0"/>
                  </a:lnTo>
                  <a:lnTo>
                    <a:pt x="47625" y="0"/>
                  </a:lnTo>
                  <a:lnTo>
                    <a:pt x="31750" y="0"/>
                  </a:lnTo>
                  <a:lnTo>
                    <a:pt x="31750" y="15875"/>
                  </a:lnTo>
                  <a:lnTo>
                    <a:pt x="31750" y="5082171"/>
                  </a:lnTo>
                  <a:lnTo>
                    <a:pt x="15875" y="5082171"/>
                  </a:lnTo>
                  <a:lnTo>
                    <a:pt x="15875" y="5066296"/>
                  </a:lnTo>
                  <a:lnTo>
                    <a:pt x="31750" y="5066296"/>
                  </a:lnTo>
                  <a:lnTo>
                    <a:pt x="31750" y="5050421"/>
                  </a:lnTo>
                  <a:lnTo>
                    <a:pt x="15875" y="5050421"/>
                  </a:lnTo>
                  <a:lnTo>
                    <a:pt x="15875" y="47625"/>
                  </a:lnTo>
                  <a:lnTo>
                    <a:pt x="31750" y="47625"/>
                  </a:lnTo>
                  <a:lnTo>
                    <a:pt x="31750" y="31750"/>
                  </a:lnTo>
                  <a:lnTo>
                    <a:pt x="15875" y="31750"/>
                  </a:lnTo>
                  <a:lnTo>
                    <a:pt x="15875" y="15875"/>
                  </a:lnTo>
                  <a:lnTo>
                    <a:pt x="31750" y="15875"/>
                  </a:lnTo>
                  <a:lnTo>
                    <a:pt x="31750" y="0"/>
                  </a:lnTo>
                  <a:lnTo>
                    <a:pt x="15875" y="0"/>
                  </a:lnTo>
                  <a:lnTo>
                    <a:pt x="0" y="0"/>
                  </a:lnTo>
                  <a:lnTo>
                    <a:pt x="0" y="15875"/>
                  </a:lnTo>
                  <a:lnTo>
                    <a:pt x="0" y="5098046"/>
                  </a:lnTo>
                  <a:lnTo>
                    <a:pt x="15875" y="5098046"/>
                  </a:lnTo>
                  <a:lnTo>
                    <a:pt x="4721225" y="5098046"/>
                  </a:lnTo>
                  <a:lnTo>
                    <a:pt x="4721225" y="5082171"/>
                  </a:lnTo>
                  <a:lnTo>
                    <a:pt x="4721225" y="15875"/>
                  </a:lnTo>
                  <a:lnTo>
                    <a:pt x="472122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4957953" y="5875426"/>
            <a:ext cx="827405" cy="24002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814069" algn="l"/>
              </a:tabLst>
            </a:pP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11800</a:t>
            </a:r>
            <a:r>
              <a:rPr sz="1400" b="1" u="heavy" dirty="0">
                <a:solidFill>
                  <a:srgbClr val="FFFFFF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	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096000" y="724281"/>
            <a:ext cx="4665980" cy="6661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703705" marR="1686560" algn="ctr">
              <a:lnSpc>
                <a:spcPct val="100000"/>
              </a:lnSpc>
              <a:spcBef>
                <a:spcPts val="105"/>
              </a:spcBef>
            </a:pPr>
            <a:r>
              <a:rPr sz="1400" b="1" spc="-5" dirty="0">
                <a:solidFill>
                  <a:srgbClr val="FFFF00"/>
                </a:solidFill>
                <a:latin typeface="Times New Roman"/>
                <a:cs typeface="Times New Roman"/>
              </a:rPr>
              <a:t>Mohamed</a:t>
            </a:r>
            <a:r>
              <a:rPr sz="1400" b="1" spc="-80" dirty="0">
                <a:solidFill>
                  <a:srgbClr val="FFFF00"/>
                </a:solidFill>
                <a:latin typeface="Times New Roman"/>
                <a:cs typeface="Times New Roman"/>
              </a:rPr>
              <a:t> </a:t>
            </a:r>
            <a:r>
              <a:rPr sz="1400" b="1" spc="-5" dirty="0">
                <a:solidFill>
                  <a:srgbClr val="FFFF00"/>
                </a:solidFill>
                <a:latin typeface="Times New Roman"/>
                <a:cs typeface="Times New Roman"/>
              </a:rPr>
              <a:t>Emad </a:t>
            </a:r>
            <a:r>
              <a:rPr sz="1400" b="1" spc="-335" dirty="0">
                <a:solidFill>
                  <a:srgbClr val="FFFF00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Balance</a:t>
            </a:r>
            <a:r>
              <a:rPr sz="1400" b="1" spc="-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Sheet</a:t>
            </a:r>
            <a:endParaRPr sz="1400">
              <a:latin typeface="Times New Roman"/>
              <a:cs typeface="Times New Roman"/>
            </a:endParaRPr>
          </a:p>
          <a:p>
            <a:pPr marL="8255" algn="ctr">
              <a:lnSpc>
                <a:spcPct val="100000"/>
              </a:lnSpc>
            </a:pPr>
            <a:r>
              <a:rPr sz="14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At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the</a:t>
            </a:r>
            <a:r>
              <a:rPr sz="1400" b="1" spc="-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year</a:t>
            </a:r>
            <a:r>
              <a:rPr sz="1400" b="1" spc="-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ended</a:t>
            </a:r>
            <a:r>
              <a:rPr sz="14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Dec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 31.2022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7413243" y="1699323"/>
            <a:ext cx="376555" cy="129539"/>
          </a:xfrm>
          <a:prstGeom prst="rect">
            <a:avLst/>
          </a:prstGeom>
          <a:solidFill>
            <a:srgbClr val="000000"/>
          </a:solidFill>
        </p:spPr>
        <p:txBody>
          <a:bodyPr vert="horz" wrap="square" lIns="0" tIns="0" rIns="0" bIns="0" rtlCol="0">
            <a:spAutoFit/>
          </a:bodyPr>
          <a:lstStyle/>
          <a:p>
            <a:pPr marL="635">
              <a:lnSpc>
                <a:spcPts val="975"/>
              </a:lnSpc>
            </a:pPr>
            <a:r>
              <a:rPr sz="1100" spc="225" dirty="0">
                <a:solidFill>
                  <a:srgbClr val="FFFFFF"/>
                </a:solidFill>
                <a:latin typeface="Tahoma"/>
                <a:cs typeface="Tahoma"/>
              </a:rPr>
              <a:t>A</a:t>
            </a:r>
            <a:r>
              <a:rPr sz="1100" spc="-100" dirty="0">
                <a:solidFill>
                  <a:srgbClr val="FFFFFF"/>
                </a:solidFill>
                <a:latin typeface="Tahoma"/>
                <a:cs typeface="Tahoma"/>
              </a:rPr>
              <a:t>ss</a:t>
            </a:r>
            <a:r>
              <a:rPr sz="1100" spc="-40" dirty="0">
                <a:solidFill>
                  <a:srgbClr val="FFFFFF"/>
                </a:solidFill>
                <a:latin typeface="Tahoma"/>
                <a:cs typeface="Tahoma"/>
              </a:rPr>
              <a:t>e</a:t>
            </a:r>
            <a:r>
              <a:rPr sz="1100" spc="-30" dirty="0">
                <a:solidFill>
                  <a:srgbClr val="FFFFFF"/>
                </a:solidFill>
                <a:latin typeface="Tahoma"/>
                <a:cs typeface="Tahoma"/>
              </a:rPr>
              <a:t>t</a:t>
            </a:r>
            <a:r>
              <a:rPr sz="1100" spc="-105" dirty="0">
                <a:solidFill>
                  <a:srgbClr val="FFFFFF"/>
                </a:solidFill>
                <a:latin typeface="Tahoma"/>
                <a:cs typeface="Tahoma"/>
              </a:rPr>
              <a:t>s</a:t>
            </a:r>
            <a:endParaRPr sz="1100">
              <a:latin typeface="Tahoma"/>
              <a:cs typeface="Tahom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096000" y="1843023"/>
            <a:ext cx="3013075" cy="261620"/>
          </a:xfrm>
          <a:prstGeom prst="rect">
            <a:avLst/>
          </a:prstGeom>
          <a:solidFill>
            <a:srgbClr val="DFDFDF"/>
          </a:solidFill>
        </p:spPr>
        <p:txBody>
          <a:bodyPr vert="horz" wrap="square" lIns="0" tIns="20320" rIns="0" bIns="0" rtlCol="0">
            <a:spAutoFit/>
          </a:bodyPr>
          <a:lstStyle/>
          <a:p>
            <a:pPr marL="69215">
              <a:lnSpc>
                <a:spcPct val="100000"/>
              </a:lnSpc>
              <a:spcBef>
                <a:spcPts val="160"/>
              </a:spcBef>
            </a:pPr>
            <a:r>
              <a:rPr sz="1100" b="1" u="sng" spc="-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Current</a:t>
            </a:r>
            <a:r>
              <a:rPr sz="1100" b="1" u="sng" spc="-2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sz="1100" b="1" u="sng" spc="-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assets</a:t>
            </a:r>
            <a:r>
              <a:rPr sz="1100" b="1" spc="-5" dirty="0">
                <a:latin typeface="Comic Sans MS"/>
                <a:cs typeface="Comic Sans MS"/>
              </a:rPr>
              <a:t>:</a:t>
            </a:r>
            <a:endParaRPr sz="1100">
              <a:latin typeface="Comic Sans MS"/>
              <a:cs typeface="Comic Sans MS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6599808" y="1979967"/>
            <a:ext cx="1351280" cy="804545"/>
          </a:xfrm>
          <a:prstGeom prst="rect">
            <a:avLst/>
          </a:prstGeom>
        </p:spPr>
        <p:txBody>
          <a:bodyPr vert="horz" wrap="square" lIns="0" tIns="21590" rIns="0" bIns="0" rtlCol="0">
            <a:spAutoFit/>
          </a:bodyPr>
          <a:lstStyle/>
          <a:p>
            <a:pPr marR="5080">
              <a:lnSpc>
                <a:spcPct val="129600"/>
              </a:lnSpc>
              <a:spcBef>
                <a:spcPts val="170"/>
              </a:spcBef>
            </a:pPr>
            <a:r>
              <a:rPr sz="1300" spc="-5" dirty="0">
                <a:latin typeface="Calibri"/>
                <a:cs typeface="Calibri"/>
              </a:rPr>
              <a:t>Cash </a:t>
            </a:r>
            <a:r>
              <a:rPr sz="1300" spc="360" dirty="0">
                <a:latin typeface="Calibri"/>
                <a:cs typeface="Calibri"/>
              </a:rPr>
              <a:t>    </a:t>
            </a:r>
            <a:r>
              <a:rPr sz="1300" spc="365" dirty="0">
                <a:latin typeface="Calibri"/>
                <a:cs typeface="Calibri"/>
              </a:rPr>
              <a:t> </a:t>
            </a:r>
            <a:r>
              <a:rPr sz="1300" spc="-10" dirty="0">
                <a:latin typeface="Calibri"/>
                <a:cs typeface="Calibri"/>
              </a:rPr>
              <a:t>Accounts </a:t>
            </a:r>
            <a:r>
              <a:rPr sz="1300" spc="-5" dirty="0">
                <a:latin typeface="Calibri"/>
                <a:cs typeface="Calibri"/>
              </a:rPr>
              <a:t>receivable </a:t>
            </a:r>
            <a:r>
              <a:rPr sz="1300" spc="-280" dirty="0">
                <a:latin typeface="Calibri"/>
                <a:cs typeface="Calibri"/>
              </a:rPr>
              <a:t> </a:t>
            </a:r>
            <a:r>
              <a:rPr sz="1300" spc="-5" dirty="0">
                <a:latin typeface="Calibri"/>
                <a:cs typeface="Calibri"/>
              </a:rPr>
              <a:t>Supplies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9109075" y="1685035"/>
            <a:ext cx="984250" cy="1175385"/>
          </a:xfrm>
          <a:prstGeom prst="rect">
            <a:avLst/>
          </a:prstGeom>
          <a:ln w="28575">
            <a:solidFill>
              <a:srgbClr val="0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3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1300" spc="-5" dirty="0">
                <a:latin typeface="Calibri"/>
                <a:cs typeface="Calibri"/>
              </a:rPr>
              <a:t>6200</a:t>
            </a:r>
            <a:endParaRPr sz="13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480"/>
              </a:spcBef>
            </a:pPr>
            <a:r>
              <a:rPr sz="1300" spc="-5" dirty="0">
                <a:latin typeface="Calibri"/>
                <a:cs typeface="Calibri"/>
              </a:rPr>
              <a:t>3000</a:t>
            </a:r>
            <a:endParaRPr sz="1300">
              <a:latin typeface="Calibri"/>
              <a:cs typeface="Calibri"/>
            </a:endParaRPr>
          </a:p>
          <a:p>
            <a:pPr marL="1905" algn="ctr">
              <a:lnSpc>
                <a:spcPct val="100000"/>
              </a:lnSpc>
              <a:spcBef>
                <a:spcPts val="395"/>
              </a:spcBef>
            </a:pPr>
            <a:r>
              <a:rPr sz="1300" spc="-5" dirty="0">
                <a:latin typeface="Calibri"/>
                <a:cs typeface="Calibri"/>
              </a:rPr>
              <a:t>400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0251693" y="2710942"/>
            <a:ext cx="360680" cy="2235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300" spc="-5" dirty="0">
                <a:latin typeface="Calibri"/>
                <a:cs typeface="Calibri"/>
              </a:rPr>
              <a:t>9600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6096000" y="3027552"/>
            <a:ext cx="3013075" cy="261620"/>
          </a:xfrm>
          <a:prstGeom prst="rect">
            <a:avLst/>
          </a:prstGeom>
          <a:solidFill>
            <a:srgbClr val="DFDFDF"/>
          </a:solidFill>
        </p:spPr>
        <p:txBody>
          <a:bodyPr vert="horz" wrap="square" lIns="0" tIns="20955" rIns="0" bIns="0" rtlCol="0">
            <a:spAutoFit/>
          </a:bodyPr>
          <a:lstStyle/>
          <a:p>
            <a:pPr marL="69215">
              <a:lnSpc>
                <a:spcPct val="100000"/>
              </a:lnSpc>
              <a:spcBef>
                <a:spcPts val="165"/>
              </a:spcBef>
            </a:pPr>
            <a:r>
              <a:rPr sz="1100" b="1" u="sng" spc="-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Fixed</a:t>
            </a:r>
            <a:r>
              <a:rPr sz="1100" b="1" u="sng" spc="-40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sz="1100" b="1" u="sng" spc="-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Assets</a:t>
            </a:r>
            <a:endParaRPr sz="1100">
              <a:latin typeface="Comic Sans MS"/>
              <a:cs typeface="Comic Sans MS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9109075" y="2860420"/>
            <a:ext cx="984250" cy="2723515"/>
          </a:xfrm>
          <a:prstGeom prst="rect">
            <a:avLst/>
          </a:prstGeom>
          <a:ln w="28575">
            <a:solidFill>
              <a:srgbClr val="0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5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200">
              <a:latin typeface="Times New Roman"/>
              <a:cs typeface="Times New Roman"/>
            </a:endParaRPr>
          </a:p>
          <a:p>
            <a:pPr marL="321310">
              <a:lnSpc>
                <a:spcPct val="100000"/>
              </a:lnSpc>
            </a:pPr>
            <a:r>
              <a:rPr sz="1100" spc="-5" dirty="0">
                <a:latin typeface="Comic Sans MS"/>
                <a:cs typeface="Comic Sans MS"/>
              </a:rPr>
              <a:t>4000</a:t>
            </a:r>
            <a:endParaRPr sz="1100">
              <a:latin typeface="Comic Sans MS"/>
              <a:cs typeface="Comic Sans MS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0248645" y="3245357"/>
            <a:ext cx="36703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spc="-5" dirty="0">
                <a:latin typeface="Comic Sans MS"/>
                <a:cs typeface="Comic Sans MS"/>
              </a:rPr>
              <a:t>4000</a:t>
            </a:r>
            <a:endParaRPr sz="1100">
              <a:latin typeface="Comic Sans MS"/>
              <a:cs typeface="Comic Sans MS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6164580" y="3487419"/>
            <a:ext cx="4479925" cy="195580"/>
          </a:xfrm>
          <a:custGeom>
            <a:avLst/>
            <a:gdLst/>
            <a:ahLst/>
            <a:cxnLst/>
            <a:rect l="l" t="t" r="r" b="b"/>
            <a:pathLst>
              <a:path w="4479925" h="195579">
                <a:moveTo>
                  <a:pt x="864095" y="0"/>
                </a:moveTo>
                <a:lnTo>
                  <a:pt x="0" y="0"/>
                </a:lnTo>
                <a:lnTo>
                  <a:pt x="0" y="195072"/>
                </a:lnTo>
                <a:lnTo>
                  <a:pt x="864095" y="195072"/>
                </a:lnTo>
                <a:lnTo>
                  <a:pt x="864095" y="0"/>
                </a:lnTo>
                <a:close/>
              </a:path>
              <a:path w="4479925" h="195579">
                <a:moveTo>
                  <a:pt x="4479417" y="0"/>
                </a:moveTo>
                <a:lnTo>
                  <a:pt x="4052697" y="0"/>
                </a:lnTo>
                <a:lnTo>
                  <a:pt x="4052697" y="195072"/>
                </a:lnTo>
                <a:lnTo>
                  <a:pt x="4479417" y="195072"/>
                </a:lnTo>
                <a:lnTo>
                  <a:pt x="4479417" y="0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10205719" y="3495294"/>
            <a:ext cx="454025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b="1" dirty="0">
                <a:solidFill>
                  <a:srgbClr val="FFFFFF"/>
                </a:solidFill>
                <a:latin typeface="Comic Sans MS"/>
                <a:cs typeface="Comic Sans MS"/>
              </a:rPr>
              <a:t>13600</a:t>
            </a:r>
            <a:endParaRPr sz="1100">
              <a:latin typeface="Comic Sans MS"/>
              <a:cs typeface="Comic Sans MS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0188702" y="4157217"/>
            <a:ext cx="360680" cy="2235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300" spc="-5" dirty="0">
                <a:latin typeface="Calibri"/>
                <a:cs typeface="Calibri"/>
              </a:rPr>
              <a:t>1800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6165469" y="3170562"/>
            <a:ext cx="2114550" cy="2128520"/>
          </a:xfrm>
          <a:prstGeom prst="rect">
            <a:avLst/>
          </a:prstGeom>
        </p:spPr>
        <p:txBody>
          <a:bodyPr vert="horz" wrap="square" lIns="0" tIns="80645" rIns="0" bIns="0" rtlCol="0">
            <a:spAutoFit/>
          </a:bodyPr>
          <a:lstStyle/>
          <a:p>
            <a:pPr marL="433705">
              <a:lnSpc>
                <a:spcPct val="100000"/>
              </a:lnSpc>
              <a:spcBef>
                <a:spcPts val="635"/>
              </a:spcBef>
            </a:pPr>
            <a:r>
              <a:rPr sz="1300" spc="-5" dirty="0">
                <a:latin typeface="Calibri"/>
                <a:cs typeface="Calibri"/>
              </a:rPr>
              <a:t>Land</a:t>
            </a:r>
            <a:endParaRPr sz="13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65"/>
              </a:spcBef>
            </a:pPr>
            <a:r>
              <a:rPr sz="1100" b="1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mic Sans MS"/>
                <a:cs typeface="Comic Sans MS"/>
              </a:rPr>
              <a:t>Total</a:t>
            </a:r>
            <a:r>
              <a:rPr sz="1100" b="1" u="sng" spc="-4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mic Sans MS"/>
                <a:cs typeface="Comic Sans MS"/>
              </a:rPr>
              <a:t> </a:t>
            </a:r>
            <a:r>
              <a:rPr sz="1100" b="1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mic Sans MS"/>
                <a:cs typeface="Comic Sans MS"/>
              </a:rPr>
              <a:t>Assets</a:t>
            </a:r>
            <a:endParaRPr sz="1100">
              <a:latin typeface="Comic Sans MS"/>
              <a:cs typeface="Comic Sans MS"/>
            </a:endParaRPr>
          </a:p>
          <a:p>
            <a:pPr>
              <a:lnSpc>
                <a:spcPct val="100000"/>
              </a:lnSpc>
              <a:spcBef>
                <a:spcPts val="275"/>
              </a:spcBef>
            </a:pPr>
            <a:r>
              <a:rPr sz="1300" b="1" spc="-5" dirty="0">
                <a:latin typeface="Calibri"/>
                <a:cs typeface="Calibri"/>
              </a:rPr>
              <a:t>Liabilities</a:t>
            </a:r>
            <a:r>
              <a:rPr sz="1300" b="1" dirty="0">
                <a:latin typeface="Calibri"/>
                <a:cs typeface="Calibri"/>
              </a:rPr>
              <a:t> </a:t>
            </a:r>
            <a:r>
              <a:rPr sz="1300" b="1" spc="-5" dirty="0">
                <a:latin typeface="Calibri"/>
                <a:cs typeface="Calibri"/>
              </a:rPr>
              <a:t>and</a:t>
            </a:r>
            <a:r>
              <a:rPr sz="1300" b="1" spc="5" dirty="0">
                <a:latin typeface="Calibri"/>
                <a:cs typeface="Calibri"/>
              </a:rPr>
              <a:t> </a:t>
            </a:r>
            <a:r>
              <a:rPr sz="1300" b="1" spc="-15" dirty="0">
                <a:latin typeface="Calibri"/>
                <a:cs typeface="Calibri"/>
              </a:rPr>
              <a:t>owner's’s</a:t>
            </a:r>
            <a:r>
              <a:rPr sz="1300" b="1" spc="5" dirty="0">
                <a:latin typeface="Calibri"/>
                <a:cs typeface="Calibri"/>
              </a:rPr>
              <a:t> </a:t>
            </a:r>
            <a:r>
              <a:rPr sz="1300" b="1" spc="-5" dirty="0">
                <a:latin typeface="Calibri"/>
                <a:cs typeface="Calibri"/>
              </a:rPr>
              <a:t>equity</a:t>
            </a:r>
            <a:endParaRPr sz="13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55"/>
              </a:spcBef>
            </a:pPr>
            <a:r>
              <a:rPr sz="1100" b="1" u="sng" spc="-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Short</a:t>
            </a:r>
            <a:r>
              <a:rPr sz="1100" b="1" u="sng" spc="-20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sz="1100" b="1" u="sng" spc="-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term</a:t>
            </a:r>
            <a:r>
              <a:rPr sz="1100" b="1" u="sng" spc="-2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sz="1100" b="1" u="sng" spc="-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liabilities</a:t>
            </a:r>
            <a:endParaRPr sz="1100">
              <a:latin typeface="Comic Sans MS"/>
              <a:cs typeface="Comic Sans MS"/>
            </a:endParaRPr>
          </a:p>
          <a:p>
            <a:pPr marL="433705">
              <a:lnSpc>
                <a:spcPct val="100000"/>
              </a:lnSpc>
              <a:spcBef>
                <a:spcPts val="275"/>
              </a:spcBef>
            </a:pPr>
            <a:r>
              <a:rPr sz="1300" spc="-10" dirty="0">
                <a:latin typeface="Calibri"/>
                <a:cs typeface="Calibri"/>
              </a:rPr>
              <a:t>Accounts</a:t>
            </a:r>
            <a:r>
              <a:rPr sz="1300" dirty="0">
                <a:latin typeface="Calibri"/>
                <a:cs typeface="Calibri"/>
              </a:rPr>
              <a:t> </a:t>
            </a:r>
            <a:r>
              <a:rPr sz="1300" spc="-15" dirty="0">
                <a:latin typeface="Calibri"/>
                <a:cs typeface="Calibri"/>
              </a:rPr>
              <a:t>Payable</a:t>
            </a:r>
            <a:endParaRPr sz="13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55"/>
              </a:spcBef>
            </a:pPr>
            <a:r>
              <a:rPr sz="1100" b="1" u="sng" spc="-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Long</a:t>
            </a:r>
            <a:r>
              <a:rPr sz="1100" b="1" u="sng" spc="-1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sz="1100" b="1" u="sng" spc="-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term</a:t>
            </a:r>
            <a:r>
              <a:rPr sz="1100" b="1" u="sng" spc="-2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sz="1100" b="1" u="sng" spc="-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liabilities</a:t>
            </a:r>
            <a:endParaRPr sz="1100">
              <a:latin typeface="Comic Sans MS"/>
              <a:cs typeface="Comic Sans MS"/>
            </a:endParaRPr>
          </a:p>
          <a:p>
            <a:pPr marL="433705">
              <a:lnSpc>
                <a:spcPct val="100000"/>
              </a:lnSpc>
              <a:spcBef>
                <a:spcPts val="275"/>
              </a:spcBef>
            </a:pPr>
            <a:r>
              <a:rPr sz="1300" spc="-5" dirty="0">
                <a:latin typeface="Calibri"/>
                <a:cs typeface="Calibri"/>
              </a:rPr>
              <a:t>Loans</a:t>
            </a:r>
            <a:r>
              <a:rPr sz="1300" dirty="0">
                <a:latin typeface="Calibri"/>
                <a:cs typeface="Calibri"/>
              </a:rPr>
              <a:t> </a:t>
            </a:r>
            <a:r>
              <a:rPr sz="1300" spc="-5" dirty="0">
                <a:latin typeface="Calibri"/>
                <a:cs typeface="Calibri"/>
              </a:rPr>
              <a:t>(If</a:t>
            </a:r>
            <a:r>
              <a:rPr sz="1300" spc="-10" dirty="0">
                <a:latin typeface="Calibri"/>
                <a:cs typeface="Calibri"/>
              </a:rPr>
              <a:t> found)</a:t>
            </a:r>
            <a:endParaRPr sz="13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65"/>
              </a:spcBef>
            </a:pPr>
            <a:r>
              <a:rPr sz="1100" b="1" u="sng" spc="-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Owner's</a:t>
            </a:r>
            <a:r>
              <a:rPr sz="1100" b="1" u="sng" spc="-40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sz="1100" b="1" u="sng" spc="-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equity</a:t>
            </a:r>
            <a:endParaRPr sz="1100">
              <a:latin typeface="Comic Sans MS"/>
              <a:cs typeface="Comic Sans MS"/>
            </a:endParaRPr>
          </a:p>
          <a:p>
            <a:pPr marL="433705">
              <a:lnSpc>
                <a:spcPct val="100000"/>
              </a:lnSpc>
              <a:spcBef>
                <a:spcPts val="275"/>
              </a:spcBef>
            </a:pPr>
            <a:r>
              <a:rPr sz="1300" spc="-5" dirty="0">
                <a:latin typeface="Calibri"/>
                <a:cs typeface="Calibri"/>
              </a:rPr>
              <a:t>Capital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0228580" y="5081778"/>
            <a:ext cx="40767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5" dirty="0">
                <a:latin typeface="Comic Sans MS"/>
                <a:cs typeface="Comic Sans MS"/>
              </a:rPr>
              <a:t>11800</a:t>
            </a:r>
            <a:endParaRPr sz="1100">
              <a:latin typeface="Comic Sans MS"/>
              <a:cs typeface="Comic Sans MS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6538468" y="5551538"/>
            <a:ext cx="2125980" cy="175260"/>
          </a:xfrm>
          <a:custGeom>
            <a:avLst/>
            <a:gdLst/>
            <a:ahLst/>
            <a:cxnLst/>
            <a:rect l="l" t="t" r="r" b="b"/>
            <a:pathLst>
              <a:path w="2125979" h="175260">
                <a:moveTo>
                  <a:pt x="2125979" y="0"/>
                </a:moveTo>
                <a:lnTo>
                  <a:pt x="0" y="0"/>
                </a:lnTo>
                <a:lnTo>
                  <a:pt x="0" y="175259"/>
                </a:lnTo>
                <a:lnTo>
                  <a:pt x="2125979" y="175259"/>
                </a:lnTo>
                <a:lnTo>
                  <a:pt x="212597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 txBox="1"/>
          <p:nvPr/>
        </p:nvSpPr>
        <p:spPr>
          <a:xfrm>
            <a:off x="6096000" y="5541670"/>
            <a:ext cx="299910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2595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solidFill>
                  <a:srgbClr val="FFFFFF"/>
                </a:solidFill>
                <a:latin typeface="Tahoma"/>
                <a:cs typeface="Tahoma"/>
              </a:rPr>
              <a:t>Total</a:t>
            </a:r>
            <a:r>
              <a:rPr sz="1100" spc="-3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spc="-20" dirty="0">
                <a:solidFill>
                  <a:srgbClr val="FFFFFF"/>
                </a:solidFill>
                <a:latin typeface="Tahoma"/>
                <a:cs typeface="Tahoma"/>
              </a:rPr>
              <a:t>liabilities</a:t>
            </a:r>
            <a:r>
              <a:rPr sz="1100" spc="-30" dirty="0">
                <a:solidFill>
                  <a:srgbClr val="FFFFFF"/>
                </a:solidFill>
                <a:latin typeface="Tahoma"/>
                <a:cs typeface="Tahoma"/>
              </a:rPr>
              <a:t> and</a:t>
            </a:r>
            <a:r>
              <a:rPr sz="1100" spc="-2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spc="10" dirty="0">
                <a:solidFill>
                  <a:srgbClr val="FFFFFF"/>
                </a:solidFill>
                <a:latin typeface="Tahoma"/>
                <a:cs typeface="Tahoma"/>
              </a:rPr>
              <a:t>Owner's</a:t>
            </a:r>
            <a:r>
              <a:rPr sz="1100" spc="33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spc="-15" dirty="0">
                <a:solidFill>
                  <a:srgbClr val="FFFFFF"/>
                </a:solidFill>
                <a:latin typeface="Tahoma"/>
                <a:cs typeface="Tahoma"/>
              </a:rPr>
              <a:t>equity</a:t>
            </a:r>
            <a:endParaRPr sz="1100">
              <a:latin typeface="Tahoma"/>
              <a:cs typeface="Tahoma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0217277" y="5531726"/>
            <a:ext cx="439420" cy="195580"/>
          </a:xfrm>
          <a:prstGeom prst="rect">
            <a:avLst/>
          </a:prstGeom>
          <a:solidFill>
            <a:srgbClr val="001F5F"/>
          </a:solidFill>
        </p:spPr>
        <p:txBody>
          <a:bodyPr vert="horz" wrap="square" lIns="0" tIns="21590" rIns="0" bIns="0" rtlCol="0">
            <a:spAutoFit/>
          </a:bodyPr>
          <a:lstStyle/>
          <a:p>
            <a:pPr marL="635">
              <a:lnSpc>
                <a:spcPct val="100000"/>
              </a:lnSpc>
              <a:spcBef>
                <a:spcPts val="170"/>
              </a:spcBef>
            </a:pPr>
            <a:r>
              <a:rPr sz="1100" b="1" dirty="0">
                <a:solidFill>
                  <a:srgbClr val="FFFFFF"/>
                </a:solidFill>
                <a:latin typeface="Comic Sans MS"/>
                <a:cs typeface="Comic Sans MS"/>
              </a:rPr>
              <a:t>13600</a:t>
            </a:r>
            <a:endParaRPr sz="1100">
              <a:latin typeface="Comic Sans MS"/>
              <a:cs typeface="Comic Sans MS"/>
            </a:endParaRPr>
          </a:p>
        </p:txBody>
      </p:sp>
      <p:grpSp>
        <p:nvGrpSpPr>
          <p:cNvPr id="38" name="object 38"/>
          <p:cNvGrpSpPr/>
          <p:nvPr/>
        </p:nvGrpSpPr>
        <p:grpSpPr>
          <a:xfrm>
            <a:off x="5234940" y="3430473"/>
            <a:ext cx="870585" cy="356870"/>
            <a:chOff x="5234940" y="3430473"/>
            <a:chExt cx="870585" cy="356870"/>
          </a:xfrm>
        </p:grpSpPr>
        <p:pic>
          <p:nvPicPr>
            <p:cNvPr id="39" name="object 3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234940" y="3430473"/>
              <a:ext cx="870216" cy="356666"/>
            </a:xfrm>
            <a:prstGeom prst="rect">
              <a:avLst/>
            </a:prstGeom>
          </p:spPr>
        </p:pic>
        <p:sp>
          <p:nvSpPr>
            <p:cNvPr id="40" name="object 40"/>
            <p:cNvSpPr/>
            <p:nvPr/>
          </p:nvSpPr>
          <p:spPr>
            <a:xfrm>
              <a:off x="5261356" y="3515105"/>
              <a:ext cx="641985" cy="132715"/>
            </a:xfrm>
            <a:custGeom>
              <a:avLst/>
              <a:gdLst/>
              <a:ahLst/>
              <a:cxnLst/>
              <a:rect l="l" t="t" r="r" b="b"/>
              <a:pathLst>
                <a:path w="641985" h="132714">
                  <a:moveTo>
                    <a:pt x="560127" y="81176"/>
                  </a:moveTo>
                  <a:lnTo>
                    <a:pt x="512572" y="107696"/>
                  </a:lnTo>
                  <a:lnTo>
                    <a:pt x="510159" y="116332"/>
                  </a:lnTo>
                  <a:lnTo>
                    <a:pt x="513969" y="123317"/>
                  </a:lnTo>
                  <a:lnTo>
                    <a:pt x="517779" y="130175"/>
                  </a:lnTo>
                  <a:lnTo>
                    <a:pt x="526542" y="132588"/>
                  </a:lnTo>
                  <a:lnTo>
                    <a:pt x="616903" y="82169"/>
                  </a:lnTo>
                  <a:lnTo>
                    <a:pt x="612775" y="82169"/>
                  </a:lnTo>
                  <a:lnTo>
                    <a:pt x="560127" y="81176"/>
                  </a:lnTo>
                  <a:close/>
                </a:path>
                <a:path w="641985" h="132714">
                  <a:moveTo>
                    <a:pt x="584782" y="67426"/>
                  </a:moveTo>
                  <a:lnTo>
                    <a:pt x="560127" y="81176"/>
                  </a:lnTo>
                  <a:lnTo>
                    <a:pt x="612775" y="82169"/>
                  </a:lnTo>
                  <a:lnTo>
                    <a:pt x="612820" y="80137"/>
                  </a:lnTo>
                  <a:lnTo>
                    <a:pt x="605663" y="80137"/>
                  </a:lnTo>
                  <a:lnTo>
                    <a:pt x="584782" y="67426"/>
                  </a:lnTo>
                  <a:close/>
                </a:path>
                <a:path w="641985" h="132714">
                  <a:moveTo>
                    <a:pt x="529082" y="0"/>
                  </a:moveTo>
                  <a:lnTo>
                    <a:pt x="520192" y="2159"/>
                  </a:lnTo>
                  <a:lnTo>
                    <a:pt x="512064" y="15621"/>
                  </a:lnTo>
                  <a:lnTo>
                    <a:pt x="514223" y="24384"/>
                  </a:lnTo>
                  <a:lnTo>
                    <a:pt x="520954" y="28575"/>
                  </a:lnTo>
                  <a:lnTo>
                    <a:pt x="560433" y="52606"/>
                  </a:lnTo>
                  <a:lnTo>
                    <a:pt x="613410" y="53594"/>
                  </a:lnTo>
                  <a:lnTo>
                    <a:pt x="612775" y="82169"/>
                  </a:lnTo>
                  <a:lnTo>
                    <a:pt x="616903" y="82169"/>
                  </a:lnTo>
                  <a:lnTo>
                    <a:pt x="641477" y="68453"/>
                  </a:lnTo>
                  <a:lnTo>
                    <a:pt x="529082" y="0"/>
                  </a:lnTo>
                  <a:close/>
                </a:path>
                <a:path w="641985" h="132714">
                  <a:moveTo>
                    <a:pt x="508" y="42164"/>
                  </a:moveTo>
                  <a:lnTo>
                    <a:pt x="0" y="70612"/>
                  </a:lnTo>
                  <a:lnTo>
                    <a:pt x="560127" y="81176"/>
                  </a:lnTo>
                  <a:lnTo>
                    <a:pt x="584782" y="67426"/>
                  </a:lnTo>
                  <a:lnTo>
                    <a:pt x="560433" y="52606"/>
                  </a:lnTo>
                  <a:lnTo>
                    <a:pt x="508" y="42164"/>
                  </a:lnTo>
                  <a:close/>
                </a:path>
                <a:path w="641985" h="132714">
                  <a:moveTo>
                    <a:pt x="606171" y="55499"/>
                  </a:moveTo>
                  <a:lnTo>
                    <a:pt x="584782" y="67426"/>
                  </a:lnTo>
                  <a:lnTo>
                    <a:pt x="605663" y="80137"/>
                  </a:lnTo>
                  <a:lnTo>
                    <a:pt x="606171" y="55499"/>
                  </a:lnTo>
                  <a:close/>
                </a:path>
                <a:path w="641985" h="132714">
                  <a:moveTo>
                    <a:pt x="613367" y="55499"/>
                  </a:moveTo>
                  <a:lnTo>
                    <a:pt x="606171" y="55499"/>
                  </a:lnTo>
                  <a:lnTo>
                    <a:pt x="605663" y="80137"/>
                  </a:lnTo>
                  <a:lnTo>
                    <a:pt x="612820" y="80137"/>
                  </a:lnTo>
                  <a:lnTo>
                    <a:pt x="613367" y="55499"/>
                  </a:lnTo>
                  <a:close/>
                </a:path>
                <a:path w="641985" h="132714">
                  <a:moveTo>
                    <a:pt x="560433" y="52606"/>
                  </a:moveTo>
                  <a:lnTo>
                    <a:pt x="584782" y="67426"/>
                  </a:lnTo>
                  <a:lnTo>
                    <a:pt x="606171" y="55499"/>
                  </a:lnTo>
                  <a:lnTo>
                    <a:pt x="613367" y="55499"/>
                  </a:lnTo>
                  <a:lnTo>
                    <a:pt x="613410" y="53594"/>
                  </a:lnTo>
                  <a:lnTo>
                    <a:pt x="560433" y="52606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41" name="object 41"/>
          <p:cNvGrpSpPr/>
          <p:nvPr/>
        </p:nvGrpSpPr>
        <p:grpSpPr>
          <a:xfrm>
            <a:off x="5190744" y="3557015"/>
            <a:ext cx="1633855" cy="2492375"/>
            <a:chOff x="5190744" y="3557015"/>
            <a:chExt cx="1633855" cy="2492375"/>
          </a:xfrm>
        </p:grpSpPr>
        <p:pic>
          <p:nvPicPr>
            <p:cNvPr id="42" name="object 4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384292" y="5050535"/>
              <a:ext cx="1440180" cy="998232"/>
            </a:xfrm>
            <a:prstGeom prst="rect">
              <a:avLst/>
            </a:prstGeom>
          </p:spPr>
        </p:pic>
        <p:sp>
          <p:nvSpPr>
            <p:cNvPr id="43" name="object 43"/>
            <p:cNvSpPr/>
            <p:nvPr/>
          </p:nvSpPr>
          <p:spPr>
            <a:xfrm>
              <a:off x="5410962" y="5203697"/>
              <a:ext cx="1210945" cy="768985"/>
            </a:xfrm>
            <a:custGeom>
              <a:avLst/>
              <a:gdLst/>
              <a:ahLst/>
              <a:cxnLst/>
              <a:rect l="l" t="t" r="r" b="b"/>
              <a:pathLst>
                <a:path w="1210945" h="768985">
                  <a:moveTo>
                    <a:pt x="1162742" y="30153"/>
                  </a:moveTo>
                  <a:lnTo>
                    <a:pt x="1134388" y="31095"/>
                  </a:lnTo>
                  <a:lnTo>
                    <a:pt x="0" y="744397"/>
                  </a:lnTo>
                  <a:lnTo>
                    <a:pt x="15239" y="768591"/>
                  </a:lnTo>
                  <a:lnTo>
                    <a:pt x="1149557" y="55394"/>
                  </a:lnTo>
                  <a:lnTo>
                    <a:pt x="1162742" y="30153"/>
                  </a:lnTo>
                  <a:close/>
                </a:path>
                <a:path w="1210945" h="768985">
                  <a:moveTo>
                    <a:pt x="1209291" y="2920"/>
                  </a:moveTo>
                  <a:lnTo>
                    <a:pt x="1179194" y="2920"/>
                  </a:lnTo>
                  <a:lnTo>
                    <a:pt x="1194435" y="27177"/>
                  </a:lnTo>
                  <a:lnTo>
                    <a:pt x="1149557" y="55394"/>
                  </a:lnTo>
                  <a:lnTo>
                    <a:pt x="1128140" y="96392"/>
                  </a:lnTo>
                  <a:lnTo>
                    <a:pt x="1124585" y="103377"/>
                  </a:lnTo>
                  <a:lnTo>
                    <a:pt x="1127252" y="112013"/>
                  </a:lnTo>
                  <a:lnTo>
                    <a:pt x="1141221" y="119379"/>
                  </a:lnTo>
                  <a:lnTo>
                    <a:pt x="1149858" y="116585"/>
                  </a:lnTo>
                  <a:lnTo>
                    <a:pt x="1153540" y="109600"/>
                  </a:lnTo>
                  <a:lnTo>
                    <a:pt x="1209291" y="2920"/>
                  </a:lnTo>
                  <a:close/>
                </a:path>
                <a:path w="1210945" h="768985">
                  <a:moveTo>
                    <a:pt x="1182625" y="8381"/>
                  </a:moveTo>
                  <a:lnTo>
                    <a:pt x="1174114" y="8381"/>
                  </a:lnTo>
                  <a:lnTo>
                    <a:pt x="1187322" y="29336"/>
                  </a:lnTo>
                  <a:lnTo>
                    <a:pt x="1162742" y="30153"/>
                  </a:lnTo>
                  <a:lnTo>
                    <a:pt x="1149557" y="55394"/>
                  </a:lnTo>
                  <a:lnTo>
                    <a:pt x="1194435" y="27177"/>
                  </a:lnTo>
                  <a:lnTo>
                    <a:pt x="1182625" y="8381"/>
                  </a:lnTo>
                  <a:close/>
                </a:path>
                <a:path w="1210945" h="768985">
                  <a:moveTo>
                    <a:pt x="1210817" y="0"/>
                  </a:moveTo>
                  <a:lnTo>
                    <a:pt x="1079246" y="4318"/>
                  </a:lnTo>
                  <a:lnTo>
                    <a:pt x="1073023" y="10921"/>
                  </a:lnTo>
                  <a:lnTo>
                    <a:pt x="1073403" y="18795"/>
                  </a:lnTo>
                  <a:lnTo>
                    <a:pt x="1073658" y="26669"/>
                  </a:lnTo>
                  <a:lnTo>
                    <a:pt x="1080262" y="32892"/>
                  </a:lnTo>
                  <a:lnTo>
                    <a:pt x="1134388" y="31095"/>
                  </a:lnTo>
                  <a:lnTo>
                    <a:pt x="1179194" y="2920"/>
                  </a:lnTo>
                  <a:lnTo>
                    <a:pt x="1209291" y="2920"/>
                  </a:lnTo>
                  <a:lnTo>
                    <a:pt x="1210817" y="0"/>
                  </a:lnTo>
                  <a:close/>
                </a:path>
                <a:path w="1210945" h="768985">
                  <a:moveTo>
                    <a:pt x="1179194" y="2920"/>
                  </a:moveTo>
                  <a:lnTo>
                    <a:pt x="1134388" y="31095"/>
                  </a:lnTo>
                  <a:lnTo>
                    <a:pt x="1162742" y="30153"/>
                  </a:lnTo>
                  <a:lnTo>
                    <a:pt x="1174114" y="8381"/>
                  </a:lnTo>
                  <a:lnTo>
                    <a:pt x="1182625" y="8381"/>
                  </a:lnTo>
                  <a:lnTo>
                    <a:pt x="1179194" y="2920"/>
                  </a:lnTo>
                  <a:close/>
                </a:path>
                <a:path w="1210945" h="768985">
                  <a:moveTo>
                    <a:pt x="1174114" y="8381"/>
                  </a:moveTo>
                  <a:lnTo>
                    <a:pt x="1162742" y="30153"/>
                  </a:lnTo>
                  <a:lnTo>
                    <a:pt x="1187322" y="29336"/>
                  </a:lnTo>
                  <a:lnTo>
                    <a:pt x="1174114" y="8381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4" name="object 4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748527" y="3557015"/>
              <a:ext cx="356666" cy="2002536"/>
            </a:xfrm>
            <a:prstGeom prst="rect">
              <a:avLst/>
            </a:prstGeom>
          </p:spPr>
        </p:pic>
        <p:sp>
          <p:nvSpPr>
            <p:cNvPr id="45" name="object 45"/>
            <p:cNvSpPr/>
            <p:nvPr/>
          </p:nvSpPr>
          <p:spPr>
            <a:xfrm>
              <a:off x="5835395" y="3583685"/>
              <a:ext cx="132715" cy="1772920"/>
            </a:xfrm>
            <a:custGeom>
              <a:avLst/>
              <a:gdLst/>
              <a:ahLst/>
              <a:cxnLst/>
              <a:rect l="l" t="t" r="r" b="b"/>
              <a:pathLst>
                <a:path w="132714" h="1772920">
                  <a:moveTo>
                    <a:pt x="15875" y="1642237"/>
                  </a:moveTo>
                  <a:lnTo>
                    <a:pt x="9143" y="1646301"/>
                  </a:lnTo>
                  <a:lnTo>
                    <a:pt x="2286" y="1650238"/>
                  </a:lnTo>
                  <a:lnTo>
                    <a:pt x="0" y="1659001"/>
                  </a:lnTo>
                  <a:lnTo>
                    <a:pt x="3937" y="1665858"/>
                  </a:lnTo>
                  <a:lnTo>
                    <a:pt x="66293" y="1772665"/>
                  </a:lnTo>
                  <a:lnTo>
                    <a:pt x="82828" y="1744345"/>
                  </a:lnTo>
                  <a:lnTo>
                    <a:pt x="51942" y="1744345"/>
                  </a:lnTo>
                  <a:lnTo>
                    <a:pt x="51942" y="1691421"/>
                  </a:lnTo>
                  <a:lnTo>
                    <a:pt x="24637" y="1644650"/>
                  </a:lnTo>
                  <a:lnTo>
                    <a:pt x="15875" y="1642237"/>
                  </a:lnTo>
                  <a:close/>
                </a:path>
                <a:path w="132714" h="1772920">
                  <a:moveTo>
                    <a:pt x="51942" y="1691421"/>
                  </a:moveTo>
                  <a:lnTo>
                    <a:pt x="51942" y="1744345"/>
                  </a:lnTo>
                  <a:lnTo>
                    <a:pt x="80517" y="1744345"/>
                  </a:lnTo>
                  <a:lnTo>
                    <a:pt x="80517" y="1737105"/>
                  </a:lnTo>
                  <a:lnTo>
                    <a:pt x="53975" y="1737105"/>
                  </a:lnTo>
                  <a:lnTo>
                    <a:pt x="66294" y="1716004"/>
                  </a:lnTo>
                  <a:lnTo>
                    <a:pt x="51942" y="1691421"/>
                  </a:lnTo>
                  <a:close/>
                </a:path>
                <a:path w="132714" h="1772920">
                  <a:moveTo>
                    <a:pt x="116712" y="1642237"/>
                  </a:moveTo>
                  <a:lnTo>
                    <a:pt x="107950" y="1644650"/>
                  </a:lnTo>
                  <a:lnTo>
                    <a:pt x="80517" y="1691639"/>
                  </a:lnTo>
                  <a:lnTo>
                    <a:pt x="80517" y="1744345"/>
                  </a:lnTo>
                  <a:lnTo>
                    <a:pt x="82828" y="1744345"/>
                  </a:lnTo>
                  <a:lnTo>
                    <a:pt x="128650" y="1665858"/>
                  </a:lnTo>
                  <a:lnTo>
                    <a:pt x="132587" y="1659001"/>
                  </a:lnTo>
                  <a:lnTo>
                    <a:pt x="130301" y="1650238"/>
                  </a:lnTo>
                  <a:lnTo>
                    <a:pt x="123443" y="1646301"/>
                  </a:lnTo>
                  <a:lnTo>
                    <a:pt x="116712" y="1642237"/>
                  </a:lnTo>
                  <a:close/>
                </a:path>
                <a:path w="132714" h="1772920">
                  <a:moveTo>
                    <a:pt x="66293" y="1716004"/>
                  </a:moveTo>
                  <a:lnTo>
                    <a:pt x="53975" y="1737105"/>
                  </a:lnTo>
                  <a:lnTo>
                    <a:pt x="78612" y="1737105"/>
                  </a:lnTo>
                  <a:lnTo>
                    <a:pt x="66293" y="1716004"/>
                  </a:lnTo>
                  <a:close/>
                </a:path>
                <a:path w="132714" h="1772920">
                  <a:moveTo>
                    <a:pt x="80517" y="1691639"/>
                  </a:moveTo>
                  <a:lnTo>
                    <a:pt x="66293" y="1716004"/>
                  </a:lnTo>
                  <a:lnTo>
                    <a:pt x="78612" y="1737105"/>
                  </a:lnTo>
                  <a:lnTo>
                    <a:pt x="80517" y="1737105"/>
                  </a:lnTo>
                  <a:lnTo>
                    <a:pt x="80517" y="1691639"/>
                  </a:lnTo>
                  <a:close/>
                </a:path>
                <a:path w="132714" h="1772920">
                  <a:moveTo>
                    <a:pt x="80517" y="0"/>
                  </a:moveTo>
                  <a:lnTo>
                    <a:pt x="51942" y="0"/>
                  </a:lnTo>
                  <a:lnTo>
                    <a:pt x="51942" y="1691421"/>
                  </a:lnTo>
                  <a:lnTo>
                    <a:pt x="66293" y="1716004"/>
                  </a:lnTo>
                  <a:lnTo>
                    <a:pt x="80517" y="1691639"/>
                  </a:lnTo>
                  <a:lnTo>
                    <a:pt x="80517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6" name="object 4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190744" y="5202884"/>
              <a:ext cx="704113" cy="356666"/>
            </a:xfrm>
            <a:prstGeom prst="rect">
              <a:avLst/>
            </a:prstGeom>
          </p:spPr>
        </p:pic>
        <p:sp>
          <p:nvSpPr>
            <p:cNvPr id="47" name="object 47"/>
            <p:cNvSpPr/>
            <p:nvPr/>
          </p:nvSpPr>
          <p:spPr>
            <a:xfrm>
              <a:off x="5343779" y="5289803"/>
              <a:ext cx="476250" cy="132715"/>
            </a:xfrm>
            <a:custGeom>
              <a:avLst/>
              <a:gdLst/>
              <a:ahLst/>
              <a:cxnLst/>
              <a:rect l="l" t="t" r="r" b="b"/>
              <a:pathLst>
                <a:path w="476250" h="132714">
                  <a:moveTo>
                    <a:pt x="113792" y="0"/>
                  </a:moveTo>
                  <a:lnTo>
                    <a:pt x="0" y="66294"/>
                  </a:lnTo>
                  <a:lnTo>
                    <a:pt x="113792" y="132588"/>
                  </a:lnTo>
                  <a:lnTo>
                    <a:pt x="122555" y="130302"/>
                  </a:lnTo>
                  <a:lnTo>
                    <a:pt x="126492" y="123444"/>
                  </a:lnTo>
                  <a:lnTo>
                    <a:pt x="130429" y="116713"/>
                  </a:lnTo>
                  <a:lnTo>
                    <a:pt x="128143" y="107950"/>
                  </a:lnTo>
                  <a:lnTo>
                    <a:pt x="81033" y="80518"/>
                  </a:lnTo>
                  <a:lnTo>
                    <a:pt x="28448" y="80518"/>
                  </a:lnTo>
                  <a:lnTo>
                    <a:pt x="28448" y="51943"/>
                  </a:lnTo>
                  <a:lnTo>
                    <a:pt x="81250" y="51943"/>
                  </a:lnTo>
                  <a:lnTo>
                    <a:pt x="128143" y="24638"/>
                  </a:lnTo>
                  <a:lnTo>
                    <a:pt x="130429" y="15875"/>
                  </a:lnTo>
                  <a:lnTo>
                    <a:pt x="126492" y="9144"/>
                  </a:lnTo>
                  <a:lnTo>
                    <a:pt x="122555" y="2286"/>
                  </a:lnTo>
                  <a:lnTo>
                    <a:pt x="113792" y="0"/>
                  </a:lnTo>
                  <a:close/>
                </a:path>
                <a:path w="476250" h="132714">
                  <a:moveTo>
                    <a:pt x="81250" y="51943"/>
                  </a:moveTo>
                  <a:lnTo>
                    <a:pt x="28448" y="51943"/>
                  </a:lnTo>
                  <a:lnTo>
                    <a:pt x="28448" y="80518"/>
                  </a:lnTo>
                  <a:lnTo>
                    <a:pt x="81033" y="80518"/>
                  </a:lnTo>
                  <a:lnTo>
                    <a:pt x="77769" y="78613"/>
                  </a:lnTo>
                  <a:lnTo>
                    <a:pt x="35560" y="78613"/>
                  </a:lnTo>
                  <a:lnTo>
                    <a:pt x="35560" y="53975"/>
                  </a:lnTo>
                  <a:lnTo>
                    <a:pt x="77769" y="53975"/>
                  </a:lnTo>
                  <a:lnTo>
                    <a:pt x="81250" y="51943"/>
                  </a:lnTo>
                  <a:close/>
                </a:path>
                <a:path w="476250" h="132714">
                  <a:moveTo>
                    <a:pt x="475742" y="51943"/>
                  </a:moveTo>
                  <a:lnTo>
                    <a:pt x="81250" y="51943"/>
                  </a:lnTo>
                  <a:lnTo>
                    <a:pt x="56664" y="66294"/>
                  </a:lnTo>
                  <a:lnTo>
                    <a:pt x="81033" y="80518"/>
                  </a:lnTo>
                  <a:lnTo>
                    <a:pt x="475742" y="80518"/>
                  </a:lnTo>
                  <a:lnTo>
                    <a:pt x="475742" y="51943"/>
                  </a:lnTo>
                  <a:close/>
                </a:path>
                <a:path w="476250" h="132714">
                  <a:moveTo>
                    <a:pt x="35560" y="53975"/>
                  </a:moveTo>
                  <a:lnTo>
                    <a:pt x="35560" y="78613"/>
                  </a:lnTo>
                  <a:lnTo>
                    <a:pt x="56664" y="66294"/>
                  </a:lnTo>
                  <a:lnTo>
                    <a:pt x="35560" y="53975"/>
                  </a:lnTo>
                  <a:close/>
                </a:path>
                <a:path w="476250" h="132714">
                  <a:moveTo>
                    <a:pt x="56664" y="66294"/>
                  </a:moveTo>
                  <a:lnTo>
                    <a:pt x="35560" y="78613"/>
                  </a:lnTo>
                  <a:lnTo>
                    <a:pt x="77769" y="78613"/>
                  </a:lnTo>
                  <a:lnTo>
                    <a:pt x="56664" y="66294"/>
                  </a:lnTo>
                  <a:close/>
                </a:path>
                <a:path w="476250" h="132714">
                  <a:moveTo>
                    <a:pt x="77769" y="53975"/>
                  </a:moveTo>
                  <a:lnTo>
                    <a:pt x="35560" y="53975"/>
                  </a:lnTo>
                  <a:lnTo>
                    <a:pt x="56664" y="66294"/>
                  </a:lnTo>
                  <a:lnTo>
                    <a:pt x="77769" y="53975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8" name="object 48"/>
          <p:cNvSpPr txBox="1"/>
          <p:nvPr/>
        </p:nvSpPr>
        <p:spPr>
          <a:xfrm>
            <a:off x="228396" y="6333845"/>
            <a:ext cx="237617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latin typeface="Calibri"/>
                <a:cs typeface="Calibri"/>
              </a:rPr>
              <a:t>Prepared</a:t>
            </a:r>
            <a:r>
              <a:rPr sz="1600" b="1" dirty="0">
                <a:latin typeface="Calibri"/>
                <a:cs typeface="Calibri"/>
              </a:rPr>
              <a:t> </a:t>
            </a:r>
            <a:r>
              <a:rPr sz="1600" b="1" spc="-15" dirty="0">
                <a:latin typeface="Calibri"/>
                <a:cs typeface="Calibri"/>
              </a:rPr>
              <a:t>by</a:t>
            </a:r>
            <a:r>
              <a:rPr sz="1600" b="1" spc="-5" dirty="0">
                <a:latin typeface="Calibri"/>
                <a:cs typeface="Calibri"/>
              </a:rPr>
              <a:t> </a:t>
            </a:r>
            <a:r>
              <a:rPr sz="1600" b="1" spc="-55" dirty="0">
                <a:latin typeface="Calibri"/>
                <a:cs typeface="Calibri"/>
              </a:rPr>
              <a:t>Dr.</a:t>
            </a:r>
            <a:r>
              <a:rPr sz="1600" b="1" spc="10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Emad</a:t>
            </a:r>
            <a:r>
              <a:rPr sz="1600" b="1" spc="-15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Zaher</a:t>
            </a:r>
            <a:endParaRPr sz="1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45511" y="414909"/>
            <a:ext cx="4911090" cy="8356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0"/>
              </a:lnSpc>
              <a:spcBef>
                <a:spcPts val="95"/>
              </a:spcBef>
            </a:pPr>
            <a:r>
              <a:rPr sz="2800" spc="-10" dirty="0">
                <a:latin typeface="Calibri"/>
                <a:cs typeface="Calibri"/>
              </a:rPr>
              <a:t>Example(2)</a:t>
            </a:r>
            <a:endParaRPr sz="2800">
              <a:latin typeface="Calibri"/>
              <a:cs typeface="Calibri"/>
            </a:endParaRPr>
          </a:p>
          <a:p>
            <a:pPr marL="12700">
              <a:lnSpc>
                <a:spcPts val="3190"/>
              </a:lnSpc>
            </a:pPr>
            <a:r>
              <a:rPr sz="2800" spc="-15" dirty="0">
                <a:solidFill>
                  <a:srgbClr val="4471C4"/>
                </a:solidFill>
                <a:latin typeface="Calibri"/>
                <a:cs typeface="Calibri"/>
              </a:rPr>
              <a:t>Given</a:t>
            </a:r>
            <a:r>
              <a:rPr sz="280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4471C4"/>
                </a:solidFill>
                <a:latin typeface="Calibri"/>
                <a:cs typeface="Calibri"/>
              </a:rPr>
              <a:t>the</a:t>
            </a:r>
            <a:r>
              <a:rPr sz="280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4471C4"/>
                </a:solidFill>
                <a:latin typeface="Calibri"/>
                <a:cs typeface="Calibri"/>
              </a:rPr>
              <a:t>following</a:t>
            </a:r>
            <a:r>
              <a:rPr sz="280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4471C4"/>
                </a:solidFill>
                <a:latin typeface="Calibri"/>
                <a:cs typeface="Calibri"/>
              </a:rPr>
              <a:t>trial</a:t>
            </a:r>
            <a:r>
              <a:rPr sz="2800" spc="1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4471C4"/>
                </a:solidFill>
                <a:latin typeface="Calibri"/>
                <a:cs typeface="Calibri"/>
              </a:rPr>
              <a:t>balance: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569466" y="1304289"/>
            <a:ext cx="6623050" cy="5375910"/>
            <a:chOff x="1569466" y="1304289"/>
            <a:chExt cx="6623050" cy="5375910"/>
          </a:xfrm>
        </p:grpSpPr>
        <p:sp>
          <p:nvSpPr>
            <p:cNvPr id="4" name="object 4"/>
            <p:cNvSpPr/>
            <p:nvPr/>
          </p:nvSpPr>
          <p:spPr>
            <a:xfrm>
              <a:off x="1620266" y="1355089"/>
              <a:ext cx="6572250" cy="5325110"/>
            </a:xfrm>
            <a:custGeom>
              <a:avLst/>
              <a:gdLst/>
              <a:ahLst/>
              <a:cxnLst/>
              <a:rect l="l" t="t" r="r" b="b"/>
              <a:pathLst>
                <a:path w="6572250" h="5325109">
                  <a:moveTo>
                    <a:pt x="6571996" y="0"/>
                  </a:moveTo>
                  <a:lnTo>
                    <a:pt x="6514846" y="0"/>
                  </a:lnTo>
                  <a:lnTo>
                    <a:pt x="6514846" y="6350"/>
                  </a:lnTo>
                  <a:lnTo>
                    <a:pt x="6514846" y="12700"/>
                  </a:lnTo>
                  <a:lnTo>
                    <a:pt x="6514846" y="5267960"/>
                  </a:lnTo>
                  <a:lnTo>
                    <a:pt x="12700" y="5267960"/>
                  </a:lnTo>
                  <a:lnTo>
                    <a:pt x="6350" y="5267960"/>
                  </a:lnTo>
                  <a:lnTo>
                    <a:pt x="0" y="5267960"/>
                  </a:lnTo>
                  <a:lnTo>
                    <a:pt x="0" y="5312410"/>
                  </a:lnTo>
                  <a:lnTo>
                    <a:pt x="0" y="5325110"/>
                  </a:lnTo>
                  <a:lnTo>
                    <a:pt x="6571996" y="5325110"/>
                  </a:lnTo>
                  <a:lnTo>
                    <a:pt x="6571996" y="5312410"/>
                  </a:lnTo>
                  <a:lnTo>
                    <a:pt x="6571996" y="12700"/>
                  </a:lnTo>
                  <a:lnTo>
                    <a:pt x="657199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575816" y="1310639"/>
              <a:ext cx="6559550" cy="5313045"/>
            </a:xfrm>
            <a:custGeom>
              <a:avLst/>
              <a:gdLst/>
              <a:ahLst/>
              <a:cxnLst/>
              <a:rect l="l" t="t" r="r" b="b"/>
              <a:pathLst>
                <a:path w="6559550" h="5313045">
                  <a:moveTo>
                    <a:pt x="6559296" y="0"/>
                  </a:moveTo>
                  <a:lnTo>
                    <a:pt x="0" y="0"/>
                  </a:lnTo>
                  <a:lnTo>
                    <a:pt x="0" y="5312664"/>
                  </a:lnTo>
                  <a:lnTo>
                    <a:pt x="6559296" y="5312664"/>
                  </a:lnTo>
                  <a:lnTo>
                    <a:pt x="6559296" y="0"/>
                  </a:lnTo>
                  <a:close/>
                </a:path>
              </a:pathLst>
            </a:custGeom>
            <a:solidFill>
              <a:srgbClr val="F6E9B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575816" y="1310639"/>
              <a:ext cx="6559550" cy="5313045"/>
            </a:xfrm>
            <a:custGeom>
              <a:avLst/>
              <a:gdLst/>
              <a:ahLst/>
              <a:cxnLst/>
              <a:rect l="l" t="t" r="r" b="b"/>
              <a:pathLst>
                <a:path w="6559550" h="5313045">
                  <a:moveTo>
                    <a:pt x="0" y="5312664"/>
                  </a:moveTo>
                  <a:lnTo>
                    <a:pt x="6559296" y="5312664"/>
                  </a:lnTo>
                  <a:lnTo>
                    <a:pt x="6559296" y="0"/>
                  </a:lnTo>
                  <a:lnTo>
                    <a:pt x="0" y="0"/>
                  </a:lnTo>
                  <a:lnTo>
                    <a:pt x="0" y="5312664"/>
                  </a:lnTo>
                  <a:close/>
                </a:path>
              </a:pathLst>
            </a:custGeom>
            <a:ln w="12700">
              <a:solidFill>
                <a:srgbClr val="41414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1733676" y="2380964"/>
          <a:ext cx="6282055" cy="365739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3191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44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182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4311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L="581660" marR="3175">
                        <a:lnSpc>
                          <a:spcPts val="1814"/>
                        </a:lnSpc>
                      </a:pPr>
                      <a:r>
                        <a:rPr sz="1650" b="1" u="sng" spc="-30" dirty="0">
                          <a:solidFill>
                            <a:srgbClr val="663300"/>
                          </a:solidFill>
                          <a:uFill>
                            <a:solidFill>
                              <a:srgbClr val="663300"/>
                            </a:solidFill>
                          </a:uFill>
                          <a:latin typeface="Arial"/>
                          <a:cs typeface="Arial"/>
                        </a:rPr>
                        <a:t>Debits</a:t>
                      </a:r>
                      <a:r>
                        <a:rPr sz="1650" b="1" u="sng" spc="-55" dirty="0">
                          <a:solidFill>
                            <a:srgbClr val="663300"/>
                          </a:solidFill>
                          <a:uFill>
                            <a:solidFill>
                              <a:srgbClr val="663300"/>
                            </a:solidFill>
                          </a:uFill>
                          <a:latin typeface="Arial"/>
                          <a:cs typeface="Arial"/>
                        </a:rPr>
                        <a:t> </a:t>
                      </a:r>
                      <a:endParaRPr sz="16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ts val="1814"/>
                        </a:lnSpc>
                      </a:pPr>
                      <a:r>
                        <a:rPr sz="1650" b="1" u="sng" spc="-30" dirty="0">
                          <a:solidFill>
                            <a:srgbClr val="663300"/>
                          </a:solidFill>
                          <a:uFill>
                            <a:solidFill>
                              <a:srgbClr val="663300"/>
                            </a:solidFill>
                          </a:uFill>
                          <a:latin typeface="Arial"/>
                          <a:cs typeface="Arial"/>
                        </a:rPr>
                        <a:t>Credits</a:t>
                      </a:r>
                      <a:r>
                        <a:rPr sz="1650" b="1" u="sng" spc="-125" dirty="0">
                          <a:solidFill>
                            <a:srgbClr val="663300"/>
                          </a:solidFill>
                          <a:uFill>
                            <a:solidFill>
                              <a:srgbClr val="663300"/>
                            </a:solidFill>
                          </a:uFill>
                          <a:latin typeface="Arial"/>
                          <a:cs typeface="Arial"/>
                        </a:rPr>
                        <a:t> </a:t>
                      </a:r>
                      <a:endParaRPr sz="16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6022">
                <a:tc>
                  <a:txBody>
                    <a:bodyPr/>
                    <a:lstStyle/>
                    <a:p>
                      <a:pPr marL="31750">
                        <a:lnSpc>
                          <a:spcPts val="1760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Cash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17145" algn="r">
                        <a:lnSpc>
                          <a:spcPts val="1760"/>
                        </a:lnSpc>
                        <a:tabLst>
                          <a:tab pos="473075" algn="l"/>
                        </a:tabLst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$	</a:t>
                      </a:r>
                      <a:r>
                        <a:rPr sz="1600" b="1" spc="-10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4,350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5511">
                <a:tc>
                  <a:txBody>
                    <a:bodyPr/>
                    <a:lstStyle/>
                    <a:p>
                      <a:pPr marL="31750">
                        <a:lnSpc>
                          <a:spcPts val="1825"/>
                        </a:lnSpc>
                      </a:pPr>
                      <a:r>
                        <a:rPr sz="1600" b="1" spc="-1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Accounts</a:t>
                      </a:r>
                      <a:r>
                        <a:rPr sz="1600" b="1" spc="5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10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receivable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3175"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25"/>
                        </a:lnSpc>
                      </a:pPr>
                      <a:r>
                        <a:rPr sz="1600" b="1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-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5851">
                <a:tc>
                  <a:txBody>
                    <a:bodyPr/>
                    <a:lstStyle/>
                    <a:p>
                      <a:pPr marL="31750">
                        <a:lnSpc>
                          <a:spcPts val="1835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Supplies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17145" algn="r">
                        <a:lnSpc>
                          <a:spcPts val="1835"/>
                        </a:lnSpc>
                      </a:pPr>
                      <a:r>
                        <a:rPr sz="1600" b="1" spc="-10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9,720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5014">
                <a:tc>
                  <a:txBody>
                    <a:bodyPr/>
                    <a:lstStyle/>
                    <a:p>
                      <a:pPr marL="31750">
                        <a:lnSpc>
                          <a:spcPts val="1825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Prepaid</a:t>
                      </a:r>
                      <a:r>
                        <a:rPr sz="1600" b="1" spc="-2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Insurance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17145" algn="r">
                        <a:lnSpc>
                          <a:spcPts val="1825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2,400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5046">
                <a:tc>
                  <a:txBody>
                    <a:bodyPr/>
                    <a:lstStyle/>
                    <a:p>
                      <a:pPr marL="31750">
                        <a:lnSpc>
                          <a:spcPts val="1830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Equipment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37465" algn="r">
                        <a:lnSpc>
                          <a:spcPts val="1830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26,000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4157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b="1" spc="-1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Accounts</a:t>
                      </a:r>
                      <a:r>
                        <a:rPr sz="1600" b="1" spc="4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10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payable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3175"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207645" algn="r">
                        <a:lnSpc>
                          <a:spcPts val="1820"/>
                        </a:lnSpc>
                        <a:tabLst>
                          <a:tab pos="474980" algn="l"/>
                        </a:tabLst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$	6,200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5681">
                <a:tc>
                  <a:txBody>
                    <a:bodyPr/>
                    <a:lstStyle/>
                    <a:p>
                      <a:pPr marL="31750">
                        <a:lnSpc>
                          <a:spcPts val="1835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Unearned</a:t>
                      </a:r>
                      <a:r>
                        <a:rPr sz="1600" b="1" spc="-1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consulting</a:t>
                      </a:r>
                      <a:r>
                        <a:rPr sz="1600" b="1" spc="1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10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revenue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3175"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207645" algn="r">
                        <a:lnSpc>
                          <a:spcPts val="1835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3,000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35713">
                <a:tc>
                  <a:txBody>
                    <a:bodyPr/>
                    <a:lstStyle/>
                    <a:p>
                      <a:pPr marL="31750">
                        <a:lnSpc>
                          <a:spcPts val="1755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C.</a:t>
                      </a:r>
                      <a:r>
                        <a:rPr sz="1600" b="1" spc="-10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40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Taylor,</a:t>
                      </a:r>
                      <a:r>
                        <a:rPr sz="1600" b="1" spc="30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Capital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3175"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231140" algn="r">
                        <a:lnSpc>
                          <a:spcPts val="1755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30,000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98409">
                <a:tc>
                  <a:txBody>
                    <a:bodyPr/>
                    <a:lstStyle/>
                    <a:p>
                      <a:pPr marL="31750" marR="1231900">
                        <a:lnSpc>
                          <a:spcPct val="100000"/>
                        </a:lnSpc>
                      </a:pPr>
                      <a:r>
                        <a:rPr sz="1600" b="1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Owner's</a:t>
                      </a:r>
                      <a:r>
                        <a:rPr sz="1600" b="1" spc="-60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Withdrawals </a:t>
                      </a:r>
                      <a:r>
                        <a:rPr sz="1600" b="1" spc="-430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Consulting</a:t>
                      </a:r>
                      <a:r>
                        <a:rPr sz="1600" b="1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10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revenue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200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650">
                        <a:latin typeface="Times New Roman"/>
                        <a:cs typeface="Times New Roman"/>
                      </a:endParaRPr>
                    </a:p>
                    <a:p>
                      <a:pPr marR="207645" algn="r">
                        <a:lnSpc>
                          <a:spcPts val="1905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5,800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solidFill>
                      <a:srgbClr val="F6E9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45681">
                <a:tc>
                  <a:txBody>
                    <a:bodyPr/>
                    <a:lstStyle/>
                    <a:p>
                      <a:pPr marL="31750">
                        <a:lnSpc>
                          <a:spcPts val="1830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Rental</a:t>
                      </a:r>
                      <a:r>
                        <a:rPr sz="1600" b="1" spc="-20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10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revenue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3175"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184150" algn="r">
                        <a:lnSpc>
                          <a:spcPts val="1830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300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47929">
                <a:tc>
                  <a:txBody>
                    <a:bodyPr/>
                    <a:lstStyle/>
                    <a:p>
                      <a:pPr marL="31750">
                        <a:lnSpc>
                          <a:spcPts val="1850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Salaries</a:t>
                      </a:r>
                      <a:r>
                        <a:rPr sz="1600" b="1" spc="-1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expense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17145" algn="r">
                        <a:lnSpc>
                          <a:spcPts val="1850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1,400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37263">
                <a:tc>
                  <a:txBody>
                    <a:bodyPr/>
                    <a:lstStyle/>
                    <a:p>
                      <a:pPr marL="31750">
                        <a:lnSpc>
                          <a:spcPts val="1770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Rent</a:t>
                      </a:r>
                      <a:r>
                        <a:rPr sz="1600" b="1" spc="-3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expense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17145" algn="r">
                        <a:lnSpc>
                          <a:spcPts val="1770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1,000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42011">
                <a:tc gridSpan="3">
                  <a:txBody>
                    <a:bodyPr/>
                    <a:lstStyle/>
                    <a:p>
                      <a:pPr marL="31750">
                        <a:lnSpc>
                          <a:spcPts val="1805"/>
                        </a:lnSpc>
                        <a:tabLst>
                          <a:tab pos="3622675" algn="l"/>
                          <a:tab pos="4420870" algn="l"/>
                          <a:tab pos="6271895" algn="l"/>
                        </a:tabLst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Utilities</a:t>
                      </a:r>
                      <a:r>
                        <a:rPr sz="1600" b="1" spc="5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expense	</a:t>
                      </a:r>
                      <a:r>
                        <a:rPr sz="1600" b="1" u="sng" spc="-5" dirty="0">
                          <a:solidFill>
                            <a:srgbClr val="6633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 	230	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8" name="object 8"/>
          <p:cNvSpPr txBox="1"/>
          <p:nvPr/>
        </p:nvSpPr>
        <p:spPr>
          <a:xfrm>
            <a:off x="1752726" y="6022035"/>
            <a:ext cx="49339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30" dirty="0">
                <a:solidFill>
                  <a:srgbClr val="663300"/>
                </a:solidFill>
                <a:latin typeface="Arial"/>
                <a:cs typeface="Arial"/>
              </a:rPr>
              <a:t>T</a:t>
            </a:r>
            <a:r>
              <a:rPr sz="1600" b="1" spc="-5" dirty="0">
                <a:solidFill>
                  <a:srgbClr val="663300"/>
                </a:solidFill>
                <a:latin typeface="Arial"/>
                <a:cs typeface="Arial"/>
              </a:rPr>
              <a:t>o</a:t>
            </a:r>
            <a:r>
              <a:rPr sz="1600" b="1" spc="-15" dirty="0">
                <a:solidFill>
                  <a:srgbClr val="663300"/>
                </a:solidFill>
                <a:latin typeface="Arial"/>
                <a:cs typeface="Arial"/>
              </a:rPr>
              <a:t>t</a:t>
            </a:r>
            <a:r>
              <a:rPr sz="1600" b="1" spc="-5" dirty="0">
                <a:solidFill>
                  <a:srgbClr val="663300"/>
                </a:solidFill>
                <a:latin typeface="Arial"/>
                <a:cs typeface="Arial"/>
              </a:rPr>
              <a:t>al</a:t>
            </a:r>
            <a:endParaRPr sz="16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344033" y="6029350"/>
            <a:ext cx="267462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487045" algn="l"/>
                <a:tab pos="1462405" algn="l"/>
                <a:tab pos="1802130" algn="l"/>
                <a:tab pos="2661285" algn="l"/>
              </a:tabLst>
            </a:pPr>
            <a:r>
              <a:rPr sz="2400" b="1" u="dbl" spc="-7" baseline="1736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2400" b="1" u="dbl" spc="254" baseline="1736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2400" b="1" u="dbl" spc="-7" baseline="1736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$	45,300	$	</a:t>
            </a:r>
            <a:r>
              <a:rPr sz="1600" b="1" u="dbl" spc="-5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45,300	</a:t>
            </a:r>
            <a:endParaRPr sz="16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777234" y="1494307"/>
            <a:ext cx="1844039" cy="782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00660" marR="381635" indent="19050">
              <a:lnSpc>
                <a:spcPct val="104700"/>
              </a:lnSpc>
              <a:spcBef>
                <a:spcPts val="100"/>
              </a:spcBef>
            </a:pPr>
            <a:r>
              <a:rPr sz="1600" b="1" spc="-5" dirty="0">
                <a:latin typeface="Arial"/>
                <a:cs typeface="Arial"/>
              </a:rPr>
              <a:t>Fas</a:t>
            </a:r>
            <a:r>
              <a:rPr sz="1600" b="1" spc="-10" dirty="0">
                <a:latin typeface="Arial"/>
                <a:cs typeface="Arial"/>
              </a:rPr>
              <a:t>t</a:t>
            </a:r>
            <a:r>
              <a:rPr sz="1600" b="1" spc="-5" dirty="0">
                <a:latin typeface="Arial"/>
                <a:cs typeface="Arial"/>
              </a:rPr>
              <a:t>F</a:t>
            </a:r>
            <a:r>
              <a:rPr sz="1600" b="1" spc="-15" dirty="0">
                <a:latin typeface="Arial"/>
                <a:cs typeface="Arial"/>
              </a:rPr>
              <a:t>o</a:t>
            </a:r>
            <a:r>
              <a:rPr sz="1600" b="1" spc="-5" dirty="0">
                <a:latin typeface="Arial"/>
                <a:cs typeface="Arial"/>
              </a:rPr>
              <a:t>r</a:t>
            </a:r>
            <a:r>
              <a:rPr sz="1600" b="1" spc="35" dirty="0">
                <a:latin typeface="Arial"/>
                <a:cs typeface="Arial"/>
              </a:rPr>
              <a:t>w</a:t>
            </a:r>
            <a:r>
              <a:rPr sz="1600" b="1" spc="-5" dirty="0">
                <a:latin typeface="Arial"/>
                <a:cs typeface="Arial"/>
              </a:rPr>
              <a:t>ard  </a:t>
            </a:r>
            <a:r>
              <a:rPr sz="1600" b="1" spc="-20" dirty="0">
                <a:latin typeface="Arial"/>
                <a:cs typeface="Arial"/>
              </a:rPr>
              <a:t>Trial</a:t>
            </a:r>
            <a:r>
              <a:rPr sz="1600" b="1" spc="-65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Balance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0"/>
              </a:spcBef>
            </a:pPr>
            <a:r>
              <a:rPr sz="1600" b="1" spc="-5" dirty="0">
                <a:latin typeface="Arial"/>
                <a:cs typeface="Arial"/>
              </a:rPr>
              <a:t>December</a:t>
            </a:r>
            <a:r>
              <a:rPr sz="1600" b="1" spc="-2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31,</a:t>
            </a:r>
            <a:r>
              <a:rPr sz="1600" b="1" spc="-20" dirty="0">
                <a:latin typeface="Arial"/>
                <a:cs typeface="Arial"/>
              </a:rPr>
              <a:t> </a:t>
            </a:r>
            <a:r>
              <a:rPr sz="1600" b="1" spc="-25" dirty="0">
                <a:latin typeface="Arial"/>
                <a:cs typeface="Arial"/>
              </a:rPr>
              <a:t>2011</a:t>
            </a:r>
            <a:endParaRPr sz="16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8264397" y="2831566"/>
            <a:ext cx="3709670" cy="2378710"/>
          </a:xfrm>
          <a:prstGeom prst="rect">
            <a:avLst/>
          </a:prstGeom>
        </p:spPr>
        <p:txBody>
          <a:bodyPr vert="horz" wrap="square" lIns="0" tIns="1828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40"/>
              </a:spcBef>
            </a:pPr>
            <a:r>
              <a:rPr sz="2000" b="1" u="heavy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Times New Roman"/>
                <a:cs typeface="Times New Roman"/>
              </a:rPr>
              <a:t>Instructions</a:t>
            </a:r>
            <a:endParaRPr sz="20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340"/>
              </a:spcBef>
              <a:buAutoNum type="arabicPeriod"/>
              <a:tabLst>
                <a:tab pos="354965" algn="l"/>
                <a:tab pos="355600" algn="l"/>
              </a:tabLst>
            </a:pPr>
            <a:r>
              <a:rPr sz="2000" b="1" spc="-10" dirty="0">
                <a:latin typeface="Times New Roman"/>
                <a:cs typeface="Times New Roman"/>
              </a:rPr>
              <a:t>Prepare</a:t>
            </a:r>
            <a:r>
              <a:rPr sz="2000" b="1" spc="-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the income statement.</a:t>
            </a:r>
            <a:endParaRPr sz="2000">
              <a:latin typeface="Times New Roman"/>
              <a:cs typeface="Times New Roman"/>
            </a:endParaRPr>
          </a:p>
          <a:p>
            <a:pPr marL="355600" marR="5080" indent="-342900">
              <a:lnSpc>
                <a:spcPct val="114999"/>
              </a:lnSpc>
              <a:spcBef>
                <a:spcPts val="5"/>
              </a:spcBef>
              <a:buAutoNum type="arabicPeriod"/>
              <a:tabLst>
                <a:tab pos="354965" algn="l"/>
                <a:tab pos="355600" algn="l"/>
                <a:tab pos="1509395" algn="l"/>
                <a:tab pos="2134870" algn="l"/>
                <a:tab pos="3483610" algn="l"/>
              </a:tabLst>
            </a:pPr>
            <a:r>
              <a:rPr sz="2000" b="1" dirty="0">
                <a:latin typeface="Times New Roman"/>
                <a:cs typeface="Times New Roman"/>
              </a:rPr>
              <a:t>P</a:t>
            </a:r>
            <a:r>
              <a:rPr sz="2000" b="1" spc="-35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ep</a:t>
            </a:r>
            <a:r>
              <a:rPr sz="2000" b="1" spc="10" dirty="0">
                <a:latin typeface="Times New Roman"/>
                <a:cs typeface="Times New Roman"/>
              </a:rPr>
              <a:t>a</a:t>
            </a:r>
            <a:r>
              <a:rPr sz="2000" b="1" spc="-40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	</a:t>
            </a:r>
            <a:r>
              <a:rPr sz="2000" b="1" spc="5" dirty="0">
                <a:latin typeface="Times New Roman"/>
                <a:cs typeface="Times New Roman"/>
              </a:rPr>
              <a:t>t</a:t>
            </a:r>
            <a:r>
              <a:rPr sz="2000" b="1" dirty="0">
                <a:latin typeface="Times New Roman"/>
                <a:cs typeface="Times New Roman"/>
              </a:rPr>
              <a:t>he	s</a:t>
            </a:r>
            <a:r>
              <a:rPr sz="2000" b="1" spc="5" dirty="0">
                <a:latin typeface="Times New Roman"/>
                <a:cs typeface="Times New Roman"/>
              </a:rPr>
              <a:t>tat</a:t>
            </a:r>
            <a:r>
              <a:rPr sz="2000" b="1" dirty="0">
                <a:latin typeface="Times New Roman"/>
                <a:cs typeface="Times New Roman"/>
              </a:rPr>
              <a:t>ement	</a:t>
            </a:r>
            <a:r>
              <a:rPr sz="2000" b="1" spc="5" dirty="0">
                <a:latin typeface="Times New Roman"/>
                <a:cs typeface="Times New Roman"/>
              </a:rPr>
              <a:t>o</a:t>
            </a:r>
            <a:r>
              <a:rPr sz="2000" b="1" dirty="0">
                <a:latin typeface="Times New Roman"/>
                <a:cs typeface="Times New Roman"/>
              </a:rPr>
              <a:t>f  owner's</a:t>
            </a:r>
            <a:r>
              <a:rPr sz="2000" b="1" spc="-5" dirty="0">
                <a:latin typeface="Times New Roman"/>
                <a:cs typeface="Times New Roman"/>
              </a:rPr>
              <a:t> </a:t>
            </a:r>
            <a:r>
              <a:rPr sz="2000" b="1" spc="-15" dirty="0">
                <a:latin typeface="Times New Roman"/>
                <a:cs typeface="Times New Roman"/>
              </a:rPr>
              <a:t>equity.</a:t>
            </a:r>
            <a:endParaRPr sz="20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360"/>
              </a:spcBef>
              <a:buAutoNum type="arabicPeriod"/>
              <a:tabLst>
                <a:tab pos="354965" algn="l"/>
                <a:tab pos="355600" algn="l"/>
                <a:tab pos="1509395" algn="l"/>
                <a:tab pos="2134870" algn="l"/>
                <a:tab pos="3483610" algn="l"/>
              </a:tabLst>
            </a:pPr>
            <a:r>
              <a:rPr sz="2000" b="1" dirty="0">
                <a:latin typeface="Times New Roman"/>
                <a:cs typeface="Times New Roman"/>
              </a:rPr>
              <a:t>P</a:t>
            </a:r>
            <a:r>
              <a:rPr sz="2000" b="1" spc="-35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ep</a:t>
            </a:r>
            <a:r>
              <a:rPr sz="2000" b="1" spc="10" dirty="0">
                <a:latin typeface="Times New Roman"/>
                <a:cs typeface="Times New Roman"/>
              </a:rPr>
              <a:t>a</a:t>
            </a:r>
            <a:r>
              <a:rPr sz="2000" b="1" spc="-40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	</a:t>
            </a:r>
            <a:r>
              <a:rPr sz="2000" b="1" spc="5" dirty="0">
                <a:latin typeface="Times New Roman"/>
                <a:cs typeface="Times New Roman"/>
              </a:rPr>
              <a:t>t</a:t>
            </a:r>
            <a:r>
              <a:rPr sz="2000" b="1" dirty="0">
                <a:latin typeface="Times New Roman"/>
                <a:cs typeface="Times New Roman"/>
              </a:rPr>
              <a:t>he	s</a:t>
            </a:r>
            <a:r>
              <a:rPr sz="2000" b="1" spc="5" dirty="0">
                <a:latin typeface="Times New Roman"/>
                <a:cs typeface="Times New Roman"/>
              </a:rPr>
              <a:t>tat</a:t>
            </a:r>
            <a:r>
              <a:rPr sz="2000" b="1" dirty="0">
                <a:latin typeface="Times New Roman"/>
                <a:cs typeface="Times New Roman"/>
              </a:rPr>
              <a:t>ement	</a:t>
            </a:r>
            <a:r>
              <a:rPr sz="2000" b="1" spc="5" dirty="0">
                <a:latin typeface="Times New Roman"/>
                <a:cs typeface="Times New Roman"/>
              </a:rPr>
              <a:t>o</a:t>
            </a:r>
            <a:r>
              <a:rPr sz="2000" b="1" dirty="0">
                <a:latin typeface="Times New Roman"/>
                <a:cs typeface="Times New Roman"/>
              </a:rPr>
              <a:t>f</a:t>
            </a:r>
            <a:endParaRPr sz="2000">
              <a:latin typeface="Times New Roman"/>
              <a:cs typeface="Times New Roman"/>
            </a:endParaRPr>
          </a:p>
          <a:p>
            <a:pPr marL="355600">
              <a:lnSpc>
                <a:spcPct val="100000"/>
              </a:lnSpc>
              <a:spcBef>
                <a:spcPts val="360"/>
              </a:spcBef>
            </a:pPr>
            <a:r>
              <a:rPr sz="2000" b="1" dirty="0">
                <a:latin typeface="Times New Roman"/>
                <a:cs typeface="Times New Roman"/>
              </a:rPr>
              <a:t>financial</a:t>
            </a:r>
            <a:r>
              <a:rPr sz="2000" b="1" spc="-2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position.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2752689" y="952765"/>
          <a:ext cx="6668770" cy="525079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4766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221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70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88063">
                <a:tc gridSpan="3">
                  <a:txBody>
                    <a:bodyPr/>
                    <a:lstStyle/>
                    <a:p>
                      <a:pPr marL="6350" algn="ctr">
                        <a:lnSpc>
                          <a:spcPts val="2700"/>
                        </a:lnSpc>
                      </a:pPr>
                      <a:r>
                        <a:rPr sz="2300" b="1" spc="-4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FASTFORWARD</a:t>
                      </a:r>
                      <a:endParaRPr sz="2300"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2300" b="1" spc="-6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Income</a:t>
                      </a:r>
                      <a:r>
                        <a:rPr sz="2300" b="1" spc="-6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3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Statement</a:t>
                      </a:r>
                      <a:endParaRPr sz="2300">
                        <a:latin typeface="Arial"/>
                        <a:cs typeface="Arial"/>
                      </a:endParaRPr>
                    </a:p>
                    <a:p>
                      <a:pPr marL="825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2300" b="1" spc="-3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For</a:t>
                      </a:r>
                      <a:r>
                        <a:rPr sz="2300" b="1" spc="7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the</a:t>
                      </a:r>
                      <a:r>
                        <a:rPr sz="2300" b="1" spc="-3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4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Month</a:t>
                      </a:r>
                      <a:r>
                        <a:rPr sz="2300" b="1" spc="-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4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Ended</a:t>
                      </a:r>
                      <a:r>
                        <a:rPr sz="2300" b="1" spc="-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5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December</a:t>
                      </a:r>
                      <a:r>
                        <a:rPr sz="2300" b="1" spc="7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3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31,</a:t>
                      </a:r>
                      <a:r>
                        <a:rPr sz="2300" b="1" spc="6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4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2011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80008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4701">
                <a:tc>
                  <a:txBody>
                    <a:bodyPr/>
                    <a:lstStyle/>
                    <a:p>
                      <a:pPr marL="163830">
                        <a:lnSpc>
                          <a:spcPts val="2705"/>
                        </a:lnSpc>
                      </a:pPr>
                      <a:r>
                        <a:rPr sz="2300" b="1" spc="-45" dirty="0">
                          <a:latin typeface="Arial"/>
                          <a:cs typeface="Arial"/>
                        </a:rPr>
                        <a:t>Revenues: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T w="19050">
                      <a:solidFill>
                        <a:srgbClr val="000000"/>
                      </a:solidFill>
                      <a:prstDash val="solid"/>
                    </a:lnT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9050">
                      <a:solidFill>
                        <a:srgbClr val="000000"/>
                      </a:solidFill>
                      <a:prstDash val="solid"/>
                    </a:lnT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2974">
                <a:tc>
                  <a:txBody>
                    <a:bodyPr/>
                    <a:lstStyle/>
                    <a:p>
                      <a:pPr marL="19050" algn="ctr">
                        <a:lnSpc>
                          <a:spcPts val="2690"/>
                        </a:lnSpc>
                      </a:pPr>
                      <a:r>
                        <a:rPr sz="2300" b="1" spc="-45" dirty="0">
                          <a:latin typeface="Arial"/>
                          <a:cs typeface="Arial"/>
                        </a:rPr>
                        <a:t>Consulting</a:t>
                      </a:r>
                      <a:r>
                        <a:rPr sz="2300" b="1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30" dirty="0">
                          <a:latin typeface="Arial"/>
                          <a:cs typeface="Arial"/>
                        </a:rPr>
                        <a:t>revenue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575310">
                        <a:lnSpc>
                          <a:spcPts val="2690"/>
                        </a:lnSpc>
                      </a:pPr>
                      <a:r>
                        <a:rPr sz="2300" b="1" dirty="0">
                          <a:latin typeface="Arial"/>
                          <a:cs typeface="Arial"/>
                        </a:rPr>
                        <a:t>$</a:t>
                      </a:r>
                      <a:r>
                        <a:rPr sz="2300" b="1" spc="-1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60" dirty="0">
                          <a:latin typeface="Arial"/>
                          <a:cs typeface="Arial"/>
                        </a:rPr>
                        <a:t>5</a:t>
                      </a:r>
                      <a:r>
                        <a:rPr sz="2300" b="1" spc="3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2300" b="1" spc="-60" dirty="0">
                          <a:latin typeface="Arial"/>
                          <a:cs typeface="Arial"/>
                        </a:rPr>
                        <a:t>80</a:t>
                      </a:r>
                      <a:r>
                        <a:rPr sz="2300" b="1" dirty="0">
                          <a:latin typeface="Arial"/>
                          <a:cs typeface="Arial"/>
                        </a:rPr>
                        <a:t>0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1152">
                <a:tc>
                  <a:txBody>
                    <a:bodyPr/>
                    <a:lstStyle/>
                    <a:p>
                      <a:pPr marL="421640">
                        <a:lnSpc>
                          <a:spcPts val="2690"/>
                        </a:lnSpc>
                      </a:pPr>
                      <a:r>
                        <a:rPr sz="2300" b="1" spc="-25" dirty="0">
                          <a:latin typeface="Arial"/>
                          <a:cs typeface="Arial"/>
                        </a:rPr>
                        <a:t>Rental</a:t>
                      </a:r>
                      <a:r>
                        <a:rPr sz="2300" b="1" spc="-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30" dirty="0">
                          <a:latin typeface="Arial"/>
                          <a:cs typeface="Arial"/>
                        </a:rPr>
                        <a:t>revenue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234315" algn="r">
                        <a:lnSpc>
                          <a:spcPts val="2690"/>
                        </a:lnSpc>
                        <a:tabLst>
                          <a:tab pos="638810" algn="l"/>
                          <a:tab pos="1277620" algn="l"/>
                        </a:tabLst>
                      </a:pPr>
                      <a:r>
                        <a:rPr sz="23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 	</a:t>
                      </a:r>
                      <a:r>
                        <a:rPr sz="2300" b="1" u="heavy" spc="-35" dirty="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300	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9760">
                <a:tc>
                  <a:txBody>
                    <a:bodyPr/>
                    <a:lstStyle/>
                    <a:p>
                      <a:pPr marL="421640">
                        <a:lnSpc>
                          <a:spcPts val="2755"/>
                        </a:lnSpc>
                      </a:pPr>
                      <a:r>
                        <a:rPr sz="2300" b="1" spc="-20" dirty="0">
                          <a:latin typeface="Arial"/>
                          <a:cs typeface="Arial"/>
                        </a:rPr>
                        <a:t>Total</a:t>
                      </a:r>
                      <a:r>
                        <a:rPr sz="2300" b="1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35" dirty="0">
                          <a:latin typeface="Arial"/>
                          <a:cs typeface="Arial"/>
                        </a:rPr>
                        <a:t>revenues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147320" algn="r">
                        <a:lnSpc>
                          <a:spcPts val="2755"/>
                        </a:lnSpc>
                      </a:pPr>
                      <a:r>
                        <a:rPr sz="2300" b="1" dirty="0">
                          <a:latin typeface="Arial"/>
                          <a:cs typeface="Arial"/>
                        </a:rPr>
                        <a:t>$</a:t>
                      </a:r>
                      <a:r>
                        <a:rPr sz="2300" b="1" spc="-1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60" dirty="0">
                          <a:latin typeface="Arial"/>
                          <a:cs typeface="Arial"/>
                        </a:rPr>
                        <a:t>6</a:t>
                      </a:r>
                      <a:r>
                        <a:rPr sz="2300" b="1" spc="3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2300" b="1" spc="-60" dirty="0">
                          <a:latin typeface="Arial"/>
                          <a:cs typeface="Arial"/>
                        </a:rPr>
                        <a:t>10</a:t>
                      </a:r>
                      <a:r>
                        <a:rPr sz="2300" b="1" dirty="0">
                          <a:latin typeface="Arial"/>
                          <a:cs typeface="Arial"/>
                        </a:rPr>
                        <a:t>0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0190">
                <a:tc>
                  <a:txBody>
                    <a:bodyPr/>
                    <a:lstStyle/>
                    <a:p>
                      <a:pPr marL="163830">
                        <a:lnSpc>
                          <a:spcPts val="2760"/>
                        </a:lnSpc>
                      </a:pPr>
                      <a:r>
                        <a:rPr sz="2300" b="1" spc="-45" dirty="0">
                          <a:latin typeface="Arial"/>
                          <a:cs typeface="Arial"/>
                        </a:rPr>
                        <a:t>Expenses: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9832">
                <a:tc>
                  <a:txBody>
                    <a:bodyPr/>
                    <a:lstStyle/>
                    <a:p>
                      <a:pPr marL="421640">
                        <a:lnSpc>
                          <a:spcPts val="2760"/>
                        </a:lnSpc>
                      </a:pPr>
                      <a:r>
                        <a:rPr sz="2300" b="1" spc="-35" dirty="0">
                          <a:latin typeface="Arial"/>
                          <a:cs typeface="Arial"/>
                        </a:rPr>
                        <a:t>Rent</a:t>
                      </a:r>
                      <a:r>
                        <a:rPr sz="2300" b="1" spc="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45" dirty="0">
                          <a:latin typeface="Arial"/>
                          <a:cs typeface="Arial"/>
                        </a:rPr>
                        <a:t>expense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798830">
                        <a:lnSpc>
                          <a:spcPts val="2760"/>
                        </a:lnSpc>
                      </a:pPr>
                      <a:r>
                        <a:rPr sz="2300" b="1" spc="-25" dirty="0">
                          <a:latin typeface="Arial"/>
                          <a:cs typeface="Arial"/>
                        </a:rPr>
                        <a:t>1,000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9832">
                <a:tc>
                  <a:txBody>
                    <a:bodyPr/>
                    <a:lstStyle/>
                    <a:p>
                      <a:pPr marL="421640">
                        <a:lnSpc>
                          <a:spcPts val="2755"/>
                        </a:lnSpc>
                      </a:pPr>
                      <a:r>
                        <a:rPr sz="2300" b="1" spc="-45" dirty="0">
                          <a:latin typeface="Arial"/>
                          <a:cs typeface="Arial"/>
                        </a:rPr>
                        <a:t>Salaries</a:t>
                      </a:r>
                      <a:r>
                        <a:rPr sz="2300" b="1" spc="-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45" dirty="0">
                          <a:latin typeface="Arial"/>
                          <a:cs typeface="Arial"/>
                        </a:rPr>
                        <a:t>expense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798830">
                        <a:lnSpc>
                          <a:spcPts val="2755"/>
                        </a:lnSpc>
                      </a:pPr>
                      <a:r>
                        <a:rPr sz="2300" b="1" spc="-25" dirty="0">
                          <a:latin typeface="Arial"/>
                          <a:cs typeface="Arial"/>
                        </a:rPr>
                        <a:t>1,400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0190">
                <a:tc>
                  <a:txBody>
                    <a:bodyPr/>
                    <a:lstStyle/>
                    <a:p>
                      <a:pPr marL="421640">
                        <a:lnSpc>
                          <a:spcPts val="2760"/>
                        </a:lnSpc>
                      </a:pPr>
                      <a:r>
                        <a:rPr sz="2300" b="1" spc="-45" dirty="0">
                          <a:latin typeface="Arial"/>
                          <a:cs typeface="Arial"/>
                        </a:rPr>
                        <a:t>Utilities</a:t>
                      </a:r>
                      <a:r>
                        <a:rPr sz="2300" b="1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45" dirty="0">
                          <a:latin typeface="Arial"/>
                          <a:cs typeface="Arial"/>
                        </a:rPr>
                        <a:t>expense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234315" algn="r">
                        <a:lnSpc>
                          <a:spcPts val="2760"/>
                        </a:lnSpc>
                        <a:tabLst>
                          <a:tab pos="638810" algn="l"/>
                          <a:tab pos="1277620" algn="l"/>
                        </a:tabLst>
                      </a:pPr>
                      <a:r>
                        <a:rPr sz="23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 	</a:t>
                      </a:r>
                      <a:r>
                        <a:rPr sz="2300" b="1" u="heavy" spc="-35" dirty="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230	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9281">
                <a:tc>
                  <a:txBody>
                    <a:bodyPr/>
                    <a:lstStyle/>
                    <a:p>
                      <a:pPr marL="421640">
                        <a:lnSpc>
                          <a:spcPts val="2760"/>
                        </a:lnSpc>
                      </a:pPr>
                      <a:r>
                        <a:rPr sz="2300" b="1" spc="-20" dirty="0">
                          <a:latin typeface="Arial"/>
                          <a:cs typeface="Arial"/>
                        </a:rPr>
                        <a:t>Total</a:t>
                      </a:r>
                      <a:r>
                        <a:rPr sz="2300" b="1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45" dirty="0">
                          <a:latin typeface="Arial"/>
                          <a:cs typeface="Arial"/>
                        </a:rPr>
                        <a:t>expenses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147320" algn="r">
                        <a:lnSpc>
                          <a:spcPts val="2760"/>
                        </a:lnSpc>
                      </a:pPr>
                      <a:r>
                        <a:rPr sz="2300" b="1" spc="-25" dirty="0">
                          <a:latin typeface="Arial"/>
                          <a:cs typeface="Arial"/>
                        </a:rPr>
                        <a:t>2,630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97407">
                <a:tc>
                  <a:txBody>
                    <a:bodyPr/>
                    <a:lstStyle/>
                    <a:p>
                      <a:pPr marL="16383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sz="2300" b="1" spc="-30" dirty="0">
                          <a:latin typeface="Arial"/>
                          <a:cs typeface="Arial"/>
                        </a:rPr>
                        <a:t>Net</a:t>
                      </a:r>
                      <a:r>
                        <a:rPr sz="2300" b="1" spc="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65" dirty="0">
                          <a:latin typeface="Arial"/>
                          <a:cs typeface="Arial"/>
                        </a:rPr>
                        <a:t>income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10160" marB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147320" algn="r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sz="2300" b="1" dirty="0">
                          <a:latin typeface="Arial"/>
                          <a:cs typeface="Arial"/>
                        </a:rPr>
                        <a:t>$</a:t>
                      </a:r>
                      <a:r>
                        <a:rPr sz="2300" b="1" spc="-1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60" dirty="0">
                          <a:latin typeface="Arial"/>
                          <a:cs typeface="Arial"/>
                        </a:rPr>
                        <a:t>3</a:t>
                      </a:r>
                      <a:r>
                        <a:rPr sz="2300" b="1" spc="3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2300" b="1" spc="-60" dirty="0">
                          <a:latin typeface="Arial"/>
                          <a:cs typeface="Arial"/>
                        </a:rPr>
                        <a:t>47</a:t>
                      </a:r>
                      <a:r>
                        <a:rPr sz="2300" b="1" dirty="0">
                          <a:latin typeface="Arial"/>
                          <a:cs typeface="Arial"/>
                        </a:rPr>
                        <a:t>0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10160" marB="0"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9741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972180" y="671576"/>
            <a:ext cx="6750684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0" spc="-55" dirty="0">
                <a:solidFill>
                  <a:srgbClr val="3668C4"/>
                </a:solidFill>
                <a:latin typeface="Arial MT"/>
                <a:cs typeface="Arial MT"/>
              </a:rPr>
              <a:t>STATEMENT</a:t>
            </a:r>
            <a:r>
              <a:rPr sz="3200" b="0" spc="-75" dirty="0">
                <a:solidFill>
                  <a:srgbClr val="3668C4"/>
                </a:solidFill>
                <a:latin typeface="Arial MT"/>
                <a:cs typeface="Arial MT"/>
              </a:rPr>
              <a:t> </a:t>
            </a:r>
            <a:r>
              <a:rPr sz="3200" b="0" dirty="0">
                <a:solidFill>
                  <a:srgbClr val="3668C4"/>
                </a:solidFill>
                <a:latin typeface="Arial MT"/>
                <a:cs typeface="Arial MT"/>
              </a:rPr>
              <a:t>OF</a:t>
            </a:r>
            <a:r>
              <a:rPr sz="3200" b="0" spc="-5" dirty="0">
                <a:solidFill>
                  <a:srgbClr val="3668C4"/>
                </a:solidFill>
                <a:latin typeface="Arial MT"/>
                <a:cs typeface="Arial MT"/>
              </a:rPr>
              <a:t> </a:t>
            </a:r>
            <a:r>
              <a:rPr sz="3200" b="0" dirty="0">
                <a:solidFill>
                  <a:srgbClr val="3668C4"/>
                </a:solidFill>
                <a:latin typeface="Arial MT"/>
                <a:cs typeface="Arial MT"/>
              </a:rPr>
              <a:t>OWNER'S</a:t>
            </a:r>
            <a:r>
              <a:rPr sz="3200" b="0" spc="-5" dirty="0">
                <a:solidFill>
                  <a:srgbClr val="3668C4"/>
                </a:solidFill>
                <a:latin typeface="Arial MT"/>
                <a:cs typeface="Arial MT"/>
              </a:rPr>
              <a:t> </a:t>
            </a:r>
            <a:r>
              <a:rPr sz="3200" b="0" dirty="0">
                <a:solidFill>
                  <a:srgbClr val="3668C4"/>
                </a:solidFill>
                <a:latin typeface="Arial MT"/>
                <a:cs typeface="Arial MT"/>
              </a:rPr>
              <a:t>EQUITY</a:t>
            </a:r>
            <a:endParaRPr sz="3200">
              <a:latin typeface="Arial MT"/>
              <a:cs typeface="Arial MT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5829172" y="1458467"/>
          <a:ext cx="4554220" cy="234841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692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49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23315">
                <a:tc gridSpan="2">
                  <a:txBody>
                    <a:bodyPr/>
                    <a:lstStyle/>
                    <a:p>
                      <a:pPr marL="234950" algn="ctr">
                        <a:lnSpc>
                          <a:spcPts val="1380"/>
                        </a:lnSpc>
                        <a:spcBef>
                          <a:spcPts val="195"/>
                        </a:spcBef>
                      </a:pPr>
                      <a:r>
                        <a:rPr sz="1300" b="1" spc="-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FASTFORWARD</a:t>
                      </a:r>
                      <a:endParaRPr sz="1300">
                        <a:latin typeface="Arial"/>
                        <a:cs typeface="Arial"/>
                      </a:endParaRPr>
                    </a:p>
                    <a:p>
                      <a:pPr marL="205104" algn="ctr">
                        <a:lnSpc>
                          <a:spcPts val="1380"/>
                        </a:lnSpc>
                      </a:pPr>
                      <a:r>
                        <a:rPr sz="13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Statement</a:t>
                      </a:r>
                      <a:r>
                        <a:rPr sz="1300" b="1" spc="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3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of</a:t>
                      </a:r>
                      <a:r>
                        <a:rPr sz="1300" b="1" spc="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3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Owner's</a:t>
                      </a:r>
                      <a:r>
                        <a:rPr sz="13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Equity</a:t>
                      </a:r>
                      <a:endParaRPr sz="1300">
                        <a:latin typeface="Arial"/>
                        <a:cs typeface="Arial"/>
                      </a:endParaRPr>
                    </a:p>
                    <a:p>
                      <a:pPr marL="15049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3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For</a:t>
                      </a:r>
                      <a:r>
                        <a:rPr sz="1300" b="1" spc="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3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the</a:t>
                      </a:r>
                      <a:r>
                        <a:rPr sz="1300" b="1" spc="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3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Month</a:t>
                      </a:r>
                      <a:r>
                        <a:rPr sz="1300" b="1" spc="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3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Ended</a:t>
                      </a:r>
                      <a:r>
                        <a:rPr sz="1300" b="1" spc="3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3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December</a:t>
                      </a:r>
                      <a:r>
                        <a:rPr sz="1300" b="1" spc="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3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31,</a:t>
                      </a:r>
                      <a:r>
                        <a:rPr sz="1300" b="1" spc="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300" b="1" spc="-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2011</a:t>
                      </a:r>
                      <a:endParaRPr sz="1300">
                        <a:latin typeface="Arial"/>
                        <a:cs typeface="Arial"/>
                      </a:endParaRPr>
                    </a:p>
                  </a:txBody>
                  <a:tcPr marL="0" marR="0" marT="2476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solidFill>
                      <a:srgbClr val="006F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3047">
                <a:tc>
                  <a:txBody>
                    <a:bodyPr/>
                    <a:lstStyle/>
                    <a:p>
                      <a:pPr marL="333375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C.</a:t>
                      </a:r>
                      <a:r>
                        <a:rPr sz="15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40" dirty="0">
                          <a:latin typeface="Arial"/>
                          <a:cs typeface="Arial"/>
                        </a:rPr>
                        <a:t>Taylor,</a:t>
                      </a:r>
                      <a:r>
                        <a:rPr sz="1500" b="1" spc="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dirty="0">
                          <a:latin typeface="Arial"/>
                          <a:cs typeface="Arial"/>
                        </a:rPr>
                        <a:t>Capital</a:t>
                      </a:r>
                      <a:r>
                        <a:rPr sz="1500" b="1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25" dirty="0">
                          <a:latin typeface="Arial"/>
                          <a:cs typeface="Arial"/>
                        </a:rPr>
                        <a:t>12/1/11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5715" marB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22250">
                        <a:lnSpc>
                          <a:spcPct val="100000"/>
                        </a:lnSpc>
                        <a:spcBef>
                          <a:spcPts val="45"/>
                        </a:spcBef>
                        <a:tabLst>
                          <a:tab pos="1029969" algn="l"/>
                        </a:tabLst>
                      </a:pPr>
                      <a:r>
                        <a:rPr sz="1500" b="1" spc="-5" dirty="0">
                          <a:latin typeface="Arial"/>
                          <a:cs typeface="Arial"/>
                        </a:rPr>
                        <a:t>$	</a:t>
                      </a:r>
                      <a:r>
                        <a:rPr sz="1500" b="1" dirty="0">
                          <a:latin typeface="Arial"/>
                          <a:cs typeface="Arial"/>
                        </a:rPr>
                        <a:t>-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5715" marB="0">
                    <a:lnR w="1905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4988">
                <a:tc>
                  <a:txBody>
                    <a:bodyPr/>
                    <a:lstStyle/>
                    <a:p>
                      <a:pPr marR="229870" algn="r">
                        <a:lnSpc>
                          <a:spcPct val="100000"/>
                        </a:lnSpc>
                        <a:spcBef>
                          <a:spcPts val="145"/>
                        </a:spcBef>
                      </a:pPr>
                      <a:r>
                        <a:rPr sz="1500" b="1" spc="-5" dirty="0">
                          <a:latin typeface="Arial"/>
                          <a:cs typeface="Arial"/>
                        </a:rPr>
                        <a:t>Net</a:t>
                      </a:r>
                      <a:r>
                        <a:rPr sz="15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5" dirty="0">
                          <a:latin typeface="Arial"/>
                          <a:cs typeface="Arial"/>
                        </a:rPr>
                        <a:t>income</a:t>
                      </a:r>
                      <a:r>
                        <a:rPr sz="15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dirty="0">
                          <a:latin typeface="Arial"/>
                          <a:cs typeface="Arial"/>
                        </a:rPr>
                        <a:t>for</a:t>
                      </a:r>
                      <a:r>
                        <a:rPr sz="15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5" dirty="0">
                          <a:latin typeface="Arial"/>
                          <a:cs typeface="Arial"/>
                        </a:rPr>
                        <a:t>December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8415" marB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62230" algn="r">
                        <a:lnSpc>
                          <a:spcPct val="100000"/>
                        </a:lnSpc>
                        <a:spcBef>
                          <a:spcPts val="145"/>
                        </a:spcBef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3,470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8415" marB="0">
                    <a:lnR w="1905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7626">
                <a:tc>
                  <a:txBody>
                    <a:bodyPr/>
                    <a:lstStyle/>
                    <a:p>
                      <a:pPr marR="248285" algn="r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1500" b="1" spc="-5" dirty="0">
                          <a:latin typeface="Arial"/>
                          <a:cs typeface="Arial"/>
                        </a:rPr>
                        <a:t>Plus:</a:t>
                      </a:r>
                      <a:r>
                        <a:rPr sz="1500" b="1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5" dirty="0">
                          <a:latin typeface="Arial"/>
                          <a:cs typeface="Arial"/>
                        </a:rPr>
                        <a:t>Investments </a:t>
                      </a:r>
                      <a:r>
                        <a:rPr sz="1500" b="1" dirty="0">
                          <a:latin typeface="Arial"/>
                          <a:cs typeface="Arial"/>
                        </a:rPr>
                        <a:t>by</a:t>
                      </a:r>
                      <a:r>
                        <a:rPr sz="1500" b="1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dirty="0">
                          <a:latin typeface="Arial"/>
                          <a:cs typeface="Arial"/>
                        </a:rPr>
                        <a:t>Owner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7780" marB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65405" algn="r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30,000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7780" marB="0">
                    <a:lnR w="19050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238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65405" algn="r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33,470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5715" marB="0"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8356">
                <a:tc>
                  <a:txBody>
                    <a:bodyPr/>
                    <a:lstStyle/>
                    <a:p>
                      <a:pPr marR="213360" algn="r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1500" b="1" spc="-5" dirty="0">
                          <a:latin typeface="Arial"/>
                          <a:cs typeface="Arial"/>
                        </a:rPr>
                        <a:t>Less:</a:t>
                      </a:r>
                      <a:r>
                        <a:rPr sz="15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dirty="0">
                          <a:latin typeface="Arial"/>
                          <a:cs typeface="Arial"/>
                        </a:rPr>
                        <a:t>Owner</a:t>
                      </a:r>
                      <a:r>
                        <a:rPr sz="1500" b="1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5" dirty="0">
                          <a:latin typeface="Arial"/>
                          <a:cs typeface="Arial"/>
                        </a:rPr>
                        <a:t>Withdrawals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7780" marB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55880" algn="r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200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7780" marB="0">
                    <a:lnR w="19050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8703">
                <a:tc>
                  <a:txBody>
                    <a:bodyPr/>
                    <a:lstStyle/>
                    <a:p>
                      <a:pPr marL="377825">
                        <a:lnSpc>
                          <a:spcPct val="100000"/>
                        </a:lnSpc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C.</a:t>
                      </a:r>
                      <a:r>
                        <a:rPr sz="15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40" dirty="0">
                          <a:latin typeface="Arial"/>
                          <a:cs typeface="Arial"/>
                        </a:rPr>
                        <a:t>Taylor,</a:t>
                      </a:r>
                      <a:r>
                        <a:rPr sz="1500" b="1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dirty="0">
                          <a:latin typeface="Arial"/>
                          <a:cs typeface="Arial"/>
                        </a:rPr>
                        <a:t>Capital,</a:t>
                      </a:r>
                      <a:r>
                        <a:rPr sz="1500" b="1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20" dirty="0">
                          <a:latin typeface="Arial"/>
                          <a:cs typeface="Arial"/>
                        </a:rPr>
                        <a:t>12/31/11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65405" algn="r">
                        <a:lnSpc>
                          <a:spcPct val="100000"/>
                        </a:lnSpc>
                        <a:tabLst>
                          <a:tab pos="523240" algn="l"/>
                        </a:tabLst>
                      </a:pPr>
                      <a:r>
                        <a:rPr sz="1500" b="1" spc="-5" dirty="0">
                          <a:latin typeface="Arial"/>
                          <a:cs typeface="Arial"/>
                        </a:rPr>
                        <a:t>$	</a:t>
                      </a:r>
                      <a:r>
                        <a:rPr sz="1500" b="1" dirty="0">
                          <a:latin typeface="Arial"/>
                          <a:cs typeface="Arial"/>
                        </a:rPr>
                        <a:t>33,270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pSp>
        <p:nvGrpSpPr>
          <p:cNvPr id="4" name="object 4"/>
          <p:cNvGrpSpPr/>
          <p:nvPr/>
        </p:nvGrpSpPr>
        <p:grpSpPr>
          <a:xfrm>
            <a:off x="5794247" y="2339339"/>
            <a:ext cx="4201795" cy="3930650"/>
            <a:chOff x="5794247" y="2339339"/>
            <a:chExt cx="4201795" cy="393065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794247" y="2339339"/>
              <a:ext cx="4201667" cy="3930396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5820282" y="2492501"/>
              <a:ext cx="3972560" cy="3701415"/>
            </a:xfrm>
            <a:custGeom>
              <a:avLst/>
              <a:gdLst/>
              <a:ahLst/>
              <a:cxnLst/>
              <a:rect l="l" t="t" r="r" b="b"/>
              <a:pathLst>
                <a:path w="3972559" h="3701415">
                  <a:moveTo>
                    <a:pt x="3930683" y="38677"/>
                  </a:moveTo>
                  <a:lnTo>
                    <a:pt x="3903015" y="44914"/>
                  </a:lnTo>
                  <a:lnTo>
                    <a:pt x="0" y="3680485"/>
                  </a:lnTo>
                  <a:lnTo>
                    <a:pt x="19557" y="3701389"/>
                  </a:lnTo>
                  <a:lnTo>
                    <a:pt x="3922541" y="65781"/>
                  </a:lnTo>
                  <a:lnTo>
                    <a:pt x="3930683" y="38677"/>
                  </a:lnTo>
                  <a:close/>
                </a:path>
                <a:path w="3972559" h="3701415">
                  <a:moveTo>
                    <a:pt x="3969536" y="8762"/>
                  </a:moveTo>
                  <a:lnTo>
                    <a:pt x="3941825" y="8762"/>
                  </a:lnTo>
                  <a:lnTo>
                    <a:pt x="3961257" y="29718"/>
                  </a:lnTo>
                  <a:lnTo>
                    <a:pt x="3922541" y="65781"/>
                  </a:lnTo>
                  <a:lnTo>
                    <a:pt x="3909187" y="110236"/>
                  </a:lnTo>
                  <a:lnTo>
                    <a:pt x="3906900" y="117728"/>
                  </a:lnTo>
                  <a:lnTo>
                    <a:pt x="3911091" y="125730"/>
                  </a:lnTo>
                  <a:lnTo>
                    <a:pt x="3926205" y="130301"/>
                  </a:lnTo>
                  <a:lnTo>
                    <a:pt x="3934206" y="125984"/>
                  </a:lnTo>
                  <a:lnTo>
                    <a:pt x="3969536" y="8762"/>
                  </a:lnTo>
                  <a:close/>
                </a:path>
                <a:path w="3972559" h="3701415">
                  <a:moveTo>
                    <a:pt x="3947714" y="15112"/>
                  </a:moveTo>
                  <a:lnTo>
                    <a:pt x="3937762" y="15112"/>
                  </a:lnTo>
                  <a:lnTo>
                    <a:pt x="3954652" y="33274"/>
                  </a:lnTo>
                  <a:lnTo>
                    <a:pt x="3930683" y="38677"/>
                  </a:lnTo>
                  <a:lnTo>
                    <a:pt x="3922541" y="65781"/>
                  </a:lnTo>
                  <a:lnTo>
                    <a:pt x="3961257" y="29718"/>
                  </a:lnTo>
                  <a:lnTo>
                    <a:pt x="3947714" y="15112"/>
                  </a:lnTo>
                  <a:close/>
                </a:path>
                <a:path w="3972559" h="3701415">
                  <a:moveTo>
                    <a:pt x="3972178" y="0"/>
                  </a:moveTo>
                  <a:lnTo>
                    <a:pt x="3843782" y="28956"/>
                  </a:lnTo>
                  <a:lnTo>
                    <a:pt x="3838956" y="36575"/>
                  </a:lnTo>
                  <a:lnTo>
                    <a:pt x="3840734" y="44323"/>
                  </a:lnTo>
                  <a:lnTo>
                    <a:pt x="3842512" y="51943"/>
                  </a:lnTo>
                  <a:lnTo>
                    <a:pt x="3850132" y="56769"/>
                  </a:lnTo>
                  <a:lnTo>
                    <a:pt x="3903015" y="44914"/>
                  </a:lnTo>
                  <a:lnTo>
                    <a:pt x="3941825" y="8762"/>
                  </a:lnTo>
                  <a:lnTo>
                    <a:pt x="3969536" y="8762"/>
                  </a:lnTo>
                  <a:lnTo>
                    <a:pt x="3972178" y="0"/>
                  </a:lnTo>
                  <a:close/>
                </a:path>
                <a:path w="3972559" h="3701415">
                  <a:moveTo>
                    <a:pt x="3941825" y="8762"/>
                  </a:moveTo>
                  <a:lnTo>
                    <a:pt x="3903015" y="44914"/>
                  </a:lnTo>
                  <a:lnTo>
                    <a:pt x="3930683" y="38677"/>
                  </a:lnTo>
                  <a:lnTo>
                    <a:pt x="3937762" y="15112"/>
                  </a:lnTo>
                  <a:lnTo>
                    <a:pt x="3947714" y="15112"/>
                  </a:lnTo>
                  <a:lnTo>
                    <a:pt x="3941825" y="8762"/>
                  </a:lnTo>
                  <a:close/>
                </a:path>
                <a:path w="3972559" h="3701415">
                  <a:moveTo>
                    <a:pt x="3937762" y="15112"/>
                  </a:moveTo>
                  <a:lnTo>
                    <a:pt x="3930683" y="38677"/>
                  </a:lnTo>
                  <a:lnTo>
                    <a:pt x="3954652" y="33274"/>
                  </a:lnTo>
                  <a:lnTo>
                    <a:pt x="3937762" y="15112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2095499" y="4049267"/>
          <a:ext cx="3827145" cy="248504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243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54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486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4952">
                <a:tc gridSpan="3">
                  <a:txBody>
                    <a:bodyPr/>
                    <a:lstStyle/>
                    <a:p>
                      <a:pPr marL="3175" algn="ctr">
                        <a:lnSpc>
                          <a:spcPts val="1280"/>
                        </a:lnSpc>
                      </a:pPr>
                      <a:r>
                        <a:rPr sz="1100" b="1" spc="-4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FASTFORWARD</a:t>
                      </a:r>
                      <a:endParaRPr sz="1100"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sz="1100" b="1" spc="-5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b="1" spc="-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100" b="1" spc="-3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100" b="1" spc="-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100" b="1" spc="-7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11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00" b="1" spc="-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S</a:t>
                      </a:r>
                      <a:r>
                        <a:rPr sz="1100" b="1" spc="1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100" b="1" spc="-3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100" b="1" spc="1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100" b="1" spc="-3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00" b="1" spc="-7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1100" b="1" spc="-3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00" b="1" spc="-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1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</a:t>
                      </a:r>
                      <a:endParaRPr sz="1100">
                        <a:latin typeface="Arial"/>
                        <a:cs typeface="Arial"/>
                      </a:endParaRPr>
                    </a:p>
                    <a:p>
                      <a:pPr marL="635" algn="ctr">
                        <a:lnSpc>
                          <a:spcPts val="1290"/>
                        </a:lnSpc>
                        <a:spcBef>
                          <a:spcPts val="35"/>
                        </a:spcBef>
                      </a:pPr>
                      <a:r>
                        <a:rPr sz="1100" b="1" spc="-3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For</a:t>
                      </a:r>
                      <a:r>
                        <a:rPr sz="1100" b="1" spc="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-1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the</a:t>
                      </a:r>
                      <a:r>
                        <a:rPr sz="1100" b="1" spc="-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-3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Month</a:t>
                      </a:r>
                      <a:r>
                        <a:rPr sz="1100" b="1" spc="-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-3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Ended</a:t>
                      </a:r>
                      <a:r>
                        <a:rPr sz="1100" b="1" spc="-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-4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December</a:t>
                      </a:r>
                      <a:r>
                        <a:rPr sz="1100" b="1" spc="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-3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31,</a:t>
                      </a:r>
                      <a:r>
                        <a:rPr sz="1100" b="1" spc="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-4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2011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80008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2602">
                <a:tc>
                  <a:txBody>
                    <a:bodyPr/>
                    <a:lstStyle/>
                    <a:p>
                      <a:pPr marL="76835">
                        <a:lnSpc>
                          <a:spcPts val="1260"/>
                        </a:lnSpc>
                      </a:pPr>
                      <a:r>
                        <a:rPr sz="1100" b="1" spc="-40" dirty="0">
                          <a:latin typeface="Arial"/>
                          <a:cs typeface="Arial"/>
                        </a:rPr>
                        <a:t>Revenues: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T w="9525">
                      <a:solidFill>
                        <a:srgbClr val="000000"/>
                      </a:solidFill>
                      <a:prstDash val="solid"/>
                    </a:lnT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000000"/>
                      </a:solidFill>
                      <a:prstDash val="solid"/>
                    </a:lnT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1784">
                <a:tc>
                  <a:txBody>
                    <a:bodyPr/>
                    <a:lstStyle/>
                    <a:p>
                      <a:pPr marL="196850">
                        <a:lnSpc>
                          <a:spcPts val="1255"/>
                        </a:lnSpc>
                      </a:pPr>
                      <a:r>
                        <a:rPr sz="1100" b="1" spc="-20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on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1100" b="1" spc="-5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1100" b="1" spc="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1100" b="1" spc="-5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1100" b="1" dirty="0">
                          <a:latin typeface="Arial"/>
                          <a:cs typeface="Arial"/>
                        </a:rPr>
                        <a:t>g</a:t>
                      </a:r>
                      <a:r>
                        <a:rPr sz="11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eve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nu</a:t>
                      </a:r>
                      <a:r>
                        <a:rPr sz="1100" b="1" dirty="0">
                          <a:latin typeface="Arial"/>
                          <a:cs typeface="Arial"/>
                        </a:rPr>
                        <a:t>e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9240">
                        <a:lnSpc>
                          <a:spcPts val="1255"/>
                        </a:lnSpc>
                        <a:tabLst>
                          <a:tab pos="729615" algn="l"/>
                        </a:tabLst>
                      </a:pPr>
                      <a:r>
                        <a:rPr sz="1100" b="1" spc="-15" dirty="0">
                          <a:latin typeface="Arial"/>
                          <a:cs typeface="Arial"/>
                        </a:rPr>
                        <a:t>$	</a:t>
                      </a:r>
                      <a:r>
                        <a:rPr sz="1100" b="1" spc="-30" dirty="0">
                          <a:latin typeface="Arial"/>
                          <a:cs typeface="Arial"/>
                        </a:rPr>
                        <a:t>5,800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5654">
                <a:tc>
                  <a:txBody>
                    <a:bodyPr/>
                    <a:lstStyle/>
                    <a:p>
                      <a:pPr marL="196850">
                        <a:lnSpc>
                          <a:spcPts val="1275"/>
                        </a:lnSpc>
                      </a:pPr>
                      <a:r>
                        <a:rPr sz="1100" b="1" spc="-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1100" b="1" spc="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1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1100" b="1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eve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nu</a:t>
                      </a:r>
                      <a:r>
                        <a:rPr sz="1100" b="1" dirty="0">
                          <a:latin typeface="Arial"/>
                          <a:cs typeface="Arial"/>
                        </a:rPr>
                        <a:t>e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105410" algn="r">
                        <a:lnSpc>
                          <a:spcPts val="1275"/>
                        </a:lnSpc>
                        <a:tabLst>
                          <a:tab pos="653415" algn="l"/>
                        </a:tabLst>
                      </a:pPr>
                      <a:r>
                        <a:rPr sz="1100" b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 	</a:t>
                      </a:r>
                      <a:r>
                        <a:rPr sz="1100" b="1" u="sng" spc="-35" dirty="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300</a:t>
                      </a:r>
                      <a:r>
                        <a:rPr sz="11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 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9728">
                <a:tc>
                  <a:txBody>
                    <a:bodyPr/>
                    <a:lstStyle/>
                    <a:p>
                      <a:pPr marL="196850">
                        <a:lnSpc>
                          <a:spcPts val="1305"/>
                        </a:lnSpc>
                      </a:pPr>
                      <a:r>
                        <a:rPr sz="1100" b="1" spc="-25" dirty="0">
                          <a:latin typeface="Arial"/>
                          <a:cs typeface="Arial"/>
                        </a:rPr>
                        <a:t>To</a:t>
                      </a:r>
                      <a:r>
                        <a:rPr sz="1100" b="1" spc="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1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1100" b="1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eve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nu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100" b="1" dirty="0">
                          <a:latin typeface="Arial"/>
                          <a:cs typeface="Arial"/>
                        </a:rPr>
                        <a:t>s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66040" algn="r">
                        <a:lnSpc>
                          <a:spcPts val="1305"/>
                        </a:lnSpc>
                        <a:tabLst>
                          <a:tab pos="459740" algn="l"/>
                        </a:tabLst>
                      </a:pPr>
                      <a:r>
                        <a:rPr sz="1100" b="1" spc="-15" dirty="0">
                          <a:latin typeface="Arial"/>
                          <a:cs typeface="Arial"/>
                        </a:rPr>
                        <a:t>$	</a:t>
                      </a:r>
                      <a:r>
                        <a:rPr sz="1100" b="1" spc="-30" dirty="0">
                          <a:latin typeface="Arial"/>
                          <a:cs typeface="Arial"/>
                        </a:rPr>
                        <a:t>6,100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79932">
                <a:tc>
                  <a:txBody>
                    <a:bodyPr/>
                    <a:lstStyle/>
                    <a:p>
                      <a:pPr marL="76835">
                        <a:lnSpc>
                          <a:spcPts val="1305"/>
                        </a:lnSpc>
                      </a:pPr>
                      <a:r>
                        <a:rPr sz="1100" b="1" spc="-40" dirty="0">
                          <a:latin typeface="Arial"/>
                          <a:cs typeface="Arial"/>
                        </a:rPr>
                        <a:t>Expenses: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79762">
                <a:tc>
                  <a:txBody>
                    <a:bodyPr/>
                    <a:lstStyle/>
                    <a:p>
                      <a:pPr marL="196850">
                        <a:lnSpc>
                          <a:spcPts val="1305"/>
                        </a:lnSpc>
                      </a:pPr>
                      <a:r>
                        <a:rPr sz="1100" b="1" spc="-35" dirty="0">
                          <a:latin typeface="Arial"/>
                          <a:cs typeface="Arial"/>
                        </a:rPr>
                        <a:t>Rent</a:t>
                      </a:r>
                      <a:r>
                        <a:rPr sz="1100" b="1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-40" dirty="0">
                          <a:latin typeface="Arial"/>
                          <a:cs typeface="Arial"/>
                        </a:rPr>
                        <a:t>expense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729615">
                        <a:lnSpc>
                          <a:spcPts val="1305"/>
                        </a:lnSpc>
                      </a:pPr>
                      <a:r>
                        <a:rPr sz="1100" b="1" spc="-30" dirty="0">
                          <a:latin typeface="Arial"/>
                          <a:cs typeface="Arial"/>
                        </a:rPr>
                        <a:t>1,000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79762">
                <a:tc>
                  <a:txBody>
                    <a:bodyPr/>
                    <a:lstStyle/>
                    <a:p>
                      <a:pPr marL="196850">
                        <a:lnSpc>
                          <a:spcPts val="1305"/>
                        </a:lnSpc>
                      </a:pPr>
                      <a:r>
                        <a:rPr sz="1100" b="1" spc="-2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100" b="1" spc="-5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100" b="1" spc="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100" b="1" spc="-5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1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ex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1100" b="1" dirty="0">
                          <a:latin typeface="Arial"/>
                          <a:cs typeface="Arial"/>
                        </a:rPr>
                        <a:t>e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729615">
                        <a:lnSpc>
                          <a:spcPts val="1305"/>
                        </a:lnSpc>
                      </a:pPr>
                      <a:r>
                        <a:rPr sz="1100" b="1" spc="-30" dirty="0">
                          <a:latin typeface="Arial"/>
                          <a:cs typeface="Arial"/>
                        </a:rPr>
                        <a:t>1,400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79932">
                <a:tc>
                  <a:txBody>
                    <a:bodyPr/>
                    <a:lstStyle/>
                    <a:p>
                      <a:pPr marL="196850">
                        <a:lnSpc>
                          <a:spcPts val="1305"/>
                        </a:lnSpc>
                      </a:pPr>
                      <a:r>
                        <a:rPr sz="1100" b="1" spc="-20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1100" b="1" spc="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1100" b="1" spc="-50" dirty="0">
                          <a:latin typeface="Arial"/>
                          <a:cs typeface="Arial"/>
                        </a:rPr>
                        <a:t>ili</a:t>
                      </a:r>
                      <a:r>
                        <a:rPr sz="1100" b="1" spc="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1100" b="1" spc="-5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1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ex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1100" b="1" dirty="0">
                          <a:latin typeface="Arial"/>
                          <a:cs typeface="Arial"/>
                        </a:rPr>
                        <a:t>e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105410" algn="r">
                        <a:lnSpc>
                          <a:spcPts val="1305"/>
                        </a:lnSpc>
                        <a:tabLst>
                          <a:tab pos="653415" algn="l"/>
                        </a:tabLst>
                      </a:pPr>
                      <a:r>
                        <a:rPr sz="1100" b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 	</a:t>
                      </a:r>
                      <a:r>
                        <a:rPr sz="1100" b="1" u="sng" spc="-35" dirty="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230</a:t>
                      </a:r>
                      <a:r>
                        <a:rPr sz="11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 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74769">
                <a:tc>
                  <a:txBody>
                    <a:bodyPr/>
                    <a:lstStyle/>
                    <a:p>
                      <a:pPr marL="196850">
                        <a:lnSpc>
                          <a:spcPts val="1275"/>
                        </a:lnSpc>
                      </a:pPr>
                      <a:r>
                        <a:rPr sz="1100" b="1" spc="-25" dirty="0">
                          <a:latin typeface="Arial"/>
                          <a:cs typeface="Arial"/>
                        </a:rPr>
                        <a:t>To</a:t>
                      </a:r>
                      <a:r>
                        <a:rPr sz="1100" b="1" spc="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1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1100" b="1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ex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se</a:t>
                      </a:r>
                      <a:r>
                        <a:rPr sz="1100" b="1" dirty="0">
                          <a:latin typeface="Arial"/>
                          <a:cs typeface="Arial"/>
                        </a:rPr>
                        <a:t>s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66040" algn="r">
                        <a:lnSpc>
                          <a:spcPts val="1275"/>
                        </a:lnSpc>
                      </a:pPr>
                      <a:r>
                        <a:rPr sz="1100" b="1" spc="-30" dirty="0">
                          <a:latin typeface="Arial"/>
                          <a:cs typeface="Arial"/>
                        </a:rPr>
                        <a:t>2,630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88080">
                <a:tc>
                  <a:txBody>
                    <a:bodyPr/>
                    <a:lstStyle/>
                    <a:p>
                      <a:pPr marL="76835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100" b="1" spc="-30" dirty="0">
                          <a:latin typeface="Arial"/>
                          <a:cs typeface="Arial"/>
                        </a:rPr>
                        <a:t>Net</a:t>
                      </a:r>
                      <a:r>
                        <a:rPr sz="1100" b="1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-50" dirty="0">
                          <a:latin typeface="Arial"/>
                          <a:cs typeface="Arial"/>
                        </a:rPr>
                        <a:t>income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3175" marB="0">
                    <a:lnL w="9525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66040" algn="r">
                        <a:lnSpc>
                          <a:spcPct val="100000"/>
                        </a:lnSpc>
                        <a:spcBef>
                          <a:spcPts val="25"/>
                        </a:spcBef>
                        <a:tabLst>
                          <a:tab pos="459740" algn="l"/>
                        </a:tabLst>
                      </a:pPr>
                      <a:r>
                        <a:rPr sz="1100" b="1" spc="-15" dirty="0">
                          <a:latin typeface="Arial"/>
                          <a:cs typeface="Arial"/>
                        </a:rPr>
                        <a:t>$	</a:t>
                      </a:r>
                      <a:r>
                        <a:rPr sz="1100" b="1" spc="-30" dirty="0">
                          <a:latin typeface="Arial"/>
                          <a:cs typeface="Arial"/>
                        </a:rPr>
                        <a:t>3,470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3175" marB="0"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8808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917192" y="2165604"/>
            <a:ext cx="3836670" cy="1229106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2250694" y="2314701"/>
            <a:ext cx="313436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dirty="0">
                <a:solidFill>
                  <a:srgbClr val="6F2F9F"/>
                </a:solidFill>
                <a:latin typeface="Arial MT"/>
                <a:cs typeface="Arial MT"/>
              </a:rPr>
              <a:t>Connections</a:t>
            </a:r>
            <a:endParaRPr sz="4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498975" y="679145"/>
            <a:ext cx="320230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0" spc="10" dirty="0">
                <a:solidFill>
                  <a:srgbClr val="3668C4"/>
                </a:solidFill>
                <a:latin typeface="Arial MT"/>
                <a:cs typeface="Arial MT"/>
              </a:rPr>
              <a:t>B</a:t>
            </a:r>
            <a:r>
              <a:rPr sz="2850" b="0" spc="10" dirty="0">
                <a:solidFill>
                  <a:srgbClr val="3668C4"/>
                </a:solidFill>
                <a:latin typeface="Arial MT"/>
                <a:cs typeface="Arial MT"/>
              </a:rPr>
              <a:t>ALANCE</a:t>
            </a:r>
            <a:r>
              <a:rPr sz="2850" b="0" spc="155" dirty="0">
                <a:solidFill>
                  <a:srgbClr val="3668C4"/>
                </a:solidFill>
                <a:latin typeface="Arial MT"/>
                <a:cs typeface="Arial MT"/>
              </a:rPr>
              <a:t> </a:t>
            </a:r>
            <a:r>
              <a:rPr sz="3600" b="0" spc="15" dirty="0">
                <a:solidFill>
                  <a:srgbClr val="3668C4"/>
                </a:solidFill>
                <a:latin typeface="Arial MT"/>
                <a:cs typeface="Arial MT"/>
              </a:rPr>
              <a:t>S</a:t>
            </a:r>
            <a:r>
              <a:rPr sz="2850" b="0" spc="15" dirty="0">
                <a:solidFill>
                  <a:srgbClr val="3668C4"/>
                </a:solidFill>
                <a:latin typeface="Arial MT"/>
                <a:cs typeface="Arial MT"/>
              </a:rPr>
              <a:t>HEET</a:t>
            </a:r>
            <a:endParaRPr sz="2850">
              <a:latin typeface="Arial MT"/>
              <a:cs typeface="Arial MT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5768692" y="1539850"/>
            <a:ext cx="4980940" cy="5041265"/>
            <a:chOff x="5768692" y="1539850"/>
            <a:chExt cx="4980940" cy="5041265"/>
          </a:xfrm>
        </p:grpSpPr>
        <p:sp>
          <p:nvSpPr>
            <p:cNvPr id="4" name="object 4"/>
            <p:cNvSpPr/>
            <p:nvPr/>
          </p:nvSpPr>
          <p:spPr>
            <a:xfrm>
              <a:off x="5768692" y="1539850"/>
              <a:ext cx="4980305" cy="793750"/>
            </a:xfrm>
            <a:custGeom>
              <a:avLst/>
              <a:gdLst/>
              <a:ahLst/>
              <a:cxnLst/>
              <a:rect l="l" t="t" r="r" b="b"/>
              <a:pathLst>
                <a:path w="4980305" h="793750">
                  <a:moveTo>
                    <a:pt x="0" y="793315"/>
                  </a:moveTo>
                  <a:lnTo>
                    <a:pt x="4980075" y="793315"/>
                  </a:lnTo>
                  <a:lnTo>
                    <a:pt x="4980075" y="0"/>
                  </a:lnTo>
                  <a:lnTo>
                    <a:pt x="0" y="0"/>
                  </a:lnTo>
                  <a:lnTo>
                    <a:pt x="0" y="793315"/>
                  </a:lnTo>
                  <a:close/>
                </a:path>
              </a:pathLst>
            </a:custGeom>
            <a:solidFill>
              <a:srgbClr val="80008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5768683" y="2333167"/>
              <a:ext cx="4980940" cy="4247515"/>
            </a:xfrm>
            <a:custGeom>
              <a:avLst/>
              <a:gdLst/>
              <a:ahLst/>
              <a:cxnLst/>
              <a:rect l="l" t="t" r="r" b="b"/>
              <a:pathLst>
                <a:path w="4980940" h="4247515">
                  <a:moveTo>
                    <a:pt x="4980394" y="3082899"/>
                  </a:moveTo>
                  <a:lnTo>
                    <a:pt x="4980076" y="3082899"/>
                  </a:lnTo>
                  <a:lnTo>
                    <a:pt x="4980076" y="0"/>
                  </a:lnTo>
                  <a:lnTo>
                    <a:pt x="0" y="0"/>
                  </a:lnTo>
                  <a:lnTo>
                    <a:pt x="0" y="3095663"/>
                  </a:lnTo>
                  <a:lnTo>
                    <a:pt x="3006153" y="3095663"/>
                  </a:lnTo>
                  <a:lnTo>
                    <a:pt x="3006153" y="3287623"/>
                  </a:lnTo>
                  <a:lnTo>
                    <a:pt x="0" y="3287623"/>
                  </a:lnTo>
                  <a:lnTo>
                    <a:pt x="0" y="4247375"/>
                  </a:lnTo>
                  <a:lnTo>
                    <a:pt x="4980076" y="4247375"/>
                  </a:lnTo>
                  <a:lnTo>
                    <a:pt x="4980076" y="3300374"/>
                  </a:lnTo>
                  <a:lnTo>
                    <a:pt x="4980394" y="3300374"/>
                  </a:lnTo>
                  <a:lnTo>
                    <a:pt x="4980394" y="30828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9076182" y="2589090"/>
            <a:ext cx="144780" cy="28638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700" b="1" spc="-10" dirty="0">
                <a:latin typeface="Arial"/>
                <a:cs typeface="Arial"/>
              </a:rPr>
              <a:t>$</a:t>
            </a:r>
            <a:endParaRPr sz="17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805872" y="2589090"/>
            <a:ext cx="661035" cy="111823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5095">
              <a:lnSpc>
                <a:spcPct val="100000"/>
              </a:lnSpc>
              <a:spcBef>
                <a:spcPts val="110"/>
              </a:spcBef>
            </a:pPr>
            <a:r>
              <a:rPr sz="1700" b="1" spc="-55" dirty="0">
                <a:latin typeface="Arial"/>
                <a:cs typeface="Arial"/>
              </a:rPr>
              <a:t>4</a:t>
            </a:r>
            <a:r>
              <a:rPr sz="1700" b="1" spc="15" dirty="0">
                <a:latin typeface="Arial"/>
                <a:cs typeface="Arial"/>
              </a:rPr>
              <a:t>,</a:t>
            </a:r>
            <a:r>
              <a:rPr sz="1700" b="1" spc="-55" dirty="0">
                <a:latin typeface="Arial"/>
                <a:cs typeface="Arial"/>
              </a:rPr>
              <a:t>35</a:t>
            </a:r>
            <a:r>
              <a:rPr sz="1700" b="1" spc="-10" dirty="0">
                <a:latin typeface="Arial"/>
                <a:cs typeface="Arial"/>
              </a:rPr>
              <a:t>0</a:t>
            </a:r>
            <a:endParaRPr sz="1700">
              <a:latin typeface="Arial"/>
              <a:cs typeface="Arial"/>
            </a:endParaRPr>
          </a:p>
          <a:p>
            <a:pPr marL="125095">
              <a:lnSpc>
                <a:spcPct val="100000"/>
              </a:lnSpc>
              <a:spcBef>
                <a:spcPts val="75"/>
              </a:spcBef>
            </a:pPr>
            <a:r>
              <a:rPr sz="1700" b="1" spc="-55" dirty="0">
                <a:latin typeface="Arial"/>
                <a:cs typeface="Arial"/>
              </a:rPr>
              <a:t>9</a:t>
            </a:r>
            <a:r>
              <a:rPr sz="1700" b="1" spc="15" dirty="0">
                <a:latin typeface="Arial"/>
                <a:cs typeface="Arial"/>
              </a:rPr>
              <a:t>,</a:t>
            </a:r>
            <a:r>
              <a:rPr sz="1700" b="1" spc="-55" dirty="0">
                <a:latin typeface="Arial"/>
                <a:cs typeface="Arial"/>
              </a:rPr>
              <a:t>72</a:t>
            </a:r>
            <a:r>
              <a:rPr sz="1700" b="1" spc="-10" dirty="0">
                <a:latin typeface="Arial"/>
                <a:cs typeface="Arial"/>
              </a:rPr>
              <a:t>0</a:t>
            </a:r>
            <a:endParaRPr sz="1700">
              <a:latin typeface="Arial"/>
              <a:cs typeface="Arial"/>
            </a:endParaRPr>
          </a:p>
          <a:p>
            <a:pPr marL="125095">
              <a:lnSpc>
                <a:spcPct val="100000"/>
              </a:lnSpc>
              <a:spcBef>
                <a:spcPts val="180"/>
              </a:spcBef>
            </a:pPr>
            <a:r>
              <a:rPr sz="1700" b="1" spc="-55" dirty="0">
                <a:latin typeface="Arial"/>
                <a:cs typeface="Arial"/>
              </a:rPr>
              <a:t>2</a:t>
            </a:r>
            <a:r>
              <a:rPr sz="1700" b="1" spc="15" dirty="0">
                <a:latin typeface="Arial"/>
                <a:cs typeface="Arial"/>
              </a:rPr>
              <a:t>,</a:t>
            </a:r>
            <a:r>
              <a:rPr sz="1700" b="1" spc="-55" dirty="0">
                <a:latin typeface="Arial"/>
                <a:cs typeface="Arial"/>
              </a:rPr>
              <a:t>40</a:t>
            </a:r>
            <a:r>
              <a:rPr sz="1700" b="1" spc="-10" dirty="0">
                <a:latin typeface="Arial"/>
                <a:cs typeface="Arial"/>
              </a:rPr>
              <a:t>0</a:t>
            </a:r>
            <a:endParaRPr sz="17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75"/>
              </a:spcBef>
            </a:pPr>
            <a:r>
              <a:rPr sz="1700" b="1" spc="-40" dirty="0">
                <a:latin typeface="Arial"/>
                <a:cs typeface="Arial"/>
              </a:rPr>
              <a:t>26,000</a:t>
            </a:r>
            <a:endParaRPr sz="17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9805872" y="3701868"/>
            <a:ext cx="661035" cy="28638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700" b="1" spc="-40" dirty="0">
                <a:latin typeface="Arial"/>
                <a:cs typeface="Arial"/>
              </a:rPr>
              <a:t>42,470</a:t>
            </a:r>
            <a:endParaRPr sz="17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076183" y="3701868"/>
            <a:ext cx="144780" cy="28638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700" b="1" spc="-10" dirty="0">
                <a:latin typeface="Arial"/>
                <a:cs typeface="Arial"/>
              </a:rPr>
              <a:t>$</a:t>
            </a:r>
            <a:endParaRPr sz="17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076183" y="4290479"/>
            <a:ext cx="144780" cy="28638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700" b="1" spc="-10" dirty="0">
                <a:latin typeface="Arial"/>
                <a:cs typeface="Arial"/>
              </a:rPr>
              <a:t>$</a:t>
            </a:r>
            <a:endParaRPr sz="17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918775" y="4270168"/>
            <a:ext cx="547370" cy="588010"/>
          </a:xfrm>
          <a:prstGeom prst="rect">
            <a:avLst/>
          </a:prstGeom>
        </p:spPr>
        <p:txBody>
          <a:bodyPr vert="horz" wrap="square" lIns="0" tIns="342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70"/>
              </a:spcBef>
            </a:pPr>
            <a:r>
              <a:rPr sz="1700" b="1" spc="-55" dirty="0">
                <a:latin typeface="Arial"/>
                <a:cs typeface="Arial"/>
              </a:rPr>
              <a:t>6</a:t>
            </a:r>
            <a:r>
              <a:rPr sz="1700" b="1" spc="15" dirty="0">
                <a:latin typeface="Arial"/>
                <a:cs typeface="Arial"/>
              </a:rPr>
              <a:t>,</a:t>
            </a:r>
            <a:r>
              <a:rPr sz="1700" b="1" spc="-55" dirty="0">
                <a:latin typeface="Arial"/>
                <a:cs typeface="Arial"/>
              </a:rPr>
              <a:t>20</a:t>
            </a:r>
            <a:r>
              <a:rPr sz="1700" b="1" spc="-10" dirty="0">
                <a:latin typeface="Arial"/>
                <a:cs typeface="Arial"/>
              </a:rPr>
              <a:t>0</a:t>
            </a:r>
            <a:endParaRPr sz="17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75"/>
              </a:spcBef>
            </a:pPr>
            <a:r>
              <a:rPr sz="1700" b="1" spc="-55" dirty="0">
                <a:latin typeface="Arial"/>
                <a:cs typeface="Arial"/>
              </a:rPr>
              <a:t>3</a:t>
            </a:r>
            <a:r>
              <a:rPr sz="1700" b="1" spc="15" dirty="0">
                <a:latin typeface="Arial"/>
                <a:cs typeface="Arial"/>
              </a:rPr>
              <a:t>,</a:t>
            </a:r>
            <a:r>
              <a:rPr sz="1700" b="1" spc="-55" dirty="0">
                <a:latin typeface="Arial"/>
                <a:cs typeface="Arial"/>
              </a:rPr>
              <a:t>00</a:t>
            </a:r>
            <a:r>
              <a:rPr sz="1700" b="1" spc="-10" dirty="0">
                <a:latin typeface="Arial"/>
                <a:cs typeface="Arial"/>
              </a:rPr>
              <a:t>0</a:t>
            </a:r>
            <a:endParaRPr sz="17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9918775" y="4853568"/>
            <a:ext cx="547370" cy="28638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700" b="1" spc="-55" dirty="0">
                <a:latin typeface="Arial"/>
                <a:cs typeface="Arial"/>
              </a:rPr>
              <a:t>9</a:t>
            </a:r>
            <a:r>
              <a:rPr sz="1700" b="1" spc="15" dirty="0">
                <a:latin typeface="Arial"/>
                <a:cs typeface="Arial"/>
              </a:rPr>
              <a:t>,</a:t>
            </a:r>
            <a:r>
              <a:rPr sz="1700" b="1" spc="-55" dirty="0">
                <a:latin typeface="Arial"/>
                <a:cs typeface="Arial"/>
              </a:rPr>
              <a:t>20</a:t>
            </a:r>
            <a:r>
              <a:rPr sz="1700" b="1" spc="-10" dirty="0">
                <a:latin typeface="Arial"/>
                <a:cs typeface="Arial"/>
              </a:rPr>
              <a:t>0</a:t>
            </a:r>
            <a:endParaRPr sz="17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869418" y="2589090"/>
            <a:ext cx="1880235" cy="2832735"/>
          </a:xfrm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12700" marR="1010285">
              <a:lnSpc>
                <a:spcPct val="103600"/>
              </a:lnSpc>
              <a:spcBef>
                <a:spcPts val="35"/>
              </a:spcBef>
            </a:pPr>
            <a:r>
              <a:rPr sz="1700" b="1" spc="-45" dirty="0">
                <a:latin typeface="Arial"/>
                <a:cs typeface="Arial"/>
              </a:rPr>
              <a:t>Cash </a:t>
            </a:r>
            <a:r>
              <a:rPr sz="1700" b="1" spc="-40" dirty="0">
                <a:latin typeface="Arial"/>
                <a:cs typeface="Arial"/>
              </a:rPr>
              <a:t> </a:t>
            </a:r>
            <a:r>
              <a:rPr sz="1700" b="1" spc="-50" dirty="0">
                <a:latin typeface="Arial"/>
                <a:cs typeface="Arial"/>
              </a:rPr>
              <a:t>Supp</a:t>
            </a:r>
            <a:r>
              <a:rPr sz="1700" b="1" spc="-80" dirty="0">
                <a:latin typeface="Arial"/>
                <a:cs typeface="Arial"/>
              </a:rPr>
              <a:t>li</a:t>
            </a:r>
            <a:r>
              <a:rPr sz="1700" b="1" spc="-55" dirty="0">
                <a:latin typeface="Arial"/>
                <a:cs typeface="Arial"/>
              </a:rPr>
              <a:t>e</a:t>
            </a:r>
            <a:r>
              <a:rPr sz="1700" b="1" spc="-10" dirty="0">
                <a:latin typeface="Arial"/>
                <a:cs typeface="Arial"/>
              </a:rPr>
              <a:t>s</a:t>
            </a:r>
            <a:endParaRPr sz="1700">
              <a:latin typeface="Arial"/>
              <a:cs typeface="Arial"/>
            </a:endParaRPr>
          </a:p>
          <a:p>
            <a:pPr marL="12700" marR="66040">
              <a:lnSpc>
                <a:spcPct val="108600"/>
              </a:lnSpc>
              <a:spcBef>
                <a:spcPts val="5"/>
              </a:spcBef>
            </a:pPr>
            <a:r>
              <a:rPr sz="1700" b="1" spc="-40" dirty="0">
                <a:latin typeface="Arial"/>
                <a:cs typeface="Arial"/>
              </a:rPr>
              <a:t>Prepaid </a:t>
            </a:r>
            <a:r>
              <a:rPr sz="1700" b="1" spc="-45" dirty="0">
                <a:latin typeface="Arial"/>
                <a:cs typeface="Arial"/>
              </a:rPr>
              <a:t>insurance </a:t>
            </a:r>
            <a:r>
              <a:rPr sz="1700" b="1" spc="-459" dirty="0">
                <a:latin typeface="Arial"/>
                <a:cs typeface="Arial"/>
              </a:rPr>
              <a:t> </a:t>
            </a:r>
            <a:r>
              <a:rPr sz="1700" b="1" spc="-60" dirty="0">
                <a:latin typeface="Arial"/>
                <a:cs typeface="Arial"/>
              </a:rPr>
              <a:t>Equipment</a:t>
            </a:r>
            <a:endParaRPr sz="17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75"/>
              </a:spcBef>
            </a:pPr>
            <a:r>
              <a:rPr sz="1700" b="1" spc="-30" dirty="0">
                <a:latin typeface="Arial"/>
                <a:cs typeface="Arial"/>
              </a:rPr>
              <a:t>Total</a:t>
            </a:r>
            <a:r>
              <a:rPr sz="1700" b="1" spc="-90" dirty="0">
                <a:latin typeface="Arial"/>
                <a:cs typeface="Arial"/>
              </a:rPr>
              <a:t> </a:t>
            </a:r>
            <a:r>
              <a:rPr sz="1700" b="1" spc="-35" dirty="0">
                <a:latin typeface="Arial"/>
                <a:cs typeface="Arial"/>
              </a:rPr>
              <a:t>assets</a:t>
            </a:r>
            <a:endParaRPr sz="1700">
              <a:latin typeface="Arial"/>
              <a:cs typeface="Arial"/>
            </a:endParaRPr>
          </a:p>
          <a:p>
            <a:pPr marL="12700" marR="5080" indent="930275">
              <a:lnSpc>
                <a:spcPct val="108600"/>
              </a:lnSpc>
              <a:spcBef>
                <a:spcPts val="204"/>
              </a:spcBef>
            </a:pPr>
            <a:r>
              <a:rPr sz="1700" b="1" spc="-50" dirty="0">
                <a:latin typeface="Arial"/>
                <a:cs typeface="Arial"/>
              </a:rPr>
              <a:t>L</a:t>
            </a:r>
            <a:r>
              <a:rPr sz="1700" b="1" spc="-80" dirty="0">
                <a:latin typeface="Arial"/>
                <a:cs typeface="Arial"/>
              </a:rPr>
              <a:t>i</a:t>
            </a:r>
            <a:r>
              <a:rPr sz="1700" b="1" spc="-55" dirty="0">
                <a:latin typeface="Arial"/>
                <a:cs typeface="Arial"/>
              </a:rPr>
              <a:t>a</a:t>
            </a:r>
            <a:r>
              <a:rPr sz="1700" b="1" spc="-50" dirty="0">
                <a:latin typeface="Arial"/>
                <a:cs typeface="Arial"/>
              </a:rPr>
              <a:t>b</a:t>
            </a:r>
            <a:r>
              <a:rPr sz="1700" b="1" spc="-80" dirty="0">
                <a:latin typeface="Arial"/>
                <a:cs typeface="Arial"/>
              </a:rPr>
              <a:t>ili</a:t>
            </a:r>
            <a:r>
              <a:rPr sz="1700" b="1" spc="20" dirty="0">
                <a:latin typeface="Arial"/>
                <a:cs typeface="Arial"/>
              </a:rPr>
              <a:t>t</a:t>
            </a:r>
            <a:r>
              <a:rPr sz="1700" b="1" spc="-80" dirty="0">
                <a:latin typeface="Arial"/>
                <a:cs typeface="Arial"/>
              </a:rPr>
              <a:t>i</a:t>
            </a:r>
            <a:r>
              <a:rPr sz="1700" b="1" spc="-55" dirty="0">
                <a:latin typeface="Arial"/>
                <a:cs typeface="Arial"/>
              </a:rPr>
              <a:t>e</a:t>
            </a:r>
            <a:r>
              <a:rPr sz="1700" b="1" spc="-10" dirty="0">
                <a:latin typeface="Arial"/>
                <a:cs typeface="Arial"/>
              </a:rPr>
              <a:t>s  </a:t>
            </a:r>
            <a:r>
              <a:rPr sz="1700" b="1" spc="-50" dirty="0">
                <a:latin typeface="Arial"/>
                <a:cs typeface="Arial"/>
              </a:rPr>
              <a:t>Accounts</a:t>
            </a:r>
            <a:r>
              <a:rPr sz="1700" b="1" spc="-45" dirty="0">
                <a:latin typeface="Arial"/>
                <a:cs typeface="Arial"/>
              </a:rPr>
              <a:t> </a:t>
            </a:r>
            <a:r>
              <a:rPr sz="1700" b="1" spc="-55" dirty="0">
                <a:latin typeface="Arial"/>
                <a:cs typeface="Arial"/>
              </a:rPr>
              <a:t>payable </a:t>
            </a:r>
            <a:r>
              <a:rPr sz="1700" b="1" spc="-50" dirty="0">
                <a:latin typeface="Arial"/>
                <a:cs typeface="Arial"/>
              </a:rPr>
              <a:t> </a:t>
            </a:r>
            <a:r>
              <a:rPr sz="1700" b="1" spc="-40" dirty="0">
                <a:latin typeface="Arial"/>
                <a:cs typeface="Arial"/>
              </a:rPr>
              <a:t>Unearned </a:t>
            </a:r>
            <a:r>
              <a:rPr sz="1700" b="1" spc="-35" dirty="0">
                <a:latin typeface="Arial"/>
                <a:cs typeface="Arial"/>
              </a:rPr>
              <a:t>revenue </a:t>
            </a:r>
            <a:r>
              <a:rPr sz="1700" b="1" spc="-459" dirty="0">
                <a:latin typeface="Arial"/>
                <a:cs typeface="Arial"/>
              </a:rPr>
              <a:t> </a:t>
            </a:r>
            <a:r>
              <a:rPr sz="1700" b="1" spc="-30" dirty="0">
                <a:latin typeface="Arial"/>
                <a:cs typeface="Arial"/>
              </a:rPr>
              <a:t>Total</a:t>
            </a:r>
            <a:r>
              <a:rPr sz="1700" b="1" spc="-60" dirty="0">
                <a:latin typeface="Arial"/>
                <a:cs typeface="Arial"/>
              </a:rPr>
              <a:t> liabilities</a:t>
            </a:r>
            <a:endParaRPr sz="1700">
              <a:latin typeface="Arial"/>
              <a:cs typeface="Arial"/>
            </a:endParaRPr>
          </a:p>
          <a:p>
            <a:pPr marL="1094105">
              <a:lnSpc>
                <a:spcPct val="100000"/>
              </a:lnSpc>
              <a:spcBef>
                <a:spcPts val="175"/>
              </a:spcBef>
            </a:pPr>
            <a:r>
              <a:rPr sz="1700" b="1" spc="-40" dirty="0">
                <a:latin typeface="Arial"/>
                <a:cs typeface="Arial"/>
              </a:rPr>
              <a:t>Equity</a:t>
            </a:r>
            <a:endParaRPr sz="17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856052" y="5587232"/>
            <a:ext cx="2534920" cy="8451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6034" marR="807720" indent="-13970">
              <a:lnSpc>
                <a:spcPct val="108800"/>
              </a:lnSpc>
              <a:spcBef>
                <a:spcPts val="95"/>
              </a:spcBef>
            </a:pPr>
            <a:r>
              <a:rPr sz="1700" b="1" spc="-25" dirty="0">
                <a:latin typeface="Arial"/>
                <a:cs typeface="Arial"/>
              </a:rPr>
              <a:t>C.</a:t>
            </a:r>
            <a:r>
              <a:rPr sz="1700" b="1" spc="10" dirty="0">
                <a:latin typeface="Arial"/>
                <a:cs typeface="Arial"/>
              </a:rPr>
              <a:t> </a:t>
            </a:r>
            <a:r>
              <a:rPr sz="1700" b="1" spc="-40" dirty="0">
                <a:latin typeface="Arial"/>
                <a:cs typeface="Arial"/>
              </a:rPr>
              <a:t>Taylor,</a:t>
            </a:r>
            <a:r>
              <a:rPr sz="1700" b="1" spc="10" dirty="0">
                <a:latin typeface="Arial"/>
                <a:cs typeface="Arial"/>
              </a:rPr>
              <a:t> </a:t>
            </a:r>
            <a:r>
              <a:rPr sz="1700" b="1" spc="-40" dirty="0">
                <a:latin typeface="Arial"/>
                <a:cs typeface="Arial"/>
              </a:rPr>
              <a:t>Capital </a:t>
            </a:r>
            <a:r>
              <a:rPr sz="1700" b="1" spc="-459" dirty="0">
                <a:latin typeface="Arial"/>
                <a:cs typeface="Arial"/>
              </a:rPr>
              <a:t> </a:t>
            </a:r>
            <a:r>
              <a:rPr sz="1700" b="1" spc="-30" dirty="0">
                <a:latin typeface="Arial"/>
                <a:cs typeface="Arial"/>
              </a:rPr>
              <a:t>Total</a:t>
            </a:r>
            <a:r>
              <a:rPr sz="1700" b="1" spc="-65" dirty="0">
                <a:latin typeface="Arial"/>
                <a:cs typeface="Arial"/>
              </a:rPr>
              <a:t> </a:t>
            </a:r>
            <a:r>
              <a:rPr sz="1700" b="1" spc="-40" dirty="0">
                <a:latin typeface="Arial"/>
                <a:cs typeface="Arial"/>
              </a:rPr>
              <a:t>equity</a:t>
            </a:r>
            <a:endParaRPr sz="1700">
              <a:latin typeface="Arial"/>
              <a:cs typeface="Arial"/>
            </a:endParaRPr>
          </a:p>
          <a:p>
            <a:pPr marL="26034">
              <a:lnSpc>
                <a:spcPts val="2014"/>
              </a:lnSpc>
            </a:pPr>
            <a:r>
              <a:rPr sz="1700" b="1" spc="-30" dirty="0">
                <a:latin typeface="Arial"/>
                <a:cs typeface="Arial"/>
              </a:rPr>
              <a:t>Total</a:t>
            </a:r>
            <a:r>
              <a:rPr sz="1700" b="1" spc="-60" dirty="0">
                <a:latin typeface="Arial"/>
                <a:cs typeface="Arial"/>
              </a:rPr>
              <a:t> liabilities</a:t>
            </a:r>
            <a:r>
              <a:rPr sz="1700" b="1" spc="-35" dirty="0">
                <a:latin typeface="Arial"/>
                <a:cs typeface="Arial"/>
              </a:rPr>
              <a:t> </a:t>
            </a:r>
            <a:r>
              <a:rPr sz="1700" b="1" spc="-40" dirty="0">
                <a:latin typeface="Arial"/>
                <a:cs typeface="Arial"/>
              </a:rPr>
              <a:t>and</a:t>
            </a:r>
            <a:r>
              <a:rPr sz="1700" b="1" spc="-25" dirty="0">
                <a:latin typeface="Arial"/>
                <a:cs typeface="Arial"/>
              </a:rPr>
              <a:t> </a:t>
            </a:r>
            <a:r>
              <a:rPr sz="1700" b="1" spc="-40" dirty="0">
                <a:latin typeface="Arial"/>
                <a:cs typeface="Arial"/>
              </a:rPr>
              <a:t>equity</a:t>
            </a:r>
            <a:endParaRPr sz="17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8950735" y="5587232"/>
            <a:ext cx="1635125" cy="845185"/>
          </a:xfrm>
          <a:prstGeom prst="rect">
            <a:avLst/>
          </a:prstGeom>
        </p:spPr>
        <p:txBody>
          <a:bodyPr vert="horz" wrap="square" lIns="0" tIns="3492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75"/>
              </a:spcBef>
              <a:tabLst>
                <a:tab pos="854710" algn="l"/>
              </a:tabLst>
            </a:pPr>
            <a:r>
              <a:rPr sz="1700" b="1" u="heavy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1700" b="1" u="heavy" spc="4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1700" b="1" u="heavy" spc="-1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$	</a:t>
            </a:r>
            <a:r>
              <a:rPr sz="1700" b="1" u="heavy" spc="-4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33,270</a:t>
            </a:r>
            <a:r>
              <a:rPr sz="1700" b="1" u="heavy" spc="-1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endParaRPr sz="1700">
              <a:latin typeface="Arial"/>
              <a:cs typeface="Arial"/>
            </a:endParaRPr>
          </a:p>
          <a:p>
            <a:pPr algn="ctr">
              <a:lnSpc>
                <a:spcPts val="2025"/>
              </a:lnSpc>
              <a:spcBef>
                <a:spcPts val="180"/>
              </a:spcBef>
              <a:tabLst>
                <a:tab pos="854710" algn="l"/>
              </a:tabLst>
            </a:pPr>
            <a:r>
              <a:rPr sz="1700" b="1" u="heavy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sz="1700" b="1" u="heavy" spc="-4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33,270</a:t>
            </a:r>
            <a:r>
              <a:rPr sz="1700" b="1" u="heavy" spc="-1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endParaRPr sz="1700">
              <a:latin typeface="Arial"/>
              <a:cs typeface="Arial"/>
            </a:endParaRPr>
          </a:p>
          <a:p>
            <a:pPr marL="6350" algn="ctr">
              <a:lnSpc>
                <a:spcPts val="2025"/>
              </a:lnSpc>
              <a:tabLst>
                <a:tab pos="735965" algn="l"/>
              </a:tabLst>
            </a:pPr>
            <a:r>
              <a:rPr sz="1700" b="1" spc="-10" dirty="0">
                <a:latin typeface="Arial"/>
                <a:cs typeface="Arial"/>
              </a:rPr>
              <a:t>$	</a:t>
            </a:r>
            <a:r>
              <a:rPr sz="1700" b="1" spc="-40" dirty="0">
                <a:latin typeface="Arial"/>
                <a:cs typeface="Arial"/>
              </a:rPr>
              <a:t>42,470</a:t>
            </a:r>
            <a:endParaRPr sz="17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428632" y="1514383"/>
            <a:ext cx="1652905" cy="55499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700" b="1" spc="-50" dirty="0">
                <a:solidFill>
                  <a:srgbClr val="FFFFFF"/>
                </a:solidFill>
                <a:latin typeface="Arial"/>
                <a:cs typeface="Arial"/>
              </a:rPr>
              <a:t>FASTFORWARD</a:t>
            </a:r>
            <a:endParaRPr sz="1700">
              <a:latin typeface="Arial"/>
              <a:cs typeface="Arial"/>
            </a:endParaRPr>
          </a:p>
          <a:p>
            <a:pPr marL="125730">
              <a:lnSpc>
                <a:spcPct val="100000"/>
              </a:lnSpc>
              <a:spcBef>
                <a:spcPts val="75"/>
              </a:spcBef>
            </a:pPr>
            <a:r>
              <a:rPr sz="1700" b="1" spc="-50" dirty="0">
                <a:solidFill>
                  <a:srgbClr val="FFFFFF"/>
                </a:solidFill>
                <a:latin typeface="Arial"/>
                <a:cs typeface="Arial"/>
              </a:rPr>
              <a:t>Balance</a:t>
            </a:r>
            <a:r>
              <a:rPr sz="1700" b="1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700" b="1" spc="-45" dirty="0">
                <a:solidFill>
                  <a:srgbClr val="FFFFFF"/>
                </a:solidFill>
                <a:latin typeface="Arial"/>
                <a:cs typeface="Arial"/>
              </a:rPr>
              <a:t>Sheet</a:t>
            </a:r>
            <a:endParaRPr sz="17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925795" y="2052055"/>
            <a:ext cx="2284095" cy="554990"/>
          </a:xfrm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12700" marR="5080" indent="389890">
              <a:lnSpc>
                <a:spcPct val="103600"/>
              </a:lnSpc>
              <a:spcBef>
                <a:spcPts val="35"/>
              </a:spcBef>
            </a:pPr>
            <a:r>
              <a:rPr sz="1700" b="1" spc="-60" dirty="0">
                <a:solidFill>
                  <a:srgbClr val="FFFFFF"/>
                </a:solidFill>
                <a:latin typeface="Arial"/>
                <a:cs typeface="Arial"/>
              </a:rPr>
              <a:t>December</a:t>
            </a:r>
            <a:r>
              <a:rPr sz="1700" b="1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700" b="1" spc="-40" dirty="0">
                <a:solidFill>
                  <a:srgbClr val="FFFFFF"/>
                </a:solidFill>
                <a:latin typeface="Arial"/>
                <a:cs typeface="Arial"/>
              </a:rPr>
              <a:t>31,</a:t>
            </a:r>
            <a:r>
              <a:rPr sz="1700" b="1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700" b="1" spc="-45" dirty="0">
                <a:solidFill>
                  <a:srgbClr val="FFFFFF"/>
                </a:solidFill>
                <a:latin typeface="Arial"/>
                <a:cs typeface="Arial"/>
              </a:rPr>
              <a:t>2011 </a:t>
            </a:r>
            <a:r>
              <a:rPr sz="1700" b="1" spc="-4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700" b="1" spc="-50" dirty="0">
                <a:latin typeface="Arial"/>
                <a:cs typeface="Arial"/>
              </a:rPr>
              <a:t>Assets</a:t>
            </a:r>
            <a:endParaRPr sz="1700">
              <a:latin typeface="Arial"/>
              <a:cs typeface="Arial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1655064" y="1527089"/>
            <a:ext cx="9094470" cy="5053965"/>
            <a:chOff x="1655064" y="1527089"/>
            <a:chExt cx="9094470" cy="5053965"/>
          </a:xfrm>
        </p:grpSpPr>
        <p:sp>
          <p:nvSpPr>
            <p:cNvPr id="19" name="object 19"/>
            <p:cNvSpPr/>
            <p:nvPr/>
          </p:nvSpPr>
          <p:spPr>
            <a:xfrm>
              <a:off x="5762419" y="1533569"/>
              <a:ext cx="0" cy="5040630"/>
            </a:xfrm>
            <a:custGeom>
              <a:avLst/>
              <a:gdLst/>
              <a:ahLst/>
              <a:cxnLst/>
              <a:rect l="l" t="t" r="r" b="b"/>
              <a:pathLst>
                <a:path h="5040630">
                  <a:moveTo>
                    <a:pt x="0" y="0"/>
                  </a:moveTo>
                  <a:lnTo>
                    <a:pt x="0" y="5040581"/>
                  </a:lnTo>
                </a:path>
              </a:pathLst>
            </a:custGeom>
            <a:ln w="125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5756147" y="1527089"/>
              <a:ext cx="12700" cy="5053965"/>
            </a:xfrm>
            <a:custGeom>
              <a:avLst/>
              <a:gdLst/>
              <a:ahLst/>
              <a:cxnLst/>
              <a:rect l="l" t="t" r="r" b="b"/>
              <a:pathLst>
                <a:path w="12700" h="5053965">
                  <a:moveTo>
                    <a:pt x="12544" y="0"/>
                  </a:moveTo>
                  <a:lnTo>
                    <a:pt x="0" y="0"/>
                  </a:lnTo>
                  <a:lnTo>
                    <a:pt x="0" y="5053442"/>
                  </a:lnTo>
                  <a:lnTo>
                    <a:pt x="12545" y="5053442"/>
                  </a:lnTo>
                  <a:lnTo>
                    <a:pt x="1254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10736433" y="1546331"/>
              <a:ext cx="12700" cy="5027930"/>
            </a:xfrm>
            <a:custGeom>
              <a:avLst/>
              <a:gdLst/>
              <a:ahLst/>
              <a:cxnLst/>
              <a:rect l="l" t="t" r="r" b="b"/>
              <a:pathLst>
                <a:path w="12700" h="5027930">
                  <a:moveTo>
                    <a:pt x="0" y="5027820"/>
                  </a:moveTo>
                  <a:lnTo>
                    <a:pt x="12545" y="5027820"/>
                  </a:lnTo>
                  <a:lnTo>
                    <a:pt x="12544" y="0"/>
                  </a:lnTo>
                  <a:lnTo>
                    <a:pt x="0" y="0"/>
                  </a:lnTo>
                  <a:lnTo>
                    <a:pt x="0" y="502782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10736433" y="1539850"/>
              <a:ext cx="12700" cy="5041265"/>
            </a:xfrm>
            <a:custGeom>
              <a:avLst/>
              <a:gdLst/>
              <a:ahLst/>
              <a:cxnLst/>
              <a:rect l="l" t="t" r="r" b="b"/>
              <a:pathLst>
                <a:path w="12700" h="5041265">
                  <a:moveTo>
                    <a:pt x="12545" y="0"/>
                  </a:moveTo>
                  <a:lnTo>
                    <a:pt x="0" y="0"/>
                  </a:lnTo>
                  <a:lnTo>
                    <a:pt x="0" y="5040681"/>
                  </a:lnTo>
                  <a:lnTo>
                    <a:pt x="12545" y="5040681"/>
                  </a:lnTo>
                  <a:lnTo>
                    <a:pt x="1254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5931408" y="1527189"/>
              <a:ext cx="4811395" cy="13335"/>
            </a:xfrm>
            <a:custGeom>
              <a:avLst/>
              <a:gdLst/>
              <a:ahLst/>
              <a:cxnLst/>
              <a:rect l="l" t="t" r="r" b="b"/>
              <a:pathLst>
                <a:path w="4811395" h="13334">
                  <a:moveTo>
                    <a:pt x="0" y="12761"/>
                  </a:moveTo>
                  <a:lnTo>
                    <a:pt x="4811297" y="12761"/>
                  </a:lnTo>
                  <a:lnTo>
                    <a:pt x="4811297" y="0"/>
                  </a:lnTo>
                  <a:lnTo>
                    <a:pt x="0" y="0"/>
                  </a:lnTo>
                  <a:lnTo>
                    <a:pt x="0" y="1276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5931408" y="1527189"/>
              <a:ext cx="4817745" cy="13335"/>
            </a:xfrm>
            <a:custGeom>
              <a:avLst/>
              <a:gdLst/>
              <a:ahLst/>
              <a:cxnLst/>
              <a:rect l="l" t="t" r="r" b="b"/>
              <a:pathLst>
                <a:path w="4817745" h="13334">
                  <a:moveTo>
                    <a:pt x="0" y="12761"/>
                  </a:moveTo>
                  <a:lnTo>
                    <a:pt x="4817569" y="12761"/>
                  </a:lnTo>
                  <a:lnTo>
                    <a:pt x="4817569" y="0"/>
                  </a:lnTo>
                  <a:lnTo>
                    <a:pt x="0" y="0"/>
                  </a:lnTo>
                  <a:lnTo>
                    <a:pt x="0" y="1276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8969707" y="3701913"/>
              <a:ext cx="1597025" cy="13335"/>
            </a:xfrm>
            <a:custGeom>
              <a:avLst/>
              <a:gdLst/>
              <a:ahLst/>
              <a:cxnLst/>
              <a:rect l="l" t="t" r="r" b="b"/>
              <a:pathLst>
                <a:path w="1597025" h="13335">
                  <a:moveTo>
                    <a:pt x="0" y="12761"/>
                  </a:moveTo>
                  <a:lnTo>
                    <a:pt x="1596952" y="12761"/>
                  </a:lnTo>
                  <a:lnTo>
                    <a:pt x="1596952" y="0"/>
                  </a:lnTo>
                  <a:lnTo>
                    <a:pt x="0" y="0"/>
                  </a:lnTo>
                  <a:lnTo>
                    <a:pt x="0" y="1276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8963435" y="3701913"/>
              <a:ext cx="1609725" cy="13335"/>
            </a:xfrm>
            <a:custGeom>
              <a:avLst/>
              <a:gdLst/>
              <a:ahLst/>
              <a:cxnLst/>
              <a:rect l="l" t="t" r="r" b="b"/>
              <a:pathLst>
                <a:path w="1609725" h="13335">
                  <a:moveTo>
                    <a:pt x="1609393" y="0"/>
                  </a:moveTo>
                  <a:lnTo>
                    <a:pt x="0" y="0"/>
                  </a:lnTo>
                  <a:lnTo>
                    <a:pt x="0" y="12761"/>
                  </a:lnTo>
                  <a:lnTo>
                    <a:pt x="1609393" y="12761"/>
                  </a:lnTo>
                  <a:lnTo>
                    <a:pt x="160939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8969707" y="3983723"/>
              <a:ext cx="1597025" cy="13335"/>
            </a:xfrm>
            <a:custGeom>
              <a:avLst/>
              <a:gdLst/>
              <a:ahLst/>
              <a:cxnLst/>
              <a:rect l="l" t="t" r="r" b="b"/>
              <a:pathLst>
                <a:path w="1597025" h="13335">
                  <a:moveTo>
                    <a:pt x="0" y="12761"/>
                  </a:moveTo>
                  <a:lnTo>
                    <a:pt x="1596952" y="12761"/>
                  </a:lnTo>
                  <a:lnTo>
                    <a:pt x="1596952" y="0"/>
                  </a:lnTo>
                  <a:lnTo>
                    <a:pt x="0" y="0"/>
                  </a:lnTo>
                  <a:lnTo>
                    <a:pt x="0" y="1276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8963435" y="3983723"/>
              <a:ext cx="1609725" cy="13335"/>
            </a:xfrm>
            <a:custGeom>
              <a:avLst/>
              <a:gdLst/>
              <a:ahLst/>
              <a:cxnLst/>
              <a:rect l="l" t="t" r="r" b="b"/>
              <a:pathLst>
                <a:path w="1609725" h="13335">
                  <a:moveTo>
                    <a:pt x="1609393" y="0"/>
                  </a:moveTo>
                  <a:lnTo>
                    <a:pt x="0" y="0"/>
                  </a:lnTo>
                  <a:lnTo>
                    <a:pt x="0" y="12761"/>
                  </a:lnTo>
                  <a:lnTo>
                    <a:pt x="1609393" y="12761"/>
                  </a:lnTo>
                  <a:lnTo>
                    <a:pt x="160939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8969707" y="4009246"/>
              <a:ext cx="1597025" cy="13335"/>
            </a:xfrm>
            <a:custGeom>
              <a:avLst/>
              <a:gdLst/>
              <a:ahLst/>
              <a:cxnLst/>
              <a:rect l="l" t="t" r="r" b="b"/>
              <a:pathLst>
                <a:path w="1597025" h="13335">
                  <a:moveTo>
                    <a:pt x="0" y="12761"/>
                  </a:moveTo>
                  <a:lnTo>
                    <a:pt x="1596952" y="12761"/>
                  </a:lnTo>
                  <a:lnTo>
                    <a:pt x="1596952" y="0"/>
                  </a:lnTo>
                  <a:lnTo>
                    <a:pt x="0" y="0"/>
                  </a:lnTo>
                  <a:lnTo>
                    <a:pt x="0" y="1276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8963435" y="4009246"/>
              <a:ext cx="1609725" cy="13335"/>
            </a:xfrm>
            <a:custGeom>
              <a:avLst/>
              <a:gdLst/>
              <a:ahLst/>
              <a:cxnLst/>
              <a:rect l="l" t="t" r="r" b="b"/>
              <a:pathLst>
                <a:path w="1609725" h="13335">
                  <a:moveTo>
                    <a:pt x="1609393" y="0"/>
                  </a:moveTo>
                  <a:lnTo>
                    <a:pt x="0" y="0"/>
                  </a:lnTo>
                  <a:lnTo>
                    <a:pt x="0" y="12761"/>
                  </a:lnTo>
                  <a:lnTo>
                    <a:pt x="1609393" y="12761"/>
                  </a:lnTo>
                  <a:lnTo>
                    <a:pt x="160939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8969707" y="4853507"/>
              <a:ext cx="1597025" cy="13335"/>
            </a:xfrm>
            <a:custGeom>
              <a:avLst/>
              <a:gdLst/>
              <a:ahLst/>
              <a:cxnLst/>
              <a:rect l="l" t="t" r="r" b="b"/>
              <a:pathLst>
                <a:path w="1597025" h="13335">
                  <a:moveTo>
                    <a:pt x="0" y="12761"/>
                  </a:moveTo>
                  <a:lnTo>
                    <a:pt x="1596952" y="12761"/>
                  </a:lnTo>
                  <a:lnTo>
                    <a:pt x="1596952" y="0"/>
                  </a:lnTo>
                  <a:lnTo>
                    <a:pt x="0" y="0"/>
                  </a:lnTo>
                  <a:lnTo>
                    <a:pt x="0" y="1276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8963435" y="4853507"/>
              <a:ext cx="1609725" cy="13335"/>
            </a:xfrm>
            <a:custGeom>
              <a:avLst/>
              <a:gdLst/>
              <a:ahLst/>
              <a:cxnLst/>
              <a:rect l="l" t="t" r="r" b="b"/>
              <a:pathLst>
                <a:path w="1609725" h="13335">
                  <a:moveTo>
                    <a:pt x="1609393" y="0"/>
                  </a:moveTo>
                  <a:lnTo>
                    <a:pt x="0" y="0"/>
                  </a:lnTo>
                  <a:lnTo>
                    <a:pt x="0" y="12761"/>
                  </a:lnTo>
                  <a:lnTo>
                    <a:pt x="1609393" y="12761"/>
                  </a:lnTo>
                  <a:lnTo>
                    <a:pt x="160939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8969707" y="6426865"/>
              <a:ext cx="1597025" cy="13335"/>
            </a:xfrm>
            <a:custGeom>
              <a:avLst/>
              <a:gdLst/>
              <a:ahLst/>
              <a:cxnLst/>
              <a:rect l="l" t="t" r="r" b="b"/>
              <a:pathLst>
                <a:path w="1597025" h="13335">
                  <a:moveTo>
                    <a:pt x="0" y="12761"/>
                  </a:moveTo>
                  <a:lnTo>
                    <a:pt x="1596952" y="12761"/>
                  </a:lnTo>
                  <a:lnTo>
                    <a:pt x="1596952" y="0"/>
                  </a:lnTo>
                  <a:lnTo>
                    <a:pt x="0" y="0"/>
                  </a:lnTo>
                  <a:lnTo>
                    <a:pt x="0" y="1276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8963435" y="6426865"/>
              <a:ext cx="1609725" cy="13335"/>
            </a:xfrm>
            <a:custGeom>
              <a:avLst/>
              <a:gdLst/>
              <a:ahLst/>
              <a:cxnLst/>
              <a:rect l="l" t="t" r="r" b="b"/>
              <a:pathLst>
                <a:path w="1609725" h="13335">
                  <a:moveTo>
                    <a:pt x="1609393" y="0"/>
                  </a:moveTo>
                  <a:lnTo>
                    <a:pt x="0" y="0"/>
                  </a:lnTo>
                  <a:lnTo>
                    <a:pt x="0" y="12761"/>
                  </a:lnTo>
                  <a:lnTo>
                    <a:pt x="1609393" y="12761"/>
                  </a:lnTo>
                  <a:lnTo>
                    <a:pt x="160939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8969707" y="6452387"/>
              <a:ext cx="1597025" cy="13335"/>
            </a:xfrm>
            <a:custGeom>
              <a:avLst/>
              <a:gdLst/>
              <a:ahLst/>
              <a:cxnLst/>
              <a:rect l="l" t="t" r="r" b="b"/>
              <a:pathLst>
                <a:path w="1597025" h="13335">
                  <a:moveTo>
                    <a:pt x="0" y="12761"/>
                  </a:moveTo>
                  <a:lnTo>
                    <a:pt x="1596952" y="12761"/>
                  </a:lnTo>
                  <a:lnTo>
                    <a:pt x="1596952" y="0"/>
                  </a:lnTo>
                  <a:lnTo>
                    <a:pt x="0" y="0"/>
                  </a:lnTo>
                  <a:lnTo>
                    <a:pt x="0" y="1276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8963435" y="6452387"/>
              <a:ext cx="1609725" cy="13335"/>
            </a:xfrm>
            <a:custGeom>
              <a:avLst/>
              <a:gdLst/>
              <a:ahLst/>
              <a:cxnLst/>
              <a:rect l="l" t="t" r="r" b="b"/>
              <a:pathLst>
                <a:path w="1609725" h="13335">
                  <a:moveTo>
                    <a:pt x="1609393" y="0"/>
                  </a:moveTo>
                  <a:lnTo>
                    <a:pt x="0" y="0"/>
                  </a:lnTo>
                  <a:lnTo>
                    <a:pt x="0" y="12761"/>
                  </a:lnTo>
                  <a:lnTo>
                    <a:pt x="1609393" y="12761"/>
                  </a:lnTo>
                  <a:lnTo>
                    <a:pt x="160939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5774965" y="6567770"/>
              <a:ext cx="4968240" cy="13335"/>
            </a:xfrm>
            <a:custGeom>
              <a:avLst/>
              <a:gdLst/>
              <a:ahLst/>
              <a:cxnLst/>
              <a:rect l="l" t="t" r="r" b="b"/>
              <a:pathLst>
                <a:path w="4968240" h="13334">
                  <a:moveTo>
                    <a:pt x="0" y="12761"/>
                  </a:moveTo>
                  <a:lnTo>
                    <a:pt x="4967740" y="12761"/>
                  </a:lnTo>
                  <a:lnTo>
                    <a:pt x="4967740" y="0"/>
                  </a:lnTo>
                  <a:lnTo>
                    <a:pt x="0" y="0"/>
                  </a:lnTo>
                  <a:lnTo>
                    <a:pt x="0" y="1276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5768692" y="6567770"/>
              <a:ext cx="4980305" cy="13335"/>
            </a:xfrm>
            <a:custGeom>
              <a:avLst/>
              <a:gdLst/>
              <a:ahLst/>
              <a:cxnLst/>
              <a:rect l="l" t="t" r="r" b="b"/>
              <a:pathLst>
                <a:path w="4980305" h="13334">
                  <a:moveTo>
                    <a:pt x="4980285" y="0"/>
                  </a:moveTo>
                  <a:lnTo>
                    <a:pt x="0" y="0"/>
                  </a:lnTo>
                  <a:lnTo>
                    <a:pt x="0" y="12761"/>
                  </a:lnTo>
                  <a:lnTo>
                    <a:pt x="4980285" y="12761"/>
                  </a:lnTo>
                  <a:lnTo>
                    <a:pt x="498028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5255641" y="3115817"/>
              <a:ext cx="4046220" cy="2527300"/>
            </a:xfrm>
            <a:custGeom>
              <a:avLst/>
              <a:gdLst/>
              <a:ahLst/>
              <a:cxnLst/>
              <a:rect l="l" t="t" r="r" b="b"/>
              <a:pathLst>
                <a:path w="4046220" h="2527300">
                  <a:moveTo>
                    <a:pt x="3965784" y="2493623"/>
                  </a:moveTo>
                  <a:lnTo>
                    <a:pt x="3950716" y="2517863"/>
                  </a:lnTo>
                  <a:lnTo>
                    <a:pt x="4046092" y="2526792"/>
                  </a:lnTo>
                  <a:lnTo>
                    <a:pt x="4030349" y="2501163"/>
                  </a:lnTo>
                  <a:lnTo>
                    <a:pt x="3977893" y="2501163"/>
                  </a:lnTo>
                  <a:lnTo>
                    <a:pt x="3965784" y="2493623"/>
                  </a:lnTo>
                  <a:close/>
                </a:path>
                <a:path w="4046220" h="2527300">
                  <a:moveTo>
                    <a:pt x="3980872" y="2469350"/>
                  </a:moveTo>
                  <a:lnTo>
                    <a:pt x="3965784" y="2493623"/>
                  </a:lnTo>
                  <a:lnTo>
                    <a:pt x="3977893" y="2501163"/>
                  </a:lnTo>
                  <a:lnTo>
                    <a:pt x="3993007" y="2476906"/>
                  </a:lnTo>
                  <a:lnTo>
                    <a:pt x="3980872" y="2469350"/>
                  </a:lnTo>
                  <a:close/>
                </a:path>
                <a:path w="4046220" h="2527300">
                  <a:moveTo>
                    <a:pt x="3995928" y="2445131"/>
                  </a:moveTo>
                  <a:lnTo>
                    <a:pt x="3980872" y="2469350"/>
                  </a:lnTo>
                  <a:lnTo>
                    <a:pt x="3993007" y="2476906"/>
                  </a:lnTo>
                  <a:lnTo>
                    <a:pt x="3977893" y="2501163"/>
                  </a:lnTo>
                  <a:lnTo>
                    <a:pt x="4030349" y="2501163"/>
                  </a:lnTo>
                  <a:lnTo>
                    <a:pt x="3995928" y="2445131"/>
                  </a:lnTo>
                  <a:close/>
                </a:path>
                <a:path w="4046220" h="2527300">
                  <a:moveTo>
                    <a:pt x="14986" y="0"/>
                  </a:moveTo>
                  <a:lnTo>
                    <a:pt x="0" y="24257"/>
                  </a:lnTo>
                  <a:lnTo>
                    <a:pt x="3965784" y="2493623"/>
                  </a:lnTo>
                  <a:lnTo>
                    <a:pt x="3980872" y="2469350"/>
                  </a:lnTo>
                  <a:lnTo>
                    <a:pt x="14986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0" name="object 40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655064" y="4360163"/>
              <a:ext cx="3836670" cy="1229106"/>
            </a:xfrm>
            <a:prstGeom prst="rect">
              <a:avLst/>
            </a:prstGeom>
          </p:spPr>
        </p:pic>
      </p:grpSp>
      <p:sp>
        <p:nvSpPr>
          <p:cNvPr id="41" name="object 41"/>
          <p:cNvSpPr txBox="1"/>
          <p:nvPr/>
        </p:nvSpPr>
        <p:spPr>
          <a:xfrm>
            <a:off x="1988057" y="4509896"/>
            <a:ext cx="3134360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dirty="0">
                <a:solidFill>
                  <a:srgbClr val="6F2F9F"/>
                </a:solidFill>
                <a:latin typeface="Arial MT"/>
                <a:cs typeface="Arial MT"/>
              </a:rPr>
              <a:t>Connections</a:t>
            </a:r>
            <a:endParaRPr sz="4400">
              <a:latin typeface="Arial MT"/>
              <a:cs typeface="Arial MT"/>
            </a:endParaRPr>
          </a:p>
        </p:txBody>
      </p:sp>
      <p:sp>
        <p:nvSpPr>
          <p:cNvPr id="42" name="object 42"/>
          <p:cNvSpPr/>
          <p:nvPr/>
        </p:nvSpPr>
        <p:spPr>
          <a:xfrm>
            <a:off x="1528572" y="1298447"/>
            <a:ext cx="4403090" cy="624840"/>
          </a:xfrm>
          <a:custGeom>
            <a:avLst/>
            <a:gdLst/>
            <a:ahLst/>
            <a:cxnLst/>
            <a:rect l="l" t="t" r="r" b="b"/>
            <a:pathLst>
              <a:path w="4403090" h="624839">
                <a:moveTo>
                  <a:pt x="4402836" y="0"/>
                </a:moveTo>
                <a:lnTo>
                  <a:pt x="0" y="0"/>
                </a:lnTo>
                <a:lnTo>
                  <a:pt x="0" y="624839"/>
                </a:lnTo>
                <a:lnTo>
                  <a:pt x="4402836" y="624839"/>
                </a:lnTo>
                <a:lnTo>
                  <a:pt x="4402836" y="0"/>
                </a:lnTo>
                <a:close/>
              </a:path>
            </a:pathLst>
          </a:custGeom>
          <a:solidFill>
            <a:srgbClr val="006FC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43" name="object 43"/>
          <p:cNvGraphicFramePr>
            <a:graphicFrameLocks noGrp="1"/>
          </p:cNvGraphicFramePr>
          <p:nvPr/>
        </p:nvGraphicFramePr>
        <p:xfrm>
          <a:off x="1524888" y="1945905"/>
          <a:ext cx="4258945" cy="17185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8689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57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42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2824">
                <a:tc>
                  <a:txBody>
                    <a:bodyPr/>
                    <a:lstStyle/>
                    <a:p>
                      <a:pPr marL="31750">
                        <a:lnSpc>
                          <a:spcPts val="1575"/>
                        </a:lnSpc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C.</a:t>
                      </a:r>
                      <a:r>
                        <a:rPr sz="15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35" dirty="0">
                          <a:latin typeface="Arial"/>
                          <a:cs typeface="Arial"/>
                        </a:rPr>
                        <a:t>Taylor,</a:t>
                      </a:r>
                      <a:r>
                        <a:rPr sz="1500" b="1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dirty="0">
                          <a:latin typeface="Arial"/>
                          <a:cs typeface="Arial"/>
                        </a:rPr>
                        <a:t>Capital</a:t>
                      </a:r>
                      <a:r>
                        <a:rPr sz="1500" b="1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25" dirty="0">
                          <a:latin typeface="Arial"/>
                          <a:cs typeface="Arial"/>
                        </a:rPr>
                        <a:t>12/1/11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2225" algn="ctr">
                        <a:lnSpc>
                          <a:spcPts val="1575"/>
                        </a:lnSpc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$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05740" algn="ctr">
                        <a:lnSpc>
                          <a:spcPts val="1575"/>
                        </a:lnSpc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-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1514">
                <a:tc>
                  <a:txBody>
                    <a:bodyPr/>
                    <a:lstStyle/>
                    <a:p>
                      <a:pPr marR="231140" algn="r">
                        <a:lnSpc>
                          <a:spcPct val="100000"/>
                        </a:lnSpc>
                        <a:spcBef>
                          <a:spcPts val="430"/>
                        </a:spcBef>
                      </a:pPr>
                      <a:r>
                        <a:rPr sz="1500" b="1" spc="-5" dirty="0">
                          <a:latin typeface="Arial"/>
                          <a:cs typeface="Arial"/>
                        </a:rPr>
                        <a:t>Net</a:t>
                      </a:r>
                      <a:r>
                        <a:rPr sz="15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5" dirty="0">
                          <a:latin typeface="Arial"/>
                          <a:cs typeface="Arial"/>
                        </a:rPr>
                        <a:t>income</a:t>
                      </a:r>
                      <a:r>
                        <a:rPr sz="15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dirty="0">
                          <a:latin typeface="Arial"/>
                          <a:cs typeface="Arial"/>
                        </a:rPr>
                        <a:t>for</a:t>
                      </a:r>
                      <a:r>
                        <a:rPr sz="15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5" dirty="0">
                          <a:latin typeface="Arial"/>
                          <a:cs typeface="Arial"/>
                        </a:rPr>
                        <a:t>December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54610" marB="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833755">
                        <a:lnSpc>
                          <a:spcPct val="100000"/>
                        </a:lnSpc>
                        <a:spcBef>
                          <a:spcPts val="430"/>
                        </a:spcBef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3,470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54610" marB="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7944">
                <a:tc>
                  <a:txBody>
                    <a:bodyPr/>
                    <a:lstStyle/>
                    <a:p>
                      <a:pPr marL="58419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1500" b="1" spc="-5" dirty="0">
                          <a:latin typeface="Arial"/>
                          <a:cs typeface="Arial"/>
                        </a:rPr>
                        <a:t>Plus:</a:t>
                      </a:r>
                      <a:r>
                        <a:rPr sz="1500" b="1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5" dirty="0">
                          <a:latin typeface="Arial"/>
                          <a:cs typeface="Arial"/>
                        </a:rPr>
                        <a:t>Investments </a:t>
                      </a:r>
                      <a:r>
                        <a:rPr sz="1500" b="1" dirty="0">
                          <a:latin typeface="Arial"/>
                          <a:cs typeface="Arial"/>
                        </a:rPr>
                        <a:t>by</a:t>
                      </a:r>
                      <a:r>
                        <a:rPr sz="1500" b="1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dirty="0">
                          <a:latin typeface="Arial"/>
                          <a:cs typeface="Arial"/>
                        </a:rPr>
                        <a:t>Owner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7145" marB="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723900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30,000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7145" marB="0"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203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723900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33,470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5080" marB="0">
                    <a:lnT w="19050">
                      <a:solidFill>
                        <a:srgbClr val="000000"/>
                      </a:solidFill>
                      <a:prstDash val="solid"/>
                    </a:lnT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8706">
                <a:tc>
                  <a:txBody>
                    <a:bodyPr/>
                    <a:lstStyle/>
                    <a:p>
                      <a:pPr marR="215900" algn="r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1500" b="1" spc="-5" dirty="0">
                          <a:latin typeface="Arial"/>
                          <a:cs typeface="Arial"/>
                        </a:rPr>
                        <a:t>Less:</a:t>
                      </a:r>
                      <a:r>
                        <a:rPr sz="15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dirty="0">
                          <a:latin typeface="Arial"/>
                          <a:cs typeface="Arial"/>
                        </a:rPr>
                        <a:t>Owner</a:t>
                      </a:r>
                      <a:r>
                        <a:rPr sz="1500" b="1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5" dirty="0">
                          <a:latin typeface="Arial"/>
                          <a:cs typeface="Arial"/>
                        </a:rPr>
                        <a:t>Withdrawals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7145" marB="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R="62865" algn="r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200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7145" marB="0"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5531">
                <a:tc>
                  <a:txBody>
                    <a:bodyPr/>
                    <a:lstStyle/>
                    <a:p>
                      <a:pPr marL="76200">
                        <a:lnSpc>
                          <a:spcPct val="100000"/>
                        </a:lnSpc>
                      </a:pPr>
                      <a:r>
                        <a:rPr sz="1500" b="1" spc="-5" dirty="0">
                          <a:latin typeface="Arial"/>
                          <a:cs typeface="Arial"/>
                        </a:rPr>
                        <a:t>C.</a:t>
                      </a:r>
                      <a:r>
                        <a:rPr sz="15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40" dirty="0">
                          <a:latin typeface="Arial"/>
                          <a:cs typeface="Arial"/>
                        </a:rPr>
                        <a:t>Taylor,</a:t>
                      </a:r>
                      <a:r>
                        <a:rPr sz="1500" b="1" spc="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5" dirty="0">
                          <a:latin typeface="Arial"/>
                          <a:cs typeface="Arial"/>
                        </a:rPr>
                        <a:t>Capital,</a:t>
                      </a:r>
                      <a:r>
                        <a:rPr sz="1500" b="1" spc="-20" dirty="0">
                          <a:latin typeface="Arial"/>
                          <a:cs typeface="Arial"/>
                        </a:rPr>
                        <a:t> 12/31/11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10795" algn="ctr">
                        <a:lnSpc>
                          <a:spcPct val="100000"/>
                        </a:lnSpc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$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18110" algn="ctr">
                        <a:lnSpc>
                          <a:spcPct val="100000"/>
                        </a:lnSpc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33,270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4" name="object 44"/>
          <p:cNvSpPr txBox="1"/>
          <p:nvPr/>
        </p:nvSpPr>
        <p:spPr>
          <a:xfrm>
            <a:off x="2123694" y="1662811"/>
            <a:ext cx="3208020" cy="2235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300" b="1" spc="-5" dirty="0">
                <a:solidFill>
                  <a:srgbClr val="FFFFFF"/>
                </a:solidFill>
                <a:latin typeface="Arial"/>
                <a:cs typeface="Arial"/>
              </a:rPr>
              <a:t>For</a:t>
            </a:r>
            <a:r>
              <a:rPr sz="1300" b="1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b="1" spc="-5" dirty="0">
                <a:solidFill>
                  <a:srgbClr val="FFFFFF"/>
                </a:solidFill>
                <a:latin typeface="Arial"/>
                <a:cs typeface="Arial"/>
              </a:rPr>
              <a:t>the</a:t>
            </a:r>
            <a:r>
              <a:rPr sz="1300" b="1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b="1" spc="-5" dirty="0">
                <a:solidFill>
                  <a:srgbClr val="FFFFFF"/>
                </a:solidFill>
                <a:latin typeface="Arial"/>
                <a:cs typeface="Arial"/>
              </a:rPr>
              <a:t>Month</a:t>
            </a:r>
            <a:r>
              <a:rPr sz="1300" b="1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b="1" spc="-5" dirty="0">
                <a:solidFill>
                  <a:srgbClr val="FFFFFF"/>
                </a:solidFill>
                <a:latin typeface="Arial"/>
                <a:cs typeface="Arial"/>
              </a:rPr>
              <a:t>Ended</a:t>
            </a:r>
            <a:r>
              <a:rPr sz="1300" b="1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b="1" spc="-5" dirty="0">
                <a:solidFill>
                  <a:srgbClr val="FFFFFF"/>
                </a:solidFill>
                <a:latin typeface="Arial"/>
                <a:cs typeface="Arial"/>
              </a:rPr>
              <a:t>December</a:t>
            </a:r>
            <a:r>
              <a:rPr sz="1300" b="1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b="1" spc="-10" dirty="0">
                <a:solidFill>
                  <a:srgbClr val="FFFFFF"/>
                </a:solidFill>
                <a:latin typeface="Arial"/>
                <a:cs typeface="Arial"/>
              </a:rPr>
              <a:t>31,</a:t>
            </a:r>
            <a:r>
              <a:rPr sz="1300" b="1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b="1" spc="-25" dirty="0">
                <a:solidFill>
                  <a:srgbClr val="FFFFFF"/>
                </a:solidFill>
                <a:latin typeface="Arial"/>
                <a:cs typeface="Arial"/>
              </a:rPr>
              <a:t>2011</a:t>
            </a:r>
            <a:endParaRPr sz="1300">
              <a:latin typeface="Arial"/>
              <a:cs typeface="Arial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2620136" y="1326845"/>
            <a:ext cx="226949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38784">
              <a:lnSpc>
                <a:spcPts val="1260"/>
              </a:lnSpc>
              <a:spcBef>
                <a:spcPts val="100"/>
              </a:spcBef>
            </a:pPr>
            <a:r>
              <a:rPr sz="1200" b="1" spc="-20" dirty="0">
                <a:solidFill>
                  <a:srgbClr val="FFFFFF"/>
                </a:solidFill>
                <a:latin typeface="Arial"/>
                <a:cs typeface="Arial"/>
              </a:rPr>
              <a:t>FASTFORWARD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380"/>
              </a:lnSpc>
            </a:pPr>
            <a:r>
              <a:rPr sz="1300" b="1" spc="-10" dirty="0">
                <a:solidFill>
                  <a:srgbClr val="FFFFFF"/>
                </a:solidFill>
                <a:latin typeface="Arial"/>
                <a:cs typeface="Arial"/>
              </a:rPr>
              <a:t>Statement</a:t>
            </a:r>
            <a:r>
              <a:rPr sz="1300" b="1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b="1" spc="-5" dirty="0">
                <a:solidFill>
                  <a:srgbClr val="FFFFFF"/>
                </a:solidFill>
                <a:latin typeface="Arial"/>
                <a:cs typeface="Arial"/>
              </a:rPr>
              <a:t>of</a:t>
            </a:r>
            <a:r>
              <a:rPr sz="1300" b="1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b="1" spc="-5" dirty="0">
                <a:solidFill>
                  <a:srgbClr val="FFFFFF"/>
                </a:solidFill>
                <a:latin typeface="Arial"/>
                <a:cs typeface="Arial"/>
              </a:rPr>
              <a:t>Owner's</a:t>
            </a:r>
            <a:r>
              <a:rPr sz="1300" b="1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b="1" spc="-10" dirty="0">
                <a:solidFill>
                  <a:srgbClr val="FFFFFF"/>
                </a:solidFill>
                <a:latin typeface="Arial"/>
                <a:cs typeface="Arial"/>
              </a:rPr>
              <a:t>Equity</a:t>
            </a:r>
            <a:endParaRPr sz="13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1286383" y="1340103"/>
          <a:ext cx="6687819" cy="45877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7376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1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1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69875">
                <a:tc>
                  <a:txBody>
                    <a:bodyPr/>
                    <a:lstStyle/>
                    <a:p>
                      <a:pPr marL="1172845">
                        <a:lnSpc>
                          <a:spcPts val="1975"/>
                        </a:lnSpc>
                      </a:pPr>
                      <a:r>
                        <a:rPr sz="20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Account</a:t>
                      </a:r>
                      <a:r>
                        <a:rPr sz="2000" b="1" spc="-10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title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ts val="1975"/>
                        </a:lnSpc>
                      </a:pPr>
                      <a:r>
                        <a:rPr sz="20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Dr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ts val="1975"/>
                        </a:lnSpc>
                      </a:pPr>
                      <a:r>
                        <a:rPr sz="20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Cr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0"/>
                        </a:lnSpc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Cash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80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100,000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0"/>
                        </a:lnSpc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Accounts</a:t>
                      </a:r>
                      <a:r>
                        <a:rPr sz="18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receivable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1780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30,000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0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Building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1780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90,000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9748">
                <a:tc>
                  <a:txBody>
                    <a:bodyPr/>
                    <a:lstStyle/>
                    <a:p>
                      <a:pPr marL="68580">
                        <a:lnSpc>
                          <a:spcPts val="1780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Accumulated</a:t>
                      </a:r>
                      <a:r>
                        <a:rPr sz="18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Depreciation -Building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780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20,000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0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Equipment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80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350,000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0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Accumulated</a:t>
                      </a:r>
                      <a:r>
                        <a:rPr sz="1800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Depreciation</a:t>
                      </a:r>
                      <a:r>
                        <a:rPr sz="1800" spc="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spc="-5" dirty="0">
                          <a:latin typeface="Times New Roman"/>
                          <a:cs typeface="Times New Roman"/>
                        </a:rPr>
                        <a:t>-Equipment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780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50,000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5"/>
                        </a:lnSpc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Notes</a:t>
                      </a:r>
                      <a:r>
                        <a:rPr sz="18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payable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785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60,000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0"/>
                        </a:lnSpc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Accounts</a:t>
                      </a:r>
                      <a:r>
                        <a:rPr sz="18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Payable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780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90,000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5"/>
                        </a:lnSpc>
                      </a:pPr>
                      <a:r>
                        <a:rPr sz="1800" b="1" spc="-10" dirty="0">
                          <a:latin typeface="Times New Roman"/>
                          <a:cs typeface="Times New Roman"/>
                        </a:rPr>
                        <a:t>Zaher</a:t>
                      </a:r>
                      <a:r>
                        <a:rPr sz="1800" b="1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,Capital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85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280,000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0"/>
                        </a:lnSpc>
                      </a:pPr>
                      <a:r>
                        <a:rPr sz="1800" b="1" spc="-10" dirty="0">
                          <a:latin typeface="Times New Roman"/>
                          <a:cs typeface="Times New Roman"/>
                        </a:rPr>
                        <a:t>Zaher</a:t>
                      </a:r>
                      <a:r>
                        <a:rPr sz="1800" b="1" spc="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18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spc="-10" dirty="0">
                          <a:latin typeface="Times New Roman"/>
                          <a:cs typeface="Times New Roman"/>
                        </a:rPr>
                        <a:t>Withdrawals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780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30,000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5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Service</a:t>
                      </a:r>
                      <a:r>
                        <a:rPr sz="18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revenue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85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140,000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5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Salaries</a:t>
                      </a:r>
                      <a:r>
                        <a:rPr sz="18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expense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1785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20,000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5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Insurance</a:t>
                      </a:r>
                      <a:r>
                        <a:rPr sz="1800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expense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85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8,000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5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Advertising</a:t>
                      </a:r>
                      <a:r>
                        <a:rPr sz="18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expense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85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9,000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5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Rent</a:t>
                      </a:r>
                      <a:r>
                        <a:rPr sz="18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expense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85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3,000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69862">
                <a:tc>
                  <a:txBody>
                    <a:bodyPr/>
                    <a:lstStyle/>
                    <a:p>
                      <a:pPr marL="68580">
                        <a:lnSpc>
                          <a:spcPts val="1785"/>
                        </a:lnSpc>
                      </a:pPr>
                      <a:r>
                        <a:rPr sz="1800" b="1" spc="-35" dirty="0">
                          <a:latin typeface="Times New Roman"/>
                          <a:cs typeface="Times New Roman"/>
                        </a:rPr>
                        <a:t>Total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85"/>
                        </a:lnSpc>
                      </a:pPr>
                      <a:r>
                        <a:rPr sz="1800" b="1" dirty="0">
                          <a:latin typeface="Times New Roman"/>
                          <a:cs typeface="Times New Roman"/>
                        </a:rPr>
                        <a:t>640,000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85"/>
                        </a:lnSpc>
                      </a:pPr>
                      <a:r>
                        <a:rPr sz="1800" b="1" dirty="0">
                          <a:latin typeface="Times New Roman"/>
                          <a:cs typeface="Times New Roman"/>
                        </a:rPr>
                        <a:t>640,000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445511" y="414909"/>
            <a:ext cx="4911090" cy="8356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0"/>
              </a:lnSpc>
              <a:spcBef>
                <a:spcPts val="95"/>
              </a:spcBef>
            </a:pPr>
            <a:r>
              <a:rPr sz="2800" spc="-10" dirty="0">
                <a:latin typeface="Calibri"/>
                <a:cs typeface="Calibri"/>
              </a:rPr>
              <a:t>Example(3)</a:t>
            </a:r>
            <a:endParaRPr sz="2800">
              <a:latin typeface="Calibri"/>
              <a:cs typeface="Calibri"/>
            </a:endParaRPr>
          </a:p>
          <a:p>
            <a:pPr marL="12700">
              <a:lnSpc>
                <a:spcPts val="3190"/>
              </a:lnSpc>
            </a:pPr>
            <a:r>
              <a:rPr sz="2800" spc="-15" dirty="0">
                <a:solidFill>
                  <a:srgbClr val="4471C4"/>
                </a:solidFill>
                <a:latin typeface="Calibri"/>
                <a:cs typeface="Calibri"/>
              </a:rPr>
              <a:t>Given</a:t>
            </a:r>
            <a:r>
              <a:rPr sz="280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4471C4"/>
                </a:solidFill>
                <a:latin typeface="Calibri"/>
                <a:cs typeface="Calibri"/>
              </a:rPr>
              <a:t>the</a:t>
            </a:r>
            <a:r>
              <a:rPr sz="280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4471C4"/>
                </a:solidFill>
                <a:latin typeface="Calibri"/>
                <a:cs typeface="Calibri"/>
              </a:rPr>
              <a:t>following</a:t>
            </a:r>
            <a:r>
              <a:rPr sz="280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4471C4"/>
                </a:solidFill>
                <a:latin typeface="Calibri"/>
                <a:cs typeface="Calibri"/>
              </a:rPr>
              <a:t>trial</a:t>
            </a:r>
            <a:r>
              <a:rPr sz="2800" spc="1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4471C4"/>
                </a:solidFill>
                <a:latin typeface="Calibri"/>
                <a:cs typeface="Calibri"/>
              </a:rPr>
              <a:t>balance: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060563" y="2341219"/>
            <a:ext cx="3703320" cy="2378710"/>
          </a:xfrm>
          <a:prstGeom prst="rect">
            <a:avLst/>
          </a:prstGeom>
        </p:spPr>
        <p:txBody>
          <a:bodyPr vert="horz" wrap="square" lIns="0" tIns="1828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40"/>
              </a:spcBef>
            </a:pPr>
            <a:r>
              <a:rPr sz="2000" b="1" u="heavy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Times New Roman"/>
                <a:cs typeface="Times New Roman"/>
              </a:rPr>
              <a:t>Instructions</a:t>
            </a:r>
            <a:endParaRPr sz="20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340"/>
              </a:spcBef>
              <a:buAutoNum type="arabicPeriod"/>
              <a:tabLst>
                <a:tab pos="354965" algn="l"/>
                <a:tab pos="355600" algn="l"/>
              </a:tabLst>
            </a:pPr>
            <a:r>
              <a:rPr sz="2000" b="1" spc="-10" dirty="0">
                <a:latin typeface="Times New Roman"/>
                <a:cs typeface="Times New Roman"/>
              </a:rPr>
              <a:t>Prepare </a:t>
            </a:r>
            <a:r>
              <a:rPr sz="2000" b="1" dirty="0">
                <a:latin typeface="Times New Roman"/>
                <a:cs typeface="Times New Roman"/>
              </a:rPr>
              <a:t>the</a:t>
            </a:r>
            <a:r>
              <a:rPr sz="2000" b="1" spc="-1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income</a:t>
            </a:r>
            <a:r>
              <a:rPr sz="2000" b="1" spc="-1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statement.</a:t>
            </a:r>
            <a:endParaRPr sz="2000">
              <a:latin typeface="Times New Roman"/>
              <a:cs typeface="Times New Roman"/>
            </a:endParaRPr>
          </a:p>
          <a:p>
            <a:pPr marL="355600" marR="5080" indent="-342900">
              <a:lnSpc>
                <a:spcPct val="114999"/>
              </a:lnSpc>
              <a:spcBef>
                <a:spcPts val="5"/>
              </a:spcBef>
              <a:buAutoNum type="arabicPeriod"/>
              <a:tabLst>
                <a:tab pos="354965" algn="l"/>
                <a:tab pos="355600" algn="l"/>
                <a:tab pos="1506855" algn="l"/>
                <a:tab pos="2131695" algn="l"/>
                <a:tab pos="3477895" algn="l"/>
              </a:tabLst>
            </a:pPr>
            <a:r>
              <a:rPr sz="2000" b="1" dirty="0">
                <a:latin typeface="Times New Roman"/>
                <a:cs typeface="Times New Roman"/>
              </a:rPr>
              <a:t>P</a:t>
            </a:r>
            <a:r>
              <a:rPr sz="2000" b="1" spc="-40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epa</a:t>
            </a:r>
            <a:r>
              <a:rPr sz="2000" b="1" spc="-35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	the	st</a:t>
            </a:r>
            <a:r>
              <a:rPr sz="2000" b="1" spc="10" dirty="0">
                <a:latin typeface="Times New Roman"/>
                <a:cs typeface="Times New Roman"/>
              </a:rPr>
              <a:t>a</a:t>
            </a:r>
            <a:r>
              <a:rPr sz="2000" b="1" dirty="0">
                <a:latin typeface="Times New Roman"/>
                <a:cs typeface="Times New Roman"/>
              </a:rPr>
              <a:t>tement	of  owner's</a:t>
            </a:r>
            <a:r>
              <a:rPr sz="2000" b="1" spc="-5" dirty="0">
                <a:latin typeface="Times New Roman"/>
                <a:cs typeface="Times New Roman"/>
              </a:rPr>
              <a:t> </a:t>
            </a:r>
            <a:r>
              <a:rPr sz="2000" b="1" spc="-15" dirty="0">
                <a:latin typeface="Times New Roman"/>
                <a:cs typeface="Times New Roman"/>
              </a:rPr>
              <a:t>equity.</a:t>
            </a:r>
            <a:endParaRPr sz="20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360"/>
              </a:spcBef>
              <a:buAutoNum type="arabicPeriod"/>
              <a:tabLst>
                <a:tab pos="354965" algn="l"/>
                <a:tab pos="355600" algn="l"/>
                <a:tab pos="1506855" algn="l"/>
                <a:tab pos="2131695" algn="l"/>
                <a:tab pos="3477895" algn="l"/>
              </a:tabLst>
            </a:pPr>
            <a:r>
              <a:rPr sz="2000" b="1" dirty="0">
                <a:latin typeface="Times New Roman"/>
                <a:cs typeface="Times New Roman"/>
              </a:rPr>
              <a:t>P</a:t>
            </a:r>
            <a:r>
              <a:rPr sz="2000" b="1" spc="-40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epa</a:t>
            </a:r>
            <a:r>
              <a:rPr sz="2000" b="1" spc="-35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	the	st</a:t>
            </a:r>
            <a:r>
              <a:rPr sz="2000" b="1" spc="10" dirty="0">
                <a:latin typeface="Times New Roman"/>
                <a:cs typeface="Times New Roman"/>
              </a:rPr>
              <a:t>a</a:t>
            </a:r>
            <a:r>
              <a:rPr sz="2000" b="1" dirty="0">
                <a:latin typeface="Times New Roman"/>
                <a:cs typeface="Times New Roman"/>
              </a:rPr>
              <a:t>tement	of</a:t>
            </a:r>
            <a:endParaRPr sz="2000">
              <a:latin typeface="Times New Roman"/>
              <a:cs typeface="Times New Roman"/>
            </a:endParaRPr>
          </a:p>
          <a:p>
            <a:pPr marL="355600">
              <a:lnSpc>
                <a:spcPct val="100000"/>
              </a:lnSpc>
              <a:spcBef>
                <a:spcPts val="360"/>
              </a:spcBef>
            </a:pPr>
            <a:r>
              <a:rPr sz="2000" b="1" dirty="0">
                <a:latin typeface="Times New Roman"/>
                <a:cs typeface="Times New Roman"/>
              </a:rPr>
              <a:t>financial</a:t>
            </a:r>
            <a:r>
              <a:rPr sz="2000" b="1" spc="-3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position.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05701" y="1010411"/>
            <a:ext cx="4533900" cy="548640"/>
          </a:xfrm>
          <a:custGeom>
            <a:avLst/>
            <a:gdLst/>
            <a:ahLst/>
            <a:cxnLst/>
            <a:rect l="l" t="t" r="r" b="b"/>
            <a:pathLst>
              <a:path w="4533900" h="548640">
                <a:moveTo>
                  <a:pt x="4533900" y="0"/>
                </a:moveTo>
                <a:lnTo>
                  <a:pt x="0" y="0"/>
                </a:lnTo>
                <a:lnTo>
                  <a:pt x="0" y="548639"/>
                </a:lnTo>
                <a:lnTo>
                  <a:pt x="4533900" y="548639"/>
                </a:lnTo>
                <a:lnTo>
                  <a:pt x="4533900" y="0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567601" y="986536"/>
            <a:ext cx="4610100" cy="2480945"/>
            <a:chOff x="567601" y="986536"/>
            <a:chExt cx="4610100" cy="2480945"/>
          </a:xfrm>
        </p:grpSpPr>
        <p:sp>
          <p:nvSpPr>
            <p:cNvPr id="4" name="object 4"/>
            <p:cNvSpPr/>
            <p:nvPr/>
          </p:nvSpPr>
          <p:spPr>
            <a:xfrm>
              <a:off x="605701" y="3221227"/>
              <a:ext cx="4533900" cy="208279"/>
            </a:xfrm>
            <a:custGeom>
              <a:avLst/>
              <a:gdLst/>
              <a:ahLst/>
              <a:cxnLst/>
              <a:rect l="l" t="t" r="r" b="b"/>
              <a:pathLst>
                <a:path w="4533900" h="208279">
                  <a:moveTo>
                    <a:pt x="2517267" y="0"/>
                  </a:moveTo>
                  <a:lnTo>
                    <a:pt x="0" y="0"/>
                  </a:lnTo>
                  <a:lnTo>
                    <a:pt x="0" y="207772"/>
                  </a:lnTo>
                  <a:lnTo>
                    <a:pt x="2517267" y="207772"/>
                  </a:lnTo>
                  <a:lnTo>
                    <a:pt x="2517267" y="0"/>
                  </a:lnTo>
                  <a:close/>
                </a:path>
                <a:path w="4533900" h="208279">
                  <a:moveTo>
                    <a:pt x="4533862" y="0"/>
                  </a:moveTo>
                  <a:lnTo>
                    <a:pt x="2517356" y="0"/>
                  </a:lnTo>
                  <a:lnTo>
                    <a:pt x="2517356" y="207772"/>
                  </a:lnTo>
                  <a:lnTo>
                    <a:pt x="4533862" y="207772"/>
                  </a:lnTo>
                  <a:lnTo>
                    <a:pt x="4533862" y="0"/>
                  </a:lnTo>
                  <a:close/>
                </a:path>
              </a:pathLst>
            </a:custGeom>
            <a:solidFill>
              <a:srgbClr val="001F5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3123056" y="1544827"/>
              <a:ext cx="0" cy="1908175"/>
            </a:xfrm>
            <a:custGeom>
              <a:avLst/>
              <a:gdLst/>
              <a:ahLst/>
              <a:cxnLst/>
              <a:rect l="l" t="t" r="r" b="b"/>
              <a:pathLst>
                <a:path h="1908175">
                  <a:moveTo>
                    <a:pt x="0" y="0"/>
                  </a:moveTo>
                  <a:lnTo>
                    <a:pt x="0" y="1907921"/>
                  </a:lnTo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581888" y="1551908"/>
              <a:ext cx="4581525" cy="14604"/>
            </a:xfrm>
            <a:custGeom>
              <a:avLst/>
              <a:gdLst/>
              <a:ahLst/>
              <a:cxnLst/>
              <a:rect l="l" t="t" r="r" b="b"/>
              <a:pathLst>
                <a:path w="4581525" h="14605">
                  <a:moveTo>
                    <a:pt x="0" y="0"/>
                  </a:moveTo>
                  <a:lnTo>
                    <a:pt x="3047898" y="0"/>
                  </a:lnTo>
                </a:path>
                <a:path w="4581525" h="14605">
                  <a:moveTo>
                    <a:pt x="3847998" y="0"/>
                  </a:moveTo>
                  <a:lnTo>
                    <a:pt x="4581423" y="0"/>
                  </a:lnTo>
                </a:path>
                <a:path w="4581525" h="14605">
                  <a:moveTo>
                    <a:pt x="0" y="14287"/>
                  </a:moveTo>
                  <a:lnTo>
                    <a:pt x="4581423" y="14287"/>
                  </a:lnTo>
                </a:path>
              </a:pathLst>
            </a:custGeom>
            <a:ln w="1428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581888" y="3013456"/>
              <a:ext cx="4581525" cy="208279"/>
            </a:xfrm>
            <a:custGeom>
              <a:avLst/>
              <a:gdLst/>
              <a:ahLst/>
              <a:cxnLst/>
              <a:rect l="l" t="t" r="r" b="b"/>
              <a:pathLst>
                <a:path w="4581525" h="208280">
                  <a:moveTo>
                    <a:pt x="2526817" y="0"/>
                  </a:moveTo>
                  <a:lnTo>
                    <a:pt x="4581423" y="0"/>
                  </a:lnTo>
                </a:path>
                <a:path w="4581525" h="208280">
                  <a:moveTo>
                    <a:pt x="0" y="207772"/>
                  </a:moveTo>
                  <a:lnTo>
                    <a:pt x="92392" y="207772"/>
                  </a:lnTo>
                </a:path>
                <a:path w="4581525" h="208280">
                  <a:moveTo>
                    <a:pt x="1718500" y="207772"/>
                  </a:moveTo>
                  <a:lnTo>
                    <a:pt x="3216935" y="207772"/>
                  </a:lnTo>
                </a:path>
                <a:path w="4581525" h="208280">
                  <a:moveTo>
                    <a:pt x="3879875" y="207772"/>
                  </a:moveTo>
                  <a:lnTo>
                    <a:pt x="4581423" y="207772"/>
                  </a:lnTo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581888" y="986535"/>
              <a:ext cx="4581525" cy="2466340"/>
            </a:xfrm>
            <a:custGeom>
              <a:avLst/>
              <a:gdLst/>
              <a:ahLst/>
              <a:cxnLst/>
              <a:rect l="l" t="t" r="r" b="b"/>
              <a:pathLst>
                <a:path w="4581525" h="2466340">
                  <a:moveTo>
                    <a:pt x="3216935" y="2418588"/>
                  </a:moveTo>
                  <a:lnTo>
                    <a:pt x="1718487" y="2418588"/>
                  </a:lnTo>
                  <a:lnTo>
                    <a:pt x="1718487" y="2434463"/>
                  </a:lnTo>
                  <a:lnTo>
                    <a:pt x="3216935" y="2434463"/>
                  </a:lnTo>
                  <a:lnTo>
                    <a:pt x="3216935" y="2418588"/>
                  </a:lnTo>
                  <a:close/>
                </a:path>
                <a:path w="4581525" h="2466340">
                  <a:moveTo>
                    <a:pt x="4581423" y="0"/>
                  </a:moveTo>
                  <a:lnTo>
                    <a:pt x="4565548" y="0"/>
                  </a:lnTo>
                  <a:lnTo>
                    <a:pt x="4565548" y="15875"/>
                  </a:lnTo>
                  <a:lnTo>
                    <a:pt x="4565548" y="31750"/>
                  </a:lnTo>
                  <a:lnTo>
                    <a:pt x="4565548" y="47625"/>
                  </a:lnTo>
                  <a:lnTo>
                    <a:pt x="4565548" y="2418588"/>
                  </a:lnTo>
                  <a:lnTo>
                    <a:pt x="4565548" y="2434463"/>
                  </a:lnTo>
                  <a:lnTo>
                    <a:pt x="4565548" y="2450338"/>
                  </a:lnTo>
                  <a:lnTo>
                    <a:pt x="4549673" y="2450338"/>
                  </a:lnTo>
                  <a:lnTo>
                    <a:pt x="4549673" y="2434463"/>
                  </a:lnTo>
                  <a:lnTo>
                    <a:pt x="4565548" y="2434463"/>
                  </a:lnTo>
                  <a:lnTo>
                    <a:pt x="4565548" y="2418588"/>
                  </a:lnTo>
                  <a:lnTo>
                    <a:pt x="4549673" y="2418588"/>
                  </a:lnTo>
                  <a:lnTo>
                    <a:pt x="4549673" y="47625"/>
                  </a:lnTo>
                  <a:lnTo>
                    <a:pt x="4565548" y="47625"/>
                  </a:lnTo>
                  <a:lnTo>
                    <a:pt x="4565548" y="31750"/>
                  </a:lnTo>
                  <a:lnTo>
                    <a:pt x="4549673" y="31750"/>
                  </a:lnTo>
                  <a:lnTo>
                    <a:pt x="4549673" y="15875"/>
                  </a:lnTo>
                  <a:lnTo>
                    <a:pt x="4565548" y="15875"/>
                  </a:lnTo>
                  <a:lnTo>
                    <a:pt x="4565548" y="0"/>
                  </a:lnTo>
                  <a:lnTo>
                    <a:pt x="4533798" y="0"/>
                  </a:lnTo>
                  <a:lnTo>
                    <a:pt x="4533798" y="15875"/>
                  </a:lnTo>
                  <a:lnTo>
                    <a:pt x="4533798" y="31750"/>
                  </a:lnTo>
                  <a:lnTo>
                    <a:pt x="4533798" y="47625"/>
                  </a:lnTo>
                  <a:lnTo>
                    <a:pt x="4533798" y="2418588"/>
                  </a:lnTo>
                  <a:lnTo>
                    <a:pt x="3879875" y="2418588"/>
                  </a:lnTo>
                  <a:lnTo>
                    <a:pt x="3879875" y="2434463"/>
                  </a:lnTo>
                  <a:lnTo>
                    <a:pt x="4533798" y="2434463"/>
                  </a:lnTo>
                  <a:lnTo>
                    <a:pt x="4533798" y="2450338"/>
                  </a:lnTo>
                  <a:lnTo>
                    <a:pt x="47625" y="2450338"/>
                  </a:lnTo>
                  <a:lnTo>
                    <a:pt x="47625" y="2434463"/>
                  </a:lnTo>
                  <a:lnTo>
                    <a:pt x="92392" y="2434463"/>
                  </a:lnTo>
                  <a:lnTo>
                    <a:pt x="92392" y="2418588"/>
                  </a:lnTo>
                  <a:lnTo>
                    <a:pt x="47625" y="2418588"/>
                  </a:lnTo>
                  <a:lnTo>
                    <a:pt x="47625" y="47625"/>
                  </a:lnTo>
                  <a:lnTo>
                    <a:pt x="4533798" y="47625"/>
                  </a:lnTo>
                  <a:lnTo>
                    <a:pt x="4533798" y="31750"/>
                  </a:lnTo>
                  <a:lnTo>
                    <a:pt x="47625" y="31750"/>
                  </a:lnTo>
                  <a:lnTo>
                    <a:pt x="47625" y="15875"/>
                  </a:lnTo>
                  <a:lnTo>
                    <a:pt x="4533798" y="15875"/>
                  </a:lnTo>
                  <a:lnTo>
                    <a:pt x="4533798" y="0"/>
                  </a:lnTo>
                  <a:lnTo>
                    <a:pt x="31750" y="0"/>
                  </a:lnTo>
                  <a:lnTo>
                    <a:pt x="31750" y="15875"/>
                  </a:lnTo>
                  <a:lnTo>
                    <a:pt x="31750" y="31750"/>
                  </a:lnTo>
                  <a:lnTo>
                    <a:pt x="31750" y="47625"/>
                  </a:lnTo>
                  <a:lnTo>
                    <a:pt x="31750" y="2418588"/>
                  </a:lnTo>
                  <a:lnTo>
                    <a:pt x="31750" y="2434463"/>
                  </a:lnTo>
                  <a:lnTo>
                    <a:pt x="31750" y="2450338"/>
                  </a:lnTo>
                  <a:lnTo>
                    <a:pt x="15875" y="2450338"/>
                  </a:lnTo>
                  <a:lnTo>
                    <a:pt x="15875" y="2434463"/>
                  </a:lnTo>
                  <a:lnTo>
                    <a:pt x="31750" y="2434463"/>
                  </a:lnTo>
                  <a:lnTo>
                    <a:pt x="31750" y="2418588"/>
                  </a:lnTo>
                  <a:lnTo>
                    <a:pt x="15875" y="2418588"/>
                  </a:lnTo>
                  <a:lnTo>
                    <a:pt x="15875" y="47625"/>
                  </a:lnTo>
                  <a:lnTo>
                    <a:pt x="31750" y="47625"/>
                  </a:lnTo>
                  <a:lnTo>
                    <a:pt x="31750" y="31750"/>
                  </a:lnTo>
                  <a:lnTo>
                    <a:pt x="15875" y="31750"/>
                  </a:lnTo>
                  <a:lnTo>
                    <a:pt x="15875" y="15875"/>
                  </a:lnTo>
                  <a:lnTo>
                    <a:pt x="31750" y="15875"/>
                  </a:lnTo>
                  <a:lnTo>
                    <a:pt x="31750" y="0"/>
                  </a:lnTo>
                  <a:lnTo>
                    <a:pt x="0" y="0"/>
                  </a:lnTo>
                  <a:lnTo>
                    <a:pt x="0" y="127"/>
                  </a:lnTo>
                  <a:lnTo>
                    <a:pt x="0" y="15875"/>
                  </a:lnTo>
                  <a:lnTo>
                    <a:pt x="0" y="2466213"/>
                  </a:lnTo>
                  <a:lnTo>
                    <a:pt x="15875" y="2466213"/>
                  </a:lnTo>
                  <a:lnTo>
                    <a:pt x="4581423" y="2466213"/>
                  </a:lnTo>
                  <a:lnTo>
                    <a:pt x="4581423" y="2450338"/>
                  </a:lnTo>
                  <a:lnTo>
                    <a:pt x="4581423" y="127"/>
                  </a:lnTo>
                  <a:lnTo>
                    <a:pt x="458142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313306" y="1306068"/>
              <a:ext cx="2316480" cy="253365"/>
            </a:xfrm>
            <a:custGeom>
              <a:avLst/>
              <a:gdLst/>
              <a:ahLst/>
              <a:cxnLst/>
              <a:rect l="l" t="t" r="r" b="b"/>
              <a:pathLst>
                <a:path w="2316479" h="253365">
                  <a:moveTo>
                    <a:pt x="2316480" y="0"/>
                  </a:moveTo>
                  <a:lnTo>
                    <a:pt x="0" y="0"/>
                  </a:lnTo>
                  <a:lnTo>
                    <a:pt x="0" y="252984"/>
                  </a:lnTo>
                  <a:lnTo>
                    <a:pt x="2316480" y="252984"/>
                  </a:lnTo>
                  <a:lnTo>
                    <a:pt x="2316480" y="0"/>
                  </a:lnTo>
                  <a:close/>
                </a:path>
              </a:pathLst>
            </a:custGeom>
            <a:solidFill>
              <a:srgbClr val="001F5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1300733" y="990346"/>
            <a:ext cx="314388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FFFFFF"/>
                </a:solidFill>
              </a:rPr>
              <a:t>income</a:t>
            </a:r>
            <a:r>
              <a:rPr sz="1800" spc="-100" dirty="0">
                <a:solidFill>
                  <a:srgbClr val="FFFFFF"/>
                </a:solidFill>
              </a:rPr>
              <a:t> </a:t>
            </a:r>
            <a:r>
              <a:rPr sz="1800" dirty="0">
                <a:solidFill>
                  <a:srgbClr val="FFFFFF"/>
                </a:solidFill>
              </a:rPr>
              <a:t>statement</a:t>
            </a:r>
            <a:endParaRPr sz="1800"/>
          </a:p>
          <a:p>
            <a:pPr algn="ctr">
              <a:lnSpc>
                <a:spcPct val="100000"/>
              </a:lnSpc>
            </a:pPr>
            <a:r>
              <a:rPr sz="1800" dirty="0">
                <a:solidFill>
                  <a:srgbClr val="FFFFFF"/>
                </a:solidFill>
              </a:rPr>
              <a:t>for</a:t>
            </a:r>
            <a:r>
              <a:rPr sz="1800" spc="-50" dirty="0">
                <a:solidFill>
                  <a:srgbClr val="FFFFFF"/>
                </a:solidFill>
              </a:rPr>
              <a:t> </a:t>
            </a:r>
            <a:r>
              <a:rPr sz="1800" spc="-5" dirty="0">
                <a:solidFill>
                  <a:srgbClr val="FFFFFF"/>
                </a:solidFill>
              </a:rPr>
              <a:t>the</a:t>
            </a:r>
            <a:r>
              <a:rPr sz="1800" dirty="0">
                <a:solidFill>
                  <a:srgbClr val="FFFFFF"/>
                </a:solidFill>
              </a:rPr>
              <a:t> year</a:t>
            </a:r>
            <a:r>
              <a:rPr sz="1800" spc="-55" dirty="0">
                <a:solidFill>
                  <a:srgbClr val="FFFFFF"/>
                </a:solidFill>
              </a:rPr>
              <a:t> </a:t>
            </a:r>
            <a:r>
              <a:rPr sz="1800" spc="-5" dirty="0">
                <a:solidFill>
                  <a:srgbClr val="FFFFFF"/>
                </a:solidFill>
              </a:rPr>
              <a:t>ended </a:t>
            </a:r>
            <a:r>
              <a:rPr sz="1800" dirty="0">
                <a:solidFill>
                  <a:srgbClr val="FFFFFF"/>
                </a:solidFill>
              </a:rPr>
              <a:t>Dec.</a:t>
            </a:r>
            <a:r>
              <a:rPr sz="1800" spc="-5" dirty="0">
                <a:solidFill>
                  <a:srgbClr val="FFFFFF"/>
                </a:solidFill>
              </a:rPr>
              <a:t> </a:t>
            </a:r>
            <a:r>
              <a:rPr sz="1800" dirty="0">
                <a:solidFill>
                  <a:srgbClr val="FFFFFF"/>
                </a:solidFill>
              </a:rPr>
              <a:t>31,</a:t>
            </a:r>
            <a:r>
              <a:rPr sz="1800" spc="-5" dirty="0">
                <a:solidFill>
                  <a:srgbClr val="FFFFFF"/>
                </a:solidFill>
              </a:rPr>
              <a:t> </a:t>
            </a:r>
            <a:r>
              <a:rPr sz="1800" dirty="0">
                <a:solidFill>
                  <a:srgbClr val="FFFFFF"/>
                </a:solidFill>
              </a:rPr>
              <a:t>2022</a:t>
            </a:r>
            <a:endParaRPr sz="1800"/>
          </a:p>
        </p:txBody>
      </p:sp>
      <p:sp>
        <p:nvSpPr>
          <p:cNvPr id="11" name="object 11"/>
          <p:cNvSpPr txBox="1"/>
          <p:nvPr/>
        </p:nvSpPr>
        <p:spPr>
          <a:xfrm>
            <a:off x="661822" y="1499361"/>
            <a:ext cx="93662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5" dirty="0">
                <a:latin typeface="Calibri"/>
                <a:cs typeface="Calibri"/>
              </a:rPr>
              <a:t>Revenues</a:t>
            </a:r>
            <a:r>
              <a:rPr sz="1600" b="1" spc="-3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: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812540" y="1707261"/>
            <a:ext cx="63817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10" dirty="0">
                <a:latin typeface="Calibri"/>
                <a:cs typeface="Calibri"/>
              </a:rPr>
              <a:t>140000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61822" y="1707261"/>
            <a:ext cx="1680845" cy="1308100"/>
          </a:xfrm>
          <a:prstGeom prst="rect">
            <a:avLst/>
          </a:prstGeom>
        </p:spPr>
        <p:txBody>
          <a:bodyPr vert="horz" wrap="square" lIns="0" tIns="48260" rIns="0" bIns="0" rtlCol="0">
            <a:spAutoFit/>
          </a:bodyPr>
          <a:lstStyle/>
          <a:p>
            <a:pPr marL="12700" marR="301625">
              <a:lnSpc>
                <a:spcPts val="1639"/>
              </a:lnSpc>
              <a:spcBef>
                <a:spcPts val="380"/>
              </a:spcBef>
            </a:pPr>
            <a:r>
              <a:rPr sz="1600" spc="-5" dirty="0">
                <a:latin typeface="Calibri"/>
                <a:cs typeface="Calibri"/>
              </a:rPr>
              <a:t>Service </a:t>
            </a:r>
            <a:r>
              <a:rPr sz="1600" spc="-15" dirty="0">
                <a:latin typeface="Calibri"/>
                <a:cs typeface="Calibri"/>
              </a:rPr>
              <a:t>Revenue </a:t>
            </a:r>
            <a:r>
              <a:rPr sz="1600" spc="-350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Expenses: </a:t>
            </a:r>
            <a:r>
              <a:rPr sz="1600" b="1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Salaries</a:t>
            </a:r>
            <a:r>
              <a:rPr sz="1600" spc="-5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Expense</a:t>
            </a:r>
            <a:endParaRPr sz="1600">
              <a:latin typeface="Calibri"/>
              <a:cs typeface="Calibri"/>
            </a:endParaRPr>
          </a:p>
          <a:p>
            <a:pPr marL="12700">
              <a:lnSpc>
                <a:spcPts val="1480"/>
              </a:lnSpc>
            </a:pPr>
            <a:r>
              <a:rPr sz="1600" spc="-10" dirty="0">
                <a:latin typeface="Calibri"/>
                <a:cs typeface="Calibri"/>
              </a:rPr>
              <a:t>Insurance</a:t>
            </a:r>
            <a:r>
              <a:rPr sz="1600" spc="30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expenses</a:t>
            </a:r>
            <a:endParaRPr sz="1600">
              <a:latin typeface="Calibri"/>
              <a:cs typeface="Calibri"/>
            </a:endParaRPr>
          </a:p>
          <a:p>
            <a:pPr marL="12700" marR="5080">
              <a:lnSpc>
                <a:spcPts val="1639"/>
              </a:lnSpc>
              <a:spcBef>
                <a:spcPts val="150"/>
              </a:spcBef>
            </a:pPr>
            <a:r>
              <a:rPr sz="1600" spc="-5" dirty="0">
                <a:latin typeface="Calibri"/>
                <a:cs typeface="Calibri"/>
              </a:rPr>
              <a:t>Advertising</a:t>
            </a:r>
            <a:r>
              <a:rPr sz="1600" spc="-6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Expense </a:t>
            </a:r>
            <a:r>
              <a:rPr sz="1600" spc="-350" dirty="0">
                <a:latin typeface="Calibri"/>
                <a:cs typeface="Calibri"/>
              </a:rPr>
              <a:t> </a:t>
            </a:r>
            <a:r>
              <a:rPr sz="1600" spc="-15" dirty="0">
                <a:latin typeface="Calibri"/>
                <a:cs typeface="Calibri"/>
              </a:rPr>
              <a:t>Rent</a:t>
            </a:r>
            <a:r>
              <a:rPr sz="160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expense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801871" y="2123058"/>
            <a:ext cx="658495" cy="8921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775"/>
              </a:lnSpc>
              <a:spcBef>
                <a:spcPts val="95"/>
              </a:spcBef>
            </a:pPr>
            <a:r>
              <a:rPr sz="1600" spc="-10" dirty="0">
                <a:latin typeface="Calibri"/>
                <a:cs typeface="Calibri"/>
              </a:rPr>
              <a:t>(20000</a:t>
            </a:r>
            <a:r>
              <a:rPr sz="1600" spc="-5" dirty="0">
                <a:latin typeface="Calibri"/>
                <a:cs typeface="Calibri"/>
              </a:rPr>
              <a:t>)</a:t>
            </a:r>
            <a:endParaRPr sz="1600">
              <a:latin typeface="Calibri"/>
              <a:cs typeface="Calibri"/>
            </a:endParaRPr>
          </a:p>
          <a:p>
            <a:pPr marL="64135">
              <a:lnSpc>
                <a:spcPts val="1635"/>
              </a:lnSpc>
            </a:pPr>
            <a:r>
              <a:rPr sz="1600" spc="-10" dirty="0">
                <a:latin typeface="Calibri"/>
                <a:cs typeface="Calibri"/>
              </a:rPr>
              <a:t>(8000)</a:t>
            </a:r>
            <a:endParaRPr sz="1600">
              <a:latin typeface="Calibri"/>
              <a:cs typeface="Calibri"/>
            </a:endParaRPr>
          </a:p>
          <a:p>
            <a:pPr marL="64135">
              <a:lnSpc>
                <a:spcPts val="1635"/>
              </a:lnSpc>
            </a:pPr>
            <a:r>
              <a:rPr sz="1600" spc="-10" dirty="0">
                <a:latin typeface="Calibri"/>
                <a:cs typeface="Calibri"/>
              </a:rPr>
              <a:t>(9000)</a:t>
            </a:r>
            <a:endParaRPr sz="1600">
              <a:latin typeface="Calibri"/>
              <a:cs typeface="Calibri"/>
            </a:endParaRPr>
          </a:p>
          <a:p>
            <a:pPr marL="64135">
              <a:lnSpc>
                <a:spcPts val="1780"/>
              </a:lnSpc>
            </a:pPr>
            <a:r>
              <a:rPr sz="1600" spc="-10" dirty="0">
                <a:latin typeface="Calibri"/>
                <a:cs typeface="Calibri"/>
              </a:rPr>
              <a:t>(3000)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61822" y="2954273"/>
            <a:ext cx="122682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40" dirty="0">
                <a:latin typeface="Calibri"/>
                <a:cs typeface="Calibri"/>
              </a:rPr>
              <a:t>Total</a:t>
            </a:r>
            <a:r>
              <a:rPr sz="1600" spc="-5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expenses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801871" y="2954273"/>
            <a:ext cx="65849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10" dirty="0">
                <a:latin typeface="Calibri"/>
                <a:cs typeface="Calibri"/>
              </a:rPr>
              <a:t>(40000</a:t>
            </a:r>
            <a:r>
              <a:rPr sz="1600" spc="-5" dirty="0">
                <a:latin typeface="Calibri"/>
                <a:cs typeface="Calibri"/>
              </a:rPr>
              <a:t>)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674281" y="3181604"/>
            <a:ext cx="1626235" cy="248920"/>
          </a:xfrm>
          <a:custGeom>
            <a:avLst/>
            <a:gdLst/>
            <a:ahLst/>
            <a:cxnLst/>
            <a:rect l="l" t="t" r="r" b="b"/>
            <a:pathLst>
              <a:path w="1626235" h="248920">
                <a:moveTo>
                  <a:pt x="1626107" y="0"/>
                </a:moveTo>
                <a:lnTo>
                  <a:pt x="0" y="0"/>
                </a:lnTo>
                <a:lnTo>
                  <a:pt x="0" y="248412"/>
                </a:lnTo>
                <a:lnTo>
                  <a:pt x="1626107" y="248412"/>
                </a:lnTo>
                <a:lnTo>
                  <a:pt x="1626107" y="0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661822" y="3162045"/>
            <a:ext cx="164973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10" dirty="0">
                <a:solidFill>
                  <a:srgbClr val="FFFFFF"/>
                </a:solidFill>
                <a:latin typeface="Calibri"/>
                <a:cs typeface="Calibri"/>
              </a:rPr>
              <a:t>Net income  (Profit)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3798823" y="3181604"/>
            <a:ext cx="662940" cy="248920"/>
          </a:xfrm>
          <a:custGeom>
            <a:avLst/>
            <a:gdLst/>
            <a:ahLst/>
            <a:cxnLst/>
            <a:rect l="l" t="t" r="r" b="b"/>
            <a:pathLst>
              <a:path w="662939" h="248920">
                <a:moveTo>
                  <a:pt x="662939" y="0"/>
                </a:moveTo>
                <a:lnTo>
                  <a:pt x="0" y="0"/>
                </a:lnTo>
                <a:lnTo>
                  <a:pt x="0" y="248412"/>
                </a:lnTo>
                <a:lnTo>
                  <a:pt x="662939" y="248412"/>
                </a:lnTo>
                <a:lnTo>
                  <a:pt x="662939" y="0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3786632" y="3162045"/>
            <a:ext cx="68961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10" dirty="0">
                <a:solidFill>
                  <a:srgbClr val="FFFFFF"/>
                </a:solidFill>
                <a:latin typeface="Calibri"/>
                <a:cs typeface="Calibri"/>
              </a:rPr>
              <a:t>100</a:t>
            </a:r>
            <a:r>
              <a:rPr sz="1600" spc="-5" dirty="0">
                <a:solidFill>
                  <a:srgbClr val="FFFFFF"/>
                </a:solidFill>
                <a:latin typeface="Calibri"/>
                <a:cs typeface="Calibri"/>
              </a:rPr>
              <a:t>,</a:t>
            </a:r>
            <a:r>
              <a:rPr sz="1600" spc="-15" dirty="0">
                <a:solidFill>
                  <a:srgbClr val="FFFFFF"/>
                </a:solidFill>
                <a:latin typeface="Calibri"/>
                <a:cs typeface="Calibri"/>
              </a:rPr>
              <a:t>0</a:t>
            </a:r>
            <a:r>
              <a:rPr sz="1600" spc="-10" dirty="0">
                <a:solidFill>
                  <a:srgbClr val="FFFFFF"/>
                </a:solidFill>
                <a:latin typeface="Calibri"/>
                <a:cs typeface="Calibri"/>
              </a:rPr>
              <a:t>0</a:t>
            </a:r>
            <a:r>
              <a:rPr sz="1600" spc="-5" dirty="0">
                <a:solidFill>
                  <a:srgbClr val="FFFFFF"/>
                </a:solidFill>
                <a:latin typeface="Calibri"/>
                <a:cs typeface="Calibri"/>
              </a:rPr>
              <a:t>0</a:t>
            </a:r>
            <a:endParaRPr sz="1600">
              <a:latin typeface="Calibri"/>
              <a:cs typeface="Calibri"/>
            </a:endParaRPr>
          </a:p>
        </p:txBody>
      </p:sp>
      <p:graphicFrame>
        <p:nvGraphicFramePr>
          <p:cNvPr id="21" name="object 21"/>
          <p:cNvGraphicFramePr>
            <a:graphicFrameLocks noGrp="1"/>
          </p:cNvGraphicFramePr>
          <p:nvPr/>
        </p:nvGraphicFramePr>
        <p:xfrm>
          <a:off x="597763" y="3809174"/>
          <a:ext cx="4533265" cy="203047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5634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697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0275">
                <a:tc gridSpan="2">
                  <a:txBody>
                    <a:bodyPr/>
                    <a:lstStyle/>
                    <a:p>
                      <a:pPr marL="1071880" marR="1065530" indent="217804">
                        <a:lnSpc>
                          <a:spcPts val="1680"/>
                        </a:lnSpc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Owner’s equity statement </a:t>
                      </a:r>
                      <a:r>
                        <a:rPr sz="14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1400" b="1" spc="-5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year</a:t>
                      </a:r>
                      <a:r>
                        <a:rPr sz="1400" b="1" spc="-4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ended</a:t>
                      </a:r>
                      <a:r>
                        <a:rPr sz="1400" b="1" spc="-2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Dec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31.2022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4654">
                <a:tc>
                  <a:txBody>
                    <a:bodyPr/>
                    <a:lstStyle/>
                    <a:p>
                      <a:pPr marL="68580">
                        <a:lnSpc>
                          <a:spcPts val="1645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Beginning</a:t>
                      </a:r>
                      <a:r>
                        <a:rPr sz="14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Capital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50"/>
                        </a:lnSpc>
                      </a:pPr>
                      <a:r>
                        <a:rPr sz="1500" b="1" dirty="0">
                          <a:latin typeface="Times New Roman"/>
                          <a:cs typeface="Times New Roman"/>
                        </a:rPr>
                        <a:t>280,000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68580">
                        <a:lnSpc>
                          <a:spcPts val="1595"/>
                        </a:lnSpc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Add</a:t>
                      </a:r>
                      <a:r>
                        <a:rPr sz="1400" b="1" spc="-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(+)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ts val="1700"/>
                        </a:lnSpc>
                      </a:pPr>
                      <a:r>
                        <a:rPr sz="1500" dirty="0">
                          <a:latin typeface="Times New Roman"/>
                          <a:cs typeface="Times New Roman"/>
                        </a:rPr>
                        <a:t>+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8464">
                <a:tc>
                  <a:txBody>
                    <a:bodyPr/>
                    <a:lstStyle/>
                    <a:p>
                      <a:pPr marL="68580">
                        <a:lnSpc>
                          <a:spcPts val="1595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Additional</a:t>
                      </a:r>
                      <a:r>
                        <a:rPr sz="1400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Investment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sz="1500" b="1" spc="-20" dirty="0">
                          <a:latin typeface="Times New Roman"/>
                          <a:cs typeface="Times New Roman"/>
                        </a:rPr>
                        <a:t>Zero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8959">
                <a:tc>
                  <a:txBody>
                    <a:bodyPr/>
                    <a:lstStyle/>
                    <a:p>
                      <a:pPr marL="68580">
                        <a:lnSpc>
                          <a:spcPts val="1595"/>
                        </a:lnSpc>
                      </a:pPr>
                      <a:r>
                        <a:rPr sz="1400" spc="-5" dirty="0">
                          <a:latin typeface="Times New Roman"/>
                          <a:cs typeface="Times New Roman"/>
                        </a:rPr>
                        <a:t>Net</a:t>
                      </a:r>
                      <a:r>
                        <a:rPr sz="14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income</a:t>
                      </a:r>
                      <a:r>
                        <a:rPr sz="14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Profit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)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5"/>
                        </a:lnSpc>
                      </a:pPr>
                      <a:r>
                        <a:rPr sz="1500" b="1" dirty="0">
                          <a:latin typeface="Times New Roman"/>
                          <a:cs typeface="Times New Roman"/>
                        </a:rPr>
                        <a:t>100,000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1342">
                <a:tc>
                  <a:txBody>
                    <a:bodyPr/>
                    <a:lstStyle/>
                    <a:p>
                      <a:pPr marL="68580">
                        <a:lnSpc>
                          <a:spcPts val="1595"/>
                        </a:lnSpc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Less</a:t>
                      </a:r>
                      <a:r>
                        <a:rPr sz="1400" b="1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(-)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9579">
                <a:tc>
                  <a:txBody>
                    <a:bodyPr/>
                    <a:lstStyle/>
                    <a:p>
                      <a:pPr marL="68580">
                        <a:lnSpc>
                          <a:spcPts val="1655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Drawings</a:t>
                      </a:r>
                      <a:r>
                        <a:rPr sz="14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(Withdrawals)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1710"/>
                        </a:lnSpc>
                      </a:pPr>
                      <a:r>
                        <a:rPr sz="1500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500" b="1" dirty="0">
                          <a:latin typeface="Times New Roman"/>
                          <a:cs typeface="Times New Roman"/>
                        </a:rPr>
                        <a:t>30,000)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68580">
                        <a:lnSpc>
                          <a:spcPts val="1645"/>
                        </a:lnSpc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Ending</a:t>
                      </a:r>
                      <a:r>
                        <a:rPr sz="1400" b="1" spc="-3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Capital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sz="15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350,000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22" name="object 22"/>
          <p:cNvGraphicFramePr>
            <a:graphicFrameLocks noGrp="1"/>
          </p:cNvGraphicFramePr>
          <p:nvPr/>
        </p:nvGraphicFramePr>
        <p:xfrm>
          <a:off x="5429503" y="1002411"/>
          <a:ext cx="5888354" cy="48372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9712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550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620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5805">
                <a:tc gridSpan="3">
                  <a:txBody>
                    <a:bodyPr/>
                    <a:lstStyle/>
                    <a:p>
                      <a:pPr marL="635" algn="ctr">
                        <a:lnSpc>
                          <a:spcPts val="1639"/>
                        </a:lnSpc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Balance</a:t>
                      </a:r>
                      <a:r>
                        <a:rPr sz="1400" b="1" spc="-6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Sheet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At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4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year</a:t>
                      </a:r>
                      <a:r>
                        <a:rPr sz="1400" b="1" spc="-4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ended</a:t>
                      </a:r>
                      <a:r>
                        <a:rPr sz="1400" b="1" spc="-2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Dec</a:t>
                      </a:r>
                      <a:r>
                        <a:rPr sz="14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31.2022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001F5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0250">
                <a:tc>
                  <a:txBody>
                    <a:bodyPr/>
                    <a:lstStyle/>
                    <a:p>
                      <a:pPr marL="635" algn="ctr">
                        <a:lnSpc>
                          <a:spcPts val="1585"/>
                        </a:lnSpc>
                      </a:pPr>
                      <a:r>
                        <a:rPr sz="1600" b="1" spc="-5" dirty="0">
                          <a:latin typeface="Times New Roman"/>
                          <a:cs typeface="Times New Roman"/>
                        </a:rPr>
                        <a:t>Assets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7424">
                <a:tc>
                  <a:txBody>
                    <a:bodyPr/>
                    <a:lstStyle/>
                    <a:p>
                      <a:pPr marL="69215">
                        <a:lnSpc>
                          <a:spcPts val="1510"/>
                        </a:lnSpc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Fixed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 assets</a:t>
                      </a:r>
                      <a:r>
                        <a:rPr sz="1400" b="1" spc="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(Non-Current</a:t>
                      </a:r>
                      <a:r>
                        <a:rPr sz="1400" b="1" spc="-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Assets) :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DFDFD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3852">
                <a:tc>
                  <a:txBody>
                    <a:bodyPr/>
                    <a:lstStyle/>
                    <a:p>
                      <a:pPr marL="503555">
                        <a:lnSpc>
                          <a:spcPts val="1385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Building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207010">
                        <a:lnSpc>
                          <a:spcPts val="1425"/>
                        </a:lnSpc>
                      </a:pPr>
                      <a:r>
                        <a:rPr sz="1500" dirty="0">
                          <a:latin typeface="Times New Roman"/>
                          <a:cs typeface="Times New Roman"/>
                        </a:rPr>
                        <a:t>90,000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9471">
                <a:tc>
                  <a:txBody>
                    <a:bodyPr/>
                    <a:lstStyle/>
                    <a:p>
                      <a:pPr marL="503555">
                        <a:lnSpc>
                          <a:spcPts val="1660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500" dirty="0">
                          <a:latin typeface="Times New Roman"/>
                          <a:cs typeface="Times New Roman"/>
                        </a:rPr>
                        <a:t>-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)</a:t>
                      </a:r>
                      <a:r>
                        <a:rPr sz="1400" spc="-8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Accumulated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Depreciation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1660"/>
                        </a:lnSpc>
                      </a:pPr>
                      <a:r>
                        <a:rPr sz="1500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5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500" dirty="0">
                          <a:latin typeface="Times New Roman"/>
                          <a:cs typeface="Times New Roman"/>
                        </a:rPr>
                        <a:t>20,000)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223520">
                        <a:lnSpc>
                          <a:spcPct val="100000"/>
                        </a:lnSpc>
                        <a:spcBef>
                          <a:spcPts val="800"/>
                        </a:spcBef>
                      </a:pPr>
                      <a:r>
                        <a:rPr sz="1500" dirty="0">
                          <a:latin typeface="Times New Roman"/>
                          <a:cs typeface="Times New Roman"/>
                        </a:rPr>
                        <a:t>70,000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10160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3979">
                <a:tc>
                  <a:txBody>
                    <a:bodyPr/>
                    <a:lstStyle/>
                    <a:p>
                      <a:pPr marL="503555">
                        <a:lnSpc>
                          <a:spcPts val="1390"/>
                        </a:lnSpc>
                      </a:pPr>
                      <a:r>
                        <a:rPr sz="1400" spc="-5" dirty="0">
                          <a:latin typeface="Times New Roman"/>
                          <a:cs typeface="Times New Roman"/>
                        </a:rPr>
                        <a:t>Equipment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152400" algn="r">
                        <a:lnSpc>
                          <a:spcPts val="1425"/>
                        </a:lnSpc>
                      </a:pPr>
                      <a:r>
                        <a:rPr sz="1500" dirty="0">
                          <a:latin typeface="Times New Roman"/>
                          <a:cs typeface="Times New Roman"/>
                        </a:rPr>
                        <a:t>350,000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0160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9217">
                <a:tc>
                  <a:txBody>
                    <a:bodyPr/>
                    <a:lstStyle/>
                    <a:p>
                      <a:pPr marL="558165">
                        <a:lnSpc>
                          <a:spcPts val="1660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500" dirty="0">
                          <a:latin typeface="Times New Roman"/>
                          <a:cs typeface="Times New Roman"/>
                        </a:rPr>
                        <a:t>-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)</a:t>
                      </a:r>
                      <a:r>
                        <a:rPr sz="1400" spc="-8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Accumulated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Depreciation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134620" algn="r">
                        <a:lnSpc>
                          <a:spcPts val="1660"/>
                        </a:lnSpc>
                      </a:pPr>
                      <a:r>
                        <a:rPr sz="1500" dirty="0">
                          <a:latin typeface="Times New Roman"/>
                          <a:cs typeface="Times New Roman"/>
                        </a:rPr>
                        <a:t>(50,000)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4367"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1135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ur</a:t>
                      </a:r>
                      <a:r>
                        <a:rPr sz="1400" b="1" spc="-25" dirty="0"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ent</a:t>
                      </a:r>
                      <a:r>
                        <a:rPr sz="1400" b="1" spc="-7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ssets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14414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DFDFDF"/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80"/>
                        </a:lnSpc>
                      </a:pPr>
                      <a:r>
                        <a:rPr sz="1500" dirty="0">
                          <a:latin typeface="Times New Roman"/>
                          <a:cs typeface="Times New Roman"/>
                        </a:rPr>
                        <a:t>300,000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94012">
                <a:tc>
                  <a:txBody>
                    <a:bodyPr/>
                    <a:lstStyle/>
                    <a:p>
                      <a:pPr marL="503555">
                        <a:lnSpc>
                          <a:spcPts val="1330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Cash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30"/>
                        </a:lnSpc>
                      </a:pPr>
                      <a:r>
                        <a:rPr sz="1500" dirty="0">
                          <a:latin typeface="Times New Roman"/>
                          <a:cs typeface="Times New Roman"/>
                        </a:rPr>
                        <a:t>100,000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22547">
                <a:tc>
                  <a:txBody>
                    <a:bodyPr/>
                    <a:lstStyle/>
                    <a:p>
                      <a:pPr marL="503555">
                        <a:lnSpc>
                          <a:spcPts val="1565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Accounts</a:t>
                      </a:r>
                      <a:r>
                        <a:rPr sz="14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receivable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650"/>
                        </a:lnSpc>
                      </a:pPr>
                      <a:r>
                        <a:rPr sz="1500" dirty="0">
                          <a:latin typeface="Times New Roman"/>
                          <a:cs typeface="Times New Roman"/>
                        </a:rPr>
                        <a:t>30,000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3299">
                <a:tc>
                  <a:txBody>
                    <a:bodyPr/>
                    <a:lstStyle/>
                    <a:p>
                      <a:pPr marL="69215">
                        <a:lnSpc>
                          <a:spcPts val="1614"/>
                        </a:lnSpc>
                      </a:pPr>
                      <a:r>
                        <a:rPr sz="1500" b="1" spc="-14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15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ot</a:t>
                      </a:r>
                      <a:r>
                        <a:rPr sz="15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15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sz="1500" b="1" spc="-8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5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Ass</a:t>
                      </a:r>
                      <a:r>
                        <a:rPr sz="1500" b="1" spc="-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15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ts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001F5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001F5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14"/>
                        </a:lnSpc>
                      </a:pPr>
                      <a:r>
                        <a:rPr sz="15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500,000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solidFill>
                      <a:srgbClr val="001F5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47183">
                <a:tc>
                  <a:txBody>
                    <a:bodyPr/>
                    <a:lstStyle/>
                    <a:p>
                      <a:pPr marL="748030">
                        <a:lnSpc>
                          <a:spcPct val="100000"/>
                        </a:lnSpc>
                        <a:spcBef>
                          <a:spcPts val="1060"/>
                        </a:spcBef>
                      </a:pPr>
                      <a:r>
                        <a:rPr sz="1300" b="1" spc="-10" dirty="0">
                          <a:latin typeface="Times New Roman"/>
                          <a:cs typeface="Times New Roman"/>
                        </a:rPr>
                        <a:t>Liabilities</a:t>
                      </a:r>
                      <a:r>
                        <a:rPr sz="1300" b="1" spc="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b="1" spc="-10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300" b="1" spc="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b="1" spc="-10" dirty="0">
                          <a:latin typeface="Times New Roman"/>
                          <a:cs typeface="Times New Roman"/>
                        </a:rPr>
                        <a:t>stockholder’s</a:t>
                      </a:r>
                      <a:r>
                        <a:rPr sz="1300" b="1" spc="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b="1" spc="-5" dirty="0">
                          <a:latin typeface="Times New Roman"/>
                          <a:cs typeface="Times New Roman"/>
                        </a:rPr>
                        <a:t>equity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13462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rowSpan="8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97040">
                <a:tc>
                  <a:txBody>
                    <a:bodyPr/>
                    <a:lstStyle/>
                    <a:p>
                      <a:pPr marL="69215">
                        <a:lnSpc>
                          <a:spcPts val="1450"/>
                        </a:lnSpc>
                      </a:pPr>
                      <a:r>
                        <a:rPr sz="1300" b="1" spc="-5" dirty="0">
                          <a:latin typeface="Times New Roman"/>
                          <a:cs typeface="Times New Roman"/>
                        </a:rPr>
                        <a:t>Short</a:t>
                      </a:r>
                      <a:r>
                        <a:rPr sz="1300" b="1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b="1" spc="-5" dirty="0">
                          <a:latin typeface="Times New Roman"/>
                          <a:cs typeface="Times New Roman"/>
                        </a:rPr>
                        <a:t>term</a:t>
                      </a:r>
                      <a:r>
                        <a:rPr sz="1300" b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b="1" spc="-5" dirty="0">
                          <a:latin typeface="Times New Roman"/>
                          <a:cs typeface="Times New Roman"/>
                        </a:rPr>
                        <a:t>liabilities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01112">
                <a:tc>
                  <a:txBody>
                    <a:bodyPr/>
                    <a:lstStyle/>
                    <a:p>
                      <a:pPr marL="539750">
                        <a:lnSpc>
                          <a:spcPts val="1435"/>
                        </a:lnSpc>
                      </a:pPr>
                      <a:r>
                        <a:rPr sz="1300" spc="-5" dirty="0">
                          <a:latin typeface="Times New Roman"/>
                          <a:cs typeface="Times New Roman"/>
                        </a:rPr>
                        <a:t>Accounts</a:t>
                      </a:r>
                      <a:r>
                        <a:rPr sz="13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spc="-10" dirty="0">
                          <a:latin typeface="Times New Roman"/>
                          <a:cs typeface="Times New Roman"/>
                        </a:rPr>
                        <a:t>payable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485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90,000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03024">
                <a:tc>
                  <a:txBody>
                    <a:bodyPr/>
                    <a:lstStyle/>
                    <a:p>
                      <a:pPr marL="539750">
                        <a:lnSpc>
                          <a:spcPts val="1445"/>
                        </a:lnSpc>
                      </a:pPr>
                      <a:r>
                        <a:rPr sz="1300" spc="-5" dirty="0">
                          <a:latin typeface="Times New Roman"/>
                          <a:cs typeface="Times New Roman"/>
                        </a:rPr>
                        <a:t>Notes</a:t>
                      </a:r>
                      <a:r>
                        <a:rPr sz="1300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spc="-10" dirty="0">
                          <a:latin typeface="Times New Roman"/>
                          <a:cs typeface="Times New Roman"/>
                        </a:rPr>
                        <a:t>payable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500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60,000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95430">
                <a:tc>
                  <a:txBody>
                    <a:bodyPr/>
                    <a:lstStyle/>
                    <a:p>
                      <a:pPr marL="69215">
                        <a:lnSpc>
                          <a:spcPts val="1440"/>
                        </a:lnSpc>
                      </a:pPr>
                      <a:r>
                        <a:rPr sz="1300" b="1" spc="-5" dirty="0">
                          <a:latin typeface="Times New Roman"/>
                          <a:cs typeface="Times New Roman"/>
                        </a:rPr>
                        <a:t>Long</a:t>
                      </a:r>
                      <a:r>
                        <a:rPr sz="1300" b="1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b="1" spc="-5" dirty="0">
                          <a:latin typeface="Times New Roman"/>
                          <a:cs typeface="Times New Roman"/>
                        </a:rPr>
                        <a:t>term</a:t>
                      </a:r>
                      <a:r>
                        <a:rPr sz="1300" b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b="1" spc="-5" dirty="0">
                          <a:latin typeface="Times New Roman"/>
                          <a:cs typeface="Times New Roman"/>
                        </a:rPr>
                        <a:t>liabilities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02184">
                <a:tc>
                  <a:txBody>
                    <a:bodyPr/>
                    <a:lstStyle/>
                    <a:p>
                      <a:pPr marL="539750">
                        <a:lnSpc>
                          <a:spcPts val="1490"/>
                        </a:lnSpc>
                      </a:pPr>
                      <a:r>
                        <a:rPr sz="1300" spc="-5" dirty="0">
                          <a:latin typeface="Times New Roman"/>
                          <a:cs typeface="Times New Roman"/>
                        </a:rPr>
                        <a:t>Loans (If found)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02247">
                <a:tc>
                  <a:txBody>
                    <a:bodyPr/>
                    <a:lstStyle/>
                    <a:p>
                      <a:pPr marL="69215">
                        <a:lnSpc>
                          <a:spcPts val="1490"/>
                        </a:lnSpc>
                      </a:pPr>
                      <a:r>
                        <a:rPr sz="1300" b="1" dirty="0">
                          <a:latin typeface="Times New Roman"/>
                          <a:cs typeface="Times New Roman"/>
                        </a:rPr>
                        <a:t>Owner's</a:t>
                      </a:r>
                      <a:r>
                        <a:rPr sz="1300" b="1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b="1" spc="-5" dirty="0">
                          <a:latin typeface="Times New Roman"/>
                          <a:cs typeface="Times New Roman"/>
                        </a:rPr>
                        <a:t>equity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28164">
                <a:tc>
                  <a:txBody>
                    <a:bodyPr/>
                    <a:lstStyle/>
                    <a:p>
                      <a:pPr marL="539750">
                        <a:lnSpc>
                          <a:spcPts val="1495"/>
                        </a:lnSpc>
                      </a:pPr>
                      <a:r>
                        <a:rPr sz="1300" spc="-5" dirty="0">
                          <a:latin typeface="Times New Roman"/>
                          <a:cs typeface="Times New Roman"/>
                        </a:rPr>
                        <a:t>Capital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ts val="1600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350,000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16623">
                <a:tc>
                  <a:txBody>
                    <a:bodyPr/>
                    <a:lstStyle/>
                    <a:p>
                      <a:pPr marL="69215">
                        <a:lnSpc>
                          <a:spcPts val="1485"/>
                        </a:lnSpc>
                      </a:pPr>
                      <a:r>
                        <a:rPr sz="1500" b="1" spc="-3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sz="15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5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liabilities</a:t>
                      </a:r>
                      <a:r>
                        <a:rPr sz="15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5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500" b="1" spc="-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5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Owner's</a:t>
                      </a:r>
                      <a:r>
                        <a:rPr sz="15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5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equity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001F5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001F5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85"/>
                        </a:lnSpc>
                      </a:pPr>
                      <a:r>
                        <a:rPr sz="15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500,000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001F5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</a:tbl>
          </a:graphicData>
        </a:graphic>
      </p:graphicFrame>
      <p:sp>
        <p:nvSpPr>
          <p:cNvPr id="23" name="object 23"/>
          <p:cNvSpPr txBox="1"/>
          <p:nvPr/>
        </p:nvSpPr>
        <p:spPr>
          <a:xfrm>
            <a:off x="228396" y="6333845"/>
            <a:ext cx="237617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latin typeface="Calibri"/>
                <a:cs typeface="Calibri"/>
              </a:rPr>
              <a:t>Prepared</a:t>
            </a:r>
            <a:r>
              <a:rPr sz="1600" b="1" dirty="0">
                <a:latin typeface="Calibri"/>
                <a:cs typeface="Calibri"/>
              </a:rPr>
              <a:t> </a:t>
            </a:r>
            <a:r>
              <a:rPr sz="1600" b="1" spc="-15" dirty="0">
                <a:latin typeface="Calibri"/>
                <a:cs typeface="Calibri"/>
              </a:rPr>
              <a:t>by</a:t>
            </a:r>
            <a:r>
              <a:rPr sz="1600" b="1" spc="-5" dirty="0">
                <a:latin typeface="Calibri"/>
                <a:cs typeface="Calibri"/>
              </a:rPr>
              <a:t> </a:t>
            </a:r>
            <a:r>
              <a:rPr sz="1600" b="1" spc="-55" dirty="0">
                <a:latin typeface="Calibri"/>
                <a:cs typeface="Calibri"/>
              </a:rPr>
              <a:t>Dr.</a:t>
            </a:r>
            <a:r>
              <a:rPr sz="1600" b="1" spc="10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Emad</a:t>
            </a:r>
            <a:r>
              <a:rPr sz="1600" b="1" spc="-15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Zaher</a:t>
            </a:r>
            <a:endParaRPr sz="1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03452" y="834339"/>
            <a:ext cx="693674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5" dirty="0">
                <a:solidFill>
                  <a:srgbClr val="186D78"/>
                </a:solidFill>
                <a:latin typeface="Calibri"/>
                <a:cs typeface="Calibri"/>
              </a:rPr>
              <a:t>DO</a:t>
            </a:r>
            <a:r>
              <a:rPr sz="4000" spc="-20" dirty="0">
                <a:solidFill>
                  <a:srgbClr val="186D78"/>
                </a:solidFill>
                <a:latin typeface="Calibri"/>
                <a:cs typeface="Calibri"/>
              </a:rPr>
              <a:t> </a:t>
            </a:r>
            <a:r>
              <a:rPr sz="4000" spc="-5" dirty="0">
                <a:solidFill>
                  <a:srgbClr val="186D78"/>
                </a:solidFill>
                <a:latin typeface="Calibri"/>
                <a:cs typeface="Calibri"/>
              </a:rPr>
              <a:t>IT!</a:t>
            </a:r>
            <a:r>
              <a:rPr sz="4000" spc="-25" dirty="0">
                <a:solidFill>
                  <a:srgbClr val="186D78"/>
                </a:solidFill>
                <a:latin typeface="Calibri"/>
                <a:cs typeface="Calibri"/>
              </a:rPr>
              <a:t> </a:t>
            </a:r>
            <a:r>
              <a:rPr sz="4000" spc="-5" dirty="0">
                <a:solidFill>
                  <a:srgbClr val="186D78"/>
                </a:solidFill>
                <a:latin typeface="Calibri"/>
                <a:cs typeface="Calibri"/>
              </a:rPr>
              <a:t>Financial</a:t>
            </a:r>
            <a:r>
              <a:rPr sz="4000" spc="20" dirty="0">
                <a:solidFill>
                  <a:srgbClr val="186D78"/>
                </a:solidFill>
                <a:latin typeface="Calibri"/>
                <a:cs typeface="Calibri"/>
              </a:rPr>
              <a:t> </a:t>
            </a:r>
            <a:r>
              <a:rPr sz="4000" spc="-25" dirty="0">
                <a:solidFill>
                  <a:srgbClr val="186D78"/>
                </a:solidFill>
                <a:latin typeface="Calibri"/>
                <a:cs typeface="Calibri"/>
              </a:rPr>
              <a:t>Statement</a:t>
            </a:r>
            <a:r>
              <a:rPr sz="4000" spc="-10" dirty="0">
                <a:solidFill>
                  <a:srgbClr val="186D78"/>
                </a:solidFill>
                <a:latin typeface="Calibri"/>
                <a:cs typeface="Calibri"/>
              </a:rPr>
              <a:t> </a:t>
            </a:r>
            <a:r>
              <a:rPr sz="4000" spc="-15" dirty="0">
                <a:solidFill>
                  <a:srgbClr val="186D78"/>
                </a:solidFill>
                <a:latin typeface="Calibri"/>
                <a:cs typeface="Calibri"/>
              </a:rPr>
              <a:t>Items</a:t>
            </a:r>
            <a:endParaRPr sz="4000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233166" y="761237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457200"/>
                </a:moveTo>
                <a:lnTo>
                  <a:pt x="0" y="0"/>
                </a:lnTo>
              </a:path>
            </a:pathLst>
          </a:custGeom>
          <a:ln w="38100">
            <a:solidFill>
              <a:srgbClr val="186D7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1273302" y="1515999"/>
          <a:ext cx="9189718" cy="381329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35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03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22211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420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73862">
                <a:tc gridSpan="3">
                  <a:txBody>
                    <a:bodyPr/>
                    <a:lstStyle/>
                    <a:p>
                      <a:pPr marL="3175">
                        <a:lnSpc>
                          <a:spcPts val="2535"/>
                        </a:lnSpc>
                      </a:pPr>
                      <a:r>
                        <a:rPr sz="2200" b="1" spc="-15" dirty="0">
                          <a:latin typeface="Calibri"/>
                          <a:cs typeface="Calibri"/>
                        </a:rPr>
                        <a:t>Presented</a:t>
                      </a:r>
                      <a:r>
                        <a:rPr sz="2200" b="1" spc="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5" dirty="0">
                          <a:latin typeface="Calibri"/>
                          <a:cs typeface="Calibri"/>
                        </a:rPr>
                        <a:t>below</a:t>
                      </a:r>
                      <a:r>
                        <a:rPr sz="2200" b="1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5" dirty="0">
                          <a:latin typeface="Calibri"/>
                          <a:cs typeface="Calibri"/>
                        </a:rPr>
                        <a:t>is</a:t>
                      </a:r>
                      <a:r>
                        <a:rPr sz="2200" b="1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0" dirty="0">
                          <a:latin typeface="Calibri"/>
                          <a:cs typeface="Calibri"/>
                        </a:rPr>
                        <a:t>selected</a:t>
                      </a:r>
                      <a:r>
                        <a:rPr sz="2200" b="1" spc="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5" dirty="0">
                          <a:latin typeface="Calibri"/>
                          <a:cs typeface="Calibri"/>
                        </a:rPr>
                        <a:t>information</a:t>
                      </a:r>
                      <a:r>
                        <a:rPr sz="2200" b="1" spc="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20" dirty="0">
                          <a:latin typeface="Calibri"/>
                          <a:cs typeface="Calibri"/>
                        </a:rPr>
                        <a:t>related</a:t>
                      </a:r>
                      <a:r>
                        <a:rPr sz="2200" b="1" spc="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20" dirty="0">
                          <a:latin typeface="Calibri"/>
                          <a:cs typeface="Calibri"/>
                        </a:rPr>
                        <a:t>to</a:t>
                      </a:r>
                      <a:r>
                        <a:rPr sz="2200" b="1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5" dirty="0">
                          <a:latin typeface="Calibri"/>
                          <a:cs typeface="Calibri"/>
                        </a:rPr>
                        <a:t>Li</a:t>
                      </a:r>
                      <a:r>
                        <a:rPr sz="2200" b="1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5" dirty="0">
                          <a:latin typeface="Calibri"/>
                          <a:cs typeface="Calibri"/>
                        </a:rPr>
                        <a:t>Fashions</a:t>
                      </a:r>
                      <a:r>
                        <a:rPr sz="2200" b="1" spc="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20" dirty="0">
                          <a:latin typeface="Calibri"/>
                          <a:cs typeface="Calibri"/>
                        </a:rPr>
                        <a:t>at</a:t>
                      </a:r>
                      <a:endParaRPr sz="2200">
                        <a:latin typeface="Calibri"/>
                        <a:cs typeface="Calibri"/>
                      </a:endParaRPr>
                    </a:p>
                    <a:p>
                      <a:pPr marL="3175">
                        <a:lnSpc>
                          <a:spcPct val="100000"/>
                        </a:lnSpc>
                      </a:pPr>
                      <a:r>
                        <a:rPr sz="2200" b="1" spc="-10" dirty="0">
                          <a:latin typeface="Calibri"/>
                          <a:cs typeface="Calibri"/>
                        </a:rPr>
                        <a:t>December</a:t>
                      </a:r>
                      <a:r>
                        <a:rPr sz="2200" b="1" spc="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5" dirty="0">
                          <a:latin typeface="Calibri"/>
                          <a:cs typeface="Calibri"/>
                        </a:rPr>
                        <a:t>31, 2020.</a:t>
                      </a:r>
                      <a:r>
                        <a:rPr sz="2200" b="1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5" dirty="0">
                          <a:latin typeface="Calibri"/>
                          <a:cs typeface="Calibri"/>
                        </a:rPr>
                        <a:t>Li</a:t>
                      </a:r>
                      <a:r>
                        <a:rPr sz="2200" b="1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0" dirty="0">
                          <a:latin typeface="Calibri"/>
                          <a:cs typeface="Calibri"/>
                        </a:rPr>
                        <a:t>reports</a:t>
                      </a:r>
                      <a:r>
                        <a:rPr sz="2200" b="1" spc="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0" dirty="0">
                          <a:latin typeface="Calibri"/>
                          <a:cs typeface="Calibri"/>
                        </a:rPr>
                        <a:t>financial</a:t>
                      </a:r>
                      <a:r>
                        <a:rPr sz="2200" b="1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5" dirty="0">
                          <a:latin typeface="Calibri"/>
                          <a:cs typeface="Calibri"/>
                        </a:rPr>
                        <a:t>information</a:t>
                      </a:r>
                      <a:r>
                        <a:rPr sz="2200" b="1" spc="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25" dirty="0">
                          <a:latin typeface="Calibri"/>
                          <a:cs typeface="Calibri"/>
                        </a:rPr>
                        <a:t>monthly.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5008">
                <a:tc>
                  <a:txBody>
                    <a:bodyPr/>
                    <a:lstStyle/>
                    <a:p>
                      <a:pPr marL="3175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sz="2200" spc="-15" dirty="0">
                          <a:latin typeface="Calibri"/>
                          <a:cs typeface="Calibri"/>
                        </a:rPr>
                        <a:t>Equipment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7429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2200" spc="-5" dirty="0">
                          <a:latin typeface="Calibri"/>
                          <a:cs typeface="Calibri"/>
                        </a:rPr>
                        <a:t>HK$10,000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274955">
                        <a:lnSpc>
                          <a:spcPct val="100000"/>
                        </a:lnSpc>
                        <a:spcBef>
                          <a:spcPts val="370"/>
                        </a:spcBef>
                      </a:pPr>
                      <a:r>
                        <a:rPr sz="2200" spc="-5" dirty="0">
                          <a:latin typeface="Calibri"/>
                          <a:cs typeface="Calibri"/>
                        </a:rPr>
                        <a:t>Utilities</a:t>
                      </a:r>
                      <a:r>
                        <a:rPr sz="2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spc="-5" dirty="0">
                          <a:latin typeface="Calibri"/>
                          <a:cs typeface="Calibri"/>
                        </a:rPr>
                        <a:t>Expense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4699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2200" spc="-5" dirty="0">
                          <a:latin typeface="Calibri"/>
                          <a:cs typeface="Calibri"/>
                        </a:rPr>
                        <a:t>HK$4,000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3567">
                <a:tc>
                  <a:txBody>
                    <a:bodyPr/>
                    <a:lstStyle/>
                    <a:p>
                      <a:pPr marL="3175">
                        <a:lnSpc>
                          <a:spcPts val="2510"/>
                        </a:lnSpc>
                      </a:pPr>
                      <a:r>
                        <a:rPr sz="2200" spc="-5" dirty="0">
                          <a:latin typeface="Calibri"/>
                          <a:cs typeface="Calibri"/>
                        </a:rPr>
                        <a:t>Cash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510"/>
                        </a:lnSpc>
                      </a:pPr>
                      <a:r>
                        <a:rPr sz="2200" spc="-5" dirty="0">
                          <a:latin typeface="Calibri"/>
                          <a:cs typeface="Calibri"/>
                        </a:rPr>
                        <a:t>8,000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274955">
                        <a:lnSpc>
                          <a:spcPts val="2510"/>
                        </a:lnSpc>
                      </a:pPr>
                      <a:r>
                        <a:rPr sz="2200" spc="-15" dirty="0">
                          <a:latin typeface="Calibri"/>
                          <a:cs typeface="Calibri"/>
                        </a:rPr>
                        <a:t>Accounts</a:t>
                      </a:r>
                      <a:r>
                        <a:rPr sz="22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spc="-15" dirty="0">
                          <a:latin typeface="Calibri"/>
                          <a:cs typeface="Calibri"/>
                        </a:rPr>
                        <a:t>Receivable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510"/>
                        </a:lnSpc>
                      </a:pPr>
                      <a:r>
                        <a:rPr sz="2200" spc="-5" dirty="0">
                          <a:latin typeface="Calibri"/>
                          <a:cs typeface="Calibri"/>
                        </a:rPr>
                        <a:t>9,000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3567">
                <a:tc>
                  <a:txBody>
                    <a:bodyPr/>
                    <a:lstStyle/>
                    <a:p>
                      <a:pPr marL="3175">
                        <a:lnSpc>
                          <a:spcPts val="2510"/>
                        </a:lnSpc>
                      </a:pPr>
                      <a:r>
                        <a:rPr sz="2200" spc="-5" dirty="0">
                          <a:latin typeface="Calibri"/>
                          <a:cs typeface="Calibri"/>
                        </a:rPr>
                        <a:t>Service</a:t>
                      </a:r>
                      <a:r>
                        <a:rPr sz="2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spc="-15" dirty="0">
                          <a:latin typeface="Calibri"/>
                          <a:cs typeface="Calibri"/>
                        </a:rPr>
                        <a:t>Revenue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510"/>
                        </a:lnSpc>
                      </a:pPr>
                      <a:r>
                        <a:rPr sz="2200" spc="-5" dirty="0">
                          <a:latin typeface="Calibri"/>
                          <a:cs typeface="Calibri"/>
                        </a:rPr>
                        <a:t>36,000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274955">
                        <a:lnSpc>
                          <a:spcPts val="2510"/>
                        </a:lnSpc>
                      </a:pPr>
                      <a:r>
                        <a:rPr sz="2200" spc="-5" dirty="0">
                          <a:latin typeface="Calibri"/>
                          <a:cs typeface="Calibri"/>
                        </a:rPr>
                        <a:t>Salaries</a:t>
                      </a:r>
                      <a:r>
                        <a:rPr sz="2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spc="-5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2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spc="-25" dirty="0">
                          <a:latin typeface="Calibri"/>
                          <a:cs typeface="Calibri"/>
                        </a:rPr>
                        <a:t>Wages</a:t>
                      </a:r>
                      <a:r>
                        <a:rPr sz="22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spc="-5" dirty="0">
                          <a:latin typeface="Calibri"/>
                          <a:cs typeface="Calibri"/>
                        </a:rPr>
                        <a:t>Expense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510"/>
                        </a:lnSpc>
                      </a:pPr>
                      <a:r>
                        <a:rPr sz="2200" spc="-5" dirty="0">
                          <a:latin typeface="Calibri"/>
                          <a:cs typeface="Calibri"/>
                        </a:rPr>
                        <a:t>7,000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3568">
                <a:tc>
                  <a:txBody>
                    <a:bodyPr/>
                    <a:lstStyle/>
                    <a:p>
                      <a:pPr marL="3175">
                        <a:lnSpc>
                          <a:spcPts val="2510"/>
                        </a:lnSpc>
                      </a:pPr>
                      <a:r>
                        <a:rPr sz="2200" spc="-20" dirty="0">
                          <a:latin typeface="Calibri"/>
                          <a:cs typeface="Calibri"/>
                        </a:rPr>
                        <a:t>Rent</a:t>
                      </a:r>
                      <a:r>
                        <a:rPr sz="2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spc="-5" dirty="0">
                          <a:latin typeface="Calibri"/>
                          <a:cs typeface="Calibri"/>
                        </a:rPr>
                        <a:t>Expense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510"/>
                        </a:lnSpc>
                      </a:pPr>
                      <a:r>
                        <a:rPr sz="2200" spc="-5" dirty="0">
                          <a:latin typeface="Calibri"/>
                          <a:cs typeface="Calibri"/>
                        </a:rPr>
                        <a:t>11,000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274955">
                        <a:lnSpc>
                          <a:spcPts val="2510"/>
                        </a:lnSpc>
                      </a:pPr>
                      <a:r>
                        <a:rPr sz="2200" spc="-10" dirty="0">
                          <a:latin typeface="Calibri"/>
                          <a:cs typeface="Calibri"/>
                        </a:rPr>
                        <a:t>Notes </a:t>
                      </a:r>
                      <a:r>
                        <a:rPr sz="2200" spc="-20" dirty="0">
                          <a:latin typeface="Calibri"/>
                          <a:cs typeface="Calibri"/>
                        </a:rPr>
                        <a:t>Payable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510"/>
                        </a:lnSpc>
                      </a:pPr>
                      <a:r>
                        <a:rPr sz="2200" spc="-5" dirty="0">
                          <a:latin typeface="Calibri"/>
                          <a:cs typeface="Calibri"/>
                        </a:rPr>
                        <a:t>16,500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3568">
                <a:tc>
                  <a:txBody>
                    <a:bodyPr/>
                    <a:lstStyle/>
                    <a:p>
                      <a:pPr marL="3175">
                        <a:lnSpc>
                          <a:spcPts val="2510"/>
                        </a:lnSpc>
                      </a:pPr>
                      <a:r>
                        <a:rPr sz="2200" spc="-15" dirty="0">
                          <a:latin typeface="Calibri"/>
                          <a:cs typeface="Calibri"/>
                        </a:rPr>
                        <a:t>Accounts</a:t>
                      </a:r>
                      <a:r>
                        <a:rPr sz="22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spc="-20" dirty="0">
                          <a:latin typeface="Calibri"/>
                          <a:cs typeface="Calibri"/>
                        </a:rPr>
                        <a:t>Payable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510"/>
                        </a:lnSpc>
                      </a:pPr>
                      <a:r>
                        <a:rPr sz="2200" spc="-5" dirty="0">
                          <a:latin typeface="Calibri"/>
                          <a:cs typeface="Calibri"/>
                        </a:rPr>
                        <a:t>2,000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274955">
                        <a:lnSpc>
                          <a:spcPts val="2510"/>
                        </a:lnSpc>
                      </a:pPr>
                      <a:r>
                        <a:rPr sz="2200" spc="-10" dirty="0">
                          <a:latin typeface="Calibri"/>
                          <a:cs typeface="Calibri"/>
                        </a:rPr>
                        <a:t>Owner’s</a:t>
                      </a:r>
                      <a:r>
                        <a:rPr sz="2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spc="-10" dirty="0">
                          <a:latin typeface="Calibri"/>
                          <a:cs typeface="Calibri"/>
                        </a:rPr>
                        <a:t>Drawings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510"/>
                        </a:lnSpc>
                      </a:pPr>
                      <a:r>
                        <a:rPr sz="2200" spc="-5" dirty="0">
                          <a:latin typeface="Calibri"/>
                          <a:cs typeface="Calibri"/>
                        </a:rPr>
                        <a:t>5,000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6719">
                <a:tc gridSpan="4">
                  <a:txBody>
                    <a:bodyPr/>
                    <a:lstStyle/>
                    <a:p>
                      <a:pPr marL="3175">
                        <a:lnSpc>
                          <a:spcPct val="100000"/>
                        </a:lnSpc>
                        <a:spcBef>
                          <a:spcPts val="590"/>
                        </a:spcBef>
                        <a:tabLst>
                          <a:tab pos="342900" algn="l"/>
                        </a:tabLst>
                      </a:pPr>
                      <a:r>
                        <a:rPr sz="2200" b="1" spc="-5" dirty="0">
                          <a:latin typeface="Calibri"/>
                          <a:cs typeface="Calibri"/>
                        </a:rPr>
                        <a:t>a.	</a:t>
                      </a:r>
                      <a:r>
                        <a:rPr sz="2200" b="1" spc="-15" dirty="0">
                          <a:latin typeface="Calibri"/>
                          <a:cs typeface="Calibri"/>
                        </a:rPr>
                        <a:t>Determine</a:t>
                      </a:r>
                      <a:r>
                        <a:rPr sz="2200" b="1" spc="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5" dirty="0">
                          <a:latin typeface="Calibri"/>
                          <a:cs typeface="Calibri"/>
                        </a:rPr>
                        <a:t>the</a:t>
                      </a:r>
                      <a:r>
                        <a:rPr sz="2200" b="1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20" dirty="0">
                          <a:latin typeface="Calibri"/>
                          <a:cs typeface="Calibri"/>
                        </a:rPr>
                        <a:t>total</a:t>
                      </a:r>
                      <a:r>
                        <a:rPr sz="2200" b="1" spc="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0" dirty="0">
                          <a:latin typeface="Calibri"/>
                          <a:cs typeface="Calibri"/>
                        </a:rPr>
                        <a:t>assets</a:t>
                      </a:r>
                      <a:r>
                        <a:rPr sz="2200" b="1" spc="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20" dirty="0">
                          <a:latin typeface="Calibri"/>
                          <a:cs typeface="Calibri"/>
                        </a:rPr>
                        <a:t>at</a:t>
                      </a:r>
                      <a:r>
                        <a:rPr sz="2200" b="1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0" dirty="0">
                          <a:latin typeface="Calibri"/>
                          <a:cs typeface="Calibri"/>
                        </a:rPr>
                        <a:t>December</a:t>
                      </a:r>
                      <a:r>
                        <a:rPr sz="2200" b="1" spc="6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5" dirty="0">
                          <a:latin typeface="Calibri"/>
                          <a:cs typeface="Calibri"/>
                        </a:rPr>
                        <a:t>31, 2020.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7493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6719">
                <a:tc gridSpan="4">
                  <a:txBody>
                    <a:bodyPr/>
                    <a:lstStyle/>
                    <a:p>
                      <a:pPr marL="3175">
                        <a:lnSpc>
                          <a:spcPct val="100000"/>
                        </a:lnSpc>
                        <a:spcBef>
                          <a:spcPts val="590"/>
                        </a:spcBef>
                      </a:pPr>
                      <a:r>
                        <a:rPr sz="2200" b="1" spc="-5" dirty="0">
                          <a:latin typeface="Calibri"/>
                          <a:cs typeface="Calibri"/>
                        </a:rPr>
                        <a:t>b.</a:t>
                      </a:r>
                      <a:r>
                        <a:rPr sz="2200" b="1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5" dirty="0">
                          <a:latin typeface="Calibri"/>
                          <a:cs typeface="Calibri"/>
                        </a:rPr>
                        <a:t>Determine</a:t>
                      </a:r>
                      <a:r>
                        <a:rPr sz="2200" b="1" spc="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0" dirty="0">
                          <a:latin typeface="Calibri"/>
                          <a:cs typeface="Calibri"/>
                        </a:rPr>
                        <a:t>the</a:t>
                      </a:r>
                      <a:r>
                        <a:rPr sz="2200" b="1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0" dirty="0">
                          <a:latin typeface="Calibri"/>
                          <a:cs typeface="Calibri"/>
                        </a:rPr>
                        <a:t>net</a:t>
                      </a:r>
                      <a:r>
                        <a:rPr sz="2200" b="1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5" dirty="0">
                          <a:latin typeface="Calibri"/>
                          <a:cs typeface="Calibri"/>
                        </a:rPr>
                        <a:t>income</a:t>
                      </a:r>
                      <a:r>
                        <a:rPr sz="2200" b="1" spc="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5" dirty="0">
                          <a:latin typeface="Calibri"/>
                          <a:cs typeface="Calibri"/>
                        </a:rPr>
                        <a:t>reported</a:t>
                      </a:r>
                      <a:r>
                        <a:rPr sz="2200" b="1" spc="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5" dirty="0">
                          <a:latin typeface="Calibri"/>
                          <a:cs typeface="Calibri"/>
                        </a:rPr>
                        <a:t>for</a:t>
                      </a:r>
                      <a:r>
                        <a:rPr sz="2200" b="1" spc="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0" dirty="0">
                          <a:latin typeface="Calibri"/>
                          <a:cs typeface="Calibri"/>
                        </a:rPr>
                        <a:t>December</a:t>
                      </a:r>
                      <a:r>
                        <a:rPr sz="2200" b="1" spc="7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5" dirty="0">
                          <a:latin typeface="Calibri"/>
                          <a:cs typeface="Calibri"/>
                        </a:rPr>
                        <a:t>2020.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7493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6719">
                <a:tc gridSpan="4">
                  <a:txBody>
                    <a:bodyPr/>
                    <a:lstStyle/>
                    <a:p>
                      <a:pPr marL="3175">
                        <a:lnSpc>
                          <a:spcPct val="100000"/>
                        </a:lnSpc>
                        <a:spcBef>
                          <a:spcPts val="590"/>
                        </a:spcBef>
                        <a:tabLst>
                          <a:tab pos="321945" algn="l"/>
                        </a:tabLst>
                      </a:pPr>
                      <a:r>
                        <a:rPr sz="2200" b="1" spc="-5" dirty="0">
                          <a:latin typeface="Calibri"/>
                          <a:cs typeface="Calibri"/>
                        </a:rPr>
                        <a:t>c.	</a:t>
                      </a:r>
                      <a:r>
                        <a:rPr sz="2200" b="1" spc="-15" dirty="0">
                          <a:latin typeface="Calibri"/>
                          <a:cs typeface="Calibri"/>
                        </a:rPr>
                        <a:t>Determine</a:t>
                      </a:r>
                      <a:r>
                        <a:rPr sz="2200" b="1" spc="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0" dirty="0">
                          <a:latin typeface="Calibri"/>
                          <a:cs typeface="Calibri"/>
                        </a:rPr>
                        <a:t>the</a:t>
                      </a:r>
                      <a:r>
                        <a:rPr sz="2200" b="1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0" dirty="0">
                          <a:latin typeface="Calibri"/>
                          <a:cs typeface="Calibri"/>
                        </a:rPr>
                        <a:t>owner’s</a:t>
                      </a:r>
                      <a:r>
                        <a:rPr sz="2200" b="1" spc="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0" dirty="0">
                          <a:latin typeface="Calibri"/>
                          <a:cs typeface="Calibri"/>
                        </a:rPr>
                        <a:t>equity</a:t>
                      </a:r>
                      <a:r>
                        <a:rPr sz="2200" b="1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5" dirty="0">
                          <a:latin typeface="Calibri"/>
                          <a:cs typeface="Calibri"/>
                        </a:rPr>
                        <a:t>at</a:t>
                      </a:r>
                      <a:r>
                        <a:rPr sz="2200" b="1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0" dirty="0">
                          <a:latin typeface="Calibri"/>
                          <a:cs typeface="Calibri"/>
                        </a:rPr>
                        <a:t>December</a:t>
                      </a:r>
                      <a:r>
                        <a:rPr sz="2200" b="1" spc="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5" dirty="0">
                          <a:latin typeface="Calibri"/>
                          <a:cs typeface="Calibri"/>
                        </a:rPr>
                        <a:t>31, 2020.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7493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99004" y="2465832"/>
            <a:ext cx="6794500" cy="963294"/>
          </a:xfrm>
          <a:custGeom>
            <a:avLst/>
            <a:gdLst/>
            <a:ahLst/>
            <a:cxnLst/>
            <a:rect l="l" t="t" r="r" b="b"/>
            <a:pathLst>
              <a:path w="6794500" h="963295">
                <a:moveTo>
                  <a:pt x="6793992" y="0"/>
                </a:moveTo>
                <a:lnTo>
                  <a:pt x="0" y="0"/>
                </a:lnTo>
                <a:lnTo>
                  <a:pt x="0" y="963168"/>
                </a:lnTo>
                <a:lnTo>
                  <a:pt x="6793992" y="963168"/>
                </a:lnTo>
                <a:lnTo>
                  <a:pt x="6793992" y="0"/>
                </a:lnTo>
                <a:close/>
              </a:path>
            </a:pathLst>
          </a:custGeom>
          <a:solidFill>
            <a:srgbClr val="FFF1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5240">
              <a:lnSpc>
                <a:spcPct val="100000"/>
              </a:lnSpc>
              <a:spcBef>
                <a:spcPts val="105"/>
              </a:spcBef>
            </a:pPr>
            <a:r>
              <a:rPr dirty="0"/>
              <a:t>Multiple</a:t>
            </a:r>
            <a:r>
              <a:rPr spc="-45" dirty="0"/>
              <a:t> </a:t>
            </a:r>
            <a:r>
              <a:rPr dirty="0"/>
              <a:t>Choice</a:t>
            </a:r>
            <a:r>
              <a:rPr spc="-50" dirty="0"/>
              <a:t> </a:t>
            </a:r>
            <a:r>
              <a:rPr dirty="0"/>
              <a:t>Questions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572639" y="375665"/>
            <a:ext cx="7005320" cy="4527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69900" marR="5080" indent="-457200">
              <a:lnSpc>
                <a:spcPct val="100000"/>
              </a:lnSpc>
              <a:spcBef>
                <a:spcPts val="105"/>
              </a:spcBef>
            </a:pPr>
            <a:r>
              <a:rPr sz="1400" b="1" spc="-5" dirty="0">
                <a:solidFill>
                  <a:srgbClr val="006FC0"/>
                </a:solidFill>
                <a:latin typeface="Arial"/>
                <a:cs typeface="Arial"/>
              </a:rPr>
              <a:t>1.</a:t>
            </a:r>
            <a:r>
              <a:rPr sz="1400" b="1" spc="-1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006FC0"/>
                </a:solidFill>
                <a:latin typeface="Arial"/>
                <a:cs typeface="Arial"/>
              </a:rPr>
              <a:t>The following</a:t>
            </a:r>
            <a:r>
              <a:rPr sz="1400" b="1" spc="-4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006FC0"/>
                </a:solidFill>
                <a:latin typeface="Arial"/>
                <a:cs typeface="Arial"/>
              </a:rPr>
              <a:t>items</a:t>
            </a:r>
            <a:r>
              <a:rPr sz="1400" b="1" spc="-1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006FC0"/>
                </a:solidFill>
                <a:latin typeface="Arial"/>
                <a:cs typeface="Arial"/>
              </a:rPr>
              <a:t>are</a:t>
            </a:r>
            <a:r>
              <a:rPr sz="1400" b="1" spc="-1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006FC0"/>
                </a:solidFill>
                <a:latin typeface="Arial"/>
                <a:cs typeface="Arial"/>
              </a:rPr>
              <a:t>taken</a:t>
            </a:r>
            <a:r>
              <a:rPr sz="1400" b="1" spc="-2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006FC0"/>
                </a:solidFill>
                <a:latin typeface="Arial"/>
                <a:cs typeface="Arial"/>
              </a:rPr>
              <a:t>from</a:t>
            </a:r>
            <a:r>
              <a:rPr sz="1400" b="1" spc="-1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006FC0"/>
                </a:solidFill>
                <a:latin typeface="Arial"/>
                <a:cs typeface="Arial"/>
              </a:rPr>
              <a:t>the</a:t>
            </a:r>
            <a:r>
              <a:rPr sz="1400" b="1" spc="-1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006FC0"/>
                </a:solidFill>
                <a:latin typeface="Arial"/>
                <a:cs typeface="Arial"/>
              </a:rPr>
              <a:t>financial</a:t>
            </a:r>
            <a:r>
              <a:rPr sz="1400" b="1" spc="-3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006FC0"/>
                </a:solidFill>
                <a:latin typeface="Arial"/>
                <a:cs typeface="Arial"/>
              </a:rPr>
              <a:t>statements</a:t>
            </a:r>
            <a:r>
              <a:rPr sz="1400" b="1" spc="-5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006FC0"/>
                </a:solidFill>
                <a:latin typeface="Arial"/>
                <a:cs typeface="Arial"/>
              </a:rPr>
              <a:t>of</a:t>
            </a:r>
            <a:r>
              <a:rPr sz="1400" b="1" spc="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006FC0"/>
                </a:solidFill>
                <a:latin typeface="Arial"/>
                <a:cs typeface="Arial"/>
              </a:rPr>
              <a:t>the</a:t>
            </a:r>
            <a:r>
              <a:rPr sz="1400" b="1" spc="-1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006FC0"/>
                </a:solidFill>
                <a:latin typeface="Arial"/>
                <a:cs typeface="Arial"/>
              </a:rPr>
              <a:t>Postal</a:t>
            </a:r>
            <a:r>
              <a:rPr sz="1400" b="1" spc="-1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006FC0"/>
                </a:solidFill>
                <a:latin typeface="Arial"/>
                <a:cs typeface="Arial"/>
              </a:rPr>
              <a:t>Service </a:t>
            </a:r>
            <a:r>
              <a:rPr sz="1400" b="1" spc="-37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006FC0"/>
                </a:solidFill>
                <a:latin typeface="Arial"/>
                <a:cs typeface="Arial"/>
              </a:rPr>
              <a:t>for</a:t>
            </a:r>
            <a:r>
              <a:rPr sz="1400" b="1" spc="-1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006FC0"/>
                </a:solidFill>
                <a:latin typeface="Arial"/>
                <a:cs typeface="Arial"/>
              </a:rPr>
              <a:t>the</a:t>
            </a:r>
            <a:r>
              <a:rPr sz="1400" b="1" spc="-1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spc="-15" dirty="0">
                <a:solidFill>
                  <a:srgbClr val="006FC0"/>
                </a:solidFill>
                <a:latin typeface="Arial"/>
                <a:cs typeface="Arial"/>
              </a:rPr>
              <a:t>year</a:t>
            </a:r>
            <a:r>
              <a:rPr sz="1400" b="1" spc="3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006FC0"/>
                </a:solidFill>
                <a:latin typeface="Arial"/>
                <a:cs typeface="Arial"/>
              </a:rPr>
              <a:t>ending</a:t>
            </a:r>
            <a:r>
              <a:rPr sz="1400" b="1" spc="-4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006FC0"/>
                </a:solidFill>
                <a:latin typeface="Arial"/>
                <a:cs typeface="Arial"/>
              </a:rPr>
              <a:t>December 31,</a:t>
            </a:r>
            <a:r>
              <a:rPr sz="1400" b="1" spc="-1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006FC0"/>
                </a:solidFill>
                <a:latin typeface="Arial"/>
                <a:cs typeface="Arial"/>
              </a:rPr>
              <a:t>2014:</a:t>
            </a:r>
            <a:endParaRPr sz="1400">
              <a:latin typeface="Arial"/>
              <a:cs typeface="Arial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2954401" y="912010"/>
          <a:ext cx="4692650" cy="412876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676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35004">
                <a:tc>
                  <a:txBody>
                    <a:bodyPr/>
                    <a:lstStyle/>
                    <a:p>
                      <a:pPr marL="33020">
                        <a:lnSpc>
                          <a:spcPts val="175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Accounts</a:t>
                      </a:r>
                      <a:r>
                        <a:rPr sz="16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10" dirty="0">
                          <a:latin typeface="Arial MT"/>
                          <a:cs typeface="Arial MT"/>
                        </a:rPr>
                        <a:t>payable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75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$</a:t>
                      </a:r>
                      <a:r>
                        <a:rPr sz="1600" spc="4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18,000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4137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Accounts</a:t>
                      </a:r>
                      <a:r>
                        <a:rPr sz="16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receivable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25" dirty="0">
                          <a:latin typeface="Arial MT"/>
                          <a:cs typeface="Arial MT"/>
                        </a:rPr>
                        <a:t>11,000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3934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Accumulated</a:t>
                      </a:r>
                      <a:r>
                        <a:rPr sz="16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depreciation</a:t>
                      </a:r>
                      <a:r>
                        <a:rPr sz="16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– equipment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28,000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3839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Advertising</a:t>
                      </a:r>
                      <a:r>
                        <a:rPr sz="16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expense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21,000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3840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Cash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15,000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3839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dirty="0">
                          <a:latin typeface="Arial MT"/>
                          <a:cs typeface="Arial MT"/>
                        </a:rPr>
                        <a:t>Owner’s</a:t>
                      </a:r>
                      <a:r>
                        <a:rPr sz="16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capital</a:t>
                      </a:r>
                      <a:r>
                        <a:rPr sz="16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(1/1/14)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102,000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3839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dirty="0">
                          <a:latin typeface="Arial MT"/>
                          <a:cs typeface="Arial MT"/>
                        </a:rPr>
                        <a:t>Owner’s</a:t>
                      </a:r>
                      <a:r>
                        <a:rPr sz="1600" spc="-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drawings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14,000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3967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Depreciation</a:t>
                      </a:r>
                      <a:r>
                        <a:rPr sz="16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expense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12,000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3966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Insurance</a:t>
                      </a:r>
                      <a:r>
                        <a:rPr sz="16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expense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3,000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43839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Note</a:t>
                      </a:r>
                      <a:r>
                        <a:rPr sz="16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payable,</a:t>
                      </a:r>
                      <a:r>
                        <a:rPr sz="16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dirty="0">
                          <a:latin typeface="Arial MT"/>
                          <a:cs typeface="Arial MT"/>
                        </a:rPr>
                        <a:t>due</a:t>
                      </a:r>
                      <a:r>
                        <a:rPr sz="16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6/30/15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70,000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43840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Prepaid</a:t>
                      </a:r>
                      <a:r>
                        <a:rPr sz="16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insurance (12-month policy)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6,000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43839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Rent</a:t>
                      </a:r>
                      <a:r>
                        <a:rPr sz="1600" spc="-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expense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17,000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43840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Salaries and</a:t>
                      </a:r>
                      <a:r>
                        <a:rPr sz="16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wages expense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32,000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44030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Service</a:t>
                      </a:r>
                      <a:r>
                        <a:rPr sz="1600" spc="-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revenue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133,000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44030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spc="-10" dirty="0">
                          <a:latin typeface="Arial MT"/>
                          <a:cs typeface="Arial MT"/>
                        </a:rPr>
                        <a:t>Supplies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4,000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43840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spc="-10" dirty="0">
                          <a:latin typeface="Arial MT"/>
                          <a:cs typeface="Arial MT"/>
                        </a:rPr>
                        <a:t>Supplies</a:t>
                      </a:r>
                      <a:r>
                        <a:rPr sz="16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expense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6,000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35142">
                <a:tc>
                  <a:txBody>
                    <a:bodyPr/>
                    <a:lstStyle/>
                    <a:p>
                      <a:pPr marL="31750">
                        <a:lnSpc>
                          <a:spcPts val="175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Equipment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75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210,000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3029839" y="5270119"/>
            <a:ext cx="6276975" cy="14884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solidFill>
                  <a:srgbClr val="006FC0"/>
                </a:solidFill>
                <a:latin typeface="Arial"/>
                <a:cs typeface="Arial"/>
              </a:rPr>
              <a:t>What</a:t>
            </a:r>
            <a:r>
              <a:rPr sz="1600" b="1" spc="1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006FC0"/>
                </a:solidFill>
                <a:latin typeface="Arial"/>
                <a:cs typeface="Arial"/>
              </a:rPr>
              <a:t>is the</a:t>
            </a:r>
            <a:r>
              <a:rPr sz="1600" b="1" spc="2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006FC0"/>
                </a:solidFill>
                <a:latin typeface="Arial"/>
                <a:cs typeface="Arial"/>
              </a:rPr>
              <a:t>company’s</a:t>
            </a:r>
            <a:r>
              <a:rPr sz="1600" b="1" spc="6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C00000"/>
                </a:solidFill>
                <a:latin typeface="Arial"/>
                <a:cs typeface="Arial"/>
              </a:rPr>
              <a:t>net</a:t>
            </a:r>
            <a:r>
              <a:rPr sz="1600" b="1" spc="1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C00000"/>
                </a:solidFill>
                <a:latin typeface="Arial"/>
                <a:cs typeface="Arial"/>
              </a:rPr>
              <a:t>income</a:t>
            </a:r>
            <a:r>
              <a:rPr sz="1600" b="1" spc="2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006FC0"/>
                </a:solidFill>
                <a:latin typeface="Arial"/>
                <a:cs typeface="Arial"/>
              </a:rPr>
              <a:t>for</a:t>
            </a:r>
            <a:r>
              <a:rPr sz="1600" b="1" spc="2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006FC0"/>
                </a:solidFill>
                <a:latin typeface="Arial"/>
                <a:cs typeface="Arial"/>
              </a:rPr>
              <a:t>the</a:t>
            </a:r>
            <a:r>
              <a:rPr sz="1600" b="1" spc="1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006FC0"/>
                </a:solidFill>
                <a:latin typeface="Arial"/>
                <a:cs typeface="Arial"/>
              </a:rPr>
              <a:t>year</a:t>
            </a:r>
            <a:r>
              <a:rPr sz="1600" b="1" spc="5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006FC0"/>
                </a:solidFill>
                <a:latin typeface="Arial"/>
                <a:cs typeface="Arial"/>
              </a:rPr>
              <a:t>ending</a:t>
            </a:r>
            <a:r>
              <a:rPr sz="1600" b="1" spc="2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006FC0"/>
                </a:solidFill>
                <a:latin typeface="Arial"/>
                <a:cs typeface="Arial"/>
              </a:rPr>
              <a:t>December </a:t>
            </a:r>
            <a:r>
              <a:rPr sz="1600" b="1" spc="-43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006FC0"/>
                </a:solidFill>
                <a:latin typeface="Arial"/>
                <a:cs typeface="Arial"/>
              </a:rPr>
              <a:t>31,</a:t>
            </a:r>
            <a:r>
              <a:rPr sz="1600" b="1" spc="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006FC0"/>
                </a:solidFill>
                <a:latin typeface="Arial"/>
                <a:cs typeface="Arial"/>
              </a:rPr>
              <a:t>2014?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600" spc="-5" dirty="0">
                <a:latin typeface="Arial MT"/>
                <a:cs typeface="Arial MT"/>
              </a:rPr>
              <a:t>a.</a:t>
            </a:r>
            <a:r>
              <a:rPr sz="1600" spc="-55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$12,000</a:t>
            </a:r>
            <a:endParaRPr sz="1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600" spc="-5" dirty="0">
                <a:latin typeface="Arial MT"/>
                <a:cs typeface="Arial MT"/>
              </a:rPr>
              <a:t>b.</a:t>
            </a:r>
            <a:r>
              <a:rPr sz="1600" spc="-55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$28,000</a:t>
            </a:r>
            <a:endParaRPr sz="1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600" dirty="0">
                <a:latin typeface="Arial MT"/>
                <a:cs typeface="Arial MT"/>
              </a:rPr>
              <a:t>c.</a:t>
            </a:r>
            <a:r>
              <a:rPr sz="1600" spc="25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$42,000</a:t>
            </a:r>
            <a:endParaRPr sz="1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600" spc="-5" dirty="0">
                <a:latin typeface="Arial MT"/>
                <a:cs typeface="Arial MT"/>
              </a:rPr>
              <a:t>d.</a:t>
            </a:r>
            <a:r>
              <a:rPr sz="1600" spc="-2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$133,000</a:t>
            </a:r>
            <a:endParaRPr sz="16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3326765" y="1469263"/>
          <a:ext cx="5519420" cy="442480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0676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517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42772">
                <a:tc gridSpan="2">
                  <a:txBody>
                    <a:bodyPr/>
                    <a:lstStyle/>
                    <a:p>
                      <a:pPr algn="ctr">
                        <a:lnSpc>
                          <a:spcPts val="2745"/>
                        </a:lnSpc>
                      </a:pPr>
                      <a:r>
                        <a:rPr sz="2300" b="1" dirty="0">
                          <a:latin typeface="Times New Roman"/>
                          <a:cs typeface="Times New Roman"/>
                        </a:rPr>
                        <a:t>income</a:t>
                      </a:r>
                      <a:r>
                        <a:rPr sz="2300" b="1" spc="-9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300" b="1" dirty="0">
                          <a:latin typeface="Times New Roman"/>
                          <a:cs typeface="Times New Roman"/>
                        </a:rPr>
                        <a:t>statement</a:t>
                      </a:r>
                      <a:endParaRPr sz="23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2300" b="1" dirty="0"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2300" b="1" spc="-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300" b="1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300" b="1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300" b="1" dirty="0">
                          <a:latin typeface="Times New Roman"/>
                          <a:cs typeface="Times New Roman"/>
                        </a:rPr>
                        <a:t>year</a:t>
                      </a:r>
                      <a:r>
                        <a:rPr sz="2300" b="1" spc="-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300" b="1" dirty="0">
                          <a:latin typeface="Times New Roman"/>
                          <a:cs typeface="Times New Roman"/>
                        </a:rPr>
                        <a:t>ended</a:t>
                      </a:r>
                      <a:r>
                        <a:rPr sz="2300" b="1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300" b="1" dirty="0">
                          <a:latin typeface="Times New Roman"/>
                          <a:cs typeface="Times New Roman"/>
                        </a:rPr>
                        <a:t>Dec.</a:t>
                      </a:r>
                      <a:r>
                        <a:rPr sz="2300" b="1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300" b="1" dirty="0">
                          <a:latin typeface="Times New Roman"/>
                          <a:cs typeface="Times New Roman"/>
                        </a:rPr>
                        <a:t>31,</a:t>
                      </a:r>
                      <a:r>
                        <a:rPr sz="2300" b="1" spc="-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300" b="1" dirty="0">
                          <a:latin typeface="Times New Roman"/>
                          <a:cs typeface="Times New Roman"/>
                        </a:rPr>
                        <a:t>2014</a:t>
                      </a: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9465">
                <a:tc>
                  <a:txBody>
                    <a:bodyPr/>
                    <a:lstStyle/>
                    <a:p>
                      <a:pPr marL="57150">
                        <a:lnSpc>
                          <a:spcPts val="2005"/>
                        </a:lnSpc>
                      </a:pPr>
                      <a:r>
                        <a:rPr sz="2000" b="1" spc="-10" dirty="0">
                          <a:latin typeface="Calibri"/>
                          <a:cs typeface="Calibri"/>
                        </a:rPr>
                        <a:t>Revenues</a:t>
                      </a:r>
                      <a:r>
                        <a:rPr sz="20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: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8960">
                <a:tc>
                  <a:txBody>
                    <a:bodyPr/>
                    <a:lstStyle/>
                    <a:p>
                      <a:pPr marL="57150">
                        <a:lnSpc>
                          <a:spcPts val="2155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Service</a:t>
                      </a:r>
                      <a:r>
                        <a:rPr sz="2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10" dirty="0">
                          <a:latin typeface="Calibri"/>
                          <a:cs typeface="Calibri"/>
                        </a:rPr>
                        <a:t>Revenue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ts val="2155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133000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9150">
                <a:tc>
                  <a:txBody>
                    <a:bodyPr/>
                    <a:lstStyle/>
                    <a:p>
                      <a:pPr marL="57150">
                        <a:lnSpc>
                          <a:spcPts val="216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Expenses: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8960">
                <a:tc>
                  <a:txBody>
                    <a:bodyPr/>
                    <a:lstStyle/>
                    <a:p>
                      <a:pPr marL="57150">
                        <a:lnSpc>
                          <a:spcPts val="2160"/>
                        </a:lnSpc>
                      </a:pPr>
                      <a:r>
                        <a:rPr sz="2000" spc="-5" dirty="0">
                          <a:latin typeface="Calibri"/>
                          <a:cs typeface="Calibri"/>
                        </a:rPr>
                        <a:t>Advertising</a:t>
                      </a:r>
                      <a:r>
                        <a:rPr sz="20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5" dirty="0">
                          <a:latin typeface="Calibri"/>
                          <a:cs typeface="Calibri"/>
                        </a:rPr>
                        <a:t>Expense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760095" algn="r">
                        <a:lnSpc>
                          <a:spcPts val="2160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(21000)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8960">
                <a:tc>
                  <a:txBody>
                    <a:bodyPr/>
                    <a:lstStyle/>
                    <a:p>
                      <a:pPr marL="57150">
                        <a:lnSpc>
                          <a:spcPts val="2155"/>
                        </a:lnSpc>
                      </a:pPr>
                      <a:r>
                        <a:rPr sz="2000" spc="-5" dirty="0">
                          <a:latin typeface="Calibri"/>
                          <a:cs typeface="Calibri"/>
                        </a:rPr>
                        <a:t>Depreciation</a:t>
                      </a:r>
                      <a:r>
                        <a:rPr sz="2000" spc="4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10" dirty="0">
                          <a:latin typeface="Calibri"/>
                          <a:cs typeface="Calibri"/>
                        </a:rPr>
                        <a:t>expenses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760095" algn="r">
                        <a:lnSpc>
                          <a:spcPts val="2155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(12000)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9150">
                <a:tc>
                  <a:txBody>
                    <a:bodyPr/>
                    <a:lstStyle/>
                    <a:p>
                      <a:pPr marL="57150">
                        <a:lnSpc>
                          <a:spcPts val="2155"/>
                        </a:lnSpc>
                      </a:pPr>
                      <a:r>
                        <a:rPr sz="2000" spc="-5" dirty="0">
                          <a:latin typeface="Calibri"/>
                          <a:cs typeface="Calibri"/>
                        </a:rPr>
                        <a:t>Insurance</a:t>
                      </a:r>
                      <a:r>
                        <a:rPr sz="20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5" dirty="0">
                          <a:latin typeface="Calibri"/>
                          <a:cs typeface="Calibri"/>
                        </a:rPr>
                        <a:t>Expense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55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(3000)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8960">
                <a:tc>
                  <a:txBody>
                    <a:bodyPr/>
                    <a:lstStyle/>
                    <a:p>
                      <a:pPr marL="57150">
                        <a:lnSpc>
                          <a:spcPts val="2155"/>
                        </a:lnSpc>
                      </a:pPr>
                      <a:r>
                        <a:rPr sz="2000" spc="-15" dirty="0">
                          <a:latin typeface="Calibri"/>
                          <a:cs typeface="Calibri"/>
                        </a:rPr>
                        <a:t>Rent</a:t>
                      </a:r>
                      <a:r>
                        <a:rPr sz="2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10" dirty="0">
                          <a:latin typeface="Calibri"/>
                          <a:cs typeface="Calibri"/>
                        </a:rPr>
                        <a:t>expense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788670" algn="r">
                        <a:lnSpc>
                          <a:spcPts val="2155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(17000)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8960">
                <a:tc>
                  <a:txBody>
                    <a:bodyPr/>
                    <a:lstStyle/>
                    <a:p>
                      <a:pPr marL="57150">
                        <a:lnSpc>
                          <a:spcPts val="2155"/>
                        </a:lnSpc>
                      </a:pPr>
                      <a:r>
                        <a:rPr sz="2000" spc="-5" dirty="0">
                          <a:latin typeface="Calibri"/>
                          <a:cs typeface="Calibri"/>
                        </a:rPr>
                        <a:t>Salaries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 &amp;</a:t>
                      </a:r>
                      <a:r>
                        <a:rPr sz="20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5" dirty="0">
                          <a:latin typeface="Calibri"/>
                          <a:cs typeface="Calibri"/>
                        </a:rPr>
                        <a:t>wages</a:t>
                      </a:r>
                      <a:r>
                        <a:rPr sz="20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10" dirty="0">
                          <a:latin typeface="Calibri"/>
                          <a:cs typeface="Calibri"/>
                        </a:rPr>
                        <a:t>expense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785495" algn="r">
                        <a:lnSpc>
                          <a:spcPts val="2155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(32000)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11607">
                <a:tc>
                  <a:txBody>
                    <a:bodyPr/>
                    <a:lstStyle/>
                    <a:p>
                      <a:pPr marL="57150">
                        <a:lnSpc>
                          <a:spcPts val="2155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Supplies</a:t>
                      </a:r>
                      <a:r>
                        <a:rPr sz="2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10" dirty="0">
                          <a:latin typeface="Calibri"/>
                          <a:cs typeface="Calibri"/>
                        </a:rPr>
                        <a:t>expense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ts val="2155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(6000)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18960">
                <a:tc>
                  <a:txBody>
                    <a:bodyPr/>
                    <a:lstStyle/>
                    <a:p>
                      <a:pPr marL="121285">
                        <a:lnSpc>
                          <a:spcPts val="1845"/>
                        </a:lnSpc>
                      </a:pPr>
                      <a:r>
                        <a:rPr sz="1800" b="1" spc="-30" dirty="0">
                          <a:latin typeface="Arial"/>
                          <a:cs typeface="Arial"/>
                        </a:rPr>
                        <a:t>Total</a:t>
                      </a:r>
                      <a:r>
                        <a:rPr sz="18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latin typeface="Arial"/>
                          <a:cs typeface="Arial"/>
                        </a:rPr>
                        <a:t>Expenses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800100">
                        <a:lnSpc>
                          <a:spcPts val="1845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(91000)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18897">
                <a:tc>
                  <a:txBody>
                    <a:bodyPr/>
                    <a:lstStyle/>
                    <a:p>
                      <a:pPr marL="57150">
                        <a:lnSpc>
                          <a:spcPts val="2005"/>
                        </a:lnSpc>
                      </a:pPr>
                      <a:r>
                        <a:rPr sz="2000" b="1" spc="-5" dirty="0">
                          <a:latin typeface="Calibri"/>
                          <a:cs typeface="Calibri"/>
                        </a:rPr>
                        <a:t>Net</a:t>
                      </a:r>
                      <a:r>
                        <a:rPr sz="2000" b="1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dirty="0">
                          <a:latin typeface="Calibri"/>
                          <a:cs typeface="Calibri"/>
                        </a:rPr>
                        <a:t>income</a:t>
                      </a:r>
                      <a:r>
                        <a:rPr sz="2000" b="1" spc="4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spc="-5" dirty="0">
                          <a:latin typeface="Calibri"/>
                          <a:cs typeface="Calibri"/>
                        </a:rPr>
                        <a:t>(Profit)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2005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42000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E6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3" name="object 3"/>
          <p:cNvSpPr txBox="1"/>
          <p:nvPr/>
        </p:nvSpPr>
        <p:spPr>
          <a:xfrm>
            <a:off x="228396" y="6333845"/>
            <a:ext cx="237617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latin typeface="Calibri"/>
                <a:cs typeface="Calibri"/>
              </a:rPr>
              <a:t>Prepared</a:t>
            </a:r>
            <a:r>
              <a:rPr sz="1600" b="1" dirty="0">
                <a:latin typeface="Calibri"/>
                <a:cs typeface="Calibri"/>
              </a:rPr>
              <a:t> </a:t>
            </a:r>
            <a:r>
              <a:rPr sz="1600" b="1" spc="-15" dirty="0">
                <a:latin typeface="Calibri"/>
                <a:cs typeface="Calibri"/>
              </a:rPr>
              <a:t>by</a:t>
            </a:r>
            <a:r>
              <a:rPr sz="1600" b="1" spc="-5" dirty="0">
                <a:latin typeface="Calibri"/>
                <a:cs typeface="Calibri"/>
              </a:rPr>
              <a:t> </a:t>
            </a:r>
            <a:r>
              <a:rPr sz="1600" b="1" spc="-55" dirty="0">
                <a:latin typeface="Calibri"/>
                <a:cs typeface="Calibri"/>
              </a:rPr>
              <a:t>Dr.</a:t>
            </a:r>
            <a:r>
              <a:rPr sz="1600" b="1" spc="10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Emad</a:t>
            </a:r>
            <a:r>
              <a:rPr sz="1600" b="1" spc="-15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Zaher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11995" y="2766060"/>
            <a:ext cx="2743200" cy="1186180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20764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635"/>
              </a:spcBef>
            </a:pPr>
            <a:r>
              <a:rPr sz="2000" b="1" spc="-10" dirty="0">
                <a:latin typeface="Times New Roman"/>
                <a:cs typeface="Times New Roman"/>
              </a:rPr>
              <a:t>T</a:t>
            </a:r>
            <a:r>
              <a:rPr sz="2000" b="1" dirty="0">
                <a:latin typeface="Times New Roman"/>
                <a:cs typeface="Times New Roman"/>
              </a:rPr>
              <a:t>he </a:t>
            </a:r>
            <a:r>
              <a:rPr sz="2000" b="1" spc="-1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cor</a:t>
            </a:r>
            <a:r>
              <a:rPr sz="2000" b="1" spc="-40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ect</a:t>
            </a:r>
            <a:r>
              <a:rPr sz="2000" b="1" spc="-13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Answ</a:t>
            </a:r>
            <a:r>
              <a:rPr sz="2000" b="1" spc="-10" dirty="0">
                <a:latin typeface="Times New Roman"/>
                <a:cs typeface="Times New Roman"/>
              </a:rPr>
              <a:t>e</a:t>
            </a:r>
            <a:r>
              <a:rPr sz="2000" b="1" dirty="0">
                <a:latin typeface="Times New Roman"/>
                <a:cs typeface="Times New Roman"/>
              </a:rPr>
              <a:t>r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is</a:t>
            </a:r>
            <a:endParaRPr sz="2000">
              <a:latin typeface="Times New Roman"/>
              <a:cs typeface="Times New Roman"/>
            </a:endParaRPr>
          </a:p>
          <a:p>
            <a:pPr marL="1905" algn="ctr">
              <a:lnSpc>
                <a:spcPct val="100000"/>
              </a:lnSpc>
              <a:spcBef>
                <a:spcPts val="415"/>
              </a:spcBef>
            </a:pPr>
            <a:r>
              <a:rPr sz="3600" b="1" dirty="0">
                <a:solidFill>
                  <a:srgbClr val="FF0000"/>
                </a:solidFill>
                <a:latin typeface="Times New Roman"/>
                <a:cs typeface="Times New Roman"/>
              </a:rPr>
              <a:t>c</a:t>
            </a:r>
            <a:endParaRPr sz="36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529332" y="1074801"/>
            <a:ext cx="6832600" cy="11995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2.</a:t>
            </a:r>
            <a:r>
              <a:rPr sz="1800" b="1" spc="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Misra</a:t>
            </a:r>
            <a:r>
              <a:rPr sz="1800" b="1" spc="-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Company compiled</a:t>
            </a:r>
            <a:r>
              <a:rPr sz="1800" b="1" spc="-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the following</a:t>
            </a:r>
            <a:r>
              <a:rPr sz="1800" b="1" spc="-3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financial</a:t>
            </a:r>
            <a:r>
              <a:rPr sz="1800" b="1" spc="-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information </a:t>
            </a:r>
            <a:r>
              <a:rPr sz="1800" b="1" spc="-484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as</a:t>
            </a:r>
            <a:r>
              <a:rPr sz="1800" b="1" spc="-1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of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December</a:t>
            </a:r>
            <a:r>
              <a:rPr sz="1800" b="1" spc="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31,</a:t>
            </a:r>
            <a:r>
              <a:rPr sz="1800" b="1" spc="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2023:</a:t>
            </a:r>
            <a:endParaRPr sz="1800">
              <a:latin typeface="Arial"/>
              <a:cs typeface="Arial"/>
            </a:endParaRPr>
          </a:p>
          <a:p>
            <a:pPr marL="698500">
              <a:lnSpc>
                <a:spcPct val="100000"/>
              </a:lnSpc>
              <a:spcBef>
                <a:spcPts val="600"/>
              </a:spcBef>
              <a:tabLst>
                <a:tab pos="2720975" algn="l"/>
              </a:tabLst>
            </a:pPr>
            <a:r>
              <a:rPr sz="1800" spc="-5" dirty="0">
                <a:latin typeface="Arial MT"/>
                <a:cs typeface="Arial MT"/>
              </a:rPr>
              <a:t>Revenues	$340,000</a:t>
            </a:r>
            <a:endParaRPr sz="1800">
              <a:latin typeface="Arial MT"/>
              <a:cs typeface="Arial MT"/>
            </a:endParaRPr>
          </a:p>
          <a:p>
            <a:pPr marL="698500">
              <a:lnSpc>
                <a:spcPct val="100000"/>
              </a:lnSpc>
            </a:pPr>
            <a:r>
              <a:rPr sz="1800" dirty="0">
                <a:latin typeface="Arial MT"/>
                <a:cs typeface="Arial MT"/>
              </a:rPr>
              <a:t>Owner’s</a:t>
            </a:r>
            <a:r>
              <a:rPr sz="1800" spc="-2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Capital</a:t>
            </a:r>
            <a:r>
              <a:rPr sz="1800" spc="-3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(</a:t>
            </a:r>
            <a:r>
              <a:rPr sz="1800" spc="-5" dirty="0">
                <a:solidFill>
                  <a:srgbClr val="006FC0"/>
                </a:solidFill>
                <a:latin typeface="Arial MT"/>
                <a:cs typeface="Arial MT"/>
              </a:rPr>
              <a:t>1/1/23</a:t>
            </a:r>
            <a:r>
              <a:rPr sz="1800" spc="-5" dirty="0">
                <a:latin typeface="Arial MT"/>
                <a:cs typeface="Arial MT"/>
              </a:rPr>
              <a:t>)140,000</a:t>
            </a:r>
            <a:endParaRPr sz="1800">
              <a:latin typeface="Arial MT"/>
              <a:cs typeface="Arial MT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3196082" y="2283016"/>
          <a:ext cx="3058795" cy="19015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266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21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64854">
                <a:tc>
                  <a:txBody>
                    <a:bodyPr/>
                    <a:lstStyle/>
                    <a:p>
                      <a:pPr marL="31750">
                        <a:lnSpc>
                          <a:spcPts val="1985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Equipment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46990" algn="r">
                        <a:lnSpc>
                          <a:spcPts val="1985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80,000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Expenses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46355" algn="r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250,000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4319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Cash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46990" algn="r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90,000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4182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dirty="0">
                          <a:latin typeface="Arial MT"/>
                          <a:cs typeface="Arial MT"/>
                        </a:rPr>
                        <a:t>Owner’s</a:t>
                      </a:r>
                      <a:r>
                        <a:rPr sz="1800" spc="-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dirty="0">
                          <a:latin typeface="Arial MT"/>
                          <a:cs typeface="Arial MT"/>
                        </a:rPr>
                        <a:t>Drawings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46990" algn="r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20,000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4617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Supplies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46355" algn="r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10,000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4414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Accounts</a:t>
                      </a:r>
                      <a:r>
                        <a:rPr sz="18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latin typeface="Arial MT"/>
                          <a:cs typeface="Arial MT"/>
                        </a:rPr>
                        <a:t>payable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46990" algn="r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40,000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4854">
                <a:tc>
                  <a:txBody>
                    <a:bodyPr/>
                    <a:lstStyle/>
                    <a:p>
                      <a:pPr marL="31750">
                        <a:lnSpc>
                          <a:spcPts val="1985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Accounts</a:t>
                      </a:r>
                      <a:r>
                        <a:rPr sz="18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latin typeface="Arial MT"/>
                          <a:cs typeface="Arial MT"/>
                        </a:rPr>
                        <a:t>receivable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985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70,000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2986532" y="4329176"/>
            <a:ext cx="5187950" cy="1397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5" dirty="0">
                <a:solidFill>
                  <a:srgbClr val="C00000"/>
                </a:solidFill>
                <a:latin typeface="Arial"/>
                <a:cs typeface="Arial"/>
              </a:rPr>
              <a:t>Misra’s</a:t>
            </a:r>
            <a:r>
              <a:rPr sz="1800" b="1" spc="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owner’s</a:t>
            </a:r>
            <a:r>
              <a:rPr sz="1800" b="1" spc="-4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equity</a:t>
            </a:r>
            <a:r>
              <a:rPr sz="1800" b="1" spc="-2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on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 December</a:t>
            </a:r>
            <a:r>
              <a:rPr sz="1800" b="1" spc="1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31,</a:t>
            </a:r>
            <a:r>
              <a:rPr sz="1800" b="1" spc="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2023</a:t>
            </a:r>
            <a:r>
              <a:rPr sz="1800" b="1" spc="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is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a</a:t>
            </a:r>
            <a:r>
              <a:rPr sz="1800" dirty="0">
                <a:latin typeface="Arial MT"/>
                <a:cs typeface="Arial MT"/>
              </a:rPr>
              <a:t>.</a:t>
            </a:r>
            <a:r>
              <a:rPr sz="1800" spc="-20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$90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b</a:t>
            </a:r>
            <a:r>
              <a:rPr sz="1800" dirty="0">
                <a:latin typeface="Arial MT"/>
                <a:cs typeface="Arial MT"/>
              </a:rPr>
              <a:t>.</a:t>
            </a:r>
            <a:r>
              <a:rPr sz="1800" spc="-20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$140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</a:t>
            </a:r>
            <a:r>
              <a:rPr sz="1800" spc="-5" dirty="0">
                <a:latin typeface="Arial MT"/>
                <a:cs typeface="Arial MT"/>
              </a:rPr>
              <a:t>0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800" dirty="0">
                <a:latin typeface="Arial MT"/>
                <a:cs typeface="Arial MT"/>
              </a:rPr>
              <a:t>c.</a:t>
            </a:r>
            <a:r>
              <a:rPr sz="1800" spc="-105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$210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d</a:t>
            </a:r>
            <a:r>
              <a:rPr sz="1800" dirty="0">
                <a:latin typeface="Arial MT"/>
                <a:cs typeface="Arial MT"/>
              </a:rPr>
              <a:t>.</a:t>
            </a:r>
            <a:r>
              <a:rPr sz="1800" spc="-20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$250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756970" y="1800351"/>
          <a:ext cx="5520054" cy="211861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0676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523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42772">
                <a:tc gridSpan="2">
                  <a:txBody>
                    <a:bodyPr/>
                    <a:lstStyle/>
                    <a:p>
                      <a:pPr algn="ctr">
                        <a:lnSpc>
                          <a:spcPts val="2745"/>
                        </a:lnSpc>
                      </a:pPr>
                      <a:r>
                        <a:rPr sz="2300" b="1" dirty="0">
                          <a:latin typeface="Times New Roman"/>
                          <a:cs typeface="Times New Roman"/>
                        </a:rPr>
                        <a:t>income</a:t>
                      </a:r>
                      <a:r>
                        <a:rPr sz="2300" b="1" spc="-9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300" b="1" dirty="0">
                          <a:latin typeface="Times New Roman"/>
                          <a:cs typeface="Times New Roman"/>
                        </a:rPr>
                        <a:t>statement</a:t>
                      </a:r>
                      <a:endParaRPr sz="23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2300" b="1" dirty="0"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2300" b="1" spc="-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300" b="1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300" b="1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300" b="1" dirty="0">
                          <a:latin typeface="Times New Roman"/>
                          <a:cs typeface="Times New Roman"/>
                        </a:rPr>
                        <a:t>year</a:t>
                      </a:r>
                      <a:r>
                        <a:rPr sz="2300" b="1" spc="-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300" b="1" dirty="0">
                          <a:latin typeface="Times New Roman"/>
                          <a:cs typeface="Times New Roman"/>
                        </a:rPr>
                        <a:t>ended</a:t>
                      </a:r>
                      <a:r>
                        <a:rPr sz="2300" b="1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300" b="1" dirty="0">
                          <a:latin typeface="Times New Roman"/>
                          <a:cs typeface="Times New Roman"/>
                        </a:rPr>
                        <a:t>Dec.</a:t>
                      </a:r>
                      <a:r>
                        <a:rPr sz="2300" b="1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300" b="1" dirty="0">
                          <a:latin typeface="Times New Roman"/>
                          <a:cs typeface="Times New Roman"/>
                        </a:rPr>
                        <a:t>31,</a:t>
                      </a:r>
                      <a:r>
                        <a:rPr sz="2300" b="1" spc="-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300" b="1" dirty="0">
                          <a:latin typeface="Times New Roman"/>
                          <a:cs typeface="Times New Roman"/>
                        </a:rPr>
                        <a:t>2023</a:t>
                      </a: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9529">
                <a:tc>
                  <a:txBody>
                    <a:bodyPr/>
                    <a:lstStyle/>
                    <a:p>
                      <a:pPr marL="57150">
                        <a:lnSpc>
                          <a:spcPts val="2005"/>
                        </a:lnSpc>
                      </a:pPr>
                      <a:r>
                        <a:rPr sz="2000" b="1" spc="-10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Revenues</a:t>
                      </a:r>
                      <a:r>
                        <a:rPr sz="2000" b="1" spc="-20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: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R="822325" algn="r">
                        <a:lnSpc>
                          <a:spcPts val="2005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340,000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9024">
                <a:tc>
                  <a:txBody>
                    <a:bodyPr/>
                    <a:lstStyle/>
                    <a:p>
                      <a:pPr marL="57150">
                        <a:lnSpc>
                          <a:spcPts val="2155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Less</a:t>
                      </a:r>
                      <a:r>
                        <a:rPr sz="2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spc="-5" dirty="0">
                          <a:latin typeface="Calibri"/>
                          <a:cs typeface="Calibri"/>
                        </a:rPr>
                        <a:t>(-)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2155"/>
                        </a:lnSpc>
                      </a:pPr>
                      <a:r>
                        <a:rPr sz="2000" b="1" spc="-5" dirty="0">
                          <a:latin typeface="Calibri"/>
                          <a:cs typeface="Calibri"/>
                        </a:rPr>
                        <a:t>(-)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8328">
                <a:tc>
                  <a:txBody>
                    <a:bodyPr/>
                    <a:lstStyle/>
                    <a:p>
                      <a:pPr marL="57150">
                        <a:lnSpc>
                          <a:spcPts val="2155"/>
                        </a:lnSpc>
                      </a:pPr>
                      <a:r>
                        <a:rPr sz="2000" b="1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Expenses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855980" algn="r">
                        <a:lnSpc>
                          <a:spcPts val="2155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250000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8960">
                <a:tc>
                  <a:txBody>
                    <a:bodyPr/>
                    <a:lstStyle/>
                    <a:p>
                      <a:pPr marL="57150">
                        <a:lnSpc>
                          <a:spcPts val="2005"/>
                        </a:lnSpc>
                      </a:pPr>
                      <a:r>
                        <a:rPr sz="2000" b="1" spc="-5" dirty="0">
                          <a:latin typeface="Calibri"/>
                          <a:cs typeface="Calibri"/>
                        </a:rPr>
                        <a:t>Net</a:t>
                      </a:r>
                      <a:r>
                        <a:rPr sz="2000" b="1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spc="-5" dirty="0">
                          <a:latin typeface="Calibri"/>
                          <a:cs typeface="Calibri"/>
                        </a:rPr>
                        <a:t>income</a:t>
                      </a:r>
                      <a:r>
                        <a:rPr sz="2000" b="1" spc="4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spc="-5" dirty="0">
                          <a:latin typeface="Calibri"/>
                          <a:cs typeface="Calibri"/>
                        </a:rPr>
                        <a:t>(Profit)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marR="862965" algn="r">
                        <a:lnSpc>
                          <a:spcPts val="2005"/>
                        </a:lnSpc>
                      </a:pPr>
                      <a:r>
                        <a:rPr sz="2000" b="1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90,000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E6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6741794" y="1800669"/>
          <a:ext cx="4534535" cy="276027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8359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98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82041">
                <a:tc gridSpan="2">
                  <a:txBody>
                    <a:bodyPr/>
                    <a:lstStyle/>
                    <a:p>
                      <a:pPr algn="ctr">
                        <a:lnSpc>
                          <a:spcPts val="2115"/>
                        </a:lnSpc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Owner’s</a:t>
                      </a:r>
                      <a:r>
                        <a:rPr sz="1800" b="1" spc="-4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equity</a:t>
                      </a:r>
                      <a:r>
                        <a:rPr sz="18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statement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1800" b="1" spc="-5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year</a:t>
                      </a:r>
                      <a:r>
                        <a:rPr sz="1800" b="1" spc="-6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ended 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Dec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31.2023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9932">
                <a:tc>
                  <a:txBody>
                    <a:bodyPr/>
                    <a:lstStyle/>
                    <a:p>
                      <a:pPr marL="69215">
                        <a:lnSpc>
                          <a:spcPts val="2105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Beginning</a:t>
                      </a:r>
                      <a:r>
                        <a:rPr sz="18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spc="-5" dirty="0">
                          <a:latin typeface="Times New Roman"/>
                          <a:cs typeface="Times New Roman"/>
                        </a:rPr>
                        <a:t>Owner’s</a:t>
                      </a:r>
                      <a:r>
                        <a:rPr sz="18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Capital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ts val="2105"/>
                        </a:lnSpc>
                      </a:pPr>
                      <a:r>
                        <a:rPr sz="1800" b="1" dirty="0">
                          <a:latin typeface="Times New Roman"/>
                          <a:cs typeface="Times New Roman"/>
                        </a:rPr>
                        <a:t>140,000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1077"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sz="1800" b="1" spc="-5" dirty="0">
                          <a:latin typeface="Times New Roman"/>
                          <a:cs typeface="Times New Roman"/>
                        </a:rPr>
                        <a:t>Add</a:t>
                      </a:r>
                      <a:r>
                        <a:rPr sz="1800" b="1" spc="-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dirty="0">
                          <a:latin typeface="Times New Roman"/>
                          <a:cs typeface="Times New Roman"/>
                        </a:rPr>
                        <a:t>(+)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1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+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1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1572"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Additional</a:t>
                      </a:r>
                      <a:r>
                        <a:rPr sz="18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spc="-5" dirty="0">
                          <a:latin typeface="Times New Roman"/>
                          <a:cs typeface="Times New Roman"/>
                        </a:rPr>
                        <a:t>Investment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1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sz="1800" b="1" spc="-15" dirty="0">
                          <a:latin typeface="Times New Roman"/>
                          <a:cs typeface="Times New Roman"/>
                        </a:rPr>
                        <a:t>Zero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1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1307"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Net</a:t>
                      </a:r>
                      <a:r>
                        <a:rPr sz="18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spc="-5" dirty="0">
                          <a:latin typeface="Times New Roman"/>
                          <a:cs typeface="Times New Roman"/>
                        </a:rPr>
                        <a:t>income (</a:t>
                      </a:r>
                      <a:r>
                        <a:rPr sz="1800" b="1" spc="-5" dirty="0">
                          <a:latin typeface="Times New Roman"/>
                          <a:cs typeface="Times New Roman"/>
                        </a:rPr>
                        <a:t>Profit</a:t>
                      </a:r>
                      <a:r>
                        <a:rPr sz="1800" spc="-5" dirty="0">
                          <a:latin typeface="Times New Roman"/>
                          <a:cs typeface="Times New Roman"/>
                        </a:rPr>
                        <a:t>)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1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sz="18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90,000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1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1149"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sz="1800" b="1" spc="-5" dirty="0">
                          <a:latin typeface="Times New Roman"/>
                          <a:cs typeface="Times New Roman"/>
                        </a:rPr>
                        <a:t>Less</a:t>
                      </a:r>
                      <a:r>
                        <a:rPr sz="1800" b="1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dirty="0">
                          <a:latin typeface="Times New Roman"/>
                          <a:cs typeface="Times New Roman"/>
                        </a:rPr>
                        <a:t>(-)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1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1986"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Drawings </a:t>
                      </a:r>
                      <a:r>
                        <a:rPr sz="1800" spc="-10" dirty="0">
                          <a:latin typeface="Times New Roman"/>
                          <a:cs typeface="Times New Roman"/>
                        </a:rPr>
                        <a:t>(Withdrawals)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1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800" b="1" dirty="0">
                          <a:latin typeface="Times New Roman"/>
                          <a:cs typeface="Times New Roman"/>
                        </a:rPr>
                        <a:t>20,000)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1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1213">
                <a:tc>
                  <a:txBody>
                    <a:bodyPr/>
                    <a:lstStyle/>
                    <a:p>
                      <a:pPr marL="69215">
                        <a:lnSpc>
                          <a:spcPts val="2110"/>
                        </a:lnSpc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Ending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Owner’s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Capital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ts val="2110"/>
                        </a:lnSpc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210,000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7993380" y="4814315"/>
            <a:ext cx="2741930" cy="1187450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20955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650"/>
              </a:spcBef>
            </a:pPr>
            <a:r>
              <a:rPr sz="2000" b="1" dirty="0">
                <a:latin typeface="Times New Roman"/>
                <a:cs typeface="Times New Roman"/>
              </a:rPr>
              <a:t>The </a:t>
            </a:r>
            <a:r>
              <a:rPr sz="2000" b="1" spc="-1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cor</a:t>
            </a:r>
            <a:r>
              <a:rPr sz="2000" b="1" spc="-40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ect</a:t>
            </a:r>
            <a:r>
              <a:rPr sz="2000" b="1" spc="-13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Ans</a:t>
            </a:r>
            <a:r>
              <a:rPr sz="2000" b="1" spc="-10" dirty="0">
                <a:latin typeface="Times New Roman"/>
                <a:cs typeface="Times New Roman"/>
              </a:rPr>
              <a:t>w</a:t>
            </a:r>
            <a:r>
              <a:rPr sz="2000" b="1" dirty="0">
                <a:latin typeface="Times New Roman"/>
                <a:cs typeface="Times New Roman"/>
              </a:rPr>
              <a:t>er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is</a:t>
            </a:r>
            <a:endParaRPr sz="2000">
              <a:latin typeface="Times New Roman"/>
              <a:cs typeface="Times New Roman"/>
            </a:endParaRPr>
          </a:p>
          <a:p>
            <a:pPr marL="1905" algn="ctr">
              <a:lnSpc>
                <a:spcPct val="100000"/>
              </a:lnSpc>
              <a:spcBef>
                <a:spcPts val="415"/>
              </a:spcBef>
            </a:pPr>
            <a:r>
              <a:rPr sz="3600" b="1" dirty="0">
                <a:solidFill>
                  <a:srgbClr val="FF0000"/>
                </a:solidFill>
                <a:latin typeface="Times New Roman"/>
                <a:cs typeface="Times New Roman"/>
              </a:rPr>
              <a:t>c</a:t>
            </a:r>
            <a:endParaRPr sz="36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491232" y="678002"/>
            <a:ext cx="6275705" cy="4533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spc="-5" dirty="0">
                <a:solidFill>
                  <a:srgbClr val="C00000"/>
                </a:solidFill>
                <a:latin typeface="Arial"/>
                <a:cs typeface="Arial"/>
              </a:rPr>
              <a:t>3.The</a:t>
            </a:r>
            <a:r>
              <a:rPr sz="1400" b="1" spc="-3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following</a:t>
            </a:r>
            <a:r>
              <a:rPr sz="1400" b="1" spc="-5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items</a:t>
            </a:r>
            <a:r>
              <a:rPr sz="1400" b="1" spc="-2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are</a:t>
            </a:r>
            <a:r>
              <a:rPr sz="1400" b="1" spc="-2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taken</a:t>
            </a:r>
            <a:r>
              <a:rPr sz="1400" b="1" spc="-3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from</a:t>
            </a:r>
            <a:r>
              <a:rPr sz="1400" b="1" spc="-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sz="1400" b="1" spc="-2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financial</a:t>
            </a:r>
            <a:r>
              <a:rPr sz="1400" b="1" spc="-5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statements</a:t>
            </a:r>
            <a:r>
              <a:rPr sz="1400" b="1" spc="-4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C00000"/>
                </a:solidFill>
                <a:latin typeface="Arial"/>
                <a:cs typeface="Arial"/>
              </a:rPr>
              <a:t>of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sz="1400" b="1" spc="-2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Postal</a:t>
            </a:r>
            <a:endParaRPr sz="140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</a:pPr>
            <a:r>
              <a:rPr sz="1400" b="1" spc="-5" dirty="0">
                <a:solidFill>
                  <a:srgbClr val="C00000"/>
                </a:solidFill>
                <a:latin typeface="Arial"/>
                <a:cs typeface="Arial"/>
              </a:rPr>
              <a:t>Service</a:t>
            </a:r>
            <a:r>
              <a:rPr sz="1400" b="1" spc="-2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C00000"/>
                </a:solidFill>
                <a:latin typeface="Arial"/>
                <a:cs typeface="Arial"/>
              </a:rPr>
              <a:t>for</a:t>
            </a:r>
            <a:r>
              <a:rPr sz="1400" b="1" spc="-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C00000"/>
                </a:solidFill>
                <a:latin typeface="Arial"/>
                <a:cs typeface="Arial"/>
              </a:rPr>
              <a:t>the </a:t>
            </a:r>
            <a:r>
              <a:rPr sz="1400" b="1" spc="-15" dirty="0">
                <a:solidFill>
                  <a:srgbClr val="C00000"/>
                </a:solidFill>
                <a:latin typeface="Arial"/>
                <a:cs typeface="Arial"/>
              </a:rPr>
              <a:t>year</a:t>
            </a:r>
            <a:r>
              <a:rPr sz="1400" b="1" spc="3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C00000"/>
                </a:solidFill>
                <a:latin typeface="Arial"/>
                <a:cs typeface="Arial"/>
              </a:rPr>
              <a:t>ending</a:t>
            </a:r>
            <a:r>
              <a:rPr sz="1400" b="1" spc="-3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C00000"/>
                </a:solidFill>
                <a:latin typeface="Arial"/>
                <a:cs typeface="Arial"/>
              </a:rPr>
              <a:t>December</a:t>
            </a:r>
            <a:r>
              <a:rPr sz="1400" b="1" spc="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C00000"/>
                </a:solidFill>
                <a:latin typeface="Arial"/>
                <a:cs typeface="Arial"/>
              </a:rPr>
              <a:t>31,</a:t>
            </a:r>
            <a:r>
              <a:rPr sz="1400" b="1" spc="-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2014:</a:t>
            </a:r>
            <a:endParaRPr sz="1400">
              <a:latin typeface="Arial"/>
              <a:cs typeface="Arial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2872994" y="1211071"/>
          <a:ext cx="4693283" cy="361359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5071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861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06281">
                <a:tc>
                  <a:txBody>
                    <a:bodyPr/>
                    <a:lstStyle/>
                    <a:p>
                      <a:pPr marL="33020">
                        <a:lnSpc>
                          <a:spcPts val="1525"/>
                        </a:lnSpc>
                      </a:pPr>
                      <a:r>
                        <a:rPr sz="1400" spc="-5" dirty="0">
                          <a:latin typeface="Arial MT"/>
                          <a:cs typeface="Arial MT"/>
                        </a:rPr>
                        <a:t>Accounts</a:t>
                      </a:r>
                      <a:r>
                        <a:rPr sz="14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payable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525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$</a:t>
                      </a:r>
                      <a:r>
                        <a:rPr sz="1400" spc="3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dirty="0">
                          <a:latin typeface="Arial MT"/>
                          <a:cs typeface="Arial MT"/>
                        </a:rPr>
                        <a:t>18,000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3360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sz="1400" spc="-5" dirty="0">
                          <a:latin typeface="Arial MT"/>
                          <a:cs typeface="Arial MT"/>
                        </a:rPr>
                        <a:t>Accounts</a:t>
                      </a:r>
                      <a:r>
                        <a:rPr sz="1400" spc="-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receivable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580"/>
                        </a:lnSpc>
                      </a:pPr>
                      <a:r>
                        <a:rPr sz="1400" spc="-20" dirty="0">
                          <a:latin typeface="Arial MT"/>
                          <a:cs typeface="Arial MT"/>
                        </a:rPr>
                        <a:t>11,000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3359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sz="1400" spc="-5" dirty="0">
                          <a:latin typeface="Arial MT"/>
                          <a:cs typeface="Arial MT"/>
                        </a:rPr>
                        <a:t>Accumulated</a:t>
                      </a:r>
                      <a:r>
                        <a:rPr sz="14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depreciation</a:t>
                      </a:r>
                      <a:r>
                        <a:rPr sz="14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dirty="0">
                          <a:latin typeface="Arial MT"/>
                          <a:cs typeface="Arial MT"/>
                        </a:rPr>
                        <a:t>–</a:t>
                      </a:r>
                      <a:r>
                        <a:rPr sz="14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equipment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28,000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3222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sz="1400" spc="-5" dirty="0">
                          <a:latin typeface="Arial MT"/>
                          <a:cs typeface="Arial MT"/>
                        </a:rPr>
                        <a:t>Advertising</a:t>
                      </a:r>
                      <a:r>
                        <a:rPr sz="1400" spc="-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expense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21,000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3720">
                <a:tc>
                  <a:txBody>
                    <a:bodyPr/>
                    <a:lstStyle/>
                    <a:p>
                      <a:pPr marL="31750">
                        <a:lnSpc>
                          <a:spcPts val="1585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Cash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765" algn="r">
                        <a:lnSpc>
                          <a:spcPts val="1585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15,000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3518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Owner’s</a:t>
                      </a:r>
                      <a:r>
                        <a:rPr sz="14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capital</a:t>
                      </a:r>
                      <a:r>
                        <a:rPr sz="14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(1/1/14)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102,000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3360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Owner’s</a:t>
                      </a:r>
                      <a:r>
                        <a:rPr sz="1400" spc="-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drawings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14,000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13359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sz="1400" spc="-5" dirty="0">
                          <a:latin typeface="Arial MT"/>
                          <a:cs typeface="Arial MT"/>
                        </a:rPr>
                        <a:t>Depreciation</a:t>
                      </a:r>
                      <a:r>
                        <a:rPr sz="1400" spc="-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expense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12,000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13360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sz="1400" spc="-5" dirty="0">
                          <a:latin typeface="Arial MT"/>
                          <a:cs typeface="Arial MT"/>
                        </a:rPr>
                        <a:t>Insurance</a:t>
                      </a:r>
                      <a:r>
                        <a:rPr sz="1400" spc="-4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expense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3,000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3359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sz="1400" spc="-5" dirty="0">
                          <a:latin typeface="Arial MT"/>
                          <a:cs typeface="Arial MT"/>
                        </a:rPr>
                        <a:t>Note</a:t>
                      </a:r>
                      <a:r>
                        <a:rPr sz="14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payable,</a:t>
                      </a:r>
                      <a:r>
                        <a:rPr sz="14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due</a:t>
                      </a:r>
                      <a:r>
                        <a:rPr sz="14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10" dirty="0">
                          <a:latin typeface="Arial MT"/>
                          <a:cs typeface="Arial MT"/>
                        </a:rPr>
                        <a:t>6/30/15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70,000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13222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sz="1400" spc="-5" dirty="0">
                          <a:latin typeface="Arial MT"/>
                          <a:cs typeface="Arial MT"/>
                        </a:rPr>
                        <a:t>Prepaid</a:t>
                      </a:r>
                      <a:r>
                        <a:rPr sz="14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insurance</a:t>
                      </a:r>
                      <a:r>
                        <a:rPr sz="14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(12-month</a:t>
                      </a:r>
                      <a:r>
                        <a:rPr sz="14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policy)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6,000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13657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Rent</a:t>
                      </a:r>
                      <a:r>
                        <a:rPr sz="1400" spc="-4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expense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765" algn="r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17,000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13454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sz="1400" spc="-5" dirty="0">
                          <a:latin typeface="Arial MT"/>
                          <a:cs typeface="Arial MT"/>
                        </a:rPr>
                        <a:t>Salaries</a:t>
                      </a:r>
                      <a:r>
                        <a:rPr sz="14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14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wages expense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32,000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13360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sz="1400" spc="-5" dirty="0">
                          <a:latin typeface="Arial MT"/>
                          <a:cs typeface="Arial MT"/>
                        </a:rPr>
                        <a:t>Service</a:t>
                      </a:r>
                      <a:r>
                        <a:rPr sz="14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revenue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133,000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13360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sz="1400" spc="-5" dirty="0">
                          <a:latin typeface="Arial MT"/>
                          <a:cs typeface="Arial MT"/>
                        </a:rPr>
                        <a:t>Supplies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4,000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13359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sz="1400" spc="-5" dirty="0">
                          <a:latin typeface="Arial MT"/>
                          <a:cs typeface="Arial MT"/>
                        </a:rPr>
                        <a:t>Supplies</a:t>
                      </a:r>
                      <a:r>
                        <a:rPr sz="14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expense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6,000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06281">
                <a:tc>
                  <a:txBody>
                    <a:bodyPr/>
                    <a:lstStyle/>
                    <a:p>
                      <a:pPr marL="31750">
                        <a:lnSpc>
                          <a:spcPts val="1525"/>
                        </a:lnSpc>
                      </a:pPr>
                      <a:r>
                        <a:rPr sz="1400" spc="-5" dirty="0">
                          <a:latin typeface="Arial MT"/>
                          <a:cs typeface="Arial MT"/>
                        </a:rPr>
                        <a:t>Equipment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525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210,000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2948432" y="5022291"/>
            <a:ext cx="4422775" cy="1093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spc="-5" dirty="0">
                <a:solidFill>
                  <a:srgbClr val="C00000"/>
                </a:solidFill>
                <a:latin typeface="Arial"/>
                <a:cs typeface="Arial"/>
              </a:rPr>
              <a:t>What</a:t>
            </a:r>
            <a:r>
              <a:rPr sz="1400" b="1" spc="-1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are</a:t>
            </a:r>
            <a:r>
              <a:rPr sz="1400" b="1" spc="-2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total</a:t>
            </a:r>
            <a:r>
              <a:rPr sz="1400" b="1" spc="-3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current</a:t>
            </a:r>
            <a:r>
              <a:rPr sz="1400" b="1" spc="-3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assets</a:t>
            </a:r>
            <a:r>
              <a:rPr sz="1400" b="1" spc="-4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at</a:t>
            </a:r>
            <a:r>
              <a:rPr sz="1400" b="1" spc="-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December</a:t>
            </a:r>
            <a:r>
              <a:rPr sz="1400" b="1" spc="-2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C00000"/>
                </a:solidFill>
                <a:latin typeface="Arial"/>
                <a:cs typeface="Arial"/>
              </a:rPr>
              <a:t>31,</a:t>
            </a:r>
            <a:r>
              <a:rPr sz="1400" b="1" spc="-1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C00000"/>
                </a:solidFill>
                <a:latin typeface="Arial"/>
                <a:cs typeface="Arial"/>
              </a:rPr>
              <a:t>2014?</a:t>
            </a:r>
            <a:endParaRPr sz="1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400" spc="-5" dirty="0">
                <a:latin typeface="Arial MT"/>
                <a:cs typeface="Arial MT"/>
              </a:rPr>
              <a:t>a.</a:t>
            </a:r>
            <a:r>
              <a:rPr sz="1400" spc="17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$26,000</a:t>
            </a:r>
            <a:endParaRPr sz="1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400" spc="-5" dirty="0">
                <a:latin typeface="Arial MT"/>
                <a:cs typeface="Arial MT"/>
              </a:rPr>
              <a:t>b.</a:t>
            </a:r>
            <a:r>
              <a:rPr sz="1400" spc="17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$36,000</a:t>
            </a:r>
            <a:endParaRPr sz="1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latin typeface="Arial MT"/>
                <a:cs typeface="Arial MT"/>
              </a:rPr>
              <a:t>c.</a:t>
            </a:r>
            <a:r>
              <a:rPr sz="1400" spc="24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$32,000</a:t>
            </a:r>
            <a:endParaRPr sz="1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400" spc="-5" dirty="0">
                <a:latin typeface="Arial MT"/>
                <a:cs typeface="Arial MT"/>
              </a:rPr>
              <a:t>d.</a:t>
            </a:r>
            <a:r>
              <a:rPr sz="1400" spc="17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$42,000</a:t>
            </a:r>
            <a:endParaRPr sz="1400">
              <a:latin typeface="Arial MT"/>
              <a:cs typeface="Arial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407907" y="3761232"/>
            <a:ext cx="2743200" cy="1056640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20891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645"/>
              </a:spcBef>
            </a:pPr>
            <a:r>
              <a:rPr sz="2000" b="1" dirty="0">
                <a:latin typeface="Times New Roman"/>
                <a:cs typeface="Times New Roman"/>
              </a:rPr>
              <a:t>The </a:t>
            </a:r>
            <a:r>
              <a:rPr sz="2000" b="1" spc="-1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cor</a:t>
            </a:r>
            <a:r>
              <a:rPr sz="2000" b="1" spc="-40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ect</a:t>
            </a:r>
            <a:r>
              <a:rPr sz="2000" b="1" spc="-13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Ans</a:t>
            </a:r>
            <a:r>
              <a:rPr sz="2000" b="1" spc="-10" dirty="0">
                <a:latin typeface="Times New Roman"/>
                <a:cs typeface="Times New Roman"/>
              </a:rPr>
              <a:t>w</a:t>
            </a:r>
            <a:r>
              <a:rPr sz="2000" b="1" dirty="0">
                <a:latin typeface="Times New Roman"/>
                <a:cs typeface="Times New Roman"/>
              </a:rPr>
              <a:t>er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is</a:t>
            </a:r>
            <a:endParaRPr sz="2000">
              <a:latin typeface="Times New Roman"/>
              <a:cs typeface="Times New Roman"/>
            </a:endParaRPr>
          </a:p>
          <a:p>
            <a:pPr marL="2540" algn="ctr">
              <a:lnSpc>
                <a:spcPct val="100000"/>
              </a:lnSpc>
              <a:spcBef>
                <a:spcPts val="390"/>
              </a:spcBef>
            </a:pPr>
            <a:r>
              <a:rPr sz="28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B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383523" y="1316736"/>
            <a:ext cx="2741930" cy="2342515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162560" rIns="0" bIns="0" rtlCol="0">
            <a:spAutoFit/>
          </a:bodyPr>
          <a:lstStyle/>
          <a:p>
            <a:pPr marL="194310" marR="184150" indent="-3175" algn="ctr">
              <a:lnSpc>
                <a:spcPct val="114999"/>
              </a:lnSpc>
              <a:spcBef>
                <a:spcPts val="1280"/>
              </a:spcBef>
            </a:pPr>
            <a:r>
              <a:rPr sz="2000" b="1" spc="-35" dirty="0">
                <a:latin typeface="Times New Roman"/>
                <a:cs typeface="Times New Roman"/>
              </a:rPr>
              <a:t>Total </a:t>
            </a:r>
            <a:r>
              <a:rPr sz="2000" b="1" spc="-5" dirty="0">
                <a:latin typeface="Times New Roman"/>
                <a:cs typeface="Times New Roman"/>
              </a:rPr>
              <a:t>current </a:t>
            </a:r>
            <a:r>
              <a:rPr sz="2000" b="1" dirty="0">
                <a:latin typeface="Times New Roman"/>
                <a:cs typeface="Times New Roman"/>
              </a:rPr>
              <a:t>assets = </a:t>
            </a:r>
            <a:r>
              <a:rPr sz="2000" b="1" spc="-484" dirty="0"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Accounts </a:t>
            </a:r>
            <a:r>
              <a:rPr sz="20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receivable 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000" b="1" spc="-15" dirty="0">
                <a:solidFill>
                  <a:srgbClr val="FF0000"/>
                </a:solidFill>
                <a:latin typeface="Times New Roman"/>
                <a:cs typeface="Times New Roman"/>
              </a:rPr>
              <a:t>11,000+</a:t>
            </a:r>
            <a:r>
              <a:rPr sz="2000" b="1" spc="-5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Cash</a:t>
            </a:r>
            <a:r>
              <a:rPr sz="2000" b="1" spc="-3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15,000+</a:t>
            </a:r>
            <a:endParaRPr sz="2000">
              <a:latin typeface="Times New Roman"/>
              <a:cs typeface="Times New Roman"/>
            </a:endParaRPr>
          </a:p>
          <a:p>
            <a:pPr marL="267335" marR="257810" algn="ctr">
              <a:lnSpc>
                <a:spcPct val="114999"/>
              </a:lnSpc>
            </a:pPr>
            <a:r>
              <a:rPr sz="20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Prepaid 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insurance </a:t>
            </a:r>
            <a:r>
              <a:rPr sz="2000" b="1" spc="5" dirty="0">
                <a:solidFill>
                  <a:srgbClr val="FF0000"/>
                </a:solidFill>
                <a:latin typeface="Times New Roman"/>
                <a:cs typeface="Times New Roman"/>
              </a:rPr>
              <a:t> 6000+</a:t>
            </a:r>
            <a:r>
              <a:rPr sz="2000" b="1" spc="-7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Supplies</a:t>
            </a:r>
            <a:r>
              <a:rPr sz="2000" b="1" spc="-6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000" b="1" spc="5" dirty="0">
                <a:solidFill>
                  <a:srgbClr val="FF0000"/>
                </a:solidFill>
                <a:latin typeface="Times New Roman"/>
                <a:cs typeface="Times New Roman"/>
              </a:rPr>
              <a:t>4000</a:t>
            </a:r>
            <a:endParaRPr sz="2000">
              <a:latin typeface="Times New Roman"/>
              <a:cs typeface="Times New Roman"/>
            </a:endParaRPr>
          </a:p>
          <a:p>
            <a:pPr marL="3175" algn="ctr">
              <a:lnSpc>
                <a:spcPct val="100000"/>
              </a:lnSpc>
              <a:spcBef>
                <a:spcPts val="360"/>
              </a:spcBef>
            </a:pP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=</a:t>
            </a:r>
            <a:r>
              <a:rPr sz="2000" b="1" spc="-5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000" b="1" spc="5" dirty="0">
                <a:latin typeface="Times New Roman"/>
                <a:cs typeface="Times New Roman"/>
              </a:rPr>
              <a:t>$36000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878583" y="941984"/>
            <a:ext cx="4858385" cy="1071880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</a:pPr>
            <a:r>
              <a:rPr sz="1450" b="1" spc="-70" dirty="0">
                <a:solidFill>
                  <a:srgbClr val="FF0000"/>
                </a:solidFill>
                <a:latin typeface="Arial"/>
                <a:cs typeface="Arial"/>
              </a:rPr>
              <a:t>4.The</a:t>
            </a:r>
            <a:r>
              <a:rPr sz="1450" b="1" spc="-5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450" b="1" spc="-70" dirty="0">
                <a:solidFill>
                  <a:srgbClr val="FF0000"/>
                </a:solidFill>
                <a:latin typeface="Arial"/>
                <a:cs typeface="Arial"/>
              </a:rPr>
              <a:t>following</a:t>
            </a:r>
            <a:r>
              <a:rPr sz="1450" b="1" spc="-5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450" b="1" spc="-70" dirty="0">
                <a:solidFill>
                  <a:srgbClr val="FF0000"/>
                </a:solidFill>
                <a:latin typeface="Arial"/>
                <a:cs typeface="Arial"/>
              </a:rPr>
              <a:t>information</a:t>
            </a:r>
            <a:r>
              <a:rPr sz="1450" b="1" spc="-4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450" b="1" spc="-55" dirty="0">
                <a:solidFill>
                  <a:srgbClr val="FF0000"/>
                </a:solidFill>
                <a:latin typeface="Arial"/>
                <a:cs typeface="Arial"/>
              </a:rPr>
              <a:t>is</a:t>
            </a:r>
            <a:r>
              <a:rPr sz="1450" b="1" spc="-4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450" b="1" spc="-60" dirty="0">
                <a:solidFill>
                  <a:srgbClr val="FF0000"/>
                </a:solidFill>
                <a:latin typeface="Arial"/>
                <a:cs typeface="Arial"/>
              </a:rPr>
              <a:t>for</a:t>
            </a:r>
            <a:r>
              <a:rPr sz="1450" b="1" spc="-4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450" b="1" spc="-70" dirty="0">
                <a:solidFill>
                  <a:srgbClr val="FF0000"/>
                </a:solidFill>
                <a:latin typeface="Arial"/>
                <a:cs typeface="Arial"/>
              </a:rPr>
              <a:t>Bright</a:t>
            </a:r>
            <a:r>
              <a:rPr sz="1450" b="1" spc="-4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450" b="1" spc="-85" dirty="0">
                <a:solidFill>
                  <a:srgbClr val="FF0000"/>
                </a:solidFill>
                <a:latin typeface="Arial"/>
                <a:cs typeface="Arial"/>
              </a:rPr>
              <a:t>Eyes</a:t>
            </a:r>
            <a:r>
              <a:rPr sz="1450" b="1" spc="-4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450" b="1" spc="-80" dirty="0">
                <a:solidFill>
                  <a:srgbClr val="FF0000"/>
                </a:solidFill>
                <a:latin typeface="Arial"/>
                <a:cs typeface="Arial"/>
              </a:rPr>
              <a:t>Auto</a:t>
            </a:r>
            <a:r>
              <a:rPr sz="1450" b="1" spc="-3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450" b="1" spc="-70" dirty="0">
                <a:solidFill>
                  <a:srgbClr val="FF0000"/>
                </a:solidFill>
                <a:latin typeface="Arial"/>
                <a:cs typeface="Arial"/>
              </a:rPr>
              <a:t>Supplies</a:t>
            </a:r>
            <a:r>
              <a:rPr sz="1450" b="1" spc="-70" dirty="0">
                <a:latin typeface="Arial"/>
                <a:cs typeface="Arial"/>
              </a:rPr>
              <a:t>:</a:t>
            </a:r>
            <a:endParaRPr sz="1450">
              <a:latin typeface="Arial"/>
              <a:cs typeface="Arial"/>
            </a:endParaRPr>
          </a:p>
          <a:p>
            <a:pPr marL="2653030" marR="267335" algn="ctr">
              <a:lnSpc>
                <a:spcPts val="1670"/>
              </a:lnSpc>
              <a:spcBef>
                <a:spcPts val="825"/>
              </a:spcBef>
            </a:pPr>
            <a:r>
              <a:rPr sz="1450" spc="-100" dirty="0">
                <a:latin typeface="Arial MT"/>
                <a:cs typeface="Arial MT"/>
              </a:rPr>
              <a:t>B</a:t>
            </a:r>
            <a:r>
              <a:rPr sz="1450" spc="-45" dirty="0">
                <a:latin typeface="Arial MT"/>
                <a:cs typeface="Arial MT"/>
              </a:rPr>
              <a:t>r</a:t>
            </a:r>
            <a:r>
              <a:rPr sz="1450" spc="-40" dirty="0">
                <a:latin typeface="Arial MT"/>
                <a:cs typeface="Arial MT"/>
              </a:rPr>
              <a:t>i</a:t>
            </a:r>
            <a:r>
              <a:rPr sz="1450" spc="-75" dirty="0">
                <a:latin typeface="Arial MT"/>
                <a:cs typeface="Arial MT"/>
              </a:rPr>
              <a:t>g</a:t>
            </a:r>
            <a:r>
              <a:rPr sz="1450" spc="-80" dirty="0">
                <a:latin typeface="Arial MT"/>
                <a:cs typeface="Arial MT"/>
              </a:rPr>
              <a:t>h</a:t>
            </a:r>
            <a:r>
              <a:rPr sz="1450" spc="-40" dirty="0">
                <a:latin typeface="Arial MT"/>
                <a:cs typeface="Arial MT"/>
              </a:rPr>
              <a:t>t</a:t>
            </a:r>
            <a:r>
              <a:rPr sz="1450" spc="-30" dirty="0">
                <a:latin typeface="Arial MT"/>
                <a:cs typeface="Arial MT"/>
              </a:rPr>
              <a:t> </a:t>
            </a:r>
            <a:r>
              <a:rPr sz="1450" spc="-100" dirty="0">
                <a:latin typeface="Arial MT"/>
                <a:cs typeface="Arial MT"/>
              </a:rPr>
              <a:t>E</a:t>
            </a:r>
            <a:r>
              <a:rPr sz="1450" spc="-70" dirty="0">
                <a:latin typeface="Arial MT"/>
                <a:cs typeface="Arial MT"/>
              </a:rPr>
              <a:t>yes</a:t>
            </a:r>
            <a:r>
              <a:rPr sz="1450" spc="-50" dirty="0">
                <a:latin typeface="Arial MT"/>
                <a:cs typeface="Arial MT"/>
              </a:rPr>
              <a:t> </a:t>
            </a:r>
            <a:r>
              <a:rPr sz="1450" spc="-100" dirty="0">
                <a:latin typeface="Arial MT"/>
                <a:cs typeface="Arial MT"/>
              </a:rPr>
              <a:t>A</a:t>
            </a:r>
            <a:r>
              <a:rPr sz="1450" spc="-65" dirty="0">
                <a:latin typeface="Arial MT"/>
                <a:cs typeface="Arial MT"/>
              </a:rPr>
              <a:t>uto</a:t>
            </a:r>
            <a:r>
              <a:rPr sz="1450" spc="-45" dirty="0">
                <a:latin typeface="Arial MT"/>
                <a:cs typeface="Arial MT"/>
              </a:rPr>
              <a:t> </a:t>
            </a:r>
            <a:r>
              <a:rPr sz="1450" spc="-100" dirty="0">
                <a:latin typeface="Arial MT"/>
                <a:cs typeface="Arial MT"/>
              </a:rPr>
              <a:t>S</a:t>
            </a:r>
            <a:r>
              <a:rPr sz="1450" spc="-75" dirty="0">
                <a:latin typeface="Arial MT"/>
                <a:cs typeface="Arial MT"/>
              </a:rPr>
              <a:t>u</a:t>
            </a:r>
            <a:r>
              <a:rPr sz="1450" spc="-80" dirty="0">
                <a:latin typeface="Arial MT"/>
                <a:cs typeface="Arial MT"/>
              </a:rPr>
              <a:t>p</a:t>
            </a:r>
            <a:r>
              <a:rPr sz="1450" spc="-75" dirty="0">
                <a:latin typeface="Arial MT"/>
                <a:cs typeface="Arial MT"/>
              </a:rPr>
              <a:t>p</a:t>
            </a:r>
            <a:r>
              <a:rPr sz="1450" spc="-40" dirty="0">
                <a:latin typeface="Arial MT"/>
                <a:cs typeface="Arial MT"/>
              </a:rPr>
              <a:t>li</a:t>
            </a:r>
            <a:r>
              <a:rPr sz="1450" spc="-55" dirty="0">
                <a:latin typeface="Arial MT"/>
                <a:cs typeface="Arial MT"/>
              </a:rPr>
              <a:t>es  </a:t>
            </a:r>
            <a:r>
              <a:rPr sz="1450" spc="-100" dirty="0">
                <a:latin typeface="Arial MT"/>
                <a:cs typeface="Arial MT"/>
              </a:rPr>
              <a:t>B</a:t>
            </a:r>
            <a:r>
              <a:rPr sz="1450" spc="-75" dirty="0">
                <a:latin typeface="Arial MT"/>
                <a:cs typeface="Arial MT"/>
              </a:rPr>
              <a:t>a</a:t>
            </a:r>
            <a:r>
              <a:rPr sz="1450" spc="-40" dirty="0">
                <a:latin typeface="Arial MT"/>
                <a:cs typeface="Arial MT"/>
              </a:rPr>
              <a:t>l</a:t>
            </a:r>
            <a:r>
              <a:rPr sz="1450" spc="-75" dirty="0">
                <a:latin typeface="Arial MT"/>
                <a:cs typeface="Arial MT"/>
              </a:rPr>
              <a:t>a</a:t>
            </a:r>
            <a:r>
              <a:rPr sz="1450" spc="-80" dirty="0">
                <a:latin typeface="Arial MT"/>
                <a:cs typeface="Arial MT"/>
              </a:rPr>
              <a:t>n</a:t>
            </a:r>
            <a:r>
              <a:rPr sz="1450" spc="-70" dirty="0">
                <a:latin typeface="Arial MT"/>
                <a:cs typeface="Arial MT"/>
              </a:rPr>
              <a:t>ce</a:t>
            </a:r>
            <a:r>
              <a:rPr sz="1450" spc="-40" dirty="0">
                <a:latin typeface="Arial MT"/>
                <a:cs typeface="Arial MT"/>
              </a:rPr>
              <a:t> </a:t>
            </a:r>
            <a:r>
              <a:rPr sz="1450" spc="-85" dirty="0">
                <a:latin typeface="Arial MT"/>
                <a:cs typeface="Arial MT"/>
              </a:rPr>
              <a:t>She</a:t>
            </a:r>
            <a:r>
              <a:rPr sz="1450" spc="-55" dirty="0">
                <a:latin typeface="Arial MT"/>
                <a:cs typeface="Arial MT"/>
              </a:rPr>
              <a:t>et</a:t>
            </a:r>
            <a:endParaRPr sz="1450">
              <a:latin typeface="Arial MT"/>
              <a:cs typeface="Arial MT"/>
            </a:endParaRPr>
          </a:p>
          <a:p>
            <a:pPr marL="2378710" algn="ctr">
              <a:lnSpc>
                <a:spcPts val="1625"/>
              </a:lnSpc>
            </a:pPr>
            <a:r>
              <a:rPr sz="1450" spc="-105" dirty="0">
                <a:latin typeface="Arial MT"/>
                <a:cs typeface="Arial MT"/>
              </a:rPr>
              <a:t>D</a:t>
            </a:r>
            <a:r>
              <a:rPr sz="1450" spc="-70" dirty="0">
                <a:latin typeface="Arial MT"/>
                <a:cs typeface="Arial MT"/>
              </a:rPr>
              <a:t>ec</a:t>
            </a:r>
            <a:r>
              <a:rPr sz="1450" spc="-80" dirty="0">
                <a:latin typeface="Arial MT"/>
                <a:cs typeface="Arial MT"/>
              </a:rPr>
              <a:t>e</a:t>
            </a:r>
            <a:r>
              <a:rPr sz="1450" spc="-110" dirty="0">
                <a:latin typeface="Arial MT"/>
                <a:cs typeface="Arial MT"/>
              </a:rPr>
              <a:t>m</a:t>
            </a:r>
            <a:r>
              <a:rPr sz="1450" spc="-75" dirty="0">
                <a:latin typeface="Arial MT"/>
                <a:cs typeface="Arial MT"/>
              </a:rPr>
              <a:t>b</a:t>
            </a:r>
            <a:r>
              <a:rPr sz="1450" spc="-80" dirty="0">
                <a:latin typeface="Arial MT"/>
                <a:cs typeface="Arial MT"/>
              </a:rPr>
              <a:t>e</a:t>
            </a:r>
            <a:r>
              <a:rPr sz="1450" spc="-45" dirty="0">
                <a:latin typeface="Arial MT"/>
                <a:cs typeface="Arial MT"/>
              </a:rPr>
              <a:t>r </a:t>
            </a:r>
            <a:r>
              <a:rPr sz="1450" spc="-75" dirty="0">
                <a:latin typeface="Arial MT"/>
                <a:cs typeface="Arial MT"/>
              </a:rPr>
              <a:t>3</a:t>
            </a:r>
            <a:r>
              <a:rPr sz="1450" spc="-80" dirty="0">
                <a:latin typeface="Arial MT"/>
                <a:cs typeface="Arial MT"/>
              </a:rPr>
              <a:t>1</a:t>
            </a:r>
            <a:r>
              <a:rPr sz="1450" spc="-40" dirty="0">
                <a:latin typeface="Arial MT"/>
                <a:cs typeface="Arial MT"/>
              </a:rPr>
              <a:t>, </a:t>
            </a:r>
            <a:r>
              <a:rPr sz="1450" spc="-75" dirty="0">
                <a:latin typeface="Arial MT"/>
                <a:cs typeface="Arial MT"/>
              </a:rPr>
              <a:t>2</a:t>
            </a:r>
            <a:r>
              <a:rPr sz="1450" spc="-80" dirty="0">
                <a:latin typeface="Arial MT"/>
                <a:cs typeface="Arial MT"/>
              </a:rPr>
              <a:t>0</a:t>
            </a:r>
            <a:r>
              <a:rPr sz="1450" spc="-75" dirty="0">
                <a:latin typeface="Arial MT"/>
                <a:cs typeface="Arial MT"/>
              </a:rPr>
              <a:t>14</a:t>
            </a:r>
            <a:endParaRPr sz="1450">
              <a:latin typeface="Arial MT"/>
              <a:cs typeface="Arial MT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3645072"/>
              </p:ext>
            </p:extLst>
          </p:nvPr>
        </p:nvGraphicFramePr>
        <p:xfrm>
          <a:off x="423418" y="2045284"/>
          <a:ext cx="7962900" cy="191711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8145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956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526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70969">
                <a:tc>
                  <a:txBody>
                    <a:bodyPr/>
                    <a:lstStyle/>
                    <a:p>
                      <a:pPr marL="31750">
                        <a:lnSpc>
                          <a:spcPts val="1540"/>
                        </a:lnSpc>
                      </a:pPr>
                      <a:r>
                        <a:rPr sz="1450" spc="-80" dirty="0">
                          <a:latin typeface="Arial MT"/>
                          <a:cs typeface="Arial MT"/>
                        </a:rPr>
                        <a:t>Cash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97815" algn="r">
                        <a:lnSpc>
                          <a:spcPts val="1540"/>
                        </a:lnSpc>
                      </a:pPr>
                      <a:r>
                        <a:rPr sz="1450" spc="-75" dirty="0">
                          <a:latin typeface="Arial MT"/>
                          <a:cs typeface="Arial MT"/>
                        </a:rPr>
                        <a:t>$</a:t>
                      </a:r>
                      <a:r>
                        <a:rPr sz="1450" spc="28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50" spc="-75" dirty="0">
                          <a:latin typeface="Arial MT"/>
                          <a:cs typeface="Arial MT"/>
                        </a:rPr>
                        <a:t>40,000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05435">
                        <a:lnSpc>
                          <a:spcPts val="1540"/>
                        </a:lnSpc>
                      </a:pPr>
                      <a:r>
                        <a:rPr sz="1450" spc="-1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cco</a:t>
                      </a:r>
                      <a:r>
                        <a:rPr sz="1450" spc="-5" dirty="0">
                          <a:latin typeface="Arial MT"/>
                          <a:cs typeface="Arial MT"/>
                        </a:rPr>
                        <a:t>u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nts</a:t>
                      </a:r>
                      <a:r>
                        <a:rPr sz="145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50" spc="-10" dirty="0">
                          <a:latin typeface="Arial MT"/>
                          <a:cs typeface="Arial MT"/>
                        </a:rPr>
                        <a:t>P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ay</a:t>
                      </a:r>
                      <a:r>
                        <a:rPr sz="1450" spc="-2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b</a:t>
                      </a:r>
                      <a:r>
                        <a:rPr sz="1450" spc="-10" dirty="0">
                          <a:latin typeface="Arial MT"/>
                          <a:cs typeface="Arial MT"/>
                        </a:rPr>
                        <a:t>l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e</a:t>
                      </a:r>
                      <a:r>
                        <a:rPr lang="en-GB" sz="1450" dirty="0">
                          <a:latin typeface="Arial MT"/>
                          <a:cs typeface="Arial MT"/>
                        </a:rPr>
                        <a:t> 130000</a:t>
                      </a:r>
                      <a:endParaRPr sz="1450" dirty="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5166">
                <a:tc>
                  <a:txBody>
                    <a:bodyPr/>
                    <a:lstStyle/>
                    <a:p>
                      <a:pPr marL="31750">
                        <a:lnSpc>
                          <a:spcPts val="1565"/>
                        </a:lnSpc>
                      </a:pPr>
                      <a:r>
                        <a:rPr sz="1450" spc="-10" dirty="0">
                          <a:latin typeface="Arial MT"/>
                          <a:cs typeface="Arial MT"/>
                        </a:rPr>
                        <a:t>P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re</a:t>
                      </a:r>
                      <a:r>
                        <a:rPr sz="1450" spc="-5" dirty="0">
                          <a:latin typeface="Arial MT"/>
                          <a:cs typeface="Arial MT"/>
                        </a:rPr>
                        <a:t>p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1450" spc="-10" dirty="0">
                          <a:latin typeface="Arial MT"/>
                          <a:cs typeface="Arial MT"/>
                        </a:rPr>
                        <a:t>i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d</a:t>
                      </a:r>
                      <a:r>
                        <a:rPr sz="1450" spc="-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50" spc="5" dirty="0">
                          <a:latin typeface="Arial MT"/>
                          <a:cs typeface="Arial MT"/>
                        </a:rPr>
                        <a:t>I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ns</a:t>
                      </a:r>
                      <a:r>
                        <a:rPr sz="1450" spc="-20" dirty="0">
                          <a:latin typeface="Arial MT"/>
                          <a:cs typeface="Arial MT"/>
                        </a:rPr>
                        <a:t>u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ra</a:t>
                      </a:r>
                      <a:r>
                        <a:rPr sz="1450" spc="-5" dirty="0">
                          <a:latin typeface="Arial MT"/>
                          <a:cs typeface="Arial MT"/>
                        </a:rPr>
                        <a:t>n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ce</a:t>
                      </a:r>
                      <a:r>
                        <a:rPr lang="en-GB" sz="1450" dirty="0">
                          <a:latin typeface="Arial MT"/>
                          <a:cs typeface="Arial MT"/>
                        </a:rPr>
                        <a:t> </a:t>
                      </a:r>
                      <a:endParaRPr sz="1450" dirty="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97815" algn="r">
                        <a:lnSpc>
                          <a:spcPts val="1565"/>
                        </a:lnSpc>
                      </a:pPr>
                      <a:r>
                        <a:rPr sz="1450" spc="-70" dirty="0">
                          <a:latin typeface="Arial MT"/>
                          <a:cs typeface="Arial MT"/>
                        </a:rPr>
                        <a:t>80,000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05435">
                        <a:lnSpc>
                          <a:spcPts val="1565"/>
                        </a:lnSpc>
                      </a:pPr>
                      <a:r>
                        <a:rPr sz="1450" spc="-10" dirty="0">
                          <a:latin typeface="Arial MT"/>
                          <a:cs typeface="Arial MT"/>
                        </a:rPr>
                        <a:t>S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1450" spc="-10" dirty="0">
                          <a:latin typeface="Arial MT"/>
                          <a:cs typeface="Arial MT"/>
                        </a:rPr>
                        <a:t>l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ari</a:t>
                      </a:r>
                      <a:r>
                        <a:rPr sz="1450" spc="-10" dirty="0">
                          <a:latin typeface="Arial MT"/>
                          <a:cs typeface="Arial MT"/>
                        </a:rPr>
                        <a:t>e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s</a:t>
                      </a:r>
                      <a:r>
                        <a:rPr sz="145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1450" spc="-5" dirty="0">
                          <a:latin typeface="Arial MT"/>
                          <a:cs typeface="Arial MT"/>
                        </a:rPr>
                        <a:t>n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d</a:t>
                      </a:r>
                      <a:r>
                        <a:rPr sz="1450" spc="-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50" spc="5" dirty="0" err="1">
                          <a:latin typeface="Arial MT"/>
                          <a:cs typeface="Arial MT"/>
                        </a:rPr>
                        <a:t>W</a:t>
                      </a:r>
                      <a:r>
                        <a:rPr sz="1450" dirty="0" err="1">
                          <a:latin typeface="Arial MT"/>
                          <a:cs typeface="Arial MT"/>
                        </a:rPr>
                        <a:t>a</a:t>
                      </a:r>
                      <a:r>
                        <a:rPr lang="en-GB" sz="1450" dirty="0" err="1">
                          <a:latin typeface="Arial MT"/>
                          <a:cs typeface="Arial MT"/>
                        </a:rPr>
                        <a:t>ges</a:t>
                      </a:r>
                      <a:endParaRPr sz="1450" dirty="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5166">
                <a:tc>
                  <a:txBody>
                    <a:bodyPr/>
                    <a:lstStyle/>
                    <a:p>
                      <a:pPr marL="31750">
                        <a:lnSpc>
                          <a:spcPts val="1565"/>
                        </a:lnSpc>
                      </a:pPr>
                      <a:r>
                        <a:rPr sz="1450" spc="-1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cco</a:t>
                      </a:r>
                      <a:r>
                        <a:rPr sz="1450" spc="-5" dirty="0">
                          <a:latin typeface="Arial MT"/>
                          <a:cs typeface="Arial MT"/>
                        </a:rPr>
                        <a:t>u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nts</a:t>
                      </a:r>
                      <a:r>
                        <a:rPr sz="145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50" spc="-10" dirty="0">
                          <a:latin typeface="Arial MT"/>
                          <a:cs typeface="Arial MT"/>
                        </a:rPr>
                        <a:t>R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ec</a:t>
                      </a:r>
                      <a:r>
                        <a:rPr sz="1450" spc="-5" dirty="0">
                          <a:latin typeface="Arial MT"/>
                          <a:cs typeface="Arial MT"/>
                        </a:rPr>
                        <a:t>e</a:t>
                      </a:r>
                      <a:r>
                        <a:rPr sz="1450" spc="-10" dirty="0">
                          <a:latin typeface="Arial MT"/>
                          <a:cs typeface="Arial MT"/>
                        </a:rPr>
                        <a:t>i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va</a:t>
                      </a:r>
                      <a:r>
                        <a:rPr sz="1450" spc="-5" dirty="0">
                          <a:latin typeface="Arial MT"/>
                          <a:cs typeface="Arial MT"/>
                        </a:rPr>
                        <a:t>b</a:t>
                      </a:r>
                      <a:r>
                        <a:rPr sz="1450" spc="-10" dirty="0">
                          <a:latin typeface="Arial MT"/>
                          <a:cs typeface="Arial MT"/>
                        </a:rPr>
                        <a:t>l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e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97815" algn="r">
                        <a:lnSpc>
                          <a:spcPts val="1565"/>
                        </a:lnSpc>
                      </a:pPr>
                      <a:r>
                        <a:rPr sz="1450" spc="-70" dirty="0">
                          <a:latin typeface="Arial MT"/>
                          <a:cs typeface="Arial MT"/>
                        </a:rPr>
                        <a:t>100,000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05435">
                        <a:lnSpc>
                          <a:spcPts val="1565"/>
                        </a:lnSpc>
                      </a:pPr>
                      <a:r>
                        <a:rPr sz="1450" dirty="0">
                          <a:latin typeface="Arial MT"/>
                          <a:cs typeface="Arial MT"/>
                        </a:rPr>
                        <a:t>Mo</a:t>
                      </a:r>
                      <a:r>
                        <a:rPr sz="1450" spc="-15" dirty="0">
                          <a:latin typeface="Arial MT"/>
                          <a:cs typeface="Arial MT"/>
                        </a:rPr>
                        <a:t>r</a:t>
                      </a:r>
                      <a:r>
                        <a:rPr sz="1450" spc="5" dirty="0">
                          <a:latin typeface="Arial MT"/>
                          <a:cs typeface="Arial MT"/>
                        </a:rPr>
                        <a:t>t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g</a:t>
                      </a:r>
                      <a:r>
                        <a:rPr sz="145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ge</a:t>
                      </a:r>
                      <a:r>
                        <a:rPr sz="145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P</a:t>
                      </a:r>
                      <a:r>
                        <a:rPr lang="en-GB" sz="1450" dirty="0" err="1">
                          <a:latin typeface="Arial MT"/>
                          <a:cs typeface="Arial MT"/>
                        </a:rPr>
                        <a:t>ayable</a:t>
                      </a:r>
                      <a:r>
                        <a:rPr lang="en-GB" sz="1450" dirty="0">
                          <a:latin typeface="Arial MT"/>
                          <a:cs typeface="Arial MT"/>
                        </a:rPr>
                        <a:t> 50000</a:t>
                      </a:r>
                      <a:endParaRPr sz="1450" dirty="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5166">
                <a:tc>
                  <a:txBody>
                    <a:bodyPr/>
                    <a:lstStyle/>
                    <a:p>
                      <a:pPr marL="31750">
                        <a:lnSpc>
                          <a:spcPts val="1565"/>
                        </a:lnSpc>
                      </a:pPr>
                      <a:r>
                        <a:rPr sz="1450" spc="-65" dirty="0">
                          <a:latin typeface="Arial MT"/>
                          <a:cs typeface="Arial MT"/>
                        </a:rPr>
                        <a:t>Inventory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97815" algn="r">
                        <a:lnSpc>
                          <a:spcPts val="1565"/>
                        </a:lnSpc>
                      </a:pPr>
                      <a:r>
                        <a:rPr sz="1450" spc="-70" dirty="0">
                          <a:latin typeface="Arial MT"/>
                          <a:cs typeface="Arial MT"/>
                        </a:rPr>
                        <a:t>140,000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05435">
                        <a:lnSpc>
                          <a:spcPts val="1565"/>
                        </a:lnSpc>
                      </a:pPr>
                      <a:r>
                        <a:rPr sz="1450" dirty="0">
                          <a:latin typeface="Arial MT"/>
                          <a:cs typeface="Arial MT"/>
                        </a:rPr>
                        <a:t>T</a:t>
                      </a:r>
                      <a:r>
                        <a:rPr sz="1450" spc="-10" dirty="0">
                          <a:latin typeface="Arial MT"/>
                          <a:cs typeface="Arial MT"/>
                        </a:rPr>
                        <a:t>o</a:t>
                      </a:r>
                      <a:r>
                        <a:rPr sz="1450" spc="5" dirty="0">
                          <a:latin typeface="Arial MT"/>
                          <a:cs typeface="Arial MT"/>
                        </a:rPr>
                        <a:t>t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al</a:t>
                      </a:r>
                      <a:r>
                        <a:rPr sz="1450" spc="-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Li</a:t>
                      </a:r>
                      <a:r>
                        <a:rPr lang="en-GB" sz="1450" dirty="0" err="1">
                          <a:latin typeface="Arial MT"/>
                          <a:cs typeface="Arial MT"/>
                        </a:rPr>
                        <a:t>bilities</a:t>
                      </a:r>
                      <a:r>
                        <a:rPr lang="en-GB" sz="1450" dirty="0">
                          <a:latin typeface="Arial MT"/>
                          <a:cs typeface="Arial MT"/>
                        </a:rPr>
                        <a:t> 150000</a:t>
                      </a:r>
                      <a:endParaRPr sz="1450" dirty="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5166">
                <a:tc>
                  <a:txBody>
                    <a:bodyPr/>
                    <a:lstStyle/>
                    <a:p>
                      <a:pPr marL="31750">
                        <a:lnSpc>
                          <a:spcPts val="1565"/>
                        </a:lnSpc>
                      </a:pPr>
                      <a:r>
                        <a:rPr sz="1450" dirty="0">
                          <a:latin typeface="Arial MT"/>
                          <a:cs typeface="Arial MT"/>
                        </a:rPr>
                        <a:t>L</a:t>
                      </a:r>
                      <a:r>
                        <a:rPr sz="145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nd</a:t>
                      </a:r>
                      <a:r>
                        <a:rPr sz="1450" spc="-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50" spc="-10" dirty="0">
                          <a:latin typeface="Arial MT"/>
                          <a:cs typeface="Arial MT"/>
                        </a:rPr>
                        <a:t>H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e</a:t>
                      </a:r>
                      <a:r>
                        <a:rPr sz="1450" spc="-10" dirty="0">
                          <a:latin typeface="Arial MT"/>
                          <a:cs typeface="Arial MT"/>
                        </a:rPr>
                        <a:t>l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d</a:t>
                      </a:r>
                      <a:r>
                        <a:rPr sz="1450" spc="-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50" spc="5" dirty="0">
                          <a:latin typeface="Arial MT"/>
                          <a:cs typeface="Arial MT"/>
                        </a:rPr>
                        <a:t>f</a:t>
                      </a:r>
                      <a:r>
                        <a:rPr sz="1450" spc="-20" dirty="0">
                          <a:latin typeface="Arial MT"/>
                          <a:cs typeface="Arial MT"/>
                        </a:rPr>
                        <a:t>o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r</a:t>
                      </a:r>
                      <a:r>
                        <a:rPr sz="1450" spc="-4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50" spc="5" dirty="0">
                          <a:latin typeface="Arial MT"/>
                          <a:cs typeface="Arial MT"/>
                        </a:rPr>
                        <a:t>I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nv</a:t>
                      </a:r>
                      <a:r>
                        <a:rPr sz="1450" spc="-5" dirty="0">
                          <a:latin typeface="Arial MT"/>
                          <a:cs typeface="Arial MT"/>
                        </a:rPr>
                        <a:t>e</a:t>
                      </a:r>
                      <a:r>
                        <a:rPr sz="1450" spc="-15" dirty="0">
                          <a:latin typeface="Arial MT"/>
                          <a:cs typeface="Arial MT"/>
                        </a:rPr>
                        <a:t>s</a:t>
                      </a:r>
                      <a:r>
                        <a:rPr sz="1450" spc="5" dirty="0">
                          <a:latin typeface="Arial MT"/>
                          <a:cs typeface="Arial MT"/>
                        </a:rPr>
                        <a:t>t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me</a:t>
                      </a:r>
                      <a:r>
                        <a:rPr sz="1450" spc="-20" dirty="0">
                          <a:latin typeface="Arial MT"/>
                          <a:cs typeface="Arial MT"/>
                        </a:rPr>
                        <a:t>n</a:t>
                      </a:r>
                      <a:r>
                        <a:rPr sz="1450" dirty="0">
                          <a:latin typeface="Arial MT"/>
                          <a:cs typeface="Arial MT"/>
                        </a:rPr>
                        <a:t>t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97815" algn="r">
                        <a:lnSpc>
                          <a:spcPts val="1565"/>
                        </a:lnSpc>
                      </a:pPr>
                      <a:r>
                        <a:rPr sz="1450" spc="-70" dirty="0">
                          <a:latin typeface="Arial MT"/>
                          <a:cs typeface="Arial MT"/>
                        </a:rPr>
                        <a:t>180,000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4189">
                <a:tc>
                  <a:txBody>
                    <a:bodyPr/>
                    <a:lstStyle/>
                    <a:p>
                      <a:pPr marL="31750">
                        <a:lnSpc>
                          <a:spcPts val="1560"/>
                        </a:lnSpc>
                      </a:pPr>
                      <a:r>
                        <a:rPr sz="1450" spc="-80" dirty="0">
                          <a:latin typeface="Arial MT"/>
                          <a:cs typeface="Arial MT"/>
                        </a:rPr>
                        <a:t>Land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97815" algn="r">
                        <a:lnSpc>
                          <a:spcPts val="1560"/>
                        </a:lnSpc>
                      </a:pPr>
                      <a:r>
                        <a:rPr sz="1450" spc="-70" dirty="0">
                          <a:latin typeface="Arial MT"/>
                          <a:cs typeface="Arial MT"/>
                        </a:rPr>
                        <a:t>250,000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1294">
                <a:tc>
                  <a:txBody>
                    <a:bodyPr/>
                    <a:lstStyle/>
                    <a:p>
                      <a:pPr marL="31750">
                        <a:lnSpc>
                          <a:spcPts val="1545"/>
                        </a:lnSpc>
                        <a:tabLst>
                          <a:tab pos="1761489" algn="l"/>
                        </a:tabLst>
                      </a:pPr>
                      <a:r>
                        <a:rPr sz="1450" spc="-65" dirty="0">
                          <a:latin typeface="Arial MT"/>
                          <a:cs typeface="Arial MT"/>
                        </a:rPr>
                        <a:t>Building	</a:t>
                      </a:r>
                      <a:r>
                        <a:rPr sz="1450" spc="-75" dirty="0">
                          <a:latin typeface="Arial MT"/>
                          <a:cs typeface="Arial MT"/>
                        </a:rPr>
                        <a:t>$200,000</a:t>
                      </a:r>
                      <a:endParaRPr sz="145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3962400" y="4305582"/>
            <a:ext cx="970915" cy="23596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771525" algn="l"/>
              </a:tabLst>
            </a:pPr>
            <a:r>
              <a:rPr sz="1450" u="heavy" spc="-40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(</a:t>
            </a:r>
            <a:r>
              <a:rPr sz="1450" u="heavy" spc="-80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6</a:t>
            </a:r>
            <a:r>
              <a:rPr sz="1450" u="heavy" spc="-65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0,00</a:t>
            </a:r>
            <a:r>
              <a:rPr sz="1450" u="heavy" spc="-95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0</a:t>
            </a:r>
            <a:r>
              <a:rPr sz="1450" u="heavy" spc="-45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)</a:t>
            </a:r>
            <a:r>
              <a:rPr sz="1450" dirty="0">
                <a:latin typeface="Arial MT"/>
                <a:cs typeface="Arial MT"/>
              </a:rPr>
              <a:t>	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859533" y="4112260"/>
            <a:ext cx="1572895" cy="1336904"/>
          </a:xfrm>
          <a:prstGeom prst="rect">
            <a:avLst/>
          </a:prstGeom>
        </p:spPr>
        <p:txBody>
          <a:bodyPr vert="horz" wrap="square" lIns="0" tIns="28575" rIns="0" bIns="0" rtlCol="0">
            <a:spAutoFit/>
          </a:bodyPr>
          <a:lstStyle/>
          <a:p>
            <a:pPr marL="467359" marR="5080" indent="-273685">
              <a:lnSpc>
                <a:spcPts val="1660"/>
              </a:lnSpc>
              <a:spcBef>
                <a:spcPts val="225"/>
              </a:spcBef>
            </a:pPr>
            <a:r>
              <a:rPr sz="1450" spc="-75" dirty="0">
                <a:latin typeface="Arial MT"/>
                <a:cs typeface="Arial MT"/>
              </a:rPr>
              <a:t>L</a:t>
            </a:r>
            <a:r>
              <a:rPr sz="1450" spc="-80" dirty="0">
                <a:latin typeface="Arial MT"/>
                <a:cs typeface="Arial MT"/>
              </a:rPr>
              <a:t>e</a:t>
            </a:r>
            <a:r>
              <a:rPr sz="1450" spc="-70" dirty="0">
                <a:latin typeface="Arial MT"/>
                <a:cs typeface="Arial MT"/>
              </a:rPr>
              <a:t>ss</a:t>
            </a:r>
            <a:r>
              <a:rPr sz="1450" spc="-35" dirty="0">
                <a:latin typeface="Arial MT"/>
                <a:cs typeface="Arial MT"/>
              </a:rPr>
              <a:t> </a:t>
            </a:r>
            <a:r>
              <a:rPr sz="1450" spc="-100" dirty="0">
                <a:latin typeface="Arial MT"/>
                <a:cs typeface="Arial MT"/>
              </a:rPr>
              <a:t>A</a:t>
            </a:r>
            <a:r>
              <a:rPr sz="1450" spc="-70" dirty="0">
                <a:latin typeface="Arial MT"/>
                <a:cs typeface="Arial MT"/>
              </a:rPr>
              <a:t>cc</a:t>
            </a:r>
            <a:r>
              <a:rPr sz="1450" spc="-95" dirty="0">
                <a:latin typeface="Arial MT"/>
                <a:cs typeface="Arial MT"/>
              </a:rPr>
              <a:t>u</a:t>
            </a:r>
            <a:r>
              <a:rPr sz="1450" spc="-110" dirty="0">
                <a:latin typeface="Arial MT"/>
                <a:cs typeface="Arial MT"/>
              </a:rPr>
              <a:t>m</a:t>
            </a:r>
            <a:r>
              <a:rPr sz="1450" spc="-75" dirty="0">
                <a:latin typeface="Arial MT"/>
                <a:cs typeface="Arial MT"/>
              </a:rPr>
              <a:t>u</a:t>
            </a:r>
            <a:r>
              <a:rPr sz="1450" spc="-40" dirty="0">
                <a:latin typeface="Arial MT"/>
                <a:cs typeface="Arial MT"/>
              </a:rPr>
              <a:t>l</a:t>
            </a:r>
            <a:r>
              <a:rPr sz="1450" spc="-55" dirty="0">
                <a:latin typeface="Arial MT"/>
                <a:cs typeface="Arial MT"/>
              </a:rPr>
              <a:t>ated  </a:t>
            </a:r>
            <a:r>
              <a:rPr sz="1450" spc="-65" dirty="0">
                <a:latin typeface="Arial MT"/>
                <a:cs typeface="Arial MT"/>
              </a:rPr>
              <a:t>Depreciation</a:t>
            </a:r>
            <a:endParaRPr sz="1450" dirty="0">
              <a:latin typeface="Arial MT"/>
              <a:cs typeface="Arial MT"/>
            </a:endParaRPr>
          </a:p>
          <a:p>
            <a:pPr marL="12700" marR="633095">
              <a:lnSpc>
                <a:spcPts val="1660"/>
              </a:lnSpc>
              <a:spcBef>
                <a:spcPts val="15"/>
              </a:spcBef>
            </a:pPr>
            <a:r>
              <a:rPr sz="1450" spc="-75" dirty="0">
                <a:latin typeface="Arial MT"/>
                <a:cs typeface="Arial MT"/>
              </a:rPr>
              <a:t>Trademark </a:t>
            </a:r>
            <a:r>
              <a:rPr lang="en-GB" sz="1450" spc="-75" dirty="0">
                <a:latin typeface="Arial MT"/>
                <a:cs typeface="Arial MT"/>
              </a:rPr>
              <a:t> 140000</a:t>
            </a:r>
            <a:r>
              <a:rPr sz="1450" spc="-70" dirty="0">
                <a:latin typeface="Arial MT"/>
                <a:cs typeface="Arial MT"/>
              </a:rPr>
              <a:t> </a:t>
            </a:r>
            <a:r>
              <a:rPr sz="1450" spc="-85" dirty="0">
                <a:latin typeface="Arial MT"/>
                <a:cs typeface="Arial MT"/>
              </a:rPr>
              <a:t>To</a:t>
            </a:r>
            <a:r>
              <a:rPr sz="1450" spc="-35" dirty="0">
                <a:latin typeface="Arial MT"/>
                <a:cs typeface="Arial MT"/>
              </a:rPr>
              <a:t>t</a:t>
            </a:r>
            <a:r>
              <a:rPr sz="1450" spc="-55" dirty="0">
                <a:latin typeface="Arial MT"/>
                <a:cs typeface="Arial MT"/>
              </a:rPr>
              <a:t>al</a:t>
            </a:r>
            <a:r>
              <a:rPr sz="1450" spc="-40" dirty="0">
                <a:latin typeface="Arial MT"/>
                <a:cs typeface="Arial MT"/>
              </a:rPr>
              <a:t> </a:t>
            </a:r>
            <a:r>
              <a:rPr sz="1450" spc="-100" dirty="0">
                <a:latin typeface="Arial MT"/>
                <a:cs typeface="Arial MT"/>
              </a:rPr>
              <a:t>A</a:t>
            </a:r>
            <a:r>
              <a:rPr sz="1450" spc="-70" dirty="0">
                <a:latin typeface="Arial MT"/>
                <a:cs typeface="Arial MT"/>
              </a:rPr>
              <a:t>sse</a:t>
            </a:r>
            <a:r>
              <a:rPr sz="1450" spc="-55" dirty="0">
                <a:latin typeface="Arial MT"/>
                <a:cs typeface="Arial MT"/>
              </a:rPr>
              <a:t>t</a:t>
            </a:r>
            <a:r>
              <a:rPr sz="1450" spc="-70" dirty="0">
                <a:latin typeface="Arial MT"/>
                <a:cs typeface="Arial MT"/>
              </a:rPr>
              <a:t>s</a:t>
            </a:r>
            <a:r>
              <a:rPr lang="en-GB" sz="1450" spc="-70" dirty="0">
                <a:latin typeface="Arial MT"/>
                <a:cs typeface="Arial MT"/>
              </a:rPr>
              <a:t> 1.070.000</a:t>
            </a:r>
            <a:endParaRPr sz="1450" dirty="0">
              <a:latin typeface="Arial MT"/>
              <a:cs typeface="Arial M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41858" y="5599024"/>
            <a:ext cx="6601942" cy="4616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1700"/>
              </a:lnSpc>
              <a:spcBef>
                <a:spcPts val="100"/>
              </a:spcBef>
            </a:pPr>
            <a:r>
              <a:rPr sz="1450" b="1" spc="-70" dirty="0">
                <a:solidFill>
                  <a:srgbClr val="FF0000"/>
                </a:solidFill>
                <a:latin typeface="Arial"/>
                <a:cs typeface="Arial"/>
              </a:rPr>
              <a:t>T</a:t>
            </a:r>
            <a:r>
              <a:rPr sz="1450" b="1" spc="-80" dirty="0">
                <a:solidFill>
                  <a:srgbClr val="FF0000"/>
                </a:solidFill>
                <a:latin typeface="Arial"/>
                <a:cs typeface="Arial"/>
              </a:rPr>
              <a:t>he</a:t>
            </a:r>
            <a:r>
              <a:rPr sz="1450" b="1" spc="-5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450" b="1" spc="-45" dirty="0">
                <a:solidFill>
                  <a:srgbClr val="FF0000"/>
                </a:solidFill>
                <a:latin typeface="Arial"/>
                <a:cs typeface="Arial"/>
              </a:rPr>
              <a:t>t</a:t>
            </a:r>
            <a:r>
              <a:rPr sz="1450" b="1" spc="-80" dirty="0">
                <a:solidFill>
                  <a:srgbClr val="FF0000"/>
                </a:solidFill>
                <a:latin typeface="Arial"/>
                <a:cs typeface="Arial"/>
              </a:rPr>
              <a:t>o</a:t>
            </a:r>
            <a:r>
              <a:rPr sz="1450" b="1" spc="-60" dirty="0">
                <a:solidFill>
                  <a:srgbClr val="FF0000"/>
                </a:solidFill>
                <a:latin typeface="Arial"/>
                <a:cs typeface="Arial"/>
              </a:rPr>
              <a:t>t</a:t>
            </a:r>
            <a:r>
              <a:rPr sz="1450" b="1" spc="-55" dirty="0">
                <a:solidFill>
                  <a:srgbClr val="FF0000"/>
                </a:solidFill>
                <a:latin typeface="Arial"/>
                <a:cs typeface="Arial"/>
              </a:rPr>
              <a:t>al</a:t>
            </a:r>
            <a:r>
              <a:rPr sz="1450" b="1" spc="-4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450" b="1" spc="-80" dirty="0">
                <a:solidFill>
                  <a:srgbClr val="FF0000"/>
                </a:solidFill>
                <a:latin typeface="Arial"/>
                <a:cs typeface="Arial"/>
              </a:rPr>
              <a:t>do</a:t>
            </a:r>
            <a:r>
              <a:rPr lang="en-GB" sz="1450" b="1" spc="-80" dirty="0" err="1">
                <a:solidFill>
                  <a:srgbClr val="FF0000"/>
                </a:solidFill>
                <a:latin typeface="Arial"/>
                <a:cs typeface="Arial"/>
              </a:rPr>
              <a:t>llar</a:t>
            </a:r>
            <a:r>
              <a:rPr lang="en-GB" sz="1450" b="1" spc="-80" dirty="0">
                <a:solidFill>
                  <a:srgbClr val="FF0000"/>
                </a:solidFill>
                <a:latin typeface="Arial"/>
                <a:cs typeface="Arial"/>
              </a:rPr>
              <a:t> amount of liabilities to be classified as current liabilities is</a:t>
            </a:r>
            <a:endParaRPr sz="1450" dirty="0">
              <a:latin typeface="Arial"/>
              <a:cs typeface="Arial"/>
            </a:endParaRPr>
          </a:p>
          <a:p>
            <a:pPr marL="12700" marR="353060">
              <a:lnSpc>
                <a:spcPts val="1680"/>
              </a:lnSpc>
              <a:spcBef>
                <a:spcPts val="70"/>
              </a:spcBef>
              <a:tabLst>
                <a:tab pos="285750" algn="l"/>
              </a:tabLst>
            </a:pPr>
            <a:r>
              <a:rPr sz="1450" spc="-80" dirty="0">
                <a:latin typeface="Arial MT"/>
                <a:cs typeface="Arial MT"/>
              </a:rPr>
              <a:t>a</a:t>
            </a:r>
            <a:r>
              <a:rPr sz="1450" spc="-40" dirty="0">
                <a:latin typeface="Arial MT"/>
                <a:cs typeface="Arial MT"/>
              </a:rPr>
              <a:t>.</a:t>
            </a:r>
            <a:r>
              <a:rPr sz="1450" dirty="0">
                <a:latin typeface="Arial MT"/>
                <a:cs typeface="Arial MT"/>
              </a:rPr>
              <a:t>	</a:t>
            </a:r>
            <a:r>
              <a:rPr sz="1450" spc="-80" dirty="0">
                <a:latin typeface="Arial MT"/>
                <a:cs typeface="Arial MT"/>
              </a:rPr>
              <a:t>50</a:t>
            </a:r>
            <a:r>
              <a:rPr sz="1450" spc="-40" dirty="0">
                <a:latin typeface="Arial MT"/>
                <a:cs typeface="Arial MT"/>
              </a:rPr>
              <a:t>,  </a:t>
            </a:r>
            <a:r>
              <a:rPr sz="1450" spc="-60" dirty="0">
                <a:latin typeface="Arial MT"/>
                <a:cs typeface="Arial MT"/>
              </a:rPr>
              <a:t>b.</a:t>
            </a:r>
            <a:r>
              <a:rPr lang="en-GB" sz="1450" spc="-60" dirty="0">
                <a:latin typeface="Arial MT"/>
                <a:cs typeface="Arial MT"/>
              </a:rPr>
              <a:t>130000  c. 180000 d. 330000</a:t>
            </a:r>
            <a:endParaRPr sz="1450" dirty="0">
              <a:latin typeface="Arial MT"/>
              <a:cs typeface="Arial 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026652" y="4465320"/>
            <a:ext cx="2741930" cy="1056640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208279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639"/>
              </a:spcBef>
            </a:pPr>
            <a:r>
              <a:rPr sz="2000" b="1" dirty="0">
                <a:latin typeface="Times New Roman"/>
                <a:cs typeface="Times New Roman"/>
              </a:rPr>
              <a:t>The </a:t>
            </a:r>
            <a:r>
              <a:rPr sz="2000" b="1" spc="-1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cor</a:t>
            </a:r>
            <a:r>
              <a:rPr sz="2000" b="1" spc="-40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ect</a:t>
            </a:r>
            <a:r>
              <a:rPr sz="2000" b="1" spc="-13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Ans</a:t>
            </a:r>
            <a:r>
              <a:rPr sz="2000" b="1" spc="-10" dirty="0">
                <a:latin typeface="Times New Roman"/>
                <a:cs typeface="Times New Roman"/>
              </a:rPr>
              <a:t>w</a:t>
            </a:r>
            <a:r>
              <a:rPr sz="2000" b="1" dirty="0">
                <a:latin typeface="Times New Roman"/>
                <a:cs typeface="Times New Roman"/>
              </a:rPr>
              <a:t>er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is</a:t>
            </a:r>
            <a:endParaRPr sz="2000">
              <a:latin typeface="Times New Roman"/>
              <a:cs typeface="Times New Roman"/>
            </a:endParaRPr>
          </a:p>
          <a:p>
            <a:pPr marL="1270" algn="ctr">
              <a:lnSpc>
                <a:spcPct val="100000"/>
              </a:lnSpc>
              <a:spcBef>
                <a:spcPts val="390"/>
              </a:spcBef>
            </a:pPr>
            <a:r>
              <a:rPr sz="28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c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9026652" y="1412747"/>
            <a:ext cx="2741930" cy="2696210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208279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639"/>
              </a:spcBef>
            </a:pPr>
            <a:r>
              <a:rPr sz="2000" b="1" spc="-35" dirty="0">
                <a:latin typeface="Times New Roman"/>
                <a:cs typeface="Times New Roman"/>
              </a:rPr>
              <a:t>Total </a:t>
            </a:r>
            <a:r>
              <a:rPr sz="2000" b="1" spc="-5" dirty="0">
                <a:latin typeface="Times New Roman"/>
                <a:cs typeface="Times New Roman"/>
              </a:rPr>
              <a:t>current</a:t>
            </a:r>
            <a:r>
              <a:rPr sz="2000" b="1" spc="-30" dirty="0">
                <a:latin typeface="Times New Roman"/>
                <a:cs typeface="Times New Roman"/>
              </a:rPr>
              <a:t> </a:t>
            </a:r>
            <a:r>
              <a:rPr sz="2000" b="1" spc="-5" dirty="0">
                <a:latin typeface="Times New Roman"/>
                <a:cs typeface="Times New Roman"/>
              </a:rPr>
              <a:t>liabilities</a:t>
            </a:r>
            <a:endParaRPr sz="2000">
              <a:latin typeface="Times New Roman"/>
              <a:cs typeface="Times New Roman"/>
            </a:endParaRPr>
          </a:p>
          <a:p>
            <a:pPr marL="1270" algn="ctr">
              <a:lnSpc>
                <a:spcPct val="100000"/>
              </a:lnSpc>
              <a:spcBef>
                <a:spcPts val="360"/>
              </a:spcBef>
            </a:pPr>
            <a:r>
              <a:rPr sz="2000" b="1" dirty="0">
                <a:latin typeface="Times New Roman"/>
                <a:cs typeface="Times New Roman"/>
              </a:rPr>
              <a:t>=</a:t>
            </a:r>
            <a:endParaRPr sz="2000">
              <a:latin typeface="Times New Roman"/>
              <a:cs typeface="Times New Roman"/>
            </a:endParaRPr>
          </a:p>
          <a:p>
            <a:pPr marL="413384" marR="405130" algn="ctr">
              <a:lnSpc>
                <a:spcPct val="114999"/>
              </a:lnSpc>
            </a:pP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Accounts</a:t>
            </a:r>
            <a:r>
              <a:rPr sz="2000" b="1" spc="-8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payable </a:t>
            </a:r>
            <a:r>
              <a:rPr sz="2000" b="1" spc="-484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000" b="1" spc="5" dirty="0">
                <a:solidFill>
                  <a:srgbClr val="FF0000"/>
                </a:solidFill>
                <a:latin typeface="Times New Roman"/>
                <a:cs typeface="Times New Roman"/>
              </a:rPr>
              <a:t>130,000+</a:t>
            </a:r>
            <a:endParaRPr sz="2000">
              <a:latin typeface="Times New Roman"/>
              <a:cs typeface="Times New Roman"/>
            </a:endParaRPr>
          </a:p>
          <a:p>
            <a:pPr marL="480695" marR="473075" algn="ctr">
              <a:lnSpc>
                <a:spcPct val="114999"/>
              </a:lnSpc>
            </a:pP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S</a:t>
            </a:r>
            <a:r>
              <a:rPr sz="2000" b="1" spc="5" dirty="0">
                <a:solidFill>
                  <a:srgbClr val="FF0000"/>
                </a:solidFill>
                <a:latin typeface="Times New Roman"/>
                <a:cs typeface="Times New Roman"/>
              </a:rPr>
              <a:t>a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lari</a:t>
            </a:r>
            <a:r>
              <a:rPr sz="2000" b="1" spc="-10" dirty="0">
                <a:solidFill>
                  <a:srgbClr val="FF0000"/>
                </a:solidFill>
                <a:latin typeface="Times New Roman"/>
                <a:cs typeface="Times New Roman"/>
              </a:rPr>
              <a:t>e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s&amp;</a:t>
            </a:r>
            <a:r>
              <a:rPr sz="2000" b="1" spc="-110" dirty="0">
                <a:solidFill>
                  <a:srgbClr val="FF0000"/>
                </a:solidFill>
                <a:latin typeface="Times New Roman"/>
                <a:cs typeface="Times New Roman"/>
              </a:rPr>
              <a:t>W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a</a:t>
            </a:r>
            <a:r>
              <a:rPr sz="2000" b="1" spc="-15" dirty="0">
                <a:solidFill>
                  <a:srgbClr val="FF0000"/>
                </a:solidFill>
                <a:latin typeface="Times New Roman"/>
                <a:cs typeface="Times New Roman"/>
              </a:rPr>
              <a:t>g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es  payable</a:t>
            </a:r>
            <a:r>
              <a:rPr sz="2000" b="1" spc="-6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50,000+</a:t>
            </a:r>
            <a:endParaRPr sz="20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365"/>
              </a:spcBef>
            </a:pP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=</a:t>
            </a:r>
            <a:r>
              <a:rPr sz="2000" b="1" spc="-4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$180,000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144395" y="814832"/>
            <a:ext cx="6902450" cy="1473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900" marR="5080" indent="-4572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5</a:t>
            </a:r>
            <a:r>
              <a:rPr sz="1800" b="1" spc="229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.The</a:t>
            </a:r>
            <a:r>
              <a:rPr sz="1800" b="1" spc="23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income</a:t>
            </a:r>
            <a:r>
              <a:rPr sz="1800" b="1" spc="229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statement</a:t>
            </a:r>
            <a:r>
              <a:rPr sz="1800" b="1" spc="229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for</a:t>
            </a:r>
            <a:r>
              <a:rPr sz="1800" b="1" spc="23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the</a:t>
            </a:r>
            <a:r>
              <a:rPr sz="1800" b="1" spc="24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FF0000"/>
                </a:solidFill>
                <a:latin typeface="Arial"/>
                <a:cs typeface="Arial"/>
              </a:rPr>
              <a:t>year</a:t>
            </a:r>
            <a:r>
              <a:rPr sz="1800" b="1" spc="23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2023</a:t>
            </a:r>
            <a:r>
              <a:rPr sz="1800" b="1" spc="24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of</a:t>
            </a:r>
            <a:r>
              <a:rPr sz="1800" b="1" spc="23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Nour</a:t>
            </a:r>
            <a:r>
              <a:rPr sz="1800" b="1" spc="24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Emad</a:t>
            </a:r>
            <a:r>
              <a:rPr sz="1800" b="1" spc="24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Co. </a:t>
            </a:r>
            <a:r>
              <a:rPr sz="1800" b="1" spc="-484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contains</a:t>
            </a:r>
            <a:r>
              <a:rPr sz="1800" b="1" spc="-2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the</a:t>
            </a:r>
            <a:r>
              <a:rPr sz="1800" b="1" spc="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following</a:t>
            </a:r>
            <a:r>
              <a:rPr sz="1800" b="1" spc="-3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information:</a:t>
            </a:r>
            <a:endParaRPr sz="180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  <a:spcBef>
                <a:spcPts val="600"/>
              </a:spcBef>
              <a:tabLst>
                <a:tab pos="4584700" algn="l"/>
              </a:tabLst>
            </a:pPr>
            <a:r>
              <a:rPr sz="1800" spc="-5" dirty="0">
                <a:latin typeface="Arial MT"/>
                <a:cs typeface="Arial MT"/>
              </a:rPr>
              <a:t>Revenues	$70,000</a:t>
            </a:r>
            <a:endParaRPr sz="18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</a:pPr>
            <a:r>
              <a:rPr sz="1800" spc="-5" dirty="0">
                <a:latin typeface="Arial MT"/>
                <a:cs typeface="Arial MT"/>
              </a:rPr>
              <a:t>Expenses:</a:t>
            </a:r>
            <a:endParaRPr sz="1800">
              <a:latin typeface="Arial MT"/>
              <a:cs typeface="Arial MT"/>
            </a:endParaRPr>
          </a:p>
          <a:p>
            <a:pPr marL="698500">
              <a:lnSpc>
                <a:spcPct val="100000"/>
              </a:lnSpc>
            </a:pPr>
            <a:r>
              <a:rPr sz="1800" spc="-5" dirty="0">
                <a:latin typeface="Arial MT"/>
                <a:cs typeface="Arial MT"/>
              </a:rPr>
              <a:t>Salaries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and </a:t>
            </a:r>
            <a:r>
              <a:rPr sz="1800" spc="-20" dirty="0">
                <a:latin typeface="Arial MT"/>
                <a:cs typeface="Arial MT"/>
              </a:rPr>
              <a:t>Wages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Expense</a:t>
            </a:r>
            <a:r>
              <a:rPr sz="1800" spc="9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$45,000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904229" y="3625215"/>
            <a:ext cx="824865" cy="10795"/>
          </a:xfrm>
          <a:custGeom>
            <a:avLst/>
            <a:gdLst/>
            <a:ahLst/>
            <a:cxnLst/>
            <a:rect l="l" t="t" r="r" b="b"/>
            <a:pathLst>
              <a:path w="824865" h="10795">
                <a:moveTo>
                  <a:pt x="824483" y="0"/>
                </a:moveTo>
                <a:lnTo>
                  <a:pt x="0" y="0"/>
                </a:lnTo>
                <a:lnTo>
                  <a:pt x="0" y="10668"/>
                </a:lnTo>
                <a:lnTo>
                  <a:pt x="824483" y="10668"/>
                </a:lnTo>
                <a:lnTo>
                  <a:pt x="82448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6020180" y="2262885"/>
            <a:ext cx="722630" cy="1397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Arial MT"/>
                <a:cs typeface="Arial MT"/>
              </a:rPr>
              <a:t>12</a:t>
            </a:r>
            <a:r>
              <a:rPr sz="1800" spc="5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endParaRPr sz="1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10</a:t>
            </a:r>
            <a:r>
              <a:rPr sz="1800" spc="5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endParaRPr sz="1800">
              <a:latin typeface="Arial MT"/>
              <a:cs typeface="Arial MT"/>
            </a:endParaRPr>
          </a:p>
          <a:p>
            <a:pPr marL="139065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6</a:t>
            </a:r>
            <a:r>
              <a:rPr sz="1800" spc="5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endParaRPr sz="1800">
              <a:latin typeface="Arial MT"/>
              <a:cs typeface="Arial MT"/>
            </a:endParaRPr>
          </a:p>
          <a:p>
            <a:pPr marL="139065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2</a:t>
            </a:r>
            <a:r>
              <a:rPr sz="1800" spc="5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500</a:t>
            </a:r>
            <a:endParaRPr sz="1800">
              <a:latin typeface="Arial MT"/>
              <a:cs typeface="Arial MT"/>
            </a:endParaRPr>
          </a:p>
          <a:p>
            <a:pPr marL="139065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2</a:t>
            </a:r>
            <a:r>
              <a:rPr sz="1800" spc="5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6728714" y="3899534"/>
            <a:ext cx="822960" cy="10795"/>
          </a:xfrm>
          <a:custGeom>
            <a:avLst/>
            <a:gdLst/>
            <a:ahLst/>
            <a:cxnLst/>
            <a:rect l="l" t="t" r="r" b="b"/>
            <a:pathLst>
              <a:path w="822959" h="10795">
                <a:moveTo>
                  <a:pt x="822959" y="0"/>
                </a:moveTo>
                <a:lnTo>
                  <a:pt x="0" y="0"/>
                </a:lnTo>
                <a:lnTo>
                  <a:pt x="0" y="10668"/>
                </a:lnTo>
                <a:lnTo>
                  <a:pt x="822959" y="10668"/>
                </a:lnTo>
                <a:lnTo>
                  <a:pt x="82295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6843521" y="3634181"/>
            <a:ext cx="72199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Arial MT"/>
                <a:cs typeface="Arial MT"/>
              </a:rPr>
              <a:t>77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500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601595" y="2262885"/>
            <a:ext cx="2335530" cy="1946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0" marR="508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 MT"/>
                <a:cs typeface="Arial MT"/>
              </a:rPr>
              <a:t>Rent Expense 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Advertising</a:t>
            </a:r>
            <a:r>
              <a:rPr sz="1800" spc="-4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Expense </a:t>
            </a:r>
            <a:r>
              <a:rPr sz="1800" spc="-484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Supplies </a:t>
            </a:r>
            <a:r>
              <a:rPr sz="1800" dirty="0">
                <a:latin typeface="Arial MT"/>
                <a:cs typeface="Arial MT"/>
              </a:rPr>
              <a:t>Expense 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Utilities Expense 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Insurance</a:t>
            </a:r>
            <a:r>
              <a:rPr sz="1800" spc="-3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Expense</a:t>
            </a:r>
            <a:endParaRPr sz="18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</a:pPr>
            <a:r>
              <a:rPr sz="1800" spc="-40" dirty="0">
                <a:latin typeface="Arial MT"/>
                <a:cs typeface="Arial MT"/>
              </a:rPr>
              <a:t>Total</a:t>
            </a:r>
            <a:r>
              <a:rPr sz="1800" spc="-35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expenses</a:t>
            </a:r>
            <a:endParaRPr sz="1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800" spc="-5" dirty="0">
                <a:latin typeface="Arial MT"/>
                <a:cs typeface="Arial MT"/>
              </a:rPr>
              <a:t>Net</a:t>
            </a:r>
            <a:r>
              <a:rPr sz="1800" spc="-2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income</a:t>
            </a:r>
            <a:r>
              <a:rPr sz="1800" spc="-2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(loss)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717030" y="3909186"/>
            <a:ext cx="9385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u="dbl" spc="-5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$</a:t>
            </a:r>
            <a:r>
              <a:rPr sz="1800" u="dbl" spc="-75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sz="1800" u="dbl" spc="-5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(7,500)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601595" y="4457827"/>
            <a:ext cx="6444615" cy="1946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 MT"/>
                <a:cs typeface="Arial MT"/>
              </a:rPr>
              <a:t>At </a:t>
            </a:r>
            <a:r>
              <a:rPr sz="1800" spc="-5" dirty="0">
                <a:solidFill>
                  <a:srgbClr val="FF0000"/>
                </a:solidFill>
                <a:latin typeface="Arial MT"/>
                <a:cs typeface="Arial MT"/>
              </a:rPr>
              <a:t>January 1</a:t>
            </a:r>
            <a:r>
              <a:rPr sz="1800" spc="-5" dirty="0">
                <a:latin typeface="Arial MT"/>
                <a:cs typeface="Arial MT"/>
              </a:rPr>
              <a:t>, 2023, </a:t>
            </a:r>
            <a:r>
              <a:rPr sz="1800" b="1" dirty="0">
                <a:latin typeface="Arial"/>
                <a:cs typeface="Arial"/>
              </a:rPr>
              <a:t>Nour </a:t>
            </a:r>
            <a:r>
              <a:rPr sz="1800" spc="-5" dirty="0">
                <a:latin typeface="Arial MT"/>
                <a:cs typeface="Arial MT"/>
              </a:rPr>
              <a:t>reported </a:t>
            </a:r>
            <a:r>
              <a:rPr sz="1800" dirty="0">
                <a:latin typeface="Arial MT"/>
                <a:cs typeface="Arial MT"/>
              </a:rPr>
              <a:t>owner’s </a:t>
            </a:r>
            <a:r>
              <a:rPr sz="1800" spc="-5" dirty="0">
                <a:latin typeface="Arial MT"/>
                <a:cs typeface="Arial MT"/>
              </a:rPr>
              <a:t>equity of $50,000. 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Owner drawings </a:t>
            </a:r>
            <a:r>
              <a:rPr sz="1800" dirty="0">
                <a:latin typeface="Arial MT"/>
                <a:cs typeface="Arial MT"/>
              </a:rPr>
              <a:t>for the </a:t>
            </a:r>
            <a:r>
              <a:rPr sz="1800" spc="-10" dirty="0">
                <a:latin typeface="Arial MT"/>
                <a:cs typeface="Arial MT"/>
              </a:rPr>
              <a:t>year </a:t>
            </a:r>
            <a:r>
              <a:rPr sz="1800" spc="-5" dirty="0">
                <a:latin typeface="Arial MT"/>
                <a:cs typeface="Arial MT"/>
              </a:rPr>
              <a:t>totalled $10,000.</a:t>
            </a:r>
            <a:r>
              <a:rPr sz="1800" spc="495" dirty="0">
                <a:latin typeface="Arial MT"/>
                <a:cs typeface="Arial MT"/>
              </a:rPr>
              <a:t> </a:t>
            </a:r>
            <a:r>
              <a:rPr sz="1800" b="1" spc="-25" dirty="0">
                <a:latin typeface="Arial"/>
                <a:cs typeface="Arial"/>
              </a:rPr>
              <a:t>At </a:t>
            </a:r>
            <a:r>
              <a:rPr sz="1800" b="1" spc="-5" dirty="0">
                <a:latin typeface="Arial"/>
                <a:cs typeface="Arial"/>
              </a:rPr>
              <a:t>December </a:t>
            </a:r>
            <a:r>
              <a:rPr sz="1800" b="1" dirty="0">
                <a:latin typeface="Arial"/>
                <a:cs typeface="Arial"/>
              </a:rPr>
              <a:t> </a:t>
            </a:r>
            <a:r>
              <a:rPr sz="1800" b="1" spc="-10" dirty="0">
                <a:latin typeface="Arial"/>
                <a:cs typeface="Arial"/>
              </a:rPr>
              <a:t>31,</a:t>
            </a:r>
            <a:r>
              <a:rPr sz="1800" b="1" spc="5" dirty="0">
                <a:latin typeface="Arial"/>
                <a:cs typeface="Arial"/>
              </a:rPr>
              <a:t> </a:t>
            </a:r>
            <a:r>
              <a:rPr sz="1800" b="1" spc="-10" dirty="0">
                <a:latin typeface="Arial"/>
                <a:cs typeface="Arial"/>
              </a:rPr>
              <a:t>2023,</a:t>
            </a:r>
            <a:r>
              <a:rPr sz="1800" b="1" spc="1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the</a:t>
            </a:r>
            <a:r>
              <a:rPr sz="1800" b="1" spc="-10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company</a:t>
            </a:r>
            <a:r>
              <a:rPr sz="1800" b="1" spc="-10" dirty="0">
                <a:latin typeface="Arial"/>
                <a:cs typeface="Arial"/>
              </a:rPr>
              <a:t> </a:t>
            </a:r>
            <a:r>
              <a:rPr sz="1800" b="1" spc="10" dirty="0">
                <a:latin typeface="Arial"/>
                <a:cs typeface="Arial"/>
              </a:rPr>
              <a:t>will</a:t>
            </a:r>
            <a:r>
              <a:rPr sz="1800" b="1" spc="-30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report</a:t>
            </a:r>
            <a:r>
              <a:rPr sz="1800" b="1" dirty="0"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owner’s</a:t>
            </a:r>
            <a:r>
              <a:rPr sz="1800" b="1" spc="-3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equity</a:t>
            </a:r>
            <a:r>
              <a:rPr sz="1800" b="1" spc="-1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of</a:t>
            </a:r>
            <a:endParaRPr sz="1800">
              <a:latin typeface="Arial"/>
              <a:cs typeface="Arial"/>
            </a:endParaRPr>
          </a:p>
          <a:p>
            <a:pPr marL="12700" algn="just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a</a:t>
            </a:r>
            <a:r>
              <a:rPr sz="1800" dirty="0">
                <a:latin typeface="Arial MT"/>
                <a:cs typeface="Arial MT"/>
              </a:rPr>
              <a:t>.</a:t>
            </a:r>
            <a:r>
              <a:rPr sz="1800" spc="-20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$17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500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  <a:p>
            <a:pPr marL="12700" algn="just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b</a:t>
            </a:r>
            <a:r>
              <a:rPr sz="1800" dirty="0">
                <a:latin typeface="Arial MT"/>
                <a:cs typeface="Arial MT"/>
              </a:rPr>
              <a:t>.</a:t>
            </a:r>
            <a:r>
              <a:rPr sz="1800" spc="-20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$32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500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  <a:p>
            <a:pPr marL="12700" algn="just">
              <a:lnSpc>
                <a:spcPct val="100000"/>
              </a:lnSpc>
            </a:pPr>
            <a:r>
              <a:rPr sz="1800" dirty="0">
                <a:latin typeface="Arial MT"/>
                <a:cs typeface="Arial MT"/>
              </a:rPr>
              <a:t>c.</a:t>
            </a:r>
            <a:r>
              <a:rPr sz="1800" spc="-105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$40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  <a:p>
            <a:pPr marL="12700" algn="just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d</a:t>
            </a:r>
            <a:r>
              <a:rPr sz="1800" dirty="0">
                <a:latin typeface="Arial MT"/>
                <a:cs typeface="Arial MT"/>
              </a:rPr>
              <a:t>.</a:t>
            </a:r>
            <a:r>
              <a:rPr sz="1800" spc="-20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$42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500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2120392" y="1359217"/>
          <a:ext cx="5829299" cy="40246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9573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19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48233">
                <a:tc gridSpan="2">
                  <a:txBody>
                    <a:bodyPr/>
                    <a:lstStyle/>
                    <a:p>
                      <a:pPr marL="1381125" marR="1372870" indent="276860">
                        <a:lnSpc>
                          <a:spcPts val="2160"/>
                        </a:lnSpc>
                        <a:spcBef>
                          <a:spcPts val="25"/>
                        </a:spcBef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Owner’s equity 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statement </a:t>
                      </a:r>
                      <a:r>
                        <a:rPr sz="18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1800" b="1" spc="-4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year</a:t>
                      </a:r>
                      <a:r>
                        <a:rPr sz="1800" b="1" spc="-5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ended Dec 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31.2023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17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6300">
                <a:tc>
                  <a:txBody>
                    <a:bodyPr/>
                    <a:lstStyle/>
                    <a:p>
                      <a:pPr marL="68580">
                        <a:lnSpc>
                          <a:spcPts val="2335"/>
                        </a:lnSpc>
                      </a:pPr>
                      <a:r>
                        <a:rPr sz="2000" dirty="0">
                          <a:latin typeface="Times New Roman"/>
                          <a:cs typeface="Times New Roman"/>
                        </a:rPr>
                        <a:t>Beginning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Owner’s</a:t>
                      </a:r>
                      <a:r>
                        <a:rPr sz="20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Capital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2105"/>
                        </a:lnSpc>
                      </a:pPr>
                      <a:r>
                        <a:rPr sz="1800" b="1" dirty="0">
                          <a:latin typeface="Times New Roman"/>
                          <a:cs typeface="Times New Roman"/>
                        </a:rPr>
                        <a:t>50,000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3834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465"/>
                        </a:spcBef>
                      </a:pPr>
                      <a:r>
                        <a:rPr sz="2000" b="1" dirty="0">
                          <a:latin typeface="Times New Roman"/>
                          <a:cs typeface="Times New Roman"/>
                        </a:rPr>
                        <a:t>Add</a:t>
                      </a:r>
                      <a:r>
                        <a:rPr sz="2000" b="1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(+)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5905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75"/>
                        </a:spcBef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+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6032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3834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465"/>
                        </a:spcBef>
                      </a:pPr>
                      <a:r>
                        <a:rPr sz="2000" dirty="0">
                          <a:latin typeface="Times New Roman"/>
                          <a:cs typeface="Times New Roman"/>
                        </a:rPr>
                        <a:t>Additional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Investment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5905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475"/>
                        </a:spcBef>
                      </a:pPr>
                      <a:r>
                        <a:rPr sz="1800" b="1" spc="-15" dirty="0">
                          <a:latin typeface="Times New Roman"/>
                          <a:cs typeface="Times New Roman"/>
                        </a:rPr>
                        <a:t>Zero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6032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4380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465"/>
                        </a:spcBef>
                      </a:pPr>
                      <a:r>
                        <a:rPr sz="2000" dirty="0">
                          <a:latin typeface="Times New Roman"/>
                          <a:cs typeface="Times New Roman"/>
                        </a:rPr>
                        <a:t>Net</a:t>
                      </a:r>
                      <a:r>
                        <a:rPr sz="20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income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06FC0"/>
                          </a:solidFill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20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loss</a:t>
                      </a:r>
                      <a:r>
                        <a:rPr sz="2000" dirty="0">
                          <a:solidFill>
                            <a:srgbClr val="006FC0"/>
                          </a:solidFill>
                          <a:latin typeface="Times New Roman"/>
                          <a:cs typeface="Times New Roman"/>
                        </a:rPr>
                        <a:t>)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5905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475"/>
                        </a:spcBef>
                      </a:pPr>
                      <a:r>
                        <a:rPr sz="18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(7500)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6032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3834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r>
                        <a:rPr sz="2000" b="1" dirty="0">
                          <a:latin typeface="Times New Roman"/>
                          <a:cs typeface="Times New Roman"/>
                        </a:rPr>
                        <a:t>Less</a:t>
                      </a:r>
                      <a:r>
                        <a:rPr sz="2000" b="1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(-)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5841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20441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r>
                        <a:rPr sz="2000" dirty="0">
                          <a:latin typeface="Times New Roman"/>
                          <a:cs typeface="Times New Roman"/>
                        </a:rPr>
                        <a:t>Drawings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(Withdrawals)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5841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470"/>
                        </a:spcBef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800" b="1" spc="-5" dirty="0">
                          <a:latin typeface="Times New Roman"/>
                          <a:cs typeface="Times New Roman"/>
                        </a:rPr>
                        <a:t>10,000)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5969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3834">
                <a:tc>
                  <a:txBody>
                    <a:bodyPr/>
                    <a:lstStyle/>
                    <a:p>
                      <a:pPr marL="68580">
                        <a:lnSpc>
                          <a:spcPts val="2110"/>
                        </a:lnSpc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Ending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Owner’s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Capital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2110"/>
                        </a:lnSpc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32,500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3" name="object 3"/>
          <p:cNvSpPr txBox="1"/>
          <p:nvPr/>
        </p:nvSpPr>
        <p:spPr>
          <a:xfrm>
            <a:off x="8692895" y="2557272"/>
            <a:ext cx="2741930" cy="1056640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208279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639"/>
              </a:spcBef>
            </a:pPr>
            <a:r>
              <a:rPr sz="2000" b="1" dirty="0">
                <a:latin typeface="Times New Roman"/>
                <a:cs typeface="Times New Roman"/>
              </a:rPr>
              <a:t>The </a:t>
            </a:r>
            <a:r>
              <a:rPr sz="2000" b="1" spc="-1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cor</a:t>
            </a:r>
            <a:r>
              <a:rPr sz="2000" b="1" spc="-40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ect</a:t>
            </a:r>
            <a:r>
              <a:rPr sz="2000" b="1" spc="-13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Ans</a:t>
            </a:r>
            <a:r>
              <a:rPr sz="2000" b="1" spc="-10" dirty="0">
                <a:latin typeface="Times New Roman"/>
                <a:cs typeface="Times New Roman"/>
              </a:rPr>
              <a:t>w</a:t>
            </a:r>
            <a:r>
              <a:rPr sz="2000" b="1" dirty="0">
                <a:latin typeface="Times New Roman"/>
                <a:cs typeface="Times New Roman"/>
              </a:rPr>
              <a:t>er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is</a:t>
            </a:r>
            <a:endParaRPr sz="20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390"/>
              </a:spcBef>
            </a:pPr>
            <a:r>
              <a:rPr sz="28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b</a:t>
            </a:r>
            <a:endParaRPr sz="2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684778" y="2231008"/>
            <a:ext cx="3485515" cy="10795"/>
          </a:xfrm>
          <a:custGeom>
            <a:avLst/>
            <a:gdLst/>
            <a:ahLst/>
            <a:cxnLst/>
            <a:rect l="l" t="t" r="r" b="b"/>
            <a:pathLst>
              <a:path w="3485515" h="10794">
                <a:moveTo>
                  <a:pt x="3485388" y="0"/>
                </a:moveTo>
                <a:lnTo>
                  <a:pt x="0" y="0"/>
                </a:lnTo>
                <a:lnTo>
                  <a:pt x="0" y="10667"/>
                </a:lnTo>
                <a:lnTo>
                  <a:pt x="3485388" y="10667"/>
                </a:lnTo>
                <a:lnTo>
                  <a:pt x="348538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671320" y="1417065"/>
            <a:ext cx="7802245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900" marR="5080" indent="-4572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6.</a:t>
            </a:r>
            <a:r>
              <a:rPr sz="1800" b="1" spc="14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sz="1800" b="1" spc="14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income</a:t>
            </a:r>
            <a:r>
              <a:rPr sz="1800" b="1" spc="14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statement</a:t>
            </a:r>
            <a:r>
              <a:rPr sz="1800" b="1" spc="15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and</a:t>
            </a:r>
            <a:r>
              <a:rPr sz="1800" b="1" spc="15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balance</a:t>
            </a:r>
            <a:r>
              <a:rPr sz="1800" b="1" spc="13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sheet</a:t>
            </a:r>
            <a:r>
              <a:rPr sz="1800" b="1" spc="14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columns</a:t>
            </a:r>
            <a:r>
              <a:rPr sz="1800" b="1" spc="14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of</a:t>
            </a:r>
            <a:r>
              <a:rPr sz="1800" b="1" spc="14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Iron</a:t>
            </a:r>
            <a:r>
              <a:rPr sz="1800" b="1" spc="15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and</a:t>
            </a:r>
            <a:r>
              <a:rPr sz="1800" b="1" spc="13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Wine </a:t>
            </a:r>
            <a:r>
              <a:rPr sz="1800" b="1" spc="-484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Company's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 worksheet</a:t>
            </a:r>
            <a:r>
              <a:rPr sz="1800" b="1" spc="-2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reflect</a:t>
            </a:r>
            <a:r>
              <a:rPr sz="1800" b="1" spc="1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sz="1800" b="1" spc="-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following</a:t>
            </a:r>
            <a:r>
              <a:rPr sz="1800" b="1" spc="-3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totals: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850">
              <a:latin typeface="Arial"/>
              <a:cs typeface="Arial"/>
            </a:endParaRPr>
          </a:p>
          <a:p>
            <a:pPr marL="2012950">
              <a:lnSpc>
                <a:spcPct val="100000"/>
              </a:lnSpc>
              <a:tabLst>
                <a:tab pos="2268220" algn="l"/>
                <a:tab pos="4584065" algn="l"/>
                <a:tab pos="4984750" algn="l"/>
                <a:tab pos="5430520" algn="l"/>
                <a:tab pos="7327265" algn="l"/>
              </a:tabLst>
            </a:pPr>
            <a:r>
              <a:rPr sz="1800" b="1" u="heavy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Income</a:t>
            </a:r>
            <a:r>
              <a:rPr sz="1800" b="1" u="heavy" spc="-1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1800" b="1" u="heavy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Statement	</a:t>
            </a:r>
            <a:r>
              <a:rPr sz="1800" b="1" spc="-5" dirty="0">
                <a:latin typeface="Arial"/>
                <a:cs typeface="Arial"/>
              </a:rPr>
              <a:t>	</a:t>
            </a:r>
            <a:r>
              <a:rPr sz="1800" b="1" u="heavy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Balance</a:t>
            </a:r>
            <a:r>
              <a:rPr sz="1800" b="1" u="heavy" spc="-3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1800" b="1" u="heavy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Sheet	</a:t>
            </a:r>
            <a:endParaRPr sz="1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585720" y="2788361"/>
            <a:ext cx="62357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90" dirty="0">
                <a:latin typeface="Arial MT"/>
                <a:cs typeface="Arial MT"/>
              </a:rPr>
              <a:t>T</a:t>
            </a:r>
            <a:r>
              <a:rPr sz="1800" spc="-10" dirty="0">
                <a:latin typeface="Arial MT"/>
                <a:cs typeface="Arial MT"/>
              </a:rPr>
              <a:t>o</a:t>
            </a:r>
            <a:r>
              <a:rPr sz="1800" dirty="0">
                <a:latin typeface="Arial MT"/>
                <a:cs typeface="Arial MT"/>
              </a:rPr>
              <a:t>ta</a:t>
            </a:r>
            <a:r>
              <a:rPr sz="1800" spc="-10" dirty="0">
                <a:latin typeface="Arial MT"/>
                <a:cs typeface="Arial MT"/>
              </a:rPr>
              <a:t>l</a:t>
            </a:r>
            <a:r>
              <a:rPr sz="1800" dirty="0">
                <a:latin typeface="Arial MT"/>
                <a:cs typeface="Arial MT"/>
              </a:rPr>
              <a:t>s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672078" y="2514346"/>
            <a:ext cx="99695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61594" algn="r">
              <a:lnSpc>
                <a:spcPct val="100000"/>
              </a:lnSpc>
              <a:spcBef>
                <a:spcPts val="100"/>
              </a:spcBef>
              <a:tabLst>
                <a:tab pos="316865" algn="l"/>
                <a:tab pos="913765" algn="l"/>
              </a:tabLst>
            </a:pPr>
            <a:r>
              <a:rPr sz="1800" u="sng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	</a:t>
            </a:r>
            <a:r>
              <a:rPr sz="1800" u="sng" spc="-35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Dr.	</a:t>
            </a:r>
            <a:endParaRPr sz="1800">
              <a:latin typeface="Arial MT"/>
              <a:cs typeface="Arial MT"/>
            </a:endParaRPr>
          </a:p>
          <a:p>
            <a:pPr marR="5080" algn="r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$72,000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089905" y="2514346"/>
            <a:ext cx="84963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2860">
              <a:lnSpc>
                <a:spcPct val="100000"/>
              </a:lnSpc>
              <a:spcBef>
                <a:spcPts val="100"/>
              </a:spcBef>
              <a:tabLst>
                <a:tab pos="339725" algn="l"/>
              </a:tabLst>
            </a:pPr>
            <a:r>
              <a:rPr sz="1800" u="sng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	</a:t>
            </a:r>
            <a:r>
              <a:rPr sz="1800" u="sng" spc="-35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Cr.</a:t>
            </a:r>
            <a:endParaRPr sz="1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$44,000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243065" y="2514346"/>
            <a:ext cx="96393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30200" algn="l"/>
                <a:tab pos="926465" algn="l"/>
              </a:tabLst>
            </a:pPr>
            <a:r>
              <a:rPr sz="1800" u="sng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	</a:t>
            </a:r>
            <a:r>
              <a:rPr sz="1800" u="sng" spc="-35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Dr.	</a:t>
            </a:r>
            <a:endParaRPr sz="1800">
              <a:latin typeface="Arial MT"/>
              <a:cs typeface="Arial MT"/>
            </a:endParaRPr>
          </a:p>
          <a:p>
            <a:pPr marL="127635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$60,000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614666" y="2514346"/>
            <a:ext cx="93980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30200" algn="l"/>
                <a:tab pos="926465" algn="l"/>
              </a:tabLst>
            </a:pPr>
            <a:r>
              <a:rPr sz="1800" u="sng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	</a:t>
            </a:r>
            <a:r>
              <a:rPr sz="1800" u="sng" spc="-35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Cr.	</a:t>
            </a:r>
            <a:endParaRPr sz="1800">
              <a:latin typeface="Arial MT"/>
              <a:cs typeface="Arial MT"/>
            </a:endParaRPr>
          </a:p>
          <a:p>
            <a:pPr marL="13335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$88,000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128520" y="3337686"/>
            <a:ext cx="4458970" cy="1397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The</a:t>
            </a:r>
            <a:r>
              <a:rPr sz="1800" b="1" spc="-2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net</a:t>
            </a:r>
            <a:r>
              <a:rPr sz="1800" b="1" spc="-1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income</a:t>
            </a:r>
            <a:r>
              <a:rPr sz="1800" b="1" spc="-1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(or</a:t>
            </a:r>
            <a:r>
              <a:rPr sz="1800" b="1" spc="-2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loss)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for</a:t>
            </a: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the</a:t>
            </a:r>
            <a:r>
              <a:rPr sz="1800" b="1" spc="-2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period</a:t>
            </a:r>
            <a:r>
              <a:rPr sz="1800" b="1" spc="-2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is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a</a:t>
            </a:r>
            <a:r>
              <a:rPr sz="1800" dirty="0">
                <a:latin typeface="Arial MT"/>
                <a:cs typeface="Arial MT"/>
              </a:rPr>
              <a:t>.</a:t>
            </a:r>
            <a:r>
              <a:rPr sz="1800" spc="-20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$28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</a:t>
            </a:r>
            <a:r>
              <a:rPr sz="1800" spc="-5" dirty="0">
                <a:latin typeface="Arial MT"/>
                <a:cs typeface="Arial MT"/>
              </a:rPr>
              <a:t>0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l</a:t>
            </a:r>
            <a:r>
              <a:rPr sz="1800" spc="-15" dirty="0">
                <a:latin typeface="Arial MT"/>
                <a:cs typeface="Arial MT"/>
              </a:rPr>
              <a:t>o</a:t>
            </a:r>
            <a:r>
              <a:rPr sz="1800" dirty="0">
                <a:latin typeface="Arial MT"/>
                <a:cs typeface="Arial MT"/>
              </a:rPr>
              <a:t>ss.</a:t>
            </a:r>
            <a:endParaRPr sz="18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buAutoNum type="alphaLcPeriod" startAt="2"/>
              <a:tabLst>
                <a:tab pos="241300" algn="l"/>
              </a:tabLst>
            </a:pPr>
            <a:r>
              <a:rPr sz="1800" spc="-5" dirty="0">
                <a:latin typeface="Arial MT"/>
                <a:cs typeface="Arial MT"/>
              </a:rPr>
              <a:t>$28,000</a:t>
            </a:r>
            <a:r>
              <a:rPr sz="1800" spc="-7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income.</a:t>
            </a:r>
            <a:endParaRPr sz="18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buAutoNum type="alphaLcPeriod" startAt="2"/>
              <a:tabLst>
                <a:tab pos="241300" algn="l"/>
              </a:tabLst>
            </a:pPr>
            <a:r>
              <a:rPr sz="1800" spc="-10" dirty="0">
                <a:latin typeface="Arial MT"/>
                <a:cs typeface="Arial MT"/>
              </a:rPr>
              <a:t>$24,000</a:t>
            </a:r>
            <a:r>
              <a:rPr sz="1800" spc="-5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income.</a:t>
            </a:r>
            <a:endParaRPr sz="18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buAutoNum type="alphaLcPeriod" startAt="2"/>
              <a:tabLst>
                <a:tab pos="241300" algn="l"/>
              </a:tabLst>
            </a:pPr>
            <a:r>
              <a:rPr sz="1800" spc="-5" dirty="0">
                <a:latin typeface="Arial MT"/>
                <a:cs typeface="Arial MT"/>
              </a:rPr>
              <a:t>not</a:t>
            </a:r>
            <a:r>
              <a:rPr sz="1800" spc="-3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determinable.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676131" y="3429000"/>
            <a:ext cx="2743200" cy="1056640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208279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639"/>
              </a:spcBef>
            </a:pPr>
            <a:r>
              <a:rPr sz="2000" b="1" dirty="0">
                <a:latin typeface="Times New Roman"/>
                <a:cs typeface="Times New Roman"/>
              </a:rPr>
              <a:t>The </a:t>
            </a:r>
            <a:r>
              <a:rPr sz="2000" b="1" spc="-1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cor</a:t>
            </a:r>
            <a:r>
              <a:rPr sz="2000" b="1" spc="-40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ect</a:t>
            </a:r>
            <a:r>
              <a:rPr sz="2000" b="1" spc="-13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Ans</a:t>
            </a:r>
            <a:r>
              <a:rPr sz="2000" b="1" spc="-10" dirty="0">
                <a:latin typeface="Times New Roman"/>
                <a:cs typeface="Times New Roman"/>
              </a:rPr>
              <a:t>w</a:t>
            </a:r>
            <a:r>
              <a:rPr sz="2000" b="1" dirty="0">
                <a:latin typeface="Times New Roman"/>
                <a:cs typeface="Times New Roman"/>
              </a:rPr>
              <a:t>er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is</a:t>
            </a:r>
            <a:endParaRPr sz="2000">
              <a:latin typeface="Times New Roman"/>
              <a:cs typeface="Times New Roman"/>
            </a:endParaRPr>
          </a:p>
          <a:p>
            <a:pPr marL="635" algn="ctr">
              <a:lnSpc>
                <a:spcPct val="100000"/>
              </a:lnSpc>
              <a:spcBef>
                <a:spcPts val="390"/>
              </a:spcBef>
            </a:pPr>
            <a:r>
              <a:rPr sz="28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a</a:t>
            </a:r>
            <a:endParaRPr sz="2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740279" y="919734"/>
            <a:ext cx="5448300" cy="1198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7.Misra</a:t>
            </a:r>
            <a:r>
              <a:rPr sz="1800" b="1" spc="-1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Company compiled</a:t>
            </a:r>
            <a:r>
              <a:rPr sz="1800" b="1" spc="-1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the</a:t>
            </a:r>
            <a:r>
              <a:rPr sz="1800" b="1" spc="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following</a:t>
            </a:r>
            <a:r>
              <a:rPr sz="1800" b="1" spc="-4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financial </a:t>
            </a:r>
            <a:r>
              <a:rPr sz="1800" b="1" spc="-484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information</a:t>
            </a: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FF0000"/>
                </a:solidFill>
                <a:latin typeface="Arial"/>
                <a:cs typeface="Arial"/>
              </a:rPr>
              <a:t>as</a:t>
            </a: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of </a:t>
            </a: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December</a:t>
            </a:r>
            <a:r>
              <a:rPr sz="1800" b="1" spc="2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31,</a:t>
            </a:r>
            <a:r>
              <a:rPr sz="1800" b="1" spc="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2014:</a:t>
            </a:r>
            <a:endParaRPr sz="1800">
              <a:latin typeface="Arial"/>
              <a:cs typeface="Arial"/>
            </a:endParaRPr>
          </a:p>
          <a:p>
            <a:pPr marL="697865" marR="1447800">
              <a:lnSpc>
                <a:spcPct val="100000"/>
              </a:lnSpc>
              <a:spcBef>
                <a:spcPts val="600"/>
              </a:spcBef>
              <a:tabLst>
                <a:tab pos="2720975" algn="l"/>
              </a:tabLst>
            </a:pPr>
            <a:r>
              <a:rPr sz="1800" spc="-5" dirty="0">
                <a:latin typeface="Arial MT"/>
                <a:cs typeface="Arial MT"/>
              </a:rPr>
              <a:t>Revenues	$340,000 </a:t>
            </a:r>
            <a:r>
              <a:rPr sz="1800" dirty="0">
                <a:latin typeface="Arial MT"/>
                <a:cs typeface="Arial MT"/>
              </a:rPr>
              <a:t> Owner’s</a:t>
            </a:r>
            <a:r>
              <a:rPr sz="1800" spc="-1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Capital</a:t>
            </a:r>
            <a:r>
              <a:rPr sz="1800" spc="-2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(1/1/14)140,000</a:t>
            </a:r>
            <a:endParaRPr sz="1800">
              <a:latin typeface="Arial MT"/>
              <a:cs typeface="Arial MT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3407028" y="2127568"/>
          <a:ext cx="3304539" cy="190162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27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772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64981">
                <a:tc>
                  <a:txBody>
                    <a:bodyPr/>
                    <a:lstStyle/>
                    <a:p>
                      <a:pPr marL="31750">
                        <a:lnSpc>
                          <a:spcPts val="1985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Equipment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9705">
                        <a:lnSpc>
                          <a:spcPts val="1985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80,000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4447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Expenses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3340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250,000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Cash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9705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90,000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4319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dirty="0">
                          <a:latin typeface="Arial MT"/>
                          <a:cs typeface="Arial MT"/>
                        </a:rPr>
                        <a:t>Owner’s</a:t>
                      </a:r>
                      <a:r>
                        <a:rPr sz="18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latin typeface="Arial MT"/>
                          <a:cs typeface="Arial MT"/>
                        </a:rPr>
                        <a:t>Drawings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9705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20,000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Supplies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9705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10,000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4182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Accounts</a:t>
                      </a:r>
                      <a:r>
                        <a:rPr sz="18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latin typeface="Arial MT"/>
                          <a:cs typeface="Arial MT"/>
                        </a:rPr>
                        <a:t>payable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9705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40,000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5057">
                <a:tc>
                  <a:txBody>
                    <a:bodyPr/>
                    <a:lstStyle/>
                    <a:p>
                      <a:pPr marL="31750">
                        <a:lnSpc>
                          <a:spcPts val="1985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Accounts</a:t>
                      </a:r>
                      <a:r>
                        <a:rPr sz="1800" spc="-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latin typeface="Arial MT"/>
                          <a:cs typeface="Arial MT"/>
                        </a:rPr>
                        <a:t>receivable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7675">
                        <a:lnSpc>
                          <a:spcPts val="1985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70,000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3197479" y="4013961"/>
            <a:ext cx="4448810" cy="1397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5" dirty="0">
                <a:latin typeface="Arial"/>
                <a:cs typeface="Arial"/>
              </a:rPr>
              <a:t>Misra’s</a:t>
            </a:r>
            <a:r>
              <a:rPr sz="1800" b="1" spc="5" dirty="0"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assets</a:t>
            </a:r>
            <a:r>
              <a:rPr sz="1800" b="1" spc="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on</a:t>
            </a:r>
            <a:r>
              <a:rPr sz="1800" b="1" spc="-10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December</a:t>
            </a:r>
            <a:r>
              <a:rPr sz="1800" b="1" spc="15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31,</a:t>
            </a:r>
            <a:r>
              <a:rPr sz="1800" b="1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2014</a:t>
            </a:r>
            <a:r>
              <a:rPr sz="1800" b="1" spc="10" dirty="0">
                <a:latin typeface="Arial"/>
                <a:cs typeface="Arial"/>
              </a:rPr>
              <a:t> </a:t>
            </a:r>
            <a:r>
              <a:rPr sz="1800" b="1" spc="-10" dirty="0">
                <a:latin typeface="Arial"/>
                <a:cs typeface="Arial"/>
              </a:rPr>
              <a:t>are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a</a:t>
            </a:r>
            <a:r>
              <a:rPr sz="1800" dirty="0">
                <a:latin typeface="Arial MT"/>
                <a:cs typeface="Arial MT"/>
              </a:rPr>
              <a:t>.</a:t>
            </a:r>
            <a:r>
              <a:rPr sz="1800" spc="-20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$180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b</a:t>
            </a:r>
            <a:r>
              <a:rPr sz="1800" dirty="0">
                <a:latin typeface="Arial MT"/>
                <a:cs typeface="Arial MT"/>
              </a:rPr>
              <a:t>.</a:t>
            </a:r>
            <a:r>
              <a:rPr sz="1800" spc="-20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$250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  <a:p>
            <a:pPr marL="12700" marR="3186430">
              <a:lnSpc>
                <a:spcPct val="100000"/>
              </a:lnSpc>
            </a:pPr>
            <a:r>
              <a:rPr sz="1800" dirty="0">
                <a:latin typeface="Arial MT"/>
                <a:cs typeface="Arial MT"/>
              </a:rPr>
              <a:t>c.</a:t>
            </a:r>
            <a:r>
              <a:rPr sz="1800" spc="-105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$360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r>
              <a:rPr sz="1800" dirty="0">
                <a:latin typeface="Arial MT"/>
                <a:cs typeface="Arial MT"/>
              </a:rPr>
              <a:t>.  </a:t>
            </a:r>
            <a:r>
              <a:rPr sz="1800" spc="-5" dirty="0">
                <a:latin typeface="Arial MT"/>
                <a:cs typeface="Arial MT"/>
              </a:rPr>
              <a:t>d</a:t>
            </a:r>
            <a:r>
              <a:rPr sz="1800" spc="204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$490,000.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026652" y="1121663"/>
            <a:ext cx="2741930" cy="2341245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161925" rIns="0" bIns="0" rtlCol="0">
            <a:spAutoFit/>
          </a:bodyPr>
          <a:lstStyle/>
          <a:p>
            <a:pPr marL="181610" marR="172085" indent="-1270" algn="ctr">
              <a:lnSpc>
                <a:spcPct val="114999"/>
              </a:lnSpc>
              <a:spcBef>
                <a:spcPts val="1275"/>
              </a:spcBef>
            </a:pPr>
            <a:r>
              <a:rPr sz="2000" b="1" spc="-185" dirty="0">
                <a:latin typeface="Times New Roman"/>
                <a:cs typeface="Times New Roman"/>
              </a:rPr>
              <a:t>T</a:t>
            </a:r>
            <a:r>
              <a:rPr sz="2000" b="1" dirty="0">
                <a:latin typeface="Times New Roman"/>
                <a:cs typeface="Times New Roman"/>
              </a:rPr>
              <a:t>o</a:t>
            </a:r>
            <a:r>
              <a:rPr sz="2000" b="1" spc="5" dirty="0">
                <a:latin typeface="Times New Roman"/>
                <a:cs typeface="Times New Roman"/>
              </a:rPr>
              <a:t>t</a:t>
            </a:r>
            <a:r>
              <a:rPr sz="2000" b="1" dirty="0">
                <a:latin typeface="Times New Roman"/>
                <a:cs typeface="Times New Roman"/>
              </a:rPr>
              <a:t>al</a:t>
            </a:r>
            <a:r>
              <a:rPr sz="2000" b="1" spc="-14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Asse</a:t>
            </a:r>
            <a:r>
              <a:rPr sz="2000" b="1" spc="5" dirty="0">
                <a:latin typeface="Times New Roman"/>
                <a:cs typeface="Times New Roman"/>
              </a:rPr>
              <a:t>t</a:t>
            </a:r>
            <a:r>
              <a:rPr sz="2000" b="1" dirty="0">
                <a:latin typeface="Times New Roman"/>
                <a:cs typeface="Times New Roman"/>
              </a:rPr>
              <a:t>s=  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Equipment </a:t>
            </a:r>
            <a:r>
              <a:rPr sz="2000" b="1" spc="5" dirty="0">
                <a:solidFill>
                  <a:srgbClr val="FF0000"/>
                </a:solidFill>
                <a:latin typeface="Times New Roman"/>
                <a:cs typeface="Times New Roman"/>
              </a:rPr>
              <a:t>80,000+ </a:t>
            </a:r>
            <a:r>
              <a:rPr sz="2000" b="1" spc="1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Cash</a:t>
            </a:r>
            <a:r>
              <a:rPr sz="2000" b="1" spc="-7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90,000+Supplies </a:t>
            </a:r>
            <a:r>
              <a:rPr sz="2000" b="1" spc="-484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1</a:t>
            </a:r>
            <a:r>
              <a:rPr sz="2000" b="1" spc="5" dirty="0">
                <a:solidFill>
                  <a:srgbClr val="FF0000"/>
                </a:solidFill>
                <a:latin typeface="Times New Roman"/>
                <a:cs typeface="Times New Roman"/>
              </a:rPr>
              <a:t>0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,</a:t>
            </a:r>
            <a:r>
              <a:rPr sz="2000" b="1" spc="5" dirty="0">
                <a:solidFill>
                  <a:srgbClr val="FF0000"/>
                </a:solidFill>
                <a:latin typeface="Times New Roman"/>
                <a:cs typeface="Times New Roman"/>
              </a:rPr>
              <a:t>0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00+</a:t>
            </a:r>
            <a:r>
              <a:rPr sz="2000" b="1" spc="-14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Accoun</a:t>
            </a:r>
            <a:r>
              <a:rPr sz="2000" b="1" spc="5" dirty="0">
                <a:solidFill>
                  <a:srgbClr val="FF0000"/>
                </a:solidFill>
                <a:latin typeface="Times New Roman"/>
                <a:cs typeface="Times New Roman"/>
              </a:rPr>
              <a:t>t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s</a:t>
            </a:r>
            <a:endParaRPr sz="20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360"/>
              </a:spcBef>
            </a:pPr>
            <a:r>
              <a:rPr sz="20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receivable</a:t>
            </a:r>
            <a:r>
              <a:rPr sz="2000" b="1" spc="-8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70,000</a:t>
            </a:r>
            <a:endParaRPr sz="20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360"/>
              </a:spcBef>
            </a:pP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=</a:t>
            </a:r>
            <a:r>
              <a:rPr sz="2000" b="1" spc="-4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$250,000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026652" y="4120896"/>
            <a:ext cx="2741930" cy="1056640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20891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645"/>
              </a:spcBef>
            </a:pPr>
            <a:r>
              <a:rPr sz="2000" b="1" dirty="0">
                <a:latin typeface="Times New Roman"/>
                <a:cs typeface="Times New Roman"/>
              </a:rPr>
              <a:t>The </a:t>
            </a:r>
            <a:r>
              <a:rPr sz="2000" b="1" spc="-1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cor</a:t>
            </a:r>
            <a:r>
              <a:rPr sz="2000" b="1" spc="-40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ect</a:t>
            </a:r>
            <a:r>
              <a:rPr sz="2000" b="1" spc="-13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Ans</a:t>
            </a:r>
            <a:r>
              <a:rPr sz="2000" b="1" spc="-10" dirty="0">
                <a:latin typeface="Times New Roman"/>
                <a:cs typeface="Times New Roman"/>
              </a:rPr>
              <a:t>w</a:t>
            </a:r>
            <a:r>
              <a:rPr sz="2000" b="1" dirty="0">
                <a:latin typeface="Times New Roman"/>
                <a:cs typeface="Times New Roman"/>
              </a:rPr>
              <a:t>er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is</a:t>
            </a:r>
            <a:endParaRPr sz="20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390"/>
              </a:spcBef>
            </a:pPr>
            <a:r>
              <a:rPr sz="28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b</a:t>
            </a:r>
            <a:endParaRPr sz="2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01395" y="800861"/>
            <a:ext cx="1039177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solidFill>
                  <a:srgbClr val="C00000"/>
                </a:solidFill>
                <a:latin typeface="Arial"/>
                <a:cs typeface="Arial"/>
              </a:rPr>
              <a:t>8.As</a:t>
            </a:r>
            <a:r>
              <a:rPr sz="1800" b="1" spc="29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of</a:t>
            </a:r>
            <a:r>
              <a:rPr sz="1800" b="1" spc="29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December</a:t>
            </a:r>
            <a:r>
              <a:rPr sz="1800" b="1" spc="29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31,</a:t>
            </a:r>
            <a:r>
              <a:rPr sz="1800" b="1" spc="29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2014,</a:t>
            </a:r>
            <a:r>
              <a:rPr sz="1800" b="1" spc="29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Calexico</a:t>
            </a:r>
            <a:r>
              <a:rPr sz="1800" b="1" spc="29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Company</a:t>
            </a:r>
            <a:r>
              <a:rPr sz="1800" b="1" spc="27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has</a:t>
            </a:r>
            <a:r>
              <a:rPr sz="1800" b="1" spc="29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assets</a:t>
            </a:r>
            <a:r>
              <a:rPr sz="1800" b="1" spc="28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of</a:t>
            </a:r>
            <a:r>
              <a:rPr sz="1800" b="1" spc="29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$42,000</a:t>
            </a:r>
            <a:r>
              <a:rPr sz="1800" b="1" spc="29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and</a:t>
            </a:r>
            <a:r>
              <a:rPr sz="1800" b="1" spc="28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owner's</a:t>
            </a:r>
            <a:r>
              <a:rPr sz="1800" b="1" spc="29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equity</a:t>
            </a:r>
            <a:r>
              <a:rPr sz="1800" b="1" spc="27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of</a:t>
            </a:r>
            <a:endParaRPr sz="180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</a:pP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$20,000.</a:t>
            </a:r>
            <a:r>
              <a:rPr sz="1800" b="1" spc="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What</a:t>
            </a:r>
            <a:r>
              <a:rPr sz="1800" b="1" spc="-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are</a:t>
            </a:r>
            <a:r>
              <a:rPr sz="1800" b="1" spc="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the liabilities</a:t>
            </a:r>
            <a:r>
              <a:rPr sz="1800" b="1" spc="-3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for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Calexico</a:t>
            </a:r>
            <a:r>
              <a:rPr sz="1800" b="1" spc="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Company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 as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of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December</a:t>
            </a:r>
            <a:r>
              <a:rPr sz="1800" b="1" spc="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31,</a:t>
            </a:r>
            <a:r>
              <a:rPr sz="1800" b="1" spc="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2014?</a:t>
            </a:r>
            <a:endParaRPr sz="1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03503" y="1349197"/>
            <a:ext cx="3077845" cy="26555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67665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Arial MT"/>
                <a:cs typeface="Arial MT"/>
              </a:rPr>
              <a:t>a</a:t>
            </a:r>
            <a:r>
              <a:rPr sz="1800" dirty="0">
                <a:latin typeface="Arial MT"/>
                <a:cs typeface="Arial MT"/>
              </a:rPr>
              <a:t>.</a:t>
            </a:r>
            <a:r>
              <a:rPr sz="1800" spc="-20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$22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  <a:p>
            <a:pPr marL="367665">
              <a:lnSpc>
                <a:spcPct val="100000"/>
              </a:lnSpc>
              <a:spcBef>
                <a:spcPts val="5"/>
              </a:spcBef>
            </a:pPr>
            <a:r>
              <a:rPr sz="1800" spc="-10" dirty="0">
                <a:latin typeface="Arial MT"/>
                <a:cs typeface="Arial MT"/>
              </a:rPr>
              <a:t>b</a:t>
            </a:r>
            <a:r>
              <a:rPr sz="1800" dirty="0">
                <a:latin typeface="Arial MT"/>
                <a:cs typeface="Arial MT"/>
              </a:rPr>
              <a:t>.</a:t>
            </a:r>
            <a:r>
              <a:rPr sz="1800" spc="-20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$20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  <a:p>
            <a:pPr marL="367665">
              <a:lnSpc>
                <a:spcPct val="100000"/>
              </a:lnSpc>
            </a:pPr>
            <a:r>
              <a:rPr sz="1800" dirty="0">
                <a:latin typeface="Arial MT"/>
                <a:cs typeface="Arial MT"/>
              </a:rPr>
              <a:t>c.</a:t>
            </a:r>
            <a:r>
              <a:rPr sz="1800" spc="-105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$42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  <a:p>
            <a:pPr marL="367665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d</a:t>
            </a:r>
            <a:r>
              <a:rPr sz="1800" dirty="0">
                <a:latin typeface="Arial MT"/>
                <a:cs typeface="Arial MT"/>
              </a:rPr>
              <a:t>.</a:t>
            </a:r>
            <a:r>
              <a:rPr sz="1800" spc="-20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$62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  <a:p>
            <a:pPr marL="367665" indent="-355600">
              <a:lnSpc>
                <a:spcPct val="100000"/>
              </a:lnSpc>
              <a:spcBef>
                <a:spcPts val="1260"/>
              </a:spcBef>
              <a:buAutoNum type="arabicPeriod" startAt="9"/>
              <a:tabLst>
                <a:tab pos="367665" algn="l"/>
                <a:tab pos="368300" algn="l"/>
              </a:tabLst>
            </a:pP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Net</a:t>
            </a:r>
            <a:r>
              <a:rPr sz="1800" b="1" spc="-1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income</a:t>
            </a:r>
            <a:r>
              <a:rPr sz="1800" b="1" spc="-2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results</a:t>
            </a:r>
            <a:r>
              <a:rPr sz="1800" b="1" spc="-1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5" dirty="0">
                <a:solidFill>
                  <a:srgbClr val="C00000"/>
                </a:solidFill>
                <a:latin typeface="Arial"/>
                <a:cs typeface="Arial"/>
              </a:rPr>
              <a:t>when</a:t>
            </a:r>
            <a:endParaRPr sz="1800">
              <a:latin typeface="Arial"/>
              <a:cs typeface="Arial"/>
            </a:endParaRPr>
          </a:p>
          <a:p>
            <a:pPr marL="596265" lvl="1" indent="-229235">
              <a:lnSpc>
                <a:spcPct val="100000"/>
              </a:lnSpc>
              <a:buAutoNum type="alphaLcPeriod"/>
              <a:tabLst>
                <a:tab pos="596900" algn="l"/>
              </a:tabLst>
            </a:pPr>
            <a:r>
              <a:rPr sz="1800" spc="-5" dirty="0">
                <a:latin typeface="Arial MT"/>
                <a:cs typeface="Arial MT"/>
              </a:rPr>
              <a:t>Assets</a:t>
            </a:r>
            <a:r>
              <a:rPr sz="1800" spc="-1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&gt;</a:t>
            </a:r>
            <a:r>
              <a:rPr sz="1800" spc="-2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Liabilities.</a:t>
            </a:r>
            <a:endParaRPr sz="1800">
              <a:latin typeface="Arial MT"/>
              <a:cs typeface="Arial MT"/>
            </a:endParaRPr>
          </a:p>
          <a:p>
            <a:pPr marL="596265" lvl="1" indent="-229235">
              <a:lnSpc>
                <a:spcPct val="100000"/>
              </a:lnSpc>
              <a:buAutoNum type="alphaLcPeriod"/>
              <a:tabLst>
                <a:tab pos="596900" algn="l"/>
              </a:tabLst>
            </a:pPr>
            <a:r>
              <a:rPr sz="1800" spc="-5" dirty="0">
                <a:latin typeface="Arial MT"/>
                <a:cs typeface="Arial MT"/>
              </a:rPr>
              <a:t>Revenues</a:t>
            </a:r>
            <a:r>
              <a:rPr sz="1800" spc="-2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=</a:t>
            </a:r>
            <a:r>
              <a:rPr sz="1800" spc="-5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Expenses.</a:t>
            </a:r>
            <a:endParaRPr sz="1800">
              <a:latin typeface="Arial MT"/>
              <a:cs typeface="Arial MT"/>
            </a:endParaRPr>
          </a:p>
          <a:p>
            <a:pPr marL="596265" lvl="1" indent="-229235">
              <a:lnSpc>
                <a:spcPct val="100000"/>
              </a:lnSpc>
              <a:buAutoNum type="alphaLcPeriod"/>
              <a:tabLst>
                <a:tab pos="596900" algn="l"/>
              </a:tabLst>
            </a:pPr>
            <a:r>
              <a:rPr sz="1800" spc="-5" dirty="0">
                <a:latin typeface="Arial MT"/>
                <a:cs typeface="Arial MT"/>
              </a:rPr>
              <a:t>Revenues</a:t>
            </a:r>
            <a:r>
              <a:rPr sz="1800" spc="-2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&gt;</a:t>
            </a:r>
            <a:r>
              <a:rPr sz="1800" spc="-5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Expenses.</a:t>
            </a:r>
            <a:endParaRPr sz="1800">
              <a:latin typeface="Arial MT"/>
              <a:cs typeface="Arial MT"/>
            </a:endParaRPr>
          </a:p>
          <a:p>
            <a:pPr marL="596265" lvl="1" indent="-229235">
              <a:lnSpc>
                <a:spcPct val="100000"/>
              </a:lnSpc>
              <a:buAutoNum type="alphaLcPeriod"/>
              <a:tabLst>
                <a:tab pos="596900" algn="l"/>
              </a:tabLst>
            </a:pPr>
            <a:r>
              <a:rPr sz="1800" spc="-5" dirty="0">
                <a:latin typeface="Arial MT"/>
                <a:cs typeface="Arial MT"/>
              </a:rPr>
              <a:t>Revenues</a:t>
            </a:r>
            <a:r>
              <a:rPr sz="1800" spc="-2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&lt;</a:t>
            </a:r>
            <a:r>
              <a:rPr sz="1800" spc="-5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Expenses.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01395" y="4138929"/>
            <a:ext cx="8609330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900" indent="-457834">
              <a:lnSpc>
                <a:spcPct val="100000"/>
              </a:lnSpc>
              <a:spcBef>
                <a:spcPts val="100"/>
              </a:spcBef>
              <a:buAutoNum type="arabicPeriod" startAt="10"/>
              <a:tabLst>
                <a:tab pos="469265" algn="l"/>
                <a:tab pos="470534" algn="l"/>
              </a:tabLst>
            </a:pP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Owner's</a:t>
            </a:r>
            <a:r>
              <a:rPr sz="1800" b="1" spc="-4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capital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at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sz="1800" b="1" spc="-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end of</a:t>
            </a:r>
            <a:r>
              <a:rPr sz="1800" b="1" spc="-1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the period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is</a:t>
            </a:r>
            <a:r>
              <a:rPr sz="1800" b="1" spc="-2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equal</a:t>
            </a:r>
            <a:r>
              <a:rPr sz="1800" b="1" spc="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to</a:t>
            </a:r>
            <a:endParaRPr sz="1800">
              <a:latin typeface="Arial"/>
              <a:cs typeface="Arial"/>
            </a:endParaRPr>
          </a:p>
          <a:p>
            <a:pPr marL="698500" lvl="1" indent="-229235">
              <a:lnSpc>
                <a:spcPct val="100000"/>
              </a:lnSpc>
              <a:buAutoNum type="alphaLcPeriod"/>
              <a:tabLst>
                <a:tab pos="699135" algn="l"/>
              </a:tabLst>
            </a:pPr>
            <a:r>
              <a:rPr sz="1800" spc="-10" dirty="0">
                <a:latin typeface="Arial MT"/>
                <a:cs typeface="Arial MT"/>
              </a:rPr>
              <a:t>owner's</a:t>
            </a:r>
            <a:r>
              <a:rPr sz="1800" spc="4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capital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at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the</a:t>
            </a:r>
            <a:r>
              <a:rPr sz="1800" spc="-5" dirty="0">
                <a:latin typeface="Arial MT"/>
                <a:cs typeface="Arial MT"/>
              </a:rPr>
              <a:t> beginning</a:t>
            </a:r>
            <a:r>
              <a:rPr sz="1800" spc="2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of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the</a:t>
            </a:r>
            <a:r>
              <a:rPr sz="1800" spc="-5" dirty="0">
                <a:latin typeface="Arial MT"/>
                <a:cs typeface="Arial MT"/>
              </a:rPr>
              <a:t> period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plus</a:t>
            </a:r>
            <a:r>
              <a:rPr sz="1800" spc="1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net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income</a:t>
            </a:r>
            <a:r>
              <a:rPr sz="1800" spc="1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minus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liabilities.</a:t>
            </a:r>
            <a:endParaRPr sz="1800">
              <a:latin typeface="Arial MT"/>
              <a:cs typeface="Arial MT"/>
            </a:endParaRPr>
          </a:p>
          <a:p>
            <a:pPr marL="698500" lvl="1" indent="-229235">
              <a:lnSpc>
                <a:spcPct val="100000"/>
              </a:lnSpc>
              <a:buAutoNum type="alphaLcPeriod"/>
              <a:tabLst>
                <a:tab pos="699135" algn="l"/>
              </a:tabLst>
            </a:pPr>
            <a:r>
              <a:rPr sz="1800" spc="-10" dirty="0">
                <a:latin typeface="Arial MT"/>
                <a:cs typeface="Arial MT"/>
              </a:rPr>
              <a:t>owner's</a:t>
            </a:r>
            <a:r>
              <a:rPr sz="1800" spc="4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capital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at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the</a:t>
            </a:r>
            <a:r>
              <a:rPr sz="1800" spc="-5" dirty="0">
                <a:latin typeface="Arial MT"/>
                <a:cs typeface="Arial MT"/>
              </a:rPr>
              <a:t> beginning</a:t>
            </a:r>
            <a:r>
              <a:rPr sz="1800" spc="2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of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the </a:t>
            </a:r>
            <a:r>
              <a:rPr sz="1800" spc="-5" dirty="0">
                <a:latin typeface="Arial MT"/>
                <a:cs typeface="Arial MT"/>
              </a:rPr>
              <a:t>period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plus</a:t>
            </a:r>
            <a:r>
              <a:rPr sz="1800" spc="1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net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income</a:t>
            </a:r>
            <a:r>
              <a:rPr sz="1800" spc="1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minus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drawings.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58646" y="4962270"/>
            <a:ext cx="238442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 MT"/>
                <a:cs typeface="Arial MT"/>
              </a:rPr>
              <a:t>c.</a:t>
            </a:r>
            <a:r>
              <a:rPr sz="1800" spc="-10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ne</a:t>
            </a:r>
            <a:r>
              <a:rPr sz="1800" dirty="0">
                <a:latin typeface="Arial MT"/>
                <a:cs typeface="Arial MT"/>
              </a:rPr>
              <a:t>t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i</a:t>
            </a:r>
            <a:r>
              <a:rPr sz="1800" spc="-15" dirty="0">
                <a:latin typeface="Arial MT"/>
                <a:cs typeface="Arial MT"/>
              </a:rPr>
              <a:t>n</a:t>
            </a:r>
            <a:r>
              <a:rPr sz="1800" spc="-5" dirty="0">
                <a:latin typeface="Arial MT"/>
                <a:cs typeface="Arial MT"/>
              </a:rPr>
              <a:t>com</a:t>
            </a:r>
            <a:r>
              <a:rPr sz="1800" spc="-15" dirty="0">
                <a:latin typeface="Arial MT"/>
                <a:cs typeface="Arial MT"/>
              </a:rPr>
              <a:t>e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d</a:t>
            </a:r>
            <a:r>
              <a:rPr sz="1800" dirty="0">
                <a:latin typeface="Arial MT"/>
                <a:cs typeface="Arial MT"/>
              </a:rPr>
              <a:t>.</a:t>
            </a:r>
            <a:r>
              <a:rPr sz="1800" spc="-2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ass</a:t>
            </a:r>
            <a:r>
              <a:rPr sz="1800" spc="-15" dirty="0">
                <a:latin typeface="Arial MT"/>
                <a:cs typeface="Arial MT"/>
              </a:rPr>
              <a:t>e</a:t>
            </a:r>
            <a:r>
              <a:rPr sz="1800" dirty="0">
                <a:latin typeface="Arial MT"/>
                <a:cs typeface="Arial MT"/>
              </a:rPr>
              <a:t>ts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p</a:t>
            </a:r>
            <a:r>
              <a:rPr sz="1800" spc="-15" dirty="0">
                <a:latin typeface="Arial MT"/>
                <a:cs typeface="Arial MT"/>
              </a:rPr>
              <a:t>l</a:t>
            </a:r>
            <a:r>
              <a:rPr sz="1800" spc="-5" dirty="0">
                <a:latin typeface="Arial MT"/>
                <a:cs typeface="Arial MT"/>
              </a:rPr>
              <a:t>us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l</a:t>
            </a:r>
            <a:r>
              <a:rPr sz="1800" spc="-15" dirty="0">
                <a:latin typeface="Arial MT"/>
                <a:cs typeface="Arial MT"/>
              </a:rPr>
              <a:t>i</a:t>
            </a:r>
            <a:r>
              <a:rPr sz="1800" spc="-5" dirty="0">
                <a:latin typeface="Arial MT"/>
                <a:cs typeface="Arial MT"/>
              </a:rPr>
              <a:t>ab</a:t>
            </a:r>
            <a:r>
              <a:rPr sz="1800" spc="-15" dirty="0">
                <a:latin typeface="Arial MT"/>
                <a:cs typeface="Arial MT"/>
              </a:rPr>
              <a:t>i</a:t>
            </a:r>
            <a:r>
              <a:rPr sz="1800" spc="-5" dirty="0">
                <a:latin typeface="Arial MT"/>
                <a:cs typeface="Arial MT"/>
              </a:rPr>
              <a:t>l</a:t>
            </a:r>
            <a:r>
              <a:rPr sz="1800" spc="-15" dirty="0">
                <a:latin typeface="Arial MT"/>
                <a:cs typeface="Arial MT"/>
              </a:rPr>
              <a:t>i</a:t>
            </a:r>
            <a:r>
              <a:rPr sz="1800" spc="-5" dirty="0">
                <a:latin typeface="Arial MT"/>
                <a:cs typeface="Arial MT"/>
              </a:rPr>
              <a:t>tie</a:t>
            </a:r>
            <a:r>
              <a:rPr sz="1800" spc="-15" dirty="0">
                <a:latin typeface="Arial MT"/>
                <a:cs typeface="Arial MT"/>
              </a:rPr>
              <a:t>s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641847" y="1456944"/>
            <a:ext cx="3084830" cy="523240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33020" rIns="0" bIns="0" rtlCol="0">
            <a:spAutoFit/>
          </a:bodyPr>
          <a:lstStyle/>
          <a:p>
            <a:pPr marL="146685">
              <a:lnSpc>
                <a:spcPct val="100000"/>
              </a:lnSpc>
              <a:spcBef>
                <a:spcPts val="260"/>
              </a:spcBef>
              <a:tabLst>
                <a:tab pos="697865" algn="l"/>
              </a:tabLst>
            </a:pPr>
            <a:r>
              <a:rPr sz="2000" b="1" dirty="0">
                <a:latin typeface="Times New Roman"/>
                <a:cs typeface="Times New Roman"/>
              </a:rPr>
              <a:t>The	cor</a:t>
            </a:r>
            <a:r>
              <a:rPr sz="2000" b="1" spc="-35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ect</a:t>
            </a:r>
            <a:r>
              <a:rPr sz="2000" b="1" spc="-10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Ans</a:t>
            </a:r>
            <a:r>
              <a:rPr sz="2000" b="1" spc="-10" dirty="0">
                <a:latin typeface="Times New Roman"/>
                <a:cs typeface="Times New Roman"/>
              </a:rPr>
              <a:t>w</a:t>
            </a:r>
            <a:r>
              <a:rPr sz="2000" b="1" dirty="0">
                <a:latin typeface="Times New Roman"/>
                <a:cs typeface="Times New Roman"/>
              </a:rPr>
              <a:t>er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is</a:t>
            </a:r>
            <a:r>
              <a:rPr sz="2000" b="1" spc="5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a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641847" y="5097779"/>
            <a:ext cx="3084830" cy="523240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34290" rIns="0" bIns="0" rtlCol="0">
            <a:spAutoFit/>
          </a:bodyPr>
          <a:lstStyle/>
          <a:p>
            <a:pPr marL="146685">
              <a:lnSpc>
                <a:spcPct val="100000"/>
              </a:lnSpc>
              <a:spcBef>
                <a:spcPts val="270"/>
              </a:spcBef>
              <a:tabLst>
                <a:tab pos="697865" algn="l"/>
              </a:tabLst>
            </a:pPr>
            <a:r>
              <a:rPr sz="2000" b="1" dirty="0">
                <a:latin typeface="Times New Roman"/>
                <a:cs typeface="Times New Roman"/>
              </a:rPr>
              <a:t>The	cor</a:t>
            </a:r>
            <a:r>
              <a:rPr sz="2000" b="1" spc="-35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ect</a:t>
            </a:r>
            <a:r>
              <a:rPr sz="2000" b="1" spc="-10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Ans</a:t>
            </a:r>
            <a:r>
              <a:rPr sz="2000" b="1" spc="-10" dirty="0">
                <a:latin typeface="Times New Roman"/>
                <a:cs typeface="Times New Roman"/>
              </a:rPr>
              <a:t>w</a:t>
            </a:r>
            <a:r>
              <a:rPr sz="2000" b="1" dirty="0">
                <a:latin typeface="Times New Roman"/>
                <a:cs typeface="Times New Roman"/>
              </a:rPr>
              <a:t>er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is</a:t>
            </a:r>
            <a:r>
              <a:rPr sz="2000" b="1" spc="5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b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641847" y="3015995"/>
            <a:ext cx="3084830" cy="523240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33655" rIns="0" bIns="0" rtlCol="0">
            <a:spAutoFit/>
          </a:bodyPr>
          <a:lstStyle/>
          <a:p>
            <a:pPr marL="146685">
              <a:lnSpc>
                <a:spcPct val="100000"/>
              </a:lnSpc>
              <a:spcBef>
                <a:spcPts val="265"/>
              </a:spcBef>
              <a:tabLst>
                <a:tab pos="697865" algn="l"/>
              </a:tabLst>
            </a:pPr>
            <a:r>
              <a:rPr sz="2000" b="1" dirty="0">
                <a:latin typeface="Times New Roman"/>
                <a:cs typeface="Times New Roman"/>
              </a:rPr>
              <a:t>The	cor</a:t>
            </a:r>
            <a:r>
              <a:rPr sz="2000" b="1" spc="-35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ect</a:t>
            </a:r>
            <a:r>
              <a:rPr sz="2000" b="1" spc="-10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Ans</a:t>
            </a:r>
            <a:r>
              <a:rPr sz="2000" b="1" spc="-10" dirty="0">
                <a:latin typeface="Times New Roman"/>
                <a:cs typeface="Times New Roman"/>
              </a:rPr>
              <a:t>w</a:t>
            </a:r>
            <a:r>
              <a:rPr sz="2000" b="1" dirty="0">
                <a:latin typeface="Times New Roman"/>
                <a:cs typeface="Times New Roman"/>
              </a:rPr>
              <a:t>er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is</a:t>
            </a:r>
            <a:r>
              <a:rPr sz="2000" b="1" spc="5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c</a:t>
            </a:r>
            <a:endParaRPr sz="2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85D6B93-A0BF-0B0F-90DC-102305BAEB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96"/>
            <a:ext cx="12192000" cy="6845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47006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91867" y="1014983"/>
            <a:ext cx="8901684" cy="5583936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82470" y="705358"/>
            <a:ext cx="525716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15" dirty="0">
                <a:solidFill>
                  <a:srgbClr val="4471C4"/>
                </a:solidFill>
                <a:latin typeface="Calibri"/>
                <a:cs typeface="Calibri"/>
              </a:rPr>
              <a:t>Preparing</a:t>
            </a:r>
            <a:r>
              <a:rPr sz="4000" spc="1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4000" spc="-10" dirty="0">
                <a:solidFill>
                  <a:srgbClr val="4471C4"/>
                </a:solidFill>
                <a:latin typeface="Calibri"/>
                <a:cs typeface="Calibri"/>
              </a:rPr>
              <a:t>Closing</a:t>
            </a:r>
            <a:r>
              <a:rPr sz="4000" spc="5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4000" spc="-10" dirty="0">
                <a:solidFill>
                  <a:srgbClr val="4471C4"/>
                </a:solidFill>
                <a:latin typeface="Calibri"/>
                <a:cs typeface="Calibri"/>
              </a:rPr>
              <a:t>Entries</a:t>
            </a:r>
            <a:endParaRPr sz="4000">
              <a:latin typeface="Calibri"/>
              <a:cs typeface="Calibri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1994535" y="1676666"/>
          <a:ext cx="2264410" cy="184224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322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22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7136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 marL="696595">
                        <a:lnSpc>
                          <a:spcPct val="100000"/>
                        </a:lnSpc>
                      </a:pPr>
                      <a:r>
                        <a:rPr sz="1800" b="1" spc="-5" dirty="0">
                          <a:latin typeface="Calibri"/>
                          <a:cs typeface="Calibri"/>
                        </a:rPr>
                        <a:t>Expenses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2540" marB="0"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356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851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6718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E9EBF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4" name="object 4"/>
          <p:cNvGrpSpPr/>
          <p:nvPr/>
        </p:nvGrpSpPr>
        <p:grpSpPr>
          <a:xfrm>
            <a:off x="8055038" y="2219134"/>
            <a:ext cx="2293620" cy="1299845"/>
            <a:chOff x="8055038" y="2219134"/>
            <a:chExt cx="2293620" cy="1299845"/>
          </a:xfrm>
        </p:grpSpPr>
        <p:sp>
          <p:nvSpPr>
            <p:cNvPr id="5" name="object 5"/>
            <p:cNvSpPr/>
            <p:nvPr/>
          </p:nvSpPr>
          <p:spPr>
            <a:xfrm>
              <a:off x="8069326" y="2247734"/>
              <a:ext cx="2265045" cy="1271270"/>
            </a:xfrm>
            <a:custGeom>
              <a:avLst/>
              <a:gdLst/>
              <a:ahLst/>
              <a:cxnLst/>
              <a:rect l="l" t="t" r="r" b="b"/>
              <a:pathLst>
                <a:path w="2265045" h="1271270">
                  <a:moveTo>
                    <a:pt x="1132420" y="1114298"/>
                  </a:moveTo>
                  <a:lnTo>
                    <a:pt x="0" y="1114298"/>
                  </a:lnTo>
                  <a:lnTo>
                    <a:pt x="0" y="1270927"/>
                  </a:lnTo>
                  <a:lnTo>
                    <a:pt x="1132420" y="1270927"/>
                  </a:lnTo>
                  <a:lnTo>
                    <a:pt x="1132420" y="1114298"/>
                  </a:lnTo>
                  <a:close/>
                </a:path>
                <a:path w="2265045" h="1271270">
                  <a:moveTo>
                    <a:pt x="1132420" y="278638"/>
                  </a:moveTo>
                  <a:lnTo>
                    <a:pt x="0" y="278638"/>
                  </a:lnTo>
                  <a:lnTo>
                    <a:pt x="0" y="557149"/>
                  </a:lnTo>
                  <a:lnTo>
                    <a:pt x="0" y="835672"/>
                  </a:lnTo>
                  <a:lnTo>
                    <a:pt x="0" y="1114209"/>
                  </a:lnTo>
                  <a:lnTo>
                    <a:pt x="1132420" y="1114209"/>
                  </a:lnTo>
                  <a:lnTo>
                    <a:pt x="1132420" y="835698"/>
                  </a:lnTo>
                  <a:lnTo>
                    <a:pt x="1132420" y="557187"/>
                  </a:lnTo>
                  <a:lnTo>
                    <a:pt x="1132420" y="278638"/>
                  </a:lnTo>
                  <a:close/>
                </a:path>
                <a:path w="2265045" h="1271270">
                  <a:moveTo>
                    <a:pt x="1132420" y="0"/>
                  </a:moveTo>
                  <a:lnTo>
                    <a:pt x="0" y="0"/>
                  </a:lnTo>
                  <a:lnTo>
                    <a:pt x="0" y="278549"/>
                  </a:lnTo>
                  <a:lnTo>
                    <a:pt x="1132420" y="278549"/>
                  </a:lnTo>
                  <a:lnTo>
                    <a:pt x="1132420" y="0"/>
                  </a:lnTo>
                  <a:close/>
                </a:path>
                <a:path w="2265045" h="1271270">
                  <a:moveTo>
                    <a:pt x="2264880" y="1114298"/>
                  </a:moveTo>
                  <a:lnTo>
                    <a:pt x="1132459" y="1114298"/>
                  </a:lnTo>
                  <a:lnTo>
                    <a:pt x="1132459" y="1270927"/>
                  </a:lnTo>
                  <a:lnTo>
                    <a:pt x="2264880" y="1270927"/>
                  </a:lnTo>
                  <a:lnTo>
                    <a:pt x="2264880" y="1114298"/>
                  </a:lnTo>
                  <a:close/>
                </a:path>
                <a:path w="2265045" h="1271270">
                  <a:moveTo>
                    <a:pt x="2264880" y="278638"/>
                  </a:moveTo>
                  <a:lnTo>
                    <a:pt x="1132459" y="278638"/>
                  </a:lnTo>
                  <a:lnTo>
                    <a:pt x="1132459" y="557149"/>
                  </a:lnTo>
                  <a:lnTo>
                    <a:pt x="1132459" y="835672"/>
                  </a:lnTo>
                  <a:lnTo>
                    <a:pt x="1132459" y="1114209"/>
                  </a:lnTo>
                  <a:lnTo>
                    <a:pt x="2264880" y="1114209"/>
                  </a:lnTo>
                  <a:lnTo>
                    <a:pt x="2264880" y="835698"/>
                  </a:lnTo>
                  <a:lnTo>
                    <a:pt x="2264880" y="557187"/>
                  </a:lnTo>
                  <a:lnTo>
                    <a:pt x="2264880" y="278638"/>
                  </a:lnTo>
                  <a:close/>
                </a:path>
                <a:path w="2265045" h="1271270">
                  <a:moveTo>
                    <a:pt x="2264880" y="0"/>
                  </a:moveTo>
                  <a:lnTo>
                    <a:pt x="1132459" y="0"/>
                  </a:lnTo>
                  <a:lnTo>
                    <a:pt x="1132459" y="278549"/>
                  </a:lnTo>
                  <a:lnTo>
                    <a:pt x="2264880" y="278549"/>
                  </a:lnTo>
                  <a:lnTo>
                    <a:pt x="2264880" y="0"/>
                  </a:lnTo>
                  <a:close/>
                </a:path>
              </a:pathLst>
            </a:custGeom>
            <a:solidFill>
              <a:srgbClr val="E9EB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8069326" y="2233422"/>
              <a:ext cx="2265045" cy="1143000"/>
            </a:xfrm>
            <a:custGeom>
              <a:avLst/>
              <a:gdLst/>
              <a:ahLst/>
              <a:cxnLst/>
              <a:rect l="l" t="t" r="r" b="b"/>
              <a:pathLst>
                <a:path w="2265045" h="1143000">
                  <a:moveTo>
                    <a:pt x="1132458" y="0"/>
                  </a:moveTo>
                  <a:lnTo>
                    <a:pt x="1132458" y="1142873"/>
                  </a:lnTo>
                </a:path>
                <a:path w="2265045" h="1143000">
                  <a:moveTo>
                    <a:pt x="0" y="14350"/>
                  </a:moveTo>
                  <a:lnTo>
                    <a:pt x="2264791" y="14350"/>
                  </a:lnTo>
                </a:path>
                <a:path w="2265045" h="1143000">
                  <a:moveTo>
                    <a:pt x="0" y="850011"/>
                  </a:moveTo>
                  <a:lnTo>
                    <a:pt x="2264791" y="850011"/>
                  </a:lnTo>
                </a:path>
                <a:path w="2265045" h="1143000">
                  <a:moveTo>
                    <a:pt x="0" y="1128522"/>
                  </a:moveTo>
                  <a:lnTo>
                    <a:pt x="2264791" y="1128522"/>
                  </a:lnTo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8069326" y="1676412"/>
            <a:ext cx="2265045" cy="557530"/>
          </a:xfrm>
          <a:prstGeom prst="rect">
            <a:avLst/>
          </a:prstGeom>
          <a:solidFill>
            <a:srgbClr val="E9EBF5"/>
          </a:solidFill>
        </p:spPr>
        <p:txBody>
          <a:bodyPr vert="horz" wrap="square" lIns="0" tIns="254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20"/>
              </a:spcBef>
            </a:pPr>
            <a:endParaRPr sz="1600">
              <a:latin typeface="Times New Roman"/>
              <a:cs typeface="Times New Roman"/>
            </a:endParaRPr>
          </a:p>
          <a:p>
            <a:pPr marL="678815">
              <a:lnSpc>
                <a:spcPct val="100000"/>
              </a:lnSpc>
            </a:pPr>
            <a:r>
              <a:rPr sz="1800" b="1" spc="-10" dirty="0">
                <a:latin typeface="Calibri"/>
                <a:cs typeface="Calibri"/>
              </a:rPr>
              <a:t>Revenues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5028247" y="2287968"/>
            <a:ext cx="2293620" cy="1299845"/>
            <a:chOff x="5028247" y="2287968"/>
            <a:chExt cx="2293620" cy="1299845"/>
          </a:xfrm>
        </p:grpSpPr>
        <p:sp>
          <p:nvSpPr>
            <p:cNvPr id="9" name="object 9"/>
            <p:cNvSpPr/>
            <p:nvPr/>
          </p:nvSpPr>
          <p:spPr>
            <a:xfrm>
              <a:off x="5042535" y="2316441"/>
              <a:ext cx="2265045" cy="1271270"/>
            </a:xfrm>
            <a:custGeom>
              <a:avLst/>
              <a:gdLst/>
              <a:ahLst/>
              <a:cxnLst/>
              <a:rect l="l" t="t" r="r" b="b"/>
              <a:pathLst>
                <a:path w="2265045" h="1271270">
                  <a:moveTo>
                    <a:pt x="2264753" y="1114298"/>
                  </a:moveTo>
                  <a:lnTo>
                    <a:pt x="1132420" y="1114298"/>
                  </a:lnTo>
                  <a:lnTo>
                    <a:pt x="0" y="1114298"/>
                  </a:lnTo>
                  <a:lnTo>
                    <a:pt x="0" y="1270939"/>
                  </a:lnTo>
                  <a:lnTo>
                    <a:pt x="1132332" y="1270939"/>
                  </a:lnTo>
                  <a:lnTo>
                    <a:pt x="2264753" y="1270939"/>
                  </a:lnTo>
                  <a:lnTo>
                    <a:pt x="2264753" y="1114298"/>
                  </a:lnTo>
                  <a:close/>
                </a:path>
                <a:path w="2265045" h="1271270">
                  <a:moveTo>
                    <a:pt x="2264753" y="278638"/>
                  </a:moveTo>
                  <a:lnTo>
                    <a:pt x="1132420" y="278638"/>
                  </a:lnTo>
                  <a:lnTo>
                    <a:pt x="0" y="278638"/>
                  </a:lnTo>
                  <a:lnTo>
                    <a:pt x="0" y="557149"/>
                  </a:lnTo>
                  <a:lnTo>
                    <a:pt x="0" y="835660"/>
                  </a:lnTo>
                  <a:lnTo>
                    <a:pt x="0" y="1114209"/>
                  </a:lnTo>
                  <a:lnTo>
                    <a:pt x="1132332" y="1114209"/>
                  </a:lnTo>
                  <a:lnTo>
                    <a:pt x="2264753" y="1114209"/>
                  </a:lnTo>
                  <a:lnTo>
                    <a:pt x="2264753" y="835698"/>
                  </a:lnTo>
                  <a:lnTo>
                    <a:pt x="2264753" y="557187"/>
                  </a:lnTo>
                  <a:lnTo>
                    <a:pt x="2264753" y="278638"/>
                  </a:lnTo>
                  <a:close/>
                </a:path>
                <a:path w="2265045" h="1271270">
                  <a:moveTo>
                    <a:pt x="2264753" y="0"/>
                  </a:moveTo>
                  <a:lnTo>
                    <a:pt x="1132420" y="0"/>
                  </a:lnTo>
                  <a:lnTo>
                    <a:pt x="0" y="0"/>
                  </a:lnTo>
                  <a:lnTo>
                    <a:pt x="0" y="278549"/>
                  </a:lnTo>
                  <a:lnTo>
                    <a:pt x="1132332" y="278549"/>
                  </a:lnTo>
                  <a:lnTo>
                    <a:pt x="2264753" y="278549"/>
                  </a:lnTo>
                  <a:lnTo>
                    <a:pt x="2264753" y="0"/>
                  </a:lnTo>
                  <a:close/>
                </a:path>
              </a:pathLst>
            </a:custGeom>
            <a:solidFill>
              <a:srgbClr val="E9EB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5042534" y="2302255"/>
              <a:ext cx="2265045" cy="1143000"/>
            </a:xfrm>
            <a:custGeom>
              <a:avLst/>
              <a:gdLst/>
              <a:ahLst/>
              <a:cxnLst/>
              <a:rect l="l" t="t" r="r" b="b"/>
              <a:pathLst>
                <a:path w="2265045" h="1143000">
                  <a:moveTo>
                    <a:pt x="1132331" y="0"/>
                  </a:moveTo>
                  <a:lnTo>
                    <a:pt x="1132331" y="1142746"/>
                  </a:lnTo>
                </a:path>
                <a:path w="2265045" h="1143000">
                  <a:moveTo>
                    <a:pt x="0" y="14224"/>
                  </a:moveTo>
                  <a:lnTo>
                    <a:pt x="2264791" y="14224"/>
                  </a:lnTo>
                </a:path>
                <a:path w="2265045" h="1143000">
                  <a:moveTo>
                    <a:pt x="0" y="849884"/>
                  </a:moveTo>
                  <a:lnTo>
                    <a:pt x="2264791" y="849884"/>
                  </a:lnTo>
                </a:path>
                <a:path w="2265045" h="1143000">
                  <a:moveTo>
                    <a:pt x="0" y="1128395"/>
                  </a:moveTo>
                  <a:lnTo>
                    <a:pt x="2264791" y="1128395"/>
                  </a:lnTo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5042534" y="1676412"/>
            <a:ext cx="2265045" cy="626110"/>
          </a:xfrm>
          <a:prstGeom prst="rect">
            <a:avLst/>
          </a:prstGeom>
          <a:solidFill>
            <a:srgbClr val="E9EBF5"/>
          </a:solidFill>
        </p:spPr>
        <p:txBody>
          <a:bodyPr vert="horz" wrap="square" lIns="0" tIns="30480" rIns="0" bIns="0" rtlCol="0">
            <a:spAutoFit/>
          </a:bodyPr>
          <a:lstStyle/>
          <a:p>
            <a:pPr marL="681355" marR="668655" indent="100330">
              <a:lnSpc>
                <a:spcPct val="100000"/>
              </a:lnSpc>
              <a:spcBef>
                <a:spcPts val="240"/>
              </a:spcBef>
            </a:pPr>
            <a:r>
              <a:rPr sz="1800" b="1" dirty="0">
                <a:latin typeface="Calibri"/>
                <a:cs typeface="Calibri"/>
              </a:rPr>
              <a:t>Income </a:t>
            </a:r>
            <a:r>
              <a:rPr sz="1800" b="1" spc="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Su</a:t>
            </a:r>
            <a:r>
              <a:rPr sz="1800" b="1" spc="-5" dirty="0">
                <a:latin typeface="Calibri"/>
                <a:cs typeface="Calibri"/>
              </a:rPr>
              <a:t>mma</a:t>
            </a:r>
            <a:r>
              <a:rPr sz="1800" b="1" spc="5" dirty="0">
                <a:latin typeface="Calibri"/>
                <a:cs typeface="Calibri"/>
              </a:rPr>
              <a:t>r</a:t>
            </a:r>
            <a:r>
              <a:rPr sz="1800" b="1" dirty="0">
                <a:latin typeface="Calibri"/>
                <a:cs typeface="Calibri"/>
              </a:rPr>
              <a:t>y</a:t>
            </a:r>
            <a:endParaRPr sz="1800">
              <a:latin typeface="Calibri"/>
              <a:cs typeface="Calibri"/>
            </a:endParaRPr>
          </a:p>
        </p:txBody>
      </p:sp>
      <p:graphicFrame>
        <p:nvGraphicFramePr>
          <p:cNvPr id="12" name="object 12"/>
          <p:cNvGraphicFramePr>
            <a:graphicFrameLocks noGrp="1"/>
          </p:cNvGraphicFramePr>
          <p:nvPr/>
        </p:nvGraphicFramePr>
        <p:xfrm>
          <a:off x="8090534" y="4108830"/>
          <a:ext cx="2264410" cy="191096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322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22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40079">
                <a:tc gridSpan="2">
                  <a:txBody>
                    <a:bodyPr/>
                    <a:lstStyle/>
                    <a:p>
                      <a:pPr marL="715645" marR="749935" algn="ctr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b="1" spc="-5" dirty="0">
                          <a:latin typeface="Calibri"/>
                          <a:cs typeface="Calibri"/>
                        </a:rPr>
                        <a:t>Own</a:t>
                      </a:r>
                      <a:r>
                        <a:rPr sz="1800" b="1" spc="5" dirty="0">
                          <a:latin typeface="Calibri"/>
                          <a:cs typeface="Calibri"/>
                        </a:rPr>
                        <a:t>e</a:t>
                      </a:r>
                      <a:r>
                        <a:rPr sz="1800" b="1" spc="60" dirty="0">
                          <a:latin typeface="Calibri"/>
                          <a:cs typeface="Calibri"/>
                        </a:rPr>
                        <a:t>r</a:t>
                      </a:r>
                      <a:r>
                        <a:rPr sz="1800" b="1" spc="-95" dirty="0">
                          <a:latin typeface="Calibri"/>
                          <a:cs typeface="Calibri"/>
                        </a:rPr>
                        <a:t>’</a:t>
                      </a:r>
                      <a:r>
                        <a:rPr sz="1800" b="1" dirty="0">
                          <a:latin typeface="Calibri"/>
                          <a:cs typeface="Calibri"/>
                        </a:rPr>
                        <a:t>s  </a:t>
                      </a:r>
                      <a:r>
                        <a:rPr sz="1800" b="1" spc="-5" dirty="0">
                          <a:latin typeface="Calibri"/>
                          <a:cs typeface="Calibri"/>
                        </a:rPr>
                        <a:t>Capital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750" marB="0"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356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859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6629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E9EBF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3" name="object 13"/>
          <p:cNvGraphicFramePr>
            <a:graphicFrameLocks noGrp="1"/>
          </p:cNvGraphicFramePr>
          <p:nvPr/>
        </p:nvGraphicFramePr>
        <p:xfrm>
          <a:off x="5042534" y="4109465"/>
          <a:ext cx="2264410" cy="191094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322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22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40080">
                <a:tc gridSpan="2">
                  <a:txBody>
                    <a:bodyPr/>
                    <a:lstStyle/>
                    <a:p>
                      <a:pPr marL="693420" marR="681355" indent="4572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b="1" spc="-10" dirty="0">
                          <a:latin typeface="Calibri"/>
                          <a:cs typeface="Calibri"/>
                        </a:rPr>
                        <a:t>Owner’s </a:t>
                      </a:r>
                      <a:r>
                        <a:rPr sz="1800" b="1" spc="-39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dirty="0">
                          <a:latin typeface="Calibri"/>
                          <a:cs typeface="Calibri"/>
                        </a:rPr>
                        <a:t>D</a:t>
                      </a:r>
                      <a:r>
                        <a:rPr sz="1800" b="1" spc="-45" dirty="0">
                          <a:latin typeface="Calibri"/>
                          <a:cs typeface="Calibri"/>
                        </a:rPr>
                        <a:t>r</a:t>
                      </a:r>
                      <a:r>
                        <a:rPr sz="1800" b="1" spc="-15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1800" b="1" spc="-5" dirty="0">
                          <a:latin typeface="Calibri"/>
                          <a:cs typeface="Calibri"/>
                        </a:rPr>
                        <a:t>wi</a:t>
                      </a:r>
                      <a:r>
                        <a:rPr sz="1800" b="1" spc="5" dirty="0">
                          <a:latin typeface="Calibri"/>
                          <a:cs typeface="Calibri"/>
                        </a:rPr>
                        <a:t>n</a:t>
                      </a:r>
                      <a:r>
                        <a:rPr sz="1800" b="1" spc="-5" dirty="0">
                          <a:latin typeface="Calibri"/>
                          <a:cs typeface="Calibri"/>
                        </a:rPr>
                        <a:t>gs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356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857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6629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E9EBF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14" name="object 14"/>
          <p:cNvGrpSpPr/>
          <p:nvPr/>
        </p:nvGrpSpPr>
        <p:grpSpPr>
          <a:xfrm>
            <a:off x="4259453" y="2488501"/>
            <a:ext cx="6344920" cy="2633980"/>
            <a:chOff x="4259453" y="2488501"/>
            <a:chExt cx="6344920" cy="2633980"/>
          </a:xfrm>
        </p:grpSpPr>
        <p:sp>
          <p:nvSpPr>
            <p:cNvPr id="15" name="object 15"/>
            <p:cNvSpPr/>
            <p:nvPr/>
          </p:nvSpPr>
          <p:spPr>
            <a:xfrm>
              <a:off x="4259453" y="2571241"/>
              <a:ext cx="3811270" cy="119380"/>
            </a:xfrm>
            <a:custGeom>
              <a:avLst/>
              <a:gdLst/>
              <a:ahLst/>
              <a:cxnLst/>
              <a:rect l="l" t="t" r="r" b="b"/>
              <a:pathLst>
                <a:path w="3811270" h="119380">
                  <a:moveTo>
                    <a:pt x="750582" y="76962"/>
                  </a:moveTo>
                  <a:lnTo>
                    <a:pt x="688086" y="76962"/>
                  </a:lnTo>
                  <a:lnTo>
                    <a:pt x="668997" y="76962"/>
                  </a:lnTo>
                  <a:lnTo>
                    <a:pt x="667385" y="114173"/>
                  </a:lnTo>
                  <a:lnTo>
                    <a:pt x="750582" y="76962"/>
                  </a:lnTo>
                  <a:close/>
                </a:path>
                <a:path w="3811270" h="119380">
                  <a:moveTo>
                    <a:pt x="784098" y="61976"/>
                  </a:moveTo>
                  <a:lnTo>
                    <a:pt x="672338" y="0"/>
                  </a:lnTo>
                  <a:lnTo>
                    <a:pt x="670687" y="38036"/>
                  </a:lnTo>
                  <a:lnTo>
                    <a:pt x="1778" y="8890"/>
                  </a:lnTo>
                  <a:lnTo>
                    <a:pt x="0" y="46990"/>
                  </a:lnTo>
                  <a:lnTo>
                    <a:pt x="669023" y="76136"/>
                  </a:lnTo>
                  <a:lnTo>
                    <a:pt x="688111" y="76136"/>
                  </a:lnTo>
                  <a:lnTo>
                    <a:pt x="752436" y="76136"/>
                  </a:lnTo>
                  <a:lnTo>
                    <a:pt x="784098" y="61976"/>
                  </a:lnTo>
                  <a:close/>
                </a:path>
                <a:path w="3811270" h="119380">
                  <a:moveTo>
                    <a:pt x="3811016" y="45720"/>
                  </a:moveTo>
                  <a:lnTo>
                    <a:pt x="3163265" y="42887"/>
                  </a:lnTo>
                  <a:lnTo>
                    <a:pt x="3163443" y="4826"/>
                  </a:lnTo>
                  <a:lnTo>
                    <a:pt x="3048889" y="61468"/>
                  </a:lnTo>
                  <a:lnTo>
                    <a:pt x="3162935" y="119126"/>
                  </a:lnTo>
                  <a:lnTo>
                    <a:pt x="3163100" y="80987"/>
                  </a:lnTo>
                  <a:lnTo>
                    <a:pt x="3810762" y="83820"/>
                  </a:lnTo>
                  <a:lnTo>
                    <a:pt x="3811016" y="45720"/>
                  </a:lnTo>
                  <a:close/>
                </a:path>
              </a:pathLst>
            </a:custGeom>
            <a:solidFill>
              <a:srgbClr val="99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4661789" y="2911602"/>
              <a:ext cx="5923280" cy="990600"/>
            </a:xfrm>
            <a:custGeom>
              <a:avLst/>
              <a:gdLst/>
              <a:ahLst/>
              <a:cxnLst/>
              <a:rect l="l" t="t" r="r" b="b"/>
              <a:pathLst>
                <a:path w="5923280" h="990600">
                  <a:moveTo>
                    <a:pt x="381888" y="0"/>
                  </a:moveTo>
                  <a:lnTo>
                    <a:pt x="0" y="0"/>
                  </a:lnTo>
                  <a:lnTo>
                    <a:pt x="0" y="990600"/>
                  </a:lnTo>
                  <a:lnTo>
                    <a:pt x="5923280" y="990600"/>
                  </a:lnTo>
                </a:path>
              </a:pathLst>
            </a:custGeom>
            <a:ln w="38100">
              <a:solidFill>
                <a:srgbClr val="99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10356342" y="3886962"/>
              <a:ext cx="247650" cy="1235710"/>
            </a:xfrm>
            <a:custGeom>
              <a:avLst/>
              <a:gdLst/>
              <a:ahLst/>
              <a:cxnLst/>
              <a:rect l="l" t="t" r="r" b="b"/>
              <a:pathLst>
                <a:path w="247650" h="1235710">
                  <a:moveTo>
                    <a:pt x="114300" y="1121029"/>
                  </a:moveTo>
                  <a:lnTo>
                    <a:pt x="0" y="1178179"/>
                  </a:lnTo>
                  <a:lnTo>
                    <a:pt x="114300" y="1235329"/>
                  </a:lnTo>
                  <a:lnTo>
                    <a:pt x="114300" y="1197229"/>
                  </a:lnTo>
                  <a:lnTo>
                    <a:pt x="95250" y="1197229"/>
                  </a:lnTo>
                  <a:lnTo>
                    <a:pt x="95250" y="1159129"/>
                  </a:lnTo>
                  <a:lnTo>
                    <a:pt x="114300" y="1159129"/>
                  </a:lnTo>
                  <a:lnTo>
                    <a:pt x="114300" y="1121029"/>
                  </a:lnTo>
                  <a:close/>
                </a:path>
                <a:path w="247650" h="1235710">
                  <a:moveTo>
                    <a:pt x="114300" y="1159129"/>
                  </a:moveTo>
                  <a:lnTo>
                    <a:pt x="95250" y="1159129"/>
                  </a:lnTo>
                  <a:lnTo>
                    <a:pt x="95250" y="1197229"/>
                  </a:lnTo>
                  <a:lnTo>
                    <a:pt x="114300" y="1197229"/>
                  </a:lnTo>
                  <a:lnTo>
                    <a:pt x="114300" y="1159129"/>
                  </a:lnTo>
                  <a:close/>
                </a:path>
                <a:path w="247650" h="1235710">
                  <a:moveTo>
                    <a:pt x="209550" y="1159129"/>
                  </a:moveTo>
                  <a:lnTo>
                    <a:pt x="114300" y="1159129"/>
                  </a:lnTo>
                  <a:lnTo>
                    <a:pt x="114300" y="1197229"/>
                  </a:lnTo>
                  <a:lnTo>
                    <a:pt x="247650" y="1197229"/>
                  </a:lnTo>
                  <a:lnTo>
                    <a:pt x="247650" y="1178179"/>
                  </a:lnTo>
                  <a:lnTo>
                    <a:pt x="209550" y="1178179"/>
                  </a:lnTo>
                  <a:lnTo>
                    <a:pt x="209550" y="1159129"/>
                  </a:lnTo>
                  <a:close/>
                </a:path>
                <a:path w="247650" h="1235710">
                  <a:moveTo>
                    <a:pt x="247650" y="0"/>
                  </a:moveTo>
                  <a:lnTo>
                    <a:pt x="209550" y="0"/>
                  </a:lnTo>
                  <a:lnTo>
                    <a:pt x="209550" y="1178179"/>
                  </a:lnTo>
                  <a:lnTo>
                    <a:pt x="228600" y="1159129"/>
                  </a:lnTo>
                  <a:lnTo>
                    <a:pt x="247650" y="1159129"/>
                  </a:lnTo>
                  <a:lnTo>
                    <a:pt x="247650" y="0"/>
                  </a:lnTo>
                  <a:close/>
                </a:path>
                <a:path w="247650" h="1235710">
                  <a:moveTo>
                    <a:pt x="247650" y="1159129"/>
                  </a:moveTo>
                  <a:lnTo>
                    <a:pt x="228600" y="1159129"/>
                  </a:lnTo>
                  <a:lnTo>
                    <a:pt x="209550" y="1178179"/>
                  </a:lnTo>
                  <a:lnTo>
                    <a:pt x="247650" y="1178179"/>
                  </a:lnTo>
                  <a:lnTo>
                    <a:pt x="247650" y="1159129"/>
                  </a:lnTo>
                  <a:close/>
                </a:path>
              </a:pathLst>
            </a:custGeom>
            <a:solidFill>
              <a:srgbClr val="99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7569708" y="2493264"/>
              <a:ext cx="314325" cy="280670"/>
            </a:xfrm>
            <a:custGeom>
              <a:avLst/>
              <a:gdLst/>
              <a:ahLst/>
              <a:cxnLst/>
              <a:rect l="l" t="t" r="r" b="b"/>
              <a:pathLst>
                <a:path w="314325" h="280669">
                  <a:moveTo>
                    <a:pt x="313944" y="0"/>
                  </a:moveTo>
                  <a:lnTo>
                    <a:pt x="0" y="0"/>
                  </a:lnTo>
                  <a:lnTo>
                    <a:pt x="0" y="280415"/>
                  </a:lnTo>
                  <a:lnTo>
                    <a:pt x="313944" y="280415"/>
                  </a:lnTo>
                  <a:lnTo>
                    <a:pt x="313944" y="0"/>
                  </a:lnTo>
                  <a:close/>
                </a:path>
              </a:pathLst>
            </a:custGeom>
            <a:solidFill>
              <a:srgbClr val="E7E6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7569708" y="2493264"/>
              <a:ext cx="314325" cy="280670"/>
            </a:xfrm>
            <a:custGeom>
              <a:avLst/>
              <a:gdLst/>
              <a:ahLst/>
              <a:cxnLst/>
              <a:rect l="l" t="t" r="r" b="b"/>
              <a:pathLst>
                <a:path w="314325" h="280669">
                  <a:moveTo>
                    <a:pt x="0" y="280415"/>
                  </a:moveTo>
                  <a:lnTo>
                    <a:pt x="313944" y="280415"/>
                  </a:lnTo>
                  <a:lnTo>
                    <a:pt x="313944" y="0"/>
                  </a:lnTo>
                  <a:lnTo>
                    <a:pt x="0" y="0"/>
                  </a:lnTo>
                  <a:lnTo>
                    <a:pt x="0" y="280415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7308342" y="5007991"/>
              <a:ext cx="783590" cy="114300"/>
            </a:xfrm>
            <a:custGeom>
              <a:avLst/>
              <a:gdLst/>
              <a:ahLst/>
              <a:cxnLst/>
              <a:rect l="l" t="t" r="r" b="b"/>
              <a:pathLst>
                <a:path w="783590" h="114300">
                  <a:moveTo>
                    <a:pt x="745236" y="38099"/>
                  </a:moveTo>
                  <a:lnTo>
                    <a:pt x="687958" y="38099"/>
                  </a:lnTo>
                  <a:lnTo>
                    <a:pt x="687958" y="76199"/>
                  </a:lnTo>
                  <a:lnTo>
                    <a:pt x="668866" y="76214"/>
                  </a:lnTo>
                  <a:lnTo>
                    <a:pt x="668908" y="114299"/>
                  </a:lnTo>
                  <a:lnTo>
                    <a:pt x="783208" y="57022"/>
                  </a:lnTo>
                  <a:lnTo>
                    <a:pt x="745236" y="38099"/>
                  </a:lnTo>
                  <a:close/>
                </a:path>
                <a:path w="783590" h="114300">
                  <a:moveTo>
                    <a:pt x="668824" y="38114"/>
                  </a:moveTo>
                  <a:lnTo>
                    <a:pt x="0" y="38607"/>
                  </a:lnTo>
                  <a:lnTo>
                    <a:pt x="0" y="76707"/>
                  </a:lnTo>
                  <a:lnTo>
                    <a:pt x="668866" y="76214"/>
                  </a:lnTo>
                  <a:lnTo>
                    <a:pt x="668824" y="38114"/>
                  </a:lnTo>
                  <a:close/>
                </a:path>
                <a:path w="783590" h="114300">
                  <a:moveTo>
                    <a:pt x="687958" y="38099"/>
                  </a:moveTo>
                  <a:lnTo>
                    <a:pt x="668824" y="38114"/>
                  </a:lnTo>
                  <a:lnTo>
                    <a:pt x="668866" y="76214"/>
                  </a:lnTo>
                  <a:lnTo>
                    <a:pt x="687958" y="76199"/>
                  </a:lnTo>
                  <a:lnTo>
                    <a:pt x="687958" y="38099"/>
                  </a:lnTo>
                  <a:close/>
                </a:path>
                <a:path w="783590" h="114300">
                  <a:moveTo>
                    <a:pt x="668781" y="0"/>
                  </a:moveTo>
                  <a:lnTo>
                    <a:pt x="668824" y="38114"/>
                  </a:lnTo>
                  <a:lnTo>
                    <a:pt x="745236" y="38099"/>
                  </a:lnTo>
                  <a:lnTo>
                    <a:pt x="668781" y="0"/>
                  </a:lnTo>
                  <a:close/>
                </a:path>
              </a:pathLst>
            </a:custGeom>
            <a:solidFill>
              <a:srgbClr val="99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" name="object 21"/>
          <p:cNvSpPr txBox="1"/>
          <p:nvPr/>
        </p:nvSpPr>
        <p:spPr>
          <a:xfrm>
            <a:off x="7569707" y="2493264"/>
            <a:ext cx="314325" cy="280670"/>
          </a:xfrm>
          <a:prstGeom prst="rect">
            <a:avLst/>
          </a:prstGeom>
        </p:spPr>
        <p:txBody>
          <a:bodyPr vert="horz" wrap="square" lIns="0" tIns="2159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70"/>
              </a:spcBef>
            </a:pPr>
            <a:r>
              <a:rPr sz="1400" dirty="0">
                <a:latin typeface="Calibri"/>
                <a:cs typeface="Calibri"/>
              </a:rPr>
              <a:t>1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22" name="object 22"/>
          <p:cNvGrpSpPr/>
          <p:nvPr/>
        </p:nvGrpSpPr>
        <p:grpSpPr>
          <a:xfrm>
            <a:off x="4443793" y="2474785"/>
            <a:ext cx="325120" cy="317500"/>
            <a:chOff x="4443793" y="2474785"/>
            <a:chExt cx="325120" cy="317500"/>
          </a:xfrm>
        </p:grpSpPr>
        <p:sp>
          <p:nvSpPr>
            <p:cNvPr id="23" name="object 23"/>
            <p:cNvSpPr/>
            <p:nvPr/>
          </p:nvSpPr>
          <p:spPr>
            <a:xfrm>
              <a:off x="4448555" y="2479548"/>
              <a:ext cx="315595" cy="307975"/>
            </a:xfrm>
            <a:custGeom>
              <a:avLst/>
              <a:gdLst/>
              <a:ahLst/>
              <a:cxnLst/>
              <a:rect l="l" t="t" r="r" b="b"/>
              <a:pathLst>
                <a:path w="315595" h="307975">
                  <a:moveTo>
                    <a:pt x="315467" y="0"/>
                  </a:moveTo>
                  <a:lnTo>
                    <a:pt x="0" y="0"/>
                  </a:lnTo>
                  <a:lnTo>
                    <a:pt x="0" y="307848"/>
                  </a:lnTo>
                  <a:lnTo>
                    <a:pt x="315467" y="307848"/>
                  </a:lnTo>
                  <a:lnTo>
                    <a:pt x="315467" y="0"/>
                  </a:lnTo>
                  <a:close/>
                </a:path>
              </a:pathLst>
            </a:custGeom>
            <a:solidFill>
              <a:srgbClr val="E7E6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4448555" y="2479548"/>
              <a:ext cx="315595" cy="307975"/>
            </a:xfrm>
            <a:custGeom>
              <a:avLst/>
              <a:gdLst/>
              <a:ahLst/>
              <a:cxnLst/>
              <a:rect l="l" t="t" r="r" b="b"/>
              <a:pathLst>
                <a:path w="315595" h="307975">
                  <a:moveTo>
                    <a:pt x="0" y="307848"/>
                  </a:moveTo>
                  <a:lnTo>
                    <a:pt x="315467" y="307848"/>
                  </a:lnTo>
                  <a:lnTo>
                    <a:pt x="315467" y="0"/>
                  </a:lnTo>
                  <a:lnTo>
                    <a:pt x="0" y="0"/>
                  </a:lnTo>
                  <a:lnTo>
                    <a:pt x="0" y="307848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5" name="object 25"/>
          <p:cNvSpPr txBox="1"/>
          <p:nvPr/>
        </p:nvSpPr>
        <p:spPr>
          <a:xfrm>
            <a:off x="4448555" y="2479548"/>
            <a:ext cx="315595" cy="307975"/>
          </a:xfrm>
          <a:prstGeom prst="rect">
            <a:avLst/>
          </a:prstGeom>
        </p:spPr>
        <p:txBody>
          <a:bodyPr vert="horz" wrap="square" lIns="0" tIns="3556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80"/>
              </a:spcBef>
            </a:pPr>
            <a:r>
              <a:rPr sz="1400" dirty="0">
                <a:latin typeface="Calibri"/>
                <a:cs typeface="Calibri"/>
              </a:rPr>
              <a:t>2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26" name="object 26"/>
          <p:cNvGrpSpPr/>
          <p:nvPr/>
        </p:nvGrpSpPr>
        <p:grpSpPr>
          <a:xfrm>
            <a:off x="7542085" y="3729037"/>
            <a:ext cx="323850" cy="317500"/>
            <a:chOff x="7542085" y="3729037"/>
            <a:chExt cx="323850" cy="317500"/>
          </a:xfrm>
        </p:grpSpPr>
        <p:sp>
          <p:nvSpPr>
            <p:cNvPr id="27" name="object 27"/>
            <p:cNvSpPr/>
            <p:nvPr/>
          </p:nvSpPr>
          <p:spPr>
            <a:xfrm>
              <a:off x="7546847" y="3733800"/>
              <a:ext cx="314325" cy="307975"/>
            </a:xfrm>
            <a:custGeom>
              <a:avLst/>
              <a:gdLst/>
              <a:ahLst/>
              <a:cxnLst/>
              <a:rect l="l" t="t" r="r" b="b"/>
              <a:pathLst>
                <a:path w="314325" h="307975">
                  <a:moveTo>
                    <a:pt x="313944" y="0"/>
                  </a:moveTo>
                  <a:lnTo>
                    <a:pt x="0" y="0"/>
                  </a:lnTo>
                  <a:lnTo>
                    <a:pt x="0" y="307848"/>
                  </a:lnTo>
                  <a:lnTo>
                    <a:pt x="313944" y="307848"/>
                  </a:lnTo>
                  <a:lnTo>
                    <a:pt x="313944" y="0"/>
                  </a:lnTo>
                  <a:close/>
                </a:path>
              </a:pathLst>
            </a:custGeom>
            <a:solidFill>
              <a:srgbClr val="E7E6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7546847" y="3733800"/>
              <a:ext cx="314325" cy="307975"/>
            </a:xfrm>
            <a:custGeom>
              <a:avLst/>
              <a:gdLst/>
              <a:ahLst/>
              <a:cxnLst/>
              <a:rect l="l" t="t" r="r" b="b"/>
              <a:pathLst>
                <a:path w="314325" h="307975">
                  <a:moveTo>
                    <a:pt x="0" y="307848"/>
                  </a:moveTo>
                  <a:lnTo>
                    <a:pt x="313944" y="307848"/>
                  </a:lnTo>
                  <a:lnTo>
                    <a:pt x="313944" y="0"/>
                  </a:lnTo>
                  <a:lnTo>
                    <a:pt x="0" y="0"/>
                  </a:lnTo>
                  <a:lnTo>
                    <a:pt x="0" y="307848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29"/>
          <p:cNvSpPr txBox="1"/>
          <p:nvPr/>
        </p:nvSpPr>
        <p:spPr>
          <a:xfrm>
            <a:off x="7546847" y="3733800"/>
            <a:ext cx="314325" cy="307975"/>
          </a:xfrm>
          <a:prstGeom prst="rect">
            <a:avLst/>
          </a:prstGeom>
        </p:spPr>
        <p:txBody>
          <a:bodyPr vert="horz" wrap="square" lIns="0" tIns="36195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285"/>
              </a:spcBef>
            </a:pPr>
            <a:r>
              <a:rPr sz="1400" dirty="0">
                <a:latin typeface="Calibri"/>
                <a:cs typeface="Calibri"/>
              </a:rPr>
              <a:t>3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30" name="object 30"/>
          <p:cNvGrpSpPr/>
          <p:nvPr/>
        </p:nvGrpSpPr>
        <p:grpSpPr>
          <a:xfrm>
            <a:off x="7510081" y="4902517"/>
            <a:ext cx="323850" cy="317500"/>
            <a:chOff x="7510081" y="4902517"/>
            <a:chExt cx="323850" cy="317500"/>
          </a:xfrm>
        </p:grpSpPr>
        <p:sp>
          <p:nvSpPr>
            <p:cNvPr id="31" name="object 31"/>
            <p:cNvSpPr/>
            <p:nvPr/>
          </p:nvSpPr>
          <p:spPr>
            <a:xfrm>
              <a:off x="7514843" y="4907279"/>
              <a:ext cx="314325" cy="307975"/>
            </a:xfrm>
            <a:custGeom>
              <a:avLst/>
              <a:gdLst/>
              <a:ahLst/>
              <a:cxnLst/>
              <a:rect l="l" t="t" r="r" b="b"/>
              <a:pathLst>
                <a:path w="314325" h="307975">
                  <a:moveTo>
                    <a:pt x="313944" y="0"/>
                  </a:moveTo>
                  <a:lnTo>
                    <a:pt x="0" y="0"/>
                  </a:lnTo>
                  <a:lnTo>
                    <a:pt x="0" y="307848"/>
                  </a:lnTo>
                  <a:lnTo>
                    <a:pt x="313944" y="307848"/>
                  </a:lnTo>
                  <a:lnTo>
                    <a:pt x="313944" y="0"/>
                  </a:lnTo>
                  <a:close/>
                </a:path>
              </a:pathLst>
            </a:custGeom>
            <a:solidFill>
              <a:srgbClr val="E7E6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7514843" y="4907279"/>
              <a:ext cx="314325" cy="307975"/>
            </a:xfrm>
            <a:custGeom>
              <a:avLst/>
              <a:gdLst/>
              <a:ahLst/>
              <a:cxnLst/>
              <a:rect l="l" t="t" r="r" b="b"/>
              <a:pathLst>
                <a:path w="314325" h="307975">
                  <a:moveTo>
                    <a:pt x="0" y="307848"/>
                  </a:moveTo>
                  <a:lnTo>
                    <a:pt x="313944" y="307848"/>
                  </a:lnTo>
                  <a:lnTo>
                    <a:pt x="313944" y="0"/>
                  </a:lnTo>
                  <a:lnTo>
                    <a:pt x="0" y="0"/>
                  </a:lnTo>
                  <a:lnTo>
                    <a:pt x="0" y="307848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3" name="object 33"/>
          <p:cNvSpPr txBox="1"/>
          <p:nvPr/>
        </p:nvSpPr>
        <p:spPr>
          <a:xfrm>
            <a:off x="7514843" y="4907279"/>
            <a:ext cx="314325" cy="307975"/>
          </a:xfrm>
          <a:prstGeom prst="rect">
            <a:avLst/>
          </a:prstGeom>
        </p:spPr>
        <p:txBody>
          <a:bodyPr vert="horz" wrap="square" lIns="0" tIns="36830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290"/>
              </a:spcBef>
            </a:pPr>
            <a:r>
              <a:rPr sz="1400" dirty="0">
                <a:latin typeface="Calibri"/>
                <a:cs typeface="Calibri"/>
              </a:rPr>
              <a:t>4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899920" y="3981069"/>
            <a:ext cx="2503805" cy="22536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5" dirty="0">
                <a:latin typeface="Calibri"/>
                <a:cs typeface="Calibri"/>
              </a:rPr>
              <a:t>Key:</a:t>
            </a:r>
            <a:endParaRPr sz="1800">
              <a:latin typeface="Calibri"/>
              <a:cs typeface="Calibri"/>
            </a:endParaRPr>
          </a:p>
          <a:p>
            <a:pPr marL="241300" marR="58419" indent="-228600">
              <a:lnSpc>
                <a:spcPct val="100000"/>
              </a:lnSpc>
              <a:spcBef>
                <a:spcPts val="20"/>
              </a:spcBef>
              <a:buAutoNum type="arabicPeriod"/>
              <a:tabLst>
                <a:tab pos="241300" algn="l"/>
              </a:tabLst>
            </a:pPr>
            <a:r>
              <a:rPr sz="1600" b="1" spc="-10" dirty="0">
                <a:latin typeface="Calibri"/>
                <a:cs typeface="Calibri"/>
              </a:rPr>
              <a:t>Close</a:t>
            </a:r>
            <a:r>
              <a:rPr sz="1600" b="1" spc="-15" dirty="0">
                <a:latin typeface="Calibri"/>
                <a:cs typeface="Calibri"/>
              </a:rPr>
              <a:t> Revenues</a:t>
            </a:r>
            <a:r>
              <a:rPr sz="1600" b="1" spc="5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to </a:t>
            </a:r>
            <a:r>
              <a:rPr sz="1600" b="1" spc="-10" dirty="0">
                <a:solidFill>
                  <a:srgbClr val="FF0000"/>
                </a:solidFill>
                <a:latin typeface="Calibri"/>
                <a:cs typeface="Calibri"/>
              </a:rPr>
              <a:t>Income </a:t>
            </a:r>
            <a:r>
              <a:rPr sz="1600" b="1" spc="-34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600" b="1" spc="-20" dirty="0">
                <a:solidFill>
                  <a:srgbClr val="FF0000"/>
                </a:solidFill>
                <a:latin typeface="Calibri"/>
                <a:cs typeface="Calibri"/>
              </a:rPr>
              <a:t>Summary.</a:t>
            </a:r>
            <a:endParaRPr sz="1600">
              <a:latin typeface="Calibri"/>
              <a:cs typeface="Calibri"/>
            </a:endParaRPr>
          </a:p>
          <a:p>
            <a:pPr marL="241300" marR="92075" indent="-228600">
              <a:lnSpc>
                <a:spcPct val="100000"/>
              </a:lnSpc>
              <a:buAutoNum type="arabicPeriod"/>
              <a:tabLst>
                <a:tab pos="241300" algn="l"/>
              </a:tabLst>
            </a:pPr>
            <a:r>
              <a:rPr sz="1600" b="1" spc="-10" dirty="0">
                <a:latin typeface="Calibri"/>
                <a:cs typeface="Calibri"/>
              </a:rPr>
              <a:t>Close </a:t>
            </a:r>
            <a:r>
              <a:rPr sz="1600" b="1" spc="-5" dirty="0">
                <a:latin typeface="Calibri"/>
                <a:cs typeface="Calibri"/>
              </a:rPr>
              <a:t>Expenses </a:t>
            </a:r>
            <a:r>
              <a:rPr sz="1600" b="1" spc="-10" dirty="0">
                <a:latin typeface="Calibri"/>
                <a:cs typeface="Calibri"/>
              </a:rPr>
              <a:t>to </a:t>
            </a:r>
            <a:r>
              <a:rPr sz="1600" b="1" spc="-10" dirty="0">
                <a:solidFill>
                  <a:srgbClr val="FF0000"/>
                </a:solidFill>
                <a:latin typeface="Calibri"/>
                <a:cs typeface="Calibri"/>
              </a:rPr>
              <a:t>Income </a:t>
            </a:r>
            <a:r>
              <a:rPr sz="1600" b="1" spc="-35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600" b="1" spc="-20" dirty="0">
                <a:solidFill>
                  <a:srgbClr val="FF0000"/>
                </a:solidFill>
                <a:latin typeface="Calibri"/>
                <a:cs typeface="Calibri"/>
              </a:rPr>
              <a:t>Summary.</a:t>
            </a:r>
            <a:endParaRPr sz="1600">
              <a:latin typeface="Calibri"/>
              <a:cs typeface="Calibri"/>
            </a:endParaRPr>
          </a:p>
          <a:p>
            <a:pPr marL="241300" marR="59055" indent="-228600">
              <a:lnSpc>
                <a:spcPct val="100000"/>
              </a:lnSpc>
              <a:buAutoNum type="arabicPeriod"/>
              <a:tabLst>
                <a:tab pos="241300" algn="l"/>
              </a:tabLst>
            </a:pPr>
            <a:r>
              <a:rPr sz="1600" b="1" spc="-10" dirty="0">
                <a:latin typeface="Calibri"/>
                <a:cs typeface="Calibri"/>
              </a:rPr>
              <a:t>Close</a:t>
            </a:r>
            <a:r>
              <a:rPr sz="1600" b="1" spc="-20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Income</a:t>
            </a:r>
            <a:r>
              <a:rPr sz="1600" b="1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Summary</a:t>
            </a:r>
            <a:r>
              <a:rPr sz="1600" b="1" spc="15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to </a:t>
            </a:r>
            <a:r>
              <a:rPr sz="1600" b="1" spc="-345" dirty="0">
                <a:latin typeface="Calibri"/>
                <a:cs typeface="Calibri"/>
              </a:rPr>
              <a:t> </a:t>
            </a:r>
            <a:r>
              <a:rPr sz="1600" b="1" spc="-15" dirty="0">
                <a:latin typeface="Calibri"/>
                <a:cs typeface="Calibri"/>
              </a:rPr>
              <a:t>Owner’s</a:t>
            </a:r>
            <a:r>
              <a:rPr sz="1600" b="1" spc="15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Capital.</a:t>
            </a:r>
            <a:endParaRPr sz="1600">
              <a:latin typeface="Calibri"/>
              <a:cs typeface="Calibri"/>
            </a:endParaRPr>
          </a:p>
          <a:p>
            <a:pPr marL="241300" marR="5080" indent="-228600">
              <a:lnSpc>
                <a:spcPct val="100000"/>
              </a:lnSpc>
              <a:buAutoNum type="arabicPeriod"/>
              <a:tabLst>
                <a:tab pos="241300" algn="l"/>
              </a:tabLst>
            </a:pPr>
            <a:r>
              <a:rPr sz="1600" b="1" spc="-10" dirty="0">
                <a:latin typeface="Calibri"/>
                <a:cs typeface="Calibri"/>
              </a:rPr>
              <a:t>Close</a:t>
            </a:r>
            <a:r>
              <a:rPr sz="1600" b="1" spc="-15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Owner’s</a:t>
            </a:r>
            <a:r>
              <a:rPr sz="1600" b="1" spc="5" dirty="0">
                <a:latin typeface="Calibri"/>
                <a:cs typeface="Calibri"/>
              </a:rPr>
              <a:t> </a:t>
            </a:r>
            <a:r>
              <a:rPr sz="1600" b="1" spc="-15" dirty="0">
                <a:latin typeface="Calibri"/>
                <a:cs typeface="Calibri"/>
              </a:rPr>
              <a:t>Drawings</a:t>
            </a:r>
            <a:r>
              <a:rPr sz="1600" b="1" spc="5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to </a:t>
            </a:r>
            <a:r>
              <a:rPr sz="1600" b="1" spc="-350" dirty="0">
                <a:latin typeface="Calibri"/>
                <a:cs typeface="Calibri"/>
              </a:rPr>
              <a:t> </a:t>
            </a:r>
            <a:r>
              <a:rPr sz="1600" b="1" spc="-15" dirty="0">
                <a:latin typeface="Calibri"/>
                <a:cs typeface="Calibri"/>
              </a:rPr>
              <a:t>Owner’s</a:t>
            </a:r>
            <a:r>
              <a:rPr sz="1600" b="1" spc="15" dirty="0">
                <a:latin typeface="Calibri"/>
                <a:cs typeface="Calibri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Capital.</a:t>
            </a:r>
            <a:endParaRPr sz="1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28216" y="1772411"/>
            <a:ext cx="8735568" cy="4858512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84300" y="1000125"/>
            <a:ext cx="5963285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b="0" spc="-45" dirty="0">
                <a:latin typeface="Calibri Light"/>
                <a:cs typeface="Calibri Light"/>
              </a:rPr>
              <a:t>Example</a:t>
            </a:r>
            <a:r>
              <a:rPr b="0" spc="-114" dirty="0">
                <a:latin typeface="Calibri Light"/>
                <a:cs typeface="Calibri Light"/>
              </a:rPr>
              <a:t> </a:t>
            </a:r>
            <a:r>
              <a:rPr b="0" spc="-20" dirty="0">
                <a:latin typeface="Calibri Light"/>
                <a:cs typeface="Calibri Light"/>
              </a:rPr>
              <a:t>(1)</a:t>
            </a:r>
            <a:r>
              <a:rPr b="0" spc="-95" dirty="0">
                <a:latin typeface="Calibri Light"/>
                <a:cs typeface="Calibri Light"/>
              </a:rPr>
              <a:t> </a:t>
            </a:r>
            <a:r>
              <a:rPr b="0" spc="-25" dirty="0">
                <a:solidFill>
                  <a:srgbClr val="186D78"/>
                </a:solidFill>
                <a:latin typeface="Calibri Light"/>
                <a:cs typeface="Calibri Light"/>
              </a:rPr>
              <a:t>Closing</a:t>
            </a:r>
            <a:r>
              <a:rPr b="0" spc="-110" dirty="0">
                <a:solidFill>
                  <a:srgbClr val="186D78"/>
                </a:solidFill>
                <a:latin typeface="Calibri Light"/>
                <a:cs typeface="Calibri Light"/>
              </a:rPr>
              <a:t> </a:t>
            </a:r>
            <a:r>
              <a:rPr b="0" spc="-35" dirty="0">
                <a:solidFill>
                  <a:srgbClr val="186D78"/>
                </a:solidFill>
                <a:latin typeface="Calibri Light"/>
                <a:cs typeface="Calibri Light"/>
              </a:rPr>
              <a:t>Entries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80032" y="999744"/>
            <a:ext cx="8631936" cy="4858511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80032" y="999744"/>
            <a:ext cx="8631936" cy="4858511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93519" y="956817"/>
            <a:ext cx="1780539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0" spc="-25" dirty="0">
                <a:latin typeface="Calibri Light"/>
                <a:cs typeface="Calibri Light"/>
              </a:rPr>
              <a:t>E</a:t>
            </a:r>
            <a:r>
              <a:rPr sz="3600" b="0" spc="-95" dirty="0">
                <a:latin typeface="Calibri Light"/>
                <a:cs typeface="Calibri Light"/>
              </a:rPr>
              <a:t>x</a:t>
            </a:r>
            <a:r>
              <a:rPr sz="3600" b="0" spc="-30" dirty="0">
                <a:latin typeface="Calibri Light"/>
                <a:cs typeface="Calibri Light"/>
              </a:rPr>
              <a:t>a</a:t>
            </a:r>
            <a:r>
              <a:rPr sz="3600" b="0" spc="-55" dirty="0">
                <a:latin typeface="Calibri Light"/>
                <a:cs typeface="Calibri Light"/>
              </a:rPr>
              <a:t>m</a:t>
            </a:r>
            <a:r>
              <a:rPr sz="3600" b="0" spc="-35" dirty="0">
                <a:latin typeface="Calibri Light"/>
                <a:cs typeface="Calibri Light"/>
              </a:rPr>
              <a:t>p</a:t>
            </a:r>
            <a:r>
              <a:rPr sz="3600" b="0" spc="-30" dirty="0">
                <a:latin typeface="Calibri Light"/>
                <a:cs typeface="Calibri Light"/>
              </a:rPr>
              <a:t>l</a:t>
            </a:r>
            <a:r>
              <a:rPr sz="3600" b="0" dirty="0">
                <a:latin typeface="Calibri Light"/>
                <a:cs typeface="Calibri Light"/>
              </a:rPr>
              <a:t>e</a:t>
            </a:r>
            <a:r>
              <a:rPr sz="3600" b="0" spc="-75" dirty="0">
                <a:latin typeface="Calibri Light"/>
                <a:cs typeface="Calibri Light"/>
              </a:rPr>
              <a:t> </a:t>
            </a:r>
            <a:r>
              <a:rPr sz="3600" b="0" dirty="0">
                <a:latin typeface="Calibri Light"/>
                <a:cs typeface="Calibri Light"/>
              </a:rPr>
              <a:t>(</a:t>
            </a:r>
            <a:endParaRPr sz="3600">
              <a:latin typeface="Calibri Light"/>
              <a:cs typeface="Calibri Light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3703828" y="787145"/>
          <a:ext cx="5379719" cy="596118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2245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258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2933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58126">
                <a:tc gridSpan="3">
                  <a:txBody>
                    <a:bodyPr/>
                    <a:lstStyle/>
                    <a:p>
                      <a:pPr marL="5715" marR="39370" algn="ctr">
                        <a:lnSpc>
                          <a:spcPts val="740"/>
                        </a:lnSpc>
                      </a:pPr>
                      <a:r>
                        <a:rPr sz="1500" b="1" spc="-20" dirty="0">
                          <a:latin typeface="Calibri"/>
                          <a:cs typeface="Calibri"/>
                        </a:rPr>
                        <a:t>Yazici</a:t>
                      </a:r>
                      <a:r>
                        <a:rPr sz="1500" b="1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500" b="1" spc="-5" dirty="0">
                          <a:latin typeface="Calibri"/>
                          <a:cs typeface="Calibri"/>
                        </a:rPr>
                        <a:t>Advertising</a:t>
                      </a:r>
                      <a:endParaRPr sz="1500">
                        <a:latin typeface="Calibri"/>
                        <a:cs typeface="Calibri"/>
                      </a:endParaRPr>
                    </a:p>
                    <a:p>
                      <a:pPr marL="55880" marR="39370">
                        <a:lnSpc>
                          <a:spcPts val="3060"/>
                        </a:lnSpc>
                        <a:tabLst>
                          <a:tab pos="1794510" algn="l"/>
                        </a:tabLst>
                      </a:pPr>
                      <a:r>
                        <a:rPr sz="5400" spc="-15" baseline="-27006" dirty="0">
                          <a:solidFill>
                            <a:srgbClr val="FF0000"/>
                          </a:solidFill>
                          <a:latin typeface="Calibri Light"/>
                          <a:cs typeface="Calibri Light"/>
                        </a:rPr>
                        <a:t>2)	</a:t>
                      </a:r>
                      <a:r>
                        <a:rPr sz="1500" b="1" spc="-10" dirty="0">
                          <a:latin typeface="Calibri"/>
                          <a:cs typeface="Calibri"/>
                        </a:rPr>
                        <a:t>Adjusted </a:t>
                      </a:r>
                      <a:r>
                        <a:rPr sz="1500" b="1" spc="-20" dirty="0">
                          <a:latin typeface="Calibri"/>
                          <a:cs typeface="Calibri"/>
                        </a:rPr>
                        <a:t>Trial</a:t>
                      </a:r>
                      <a:r>
                        <a:rPr sz="15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500" b="1" dirty="0">
                          <a:latin typeface="Calibri"/>
                          <a:cs typeface="Calibri"/>
                        </a:rPr>
                        <a:t>Balance</a:t>
                      </a:r>
                      <a:endParaRPr sz="1500">
                        <a:latin typeface="Calibri"/>
                        <a:cs typeface="Calibri"/>
                      </a:endParaRPr>
                    </a:p>
                    <a:p>
                      <a:pPr marL="4445" marR="39370" algn="ctr">
                        <a:lnSpc>
                          <a:spcPts val="1590"/>
                        </a:lnSpc>
                      </a:pPr>
                      <a:r>
                        <a:rPr sz="1500" b="1" spc="-10" dirty="0">
                          <a:latin typeface="Calibri"/>
                          <a:cs typeface="Calibri"/>
                        </a:rPr>
                        <a:t>October</a:t>
                      </a:r>
                      <a:r>
                        <a:rPr sz="1500" b="1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500" b="1" spc="-5" dirty="0">
                          <a:latin typeface="Calibri"/>
                          <a:cs typeface="Calibri"/>
                        </a:rPr>
                        <a:t>31,</a:t>
                      </a:r>
                      <a:r>
                        <a:rPr sz="1500" b="1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500" b="1" spc="-5" dirty="0">
                          <a:latin typeface="Calibri"/>
                          <a:cs typeface="Calibri"/>
                        </a:rPr>
                        <a:t>2020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397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238125" algn="r">
                        <a:lnSpc>
                          <a:spcPct val="100000"/>
                        </a:lnSpc>
                        <a:spcBef>
                          <a:spcPts val="130"/>
                        </a:spcBef>
                        <a:tabLst>
                          <a:tab pos="736600" algn="l"/>
                        </a:tabLst>
                      </a:pPr>
                      <a:r>
                        <a:rPr sz="1500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  </a:t>
                      </a:r>
                      <a:r>
                        <a:rPr sz="1500" u="heavy" spc="-90" dirty="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500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Debit	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1651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39370" algn="r">
                        <a:lnSpc>
                          <a:spcPct val="100000"/>
                        </a:lnSpc>
                        <a:spcBef>
                          <a:spcPts val="130"/>
                        </a:spcBef>
                        <a:tabLst>
                          <a:tab pos="736600" algn="l"/>
                        </a:tabLst>
                      </a:pPr>
                      <a:r>
                        <a:rPr sz="1500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 </a:t>
                      </a:r>
                      <a:r>
                        <a:rPr sz="1500" u="heavy" spc="55" dirty="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500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Credit	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16510" marB="0">
                    <a:solidFill>
                      <a:srgbClr val="FF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9966">
                <a:tc>
                  <a:txBody>
                    <a:bodyPr/>
                    <a:lstStyle/>
                    <a:p>
                      <a:pPr marL="12065">
                        <a:lnSpc>
                          <a:spcPts val="1650"/>
                        </a:lnSpc>
                      </a:pPr>
                      <a:r>
                        <a:rPr sz="1500" dirty="0">
                          <a:latin typeface="Calibri"/>
                          <a:cs typeface="Calibri"/>
                        </a:rPr>
                        <a:t>Cash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245110" algn="r">
                        <a:lnSpc>
                          <a:spcPts val="1655"/>
                        </a:lnSpc>
                      </a:pPr>
                      <a:r>
                        <a:rPr sz="1600" spc="-5" dirty="0">
                          <a:latin typeface="Calibri"/>
                          <a:cs typeface="Calibri"/>
                        </a:rPr>
                        <a:t>₺</a:t>
                      </a:r>
                      <a:r>
                        <a:rPr sz="1500" spc="-5" dirty="0">
                          <a:latin typeface="Calibri"/>
                          <a:cs typeface="Calibri"/>
                        </a:rPr>
                        <a:t>15,200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39370"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2854">
                <a:tc>
                  <a:txBody>
                    <a:bodyPr/>
                    <a:lstStyle/>
                    <a:p>
                      <a:pPr marL="12065">
                        <a:lnSpc>
                          <a:spcPts val="1590"/>
                        </a:lnSpc>
                      </a:pPr>
                      <a:r>
                        <a:rPr sz="1500" spc="-5" dirty="0">
                          <a:latin typeface="Calibri"/>
                          <a:cs typeface="Calibri"/>
                        </a:rPr>
                        <a:t>Accounts</a:t>
                      </a:r>
                      <a:r>
                        <a:rPr sz="15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500" spc="-10" dirty="0">
                          <a:latin typeface="Calibri"/>
                          <a:cs typeface="Calibri"/>
                        </a:rPr>
                        <a:t>Receivable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245745" algn="r">
                        <a:lnSpc>
                          <a:spcPts val="1590"/>
                        </a:lnSpc>
                      </a:pPr>
                      <a:r>
                        <a:rPr sz="1500" spc="-5" dirty="0">
                          <a:latin typeface="Calibri"/>
                          <a:cs typeface="Calibri"/>
                        </a:rPr>
                        <a:t>200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39370"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2854">
                <a:tc>
                  <a:txBody>
                    <a:bodyPr/>
                    <a:lstStyle/>
                    <a:p>
                      <a:pPr marL="12065">
                        <a:lnSpc>
                          <a:spcPts val="1590"/>
                        </a:lnSpc>
                      </a:pPr>
                      <a:r>
                        <a:rPr sz="1500" spc="-5" dirty="0">
                          <a:latin typeface="Calibri"/>
                          <a:cs typeface="Calibri"/>
                        </a:rPr>
                        <a:t>Supplies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245110" algn="r">
                        <a:lnSpc>
                          <a:spcPts val="1590"/>
                        </a:lnSpc>
                      </a:pPr>
                      <a:r>
                        <a:rPr sz="1500" spc="-5" dirty="0">
                          <a:latin typeface="Calibri"/>
                          <a:cs typeface="Calibri"/>
                        </a:rPr>
                        <a:t>1,000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39370"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2917">
                <a:tc>
                  <a:txBody>
                    <a:bodyPr/>
                    <a:lstStyle/>
                    <a:p>
                      <a:pPr marL="12065">
                        <a:lnSpc>
                          <a:spcPts val="1590"/>
                        </a:lnSpc>
                      </a:pPr>
                      <a:r>
                        <a:rPr sz="1500" spc="-5" dirty="0">
                          <a:latin typeface="Calibri"/>
                          <a:cs typeface="Calibri"/>
                        </a:rPr>
                        <a:t>Prepaid</a:t>
                      </a:r>
                      <a:r>
                        <a:rPr sz="15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500" spc="-5" dirty="0">
                          <a:latin typeface="Calibri"/>
                          <a:cs typeface="Calibri"/>
                        </a:rPr>
                        <a:t>Insurance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245745" algn="r">
                        <a:lnSpc>
                          <a:spcPts val="1590"/>
                        </a:lnSpc>
                      </a:pPr>
                      <a:r>
                        <a:rPr sz="1500" spc="-5" dirty="0">
                          <a:latin typeface="Calibri"/>
                          <a:cs typeface="Calibri"/>
                        </a:rPr>
                        <a:t>550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39370"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4378">
                <a:tc>
                  <a:txBody>
                    <a:bodyPr/>
                    <a:lstStyle/>
                    <a:p>
                      <a:pPr marL="12065">
                        <a:lnSpc>
                          <a:spcPts val="1590"/>
                        </a:lnSpc>
                      </a:pPr>
                      <a:r>
                        <a:rPr sz="1500" spc="-5" dirty="0">
                          <a:latin typeface="Calibri"/>
                          <a:cs typeface="Calibri"/>
                        </a:rPr>
                        <a:t>Equipment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245110" algn="r">
                        <a:lnSpc>
                          <a:spcPts val="1590"/>
                        </a:lnSpc>
                      </a:pPr>
                      <a:r>
                        <a:rPr sz="1500" spc="-5" dirty="0">
                          <a:latin typeface="Calibri"/>
                          <a:cs typeface="Calibri"/>
                        </a:rPr>
                        <a:t>5,000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39370"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6570">
                <a:tc>
                  <a:txBody>
                    <a:bodyPr/>
                    <a:lstStyle/>
                    <a:p>
                      <a:pPr marL="12065">
                        <a:lnSpc>
                          <a:spcPts val="1700"/>
                        </a:lnSpc>
                      </a:pPr>
                      <a:r>
                        <a:rPr sz="1500" spc="-5" dirty="0">
                          <a:latin typeface="Calibri"/>
                          <a:cs typeface="Calibri"/>
                        </a:rPr>
                        <a:t>Accumulated</a:t>
                      </a:r>
                      <a:r>
                        <a:rPr sz="15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500" spc="-5" dirty="0">
                          <a:latin typeface="Calibri"/>
                          <a:cs typeface="Calibri"/>
                        </a:rPr>
                        <a:t>Depreciation—Equipment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46355" algn="r">
                        <a:lnSpc>
                          <a:spcPts val="1705"/>
                        </a:lnSpc>
                        <a:tabLst>
                          <a:tab pos="403225" algn="l"/>
                        </a:tabLst>
                      </a:pPr>
                      <a:r>
                        <a:rPr sz="1600" spc="-5" dirty="0">
                          <a:latin typeface="Calibri"/>
                          <a:cs typeface="Calibri"/>
                        </a:rPr>
                        <a:t>₺	</a:t>
                      </a:r>
                      <a:r>
                        <a:rPr sz="1500" spc="-5" dirty="0">
                          <a:latin typeface="Calibri"/>
                          <a:cs typeface="Calibri"/>
                        </a:rPr>
                        <a:t>40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32854">
                <a:tc>
                  <a:txBody>
                    <a:bodyPr/>
                    <a:lstStyle/>
                    <a:p>
                      <a:pPr marL="12065">
                        <a:lnSpc>
                          <a:spcPts val="1590"/>
                        </a:lnSpc>
                      </a:pPr>
                      <a:r>
                        <a:rPr sz="1500" spc="-5" dirty="0">
                          <a:latin typeface="Calibri"/>
                          <a:cs typeface="Calibri"/>
                        </a:rPr>
                        <a:t>Notes</a:t>
                      </a:r>
                      <a:r>
                        <a:rPr sz="15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500" spc="-15" dirty="0">
                          <a:latin typeface="Calibri"/>
                          <a:cs typeface="Calibri"/>
                        </a:rPr>
                        <a:t>Payable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45085" algn="r">
                        <a:lnSpc>
                          <a:spcPts val="1590"/>
                        </a:lnSpc>
                      </a:pPr>
                      <a:r>
                        <a:rPr sz="1500" spc="-5" dirty="0">
                          <a:latin typeface="Calibri"/>
                          <a:cs typeface="Calibri"/>
                        </a:rPr>
                        <a:t>5,000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32854">
                <a:tc>
                  <a:txBody>
                    <a:bodyPr/>
                    <a:lstStyle/>
                    <a:p>
                      <a:pPr marL="12065">
                        <a:lnSpc>
                          <a:spcPts val="1590"/>
                        </a:lnSpc>
                      </a:pPr>
                      <a:r>
                        <a:rPr sz="1500" spc="-5" dirty="0">
                          <a:latin typeface="Calibri"/>
                          <a:cs typeface="Calibri"/>
                        </a:rPr>
                        <a:t>Accounts</a:t>
                      </a:r>
                      <a:r>
                        <a:rPr sz="15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500" spc="-15" dirty="0">
                          <a:latin typeface="Calibri"/>
                          <a:cs typeface="Calibri"/>
                        </a:rPr>
                        <a:t>Payable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45085" algn="r">
                        <a:lnSpc>
                          <a:spcPts val="1590"/>
                        </a:lnSpc>
                      </a:pPr>
                      <a:r>
                        <a:rPr sz="1500" spc="-5" dirty="0">
                          <a:latin typeface="Calibri"/>
                          <a:cs typeface="Calibri"/>
                        </a:rPr>
                        <a:t>2,500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2917">
                <a:tc>
                  <a:txBody>
                    <a:bodyPr/>
                    <a:lstStyle/>
                    <a:p>
                      <a:pPr marL="12065">
                        <a:lnSpc>
                          <a:spcPts val="1590"/>
                        </a:lnSpc>
                      </a:pPr>
                      <a:r>
                        <a:rPr sz="1500" spc="-10" dirty="0">
                          <a:latin typeface="Calibri"/>
                          <a:cs typeface="Calibri"/>
                        </a:rPr>
                        <a:t>Interest</a:t>
                      </a:r>
                      <a:r>
                        <a:rPr sz="150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500" spc="-15" dirty="0">
                          <a:latin typeface="Calibri"/>
                          <a:cs typeface="Calibri"/>
                        </a:rPr>
                        <a:t>Payable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46355" algn="r">
                        <a:lnSpc>
                          <a:spcPts val="1590"/>
                        </a:lnSpc>
                      </a:pPr>
                      <a:r>
                        <a:rPr sz="1500" spc="-5" dirty="0">
                          <a:latin typeface="Calibri"/>
                          <a:cs typeface="Calibri"/>
                        </a:rPr>
                        <a:t>50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32854">
                <a:tc>
                  <a:txBody>
                    <a:bodyPr/>
                    <a:lstStyle/>
                    <a:p>
                      <a:pPr marL="12065">
                        <a:lnSpc>
                          <a:spcPts val="1590"/>
                        </a:lnSpc>
                      </a:pPr>
                      <a:r>
                        <a:rPr sz="1500" dirty="0">
                          <a:latin typeface="Calibri"/>
                          <a:cs typeface="Calibri"/>
                        </a:rPr>
                        <a:t>Unearned</a:t>
                      </a:r>
                      <a:r>
                        <a:rPr sz="15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500" spc="-10" dirty="0">
                          <a:latin typeface="Calibri"/>
                          <a:cs typeface="Calibri"/>
                        </a:rPr>
                        <a:t>Revenue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46355" algn="r">
                        <a:lnSpc>
                          <a:spcPts val="1590"/>
                        </a:lnSpc>
                      </a:pPr>
                      <a:r>
                        <a:rPr sz="1500" spc="-5" dirty="0">
                          <a:latin typeface="Calibri"/>
                          <a:cs typeface="Calibri"/>
                        </a:rPr>
                        <a:t>800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32854">
                <a:tc>
                  <a:txBody>
                    <a:bodyPr/>
                    <a:lstStyle/>
                    <a:p>
                      <a:pPr marL="12065">
                        <a:lnSpc>
                          <a:spcPts val="1590"/>
                        </a:lnSpc>
                      </a:pPr>
                      <a:r>
                        <a:rPr sz="1500" spc="-5" dirty="0">
                          <a:latin typeface="Calibri"/>
                          <a:cs typeface="Calibri"/>
                        </a:rPr>
                        <a:t>Salaries</a:t>
                      </a:r>
                      <a:r>
                        <a:rPr sz="15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50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15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500" spc="-15" dirty="0">
                          <a:latin typeface="Calibri"/>
                          <a:cs typeface="Calibri"/>
                        </a:rPr>
                        <a:t>Wages Payable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45085" algn="r">
                        <a:lnSpc>
                          <a:spcPts val="1590"/>
                        </a:lnSpc>
                      </a:pPr>
                      <a:r>
                        <a:rPr sz="1500" spc="-5" dirty="0">
                          <a:latin typeface="Calibri"/>
                          <a:cs typeface="Calibri"/>
                        </a:rPr>
                        <a:t>1,200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32854">
                <a:tc>
                  <a:txBody>
                    <a:bodyPr/>
                    <a:lstStyle/>
                    <a:p>
                      <a:pPr marL="12065">
                        <a:lnSpc>
                          <a:spcPts val="1590"/>
                        </a:lnSpc>
                      </a:pPr>
                      <a:r>
                        <a:rPr sz="1500" spc="-10" dirty="0">
                          <a:latin typeface="Calibri"/>
                          <a:cs typeface="Calibri"/>
                        </a:rPr>
                        <a:t>Owner’s</a:t>
                      </a:r>
                      <a:r>
                        <a:rPr sz="15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500" spc="-5" dirty="0">
                          <a:latin typeface="Calibri"/>
                          <a:cs typeface="Calibri"/>
                        </a:rPr>
                        <a:t>Capital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45085" algn="r">
                        <a:lnSpc>
                          <a:spcPts val="1590"/>
                        </a:lnSpc>
                      </a:pPr>
                      <a:r>
                        <a:rPr sz="1500" spc="-5" dirty="0">
                          <a:latin typeface="Calibri"/>
                          <a:cs typeface="Calibri"/>
                        </a:rPr>
                        <a:t>10,000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32854">
                <a:tc>
                  <a:txBody>
                    <a:bodyPr/>
                    <a:lstStyle/>
                    <a:p>
                      <a:pPr marL="12065">
                        <a:lnSpc>
                          <a:spcPts val="1590"/>
                        </a:lnSpc>
                      </a:pPr>
                      <a:r>
                        <a:rPr sz="1500" spc="-10" dirty="0">
                          <a:latin typeface="Calibri"/>
                          <a:cs typeface="Calibri"/>
                        </a:rPr>
                        <a:t>Owner’s</a:t>
                      </a:r>
                      <a:r>
                        <a:rPr sz="15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500" spc="-10" dirty="0">
                          <a:latin typeface="Calibri"/>
                          <a:cs typeface="Calibri"/>
                        </a:rPr>
                        <a:t>Drawings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245745" algn="r">
                        <a:lnSpc>
                          <a:spcPts val="1590"/>
                        </a:lnSpc>
                      </a:pPr>
                      <a:r>
                        <a:rPr sz="1500" spc="-5" dirty="0">
                          <a:latin typeface="Calibri"/>
                          <a:cs typeface="Calibri"/>
                        </a:rPr>
                        <a:t>500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39370"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32917">
                <a:tc>
                  <a:txBody>
                    <a:bodyPr/>
                    <a:lstStyle/>
                    <a:p>
                      <a:pPr marL="12065">
                        <a:lnSpc>
                          <a:spcPts val="1590"/>
                        </a:lnSpc>
                      </a:pPr>
                      <a:r>
                        <a:rPr sz="1500" spc="-5" dirty="0">
                          <a:latin typeface="Calibri"/>
                          <a:cs typeface="Calibri"/>
                        </a:rPr>
                        <a:t>Service</a:t>
                      </a:r>
                      <a:r>
                        <a:rPr sz="1500" spc="-10" dirty="0">
                          <a:latin typeface="Calibri"/>
                          <a:cs typeface="Calibri"/>
                        </a:rPr>
                        <a:t> Revenue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45085" algn="r">
                        <a:lnSpc>
                          <a:spcPts val="1590"/>
                        </a:lnSpc>
                      </a:pPr>
                      <a:r>
                        <a:rPr sz="1500" spc="-5" dirty="0">
                          <a:latin typeface="Calibri"/>
                          <a:cs typeface="Calibri"/>
                        </a:rPr>
                        <a:t>10,600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32854">
                <a:tc>
                  <a:txBody>
                    <a:bodyPr/>
                    <a:lstStyle/>
                    <a:p>
                      <a:pPr marL="12065">
                        <a:lnSpc>
                          <a:spcPts val="1590"/>
                        </a:lnSpc>
                      </a:pPr>
                      <a:r>
                        <a:rPr sz="1500" spc="-5" dirty="0">
                          <a:latin typeface="Calibri"/>
                          <a:cs typeface="Calibri"/>
                        </a:rPr>
                        <a:t>Salaries</a:t>
                      </a:r>
                      <a:r>
                        <a:rPr sz="15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50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15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500" spc="-15" dirty="0">
                          <a:latin typeface="Calibri"/>
                          <a:cs typeface="Calibri"/>
                        </a:rPr>
                        <a:t>Wages</a:t>
                      </a:r>
                      <a:r>
                        <a:rPr sz="15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500" spc="-5" dirty="0">
                          <a:latin typeface="Calibri"/>
                          <a:cs typeface="Calibri"/>
                        </a:rPr>
                        <a:t>Expense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245110" algn="r">
                        <a:lnSpc>
                          <a:spcPts val="1590"/>
                        </a:lnSpc>
                      </a:pPr>
                      <a:r>
                        <a:rPr sz="1500" spc="-5" dirty="0">
                          <a:latin typeface="Calibri"/>
                          <a:cs typeface="Calibri"/>
                        </a:rPr>
                        <a:t>5,200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39370"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32841">
                <a:tc>
                  <a:txBody>
                    <a:bodyPr/>
                    <a:lstStyle/>
                    <a:p>
                      <a:pPr marL="12065">
                        <a:lnSpc>
                          <a:spcPts val="1590"/>
                        </a:lnSpc>
                      </a:pPr>
                      <a:r>
                        <a:rPr sz="1500" spc="-5" dirty="0">
                          <a:latin typeface="Calibri"/>
                          <a:cs typeface="Calibri"/>
                        </a:rPr>
                        <a:t>Supplies</a:t>
                      </a:r>
                      <a:r>
                        <a:rPr sz="15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500" spc="-5" dirty="0">
                          <a:latin typeface="Calibri"/>
                          <a:cs typeface="Calibri"/>
                        </a:rPr>
                        <a:t>Expense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245110" algn="r">
                        <a:lnSpc>
                          <a:spcPts val="1590"/>
                        </a:lnSpc>
                      </a:pPr>
                      <a:r>
                        <a:rPr sz="1500" spc="-5" dirty="0">
                          <a:latin typeface="Calibri"/>
                          <a:cs typeface="Calibri"/>
                        </a:rPr>
                        <a:t>1,500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39370"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32879">
                <a:tc>
                  <a:txBody>
                    <a:bodyPr/>
                    <a:lstStyle/>
                    <a:p>
                      <a:pPr marL="12065">
                        <a:lnSpc>
                          <a:spcPts val="1590"/>
                        </a:lnSpc>
                      </a:pPr>
                      <a:r>
                        <a:rPr sz="1500" spc="-10" dirty="0">
                          <a:latin typeface="Calibri"/>
                          <a:cs typeface="Calibri"/>
                        </a:rPr>
                        <a:t>Rent</a:t>
                      </a:r>
                      <a:r>
                        <a:rPr sz="150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500" spc="-5" dirty="0">
                          <a:latin typeface="Calibri"/>
                          <a:cs typeface="Calibri"/>
                        </a:rPr>
                        <a:t>Expense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245745" algn="r">
                        <a:lnSpc>
                          <a:spcPts val="1590"/>
                        </a:lnSpc>
                      </a:pPr>
                      <a:r>
                        <a:rPr sz="1500" spc="-5" dirty="0">
                          <a:latin typeface="Calibri"/>
                          <a:cs typeface="Calibri"/>
                        </a:rPr>
                        <a:t>900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39370"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32752">
                <a:tc>
                  <a:txBody>
                    <a:bodyPr/>
                    <a:lstStyle/>
                    <a:p>
                      <a:pPr marL="12065">
                        <a:lnSpc>
                          <a:spcPts val="1590"/>
                        </a:lnSpc>
                      </a:pPr>
                      <a:r>
                        <a:rPr sz="1500" spc="-5" dirty="0">
                          <a:latin typeface="Calibri"/>
                          <a:cs typeface="Calibri"/>
                        </a:rPr>
                        <a:t>Insurance</a:t>
                      </a:r>
                      <a:r>
                        <a:rPr sz="1500" spc="-6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500" spc="-5" dirty="0">
                          <a:latin typeface="Calibri"/>
                          <a:cs typeface="Calibri"/>
                        </a:rPr>
                        <a:t>Expense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245745" algn="r">
                        <a:lnSpc>
                          <a:spcPts val="1590"/>
                        </a:lnSpc>
                      </a:pPr>
                      <a:r>
                        <a:rPr sz="1500" spc="-5" dirty="0">
                          <a:latin typeface="Calibri"/>
                          <a:cs typeface="Calibri"/>
                        </a:rPr>
                        <a:t>50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39370"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232905">
                <a:tc>
                  <a:txBody>
                    <a:bodyPr/>
                    <a:lstStyle/>
                    <a:p>
                      <a:pPr marL="12065">
                        <a:lnSpc>
                          <a:spcPts val="1595"/>
                        </a:lnSpc>
                      </a:pPr>
                      <a:r>
                        <a:rPr sz="1500" spc="-10" dirty="0">
                          <a:latin typeface="Calibri"/>
                          <a:cs typeface="Calibri"/>
                        </a:rPr>
                        <a:t>Interest</a:t>
                      </a:r>
                      <a:r>
                        <a:rPr sz="1500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500" spc="-5" dirty="0">
                          <a:latin typeface="Calibri"/>
                          <a:cs typeface="Calibri"/>
                        </a:rPr>
                        <a:t>Expense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245745" algn="r">
                        <a:lnSpc>
                          <a:spcPts val="1595"/>
                        </a:lnSpc>
                      </a:pPr>
                      <a:r>
                        <a:rPr sz="1500" spc="-10" dirty="0">
                          <a:latin typeface="Calibri"/>
                          <a:cs typeface="Calibri"/>
                        </a:rPr>
                        <a:t>50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39370"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240880">
                <a:tc>
                  <a:txBody>
                    <a:bodyPr/>
                    <a:lstStyle/>
                    <a:p>
                      <a:pPr marL="12065">
                        <a:lnSpc>
                          <a:spcPts val="1590"/>
                        </a:lnSpc>
                      </a:pPr>
                      <a:r>
                        <a:rPr sz="1500" spc="-5" dirty="0">
                          <a:latin typeface="Calibri"/>
                          <a:cs typeface="Calibri"/>
                        </a:rPr>
                        <a:t>Depreciation</a:t>
                      </a:r>
                      <a:r>
                        <a:rPr sz="15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500" spc="-5" dirty="0">
                          <a:latin typeface="Calibri"/>
                          <a:cs typeface="Calibri"/>
                        </a:rPr>
                        <a:t>Expense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245745" algn="r">
                        <a:lnSpc>
                          <a:spcPts val="1590"/>
                        </a:lnSpc>
                        <a:tabLst>
                          <a:tab pos="536575" algn="l"/>
                        </a:tabLst>
                      </a:pPr>
                      <a:r>
                        <a:rPr sz="1500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	</a:t>
                      </a:r>
                      <a:r>
                        <a:rPr sz="1500" u="heavy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40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590"/>
                        </a:lnSpc>
                        <a:tabLst>
                          <a:tab pos="777240" algn="l"/>
                        </a:tabLst>
                      </a:pPr>
                      <a:r>
                        <a:rPr sz="1500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	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23147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245110" algn="r">
                        <a:lnSpc>
                          <a:spcPts val="1660"/>
                        </a:lnSpc>
                      </a:pPr>
                      <a:r>
                        <a:rPr sz="1600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u="heavy" spc="-1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₺</a:t>
                      </a:r>
                      <a:r>
                        <a:rPr sz="1500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30,190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tc>
                  <a:txBody>
                    <a:bodyPr/>
                    <a:lstStyle/>
                    <a:p>
                      <a:pPr marR="45085" algn="r">
                        <a:lnSpc>
                          <a:spcPts val="1660"/>
                        </a:lnSpc>
                      </a:pPr>
                      <a:r>
                        <a:rPr sz="1600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u="heavy" spc="-1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₺</a:t>
                      </a:r>
                      <a:r>
                        <a:rPr sz="1500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30,190</a:t>
                      </a:r>
                      <a:endParaRPr sz="15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rgbClr val="FF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</a:tbl>
          </a:graphicData>
        </a:graphic>
      </p:graphicFrame>
      <p:sp>
        <p:nvSpPr>
          <p:cNvPr id="4" name="object 4"/>
          <p:cNvSpPr/>
          <p:nvPr/>
        </p:nvSpPr>
        <p:spPr>
          <a:xfrm>
            <a:off x="9511283" y="3817620"/>
            <a:ext cx="2680970" cy="923925"/>
          </a:xfrm>
          <a:custGeom>
            <a:avLst/>
            <a:gdLst/>
            <a:ahLst/>
            <a:cxnLst/>
            <a:rect l="l" t="t" r="r" b="b"/>
            <a:pathLst>
              <a:path w="2680970" h="923925">
                <a:moveTo>
                  <a:pt x="2680716" y="0"/>
                </a:moveTo>
                <a:lnTo>
                  <a:pt x="0" y="0"/>
                </a:lnTo>
                <a:lnTo>
                  <a:pt x="0" y="923543"/>
                </a:lnTo>
                <a:lnTo>
                  <a:pt x="2680716" y="923543"/>
                </a:lnTo>
                <a:lnTo>
                  <a:pt x="2680716" y="0"/>
                </a:lnTo>
                <a:close/>
              </a:path>
            </a:pathLst>
          </a:custGeom>
          <a:solidFill>
            <a:srgbClr val="FFF1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9593326" y="3804284"/>
            <a:ext cx="1958339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280"/>
              </a:lnSpc>
              <a:spcBef>
                <a:spcPts val="100"/>
              </a:spcBef>
            </a:pPr>
            <a:r>
              <a:rPr sz="2000" spc="-20" dirty="0">
                <a:solidFill>
                  <a:srgbClr val="FF0000"/>
                </a:solidFill>
                <a:latin typeface="Calibri Light"/>
                <a:cs typeface="Calibri Light"/>
              </a:rPr>
              <a:t>Required:</a:t>
            </a:r>
            <a:endParaRPr sz="2000">
              <a:latin typeface="Calibri Light"/>
              <a:cs typeface="Calibri Light"/>
            </a:endParaRPr>
          </a:p>
          <a:p>
            <a:pPr marL="12700" marR="5080">
              <a:lnSpc>
                <a:spcPts val="2160"/>
              </a:lnSpc>
              <a:spcBef>
                <a:spcPts val="155"/>
              </a:spcBef>
            </a:pPr>
            <a:r>
              <a:rPr sz="2000" spc="-25" dirty="0">
                <a:latin typeface="Calibri Light"/>
                <a:cs typeface="Calibri Light"/>
              </a:rPr>
              <a:t>Prepare</a:t>
            </a:r>
            <a:r>
              <a:rPr sz="2000" spc="-65" dirty="0">
                <a:latin typeface="Calibri Light"/>
                <a:cs typeface="Calibri Light"/>
              </a:rPr>
              <a:t> </a:t>
            </a:r>
            <a:r>
              <a:rPr sz="2000" spc="-5" dirty="0">
                <a:latin typeface="Calibri Light"/>
                <a:cs typeface="Calibri Light"/>
              </a:rPr>
              <a:t>the</a:t>
            </a:r>
            <a:r>
              <a:rPr sz="2000" spc="-55" dirty="0">
                <a:latin typeface="Calibri Light"/>
                <a:cs typeface="Calibri Light"/>
              </a:rPr>
              <a:t> </a:t>
            </a:r>
            <a:r>
              <a:rPr sz="2000" spc="-10" dirty="0">
                <a:latin typeface="Calibri Light"/>
                <a:cs typeface="Calibri Light"/>
              </a:rPr>
              <a:t>closing </a:t>
            </a:r>
            <a:r>
              <a:rPr sz="2000" spc="-440" dirty="0">
                <a:latin typeface="Calibri Light"/>
                <a:cs typeface="Calibri Light"/>
              </a:rPr>
              <a:t> </a:t>
            </a:r>
            <a:r>
              <a:rPr sz="2000" spc="-10" dirty="0">
                <a:latin typeface="Calibri Light"/>
                <a:cs typeface="Calibri Light"/>
              </a:rPr>
              <a:t>entries</a:t>
            </a:r>
            <a:endParaRPr sz="2000">
              <a:latin typeface="Calibri Light"/>
              <a:cs typeface="Calibri Light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1693036" y="1054163"/>
          <a:ext cx="8404856" cy="484296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299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46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353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1632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7665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18160">
                <a:tc gridSpan="5">
                  <a:txBody>
                    <a:bodyPr/>
                    <a:lstStyle/>
                    <a:p>
                      <a:pPr marL="2539365">
                        <a:lnSpc>
                          <a:spcPct val="100000"/>
                        </a:lnSpc>
                        <a:spcBef>
                          <a:spcPts val="180"/>
                        </a:spcBef>
                      </a:pPr>
                      <a:r>
                        <a:rPr sz="2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Closing</a:t>
                      </a:r>
                      <a:r>
                        <a:rPr sz="2800" b="1" spc="-2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8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Entries</a:t>
                      </a:r>
                      <a:endParaRPr sz="2800">
                        <a:latin typeface="Calibri"/>
                        <a:cs typeface="Calibri"/>
                      </a:endParaRPr>
                    </a:p>
                  </a:txBody>
                  <a:tcPr marL="0" marR="0" marT="22860" marB="0"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1960">
                <a:tc>
                  <a:txBody>
                    <a:bodyPr/>
                    <a:lstStyle/>
                    <a:p>
                      <a:pPr marL="269875">
                        <a:lnSpc>
                          <a:spcPct val="100000"/>
                        </a:lnSpc>
                        <a:spcBef>
                          <a:spcPts val="595"/>
                        </a:spcBef>
                      </a:pPr>
                      <a:r>
                        <a:rPr sz="2000" b="1" spc="-15" dirty="0">
                          <a:latin typeface="Calibri"/>
                          <a:cs typeface="Calibri"/>
                        </a:rPr>
                        <a:t>Date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75565" marB="0"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92710" algn="ctr">
                        <a:lnSpc>
                          <a:spcPct val="100000"/>
                        </a:lnSpc>
                        <a:spcBef>
                          <a:spcPts val="595"/>
                        </a:spcBef>
                      </a:pPr>
                      <a:r>
                        <a:rPr sz="2000" b="1" spc="-5" dirty="0">
                          <a:latin typeface="Calibri"/>
                          <a:cs typeface="Calibri"/>
                        </a:rPr>
                        <a:t>Account</a:t>
                      </a:r>
                      <a:r>
                        <a:rPr sz="2000" b="1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spc="-5" dirty="0">
                          <a:latin typeface="Calibri"/>
                          <a:cs typeface="Calibri"/>
                        </a:rPr>
                        <a:t>Titles</a:t>
                      </a:r>
                      <a:r>
                        <a:rPr sz="2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2000" b="1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spc="-5" dirty="0">
                          <a:latin typeface="Calibri"/>
                          <a:cs typeface="Calibri"/>
                        </a:rPr>
                        <a:t>Explanations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7556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R="260350" algn="r">
                        <a:lnSpc>
                          <a:spcPct val="100000"/>
                        </a:lnSpc>
                        <a:spcBef>
                          <a:spcPts val="595"/>
                        </a:spcBef>
                      </a:pPr>
                      <a:r>
                        <a:rPr sz="2000" b="1" spc="-5" dirty="0">
                          <a:latin typeface="Calibri"/>
                          <a:cs typeface="Calibri"/>
                        </a:rPr>
                        <a:t>Debit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7556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R="259715" algn="r">
                        <a:lnSpc>
                          <a:spcPct val="100000"/>
                        </a:lnSpc>
                        <a:spcBef>
                          <a:spcPts val="595"/>
                        </a:spcBef>
                      </a:pPr>
                      <a:r>
                        <a:rPr sz="2000" b="1" spc="-10" dirty="0">
                          <a:latin typeface="Calibri"/>
                          <a:cs typeface="Calibri"/>
                        </a:rPr>
                        <a:t>Credit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75565" marB="0">
                    <a:lnL w="28575">
                      <a:solidFill>
                        <a:srgbClr val="000000"/>
                      </a:solidFill>
                      <a:prstDash val="solid"/>
                    </a:lnL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8175">
                <a:tc>
                  <a:txBody>
                    <a:bodyPr/>
                    <a:lstStyle/>
                    <a:p>
                      <a:pPr marL="46990">
                        <a:lnSpc>
                          <a:spcPts val="2310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2020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marL="46990">
                        <a:lnSpc>
                          <a:spcPct val="100000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Oct.</a:t>
                      </a:r>
                      <a:r>
                        <a:rPr sz="2000" spc="39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31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9271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Service</a:t>
                      </a:r>
                      <a:r>
                        <a:rPr sz="2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10" dirty="0">
                          <a:latin typeface="Calibri"/>
                          <a:cs typeface="Calibri"/>
                        </a:rPr>
                        <a:t>Revenue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E7E6E6"/>
                    </a:solidFill>
                  </a:tcPr>
                </a:tc>
                <a:tc rowSpan="11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R="234315" algn="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10,600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900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949325">
                        <a:lnSpc>
                          <a:spcPts val="2120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Income</a:t>
                      </a:r>
                      <a:r>
                        <a:rPr sz="20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Summary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R="265430" algn="r">
                        <a:lnSpc>
                          <a:spcPts val="2120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10,600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867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92710">
                        <a:lnSpc>
                          <a:spcPts val="2120"/>
                        </a:lnSpc>
                      </a:pPr>
                      <a:r>
                        <a:rPr sz="2000" b="1" spc="-55" dirty="0">
                          <a:solidFill>
                            <a:srgbClr val="990000"/>
                          </a:solidFill>
                          <a:latin typeface="Calibri"/>
                          <a:cs typeface="Calibri"/>
                        </a:rPr>
                        <a:t>(To</a:t>
                      </a:r>
                      <a:r>
                        <a:rPr sz="2000" b="1" spc="-35" dirty="0">
                          <a:solidFill>
                            <a:srgbClr val="99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spc="-5" dirty="0">
                          <a:solidFill>
                            <a:srgbClr val="990000"/>
                          </a:solidFill>
                          <a:latin typeface="Calibri"/>
                          <a:cs typeface="Calibri"/>
                        </a:rPr>
                        <a:t>close</a:t>
                      </a:r>
                      <a:r>
                        <a:rPr sz="2000" b="1" spc="-25" dirty="0">
                          <a:solidFill>
                            <a:srgbClr val="99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spc="-10" dirty="0">
                          <a:solidFill>
                            <a:srgbClr val="990000"/>
                          </a:solidFill>
                          <a:latin typeface="Calibri"/>
                          <a:cs typeface="Calibri"/>
                        </a:rPr>
                        <a:t>revenue</a:t>
                      </a:r>
                      <a:r>
                        <a:rPr sz="2000" b="1" spc="5" dirty="0">
                          <a:solidFill>
                            <a:srgbClr val="99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spc="-5" dirty="0">
                          <a:solidFill>
                            <a:srgbClr val="990000"/>
                          </a:solidFill>
                          <a:latin typeface="Calibri"/>
                          <a:cs typeface="Calibri"/>
                        </a:rPr>
                        <a:t>account)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8487">
                <a:tc>
                  <a:txBody>
                    <a:bodyPr/>
                    <a:lstStyle/>
                    <a:p>
                      <a:pPr marL="5715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31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53340" marB="0"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92710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Income</a:t>
                      </a:r>
                      <a:r>
                        <a:rPr sz="2000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Summary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5334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R="299720" algn="r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7,740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5334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905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1103630">
                        <a:lnSpc>
                          <a:spcPts val="2120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Supplies</a:t>
                      </a:r>
                      <a:r>
                        <a:rPr sz="2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5" dirty="0">
                          <a:latin typeface="Calibri"/>
                          <a:cs typeface="Calibri"/>
                        </a:rPr>
                        <a:t>Expense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256540">
                        <a:lnSpc>
                          <a:spcPts val="2120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1,500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905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871855">
                        <a:lnSpc>
                          <a:spcPts val="2115"/>
                        </a:lnSpc>
                      </a:pPr>
                      <a:r>
                        <a:rPr sz="2000" spc="-5" dirty="0">
                          <a:latin typeface="Calibri"/>
                          <a:cs typeface="Calibri"/>
                        </a:rPr>
                        <a:t>Depreciation</a:t>
                      </a:r>
                      <a:r>
                        <a:rPr sz="2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5" dirty="0">
                          <a:latin typeface="Calibri"/>
                          <a:cs typeface="Calibri"/>
                        </a:rPr>
                        <a:t>Expense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R="72390" algn="ctr">
                        <a:lnSpc>
                          <a:spcPts val="2115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40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905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1032510">
                        <a:lnSpc>
                          <a:spcPts val="2120"/>
                        </a:lnSpc>
                      </a:pPr>
                      <a:r>
                        <a:rPr sz="2000" spc="-5" dirty="0">
                          <a:latin typeface="Calibri"/>
                          <a:cs typeface="Calibri"/>
                        </a:rPr>
                        <a:t>Insurance</a:t>
                      </a:r>
                      <a:r>
                        <a:rPr sz="2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5" dirty="0">
                          <a:latin typeface="Calibri"/>
                          <a:cs typeface="Calibri"/>
                        </a:rPr>
                        <a:t>Expense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R="72390" algn="ctr">
                        <a:lnSpc>
                          <a:spcPts val="2120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50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905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R="414020" algn="ctr">
                        <a:lnSpc>
                          <a:spcPts val="2115"/>
                        </a:lnSpc>
                      </a:pPr>
                      <a:r>
                        <a:rPr sz="2000" spc="-5" dirty="0">
                          <a:latin typeface="Calibri"/>
                          <a:cs typeface="Calibri"/>
                        </a:rPr>
                        <a:t>Salaries</a:t>
                      </a:r>
                      <a:r>
                        <a:rPr sz="20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2000" spc="-15" dirty="0">
                          <a:latin typeface="Calibri"/>
                          <a:cs typeface="Calibri"/>
                        </a:rPr>
                        <a:t> Wages</a:t>
                      </a:r>
                      <a:r>
                        <a:rPr sz="20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5" dirty="0">
                          <a:latin typeface="Calibri"/>
                          <a:cs typeface="Calibri"/>
                        </a:rPr>
                        <a:t>Expense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256540">
                        <a:lnSpc>
                          <a:spcPts val="2115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5,200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911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R="356870" algn="ctr">
                        <a:lnSpc>
                          <a:spcPts val="2120"/>
                        </a:lnSpc>
                      </a:pPr>
                      <a:r>
                        <a:rPr sz="2000" spc="-15" dirty="0">
                          <a:latin typeface="Calibri"/>
                          <a:cs typeface="Calibri"/>
                        </a:rPr>
                        <a:t>Rent</a:t>
                      </a:r>
                      <a:r>
                        <a:rPr sz="2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5" dirty="0">
                          <a:latin typeface="Calibri"/>
                          <a:cs typeface="Calibri"/>
                        </a:rPr>
                        <a:t>Expense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353060">
                        <a:lnSpc>
                          <a:spcPts val="2120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900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895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1136015">
                        <a:lnSpc>
                          <a:spcPts val="2120"/>
                        </a:lnSpc>
                      </a:pPr>
                      <a:r>
                        <a:rPr sz="2000" spc="-15" dirty="0">
                          <a:latin typeface="Calibri"/>
                          <a:cs typeface="Calibri"/>
                        </a:rPr>
                        <a:t>Interest </a:t>
                      </a:r>
                      <a:r>
                        <a:rPr sz="2000" spc="-5" dirty="0">
                          <a:latin typeface="Calibri"/>
                          <a:cs typeface="Calibri"/>
                        </a:rPr>
                        <a:t>Expense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R="72390" algn="ctr">
                        <a:lnSpc>
                          <a:spcPts val="2120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50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8421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92710">
                        <a:lnSpc>
                          <a:spcPts val="2120"/>
                        </a:lnSpc>
                      </a:pPr>
                      <a:r>
                        <a:rPr sz="2000" b="1" spc="-55" dirty="0">
                          <a:solidFill>
                            <a:srgbClr val="990000"/>
                          </a:solidFill>
                          <a:latin typeface="Calibri"/>
                          <a:cs typeface="Calibri"/>
                        </a:rPr>
                        <a:t>(To</a:t>
                      </a:r>
                      <a:r>
                        <a:rPr sz="2000" b="1" spc="-30" dirty="0">
                          <a:solidFill>
                            <a:srgbClr val="99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spc="-5" dirty="0">
                          <a:solidFill>
                            <a:srgbClr val="990000"/>
                          </a:solidFill>
                          <a:latin typeface="Calibri"/>
                          <a:cs typeface="Calibri"/>
                        </a:rPr>
                        <a:t>close</a:t>
                      </a:r>
                      <a:r>
                        <a:rPr sz="2000" b="1" spc="-20" dirty="0">
                          <a:solidFill>
                            <a:srgbClr val="99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spc="-5" dirty="0">
                          <a:solidFill>
                            <a:srgbClr val="990000"/>
                          </a:solidFill>
                          <a:latin typeface="Calibri"/>
                          <a:cs typeface="Calibri"/>
                        </a:rPr>
                        <a:t>expense</a:t>
                      </a:r>
                      <a:r>
                        <a:rPr sz="2000" b="1" spc="-10" dirty="0">
                          <a:solidFill>
                            <a:srgbClr val="99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spc="-5" dirty="0">
                          <a:solidFill>
                            <a:srgbClr val="990000"/>
                          </a:solidFill>
                          <a:latin typeface="Calibri"/>
                          <a:cs typeface="Calibri"/>
                        </a:rPr>
                        <a:t>accounts)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99004" y="2465832"/>
            <a:ext cx="6794500" cy="963294"/>
          </a:xfrm>
          <a:custGeom>
            <a:avLst/>
            <a:gdLst/>
            <a:ahLst/>
            <a:cxnLst/>
            <a:rect l="l" t="t" r="r" b="b"/>
            <a:pathLst>
              <a:path w="6794500" h="963295">
                <a:moveTo>
                  <a:pt x="6793992" y="0"/>
                </a:moveTo>
                <a:lnTo>
                  <a:pt x="0" y="0"/>
                </a:lnTo>
                <a:lnTo>
                  <a:pt x="0" y="963168"/>
                </a:lnTo>
                <a:lnTo>
                  <a:pt x="6793992" y="963168"/>
                </a:lnTo>
                <a:lnTo>
                  <a:pt x="6793992" y="0"/>
                </a:lnTo>
                <a:close/>
              </a:path>
            </a:pathLst>
          </a:custGeom>
          <a:solidFill>
            <a:srgbClr val="FFF1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5240">
              <a:lnSpc>
                <a:spcPct val="100000"/>
              </a:lnSpc>
              <a:spcBef>
                <a:spcPts val="105"/>
              </a:spcBef>
            </a:pPr>
            <a:r>
              <a:rPr dirty="0"/>
              <a:t>Multiple</a:t>
            </a:r>
            <a:r>
              <a:rPr spc="-45" dirty="0"/>
              <a:t> </a:t>
            </a:r>
            <a:r>
              <a:rPr dirty="0"/>
              <a:t>Choice</a:t>
            </a:r>
            <a:r>
              <a:rPr spc="-50" dirty="0"/>
              <a:t> </a:t>
            </a:r>
            <a:r>
              <a:rPr dirty="0"/>
              <a:t>Questions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23416" y="1365503"/>
            <a:ext cx="6093460" cy="1478280"/>
          </a:xfrm>
          <a:custGeom>
            <a:avLst/>
            <a:gdLst/>
            <a:ahLst/>
            <a:cxnLst/>
            <a:rect l="l" t="t" r="r" b="b"/>
            <a:pathLst>
              <a:path w="6093459" h="1478280">
                <a:moveTo>
                  <a:pt x="6092952" y="0"/>
                </a:moveTo>
                <a:lnTo>
                  <a:pt x="0" y="0"/>
                </a:lnTo>
                <a:lnTo>
                  <a:pt x="0" y="1478280"/>
                </a:lnTo>
                <a:lnTo>
                  <a:pt x="6092952" y="1478280"/>
                </a:lnTo>
                <a:lnTo>
                  <a:pt x="6092952" y="0"/>
                </a:lnTo>
                <a:close/>
              </a:path>
            </a:pathLst>
          </a:custGeom>
          <a:solidFill>
            <a:srgbClr val="DAE2F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501902" y="1393316"/>
            <a:ext cx="5182870" cy="1397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03200" indent="-191135">
              <a:lnSpc>
                <a:spcPct val="100000"/>
              </a:lnSpc>
              <a:spcBef>
                <a:spcPts val="100"/>
              </a:spcBef>
              <a:buSzPct val="94444"/>
              <a:buFont typeface="Arial"/>
              <a:buAutoNum type="arabicPeriod"/>
              <a:tabLst>
                <a:tab pos="203835" algn="l"/>
              </a:tabLst>
            </a:pPr>
            <a:r>
              <a:rPr sz="1800" b="1" dirty="0">
                <a:latin typeface="Arial"/>
                <a:cs typeface="Arial"/>
              </a:rPr>
              <a:t>The</a:t>
            </a:r>
            <a:r>
              <a:rPr sz="1800" b="1" spc="-2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closing</a:t>
            </a:r>
            <a:r>
              <a:rPr sz="1800" b="1" spc="-15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entry</a:t>
            </a:r>
            <a:r>
              <a:rPr sz="1800" b="1" spc="-10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process </a:t>
            </a:r>
            <a:r>
              <a:rPr sz="1800" b="1" dirty="0">
                <a:latin typeface="Arial"/>
                <a:cs typeface="Arial"/>
              </a:rPr>
              <a:t>consists</a:t>
            </a:r>
            <a:r>
              <a:rPr sz="1800" b="1" spc="-1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of</a:t>
            </a:r>
            <a:r>
              <a:rPr sz="1800" b="1" spc="-1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closing</a:t>
            </a:r>
            <a:endParaRPr sz="1800">
              <a:latin typeface="Arial"/>
              <a:cs typeface="Arial"/>
            </a:endParaRPr>
          </a:p>
          <a:p>
            <a:pPr marL="698500" lvl="1" indent="-229235">
              <a:lnSpc>
                <a:spcPct val="100000"/>
              </a:lnSpc>
              <a:buAutoNum type="alphaLcPeriod"/>
              <a:tabLst>
                <a:tab pos="698500" algn="l"/>
              </a:tabLst>
            </a:pPr>
            <a:r>
              <a:rPr sz="1800" spc="-5" dirty="0">
                <a:latin typeface="Arial MT"/>
                <a:cs typeface="Arial MT"/>
              </a:rPr>
              <a:t>all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asset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and</a:t>
            </a:r>
            <a:r>
              <a:rPr sz="1800" spc="-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liability</a:t>
            </a:r>
            <a:r>
              <a:rPr sz="1800" spc="1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accounts.</a:t>
            </a:r>
            <a:endParaRPr sz="1800">
              <a:latin typeface="Arial MT"/>
              <a:cs typeface="Arial MT"/>
            </a:endParaRPr>
          </a:p>
          <a:p>
            <a:pPr marL="698500" lvl="1" indent="-229235">
              <a:lnSpc>
                <a:spcPct val="100000"/>
              </a:lnSpc>
              <a:buAutoNum type="alphaLcPeriod"/>
              <a:tabLst>
                <a:tab pos="698500" algn="l"/>
              </a:tabLst>
            </a:pPr>
            <a:r>
              <a:rPr sz="1800" spc="-5" dirty="0">
                <a:latin typeface="Arial MT"/>
                <a:cs typeface="Arial MT"/>
              </a:rPr>
              <a:t>out </a:t>
            </a:r>
            <a:r>
              <a:rPr sz="1800" dirty="0">
                <a:latin typeface="Arial MT"/>
                <a:cs typeface="Arial MT"/>
              </a:rPr>
              <a:t>the</a:t>
            </a:r>
            <a:r>
              <a:rPr sz="1800" spc="-10" dirty="0">
                <a:latin typeface="Arial MT"/>
                <a:cs typeface="Arial MT"/>
              </a:rPr>
              <a:t> owner's</a:t>
            </a:r>
            <a:r>
              <a:rPr sz="1800" spc="3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capital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account.</a:t>
            </a:r>
            <a:endParaRPr sz="1800">
              <a:latin typeface="Arial MT"/>
              <a:cs typeface="Arial MT"/>
            </a:endParaRPr>
          </a:p>
          <a:p>
            <a:pPr marL="698500" lvl="1" indent="-229235">
              <a:lnSpc>
                <a:spcPct val="100000"/>
              </a:lnSpc>
              <a:buAutoNum type="alphaLcPeriod"/>
              <a:tabLst>
                <a:tab pos="698500" algn="l"/>
              </a:tabLst>
            </a:pPr>
            <a:r>
              <a:rPr sz="1800" spc="-5" dirty="0">
                <a:latin typeface="Arial MT"/>
                <a:cs typeface="Arial MT"/>
              </a:rPr>
              <a:t>all</a:t>
            </a:r>
            <a:r>
              <a:rPr sz="1800" spc="-10" dirty="0">
                <a:latin typeface="Arial MT"/>
                <a:cs typeface="Arial MT"/>
              </a:rPr>
              <a:t> permanent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accounts.</a:t>
            </a:r>
            <a:endParaRPr sz="1800">
              <a:latin typeface="Arial MT"/>
              <a:cs typeface="Arial MT"/>
            </a:endParaRPr>
          </a:p>
          <a:p>
            <a:pPr marL="698500" lvl="1" indent="-229235">
              <a:lnSpc>
                <a:spcPct val="100000"/>
              </a:lnSpc>
              <a:buAutoNum type="alphaLcPeriod"/>
              <a:tabLst>
                <a:tab pos="698500" algn="l"/>
              </a:tabLst>
            </a:pPr>
            <a:r>
              <a:rPr sz="1800" spc="-5" dirty="0">
                <a:latin typeface="Arial MT"/>
                <a:cs typeface="Arial MT"/>
              </a:rPr>
              <a:t>all temporary</a:t>
            </a:r>
            <a:r>
              <a:rPr sz="1800" spc="-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accounts.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423416" y="2843783"/>
            <a:ext cx="6093460" cy="1754505"/>
          </a:xfrm>
          <a:custGeom>
            <a:avLst/>
            <a:gdLst/>
            <a:ahLst/>
            <a:cxnLst/>
            <a:rect l="l" t="t" r="r" b="b"/>
            <a:pathLst>
              <a:path w="6093459" h="1754504">
                <a:moveTo>
                  <a:pt x="6092952" y="0"/>
                </a:moveTo>
                <a:lnTo>
                  <a:pt x="0" y="0"/>
                </a:lnTo>
                <a:lnTo>
                  <a:pt x="0" y="1754124"/>
                </a:lnTo>
                <a:lnTo>
                  <a:pt x="6092952" y="1754124"/>
                </a:lnTo>
                <a:lnTo>
                  <a:pt x="6092952" y="0"/>
                </a:lnTo>
                <a:close/>
              </a:path>
            </a:pathLst>
          </a:custGeom>
          <a:solidFill>
            <a:srgbClr val="FAE4D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501902" y="2870961"/>
            <a:ext cx="5936615" cy="1671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900" indent="-457200">
              <a:lnSpc>
                <a:spcPct val="100000"/>
              </a:lnSpc>
              <a:spcBef>
                <a:spcPts val="100"/>
              </a:spcBef>
              <a:buAutoNum type="arabicPeriod" startAt="2"/>
              <a:tabLst>
                <a:tab pos="469265" algn="l"/>
                <a:tab pos="469900" algn="l"/>
              </a:tabLst>
            </a:pPr>
            <a:r>
              <a:rPr sz="1800" b="1" dirty="0">
                <a:latin typeface="Arial"/>
                <a:cs typeface="Arial"/>
              </a:rPr>
              <a:t>In</a:t>
            </a:r>
            <a:r>
              <a:rPr sz="1800" b="1" spc="-20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preparing</a:t>
            </a:r>
            <a:r>
              <a:rPr sz="1800" b="1" spc="-1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closing</a:t>
            </a:r>
            <a:r>
              <a:rPr sz="1800" b="1" spc="-2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entries</a:t>
            </a:r>
            <a:endParaRPr sz="1800">
              <a:latin typeface="Arial"/>
              <a:cs typeface="Arial"/>
            </a:endParaRPr>
          </a:p>
          <a:p>
            <a:pPr marL="698500" lvl="1" indent="-229235">
              <a:lnSpc>
                <a:spcPct val="100000"/>
              </a:lnSpc>
              <a:buAutoNum type="alphaLcPeriod"/>
              <a:tabLst>
                <a:tab pos="698500" algn="l"/>
              </a:tabLst>
            </a:pPr>
            <a:r>
              <a:rPr sz="1800" spc="-5" dirty="0">
                <a:latin typeface="Arial MT"/>
                <a:cs typeface="Arial MT"/>
              </a:rPr>
              <a:t>each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revenue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account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spc="-15" dirty="0">
                <a:latin typeface="Arial MT"/>
                <a:cs typeface="Arial MT"/>
              </a:rPr>
              <a:t>will</a:t>
            </a:r>
            <a:r>
              <a:rPr sz="1800" spc="4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be</a:t>
            </a:r>
            <a:r>
              <a:rPr sz="1800" spc="-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credited.</a:t>
            </a:r>
            <a:endParaRPr sz="1800">
              <a:latin typeface="Arial MT"/>
              <a:cs typeface="Arial MT"/>
            </a:endParaRPr>
          </a:p>
          <a:p>
            <a:pPr marL="698500" lvl="1" indent="-229235">
              <a:lnSpc>
                <a:spcPct val="100000"/>
              </a:lnSpc>
              <a:buAutoNum type="alphaLcPeriod"/>
              <a:tabLst>
                <a:tab pos="698500" algn="l"/>
              </a:tabLst>
            </a:pPr>
            <a:r>
              <a:rPr sz="1800" spc="-5" dirty="0">
                <a:latin typeface="Arial MT"/>
                <a:cs typeface="Arial MT"/>
              </a:rPr>
              <a:t>each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expense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account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spc="-15" dirty="0">
                <a:latin typeface="Arial MT"/>
                <a:cs typeface="Arial MT"/>
              </a:rPr>
              <a:t>will</a:t>
            </a:r>
            <a:r>
              <a:rPr sz="1800" spc="4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be</a:t>
            </a:r>
            <a:r>
              <a:rPr sz="1800" spc="-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credited.</a:t>
            </a:r>
            <a:endParaRPr sz="1800">
              <a:latin typeface="Arial MT"/>
              <a:cs typeface="Arial MT"/>
            </a:endParaRPr>
          </a:p>
          <a:p>
            <a:pPr marL="698500" lvl="1" indent="-229235">
              <a:lnSpc>
                <a:spcPct val="100000"/>
              </a:lnSpc>
              <a:buAutoNum type="alphaLcPeriod"/>
              <a:tabLst>
                <a:tab pos="698500" algn="l"/>
              </a:tabLst>
            </a:pPr>
            <a:r>
              <a:rPr sz="1800" dirty="0">
                <a:latin typeface="Arial MT"/>
                <a:cs typeface="Arial MT"/>
              </a:rPr>
              <a:t>the</a:t>
            </a:r>
            <a:r>
              <a:rPr sz="1800" spc="2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owner's</a:t>
            </a:r>
            <a:r>
              <a:rPr sz="1800" spc="2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capital</a:t>
            </a:r>
            <a:r>
              <a:rPr sz="1800" spc="2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account</a:t>
            </a:r>
            <a:r>
              <a:rPr sz="1800" spc="204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will</a:t>
            </a:r>
            <a:r>
              <a:rPr sz="1800" spc="204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be</a:t>
            </a:r>
            <a:r>
              <a:rPr sz="1800" spc="204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debited</a:t>
            </a:r>
            <a:r>
              <a:rPr sz="1800" spc="21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if</a:t>
            </a:r>
            <a:r>
              <a:rPr sz="1800" spc="19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there</a:t>
            </a:r>
            <a:endParaRPr sz="1800">
              <a:latin typeface="Arial MT"/>
              <a:cs typeface="Arial MT"/>
            </a:endParaRPr>
          </a:p>
          <a:p>
            <a:pPr marL="697865">
              <a:lnSpc>
                <a:spcPct val="100000"/>
              </a:lnSpc>
            </a:pPr>
            <a:r>
              <a:rPr sz="1800" spc="-5" dirty="0">
                <a:latin typeface="Arial MT"/>
                <a:cs typeface="Arial MT"/>
              </a:rPr>
              <a:t>is</a:t>
            </a:r>
            <a:r>
              <a:rPr sz="1800" spc="-10" dirty="0">
                <a:latin typeface="Arial MT"/>
                <a:cs typeface="Arial MT"/>
              </a:rPr>
              <a:t> net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income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for</a:t>
            </a:r>
            <a:r>
              <a:rPr sz="1800" spc="-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the</a:t>
            </a:r>
            <a:r>
              <a:rPr sz="1800" spc="-15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period.</a:t>
            </a:r>
            <a:endParaRPr sz="1800">
              <a:latin typeface="Arial MT"/>
              <a:cs typeface="Arial MT"/>
            </a:endParaRPr>
          </a:p>
          <a:p>
            <a:pPr marL="698500" lvl="1" indent="-229235">
              <a:lnSpc>
                <a:spcPct val="100000"/>
              </a:lnSpc>
              <a:buAutoNum type="alphaLcPeriod" startAt="4"/>
              <a:tabLst>
                <a:tab pos="698500" algn="l"/>
              </a:tabLst>
            </a:pPr>
            <a:r>
              <a:rPr sz="1800" dirty="0">
                <a:latin typeface="Arial MT"/>
                <a:cs typeface="Arial MT"/>
              </a:rPr>
              <a:t>the</a:t>
            </a:r>
            <a:r>
              <a:rPr sz="1800" spc="-10" dirty="0">
                <a:latin typeface="Arial MT"/>
                <a:cs typeface="Arial MT"/>
              </a:rPr>
              <a:t> owner's</a:t>
            </a:r>
            <a:r>
              <a:rPr sz="1800" spc="4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drawings</a:t>
            </a:r>
            <a:r>
              <a:rPr sz="1800" spc="5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account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15" dirty="0">
                <a:latin typeface="Arial MT"/>
                <a:cs typeface="Arial MT"/>
              </a:rPr>
              <a:t>will</a:t>
            </a:r>
            <a:r>
              <a:rPr sz="1800" spc="4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be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debited.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423416" y="4597908"/>
            <a:ext cx="6093460" cy="1477010"/>
          </a:xfrm>
          <a:custGeom>
            <a:avLst/>
            <a:gdLst/>
            <a:ahLst/>
            <a:cxnLst/>
            <a:rect l="l" t="t" r="r" b="b"/>
            <a:pathLst>
              <a:path w="6093459" h="1477010">
                <a:moveTo>
                  <a:pt x="6092952" y="0"/>
                </a:moveTo>
                <a:lnTo>
                  <a:pt x="0" y="0"/>
                </a:lnTo>
                <a:lnTo>
                  <a:pt x="0" y="1476756"/>
                </a:lnTo>
                <a:lnTo>
                  <a:pt x="6092952" y="1476756"/>
                </a:lnTo>
                <a:lnTo>
                  <a:pt x="6092952" y="0"/>
                </a:lnTo>
                <a:close/>
              </a:path>
            </a:pathLst>
          </a:custGeom>
          <a:solidFill>
            <a:srgbClr val="B4C6E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501902" y="4625720"/>
            <a:ext cx="5794375" cy="1397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03200" indent="-191135">
              <a:lnSpc>
                <a:spcPct val="100000"/>
              </a:lnSpc>
              <a:spcBef>
                <a:spcPts val="100"/>
              </a:spcBef>
              <a:buSzPct val="94444"/>
              <a:buAutoNum type="arabicPeriod" startAt="3"/>
              <a:tabLst>
                <a:tab pos="203835" algn="l"/>
              </a:tabLst>
            </a:pPr>
            <a:r>
              <a:rPr sz="1800" b="1" dirty="0">
                <a:latin typeface="Arial"/>
                <a:cs typeface="Arial"/>
              </a:rPr>
              <a:t>In</a:t>
            </a:r>
            <a:r>
              <a:rPr sz="1800" b="1" spc="-1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order</a:t>
            </a:r>
            <a:r>
              <a:rPr sz="1800" b="1" spc="-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to</a:t>
            </a:r>
            <a:r>
              <a:rPr sz="1800" b="1" spc="-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close</a:t>
            </a:r>
            <a:r>
              <a:rPr sz="1800" b="1" spc="-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the owner's</a:t>
            </a:r>
            <a:r>
              <a:rPr sz="1800" b="1" spc="-4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drawings</a:t>
            </a:r>
            <a:r>
              <a:rPr sz="1800" b="1" spc="-35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account, </a:t>
            </a:r>
            <a:r>
              <a:rPr sz="1800" b="1" dirty="0">
                <a:latin typeface="Arial"/>
                <a:cs typeface="Arial"/>
              </a:rPr>
              <a:t>the</a:t>
            </a:r>
            <a:endParaRPr sz="1800">
              <a:latin typeface="Arial"/>
              <a:cs typeface="Arial"/>
            </a:endParaRPr>
          </a:p>
          <a:p>
            <a:pPr marL="698500" lvl="1" indent="-229235">
              <a:lnSpc>
                <a:spcPct val="100000"/>
              </a:lnSpc>
              <a:buAutoNum type="alphaLcPeriod"/>
              <a:tabLst>
                <a:tab pos="698500" algn="l"/>
              </a:tabLst>
            </a:pPr>
            <a:r>
              <a:rPr sz="1800" spc="-5" dirty="0">
                <a:latin typeface="Arial MT"/>
                <a:cs typeface="Arial MT"/>
              </a:rPr>
              <a:t>income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summary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account</a:t>
            </a:r>
            <a:r>
              <a:rPr sz="1800" spc="1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should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be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debited.</a:t>
            </a:r>
            <a:endParaRPr sz="1800">
              <a:latin typeface="Arial MT"/>
              <a:cs typeface="Arial MT"/>
            </a:endParaRPr>
          </a:p>
          <a:p>
            <a:pPr marL="698500" lvl="1" indent="-229235">
              <a:lnSpc>
                <a:spcPct val="100000"/>
              </a:lnSpc>
              <a:buAutoNum type="alphaLcPeriod"/>
              <a:tabLst>
                <a:tab pos="698500" algn="l"/>
              </a:tabLst>
            </a:pPr>
            <a:r>
              <a:rPr sz="1800" spc="-5" dirty="0">
                <a:latin typeface="Arial MT"/>
                <a:cs typeface="Arial MT"/>
              </a:rPr>
              <a:t>income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summary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account</a:t>
            </a:r>
            <a:r>
              <a:rPr sz="1800" spc="1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should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be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credited.</a:t>
            </a:r>
            <a:endParaRPr sz="1800">
              <a:latin typeface="Arial MT"/>
              <a:cs typeface="Arial MT"/>
            </a:endParaRPr>
          </a:p>
          <a:p>
            <a:pPr marL="698500" lvl="1" indent="-229235">
              <a:lnSpc>
                <a:spcPct val="100000"/>
              </a:lnSpc>
              <a:buAutoNum type="alphaLcPeriod"/>
              <a:tabLst>
                <a:tab pos="698500" algn="l"/>
              </a:tabLst>
            </a:pPr>
            <a:r>
              <a:rPr sz="1800" spc="-10" dirty="0">
                <a:latin typeface="Arial MT"/>
                <a:cs typeface="Arial MT"/>
              </a:rPr>
              <a:t>owner's</a:t>
            </a:r>
            <a:r>
              <a:rPr sz="1800" spc="3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capital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account</a:t>
            </a:r>
            <a:r>
              <a:rPr sz="1800" spc="1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should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be credited.</a:t>
            </a:r>
            <a:endParaRPr sz="1800">
              <a:latin typeface="Arial MT"/>
              <a:cs typeface="Arial MT"/>
            </a:endParaRPr>
          </a:p>
          <a:p>
            <a:pPr marL="698500" lvl="1" indent="-229235">
              <a:lnSpc>
                <a:spcPct val="100000"/>
              </a:lnSpc>
              <a:buAutoNum type="alphaLcPeriod"/>
              <a:tabLst>
                <a:tab pos="698500" algn="l"/>
              </a:tabLst>
            </a:pPr>
            <a:r>
              <a:rPr sz="1800" spc="-10" dirty="0">
                <a:latin typeface="Arial MT"/>
                <a:cs typeface="Arial MT"/>
              </a:rPr>
              <a:t>owner's</a:t>
            </a:r>
            <a:r>
              <a:rPr sz="1800" spc="3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capital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account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should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be</a:t>
            </a:r>
            <a:r>
              <a:rPr sz="1800" spc="-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debited.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684007" y="1842516"/>
            <a:ext cx="3084830" cy="524510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33655" rIns="0" bIns="0" rtlCol="0">
            <a:spAutoFit/>
          </a:bodyPr>
          <a:lstStyle/>
          <a:p>
            <a:pPr marL="147320">
              <a:lnSpc>
                <a:spcPct val="100000"/>
              </a:lnSpc>
              <a:spcBef>
                <a:spcPts val="265"/>
              </a:spcBef>
              <a:tabLst>
                <a:tab pos="699135" algn="l"/>
              </a:tabLst>
            </a:pPr>
            <a:r>
              <a:rPr sz="2000" b="1" dirty="0">
                <a:latin typeface="Times New Roman"/>
                <a:cs typeface="Times New Roman"/>
              </a:rPr>
              <a:t>The	</a:t>
            </a:r>
            <a:r>
              <a:rPr sz="2000" b="1" spc="-5" dirty="0">
                <a:latin typeface="Times New Roman"/>
                <a:cs typeface="Times New Roman"/>
              </a:rPr>
              <a:t>correct</a:t>
            </a:r>
            <a:r>
              <a:rPr sz="2000" b="1" spc="-11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Answer</a:t>
            </a:r>
            <a:r>
              <a:rPr sz="2000" b="1" spc="-6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is</a:t>
            </a:r>
            <a:r>
              <a:rPr sz="2000" b="1" spc="-45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d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684007" y="3429000"/>
            <a:ext cx="3084830" cy="523240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33655" rIns="0" bIns="0" rtlCol="0">
            <a:spAutoFit/>
          </a:bodyPr>
          <a:lstStyle/>
          <a:p>
            <a:pPr marL="147320">
              <a:lnSpc>
                <a:spcPct val="100000"/>
              </a:lnSpc>
              <a:spcBef>
                <a:spcPts val="265"/>
              </a:spcBef>
              <a:tabLst>
                <a:tab pos="699135" algn="l"/>
              </a:tabLst>
            </a:pPr>
            <a:r>
              <a:rPr sz="2000" b="1" dirty="0">
                <a:latin typeface="Times New Roman"/>
                <a:cs typeface="Times New Roman"/>
              </a:rPr>
              <a:t>The	</a:t>
            </a:r>
            <a:r>
              <a:rPr sz="2000" b="1" spc="-5" dirty="0">
                <a:latin typeface="Times New Roman"/>
                <a:cs typeface="Times New Roman"/>
              </a:rPr>
              <a:t>correct</a:t>
            </a:r>
            <a:r>
              <a:rPr sz="2000" b="1" spc="-114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Answer</a:t>
            </a:r>
            <a:r>
              <a:rPr sz="2000" b="1" spc="-5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is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b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684007" y="5074920"/>
            <a:ext cx="3084830" cy="523240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33655" rIns="0" bIns="0" rtlCol="0">
            <a:spAutoFit/>
          </a:bodyPr>
          <a:lstStyle/>
          <a:p>
            <a:pPr marL="147320">
              <a:lnSpc>
                <a:spcPct val="100000"/>
              </a:lnSpc>
              <a:spcBef>
                <a:spcPts val="265"/>
              </a:spcBef>
              <a:tabLst>
                <a:tab pos="699135" algn="l"/>
              </a:tabLst>
            </a:pPr>
            <a:r>
              <a:rPr sz="2000" b="1" dirty="0">
                <a:latin typeface="Times New Roman"/>
                <a:cs typeface="Times New Roman"/>
              </a:rPr>
              <a:t>The	</a:t>
            </a:r>
            <a:r>
              <a:rPr sz="2000" b="1" spc="-5" dirty="0">
                <a:latin typeface="Times New Roman"/>
                <a:cs typeface="Times New Roman"/>
              </a:rPr>
              <a:t>correct</a:t>
            </a:r>
            <a:r>
              <a:rPr sz="2000" b="1" spc="-114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Answer</a:t>
            </a:r>
            <a:r>
              <a:rPr sz="2000" b="1" spc="-5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is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d</a:t>
            </a:r>
            <a:endParaRPr sz="2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608200" y="1178178"/>
            <a:ext cx="767524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900" marR="5080" indent="-457200">
              <a:lnSpc>
                <a:spcPct val="100000"/>
              </a:lnSpc>
              <a:spcBef>
                <a:spcPts val="100"/>
              </a:spcBef>
              <a:tabLst>
                <a:tab pos="756285" algn="l"/>
                <a:tab pos="1699895" algn="l"/>
                <a:tab pos="2924810" algn="l"/>
                <a:tab pos="3376295" algn="l"/>
                <a:tab pos="3863975" algn="l"/>
                <a:tab pos="4706620" algn="l"/>
                <a:tab pos="5069840" algn="l"/>
                <a:tab pos="5811520" algn="l"/>
                <a:tab pos="6464300" algn="l"/>
                <a:tab pos="6825615" algn="l"/>
              </a:tabLst>
            </a:pPr>
            <a:r>
              <a:rPr sz="1800" b="1" spc="-10" dirty="0">
                <a:solidFill>
                  <a:srgbClr val="C00000"/>
                </a:solidFill>
                <a:latin typeface="Arial"/>
                <a:cs typeface="Arial"/>
              </a:rPr>
              <a:t>4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.The	</a:t>
            </a:r>
            <a:r>
              <a:rPr sz="1800" b="1" spc="-10" dirty="0">
                <a:solidFill>
                  <a:srgbClr val="C00000"/>
                </a:solidFill>
                <a:latin typeface="Arial"/>
                <a:cs typeface="Arial"/>
              </a:rPr>
              <a:t>i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ncome	st</a:t>
            </a:r>
            <a:r>
              <a:rPr sz="1800" b="1" spc="-15" dirty="0">
                <a:solidFill>
                  <a:srgbClr val="C00000"/>
                </a:solidFill>
                <a:latin typeface="Arial"/>
                <a:cs typeface="Arial"/>
              </a:rPr>
              <a:t>a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tement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	for	the	month	of	June,	</a:t>
            </a:r>
            <a:r>
              <a:rPr sz="1800" b="1" spc="-10" dirty="0">
                <a:solidFill>
                  <a:srgbClr val="C00000"/>
                </a:solidFill>
                <a:latin typeface="Arial"/>
                <a:cs typeface="Arial"/>
              </a:rPr>
              <a:t>201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4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	of	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C</a:t>
            </a:r>
            <a:r>
              <a:rPr sz="1800" b="1" spc="-15" dirty="0">
                <a:solidFill>
                  <a:srgbClr val="C00000"/>
                </a:solidFill>
                <a:latin typeface="Arial"/>
                <a:cs typeface="Arial"/>
              </a:rPr>
              <a:t>a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m</a:t>
            </a:r>
            <a:r>
              <a:rPr sz="1800" b="1" spc="-15" dirty="0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ra  Enterprises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 contains</a:t>
            </a:r>
            <a:r>
              <a:rPr sz="1800" b="1" spc="-1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the following</a:t>
            </a:r>
            <a:r>
              <a:rPr sz="1800" b="1" spc="-3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information:</a:t>
            </a:r>
            <a:endParaRPr sz="1800">
              <a:latin typeface="Arial"/>
              <a:cs typeface="Arial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2046351" y="1837097"/>
          <a:ext cx="4852668" cy="246038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4499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027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65289">
                <a:tc>
                  <a:txBody>
                    <a:bodyPr/>
                    <a:lstStyle/>
                    <a:p>
                      <a:pPr marL="31750">
                        <a:lnSpc>
                          <a:spcPts val="1989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Revenues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989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$7,000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4414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Expenses: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3175"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260350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Salaries</a:t>
                      </a:r>
                      <a:r>
                        <a:rPr sz="1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1800" spc="-15" dirty="0">
                          <a:latin typeface="Arial MT"/>
                          <a:cs typeface="Arial MT"/>
                        </a:rPr>
                        <a:t> Wages </a:t>
                      </a:r>
                      <a:r>
                        <a:rPr sz="1800" spc="-5" dirty="0">
                          <a:latin typeface="Arial MT"/>
                          <a:cs typeface="Arial MT"/>
                        </a:rPr>
                        <a:t>Expense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35" marR="3175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$3,000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260350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Rent</a:t>
                      </a:r>
                      <a:r>
                        <a:rPr sz="1800" spc="-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dirty="0">
                          <a:latin typeface="Arial MT"/>
                          <a:cs typeface="Arial MT"/>
                        </a:rPr>
                        <a:t>Expense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27000" marR="3175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1,500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4319">
                <a:tc>
                  <a:txBody>
                    <a:bodyPr/>
                    <a:lstStyle/>
                    <a:p>
                      <a:pPr marL="260350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Advertising</a:t>
                      </a:r>
                      <a:r>
                        <a:rPr sz="18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latin typeface="Arial MT"/>
                          <a:cs typeface="Arial MT"/>
                        </a:rPr>
                        <a:t>Expense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17500" marR="3175">
                        <a:lnSpc>
                          <a:spcPts val="2060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800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4182">
                <a:tc>
                  <a:txBody>
                    <a:bodyPr/>
                    <a:lstStyle/>
                    <a:p>
                      <a:pPr marL="260350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Supplies</a:t>
                      </a:r>
                      <a:r>
                        <a:rPr sz="18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latin typeface="Arial MT"/>
                          <a:cs typeface="Arial MT"/>
                        </a:rPr>
                        <a:t>Expense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17500" marR="3175">
                        <a:lnSpc>
                          <a:spcPts val="2060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300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5057">
                <a:tc>
                  <a:txBody>
                    <a:bodyPr/>
                    <a:lstStyle/>
                    <a:p>
                      <a:pPr marL="260350">
                        <a:lnSpc>
                          <a:spcPts val="1985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Insurance</a:t>
                      </a:r>
                      <a:r>
                        <a:rPr sz="1800" spc="-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latin typeface="Arial MT"/>
                          <a:cs typeface="Arial MT"/>
                        </a:rPr>
                        <a:t>Expense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17500" marR="3175">
                        <a:lnSpc>
                          <a:spcPts val="1835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100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4636">
                <a:tc>
                  <a:txBody>
                    <a:bodyPr/>
                    <a:lstStyle/>
                    <a:p>
                      <a:pPr marL="488950">
                        <a:lnSpc>
                          <a:spcPts val="2060"/>
                        </a:lnSpc>
                      </a:pPr>
                      <a:r>
                        <a:rPr sz="1800" spc="-45" dirty="0">
                          <a:latin typeface="Arial MT"/>
                          <a:cs typeface="Arial MT"/>
                        </a:rPr>
                        <a:t>Total</a:t>
                      </a:r>
                      <a:r>
                        <a:rPr sz="1800" spc="-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latin typeface="Arial MT"/>
                          <a:cs typeface="Arial MT"/>
                        </a:rPr>
                        <a:t>expenses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1925"/>
                        </a:lnSpc>
                        <a:spcBef>
                          <a:spcPts val="135"/>
                        </a:spcBef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5,700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17145" marB="0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4319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Net</a:t>
                      </a:r>
                      <a:r>
                        <a:rPr sz="18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latin typeface="Arial MT"/>
                          <a:cs typeface="Arial MT"/>
                        </a:rPr>
                        <a:t>income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080"/>
                        </a:lnSpc>
                        <a:spcBef>
                          <a:spcPts val="135"/>
                        </a:spcBef>
                      </a:pPr>
                      <a:r>
                        <a:rPr sz="1800" u="dbl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Arial MT"/>
                          <a:cs typeface="Arial MT"/>
                        </a:rPr>
                        <a:t>$1,300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17145" marB="0"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2065401" y="4546854"/>
            <a:ext cx="5449570" cy="1397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sz="1800" b="1" spc="-2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entry</a:t>
            </a:r>
            <a:r>
              <a:rPr sz="1800" b="1" spc="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to</a:t>
            </a:r>
            <a:r>
              <a:rPr sz="1800" b="1" spc="-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close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the </a:t>
            </a:r>
            <a:r>
              <a:rPr sz="1800" b="1" spc="-10" dirty="0">
                <a:solidFill>
                  <a:srgbClr val="006FC0"/>
                </a:solidFill>
                <a:latin typeface="Arial"/>
                <a:cs typeface="Arial"/>
              </a:rPr>
              <a:t>revenue</a:t>
            </a:r>
            <a:r>
              <a:rPr sz="1800" b="1" spc="3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account</a:t>
            </a:r>
            <a:r>
              <a:rPr sz="1800" b="1" spc="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includes</a:t>
            </a:r>
            <a:r>
              <a:rPr sz="1800" b="1" spc="-1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a</a:t>
            </a:r>
            <a:endParaRPr sz="18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buAutoNum type="alphaLcPeriod"/>
              <a:tabLst>
                <a:tab pos="241300" algn="l"/>
              </a:tabLst>
            </a:pPr>
            <a:r>
              <a:rPr sz="1800" spc="-10" dirty="0">
                <a:latin typeface="Arial MT"/>
                <a:cs typeface="Arial MT"/>
              </a:rPr>
              <a:t>debit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to</a:t>
            </a:r>
            <a:r>
              <a:rPr sz="1800" spc="-1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Income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Summary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for </a:t>
            </a:r>
            <a:r>
              <a:rPr sz="1800" spc="-10" dirty="0">
                <a:latin typeface="Arial MT"/>
                <a:cs typeface="Arial MT"/>
              </a:rPr>
              <a:t>$1,300.</a:t>
            </a:r>
            <a:endParaRPr sz="18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buAutoNum type="alphaLcPeriod"/>
              <a:tabLst>
                <a:tab pos="241300" algn="l"/>
              </a:tabLst>
            </a:pPr>
            <a:r>
              <a:rPr sz="1800" spc="-5" dirty="0">
                <a:latin typeface="Arial MT"/>
                <a:cs typeface="Arial MT"/>
              </a:rPr>
              <a:t>credit </a:t>
            </a:r>
            <a:r>
              <a:rPr sz="1800" dirty="0">
                <a:latin typeface="Arial MT"/>
                <a:cs typeface="Arial MT"/>
              </a:rPr>
              <a:t>to</a:t>
            </a:r>
            <a:r>
              <a:rPr sz="1800" spc="-5" dirty="0">
                <a:latin typeface="Arial MT"/>
                <a:cs typeface="Arial MT"/>
              </a:rPr>
              <a:t> Income</a:t>
            </a:r>
            <a:r>
              <a:rPr sz="1800" spc="-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Summary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for</a:t>
            </a:r>
            <a:r>
              <a:rPr sz="1800" spc="-1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$1,300.</a:t>
            </a:r>
            <a:endParaRPr sz="18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buAutoNum type="alphaLcPeriod"/>
              <a:tabLst>
                <a:tab pos="241300" algn="l"/>
              </a:tabLst>
            </a:pPr>
            <a:r>
              <a:rPr sz="1800" spc="-5" dirty="0">
                <a:latin typeface="Arial MT"/>
                <a:cs typeface="Arial MT"/>
              </a:rPr>
              <a:t>debit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to</a:t>
            </a:r>
            <a:r>
              <a:rPr sz="1800" spc="-1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Income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Summary </a:t>
            </a:r>
            <a:r>
              <a:rPr sz="1800" dirty="0">
                <a:latin typeface="Arial MT"/>
                <a:cs typeface="Arial MT"/>
              </a:rPr>
              <a:t>for</a:t>
            </a:r>
            <a:r>
              <a:rPr sz="1800" spc="-5" dirty="0">
                <a:latin typeface="Arial MT"/>
                <a:cs typeface="Arial MT"/>
              </a:rPr>
              <a:t> $7,000.</a:t>
            </a:r>
            <a:endParaRPr sz="18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buAutoNum type="alphaLcPeriod"/>
              <a:tabLst>
                <a:tab pos="241300" algn="l"/>
              </a:tabLst>
            </a:pPr>
            <a:r>
              <a:rPr sz="1800" spc="-5" dirty="0">
                <a:latin typeface="Arial MT"/>
                <a:cs typeface="Arial MT"/>
              </a:rPr>
              <a:t>credit </a:t>
            </a:r>
            <a:r>
              <a:rPr sz="1800" dirty="0">
                <a:latin typeface="Arial MT"/>
                <a:cs typeface="Arial MT"/>
              </a:rPr>
              <a:t>to</a:t>
            </a:r>
            <a:r>
              <a:rPr sz="1800" spc="-5" dirty="0">
                <a:latin typeface="Arial MT"/>
                <a:cs typeface="Arial MT"/>
              </a:rPr>
              <a:t> Income</a:t>
            </a:r>
            <a:r>
              <a:rPr sz="1800" spc="-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Summary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for</a:t>
            </a:r>
            <a:r>
              <a:rPr sz="1800" spc="-1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$7,000.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282940" y="3166872"/>
            <a:ext cx="3084830" cy="524510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34290" rIns="0" bIns="0" rtlCol="0">
            <a:spAutoFit/>
          </a:bodyPr>
          <a:lstStyle/>
          <a:p>
            <a:pPr marL="147320">
              <a:lnSpc>
                <a:spcPct val="100000"/>
              </a:lnSpc>
              <a:spcBef>
                <a:spcPts val="270"/>
              </a:spcBef>
              <a:tabLst>
                <a:tab pos="699135" algn="l"/>
              </a:tabLst>
            </a:pPr>
            <a:r>
              <a:rPr sz="2000" b="1" dirty="0">
                <a:latin typeface="Times New Roman"/>
                <a:cs typeface="Times New Roman"/>
              </a:rPr>
              <a:t>The	cor</a:t>
            </a:r>
            <a:r>
              <a:rPr sz="2000" b="1" spc="-35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ect</a:t>
            </a:r>
            <a:r>
              <a:rPr sz="2000" b="1" spc="-10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Ans</a:t>
            </a:r>
            <a:r>
              <a:rPr sz="2000" b="1" spc="-10" dirty="0">
                <a:latin typeface="Times New Roman"/>
                <a:cs typeface="Times New Roman"/>
              </a:rPr>
              <a:t>w</a:t>
            </a:r>
            <a:r>
              <a:rPr sz="2000" b="1" dirty="0">
                <a:latin typeface="Times New Roman"/>
                <a:cs typeface="Times New Roman"/>
              </a:rPr>
              <a:t>er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is</a:t>
            </a:r>
            <a:r>
              <a:rPr sz="2000" b="1" spc="5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d</a:t>
            </a:r>
            <a:endParaRPr sz="2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39289" y="1016584"/>
            <a:ext cx="8103234" cy="5753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69265" algn="l"/>
                <a:tab pos="1038225" algn="l"/>
                <a:tab pos="1998345" algn="l"/>
                <a:tab pos="3239135" algn="l"/>
                <a:tab pos="3705225" algn="l"/>
                <a:tab pos="4210050" algn="l"/>
                <a:tab pos="5069205" algn="l"/>
                <a:tab pos="5447665" algn="l"/>
                <a:tab pos="6206490" algn="l"/>
                <a:tab pos="6874509" algn="l"/>
                <a:tab pos="7252334" algn="l"/>
              </a:tabLst>
            </a:pPr>
            <a:r>
              <a:rPr sz="1800" spc="-10" dirty="0">
                <a:solidFill>
                  <a:srgbClr val="C00000"/>
                </a:solidFill>
                <a:latin typeface="Arial"/>
                <a:cs typeface="Arial"/>
              </a:rPr>
              <a:t>76</a:t>
            </a:r>
            <a:r>
              <a:rPr sz="1800" dirty="0">
                <a:solidFill>
                  <a:srgbClr val="C00000"/>
                </a:solidFill>
                <a:latin typeface="Arial"/>
                <a:cs typeface="Arial"/>
              </a:rPr>
              <a:t>.	</a:t>
            </a:r>
            <a:r>
              <a:rPr sz="1800" spc="5" dirty="0">
                <a:solidFill>
                  <a:srgbClr val="C00000"/>
                </a:solidFill>
                <a:latin typeface="Arial"/>
                <a:cs typeface="Arial"/>
              </a:rPr>
              <a:t>Th</a:t>
            </a:r>
            <a:r>
              <a:rPr sz="1800" dirty="0">
                <a:solidFill>
                  <a:srgbClr val="C00000"/>
                </a:solidFill>
                <a:latin typeface="Arial"/>
                <a:cs typeface="Arial"/>
              </a:rPr>
              <a:t>e	in</a:t>
            </a:r>
            <a:r>
              <a:rPr sz="1800" spc="-10" dirty="0">
                <a:solidFill>
                  <a:srgbClr val="C00000"/>
                </a:solidFill>
                <a:latin typeface="Arial"/>
                <a:cs typeface="Arial"/>
              </a:rPr>
              <a:t>c</a:t>
            </a:r>
            <a:r>
              <a:rPr sz="1800" dirty="0">
                <a:solidFill>
                  <a:srgbClr val="C00000"/>
                </a:solidFill>
                <a:latin typeface="Arial"/>
                <a:cs typeface="Arial"/>
              </a:rPr>
              <a:t>ome	</a:t>
            </a:r>
            <a:r>
              <a:rPr sz="1800" spc="-10" dirty="0">
                <a:solidFill>
                  <a:srgbClr val="C00000"/>
                </a:solidFill>
                <a:latin typeface="Arial"/>
                <a:cs typeface="Arial"/>
              </a:rPr>
              <a:t>s</a:t>
            </a:r>
            <a:r>
              <a:rPr sz="1800" dirty="0">
                <a:solidFill>
                  <a:srgbClr val="C00000"/>
                </a:solidFill>
                <a:latin typeface="Arial"/>
                <a:cs typeface="Arial"/>
              </a:rPr>
              <a:t>t</a:t>
            </a:r>
            <a:r>
              <a:rPr sz="1800" spc="-10" dirty="0">
                <a:solidFill>
                  <a:srgbClr val="C00000"/>
                </a:solidFill>
                <a:latin typeface="Arial"/>
                <a:cs typeface="Arial"/>
              </a:rPr>
              <a:t>a</a:t>
            </a:r>
            <a:r>
              <a:rPr sz="1800" dirty="0">
                <a:solidFill>
                  <a:srgbClr val="C00000"/>
                </a:solidFill>
                <a:latin typeface="Arial"/>
                <a:cs typeface="Arial"/>
              </a:rPr>
              <a:t>t</a:t>
            </a:r>
            <a:r>
              <a:rPr sz="1800" spc="-10" dirty="0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C00000"/>
                </a:solidFill>
                <a:latin typeface="Arial"/>
                <a:cs typeface="Arial"/>
              </a:rPr>
              <a:t>m</a:t>
            </a:r>
            <a:r>
              <a:rPr sz="1800" spc="-10" dirty="0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C00000"/>
                </a:solidFill>
                <a:latin typeface="Arial"/>
                <a:cs typeface="Arial"/>
              </a:rPr>
              <a:t>nt	for	the	</a:t>
            </a:r>
            <a:r>
              <a:rPr sz="1800" spc="-10" dirty="0">
                <a:solidFill>
                  <a:srgbClr val="C00000"/>
                </a:solidFill>
                <a:latin typeface="Arial"/>
                <a:cs typeface="Arial"/>
              </a:rPr>
              <a:t>m</a:t>
            </a:r>
            <a:r>
              <a:rPr sz="1800" dirty="0">
                <a:solidFill>
                  <a:srgbClr val="C00000"/>
                </a:solidFill>
                <a:latin typeface="Arial"/>
                <a:cs typeface="Arial"/>
              </a:rPr>
              <a:t>onth	of	</a:t>
            </a:r>
            <a:r>
              <a:rPr sz="1800" spc="-10" dirty="0">
                <a:solidFill>
                  <a:srgbClr val="C00000"/>
                </a:solidFill>
                <a:latin typeface="Arial"/>
                <a:cs typeface="Arial"/>
              </a:rPr>
              <a:t>J</a:t>
            </a:r>
            <a:r>
              <a:rPr sz="1800" dirty="0">
                <a:solidFill>
                  <a:srgbClr val="C00000"/>
                </a:solidFill>
                <a:latin typeface="Arial"/>
                <a:cs typeface="Arial"/>
              </a:rPr>
              <a:t>un</a:t>
            </a:r>
            <a:r>
              <a:rPr sz="1800" spc="-10" dirty="0">
                <a:solidFill>
                  <a:srgbClr val="C00000"/>
                </a:solidFill>
                <a:latin typeface="Arial"/>
                <a:cs typeface="Arial"/>
              </a:rPr>
              <a:t>e</a:t>
            </a:r>
            <a:r>
              <a:rPr sz="1800" dirty="0">
                <a:solidFill>
                  <a:srgbClr val="C00000"/>
                </a:solidFill>
                <a:latin typeface="Arial"/>
                <a:cs typeface="Arial"/>
              </a:rPr>
              <a:t>,	</a:t>
            </a:r>
            <a:r>
              <a:rPr sz="1800" spc="-10" dirty="0">
                <a:solidFill>
                  <a:srgbClr val="C00000"/>
                </a:solidFill>
                <a:latin typeface="Arial"/>
                <a:cs typeface="Arial"/>
              </a:rPr>
              <a:t>201</a:t>
            </a:r>
            <a:r>
              <a:rPr sz="1800" dirty="0">
                <a:solidFill>
                  <a:srgbClr val="C00000"/>
                </a:solidFill>
                <a:latin typeface="Arial"/>
                <a:cs typeface="Arial"/>
              </a:rPr>
              <a:t>4	of	C</a:t>
            </a:r>
            <a:r>
              <a:rPr sz="1800" spc="-15" dirty="0">
                <a:solidFill>
                  <a:srgbClr val="C00000"/>
                </a:solidFill>
                <a:latin typeface="Arial"/>
                <a:cs typeface="Arial"/>
              </a:rPr>
              <a:t>a</a:t>
            </a:r>
            <a:r>
              <a:rPr sz="1800" spc="-10" dirty="0">
                <a:solidFill>
                  <a:srgbClr val="C00000"/>
                </a:solidFill>
                <a:latin typeface="Arial"/>
                <a:cs typeface="Arial"/>
              </a:rPr>
              <a:t>me</a:t>
            </a:r>
            <a:r>
              <a:rPr sz="1800" spc="5" dirty="0">
                <a:solidFill>
                  <a:srgbClr val="C00000"/>
                </a:solidFill>
                <a:latin typeface="Arial"/>
                <a:cs typeface="Arial"/>
              </a:rPr>
              <a:t>r</a:t>
            </a:r>
            <a:r>
              <a:rPr sz="1800" dirty="0">
                <a:solidFill>
                  <a:srgbClr val="C00000"/>
                </a:solidFill>
                <a:latin typeface="Arial"/>
                <a:cs typeface="Arial"/>
              </a:rPr>
              <a:t>a</a:t>
            </a:r>
            <a:endParaRPr sz="180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  <a:spcBef>
                <a:spcPts val="5"/>
              </a:spcBef>
            </a:pPr>
            <a:r>
              <a:rPr sz="1800" dirty="0">
                <a:solidFill>
                  <a:srgbClr val="C00000"/>
                </a:solidFill>
                <a:latin typeface="Arial"/>
                <a:cs typeface="Arial"/>
              </a:rPr>
              <a:t>Obscura</a:t>
            </a:r>
            <a:r>
              <a:rPr sz="1800" spc="-1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C00000"/>
                </a:solidFill>
                <a:latin typeface="Arial"/>
                <a:cs typeface="Arial"/>
              </a:rPr>
              <a:t>Enterprises</a:t>
            </a:r>
            <a:r>
              <a:rPr sz="1800" dirty="0">
                <a:solidFill>
                  <a:srgbClr val="C00000"/>
                </a:solidFill>
                <a:latin typeface="Arial"/>
                <a:cs typeface="Arial"/>
              </a:rPr>
              <a:t> contains</a:t>
            </a:r>
            <a:r>
              <a:rPr sz="1800" spc="-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sz="1800" spc="-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C00000"/>
                </a:solidFill>
                <a:latin typeface="Arial"/>
                <a:cs typeface="Arial"/>
              </a:rPr>
              <a:t>following</a:t>
            </a:r>
            <a:r>
              <a:rPr sz="1800" spc="-3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C00000"/>
                </a:solidFill>
                <a:latin typeface="Arial"/>
                <a:cs typeface="Arial"/>
              </a:rPr>
              <a:t>information:</a:t>
            </a:r>
            <a:endParaRPr sz="1800">
              <a:latin typeface="Arial"/>
              <a:cs typeface="Arial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2377439" y="1676464"/>
          <a:ext cx="4875529" cy="19015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3496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59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64854">
                <a:tc>
                  <a:txBody>
                    <a:bodyPr/>
                    <a:lstStyle/>
                    <a:p>
                      <a:pPr marL="31750">
                        <a:lnSpc>
                          <a:spcPts val="1985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Revenues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97560">
                        <a:lnSpc>
                          <a:spcPts val="1985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$7,000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4319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Expenses: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4182">
                <a:tc>
                  <a:txBody>
                    <a:bodyPr/>
                    <a:lstStyle/>
                    <a:p>
                      <a:pPr marL="260350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Salaries</a:t>
                      </a:r>
                      <a:r>
                        <a:rPr sz="1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1800" spc="-15" dirty="0">
                          <a:latin typeface="Arial MT"/>
                          <a:cs typeface="Arial MT"/>
                        </a:rPr>
                        <a:t> Wages </a:t>
                      </a:r>
                      <a:r>
                        <a:rPr sz="1800" spc="-5" dirty="0">
                          <a:latin typeface="Arial MT"/>
                          <a:cs typeface="Arial MT"/>
                        </a:rPr>
                        <a:t>Expense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00965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$3,000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4617">
                <a:tc>
                  <a:txBody>
                    <a:bodyPr/>
                    <a:lstStyle/>
                    <a:p>
                      <a:pPr marL="260350">
                        <a:lnSpc>
                          <a:spcPts val="2060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Rent</a:t>
                      </a:r>
                      <a:r>
                        <a:rPr sz="18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latin typeface="Arial MT"/>
                          <a:cs typeface="Arial MT"/>
                        </a:rPr>
                        <a:t>Expense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27329">
                        <a:lnSpc>
                          <a:spcPts val="2060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1,500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4414">
                <a:tc>
                  <a:txBody>
                    <a:bodyPr/>
                    <a:lstStyle/>
                    <a:p>
                      <a:pPr marL="260350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Advertising</a:t>
                      </a:r>
                      <a:r>
                        <a:rPr sz="18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latin typeface="Arial MT"/>
                          <a:cs typeface="Arial MT"/>
                        </a:rPr>
                        <a:t>Expense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17830">
                        <a:lnSpc>
                          <a:spcPts val="2060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800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260350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Supplies</a:t>
                      </a:r>
                      <a:r>
                        <a:rPr sz="18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latin typeface="Arial MT"/>
                          <a:cs typeface="Arial MT"/>
                        </a:rPr>
                        <a:t>Expense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17830">
                        <a:lnSpc>
                          <a:spcPts val="2060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300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4854">
                <a:tc>
                  <a:txBody>
                    <a:bodyPr/>
                    <a:lstStyle/>
                    <a:p>
                      <a:pPr marL="260350">
                        <a:lnSpc>
                          <a:spcPts val="1985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Insurance</a:t>
                      </a:r>
                      <a:r>
                        <a:rPr sz="1800" spc="-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latin typeface="Arial MT"/>
                          <a:cs typeface="Arial MT"/>
                        </a:rPr>
                        <a:t>Expense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17830">
                        <a:lnSpc>
                          <a:spcPts val="1985"/>
                        </a:lnSpc>
                      </a:pPr>
                      <a:r>
                        <a:rPr sz="1800" spc="-10" dirty="0">
                          <a:latin typeface="Arial MT"/>
                          <a:cs typeface="Arial MT"/>
                        </a:rPr>
                        <a:t>100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object 4"/>
          <p:cNvSpPr/>
          <p:nvPr/>
        </p:nvSpPr>
        <p:spPr>
          <a:xfrm>
            <a:off x="5827267" y="3553205"/>
            <a:ext cx="696595" cy="10795"/>
          </a:xfrm>
          <a:custGeom>
            <a:avLst/>
            <a:gdLst/>
            <a:ahLst/>
            <a:cxnLst/>
            <a:rect l="l" t="t" r="r" b="b"/>
            <a:pathLst>
              <a:path w="696595" h="10795">
                <a:moveTo>
                  <a:pt x="696467" y="0"/>
                </a:moveTo>
                <a:lnTo>
                  <a:pt x="0" y="0"/>
                </a:lnTo>
                <a:lnTo>
                  <a:pt x="0" y="10667"/>
                </a:lnTo>
                <a:lnTo>
                  <a:pt x="696467" y="10667"/>
                </a:lnTo>
                <a:lnTo>
                  <a:pt x="69646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523735" y="3827526"/>
            <a:ext cx="696595" cy="10795"/>
          </a:xfrm>
          <a:custGeom>
            <a:avLst/>
            <a:gdLst/>
            <a:ahLst/>
            <a:cxnLst/>
            <a:rect l="l" t="t" r="r" b="b"/>
            <a:pathLst>
              <a:path w="696595" h="10795">
                <a:moveTo>
                  <a:pt x="696468" y="0"/>
                </a:moveTo>
                <a:lnTo>
                  <a:pt x="0" y="0"/>
                </a:lnTo>
                <a:lnTo>
                  <a:pt x="0" y="10668"/>
                </a:lnTo>
                <a:lnTo>
                  <a:pt x="696468" y="10668"/>
                </a:lnTo>
                <a:lnTo>
                  <a:pt x="69646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396489" y="3562604"/>
            <a:ext cx="5614035" cy="2220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781685" algn="r">
              <a:lnSpc>
                <a:spcPct val="100000"/>
              </a:lnSpc>
              <a:spcBef>
                <a:spcPts val="100"/>
              </a:spcBef>
              <a:tabLst>
                <a:tab pos="3783965" algn="l"/>
              </a:tabLst>
            </a:pPr>
            <a:r>
              <a:rPr sz="1800" spc="-45" dirty="0">
                <a:latin typeface="Arial MT"/>
                <a:cs typeface="Arial MT"/>
              </a:rPr>
              <a:t>Total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expenses	5,700</a:t>
            </a:r>
            <a:endParaRPr sz="1800">
              <a:latin typeface="Arial MT"/>
              <a:cs typeface="Arial MT"/>
            </a:endParaRPr>
          </a:p>
          <a:p>
            <a:pPr marR="781685" algn="r">
              <a:lnSpc>
                <a:spcPct val="100000"/>
              </a:lnSpc>
              <a:tabLst>
                <a:tab pos="4114800" algn="l"/>
              </a:tabLst>
            </a:pPr>
            <a:r>
              <a:rPr sz="1800" spc="-5" dirty="0">
                <a:latin typeface="Arial MT"/>
                <a:cs typeface="Arial MT"/>
              </a:rPr>
              <a:t>Net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income	</a:t>
            </a:r>
            <a:r>
              <a:rPr sz="1800" u="dbl" spc="-10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$1,300</a:t>
            </a:r>
            <a:endParaRPr sz="1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85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sz="1800" b="1" spc="-2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entry</a:t>
            </a:r>
            <a:r>
              <a:rPr sz="1800" b="1" spc="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to close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sz="1800" b="1" spc="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006FC0"/>
                </a:solidFill>
                <a:latin typeface="Arial"/>
                <a:cs typeface="Arial"/>
              </a:rPr>
              <a:t>expense</a:t>
            </a:r>
            <a:r>
              <a:rPr sz="1800" b="1" spc="-1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accounts</a:t>
            </a:r>
            <a:r>
              <a:rPr sz="1800" b="1" spc="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includes</a:t>
            </a:r>
            <a:r>
              <a:rPr sz="1800" b="1" spc="-1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a</a:t>
            </a:r>
            <a:endParaRPr sz="1800">
              <a:latin typeface="Arial"/>
              <a:cs typeface="Arial"/>
            </a:endParaRPr>
          </a:p>
          <a:p>
            <a:pPr marL="241300" indent="-229235">
              <a:lnSpc>
                <a:spcPct val="100000"/>
              </a:lnSpc>
              <a:buAutoNum type="alphaLcPeriod"/>
              <a:tabLst>
                <a:tab pos="241935" algn="l"/>
              </a:tabLst>
            </a:pPr>
            <a:r>
              <a:rPr sz="1800" spc="-5" dirty="0">
                <a:latin typeface="Arial MT"/>
                <a:cs typeface="Arial MT"/>
              </a:rPr>
              <a:t>debit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to</a:t>
            </a:r>
            <a:r>
              <a:rPr sz="1800" spc="-2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Income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Summary </a:t>
            </a:r>
            <a:r>
              <a:rPr sz="1800" dirty="0">
                <a:latin typeface="Arial MT"/>
                <a:cs typeface="Arial MT"/>
              </a:rPr>
              <a:t>for</a:t>
            </a:r>
            <a:r>
              <a:rPr sz="1800" spc="-5" dirty="0">
                <a:latin typeface="Arial MT"/>
                <a:cs typeface="Arial MT"/>
              </a:rPr>
              <a:t> $1,300.</a:t>
            </a:r>
            <a:endParaRPr sz="1800">
              <a:latin typeface="Arial MT"/>
              <a:cs typeface="Arial MT"/>
            </a:endParaRPr>
          </a:p>
          <a:p>
            <a:pPr marL="241300" indent="-229235">
              <a:lnSpc>
                <a:spcPct val="100000"/>
              </a:lnSpc>
              <a:buAutoNum type="alphaLcPeriod"/>
              <a:tabLst>
                <a:tab pos="241935" algn="l"/>
              </a:tabLst>
            </a:pPr>
            <a:r>
              <a:rPr sz="1800" spc="-5" dirty="0">
                <a:latin typeface="Arial MT"/>
                <a:cs typeface="Arial MT"/>
              </a:rPr>
              <a:t>credit</a:t>
            </a:r>
            <a:r>
              <a:rPr sz="1800" spc="-1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to</a:t>
            </a:r>
            <a:r>
              <a:rPr sz="1800" spc="-1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Rent</a:t>
            </a:r>
            <a:r>
              <a:rPr sz="1800" spc="-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Expense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for</a:t>
            </a:r>
            <a:r>
              <a:rPr sz="1800" spc="-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$1,500.</a:t>
            </a:r>
            <a:endParaRPr sz="1800">
              <a:latin typeface="Arial MT"/>
              <a:cs typeface="Arial MT"/>
            </a:endParaRPr>
          </a:p>
          <a:p>
            <a:pPr marL="241300" indent="-229235">
              <a:lnSpc>
                <a:spcPct val="100000"/>
              </a:lnSpc>
              <a:buAutoNum type="alphaLcPeriod"/>
              <a:tabLst>
                <a:tab pos="241935" algn="l"/>
              </a:tabLst>
            </a:pPr>
            <a:r>
              <a:rPr sz="1800" spc="-5" dirty="0">
                <a:latin typeface="Arial MT"/>
                <a:cs typeface="Arial MT"/>
              </a:rPr>
              <a:t>credit </a:t>
            </a:r>
            <a:r>
              <a:rPr sz="1800" dirty="0">
                <a:latin typeface="Arial MT"/>
                <a:cs typeface="Arial MT"/>
              </a:rPr>
              <a:t>to</a:t>
            </a:r>
            <a:r>
              <a:rPr sz="1800" spc="-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Income</a:t>
            </a:r>
            <a:r>
              <a:rPr sz="1800" spc="-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Summary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for</a:t>
            </a:r>
            <a:r>
              <a:rPr sz="1800" spc="-1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$5,700.</a:t>
            </a:r>
            <a:endParaRPr sz="1800">
              <a:latin typeface="Arial MT"/>
              <a:cs typeface="Arial MT"/>
            </a:endParaRPr>
          </a:p>
          <a:p>
            <a:pPr marL="241300" indent="-229235">
              <a:lnSpc>
                <a:spcPct val="100000"/>
              </a:lnSpc>
              <a:buAutoNum type="alphaLcPeriod"/>
              <a:tabLst>
                <a:tab pos="241935" algn="l"/>
              </a:tabLst>
            </a:pPr>
            <a:r>
              <a:rPr sz="1800" spc="-10" dirty="0">
                <a:latin typeface="Arial MT"/>
                <a:cs typeface="Arial MT"/>
              </a:rPr>
              <a:t>debit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to</a:t>
            </a:r>
            <a:r>
              <a:rPr sz="1800" spc="-1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Salaries</a:t>
            </a:r>
            <a:r>
              <a:rPr sz="1800" spc="25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and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15" dirty="0">
                <a:latin typeface="Arial MT"/>
                <a:cs typeface="Arial MT"/>
              </a:rPr>
              <a:t>Wages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Expense</a:t>
            </a:r>
            <a:r>
              <a:rPr sz="1800" spc="1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for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$3,000.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282940" y="3166872"/>
            <a:ext cx="3084830" cy="524510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34290" rIns="0" bIns="0" rtlCol="0">
            <a:spAutoFit/>
          </a:bodyPr>
          <a:lstStyle/>
          <a:p>
            <a:pPr marL="147320">
              <a:lnSpc>
                <a:spcPct val="100000"/>
              </a:lnSpc>
              <a:spcBef>
                <a:spcPts val="270"/>
              </a:spcBef>
              <a:tabLst>
                <a:tab pos="699135" algn="l"/>
              </a:tabLst>
            </a:pPr>
            <a:r>
              <a:rPr sz="2000" b="1" dirty="0">
                <a:latin typeface="Times New Roman"/>
                <a:cs typeface="Times New Roman"/>
              </a:rPr>
              <a:t>The	cor</a:t>
            </a:r>
            <a:r>
              <a:rPr sz="2000" b="1" spc="-35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ect</a:t>
            </a:r>
            <a:r>
              <a:rPr sz="2000" b="1" spc="-10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Ans</a:t>
            </a:r>
            <a:r>
              <a:rPr sz="2000" b="1" spc="-10" dirty="0">
                <a:latin typeface="Times New Roman"/>
                <a:cs typeface="Times New Roman"/>
              </a:rPr>
              <a:t>w</a:t>
            </a:r>
            <a:r>
              <a:rPr sz="2000" b="1" dirty="0">
                <a:latin typeface="Times New Roman"/>
                <a:cs typeface="Times New Roman"/>
              </a:rPr>
              <a:t>er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is</a:t>
            </a:r>
            <a:r>
              <a:rPr sz="2000" b="1" spc="5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b</a:t>
            </a:r>
            <a:endParaRPr sz="2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7617"/>
            <a:ext cx="12191999" cy="6842759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6512052" y="3153155"/>
            <a:ext cx="5680075" cy="3705225"/>
            <a:chOff x="6512052" y="3153155"/>
            <a:chExt cx="5680075" cy="3705225"/>
          </a:xfrm>
        </p:grpSpPr>
        <p:sp>
          <p:nvSpPr>
            <p:cNvPr id="4" name="object 4"/>
            <p:cNvSpPr/>
            <p:nvPr/>
          </p:nvSpPr>
          <p:spPr>
            <a:xfrm>
              <a:off x="6512052" y="3153155"/>
              <a:ext cx="5680075" cy="3705225"/>
            </a:xfrm>
            <a:custGeom>
              <a:avLst/>
              <a:gdLst/>
              <a:ahLst/>
              <a:cxnLst/>
              <a:rect l="l" t="t" r="r" b="b"/>
              <a:pathLst>
                <a:path w="5680075" h="3705225">
                  <a:moveTo>
                    <a:pt x="5679948" y="0"/>
                  </a:moveTo>
                  <a:lnTo>
                    <a:pt x="0" y="3704843"/>
                  </a:lnTo>
                  <a:lnTo>
                    <a:pt x="5679948" y="3704843"/>
                  </a:lnTo>
                  <a:lnTo>
                    <a:pt x="5679948" y="0"/>
                  </a:lnTo>
                  <a:close/>
                </a:path>
              </a:pathLst>
            </a:custGeom>
            <a:solidFill>
              <a:srgbClr val="669BBB">
                <a:alpha val="76861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606283" y="6276512"/>
              <a:ext cx="232581" cy="175928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0530194" y="6179475"/>
              <a:ext cx="377825" cy="370205"/>
            </a:xfrm>
            <a:custGeom>
              <a:avLst/>
              <a:gdLst/>
              <a:ahLst/>
              <a:cxnLst/>
              <a:rect l="l" t="t" r="r" b="b"/>
              <a:pathLst>
                <a:path w="377825" h="370204">
                  <a:moveTo>
                    <a:pt x="300272" y="0"/>
                  </a:moveTo>
                  <a:lnTo>
                    <a:pt x="76937" y="0"/>
                  </a:lnTo>
                  <a:lnTo>
                    <a:pt x="47036" y="5941"/>
                  </a:lnTo>
                  <a:lnTo>
                    <a:pt x="22575" y="22132"/>
                  </a:lnTo>
                  <a:lnTo>
                    <a:pt x="6061" y="46124"/>
                  </a:lnTo>
                  <a:lnTo>
                    <a:pt x="0" y="75467"/>
                  </a:lnTo>
                  <a:lnTo>
                    <a:pt x="0" y="294540"/>
                  </a:lnTo>
                  <a:lnTo>
                    <a:pt x="6062" y="323882"/>
                  </a:lnTo>
                  <a:lnTo>
                    <a:pt x="22576" y="347874"/>
                  </a:lnTo>
                  <a:lnTo>
                    <a:pt x="47037" y="364065"/>
                  </a:lnTo>
                  <a:lnTo>
                    <a:pt x="76938" y="370007"/>
                  </a:lnTo>
                  <a:lnTo>
                    <a:pt x="300272" y="370007"/>
                  </a:lnTo>
                  <a:lnTo>
                    <a:pt x="330174" y="364065"/>
                  </a:lnTo>
                  <a:lnTo>
                    <a:pt x="352436" y="349329"/>
                  </a:lnTo>
                  <a:lnTo>
                    <a:pt x="76938" y="349329"/>
                  </a:lnTo>
                  <a:lnTo>
                    <a:pt x="55165" y="345015"/>
                  </a:lnTo>
                  <a:lnTo>
                    <a:pt x="37378" y="333261"/>
                  </a:lnTo>
                  <a:lnTo>
                    <a:pt x="25383" y="315843"/>
                  </a:lnTo>
                  <a:lnTo>
                    <a:pt x="20983" y="294540"/>
                  </a:lnTo>
                  <a:lnTo>
                    <a:pt x="20983" y="75467"/>
                  </a:lnTo>
                  <a:lnTo>
                    <a:pt x="25382" y="54164"/>
                  </a:lnTo>
                  <a:lnTo>
                    <a:pt x="37378" y="36747"/>
                  </a:lnTo>
                  <a:lnTo>
                    <a:pt x="55164" y="24992"/>
                  </a:lnTo>
                  <a:lnTo>
                    <a:pt x="76937" y="20679"/>
                  </a:lnTo>
                  <a:lnTo>
                    <a:pt x="352438" y="20679"/>
                  </a:lnTo>
                  <a:lnTo>
                    <a:pt x="330173" y="5941"/>
                  </a:lnTo>
                  <a:lnTo>
                    <a:pt x="300272" y="0"/>
                  </a:lnTo>
                  <a:close/>
                </a:path>
                <a:path w="377825" h="370204">
                  <a:moveTo>
                    <a:pt x="352438" y="20679"/>
                  </a:moveTo>
                  <a:lnTo>
                    <a:pt x="300272" y="20679"/>
                  </a:lnTo>
                  <a:lnTo>
                    <a:pt x="321965" y="24992"/>
                  </a:lnTo>
                  <a:lnTo>
                    <a:pt x="339710" y="36747"/>
                  </a:lnTo>
                  <a:lnTo>
                    <a:pt x="351691" y="54164"/>
                  </a:lnTo>
                  <a:lnTo>
                    <a:pt x="356088" y="75467"/>
                  </a:lnTo>
                  <a:lnTo>
                    <a:pt x="356089" y="294540"/>
                  </a:lnTo>
                  <a:lnTo>
                    <a:pt x="351691" y="315843"/>
                  </a:lnTo>
                  <a:lnTo>
                    <a:pt x="339711" y="333261"/>
                  </a:lnTo>
                  <a:lnTo>
                    <a:pt x="321965" y="345015"/>
                  </a:lnTo>
                  <a:lnTo>
                    <a:pt x="300272" y="349329"/>
                  </a:lnTo>
                  <a:lnTo>
                    <a:pt x="352436" y="349329"/>
                  </a:lnTo>
                  <a:lnTo>
                    <a:pt x="354634" y="347874"/>
                  </a:lnTo>
                  <a:lnTo>
                    <a:pt x="371149" y="323882"/>
                  </a:lnTo>
                  <a:lnTo>
                    <a:pt x="377210" y="294540"/>
                  </a:lnTo>
                  <a:lnTo>
                    <a:pt x="377210" y="75467"/>
                  </a:lnTo>
                  <a:lnTo>
                    <a:pt x="371148" y="46124"/>
                  </a:lnTo>
                  <a:lnTo>
                    <a:pt x="354634" y="22132"/>
                  </a:lnTo>
                  <a:lnTo>
                    <a:pt x="352438" y="2067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129286" y="6255369"/>
              <a:ext cx="224262" cy="218157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9582722" y="6179477"/>
              <a:ext cx="847725" cy="370205"/>
            </a:xfrm>
            <a:custGeom>
              <a:avLst/>
              <a:gdLst/>
              <a:ahLst/>
              <a:cxnLst/>
              <a:rect l="l" t="t" r="r" b="b"/>
              <a:pathLst>
                <a:path w="847725" h="370204">
                  <a:moveTo>
                    <a:pt x="377088" y="75476"/>
                  </a:moveTo>
                  <a:lnTo>
                    <a:pt x="371043" y="46126"/>
                  </a:lnTo>
                  <a:lnTo>
                    <a:pt x="356095" y="24409"/>
                  </a:lnTo>
                  <a:lnTo>
                    <a:pt x="356095" y="75476"/>
                  </a:lnTo>
                  <a:lnTo>
                    <a:pt x="356095" y="294551"/>
                  </a:lnTo>
                  <a:lnTo>
                    <a:pt x="351701" y="315849"/>
                  </a:lnTo>
                  <a:lnTo>
                    <a:pt x="339712" y="333260"/>
                  </a:lnTo>
                  <a:lnTo>
                    <a:pt x="321932" y="345020"/>
                  </a:lnTo>
                  <a:lnTo>
                    <a:pt x="300164" y="349338"/>
                  </a:lnTo>
                  <a:lnTo>
                    <a:pt x="76923" y="349338"/>
                  </a:lnTo>
                  <a:lnTo>
                    <a:pt x="55156" y="345020"/>
                  </a:lnTo>
                  <a:lnTo>
                    <a:pt x="37376" y="333260"/>
                  </a:lnTo>
                  <a:lnTo>
                    <a:pt x="25387" y="315849"/>
                  </a:lnTo>
                  <a:lnTo>
                    <a:pt x="20993" y="294551"/>
                  </a:lnTo>
                  <a:lnTo>
                    <a:pt x="20993" y="75476"/>
                  </a:lnTo>
                  <a:lnTo>
                    <a:pt x="25387" y="54165"/>
                  </a:lnTo>
                  <a:lnTo>
                    <a:pt x="37376" y="36753"/>
                  </a:lnTo>
                  <a:lnTo>
                    <a:pt x="55156" y="24993"/>
                  </a:lnTo>
                  <a:lnTo>
                    <a:pt x="76923" y="20688"/>
                  </a:lnTo>
                  <a:lnTo>
                    <a:pt x="300164" y="20688"/>
                  </a:lnTo>
                  <a:lnTo>
                    <a:pt x="321932" y="24993"/>
                  </a:lnTo>
                  <a:lnTo>
                    <a:pt x="339712" y="36753"/>
                  </a:lnTo>
                  <a:lnTo>
                    <a:pt x="351701" y="54165"/>
                  </a:lnTo>
                  <a:lnTo>
                    <a:pt x="356095" y="75476"/>
                  </a:lnTo>
                  <a:lnTo>
                    <a:pt x="356095" y="24409"/>
                  </a:lnTo>
                  <a:lnTo>
                    <a:pt x="354533" y="22136"/>
                  </a:lnTo>
                  <a:lnTo>
                    <a:pt x="352336" y="20688"/>
                  </a:lnTo>
                  <a:lnTo>
                    <a:pt x="330073" y="5943"/>
                  </a:lnTo>
                  <a:lnTo>
                    <a:pt x="300164" y="0"/>
                  </a:lnTo>
                  <a:lnTo>
                    <a:pt x="76923" y="0"/>
                  </a:lnTo>
                  <a:lnTo>
                    <a:pt x="46977" y="5943"/>
                  </a:lnTo>
                  <a:lnTo>
                    <a:pt x="22529" y="22136"/>
                  </a:lnTo>
                  <a:lnTo>
                    <a:pt x="6045" y="46126"/>
                  </a:lnTo>
                  <a:lnTo>
                    <a:pt x="0" y="75476"/>
                  </a:lnTo>
                  <a:lnTo>
                    <a:pt x="0" y="294551"/>
                  </a:lnTo>
                  <a:lnTo>
                    <a:pt x="6045" y="323888"/>
                  </a:lnTo>
                  <a:lnTo>
                    <a:pt x="22529" y="347878"/>
                  </a:lnTo>
                  <a:lnTo>
                    <a:pt x="46977" y="364070"/>
                  </a:lnTo>
                  <a:lnTo>
                    <a:pt x="76923" y="370014"/>
                  </a:lnTo>
                  <a:lnTo>
                    <a:pt x="300164" y="370014"/>
                  </a:lnTo>
                  <a:lnTo>
                    <a:pt x="352336" y="349338"/>
                  </a:lnTo>
                  <a:lnTo>
                    <a:pt x="377088" y="294551"/>
                  </a:lnTo>
                  <a:lnTo>
                    <a:pt x="377088" y="75476"/>
                  </a:lnTo>
                  <a:close/>
                </a:path>
                <a:path w="847725" h="370204">
                  <a:moveTo>
                    <a:pt x="847331" y="75476"/>
                  </a:moveTo>
                  <a:lnTo>
                    <a:pt x="841273" y="46126"/>
                  </a:lnTo>
                  <a:lnTo>
                    <a:pt x="826211" y="24257"/>
                  </a:lnTo>
                  <a:lnTo>
                    <a:pt x="826211" y="75476"/>
                  </a:lnTo>
                  <a:lnTo>
                    <a:pt x="826211" y="294551"/>
                  </a:lnTo>
                  <a:lnTo>
                    <a:pt x="821817" y="315849"/>
                  </a:lnTo>
                  <a:lnTo>
                    <a:pt x="809828" y="333260"/>
                  </a:lnTo>
                  <a:lnTo>
                    <a:pt x="792086" y="345020"/>
                  </a:lnTo>
                  <a:lnTo>
                    <a:pt x="770394" y="349338"/>
                  </a:lnTo>
                  <a:lnTo>
                    <a:pt x="547052" y="349338"/>
                  </a:lnTo>
                  <a:lnTo>
                    <a:pt x="525335" y="345020"/>
                  </a:lnTo>
                  <a:lnTo>
                    <a:pt x="507580" y="333260"/>
                  </a:lnTo>
                  <a:lnTo>
                    <a:pt x="495604" y="315849"/>
                  </a:lnTo>
                  <a:lnTo>
                    <a:pt x="491210" y="294551"/>
                  </a:lnTo>
                  <a:lnTo>
                    <a:pt x="491210" y="75476"/>
                  </a:lnTo>
                  <a:lnTo>
                    <a:pt x="495604" y="54165"/>
                  </a:lnTo>
                  <a:lnTo>
                    <a:pt x="507580" y="36753"/>
                  </a:lnTo>
                  <a:lnTo>
                    <a:pt x="525335" y="24993"/>
                  </a:lnTo>
                  <a:lnTo>
                    <a:pt x="547052" y="20688"/>
                  </a:lnTo>
                  <a:lnTo>
                    <a:pt x="770394" y="20688"/>
                  </a:lnTo>
                  <a:lnTo>
                    <a:pt x="792086" y="24993"/>
                  </a:lnTo>
                  <a:lnTo>
                    <a:pt x="809828" y="36753"/>
                  </a:lnTo>
                  <a:lnTo>
                    <a:pt x="821804" y="54165"/>
                  </a:lnTo>
                  <a:lnTo>
                    <a:pt x="826211" y="75476"/>
                  </a:lnTo>
                  <a:lnTo>
                    <a:pt x="826211" y="24257"/>
                  </a:lnTo>
                  <a:lnTo>
                    <a:pt x="824750" y="22136"/>
                  </a:lnTo>
                  <a:lnTo>
                    <a:pt x="822553" y="20688"/>
                  </a:lnTo>
                  <a:lnTo>
                    <a:pt x="800290" y="5943"/>
                  </a:lnTo>
                  <a:lnTo>
                    <a:pt x="770394" y="0"/>
                  </a:lnTo>
                  <a:lnTo>
                    <a:pt x="547052" y="0"/>
                  </a:lnTo>
                  <a:lnTo>
                    <a:pt x="517144" y="5943"/>
                  </a:lnTo>
                  <a:lnTo>
                    <a:pt x="492683" y="22136"/>
                  </a:lnTo>
                  <a:lnTo>
                    <a:pt x="476186" y="46126"/>
                  </a:lnTo>
                  <a:lnTo>
                    <a:pt x="470128" y="75476"/>
                  </a:lnTo>
                  <a:lnTo>
                    <a:pt x="470128" y="294551"/>
                  </a:lnTo>
                  <a:lnTo>
                    <a:pt x="476186" y="323888"/>
                  </a:lnTo>
                  <a:lnTo>
                    <a:pt x="492683" y="347878"/>
                  </a:lnTo>
                  <a:lnTo>
                    <a:pt x="517144" y="364070"/>
                  </a:lnTo>
                  <a:lnTo>
                    <a:pt x="547052" y="370014"/>
                  </a:lnTo>
                  <a:lnTo>
                    <a:pt x="770394" y="370014"/>
                  </a:lnTo>
                  <a:lnTo>
                    <a:pt x="822553" y="349338"/>
                  </a:lnTo>
                  <a:lnTo>
                    <a:pt x="847331" y="294551"/>
                  </a:lnTo>
                  <a:lnTo>
                    <a:pt x="847331" y="7547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705380" y="6246553"/>
              <a:ext cx="125392" cy="235764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10988700" y="6175412"/>
              <a:ext cx="377825" cy="370205"/>
            </a:xfrm>
            <a:custGeom>
              <a:avLst/>
              <a:gdLst/>
              <a:ahLst/>
              <a:cxnLst/>
              <a:rect l="l" t="t" r="r" b="b"/>
              <a:pathLst>
                <a:path w="377825" h="370204">
                  <a:moveTo>
                    <a:pt x="149783" y="144259"/>
                  </a:moveTo>
                  <a:lnTo>
                    <a:pt x="114122" y="144259"/>
                  </a:lnTo>
                  <a:lnTo>
                    <a:pt x="114122" y="256768"/>
                  </a:lnTo>
                  <a:lnTo>
                    <a:pt x="149783" y="256768"/>
                  </a:lnTo>
                  <a:lnTo>
                    <a:pt x="149783" y="144259"/>
                  </a:lnTo>
                  <a:close/>
                </a:path>
                <a:path w="377825" h="370204">
                  <a:moveTo>
                    <a:pt x="152628" y="108597"/>
                  </a:moveTo>
                  <a:lnTo>
                    <a:pt x="151003" y="100685"/>
                  </a:lnTo>
                  <a:lnTo>
                    <a:pt x="146570" y="94246"/>
                  </a:lnTo>
                  <a:lnTo>
                    <a:pt x="140004" y="89916"/>
                  </a:lnTo>
                  <a:lnTo>
                    <a:pt x="131991" y="88328"/>
                  </a:lnTo>
                  <a:lnTo>
                    <a:pt x="123901" y="89916"/>
                  </a:lnTo>
                  <a:lnTo>
                    <a:pt x="117297" y="94246"/>
                  </a:lnTo>
                  <a:lnTo>
                    <a:pt x="112839" y="100685"/>
                  </a:lnTo>
                  <a:lnTo>
                    <a:pt x="111213" y="108597"/>
                  </a:lnTo>
                  <a:lnTo>
                    <a:pt x="112839" y="116471"/>
                  </a:lnTo>
                  <a:lnTo>
                    <a:pt x="117297" y="122923"/>
                  </a:lnTo>
                  <a:lnTo>
                    <a:pt x="123901" y="127266"/>
                  </a:lnTo>
                  <a:lnTo>
                    <a:pt x="131991" y="128866"/>
                  </a:lnTo>
                  <a:lnTo>
                    <a:pt x="140004" y="127266"/>
                  </a:lnTo>
                  <a:lnTo>
                    <a:pt x="146570" y="122923"/>
                  </a:lnTo>
                  <a:lnTo>
                    <a:pt x="151003" y="116471"/>
                  </a:lnTo>
                  <a:lnTo>
                    <a:pt x="152628" y="108597"/>
                  </a:lnTo>
                  <a:close/>
                </a:path>
                <a:path w="377825" h="370204">
                  <a:moveTo>
                    <a:pt x="377215" y="294538"/>
                  </a:moveTo>
                  <a:lnTo>
                    <a:pt x="377202" y="75463"/>
                  </a:lnTo>
                  <a:lnTo>
                    <a:pt x="371144" y="46126"/>
                  </a:lnTo>
                  <a:lnTo>
                    <a:pt x="356082" y="24244"/>
                  </a:lnTo>
                  <a:lnTo>
                    <a:pt x="356082" y="75463"/>
                  </a:lnTo>
                  <a:lnTo>
                    <a:pt x="356082" y="294538"/>
                  </a:lnTo>
                  <a:lnTo>
                    <a:pt x="351688" y="315836"/>
                  </a:lnTo>
                  <a:lnTo>
                    <a:pt x="339712" y="333260"/>
                  </a:lnTo>
                  <a:lnTo>
                    <a:pt x="321970" y="345008"/>
                  </a:lnTo>
                  <a:lnTo>
                    <a:pt x="300266" y="349326"/>
                  </a:lnTo>
                  <a:lnTo>
                    <a:pt x="76936" y="349326"/>
                  </a:lnTo>
                  <a:lnTo>
                    <a:pt x="55168" y="345008"/>
                  </a:lnTo>
                  <a:lnTo>
                    <a:pt x="37376" y="333260"/>
                  </a:lnTo>
                  <a:lnTo>
                    <a:pt x="25387" y="315836"/>
                  </a:lnTo>
                  <a:lnTo>
                    <a:pt x="20980" y="294538"/>
                  </a:lnTo>
                  <a:lnTo>
                    <a:pt x="20980" y="75463"/>
                  </a:lnTo>
                  <a:lnTo>
                    <a:pt x="25387" y="54152"/>
                  </a:lnTo>
                  <a:lnTo>
                    <a:pt x="37376" y="36741"/>
                  </a:lnTo>
                  <a:lnTo>
                    <a:pt x="55168" y="24980"/>
                  </a:lnTo>
                  <a:lnTo>
                    <a:pt x="76936" y="20675"/>
                  </a:lnTo>
                  <a:lnTo>
                    <a:pt x="300266" y="20675"/>
                  </a:lnTo>
                  <a:lnTo>
                    <a:pt x="321957" y="24980"/>
                  </a:lnTo>
                  <a:lnTo>
                    <a:pt x="339712" y="36741"/>
                  </a:lnTo>
                  <a:lnTo>
                    <a:pt x="351688" y="54152"/>
                  </a:lnTo>
                  <a:lnTo>
                    <a:pt x="356082" y="75463"/>
                  </a:lnTo>
                  <a:lnTo>
                    <a:pt x="356082" y="24244"/>
                  </a:lnTo>
                  <a:lnTo>
                    <a:pt x="354634" y="22136"/>
                  </a:lnTo>
                  <a:lnTo>
                    <a:pt x="352425" y="20675"/>
                  </a:lnTo>
                  <a:lnTo>
                    <a:pt x="330174" y="5943"/>
                  </a:lnTo>
                  <a:lnTo>
                    <a:pt x="300266" y="0"/>
                  </a:lnTo>
                  <a:lnTo>
                    <a:pt x="76936" y="0"/>
                  </a:lnTo>
                  <a:lnTo>
                    <a:pt x="47040" y="5943"/>
                  </a:lnTo>
                  <a:lnTo>
                    <a:pt x="22580" y="22136"/>
                  </a:lnTo>
                  <a:lnTo>
                    <a:pt x="6057" y="46126"/>
                  </a:lnTo>
                  <a:lnTo>
                    <a:pt x="0" y="75463"/>
                  </a:lnTo>
                  <a:lnTo>
                    <a:pt x="0" y="294538"/>
                  </a:lnTo>
                  <a:lnTo>
                    <a:pt x="6057" y="323875"/>
                  </a:lnTo>
                  <a:lnTo>
                    <a:pt x="22580" y="347878"/>
                  </a:lnTo>
                  <a:lnTo>
                    <a:pt x="47040" y="364058"/>
                  </a:lnTo>
                  <a:lnTo>
                    <a:pt x="76936" y="370001"/>
                  </a:lnTo>
                  <a:lnTo>
                    <a:pt x="300266" y="370001"/>
                  </a:lnTo>
                  <a:lnTo>
                    <a:pt x="330174" y="364058"/>
                  </a:lnTo>
                  <a:lnTo>
                    <a:pt x="352437" y="349326"/>
                  </a:lnTo>
                  <a:lnTo>
                    <a:pt x="354634" y="347878"/>
                  </a:lnTo>
                  <a:lnTo>
                    <a:pt x="371144" y="323875"/>
                  </a:lnTo>
                  <a:lnTo>
                    <a:pt x="377215" y="29453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167026" y="6316892"/>
              <a:ext cx="111217" cy="115276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11474224" y="6175406"/>
              <a:ext cx="377190" cy="370205"/>
            </a:xfrm>
            <a:custGeom>
              <a:avLst/>
              <a:gdLst/>
              <a:ahLst/>
              <a:cxnLst/>
              <a:rect l="l" t="t" r="r" b="b"/>
              <a:pathLst>
                <a:path w="377190" h="370204">
                  <a:moveTo>
                    <a:pt x="300203" y="0"/>
                  </a:moveTo>
                  <a:lnTo>
                    <a:pt x="76937" y="0"/>
                  </a:lnTo>
                  <a:lnTo>
                    <a:pt x="47007" y="5941"/>
                  </a:lnTo>
                  <a:lnTo>
                    <a:pt x="22549" y="22131"/>
                  </a:lnTo>
                  <a:lnTo>
                    <a:pt x="6051" y="46121"/>
                  </a:lnTo>
                  <a:lnTo>
                    <a:pt x="0" y="75460"/>
                  </a:lnTo>
                  <a:lnTo>
                    <a:pt x="0" y="294540"/>
                  </a:lnTo>
                  <a:lnTo>
                    <a:pt x="6052" y="323881"/>
                  </a:lnTo>
                  <a:lnTo>
                    <a:pt x="22550" y="347872"/>
                  </a:lnTo>
                  <a:lnTo>
                    <a:pt x="47007" y="364064"/>
                  </a:lnTo>
                  <a:lnTo>
                    <a:pt x="76938" y="370006"/>
                  </a:lnTo>
                  <a:lnTo>
                    <a:pt x="300203" y="370006"/>
                  </a:lnTo>
                  <a:lnTo>
                    <a:pt x="330134" y="364064"/>
                  </a:lnTo>
                  <a:lnTo>
                    <a:pt x="352393" y="349327"/>
                  </a:lnTo>
                  <a:lnTo>
                    <a:pt x="76938" y="349327"/>
                  </a:lnTo>
                  <a:lnTo>
                    <a:pt x="55165" y="345014"/>
                  </a:lnTo>
                  <a:lnTo>
                    <a:pt x="37378" y="333259"/>
                  </a:lnTo>
                  <a:lnTo>
                    <a:pt x="25383" y="315842"/>
                  </a:lnTo>
                  <a:lnTo>
                    <a:pt x="20983" y="294540"/>
                  </a:lnTo>
                  <a:lnTo>
                    <a:pt x="20983" y="75460"/>
                  </a:lnTo>
                  <a:lnTo>
                    <a:pt x="25382" y="54158"/>
                  </a:lnTo>
                  <a:lnTo>
                    <a:pt x="37378" y="36740"/>
                  </a:lnTo>
                  <a:lnTo>
                    <a:pt x="55164" y="24985"/>
                  </a:lnTo>
                  <a:lnTo>
                    <a:pt x="76937" y="20672"/>
                  </a:lnTo>
                  <a:lnTo>
                    <a:pt x="352386" y="20672"/>
                  </a:lnTo>
                  <a:lnTo>
                    <a:pt x="330133" y="5941"/>
                  </a:lnTo>
                  <a:lnTo>
                    <a:pt x="300203" y="0"/>
                  </a:lnTo>
                  <a:close/>
                </a:path>
                <a:path w="377190" h="370204">
                  <a:moveTo>
                    <a:pt x="352386" y="20672"/>
                  </a:moveTo>
                  <a:lnTo>
                    <a:pt x="300203" y="20672"/>
                  </a:lnTo>
                  <a:lnTo>
                    <a:pt x="321936" y="24985"/>
                  </a:lnTo>
                  <a:lnTo>
                    <a:pt x="339702" y="36740"/>
                  </a:lnTo>
                  <a:lnTo>
                    <a:pt x="351690" y="54158"/>
                  </a:lnTo>
                  <a:lnTo>
                    <a:pt x="356088" y="75460"/>
                  </a:lnTo>
                  <a:lnTo>
                    <a:pt x="356089" y="294540"/>
                  </a:lnTo>
                  <a:lnTo>
                    <a:pt x="351690" y="315842"/>
                  </a:lnTo>
                  <a:lnTo>
                    <a:pt x="339702" y="333259"/>
                  </a:lnTo>
                  <a:lnTo>
                    <a:pt x="321936" y="345014"/>
                  </a:lnTo>
                  <a:lnTo>
                    <a:pt x="300203" y="349327"/>
                  </a:lnTo>
                  <a:lnTo>
                    <a:pt x="352393" y="349327"/>
                  </a:lnTo>
                  <a:lnTo>
                    <a:pt x="354591" y="347872"/>
                  </a:lnTo>
                  <a:lnTo>
                    <a:pt x="371089" y="323881"/>
                  </a:lnTo>
                  <a:lnTo>
                    <a:pt x="377141" y="294540"/>
                  </a:lnTo>
                  <a:lnTo>
                    <a:pt x="377141" y="75460"/>
                  </a:lnTo>
                  <a:lnTo>
                    <a:pt x="371089" y="46121"/>
                  </a:lnTo>
                  <a:lnTo>
                    <a:pt x="354591" y="22131"/>
                  </a:lnTo>
                  <a:lnTo>
                    <a:pt x="352386" y="2067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581425" y="6290601"/>
              <a:ext cx="174858" cy="141328"/>
            </a:xfrm>
            <a:prstGeom prst="rect">
              <a:avLst/>
            </a:prstGeom>
          </p:spPr>
        </p:pic>
      </p:grp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784656" y="5701385"/>
            <a:ext cx="263525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5" dirty="0">
                <a:solidFill>
                  <a:srgbClr val="FFFFFF"/>
                </a:solidFill>
                <a:latin typeface="Calibri"/>
                <a:cs typeface="Calibri"/>
              </a:rPr>
              <a:t>Thank</a:t>
            </a:r>
            <a:r>
              <a:rPr sz="4800" spc="-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800" spc="-135" dirty="0">
                <a:solidFill>
                  <a:srgbClr val="FFFFFF"/>
                </a:solidFill>
                <a:latin typeface="Calibri"/>
                <a:cs typeface="Calibri"/>
              </a:rPr>
              <a:t>You</a:t>
            </a:r>
            <a:endParaRPr sz="480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0" y="3049523"/>
            <a:ext cx="390525" cy="3090545"/>
          </a:xfrm>
          <a:custGeom>
            <a:avLst/>
            <a:gdLst/>
            <a:ahLst/>
            <a:cxnLst/>
            <a:rect l="l" t="t" r="r" b="b"/>
            <a:pathLst>
              <a:path w="390525" h="3090545">
                <a:moveTo>
                  <a:pt x="377444" y="0"/>
                </a:moveTo>
                <a:lnTo>
                  <a:pt x="0" y="374792"/>
                </a:lnTo>
                <a:lnTo>
                  <a:pt x="0" y="3090421"/>
                </a:lnTo>
                <a:lnTo>
                  <a:pt x="390144" y="2698457"/>
                </a:lnTo>
                <a:lnTo>
                  <a:pt x="377444" y="0"/>
                </a:lnTo>
                <a:close/>
              </a:path>
            </a:pathLst>
          </a:custGeom>
          <a:solidFill>
            <a:srgbClr val="669BBB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6" name="object 16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9425940" y="202692"/>
            <a:ext cx="2580131" cy="120548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6703EA1-CA7A-469B-9C22-954113A29E3C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2.xml><?xml version="1.0" encoding="utf-8"?>
<ds:datastoreItem xmlns:ds="http://schemas.openxmlformats.org/officeDocument/2006/customXml" ds:itemID="{2CA140A4-559E-4AB7-B9D2-155B60211A4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544F701-A306-48F5-95C7-4B2FD3ED935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</TotalTime>
  <Words>3138</Words>
  <Application>Microsoft Office PowerPoint</Application>
  <PresentationFormat>Widescreen</PresentationFormat>
  <Paragraphs>976</Paragraphs>
  <Slides>44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3" baseType="lpstr">
      <vt:lpstr>Arial</vt:lpstr>
      <vt:lpstr>Arial MT</vt:lpstr>
      <vt:lpstr>Calibri</vt:lpstr>
      <vt:lpstr>Calibri Light</vt:lpstr>
      <vt:lpstr>Comic Sans MS</vt:lpstr>
      <vt:lpstr>Tahoma</vt:lpstr>
      <vt:lpstr>Times New Roman</vt:lpstr>
      <vt:lpstr>Trebuchet MS</vt:lpstr>
      <vt:lpstr>Office Theme</vt:lpstr>
      <vt:lpstr>Financial Accounting</vt:lpstr>
      <vt:lpstr>Learning outcomes</vt:lpstr>
      <vt:lpstr>The Four Basic Financial Statements</vt:lpstr>
      <vt:lpstr>PowerPoint Presentation</vt:lpstr>
      <vt:lpstr>PowerPoint Presentation</vt:lpstr>
      <vt:lpstr>Revenues and expenses determine if a net income  or net loss occurs as follows:</vt:lpstr>
      <vt:lpstr>Changes in Owner’s Equity Statement</vt:lpstr>
      <vt:lpstr>PowerPoint Presentation</vt:lpstr>
      <vt:lpstr>Statement of Financial Position (Balance sheet)</vt:lpstr>
      <vt:lpstr>PowerPoint Presentation</vt:lpstr>
      <vt:lpstr>Example (1)</vt:lpstr>
      <vt:lpstr>PowerPoint Presentation</vt:lpstr>
      <vt:lpstr>Example(2) Given the following trial balance:</vt:lpstr>
      <vt:lpstr>PowerPoint Presentation</vt:lpstr>
      <vt:lpstr>STATEMENT OF OWNER'S EQUITY</vt:lpstr>
      <vt:lpstr>BALANCE SHEET</vt:lpstr>
      <vt:lpstr>Example(3) Given the following trial balance:</vt:lpstr>
      <vt:lpstr>income statement for the year ended Dec. 31, 2022</vt:lpstr>
      <vt:lpstr>DO IT! Financial Statement Items</vt:lpstr>
      <vt:lpstr>Multiple Choice Questions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Preparing Closing Entries</vt:lpstr>
      <vt:lpstr>Example (1) Closing Entries</vt:lpstr>
      <vt:lpstr>PowerPoint Presentation</vt:lpstr>
      <vt:lpstr>PowerPoint Presentation</vt:lpstr>
      <vt:lpstr>Example (</vt:lpstr>
      <vt:lpstr>PowerPoint Presentation</vt:lpstr>
      <vt:lpstr>Multiple Choice Questions</vt:lpstr>
      <vt:lpstr>PowerPoint Presentation</vt:lpstr>
      <vt:lpstr>PowerPoint Presentation</vt:lpstr>
      <vt:lpstr>76. The income statement for the month of June, 2014 of Camera Obscura Enterprises contains the following information: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Sabreen Ghallab</cp:lastModifiedBy>
  <cp:revision>3</cp:revision>
  <dcterms:created xsi:type="dcterms:W3CDTF">2024-05-28T17:17:42Z</dcterms:created>
  <dcterms:modified xsi:type="dcterms:W3CDTF">2026-06-25T16:52:59Z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2024-05-28T00:00:00Z</vt:filetime>
  </property>
  <property fmtid="{D5CDD505-2E9C-101B-9397-08002B2CF9AE}" pid="3" name="Creator">
    <vt:lpwstr>Microsoft® PowerPoint® LTSC</vt:lpwstr>
  </property>
  <property fmtid="{D5CDD505-2E9C-101B-9397-08002B2CF9AE}" pid="4" name="LastSaved">
    <vt:filetime>2024-05-28T00:00:00Z</vt:filetime>
  </property>
  <property fmtid="{D5CDD505-2E9C-101B-9397-08002B2CF9AE}" pid="5" name="ContentTypeId">
    <vt:lpwstr>0x0101006A254F5D6A14094B8840E79896A2F150</vt:lpwstr>
  </property>
</Properties>
</file>