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7.xml" ContentType="application/vnd.openxmlformats-officedocument.presentationml.tags+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8.xml" ContentType="application/vnd.openxmlformats-officedocument.presentationml.tags+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313" r:id="rId4"/>
    <p:sldId id="4334" r:id="rId5"/>
    <p:sldId id="482" r:id="rId6"/>
    <p:sldId id="4410" r:id="rId7"/>
    <p:sldId id="4360" r:id="rId8"/>
    <p:sldId id="4411" r:id="rId9"/>
    <p:sldId id="4412" r:id="rId10"/>
    <p:sldId id="4413" r:id="rId11"/>
    <p:sldId id="4414" r:id="rId12"/>
    <p:sldId id="4415" r:id="rId13"/>
    <p:sldId id="4416" r:id="rId14"/>
    <p:sldId id="4417" r:id="rId15"/>
    <p:sldId id="4384" r:id="rId16"/>
    <p:sldId id="4418" r:id="rId17"/>
    <p:sldId id="4419" r:id="rId18"/>
    <p:sldId id="4420" r:id="rId19"/>
    <p:sldId id="4421" r:id="rId20"/>
    <p:sldId id="4422" r:id="rId21"/>
    <p:sldId id="4423" r:id="rId22"/>
    <p:sldId id="4424" r:id="rId23"/>
    <p:sldId id="4425" r:id="rId24"/>
    <p:sldId id="4426" r:id="rId25"/>
    <p:sldId id="4427" r:id="rId26"/>
    <p:sldId id="338" r:id="rId27"/>
    <p:sldId id="4428" r:id="rId28"/>
    <p:sldId id="4429" r:id="rId29"/>
    <p:sldId id="4430" r:id="rId30"/>
    <p:sldId id="4431" r:id="rId31"/>
    <p:sldId id="4432" r:id="rId32"/>
    <p:sldId id="4433" r:id="rId33"/>
    <p:sldId id="4434" r:id="rId34"/>
    <p:sldId id="4386" r:id="rId35"/>
    <p:sldId id="4387" r:id="rId36"/>
    <p:sldId id="4388" r:id="rId37"/>
    <p:sldId id="4359" r:id="rId38"/>
    <p:sldId id="513" r:id="rId39"/>
    <p:sldId id="432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34"/>
            <p14:sldId id="482"/>
            <p14:sldId id="4410"/>
            <p14:sldId id="4360"/>
            <p14:sldId id="4411"/>
            <p14:sldId id="4412"/>
            <p14:sldId id="4413"/>
            <p14:sldId id="4414"/>
            <p14:sldId id="4415"/>
            <p14:sldId id="4416"/>
            <p14:sldId id="4417"/>
            <p14:sldId id="4384"/>
            <p14:sldId id="4418"/>
            <p14:sldId id="4419"/>
            <p14:sldId id="4420"/>
            <p14:sldId id="4421"/>
            <p14:sldId id="4422"/>
            <p14:sldId id="4423"/>
            <p14:sldId id="4424"/>
            <p14:sldId id="4425"/>
            <p14:sldId id="4426"/>
            <p14:sldId id="4427"/>
            <p14:sldId id="338"/>
            <p14:sldId id="4428"/>
            <p14:sldId id="4429"/>
            <p14:sldId id="4430"/>
            <p14:sldId id="4431"/>
            <p14:sldId id="4432"/>
            <p14:sldId id="4433"/>
            <p14:sldId id="4434"/>
            <p14:sldId id="4386"/>
            <p14:sldId id="4387"/>
            <p14:sldId id="4388"/>
            <p14:sldId id="4359"/>
            <p14:sldId id="513"/>
            <p14:sldId id="43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4F23EF-FBF3-F246-8806-D22BED7678EE}" v="82" dt="2024-05-06T23:14:49.8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0671"/>
    <p:restoredTop sz="93708" autoAdjust="0"/>
  </p:normalViewPr>
  <p:slideViewPr>
    <p:cSldViewPr snapToGrid="0">
      <p:cViewPr varScale="1">
        <p:scale>
          <a:sx n="52" d="100"/>
          <a:sy n="52" d="100"/>
        </p:scale>
        <p:origin x="200" y="2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5F4B5D-9217-414E-9FD4-99EFD8148817}" type="doc">
      <dgm:prSet loTypeId="urn:microsoft.com/office/officeart/2005/8/layout/hierarchy2" loCatId="" qsTypeId="urn:microsoft.com/office/officeart/2005/8/quickstyle/simple1" qsCatId="simple" csTypeId="urn:microsoft.com/office/officeart/2005/8/colors/accent1_2" csCatId="accent1" phldr="1"/>
      <dgm:spPr/>
      <dgm:t>
        <a:bodyPr/>
        <a:lstStyle/>
        <a:p>
          <a:endParaRPr lang="en-US"/>
        </a:p>
      </dgm:t>
    </dgm:pt>
    <dgm:pt modelId="{695F18FF-3854-7941-B6F4-5F8B43729419}">
      <dgm:prSet phldrT="[Text]" custT="1"/>
      <dgm:spPr>
        <a:solidFill>
          <a:schemeClr val="accent1"/>
        </a:solidFill>
      </dgm:spPr>
      <dgm:t>
        <a:bodyPr/>
        <a:lstStyle/>
        <a:p>
          <a:r>
            <a:rPr lang="en-US" sz="1600" dirty="0"/>
            <a:t>Epic</a:t>
          </a:r>
        </a:p>
      </dgm:t>
    </dgm:pt>
    <dgm:pt modelId="{94A54A26-ED3B-3849-AB83-C2859021B564}" type="parTrans" cxnId="{57A9BAB0-4287-1D4B-ACCF-320C5F012884}">
      <dgm:prSet/>
      <dgm:spPr/>
      <dgm:t>
        <a:bodyPr/>
        <a:lstStyle/>
        <a:p>
          <a:endParaRPr lang="en-US" sz="1600"/>
        </a:p>
      </dgm:t>
    </dgm:pt>
    <dgm:pt modelId="{C8066B35-8BBF-194E-A2BA-231F785CCF63}" type="sibTrans" cxnId="{57A9BAB0-4287-1D4B-ACCF-320C5F012884}">
      <dgm:prSet/>
      <dgm:spPr/>
      <dgm:t>
        <a:bodyPr/>
        <a:lstStyle/>
        <a:p>
          <a:endParaRPr lang="en-US" sz="1600"/>
        </a:p>
      </dgm:t>
    </dgm:pt>
    <dgm:pt modelId="{FAEF457B-B267-FD44-8CE6-6E99A00FBDBC}">
      <dgm:prSet phldrT="[Text]" custT="1"/>
      <dgm:spPr>
        <a:solidFill>
          <a:schemeClr val="accent1"/>
        </a:solidFill>
      </dgm:spPr>
      <dgm:t>
        <a:bodyPr/>
        <a:lstStyle/>
        <a:p>
          <a:r>
            <a:rPr lang="en-US" sz="1600" dirty="0"/>
            <a:t>User Story 1</a:t>
          </a:r>
        </a:p>
      </dgm:t>
    </dgm:pt>
    <dgm:pt modelId="{CDB9167E-10A0-7B43-AB55-CA9232AA5BDC}" type="parTrans" cxnId="{5E097239-3062-E14A-AE8E-B2295120E6B7}">
      <dgm:prSet custT="1"/>
      <dgm:spPr/>
      <dgm:t>
        <a:bodyPr/>
        <a:lstStyle/>
        <a:p>
          <a:endParaRPr lang="en-US" sz="1600" dirty="0"/>
        </a:p>
      </dgm:t>
    </dgm:pt>
    <dgm:pt modelId="{78CE7442-3B48-5246-82CB-83D91B800F61}" type="sibTrans" cxnId="{5E097239-3062-E14A-AE8E-B2295120E6B7}">
      <dgm:prSet/>
      <dgm:spPr/>
      <dgm:t>
        <a:bodyPr/>
        <a:lstStyle/>
        <a:p>
          <a:endParaRPr lang="en-US" sz="1600"/>
        </a:p>
      </dgm:t>
    </dgm:pt>
    <dgm:pt modelId="{3BE4F8CF-C969-9F46-8020-D0FBB4925526}">
      <dgm:prSet phldrT="[Text]" custT="1"/>
      <dgm:spPr>
        <a:solidFill>
          <a:schemeClr val="accent1"/>
        </a:solidFill>
      </dgm:spPr>
      <dgm:t>
        <a:bodyPr/>
        <a:lstStyle/>
        <a:p>
          <a:r>
            <a:rPr lang="en-US" sz="1600" dirty="0"/>
            <a:t>User story 2</a:t>
          </a:r>
        </a:p>
      </dgm:t>
    </dgm:pt>
    <dgm:pt modelId="{67AB25CC-C8CB-8545-BC93-47E27BF61667}" type="parTrans" cxnId="{5A4E18B5-066F-6843-8F08-9D710F0E2DA1}">
      <dgm:prSet custT="1"/>
      <dgm:spPr/>
      <dgm:t>
        <a:bodyPr/>
        <a:lstStyle/>
        <a:p>
          <a:endParaRPr lang="en-US" sz="1600" dirty="0"/>
        </a:p>
      </dgm:t>
    </dgm:pt>
    <dgm:pt modelId="{34EBB9F2-F414-5B4F-BA37-51CA1414EC75}" type="sibTrans" cxnId="{5A4E18B5-066F-6843-8F08-9D710F0E2DA1}">
      <dgm:prSet/>
      <dgm:spPr/>
      <dgm:t>
        <a:bodyPr/>
        <a:lstStyle/>
        <a:p>
          <a:endParaRPr lang="en-US" sz="1600"/>
        </a:p>
      </dgm:t>
    </dgm:pt>
    <dgm:pt modelId="{A062B86E-93E6-374F-829B-222D5A01C93E}">
      <dgm:prSet custT="1"/>
      <dgm:spPr>
        <a:solidFill>
          <a:schemeClr val="accent1"/>
        </a:solidFill>
      </dgm:spPr>
      <dgm:t>
        <a:bodyPr/>
        <a:lstStyle/>
        <a:p>
          <a:r>
            <a:rPr lang="en-US" sz="1600" dirty="0"/>
            <a:t>Feature 2</a:t>
          </a:r>
        </a:p>
      </dgm:t>
    </dgm:pt>
    <dgm:pt modelId="{AC6234D4-5147-3847-85F0-C00D1CEEF970}" type="parTrans" cxnId="{20B4E59D-11E0-7E48-A0EE-76ACBABC83D4}">
      <dgm:prSet custT="1"/>
      <dgm:spPr/>
      <dgm:t>
        <a:bodyPr/>
        <a:lstStyle/>
        <a:p>
          <a:pPr rtl="0"/>
          <a:endParaRPr lang="en-US" sz="1600" dirty="0"/>
        </a:p>
      </dgm:t>
    </dgm:pt>
    <dgm:pt modelId="{28469D2C-E33A-5A4E-8FA9-825A7F111BD4}" type="sibTrans" cxnId="{20B4E59D-11E0-7E48-A0EE-76ACBABC83D4}">
      <dgm:prSet/>
      <dgm:spPr/>
      <dgm:t>
        <a:bodyPr/>
        <a:lstStyle/>
        <a:p>
          <a:endParaRPr lang="en-US" sz="1600"/>
        </a:p>
      </dgm:t>
    </dgm:pt>
    <dgm:pt modelId="{8794B080-51EB-5440-B130-57C43BDE8102}">
      <dgm:prSet custT="1"/>
      <dgm:spPr>
        <a:solidFill>
          <a:schemeClr val="accent1"/>
        </a:solidFill>
      </dgm:spPr>
      <dgm:t>
        <a:bodyPr/>
        <a:lstStyle/>
        <a:p>
          <a:r>
            <a:rPr lang="en-US" sz="1600" dirty="0"/>
            <a:t>User Story 1</a:t>
          </a:r>
        </a:p>
      </dgm:t>
    </dgm:pt>
    <dgm:pt modelId="{4F7CE8CA-456C-B04B-A4A8-511BFD6A852C}" type="parTrans" cxnId="{632B8687-3034-8740-8651-1A8807957878}">
      <dgm:prSet custT="1"/>
      <dgm:spPr/>
      <dgm:t>
        <a:bodyPr/>
        <a:lstStyle/>
        <a:p>
          <a:endParaRPr lang="en-US" sz="1600" dirty="0"/>
        </a:p>
      </dgm:t>
    </dgm:pt>
    <dgm:pt modelId="{F42E4682-F601-6E48-BBEC-31143D99D4DD}" type="sibTrans" cxnId="{632B8687-3034-8740-8651-1A8807957878}">
      <dgm:prSet/>
      <dgm:spPr/>
      <dgm:t>
        <a:bodyPr/>
        <a:lstStyle/>
        <a:p>
          <a:endParaRPr lang="en-US" sz="1600"/>
        </a:p>
      </dgm:t>
    </dgm:pt>
    <dgm:pt modelId="{E1CA2E03-7D28-8440-8CC1-07BB3B4F1A37}">
      <dgm:prSet phldrT="[Text]" custT="1"/>
      <dgm:spPr>
        <a:solidFill>
          <a:schemeClr val="accent1"/>
        </a:solidFill>
      </dgm:spPr>
      <dgm:t>
        <a:bodyPr/>
        <a:lstStyle/>
        <a:p>
          <a:r>
            <a:rPr lang="en-US" sz="1600" dirty="0"/>
            <a:t>Feature 1</a:t>
          </a:r>
        </a:p>
      </dgm:t>
    </dgm:pt>
    <dgm:pt modelId="{12EE8143-9B6D-D14B-951D-061E0A3FCC5C}" type="parTrans" cxnId="{92E5ED22-53E4-CE43-8F69-F7EAC1AB5EB4}">
      <dgm:prSet custT="1"/>
      <dgm:spPr/>
      <dgm:t>
        <a:bodyPr/>
        <a:lstStyle/>
        <a:p>
          <a:endParaRPr lang="en-US" sz="1600" dirty="0"/>
        </a:p>
      </dgm:t>
    </dgm:pt>
    <dgm:pt modelId="{A8AF57B1-99A3-7C4D-AF89-08E108DFB0B7}" type="sibTrans" cxnId="{92E5ED22-53E4-CE43-8F69-F7EAC1AB5EB4}">
      <dgm:prSet/>
      <dgm:spPr/>
      <dgm:t>
        <a:bodyPr/>
        <a:lstStyle/>
        <a:p>
          <a:endParaRPr lang="en-US" sz="1600"/>
        </a:p>
      </dgm:t>
    </dgm:pt>
    <dgm:pt modelId="{43FCAC6D-5CD7-C340-902D-2D75E7F2A204}">
      <dgm:prSet phldrT="[Text]" custT="1"/>
      <dgm:spPr>
        <a:solidFill>
          <a:schemeClr val="accent1"/>
        </a:solidFill>
      </dgm:spPr>
      <dgm:t>
        <a:bodyPr/>
        <a:lstStyle/>
        <a:p>
          <a:r>
            <a:rPr lang="en-US" sz="1600" dirty="0"/>
            <a:t>User story 2</a:t>
          </a:r>
        </a:p>
      </dgm:t>
    </dgm:pt>
    <dgm:pt modelId="{67C74289-2EE9-7043-9AEA-83EFA1AD67F5}" type="parTrans" cxnId="{D823C506-89A8-7446-85E9-AD19052FCC8C}">
      <dgm:prSet custT="1"/>
      <dgm:spPr/>
      <dgm:t>
        <a:bodyPr/>
        <a:lstStyle/>
        <a:p>
          <a:endParaRPr lang="en-US" sz="1600" dirty="0"/>
        </a:p>
      </dgm:t>
    </dgm:pt>
    <dgm:pt modelId="{91D691DE-98BE-A443-95DD-05500F8B0FD9}" type="sibTrans" cxnId="{D823C506-89A8-7446-85E9-AD19052FCC8C}">
      <dgm:prSet/>
      <dgm:spPr/>
      <dgm:t>
        <a:bodyPr/>
        <a:lstStyle/>
        <a:p>
          <a:endParaRPr lang="en-US" sz="1600"/>
        </a:p>
      </dgm:t>
    </dgm:pt>
    <dgm:pt modelId="{DC0346B1-3C62-A047-8719-BBBA8AB03721}" type="pres">
      <dgm:prSet presAssocID="{465F4B5D-9217-414E-9FD4-99EFD8148817}" presName="diagram" presStyleCnt="0">
        <dgm:presLayoutVars>
          <dgm:chPref val="1"/>
          <dgm:dir/>
          <dgm:animOne val="branch"/>
          <dgm:animLvl val="lvl"/>
          <dgm:resizeHandles val="exact"/>
        </dgm:presLayoutVars>
      </dgm:prSet>
      <dgm:spPr/>
    </dgm:pt>
    <dgm:pt modelId="{F44066C5-52BC-B24E-B19D-81312FFEF7B1}" type="pres">
      <dgm:prSet presAssocID="{695F18FF-3854-7941-B6F4-5F8B43729419}" presName="root1" presStyleCnt="0"/>
      <dgm:spPr/>
    </dgm:pt>
    <dgm:pt modelId="{53111788-0C68-304C-8DEB-EE5F723E0F33}" type="pres">
      <dgm:prSet presAssocID="{695F18FF-3854-7941-B6F4-5F8B43729419}" presName="LevelOneTextNode" presStyleLbl="node0" presStyleIdx="0" presStyleCnt="1">
        <dgm:presLayoutVars>
          <dgm:chPref val="3"/>
        </dgm:presLayoutVars>
      </dgm:prSet>
      <dgm:spPr/>
    </dgm:pt>
    <dgm:pt modelId="{F2C8C51D-8BA4-8A40-9F54-D6B814BE6B27}" type="pres">
      <dgm:prSet presAssocID="{695F18FF-3854-7941-B6F4-5F8B43729419}" presName="level2hierChild" presStyleCnt="0"/>
      <dgm:spPr/>
    </dgm:pt>
    <dgm:pt modelId="{91274F3B-EA25-2C4C-A104-9407350C77EA}" type="pres">
      <dgm:prSet presAssocID="{12EE8143-9B6D-D14B-951D-061E0A3FCC5C}" presName="conn2-1" presStyleLbl="parChTrans1D2" presStyleIdx="0" presStyleCnt="2"/>
      <dgm:spPr/>
    </dgm:pt>
    <dgm:pt modelId="{AB276B4F-EED0-7348-8477-3D37EB332CD0}" type="pres">
      <dgm:prSet presAssocID="{12EE8143-9B6D-D14B-951D-061E0A3FCC5C}" presName="connTx" presStyleLbl="parChTrans1D2" presStyleIdx="0" presStyleCnt="2"/>
      <dgm:spPr/>
    </dgm:pt>
    <dgm:pt modelId="{4AB8DBB8-7406-E241-BC56-B2DFD617567D}" type="pres">
      <dgm:prSet presAssocID="{E1CA2E03-7D28-8440-8CC1-07BB3B4F1A37}" presName="root2" presStyleCnt="0"/>
      <dgm:spPr/>
    </dgm:pt>
    <dgm:pt modelId="{44AAC897-E8D9-F545-9A3E-A5ECBB8A424C}" type="pres">
      <dgm:prSet presAssocID="{E1CA2E03-7D28-8440-8CC1-07BB3B4F1A37}" presName="LevelTwoTextNode" presStyleLbl="node2" presStyleIdx="0" presStyleCnt="2">
        <dgm:presLayoutVars>
          <dgm:chPref val="3"/>
        </dgm:presLayoutVars>
      </dgm:prSet>
      <dgm:spPr/>
    </dgm:pt>
    <dgm:pt modelId="{BA222F57-B368-EA41-AD4C-97BCB0DC4F8B}" type="pres">
      <dgm:prSet presAssocID="{E1CA2E03-7D28-8440-8CC1-07BB3B4F1A37}" presName="level3hierChild" presStyleCnt="0"/>
      <dgm:spPr/>
    </dgm:pt>
    <dgm:pt modelId="{F129CC26-CE38-C843-A0D1-9BAF620E94A3}" type="pres">
      <dgm:prSet presAssocID="{CDB9167E-10A0-7B43-AB55-CA9232AA5BDC}" presName="conn2-1" presStyleLbl="parChTrans1D3" presStyleIdx="0" presStyleCnt="4"/>
      <dgm:spPr/>
    </dgm:pt>
    <dgm:pt modelId="{3535D2EC-87D3-7F4C-AC3A-AAA0A9B4EEDB}" type="pres">
      <dgm:prSet presAssocID="{CDB9167E-10A0-7B43-AB55-CA9232AA5BDC}" presName="connTx" presStyleLbl="parChTrans1D3" presStyleIdx="0" presStyleCnt="4"/>
      <dgm:spPr/>
    </dgm:pt>
    <dgm:pt modelId="{A65B2457-8757-3243-8A9E-CD324B2E5D66}" type="pres">
      <dgm:prSet presAssocID="{FAEF457B-B267-FD44-8CE6-6E99A00FBDBC}" presName="root2" presStyleCnt="0"/>
      <dgm:spPr/>
    </dgm:pt>
    <dgm:pt modelId="{B846E6E8-7DCC-6B41-A13C-C272F081FC93}" type="pres">
      <dgm:prSet presAssocID="{FAEF457B-B267-FD44-8CE6-6E99A00FBDBC}" presName="LevelTwoTextNode" presStyleLbl="node3" presStyleIdx="0" presStyleCnt="4">
        <dgm:presLayoutVars>
          <dgm:chPref val="3"/>
        </dgm:presLayoutVars>
      </dgm:prSet>
      <dgm:spPr/>
    </dgm:pt>
    <dgm:pt modelId="{3B119D21-B308-6D45-889E-02A5D5CF9C6F}" type="pres">
      <dgm:prSet presAssocID="{FAEF457B-B267-FD44-8CE6-6E99A00FBDBC}" presName="level3hierChild" presStyleCnt="0"/>
      <dgm:spPr/>
    </dgm:pt>
    <dgm:pt modelId="{997513DE-785B-A340-9D57-60EA8D9B5304}" type="pres">
      <dgm:prSet presAssocID="{67AB25CC-C8CB-8545-BC93-47E27BF61667}" presName="conn2-1" presStyleLbl="parChTrans1D3" presStyleIdx="1" presStyleCnt="4"/>
      <dgm:spPr/>
    </dgm:pt>
    <dgm:pt modelId="{F414BCFD-CAF3-E244-AB6D-6BFA929197A8}" type="pres">
      <dgm:prSet presAssocID="{67AB25CC-C8CB-8545-BC93-47E27BF61667}" presName="connTx" presStyleLbl="parChTrans1D3" presStyleIdx="1" presStyleCnt="4"/>
      <dgm:spPr/>
    </dgm:pt>
    <dgm:pt modelId="{9CFE4027-C7A6-904D-8FC4-34F1BD74B7B5}" type="pres">
      <dgm:prSet presAssocID="{3BE4F8CF-C969-9F46-8020-D0FBB4925526}" presName="root2" presStyleCnt="0"/>
      <dgm:spPr/>
    </dgm:pt>
    <dgm:pt modelId="{91E14D3F-A321-1B43-AAE7-4D2FA854B632}" type="pres">
      <dgm:prSet presAssocID="{3BE4F8CF-C969-9F46-8020-D0FBB4925526}" presName="LevelTwoTextNode" presStyleLbl="node3" presStyleIdx="1" presStyleCnt="4">
        <dgm:presLayoutVars>
          <dgm:chPref val="3"/>
        </dgm:presLayoutVars>
      </dgm:prSet>
      <dgm:spPr/>
    </dgm:pt>
    <dgm:pt modelId="{D5C7F48F-9A5C-3049-B110-BDA084308085}" type="pres">
      <dgm:prSet presAssocID="{3BE4F8CF-C969-9F46-8020-D0FBB4925526}" presName="level3hierChild" presStyleCnt="0"/>
      <dgm:spPr/>
    </dgm:pt>
    <dgm:pt modelId="{6892815F-BC44-A94E-B3F4-386478AD9D89}" type="pres">
      <dgm:prSet presAssocID="{AC6234D4-5147-3847-85F0-C00D1CEEF970}" presName="conn2-1" presStyleLbl="parChTrans1D2" presStyleIdx="1" presStyleCnt="2"/>
      <dgm:spPr/>
    </dgm:pt>
    <dgm:pt modelId="{B1AA9CD1-BE2E-1945-AFCA-4F3AD13B2419}" type="pres">
      <dgm:prSet presAssocID="{AC6234D4-5147-3847-85F0-C00D1CEEF970}" presName="connTx" presStyleLbl="parChTrans1D2" presStyleIdx="1" presStyleCnt="2"/>
      <dgm:spPr/>
    </dgm:pt>
    <dgm:pt modelId="{6E1B379D-1E4C-184F-8AF9-4E9A13C4EA9B}" type="pres">
      <dgm:prSet presAssocID="{A062B86E-93E6-374F-829B-222D5A01C93E}" presName="root2" presStyleCnt="0"/>
      <dgm:spPr/>
    </dgm:pt>
    <dgm:pt modelId="{D9DF363C-62C9-7142-B77E-85BBFDDC44B4}" type="pres">
      <dgm:prSet presAssocID="{A062B86E-93E6-374F-829B-222D5A01C93E}" presName="LevelTwoTextNode" presStyleLbl="node2" presStyleIdx="1" presStyleCnt="2">
        <dgm:presLayoutVars>
          <dgm:chPref val="3"/>
        </dgm:presLayoutVars>
      </dgm:prSet>
      <dgm:spPr/>
    </dgm:pt>
    <dgm:pt modelId="{EAA9EF78-5898-8E41-B49E-23CF81EF03B9}" type="pres">
      <dgm:prSet presAssocID="{A062B86E-93E6-374F-829B-222D5A01C93E}" presName="level3hierChild" presStyleCnt="0"/>
      <dgm:spPr/>
    </dgm:pt>
    <dgm:pt modelId="{9B4FE732-98E7-CF4E-866A-01C76179C0BD}" type="pres">
      <dgm:prSet presAssocID="{4F7CE8CA-456C-B04B-A4A8-511BFD6A852C}" presName="conn2-1" presStyleLbl="parChTrans1D3" presStyleIdx="2" presStyleCnt="4"/>
      <dgm:spPr/>
    </dgm:pt>
    <dgm:pt modelId="{50054EC9-B9AC-EE4B-87F8-E13BCAA53240}" type="pres">
      <dgm:prSet presAssocID="{4F7CE8CA-456C-B04B-A4A8-511BFD6A852C}" presName="connTx" presStyleLbl="parChTrans1D3" presStyleIdx="2" presStyleCnt="4"/>
      <dgm:spPr/>
    </dgm:pt>
    <dgm:pt modelId="{C03878EF-1464-C74A-B744-A1930090F187}" type="pres">
      <dgm:prSet presAssocID="{8794B080-51EB-5440-B130-57C43BDE8102}" presName="root2" presStyleCnt="0"/>
      <dgm:spPr/>
    </dgm:pt>
    <dgm:pt modelId="{F3A2C881-3BB5-1E4E-890C-7DF2689272AE}" type="pres">
      <dgm:prSet presAssocID="{8794B080-51EB-5440-B130-57C43BDE8102}" presName="LevelTwoTextNode" presStyleLbl="node3" presStyleIdx="2" presStyleCnt="4">
        <dgm:presLayoutVars>
          <dgm:chPref val="3"/>
        </dgm:presLayoutVars>
      </dgm:prSet>
      <dgm:spPr/>
    </dgm:pt>
    <dgm:pt modelId="{A3F9A617-A3A5-FD42-85D9-A01E3BB9127E}" type="pres">
      <dgm:prSet presAssocID="{8794B080-51EB-5440-B130-57C43BDE8102}" presName="level3hierChild" presStyleCnt="0"/>
      <dgm:spPr/>
    </dgm:pt>
    <dgm:pt modelId="{BCC6667B-2182-2949-9687-0D6491DF7A49}" type="pres">
      <dgm:prSet presAssocID="{67C74289-2EE9-7043-9AEA-83EFA1AD67F5}" presName="conn2-1" presStyleLbl="parChTrans1D3" presStyleIdx="3" presStyleCnt="4"/>
      <dgm:spPr/>
    </dgm:pt>
    <dgm:pt modelId="{009F60E1-4C92-B547-B136-EDA80567F328}" type="pres">
      <dgm:prSet presAssocID="{67C74289-2EE9-7043-9AEA-83EFA1AD67F5}" presName="connTx" presStyleLbl="parChTrans1D3" presStyleIdx="3" presStyleCnt="4"/>
      <dgm:spPr/>
    </dgm:pt>
    <dgm:pt modelId="{AFDACA86-6C32-214E-AAED-D780F6C1028B}" type="pres">
      <dgm:prSet presAssocID="{43FCAC6D-5CD7-C340-902D-2D75E7F2A204}" presName="root2" presStyleCnt="0"/>
      <dgm:spPr/>
    </dgm:pt>
    <dgm:pt modelId="{ADF8A56E-76F4-814C-80DE-37F3CEBA299C}" type="pres">
      <dgm:prSet presAssocID="{43FCAC6D-5CD7-C340-902D-2D75E7F2A204}" presName="LevelTwoTextNode" presStyleLbl="node3" presStyleIdx="3" presStyleCnt="4">
        <dgm:presLayoutVars>
          <dgm:chPref val="3"/>
        </dgm:presLayoutVars>
      </dgm:prSet>
      <dgm:spPr/>
    </dgm:pt>
    <dgm:pt modelId="{AEABF4CC-F894-2C43-80FD-107B3C86873B}" type="pres">
      <dgm:prSet presAssocID="{43FCAC6D-5CD7-C340-902D-2D75E7F2A204}" presName="level3hierChild" presStyleCnt="0"/>
      <dgm:spPr/>
    </dgm:pt>
  </dgm:ptLst>
  <dgm:cxnLst>
    <dgm:cxn modelId="{D823C506-89A8-7446-85E9-AD19052FCC8C}" srcId="{A062B86E-93E6-374F-829B-222D5A01C93E}" destId="{43FCAC6D-5CD7-C340-902D-2D75E7F2A204}" srcOrd="1" destOrd="0" parTransId="{67C74289-2EE9-7043-9AEA-83EFA1AD67F5}" sibTransId="{91D691DE-98BE-A443-95DD-05500F8B0FD9}"/>
    <dgm:cxn modelId="{932AA908-C35E-0245-A6DE-F8D23F9BDABA}" type="presOf" srcId="{E1CA2E03-7D28-8440-8CC1-07BB3B4F1A37}" destId="{44AAC897-E8D9-F545-9A3E-A5ECBB8A424C}" srcOrd="0" destOrd="0" presId="urn:microsoft.com/office/officeart/2005/8/layout/hierarchy2"/>
    <dgm:cxn modelId="{E1380E0E-9322-A74D-B96F-8FE074AF1F0E}" type="presOf" srcId="{A062B86E-93E6-374F-829B-222D5A01C93E}" destId="{D9DF363C-62C9-7142-B77E-85BBFDDC44B4}" srcOrd="0" destOrd="0" presId="urn:microsoft.com/office/officeart/2005/8/layout/hierarchy2"/>
    <dgm:cxn modelId="{85B44512-7BC9-EA45-8B98-5288D2D46A15}" type="presOf" srcId="{CDB9167E-10A0-7B43-AB55-CA9232AA5BDC}" destId="{F129CC26-CE38-C843-A0D1-9BAF620E94A3}" srcOrd="0" destOrd="0" presId="urn:microsoft.com/office/officeart/2005/8/layout/hierarchy2"/>
    <dgm:cxn modelId="{CB78C219-97FE-1645-BCAF-9478E5C56D32}" type="presOf" srcId="{43FCAC6D-5CD7-C340-902D-2D75E7F2A204}" destId="{ADF8A56E-76F4-814C-80DE-37F3CEBA299C}" srcOrd="0" destOrd="0" presId="urn:microsoft.com/office/officeart/2005/8/layout/hierarchy2"/>
    <dgm:cxn modelId="{92E5ED22-53E4-CE43-8F69-F7EAC1AB5EB4}" srcId="{695F18FF-3854-7941-B6F4-5F8B43729419}" destId="{E1CA2E03-7D28-8440-8CC1-07BB3B4F1A37}" srcOrd="0" destOrd="0" parTransId="{12EE8143-9B6D-D14B-951D-061E0A3FCC5C}" sibTransId="{A8AF57B1-99A3-7C4D-AF89-08E108DFB0B7}"/>
    <dgm:cxn modelId="{E916A329-24C1-1049-8278-EF9C52D14274}" type="presOf" srcId="{67C74289-2EE9-7043-9AEA-83EFA1AD67F5}" destId="{009F60E1-4C92-B547-B136-EDA80567F328}" srcOrd="1" destOrd="0" presId="urn:microsoft.com/office/officeart/2005/8/layout/hierarchy2"/>
    <dgm:cxn modelId="{E7849238-DBB1-4844-A0C3-9FA880ACC26C}" type="presOf" srcId="{12EE8143-9B6D-D14B-951D-061E0A3FCC5C}" destId="{91274F3B-EA25-2C4C-A104-9407350C77EA}" srcOrd="0" destOrd="0" presId="urn:microsoft.com/office/officeart/2005/8/layout/hierarchy2"/>
    <dgm:cxn modelId="{5E097239-3062-E14A-AE8E-B2295120E6B7}" srcId="{E1CA2E03-7D28-8440-8CC1-07BB3B4F1A37}" destId="{FAEF457B-B267-FD44-8CE6-6E99A00FBDBC}" srcOrd="0" destOrd="0" parTransId="{CDB9167E-10A0-7B43-AB55-CA9232AA5BDC}" sibTransId="{78CE7442-3B48-5246-82CB-83D91B800F61}"/>
    <dgm:cxn modelId="{1858793A-4543-3446-9F70-DBA7AB1BA5E0}" type="presOf" srcId="{12EE8143-9B6D-D14B-951D-061E0A3FCC5C}" destId="{AB276B4F-EED0-7348-8477-3D37EB332CD0}" srcOrd="1" destOrd="0" presId="urn:microsoft.com/office/officeart/2005/8/layout/hierarchy2"/>
    <dgm:cxn modelId="{AEB6773D-2EFB-0445-AC58-82A41B932E90}" type="presOf" srcId="{AC6234D4-5147-3847-85F0-C00D1CEEF970}" destId="{6892815F-BC44-A94E-B3F4-386478AD9D89}" srcOrd="0" destOrd="0" presId="urn:microsoft.com/office/officeart/2005/8/layout/hierarchy2"/>
    <dgm:cxn modelId="{9A3C3442-F1AB-3949-A897-276B63546A55}" type="presOf" srcId="{AC6234D4-5147-3847-85F0-C00D1CEEF970}" destId="{B1AA9CD1-BE2E-1945-AFCA-4F3AD13B2419}" srcOrd="1" destOrd="0" presId="urn:microsoft.com/office/officeart/2005/8/layout/hierarchy2"/>
    <dgm:cxn modelId="{72F48E5E-FC46-5946-A274-2BA64E6C32E4}" type="presOf" srcId="{FAEF457B-B267-FD44-8CE6-6E99A00FBDBC}" destId="{B846E6E8-7DCC-6B41-A13C-C272F081FC93}" srcOrd="0" destOrd="0" presId="urn:microsoft.com/office/officeart/2005/8/layout/hierarchy2"/>
    <dgm:cxn modelId="{0E479566-8BC9-2646-8CFD-779E454617CF}" type="presOf" srcId="{67AB25CC-C8CB-8545-BC93-47E27BF61667}" destId="{997513DE-785B-A340-9D57-60EA8D9B5304}" srcOrd="0" destOrd="0" presId="urn:microsoft.com/office/officeart/2005/8/layout/hierarchy2"/>
    <dgm:cxn modelId="{A45AFC82-736F-E941-9B0E-EE62C3876888}" type="presOf" srcId="{CDB9167E-10A0-7B43-AB55-CA9232AA5BDC}" destId="{3535D2EC-87D3-7F4C-AC3A-AAA0A9B4EEDB}" srcOrd="1" destOrd="0" presId="urn:microsoft.com/office/officeart/2005/8/layout/hierarchy2"/>
    <dgm:cxn modelId="{632B8687-3034-8740-8651-1A8807957878}" srcId="{A062B86E-93E6-374F-829B-222D5A01C93E}" destId="{8794B080-51EB-5440-B130-57C43BDE8102}" srcOrd="0" destOrd="0" parTransId="{4F7CE8CA-456C-B04B-A4A8-511BFD6A852C}" sibTransId="{F42E4682-F601-6E48-BBEC-31143D99D4DD}"/>
    <dgm:cxn modelId="{37ADF894-5F6D-E849-9D1C-B41FF9F01D8A}" type="presOf" srcId="{67C74289-2EE9-7043-9AEA-83EFA1AD67F5}" destId="{BCC6667B-2182-2949-9687-0D6491DF7A49}" srcOrd="0" destOrd="0" presId="urn:microsoft.com/office/officeart/2005/8/layout/hierarchy2"/>
    <dgm:cxn modelId="{20B4E59D-11E0-7E48-A0EE-76ACBABC83D4}" srcId="{695F18FF-3854-7941-B6F4-5F8B43729419}" destId="{A062B86E-93E6-374F-829B-222D5A01C93E}" srcOrd="1" destOrd="0" parTransId="{AC6234D4-5147-3847-85F0-C00D1CEEF970}" sibTransId="{28469D2C-E33A-5A4E-8FA9-825A7F111BD4}"/>
    <dgm:cxn modelId="{334B509E-F374-7E40-813D-C820FEB05617}" type="presOf" srcId="{67AB25CC-C8CB-8545-BC93-47E27BF61667}" destId="{F414BCFD-CAF3-E244-AB6D-6BFA929197A8}" srcOrd="1" destOrd="0" presId="urn:microsoft.com/office/officeart/2005/8/layout/hierarchy2"/>
    <dgm:cxn modelId="{2E66599F-61E7-684F-B682-0AF2D4565C68}" type="presOf" srcId="{3BE4F8CF-C969-9F46-8020-D0FBB4925526}" destId="{91E14D3F-A321-1B43-AAE7-4D2FA854B632}" srcOrd="0" destOrd="0" presId="urn:microsoft.com/office/officeart/2005/8/layout/hierarchy2"/>
    <dgm:cxn modelId="{5CFED8A3-EB9D-3B40-BFA8-C9760411E16B}" type="presOf" srcId="{4F7CE8CA-456C-B04B-A4A8-511BFD6A852C}" destId="{9B4FE732-98E7-CF4E-866A-01C76179C0BD}" srcOrd="0" destOrd="0" presId="urn:microsoft.com/office/officeart/2005/8/layout/hierarchy2"/>
    <dgm:cxn modelId="{57A9BAB0-4287-1D4B-ACCF-320C5F012884}" srcId="{465F4B5D-9217-414E-9FD4-99EFD8148817}" destId="{695F18FF-3854-7941-B6F4-5F8B43729419}" srcOrd="0" destOrd="0" parTransId="{94A54A26-ED3B-3849-AB83-C2859021B564}" sibTransId="{C8066B35-8BBF-194E-A2BA-231F785CCF63}"/>
    <dgm:cxn modelId="{5A4E18B5-066F-6843-8F08-9D710F0E2DA1}" srcId="{E1CA2E03-7D28-8440-8CC1-07BB3B4F1A37}" destId="{3BE4F8CF-C969-9F46-8020-D0FBB4925526}" srcOrd="1" destOrd="0" parTransId="{67AB25CC-C8CB-8545-BC93-47E27BF61667}" sibTransId="{34EBB9F2-F414-5B4F-BA37-51CA1414EC75}"/>
    <dgm:cxn modelId="{C09334BD-844D-A042-A704-0037D7D0EC92}" type="presOf" srcId="{4F7CE8CA-456C-B04B-A4A8-511BFD6A852C}" destId="{50054EC9-B9AC-EE4B-87F8-E13BCAA53240}" srcOrd="1" destOrd="0" presId="urn:microsoft.com/office/officeart/2005/8/layout/hierarchy2"/>
    <dgm:cxn modelId="{63203ABD-3CB4-F548-A0D1-8B3D27C767CD}" type="presOf" srcId="{8794B080-51EB-5440-B130-57C43BDE8102}" destId="{F3A2C881-3BB5-1E4E-890C-7DF2689272AE}" srcOrd="0" destOrd="0" presId="urn:microsoft.com/office/officeart/2005/8/layout/hierarchy2"/>
    <dgm:cxn modelId="{75C7EEC2-B223-8A4B-8D3A-591619FDB23E}" type="presOf" srcId="{465F4B5D-9217-414E-9FD4-99EFD8148817}" destId="{DC0346B1-3C62-A047-8719-BBBA8AB03721}" srcOrd="0" destOrd="0" presId="urn:microsoft.com/office/officeart/2005/8/layout/hierarchy2"/>
    <dgm:cxn modelId="{FEF98BCD-5654-D147-96B3-D250E766FB1F}" type="presOf" srcId="{695F18FF-3854-7941-B6F4-5F8B43729419}" destId="{53111788-0C68-304C-8DEB-EE5F723E0F33}" srcOrd="0" destOrd="0" presId="urn:microsoft.com/office/officeart/2005/8/layout/hierarchy2"/>
    <dgm:cxn modelId="{CB1EDFFB-EDFA-814B-9047-6517236BDE35}" type="presParOf" srcId="{DC0346B1-3C62-A047-8719-BBBA8AB03721}" destId="{F44066C5-52BC-B24E-B19D-81312FFEF7B1}" srcOrd="0" destOrd="0" presId="urn:microsoft.com/office/officeart/2005/8/layout/hierarchy2"/>
    <dgm:cxn modelId="{43B54B10-EB1B-6A4B-8C25-381F42F91833}" type="presParOf" srcId="{F44066C5-52BC-B24E-B19D-81312FFEF7B1}" destId="{53111788-0C68-304C-8DEB-EE5F723E0F33}" srcOrd="0" destOrd="0" presId="urn:microsoft.com/office/officeart/2005/8/layout/hierarchy2"/>
    <dgm:cxn modelId="{60A23B16-A8D6-8240-967E-EBA1530E7050}" type="presParOf" srcId="{F44066C5-52BC-B24E-B19D-81312FFEF7B1}" destId="{F2C8C51D-8BA4-8A40-9F54-D6B814BE6B27}" srcOrd="1" destOrd="0" presId="urn:microsoft.com/office/officeart/2005/8/layout/hierarchy2"/>
    <dgm:cxn modelId="{4B1D9F6E-BB01-2547-B2B6-6885E9758FAA}" type="presParOf" srcId="{F2C8C51D-8BA4-8A40-9F54-D6B814BE6B27}" destId="{91274F3B-EA25-2C4C-A104-9407350C77EA}" srcOrd="0" destOrd="0" presId="urn:microsoft.com/office/officeart/2005/8/layout/hierarchy2"/>
    <dgm:cxn modelId="{1B0DEEE1-413E-1C4D-A579-C060501B248A}" type="presParOf" srcId="{91274F3B-EA25-2C4C-A104-9407350C77EA}" destId="{AB276B4F-EED0-7348-8477-3D37EB332CD0}" srcOrd="0" destOrd="0" presId="urn:microsoft.com/office/officeart/2005/8/layout/hierarchy2"/>
    <dgm:cxn modelId="{1A4D4B6A-B335-1549-A4C4-3F7067B79459}" type="presParOf" srcId="{F2C8C51D-8BA4-8A40-9F54-D6B814BE6B27}" destId="{4AB8DBB8-7406-E241-BC56-B2DFD617567D}" srcOrd="1" destOrd="0" presId="urn:microsoft.com/office/officeart/2005/8/layout/hierarchy2"/>
    <dgm:cxn modelId="{558E92D3-6054-324E-B212-1F3C0B6563B3}" type="presParOf" srcId="{4AB8DBB8-7406-E241-BC56-B2DFD617567D}" destId="{44AAC897-E8D9-F545-9A3E-A5ECBB8A424C}" srcOrd="0" destOrd="0" presId="urn:microsoft.com/office/officeart/2005/8/layout/hierarchy2"/>
    <dgm:cxn modelId="{38B0A2D5-5324-234A-9497-04B1C2F137E2}" type="presParOf" srcId="{4AB8DBB8-7406-E241-BC56-B2DFD617567D}" destId="{BA222F57-B368-EA41-AD4C-97BCB0DC4F8B}" srcOrd="1" destOrd="0" presId="urn:microsoft.com/office/officeart/2005/8/layout/hierarchy2"/>
    <dgm:cxn modelId="{F72AA887-A055-8E4A-83BC-F57B788B54D7}" type="presParOf" srcId="{BA222F57-B368-EA41-AD4C-97BCB0DC4F8B}" destId="{F129CC26-CE38-C843-A0D1-9BAF620E94A3}" srcOrd="0" destOrd="0" presId="urn:microsoft.com/office/officeart/2005/8/layout/hierarchy2"/>
    <dgm:cxn modelId="{D8FF0881-5021-1841-AFF5-EE4184DC6F09}" type="presParOf" srcId="{F129CC26-CE38-C843-A0D1-9BAF620E94A3}" destId="{3535D2EC-87D3-7F4C-AC3A-AAA0A9B4EEDB}" srcOrd="0" destOrd="0" presId="urn:microsoft.com/office/officeart/2005/8/layout/hierarchy2"/>
    <dgm:cxn modelId="{42B2E15C-2525-FD44-97D7-990A1D322DF1}" type="presParOf" srcId="{BA222F57-B368-EA41-AD4C-97BCB0DC4F8B}" destId="{A65B2457-8757-3243-8A9E-CD324B2E5D66}" srcOrd="1" destOrd="0" presId="urn:microsoft.com/office/officeart/2005/8/layout/hierarchy2"/>
    <dgm:cxn modelId="{2AA1200C-49DB-B546-89DA-19EF7EDC9A50}" type="presParOf" srcId="{A65B2457-8757-3243-8A9E-CD324B2E5D66}" destId="{B846E6E8-7DCC-6B41-A13C-C272F081FC93}" srcOrd="0" destOrd="0" presId="urn:microsoft.com/office/officeart/2005/8/layout/hierarchy2"/>
    <dgm:cxn modelId="{F9700C97-CDA7-B342-A38A-849AD38746EC}" type="presParOf" srcId="{A65B2457-8757-3243-8A9E-CD324B2E5D66}" destId="{3B119D21-B308-6D45-889E-02A5D5CF9C6F}" srcOrd="1" destOrd="0" presId="urn:microsoft.com/office/officeart/2005/8/layout/hierarchy2"/>
    <dgm:cxn modelId="{E80BF3CA-68A2-BA48-B5BA-3B9A176809E9}" type="presParOf" srcId="{BA222F57-B368-EA41-AD4C-97BCB0DC4F8B}" destId="{997513DE-785B-A340-9D57-60EA8D9B5304}" srcOrd="2" destOrd="0" presId="urn:microsoft.com/office/officeart/2005/8/layout/hierarchy2"/>
    <dgm:cxn modelId="{D021FF3A-7CDA-C343-808E-578196ADA090}" type="presParOf" srcId="{997513DE-785B-A340-9D57-60EA8D9B5304}" destId="{F414BCFD-CAF3-E244-AB6D-6BFA929197A8}" srcOrd="0" destOrd="0" presId="urn:microsoft.com/office/officeart/2005/8/layout/hierarchy2"/>
    <dgm:cxn modelId="{A50D3795-F8C3-E84E-859A-48F6AA431611}" type="presParOf" srcId="{BA222F57-B368-EA41-AD4C-97BCB0DC4F8B}" destId="{9CFE4027-C7A6-904D-8FC4-34F1BD74B7B5}" srcOrd="3" destOrd="0" presId="urn:microsoft.com/office/officeart/2005/8/layout/hierarchy2"/>
    <dgm:cxn modelId="{1016086B-035C-B546-BA42-3232CF1ADB4B}" type="presParOf" srcId="{9CFE4027-C7A6-904D-8FC4-34F1BD74B7B5}" destId="{91E14D3F-A321-1B43-AAE7-4D2FA854B632}" srcOrd="0" destOrd="0" presId="urn:microsoft.com/office/officeart/2005/8/layout/hierarchy2"/>
    <dgm:cxn modelId="{C1ED68D0-BBA4-AB4F-9E7F-13E6A90269F9}" type="presParOf" srcId="{9CFE4027-C7A6-904D-8FC4-34F1BD74B7B5}" destId="{D5C7F48F-9A5C-3049-B110-BDA084308085}" srcOrd="1" destOrd="0" presId="urn:microsoft.com/office/officeart/2005/8/layout/hierarchy2"/>
    <dgm:cxn modelId="{BDF33B04-0942-E84B-B84C-36E283A3F202}" type="presParOf" srcId="{F2C8C51D-8BA4-8A40-9F54-D6B814BE6B27}" destId="{6892815F-BC44-A94E-B3F4-386478AD9D89}" srcOrd="2" destOrd="0" presId="urn:microsoft.com/office/officeart/2005/8/layout/hierarchy2"/>
    <dgm:cxn modelId="{D1BE509D-B1C4-6345-8C75-B799401B7C16}" type="presParOf" srcId="{6892815F-BC44-A94E-B3F4-386478AD9D89}" destId="{B1AA9CD1-BE2E-1945-AFCA-4F3AD13B2419}" srcOrd="0" destOrd="0" presId="urn:microsoft.com/office/officeart/2005/8/layout/hierarchy2"/>
    <dgm:cxn modelId="{98287234-413C-5346-9BCF-471C17804BA5}" type="presParOf" srcId="{F2C8C51D-8BA4-8A40-9F54-D6B814BE6B27}" destId="{6E1B379D-1E4C-184F-8AF9-4E9A13C4EA9B}" srcOrd="3" destOrd="0" presId="urn:microsoft.com/office/officeart/2005/8/layout/hierarchy2"/>
    <dgm:cxn modelId="{685185EF-912C-3D44-A8B8-CD915BE602C1}" type="presParOf" srcId="{6E1B379D-1E4C-184F-8AF9-4E9A13C4EA9B}" destId="{D9DF363C-62C9-7142-B77E-85BBFDDC44B4}" srcOrd="0" destOrd="0" presId="urn:microsoft.com/office/officeart/2005/8/layout/hierarchy2"/>
    <dgm:cxn modelId="{43A7CF41-82EC-7A43-A3A9-E3888357B5DE}" type="presParOf" srcId="{6E1B379D-1E4C-184F-8AF9-4E9A13C4EA9B}" destId="{EAA9EF78-5898-8E41-B49E-23CF81EF03B9}" srcOrd="1" destOrd="0" presId="urn:microsoft.com/office/officeart/2005/8/layout/hierarchy2"/>
    <dgm:cxn modelId="{28B56CCD-4187-3243-8EAD-9FDBD152BBC3}" type="presParOf" srcId="{EAA9EF78-5898-8E41-B49E-23CF81EF03B9}" destId="{9B4FE732-98E7-CF4E-866A-01C76179C0BD}" srcOrd="0" destOrd="0" presId="urn:microsoft.com/office/officeart/2005/8/layout/hierarchy2"/>
    <dgm:cxn modelId="{834EEEFB-CFBE-5D45-BFA5-FEB11A1F3655}" type="presParOf" srcId="{9B4FE732-98E7-CF4E-866A-01C76179C0BD}" destId="{50054EC9-B9AC-EE4B-87F8-E13BCAA53240}" srcOrd="0" destOrd="0" presId="urn:microsoft.com/office/officeart/2005/8/layout/hierarchy2"/>
    <dgm:cxn modelId="{20DDE33B-9690-5845-BFF2-969AA2BC968E}" type="presParOf" srcId="{EAA9EF78-5898-8E41-B49E-23CF81EF03B9}" destId="{C03878EF-1464-C74A-B744-A1930090F187}" srcOrd="1" destOrd="0" presId="urn:microsoft.com/office/officeart/2005/8/layout/hierarchy2"/>
    <dgm:cxn modelId="{11659B14-E4A8-4448-8B32-B8B151DA21C5}" type="presParOf" srcId="{C03878EF-1464-C74A-B744-A1930090F187}" destId="{F3A2C881-3BB5-1E4E-890C-7DF2689272AE}" srcOrd="0" destOrd="0" presId="urn:microsoft.com/office/officeart/2005/8/layout/hierarchy2"/>
    <dgm:cxn modelId="{9450EE1E-6F0C-A849-94FA-073C8AFFCA88}" type="presParOf" srcId="{C03878EF-1464-C74A-B744-A1930090F187}" destId="{A3F9A617-A3A5-FD42-85D9-A01E3BB9127E}" srcOrd="1" destOrd="0" presId="urn:microsoft.com/office/officeart/2005/8/layout/hierarchy2"/>
    <dgm:cxn modelId="{DEC1DE61-A7A7-BD43-9C4E-DACD940269BA}" type="presParOf" srcId="{EAA9EF78-5898-8E41-B49E-23CF81EF03B9}" destId="{BCC6667B-2182-2949-9687-0D6491DF7A49}" srcOrd="2" destOrd="0" presId="urn:microsoft.com/office/officeart/2005/8/layout/hierarchy2"/>
    <dgm:cxn modelId="{8DD3E837-338B-0143-B39D-303869FB90BC}" type="presParOf" srcId="{BCC6667B-2182-2949-9687-0D6491DF7A49}" destId="{009F60E1-4C92-B547-B136-EDA80567F328}" srcOrd="0" destOrd="0" presId="urn:microsoft.com/office/officeart/2005/8/layout/hierarchy2"/>
    <dgm:cxn modelId="{AFAACE7C-4BF4-E148-8773-F28D98A0650B}" type="presParOf" srcId="{EAA9EF78-5898-8E41-B49E-23CF81EF03B9}" destId="{AFDACA86-6C32-214E-AAED-D780F6C1028B}" srcOrd="3" destOrd="0" presId="urn:microsoft.com/office/officeart/2005/8/layout/hierarchy2"/>
    <dgm:cxn modelId="{D37BFB82-BB78-EC4D-81F9-61815016A1D3}" type="presParOf" srcId="{AFDACA86-6C32-214E-AAED-D780F6C1028B}" destId="{ADF8A56E-76F4-814C-80DE-37F3CEBA299C}" srcOrd="0" destOrd="0" presId="urn:microsoft.com/office/officeart/2005/8/layout/hierarchy2"/>
    <dgm:cxn modelId="{D215201F-DF50-FB4E-8EF5-60C437E379B4}" type="presParOf" srcId="{AFDACA86-6C32-214E-AAED-D780F6C1028B}" destId="{AEABF4CC-F894-2C43-80FD-107B3C86873B}" srcOrd="1" destOrd="0" presId="urn:microsoft.com/office/officeart/2005/8/layout/hierarchy2"/>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r>
            <a:rPr lang="ar-SA" dirty="0"/>
            <a:t> </a:t>
          </a:r>
          <a:r>
            <a:rPr lang="en-US" dirty="0"/>
            <a:t> Project Costs</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Fixed Costs</a:t>
          </a:r>
        </a:p>
      </dgm:t>
    </dgm:pt>
    <dgm:pt modelId="{B23792DC-2153-624E-830D-CAA7F16CA9EB}" type="parTrans" cxnId="{1CF406C5-8F19-4948-A0D7-8B1A73A94191}">
      <dgm:prSet/>
      <dgm:spPr>
        <a:ln>
          <a:solidFill>
            <a:schemeClr val="accent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Per Sprint Costs</a:t>
          </a:r>
        </a:p>
      </dgm:t>
    </dgm:pt>
    <dgm:pt modelId="{B6B159EC-1BFC-F64D-9C23-E67C65F24FAB}" type="parTrans" cxnId="{424F6FE0-DC92-C447-9BA2-49BD17F42DC1}">
      <dgm:prSet/>
      <dgm:spPr>
        <a:ln>
          <a:solidFill>
            <a:schemeClr val="accent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134924"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124598"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124598"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dirty="0">
            <a:latin typeface="Times New Roman" panose="02020603050405020304" pitchFamily="18" charset="0"/>
            <a:ea typeface="Calibri" panose="020F0502020204030204" pitchFamily="34" charset="0"/>
            <a:cs typeface="Arial" panose="020B0604020202020204" pitchFamily="34" charset="0"/>
          </a:endParaRP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C3E5A8FE-B190-AF41-97C2-2B94AF4EFAB5}">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gm:t>
    </dgm:pt>
    <dgm:pt modelId="{478FAFFA-B997-2D42-B14D-5E6439CA118F}" type="parTrans" cxnId="{379BD1B9-85FF-B54B-8EC5-EE1F4EEDC5AB}">
      <dgm:prSet/>
      <dgm:spPr/>
      <dgm:t>
        <a:bodyPr/>
        <a:lstStyle/>
        <a:p>
          <a:endParaRPr lang="en-US"/>
        </a:p>
      </dgm:t>
    </dgm:pt>
    <dgm:pt modelId="{2C782B08-8564-7849-BCD7-8DED8EC9453A}" type="sibTrans" cxnId="{379BD1B9-85FF-B54B-8EC5-EE1F4EEDC5AB}">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E34DFAFC-2648-3346-902C-36F98016884F}" type="pres">
      <dgm:prSet presAssocID="{C3E5A8FE-B190-AF41-97C2-2B94AF4EFAB5}" presName="parentText" presStyleLbl="node1" presStyleIdx="4" presStyleCnt="5">
        <dgm:presLayoutVars>
          <dgm:chMax val="0"/>
          <dgm:bulletEnabled val="1"/>
        </dgm:presLayoutVars>
      </dgm:prSet>
      <dgm:spPr/>
    </dgm:pt>
  </dgm:ptLst>
  <dgm:cxnLst>
    <dgm:cxn modelId="{88F1B710-0A38-D449-BA82-6ED7038BA087}" srcId="{86B1F3D8-D957-B14D-87E1-B0D1D6D72F90}" destId="{654E1FAB-E659-0644-A4E3-1F16F3B0BCF7}" srcOrd="0" destOrd="0" parTransId="{DB8A1B93-6ECA-6A42-BEC2-6583C323B8C8}" sibTransId="{D079DF24-8556-B346-90C4-B243A89C4F04}"/>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38254557-68F3-DE4D-81A9-EA7CAF3566E2}" type="presOf" srcId="{C3E5A8FE-B190-AF41-97C2-2B94AF4EFAB5}" destId="{E34DFAFC-2648-3346-902C-36F98016884F}"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379BD1B9-85FF-B54B-8EC5-EE1F4EEDC5AB}" srcId="{86B1F3D8-D957-B14D-87E1-B0D1D6D72F90}" destId="{C3E5A8FE-B190-AF41-97C2-2B94AF4EFAB5}" srcOrd="4" destOrd="0" parTransId="{478FAFFA-B997-2D42-B14D-5E6439CA118F}" sibTransId="{2C782B08-8564-7849-BCD7-8DED8EC9453A}"/>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F46F75B1-73DD-764D-9ECD-1101D0718C42}" type="presParOf" srcId="{D80DA091-FED0-1B4D-827F-FFA5C4DA7BE3}" destId="{E34DFAFC-2648-3346-902C-36F98016884F}"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03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4064" y="44433"/>
        <a:ext cx="8525336" cy="629685"/>
      </dsp:txXfrm>
    </dsp:sp>
    <dsp:sp modelId="{B14C813E-4D77-0749-AD3F-A45BCDC02E46}">
      <dsp:nvSpPr>
        <dsp:cNvPr id="0" name=""/>
        <dsp:cNvSpPr/>
      </dsp:nvSpPr>
      <dsp:spPr>
        <a:xfrm>
          <a:off x="0" y="762902"/>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4064" y="796966"/>
        <a:ext cx="8525336" cy="629685"/>
      </dsp:txXfrm>
    </dsp:sp>
    <dsp:sp modelId="{E8F4ECC8-54C9-2B48-BD19-38CEA2E2AA21}">
      <dsp:nvSpPr>
        <dsp:cNvPr id="0" name=""/>
        <dsp:cNvSpPr/>
      </dsp:nvSpPr>
      <dsp:spPr>
        <a:xfrm>
          <a:off x="0" y="1515436"/>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4064" y="1549500"/>
        <a:ext cx="8525336" cy="629685"/>
      </dsp:txXfrm>
    </dsp:sp>
    <dsp:sp modelId="{AA012AAC-9FE7-2B4B-BDE2-043A9F3A3204}">
      <dsp:nvSpPr>
        <dsp:cNvPr id="0" name=""/>
        <dsp:cNvSpPr/>
      </dsp:nvSpPr>
      <dsp:spPr>
        <a:xfrm>
          <a:off x="0" y="22679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4064" y="2302033"/>
        <a:ext cx="8525336" cy="629685"/>
      </dsp:txXfrm>
    </dsp:sp>
    <dsp:sp modelId="{A83473DE-CF61-184E-8649-90BE423A33E4}">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4064" y="3054567"/>
        <a:ext cx="8525336" cy="6296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11788-0C68-304C-8DEB-EE5F723E0F33}">
      <dsp:nvSpPr>
        <dsp:cNvPr id="0" name=""/>
        <dsp:cNvSpPr/>
      </dsp:nvSpPr>
      <dsp:spPr>
        <a:xfrm>
          <a:off x="1217" y="1668697"/>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Epic</a:t>
          </a:r>
        </a:p>
      </dsp:txBody>
      <dsp:txXfrm>
        <a:off x="18586" y="1686066"/>
        <a:ext cx="1151293" cy="558277"/>
      </dsp:txXfrm>
    </dsp:sp>
    <dsp:sp modelId="{91274F3B-EA25-2C4C-A104-9407350C77EA}">
      <dsp:nvSpPr>
        <dsp:cNvPr id="0" name=""/>
        <dsp:cNvSpPr/>
      </dsp:nvSpPr>
      <dsp:spPr>
        <a:xfrm rot="18289469">
          <a:off x="1009080" y="1610641"/>
          <a:ext cx="830751" cy="27158"/>
        </a:xfrm>
        <a:custGeom>
          <a:avLst/>
          <a:gdLst/>
          <a:ahLst/>
          <a:cxnLst/>
          <a:rect l="0" t="0" r="0" b="0"/>
          <a:pathLst>
            <a:path>
              <a:moveTo>
                <a:pt x="0" y="13579"/>
              </a:moveTo>
              <a:lnTo>
                <a:pt x="830751" y="135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1403687" y="1603452"/>
        <a:ext cx="41537" cy="41537"/>
      </dsp:txXfrm>
    </dsp:sp>
    <dsp:sp modelId="{44AAC897-E8D9-F545-9A3E-A5ECBB8A424C}">
      <dsp:nvSpPr>
        <dsp:cNvPr id="0" name=""/>
        <dsp:cNvSpPr/>
      </dsp:nvSpPr>
      <dsp:spPr>
        <a:xfrm>
          <a:off x="1661662" y="986728"/>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1</a:t>
          </a:r>
        </a:p>
      </dsp:txBody>
      <dsp:txXfrm>
        <a:off x="1679031" y="1004097"/>
        <a:ext cx="1151293" cy="558277"/>
      </dsp:txXfrm>
    </dsp:sp>
    <dsp:sp modelId="{F129CC26-CE38-C843-A0D1-9BAF620E94A3}">
      <dsp:nvSpPr>
        <dsp:cNvPr id="0" name=""/>
        <dsp:cNvSpPr/>
      </dsp:nvSpPr>
      <dsp:spPr>
        <a:xfrm rot="19457599">
          <a:off x="2792780" y="1099165"/>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098138"/>
        <a:ext cx="29212" cy="29212"/>
      </dsp:txXfrm>
    </dsp:sp>
    <dsp:sp modelId="{B846E6E8-7DCC-6B41-A13C-C272F081FC93}">
      <dsp:nvSpPr>
        <dsp:cNvPr id="0" name=""/>
        <dsp:cNvSpPr/>
      </dsp:nvSpPr>
      <dsp:spPr>
        <a:xfrm>
          <a:off x="3322107" y="645744"/>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663113"/>
        <a:ext cx="1151293" cy="558277"/>
      </dsp:txXfrm>
    </dsp:sp>
    <dsp:sp modelId="{997513DE-785B-A340-9D57-60EA8D9B5304}">
      <dsp:nvSpPr>
        <dsp:cNvPr id="0" name=""/>
        <dsp:cNvSpPr/>
      </dsp:nvSpPr>
      <dsp:spPr>
        <a:xfrm rot="2142401">
          <a:off x="2792780" y="1440149"/>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439122"/>
        <a:ext cx="29212" cy="29212"/>
      </dsp:txXfrm>
    </dsp:sp>
    <dsp:sp modelId="{91E14D3F-A321-1B43-AAE7-4D2FA854B632}">
      <dsp:nvSpPr>
        <dsp:cNvPr id="0" name=""/>
        <dsp:cNvSpPr/>
      </dsp:nvSpPr>
      <dsp:spPr>
        <a:xfrm>
          <a:off x="3322107" y="1327712"/>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1345081"/>
        <a:ext cx="1151293" cy="558277"/>
      </dsp:txXfrm>
    </dsp:sp>
    <dsp:sp modelId="{6892815F-BC44-A94E-B3F4-386478AD9D89}">
      <dsp:nvSpPr>
        <dsp:cNvPr id="0" name=""/>
        <dsp:cNvSpPr/>
      </dsp:nvSpPr>
      <dsp:spPr>
        <a:xfrm rot="3310531">
          <a:off x="1009080" y="2292610"/>
          <a:ext cx="830751" cy="27158"/>
        </a:xfrm>
        <a:custGeom>
          <a:avLst/>
          <a:gdLst/>
          <a:ahLst/>
          <a:cxnLst/>
          <a:rect l="0" t="0" r="0" b="0"/>
          <a:pathLst>
            <a:path>
              <a:moveTo>
                <a:pt x="0" y="13579"/>
              </a:moveTo>
              <a:lnTo>
                <a:pt x="830751" y="135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rtl="0">
            <a:lnSpc>
              <a:spcPct val="90000"/>
            </a:lnSpc>
            <a:spcBef>
              <a:spcPct val="0"/>
            </a:spcBef>
            <a:spcAft>
              <a:spcPct val="35000"/>
            </a:spcAft>
            <a:buNone/>
          </a:pPr>
          <a:endParaRPr lang="en-US" sz="1600" kern="1200" dirty="0"/>
        </a:p>
      </dsp:txBody>
      <dsp:txXfrm>
        <a:off x="1403687" y="2285420"/>
        <a:ext cx="41537" cy="41537"/>
      </dsp:txXfrm>
    </dsp:sp>
    <dsp:sp modelId="{D9DF363C-62C9-7142-B77E-85BBFDDC44B4}">
      <dsp:nvSpPr>
        <dsp:cNvPr id="0" name=""/>
        <dsp:cNvSpPr/>
      </dsp:nvSpPr>
      <dsp:spPr>
        <a:xfrm>
          <a:off x="1661662" y="2350665"/>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2</a:t>
          </a:r>
        </a:p>
      </dsp:txBody>
      <dsp:txXfrm>
        <a:off x="1679031" y="2368034"/>
        <a:ext cx="1151293" cy="558277"/>
      </dsp:txXfrm>
    </dsp:sp>
    <dsp:sp modelId="{9B4FE732-98E7-CF4E-866A-01C76179C0BD}">
      <dsp:nvSpPr>
        <dsp:cNvPr id="0" name=""/>
        <dsp:cNvSpPr/>
      </dsp:nvSpPr>
      <dsp:spPr>
        <a:xfrm rot="19457599">
          <a:off x="2792780" y="2463102"/>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462075"/>
        <a:ext cx="29212" cy="29212"/>
      </dsp:txXfrm>
    </dsp:sp>
    <dsp:sp modelId="{F3A2C881-3BB5-1E4E-890C-7DF2689272AE}">
      <dsp:nvSpPr>
        <dsp:cNvPr id="0" name=""/>
        <dsp:cNvSpPr/>
      </dsp:nvSpPr>
      <dsp:spPr>
        <a:xfrm>
          <a:off x="3322107" y="2009681"/>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2027050"/>
        <a:ext cx="1151293" cy="558277"/>
      </dsp:txXfrm>
    </dsp:sp>
    <dsp:sp modelId="{BCC6667B-2182-2949-9687-0D6491DF7A49}">
      <dsp:nvSpPr>
        <dsp:cNvPr id="0" name=""/>
        <dsp:cNvSpPr/>
      </dsp:nvSpPr>
      <dsp:spPr>
        <a:xfrm rot="2142401">
          <a:off x="2792780" y="2804086"/>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803059"/>
        <a:ext cx="29212" cy="29212"/>
      </dsp:txXfrm>
    </dsp:sp>
    <dsp:sp modelId="{ADF8A56E-76F4-814C-80DE-37F3CEBA299C}">
      <dsp:nvSpPr>
        <dsp:cNvPr id="0" name=""/>
        <dsp:cNvSpPr/>
      </dsp:nvSpPr>
      <dsp:spPr>
        <a:xfrm>
          <a:off x="3322107" y="2691649"/>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2709018"/>
        <a:ext cx="1151293" cy="5582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707042" cy="554629"/>
        </a:xfrm>
        <a:custGeom>
          <a:avLst/>
          <a:gdLst/>
          <a:ahLst/>
          <a:cxnLst/>
          <a:rect l="0" t="0" r="0" b="0"/>
          <a:pathLst>
            <a:path>
              <a:moveTo>
                <a:pt x="0" y="0"/>
              </a:moveTo>
              <a:lnTo>
                <a:pt x="0" y="277314"/>
              </a:lnTo>
              <a:lnTo>
                <a:pt x="2707042" y="277314"/>
              </a:lnTo>
              <a:lnTo>
                <a:pt x="2707042" y="554629"/>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524478" y="869533"/>
          <a:ext cx="2780385" cy="554629"/>
        </a:xfrm>
        <a:custGeom>
          <a:avLst/>
          <a:gdLst/>
          <a:ahLst/>
          <a:cxnLst/>
          <a:rect l="0" t="0" r="0" b="0"/>
          <a:pathLst>
            <a:path>
              <a:moveTo>
                <a:pt x="2780385" y="0"/>
              </a:moveTo>
              <a:lnTo>
                <a:pt x="2780385" y="277314"/>
              </a:lnTo>
              <a:lnTo>
                <a:pt x="0" y="277314"/>
              </a:lnTo>
              <a:lnTo>
                <a:pt x="0" y="554629"/>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3523129" y="441"/>
          <a:ext cx="356347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Agile</a:t>
          </a:r>
          <a:r>
            <a:rPr lang="ar-SA" sz="3500" kern="1200" dirty="0"/>
            <a:t> </a:t>
          </a:r>
          <a:r>
            <a:rPr lang="en-US" sz="3500" kern="1200" dirty="0"/>
            <a:t> Project Costs</a:t>
          </a:r>
        </a:p>
      </dsp:txBody>
      <dsp:txXfrm>
        <a:off x="3523129" y="441"/>
        <a:ext cx="3563470" cy="869091"/>
      </dsp:txXfrm>
    </dsp:sp>
    <dsp:sp modelId="{B5192114-C0B1-2142-98E3-1CDC98881A0E}">
      <dsp:nvSpPr>
        <dsp:cNvPr id="0" name=""/>
        <dsp:cNvSpPr/>
      </dsp:nvSpPr>
      <dsp:spPr>
        <a:xfrm>
          <a:off x="879102" y="1424163"/>
          <a:ext cx="3290751"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Fixed Costs</a:t>
          </a:r>
        </a:p>
      </dsp:txBody>
      <dsp:txXfrm>
        <a:off x="879102" y="1424163"/>
        <a:ext cx="3290751" cy="869091"/>
      </dsp:txXfrm>
    </dsp:sp>
    <dsp:sp modelId="{21F2077A-45FF-1F45-9437-4A98794E8810}">
      <dsp:nvSpPr>
        <dsp:cNvPr id="0" name=""/>
        <dsp:cNvSpPr/>
      </dsp:nvSpPr>
      <dsp:spPr>
        <a:xfrm>
          <a:off x="6366531" y="1424163"/>
          <a:ext cx="3290751"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Per Sprint Costs</a:t>
          </a:r>
        </a:p>
      </dsp:txBody>
      <dsp:txXfrm>
        <a:off x="6366531" y="1424163"/>
        <a:ext cx="3290751" cy="8690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03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sz="1900" kern="1200" dirty="0"/>
        </a:p>
      </dsp:txBody>
      <dsp:txXfrm>
        <a:off x="34064" y="44433"/>
        <a:ext cx="8525336" cy="629685"/>
      </dsp:txXfrm>
    </dsp:sp>
    <dsp:sp modelId="{B14C813E-4D77-0749-AD3F-A45BCDC02E46}">
      <dsp:nvSpPr>
        <dsp:cNvPr id="0" name=""/>
        <dsp:cNvSpPr/>
      </dsp:nvSpPr>
      <dsp:spPr>
        <a:xfrm>
          <a:off x="0" y="762902"/>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sp:txBody>
      <dsp:txXfrm>
        <a:off x="34064" y="796966"/>
        <a:ext cx="8525336" cy="629685"/>
      </dsp:txXfrm>
    </dsp:sp>
    <dsp:sp modelId="{E8F4ECC8-54C9-2B48-BD19-38CEA2E2AA21}">
      <dsp:nvSpPr>
        <dsp:cNvPr id="0" name=""/>
        <dsp:cNvSpPr/>
      </dsp:nvSpPr>
      <dsp:spPr>
        <a:xfrm>
          <a:off x="0" y="1515436"/>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sz="1900" kern="1200"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sz="1900" kern="1200" dirty="0">
            <a:latin typeface="Times New Roman" panose="02020603050405020304" pitchFamily="18" charset="0"/>
            <a:ea typeface="Calibri" panose="020F0502020204030204" pitchFamily="34" charset="0"/>
            <a:cs typeface="Arial" panose="020B0604020202020204" pitchFamily="34" charset="0"/>
          </a:endParaRPr>
        </a:p>
      </dsp:txBody>
      <dsp:txXfrm>
        <a:off x="34064" y="1549500"/>
        <a:ext cx="8525336" cy="629685"/>
      </dsp:txXfrm>
    </dsp:sp>
    <dsp:sp modelId="{AA012AAC-9FE7-2B4B-BDE2-043A9F3A3204}">
      <dsp:nvSpPr>
        <dsp:cNvPr id="0" name=""/>
        <dsp:cNvSpPr/>
      </dsp:nvSpPr>
      <dsp:spPr>
        <a:xfrm>
          <a:off x="0" y="22679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sp:txBody>
      <dsp:txXfrm>
        <a:off x="34064" y="2302033"/>
        <a:ext cx="8525336" cy="629685"/>
      </dsp:txXfrm>
    </dsp:sp>
    <dsp:sp modelId="{E34DFAFC-2648-3346-902C-36F98016884F}">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sp:txBody>
      <dsp:txXfrm>
        <a:off x="34064" y="3054567"/>
        <a:ext cx="8525336" cy="6296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2311560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2248028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861712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326780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818987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469123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708005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3555510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4352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7930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402740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3.sv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hyperlink" Target="https://youtu.be/Hwu438QSb_g" TargetMode="External"/><Relationship Id="rId2" Type="http://schemas.openxmlformats.org/officeDocument/2006/relationships/image" Target="../media/image24.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hyperlink" Target="https://youtu.be/-qIXhr9u0Vw" TargetMode="External"/><Relationship Id="rId2" Type="http://schemas.openxmlformats.org/officeDocument/2006/relationships/image" Target="../media/image24.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hyperlink" Target="https://youtu.be/km7n3DI5IWk" TargetMode="External"/><Relationship Id="rId4" Type="http://schemas.openxmlformats.org/officeDocument/2006/relationships/hyperlink" Target="https://businessmap.io/agile/project-management/agile-implementatio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PfMP©,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462230"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604060" y="5869210"/>
            <a:ext cx="42951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	Lecture 4</a:t>
            </a:r>
          </a:p>
        </p:txBody>
      </p:sp>
      <p:sp>
        <p:nvSpPr>
          <p:cNvPr id="46" name="TextBox 45"/>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8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a:solidFill>
            <a:schemeClr val="bg1">
              <a:lumMod val="85000"/>
              <a:alpha val="87000"/>
            </a:schemeClr>
          </a:solidFill>
        </p:spPr>
      </p:pic>
      <p:sp>
        <p:nvSpPr>
          <p:cNvPr id="9" name="TextBox 8">
            <a:extLst>
              <a:ext uri="{FF2B5EF4-FFF2-40B4-BE49-F238E27FC236}">
                <a16:creationId xmlns:a16="http://schemas.microsoft.com/office/drawing/2014/main" id="{25760A6C-566F-B7E3-1EEE-CB29F0CF0113}"/>
              </a:ext>
            </a:extLst>
          </p:cNvPr>
          <p:cNvSpPr txBox="1"/>
          <p:nvPr/>
        </p:nvSpPr>
        <p:spPr>
          <a:xfrm>
            <a:off x="6271884" y="2888258"/>
            <a:ext cx="6283558" cy="1323439"/>
          </a:xfrm>
          <a:prstGeom prst="rect">
            <a:avLst/>
          </a:prstGeom>
          <a:noFill/>
        </p:spPr>
        <p:txBody>
          <a:bodyPr wrap="square" rtlCol="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Strengths and Weaknesses of the Agile Approach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72041"/>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PfMP©,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8250" y="2495028"/>
            <a:ext cx="8417320" cy="2303516"/>
          </a:xfrm>
          <a:prstGeom prst="rect">
            <a:avLst/>
          </a:prstGeom>
          <a:noFill/>
        </p:spPr>
        <p:txBody>
          <a:bodyPr wrap="square" rtlCol="0">
            <a:spAutoFit/>
          </a:bodyPr>
          <a:lstStyle/>
          <a:p>
            <a:pPr marR="0" lvl="0" algn="l" rtl="0">
              <a:spcBef>
                <a:spcPts val="0"/>
              </a:spcBef>
              <a:spcAft>
                <a:spcPts val="0"/>
              </a:spcAft>
              <a:buClr>
                <a:schemeClr val="bg1"/>
              </a:buClr>
            </a:pPr>
            <a:r>
              <a:rPr lang="en-US" sz="2800" dirty="0">
                <a:latin typeface="Times New Roman"/>
                <a:ea typeface="Times New Roman"/>
                <a:cs typeface="Times New Roman"/>
                <a:sym typeface="Times New Roman"/>
              </a:rPr>
              <a:t>Learn Agile techniques, strengths and weaknesses for:</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Scope Management</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Time Management</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Cost Management</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308815" y="1329617"/>
            <a:ext cx="1351416"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p:cNvSpPr txBox="1"/>
          <p:nvPr/>
        </p:nvSpPr>
        <p:spPr>
          <a:xfrm>
            <a:off x="3357509" y="1526397"/>
            <a:ext cx="119166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9" name="Diagram 8">
            <a:extLst>
              <a:ext uri="{FF2B5EF4-FFF2-40B4-BE49-F238E27FC236}">
                <a16:creationId xmlns:a16="http://schemas.microsoft.com/office/drawing/2014/main" id="{13E2D2C7-D5BA-B245-FF2D-F12D3C97FA5B}"/>
              </a:ext>
            </a:extLst>
          </p:cNvPr>
          <p:cNvGraphicFramePr/>
          <p:nvPr>
            <p:extLst>
              <p:ext uri="{D42A27DB-BD31-4B8C-83A1-F6EECF244321}">
                <p14:modId xmlns:p14="http://schemas.microsoft.com/office/powerpoint/2010/main" val="3349056184"/>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386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Scope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Projects have Variable Scope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Traditional project management treats changing requirements as a sign of failure in upfront planning</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Variable Scope through welcoming change helps to immediately and incrementally:</a:t>
            </a:r>
          </a:p>
        </p:txBody>
      </p:sp>
      <p:pic>
        <p:nvPicPr>
          <p:cNvPr id="8" name="Graphic 7" descr="Search Inventory with solid fill">
            <a:extLst>
              <a:ext uri="{FF2B5EF4-FFF2-40B4-BE49-F238E27FC236}">
                <a16:creationId xmlns:a16="http://schemas.microsoft.com/office/drawing/2014/main" id="{A0256674-F752-22E0-824D-7DEA7D2BFEFB}"/>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7024724" y="4226925"/>
            <a:ext cx="914400" cy="914400"/>
          </a:xfrm>
          <a:prstGeom prst="rect">
            <a:avLst/>
          </a:prstGeom>
        </p:spPr>
      </p:pic>
      <p:pic>
        <p:nvPicPr>
          <p:cNvPr id="9" name="Graphic 8" descr="Continuous Improvement with solid fill">
            <a:extLst>
              <a:ext uri="{FF2B5EF4-FFF2-40B4-BE49-F238E27FC236}">
                <a16:creationId xmlns:a16="http://schemas.microsoft.com/office/drawing/2014/main" id="{FA68D121-4F99-A8DF-0E81-6ADCF0026441}"/>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3788107" y="4070271"/>
            <a:ext cx="1227708" cy="1227708"/>
          </a:xfrm>
          <a:prstGeom prst="rect">
            <a:avLst/>
          </a:prstGeom>
        </p:spPr>
      </p:pic>
      <p:sp>
        <p:nvSpPr>
          <p:cNvPr id="10" name="TextBox 9">
            <a:extLst>
              <a:ext uri="{FF2B5EF4-FFF2-40B4-BE49-F238E27FC236}">
                <a16:creationId xmlns:a16="http://schemas.microsoft.com/office/drawing/2014/main" id="{26E8C933-5D9F-A4DC-CBED-F56DCCEBB04F}"/>
              </a:ext>
            </a:extLst>
          </p:cNvPr>
          <p:cNvSpPr txBox="1"/>
          <p:nvPr/>
        </p:nvSpPr>
        <p:spPr>
          <a:xfrm>
            <a:off x="3146623" y="5297979"/>
            <a:ext cx="2510675" cy="584775"/>
          </a:xfrm>
          <a:prstGeom prst="rect">
            <a:avLst/>
          </a:prstGeom>
          <a:noFill/>
        </p:spPr>
        <p:txBody>
          <a:bodyPr wrap="square" rtlCol="0">
            <a:spAutoFit/>
          </a:bodyPr>
          <a:lstStyle/>
          <a:p>
            <a:pPr algn="ctr"/>
            <a:r>
              <a:rPr lang="en-US" sz="1600" dirty="0">
                <a:solidFill>
                  <a:srgbClr val="1B1E2B"/>
                </a:solidFill>
              </a:rPr>
              <a:t>Incorporate Learning and Feedback </a:t>
            </a:r>
            <a:endParaRPr lang="ar-SA" sz="1600" dirty="0">
              <a:solidFill>
                <a:srgbClr val="1B1E2B"/>
              </a:solidFill>
            </a:endParaRPr>
          </a:p>
        </p:txBody>
      </p:sp>
      <p:sp>
        <p:nvSpPr>
          <p:cNvPr id="11" name="TextBox 10">
            <a:extLst>
              <a:ext uri="{FF2B5EF4-FFF2-40B4-BE49-F238E27FC236}">
                <a16:creationId xmlns:a16="http://schemas.microsoft.com/office/drawing/2014/main" id="{EFE4145E-1B51-0C3C-6B1C-DC670E807DEF}"/>
              </a:ext>
            </a:extLst>
          </p:cNvPr>
          <p:cNvSpPr txBox="1"/>
          <p:nvPr/>
        </p:nvSpPr>
        <p:spPr>
          <a:xfrm>
            <a:off x="6282004" y="5305855"/>
            <a:ext cx="2510675" cy="338554"/>
          </a:xfrm>
          <a:prstGeom prst="rect">
            <a:avLst/>
          </a:prstGeom>
          <a:noFill/>
        </p:spPr>
        <p:txBody>
          <a:bodyPr wrap="square" rtlCol="0">
            <a:spAutoFit/>
          </a:bodyPr>
          <a:lstStyle/>
          <a:p>
            <a:pPr algn="ctr"/>
            <a:r>
              <a:rPr lang="en-US" sz="1600" dirty="0">
                <a:solidFill>
                  <a:srgbClr val="1B1E2B"/>
                </a:solidFill>
              </a:rPr>
              <a:t>Create better Products</a:t>
            </a:r>
            <a:endParaRPr lang="ar-SA" sz="1600" dirty="0">
              <a:solidFill>
                <a:srgbClr val="1B1E2B"/>
              </a:solidFill>
            </a:endParaRPr>
          </a:p>
        </p:txBody>
      </p:sp>
    </p:spTree>
    <p:extLst>
      <p:ext uri="{BB962C8B-B14F-4D97-AF65-F5344CB8AC3E}">
        <p14:creationId xmlns:p14="http://schemas.microsoft.com/office/powerpoint/2010/main" val="2406366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Top Agile Scope Management Characteristics (1/2)</a:t>
            </a:r>
            <a:endParaRPr lang="ar-SA" sz="3600" dirty="0"/>
          </a:p>
        </p:txBody>
      </p:sp>
      <p:graphicFrame>
        <p:nvGraphicFramePr>
          <p:cNvPr id="207" name="Content Placeholder 4">
            <a:extLst>
              <a:ext uri="{FF2B5EF4-FFF2-40B4-BE49-F238E27FC236}">
                <a16:creationId xmlns:a16="http://schemas.microsoft.com/office/drawing/2014/main" id="{FA4DDC9D-924B-F730-0CDE-5F4CAAD013D8}"/>
              </a:ext>
            </a:extLst>
          </p:cNvPr>
          <p:cNvGraphicFramePr>
            <a:graphicFrameLocks/>
          </p:cNvGraphicFramePr>
          <p:nvPr>
            <p:extLst>
              <p:ext uri="{D42A27DB-BD31-4B8C-83A1-F6EECF244321}">
                <p14:modId xmlns:p14="http://schemas.microsoft.com/office/powerpoint/2010/main" val="1463862869"/>
              </p:ext>
            </p:extLst>
          </p:nvPr>
        </p:nvGraphicFramePr>
        <p:xfrm>
          <a:off x="838200" y="1792720"/>
          <a:ext cx="10515600" cy="4281607"/>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t>Only High-Level requirements are gathered at the beginning of the project</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Requirements are gathered and refined throughout the project as knowledge about customer needs and project realities increase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Change is viewed as a positive way to improve the product and Late changes in the project are the most valuable ones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Product Owner is the responsible person for the project scope (not the Scrum Master), determines the value and priority of new requirements and adds those requirements to the product backlog.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There is no need for Change Management processes, as it is already an inherent part of Agile processes</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3650395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Top Agile Scope Management Characteristics (2/2)</a:t>
            </a:r>
            <a:endParaRPr lang="ar-SA" sz="3600" dirty="0"/>
          </a:p>
        </p:txBody>
      </p:sp>
      <p:graphicFrame>
        <p:nvGraphicFramePr>
          <p:cNvPr id="3" name="Content Placeholder 4">
            <a:extLst>
              <a:ext uri="{FF2B5EF4-FFF2-40B4-BE49-F238E27FC236}">
                <a16:creationId xmlns:a16="http://schemas.microsoft.com/office/drawing/2014/main" id="{F70C3937-6B9D-9A79-3533-AE56418BF3DC}"/>
              </a:ext>
            </a:extLst>
          </p:cNvPr>
          <p:cNvGraphicFramePr>
            <a:graphicFrameLocks/>
          </p:cNvGraphicFramePr>
          <p:nvPr>
            <p:extLst>
              <p:ext uri="{D42A27DB-BD31-4B8C-83A1-F6EECF244321}">
                <p14:modId xmlns:p14="http://schemas.microsoft.com/office/powerpoint/2010/main" val="1236840701"/>
              </p:ext>
            </p:extLst>
          </p:nvPr>
        </p:nvGraphicFramePr>
        <p:xfrm>
          <a:off x="838200" y="1792720"/>
          <a:ext cx="10515600" cy="336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6</a:t>
                      </a:r>
                    </a:p>
                  </a:txBody>
                  <a:tcPr marL="97023" marR="97023" marT="48512" marB="48512"/>
                </a:tc>
                <a:tc>
                  <a:txBody>
                    <a:bodyPr/>
                    <a:lstStyle/>
                    <a:p>
                      <a:r>
                        <a:rPr lang="en-US" sz="1800" dirty="0"/>
                        <a:t>New features with high priority don’t necessarily cause budget or schedule slip; they simply push out the lowest-priority features</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7</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most valuable features first to guarantee their inclusion and to ship those features as soon as possible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8</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Less valuable features might never be created, which may be acceptable to the business and the customer after they have the highest-value features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9</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Scope is assessed and there is an opportunity to include new requirements or modify/remove existing  with every Iteration/Sprint</a:t>
                      </a:r>
                    </a:p>
                  </a:txBody>
                  <a:tcPr marL="97023" marR="97023" marT="48512" marB="48512" anchor="ctr"/>
                </a:tc>
                <a:extLst>
                  <a:ext uri="{0D108BD9-81ED-4DB2-BD59-A6C34878D82A}">
                    <a16:rowId xmlns:a16="http://schemas.microsoft.com/office/drawing/2014/main" val="3420601747"/>
                  </a:ext>
                </a:extLst>
              </a:tr>
            </a:tbl>
          </a:graphicData>
        </a:graphic>
      </p:graphicFrame>
    </p:spTree>
    <p:custDataLst>
      <p:tags r:id="rId1"/>
    </p:custDataLst>
    <p:extLst>
      <p:ext uri="{BB962C8B-B14F-4D97-AF65-F5344CB8AC3E}">
        <p14:creationId xmlns:p14="http://schemas.microsoft.com/office/powerpoint/2010/main" val="1847534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Who can suggest a new product feature on an agile project?</a:t>
            </a:r>
            <a:endParaRPr lang="ar-SA" sz="3600" dirty="0"/>
          </a:p>
        </p:txBody>
      </p:sp>
      <p:sp>
        <p:nvSpPr>
          <p:cNvPr id="4" name="Google Shape;11507;p96">
            <a:extLst>
              <a:ext uri="{FF2B5EF4-FFF2-40B4-BE49-F238E27FC236}">
                <a16:creationId xmlns:a16="http://schemas.microsoft.com/office/drawing/2014/main" id="{10DF0448-8709-EF72-7DEB-BC0190845704}"/>
              </a:ext>
            </a:extLst>
          </p:cNvPr>
          <p:cNvSpPr/>
          <p:nvPr/>
        </p:nvSpPr>
        <p:spPr>
          <a:xfrm>
            <a:off x="1056327" y="2005312"/>
            <a:ext cx="1338975" cy="783364"/>
          </a:xfrm>
          <a:custGeom>
            <a:avLst/>
            <a:gdLst/>
            <a:ahLst/>
            <a:cxnLst/>
            <a:rect l="l" t="t" r="r" b="b"/>
            <a:pathLst>
              <a:path w="10919" h="9109" extrusionOk="0">
                <a:moveTo>
                  <a:pt x="2917" y="310"/>
                </a:moveTo>
                <a:cubicBezTo>
                  <a:pt x="3119" y="310"/>
                  <a:pt x="3286" y="476"/>
                  <a:pt x="3286" y="679"/>
                </a:cubicBezTo>
                <a:lnTo>
                  <a:pt x="3286" y="1036"/>
                </a:lnTo>
                <a:cubicBezTo>
                  <a:pt x="3250" y="1322"/>
                  <a:pt x="3012" y="1560"/>
                  <a:pt x="2715" y="1560"/>
                </a:cubicBezTo>
                <a:cubicBezTo>
                  <a:pt x="2417" y="1560"/>
                  <a:pt x="2179" y="1322"/>
                  <a:pt x="2179" y="1024"/>
                </a:cubicBezTo>
                <a:lnTo>
                  <a:pt x="2179" y="679"/>
                </a:lnTo>
                <a:cubicBezTo>
                  <a:pt x="2179" y="476"/>
                  <a:pt x="2346" y="310"/>
                  <a:pt x="2560" y="310"/>
                </a:cubicBezTo>
                <a:close/>
                <a:moveTo>
                  <a:pt x="5715" y="310"/>
                </a:moveTo>
                <a:cubicBezTo>
                  <a:pt x="5917" y="310"/>
                  <a:pt x="6084" y="476"/>
                  <a:pt x="6084" y="679"/>
                </a:cubicBezTo>
                <a:lnTo>
                  <a:pt x="6084" y="1036"/>
                </a:lnTo>
                <a:cubicBezTo>
                  <a:pt x="6048" y="1322"/>
                  <a:pt x="5810" y="1560"/>
                  <a:pt x="5513" y="1560"/>
                </a:cubicBezTo>
                <a:cubicBezTo>
                  <a:pt x="5215" y="1560"/>
                  <a:pt x="4977" y="1322"/>
                  <a:pt x="4977" y="1024"/>
                </a:cubicBezTo>
                <a:lnTo>
                  <a:pt x="4977" y="679"/>
                </a:lnTo>
                <a:cubicBezTo>
                  <a:pt x="4977" y="476"/>
                  <a:pt x="5144" y="310"/>
                  <a:pt x="5358" y="310"/>
                </a:cubicBezTo>
                <a:close/>
                <a:moveTo>
                  <a:pt x="8513" y="310"/>
                </a:moveTo>
                <a:cubicBezTo>
                  <a:pt x="8715" y="310"/>
                  <a:pt x="8882" y="476"/>
                  <a:pt x="8882" y="679"/>
                </a:cubicBezTo>
                <a:lnTo>
                  <a:pt x="8882" y="1036"/>
                </a:lnTo>
                <a:cubicBezTo>
                  <a:pt x="8846" y="1322"/>
                  <a:pt x="8608" y="1560"/>
                  <a:pt x="8311" y="1560"/>
                </a:cubicBezTo>
                <a:cubicBezTo>
                  <a:pt x="8013" y="1560"/>
                  <a:pt x="7775" y="1322"/>
                  <a:pt x="7775" y="1024"/>
                </a:cubicBezTo>
                <a:lnTo>
                  <a:pt x="7775" y="679"/>
                </a:lnTo>
                <a:cubicBezTo>
                  <a:pt x="7775" y="476"/>
                  <a:pt x="7941" y="310"/>
                  <a:pt x="8156" y="310"/>
                </a:cubicBezTo>
                <a:close/>
                <a:moveTo>
                  <a:pt x="2893" y="1881"/>
                </a:moveTo>
                <a:lnTo>
                  <a:pt x="2893" y="1977"/>
                </a:lnTo>
                <a:cubicBezTo>
                  <a:pt x="2893" y="2036"/>
                  <a:pt x="2905" y="2096"/>
                  <a:pt x="2941" y="2143"/>
                </a:cubicBezTo>
                <a:lnTo>
                  <a:pt x="2715" y="2358"/>
                </a:lnTo>
                <a:lnTo>
                  <a:pt x="2691" y="2358"/>
                </a:lnTo>
                <a:lnTo>
                  <a:pt x="2465" y="2143"/>
                </a:lnTo>
                <a:cubicBezTo>
                  <a:pt x="2500" y="2096"/>
                  <a:pt x="2512" y="2036"/>
                  <a:pt x="2512" y="1977"/>
                </a:cubicBezTo>
                <a:lnTo>
                  <a:pt x="2512" y="1881"/>
                </a:lnTo>
                <a:close/>
                <a:moveTo>
                  <a:pt x="5715" y="1881"/>
                </a:moveTo>
                <a:lnTo>
                  <a:pt x="5715" y="1977"/>
                </a:lnTo>
                <a:cubicBezTo>
                  <a:pt x="5715" y="2036"/>
                  <a:pt x="5727" y="2096"/>
                  <a:pt x="5751" y="2143"/>
                </a:cubicBezTo>
                <a:lnTo>
                  <a:pt x="5536" y="2358"/>
                </a:lnTo>
                <a:lnTo>
                  <a:pt x="5501" y="2358"/>
                </a:lnTo>
                <a:lnTo>
                  <a:pt x="5274" y="2143"/>
                </a:lnTo>
                <a:cubicBezTo>
                  <a:pt x="5310" y="2096"/>
                  <a:pt x="5322" y="2036"/>
                  <a:pt x="5322" y="1977"/>
                </a:cubicBezTo>
                <a:lnTo>
                  <a:pt x="5322" y="1881"/>
                </a:lnTo>
                <a:close/>
                <a:moveTo>
                  <a:pt x="8501" y="1881"/>
                </a:moveTo>
                <a:lnTo>
                  <a:pt x="8501" y="1977"/>
                </a:lnTo>
                <a:cubicBezTo>
                  <a:pt x="8501" y="2036"/>
                  <a:pt x="8525" y="2096"/>
                  <a:pt x="8549" y="2143"/>
                </a:cubicBezTo>
                <a:lnTo>
                  <a:pt x="8334" y="2358"/>
                </a:lnTo>
                <a:lnTo>
                  <a:pt x="8299" y="2358"/>
                </a:lnTo>
                <a:lnTo>
                  <a:pt x="8072" y="2143"/>
                </a:lnTo>
                <a:cubicBezTo>
                  <a:pt x="8108" y="2096"/>
                  <a:pt x="8120" y="2036"/>
                  <a:pt x="8120" y="1977"/>
                </a:cubicBezTo>
                <a:lnTo>
                  <a:pt x="8120" y="1881"/>
                </a:lnTo>
                <a:close/>
                <a:moveTo>
                  <a:pt x="9906" y="3286"/>
                </a:moveTo>
                <a:cubicBezTo>
                  <a:pt x="10120" y="3286"/>
                  <a:pt x="10275" y="3453"/>
                  <a:pt x="10275" y="3655"/>
                </a:cubicBezTo>
                <a:lnTo>
                  <a:pt x="10275" y="4012"/>
                </a:lnTo>
                <a:cubicBezTo>
                  <a:pt x="10263" y="4298"/>
                  <a:pt x="10013" y="4536"/>
                  <a:pt x="9716" y="4536"/>
                </a:cubicBezTo>
                <a:cubicBezTo>
                  <a:pt x="9418" y="4536"/>
                  <a:pt x="9180" y="4298"/>
                  <a:pt x="9180" y="4001"/>
                </a:cubicBezTo>
                <a:lnTo>
                  <a:pt x="9180" y="3655"/>
                </a:lnTo>
                <a:cubicBezTo>
                  <a:pt x="9180" y="3453"/>
                  <a:pt x="9346" y="3286"/>
                  <a:pt x="9549" y="3286"/>
                </a:cubicBezTo>
                <a:close/>
                <a:moveTo>
                  <a:pt x="1512" y="3286"/>
                </a:moveTo>
                <a:cubicBezTo>
                  <a:pt x="1691" y="3286"/>
                  <a:pt x="1857" y="3453"/>
                  <a:pt x="1857" y="3655"/>
                </a:cubicBezTo>
                <a:lnTo>
                  <a:pt x="1857" y="4012"/>
                </a:lnTo>
                <a:cubicBezTo>
                  <a:pt x="1857" y="4310"/>
                  <a:pt x="1619" y="4548"/>
                  <a:pt x="1322" y="4548"/>
                </a:cubicBezTo>
                <a:cubicBezTo>
                  <a:pt x="1024" y="4548"/>
                  <a:pt x="786" y="4310"/>
                  <a:pt x="786" y="4012"/>
                </a:cubicBezTo>
                <a:lnTo>
                  <a:pt x="786" y="3655"/>
                </a:lnTo>
                <a:cubicBezTo>
                  <a:pt x="786" y="3453"/>
                  <a:pt x="953" y="3286"/>
                  <a:pt x="1155" y="3286"/>
                </a:cubicBezTo>
                <a:close/>
                <a:moveTo>
                  <a:pt x="4310" y="3286"/>
                </a:moveTo>
                <a:cubicBezTo>
                  <a:pt x="4489" y="3286"/>
                  <a:pt x="4655" y="3453"/>
                  <a:pt x="4655" y="3655"/>
                </a:cubicBezTo>
                <a:lnTo>
                  <a:pt x="4655" y="4012"/>
                </a:lnTo>
                <a:cubicBezTo>
                  <a:pt x="4655" y="4310"/>
                  <a:pt x="4417" y="4548"/>
                  <a:pt x="4120" y="4548"/>
                </a:cubicBezTo>
                <a:cubicBezTo>
                  <a:pt x="3822" y="4548"/>
                  <a:pt x="3584" y="4310"/>
                  <a:pt x="3584" y="4012"/>
                </a:cubicBezTo>
                <a:lnTo>
                  <a:pt x="3584" y="3655"/>
                </a:lnTo>
                <a:cubicBezTo>
                  <a:pt x="3584" y="3453"/>
                  <a:pt x="3750" y="3286"/>
                  <a:pt x="3953" y="3286"/>
                </a:cubicBezTo>
                <a:close/>
                <a:moveTo>
                  <a:pt x="7108" y="3286"/>
                </a:moveTo>
                <a:cubicBezTo>
                  <a:pt x="7287" y="3286"/>
                  <a:pt x="7453" y="3453"/>
                  <a:pt x="7453" y="3655"/>
                </a:cubicBezTo>
                <a:lnTo>
                  <a:pt x="7453" y="4012"/>
                </a:lnTo>
                <a:cubicBezTo>
                  <a:pt x="7453" y="4310"/>
                  <a:pt x="7215" y="4548"/>
                  <a:pt x="6918" y="4548"/>
                </a:cubicBezTo>
                <a:cubicBezTo>
                  <a:pt x="6620" y="4548"/>
                  <a:pt x="6382" y="4310"/>
                  <a:pt x="6382" y="4012"/>
                </a:cubicBezTo>
                <a:lnTo>
                  <a:pt x="6382" y="3655"/>
                </a:lnTo>
                <a:cubicBezTo>
                  <a:pt x="6382" y="3453"/>
                  <a:pt x="6548" y="3286"/>
                  <a:pt x="6751" y="3286"/>
                </a:cubicBezTo>
                <a:close/>
                <a:moveTo>
                  <a:pt x="1500" y="4858"/>
                </a:moveTo>
                <a:lnTo>
                  <a:pt x="1500" y="4953"/>
                </a:lnTo>
                <a:cubicBezTo>
                  <a:pt x="1500" y="5013"/>
                  <a:pt x="1512" y="5072"/>
                  <a:pt x="1548" y="5120"/>
                </a:cubicBezTo>
                <a:lnTo>
                  <a:pt x="1322" y="5334"/>
                </a:lnTo>
                <a:lnTo>
                  <a:pt x="1286" y="5334"/>
                </a:lnTo>
                <a:lnTo>
                  <a:pt x="1072" y="5120"/>
                </a:lnTo>
                <a:cubicBezTo>
                  <a:pt x="1095" y="5072"/>
                  <a:pt x="1107" y="5013"/>
                  <a:pt x="1107" y="4953"/>
                </a:cubicBezTo>
                <a:lnTo>
                  <a:pt x="1107" y="4858"/>
                </a:lnTo>
                <a:close/>
                <a:moveTo>
                  <a:pt x="4298" y="4858"/>
                </a:moveTo>
                <a:lnTo>
                  <a:pt x="4298" y="4953"/>
                </a:lnTo>
                <a:cubicBezTo>
                  <a:pt x="4298" y="5013"/>
                  <a:pt x="4310" y="5072"/>
                  <a:pt x="4334" y="5120"/>
                </a:cubicBezTo>
                <a:lnTo>
                  <a:pt x="4120" y="5334"/>
                </a:lnTo>
                <a:lnTo>
                  <a:pt x="4084" y="5334"/>
                </a:lnTo>
                <a:lnTo>
                  <a:pt x="3870" y="5120"/>
                </a:lnTo>
                <a:cubicBezTo>
                  <a:pt x="3893" y="5072"/>
                  <a:pt x="3905" y="5013"/>
                  <a:pt x="3905" y="4953"/>
                </a:cubicBezTo>
                <a:lnTo>
                  <a:pt x="3905" y="4858"/>
                </a:lnTo>
                <a:close/>
                <a:moveTo>
                  <a:pt x="7108" y="4858"/>
                </a:moveTo>
                <a:lnTo>
                  <a:pt x="7108" y="4953"/>
                </a:lnTo>
                <a:cubicBezTo>
                  <a:pt x="7108" y="5013"/>
                  <a:pt x="7120" y="5072"/>
                  <a:pt x="7156" y="5120"/>
                </a:cubicBezTo>
                <a:lnTo>
                  <a:pt x="6929" y="5334"/>
                </a:lnTo>
                <a:lnTo>
                  <a:pt x="6906" y="5334"/>
                </a:lnTo>
                <a:lnTo>
                  <a:pt x="6679" y="5120"/>
                </a:lnTo>
                <a:cubicBezTo>
                  <a:pt x="6703" y="5072"/>
                  <a:pt x="6715" y="5013"/>
                  <a:pt x="6715" y="4953"/>
                </a:cubicBezTo>
                <a:lnTo>
                  <a:pt x="6715" y="4858"/>
                </a:lnTo>
                <a:close/>
                <a:moveTo>
                  <a:pt x="9906" y="4858"/>
                </a:moveTo>
                <a:lnTo>
                  <a:pt x="9906" y="4953"/>
                </a:lnTo>
                <a:cubicBezTo>
                  <a:pt x="9906" y="5013"/>
                  <a:pt x="9918" y="5072"/>
                  <a:pt x="9954" y="5120"/>
                </a:cubicBezTo>
                <a:lnTo>
                  <a:pt x="9727" y="5334"/>
                </a:lnTo>
                <a:lnTo>
                  <a:pt x="9704" y="5334"/>
                </a:lnTo>
                <a:lnTo>
                  <a:pt x="9477" y="5120"/>
                </a:lnTo>
                <a:cubicBezTo>
                  <a:pt x="9501" y="5072"/>
                  <a:pt x="9525" y="5013"/>
                  <a:pt x="9525" y="4953"/>
                </a:cubicBezTo>
                <a:lnTo>
                  <a:pt x="9525" y="4858"/>
                </a:lnTo>
                <a:close/>
                <a:moveTo>
                  <a:pt x="2453" y="0"/>
                </a:moveTo>
                <a:cubicBezTo>
                  <a:pt x="2084" y="0"/>
                  <a:pt x="1762" y="310"/>
                  <a:pt x="1762" y="679"/>
                </a:cubicBezTo>
                <a:lnTo>
                  <a:pt x="1762" y="1036"/>
                </a:lnTo>
                <a:cubicBezTo>
                  <a:pt x="1762" y="1322"/>
                  <a:pt x="1905" y="1572"/>
                  <a:pt x="2119" y="1726"/>
                </a:cubicBezTo>
                <a:lnTo>
                  <a:pt x="2119" y="1977"/>
                </a:lnTo>
                <a:cubicBezTo>
                  <a:pt x="2119" y="1977"/>
                  <a:pt x="2119" y="1988"/>
                  <a:pt x="2107" y="1988"/>
                </a:cubicBezTo>
                <a:lnTo>
                  <a:pt x="1691" y="2203"/>
                </a:lnTo>
                <a:cubicBezTo>
                  <a:pt x="1512" y="2286"/>
                  <a:pt x="1405" y="2465"/>
                  <a:pt x="1405" y="2655"/>
                </a:cubicBezTo>
                <a:lnTo>
                  <a:pt x="1405" y="2989"/>
                </a:lnTo>
                <a:lnTo>
                  <a:pt x="1036" y="2989"/>
                </a:lnTo>
                <a:cubicBezTo>
                  <a:pt x="667" y="2989"/>
                  <a:pt x="357" y="3298"/>
                  <a:pt x="357" y="3667"/>
                </a:cubicBezTo>
                <a:lnTo>
                  <a:pt x="357" y="4024"/>
                </a:lnTo>
                <a:cubicBezTo>
                  <a:pt x="357" y="4310"/>
                  <a:pt x="488" y="4560"/>
                  <a:pt x="714" y="4715"/>
                </a:cubicBezTo>
                <a:lnTo>
                  <a:pt x="714" y="4965"/>
                </a:lnTo>
                <a:cubicBezTo>
                  <a:pt x="714" y="4965"/>
                  <a:pt x="714" y="4977"/>
                  <a:pt x="691" y="4977"/>
                </a:cubicBezTo>
                <a:lnTo>
                  <a:pt x="274" y="5191"/>
                </a:lnTo>
                <a:cubicBezTo>
                  <a:pt x="95" y="5275"/>
                  <a:pt x="0" y="5453"/>
                  <a:pt x="0" y="5656"/>
                </a:cubicBezTo>
                <a:lnTo>
                  <a:pt x="0" y="7382"/>
                </a:lnTo>
                <a:cubicBezTo>
                  <a:pt x="0" y="7513"/>
                  <a:pt x="36" y="7644"/>
                  <a:pt x="119" y="7751"/>
                </a:cubicBezTo>
                <a:lnTo>
                  <a:pt x="298" y="8013"/>
                </a:lnTo>
                <a:cubicBezTo>
                  <a:pt x="333" y="8073"/>
                  <a:pt x="357" y="8156"/>
                  <a:pt x="357" y="8227"/>
                </a:cubicBezTo>
                <a:lnTo>
                  <a:pt x="357" y="8942"/>
                </a:lnTo>
                <a:cubicBezTo>
                  <a:pt x="357" y="9025"/>
                  <a:pt x="429" y="9108"/>
                  <a:pt x="512" y="9108"/>
                </a:cubicBezTo>
                <a:cubicBezTo>
                  <a:pt x="607" y="9108"/>
                  <a:pt x="679" y="9025"/>
                  <a:pt x="679" y="8942"/>
                </a:cubicBezTo>
                <a:lnTo>
                  <a:pt x="679" y="8227"/>
                </a:lnTo>
                <a:cubicBezTo>
                  <a:pt x="679" y="8096"/>
                  <a:pt x="631" y="7953"/>
                  <a:pt x="560" y="7858"/>
                </a:cubicBezTo>
                <a:lnTo>
                  <a:pt x="381" y="7584"/>
                </a:lnTo>
                <a:cubicBezTo>
                  <a:pt x="333" y="7525"/>
                  <a:pt x="321" y="7453"/>
                  <a:pt x="321" y="7382"/>
                </a:cubicBezTo>
                <a:lnTo>
                  <a:pt x="321" y="5656"/>
                </a:lnTo>
                <a:cubicBezTo>
                  <a:pt x="321" y="5572"/>
                  <a:pt x="369" y="5513"/>
                  <a:pt x="429" y="5477"/>
                </a:cubicBezTo>
                <a:lnTo>
                  <a:pt x="714" y="5322"/>
                </a:lnTo>
                <a:lnTo>
                  <a:pt x="976" y="5596"/>
                </a:lnTo>
                <a:cubicBezTo>
                  <a:pt x="1036" y="5656"/>
                  <a:pt x="1131" y="5691"/>
                  <a:pt x="1214" y="5691"/>
                </a:cubicBezTo>
                <a:cubicBezTo>
                  <a:pt x="1310" y="5691"/>
                  <a:pt x="1381" y="5667"/>
                  <a:pt x="1453" y="5596"/>
                </a:cubicBezTo>
                <a:lnTo>
                  <a:pt x="1726" y="5322"/>
                </a:lnTo>
                <a:lnTo>
                  <a:pt x="2000" y="5477"/>
                </a:lnTo>
                <a:cubicBezTo>
                  <a:pt x="2060" y="5501"/>
                  <a:pt x="2107" y="5572"/>
                  <a:pt x="2107" y="5656"/>
                </a:cubicBezTo>
                <a:lnTo>
                  <a:pt x="2107" y="7382"/>
                </a:lnTo>
                <a:cubicBezTo>
                  <a:pt x="2107" y="7453"/>
                  <a:pt x="2096" y="7525"/>
                  <a:pt x="2048" y="7584"/>
                </a:cubicBezTo>
                <a:lnTo>
                  <a:pt x="1869" y="7858"/>
                </a:lnTo>
                <a:cubicBezTo>
                  <a:pt x="1798" y="7977"/>
                  <a:pt x="1750" y="8096"/>
                  <a:pt x="1750" y="8227"/>
                </a:cubicBezTo>
                <a:lnTo>
                  <a:pt x="1750" y="8942"/>
                </a:lnTo>
                <a:cubicBezTo>
                  <a:pt x="1750" y="9025"/>
                  <a:pt x="1822" y="9108"/>
                  <a:pt x="1917" y="9108"/>
                </a:cubicBezTo>
                <a:cubicBezTo>
                  <a:pt x="2000" y="9108"/>
                  <a:pt x="2084" y="9025"/>
                  <a:pt x="2084" y="8942"/>
                </a:cubicBezTo>
                <a:lnTo>
                  <a:pt x="2084" y="8227"/>
                </a:lnTo>
                <a:cubicBezTo>
                  <a:pt x="2084" y="8156"/>
                  <a:pt x="2096" y="8073"/>
                  <a:pt x="2143" y="8013"/>
                </a:cubicBezTo>
                <a:lnTo>
                  <a:pt x="2322" y="7751"/>
                </a:lnTo>
                <a:cubicBezTo>
                  <a:pt x="2393" y="7632"/>
                  <a:pt x="2441" y="7513"/>
                  <a:pt x="2441" y="7382"/>
                </a:cubicBezTo>
                <a:lnTo>
                  <a:pt x="2441" y="5656"/>
                </a:lnTo>
                <a:cubicBezTo>
                  <a:pt x="2441" y="5453"/>
                  <a:pt x="2334" y="5275"/>
                  <a:pt x="2155" y="5191"/>
                </a:cubicBezTo>
                <a:lnTo>
                  <a:pt x="1738" y="4977"/>
                </a:lnTo>
                <a:lnTo>
                  <a:pt x="1726" y="4965"/>
                </a:lnTo>
                <a:lnTo>
                  <a:pt x="1726" y="4703"/>
                </a:lnTo>
                <a:cubicBezTo>
                  <a:pt x="1929" y="4536"/>
                  <a:pt x="2084" y="4298"/>
                  <a:pt x="2084" y="4012"/>
                </a:cubicBezTo>
                <a:lnTo>
                  <a:pt x="2084" y="3655"/>
                </a:lnTo>
                <a:cubicBezTo>
                  <a:pt x="2084" y="3405"/>
                  <a:pt x="1929" y="3179"/>
                  <a:pt x="1726" y="3060"/>
                </a:cubicBezTo>
                <a:lnTo>
                  <a:pt x="1726" y="2643"/>
                </a:lnTo>
                <a:cubicBezTo>
                  <a:pt x="1726" y="2572"/>
                  <a:pt x="1762" y="2512"/>
                  <a:pt x="1822" y="2465"/>
                </a:cubicBezTo>
                <a:lnTo>
                  <a:pt x="2107" y="2322"/>
                </a:lnTo>
                <a:lnTo>
                  <a:pt x="2381" y="2584"/>
                </a:lnTo>
                <a:cubicBezTo>
                  <a:pt x="2441" y="2643"/>
                  <a:pt x="2524" y="2691"/>
                  <a:pt x="2619" y="2691"/>
                </a:cubicBezTo>
                <a:cubicBezTo>
                  <a:pt x="2703" y="2691"/>
                  <a:pt x="2774" y="2655"/>
                  <a:pt x="2858" y="2584"/>
                </a:cubicBezTo>
                <a:lnTo>
                  <a:pt x="3119" y="2322"/>
                </a:lnTo>
                <a:lnTo>
                  <a:pt x="3405" y="2465"/>
                </a:lnTo>
                <a:cubicBezTo>
                  <a:pt x="3465" y="2500"/>
                  <a:pt x="3512" y="2572"/>
                  <a:pt x="3512" y="2643"/>
                </a:cubicBezTo>
                <a:lnTo>
                  <a:pt x="3512" y="3060"/>
                </a:lnTo>
                <a:cubicBezTo>
                  <a:pt x="3298" y="3179"/>
                  <a:pt x="3155" y="3405"/>
                  <a:pt x="3155" y="3655"/>
                </a:cubicBezTo>
                <a:lnTo>
                  <a:pt x="3155" y="4012"/>
                </a:lnTo>
                <a:cubicBezTo>
                  <a:pt x="3155" y="4298"/>
                  <a:pt x="3286" y="4548"/>
                  <a:pt x="3512" y="4703"/>
                </a:cubicBezTo>
                <a:lnTo>
                  <a:pt x="3512" y="4953"/>
                </a:lnTo>
                <a:cubicBezTo>
                  <a:pt x="3512" y="4953"/>
                  <a:pt x="3512" y="4965"/>
                  <a:pt x="3489" y="4965"/>
                </a:cubicBezTo>
                <a:lnTo>
                  <a:pt x="3072" y="5179"/>
                </a:lnTo>
                <a:cubicBezTo>
                  <a:pt x="2893" y="5263"/>
                  <a:pt x="2798" y="5441"/>
                  <a:pt x="2798" y="5632"/>
                </a:cubicBezTo>
                <a:lnTo>
                  <a:pt x="2798" y="7358"/>
                </a:lnTo>
                <a:cubicBezTo>
                  <a:pt x="2798" y="7501"/>
                  <a:pt x="2834" y="7632"/>
                  <a:pt x="2917" y="7739"/>
                </a:cubicBezTo>
                <a:lnTo>
                  <a:pt x="3096" y="8001"/>
                </a:lnTo>
                <a:cubicBezTo>
                  <a:pt x="3131" y="8061"/>
                  <a:pt x="3155" y="8132"/>
                  <a:pt x="3155" y="8215"/>
                </a:cubicBezTo>
                <a:lnTo>
                  <a:pt x="3155" y="8930"/>
                </a:lnTo>
                <a:cubicBezTo>
                  <a:pt x="3155" y="9013"/>
                  <a:pt x="3227" y="9085"/>
                  <a:pt x="3310" y="9085"/>
                </a:cubicBezTo>
                <a:cubicBezTo>
                  <a:pt x="3405" y="9085"/>
                  <a:pt x="3477" y="9013"/>
                  <a:pt x="3477" y="8930"/>
                </a:cubicBezTo>
                <a:lnTo>
                  <a:pt x="3477" y="8215"/>
                </a:lnTo>
                <a:cubicBezTo>
                  <a:pt x="3477" y="8073"/>
                  <a:pt x="3429" y="7942"/>
                  <a:pt x="3358" y="7834"/>
                </a:cubicBezTo>
                <a:lnTo>
                  <a:pt x="3179" y="7572"/>
                </a:lnTo>
                <a:cubicBezTo>
                  <a:pt x="3131" y="7513"/>
                  <a:pt x="3119" y="7441"/>
                  <a:pt x="3119" y="7358"/>
                </a:cubicBezTo>
                <a:lnTo>
                  <a:pt x="3119" y="5632"/>
                </a:lnTo>
                <a:cubicBezTo>
                  <a:pt x="3119" y="5560"/>
                  <a:pt x="3167" y="5501"/>
                  <a:pt x="3227" y="5453"/>
                </a:cubicBezTo>
                <a:lnTo>
                  <a:pt x="3512" y="5310"/>
                </a:lnTo>
                <a:lnTo>
                  <a:pt x="3774" y="5572"/>
                </a:lnTo>
                <a:cubicBezTo>
                  <a:pt x="3834" y="5632"/>
                  <a:pt x="3929" y="5679"/>
                  <a:pt x="4012" y="5679"/>
                </a:cubicBezTo>
                <a:cubicBezTo>
                  <a:pt x="4108" y="5679"/>
                  <a:pt x="4179" y="5656"/>
                  <a:pt x="4251" y="5572"/>
                </a:cubicBezTo>
                <a:lnTo>
                  <a:pt x="4524" y="5310"/>
                </a:lnTo>
                <a:lnTo>
                  <a:pt x="4798" y="5453"/>
                </a:lnTo>
                <a:cubicBezTo>
                  <a:pt x="4858" y="5489"/>
                  <a:pt x="4905" y="5560"/>
                  <a:pt x="4905" y="5632"/>
                </a:cubicBezTo>
                <a:lnTo>
                  <a:pt x="4905" y="7358"/>
                </a:lnTo>
                <a:cubicBezTo>
                  <a:pt x="4905" y="7441"/>
                  <a:pt x="4893" y="7513"/>
                  <a:pt x="4846" y="7572"/>
                </a:cubicBezTo>
                <a:lnTo>
                  <a:pt x="4667" y="7834"/>
                </a:lnTo>
                <a:cubicBezTo>
                  <a:pt x="4596" y="7953"/>
                  <a:pt x="4548" y="8073"/>
                  <a:pt x="4548" y="8215"/>
                </a:cubicBezTo>
                <a:lnTo>
                  <a:pt x="4548" y="8930"/>
                </a:lnTo>
                <a:cubicBezTo>
                  <a:pt x="4548" y="9013"/>
                  <a:pt x="4620" y="9085"/>
                  <a:pt x="4715" y="9085"/>
                </a:cubicBezTo>
                <a:cubicBezTo>
                  <a:pt x="4798" y="9085"/>
                  <a:pt x="4882" y="9013"/>
                  <a:pt x="4882" y="8930"/>
                </a:cubicBezTo>
                <a:lnTo>
                  <a:pt x="4882" y="8215"/>
                </a:lnTo>
                <a:cubicBezTo>
                  <a:pt x="4882" y="8132"/>
                  <a:pt x="4893" y="8061"/>
                  <a:pt x="4941" y="8001"/>
                </a:cubicBezTo>
                <a:lnTo>
                  <a:pt x="5120" y="7739"/>
                </a:lnTo>
                <a:cubicBezTo>
                  <a:pt x="5191" y="7620"/>
                  <a:pt x="5239" y="7501"/>
                  <a:pt x="5239" y="7358"/>
                </a:cubicBezTo>
                <a:lnTo>
                  <a:pt x="5239" y="5632"/>
                </a:lnTo>
                <a:cubicBezTo>
                  <a:pt x="5239" y="5441"/>
                  <a:pt x="5132" y="5263"/>
                  <a:pt x="4953" y="5179"/>
                </a:cubicBezTo>
                <a:lnTo>
                  <a:pt x="4536" y="4965"/>
                </a:lnTo>
                <a:lnTo>
                  <a:pt x="4524" y="4953"/>
                </a:lnTo>
                <a:lnTo>
                  <a:pt x="4524" y="4703"/>
                </a:lnTo>
                <a:cubicBezTo>
                  <a:pt x="4727" y="4536"/>
                  <a:pt x="4882" y="4298"/>
                  <a:pt x="4882" y="4012"/>
                </a:cubicBezTo>
                <a:lnTo>
                  <a:pt x="4882" y="3655"/>
                </a:lnTo>
                <a:cubicBezTo>
                  <a:pt x="4882" y="3405"/>
                  <a:pt x="4727" y="3179"/>
                  <a:pt x="4524" y="3060"/>
                </a:cubicBezTo>
                <a:lnTo>
                  <a:pt x="4524" y="2643"/>
                </a:lnTo>
                <a:cubicBezTo>
                  <a:pt x="4524" y="2572"/>
                  <a:pt x="4560" y="2512"/>
                  <a:pt x="4620" y="2465"/>
                </a:cubicBezTo>
                <a:lnTo>
                  <a:pt x="4905" y="2322"/>
                </a:lnTo>
                <a:lnTo>
                  <a:pt x="5179" y="2584"/>
                </a:lnTo>
                <a:cubicBezTo>
                  <a:pt x="5239" y="2643"/>
                  <a:pt x="5322" y="2691"/>
                  <a:pt x="5417" y="2691"/>
                </a:cubicBezTo>
                <a:cubicBezTo>
                  <a:pt x="5501" y="2691"/>
                  <a:pt x="5572" y="2655"/>
                  <a:pt x="5655" y="2584"/>
                </a:cubicBezTo>
                <a:lnTo>
                  <a:pt x="5917" y="2322"/>
                </a:lnTo>
                <a:lnTo>
                  <a:pt x="6203" y="2465"/>
                </a:lnTo>
                <a:cubicBezTo>
                  <a:pt x="6263" y="2500"/>
                  <a:pt x="6310" y="2572"/>
                  <a:pt x="6310" y="2643"/>
                </a:cubicBezTo>
                <a:lnTo>
                  <a:pt x="6310" y="3060"/>
                </a:lnTo>
                <a:cubicBezTo>
                  <a:pt x="6096" y="3179"/>
                  <a:pt x="5953" y="3405"/>
                  <a:pt x="5953" y="3655"/>
                </a:cubicBezTo>
                <a:lnTo>
                  <a:pt x="5953" y="4012"/>
                </a:lnTo>
                <a:cubicBezTo>
                  <a:pt x="5953" y="4298"/>
                  <a:pt x="6084" y="4548"/>
                  <a:pt x="6310" y="4703"/>
                </a:cubicBezTo>
                <a:lnTo>
                  <a:pt x="6310" y="4953"/>
                </a:lnTo>
                <a:cubicBezTo>
                  <a:pt x="6310" y="4953"/>
                  <a:pt x="6310" y="4965"/>
                  <a:pt x="6287" y="4965"/>
                </a:cubicBezTo>
                <a:lnTo>
                  <a:pt x="5870" y="5179"/>
                </a:lnTo>
                <a:cubicBezTo>
                  <a:pt x="5691" y="5263"/>
                  <a:pt x="5596" y="5441"/>
                  <a:pt x="5596" y="5632"/>
                </a:cubicBezTo>
                <a:lnTo>
                  <a:pt x="5596" y="7358"/>
                </a:lnTo>
                <a:cubicBezTo>
                  <a:pt x="5596" y="7501"/>
                  <a:pt x="5632" y="7632"/>
                  <a:pt x="5715" y="7739"/>
                </a:cubicBezTo>
                <a:lnTo>
                  <a:pt x="5894" y="8001"/>
                </a:lnTo>
                <a:cubicBezTo>
                  <a:pt x="5929" y="8061"/>
                  <a:pt x="5953" y="8132"/>
                  <a:pt x="5953" y="8215"/>
                </a:cubicBezTo>
                <a:lnTo>
                  <a:pt x="5953" y="8930"/>
                </a:lnTo>
                <a:cubicBezTo>
                  <a:pt x="5953" y="9013"/>
                  <a:pt x="6025" y="9085"/>
                  <a:pt x="6108" y="9085"/>
                </a:cubicBezTo>
                <a:cubicBezTo>
                  <a:pt x="6203" y="9085"/>
                  <a:pt x="6275" y="9013"/>
                  <a:pt x="6275" y="8930"/>
                </a:cubicBezTo>
                <a:lnTo>
                  <a:pt x="6275" y="8215"/>
                </a:lnTo>
                <a:cubicBezTo>
                  <a:pt x="6275" y="8073"/>
                  <a:pt x="6227" y="7942"/>
                  <a:pt x="6156" y="7834"/>
                </a:cubicBezTo>
                <a:lnTo>
                  <a:pt x="5977" y="7572"/>
                </a:lnTo>
                <a:cubicBezTo>
                  <a:pt x="5929" y="7513"/>
                  <a:pt x="5917" y="7441"/>
                  <a:pt x="5917" y="7358"/>
                </a:cubicBezTo>
                <a:lnTo>
                  <a:pt x="5917" y="5632"/>
                </a:lnTo>
                <a:cubicBezTo>
                  <a:pt x="5917" y="5560"/>
                  <a:pt x="5965" y="5501"/>
                  <a:pt x="6025" y="5453"/>
                </a:cubicBezTo>
                <a:lnTo>
                  <a:pt x="6310" y="5310"/>
                </a:lnTo>
                <a:lnTo>
                  <a:pt x="6572" y="5572"/>
                </a:lnTo>
                <a:cubicBezTo>
                  <a:pt x="6632" y="5632"/>
                  <a:pt x="6727" y="5679"/>
                  <a:pt x="6810" y="5679"/>
                </a:cubicBezTo>
                <a:cubicBezTo>
                  <a:pt x="6906" y="5679"/>
                  <a:pt x="6977" y="5656"/>
                  <a:pt x="7049" y="5572"/>
                </a:cubicBezTo>
                <a:lnTo>
                  <a:pt x="7322" y="5310"/>
                </a:lnTo>
                <a:lnTo>
                  <a:pt x="7596" y="5453"/>
                </a:lnTo>
                <a:cubicBezTo>
                  <a:pt x="7656" y="5489"/>
                  <a:pt x="7703" y="5560"/>
                  <a:pt x="7703" y="5632"/>
                </a:cubicBezTo>
                <a:lnTo>
                  <a:pt x="7703" y="7358"/>
                </a:lnTo>
                <a:cubicBezTo>
                  <a:pt x="7703" y="7441"/>
                  <a:pt x="7691" y="7513"/>
                  <a:pt x="7644" y="7572"/>
                </a:cubicBezTo>
                <a:lnTo>
                  <a:pt x="7465" y="7834"/>
                </a:lnTo>
                <a:cubicBezTo>
                  <a:pt x="7394" y="7953"/>
                  <a:pt x="7346" y="8073"/>
                  <a:pt x="7346" y="8215"/>
                </a:cubicBezTo>
                <a:lnTo>
                  <a:pt x="7346" y="8930"/>
                </a:lnTo>
                <a:cubicBezTo>
                  <a:pt x="7346" y="9013"/>
                  <a:pt x="7418" y="9085"/>
                  <a:pt x="7513" y="9085"/>
                </a:cubicBezTo>
                <a:cubicBezTo>
                  <a:pt x="7596" y="9085"/>
                  <a:pt x="7680" y="9013"/>
                  <a:pt x="7680" y="8930"/>
                </a:cubicBezTo>
                <a:lnTo>
                  <a:pt x="7680" y="8215"/>
                </a:lnTo>
                <a:cubicBezTo>
                  <a:pt x="7680" y="8132"/>
                  <a:pt x="7691" y="8061"/>
                  <a:pt x="7739" y="8001"/>
                </a:cubicBezTo>
                <a:lnTo>
                  <a:pt x="7918" y="7739"/>
                </a:lnTo>
                <a:cubicBezTo>
                  <a:pt x="7989" y="7620"/>
                  <a:pt x="8037" y="7501"/>
                  <a:pt x="8037" y="7358"/>
                </a:cubicBezTo>
                <a:lnTo>
                  <a:pt x="8037" y="5632"/>
                </a:lnTo>
                <a:cubicBezTo>
                  <a:pt x="8037" y="5441"/>
                  <a:pt x="7930" y="5263"/>
                  <a:pt x="7751" y="5179"/>
                </a:cubicBezTo>
                <a:lnTo>
                  <a:pt x="7334" y="4965"/>
                </a:lnTo>
                <a:lnTo>
                  <a:pt x="7322" y="4953"/>
                </a:lnTo>
                <a:lnTo>
                  <a:pt x="7322" y="4703"/>
                </a:lnTo>
                <a:cubicBezTo>
                  <a:pt x="7525" y="4536"/>
                  <a:pt x="7680" y="4298"/>
                  <a:pt x="7680" y="4012"/>
                </a:cubicBezTo>
                <a:lnTo>
                  <a:pt x="7680" y="3655"/>
                </a:lnTo>
                <a:cubicBezTo>
                  <a:pt x="7680" y="3405"/>
                  <a:pt x="7525" y="3179"/>
                  <a:pt x="7322" y="3060"/>
                </a:cubicBezTo>
                <a:lnTo>
                  <a:pt x="7322" y="2643"/>
                </a:lnTo>
                <a:cubicBezTo>
                  <a:pt x="7322" y="2572"/>
                  <a:pt x="7358" y="2512"/>
                  <a:pt x="7418" y="2465"/>
                </a:cubicBezTo>
                <a:lnTo>
                  <a:pt x="7703" y="2322"/>
                </a:lnTo>
                <a:lnTo>
                  <a:pt x="7977" y="2584"/>
                </a:lnTo>
                <a:cubicBezTo>
                  <a:pt x="8037" y="2643"/>
                  <a:pt x="8120" y="2691"/>
                  <a:pt x="8215" y="2691"/>
                </a:cubicBezTo>
                <a:cubicBezTo>
                  <a:pt x="8299" y="2691"/>
                  <a:pt x="8370" y="2655"/>
                  <a:pt x="8453" y="2584"/>
                </a:cubicBezTo>
                <a:lnTo>
                  <a:pt x="8715" y="2322"/>
                </a:lnTo>
                <a:lnTo>
                  <a:pt x="9001" y="2465"/>
                </a:lnTo>
                <a:cubicBezTo>
                  <a:pt x="9061" y="2500"/>
                  <a:pt x="9108" y="2572"/>
                  <a:pt x="9108" y="2643"/>
                </a:cubicBezTo>
                <a:lnTo>
                  <a:pt x="9108" y="3060"/>
                </a:lnTo>
                <a:cubicBezTo>
                  <a:pt x="8894" y="3179"/>
                  <a:pt x="8751" y="3405"/>
                  <a:pt x="8751" y="3655"/>
                </a:cubicBezTo>
                <a:lnTo>
                  <a:pt x="8751" y="4012"/>
                </a:lnTo>
                <a:cubicBezTo>
                  <a:pt x="8751" y="4298"/>
                  <a:pt x="8882" y="4548"/>
                  <a:pt x="9108" y="4703"/>
                </a:cubicBezTo>
                <a:lnTo>
                  <a:pt x="9108" y="4953"/>
                </a:lnTo>
                <a:cubicBezTo>
                  <a:pt x="9108" y="4953"/>
                  <a:pt x="9108" y="4965"/>
                  <a:pt x="9084" y="4965"/>
                </a:cubicBezTo>
                <a:lnTo>
                  <a:pt x="8668" y="5179"/>
                </a:lnTo>
                <a:cubicBezTo>
                  <a:pt x="8489" y="5263"/>
                  <a:pt x="8394" y="5441"/>
                  <a:pt x="8394" y="5632"/>
                </a:cubicBezTo>
                <a:lnTo>
                  <a:pt x="8394" y="7358"/>
                </a:lnTo>
                <a:cubicBezTo>
                  <a:pt x="8394" y="7501"/>
                  <a:pt x="8430" y="7632"/>
                  <a:pt x="8513" y="7739"/>
                </a:cubicBezTo>
                <a:lnTo>
                  <a:pt x="8692" y="8001"/>
                </a:lnTo>
                <a:cubicBezTo>
                  <a:pt x="8727" y="8061"/>
                  <a:pt x="8751" y="8132"/>
                  <a:pt x="8751" y="8215"/>
                </a:cubicBezTo>
                <a:lnTo>
                  <a:pt x="8751" y="8930"/>
                </a:lnTo>
                <a:cubicBezTo>
                  <a:pt x="8751" y="9013"/>
                  <a:pt x="8823" y="9085"/>
                  <a:pt x="8906" y="9085"/>
                </a:cubicBezTo>
                <a:cubicBezTo>
                  <a:pt x="9001" y="9085"/>
                  <a:pt x="9073" y="9013"/>
                  <a:pt x="9073" y="8930"/>
                </a:cubicBezTo>
                <a:lnTo>
                  <a:pt x="9073" y="8215"/>
                </a:lnTo>
                <a:cubicBezTo>
                  <a:pt x="9073" y="8073"/>
                  <a:pt x="9025" y="7942"/>
                  <a:pt x="8954" y="7834"/>
                </a:cubicBezTo>
                <a:lnTo>
                  <a:pt x="8775" y="7572"/>
                </a:lnTo>
                <a:cubicBezTo>
                  <a:pt x="8727" y="7513"/>
                  <a:pt x="8715" y="7441"/>
                  <a:pt x="8715" y="7358"/>
                </a:cubicBezTo>
                <a:lnTo>
                  <a:pt x="8715" y="5632"/>
                </a:lnTo>
                <a:cubicBezTo>
                  <a:pt x="8715" y="5560"/>
                  <a:pt x="8763" y="5501"/>
                  <a:pt x="8823" y="5453"/>
                </a:cubicBezTo>
                <a:lnTo>
                  <a:pt x="9108" y="5310"/>
                </a:lnTo>
                <a:lnTo>
                  <a:pt x="9370" y="5572"/>
                </a:lnTo>
                <a:cubicBezTo>
                  <a:pt x="9430" y="5632"/>
                  <a:pt x="9525" y="5679"/>
                  <a:pt x="9608" y="5679"/>
                </a:cubicBezTo>
                <a:cubicBezTo>
                  <a:pt x="9704" y="5679"/>
                  <a:pt x="9775" y="5656"/>
                  <a:pt x="9846" y="5572"/>
                </a:cubicBezTo>
                <a:lnTo>
                  <a:pt x="10120" y="5310"/>
                </a:lnTo>
                <a:lnTo>
                  <a:pt x="10394" y="5453"/>
                </a:lnTo>
                <a:cubicBezTo>
                  <a:pt x="10454" y="5489"/>
                  <a:pt x="10501" y="5560"/>
                  <a:pt x="10501" y="5632"/>
                </a:cubicBezTo>
                <a:lnTo>
                  <a:pt x="10501" y="7358"/>
                </a:lnTo>
                <a:cubicBezTo>
                  <a:pt x="10501" y="7441"/>
                  <a:pt x="10489" y="7513"/>
                  <a:pt x="10442" y="7572"/>
                </a:cubicBezTo>
                <a:lnTo>
                  <a:pt x="10263" y="7834"/>
                </a:lnTo>
                <a:cubicBezTo>
                  <a:pt x="10192" y="7953"/>
                  <a:pt x="10144" y="8073"/>
                  <a:pt x="10144" y="8215"/>
                </a:cubicBezTo>
                <a:lnTo>
                  <a:pt x="10144" y="8930"/>
                </a:lnTo>
                <a:cubicBezTo>
                  <a:pt x="10144" y="9013"/>
                  <a:pt x="10216" y="9085"/>
                  <a:pt x="10311" y="9085"/>
                </a:cubicBezTo>
                <a:cubicBezTo>
                  <a:pt x="10394" y="9085"/>
                  <a:pt x="10478" y="9013"/>
                  <a:pt x="10478" y="8930"/>
                </a:cubicBezTo>
                <a:lnTo>
                  <a:pt x="10478" y="8215"/>
                </a:lnTo>
                <a:cubicBezTo>
                  <a:pt x="10478" y="8132"/>
                  <a:pt x="10489" y="8061"/>
                  <a:pt x="10537" y="8001"/>
                </a:cubicBezTo>
                <a:lnTo>
                  <a:pt x="10716" y="7739"/>
                </a:lnTo>
                <a:cubicBezTo>
                  <a:pt x="10787" y="7620"/>
                  <a:pt x="10835" y="7501"/>
                  <a:pt x="10835" y="7358"/>
                </a:cubicBezTo>
                <a:lnTo>
                  <a:pt x="10835" y="5632"/>
                </a:lnTo>
                <a:cubicBezTo>
                  <a:pt x="10918" y="5429"/>
                  <a:pt x="10811" y="5251"/>
                  <a:pt x="10632" y="5155"/>
                </a:cubicBezTo>
                <a:lnTo>
                  <a:pt x="10216" y="4953"/>
                </a:lnTo>
                <a:lnTo>
                  <a:pt x="10204" y="4941"/>
                </a:lnTo>
                <a:lnTo>
                  <a:pt x="10204" y="4703"/>
                </a:lnTo>
                <a:cubicBezTo>
                  <a:pt x="10418" y="4536"/>
                  <a:pt x="10561" y="4298"/>
                  <a:pt x="10561" y="4012"/>
                </a:cubicBezTo>
                <a:lnTo>
                  <a:pt x="10561" y="3655"/>
                </a:lnTo>
                <a:cubicBezTo>
                  <a:pt x="10561" y="3286"/>
                  <a:pt x="10251" y="2977"/>
                  <a:pt x="9882" y="2977"/>
                </a:cubicBezTo>
                <a:lnTo>
                  <a:pt x="9501" y="2977"/>
                </a:lnTo>
                <a:lnTo>
                  <a:pt x="9501" y="2643"/>
                </a:lnTo>
                <a:cubicBezTo>
                  <a:pt x="9501" y="2453"/>
                  <a:pt x="9406" y="2274"/>
                  <a:pt x="9227" y="2179"/>
                </a:cubicBezTo>
                <a:lnTo>
                  <a:pt x="8811" y="1977"/>
                </a:lnTo>
                <a:lnTo>
                  <a:pt x="8787" y="1953"/>
                </a:lnTo>
                <a:lnTo>
                  <a:pt x="8787" y="1726"/>
                </a:lnTo>
                <a:cubicBezTo>
                  <a:pt x="9001" y="1560"/>
                  <a:pt x="9144" y="1322"/>
                  <a:pt x="9144" y="1036"/>
                </a:cubicBezTo>
                <a:lnTo>
                  <a:pt x="9144" y="679"/>
                </a:lnTo>
                <a:cubicBezTo>
                  <a:pt x="9144" y="310"/>
                  <a:pt x="8834" y="0"/>
                  <a:pt x="8465" y="0"/>
                </a:cubicBezTo>
                <a:lnTo>
                  <a:pt x="8108" y="0"/>
                </a:lnTo>
                <a:cubicBezTo>
                  <a:pt x="7739" y="0"/>
                  <a:pt x="7418" y="310"/>
                  <a:pt x="7418" y="679"/>
                </a:cubicBezTo>
                <a:lnTo>
                  <a:pt x="7418" y="1036"/>
                </a:lnTo>
                <a:cubicBezTo>
                  <a:pt x="7418" y="1322"/>
                  <a:pt x="7560" y="1572"/>
                  <a:pt x="7775" y="1726"/>
                </a:cubicBezTo>
                <a:lnTo>
                  <a:pt x="7775" y="1977"/>
                </a:lnTo>
                <a:cubicBezTo>
                  <a:pt x="7775" y="1977"/>
                  <a:pt x="7775" y="1988"/>
                  <a:pt x="7763" y="1988"/>
                </a:cubicBezTo>
                <a:lnTo>
                  <a:pt x="7346" y="2203"/>
                </a:lnTo>
                <a:cubicBezTo>
                  <a:pt x="7168" y="2286"/>
                  <a:pt x="7060" y="2465"/>
                  <a:pt x="7060" y="2655"/>
                </a:cubicBezTo>
                <a:lnTo>
                  <a:pt x="7060" y="2989"/>
                </a:lnTo>
                <a:lnTo>
                  <a:pt x="6679" y="2989"/>
                </a:lnTo>
                <a:lnTo>
                  <a:pt x="6679" y="2655"/>
                </a:lnTo>
                <a:cubicBezTo>
                  <a:pt x="6679" y="2465"/>
                  <a:pt x="6572" y="2286"/>
                  <a:pt x="6394" y="2203"/>
                </a:cubicBezTo>
                <a:lnTo>
                  <a:pt x="5977" y="1988"/>
                </a:lnTo>
                <a:lnTo>
                  <a:pt x="5965" y="1977"/>
                </a:lnTo>
                <a:lnTo>
                  <a:pt x="5965" y="1726"/>
                </a:lnTo>
                <a:cubicBezTo>
                  <a:pt x="6167" y="1560"/>
                  <a:pt x="6322" y="1322"/>
                  <a:pt x="6322" y="1036"/>
                </a:cubicBezTo>
                <a:lnTo>
                  <a:pt x="6322" y="679"/>
                </a:lnTo>
                <a:cubicBezTo>
                  <a:pt x="6322" y="310"/>
                  <a:pt x="6013" y="0"/>
                  <a:pt x="5632" y="0"/>
                </a:cubicBezTo>
                <a:lnTo>
                  <a:pt x="5274" y="0"/>
                </a:lnTo>
                <a:cubicBezTo>
                  <a:pt x="4905" y="0"/>
                  <a:pt x="4596" y="310"/>
                  <a:pt x="4596" y="679"/>
                </a:cubicBezTo>
                <a:lnTo>
                  <a:pt x="4596" y="1036"/>
                </a:lnTo>
                <a:cubicBezTo>
                  <a:pt x="4596" y="1322"/>
                  <a:pt x="4727" y="1572"/>
                  <a:pt x="4953" y="1726"/>
                </a:cubicBezTo>
                <a:lnTo>
                  <a:pt x="4953" y="1977"/>
                </a:lnTo>
                <a:cubicBezTo>
                  <a:pt x="4953" y="1977"/>
                  <a:pt x="4953" y="1988"/>
                  <a:pt x="4941" y="1988"/>
                </a:cubicBezTo>
                <a:lnTo>
                  <a:pt x="4524" y="2203"/>
                </a:lnTo>
                <a:cubicBezTo>
                  <a:pt x="4346" y="2286"/>
                  <a:pt x="4239" y="2465"/>
                  <a:pt x="4239" y="2655"/>
                </a:cubicBezTo>
                <a:lnTo>
                  <a:pt x="4239" y="2989"/>
                </a:lnTo>
                <a:lnTo>
                  <a:pt x="3846" y="2989"/>
                </a:lnTo>
                <a:lnTo>
                  <a:pt x="3846" y="2655"/>
                </a:lnTo>
                <a:cubicBezTo>
                  <a:pt x="3846" y="2465"/>
                  <a:pt x="3750" y="2286"/>
                  <a:pt x="3572" y="2203"/>
                </a:cubicBezTo>
                <a:lnTo>
                  <a:pt x="3155" y="1988"/>
                </a:lnTo>
                <a:lnTo>
                  <a:pt x="3131" y="1977"/>
                </a:lnTo>
                <a:lnTo>
                  <a:pt x="3131" y="1726"/>
                </a:lnTo>
                <a:cubicBezTo>
                  <a:pt x="3346" y="1560"/>
                  <a:pt x="3489" y="1322"/>
                  <a:pt x="3489" y="1036"/>
                </a:cubicBezTo>
                <a:lnTo>
                  <a:pt x="3489" y="679"/>
                </a:lnTo>
                <a:cubicBezTo>
                  <a:pt x="3489" y="310"/>
                  <a:pt x="3179" y="0"/>
                  <a:pt x="28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TextBox 4">
            <a:extLst>
              <a:ext uri="{FF2B5EF4-FFF2-40B4-BE49-F238E27FC236}">
                <a16:creationId xmlns:a16="http://schemas.microsoft.com/office/drawing/2014/main" id="{C2D45D98-6DFD-746C-A196-22686B508FF5}"/>
              </a:ext>
            </a:extLst>
          </p:cNvPr>
          <p:cNvSpPr txBox="1"/>
          <p:nvPr/>
        </p:nvSpPr>
        <p:spPr>
          <a:xfrm>
            <a:off x="46272" y="2886562"/>
            <a:ext cx="3409849" cy="1200329"/>
          </a:xfrm>
          <a:prstGeom prst="rect">
            <a:avLst/>
          </a:prstGeom>
          <a:noFill/>
        </p:spPr>
        <p:txBody>
          <a:bodyPr wrap="square">
            <a:spAutoFit/>
          </a:bodyPr>
          <a:lstStyle/>
          <a:p>
            <a:pPr algn="ctr"/>
            <a:r>
              <a:rPr lang="en-US" b="1" dirty="0"/>
              <a:t>Feedback from </a:t>
            </a:r>
          </a:p>
          <a:p>
            <a:pPr algn="ctr"/>
            <a:r>
              <a:rPr lang="en-US" b="1" dirty="0"/>
              <a:t>User Community</a:t>
            </a:r>
          </a:p>
          <a:p>
            <a:pPr algn="ctr"/>
            <a:endParaRPr lang="en-US" sz="1200" b="1" dirty="0"/>
          </a:p>
          <a:p>
            <a:pPr algn="ctr"/>
            <a:r>
              <a:rPr lang="en-US" sz="1200" dirty="0"/>
              <a:t>Groups or people who are given an opportunity to preview the product</a:t>
            </a:r>
            <a:endParaRPr lang="ar-SA" sz="1200" dirty="0"/>
          </a:p>
        </p:txBody>
      </p:sp>
      <p:pic>
        <p:nvPicPr>
          <p:cNvPr id="6" name="Graphic 5" descr="Office worker male with solid fill">
            <a:extLst>
              <a:ext uri="{FF2B5EF4-FFF2-40B4-BE49-F238E27FC236}">
                <a16:creationId xmlns:a16="http://schemas.microsoft.com/office/drawing/2014/main" id="{14CBF13B-7BDC-9FD7-EC1E-DE8CB05911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78792" y="2030171"/>
            <a:ext cx="758505" cy="758505"/>
          </a:xfrm>
          <a:prstGeom prst="rect">
            <a:avLst/>
          </a:prstGeom>
        </p:spPr>
      </p:pic>
      <p:sp>
        <p:nvSpPr>
          <p:cNvPr id="7" name="TextBox 6">
            <a:extLst>
              <a:ext uri="{FF2B5EF4-FFF2-40B4-BE49-F238E27FC236}">
                <a16:creationId xmlns:a16="http://schemas.microsoft.com/office/drawing/2014/main" id="{47E74D7B-5AFD-4FF2-3941-F39DC7B7A52D}"/>
              </a:ext>
            </a:extLst>
          </p:cNvPr>
          <p:cNvSpPr txBox="1"/>
          <p:nvPr/>
        </p:nvSpPr>
        <p:spPr>
          <a:xfrm>
            <a:off x="3242648" y="2886561"/>
            <a:ext cx="3409849" cy="1384995"/>
          </a:xfrm>
          <a:prstGeom prst="rect">
            <a:avLst/>
          </a:prstGeom>
          <a:noFill/>
        </p:spPr>
        <p:txBody>
          <a:bodyPr wrap="square">
            <a:spAutoFit/>
          </a:bodyPr>
          <a:lstStyle/>
          <a:p>
            <a:pPr algn="ctr"/>
            <a:r>
              <a:rPr lang="en-US" b="1" dirty="0"/>
              <a:t>Managers and </a:t>
            </a:r>
          </a:p>
          <a:p>
            <a:pPr algn="ctr"/>
            <a:r>
              <a:rPr lang="en-US" b="1" dirty="0"/>
              <a:t>Business Stakeholders</a:t>
            </a:r>
          </a:p>
          <a:p>
            <a:pPr algn="ctr"/>
            <a:endParaRPr lang="en-US" sz="1200" b="1" dirty="0"/>
          </a:p>
          <a:p>
            <a:pPr algn="ctr"/>
            <a:r>
              <a:rPr lang="en-US" sz="1200" dirty="0"/>
              <a:t>Can see new market opportunities or threats and gave insight into long-term organizational strategies and changes</a:t>
            </a:r>
            <a:endParaRPr lang="ar-SA" sz="1200" dirty="0"/>
          </a:p>
        </p:txBody>
      </p:sp>
      <p:pic>
        <p:nvPicPr>
          <p:cNvPr id="8" name="Graphic 7" descr="Office worker male with solid fill">
            <a:extLst>
              <a:ext uri="{FF2B5EF4-FFF2-40B4-BE49-F238E27FC236}">
                <a16:creationId xmlns:a16="http://schemas.microsoft.com/office/drawing/2014/main" id="{33C0A1D8-A1C9-88B5-8BD9-28EB3DE4C01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66697" y="1955264"/>
            <a:ext cx="758505" cy="758505"/>
          </a:xfrm>
          <a:prstGeom prst="rect">
            <a:avLst/>
          </a:prstGeom>
        </p:spPr>
      </p:pic>
      <p:pic>
        <p:nvPicPr>
          <p:cNvPr id="9" name="Graphic 8" descr="Office worker male with solid fill">
            <a:extLst>
              <a:ext uri="{FF2B5EF4-FFF2-40B4-BE49-F238E27FC236}">
                <a16:creationId xmlns:a16="http://schemas.microsoft.com/office/drawing/2014/main" id="{39EBABA1-4D46-552C-A58E-743A3A9694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990887" y="1955264"/>
            <a:ext cx="758505" cy="758505"/>
          </a:xfrm>
          <a:prstGeom prst="rect">
            <a:avLst/>
          </a:prstGeom>
        </p:spPr>
      </p:pic>
      <p:sp>
        <p:nvSpPr>
          <p:cNvPr id="10" name="TextBox 9">
            <a:extLst>
              <a:ext uri="{FF2B5EF4-FFF2-40B4-BE49-F238E27FC236}">
                <a16:creationId xmlns:a16="http://schemas.microsoft.com/office/drawing/2014/main" id="{D5386A59-C9AE-4C02-AF15-4A8DE0EE96B6}"/>
              </a:ext>
            </a:extLst>
          </p:cNvPr>
          <p:cNvSpPr txBox="1"/>
          <p:nvPr/>
        </p:nvSpPr>
        <p:spPr>
          <a:xfrm>
            <a:off x="6488624" y="2855565"/>
            <a:ext cx="3042832" cy="1477328"/>
          </a:xfrm>
          <a:prstGeom prst="rect">
            <a:avLst/>
          </a:prstGeom>
          <a:noFill/>
        </p:spPr>
        <p:txBody>
          <a:bodyPr wrap="square">
            <a:spAutoFit/>
          </a:bodyPr>
          <a:lstStyle/>
          <a:p>
            <a:pPr algn="ctr"/>
            <a:r>
              <a:rPr lang="en-US" b="1" dirty="0"/>
              <a:t>Scrum Master </a:t>
            </a:r>
          </a:p>
          <a:p>
            <a:pPr algn="ctr"/>
            <a:r>
              <a:rPr lang="en-US" b="1" dirty="0"/>
              <a:t>and/or Team</a:t>
            </a:r>
          </a:p>
          <a:p>
            <a:pPr algn="ctr"/>
            <a:endParaRPr lang="en-US" b="1" dirty="0"/>
          </a:p>
          <a:p>
            <a:pPr algn="ctr"/>
            <a:r>
              <a:rPr lang="en-US" sz="1200" dirty="0"/>
              <a:t>They are learning more about the product every day, and are closest to the working product</a:t>
            </a:r>
            <a:endParaRPr lang="ar-SA" sz="1200" dirty="0"/>
          </a:p>
        </p:txBody>
      </p:sp>
      <p:grpSp>
        <p:nvGrpSpPr>
          <p:cNvPr id="11" name="Google Shape;11278;p96">
            <a:extLst>
              <a:ext uri="{FF2B5EF4-FFF2-40B4-BE49-F238E27FC236}">
                <a16:creationId xmlns:a16="http://schemas.microsoft.com/office/drawing/2014/main" id="{E90E1DD1-4EBD-5F02-166D-60199EFBA4E3}"/>
              </a:ext>
            </a:extLst>
          </p:cNvPr>
          <p:cNvGrpSpPr/>
          <p:nvPr/>
        </p:nvGrpSpPr>
        <p:grpSpPr>
          <a:xfrm>
            <a:off x="7456650" y="1980627"/>
            <a:ext cx="954665" cy="865157"/>
            <a:chOff x="4891198" y="2925108"/>
            <a:chExt cx="334634" cy="334634"/>
          </a:xfrm>
          <a:solidFill>
            <a:schemeClr val="accent1"/>
          </a:solidFill>
        </p:grpSpPr>
        <p:sp>
          <p:nvSpPr>
            <p:cNvPr id="12" name="Google Shape;11279;p96">
              <a:extLst>
                <a:ext uri="{FF2B5EF4-FFF2-40B4-BE49-F238E27FC236}">
                  <a16:creationId xmlns:a16="http://schemas.microsoft.com/office/drawing/2014/main" id="{447179B0-0132-644C-06C5-2B72B15316CC}"/>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 name="Google Shape;11280;p96">
              <a:extLst>
                <a:ext uri="{FF2B5EF4-FFF2-40B4-BE49-F238E27FC236}">
                  <a16:creationId xmlns:a16="http://schemas.microsoft.com/office/drawing/2014/main" id="{D2AAE7EF-DBA7-8284-244B-BFB679A5EDFE}"/>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 name="Google Shape;11281;p96">
              <a:extLst>
                <a:ext uri="{FF2B5EF4-FFF2-40B4-BE49-F238E27FC236}">
                  <a16:creationId xmlns:a16="http://schemas.microsoft.com/office/drawing/2014/main" id="{4274866D-6097-34C1-3C04-79A5D58D8D9D}"/>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11282;p96">
              <a:extLst>
                <a:ext uri="{FF2B5EF4-FFF2-40B4-BE49-F238E27FC236}">
                  <a16:creationId xmlns:a16="http://schemas.microsoft.com/office/drawing/2014/main" id="{D49BB903-9726-1698-1B2F-E12BC1B46469}"/>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11283;p96">
              <a:extLst>
                <a:ext uri="{FF2B5EF4-FFF2-40B4-BE49-F238E27FC236}">
                  <a16:creationId xmlns:a16="http://schemas.microsoft.com/office/drawing/2014/main" id="{F5D94231-D23B-F1A5-3652-D3F1001E19EF}"/>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1284;p96">
              <a:extLst>
                <a:ext uri="{FF2B5EF4-FFF2-40B4-BE49-F238E27FC236}">
                  <a16:creationId xmlns:a16="http://schemas.microsoft.com/office/drawing/2014/main" id="{B6454A34-34A8-25FF-05E2-C86C1F7D2C0B}"/>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 name="Google Shape;11285;p96">
              <a:extLst>
                <a:ext uri="{FF2B5EF4-FFF2-40B4-BE49-F238E27FC236}">
                  <a16:creationId xmlns:a16="http://schemas.microsoft.com/office/drawing/2014/main" id="{019344A1-B664-2CB3-2D2C-FA06A7D64F78}"/>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1286;p96">
              <a:extLst>
                <a:ext uri="{FF2B5EF4-FFF2-40B4-BE49-F238E27FC236}">
                  <a16:creationId xmlns:a16="http://schemas.microsoft.com/office/drawing/2014/main" id="{CE80077B-AC7B-FF0C-B28D-C108741A69E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20" name="Graphic 19" descr="Office worker male with solid fill">
            <a:extLst>
              <a:ext uri="{FF2B5EF4-FFF2-40B4-BE49-F238E27FC236}">
                <a16:creationId xmlns:a16="http://schemas.microsoft.com/office/drawing/2014/main" id="{EE3F1315-1200-CF84-9620-831F2F09CC0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90898" y="1974345"/>
            <a:ext cx="758505" cy="758505"/>
          </a:xfrm>
          <a:prstGeom prst="rect">
            <a:avLst/>
          </a:prstGeom>
        </p:spPr>
      </p:pic>
      <p:pic>
        <p:nvPicPr>
          <p:cNvPr id="21" name="Graphic 20" descr="Office worker male with solid fill">
            <a:extLst>
              <a:ext uri="{FF2B5EF4-FFF2-40B4-BE49-F238E27FC236}">
                <a16:creationId xmlns:a16="http://schemas.microsoft.com/office/drawing/2014/main" id="{28E726BA-6C93-9C6E-8FA6-FC417CE09AC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925202" y="5045106"/>
            <a:ext cx="914400" cy="914400"/>
          </a:xfrm>
          <a:prstGeom prst="rect">
            <a:avLst/>
          </a:prstGeom>
        </p:spPr>
      </p:pic>
      <p:sp>
        <p:nvSpPr>
          <p:cNvPr id="22" name="TextBox 21">
            <a:extLst>
              <a:ext uri="{FF2B5EF4-FFF2-40B4-BE49-F238E27FC236}">
                <a16:creationId xmlns:a16="http://schemas.microsoft.com/office/drawing/2014/main" id="{176722B6-B87A-7F0F-0895-CEAFB2E36B79}"/>
              </a:ext>
            </a:extLst>
          </p:cNvPr>
          <p:cNvSpPr txBox="1"/>
          <p:nvPr/>
        </p:nvSpPr>
        <p:spPr>
          <a:xfrm>
            <a:off x="5125821" y="6017835"/>
            <a:ext cx="2507000" cy="338554"/>
          </a:xfrm>
          <a:prstGeom prst="rect">
            <a:avLst/>
          </a:prstGeom>
          <a:noFill/>
        </p:spPr>
        <p:txBody>
          <a:bodyPr wrap="square">
            <a:spAutoFit/>
          </a:bodyPr>
          <a:lstStyle/>
          <a:p>
            <a:pPr algn="ctr"/>
            <a:r>
              <a:rPr lang="en-US" sz="1600" b="1" dirty="0"/>
              <a:t>Product Owner</a:t>
            </a:r>
          </a:p>
        </p:txBody>
      </p:sp>
      <p:sp>
        <p:nvSpPr>
          <p:cNvPr id="23" name="TextBox 22">
            <a:extLst>
              <a:ext uri="{FF2B5EF4-FFF2-40B4-BE49-F238E27FC236}">
                <a16:creationId xmlns:a16="http://schemas.microsoft.com/office/drawing/2014/main" id="{EC02DC3D-08D3-4B3E-49E5-AB8CBC584D1B}"/>
              </a:ext>
            </a:extLst>
          </p:cNvPr>
          <p:cNvSpPr txBox="1"/>
          <p:nvPr/>
        </p:nvSpPr>
        <p:spPr>
          <a:xfrm>
            <a:off x="7932847" y="5045106"/>
            <a:ext cx="3341948" cy="830997"/>
          </a:xfrm>
          <a:prstGeom prst="rect">
            <a:avLst/>
          </a:prstGeom>
          <a:noFill/>
        </p:spPr>
        <p:txBody>
          <a:bodyPr wrap="square">
            <a:spAutoFit/>
          </a:bodyPr>
          <a:lstStyle/>
          <a:p>
            <a:pPr algn="ctr"/>
            <a:r>
              <a:rPr lang="en-US" sz="1600" b="1" dirty="0"/>
              <a:t>determines the value and priority of new requirements and adds those requirements to the product backlog.</a:t>
            </a:r>
          </a:p>
        </p:txBody>
      </p:sp>
      <p:cxnSp>
        <p:nvCxnSpPr>
          <p:cNvPr id="24" name="Straight Arrow Connector 23">
            <a:extLst>
              <a:ext uri="{FF2B5EF4-FFF2-40B4-BE49-F238E27FC236}">
                <a16:creationId xmlns:a16="http://schemas.microsoft.com/office/drawing/2014/main" id="{5F9DB2E1-0A95-5060-398D-DEDB21D3E2A0}"/>
              </a:ext>
            </a:extLst>
          </p:cNvPr>
          <p:cNvCxnSpPr>
            <a:stCxn id="5" idx="2"/>
          </p:cNvCxnSpPr>
          <p:nvPr/>
        </p:nvCxnSpPr>
        <p:spPr>
          <a:xfrm>
            <a:off x="1751197" y="4086891"/>
            <a:ext cx="4628124" cy="95821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376B3CD-4650-F6B3-6894-170D8CA68A52}"/>
              </a:ext>
            </a:extLst>
          </p:cNvPr>
          <p:cNvCxnSpPr>
            <a:cxnSpLocks/>
            <a:stCxn id="7" idx="2"/>
            <a:endCxn id="21" idx="0"/>
          </p:cNvCxnSpPr>
          <p:nvPr/>
        </p:nvCxnSpPr>
        <p:spPr>
          <a:xfrm>
            <a:off x="4947573" y="4271556"/>
            <a:ext cx="1434829" cy="77355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703661C7-93C6-7202-9DC9-5701D702979B}"/>
              </a:ext>
            </a:extLst>
          </p:cNvPr>
          <p:cNvCxnSpPr>
            <a:cxnSpLocks/>
            <a:stCxn id="10" idx="2"/>
            <a:endCxn id="21" idx="0"/>
          </p:cNvCxnSpPr>
          <p:nvPr/>
        </p:nvCxnSpPr>
        <p:spPr>
          <a:xfrm flipH="1">
            <a:off x="6382402" y="4332893"/>
            <a:ext cx="1627638" cy="712213"/>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0979F8B-C908-15A1-7561-F2DA78CAF5BF}"/>
              </a:ext>
            </a:extLst>
          </p:cNvPr>
          <p:cNvCxnSpPr>
            <a:cxnSpLocks/>
            <a:endCxn id="21" idx="0"/>
          </p:cNvCxnSpPr>
          <p:nvPr/>
        </p:nvCxnSpPr>
        <p:spPr>
          <a:xfrm flipH="1">
            <a:off x="6382402" y="4144920"/>
            <a:ext cx="4370118" cy="90018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B094A683-E8D1-C697-09C9-D3D2F5E190B1}"/>
              </a:ext>
            </a:extLst>
          </p:cNvPr>
          <p:cNvCxnSpPr>
            <a:cxnSpLocks/>
            <a:endCxn id="23" idx="1"/>
          </p:cNvCxnSpPr>
          <p:nvPr/>
        </p:nvCxnSpPr>
        <p:spPr>
          <a:xfrm flipV="1">
            <a:off x="6839602" y="5460605"/>
            <a:ext cx="1093245" cy="11878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7C11A633-AA6D-408B-6856-D435CB52EB14}"/>
              </a:ext>
            </a:extLst>
          </p:cNvPr>
          <p:cNvSpPr txBox="1"/>
          <p:nvPr/>
        </p:nvSpPr>
        <p:spPr>
          <a:xfrm>
            <a:off x="9499020" y="2852258"/>
            <a:ext cx="2507000" cy="1292662"/>
          </a:xfrm>
          <a:prstGeom prst="rect">
            <a:avLst/>
          </a:prstGeom>
          <a:noFill/>
        </p:spPr>
        <p:txBody>
          <a:bodyPr wrap="square">
            <a:spAutoFit/>
          </a:bodyPr>
          <a:lstStyle/>
          <a:p>
            <a:pPr algn="ctr"/>
            <a:r>
              <a:rPr lang="en-US" b="1" dirty="0"/>
              <a:t>Product Owner</a:t>
            </a:r>
          </a:p>
          <a:p>
            <a:pPr algn="ctr"/>
            <a:endParaRPr lang="en-US" b="1" dirty="0"/>
          </a:p>
          <a:p>
            <a:pPr algn="ctr"/>
            <a:endParaRPr lang="en-US" b="1" dirty="0"/>
          </a:p>
          <a:p>
            <a:pPr algn="ctr"/>
            <a:r>
              <a:rPr lang="en-US" sz="1200" dirty="0"/>
              <a:t>who often knows the most about the product and the stakeholders’ needs</a:t>
            </a:r>
            <a:endParaRPr lang="ar-SA" sz="1200" dirty="0"/>
          </a:p>
        </p:txBody>
      </p:sp>
    </p:spTree>
    <p:custDataLst>
      <p:tags r:id="rId1"/>
    </p:custDataLst>
    <p:extLst>
      <p:ext uri="{BB962C8B-B14F-4D97-AF65-F5344CB8AC3E}">
        <p14:creationId xmlns:p14="http://schemas.microsoft.com/office/powerpoint/2010/main" val="1370737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Scope Changes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pSp>
        <p:nvGrpSpPr>
          <p:cNvPr id="12" name="Google Shape;8748;p90">
            <a:extLst>
              <a:ext uri="{FF2B5EF4-FFF2-40B4-BE49-F238E27FC236}">
                <a16:creationId xmlns:a16="http://schemas.microsoft.com/office/drawing/2014/main" id="{7BC3C69C-DE96-12CC-B5FB-3E5ACB82D7D6}"/>
              </a:ext>
            </a:extLst>
          </p:cNvPr>
          <p:cNvGrpSpPr/>
          <p:nvPr/>
        </p:nvGrpSpPr>
        <p:grpSpPr>
          <a:xfrm>
            <a:off x="1153149" y="2333982"/>
            <a:ext cx="9680166" cy="986210"/>
            <a:chOff x="238125" y="2506075"/>
            <a:chExt cx="4379281" cy="673075"/>
          </a:xfrm>
          <a:solidFill>
            <a:srgbClr val="1C222E"/>
          </a:solidFill>
        </p:grpSpPr>
        <p:sp>
          <p:nvSpPr>
            <p:cNvPr id="14" name="Google Shape;8749;p90">
              <a:extLst>
                <a:ext uri="{FF2B5EF4-FFF2-40B4-BE49-F238E27FC236}">
                  <a16:creationId xmlns:a16="http://schemas.microsoft.com/office/drawing/2014/main" id="{25D15799-AC66-7B55-DC4E-54710E47B0B0}"/>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solidFill>
              <a:schemeClr val="accent1"/>
            </a:solid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Assess</a:t>
              </a:r>
              <a:endParaRPr sz="2400" b="1" dirty="0">
                <a:solidFill>
                  <a:schemeClr val="bg1"/>
                </a:solidFill>
              </a:endParaRPr>
            </a:p>
          </p:txBody>
        </p:sp>
        <p:sp>
          <p:nvSpPr>
            <p:cNvPr id="15" name="Google Shape;8750;p90">
              <a:extLst>
                <a:ext uri="{FF2B5EF4-FFF2-40B4-BE49-F238E27FC236}">
                  <a16:creationId xmlns:a16="http://schemas.microsoft.com/office/drawing/2014/main" id="{32B20CFB-0DF8-00EB-DC46-583267987AB7}"/>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16" name="Google Shape;8751;p90">
              <a:extLst>
                <a:ext uri="{FF2B5EF4-FFF2-40B4-BE49-F238E27FC236}">
                  <a16:creationId xmlns:a16="http://schemas.microsoft.com/office/drawing/2014/main" id="{1A05EE30-F8F2-CB73-48DC-0C82244CFCC4}"/>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Prioritize</a:t>
              </a:r>
            </a:p>
          </p:txBody>
        </p:sp>
      </p:grpSp>
      <p:pic>
        <p:nvPicPr>
          <p:cNvPr id="17" name="Graphic 16" descr="Office worker male with solid fill">
            <a:extLst>
              <a:ext uri="{FF2B5EF4-FFF2-40B4-BE49-F238E27FC236}">
                <a16:creationId xmlns:a16="http://schemas.microsoft.com/office/drawing/2014/main" id="{91270CE5-0913-4C9A-1DF8-9AD4A2828BD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346765" y="4271445"/>
            <a:ext cx="914400" cy="914400"/>
          </a:xfrm>
          <a:prstGeom prst="rect">
            <a:avLst/>
          </a:prstGeom>
        </p:spPr>
      </p:pic>
      <p:sp>
        <p:nvSpPr>
          <p:cNvPr id="18" name="TextBox 17">
            <a:extLst>
              <a:ext uri="{FF2B5EF4-FFF2-40B4-BE49-F238E27FC236}">
                <a16:creationId xmlns:a16="http://schemas.microsoft.com/office/drawing/2014/main" id="{B4E49DE2-5A71-BE51-3B4E-17B4AB4B304D}"/>
              </a:ext>
            </a:extLst>
          </p:cNvPr>
          <p:cNvSpPr txBox="1"/>
          <p:nvPr/>
        </p:nvSpPr>
        <p:spPr>
          <a:xfrm>
            <a:off x="1547384" y="5244174"/>
            <a:ext cx="2507000" cy="338554"/>
          </a:xfrm>
          <a:prstGeom prst="rect">
            <a:avLst/>
          </a:prstGeom>
          <a:noFill/>
        </p:spPr>
        <p:txBody>
          <a:bodyPr wrap="square">
            <a:spAutoFit/>
          </a:bodyPr>
          <a:lstStyle/>
          <a:p>
            <a:pPr algn="ctr"/>
            <a:r>
              <a:rPr lang="en-US" sz="1600" b="1" dirty="0"/>
              <a:t>Product Owner</a:t>
            </a:r>
          </a:p>
        </p:txBody>
      </p:sp>
      <p:pic>
        <p:nvPicPr>
          <p:cNvPr id="19" name="Graphic 18" descr="Office worker male with solid fill">
            <a:extLst>
              <a:ext uri="{FF2B5EF4-FFF2-40B4-BE49-F238E27FC236}">
                <a16:creationId xmlns:a16="http://schemas.microsoft.com/office/drawing/2014/main" id="{5149733B-E527-38DC-0990-716718E936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59889" y="4252596"/>
            <a:ext cx="914400" cy="914400"/>
          </a:xfrm>
          <a:prstGeom prst="rect">
            <a:avLst/>
          </a:prstGeom>
        </p:spPr>
      </p:pic>
      <p:sp>
        <p:nvSpPr>
          <p:cNvPr id="20" name="TextBox 19">
            <a:extLst>
              <a:ext uri="{FF2B5EF4-FFF2-40B4-BE49-F238E27FC236}">
                <a16:creationId xmlns:a16="http://schemas.microsoft.com/office/drawing/2014/main" id="{0A3D32AA-934C-2B37-E2B0-4ABDB662B82E}"/>
              </a:ext>
            </a:extLst>
          </p:cNvPr>
          <p:cNvSpPr txBox="1"/>
          <p:nvPr/>
        </p:nvSpPr>
        <p:spPr>
          <a:xfrm>
            <a:off x="7660508" y="5225325"/>
            <a:ext cx="2507000" cy="338554"/>
          </a:xfrm>
          <a:prstGeom prst="rect">
            <a:avLst/>
          </a:prstGeom>
          <a:noFill/>
        </p:spPr>
        <p:txBody>
          <a:bodyPr wrap="square">
            <a:spAutoFit/>
          </a:bodyPr>
          <a:lstStyle/>
          <a:p>
            <a:pPr algn="ctr"/>
            <a:r>
              <a:rPr lang="en-US" sz="1600" b="1" dirty="0"/>
              <a:t>Product Owner</a:t>
            </a:r>
          </a:p>
        </p:txBody>
      </p:sp>
      <p:sp>
        <p:nvSpPr>
          <p:cNvPr id="21" name="TextBox 20">
            <a:extLst>
              <a:ext uri="{FF2B5EF4-FFF2-40B4-BE49-F238E27FC236}">
                <a16:creationId xmlns:a16="http://schemas.microsoft.com/office/drawing/2014/main" id="{202FCD2E-2789-CE52-7CD7-0F53017A9FFC}"/>
              </a:ext>
            </a:extLst>
          </p:cNvPr>
          <p:cNvSpPr txBox="1"/>
          <p:nvPr/>
        </p:nvSpPr>
        <p:spPr>
          <a:xfrm>
            <a:off x="4451785" y="5217006"/>
            <a:ext cx="3042832" cy="646331"/>
          </a:xfrm>
          <a:prstGeom prst="rect">
            <a:avLst/>
          </a:prstGeom>
          <a:noFill/>
        </p:spPr>
        <p:txBody>
          <a:bodyPr wrap="square">
            <a:spAutoFit/>
          </a:bodyPr>
          <a:lstStyle/>
          <a:p>
            <a:pPr algn="ctr"/>
            <a:r>
              <a:rPr lang="en-US" b="1" dirty="0"/>
              <a:t>Product Owner, Scrum Master </a:t>
            </a:r>
          </a:p>
          <a:p>
            <a:pPr algn="ctr"/>
            <a:r>
              <a:rPr lang="en-US" b="1" dirty="0"/>
              <a:t>and/or Team</a:t>
            </a:r>
          </a:p>
        </p:txBody>
      </p:sp>
      <p:grpSp>
        <p:nvGrpSpPr>
          <p:cNvPr id="22" name="Google Shape;11278;p96">
            <a:extLst>
              <a:ext uri="{FF2B5EF4-FFF2-40B4-BE49-F238E27FC236}">
                <a16:creationId xmlns:a16="http://schemas.microsoft.com/office/drawing/2014/main" id="{D00C2CDB-B696-E8D9-8B4D-81FB9B5B26AB}"/>
              </a:ext>
            </a:extLst>
          </p:cNvPr>
          <p:cNvGrpSpPr/>
          <p:nvPr/>
        </p:nvGrpSpPr>
        <p:grpSpPr>
          <a:xfrm>
            <a:off x="5419811" y="4184536"/>
            <a:ext cx="954665" cy="865157"/>
            <a:chOff x="4891198" y="2925108"/>
            <a:chExt cx="334634" cy="334634"/>
          </a:xfrm>
          <a:solidFill>
            <a:schemeClr val="accent1"/>
          </a:solidFill>
        </p:grpSpPr>
        <p:sp>
          <p:nvSpPr>
            <p:cNvPr id="23" name="Google Shape;11279;p96">
              <a:extLst>
                <a:ext uri="{FF2B5EF4-FFF2-40B4-BE49-F238E27FC236}">
                  <a16:creationId xmlns:a16="http://schemas.microsoft.com/office/drawing/2014/main" id="{2610AED5-A261-EF10-4454-95A1932F0864}"/>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0;p96">
              <a:extLst>
                <a:ext uri="{FF2B5EF4-FFF2-40B4-BE49-F238E27FC236}">
                  <a16:creationId xmlns:a16="http://schemas.microsoft.com/office/drawing/2014/main" id="{79132856-157A-CE5E-21E6-1B2A5D2F495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281;p96">
              <a:extLst>
                <a:ext uri="{FF2B5EF4-FFF2-40B4-BE49-F238E27FC236}">
                  <a16:creationId xmlns:a16="http://schemas.microsoft.com/office/drawing/2014/main" id="{85815A5F-9360-7C96-F7F6-287510ADB727}"/>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282;p96">
              <a:extLst>
                <a:ext uri="{FF2B5EF4-FFF2-40B4-BE49-F238E27FC236}">
                  <a16:creationId xmlns:a16="http://schemas.microsoft.com/office/drawing/2014/main" id="{5CDDF619-40DA-D598-0001-A997FD7BB83B}"/>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283;p96">
              <a:extLst>
                <a:ext uri="{FF2B5EF4-FFF2-40B4-BE49-F238E27FC236}">
                  <a16:creationId xmlns:a16="http://schemas.microsoft.com/office/drawing/2014/main" id="{CBFEBAD4-B710-5809-50B0-ACBDDEE26CB2}"/>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284;p96">
              <a:extLst>
                <a:ext uri="{FF2B5EF4-FFF2-40B4-BE49-F238E27FC236}">
                  <a16:creationId xmlns:a16="http://schemas.microsoft.com/office/drawing/2014/main" id="{4B6CA2BC-7FF9-BF3D-6FDA-071A67E643A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285;p96">
              <a:extLst>
                <a:ext uri="{FF2B5EF4-FFF2-40B4-BE49-F238E27FC236}">
                  <a16:creationId xmlns:a16="http://schemas.microsoft.com/office/drawing/2014/main" id="{9A8A81A4-186E-E0D5-3E4F-4899454A99A1}"/>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1286;p96">
              <a:extLst>
                <a:ext uri="{FF2B5EF4-FFF2-40B4-BE49-F238E27FC236}">
                  <a16:creationId xmlns:a16="http://schemas.microsoft.com/office/drawing/2014/main" id="{B143ED0C-3F81-FC62-0D6D-742E785DD69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2" name="TextBox 31">
            <a:extLst>
              <a:ext uri="{FF2B5EF4-FFF2-40B4-BE49-F238E27FC236}">
                <a16:creationId xmlns:a16="http://schemas.microsoft.com/office/drawing/2014/main" id="{E739F111-9514-C60B-E873-31075D778DBB}"/>
              </a:ext>
            </a:extLst>
          </p:cNvPr>
          <p:cNvSpPr txBox="1"/>
          <p:nvPr/>
        </p:nvSpPr>
        <p:spPr>
          <a:xfrm>
            <a:off x="1153149" y="3387542"/>
            <a:ext cx="3379940"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Assess if the new requirement should be part of the product, release, or sprint</a:t>
            </a:r>
          </a:p>
        </p:txBody>
      </p:sp>
      <p:sp>
        <p:nvSpPr>
          <p:cNvPr id="33" name="TextBox 32">
            <a:extLst>
              <a:ext uri="{FF2B5EF4-FFF2-40B4-BE49-F238E27FC236}">
                <a16:creationId xmlns:a16="http://schemas.microsoft.com/office/drawing/2014/main" id="{53A2A837-76C4-9014-4457-1DBF1A4CD99C}"/>
              </a:ext>
            </a:extLst>
          </p:cNvPr>
          <p:cNvSpPr txBox="1"/>
          <p:nvPr/>
        </p:nvSpPr>
        <p:spPr>
          <a:xfrm>
            <a:off x="4533088" y="3387542"/>
            <a:ext cx="2871011"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Estimate the Effort for the new requirement</a:t>
            </a:r>
          </a:p>
        </p:txBody>
      </p:sp>
      <p:sp>
        <p:nvSpPr>
          <p:cNvPr id="34" name="TextBox 33">
            <a:extLst>
              <a:ext uri="{FF2B5EF4-FFF2-40B4-BE49-F238E27FC236}">
                <a16:creationId xmlns:a16="http://schemas.microsoft.com/office/drawing/2014/main" id="{06B68D92-FD75-4D5E-CDB6-E6677177292E}"/>
              </a:ext>
            </a:extLst>
          </p:cNvPr>
          <p:cNvSpPr txBox="1"/>
          <p:nvPr/>
        </p:nvSpPr>
        <p:spPr>
          <a:xfrm>
            <a:off x="6497275" y="3416707"/>
            <a:ext cx="4057071" cy="738664"/>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Prioritize against other requirements in the product backlog and add to the product backlog, in order of priority.</a:t>
            </a:r>
          </a:p>
        </p:txBody>
      </p:sp>
    </p:spTree>
    <p:extLst>
      <p:ext uri="{BB962C8B-B14F-4D97-AF65-F5344CB8AC3E}">
        <p14:creationId xmlns:p14="http://schemas.microsoft.com/office/powerpoint/2010/main" val="2606307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Adding a New Requirement to the Backlog</a:t>
            </a:r>
            <a:endParaRPr lang="ar-SA" sz="3600" dirty="0"/>
          </a:p>
        </p:txBody>
      </p:sp>
      <p:sp>
        <p:nvSpPr>
          <p:cNvPr id="30" name="TextBox 29">
            <a:extLst>
              <a:ext uri="{FF2B5EF4-FFF2-40B4-BE49-F238E27FC236}">
                <a16:creationId xmlns:a16="http://schemas.microsoft.com/office/drawing/2014/main" id="{7FEDE732-D32E-AD0F-C44F-2FC3C37ED770}"/>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1" name="Content Placeholder 4">
            <a:extLst>
              <a:ext uri="{FF2B5EF4-FFF2-40B4-BE49-F238E27FC236}">
                <a16:creationId xmlns:a16="http://schemas.microsoft.com/office/drawing/2014/main" id="{9342952E-CE9E-0DD7-33D6-D5A83967D59A}"/>
              </a:ext>
            </a:extLst>
          </p:cNvPr>
          <p:cNvGraphicFramePr>
            <a:graphicFrameLocks/>
          </p:cNvGraphicFramePr>
          <p:nvPr>
            <p:extLst>
              <p:ext uri="{D42A27DB-BD31-4B8C-83A1-F6EECF244321}">
                <p14:modId xmlns:p14="http://schemas.microsoft.com/office/powerpoint/2010/main" val="337717805"/>
              </p:ext>
            </p:extLst>
          </p:nvPr>
        </p:nvGraphicFramePr>
        <p:xfrm>
          <a:off x="3447413" y="1501486"/>
          <a:ext cx="5139163" cy="4622174"/>
        </p:xfrm>
        <a:graphic>
          <a:graphicData uri="http://schemas.openxmlformats.org/drawingml/2006/table">
            <a:tbl>
              <a:tblPr firstRow="1" bandRow="1">
                <a:tableStyleId>{B301B821-A1FF-4177-AEE7-76D212191A09}</a:tableStyleId>
              </a:tblPr>
              <a:tblGrid>
                <a:gridCol w="5139163">
                  <a:extLst>
                    <a:ext uri="{9D8B030D-6E8A-4147-A177-3AD203B41FA5}">
                      <a16:colId xmlns:a16="http://schemas.microsoft.com/office/drawing/2014/main" val="20001"/>
                    </a:ext>
                  </a:extLst>
                </a:gridCol>
              </a:tblGrid>
              <a:tr h="307526">
                <a:tc>
                  <a:txBody>
                    <a:bodyPr/>
                    <a:lstStyle/>
                    <a:p>
                      <a:pPr algn="ctr"/>
                      <a:r>
                        <a:rPr lang="en-US" sz="1800" dirty="0"/>
                        <a:t>Product (or Sprint) Backlog </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tc>
                <a:extLst>
                  <a:ext uri="{0D108BD9-81ED-4DB2-BD59-A6C34878D82A}">
                    <a16:rowId xmlns:a16="http://schemas.microsoft.com/office/drawing/2014/main" val="1000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831596573"/>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46862928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98855005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74026240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359533562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048590074"/>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4067257636"/>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296038198"/>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75567138"/>
                  </a:ext>
                </a:extLst>
              </a:tr>
            </a:tbl>
          </a:graphicData>
        </a:graphic>
      </p:graphicFrame>
      <p:cxnSp>
        <p:nvCxnSpPr>
          <p:cNvPr id="32" name="Straight Connector 31">
            <a:extLst>
              <a:ext uri="{FF2B5EF4-FFF2-40B4-BE49-F238E27FC236}">
                <a16:creationId xmlns:a16="http://schemas.microsoft.com/office/drawing/2014/main" id="{EF2ADAE2-AD3B-B3E0-205C-F3ED45DA7838}"/>
              </a:ext>
            </a:extLst>
          </p:cNvPr>
          <p:cNvCxnSpPr/>
          <p:nvPr/>
        </p:nvCxnSpPr>
        <p:spPr>
          <a:xfrm>
            <a:off x="3019586" y="5685297"/>
            <a:ext cx="604433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8A8E6929-E43D-642F-BCC6-268F4C223B06}"/>
              </a:ext>
            </a:extLst>
          </p:cNvPr>
          <p:cNvCxnSpPr/>
          <p:nvPr/>
        </p:nvCxnSpPr>
        <p:spPr>
          <a:xfrm>
            <a:off x="2479729" y="3341943"/>
            <a:ext cx="967684"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987D5C8-9557-7D27-70DF-ACA87E20FE04}"/>
              </a:ext>
            </a:extLst>
          </p:cNvPr>
          <p:cNvSpPr txBox="1"/>
          <p:nvPr/>
        </p:nvSpPr>
        <p:spPr>
          <a:xfrm>
            <a:off x="1642819" y="3115157"/>
            <a:ext cx="759417" cy="400110"/>
          </a:xfrm>
          <a:prstGeom prst="rect">
            <a:avLst/>
          </a:prstGeom>
          <a:noFill/>
        </p:spPr>
        <p:txBody>
          <a:bodyPr wrap="square" rtlCol="0">
            <a:spAutoFit/>
          </a:bodyPr>
          <a:lstStyle/>
          <a:p>
            <a:r>
              <a:rPr lang="en-US" sz="2000" b="1" dirty="0"/>
              <a:t>New</a:t>
            </a:r>
            <a:endParaRPr lang="ar-SA" sz="2000" b="1" dirty="0"/>
          </a:p>
        </p:txBody>
      </p:sp>
      <p:sp>
        <p:nvSpPr>
          <p:cNvPr id="35" name="TextBox 34">
            <a:extLst>
              <a:ext uri="{FF2B5EF4-FFF2-40B4-BE49-F238E27FC236}">
                <a16:creationId xmlns:a16="http://schemas.microsoft.com/office/drawing/2014/main" id="{4F7A2232-7049-B3B9-BAFD-73CB6E265D39}"/>
              </a:ext>
            </a:extLst>
          </p:cNvPr>
          <p:cNvSpPr txBox="1"/>
          <p:nvPr/>
        </p:nvSpPr>
        <p:spPr>
          <a:xfrm>
            <a:off x="9172414" y="5485242"/>
            <a:ext cx="2881392" cy="400110"/>
          </a:xfrm>
          <a:prstGeom prst="rect">
            <a:avLst/>
          </a:prstGeom>
          <a:noFill/>
        </p:spPr>
        <p:txBody>
          <a:bodyPr wrap="square" rtlCol="0">
            <a:spAutoFit/>
          </a:bodyPr>
          <a:lstStyle/>
          <a:p>
            <a:r>
              <a:rPr lang="en-US" sz="2000" b="1" dirty="0"/>
              <a:t>Project Budget</a:t>
            </a:r>
            <a:endParaRPr lang="ar-SA" sz="2000" b="1" dirty="0"/>
          </a:p>
        </p:txBody>
      </p:sp>
      <p:cxnSp>
        <p:nvCxnSpPr>
          <p:cNvPr id="36" name="Straight Arrow Connector 35">
            <a:extLst>
              <a:ext uri="{FF2B5EF4-FFF2-40B4-BE49-F238E27FC236}">
                <a16:creationId xmlns:a16="http://schemas.microsoft.com/office/drawing/2014/main" id="{870752DB-179A-065D-439C-4F517C26BEF5}"/>
              </a:ext>
            </a:extLst>
          </p:cNvPr>
          <p:cNvCxnSpPr/>
          <p:nvPr/>
        </p:nvCxnSpPr>
        <p:spPr>
          <a:xfrm>
            <a:off x="2479729" y="5972937"/>
            <a:ext cx="967684"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DCE342BD-1FB5-9934-959C-ECC315563045}"/>
              </a:ext>
            </a:extLst>
          </p:cNvPr>
          <p:cNvSpPr txBox="1"/>
          <p:nvPr/>
        </p:nvSpPr>
        <p:spPr>
          <a:xfrm>
            <a:off x="247973" y="5746151"/>
            <a:ext cx="2231756" cy="400110"/>
          </a:xfrm>
          <a:prstGeom prst="rect">
            <a:avLst/>
          </a:prstGeom>
          <a:noFill/>
        </p:spPr>
        <p:txBody>
          <a:bodyPr wrap="square" rtlCol="0">
            <a:spAutoFit/>
          </a:bodyPr>
          <a:lstStyle/>
          <a:p>
            <a:pPr algn="r"/>
            <a:r>
              <a:rPr lang="en-US" sz="2000" b="1" dirty="0"/>
              <a:t>Removed Story</a:t>
            </a:r>
            <a:endParaRPr lang="ar-SA" sz="2000" b="1" dirty="0"/>
          </a:p>
        </p:txBody>
      </p:sp>
    </p:spTree>
    <p:custDataLst>
      <p:tags r:id="rId1"/>
    </p:custDataLst>
    <p:extLst>
      <p:ext uri="{BB962C8B-B14F-4D97-AF65-F5344CB8AC3E}">
        <p14:creationId xmlns:p14="http://schemas.microsoft.com/office/powerpoint/2010/main" val="2173890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Scope Management</a:t>
            </a: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CBE3759A-AA2C-2FB3-C794-07DCD3EFB7FE}"/>
              </a:ext>
            </a:extLst>
          </p:cNvPr>
          <p:cNvGraphicFramePr>
            <a:graphicFrameLocks/>
          </p:cNvGraphicFramePr>
          <p:nvPr>
            <p:extLst>
              <p:ext uri="{D42A27DB-BD31-4B8C-83A1-F6EECF244321}">
                <p14:modId xmlns:p14="http://schemas.microsoft.com/office/powerpoint/2010/main" val="510056363"/>
              </p:ext>
            </p:extLst>
          </p:nvPr>
        </p:nvGraphicFramePr>
        <p:xfrm>
          <a:off x="1153149" y="2127306"/>
          <a:ext cx="9881644" cy="3637645"/>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25993">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13296">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Vision Statement</a:t>
                      </a:r>
                    </a:p>
                  </a:txBody>
                  <a:tcPr marL="97023" marR="97023" marT="48512" marB="48512"/>
                </a:tc>
                <a:tc>
                  <a:txBody>
                    <a:bodyPr/>
                    <a:lstStyle/>
                    <a:p>
                      <a:pPr marL="285750" indent="-285750">
                        <a:buFont typeface="Arial" panose="020B0604020202020204" pitchFamily="34" charset="0"/>
                        <a:buChar char="•"/>
                      </a:pPr>
                      <a:r>
                        <a:rPr lang="en-US" sz="1600" dirty="0"/>
                        <a:t>High level product requirements and used to judge whether new features belong in the scope for the current project.</a:t>
                      </a:r>
                    </a:p>
                  </a:txBody>
                  <a:tcPr marL="97023" marR="97023" marT="48512" marB="48512"/>
                </a:tc>
                <a:extLst>
                  <a:ext uri="{0D108BD9-81ED-4DB2-BD59-A6C34878D82A}">
                    <a16:rowId xmlns:a16="http://schemas.microsoft.com/office/drawing/2014/main" val="10001"/>
                  </a:ext>
                </a:extLst>
              </a:tr>
              <a:tr h="1155477">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Product scope is part of the product roadmap. </a:t>
                      </a:r>
                    </a:p>
                    <a:p>
                      <a:pPr marL="285750" indent="-285750">
                        <a:buFont typeface="Arial" panose="020B0604020202020204" pitchFamily="34" charset="0"/>
                        <a:buChar char="•"/>
                      </a:pPr>
                      <a:r>
                        <a:rPr lang="en-US" sz="1600" dirty="0"/>
                        <a:t>Requirements are at a feature level </a:t>
                      </a:r>
                    </a:p>
                    <a:p>
                      <a:pPr marL="285750" indent="-285750">
                        <a:buFont typeface="Arial" panose="020B0604020202020204" pitchFamily="34" charset="0"/>
                        <a:buChar char="•"/>
                      </a:pPr>
                      <a:r>
                        <a:rPr lang="en-US" sz="1600" dirty="0"/>
                        <a:t>Good for business conversations about what it means to realize the product vision</a:t>
                      </a:r>
                    </a:p>
                    <a:p>
                      <a:pPr marL="285750" indent="-285750">
                        <a:buFont typeface="Arial" panose="020B0604020202020204" pitchFamily="34" charset="0"/>
                        <a:buChar char="•"/>
                      </a:pPr>
                      <a:r>
                        <a:rPr lang="en-US" sz="1600" dirty="0"/>
                        <a:t>Provides visual communication of the features included in the project</a:t>
                      </a:r>
                    </a:p>
                  </a:txBody>
                  <a:tcPr marL="97023" marR="97023" marT="48512" marB="48512" anchor="ctr"/>
                </a:tc>
                <a:extLst>
                  <a:ext uri="{0D108BD9-81ED-4DB2-BD59-A6C34878D82A}">
                    <a16:rowId xmlns:a16="http://schemas.microsoft.com/office/drawing/2014/main" val="10002"/>
                  </a:ext>
                </a:extLst>
              </a:tr>
              <a:tr h="94141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Detailed requirements in form of features or User Stories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Contains all scope features, and new added features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New, high-priority features push lower-priority features down on the product backlog</a:t>
                      </a:r>
                    </a:p>
                  </a:txBody>
                  <a:tcPr marL="97023" marR="97023" marT="48512" marB="48512" anchor="ctr"/>
                </a:tc>
                <a:extLst>
                  <a:ext uri="{0D108BD9-81ED-4DB2-BD59-A6C34878D82A}">
                    <a16:rowId xmlns:a16="http://schemas.microsoft.com/office/drawing/2014/main" val="192030366"/>
                  </a:ext>
                </a:extLst>
              </a:tr>
              <a:tr h="513296">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After the sprint-planning meeting, only the team can modify the sprint backlog.</a:t>
                      </a:r>
                    </a:p>
                  </a:txBody>
                  <a:tcPr marL="97023" marR="97023" marT="48512" marB="48512" anchor="ctr"/>
                </a:tc>
                <a:extLst>
                  <a:ext uri="{0D108BD9-81ED-4DB2-BD59-A6C34878D82A}">
                    <a16:rowId xmlns:a16="http://schemas.microsoft.com/office/drawing/2014/main" val="2831596573"/>
                  </a:ext>
                </a:extLst>
              </a:tr>
            </a:tbl>
          </a:graphicData>
        </a:graphic>
      </p:graphicFrame>
    </p:spTree>
    <p:extLst>
      <p:ext uri="{BB962C8B-B14F-4D97-AF65-F5344CB8AC3E}">
        <p14:creationId xmlns:p14="http://schemas.microsoft.com/office/powerpoint/2010/main" val="3972208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Time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92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Projects usually have Fixed Deadlines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Up Arrow 7">
            <a:extLst>
              <a:ext uri="{FF2B5EF4-FFF2-40B4-BE49-F238E27FC236}">
                <a16:creationId xmlns:a16="http://schemas.microsoft.com/office/drawing/2014/main" id="{AFA60AD6-5B1F-07DD-75DE-EA3A5366C95E}"/>
              </a:ext>
            </a:extLst>
          </p:cNvPr>
          <p:cNvSpPr/>
          <p:nvPr/>
        </p:nvSpPr>
        <p:spPr>
          <a:xfrm rot="5400000">
            <a:off x="7610619" y="2268934"/>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9" name="TextBox 8">
            <a:extLst>
              <a:ext uri="{FF2B5EF4-FFF2-40B4-BE49-F238E27FC236}">
                <a16:creationId xmlns:a16="http://schemas.microsoft.com/office/drawing/2014/main" id="{E69C1E9E-CF68-E8C1-ABAA-65B0A81E652B}"/>
              </a:ext>
            </a:extLst>
          </p:cNvPr>
          <p:cNvSpPr txBox="1"/>
          <p:nvPr/>
        </p:nvSpPr>
        <p:spPr>
          <a:xfrm>
            <a:off x="672571" y="2751288"/>
            <a:ext cx="3207538" cy="707886"/>
          </a:xfrm>
          <a:prstGeom prst="rect">
            <a:avLst/>
          </a:prstGeom>
          <a:noFill/>
        </p:spPr>
        <p:txBody>
          <a:bodyPr wrap="square">
            <a:spAutoFit/>
          </a:bodyPr>
          <a:lstStyle/>
          <a:p>
            <a:pPr algn="ctr"/>
            <a:r>
              <a:rPr lang="en-US" sz="2000" b="1" dirty="0">
                <a:solidFill>
                  <a:srgbClr val="1B1E2B"/>
                </a:solidFill>
              </a:rPr>
              <a:t>Traditional Project Management</a:t>
            </a:r>
            <a:endParaRPr lang="ar-SA" sz="2000" b="1" dirty="0">
              <a:solidFill>
                <a:srgbClr val="1B1E2B"/>
              </a:solidFill>
            </a:endParaRPr>
          </a:p>
        </p:txBody>
      </p:sp>
      <p:sp>
        <p:nvSpPr>
          <p:cNvPr id="10" name="TextBox 9">
            <a:extLst>
              <a:ext uri="{FF2B5EF4-FFF2-40B4-BE49-F238E27FC236}">
                <a16:creationId xmlns:a16="http://schemas.microsoft.com/office/drawing/2014/main" id="{129CB0A5-E40F-9FB1-A49B-3858B62BE2EB}"/>
              </a:ext>
            </a:extLst>
          </p:cNvPr>
          <p:cNvSpPr txBox="1"/>
          <p:nvPr/>
        </p:nvSpPr>
        <p:spPr>
          <a:xfrm>
            <a:off x="576638" y="4670364"/>
            <a:ext cx="3207538" cy="707886"/>
          </a:xfrm>
          <a:prstGeom prst="rect">
            <a:avLst/>
          </a:prstGeom>
          <a:noFill/>
        </p:spPr>
        <p:txBody>
          <a:bodyPr wrap="square">
            <a:spAutoFit/>
          </a:bodyPr>
          <a:lstStyle/>
          <a:p>
            <a:pPr algn="ctr"/>
            <a:r>
              <a:rPr lang="en-US" sz="2000" b="1" dirty="0">
                <a:solidFill>
                  <a:srgbClr val="1B1E2B"/>
                </a:solidFill>
              </a:rPr>
              <a:t>Agile Project </a:t>
            </a:r>
          </a:p>
          <a:p>
            <a:pPr algn="ctr"/>
            <a:r>
              <a:rPr lang="en-US" sz="2000" b="1" dirty="0">
                <a:solidFill>
                  <a:srgbClr val="1B1E2B"/>
                </a:solidFill>
              </a:rPr>
              <a:t>Management</a:t>
            </a:r>
            <a:endParaRPr lang="ar-SA" sz="2000" b="1" dirty="0">
              <a:solidFill>
                <a:srgbClr val="1B1E2B"/>
              </a:solidFill>
            </a:endParaRPr>
          </a:p>
        </p:txBody>
      </p:sp>
      <p:sp>
        <p:nvSpPr>
          <p:cNvPr id="11" name="TextBox 10">
            <a:extLst>
              <a:ext uri="{FF2B5EF4-FFF2-40B4-BE49-F238E27FC236}">
                <a16:creationId xmlns:a16="http://schemas.microsoft.com/office/drawing/2014/main" id="{587BDBA4-D2BB-6FF1-375C-F1D0BD20CB6F}"/>
              </a:ext>
            </a:extLst>
          </p:cNvPr>
          <p:cNvSpPr txBox="1"/>
          <p:nvPr/>
        </p:nvSpPr>
        <p:spPr>
          <a:xfrm>
            <a:off x="3784176" y="2809186"/>
            <a:ext cx="3547127" cy="369332"/>
          </a:xfrm>
          <a:prstGeom prst="rect">
            <a:avLst/>
          </a:prstGeom>
          <a:noFill/>
        </p:spPr>
        <p:txBody>
          <a:bodyPr wrap="square" rtlCol="0">
            <a:spAutoFit/>
          </a:bodyPr>
          <a:lstStyle/>
          <a:p>
            <a:pPr algn="ctr"/>
            <a:r>
              <a:rPr lang="en-US" sz="1800" b="1" dirty="0">
                <a:solidFill>
                  <a:srgbClr val="00B0F0"/>
                </a:solidFill>
              </a:rPr>
              <a:t>Determine Requirements</a:t>
            </a:r>
          </a:p>
        </p:txBody>
      </p:sp>
      <p:sp>
        <p:nvSpPr>
          <p:cNvPr id="12" name="TextBox 11">
            <a:extLst>
              <a:ext uri="{FF2B5EF4-FFF2-40B4-BE49-F238E27FC236}">
                <a16:creationId xmlns:a16="http://schemas.microsoft.com/office/drawing/2014/main" id="{02284D1F-DE2B-F1A0-2D27-B3E40A8527BB}"/>
              </a:ext>
            </a:extLst>
          </p:cNvPr>
          <p:cNvSpPr txBox="1"/>
          <p:nvPr/>
        </p:nvSpPr>
        <p:spPr>
          <a:xfrm>
            <a:off x="8535342" y="2588928"/>
            <a:ext cx="2829602" cy="1200329"/>
          </a:xfrm>
          <a:prstGeom prst="rect">
            <a:avLst/>
          </a:prstGeom>
          <a:noFill/>
        </p:spPr>
        <p:txBody>
          <a:bodyPr wrap="square" rtlCol="0">
            <a:spAutoFit/>
          </a:bodyPr>
          <a:lstStyle/>
          <a:p>
            <a:pPr algn="ctr"/>
            <a:r>
              <a:rPr lang="en-US" sz="1800" b="1" dirty="0">
                <a:solidFill>
                  <a:srgbClr val="00B0F0"/>
                </a:solidFill>
              </a:rPr>
              <a:t>Determine Schedule based on how much time to achieve those Requirement</a:t>
            </a:r>
          </a:p>
        </p:txBody>
      </p:sp>
      <p:sp>
        <p:nvSpPr>
          <p:cNvPr id="14" name="Up Arrow 13">
            <a:extLst>
              <a:ext uri="{FF2B5EF4-FFF2-40B4-BE49-F238E27FC236}">
                <a16:creationId xmlns:a16="http://schemas.microsoft.com/office/drawing/2014/main" id="{E6D7E1DE-A6BD-A576-A918-E0730992A13B}"/>
              </a:ext>
            </a:extLst>
          </p:cNvPr>
          <p:cNvSpPr/>
          <p:nvPr/>
        </p:nvSpPr>
        <p:spPr>
          <a:xfrm rot="5400000">
            <a:off x="7643147" y="4264435"/>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15" name="TextBox 14">
            <a:extLst>
              <a:ext uri="{FF2B5EF4-FFF2-40B4-BE49-F238E27FC236}">
                <a16:creationId xmlns:a16="http://schemas.microsoft.com/office/drawing/2014/main" id="{8275CB93-7063-E9C3-3662-CCD4B8D1BF89}"/>
              </a:ext>
            </a:extLst>
          </p:cNvPr>
          <p:cNvSpPr txBox="1"/>
          <p:nvPr/>
        </p:nvSpPr>
        <p:spPr>
          <a:xfrm>
            <a:off x="3816704" y="4804687"/>
            <a:ext cx="3547127" cy="369332"/>
          </a:xfrm>
          <a:prstGeom prst="rect">
            <a:avLst/>
          </a:prstGeom>
          <a:noFill/>
        </p:spPr>
        <p:txBody>
          <a:bodyPr wrap="square" rtlCol="0">
            <a:spAutoFit/>
          </a:bodyPr>
          <a:lstStyle/>
          <a:p>
            <a:pPr algn="ctr"/>
            <a:r>
              <a:rPr lang="en-US" sz="1800" b="1" dirty="0">
                <a:solidFill>
                  <a:srgbClr val="00B0F0"/>
                </a:solidFill>
              </a:rPr>
              <a:t>Fixed Deadline</a:t>
            </a:r>
          </a:p>
        </p:txBody>
      </p:sp>
      <p:sp>
        <p:nvSpPr>
          <p:cNvPr id="16" name="TextBox 15">
            <a:extLst>
              <a:ext uri="{FF2B5EF4-FFF2-40B4-BE49-F238E27FC236}">
                <a16:creationId xmlns:a16="http://schemas.microsoft.com/office/drawing/2014/main" id="{7F92F2FB-49B0-B814-7629-D7D77291EF02}"/>
              </a:ext>
            </a:extLst>
          </p:cNvPr>
          <p:cNvSpPr txBox="1"/>
          <p:nvPr/>
        </p:nvSpPr>
        <p:spPr>
          <a:xfrm>
            <a:off x="8614055" y="4647308"/>
            <a:ext cx="2829602" cy="923330"/>
          </a:xfrm>
          <a:prstGeom prst="rect">
            <a:avLst/>
          </a:prstGeom>
          <a:noFill/>
        </p:spPr>
        <p:txBody>
          <a:bodyPr wrap="square" rtlCol="0">
            <a:spAutoFit/>
          </a:bodyPr>
          <a:lstStyle/>
          <a:p>
            <a:pPr algn="ctr"/>
            <a:r>
              <a:rPr lang="en-US" sz="1800" b="1" dirty="0">
                <a:solidFill>
                  <a:srgbClr val="00B0F0"/>
                </a:solidFill>
              </a:rPr>
              <a:t>Create as much features as you can before the deadline</a:t>
            </a:r>
          </a:p>
        </p:txBody>
      </p:sp>
    </p:spTree>
    <p:extLst>
      <p:ext uri="{BB962C8B-B14F-4D97-AF65-F5344CB8AC3E}">
        <p14:creationId xmlns:p14="http://schemas.microsoft.com/office/powerpoint/2010/main" val="923235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Factors Impacting Agile Project Duration</a:t>
            </a:r>
            <a:endParaRPr lang="ar-SA" sz="3600" dirty="0"/>
          </a:p>
        </p:txBody>
      </p:sp>
      <p:sp>
        <p:nvSpPr>
          <p:cNvPr id="7" name="TextBox 6">
            <a:extLst>
              <a:ext uri="{FF2B5EF4-FFF2-40B4-BE49-F238E27FC236}">
                <a16:creationId xmlns:a16="http://schemas.microsoft.com/office/drawing/2014/main" id="{23214971-0892-4DD9-10D2-036A22FC0F0D}"/>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8" name="Rechteck 26">
            <a:extLst>
              <a:ext uri="{FF2B5EF4-FFF2-40B4-BE49-F238E27FC236}">
                <a16:creationId xmlns:a16="http://schemas.microsoft.com/office/drawing/2014/main" id="{D6CAA9F6-EFEC-E84D-23C2-15A250293161}"/>
              </a:ext>
            </a:extLst>
          </p:cNvPr>
          <p:cNvSpPr/>
          <p:nvPr/>
        </p:nvSpPr>
        <p:spPr bwMode="gray">
          <a:xfrm>
            <a:off x="4756308" y="2466691"/>
            <a:ext cx="2862492" cy="370283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9" name="Group 8">
            <a:extLst>
              <a:ext uri="{FF2B5EF4-FFF2-40B4-BE49-F238E27FC236}">
                <a16:creationId xmlns:a16="http://schemas.microsoft.com/office/drawing/2014/main" id="{77DAAE92-EA92-E957-3A54-FD3EE080B0BD}"/>
              </a:ext>
            </a:extLst>
          </p:cNvPr>
          <p:cNvGrpSpPr/>
          <p:nvPr/>
        </p:nvGrpSpPr>
        <p:grpSpPr>
          <a:xfrm>
            <a:off x="1709770" y="2048979"/>
            <a:ext cx="2880000" cy="4120542"/>
            <a:chOff x="1703420" y="2048979"/>
            <a:chExt cx="2880000" cy="4120542"/>
          </a:xfrm>
        </p:grpSpPr>
        <p:sp>
          <p:nvSpPr>
            <p:cNvPr id="10" name="Rechteck 26">
              <a:extLst>
                <a:ext uri="{FF2B5EF4-FFF2-40B4-BE49-F238E27FC236}">
                  <a16:creationId xmlns:a16="http://schemas.microsoft.com/office/drawing/2014/main" id="{376071F8-58DB-4D19-808C-B4F506128C9E}"/>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1" name="Rechteck 26">
              <a:extLst>
                <a:ext uri="{FF2B5EF4-FFF2-40B4-BE49-F238E27FC236}">
                  <a16:creationId xmlns:a16="http://schemas.microsoft.com/office/drawing/2014/main" id="{43953CCF-0432-6FE5-4E49-16F663267814}"/>
                </a:ext>
              </a:extLst>
            </p:cNvPr>
            <p:cNvSpPr/>
            <p:nvPr/>
          </p:nvSpPr>
          <p:spPr bwMode="gray">
            <a:xfrm>
              <a:off x="1703420"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Assigned Deadline</a:t>
              </a:r>
            </a:p>
          </p:txBody>
        </p:sp>
      </p:grpSp>
      <p:sp>
        <p:nvSpPr>
          <p:cNvPr id="12" name="Rechteck 26">
            <a:extLst>
              <a:ext uri="{FF2B5EF4-FFF2-40B4-BE49-F238E27FC236}">
                <a16:creationId xmlns:a16="http://schemas.microsoft.com/office/drawing/2014/main" id="{7BCF7010-E0AF-FC6D-F2DE-5FB2A7EB44EF}"/>
              </a:ext>
            </a:extLst>
          </p:cNvPr>
          <p:cNvSpPr/>
          <p:nvPr/>
        </p:nvSpPr>
        <p:spPr bwMode="gray">
          <a:xfrm>
            <a:off x="4744699"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Budget Considerations</a:t>
            </a:r>
          </a:p>
        </p:txBody>
      </p:sp>
      <p:grpSp>
        <p:nvGrpSpPr>
          <p:cNvPr id="13" name="Group 12">
            <a:extLst>
              <a:ext uri="{FF2B5EF4-FFF2-40B4-BE49-F238E27FC236}">
                <a16:creationId xmlns:a16="http://schemas.microsoft.com/office/drawing/2014/main" id="{3B17B810-E68F-6469-9513-707919B842DC}"/>
              </a:ext>
            </a:extLst>
          </p:cNvPr>
          <p:cNvGrpSpPr/>
          <p:nvPr/>
        </p:nvGrpSpPr>
        <p:grpSpPr>
          <a:xfrm>
            <a:off x="7784796" y="2048979"/>
            <a:ext cx="2880000" cy="4120542"/>
            <a:chOff x="7778446" y="2048979"/>
            <a:chExt cx="2880000" cy="4120542"/>
          </a:xfrm>
        </p:grpSpPr>
        <p:sp>
          <p:nvSpPr>
            <p:cNvPr id="14" name="Rechteck 26">
              <a:extLst>
                <a:ext uri="{FF2B5EF4-FFF2-40B4-BE49-F238E27FC236}">
                  <a16:creationId xmlns:a16="http://schemas.microsoft.com/office/drawing/2014/main" id="{1EEF09CB-05DC-04BE-7CAC-70497BDA8F08}"/>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5" name="Rechteck 26">
              <a:extLst>
                <a:ext uri="{FF2B5EF4-FFF2-40B4-BE49-F238E27FC236}">
                  <a16:creationId xmlns:a16="http://schemas.microsoft.com/office/drawing/2014/main" id="{AA0C0422-FA91-0514-103E-325443DC93AE}"/>
                </a:ext>
              </a:extLst>
            </p:cNvPr>
            <p:cNvSpPr/>
            <p:nvPr/>
          </p:nvSpPr>
          <p:spPr bwMode="gray">
            <a:xfrm>
              <a:off x="7778446"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Features Completed</a:t>
              </a:r>
            </a:p>
          </p:txBody>
        </p:sp>
      </p:grpSp>
      <p:sp>
        <p:nvSpPr>
          <p:cNvPr id="16" name="Rechteck 78">
            <a:extLst>
              <a:ext uri="{FF2B5EF4-FFF2-40B4-BE49-F238E27FC236}">
                <a16:creationId xmlns:a16="http://schemas.microsoft.com/office/drawing/2014/main" id="{7D5F6E31-D6C5-52B9-FAB9-0C194DEE2BE1}"/>
              </a:ext>
            </a:extLst>
          </p:cNvPr>
          <p:cNvSpPr/>
          <p:nvPr/>
        </p:nvSpPr>
        <p:spPr bwMode="gray">
          <a:xfrm>
            <a:off x="1804995" y="4156770"/>
            <a:ext cx="2676488" cy="1895798"/>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a specified fixed date for business reasons. Ex. Getting a product to market before a shopping season</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Project works to create as much functionality as possible from project start until the end date.</a:t>
            </a:r>
            <a:endParaRPr lang="en-US" sz="1600" kern="0" dirty="0">
              <a:solidFill>
                <a:schemeClr val="bg1"/>
              </a:solidFill>
              <a:latin typeface="Calibri" panose="020F0502020204030204" pitchFamily="34" charset="0"/>
              <a:cs typeface="Calibri" panose="020F0502020204030204" pitchFamily="34" charset="0"/>
              <a:sym typeface="Century Gothic"/>
            </a:endParaRPr>
          </a:p>
        </p:txBody>
      </p:sp>
      <p:sp>
        <p:nvSpPr>
          <p:cNvPr id="17" name="Rechteck 78">
            <a:extLst>
              <a:ext uri="{FF2B5EF4-FFF2-40B4-BE49-F238E27FC236}">
                <a16:creationId xmlns:a16="http://schemas.microsoft.com/office/drawing/2014/main" id="{A9DB3C7A-F885-B2C4-E051-966B8F36920E}"/>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18" name="Rechteck 78">
            <a:extLst>
              <a:ext uri="{FF2B5EF4-FFF2-40B4-BE49-F238E27FC236}">
                <a16:creationId xmlns:a16="http://schemas.microsoft.com/office/drawing/2014/main" id="{519E03A2-A174-A23A-28F9-1AB7F6BE66F0}"/>
              </a:ext>
            </a:extLst>
          </p:cNvPr>
          <p:cNvSpPr/>
          <p:nvPr/>
        </p:nvSpPr>
        <p:spPr bwMode="gray">
          <a:xfrm>
            <a:off x="4846455" y="4136538"/>
            <a:ext cx="2676488" cy="1916029"/>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budget considerations that affect the amount of time a project will last.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Ex., a $1,600,000 budget, for a project that costs $20,000 a week, the project will be able to last 80 weeks to create and release as much functionality as possible.</a:t>
            </a:r>
            <a:endParaRPr lang="ar-SA" sz="1600" dirty="0">
              <a:solidFill>
                <a:schemeClr val="bg1"/>
              </a:solidFill>
              <a:latin typeface="Calibri" panose="020F0502020204030204" pitchFamily="34" charset="0"/>
              <a:cs typeface="Calibri" panose="020F0502020204030204" pitchFamily="34" charset="0"/>
            </a:endParaRPr>
          </a:p>
        </p:txBody>
      </p:sp>
      <p:sp>
        <p:nvSpPr>
          <p:cNvPr id="19" name="Rechteck 78">
            <a:extLst>
              <a:ext uri="{FF2B5EF4-FFF2-40B4-BE49-F238E27FC236}">
                <a16:creationId xmlns:a16="http://schemas.microsoft.com/office/drawing/2014/main" id="{D98C404B-F2FF-A7AE-819A-6769481FC2AC}"/>
              </a:ext>
            </a:extLst>
          </p:cNvPr>
          <p:cNvSpPr/>
          <p:nvPr/>
        </p:nvSpPr>
        <p:spPr bwMode="gray">
          <a:xfrm>
            <a:off x="7874827" y="4156771"/>
            <a:ext cx="2676488" cy="1895796"/>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last only until enough functionality is complete.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Project teams may run sprints until the requirements with the highest value are complete, and then determine that the lower-value requirements aren’t necessary.</a:t>
            </a:r>
            <a:endParaRPr lang="en-US" sz="1600" dirty="0">
              <a:solidFill>
                <a:schemeClr val="bg1"/>
              </a:solidFill>
              <a:latin typeface="Calibri" panose="020F0502020204030204" pitchFamily="34" charset="0"/>
              <a:cs typeface="Calibri" panose="020F0502020204030204" pitchFamily="34" charset="0"/>
              <a:sym typeface="Century Gothic"/>
            </a:endParaRPr>
          </a:p>
        </p:txBody>
      </p:sp>
      <p:grpSp>
        <p:nvGrpSpPr>
          <p:cNvPr id="20" name="Google Shape;10299;p94">
            <a:extLst>
              <a:ext uri="{FF2B5EF4-FFF2-40B4-BE49-F238E27FC236}">
                <a16:creationId xmlns:a16="http://schemas.microsoft.com/office/drawing/2014/main" id="{AD7E62F0-C1C8-739E-9647-E7A90C188C97}"/>
              </a:ext>
            </a:extLst>
          </p:cNvPr>
          <p:cNvGrpSpPr/>
          <p:nvPr/>
        </p:nvGrpSpPr>
        <p:grpSpPr>
          <a:xfrm>
            <a:off x="5649682" y="2953645"/>
            <a:ext cx="1078689" cy="876512"/>
            <a:chOff x="7390435" y="3680868"/>
            <a:chExt cx="372073" cy="355243"/>
          </a:xfrm>
          <a:solidFill>
            <a:schemeClr val="accent1"/>
          </a:solidFill>
        </p:grpSpPr>
        <p:sp>
          <p:nvSpPr>
            <p:cNvPr id="21" name="Google Shape;10300;p94">
              <a:extLst>
                <a:ext uri="{FF2B5EF4-FFF2-40B4-BE49-F238E27FC236}">
                  <a16:creationId xmlns:a16="http://schemas.microsoft.com/office/drawing/2014/main" id="{3EE6E651-F2D1-1D25-1A49-8631134A56A3}"/>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10301;p94">
              <a:extLst>
                <a:ext uri="{FF2B5EF4-FFF2-40B4-BE49-F238E27FC236}">
                  <a16:creationId xmlns:a16="http://schemas.microsoft.com/office/drawing/2014/main" id="{83FBBFB2-FAA2-5A5E-ED5E-78D27F6280DB}"/>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0302;p94">
              <a:extLst>
                <a:ext uri="{FF2B5EF4-FFF2-40B4-BE49-F238E27FC236}">
                  <a16:creationId xmlns:a16="http://schemas.microsoft.com/office/drawing/2014/main" id="{8344B8E8-6D0D-817C-1A9B-2D0133F3895D}"/>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0303;p94">
              <a:extLst>
                <a:ext uri="{FF2B5EF4-FFF2-40B4-BE49-F238E27FC236}">
                  <a16:creationId xmlns:a16="http://schemas.microsoft.com/office/drawing/2014/main" id="{6AFA91B4-1A9E-1475-19D3-FE6D533647A9}"/>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10304;p94">
              <a:extLst>
                <a:ext uri="{FF2B5EF4-FFF2-40B4-BE49-F238E27FC236}">
                  <a16:creationId xmlns:a16="http://schemas.microsoft.com/office/drawing/2014/main" id="{F07DD837-D4FA-8A0B-0F45-4C183716424A}"/>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0305;p94">
              <a:extLst>
                <a:ext uri="{FF2B5EF4-FFF2-40B4-BE49-F238E27FC236}">
                  <a16:creationId xmlns:a16="http://schemas.microsoft.com/office/drawing/2014/main" id="{EBE60136-5844-B1BB-AD52-E1BDEC7C3F06}"/>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7" name="Google Shape;10839;p96">
            <a:extLst>
              <a:ext uri="{FF2B5EF4-FFF2-40B4-BE49-F238E27FC236}">
                <a16:creationId xmlns:a16="http://schemas.microsoft.com/office/drawing/2014/main" id="{8BF5C5BF-9CD4-A769-DA6C-D4317BCD8D3D}"/>
              </a:ext>
            </a:extLst>
          </p:cNvPr>
          <p:cNvGrpSpPr/>
          <p:nvPr/>
        </p:nvGrpSpPr>
        <p:grpSpPr>
          <a:xfrm>
            <a:off x="8843051" y="2928312"/>
            <a:ext cx="817328" cy="975755"/>
            <a:chOff x="910723" y="1508212"/>
            <a:chExt cx="251660" cy="350166"/>
          </a:xfrm>
          <a:solidFill>
            <a:schemeClr val="accent1"/>
          </a:solidFill>
        </p:grpSpPr>
        <p:sp>
          <p:nvSpPr>
            <p:cNvPr id="28" name="Google Shape;10840;p96">
              <a:extLst>
                <a:ext uri="{FF2B5EF4-FFF2-40B4-BE49-F238E27FC236}">
                  <a16:creationId xmlns:a16="http://schemas.microsoft.com/office/drawing/2014/main" id="{60AFA36A-BC9B-F30B-29B1-2A4D0DCA327E}"/>
                </a:ext>
              </a:extLst>
            </p:cNvPr>
            <p:cNvSpPr/>
            <p:nvPr/>
          </p:nvSpPr>
          <p:spPr>
            <a:xfrm>
              <a:off x="910723" y="1508212"/>
              <a:ext cx="251660" cy="350166"/>
            </a:xfrm>
            <a:custGeom>
              <a:avLst/>
              <a:gdLst/>
              <a:ahLst/>
              <a:cxnLst/>
              <a:rect l="l" t="t" r="r" b="b"/>
              <a:pathLst>
                <a:path w="7907" h="11002" extrusionOk="0">
                  <a:moveTo>
                    <a:pt x="3942" y="334"/>
                  </a:moveTo>
                  <a:cubicBezTo>
                    <a:pt x="4132" y="334"/>
                    <a:pt x="4299" y="441"/>
                    <a:pt x="4394" y="608"/>
                  </a:cubicBezTo>
                  <a:cubicBezTo>
                    <a:pt x="4418" y="644"/>
                    <a:pt x="4466" y="679"/>
                    <a:pt x="4525" y="679"/>
                  </a:cubicBezTo>
                  <a:lnTo>
                    <a:pt x="5132" y="679"/>
                  </a:lnTo>
                  <a:cubicBezTo>
                    <a:pt x="5240" y="679"/>
                    <a:pt x="5311" y="763"/>
                    <a:pt x="5311" y="858"/>
                  </a:cubicBezTo>
                  <a:lnTo>
                    <a:pt x="5311" y="1382"/>
                  </a:lnTo>
                  <a:lnTo>
                    <a:pt x="2573" y="1382"/>
                  </a:lnTo>
                  <a:lnTo>
                    <a:pt x="2573" y="858"/>
                  </a:lnTo>
                  <a:cubicBezTo>
                    <a:pt x="2573" y="751"/>
                    <a:pt x="2668" y="679"/>
                    <a:pt x="2751" y="679"/>
                  </a:cubicBezTo>
                  <a:lnTo>
                    <a:pt x="3358" y="679"/>
                  </a:lnTo>
                  <a:cubicBezTo>
                    <a:pt x="3418" y="679"/>
                    <a:pt x="3466" y="644"/>
                    <a:pt x="3501" y="608"/>
                  </a:cubicBezTo>
                  <a:cubicBezTo>
                    <a:pt x="3585" y="441"/>
                    <a:pt x="3763" y="334"/>
                    <a:pt x="3942" y="334"/>
                  </a:cubicBezTo>
                  <a:close/>
                  <a:moveTo>
                    <a:pt x="7240" y="1013"/>
                  </a:moveTo>
                  <a:cubicBezTo>
                    <a:pt x="7442" y="1013"/>
                    <a:pt x="7609" y="1179"/>
                    <a:pt x="7609" y="1370"/>
                  </a:cubicBezTo>
                  <a:lnTo>
                    <a:pt x="7609" y="10323"/>
                  </a:lnTo>
                  <a:lnTo>
                    <a:pt x="7585" y="10323"/>
                  </a:lnTo>
                  <a:cubicBezTo>
                    <a:pt x="7585" y="10514"/>
                    <a:pt x="7430" y="10681"/>
                    <a:pt x="7228" y="10681"/>
                  </a:cubicBezTo>
                  <a:lnTo>
                    <a:pt x="691" y="10681"/>
                  </a:lnTo>
                  <a:cubicBezTo>
                    <a:pt x="501" y="10681"/>
                    <a:pt x="334" y="10514"/>
                    <a:pt x="334" y="10323"/>
                  </a:cubicBezTo>
                  <a:lnTo>
                    <a:pt x="334" y="1370"/>
                  </a:lnTo>
                  <a:cubicBezTo>
                    <a:pt x="334" y="1179"/>
                    <a:pt x="501" y="1013"/>
                    <a:pt x="691" y="1013"/>
                  </a:cubicBezTo>
                  <a:lnTo>
                    <a:pt x="2263" y="1013"/>
                  </a:lnTo>
                  <a:lnTo>
                    <a:pt x="2263" y="1537"/>
                  </a:lnTo>
                  <a:cubicBezTo>
                    <a:pt x="2263" y="1632"/>
                    <a:pt x="2335" y="1703"/>
                    <a:pt x="2418" y="1703"/>
                  </a:cubicBezTo>
                  <a:lnTo>
                    <a:pt x="5525" y="1703"/>
                  </a:lnTo>
                  <a:cubicBezTo>
                    <a:pt x="5609" y="1703"/>
                    <a:pt x="5680" y="1632"/>
                    <a:pt x="5680" y="1537"/>
                  </a:cubicBezTo>
                  <a:lnTo>
                    <a:pt x="5680" y="1013"/>
                  </a:lnTo>
                  <a:close/>
                  <a:moveTo>
                    <a:pt x="3954" y="1"/>
                  </a:moveTo>
                  <a:cubicBezTo>
                    <a:pt x="3692" y="1"/>
                    <a:pt x="3442" y="144"/>
                    <a:pt x="3275" y="346"/>
                  </a:cubicBezTo>
                  <a:lnTo>
                    <a:pt x="2751" y="346"/>
                  </a:lnTo>
                  <a:cubicBezTo>
                    <a:pt x="2525" y="346"/>
                    <a:pt x="2335" y="501"/>
                    <a:pt x="2275" y="691"/>
                  </a:cubicBezTo>
                  <a:lnTo>
                    <a:pt x="680" y="691"/>
                  </a:lnTo>
                  <a:cubicBezTo>
                    <a:pt x="310" y="691"/>
                    <a:pt x="1" y="989"/>
                    <a:pt x="1" y="1382"/>
                  </a:cubicBezTo>
                  <a:lnTo>
                    <a:pt x="1" y="10323"/>
                  </a:lnTo>
                  <a:cubicBezTo>
                    <a:pt x="1" y="10692"/>
                    <a:pt x="299" y="11002"/>
                    <a:pt x="680" y="11002"/>
                  </a:cubicBezTo>
                  <a:lnTo>
                    <a:pt x="7216" y="11002"/>
                  </a:lnTo>
                  <a:cubicBezTo>
                    <a:pt x="7585" y="11002"/>
                    <a:pt x="7907" y="10704"/>
                    <a:pt x="7907" y="10323"/>
                  </a:cubicBezTo>
                  <a:lnTo>
                    <a:pt x="7907" y="1382"/>
                  </a:lnTo>
                  <a:cubicBezTo>
                    <a:pt x="7907" y="989"/>
                    <a:pt x="7609" y="691"/>
                    <a:pt x="7228" y="691"/>
                  </a:cubicBezTo>
                  <a:lnTo>
                    <a:pt x="5644" y="691"/>
                  </a:lnTo>
                  <a:cubicBezTo>
                    <a:pt x="5561" y="501"/>
                    <a:pt x="5383" y="346"/>
                    <a:pt x="5168" y="346"/>
                  </a:cubicBezTo>
                  <a:lnTo>
                    <a:pt x="4644" y="346"/>
                  </a:lnTo>
                  <a:cubicBezTo>
                    <a:pt x="4478" y="144"/>
                    <a:pt x="4228" y="1"/>
                    <a:pt x="39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0841;p96">
              <a:extLst>
                <a:ext uri="{FF2B5EF4-FFF2-40B4-BE49-F238E27FC236}">
                  <a16:creationId xmlns:a16="http://schemas.microsoft.com/office/drawing/2014/main" id="{54F58609-15A2-A1F7-7E83-DAED08438531}"/>
                </a:ext>
              </a:extLst>
            </p:cNvPr>
            <p:cNvSpPr/>
            <p:nvPr/>
          </p:nvSpPr>
          <p:spPr>
            <a:xfrm>
              <a:off x="1031604" y="1530205"/>
              <a:ext cx="10280" cy="10248"/>
            </a:xfrm>
            <a:custGeom>
              <a:avLst/>
              <a:gdLst/>
              <a:ahLst/>
              <a:cxnLst/>
              <a:rect l="l" t="t" r="r" b="b"/>
              <a:pathLst>
                <a:path w="323" h="322" extrusionOk="0">
                  <a:moveTo>
                    <a:pt x="156" y="0"/>
                  </a:moveTo>
                  <a:cubicBezTo>
                    <a:pt x="72" y="0"/>
                    <a:pt x="1" y="72"/>
                    <a:pt x="1" y="167"/>
                  </a:cubicBezTo>
                  <a:cubicBezTo>
                    <a:pt x="1" y="250"/>
                    <a:pt x="72" y="322"/>
                    <a:pt x="156" y="322"/>
                  </a:cubicBezTo>
                  <a:cubicBezTo>
                    <a:pt x="251" y="322"/>
                    <a:pt x="322" y="250"/>
                    <a:pt x="322" y="167"/>
                  </a:cubicBezTo>
                  <a:cubicBezTo>
                    <a:pt x="322" y="72"/>
                    <a:pt x="251"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0842;p96">
              <a:extLst>
                <a:ext uri="{FF2B5EF4-FFF2-40B4-BE49-F238E27FC236}">
                  <a16:creationId xmlns:a16="http://schemas.microsoft.com/office/drawing/2014/main" id="{6FFA8B99-1479-56A7-F56D-95F1CEB2B45C}"/>
                </a:ext>
              </a:extLst>
            </p:cNvPr>
            <p:cNvSpPr/>
            <p:nvPr/>
          </p:nvSpPr>
          <p:spPr>
            <a:xfrm>
              <a:off x="932334" y="1551784"/>
              <a:ext cx="208088" cy="273653"/>
            </a:xfrm>
            <a:custGeom>
              <a:avLst/>
              <a:gdLst/>
              <a:ahLst/>
              <a:cxnLst/>
              <a:rect l="l" t="t" r="r" b="b"/>
              <a:pathLst>
                <a:path w="6538" h="8598" extrusionOk="0">
                  <a:moveTo>
                    <a:pt x="167" y="1"/>
                  </a:moveTo>
                  <a:cubicBezTo>
                    <a:pt x="72" y="1"/>
                    <a:pt x="1" y="84"/>
                    <a:pt x="1" y="168"/>
                  </a:cubicBezTo>
                  <a:lnTo>
                    <a:pt x="1" y="8430"/>
                  </a:lnTo>
                  <a:cubicBezTo>
                    <a:pt x="1" y="8526"/>
                    <a:pt x="72" y="8597"/>
                    <a:pt x="167" y="8597"/>
                  </a:cubicBezTo>
                  <a:lnTo>
                    <a:pt x="6358" y="8597"/>
                  </a:lnTo>
                  <a:cubicBezTo>
                    <a:pt x="6442" y="8597"/>
                    <a:pt x="6525" y="8526"/>
                    <a:pt x="6525" y="8430"/>
                  </a:cubicBezTo>
                  <a:lnTo>
                    <a:pt x="6525" y="168"/>
                  </a:lnTo>
                  <a:cubicBezTo>
                    <a:pt x="6537" y="84"/>
                    <a:pt x="6466" y="13"/>
                    <a:pt x="6370" y="13"/>
                  </a:cubicBezTo>
                  <a:lnTo>
                    <a:pt x="5513" y="13"/>
                  </a:lnTo>
                  <a:cubicBezTo>
                    <a:pt x="5418" y="13"/>
                    <a:pt x="5346" y="84"/>
                    <a:pt x="5346" y="168"/>
                  </a:cubicBezTo>
                  <a:cubicBezTo>
                    <a:pt x="5346" y="263"/>
                    <a:pt x="5418" y="334"/>
                    <a:pt x="5513" y="334"/>
                  </a:cubicBezTo>
                  <a:lnTo>
                    <a:pt x="6204" y="334"/>
                  </a:lnTo>
                  <a:lnTo>
                    <a:pt x="6204" y="8264"/>
                  </a:lnTo>
                  <a:lnTo>
                    <a:pt x="334" y="8264"/>
                  </a:lnTo>
                  <a:lnTo>
                    <a:pt x="334" y="334"/>
                  </a:lnTo>
                  <a:lnTo>
                    <a:pt x="1024" y="334"/>
                  </a:lnTo>
                  <a:cubicBezTo>
                    <a:pt x="1120" y="334"/>
                    <a:pt x="1191" y="263"/>
                    <a:pt x="1191" y="168"/>
                  </a:cubicBezTo>
                  <a:cubicBezTo>
                    <a:pt x="1191" y="84"/>
                    <a:pt x="1120" y="1"/>
                    <a:pt x="10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0843;p96">
              <a:extLst>
                <a:ext uri="{FF2B5EF4-FFF2-40B4-BE49-F238E27FC236}">
                  <a16:creationId xmlns:a16="http://schemas.microsoft.com/office/drawing/2014/main" id="{CC9777DC-49D0-0BEC-0EBF-293D6A3ECCB0}"/>
                </a:ext>
              </a:extLst>
            </p:cNvPr>
            <p:cNvSpPr/>
            <p:nvPr/>
          </p:nvSpPr>
          <p:spPr>
            <a:xfrm>
              <a:off x="965689" y="1661302"/>
              <a:ext cx="32241" cy="32241"/>
            </a:xfrm>
            <a:custGeom>
              <a:avLst/>
              <a:gdLst/>
              <a:ahLst/>
              <a:cxnLst/>
              <a:rect l="l" t="t" r="r" b="b"/>
              <a:pathLst>
                <a:path w="1013" h="1013" extrusionOk="0">
                  <a:moveTo>
                    <a:pt x="500" y="346"/>
                  </a:moveTo>
                  <a:cubicBezTo>
                    <a:pt x="608" y="346"/>
                    <a:pt x="679" y="441"/>
                    <a:pt x="679" y="525"/>
                  </a:cubicBezTo>
                  <a:cubicBezTo>
                    <a:pt x="703" y="620"/>
                    <a:pt x="608" y="703"/>
                    <a:pt x="500" y="703"/>
                  </a:cubicBezTo>
                  <a:cubicBezTo>
                    <a:pt x="405" y="703"/>
                    <a:pt x="322" y="620"/>
                    <a:pt x="322" y="525"/>
                  </a:cubicBezTo>
                  <a:cubicBezTo>
                    <a:pt x="322" y="417"/>
                    <a:pt x="417" y="346"/>
                    <a:pt x="500" y="346"/>
                  </a:cubicBezTo>
                  <a:close/>
                  <a:moveTo>
                    <a:pt x="500" y="1"/>
                  </a:moveTo>
                  <a:cubicBezTo>
                    <a:pt x="227" y="1"/>
                    <a:pt x="0" y="227"/>
                    <a:pt x="0" y="513"/>
                  </a:cubicBezTo>
                  <a:cubicBezTo>
                    <a:pt x="0" y="787"/>
                    <a:pt x="227" y="1013"/>
                    <a:pt x="500" y="1013"/>
                  </a:cubicBezTo>
                  <a:cubicBezTo>
                    <a:pt x="786" y="1013"/>
                    <a:pt x="1012" y="787"/>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10844;p96">
              <a:extLst>
                <a:ext uri="{FF2B5EF4-FFF2-40B4-BE49-F238E27FC236}">
                  <a16:creationId xmlns:a16="http://schemas.microsoft.com/office/drawing/2014/main" id="{4B1659DD-A69A-716C-5721-CF8A9308A20F}"/>
                </a:ext>
              </a:extLst>
            </p:cNvPr>
            <p:cNvSpPr/>
            <p:nvPr/>
          </p:nvSpPr>
          <p:spPr>
            <a:xfrm>
              <a:off x="965689" y="1710571"/>
              <a:ext cx="32241" cy="32241"/>
            </a:xfrm>
            <a:custGeom>
              <a:avLst/>
              <a:gdLst/>
              <a:ahLst/>
              <a:cxnLst/>
              <a:rect l="l" t="t" r="r" b="b"/>
              <a:pathLst>
                <a:path w="1013" h="1013" extrusionOk="0">
                  <a:moveTo>
                    <a:pt x="500" y="346"/>
                  </a:moveTo>
                  <a:cubicBezTo>
                    <a:pt x="608" y="346"/>
                    <a:pt x="679" y="441"/>
                    <a:pt x="679" y="524"/>
                  </a:cubicBezTo>
                  <a:cubicBezTo>
                    <a:pt x="679" y="608"/>
                    <a:pt x="608" y="703"/>
                    <a:pt x="500" y="703"/>
                  </a:cubicBezTo>
                  <a:cubicBezTo>
                    <a:pt x="405" y="703"/>
                    <a:pt x="322" y="608"/>
                    <a:pt x="322" y="524"/>
                  </a:cubicBezTo>
                  <a:cubicBezTo>
                    <a:pt x="322" y="441"/>
                    <a:pt x="417" y="346"/>
                    <a:pt x="500" y="346"/>
                  </a:cubicBezTo>
                  <a:close/>
                  <a:moveTo>
                    <a:pt x="500" y="1"/>
                  </a:moveTo>
                  <a:cubicBezTo>
                    <a:pt x="227" y="1"/>
                    <a:pt x="0" y="227"/>
                    <a:pt x="0" y="513"/>
                  </a:cubicBezTo>
                  <a:cubicBezTo>
                    <a:pt x="0" y="786"/>
                    <a:pt x="227" y="1013"/>
                    <a:pt x="500" y="1013"/>
                  </a:cubicBezTo>
                  <a:cubicBezTo>
                    <a:pt x="786" y="1013"/>
                    <a:pt x="1012" y="786"/>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0845;p96">
              <a:extLst>
                <a:ext uri="{FF2B5EF4-FFF2-40B4-BE49-F238E27FC236}">
                  <a16:creationId xmlns:a16="http://schemas.microsoft.com/office/drawing/2014/main" id="{61ECEF8E-27A1-4119-4288-EEE5054123A2}"/>
                </a:ext>
              </a:extLst>
            </p:cNvPr>
            <p:cNvSpPr/>
            <p:nvPr/>
          </p:nvSpPr>
          <p:spPr>
            <a:xfrm>
              <a:off x="965689" y="1760604"/>
              <a:ext cx="32241" cy="31859"/>
            </a:xfrm>
            <a:custGeom>
              <a:avLst/>
              <a:gdLst/>
              <a:ahLst/>
              <a:cxnLst/>
              <a:rect l="l" t="t" r="r" b="b"/>
              <a:pathLst>
                <a:path w="1013" h="1001" extrusionOk="0">
                  <a:moveTo>
                    <a:pt x="500" y="322"/>
                  </a:moveTo>
                  <a:cubicBezTo>
                    <a:pt x="608" y="322"/>
                    <a:pt x="679" y="417"/>
                    <a:pt x="679" y="500"/>
                  </a:cubicBezTo>
                  <a:cubicBezTo>
                    <a:pt x="703" y="596"/>
                    <a:pt x="608" y="679"/>
                    <a:pt x="500" y="679"/>
                  </a:cubicBezTo>
                  <a:cubicBezTo>
                    <a:pt x="405" y="679"/>
                    <a:pt x="322" y="584"/>
                    <a:pt x="322" y="500"/>
                  </a:cubicBezTo>
                  <a:cubicBezTo>
                    <a:pt x="322" y="393"/>
                    <a:pt x="417" y="322"/>
                    <a:pt x="500" y="322"/>
                  </a:cubicBezTo>
                  <a:close/>
                  <a:moveTo>
                    <a:pt x="500" y="0"/>
                  </a:moveTo>
                  <a:cubicBezTo>
                    <a:pt x="227" y="0"/>
                    <a:pt x="0" y="215"/>
                    <a:pt x="0" y="500"/>
                  </a:cubicBezTo>
                  <a:cubicBezTo>
                    <a:pt x="0" y="786"/>
                    <a:pt x="227" y="1000"/>
                    <a:pt x="500" y="1000"/>
                  </a:cubicBezTo>
                  <a:cubicBezTo>
                    <a:pt x="786" y="1000"/>
                    <a:pt x="1012" y="786"/>
                    <a:pt x="1012" y="500"/>
                  </a:cubicBezTo>
                  <a:cubicBezTo>
                    <a:pt x="1012" y="215"/>
                    <a:pt x="786" y="0"/>
                    <a:pt x="5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0846;p96">
              <a:extLst>
                <a:ext uri="{FF2B5EF4-FFF2-40B4-BE49-F238E27FC236}">
                  <a16:creationId xmlns:a16="http://schemas.microsoft.com/office/drawing/2014/main" id="{72599EC3-5E12-021F-0516-A53D6A1B8FD7}"/>
                </a:ext>
              </a:extLst>
            </p:cNvPr>
            <p:cNvSpPr/>
            <p:nvPr/>
          </p:nvSpPr>
          <p:spPr>
            <a:xfrm>
              <a:off x="1009643" y="1661302"/>
              <a:ext cx="59899" cy="10662"/>
            </a:xfrm>
            <a:custGeom>
              <a:avLst/>
              <a:gdLst/>
              <a:ahLst/>
              <a:cxnLst/>
              <a:rect l="l" t="t" r="r" b="b"/>
              <a:pathLst>
                <a:path w="1882" h="335" extrusionOk="0">
                  <a:moveTo>
                    <a:pt x="167" y="1"/>
                  </a:moveTo>
                  <a:cubicBezTo>
                    <a:pt x="72" y="1"/>
                    <a:pt x="0" y="72"/>
                    <a:pt x="0" y="167"/>
                  </a:cubicBezTo>
                  <a:cubicBezTo>
                    <a:pt x="0" y="263"/>
                    <a:pt x="72" y="334"/>
                    <a:pt x="167" y="334"/>
                  </a:cubicBezTo>
                  <a:lnTo>
                    <a:pt x="1715" y="334"/>
                  </a:lnTo>
                  <a:cubicBezTo>
                    <a:pt x="1798" y="334"/>
                    <a:pt x="1882" y="263"/>
                    <a:pt x="1882" y="167"/>
                  </a:cubicBezTo>
                  <a:cubicBezTo>
                    <a:pt x="1882" y="72"/>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0847;p96">
              <a:extLst>
                <a:ext uri="{FF2B5EF4-FFF2-40B4-BE49-F238E27FC236}">
                  <a16:creationId xmlns:a16="http://schemas.microsoft.com/office/drawing/2014/main" id="{8F3B05AC-D5B5-7DA6-0E5C-4B57C98D2A96}"/>
                </a:ext>
              </a:extLst>
            </p:cNvPr>
            <p:cNvSpPr/>
            <p:nvPr/>
          </p:nvSpPr>
          <p:spPr>
            <a:xfrm>
              <a:off x="1009643" y="1683677"/>
              <a:ext cx="98188" cy="10630"/>
            </a:xfrm>
            <a:custGeom>
              <a:avLst/>
              <a:gdLst/>
              <a:ahLst/>
              <a:cxnLst/>
              <a:rect l="l" t="t" r="r" b="b"/>
              <a:pathLst>
                <a:path w="3085" h="334" extrusionOk="0">
                  <a:moveTo>
                    <a:pt x="167" y="0"/>
                  </a:moveTo>
                  <a:cubicBezTo>
                    <a:pt x="72" y="0"/>
                    <a:pt x="0" y="72"/>
                    <a:pt x="0" y="167"/>
                  </a:cubicBezTo>
                  <a:cubicBezTo>
                    <a:pt x="0" y="250"/>
                    <a:pt x="72" y="334"/>
                    <a:pt x="167" y="334"/>
                  </a:cubicBezTo>
                  <a:lnTo>
                    <a:pt x="2917" y="334"/>
                  </a:lnTo>
                  <a:cubicBezTo>
                    <a:pt x="3013" y="334"/>
                    <a:pt x="3084" y="250"/>
                    <a:pt x="3084" y="167"/>
                  </a:cubicBezTo>
                  <a:cubicBezTo>
                    <a:pt x="3084" y="72"/>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10848;p96">
              <a:extLst>
                <a:ext uri="{FF2B5EF4-FFF2-40B4-BE49-F238E27FC236}">
                  <a16:creationId xmlns:a16="http://schemas.microsoft.com/office/drawing/2014/main" id="{31B1FE9A-6E6C-39C0-9D34-20AB17F79492}"/>
                </a:ext>
              </a:extLst>
            </p:cNvPr>
            <p:cNvSpPr/>
            <p:nvPr/>
          </p:nvSpPr>
          <p:spPr>
            <a:xfrm>
              <a:off x="1009643" y="1710571"/>
              <a:ext cx="59899" cy="10630"/>
            </a:xfrm>
            <a:custGeom>
              <a:avLst/>
              <a:gdLst/>
              <a:ahLst/>
              <a:cxnLst/>
              <a:rect l="l" t="t" r="r" b="b"/>
              <a:pathLst>
                <a:path w="1882" h="334" extrusionOk="0">
                  <a:moveTo>
                    <a:pt x="167" y="1"/>
                  </a:moveTo>
                  <a:cubicBezTo>
                    <a:pt x="72" y="1"/>
                    <a:pt x="0" y="84"/>
                    <a:pt x="0" y="167"/>
                  </a:cubicBezTo>
                  <a:cubicBezTo>
                    <a:pt x="0" y="263"/>
                    <a:pt x="72" y="334"/>
                    <a:pt x="167" y="334"/>
                  </a:cubicBezTo>
                  <a:lnTo>
                    <a:pt x="1715" y="334"/>
                  </a:lnTo>
                  <a:cubicBezTo>
                    <a:pt x="1798" y="334"/>
                    <a:pt x="1882" y="263"/>
                    <a:pt x="1882" y="167"/>
                  </a:cubicBezTo>
                  <a:cubicBezTo>
                    <a:pt x="1882" y="84"/>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0849;p96">
              <a:extLst>
                <a:ext uri="{FF2B5EF4-FFF2-40B4-BE49-F238E27FC236}">
                  <a16:creationId xmlns:a16="http://schemas.microsoft.com/office/drawing/2014/main" id="{EDC6F31F-C3B9-C0AE-DAB7-DFE0492EC961}"/>
                </a:ext>
              </a:extLst>
            </p:cNvPr>
            <p:cNvSpPr/>
            <p:nvPr/>
          </p:nvSpPr>
          <p:spPr>
            <a:xfrm>
              <a:off x="1009643" y="1732946"/>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0850;p96">
              <a:extLst>
                <a:ext uri="{FF2B5EF4-FFF2-40B4-BE49-F238E27FC236}">
                  <a16:creationId xmlns:a16="http://schemas.microsoft.com/office/drawing/2014/main" id="{E7697D8D-7F5B-BAD4-82F7-8F2964BAE990}"/>
                </a:ext>
              </a:extLst>
            </p:cNvPr>
            <p:cNvSpPr/>
            <p:nvPr/>
          </p:nvSpPr>
          <p:spPr>
            <a:xfrm>
              <a:off x="1009643" y="1760604"/>
              <a:ext cx="59899" cy="10248"/>
            </a:xfrm>
            <a:custGeom>
              <a:avLst/>
              <a:gdLst/>
              <a:ahLst/>
              <a:cxnLst/>
              <a:rect l="l" t="t" r="r" b="b"/>
              <a:pathLst>
                <a:path w="1882" h="322" extrusionOk="0">
                  <a:moveTo>
                    <a:pt x="167" y="0"/>
                  </a:moveTo>
                  <a:cubicBezTo>
                    <a:pt x="72" y="0"/>
                    <a:pt x="0" y="72"/>
                    <a:pt x="0" y="155"/>
                  </a:cubicBezTo>
                  <a:cubicBezTo>
                    <a:pt x="0" y="250"/>
                    <a:pt x="72" y="322"/>
                    <a:pt x="167" y="322"/>
                  </a:cubicBezTo>
                  <a:lnTo>
                    <a:pt x="1715" y="322"/>
                  </a:lnTo>
                  <a:cubicBezTo>
                    <a:pt x="1798" y="322"/>
                    <a:pt x="1882" y="250"/>
                    <a:pt x="1882" y="155"/>
                  </a:cubicBezTo>
                  <a:cubicBezTo>
                    <a:pt x="1882" y="72"/>
                    <a:pt x="1798" y="0"/>
                    <a:pt x="17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0851;p96">
              <a:extLst>
                <a:ext uri="{FF2B5EF4-FFF2-40B4-BE49-F238E27FC236}">
                  <a16:creationId xmlns:a16="http://schemas.microsoft.com/office/drawing/2014/main" id="{EA4105D9-84F3-C080-7605-999CBF1296E3}"/>
                </a:ext>
              </a:extLst>
            </p:cNvPr>
            <p:cNvSpPr/>
            <p:nvPr/>
          </p:nvSpPr>
          <p:spPr>
            <a:xfrm>
              <a:off x="1009643" y="1782183"/>
              <a:ext cx="98188" cy="10662"/>
            </a:xfrm>
            <a:custGeom>
              <a:avLst/>
              <a:gdLst/>
              <a:ahLst/>
              <a:cxnLst/>
              <a:rect l="l" t="t" r="r" b="b"/>
              <a:pathLst>
                <a:path w="3085" h="335" extrusionOk="0">
                  <a:moveTo>
                    <a:pt x="167" y="1"/>
                  </a:moveTo>
                  <a:cubicBezTo>
                    <a:pt x="72" y="1"/>
                    <a:pt x="0" y="72"/>
                    <a:pt x="0" y="168"/>
                  </a:cubicBezTo>
                  <a:cubicBezTo>
                    <a:pt x="0" y="251"/>
                    <a:pt x="72" y="334"/>
                    <a:pt x="167" y="334"/>
                  </a:cubicBezTo>
                  <a:lnTo>
                    <a:pt x="2917" y="334"/>
                  </a:lnTo>
                  <a:cubicBezTo>
                    <a:pt x="3013" y="334"/>
                    <a:pt x="3084" y="251"/>
                    <a:pt x="3084" y="168"/>
                  </a:cubicBezTo>
                  <a:cubicBezTo>
                    <a:pt x="3084" y="72"/>
                    <a:pt x="3013" y="1"/>
                    <a:pt x="2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0852;p96">
              <a:extLst>
                <a:ext uri="{FF2B5EF4-FFF2-40B4-BE49-F238E27FC236}">
                  <a16:creationId xmlns:a16="http://schemas.microsoft.com/office/drawing/2014/main" id="{361DF323-9DB4-AA18-7D8F-FB5B2C5D1717}"/>
                </a:ext>
              </a:extLst>
            </p:cNvPr>
            <p:cNvSpPr/>
            <p:nvPr/>
          </p:nvSpPr>
          <p:spPr>
            <a:xfrm>
              <a:off x="1009643" y="1579473"/>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0853;p96">
              <a:extLst>
                <a:ext uri="{FF2B5EF4-FFF2-40B4-BE49-F238E27FC236}">
                  <a16:creationId xmlns:a16="http://schemas.microsoft.com/office/drawing/2014/main" id="{05F6CEBC-17BE-2966-7937-6ACEEFF9603F}"/>
                </a:ext>
              </a:extLst>
            </p:cNvPr>
            <p:cNvSpPr/>
            <p:nvPr/>
          </p:nvSpPr>
          <p:spPr>
            <a:xfrm>
              <a:off x="965689" y="1628711"/>
              <a:ext cx="142142" cy="10662"/>
            </a:xfrm>
            <a:custGeom>
              <a:avLst/>
              <a:gdLst/>
              <a:ahLst/>
              <a:cxnLst/>
              <a:rect l="l" t="t" r="r" b="b"/>
              <a:pathLst>
                <a:path w="4466" h="335" extrusionOk="0">
                  <a:moveTo>
                    <a:pt x="155" y="1"/>
                  </a:moveTo>
                  <a:cubicBezTo>
                    <a:pt x="72" y="1"/>
                    <a:pt x="0" y="72"/>
                    <a:pt x="0" y="168"/>
                  </a:cubicBezTo>
                  <a:cubicBezTo>
                    <a:pt x="0" y="251"/>
                    <a:pt x="72" y="334"/>
                    <a:pt x="155" y="334"/>
                  </a:cubicBezTo>
                  <a:lnTo>
                    <a:pt x="4298" y="334"/>
                  </a:lnTo>
                  <a:cubicBezTo>
                    <a:pt x="4394" y="334"/>
                    <a:pt x="4465" y="251"/>
                    <a:pt x="4465" y="168"/>
                  </a:cubicBezTo>
                  <a:cubicBezTo>
                    <a:pt x="4465" y="72"/>
                    <a:pt x="4394" y="1"/>
                    <a:pt x="42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0854;p96">
              <a:extLst>
                <a:ext uri="{FF2B5EF4-FFF2-40B4-BE49-F238E27FC236}">
                  <a16:creationId xmlns:a16="http://schemas.microsoft.com/office/drawing/2014/main" id="{85649F0A-DF3C-E162-E081-1D8A29B98D18}"/>
                </a:ext>
              </a:extLst>
            </p:cNvPr>
            <p:cNvSpPr/>
            <p:nvPr/>
          </p:nvSpPr>
          <p:spPr>
            <a:xfrm>
              <a:off x="1009643" y="1601434"/>
              <a:ext cx="26926" cy="10280"/>
            </a:xfrm>
            <a:custGeom>
              <a:avLst/>
              <a:gdLst/>
              <a:ahLst/>
              <a:cxnLst/>
              <a:rect l="l" t="t" r="r" b="b"/>
              <a:pathLst>
                <a:path w="846" h="323" extrusionOk="0">
                  <a:moveTo>
                    <a:pt x="167" y="1"/>
                  </a:moveTo>
                  <a:cubicBezTo>
                    <a:pt x="72" y="1"/>
                    <a:pt x="0" y="72"/>
                    <a:pt x="0" y="155"/>
                  </a:cubicBezTo>
                  <a:cubicBezTo>
                    <a:pt x="0" y="251"/>
                    <a:pt x="72" y="322"/>
                    <a:pt x="167" y="322"/>
                  </a:cubicBezTo>
                  <a:lnTo>
                    <a:pt x="691" y="322"/>
                  </a:lnTo>
                  <a:cubicBezTo>
                    <a:pt x="774" y="322"/>
                    <a:pt x="846" y="251"/>
                    <a:pt x="846" y="155"/>
                  </a:cubicBezTo>
                  <a:cubicBezTo>
                    <a:pt x="846" y="72"/>
                    <a:pt x="76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0855;p96">
              <a:extLst>
                <a:ext uri="{FF2B5EF4-FFF2-40B4-BE49-F238E27FC236}">
                  <a16:creationId xmlns:a16="http://schemas.microsoft.com/office/drawing/2014/main" id="{BCA60405-681A-530D-F855-C3BF9324A968}"/>
                </a:ext>
              </a:extLst>
            </p:cNvPr>
            <p:cNvSpPr/>
            <p:nvPr/>
          </p:nvSpPr>
          <p:spPr>
            <a:xfrm>
              <a:off x="1047550" y="1601434"/>
              <a:ext cx="26926" cy="10280"/>
            </a:xfrm>
            <a:custGeom>
              <a:avLst/>
              <a:gdLst/>
              <a:ahLst/>
              <a:cxnLst/>
              <a:rect l="l" t="t" r="r" b="b"/>
              <a:pathLst>
                <a:path w="846" h="323" extrusionOk="0">
                  <a:moveTo>
                    <a:pt x="167" y="1"/>
                  </a:moveTo>
                  <a:cubicBezTo>
                    <a:pt x="71" y="1"/>
                    <a:pt x="0" y="72"/>
                    <a:pt x="0" y="155"/>
                  </a:cubicBezTo>
                  <a:cubicBezTo>
                    <a:pt x="0" y="251"/>
                    <a:pt x="71" y="322"/>
                    <a:pt x="167" y="322"/>
                  </a:cubicBezTo>
                  <a:lnTo>
                    <a:pt x="691" y="322"/>
                  </a:lnTo>
                  <a:cubicBezTo>
                    <a:pt x="774" y="322"/>
                    <a:pt x="845" y="251"/>
                    <a:pt x="845" y="155"/>
                  </a:cubicBezTo>
                  <a:cubicBezTo>
                    <a:pt x="845" y="72"/>
                    <a:pt x="774"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0856;p96">
              <a:extLst>
                <a:ext uri="{FF2B5EF4-FFF2-40B4-BE49-F238E27FC236}">
                  <a16:creationId xmlns:a16="http://schemas.microsoft.com/office/drawing/2014/main" id="{209A122A-DA95-36DC-058F-3C3B1D4B1088}"/>
                </a:ext>
              </a:extLst>
            </p:cNvPr>
            <p:cNvSpPr/>
            <p:nvPr/>
          </p:nvSpPr>
          <p:spPr>
            <a:xfrm>
              <a:off x="966071" y="1579473"/>
              <a:ext cx="32241" cy="32241"/>
            </a:xfrm>
            <a:custGeom>
              <a:avLst/>
              <a:gdLst/>
              <a:ahLst/>
              <a:cxnLst/>
              <a:rect l="l" t="t" r="r" b="b"/>
              <a:pathLst>
                <a:path w="1013" h="1013" extrusionOk="0">
                  <a:moveTo>
                    <a:pt x="691" y="310"/>
                  </a:moveTo>
                  <a:lnTo>
                    <a:pt x="691" y="691"/>
                  </a:lnTo>
                  <a:lnTo>
                    <a:pt x="310" y="691"/>
                  </a:lnTo>
                  <a:lnTo>
                    <a:pt x="310" y="310"/>
                  </a:lnTo>
                  <a:close/>
                  <a:moveTo>
                    <a:pt x="167" y="0"/>
                  </a:moveTo>
                  <a:cubicBezTo>
                    <a:pt x="72" y="0"/>
                    <a:pt x="0" y="71"/>
                    <a:pt x="0" y="167"/>
                  </a:cubicBezTo>
                  <a:lnTo>
                    <a:pt x="0" y="845"/>
                  </a:lnTo>
                  <a:cubicBezTo>
                    <a:pt x="0" y="941"/>
                    <a:pt x="72" y="1012"/>
                    <a:pt x="167" y="1012"/>
                  </a:cubicBezTo>
                  <a:lnTo>
                    <a:pt x="846" y="1012"/>
                  </a:lnTo>
                  <a:cubicBezTo>
                    <a:pt x="941" y="1012"/>
                    <a:pt x="1012" y="941"/>
                    <a:pt x="1012" y="845"/>
                  </a:cubicBezTo>
                  <a:lnTo>
                    <a:pt x="1012" y="167"/>
                  </a:lnTo>
                  <a:cubicBezTo>
                    <a:pt x="1000" y="71"/>
                    <a:pt x="941"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5" name="Google Shape;10862;p96">
            <a:extLst>
              <a:ext uri="{FF2B5EF4-FFF2-40B4-BE49-F238E27FC236}">
                <a16:creationId xmlns:a16="http://schemas.microsoft.com/office/drawing/2014/main" id="{CBB0E758-94F4-8B65-1083-F15121687933}"/>
              </a:ext>
            </a:extLst>
          </p:cNvPr>
          <p:cNvGrpSpPr/>
          <p:nvPr/>
        </p:nvGrpSpPr>
        <p:grpSpPr>
          <a:xfrm>
            <a:off x="2748615" y="3002460"/>
            <a:ext cx="784801" cy="753310"/>
            <a:chOff x="1756921" y="1509739"/>
            <a:chExt cx="345997" cy="345997"/>
          </a:xfrm>
          <a:solidFill>
            <a:schemeClr val="accent1"/>
          </a:solidFill>
        </p:grpSpPr>
        <p:sp>
          <p:nvSpPr>
            <p:cNvPr id="46" name="Google Shape;10863;p96">
              <a:extLst>
                <a:ext uri="{FF2B5EF4-FFF2-40B4-BE49-F238E27FC236}">
                  <a16:creationId xmlns:a16="http://schemas.microsoft.com/office/drawing/2014/main" id="{715BFF1D-1854-0A1B-C0F9-6DE6236E40A4}"/>
                </a:ext>
              </a:extLst>
            </p:cNvPr>
            <p:cNvSpPr/>
            <p:nvPr/>
          </p:nvSpPr>
          <p:spPr>
            <a:xfrm>
              <a:off x="1756921" y="1509739"/>
              <a:ext cx="345997" cy="345997"/>
            </a:xfrm>
            <a:custGeom>
              <a:avLst/>
              <a:gdLst/>
              <a:ahLst/>
              <a:cxnLst/>
              <a:rect l="l" t="t" r="r" b="b"/>
              <a:pathLst>
                <a:path w="10871" h="10871" extrusionOk="0">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0864;p96">
              <a:extLst>
                <a:ext uri="{FF2B5EF4-FFF2-40B4-BE49-F238E27FC236}">
                  <a16:creationId xmlns:a16="http://schemas.microsoft.com/office/drawing/2014/main" id="{C92195A5-16DE-EC09-40EC-7F464DB27514}"/>
                </a:ext>
              </a:extLst>
            </p:cNvPr>
            <p:cNvSpPr/>
            <p:nvPr/>
          </p:nvSpPr>
          <p:spPr>
            <a:xfrm>
              <a:off x="1781937" y="1535488"/>
              <a:ext cx="295614" cy="295614"/>
            </a:xfrm>
            <a:custGeom>
              <a:avLst/>
              <a:gdLst/>
              <a:ahLst/>
              <a:cxnLst/>
              <a:rect l="l" t="t" r="r" b="b"/>
              <a:pathLst>
                <a:path w="9288" h="9288" extrusionOk="0">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0865;p96">
              <a:extLst>
                <a:ext uri="{FF2B5EF4-FFF2-40B4-BE49-F238E27FC236}">
                  <a16:creationId xmlns:a16="http://schemas.microsoft.com/office/drawing/2014/main" id="{72F823F3-AE1E-6FA0-81D7-9D5A317655FE}"/>
                </a:ext>
              </a:extLst>
            </p:cNvPr>
            <p:cNvSpPr/>
            <p:nvPr/>
          </p:nvSpPr>
          <p:spPr>
            <a:xfrm>
              <a:off x="1806954" y="1677980"/>
              <a:ext cx="17441" cy="10630"/>
            </a:xfrm>
            <a:custGeom>
              <a:avLst/>
              <a:gdLst/>
              <a:ahLst/>
              <a:cxnLst/>
              <a:rect l="l" t="t" r="r" b="b"/>
              <a:pathLst>
                <a:path w="548" h="334" extrusionOk="0">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0866;p96">
              <a:extLst>
                <a:ext uri="{FF2B5EF4-FFF2-40B4-BE49-F238E27FC236}">
                  <a16:creationId xmlns:a16="http://schemas.microsoft.com/office/drawing/2014/main" id="{08FD1C0B-DBF5-DF7F-EA00-44BA1A21CA39}"/>
                </a:ext>
              </a:extLst>
            </p:cNvPr>
            <p:cNvSpPr/>
            <p:nvPr/>
          </p:nvSpPr>
          <p:spPr>
            <a:xfrm>
              <a:off x="1924429" y="1560122"/>
              <a:ext cx="128106" cy="128488"/>
            </a:xfrm>
            <a:custGeom>
              <a:avLst/>
              <a:gdLst/>
              <a:ahLst/>
              <a:cxnLst/>
              <a:rect l="l" t="t" r="r" b="b"/>
              <a:pathLst>
                <a:path w="4025" h="4037" extrusionOk="0">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0867;p96">
              <a:extLst>
                <a:ext uri="{FF2B5EF4-FFF2-40B4-BE49-F238E27FC236}">
                  <a16:creationId xmlns:a16="http://schemas.microsoft.com/office/drawing/2014/main" id="{DD2FF209-81EC-2EA0-7FEC-76AC2463B3DA}"/>
                </a:ext>
              </a:extLst>
            </p:cNvPr>
            <p:cNvSpPr/>
            <p:nvPr/>
          </p:nvSpPr>
          <p:spPr>
            <a:xfrm>
              <a:off x="1924811" y="1788644"/>
              <a:ext cx="10630" cy="17823"/>
            </a:xfrm>
            <a:custGeom>
              <a:avLst/>
              <a:gdLst/>
              <a:ahLst/>
              <a:cxnLst/>
              <a:rect l="l" t="t" r="r" b="b"/>
              <a:pathLst>
                <a:path w="334" h="560" extrusionOk="0">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0868;p96">
              <a:extLst>
                <a:ext uri="{FF2B5EF4-FFF2-40B4-BE49-F238E27FC236}">
                  <a16:creationId xmlns:a16="http://schemas.microsoft.com/office/drawing/2014/main" id="{D9B8312E-B139-1D2D-8C34-DB12878094F9}"/>
                </a:ext>
              </a:extLst>
            </p:cNvPr>
            <p:cNvSpPr/>
            <p:nvPr/>
          </p:nvSpPr>
          <p:spPr>
            <a:xfrm>
              <a:off x="1841423" y="1594719"/>
              <a:ext cx="16328" cy="15086"/>
            </a:xfrm>
            <a:custGeom>
              <a:avLst/>
              <a:gdLst/>
              <a:ahLst/>
              <a:cxnLst/>
              <a:rect l="l" t="t" r="r" b="b"/>
              <a:pathLst>
                <a:path w="513" h="474" extrusionOk="0">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0869;p96">
              <a:extLst>
                <a:ext uri="{FF2B5EF4-FFF2-40B4-BE49-F238E27FC236}">
                  <a16:creationId xmlns:a16="http://schemas.microsoft.com/office/drawing/2014/main" id="{DEEB4A43-5D04-0DD7-0FF4-DFD1EC102436}"/>
                </a:ext>
              </a:extLst>
            </p:cNvPr>
            <p:cNvSpPr/>
            <p:nvPr/>
          </p:nvSpPr>
          <p:spPr>
            <a:xfrm>
              <a:off x="2002470" y="1756243"/>
              <a:ext cx="16709" cy="15755"/>
            </a:xfrm>
            <a:custGeom>
              <a:avLst/>
              <a:gdLst/>
              <a:ahLst/>
              <a:cxnLst/>
              <a:rect l="l" t="t" r="r" b="b"/>
              <a:pathLst>
                <a:path w="525" h="495" extrusionOk="0">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0870;p96">
              <a:extLst>
                <a:ext uri="{FF2B5EF4-FFF2-40B4-BE49-F238E27FC236}">
                  <a16:creationId xmlns:a16="http://schemas.microsoft.com/office/drawing/2014/main" id="{B67C5C40-3561-B1A9-ED87-2BEB39A7C65C}"/>
                </a:ext>
              </a:extLst>
            </p:cNvPr>
            <p:cNvSpPr/>
            <p:nvPr/>
          </p:nvSpPr>
          <p:spPr>
            <a:xfrm>
              <a:off x="2002470" y="1594719"/>
              <a:ext cx="16328" cy="15086"/>
            </a:xfrm>
            <a:custGeom>
              <a:avLst/>
              <a:gdLst/>
              <a:ahLst/>
              <a:cxnLst/>
              <a:rect l="l" t="t" r="r" b="b"/>
              <a:pathLst>
                <a:path w="513" h="474" extrusionOk="0">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10871;p96">
              <a:extLst>
                <a:ext uri="{FF2B5EF4-FFF2-40B4-BE49-F238E27FC236}">
                  <a16:creationId xmlns:a16="http://schemas.microsoft.com/office/drawing/2014/main" id="{D7DA21E3-4C61-EDE3-71A7-3E2639F88476}"/>
                </a:ext>
              </a:extLst>
            </p:cNvPr>
            <p:cNvSpPr/>
            <p:nvPr/>
          </p:nvSpPr>
          <p:spPr>
            <a:xfrm>
              <a:off x="1841041" y="1756530"/>
              <a:ext cx="16709" cy="15468"/>
            </a:xfrm>
            <a:custGeom>
              <a:avLst/>
              <a:gdLst/>
              <a:ahLst/>
              <a:cxnLst/>
              <a:rect l="l" t="t" r="r" b="b"/>
              <a:pathLst>
                <a:path w="525" h="486" extrusionOk="0">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10872;p96">
              <a:extLst>
                <a:ext uri="{FF2B5EF4-FFF2-40B4-BE49-F238E27FC236}">
                  <a16:creationId xmlns:a16="http://schemas.microsoft.com/office/drawing/2014/main" id="{A1337778-21E6-F9DC-0AB1-48CC2836B7FB}"/>
                </a:ext>
              </a:extLst>
            </p:cNvPr>
            <p:cNvSpPr/>
            <p:nvPr/>
          </p:nvSpPr>
          <p:spPr>
            <a:xfrm>
              <a:off x="1816025" y="1632084"/>
              <a:ext cx="17855" cy="13336"/>
            </a:xfrm>
            <a:custGeom>
              <a:avLst/>
              <a:gdLst/>
              <a:ahLst/>
              <a:cxnLst/>
              <a:rect l="l" t="t" r="r" b="b"/>
              <a:pathLst>
                <a:path w="561" h="419" extrusionOk="0">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10873;p96">
              <a:extLst>
                <a:ext uri="{FF2B5EF4-FFF2-40B4-BE49-F238E27FC236}">
                  <a16:creationId xmlns:a16="http://schemas.microsoft.com/office/drawing/2014/main" id="{7C17E0D6-35DC-AAD6-384B-A2ADD8D0B5E1}"/>
                </a:ext>
              </a:extLst>
            </p:cNvPr>
            <p:cNvSpPr/>
            <p:nvPr/>
          </p:nvSpPr>
          <p:spPr>
            <a:xfrm>
              <a:off x="2026341" y="1721297"/>
              <a:ext cx="17855" cy="13177"/>
            </a:xfrm>
            <a:custGeom>
              <a:avLst/>
              <a:gdLst/>
              <a:ahLst/>
              <a:cxnLst/>
              <a:rect l="l" t="t" r="r" b="b"/>
              <a:pathLst>
                <a:path w="561" h="414" extrusionOk="0">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7" name="Google Shape;10874;p96">
              <a:extLst>
                <a:ext uri="{FF2B5EF4-FFF2-40B4-BE49-F238E27FC236}">
                  <a16:creationId xmlns:a16="http://schemas.microsoft.com/office/drawing/2014/main" id="{3A36B525-6236-0E74-581F-9A6EFA5EFD57}"/>
                </a:ext>
              </a:extLst>
            </p:cNvPr>
            <p:cNvSpPr/>
            <p:nvPr/>
          </p:nvSpPr>
          <p:spPr>
            <a:xfrm>
              <a:off x="1967619" y="1569702"/>
              <a:ext cx="14036" cy="16996"/>
            </a:xfrm>
            <a:custGeom>
              <a:avLst/>
              <a:gdLst/>
              <a:ahLst/>
              <a:cxnLst/>
              <a:rect l="l" t="t" r="r" b="b"/>
              <a:pathLst>
                <a:path w="441" h="534" extrusionOk="0">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8" name="Google Shape;10875;p96">
              <a:extLst>
                <a:ext uri="{FF2B5EF4-FFF2-40B4-BE49-F238E27FC236}">
                  <a16:creationId xmlns:a16="http://schemas.microsoft.com/office/drawing/2014/main" id="{90A333B8-0DD2-E32A-808B-4CADCA0B5661}"/>
                </a:ext>
              </a:extLst>
            </p:cNvPr>
            <p:cNvSpPr/>
            <p:nvPr/>
          </p:nvSpPr>
          <p:spPr>
            <a:xfrm>
              <a:off x="1877802" y="1780019"/>
              <a:ext cx="14450" cy="16996"/>
            </a:xfrm>
            <a:custGeom>
              <a:avLst/>
              <a:gdLst/>
              <a:ahLst/>
              <a:cxnLst/>
              <a:rect l="l" t="t" r="r" b="b"/>
              <a:pathLst>
                <a:path w="454" h="534" extrusionOk="0">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9" name="Google Shape;10876;p96">
              <a:extLst>
                <a:ext uri="{FF2B5EF4-FFF2-40B4-BE49-F238E27FC236}">
                  <a16:creationId xmlns:a16="http://schemas.microsoft.com/office/drawing/2014/main" id="{225DEDF2-3EF9-72E7-CB01-8558100A413E}"/>
                </a:ext>
              </a:extLst>
            </p:cNvPr>
            <p:cNvSpPr/>
            <p:nvPr/>
          </p:nvSpPr>
          <p:spPr>
            <a:xfrm>
              <a:off x="1879711" y="1568652"/>
              <a:ext cx="14418" cy="16900"/>
            </a:xfrm>
            <a:custGeom>
              <a:avLst/>
              <a:gdLst/>
              <a:ahLst/>
              <a:cxnLst/>
              <a:rect l="l" t="t" r="r" b="b"/>
              <a:pathLst>
                <a:path w="453" h="531" extrusionOk="0">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0" name="Google Shape;10877;p96">
              <a:extLst>
                <a:ext uri="{FF2B5EF4-FFF2-40B4-BE49-F238E27FC236}">
                  <a16:creationId xmlns:a16="http://schemas.microsoft.com/office/drawing/2014/main" id="{63C74093-E0CE-FE0D-B343-69E066F1A17E}"/>
                </a:ext>
              </a:extLst>
            </p:cNvPr>
            <p:cNvSpPr/>
            <p:nvPr/>
          </p:nvSpPr>
          <p:spPr>
            <a:xfrm>
              <a:off x="1965709" y="1780846"/>
              <a:ext cx="14068" cy="16900"/>
            </a:xfrm>
            <a:custGeom>
              <a:avLst/>
              <a:gdLst/>
              <a:ahLst/>
              <a:cxnLst/>
              <a:rect l="l" t="t" r="r" b="b"/>
              <a:pathLst>
                <a:path w="442" h="531" extrusionOk="0">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1" name="Google Shape;10878;p96">
              <a:extLst>
                <a:ext uri="{FF2B5EF4-FFF2-40B4-BE49-F238E27FC236}">
                  <a16:creationId xmlns:a16="http://schemas.microsoft.com/office/drawing/2014/main" id="{87BDB71D-38AB-D9A8-19DC-A4B3F984D02E}"/>
                </a:ext>
              </a:extLst>
            </p:cNvPr>
            <p:cNvSpPr/>
            <p:nvPr/>
          </p:nvSpPr>
          <p:spPr>
            <a:xfrm>
              <a:off x="2026723" y="1633644"/>
              <a:ext cx="17855" cy="13304"/>
            </a:xfrm>
            <a:custGeom>
              <a:avLst/>
              <a:gdLst/>
              <a:ahLst/>
              <a:cxnLst/>
              <a:rect l="l" t="t" r="r" b="b"/>
              <a:pathLst>
                <a:path w="561" h="418" extrusionOk="0">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2" name="Google Shape;10879;p96">
              <a:extLst>
                <a:ext uri="{FF2B5EF4-FFF2-40B4-BE49-F238E27FC236}">
                  <a16:creationId xmlns:a16="http://schemas.microsoft.com/office/drawing/2014/main" id="{575B2B98-E859-F3B8-CB3A-55BBEBFCEDF9}"/>
                </a:ext>
              </a:extLst>
            </p:cNvPr>
            <p:cNvSpPr/>
            <p:nvPr/>
          </p:nvSpPr>
          <p:spPr>
            <a:xfrm>
              <a:off x="1814911" y="1719419"/>
              <a:ext cx="18205" cy="13177"/>
            </a:xfrm>
            <a:custGeom>
              <a:avLst/>
              <a:gdLst/>
              <a:ahLst/>
              <a:cxnLst/>
              <a:rect l="l" t="t" r="r" b="b"/>
              <a:pathLst>
                <a:path w="572" h="414" extrusionOk="0">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custDataLst>
      <p:tags r:id="rId1"/>
    </p:custDataLst>
    <p:extLst>
      <p:ext uri="{BB962C8B-B14F-4D97-AF65-F5344CB8AC3E}">
        <p14:creationId xmlns:p14="http://schemas.microsoft.com/office/powerpoint/2010/main" val="211644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1000"/>
                                        <p:tgtEl>
                                          <p:spTgt spid="16"/>
                                        </p:tgtEl>
                                        <p:attrNameLst>
                                          <p:attrName>ppt_y</p:attrName>
                                        </p:attrNameLst>
                                      </p:cBhvr>
                                      <p:tavLst>
                                        <p:tav tm="0">
                                          <p:val>
                                            <p:strVal val="#ppt_y+#ppt_h*1.125000"/>
                                          </p:val>
                                        </p:tav>
                                        <p:tav tm="100000">
                                          <p:val>
                                            <p:strVal val="#ppt_y"/>
                                          </p:val>
                                        </p:tav>
                                      </p:tavLst>
                                    </p:anim>
                                    <p:animEffect transition="in" filter="wipe(up)">
                                      <p:cBhvr>
                                        <p:cTn id="18" dur="1000"/>
                                        <p:tgtEl>
                                          <p:spTgt spid="16"/>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1000"/>
                                        <p:tgtEl>
                                          <p:spTgt spid="17"/>
                                        </p:tgtEl>
                                        <p:attrNameLst>
                                          <p:attrName>ppt_y</p:attrName>
                                        </p:attrNameLst>
                                      </p:cBhvr>
                                      <p:tavLst>
                                        <p:tav tm="0">
                                          <p:val>
                                            <p:strVal val="#ppt_y+#ppt_h*1.125000"/>
                                          </p:val>
                                        </p:tav>
                                        <p:tav tm="100000">
                                          <p:val>
                                            <p:strVal val="#ppt_y"/>
                                          </p:val>
                                        </p:tav>
                                      </p:tavLst>
                                    </p:anim>
                                    <p:animEffect transition="in" filter="wipe(up)">
                                      <p:cBhvr>
                                        <p:cTn id="22" dur="1000"/>
                                        <p:tgtEl>
                                          <p:spTgt spid="17"/>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1000"/>
                                        <p:tgtEl>
                                          <p:spTgt spid="18"/>
                                        </p:tgtEl>
                                        <p:attrNameLst>
                                          <p:attrName>ppt_y</p:attrName>
                                        </p:attrNameLst>
                                      </p:cBhvr>
                                      <p:tavLst>
                                        <p:tav tm="0">
                                          <p:val>
                                            <p:strVal val="#ppt_y+#ppt_h*1.125000"/>
                                          </p:val>
                                        </p:tav>
                                        <p:tav tm="100000">
                                          <p:val>
                                            <p:strVal val="#ppt_y"/>
                                          </p:val>
                                        </p:tav>
                                      </p:tavLst>
                                    </p:anim>
                                    <p:animEffect transition="in" filter="wipe(up)">
                                      <p:cBhvr>
                                        <p:cTn id="26" dur="1000"/>
                                        <p:tgtEl>
                                          <p:spTgt spid="18"/>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p:tgtEl>
                                          <p:spTgt spid="19"/>
                                        </p:tgtEl>
                                        <p:attrNameLst>
                                          <p:attrName>ppt_y</p:attrName>
                                        </p:attrNameLst>
                                      </p:cBhvr>
                                      <p:tavLst>
                                        <p:tav tm="0">
                                          <p:val>
                                            <p:strVal val="#ppt_y+#ppt_h*1.125000"/>
                                          </p:val>
                                        </p:tav>
                                        <p:tav tm="100000">
                                          <p:val>
                                            <p:strVal val="#ppt_y"/>
                                          </p:val>
                                        </p:tav>
                                      </p:tavLst>
                                    </p:anim>
                                    <p:animEffect transition="in" filter="wipe(up)">
                                      <p:cBhvr>
                                        <p:cTn id="3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Top Agile Time Management Characteristics</a:t>
            </a:r>
            <a:endParaRPr lang="ar-SA" sz="3600" dirty="0"/>
          </a:p>
        </p:txBody>
      </p:sp>
      <p:sp>
        <p:nvSpPr>
          <p:cNvPr id="7" name="TextBox 6">
            <a:extLst>
              <a:ext uri="{FF2B5EF4-FFF2-40B4-BE49-F238E27FC236}">
                <a16:creationId xmlns:a16="http://schemas.microsoft.com/office/drawing/2014/main" id="{23214971-0892-4DD9-10D2-036A22FC0F0D}"/>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Content Placeholder 4">
            <a:extLst>
              <a:ext uri="{FF2B5EF4-FFF2-40B4-BE49-F238E27FC236}">
                <a16:creationId xmlns:a16="http://schemas.microsoft.com/office/drawing/2014/main" id="{0ADFB81F-1BF1-2102-836C-8CC63CD5BC83}"/>
              </a:ext>
            </a:extLst>
          </p:cNvPr>
          <p:cNvGraphicFramePr>
            <a:graphicFrameLocks/>
          </p:cNvGraphicFramePr>
          <p:nvPr>
            <p:extLst>
              <p:ext uri="{D42A27DB-BD31-4B8C-83A1-F6EECF244321}">
                <p14:modId xmlns:p14="http://schemas.microsoft.com/office/powerpoint/2010/main" val="3493255752"/>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Time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Planning is done on strategic (product roadmap, release plan, product backlog) and tactical (iteration/sprint planning, daily meetings) levels</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Team assess and reassess how much work they can complete in a given time frame (using velocity)</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Team works in iterations/sprints and complete all the work on the highest-priority, highest-value requirements first, thus reducing overall project risk</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Iterations/sprints are timeboxed (fixed duration), unfinished work is returned to product backlog for rescheduling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Execution starts early (as soon as iteration/sprint 1) with minimal planning and design time, usually resulting in shorter project time compared to traditional approach</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2096160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pSp>
        <p:nvGrpSpPr>
          <p:cNvPr id="2" name="Google Shape;8748;p90">
            <a:extLst>
              <a:ext uri="{FF2B5EF4-FFF2-40B4-BE49-F238E27FC236}">
                <a16:creationId xmlns:a16="http://schemas.microsoft.com/office/drawing/2014/main" id="{6B23472C-D2A5-1AA9-7D55-85776E9F0533}"/>
              </a:ext>
            </a:extLst>
          </p:cNvPr>
          <p:cNvGrpSpPr/>
          <p:nvPr/>
        </p:nvGrpSpPr>
        <p:grpSpPr>
          <a:xfrm>
            <a:off x="1153149" y="2333982"/>
            <a:ext cx="9680166" cy="986210"/>
            <a:chOff x="238125" y="2506075"/>
            <a:chExt cx="4379281" cy="673075"/>
          </a:xfrm>
          <a:solidFill>
            <a:srgbClr val="1C222E"/>
          </a:solidFill>
        </p:grpSpPr>
        <p:sp>
          <p:nvSpPr>
            <p:cNvPr id="17" name="Google Shape;8749;p90">
              <a:extLst>
                <a:ext uri="{FF2B5EF4-FFF2-40B4-BE49-F238E27FC236}">
                  <a16:creationId xmlns:a16="http://schemas.microsoft.com/office/drawing/2014/main" id="{B7D9FFCB-5879-7601-2DF7-1885BB2DCFE7}"/>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solidFill>
              <a:schemeClr val="accent1"/>
            </a:solid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Size</a:t>
              </a:r>
              <a:endParaRPr sz="2400" b="1" dirty="0">
                <a:solidFill>
                  <a:schemeClr val="bg1"/>
                </a:solidFill>
              </a:endParaRPr>
            </a:p>
          </p:txBody>
        </p:sp>
        <p:sp>
          <p:nvSpPr>
            <p:cNvPr id="18" name="Google Shape;8750;p90">
              <a:extLst>
                <a:ext uri="{FF2B5EF4-FFF2-40B4-BE49-F238E27FC236}">
                  <a16:creationId xmlns:a16="http://schemas.microsoft.com/office/drawing/2014/main" id="{4226478E-D964-8F35-0D6C-3E7805C772D7}"/>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19" name="Google Shape;8751;p90">
              <a:extLst>
                <a:ext uri="{FF2B5EF4-FFF2-40B4-BE49-F238E27FC236}">
                  <a16:creationId xmlns:a16="http://schemas.microsoft.com/office/drawing/2014/main" id="{D2B2A13F-9BDF-0BC7-5499-974DE7973E2A}"/>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Plan</a:t>
              </a:r>
            </a:p>
          </p:txBody>
        </p:sp>
      </p:grpSp>
      <p:sp>
        <p:nvSpPr>
          <p:cNvPr id="20" name="TextBox 19">
            <a:extLst>
              <a:ext uri="{FF2B5EF4-FFF2-40B4-BE49-F238E27FC236}">
                <a16:creationId xmlns:a16="http://schemas.microsoft.com/office/drawing/2014/main" id="{4BB19F85-BD49-0877-99B7-6A5A79344648}"/>
              </a:ext>
            </a:extLst>
          </p:cNvPr>
          <p:cNvSpPr txBox="1"/>
          <p:nvPr/>
        </p:nvSpPr>
        <p:spPr>
          <a:xfrm>
            <a:off x="4451785" y="5101992"/>
            <a:ext cx="3042832" cy="369332"/>
          </a:xfrm>
          <a:prstGeom prst="rect">
            <a:avLst/>
          </a:prstGeom>
          <a:noFill/>
        </p:spPr>
        <p:txBody>
          <a:bodyPr wrap="square">
            <a:spAutoFit/>
          </a:bodyPr>
          <a:lstStyle/>
          <a:p>
            <a:pPr algn="ctr"/>
            <a:r>
              <a:rPr lang="en-US" b="1" dirty="0"/>
              <a:t>The Agile Team</a:t>
            </a:r>
          </a:p>
        </p:txBody>
      </p:sp>
      <p:grpSp>
        <p:nvGrpSpPr>
          <p:cNvPr id="21" name="Google Shape;11278;p96">
            <a:extLst>
              <a:ext uri="{FF2B5EF4-FFF2-40B4-BE49-F238E27FC236}">
                <a16:creationId xmlns:a16="http://schemas.microsoft.com/office/drawing/2014/main" id="{E23D26AA-AFEA-9860-A274-E0A676EB69C3}"/>
              </a:ext>
            </a:extLst>
          </p:cNvPr>
          <p:cNvGrpSpPr/>
          <p:nvPr/>
        </p:nvGrpSpPr>
        <p:grpSpPr>
          <a:xfrm>
            <a:off x="2319618" y="4009998"/>
            <a:ext cx="954665" cy="865157"/>
            <a:chOff x="4891198" y="2925108"/>
            <a:chExt cx="334634" cy="334634"/>
          </a:xfrm>
          <a:solidFill>
            <a:schemeClr val="accent1"/>
          </a:solidFill>
        </p:grpSpPr>
        <p:sp>
          <p:nvSpPr>
            <p:cNvPr id="22" name="Google Shape;11279;p96">
              <a:extLst>
                <a:ext uri="{FF2B5EF4-FFF2-40B4-BE49-F238E27FC236}">
                  <a16:creationId xmlns:a16="http://schemas.microsoft.com/office/drawing/2014/main" id="{381CAA22-D442-EFD3-A060-A7FC09A053D0}"/>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1280;p96">
              <a:extLst>
                <a:ext uri="{FF2B5EF4-FFF2-40B4-BE49-F238E27FC236}">
                  <a16:creationId xmlns:a16="http://schemas.microsoft.com/office/drawing/2014/main" id="{D718CFD0-BF95-FF86-3F13-F9ECC7762F34}"/>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1;p96">
              <a:extLst>
                <a:ext uri="{FF2B5EF4-FFF2-40B4-BE49-F238E27FC236}">
                  <a16:creationId xmlns:a16="http://schemas.microsoft.com/office/drawing/2014/main" id="{F58B47FE-DEEF-EFC7-F338-9D5041949C1F}"/>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282;p96">
              <a:extLst>
                <a:ext uri="{FF2B5EF4-FFF2-40B4-BE49-F238E27FC236}">
                  <a16:creationId xmlns:a16="http://schemas.microsoft.com/office/drawing/2014/main" id="{CEFB0A3F-C4CA-512D-9791-9BDF2E444080}"/>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283;p96">
              <a:extLst>
                <a:ext uri="{FF2B5EF4-FFF2-40B4-BE49-F238E27FC236}">
                  <a16:creationId xmlns:a16="http://schemas.microsoft.com/office/drawing/2014/main" id="{45504CF0-2D7A-7EF1-D8A7-395C89B23738}"/>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284;p96">
              <a:extLst>
                <a:ext uri="{FF2B5EF4-FFF2-40B4-BE49-F238E27FC236}">
                  <a16:creationId xmlns:a16="http://schemas.microsoft.com/office/drawing/2014/main" id="{BE4B1109-F76E-0308-67C1-D5F42D4841B0}"/>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285;p96">
              <a:extLst>
                <a:ext uri="{FF2B5EF4-FFF2-40B4-BE49-F238E27FC236}">
                  <a16:creationId xmlns:a16="http://schemas.microsoft.com/office/drawing/2014/main" id="{88C8F5DA-C2DD-4E91-6EE8-01E624A1F756}"/>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286;p96">
              <a:extLst>
                <a:ext uri="{FF2B5EF4-FFF2-40B4-BE49-F238E27FC236}">
                  <a16:creationId xmlns:a16="http://schemas.microsoft.com/office/drawing/2014/main" id="{CA9390B7-19F5-94C7-46FE-2062353C5579}"/>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1" name="TextBox 30">
            <a:extLst>
              <a:ext uri="{FF2B5EF4-FFF2-40B4-BE49-F238E27FC236}">
                <a16:creationId xmlns:a16="http://schemas.microsoft.com/office/drawing/2014/main" id="{781FE569-C491-DEBB-1078-66E277F39EFB}"/>
              </a:ext>
            </a:extLst>
          </p:cNvPr>
          <p:cNvSpPr txBox="1"/>
          <p:nvPr/>
        </p:nvSpPr>
        <p:spPr>
          <a:xfrm>
            <a:off x="1153149" y="3387542"/>
            <a:ext cx="3379940"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big is the effort?</a:t>
            </a:r>
          </a:p>
        </p:txBody>
      </p:sp>
      <p:sp>
        <p:nvSpPr>
          <p:cNvPr id="32" name="TextBox 31">
            <a:extLst>
              <a:ext uri="{FF2B5EF4-FFF2-40B4-BE49-F238E27FC236}">
                <a16:creationId xmlns:a16="http://schemas.microsoft.com/office/drawing/2014/main" id="{5FE27F48-62E8-BE49-699B-BFA18C4E2E15}"/>
              </a:ext>
            </a:extLst>
          </p:cNvPr>
          <p:cNvSpPr txBox="1"/>
          <p:nvPr/>
        </p:nvSpPr>
        <p:spPr>
          <a:xfrm>
            <a:off x="4533088" y="3387542"/>
            <a:ext cx="2871011"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quickly can we get it done?</a:t>
            </a:r>
          </a:p>
        </p:txBody>
      </p:sp>
      <p:sp>
        <p:nvSpPr>
          <p:cNvPr id="33" name="TextBox 32">
            <a:extLst>
              <a:ext uri="{FF2B5EF4-FFF2-40B4-BE49-F238E27FC236}">
                <a16:creationId xmlns:a16="http://schemas.microsoft.com/office/drawing/2014/main" id="{FE4E5246-FF83-EEF4-A363-C915E1AA58F7}"/>
              </a:ext>
            </a:extLst>
          </p:cNvPr>
          <p:cNvSpPr txBox="1"/>
          <p:nvPr/>
        </p:nvSpPr>
        <p:spPr>
          <a:xfrm>
            <a:off x="7280724" y="3385243"/>
            <a:ext cx="3059729" cy="307777"/>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When can we do it?</a:t>
            </a:r>
          </a:p>
        </p:txBody>
      </p:sp>
      <p:sp>
        <p:nvSpPr>
          <p:cNvPr id="34" name="TextBox 33">
            <a:extLst>
              <a:ext uri="{FF2B5EF4-FFF2-40B4-BE49-F238E27FC236}">
                <a16:creationId xmlns:a16="http://schemas.microsoft.com/office/drawing/2014/main" id="{1FD8AED0-1099-2098-9478-444083B1F934}"/>
              </a:ext>
            </a:extLst>
          </p:cNvPr>
          <p:cNvSpPr txBox="1"/>
          <p:nvPr/>
        </p:nvSpPr>
        <p:spPr>
          <a:xfrm>
            <a:off x="1214179" y="5086995"/>
            <a:ext cx="3042832" cy="369332"/>
          </a:xfrm>
          <a:prstGeom prst="rect">
            <a:avLst/>
          </a:prstGeom>
          <a:noFill/>
        </p:spPr>
        <p:txBody>
          <a:bodyPr wrap="square">
            <a:spAutoFit/>
          </a:bodyPr>
          <a:lstStyle/>
          <a:p>
            <a:pPr algn="ctr"/>
            <a:r>
              <a:rPr lang="en-US" b="1" dirty="0"/>
              <a:t>The Agile Team</a:t>
            </a:r>
          </a:p>
        </p:txBody>
      </p:sp>
      <p:grpSp>
        <p:nvGrpSpPr>
          <p:cNvPr id="35" name="Google Shape;11278;p96">
            <a:extLst>
              <a:ext uri="{FF2B5EF4-FFF2-40B4-BE49-F238E27FC236}">
                <a16:creationId xmlns:a16="http://schemas.microsoft.com/office/drawing/2014/main" id="{B25C9997-0CF4-B32E-DBAF-2AB7C19ECF0F}"/>
              </a:ext>
            </a:extLst>
          </p:cNvPr>
          <p:cNvGrpSpPr/>
          <p:nvPr/>
        </p:nvGrpSpPr>
        <p:grpSpPr>
          <a:xfrm>
            <a:off x="5570975" y="4035037"/>
            <a:ext cx="954665" cy="865157"/>
            <a:chOff x="4891198" y="2925108"/>
            <a:chExt cx="334634" cy="334634"/>
          </a:xfrm>
          <a:solidFill>
            <a:schemeClr val="accent1"/>
          </a:solidFill>
        </p:grpSpPr>
        <p:sp>
          <p:nvSpPr>
            <p:cNvPr id="36" name="Google Shape;11279;p96">
              <a:extLst>
                <a:ext uri="{FF2B5EF4-FFF2-40B4-BE49-F238E27FC236}">
                  <a16:creationId xmlns:a16="http://schemas.microsoft.com/office/drawing/2014/main" id="{06F805BC-B2D9-1BCF-4E85-CB27ED76768F}"/>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280;p96">
              <a:extLst>
                <a:ext uri="{FF2B5EF4-FFF2-40B4-BE49-F238E27FC236}">
                  <a16:creationId xmlns:a16="http://schemas.microsoft.com/office/drawing/2014/main" id="{60B82ECD-B860-9F61-8054-BC5A1051F49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281;p96">
              <a:extLst>
                <a:ext uri="{FF2B5EF4-FFF2-40B4-BE49-F238E27FC236}">
                  <a16:creationId xmlns:a16="http://schemas.microsoft.com/office/drawing/2014/main" id="{AAD89C69-7C25-032E-BCDA-3670823F28FE}"/>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1282;p96">
              <a:extLst>
                <a:ext uri="{FF2B5EF4-FFF2-40B4-BE49-F238E27FC236}">
                  <a16:creationId xmlns:a16="http://schemas.microsoft.com/office/drawing/2014/main" id="{C58B8522-4E75-34D5-3328-7F0399E98C11}"/>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283;p96">
              <a:extLst>
                <a:ext uri="{FF2B5EF4-FFF2-40B4-BE49-F238E27FC236}">
                  <a16:creationId xmlns:a16="http://schemas.microsoft.com/office/drawing/2014/main" id="{8EF538B9-12DC-8679-D955-EFBAA26869CA}"/>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284;p96">
              <a:extLst>
                <a:ext uri="{FF2B5EF4-FFF2-40B4-BE49-F238E27FC236}">
                  <a16:creationId xmlns:a16="http://schemas.microsoft.com/office/drawing/2014/main" id="{7DFD1D97-B9A6-29A5-24E4-326ABA1DE83B}"/>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1285;p96">
              <a:extLst>
                <a:ext uri="{FF2B5EF4-FFF2-40B4-BE49-F238E27FC236}">
                  <a16:creationId xmlns:a16="http://schemas.microsoft.com/office/drawing/2014/main" id="{E68B1D21-D87B-8792-9FD9-F6B3E7B1A937}"/>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1286;p96">
              <a:extLst>
                <a:ext uri="{FF2B5EF4-FFF2-40B4-BE49-F238E27FC236}">
                  <a16:creationId xmlns:a16="http://schemas.microsoft.com/office/drawing/2014/main" id="{A8F2C12A-A485-D73D-1B85-89CAA1881AF3}"/>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4" name="TextBox 43">
            <a:extLst>
              <a:ext uri="{FF2B5EF4-FFF2-40B4-BE49-F238E27FC236}">
                <a16:creationId xmlns:a16="http://schemas.microsoft.com/office/drawing/2014/main" id="{27594939-4FC2-81B2-4C16-F90864CBABAE}"/>
              </a:ext>
            </a:extLst>
          </p:cNvPr>
          <p:cNvSpPr txBox="1"/>
          <p:nvPr/>
        </p:nvSpPr>
        <p:spPr>
          <a:xfrm>
            <a:off x="7689391" y="5088229"/>
            <a:ext cx="3042832" cy="369332"/>
          </a:xfrm>
          <a:prstGeom prst="rect">
            <a:avLst/>
          </a:prstGeom>
          <a:noFill/>
        </p:spPr>
        <p:txBody>
          <a:bodyPr wrap="square">
            <a:spAutoFit/>
          </a:bodyPr>
          <a:lstStyle/>
          <a:p>
            <a:pPr algn="ctr"/>
            <a:r>
              <a:rPr lang="en-US" b="1" dirty="0"/>
              <a:t>The Agile Team</a:t>
            </a:r>
          </a:p>
        </p:txBody>
      </p:sp>
      <p:grpSp>
        <p:nvGrpSpPr>
          <p:cNvPr id="45" name="Google Shape;11278;p96">
            <a:extLst>
              <a:ext uri="{FF2B5EF4-FFF2-40B4-BE49-F238E27FC236}">
                <a16:creationId xmlns:a16="http://schemas.microsoft.com/office/drawing/2014/main" id="{C5EF9988-4198-DA38-D04A-A1AF8526C9C0}"/>
              </a:ext>
            </a:extLst>
          </p:cNvPr>
          <p:cNvGrpSpPr/>
          <p:nvPr/>
        </p:nvGrpSpPr>
        <p:grpSpPr>
          <a:xfrm>
            <a:off x="8670847" y="4009998"/>
            <a:ext cx="954665" cy="865157"/>
            <a:chOff x="4891198" y="2925108"/>
            <a:chExt cx="334634" cy="334634"/>
          </a:xfrm>
          <a:solidFill>
            <a:schemeClr val="accent1"/>
          </a:solidFill>
        </p:grpSpPr>
        <p:sp>
          <p:nvSpPr>
            <p:cNvPr id="46" name="Google Shape;11279;p96">
              <a:extLst>
                <a:ext uri="{FF2B5EF4-FFF2-40B4-BE49-F238E27FC236}">
                  <a16:creationId xmlns:a16="http://schemas.microsoft.com/office/drawing/2014/main" id="{D810A6DA-3B0B-835F-4164-0C8ECDF2788C}"/>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1280;p96">
              <a:extLst>
                <a:ext uri="{FF2B5EF4-FFF2-40B4-BE49-F238E27FC236}">
                  <a16:creationId xmlns:a16="http://schemas.microsoft.com/office/drawing/2014/main" id="{E0979784-94E7-3E7F-FAE9-D0F52C9C64E4}"/>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281;p96">
              <a:extLst>
                <a:ext uri="{FF2B5EF4-FFF2-40B4-BE49-F238E27FC236}">
                  <a16:creationId xmlns:a16="http://schemas.microsoft.com/office/drawing/2014/main" id="{6180B9B7-903D-40F1-4972-4CE93403E9A2}"/>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1282;p96">
              <a:extLst>
                <a:ext uri="{FF2B5EF4-FFF2-40B4-BE49-F238E27FC236}">
                  <a16:creationId xmlns:a16="http://schemas.microsoft.com/office/drawing/2014/main" id="{5742F066-C007-8D07-BA24-7687EBDB61C6}"/>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1283;p96">
              <a:extLst>
                <a:ext uri="{FF2B5EF4-FFF2-40B4-BE49-F238E27FC236}">
                  <a16:creationId xmlns:a16="http://schemas.microsoft.com/office/drawing/2014/main" id="{3BE737EB-F7DF-C639-D28B-0FA6EB84D8EF}"/>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1284;p96">
              <a:extLst>
                <a:ext uri="{FF2B5EF4-FFF2-40B4-BE49-F238E27FC236}">
                  <a16:creationId xmlns:a16="http://schemas.microsoft.com/office/drawing/2014/main" id="{5B819DD7-0202-54E7-8C78-1AA5541F9413}"/>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1285;p96">
              <a:extLst>
                <a:ext uri="{FF2B5EF4-FFF2-40B4-BE49-F238E27FC236}">
                  <a16:creationId xmlns:a16="http://schemas.microsoft.com/office/drawing/2014/main" id="{F6ABDD62-EA6A-15F3-D465-0BE786634CCF}"/>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1286;p96">
              <a:extLst>
                <a:ext uri="{FF2B5EF4-FFF2-40B4-BE49-F238E27FC236}">
                  <a16:creationId xmlns:a16="http://schemas.microsoft.com/office/drawing/2014/main" id="{8E5C1EFF-76B5-BABA-0A2F-326D0428B567}"/>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54" name="TextBox 53">
            <a:extLst>
              <a:ext uri="{FF2B5EF4-FFF2-40B4-BE49-F238E27FC236}">
                <a16:creationId xmlns:a16="http://schemas.microsoft.com/office/drawing/2014/main" id="{FB24F369-7F1B-2452-BA0F-8E8B1E843CFD}"/>
              </a:ext>
            </a:extLst>
          </p:cNvPr>
          <p:cNvSpPr txBox="1"/>
          <p:nvPr/>
        </p:nvSpPr>
        <p:spPr>
          <a:xfrm>
            <a:off x="762000" y="5460982"/>
            <a:ext cx="10536264" cy="369332"/>
          </a:xfrm>
          <a:prstGeom prst="rect">
            <a:avLst/>
          </a:prstGeom>
          <a:noFill/>
        </p:spPr>
        <p:txBody>
          <a:bodyPr wrap="square">
            <a:spAutoFit/>
          </a:bodyPr>
          <a:lstStyle/>
          <a:p>
            <a:pPr marL="14288" lvl="0" algn="ctr" rtl="0">
              <a:spcBef>
                <a:spcPts val="0"/>
              </a:spcBef>
              <a:spcAft>
                <a:spcPts val="0"/>
              </a:spcAft>
              <a:buNone/>
            </a:pPr>
            <a:r>
              <a:rPr lang="en-US" sz="1800" dirty="0">
                <a:solidFill>
                  <a:srgbClr val="1C222E"/>
                </a:solidFill>
              </a:rPr>
              <a:t>The Agile team is responsible for all steps of Planning (not the Product Owner nor the Scrum Master</a:t>
            </a:r>
          </a:p>
        </p:txBody>
      </p:sp>
    </p:spTree>
    <p:extLst>
      <p:ext uri="{BB962C8B-B14F-4D97-AF65-F5344CB8AC3E}">
        <p14:creationId xmlns:p14="http://schemas.microsoft.com/office/powerpoint/2010/main" val="2893277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Decomposing Requirements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8" name="Diagram 7">
            <a:extLst>
              <a:ext uri="{FF2B5EF4-FFF2-40B4-BE49-F238E27FC236}">
                <a16:creationId xmlns:a16="http://schemas.microsoft.com/office/drawing/2014/main" id="{BB68F87A-C55A-E921-3BA6-AE0953213CC6}"/>
              </a:ext>
            </a:extLst>
          </p:cNvPr>
          <p:cNvGraphicFramePr/>
          <p:nvPr>
            <p:extLst>
              <p:ext uri="{D42A27DB-BD31-4B8C-83A1-F6EECF244321}">
                <p14:modId xmlns:p14="http://schemas.microsoft.com/office/powerpoint/2010/main" val="2642946424"/>
              </p:ext>
            </p:extLst>
          </p:nvPr>
        </p:nvGraphicFramePr>
        <p:xfrm>
          <a:off x="6839188" y="1920994"/>
          <a:ext cx="4509357" cy="39304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BC4E135-57DA-2A31-D95C-25B8675167EA}"/>
              </a:ext>
            </a:extLst>
          </p:cNvPr>
          <p:cNvSpPr txBox="1"/>
          <p:nvPr/>
        </p:nvSpPr>
        <p:spPr>
          <a:xfrm>
            <a:off x="889354" y="2002126"/>
            <a:ext cx="6232711" cy="3370666"/>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Epics:</a:t>
            </a:r>
            <a:r>
              <a:rPr lang="en-US" sz="1600" b="0" i="0" u="none" strike="noStrike" dirty="0">
                <a:solidFill>
                  <a:schemeClr val="tx1"/>
                </a:solidFill>
                <a:effectLst/>
                <a:latin typeface="Arial" panose="020B0604020202020204" pitchFamily="34" charset="0"/>
                <a:cs typeface="Arial" panose="020B0604020202020204" pitchFamily="34" charset="0"/>
              </a:rPr>
              <a:t> the highest level of work, represent large, complex goals that will take multiple sprints to complete. Epics are typically broken down into smaller, more manageable features.</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Features:</a:t>
            </a:r>
            <a:r>
              <a:rPr lang="en-US" sz="1600" b="0" i="0" u="none" strike="noStrike" dirty="0">
                <a:solidFill>
                  <a:schemeClr val="tx1"/>
                </a:solidFill>
                <a:effectLst/>
                <a:latin typeface="Arial" panose="020B0604020202020204" pitchFamily="34" charset="0"/>
                <a:cs typeface="Arial" panose="020B0604020202020204" pitchFamily="34" charset="0"/>
              </a:rPr>
              <a:t> </a:t>
            </a:r>
            <a:r>
              <a:rPr lang="en-US" sz="1600" dirty="0">
                <a:solidFill>
                  <a:schemeClr val="tx1"/>
                </a:solidFill>
                <a:latin typeface="Arial" panose="020B0604020202020204" pitchFamily="34" charset="0"/>
                <a:cs typeface="Arial" panose="020B0604020202020204" pitchFamily="34" charset="0"/>
              </a:rPr>
              <a:t>s</a:t>
            </a:r>
            <a:r>
              <a:rPr lang="en-US" sz="1600" b="0" i="0" u="none" strike="noStrike" dirty="0">
                <a:solidFill>
                  <a:schemeClr val="tx1"/>
                </a:solidFill>
                <a:effectLst/>
                <a:latin typeface="Arial" panose="020B0604020202020204" pitchFamily="34" charset="0"/>
                <a:cs typeface="Arial" panose="020B0604020202020204" pitchFamily="34" charset="0"/>
              </a:rPr>
              <a:t>maller pieces of work that can be completed in a single sprint. Typically, specific and measurable, and they should deliver value to the customer.</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User stories:</a:t>
            </a:r>
            <a:r>
              <a:rPr lang="en-US" sz="1600" b="0" i="0" u="none" strike="noStrike" dirty="0">
                <a:solidFill>
                  <a:schemeClr val="tx1"/>
                </a:solidFill>
                <a:effectLst/>
                <a:latin typeface="Arial" panose="020B0604020202020204" pitchFamily="34" charset="0"/>
                <a:cs typeface="Arial" panose="020B0604020202020204" pitchFamily="34" charset="0"/>
              </a:rPr>
              <a:t> the smallest unit of work in agile. They are written from the perspective of the user, and they describe a specific task or function that the user wants to be able to perform.</a:t>
            </a:r>
          </a:p>
        </p:txBody>
      </p:sp>
    </p:spTree>
    <p:extLst>
      <p:ext uri="{BB962C8B-B14F-4D97-AF65-F5344CB8AC3E}">
        <p14:creationId xmlns:p14="http://schemas.microsoft.com/office/powerpoint/2010/main" val="65779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Estimating using Story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F4947BBE-926B-EE60-4EEA-34CDD8C92AF4}"/>
              </a:ext>
            </a:extLst>
          </p:cNvPr>
          <p:cNvSpPr txBox="1"/>
          <p:nvPr/>
        </p:nvSpPr>
        <p:spPr>
          <a:xfrm>
            <a:off x="5328155" y="1824888"/>
            <a:ext cx="6246565" cy="4109330"/>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Typically use a simple scale to estimate story points, such as 1, 2, 3, 5, 8, 13, 20, 40, 100.</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is a measure of EFFORT NOT TIME</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size is determined by the team</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are all inclusive (include time for documentation and testing</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Used to:</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Estimate the effort required to complete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Prioritize stories in the product backlog.</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Track their progress during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Identify bottlenecks and improve their velocity over time</a:t>
            </a:r>
          </a:p>
        </p:txBody>
      </p:sp>
      <p:sp>
        <p:nvSpPr>
          <p:cNvPr id="10" name="Rounded Rectangle 9">
            <a:extLst>
              <a:ext uri="{FF2B5EF4-FFF2-40B4-BE49-F238E27FC236}">
                <a16:creationId xmlns:a16="http://schemas.microsoft.com/office/drawing/2014/main" id="{56387CD8-AF6A-EF94-2715-DB30386A8D3E}"/>
              </a:ext>
            </a:extLst>
          </p:cNvPr>
          <p:cNvSpPr/>
          <p:nvPr/>
        </p:nvSpPr>
        <p:spPr>
          <a:xfrm>
            <a:off x="1214179" y="2220404"/>
            <a:ext cx="3779681" cy="3524489"/>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Story Points:</a:t>
            </a:r>
            <a:r>
              <a:rPr lang="en-US" sz="2000" dirty="0"/>
              <a:t> </a:t>
            </a:r>
          </a:p>
          <a:p>
            <a:pPr algn="ctr"/>
            <a:r>
              <a:rPr lang="en-US" sz="2000" dirty="0"/>
              <a:t>An abstract unit of measure that represents the </a:t>
            </a:r>
            <a:r>
              <a:rPr lang="en-US" sz="2000" b="1" u="sng" dirty="0"/>
              <a:t>effort, complexity, and risk</a:t>
            </a:r>
            <a:r>
              <a:rPr lang="en-US" sz="2000" dirty="0"/>
              <a:t> required to complete a user story. Story points are relative</a:t>
            </a:r>
          </a:p>
        </p:txBody>
      </p:sp>
    </p:spTree>
    <p:extLst>
      <p:ext uri="{BB962C8B-B14F-4D97-AF65-F5344CB8AC3E}">
        <p14:creationId xmlns:p14="http://schemas.microsoft.com/office/powerpoint/2010/main" val="13184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Estimating using T-Shirt Sizing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8" name="Picture 7">
            <a:extLst>
              <a:ext uri="{FF2B5EF4-FFF2-40B4-BE49-F238E27FC236}">
                <a16:creationId xmlns:a16="http://schemas.microsoft.com/office/drawing/2014/main" id="{2AD23471-9F26-F768-ADF0-AAF2B1969AE4}"/>
              </a:ext>
            </a:extLst>
          </p:cNvPr>
          <p:cNvPicPr>
            <a:picLocks noChangeAspect="1"/>
          </p:cNvPicPr>
          <p:nvPr/>
        </p:nvPicPr>
        <p:blipFill>
          <a:blip r:embed="rId3"/>
          <a:stretch>
            <a:fillRect/>
          </a:stretch>
        </p:blipFill>
        <p:spPr>
          <a:xfrm>
            <a:off x="3313893" y="1663850"/>
            <a:ext cx="5320792" cy="4120203"/>
          </a:xfrm>
          <a:prstGeom prst="rect">
            <a:avLst/>
          </a:prstGeom>
        </p:spPr>
      </p:pic>
      <p:sp>
        <p:nvSpPr>
          <p:cNvPr id="9" name="TextBox 8">
            <a:extLst>
              <a:ext uri="{FF2B5EF4-FFF2-40B4-BE49-F238E27FC236}">
                <a16:creationId xmlns:a16="http://schemas.microsoft.com/office/drawing/2014/main" id="{CC18D394-5B0B-92D3-3CA8-DA197400225A}"/>
              </a:ext>
            </a:extLst>
          </p:cNvPr>
          <p:cNvSpPr txBox="1"/>
          <p:nvPr/>
        </p:nvSpPr>
        <p:spPr>
          <a:xfrm>
            <a:off x="617280" y="2212559"/>
            <a:ext cx="2696613" cy="400110"/>
          </a:xfrm>
          <a:prstGeom prst="rect">
            <a:avLst/>
          </a:prstGeom>
          <a:noFill/>
        </p:spPr>
        <p:txBody>
          <a:bodyPr wrap="square">
            <a:spAutoFit/>
          </a:bodyPr>
          <a:lstStyle/>
          <a:p>
            <a:pPr algn="ctr"/>
            <a:r>
              <a:rPr lang="en-US" sz="2000" b="1" dirty="0">
                <a:solidFill>
                  <a:srgbClr val="1B1E2B"/>
                </a:solidFill>
              </a:rPr>
              <a:t># of Story Points</a:t>
            </a:r>
            <a:endParaRPr lang="ar-SA" sz="2000" b="1" dirty="0">
              <a:solidFill>
                <a:srgbClr val="1B1E2B"/>
              </a:solidFill>
            </a:endParaRPr>
          </a:p>
        </p:txBody>
      </p:sp>
      <p:sp>
        <p:nvSpPr>
          <p:cNvPr id="11" name="TextBox 10">
            <a:extLst>
              <a:ext uri="{FF2B5EF4-FFF2-40B4-BE49-F238E27FC236}">
                <a16:creationId xmlns:a16="http://schemas.microsoft.com/office/drawing/2014/main" id="{D1E9AF53-8547-6DBD-09FA-23AB7982CEE4}"/>
              </a:ext>
            </a:extLst>
          </p:cNvPr>
          <p:cNvSpPr txBox="1"/>
          <p:nvPr/>
        </p:nvSpPr>
        <p:spPr>
          <a:xfrm>
            <a:off x="617279" y="3378266"/>
            <a:ext cx="2696613" cy="400110"/>
          </a:xfrm>
          <a:prstGeom prst="rect">
            <a:avLst/>
          </a:prstGeom>
          <a:noFill/>
        </p:spPr>
        <p:txBody>
          <a:bodyPr wrap="square">
            <a:spAutoFit/>
          </a:bodyPr>
          <a:lstStyle/>
          <a:p>
            <a:pPr algn="ctr"/>
            <a:r>
              <a:rPr lang="en-US" sz="2000" b="1" dirty="0">
                <a:solidFill>
                  <a:srgbClr val="1B1E2B"/>
                </a:solidFill>
              </a:rPr>
              <a:t>User Stories</a:t>
            </a:r>
            <a:endParaRPr lang="ar-SA" sz="2000" b="1" dirty="0">
              <a:solidFill>
                <a:srgbClr val="1B1E2B"/>
              </a:solidFill>
            </a:endParaRPr>
          </a:p>
        </p:txBody>
      </p:sp>
    </p:spTree>
    <p:extLst>
      <p:ext uri="{BB962C8B-B14F-4D97-AF65-F5344CB8AC3E}">
        <p14:creationId xmlns:p14="http://schemas.microsoft.com/office/powerpoint/2010/main" val="267216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Calculating Velocity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6" name="Google Shape;166;p5">
            <a:extLst>
              <a:ext uri="{FF2B5EF4-FFF2-40B4-BE49-F238E27FC236}">
                <a16:creationId xmlns:a16="http://schemas.microsoft.com/office/drawing/2014/main" id="{941EC292-DA68-B30C-1298-E05F90A59416}"/>
              </a:ext>
            </a:extLst>
          </p:cNvPr>
          <p:cNvSpPr txBox="1"/>
          <p:nvPr/>
        </p:nvSpPr>
        <p:spPr>
          <a:xfrm>
            <a:off x="889000" y="1902267"/>
            <a:ext cx="10541000" cy="212361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At the beginning of the project, the team estimates initial velocity</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then calculated based on actual performance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measured in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04296E55-9B90-E8BF-ACEE-FB43A30FCC41}"/>
                  </a:ext>
                </a:extLst>
              </p:cNvPr>
              <p:cNvSpPr txBox="1"/>
              <p:nvPr/>
            </p:nvSpPr>
            <p:spPr>
              <a:xfrm>
                <a:off x="1443038" y="4930605"/>
                <a:ext cx="4274283" cy="529184"/>
              </a:xfrm>
              <a:prstGeom prst="rect">
                <a:avLst/>
              </a:prstGeom>
              <a:noFill/>
            </p:spPr>
            <p:txBody>
              <a:bodyPr wrap="square" rtlCol="0">
                <a:spAutoFit/>
              </a:bodyPr>
              <a:lstStyle/>
              <a:p>
                <a14:m>
                  <m:oMath xmlns:m="http://schemas.openxmlformats.org/officeDocument/2006/math">
                    <m:r>
                      <m:rPr>
                        <m:sty m:val="p"/>
                      </m:rPr>
                      <a:rPr lang="en-US" sz="2000" b="0" i="0" smtClean="0">
                        <a:latin typeface="Cambria Math" panose="02040503050406030204" pitchFamily="18" charset="0"/>
                      </a:rPr>
                      <m:t>Current</m:t>
                    </m:r>
                    <m:r>
                      <a:rPr lang="en-US" sz="2000" b="0" i="0" smtClean="0">
                        <a:latin typeface="Cambria Math" panose="02040503050406030204" pitchFamily="18" charset="0"/>
                      </a:rPr>
                      <m:t> </m:t>
                    </m:r>
                    <m:r>
                      <m:rPr>
                        <m:sty m:val="p"/>
                      </m:rPr>
                      <a:rPr lang="en-US" sz="2000" b="0" i="0" smtClean="0">
                        <a:latin typeface="Cambria Math" panose="02040503050406030204" pitchFamily="18" charset="0"/>
                      </a:rPr>
                      <m:t>Velocity</m:t>
                    </m:r>
                    <m:r>
                      <a:rPr lang="en-US" sz="2000" b="0" i="0"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0" smtClean="0">
                            <a:latin typeface="Cambria Math" panose="02040503050406030204" pitchFamily="18" charset="0"/>
                          </a:rPr>
                          <m:t>10+</m:t>
                        </m:r>
                        <m:r>
                          <a:rPr lang="en-US" sz="2000" b="0" i="1" smtClean="0">
                            <a:latin typeface="Cambria Math" panose="02040503050406030204" pitchFamily="18" charset="0"/>
                          </a:rPr>
                          <m:t>12</m:t>
                        </m:r>
                        <m:r>
                          <a:rPr lang="en-US" sz="2000" b="0" i="0" smtClean="0">
                            <a:latin typeface="Cambria Math" panose="02040503050406030204" pitchFamily="18" charset="0"/>
                          </a:rPr>
                          <m:t>+</m:t>
                        </m:r>
                        <m:r>
                          <a:rPr lang="en-US" sz="2000" b="0" i="1" smtClean="0">
                            <a:latin typeface="Cambria Math" panose="02040503050406030204" pitchFamily="18" charset="0"/>
                          </a:rPr>
                          <m:t>13</m:t>
                        </m:r>
                      </m:num>
                      <m:den>
                        <m:r>
                          <a:rPr lang="en-US" sz="2000" b="0" i="1" smtClean="0">
                            <a:latin typeface="Cambria Math" panose="02040503050406030204" pitchFamily="18" charset="0"/>
                          </a:rPr>
                          <m:t>3</m:t>
                        </m:r>
                      </m:den>
                    </m:f>
                  </m:oMath>
                </a14:m>
                <a:r>
                  <a:rPr lang="en-US" sz="1600" b="0" dirty="0"/>
                  <a:t>= 11.6</a:t>
                </a:r>
              </a:p>
            </p:txBody>
          </p:sp>
        </mc:Choice>
        <mc:Fallback>
          <p:sp>
            <p:nvSpPr>
              <p:cNvPr id="17" name="TextBox 16">
                <a:extLst>
                  <a:ext uri="{FF2B5EF4-FFF2-40B4-BE49-F238E27FC236}">
                    <a16:creationId xmlns:a16="http://schemas.microsoft.com/office/drawing/2014/main" id="{04296E55-9B90-E8BF-ACEE-FB43A30FCC41}"/>
                  </a:ext>
                </a:extLst>
              </p:cNvPr>
              <p:cNvSpPr txBox="1">
                <a:spLocks noRot="1" noChangeAspect="1" noMove="1" noResize="1" noEditPoints="1" noAdjustHandles="1" noChangeArrowheads="1" noChangeShapeType="1" noTextEdit="1"/>
              </p:cNvSpPr>
              <p:nvPr/>
            </p:nvSpPr>
            <p:spPr>
              <a:xfrm>
                <a:off x="1443038" y="4930605"/>
                <a:ext cx="4274283" cy="529184"/>
              </a:xfrm>
              <a:prstGeom prst="rect">
                <a:avLst/>
              </a:prstGeom>
              <a:blipFill>
                <a:blip r:embed="rId3"/>
                <a:stretch>
                  <a:fillRect/>
                </a:stretch>
              </a:blipFill>
            </p:spPr>
            <p:txBody>
              <a:bodyPr/>
              <a:lstStyle/>
              <a:p>
                <a:r>
                  <a:rPr lang="ar-SA">
                    <a:noFill/>
                  </a:rPr>
                  <a:t> </a:t>
                </a:r>
              </a:p>
            </p:txBody>
          </p:sp>
        </mc:Fallback>
      </mc:AlternateContent>
      <p:graphicFrame>
        <p:nvGraphicFramePr>
          <p:cNvPr id="18" name="Content Placeholder 4">
            <a:extLst>
              <a:ext uri="{FF2B5EF4-FFF2-40B4-BE49-F238E27FC236}">
                <a16:creationId xmlns:a16="http://schemas.microsoft.com/office/drawing/2014/main" id="{AA490136-FF19-A1EF-1157-68F1DE177D98}"/>
              </a:ext>
            </a:extLst>
          </p:cNvPr>
          <p:cNvGraphicFramePr>
            <a:graphicFrameLocks/>
          </p:cNvGraphicFramePr>
          <p:nvPr>
            <p:extLst>
              <p:ext uri="{D42A27DB-BD31-4B8C-83A1-F6EECF244321}">
                <p14:modId xmlns:p14="http://schemas.microsoft.com/office/powerpoint/2010/main" val="3943791087"/>
              </p:ext>
            </p:extLst>
          </p:nvPr>
        </p:nvGraphicFramePr>
        <p:xfrm>
          <a:off x="6111478" y="4185061"/>
          <a:ext cx="3700049" cy="1727100"/>
        </p:xfrm>
        <a:graphic>
          <a:graphicData uri="http://schemas.openxmlformats.org/drawingml/2006/table">
            <a:tbl>
              <a:tblPr firstRow="1" lastRow="1" bandRow="1">
                <a:tableStyleId>{B301B821-A1FF-4177-AEE7-76D212191A09}</a:tableStyleId>
              </a:tblPr>
              <a:tblGrid>
                <a:gridCol w="1887399">
                  <a:extLst>
                    <a:ext uri="{9D8B030D-6E8A-4147-A177-3AD203B41FA5}">
                      <a16:colId xmlns:a16="http://schemas.microsoft.com/office/drawing/2014/main" val="20001"/>
                    </a:ext>
                  </a:extLst>
                </a:gridCol>
                <a:gridCol w="1812650">
                  <a:extLst>
                    <a:ext uri="{9D8B030D-6E8A-4147-A177-3AD203B41FA5}">
                      <a16:colId xmlns:a16="http://schemas.microsoft.com/office/drawing/2014/main" val="20002"/>
                    </a:ext>
                  </a:extLst>
                </a:gridCol>
              </a:tblGrid>
              <a:tr h="402215">
                <a:tc>
                  <a:txBody>
                    <a:bodyPr/>
                    <a:lstStyle/>
                    <a:p>
                      <a:pPr algn="ctr"/>
                      <a:r>
                        <a:rPr lang="en-US" sz="1400" dirty="0"/>
                        <a:t>Iteration/ Sprint # </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Actual Velocity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t>2</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t>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Current Velocity</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11.6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bl>
          </a:graphicData>
        </a:graphic>
      </p:graphicFrame>
      <mc:AlternateContent xmlns:mc="http://schemas.openxmlformats.org/markup-compatibility/2006">
        <mc:Choice xmlns:a14="http://schemas.microsoft.com/office/drawing/2010/main" Requires="a14">
          <p:sp>
            <p:nvSpPr>
              <p:cNvPr id="19" name="TextBox 18">
                <a:extLst>
                  <a:ext uri="{FF2B5EF4-FFF2-40B4-BE49-F238E27FC236}">
                    <a16:creationId xmlns:a16="http://schemas.microsoft.com/office/drawing/2014/main" id="{017B1AE4-ED38-B9D2-132B-FB93DEB2386D}"/>
                  </a:ext>
                </a:extLst>
              </p:cNvPr>
              <p:cNvSpPr txBox="1"/>
              <p:nvPr/>
            </p:nvSpPr>
            <p:spPr>
              <a:xfrm>
                <a:off x="762000" y="3552909"/>
                <a:ext cx="10276851" cy="7570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1600" b="0" i="1" smtClean="0">
                          <a:solidFill>
                            <a:srgbClr val="FF0000"/>
                          </a:solidFill>
                          <a:latin typeface="Cambria Math" panose="02040503050406030204" pitchFamily="18" charset="0"/>
                        </a:rPr>
                        <m:t>C</m:t>
                      </m:r>
                      <m:r>
                        <m:rPr>
                          <m:sty m:val="p"/>
                        </m:rPr>
                        <a:rPr lang="en-US" sz="1600" b="0" i="0" smtClean="0">
                          <a:solidFill>
                            <a:srgbClr val="FF0000"/>
                          </a:solidFill>
                          <a:latin typeface="Cambria Math" panose="02040503050406030204" pitchFamily="18" charset="0"/>
                        </a:rPr>
                        <m:t>urrent</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f>
                        <m:fPr>
                          <m:ctrlPr>
                            <a:rPr lang="en-US" sz="1600" b="0" i="1" smtClean="0">
                              <a:solidFill>
                                <a:srgbClr val="FF0000"/>
                              </a:solidFill>
                              <a:latin typeface="Cambria Math" panose="02040503050406030204" pitchFamily="18" charset="0"/>
                            </a:rPr>
                          </m:ctrlPr>
                        </m:fPr>
                        <m:num>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Iteration</m:t>
                          </m:r>
                          <m:r>
                            <a:rPr lang="en-US" sz="1600" b="0" i="0" smtClean="0">
                              <a:solidFill>
                                <a:srgbClr val="FF0000"/>
                              </a:solidFill>
                              <a:latin typeface="Cambria Math" panose="02040503050406030204" pitchFamily="18" charset="0"/>
                            </a:rPr>
                            <m:t> 1+</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2+ ,…..+</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N</m:t>
                          </m:r>
                        </m:num>
                        <m:den>
                          <m:r>
                            <a:rPr lang="en-US" sz="1600" i="1">
                              <a:solidFill>
                                <a:srgbClr val="FF0000"/>
                              </a:solidFill>
                              <a:latin typeface="Cambria Math" panose="02040503050406030204" pitchFamily="18" charset="0"/>
                            </a:rPr>
                            <m:t>𝑇𝑜𝑡𝑎𝑙</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𝑁𝑢𝑚𝑏𝑒𝑟</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𝑜𝑓</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𝐼𝑡𝑒𝑟𝑎𝑡𝑖𝑜𝑛𝑠</m:t>
                          </m:r>
                        </m:den>
                      </m:f>
                    </m:oMath>
                  </m:oMathPara>
                </a14:m>
                <a:endParaRPr lang="en-US" sz="1600" b="0" dirty="0">
                  <a:solidFill>
                    <a:srgbClr val="FF0000"/>
                  </a:solidFill>
                </a:endParaRPr>
              </a:p>
              <a:p>
                <a:endParaRPr lang="ar-SA" sz="1600" dirty="0"/>
              </a:p>
            </p:txBody>
          </p:sp>
        </mc:Choice>
        <mc:Fallback>
          <p:sp>
            <p:nvSpPr>
              <p:cNvPr id="19" name="TextBox 18">
                <a:extLst>
                  <a:ext uri="{FF2B5EF4-FFF2-40B4-BE49-F238E27FC236}">
                    <a16:creationId xmlns:a16="http://schemas.microsoft.com/office/drawing/2014/main" id="{017B1AE4-ED38-B9D2-132B-FB93DEB2386D}"/>
                  </a:ext>
                </a:extLst>
              </p:cNvPr>
              <p:cNvSpPr txBox="1">
                <a:spLocks noRot="1" noChangeAspect="1" noMove="1" noResize="1" noEditPoints="1" noAdjustHandles="1" noChangeArrowheads="1" noChangeShapeType="1" noTextEdit="1"/>
              </p:cNvSpPr>
              <p:nvPr/>
            </p:nvSpPr>
            <p:spPr>
              <a:xfrm>
                <a:off x="762000" y="3552909"/>
                <a:ext cx="10276851" cy="757002"/>
              </a:xfrm>
              <a:prstGeom prst="rect">
                <a:avLst/>
              </a:prstGeom>
              <a:blipFill>
                <a:blip r:embed="rId4"/>
                <a:stretch>
                  <a:fillRect l="-1235" t="-4918" b="-14754"/>
                </a:stretch>
              </a:blipFill>
            </p:spPr>
            <p:txBody>
              <a:bodyPr/>
              <a:lstStyle/>
              <a:p>
                <a:r>
                  <a:rPr lang="ar-SA">
                    <a:noFill/>
                  </a:rPr>
                  <a:t> </a:t>
                </a:r>
              </a:p>
            </p:txBody>
          </p:sp>
        </mc:Fallback>
      </mc:AlternateContent>
    </p:spTree>
    <p:extLst>
      <p:ext uri="{BB962C8B-B14F-4D97-AF65-F5344CB8AC3E}">
        <p14:creationId xmlns:p14="http://schemas.microsoft.com/office/powerpoint/2010/main" val="35611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Iteration/Sprint Planning using Velocity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35C4948-B313-BBA3-768B-2614D48D01AE}"/>
              </a:ext>
            </a:extLst>
          </p:cNvPr>
          <p:cNvSpPr txBox="1"/>
          <p:nvPr/>
        </p:nvSpPr>
        <p:spPr>
          <a:xfrm>
            <a:off x="889000" y="1989149"/>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After 4 Iterations/Sprints, Current Velocity = 15</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267BA383-1CEE-CAAD-D7C2-0C3832225C57}"/>
              </a:ext>
            </a:extLst>
          </p:cNvPr>
          <p:cNvGraphicFramePr>
            <a:graphicFrameLocks/>
          </p:cNvGraphicFramePr>
          <p:nvPr>
            <p:extLst>
              <p:ext uri="{D42A27DB-BD31-4B8C-83A1-F6EECF244321}">
                <p14:modId xmlns:p14="http://schemas.microsoft.com/office/powerpoint/2010/main" val="1196343717"/>
              </p:ext>
            </p:extLst>
          </p:nvPr>
        </p:nvGraphicFramePr>
        <p:xfrm>
          <a:off x="2259201" y="3067687"/>
          <a:ext cx="3700048" cy="2220364"/>
        </p:xfrm>
        <a:graphic>
          <a:graphicData uri="http://schemas.openxmlformats.org/drawingml/2006/table">
            <a:tbl>
              <a:tblPr fir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9" name="TextBox 8">
            <a:extLst>
              <a:ext uri="{FF2B5EF4-FFF2-40B4-BE49-F238E27FC236}">
                <a16:creationId xmlns:a16="http://schemas.microsoft.com/office/drawing/2014/main" id="{974E709A-B988-5D97-CAD3-EB98034C3B8E}"/>
              </a:ext>
            </a:extLst>
          </p:cNvPr>
          <p:cNvSpPr txBox="1"/>
          <p:nvPr/>
        </p:nvSpPr>
        <p:spPr>
          <a:xfrm>
            <a:off x="2375093" y="5311625"/>
            <a:ext cx="3529350" cy="584775"/>
          </a:xfrm>
          <a:prstGeom prst="rect">
            <a:avLst/>
          </a:prstGeom>
          <a:noFill/>
        </p:spPr>
        <p:txBody>
          <a:bodyPr wrap="square" rtlCol="0">
            <a:spAutoFit/>
          </a:bodyPr>
          <a:lstStyle/>
          <a:p>
            <a:pPr algn="ctr"/>
            <a:r>
              <a:rPr lang="en-US" sz="1600" b="0" dirty="0"/>
              <a:t>Product Backlog after </a:t>
            </a:r>
          </a:p>
          <a:p>
            <a:pPr algn="ctr"/>
            <a:r>
              <a:rPr lang="en-US" sz="1600" b="0" dirty="0"/>
              <a:t>Iteration/Sprint 4</a:t>
            </a:r>
          </a:p>
        </p:txBody>
      </p:sp>
      <p:graphicFrame>
        <p:nvGraphicFramePr>
          <p:cNvPr id="10" name="Content Placeholder 4">
            <a:extLst>
              <a:ext uri="{FF2B5EF4-FFF2-40B4-BE49-F238E27FC236}">
                <a16:creationId xmlns:a16="http://schemas.microsoft.com/office/drawing/2014/main" id="{AE06BB7B-1520-322B-C941-A4D069AAE63A}"/>
              </a:ext>
            </a:extLst>
          </p:cNvPr>
          <p:cNvGraphicFramePr>
            <a:graphicFrameLocks/>
          </p:cNvGraphicFramePr>
          <p:nvPr>
            <p:extLst>
              <p:ext uri="{D42A27DB-BD31-4B8C-83A1-F6EECF244321}">
                <p14:modId xmlns:p14="http://schemas.microsoft.com/office/powerpoint/2010/main" val="2367679101"/>
              </p:ext>
            </p:extLst>
          </p:nvPr>
        </p:nvGraphicFramePr>
        <p:xfrm>
          <a:off x="6980165" y="3067687"/>
          <a:ext cx="3700048" cy="1940460"/>
        </p:xfrm>
        <a:graphic>
          <a:graphicData uri="http://schemas.openxmlformats.org/drawingml/2006/table">
            <a:tbl>
              <a:tblPr firstRow="1" la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Total Story Points</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11" name="TextBox 10">
            <a:extLst>
              <a:ext uri="{FF2B5EF4-FFF2-40B4-BE49-F238E27FC236}">
                <a16:creationId xmlns:a16="http://schemas.microsoft.com/office/drawing/2014/main" id="{B5937984-F144-2A98-EC17-DEB1C8498A29}"/>
              </a:ext>
            </a:extLst>
          </p:cNvPr>
          <p:cNvSpPr txBox="1"/>
          <p:nvPr/>
        </p:nvSpPr>
        <p:spPr>
          <a:xfrm>
            <a:off x="7065514" y="5311625"/>
            <a:ext cx="3529350" cy="338554"/>
          </a:xfrm>
          <a:prstGeom prst="rect">
            <a:avLst/>
          </a:prstGeom>
          <a:noFill/>
        </p:spPr>
        <p:txBody>
          <a:bodyPr wrap="square" rtlCol="0">
            <a:spAutoFit/>
          </a:bodyPr>
          <a:lstStyle/>
          <a:p>
            <a:pPr algn="ctr"/>
            <a:r>
              <a:rPr lang="en-US" sz="1600" b="0" dirty="0"/>
              <a:t>Iteration/Sprint 5 Backlog</a:t>
            </a:r>
          </a:p>
        </p:txBody>
      </p:sp>
      <p:cxnSp>
        <p:nvCxnSpPr>
          <p:cNvPr id="12" name="Straight Arrow Connector 11">
            <a:extLst>
              <a:ext uri="{FF2B5EF4-FFF2-40B4-BE49-F238E27FC236}">
                <a16:creationId xmlns:a16="http://schemas.microsoft.com/office/drawing/2014/main" id="{497C8993-E1D6-A63E-7D53-C5A1DCCA08E5}"/>
              </a:ext>
            </a:extLst>
          </p:cNvPr>
          <p:cNvCxnSpPr>
            <a:cxnSpLocks/>
          </p:cNvCxnSpPr>
          <p:nvPr/>
        </p:nvCxnSpPr>
        <p:spPr>
          <a:xfrm>
            <a:off x="5959249" y="3917077"/>
            <a:ext cx="10209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F9C6E6DD-20CA-A302-A20D-F2162113979C}"/>
              </a:ext>
            </a:extLst>
          </p:cNvPr>
          <p:cNvCxnSpPr>
            <a:cxnSpLocks/>
          </p:cNvCxnSpPr>
          <p:nvPr/>
        </p:nvCxnSpPr>
        <p:spPr>
          <a:xfrm>
            <a:off x="5959248" y="4216011"/>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080785F-0A2D-4D77-A577-9116B4BD7CED}"/>
              </a:ext>
            </a:extLst>
          </p:cNvPr>
          <p:cNvCxnSpPr>
            <a:cxnSpLocks/>
          </p:cNvCxnSpPr>
          <p:nvPr/>
        </p:nvCxnSpPr>
        <p:spPr>
          <a:xfrm>
            <a:off x="5959248" y="4582825"/>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DEC966-F299-EFE2-7914-77944A7EE2C5}"/>
              </a:ext>
            </a:extLst>
          </p:cNvPr>
          <p:cNvCxnSpPr/>
          <p:nvPr/>
        </p:nvCxnSpPr>
        <p:spPr>
          <a:xfrm>
            <a:off x="1934022" y="4705104"/>
            <a:ext cx="4324684"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13F88AF-3D3C-9B90-64D9-6F7B1FBBC1E3}"/>
              </a:ext>
            </a:extLst>
          </p:cNvPr>
          <p:cNvSpPr txBox="1"/>
          <p:nvPr/>
        </p:nvSpPr>
        <p:spPr>
          <a:xfrm>
            <a:off x="431460" y="4412716"/>
            <a:ext cx="1665151" cy="584775"/>
          </a:xfrm>
          <a:prstGeom prst="rect">
            <a:avLst/>
          </a:prstGeom>
          <a:noFill/>
        </p:spPr>
        <p:txBody>
          <a:bodyPr wrap="square" rtlCol="0">
            <a:spAutoFit/>
          </a:bodyPr>
          <a:lstStyle/>
          <a:p>
            <a:pPr algn="ctr"/>
            <a:r>
              <a:rPr lang="en-US" sz="1600" b="0" dirty="0"/>
              <a:t>Velocity</a:t>
            </a:r>
          </a:p>
          <a:p>
            <a:pPr algn="ctr"/>
            <a:r>
              <a:rPr lang="en-US" sz="1600" dirty="0"/>
              <a:t>Threshold</a:t>
            </a:r>
            <a:endParaRPr lang="en-US" sz="1600" b="0" dirty="0"/>
          </a:p>
        </p:txBody>
      </p:sp>
    </p:spTree>
    <p:extLst>
      <p:ext uri="{BB962C8B-B14F-4D97-AF65-F5344CB8AC3E}">
        <p14:creationId xmlns:p14="http://schemas.microsoft.com/office/powerpoint/2010/main" val="165965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Time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16" name="Content Placeholder 4">
            <a:extLst>
              <a:ext uri="{FF2B5EF4-FFF2-40B4-BE49-F238E27FC236}">
                <a16:creationId xmlns:a16="http://schemas.microsoft.com/office/drawing/2014/main" id="{150ED376-7C2F-303F-8E3F-D7ABF8027D17}"/>
              </a:ext>
            </a:extLst>
          </p:cNvPr>
          <p:cNvGraphicFramePr>
            <a:graphicFrameLocks/>
          </p:cNvGraphicFramePr>
          <p:nvPr>
            <p:extLst>
              <p:ext uri="{D42A27DB-BD31-4B8C-83A1-F6EECF244321}">
                <p14:modId xmlns:p14="http://schemas.microsoft.com/office/powerpoint/2010/main" val="1014728433"/>
              </p:ext>
            </p:extLst>
          </p:nvPr>
        </p:nvGraphicFramePr>
        <p:xfrm>
          <a:off x="962648" y="2059873"/>
          <a:ext cx="10276851" cy="3929360"/>
        </p:xfrm>
        <a:graphic>
          <a:graphicData uri="http://schemas.openxmlformats.org/drawingml/2006/table">
            <a:tbl>
              <a:tblPr firstRow="1" bandRow="1">
                <a:tableStyleId>{B301B821-A1FF-4177-AEE7-76D212191A09}</a:tableStyleId>
              </a:tblPr>
              <a:tblGrid>
                <a:gridCol w="1894852">
                  <a:extLst>
                    <a:ext uri="{9D8B030D-6E8A-4147-A177-3AD203B41FA5}">
                      <a16:colId xmlns:a16="http://schemas.microsoft.com/office/drawing/2014/main" val="20001"/>
                    </a:ext>
                  </a:extLst>
                </a:gridCol>
                <a:gridCol w="8381999">
                  <a:extLst>
                    <a:ext uri="{9D8B030D-6E8A-4147-A177-3AD203B41FA5}">
                      <a16:colId xmlns:a16="http://schemas.microsoft.com/office/drawing/2014/main" val="20002"/>
                    </a:ext>
                  </a:extLst>
                </a:gridCol>
              </a:tblGrid>
              <a:tr h="294159">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656329">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Usually does not have specific dates, it will have general date ranges for groups of functionality and will allow an initial timeline for bringing the product to market</a:t>
                      </a:r>
                    </a:p>
                  </a:txBody>
                  <a:tcPr marL="97023" marR="97023" marT="48512" marB="48512"/>
                </a:tc>
                <a:extLst>
                  <a:ext uri="{0D108BD9-81ED-4DB2-BD59-A6C34878D82A}">
                    <a16:rowId xmlns:a16="http://schemas.microsoft.com/office/drawing/2014/main" val="10001"/>
                  </a:ext>
                </a:extLst>
              </a:tr>
              <a:tr h="84948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The requirements in product backlog will have estimated story points. </a:t>
                      </a:r>
                    </a:p>
                    <a:p>
                      <a:pPr marL="285750" indent="-285750">
                        <a:buFont typeface="Arial" panose="020B0604020202020204" pitchFamily="34" charset="0"/>
                        <a:buChar char="•"/>
                      </a:pPr>
                      <a:r>
                        <a:rPr lang="en-US" sz="1600" dirty="0"/>
                        <a:t>After knowing team’s velocity, a realistic project end date can be determined using the total number of story points in the product backlog</a:t>
                      </a:r>
                    </a:p>
                  </a:txBody>
                  <a:tcPr marL="97023" marR="97023" marT="48512" marB="48512" anchor="ctr"/>
                </a:tc>
                <a:extLst>
                  <a:ext uri="{0D108BD9-81ED-4DB2-BD59-A6C34878D82A}">
                    <a16:rowId xmlns:a16="http://schemas.microsoft.com/office/drawing/2014/main" val="10002"/>
                  </a:ext>
                </a:extLst>
              </a:tr>
              <a:tr h="656329">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Has a target release date for a specific goal (epic or set of requirements)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Team plan and work on only one release at a time.</a:t>
                      </a:r>
                    </a:p>
                  </a:txBody>
                  <a:tcPr marL="97023" marR="97023" marT="48512" marB="48512" anchor="ctr"/>
                </a:tc>
                <a:extLst>
                  <a:ext uri="{0D108BD9-81ED-4DB2-BD59-A6C34878D82A}">
                    <a16:rowId xmlns:a16="http://schemas.microsoft.com/office/drawing/2014/main" val="192030366"/>
                  </a:ext>
                </a:extLst>
              </a:tr>
              <a:tr h="656329">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During your sprint-planning meeting, you convert estimated story points to time.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In Sprint Retrospective, calculate velocity for that sprint based on finished story points</a:t>
                      </a:r>
                    </a:p>
                  </a:txBody>
                  <a:tcPr marL="97023" marR="97023" marT="48512" marB="48512" anchor="ctr"/>
                </a:tc>
                <a:extLst>
                  <a:ext uri="{0D108BD9-81ED-4DB2-BD59-A6C34878D82A}">
                    <a16:rowId xmlns:a16="http://schemas.microsoft.com/office/drawing/2014/main" val="2831596573"/>
                  </a:ext>
                </a:extLst>
              </a:tr>
            </a:tbl>
          </a:graphicData>
        </a:graphic>
      </p:graphicFrame>
    </p:spTree>
    <p:extLst>
      <p:ext uri="{BB962C8B-B14F-4D97-AF65-F5344CB8AC3E}">
        <p14:creationId xmlns:p14="http://schemas.microsoft.com/office/powerpoint/2010/main" val="270419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Cost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387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Top Agile Cost Management Characteristics</a:t>
            </a:r>
            <a:endParaRPr lang="ar-SA" sz="3600" dirty="0"/>
          </a:p>
        </p:txBody>
      </p:sp>
      <p:sp>
        <p:nvSpPr>
          <p:cNvPr id="7" name="TextBox 6">
            <a:extLst>
              <a:ext uri="{FF2B5EF4-FFF2-40B4-BE49-F238E27FC236}">
                <a16:creationId xmlns:a16="http://schemas.microsoft.com/office/drawing/2014/main" id="{23214971-0892-4DD9-10D2-036A22FC0F0D}"/>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Content Placeholder 4">
            <a:extLst>
              <a:ext uri="{FF2B5EF4-FFF2-40B4-BE49-F238E27FC236}">
                <a16:creationId xmlns:a16="http://schemas.microsoft.com/office/drawing/2014/main" id="{EBCE6F7A-014C-DB2C-D4F9-3C1F234A3A53}"/>
              </a:ext>
            </a:extLst>
          </p:cNvPr>
          <p:cNvGraphicFramePr>
            <a:graphicFrameLocks/>
          </p:cNvGraphicFramePr>
          <p:nvPr>
            <p:extLst>
              <p:ext uri="{D42A27DB-BD31-4B8C-83A1-F6EECF244321}">
                <p14:modId xmlns:p14="http://schemas.microsoft.com/office/powerpoint/2010/main" val="1591309970"/>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Cost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Project schedule, not scope, has the biggest effect on cost</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Projects may have a fixed cost and a fixed amount of time, and then complete requirements that fit into those costs and timeframe</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Product owners often secure project funding after the product roadmap stage is complete, not before project start as in traditional approach</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replace lower-priority requirements with new, equivalently sized high-priority requirements with no effect on time or cost</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release working, revenue-generating functionality early that can spend on future project activities, creating a self-funding project.</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1982399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2376263661"/>
              </p:ext>
            </p:extLst>
          </p:nvPr>
        </p:nvGraphicFramePr>
        <p:xfrm>
          <a:off x="838200" y="719667"/>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1890676"/>
            <a:ext cx="0" cy="456146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353F915-0051-AB30-3F67-48A255137478}"/>
              </a:ext>
            </a:extLst>
          </p:cNvPr>
          <p:cNvSpPr txBox="1"/>
          <p:nvPr/>
        </p:nvSpPr>
        <p:spPr>
          <a:xfrm>
            <a:off x="521040" y="3329806"/>
            <a:ext cx="5526831" cy="2585323"/>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t>Fixed Costs (doesn’t change with changing the # of Sprints in a project)</a:t>
            </a:r>
          </a:p>
          <a:p>
            <a:pPr marL="285750" indent="-285750">
              <a:buClr>
                <a:schemeClr val="bg1"/>
              </a:buClr>
              <a:buFont typeface="Arial" panose="020B0604020202020204" pitchFamily="34" charset="0"/>
              <a:buChar char="•"/>
            </a:pPr>
            <a:r>
              <a:rPr lang="en-US" sz="1800" dirty="0"/>
              <a:t>Usually, One-time costs  </a:t>
            </a:r>
          </a:p>
          <a:p>
            <a:pPr marL="285750" indent="-285750">
              <a:buClr>
                <a:schemeClr val="bg1"/>
              </a:buClr>
              <a:buFont typeface="Arial" panose="020B0604020202020204" pitchFamily="34" charset="0"/>
              <a:buChar char="•"/>
            </a:pPr>
            <a:r>
              <a:rPr lang="en-US" sz="1800" dirty="0"/>
              <a:t>Can be paid upfront or along the project</a:t>
            </a:r>
          </a:p>
          <a:p>
            <a:pPr marL="285750" indent="-285750">
              <a:buClr>
                <a:schemeClr val="bg1"/>
              </a:buClr>
              <a:buFont typeface="Arial" panose="020B0604020202020204" pitchFamily="34" charset="0"/>
              <a:buChar char="•"/>
            </a:pPr>
            <a:r>
              <a:rPr lang="en-US" sz="1800" dirty="0"/>
              <a:t>Examples:</a:t>
            </a:r>
          </a:p>
          <a:p>
            <a:pPr marL="285750" lvl="1" indent="30163">
              <a:buClr>
                <a:schemeClr val="bg1"/>
              </a:buClr>
              <a:buFont typeface="Arial" panose="020B0604020202020204" pitchFamily="34" charset="0"/>
              <a:buChar char="•"/>
            </a:pPr>
            <a:r>
              <a:rPr lang="en-US" sz="1800" dirty="0"/>
              <a:t> Hardware Costs</a:t>
            </a:r>
          </a:p>
          <a:p>
            <a:pPr marL="285750" lvl="1" indent="30163">
              <a:buClr>
                <a:schemeClr val="bg1"/>
              </a:buClr>
              <a:buFont typeface="Arial" panose="020B0604020202020204" pitchFamily="34" charset="0"/>
              <a:buChar char="•"/>
            </a:pPr>
            <a:r>
              <a:rPr lang="en-US" sz="1800" dirty="0"/>
              <a:t> Software Licenses</a:t>
            </a:r>
          </a:p>
          <a:p>
            <a:pPr marL="285750" lvl="1" indent="30163">
              <a:buClr>
                <a:schemeClr val="bg1"/>
              </a:buClr>
              <a:buFont typeface="Arial" panose="020B0604020202020204" pitchFamily="34" charset="0"/>
              <a:buChar char="•"/>
            </a:pPr>
            <a:r>
              <a:rPr lang="en-US" sz="1800" dirty="0"/>
              <a:t> Training Costs</a:t>
            </a:r>
          </a:p>
          <a:p>
            <a:pPr marL="285750" lvl="1" indent="30163">
              <a:buClr>
                <a:schemeClr val="bg1"/>
              </a:buClr>
              <a:buFont typeface="Arial" panose="020B0604020202020204" pitchFamily="34" charset="0"/>
              <a:buChar char="•"/>
            </a:pPr>
            <a:r>
              <a:rPr lang="en-US" sz="1800" dirty="0"/>
              <a:t> Hosting Costs</a:t>
            </a:r>
            <a:endParaRPr lang="ar-SA" sz="1800" dirty="0"/>
          </a:p>
        </p:txBody>
      </p:sp>
      <p:sp>
        <p:nvSpPr>
          <p:cNvPr id="4" name="TextBox 3">
            <a:extLst>
              <a:ext uri="{FF2B5EF4-FFF2-40B4-BE49-F238E27FC236}">
                <a16:creationId xmlns:a16="http://schemas.microsoft.com/office/drawing/2014/main" id="{4A1B02CD-E864-4AB4-62B9-F698AEF9D174}"/>
              </a:ext>
            </a:extLst>
          </p:cNvPr>
          <p:cNvSpPr txBox="1"/>
          <p:nvPr/>
        </p:nvSpPr>
        <p:spPr>
          <a:xfrm>
            <a:off x="6665169" y="3348856"/>
            <a:ext cx="5526831" cy="2031325"/>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t>Variable costs (depends on # of Sprints in a project)</a:t>
            </a:r>
          </a:p>
          <a:p>
            <a:pPr marL="285750" indent="-285750">
              <a:buClr>
                <a:schemeClr val="bg1"/>
              </a:buClr>
              <a:buFont typeface="Arial" panose="020B0604020202020204" pitchFamily="34" charset="0"/>
              <a:buChar char="•"/>
            </a:pPr>
            <a:r>
              <a:rPr lang="en-US" sz="1800" dirty="0"/>
              <a:t>Examples:</a:t>
            </a:r>
          </a:p>
          <a:p>
            <a:pPr marL="285750" lvl="1" indent="30163">
              <a:buClr>
                <a:schemeClr val="bg1"/>
              </a:buClr>
              <a:buFont typeface="Arial" panose="020B0604020202020204" pitchFamily="34" charset="0"/>
              <a:buChar char="•"/>
            </a:pPr>
            <a:r>
              <a:rPr lang="en-US" sz="1800" dirty="0"/>
              <a:t> Salaries</a:t>
            </a:r>
          </a:p>
          <a:p>
            <a:pPr marL="285750" lvl="1" indent="30163">
              <a:buClr>
                <a:schemeClr val="bg1"/>
              </a:buClr>
              <a:buFont typeface="Arial" panose="020B0604020202020204" pitchFamily="34" charset="0"/>
              <a:buChar char="•"/>
            </a:pPr>
            <a:r>
              <a:rPr lang="en-US" sz="1800" dirty="0"/>
              <a:t> Rent</a:t>
            </a:r>
          </a:p>
          <a:p>
            <a:pPr marL="285750" lvl="1" indent="30163">
              <a:buClr>
                <a:schemeClr val="bg1"/>
              </a:buClr>
              <a:buFont typeface="Arial" panose="020B0604020202020204" pitchFamily="34" charset="0"/>
              <a:buChar char="•"/>
            </a:pPr>
            <a:r>
              <a:rPr lang="en-US" sz="1800" dirty="0"/>
              <a:t> Utilities</a:t>
            </a:r>
          </a:p>
          <a:p>
            <a:pPr marL="285750" lvl="1" indent="-268288">
              <a:buClr>
                <a:schemeClr val="bg1"/>
              </a:buClr>
              <a:buFont typeface="Arial" panose="020B0604020202020204" pitchFamily="34" charset="0"/>
              <a:buChar char="•"/>
            </a:pPr>
            <a:r>
              <a:rPr lang="en-US" sz="1800" dirty="0"/>
              <a:t>Calculated per Sprint (for ex. 2 weeks), i.e. monthly salaries divided by 2 sprints/month</a:t>
            </a:r>
          </a:p>
        </p:txBody>
      </p:sp>
      <p:sp>
        <p:nvSpPr>
          <p:cNvPr id="5" name="TextBox 4">
            <a:extLst>
              <a:ext uri="{FF2B5EF4-FFF2-40B4-BE49-F238E27FC236}">
                <a16:creationId xmlns:a16="http://schemas.microsoft.com/office/drawing/2014/main" id="{0496E998-6D8D-17EC-C261-EC1629F353E5}"/>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11169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an Initial Cost Estimate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796B838F-0DB5-61B1-FBFE-F40B2A87CD78}"/>
              </a:ext>
            </a:extLst>
          </p:cNvPr>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Estimate total # of Sprints from Product Roadmap, Release Plan</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Costs</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a:t>
            </a: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3CB494C0-4988-1FC3-27F1-AED3A77150FE}"/>
                  </a:ext>
                </a:extLst>
              </p:cNvPr>
              <p:cNvSpPr txBox="1"/>
              <p:nvPr/>
            </p:nvSpPr>
            <p:spPr>
              <a:xfrm>
                <a:off x="372140" y="4611624"/>
                <a:ext cx="11302999" cy="73866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a:latin typeface="Cambria Math" panose="02040503050406030204" pitchFamily="18" charset="0"/>
                        </a:rPr>
                        <m:t>𝑰𝒏𝒊𝒕𝒊𝒂𝒍</m:t>
                      </m:r>
                      <m:r>
                        <a:rPr lang="en-US" sz="2400" b="1" i="1">
                          <a:latin typeface="Cambria Math" panose="02040503050406030204" pitchFamily="18" charset="0"/>
                        </a:rPr>
                        <m:t> </m:t>
                      </m:r>
                      <m:r>
                        <a:rPr lang="en-US" sz="2400" b="1" i="1">
                          <a:latin typeface="Cambria Math" panose="02040503050406030204" pitchFamily="18" charset="0"/>
                        </a:rPr>
                        <m:t>𝑪𝒐𝒔𝒕</m:t>
                      </m:r>
                      <m:r>
                        <a:rPr lang="en-US" sz="2400" b="1" i="1">
                          <a:latin typeface="Cambria Math" panose="02040503050406030204" pitchFamily="18" charset="0"/>
                        </a:rPr>
                        <m:t> </m:t>
                      </m:r>
                      <m:r>
                        <a:rPr lang="en-US" sz="2400" b="1" i="1">
                          <a:latin typeface="Cambria Math" panose="02040503050406030204" pitchFamily="18" charset="0"/>
                        </a:rPr>
                        <m:t>𝑬𝒔𝒕𝒊𝒎𝒂𝒕𝒆</m:t>
                      </m:r>
                      <m:r>
                        <a:rPr lang="en-US" sz="2400" b="1" i="1">
                          <a:latin typeface="Cambria Math" panose="02040503050406030204" pitchFamily="18" charset="0"/>
                        </a:rPr>
                        <m:t>=</m:t>
                      </m:r>
                      <m:r>
                        <a:rPr lang="en-US" sz="2400" b="1" i="1">
                          <a:latin typeface="Cambria Math" panose="02040503050406030204" pitchFamily="18" charset="0"/>
                        </a:rPr>
                        <m:t>𝑭𝒊𝒙𝒆𝒅</m:t>
                      </m:r>
                      <m:r>
                        <a:rPr lang="en-US" sz="2400" b="1" i="1">
                          <a:latin typeface="Cambria Math" panose="02040503050406030204" pitchFamily="18" charset="0"/>
                        </a:rPr>
                        <m:t> </m:t>
                      </m:r>
                      <m:r>
                        <a:rPr lang="en-US" sz="2400" b="1" i="1">
                          <a:latin typeface="Cambria Math" panose="02040503050406030204" pitchFamily="18" charset="0"/>
                        </a:rPr>
                        <m:t>𝑪𝒐𝒔𝒕𝒔</m:t>
                      </m:r>
                      <m:r>
                        <a:rPr lang="en-US" sz="2400" b="1" i="1">
                          <a:latin typeface="Cambria Math" panose="02040503050406030204" pitchFamily="18" charset="0"/>
                        </a:rPr>
                        <m:t>+</m:t>
                      </m:r>
                      <m:r>
                        <m:rPr>
                          <m:nor/>
                        </m:rPr>
                        <a:rPr lang="en-US" sz="2400" b="1" i="1">
                          <a:latin typeface="Cambria Math" panose="02040503050406030204" pitchFamily="18" charset="0"/>
                        </a:rPr>
                        <m:t>(</m:t>
                      </m:r>
                      <m:r>
                        <m:rPr>
                          <m:nor/>
                        </m:rPr>
                        <a:rPr lang="en-US" sz="2400" b="1" i="1">
                          <a:latin typeface="Cambria Math" panose="02040503050406030204" pitchFamily="18" charset="0"/>
                        </a:rPr>
                        <m:t>Per</m:t>
                      </m:r>
                      <m:r>
                        <m:rPr>
                          <m:nor/>
                        </m:rPr>
                        <a:rPr lang="en-US" sz="2400" b="1" i="1">
                          <a:latin typeface="Cambria Math" panose="02040503050406030204" pitchFamily="18" charset="0"/>
                        </a:rPr>
                        <m:t> </m:t>
                      </m:r>
                      <m:r>
                        <m:rPr>
                          <m:nor/>
                        </m:rPr>
                        <a:rPr lang="en-US" sz="2400" b="1" i="1">
                          <a:latin typeface="Cambria Math" panose="02040503050406030204" pitchFamily="18" charset="0"/>
                        </a:rPr>
                        <m:t>Sprint</m:t>
                      </m:r>
                      <m:r>
                        <m:rPr>
                          <m:nor/>
                        </m:rPr>
                        <a:rPr lang="en-US" sz="2400" b="1" i="1">
                          <a:latin typeface="Cambria Math" panose="02040503050406030204" pitchFamily="18" charset="0"/>
                        </a:rPr>
                        <m:t> </m:t>
                      </m:r>
                      <m:r>
                        <m:rPr>
                          <m:nor/>
                        </m:rPr>
                        <a:rPr lang="en-US" sz="2400" b="1" i="1">
                          <a:latin typeface="Cambria Math" panose="02040503050406030204" pitchFamily="18" charset="0"/>
                        </a:rPr>
                        <m:t>Cost</m:t>
                      </m:r>
                      <m:r>
                        <m:rPr>
                          <m:nor/>
                        </m:rPr>
                        <a:rPr lang="en-US" sz="2400" b="1" i="1">
                          <a:latin typeface="Cambria Math" panose="02040503050406030204" pitchFamily="18" charset="0"/>
                        </a:rPr>
                        <m:t> ∗ # </m:t>
                      </m:r>
                      <m:r>
                        <m:rPr>
                          <m:nor/>
                        </m:rPr>
                        <a:rPr lang="en-US" sz="2400" b="1" i="1">
                          <a:latin typeface="Cambria Math" panose="02040503050406030204" pitchFamily="18" charset="0"/>
                        </a:rPr>
                        <m:t>of</m:t>
                      </m:r>
                      <m:r>
                        <m:rPr>
                          <m:nor/>
                        </m:rPr>
                        <a:rPr lang="en-US" sz="2400" b="1" i="1">
                          <a:latin typeface="Cambria Math" panose="02040503050406030204" pitchFamily="18" charset="0"/>
                        </a:rPr>
                        <m:t> </m:t>
                      </m:r>
                      <m:r>
                        <m:rPr>
                          <m:nor/>
                        </m:rPr>
                        <a:rPr lang="en-US" sz="2400" b="1" i="1">
                          <a:latin typeface="Cambria Math" panose="02040503050406030204" pitchFamily="18" charset="0"/>
                        </a:rPr>
                        <m:t>Sprints</m:t>
                      </m:r>
                      <m:r>
                        <m:rPr>
                          <m:nor/>
                        </m:rPr>
                        <a:rPr lang="en-US" sz="2400" b="1" i="1">
                          <a:latin typeface="Cambria Math" panose="02040503050406030204" pitchFamily="18" charset="0"/>
                        </a:rPr>
                        <m:t>)</m:t>
                      </m:r>
                    </m:oMath>
                  </m:oMathPara>
                </a14:m>
                <a:endParaRPr lang="en-US" sz="2400" b="1" i="1" dirty="0">
                  <a:latin typeface="Cambria Math" panose="02040503050406030204" pitchFamily="18" charset="0"/>
                </a:endParaRPr>
              </a:p>
              <a:p>
                <a:endParaRPr lang="ar-SA" sz="2400" b="1" dirty="0"/>
              </a:p>
            </p:txBody>
          </p:sp>
        </mc:Choice>
        <mc:Fallback>
          <p:sp>
            <p:nvSpPr>
              <p:cNvPr id="9" name="TextBox 8">
                <a:extLst>
                  <a:ext uri="{FF2B5EF4-FFF2-40B4-BE49-F238E27FC236}">
                    <a16:creationId xmlns:a16="http://schemas.microsoft.com/office/drawing/2014/main" id="{3CB494C0-4988-1FC3-27F1-AED3A77150FE}"/>
                  </a:ext>
                </a:extLst>
              </p:cNvPr>
              <p:cNvSpPr txBox="1">
                <a:spLocks noRot="1" noChangeAspect="1" noMove="1" noResize="1" noEditPoints="1" noAdjustHandles="1" noChangeArrowheads="1" noChangeShapeType="1" noTextEdit="1"/>
              </p:cNvSpPr>
              <p:nvPr/>
            </p:nvSpPr>
            <p:spPr>
              <a:xfrm>
                <a:off x="372140" y="4611624"/>
                <a:ext cx="11302999" cy="738664"/>
              </a:xfrm>
              <a:prstGeom prst="rect">
                <a:avLst/>
              </a:prstGeom>
              <a:blipFill>
                <a:blip r:embed="rId3"/>
                <a:stretch>
                  <a:fillRect l="-1684" t="-5085" b="-22034"/>
                </a:stretch>
              </a:blipFill>
            </p:spPr>
            <p:txBody>
              <a:bodyPr/>
              <a:lstStyle/>
              <a:p>
                <a:r>
                  <a:rPr lang="ar-SA">
                    <a:noFill/>
                  </a:rPr>
                  <a:t> </a:t>
                </a:r>
              </a:p>
            </p:txBody>
          </p:sp>
        </mc:Fallback>
      </mc:AlternateContent>
    </p:spTree>
    <p:extLst>
      <p:ext uri="{BB962C8B-B14F-4D97-AF65-F5344CB8AC3E}">
        <p14:creationId xmlns:p14="http://schemas.microsoft.com/office/powerpoint/2010/main" val="4062487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a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429B36-E26C-1439-EBB4-C4F9EF86D736}"/>
              </a:ext>
            </a:extLst>
          </p:cNvPr>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Budget is when you are given a fixed amount for the project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Per Sprint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Fixed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how many Sprints you can do in the project: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48920E16-A012-7AD5-38C7-0F230B6249AE}"/>
                  </a:ext>
                </a:extLst>
              </p:cNvPr>
              <p:cNvSpPr txBox="1"/>
              <p:nvPr/>
            </p:nvSpPr>
            <p:spPr>
              <a:xfrm>
                <a:off x="-294610" y="4367139"/>
                <a:ext cx="11302999" cy="77893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𝑴𝒂𝒙𝒊𝒎𝒖𝒎</m:t>
                      </m:r>
                      <m:r>
                        <a:rPr lang="en-US" sz="2400" b="1" i="1" smtClean="0">
                          <a:latin typeface="Cambria Math" panose="02040503050406030204" pitchFamily="18" charset="0"/>
                        </a:rPr>
                        <m:t> #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𝑩𝒖𝒅𝒈𝒆𝒕</m:t>
                              </m:r>
                              <m:r>
                                <a:rPr lang="en-US" sz="2400" b="1" i="1" smtClean="0">
                                  <a:latin typeface="Cambria Math" panose="02040503050406030204" pitchFamily="18" charset="0"/>
                                </a:rPr>
                                <m:t> −</m:t>
                              </m:r>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𝑪𝒐𝒔𝒕𝒔</m:t>
                              </m:r>
                            </m:e>
                          </m:d>
                        </m:num>
                        <m:den>
                          <m:r>
                            <a:rPr lang="en-US" sz="2400" b="1" i="1" smtClean="0">
                              <a:latin typeface="Cambria Math" panose="02040503050406030204" pitchFamily="18" charset="0"/>
                            </a:rPr>
                            <m:t>𝑷𝒆𝒓</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m:t>
                          </m:r>
                          <m:r>
                            <a:rPr lang="en-US" sz="2400" b="1" i="1" smtClean="0">
                              <a:latin typeface="Cambria Math" panose="02040503050406030204" pitchFamily="18" charset="0"/>
                            </a:rPr>
                            <m:t> </m:t>
                          </m:r>
                          <m:r>
                            <a:rPr lang="en-US" sz="2400" b="1" i="1" smtClean="0">
                              <a:latin typeface="Cambria Math" panose="02040503050406030204" pitchFamily="18" charset="0"/>
                            </a:rPr>
                            <m:t>𝑪𝒐𝒔𝒕</m:t>
                          </m:r>
                        </m:den>
                      </m:f>
                    </m:oMath>
                  </m:oMathPara>
                </a14:m>
                <a:endParaRPr lang="ar-SA" sz="2400" b="1" dirty="0"/>
              </a:p>
            </p:txBody>
          </p:sp>
        </mc:Choice>
        <mc:Fallback>
          <p:sp>
            <p:nvSpPr>
              <p:cNvPr id="10" name="TextBox 9">
                <a:extLst>
                  <a:ext uri="{FF2B5EF4-FFF2-40B4-BE49-F238E27FC236}">
                    <a16:creationId xmlns:a16="http://schemas.microsoft.com/office/drawing/2014/main" id="{48920E16-A012-7AD5-38C7-0F230B6249AE}"/>
                  </a:ext>
                </a:extLst>
              </p:cNvPr>
              <p:cNvSpPr txBox="1">
                <a:spLocks noRot="1" noChangeAspect="1" noMove="1" noResize="1" noEditPoints="1" noAdjustHandles="1" noChangeArrowheads="1" noChangeShapeType="1" noTextEdit="1"/>
              </p:cNvSpPr>
              <p:nvPr/>
            </p:nvSpPr>
            <p:spPr>
              <a:xfrm>
                <a:off x="-294610" y="4367139"/>
                <a:ext cx="11302999" cy="778931"/>
              </a:xfrm>
              <a:prstGeom prst="rect">
                <a:avLst/>
              </a:prstGeom>
              <a:blipFill>
                <a:blip r:embed="rId3"/>
                <a:stretch>
                  <a:fillRect t="-4762" b="-19048"/>
                </a:stretch>
              </a:blipFill>
            </p:spPr>
            <p:txBody>
              <a:bodyPr/>
              <a:lstStyle/>
              <a:p>
                <a:r>
                  <a:rPr lang="ar-SA">
                    <a:noFill/>
                  </a:rPr>
                  <a:t> </a:t>
                </a:r>
              </a:p>
            </p:txBody>
          </p:sp>
        </mc:Fallback>
      </mc:AlternateContent>
    </p:spTree>
    <p:extLst>
      <p:ext uri="{BB962C8B-B14F-4D97-AF65-F5344CB8AC3E}">
        <p14:creationId xmlns:p14="http://schemas.microsoft.com/office/powerpoint/2010/main" val="246593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Reduce Project 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Up Arrow 7">
            <a:extLst>
              <a:ext uri="{FF2B5EF4-FFF2-40B4-BE49-F238E27FC236}">
                <a16:creationId xmlns:a16="http://schemas.microsoft.com/office/drawing/2014/main" id="{1BCFE892-372C-A71B-C95A-51D5EB56E5B4}"/>
              </a:ext>
            </a:extLst>
          </p:cNvPr>
          <p:cNvSpPr/>
          <p:nvPr/>
        </p:nvSpPr>
        <p:spPr>
          <a:xfrm>
            <a:off x="2971800" y="2580374"/>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9" name="Up Arrow 8">
            <a:extLst>
              <a:ext uri="{FF2B5EF4-FFF2-40B4-BE49-F238E27FC236}">
                <a16:creationId xmlns:a16="http://schemas.microsoft.com/office/drawing/2014/main" id="{4A8F67DE-26C3-5F0C-95C5-7A4AC135279F}"/>
              </a:ext>
            </a:extLst>
          </p:cNvPr>
          <p:cNvSpPr/>
          <p:nvPr/>
        </p:nvSpPr>
        <p:spPr>
          <a:xfrm rot="10800000">
            <a:off x="8343900" y="2580374"/>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11" name="TextBox 10">
            <a:extLst>
              <a:ext uri="{FF2B5EF4-FFF2-40B4-BE49-F238E27FC236}">
                <a16:creationId xmlns:a16="http://schemas.microsoft.com/office/drawing/2014/main" id="{713C17D0-DD51-F212-C651-5BA2F071D089}"/>
              </a:ext>
            </a:extLst>
          </p:cNvPr>
          <p:cNvSpPr txBox="1"/>
          <p:nvPr/>
        </p:nvSpPr>
        <p:spPr>
          <a:xfrm>
            <a:off x="1524000" y="4408274"/>
            <a:ext cx="3711468" cy="1015663"/>
          </a:xfrm>
          <a:prstGeom prst="rect">
            <a:avLst/>
          </a:prstGeom>
          <a:noFill/>
        </p:spPr>
        <p:txBody>
          <a:bodyPr wrap="square">
            <a:spAutoFit/>
          </a:bodyPr>
          <a:lstStyle/>
          <a:p>
            <a:pPr algn="ctr"/>
            <a:r>
              <a:rPr lang="en-US" sz="2000" b="1" dirty="0">
                <a:solidFill>
                  <a:srgbClr val="1B1E2B"/>
                </a:solidFill>
              </a:rPr>
              <a:t>Increase Velocity, as increased productivity will reduce # of sprints needed</a:t>
            </a:r>
            <a:endParaRPr lang="ar-SA" sz="2000" b="1" dirty="0">
              <a:solidFill>
                <a:srgbClr val="1B1E2B"/>
              </a:solidFill>
            </a:endParaRPr>
          </a:p>
        </p:txBody>
      </p:sp>
      <p:sp>
        <p:nvSpPr>
          <p:cNvPr id="12" name="TextBox 11">
            <a:extLst>
              <a:ext uri="{FF2B5EF4-FFF2-40B4-BE49-F238E27FC236}">
                <a16:creationId xmlns:a16="http://schemas.microsoft.com/office/drawing/2014/main" id="{F5D73182-D543-662E-4EFE-AB52AD01E877}"/>
              </a:ext>
            </a:extLst>
          </p:cNvPr>
          <p:cNvSpPr txBox="1"/>
          <p:nvPr/>
        </p:nvSpPr>
        <p:spPr>
          <a:xfrm>
            <a:off x="6956533" y="4408274"/>
            <a:ext cx="3711468" cy="1015663"/>
          </a:xfrm>
          <a:prstGeom prst="rect">
            <a:avLst/>
          </a:prstGeom>
          <a:noFill/>
        </p:spPr>
        <p:txBody>
          <a:bodyPr wrap="square">
            <a:spAutoFit/>
          </a:bodyPr>
          <a:lstStyle/>
          <a:p>
            <a:pPr algn="ctr"/>
            <a:r>
              <a:rPr lang="en-US" sz="2000" b="1" dirty="0">
                <a:solidFill>
                  <a:srgbClr val="1B1E2B"/>
                </a:solidFill>
              </a:rPr>
              <a:t>Eliminate low priority features will reduce # of sprints needed</a:t>
            </a:r>
            <a:endParaRPr lang="ar-SA" sz="2000" b="1" dirty="0">
              <a:solidFill>
                <a:srgbClr val="1B1E2B"/>
              </a:solidFill>
            </a:endParaRPr>
          </a:p>
        </p:txBody>
      </p:sp>
    </p:spTree>
    <p:extLst>
      <p:ext uri="{BB962C8B-B14F-4D97-AF65-F5344CB8AC3E}">
        <p14:creationId xmlns:p14="http://schemas.microsoft.com/office/powerpoint/2010/main" val="379238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on Managing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A47557E7-F9EA-834A-679A-FB8281EC97C0}"/>
              </a:ext>
            </a:extLst>
          </p:cNvPr>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with a fixed budget of $ 200,000</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has:</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 = $ 0</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 = $20,000</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EE4ED069-6167-0A0A-E798-B77F08CB1EF2}"/>
                  </a:ext>
                </a:extLst>
              </p:cNvPr>
              <p:cNvSpPr txBox="1"/>
              <p:nvPr/>
            </p:nvSpPr>
            <p:spPr>
              <a:xfrm>
                <a:off x="271721" y="4367139"/>
                <a:ext cx="11302999" cy="75584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 </m:t>
                              </m:r>
                              <m:r>
                                <a:rPr lang="en-US" sz="2400" b="1" i="1" smtClean="0">
                                  <a:latin typeface="Cambria Math" panose="02040503050406030204" pitchFamily="18" charset="0"/>
                                </a:rPr>
                                <m:t>𝟐𝟎𝟎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r>
                                <a:rPr lang="en-US" sz="2400" b="1" i="1" smtClean="0">
                                  <a:latin typeface="Cambria Math" panose="02040503050406030204" pitchFamily="18" charset="0"/>
                                </a:rPr>
                                <m:t>−</m:t>
                              </m:r>
                              <m:r>
                                <a:rPr lang="en-US" sz="2400" b="1" i="1" smtClean="0">
                                  <a:latin typeface="Cambria Math" panose="02040503050406030204" pitchFamily="18" charset="0"/>
                                </a:rPr>
                                <m:t>𝟎</m:t>
                              </m:r>
                            </m:e>
                          </m:d>
                        </m:num>
                        <m:den>
                          <m:r>
                            <a:rPr lang="en-US" sz="2400" b="1" i="1" smtClean="0">
                              <a:latin typeface="Cambria Math" panose="02040503050406030204" pitchFamily="18" charset="0"/>
                            </a:rPr>
                            <m:t>$ </m:t>
                          </m:r>
                          <m:r>
                            <a:rPr lang="en-US" sz="2400" b="1" i="1" smtClean="0">
                              <a:latin typeface="Cambria Math" panose="02040503050406030204" pitchFamily="18" charset="0"/>
                            </a:rPr>
                            <m:t>𝟐𝟎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den>
                      </m:f>
                      <m:r>
                        <a:rPr lang="en-US" sz="2400" b="1" i="0" smtClean="0">
                          <a:latin typeface="Cambria Math" panose="02040503050406030204" pitchFamily="18" charset="0"/>
                        </a:rPr>
                        <m:t>=</m:t>
                      </m:r>
                      <m:r>
                        <a:rPr lang="en-US" sz="2400" b="1" i="0" smtClean="0">
                          <a:latin typeface="Cambria Math" panose="02040503050406030204" pitchFamily="18" charset="0"/>
                        </a:rPr>
                        <m:t>𝟏𝟎</m:t>
                      </m:r>
                      <m:r>
                        <a:rPr lang="en-US" sz="2400" b="1" i="0" smtClean="0">
                          <a:latin typeface="Cambria Math" panose="02040503050406030204" pitchFamily="18" charset="0"/>
                        </a:rPr>
                        <m:t> </m:t>
                      </m:r>
                      <m:r>
                        <a:rPr lang="en-US" sz="2400" b="1" i="0" smtClean="0">
                          <a:latin typeface="Cambria Math" panose="02040503050406030204" pitchFamily="18" charset="0"/>
                        </a:rPr>
                        <m:t>𝐒𝐩𝐫𝐢𝐧𝐭𝐬</m:t>
                      </m:r>
                    </m:oMath>
                  </m:oMathPara>
                </a14:m>
                <a:endParaRPr lang="ar-SA" sz="2400" b="1" dirty="0"/>
              </a:p>
            </p:txBody>
          </p:sp>
        </mc:Choice>
        <mc:Fallback>
          <p:sp>
            <p:nvSpPr>
              <p:cNvPr id="9" name="TextBox 8">
                <a:extLst>
                  <a:ext uri="{FF2B5EF4-FFF2-40B4-BE49-F238E27FC236}">
                    <a16:creationId xmlns:a16="http://schemas.microsoft.com/office/drawing/2014/main" id="{EE4ED069-6167-0A0A-E798-B77F08CB1EF2}"/>
                  </a:ext>
                </a:extLst>
              </p:cNvPr>
              <p:cNvSpPr txBox="1">
                <a:spLocks noRot="1" noChangeAspect="1" noMove="1" noResize="1" noEditPoints="1" noAdjustHandles="1" noChangeArrowheads="1" noChangeShapeType="1" noTextEdit="1"/>
              </p:cNvSpPr>
              <p:nvPr/>
            </p:nvSpPr>
            <p:spPr>
              <a:xfrm>
                <a:off x="271721" y="4367139"/>
                <a:ext cx="11302999" cy="755848"/>
              </a:xfrm>
              <a:prstGeom prst="rect">
                <a:avLst/>
              </a:prstGeom>
              <a:blipFill>
                <a:blip r:embed="rId3"/>
                <a:stretch>
                  <a:fillRect t="-4918" b="-22951"/>
                </a:stretch>
              </a:blipFill>
            </p:spPr>
            <p:txBody>
              <a:bodyPr/>
              <a:lstStyle/>
              <a:p>
                <a:r>
                  <a:rPr lang="ar-SA">
                    <a:noFill/>
                  </a:rPr>
                  <a:t> </a:t>
                </a:r>
              </a:p>
            </p:txBody>
          </p:sp>
        </mc:Fallback>
      </mc:AlternateContent>
    </p:spTree>
    <p:extLst>
      <p:ext uri="{BB962C8B-B14F-4D97-AF65-F5344CB8AC3E}">
        <p14:creationId xmlns:p14="http://schemas.microsoft.com/office/powerpoint/2010/main" val="76493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on Managing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1786DADC-AF09-7503-4517-FCCA7A17A6A0}"/>
              </a:ext>
            </a:extLst>
          </p:cNvPr>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is estimated to have 200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If new requirements are added making the project estimate to be 300 story points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What is the Velocity you need to reach to finish the project on budget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2C6D4D8D-CCD0-E1E8-A6DF-A0FF4D729CB5}"/>
                  </a:ext>
                </a:extLst>
              </p:cNvPr>
              <p:cNvSpPr txBox="1"/>
              <p:nvPr/>
            </p:nvSpPr>
            <p:spPr>
              <a:xfrm>
                <a:off x="271721" y="4738372"/>
                <a:ext cx="11302999" cy="6914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𝟑𝟎𝟎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𝟑𝟎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p:sp>
            <p:nvSpPr>
              <p:cNvPr id="9" name="TextBox 8">
                <a:extLst>
                  <a:ext uri="{FF2B5EF4-FFF2-40B4-BE49-F238E27FC236}">
                    <a16:creationId xmlns:a16="http://schemas.microsoft.com/office/drawing/2014/main" id="{2C6D4D8D-CCD0-E1E8-A6DF-A0FF4D729CB5}"/>
                  </a:ext>
                </a:extLst>
              </p:cNvPr>
              <p:cNvSpPr txBox="1">
                <a:spLocks noRot="1" noChangeAspect="1" noMove="1" noResize="1" noEditPoints="1" noAdjustHandles="1" noChangeArrowheads="1" noChangeShapeType="1" noTextEdit="1"/>
              </p:cNvSpPr>
              <p:nvPr/>
            </p:nvSpPr>
            <p:spPr>
              <a:xfrm>
                <a:off x="271721" y="4738372"/>
                <a:ext cx="11302999" cy="691471"/>
              </a:xfrm>
              <a:prstGeom prst="rect">
                <a:avLst/>
              </a:prstGeom>
              <a:blipFill>
                <a:blip r:embed="rId3"/>
                <a:stretch>
                  <a:fillRect b="-14286"/>
                </a:stretch>
              </a:blipFill>
            </p:spPr>
            <p:txBody>
              <a:bodyPr/>
              <a:lstStyle/>
              <a:p>
                <a:r>
                  <a:rPr lang="ar-SA">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E0FF7281-2574-F8C2-1BED-4A947557A03A}"/>
                  </a:ext>
                </a:extLst>
              </p:cNvPr>
              <p:cNvSpPr txBox="1"/>
              <p:nvPr/>
            </p:nvSpPr>
            <p:spPr>
              <a:xfrm>
                <a:off x="372139" y="2659512"/>
                <a:ext cx="11302999" cy="6914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𝟐𝟎𝟎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𝟐𝟎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p:sp>
            <p:nvSpPr>
              <p:cNvPr id="11" name="TextBox 10">
                <a:extLst>
                  <a:ext uri="{FF2B5EF4-FFF2-40B4-BE49-F238E27FC236}">
                    <a16:creationId xmlns:a16="http://schemas.microsoft.com/office/drawing/2014/main" id="{E0FF7281-2574-F8C2-1BED-4A947557A03A}"/>
                  </a:ext>
                </a:extLst>
              </p:cNvPr>
              <p:cNvSpPr txBox="1">
                <a:spLocks noRot="1" noChangeAspect="1" noMove="1" noResize="1" noEditPoints="1" noAdjustHandles="1" noChangeArrowheads="1" noChangeShapeType="1" noTextEdit="1"/>
              </p:cNvSpPr>
              <p:nvPr/>
            </p:nvSpPr>
            <p:spPr>
              <a:xfrm>
                <a:off x="372139" y="2659512"/>
                <a:ext cx="11302999" cy="691471"/>
              </a:xfrm>
              <a:prstGeom prst="rect">
                <a:avLst/>
              </a:prstGeom>
              <a:blipFill>
                <a:blip r:embed="rId4"/>
                <a:stretch>
                  <a:fillRect t="-1818" b="-14545"/>
                </a:stretch>
              </a:blipFill>
            </p:spPr>
            <p:txBody>
              <a:bodyPr/>
              <a:lstStyle/>
              <a:p>
                <a:r>
                  <a:rPr lang="ar-SA">
                    <a:noFill/>
                  </a:rPr>
                  <a:t> </a:t>
                </a:r>
              </a:p>
            </p:txBody>
          </p:sp>
        </mc:Fallback>
      </mc:AlternateContent>
    </p:spTree>
    <p:extLst>
      <p:ext uri="{BB962C8B-B14F-4D97-AF65-F5344CB8AC3E}">
        <p14:creationId xmlns:p14="http://schemas.microsoft.com/office/powerpoint/2010/main" val="375134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Self-Funding Projects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FD11CCAD-1867-72DB-A0B9-50A56E30F0E0}"/>
              </a:ext>
            </a:extLst>
          </p:cNvPr>
          <p:cNvSpPr txBox="1"/>
          <p:nvPr/>
        </p:nvSpPr>
        <p:spPr>
          <a:xfrm>
            <a:off x="889000" y="2038577"/>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that generates sufficient revenue to spend on further project activities</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Self –Funding projects enables continuous adding of features that deliver value</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graphicFrame>
        <p:nvGraphicFramePr>
          <p:cNvPr id="10" name="Content Placeholder 4">
            <a:extLst>
              <a:ext uri="{FF2B5EF4-FFF2-40B4-BE49-F238E27FC236}">
                <a16:creationId xmlns:a16="http://schemas.microsoft.com/office/drawing/2014/main" id="{1BB9E498-CA05-BCFA-F140-4942E04BE055}"/>
              </a:ext>
            </a:extLst>
          </p:cNvPr>
          <p:cNvGraphicFramePr>
            <a:graphicFrameLocks/>
          </p:cNvGraphicFramePr>
          <p:nvPr>
            <p:extLst>
              <p:ext uri="{D42A27DB-BD31-4B8C-83A1-F6EECF244321}">
                <p14:modId xmlns:p14="http://schemas.microsoft.com/office/powerpoint/2010/main" val="3881933397"/>
              </p:ext>
            </p:extLst>
          </p:nvPr>
        </p:nvGraphicFramePr>
        <p:xfrm>
          <a:off x="2101867" y="3184317"/>
          <a:ext cx="4546347" cy="2251744"/>
        </p:xfrm>
        <a:graphic>
          <a:graphicData uri="http://schemas.openxmlformats.org/drawingml/2006/table">
            <a:tbl>
              <a:tblPr firstRow="1" bandRow="1">
                <a:tableStyleId>{B301B821-A1FF-4177-AEE7-76D212191A09}</a:tableStyleId>
              </a:tblPr>
              <a:tblGrid>
                <a:gridCol w="986167">
                  <a:extLst>
                    <a:ext uri="{9D8B030D-6E8A-4147-A177-3AD203B41FA5}">
                      <a16:colId xmlns:a16="http://schemas.microsoft.com/office/drawing/2014/main" val="3573961257"/>
                    </a:ext>
                  </a:extLst>
                </a:gridCol>
                <a:gridCol w="1104362">
                  <a:extLst>
                    <a:ext uri="{9D8B030D-6E8A-4147-A177-3AD203B41FA5}">
                      <a16:colId xmlns:a16="http://schemas.microsoft.com/office/drawing/2014/main" val="20001"/>
                    </a:ext>
                  </a:extLst>
                </a:gridCol>
                <a:gridCol w="1267097">
                  <a:extLst>
                    <a:ext uri="{9D8B030D-6E8A-4147-A177-3AD203B41FA5}">
                      <a16:colId xmlns:a16="http://schemas.microsoft.com/office/drawing/2014/main" val="1677818776"/>
                    </a:ext>
                  </a:extLst>
                </a:gridCol>
                <a:gridCol w="1188721">
                  <a:extLst>
                    <a:ext uri="{9D8B030D-6E8A-4147-A177-3AD203B41FA5}">
                      <a16:colId xmlns:a16="http://schemas.microsoft.com/office/drawing/2014/main" val="20002"/>
                    </a:ext>
                  </a:extLst>
                </a:gridCol>
              </a:tblGrid>
              <a:tr h="444627">
                <a:tc>
                  <a:txBody>
                    <a:bodyPr/>
                    <a:lstStyle/>
                    <a:p>
                      <a:pPr algn="ctr"/>
                      <a:r>
                        <a:rPr lang="en-US" sz="1400" dirty="0">
                          <a:latin typeface="Arial" panose="020B0604020202020204" pitchFamily="34" charset="0"/>
                          <a:cs typeface="Arial" panose="020B0604020202020204" pitchFamily="34" charset="0"/>
                        </a:rPr>
                        <a:t>Sprint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Cost</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Project Cost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Deliverable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Fixed Cost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$ 50,000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$ 70,000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$ 90,000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6152924"/>
                  </a:ext>
                </a:extLst>
              </a:tr>
            </a:tbl>
          </a:graphicData>
        </a:graphic>
      </p:graphicFrame>
      <p:sp>
        <p:nvSpPr>
          <p:cNvPr id="12" name="TextBox 11">
            <a:extLst>
              <a:ext uri="{FF2B5EF4-FFF2-40B4-BE49-F238E27FC236}">
                <a16:creationId xmlns:a16="http://schemas.microsoft.com/office/drawing/2014/main" id="{2EF76A6D-CBC6-F2CC-8960-89E0D00ED700}"/>
              </a:ext>
            </a:extLst>
          </p:cNvPr>
          <p:cNvSpPr txBox="1"/>
          <p:nvPr/>
        </p:nvSpPr>
        <p:spPr>
          <a:xfrm>
            <a:off x="2610365" y="5534758"/>
            <a:ext cx="3529350" cy="338554"/>
          </a:xfrm>
          <a:prstGeom prst="rect">
            <a:avLst/>
          </a:prstGeom>
          <a:noFill/>
        </p:spPr>
        <p:txBody>
          <a:bodyPr wrap="square" rtlCol="0">
            <a:spAutoFit/>
          </a:bodyPr>
          <a:lstStyle/>
          <a:p>
            <a:pPr algn="ctr"/>
            <a:r>
              <a:rPr lang="en-US" sz="1600" b="0" dirty="0"/>
              <a:t>Expenses</a:t>
            </a:r>
          </a:p>
        </p:txBody>
      </p:sp>
      <p:graphicFrame>
        <p:nvGraphicFramePr>
          <p:cNvPr id="14" name="Content Placeholder 4">
            <a:extLst>
              <a:ext uri="{FF2B5EF4-FFF2-40B4-BE49-F238E27FC236}">
                <a16:creationId xmlns:a16="http://schemas.microsoft.com/office/drawing/2014/main" id="{C437F352-F88E-6121-A6F8-C7546215D269}"/>
              </a:ext>
            </a:extLst>
          </p:cNvPr>
          <p:cNvGraphicFramePr>
            <a:graphicFrameLocks/>
          </p:cNvGraphicFramePr>
          <p:nvPr>
            <p:extLst>
              <p:ext uri="{D42A27DB-BD31-4B8C-83A1-F6EECF244321}">
                <p14:modId xmlns:p14="http://schemas.microsoft.com/office/powerpoint/2010/main" val="2452185409"/>
              </p:ext>
            </p:extLst>
          </p:nvPr>
        </p:nvGraphicFramePr>
        <p:xfrm>
          <a:off x="6990201" y="3184315"/>
          <a:ext cx="3888132" cy="2251744"/>
        </p:xfrm>
        <a:graphic>
          <a:graphicData uri="http://schemas.openxmlformats.org/drawingml/2006/table">
            <a:tbl>
              <a:tblPr firstRow="1" bandRow="1">
                <a:tableStyleId>{B301B821-A1FF-4177-AEE7-76D212191A09}</a:tableStyleId>
              </a:tblPr>
              <a:tblGrid>
                <a:gridCol w="1014304">
                  <a:extLst>
                    <a:ext uri="{9D8B030D-6E8A-4147-A177-3AD203B41FA5}">
                      <a16:colId xmlns:a16="http://schemas.microsoft.com/office/drawing/2014/main" val="3573961257"/>
                    </a:ext>
                  </a:extLst>
                </a:gridCol>
                <a:gridCol w="1612461">
                  <a:extLst>
                    <a:ext uri="{9D8B030D-6E8A-4147-A177-3AD203B41FA5}">
                      <a16:colId xmlns:a16="http://schemas.microsoft.com/office/drawing/2014/main" val="20001"/>
                    </a:ext>
                  </a:extLst>
                </a:gridCol>
                <a:gridCol w="1261367">
                  <a:extLst>
                    <a:ext uri="{9D8B030D-6E8A-4147-A177-3AD203B41FA5}">
                      <a16:colId xmlns:a16="http://schemas.microsoft.com/office/drawing/2014/main" val="20002"/>
                    </a:ext>
                  </a:extLst>
                </a:gridCol>
              </a:tblGrid>
              <a:tr h="454730">
                <a:tc>
                  <a:txBody>
                    <a:bodyPr/>
                    <a:lstStyle/>
                    <a:p>
                      <a:pPr algn="ctr"/>
                      <a:r>
                        <a:rPr lang="en-US" sz="1400" dirty="0">
                          <a:latin typeface="Arial" panose="020B0604020202020204" pitchFamily="34" charset="0"/>
                          <a:cs typeface="Arial" panose="020B0604020202020204" pitchFamily="34" charset="0"/>
                        </a:rPr>
                        <a:t>Release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Income</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Income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2006437"/>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6860341"/>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38458001"/>
                  </a:ext>
                </a:extLst>
              </a:tr>
            </a:tbl>
          </a:graphicData>
        </a:graphic>
      </p:graphicFrame>
      <p:sp>
        <p:nvSpPr>
          <p:cNvPr id="15" name="TextBox 14">
            <a:extLst>
              <a:ext uri="{FF2B5EF4-FFF2-40B4-BE49-F238E27FC236}">
                <a16:creationId xmlns:a16="http://schemas.microsoft.com/office/drawing/2014/main" id="{A985BEF0-4842-E804-3A11-671B886FD4E8}"/>
              </a:ext>
            </a:extLst>
          </p:cNvPr>
          <p:cNvSpPr txBox="1"/>
          <p:nvPr/>
        </p:nvSpPr>
        <p:spPr>
          <a:xfrm>
            <a:off x="7169592" y="5532831"/>
            <a:ext cx="3529350" cy="338554"/>
          </a:xfrm>
          <a:prstGeom prst="rect">
            <a:avLst/>
          </a:prstGeom>
          <a:noFill/>
        </p:spPr>
        <p:txBody>
          <a:bodyPr wrap="square" rtlCol="0">
            <a:spAutoFit/>
          </a:bodyPr>
          <a:lstStyle/>
          <a:p>
            <a:pPr algn="ctr"/>
            <a:r>
              <a:rPr lang="en-US" sz="1600" b="0" dirty="0"/>
              <a:t>Income</a:t>
            </a:r>
          </a:p>
        </p:txBody>
      </p:sp>
      <p:cxnSp>
        <p:nvCxnSpPr>
          <p:cNvPr id="16" name="Straight Connector 15">
            <a:extLst>
              <a:ext uri="{FF2B5EF4-FFF2-40B4-BE49-F238E27FC236}">
                <a16:creationId xmlns:a16="http://schemas.microsoft.com/office/drawing/2014/main" id="{EE997CDA-2895-2652-D536-3E48AE3B9E2A}"/>
              </a:ext>
            </a:extLst>
          </p:cNvPr>
          <p:cNvCxnSpPr>
            <a:cxnSpLocks/>
          </p:cNvCxnSpPr>
          <p:nvPr/>
        </p:nvCxnSpPr>
        <p:spPr>
          <a:xfrm>
            <a:off x="1847850" y="5121061"/>
            <a:ext cx="9582150"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3A168B3-2741-5487-35F6-0C4549B2C7D4}"/>
              </a:ext>
            </a:extLst>
          </p:cNvPr>
          <p:cNvSpPr txBox="1"/>
          <p:nvPr/>
        </p:nvSpPr>
        <p:spPr>
          <a:xfrm>
            <a:off x="430275" y="4810750"/>
            <a:ext cx="1665151" cy="830997"/>
          </a:xfrm>
          <a:prstGeom prst="rect">
            <a:avLst/>
          </a:prstGeom>
          <a:noFill/>
        </p:spPr>
        <p:txBody>
          <a:bodyPr wrap="square" rtlCol="0">
            <a:spAutoFit/>
          </a:bodyPr>
          <a:lstStyle/>
          <a:p>
            <a:pPr algn="ctr"/>
            <a:r>
              <a:rPr lang="en-US" sz="1600" b="0" dirty="0"/>
              <a:t>Self-Funding Point</a:t>
            </a:r>
          </a:p>
          <a:p>
            <a:pPr algn="ctr"/>
            <a:endParaRPr lang="en-US" sz="1600" b="0" dirty="0"/>
          </a:p>
        </p:txBody>
      </p:sp>
    </p:spTree>
    <p:extLst>
      <p:ext uri="{BB962C8B-B14F-4D97-AF65-F5344CB8AC3E}">
        <p14:creationId xmlns:p14="http://schemas.microsoft.com/office/powerpoint/2010/main" val="24413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Cost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7F5E4CA3-1A8F-B6CB-7E91-7DF80AFA8C67}"/>
              </a:ext>
            </a:extLst>
          </p:cNvPr>
          <p:cNvGraphicFramePr>
            <a:graphicFrameLocks/>
          </p:cNvGraphicFramePr>
          <p:nvPr>
            <p:extLst>
              <p:ext uri="{D42A27DB-BD31-4B8C-83A1-F6EECF244321}">
                <p14:modId xmlns:p14="http://schemas.microsoft.com/office/powerpoint/2010/main" val="1786731996"/>
              </p:ext>
            </p:extLst>
          </p:nvPr>
        </p:nvGraphicFramePr>
        <p:xfrm>
          <a:off x="1153149" y="2193987"/>
          <a:ext cx="9881644" cy="2667234"/>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44082">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41778">
                <a:tc>
                  <a:txBody>
                    <a:bodyPr/>
                    <a:lstStyle/>
                    <a:p>
                      <a:pPr marL="0" indent="0" algn="ctr">
                        <a:buFont typeface="Arial" panose="020B0604020202020204" pitchFamily="34" charset="0"/>
                        <a:buNone/>
                      </a:pPr>
                      <a:r>
                        <a:rPr lang="en-US" sz="1600" dirty="0"/>
                        <a:t>Product Vision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Will usually have the project budget when it is fixed for the project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1778">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tc>
                <a:extLst>
                  <a:ext uri="{0D108BD9-81ED-4DB2-BD59-A6C34878D82A}">
                    <a16:rowId xmlns:a16="http://schemas.microsoft.com/office/drawing/2014/main" val="2702678617"/>
                  </a:ext>
                </a:extLst>
              </a:tr>
              <a:tr h="541778">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nchor="ctr"/>
                </a:tc>
                <a:extLst>
                  <a:ext uri="{0D108BD9-81ED-4DB2-BD59-A6C34878D82A}">
                    <a16:rowId xmlns:a16="http://schemas.microsoft.com/office/drawing/2014/main" val="328845444"/>
                  </a:ext>
                </a:extLst>
              </a:tr>
              <a:tr h="541778">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Use it to prioritize and eliminate features when managing costs</a:t>
                      </a:r>
                    </a:p>
                  </a:txBody>
                  <a:tcPr marL="97023" marR="97023" marT="48512" marB="48512" anchor="ctr"/>
                </a:tc>
                <a:extLst>
                  <a:ext uri="{0D108BD9-81ED-4DB2-BD59-A6C34878D82A}">
                    <a16:rowId xmlns:a16="http://schemas.microsoft.com/office/drawing/2014/main" val="596086377"/>
                  </a:ext>
                </a:extLst>
              </a:tr>
            </a:tbl>
          </a:graphicData>
        </a:graphic>
      </p:graphicFrame>
    </p:spTree>
    <p:extLst>
      <p:ext uri="{BB962C8B-B14F-4D97-AF65-F5344CB8AC3E}">
        <p14:creationId xmlns:p14="http://schemas.microsoft.com/office/powerpoint/2010/main" val="17414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Wrapping-Up</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449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Project Management Events/Ceremonies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9" name="Rechteck 26">
            <a:extLst>
              <a:ext uri="{FF2B5EF4-FFF2-40B4-BE49-F238E27FC236}">
                <a16:creationId xmlns:a16="http://schemas.microsoft.com/office/drawing/2014/main" id="{41F5F759-CBC7-4D64-7CB8-F183E949AF86}"/>
              </a:ext>
            </a:extLst>
          </p:cNvPr>
          <p:cNvSpPr/>
          <p:nvPr/>
        </p:nvSpPr>
        <p:spPr bwMode="gray">
          <a:xfrm>
            <a:off x="4756308" y="2466691"/>
            <a:ext cx="2862492" cy="349138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10" name="Group 9">
            <a:extLst>
              <a:ext uri="{FF2B5EF4-FFF2-40B4-BE49-F238E27FC236}">
                <a16:creationId xmlns:a16="http://schemas.microsoft.com/office/drawing/2014/main" id="{800311AB-519C-0272-3443-C3F5DC116175}"/>
              </a:ext>
            </a:extLst>
          </p:cNvPr>
          <p:cNvGrpSpPr/>
          <p:nvPr/>
        </p:nvGrpSpPr>
        <p:grpSpPr>
          <a:xfrm>
            <a:off x="1709770" y="2048979"/>
            <a:ext cx="2880000" cy="3885239"/>
            <a:chOff x="1703420" y="2048979"/>
            <a:chExt cx="2880000" cy="4120542"/>
          </a:xfrm>
        </p:grpSpPr>
        <p:sp>
          <p:nvSpPr>
            <p:cNvPr id="11" name="Rechteck 26">
              <a:extLst>
                <a:ext uri="{FF2B5EF4-FFF2-40B4-BE49-F238E27FC236}">
                  <a16:creationId xmlns:a16="http://schemas.microsoft.com/office/drawing/2014/main" id="{65C612CD-DBD0-FC36-53B1-592680FE148A}"/>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2" name="Rechteck 26">
              <a:extLst>
                <a:ext uri="{FF2B5EF4-FFF2-40B4-BE49-F238E27FC236}">
                  <a16:creationId xmlns:a16="http://schemas.microsoft.com/office/drawing/2014/main" id="{5AFAA022-B1E2-AEF8-536A-143AFC0E72B4}"/>
                </a:ext>
              </a:extLst>
            </p:cNvPr>
            <p:cNvSpPr/>
            <p:nvPr/>
          </p:nvSpPr>
          <p:spPr bwMode="gray">
            <a:xfrm>
              <a:off x="1703420"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Planning Session</a:t>
              </a:r>
            </a:p>
          </p:txBody>
        </p:sp>
      </p:grpSp>
      <p:sp>
        <p:nvSpPr>
          <p:cNvPr id="14" name="Rechteck 26">
            <a:extLst>
              <a:ext uri="{FF2B5EF4-FFF2-40B4-BE49-F238E27FC236}">
                <a16:creationId xmlns:a16="http://schemas.microsoft.com/office/drawing/2014/main" id="{5384EAD8-25C9-B6E9-3BE1-83B280983A7D}"/>
              </a:ext>
            </a:extLst>
          </p:cNvPr>
          <p:cNvSpPr/>
          <p:nvPr/>
        </p:nvSpPr>
        <p:spPr bwMode="gray">
          <a:xfrm>
            <a:off x="4744699"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Planning</a:t>
            </a:r>
          </a:p>
        </p:txBody>
      </p:sp>
      <p:grpSp>
        <p:nvGrpSpPr>
          <p:cNvPr id="15" name="Group 14">
            <a:extLst>
              <a:ext uri="{FF2B5EF4-FFF2-40B4-BE49-F238E27FC236}">
                <a16:creationId xmlns:a16="http://schemas.microsoft.com/office/drawing/2014/main" id="{80C08D00-9666-CD59-D39B-D8197163C286}"/>
              </a:ext>
            </a:extLst>
          </p:cNvPr>
          <p:cNvGrpSpPr/>
          <p:nvPr/>
        </p:nvGrpSpPr>
        <p:grpSpPr>
          <a:xfrm>
            <a:off x="7784796" y="2048979"/>
            <a:ext cx="2880000" cy="3885239"/>
            <a:chOff x="7778446" y="2048979"/>
            <a:chExt cx="2880000" cy="4120542"/>
          </a:xfrm>
        </p:grpSpPr>
        <p:sp>
          <p:nvSpPr>
            <p:cNvPr id="16" name="Rechteck 26">
              <a:extLst>
                <a:ext uri="{FF2B5EF4-FFF2-40B4-BE49-F238E27FC236}">
                  <a16:creationId xmlns:a16="http://schemas.microsoft.com/office/drawing/2014/main" id="{41627E3F-89A8-E645-4A14-30F78A5125AC}"/>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7" name="Rechteck 26">
              <a:extLst>
                <a:ext uri="{FF2B5EF4-FFF2-40B4-BE49-F238E27FC236}">
                  <a16:creationId xmlns:a16="http://schemas.microsoft.com/office/drawing/2014/main" id="{BCF5367A-A4FB-D33C-E923-D6991A3C9DB8}"/>
                </a:ext>
              </a:extLst>
            </p:cNvPr>
            <p:cNvSpPr/>
            <p:nvPr/>
          </p:nvSpPr>
          <p:spPr bwMode="gray">
            <a:xfrm>
              <a:off x="7778446"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Retrospective</a:t>
              </a:r>
            </a:p>
          </p:txBody>
        </p:sp>
      </p:grpSp>
      <p:sp>
        <p:nvSpPr>
          <p:cNvPr id="18" name="Rechteck 78">
            <a:extLst>
              <a:ext uri="{FF2B5EF4-FFF2-40B4-BE49-F238E27FC236}">
                <a16:creationId xmlns:a16="http://schemas.microsoft.com/office/drawing/2014/main" id="{2740F460-E777-B0EC-20B8-FC70AA735DB5}"/>
              </a:ext>
            </a:extLst>
          </p:cNvPr>
          <p:cNvSpPr/>
          <p:nvPr/>
        </p:nvSpPr>
        <p:spPr bwMode="gray">
          <a:xfrm>
            <a:off x="1804995" y="3985320"/>
            <a:ext cx="2676488" cy="1895798"/>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Product Backlog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Cost Estimate</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Story Mapping</a:t>
            </a:r>
          </a:p>
        </p:txBody>
      </p:sp>
      <p:sp>
        <p:nvSpPr>
          <p:cNvPr id="19" name="Rechteck 78">
            <a:extLst>
              <a:ext uri="{FF2B5EF4-FFF2-40B4-BE49-F238E27FC236}">
                <a16:creationId xmlns:a16="http://schemas.microsoft.com/office/drawing/2014/main" id="{DD2FA77B-37B2-69A5-85F2-F4B5A2665E00}"/>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20" name="Rechteck 78">
            <a:extLst>
              <a:ext uri="{FF2B5EF4-FFF2-40B4-BE49-F238E27FC236}">
                <a16:creationId xmlns:a16="http://schemas.microsoft.com/office/drawing/2014/main" id="{1A9279C3-606B-E88C-E1A7-DFFF1D158964}"/>
              </a:ext>
            </a:extLst>
          </p:cNvPr>
          <p:cNvSpPr/>
          <p:nvPr/>
        </p:nvSpPr>
        <p:spPr bwMode="gray">
          <a:xfrm>
            <a:off x="4846455" y="3965088"/>
            <a:ext cx="2676488" cy="1916029"/>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Sprint Backlog</a:t>
            </a:r>
            <a:endParaRPr lang="ar-SA" sz="1600" dirty="0">
              <a:solidFill>
                <a:schemeClr val="bg1"/>
              </a:solidFill>
              <a:latin typeface="Calibri" panose="020F0502020204030204" pitchFamily="34" charset="0"/>
              <a:cs typeface="Calibri" panose="020F0502020204030204" pitchFamily="34" charset="0"/>
            </a:endParaRPr>
          </a:p>
        </p:txBody>
      </p:sp>
      <p:sp>
        <p:nvSpPr>
          <p:cNvPr id="21" name="Rechteck 78">
            <a:extLst>
              <a:ext uri="{FF2B5EF4-FFF2-40B4-BE49-F238E27FC236}">
                <a16:creationId xmlns:a16="http://schemas.microsoft.com/office/drawing/2014/main" id="{22C3C1E4-A79D-7F37-4841-516EC12CFF7B}"/>
              </a:ext>
            </a:extLst>
          </p:cNvPr>
          <p:cNvSpPr/>
          <p:nvPr/>
        </p:nvSpPr>
        <p:spPr bwMode="gray">
          <a:xfrm>
            <a:off x="7874827" y="3985321"/>
            <a:ext cx="2676488" cy="1895796"/>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Backlog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 Refinement</a:t>
            </a:r>
          </a:p>
        </p:txBody>
      </p:sp>
      <p:grpSp>
        <p:nvGrpSpPr>
          <p:cNvPr id="22" name="Google Shape;11488;p96">
            <a:extLst>
              <a:ext uri="{FF2B5EF4-FFF2-40B4-BE49-F238E27FC236}">
                <a16:creationId xmlns:a16="http://schemas.microsoft.com/office/drawing/2014/main" id="{A1D48319-8D6A-FDF9-6409-109170D58F5A}"/>
              </a:ext>
            </a:extLst>
          </p:cNvPr>
          <p:cNvGrpSpPr/>
          <p:nvPr/>
        </p:nvGrpSpPr>
        <p:grpSpPr>
          <a:xfrm>
            <a:off x="2692529" y="2950701"/>
            <a:ext cx="1045119" cy="889944"/>
            <a:chOff x="2165809" y="3811059"/>
            <a:chExt cx="422542" cy="342973"/>
          </a:xfrm>
          <a:solidFill>
            <a:schemeClr val="accent1"/>
          </a:solidFill>
        </p:grpSpPr>
        <p:sp>
          <p:nvSpPr>
            <p:cNvPr id="23" name="Google Shape;11489;p96">
              <a:extLst>
                <a:ext uri="{FF2B5EF4-FFF2-40B4-BE49-F238E27FC236}">
                  <a16:creationId xmlns:a16="http://schemas.microsoft.com/office/drawing/2014/main" id="{BD613EE5-6890-B672-0BA1-E5AFC88A651B}"/>
                </a:ext>
              </a:extLst>
            </p:cNvPr>
            <p:cNvSpPr/>
            <p:nvPr/>
          </p:nvSpPr>
          <p:spPr>
            <a:xfrm>
              <a:off x="2165809" y="3811059"/>
              <a:ext cx="422542" cy="342973"/>
            </a:xfrm>
            <a:custGeom>
              <a:avLst/>
              <a:gdLst/>
              <a:ahLst/>
              <a:cxnLst/>
              <a:rect l="l" t="t" r="r" b="b"/>
              <a:pathLst>
                <a:path w="13276" h="10776" extrusionOk="0">
                  <a:moveTo>
                    <a:pt x="2084" y="382"/>
                  </a:moveTo>
                  <a:cubicBezTo>
                    <a:pt x="2084" y="382"/>
                    <a:pt x="2108" y="382"/>
                    <a:pt x="2108" y="406"/>
                  </a:cubicBezTo>
                  <a:lnTo>
                    <a:pt x="2108" y="1239"/>
                  </a:lnTo>
                  <a:cubicBezTo>
                    <a:pt x="2108" y="1239"/>
                    <a:pt x="2108" y="1251"/>
                    <a:pt x="2084" y="1251"/>
                  </a:cubicBezTo>
                  <a:lnTo>
                    <a:pt x="1667" y="1251"/>
                  </a:lnTo>
                  <a:cubicBezTo>
                    <a:pt x="1667" y="1251"/>
                    <a:pt x="1655" y="1251"/>
                    <a:pt x="1655" y="1239"/>
                  </a:cubicBezTo>
                  <a:lnTo>
                    <a:pt x="1655" y="406"/>
                  </a:lnTo>
                  <a:lnTo>
                    <a:pt x="2084" y="382"/>
                  </a:lnTo>
                  <a:close/>
                  <a:moveTo>
                    <a:pt x="11645" y="382"/>
                  </a:moveTo>
                  <a:cubicBezTo>
                    <a:pt x="11645" y="382"/>
                    <a:pt x="11657" y="382"/>
                    <a:pt x="11657" y="406"/>
                  </a:cubicBezTo>
                  <a:lnTo>
                    <a:pt x="11657" y="1239"/>
                  </a:lnTo>
                  <a:cubicBezTo>
                    <a:pt x="11657" y="1239"/>
                    <a:pt x="11657" y="1251"/>
                    <a:pt x="11645" y="1251"/>
                  </a:cubicBezTo>
                  <a:lnTo>
                    <a:pt x="11216" y="1251"/>
                  </a:lnTo>
                  <a:cubicBezTo>
                    <a:pt x="11216" y="1251"/>
                    <a:pt x="11192" y="1251"/>
                    <a:pt x="11192" y="1239"/>
                  </a:cubicBezTo>
                  <a:lnTo>
                    <a:pt x="11192" y="406"/>
                  </a:lnTo>
                  <a:lnTo>
                    <a:pt x="11216" y="406"/>
                  </a:lnTo>
                  <a:lnTo>
                    <a:pt x="11645" y="382"/>
                  </a:lnTo>
                  <a:close/>
                  <a:moveTo>
                    <a:pt x="12478" y="1215"/>
                  </a:moveTo>
                  <a:cubicBezTo>
                    <a:pt x="12716" y="1215"/>
                    <a:pt x="12907" y="1418"/>
                    <a:pt x="12907" y="1656"/>
                  </a:cubicBezTo>
                  <a:lnTo>
                    <a:pt x="12907" y="9954"/>
                  </a:lnTo>
                  <a:cubicBezTo>
                    <a:pt x="12895" y="10193"/>
                    <a:pt x="12704" y="10383"/>
                    <a:pt x="12466" y="10383"/>
                  </a:cubicBezTo>
                  <a:lnTo>
                    <a:pt x="834" y="10383"/>
                  </a:lnTo>
                  <a:cubicBezTo>
                    <a:pt x="596" y="10383"/>
                    <a:pt x="405" y="10193"/>
                    <a:pt x="405" y="9954"/>
                  </a:cubicBezTo>
                  <a:lnTo>
                    <a:pt x="405" y="1656"/>
                  </a:lnTo>
                  <a:cubicBezTo>
                    <a:pt x="405" y="1418"/>
                    <a:pt x="596" y="1215"/>
                    <a:pt x="834" y="1215"/>
                  </a:cubicBezTo>
                  <a:lnTo>
                    <a:pt x="1262" y="1215"/>
                  </a:lnTo>
                  <a:lnTo>
                    <a:pt x="1262" y="1239"/>
                  </a:lnTo>
                  <a:cubicBezTo>
                    <a:pt x="1262" y="1453"/>
                    <a:pt x="1441" y="1632"/>
                    <a:pt x="1667" y="1632"/>
                  </a:cubicBezTo>
                  <a:lnTo>
                    <a:pt x="2084" y="1632"/>
                  </a:lnTo>
                  <a:cubicBezTo>
                    <a:pt x="2310" y="1632"/>
                    <a:pt x="2489" y="1453"/>
                    <a:pt x="2489" y="1239"/>
                  </a:cubicBezTo>
                  <a:lnTo>
                    <a:pt x="2489" y="1215"/>
                  </a:lnTo>
                  <a:lnTo>
                    <a:pt x="10823" y="1215"/>
                  </a:lnTo>
                  <a:lnTo>
                    <a:pt x="10823" y="1239"/>
                  </a:lnTo>
                  <a:cubicBezTo>
                    <a:pt x="10823" y="1453"/>
                    <a:pt x="11002" y="1632"/>
                    <a:pt x="11228" y="1632"/>
                  </a:cubicBezTo>
                  <a:lnTo>
                    <a:pt x="11645" y="1632"/>
                  </a:lnTo>
                  <a:cubicBezTo>
                    <a:pt x="11859" y="1632"/>
                    <a:pt x="12038" y="1453"/>
                    <a:pt x="12038" y="1239"/>
                  </a:cubicBezTo>
                  <a:lnTo>
                    <a:pt x="12038" y="1215"/>
                  </a:lnTo>
                  <a:close/>
                  <a:moveTo>
                    <a:pt x="1655" y="1"/>
                  </a:moveTo>
                  <a:cubicBezTo>
                    <a:pt x="1429" y="1"/>
                    <a:pt x="1251" y="179"/>
                    <a:pt x="1251" y="406"/>
                  </a:cubicBezTo>
                  <a:lnTo>
                    <a:pt x="1251" y="834"/>
                  </a:lnTo>
                  <a:lnTo>
                    <a:pt x="822" y="834"/>
                  </a:lnTo>
                  <a:cubicBezTo>
                    <a:pt x="381" y="834"/>
                    <a:pt x="0" y="1203"/>
                    <a:pt x="0" y="1656"/>
                  </a:cubicBezTo>
                  <a:lnTo>
                    <a:pt x="0" y="9954"/>
                  </a:lnTo>
                  <a:cubicBezTo>
                    <a:pt x="0" y="10395"/>
                    <a:pt x="381" y="10776"/>
                    <a:pt x="822" y="10776"/>
                  </a:cubicBezTo>
                  <a:lnTo>
                    <a:pt x="12442" y="10776"/>
                  </a:lnTo>
                  <a:cubicBezTo>
                    <a:pt x="12895" y="10776"/>
                    <a:pt x="13264" y="10395"/>
                    <a:pt x="13264" y="9954"/>
                  </a:cubicBezTo>
                  <a:lnTo>
                    <a:pt x="13264" y="1656"/>
                  </a:lnTo>
                  <a:cubicBezTo>
                    <a:pt x="13276" y="1203"/>
                    <a:pt x="12907" y="834"/>
                    <a:pt x="12466" y="834"/>
                  </a:cubicBezTo>
                  <a:lnTo>
                    <a:pt x="12026" y="834"/>
                  </a:lnTo>
                  <a:lnTo>
                    <a:pt x="12026" y="406"/>
                  </a:lnTo>
                  <a:cubicBezTo>
                    <a:pt x="12026" y="179"/>
                    <a:pt x="11847" y="1"/>
                    <a:pt x="11621" y="1"/>
                  </a:cubicBezTo>
                  <a:lnTo>
                    <a:pt x="11216" y="1"/>
                  </a:lnTo>
                  <a:cubicBezTo>
                    <a:pt x="10990" y="1"/>
                    <a:pt x="10811" y="179"/>
                    <a:pt x="10811" y="406"/>
                  </a:cubicBezTo>
                  <a:lnTo>
                    <a:pt x="10811" y="834"/>
                  </a:lnTo>
                  <a:lnTo>
                    <a:pt x="2477" y="834"/>
                  </a:lnTo>
                  <a:lnTo>
                    <a:pt x="2477" y="406"/>
                  </a:lnTo>
                  <a:cubicBezTo>
                    <a:pt x="2477" y="179"/>
                    <a:pt x="2298" y="1"/>
                    <a:pt x="2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490;p96">
              <a:extLst>
                <a:ext uri="{FF2B5EF4-FFF2-40B4-BE49-F238E27FC236}">
                  <a16:creationId xmlns:a16="http://schemas.microsoft.com/office/drawing/2014/main" id="{A64B50B2-3069-5DC1-0A9D-46EA24813E3B}"/>
                </a:ext>
              </a:extLst>
            </p:cNvPr>
            <p:cNvSpPr/>
            <p:nvPr/>
          </p:nvSpPr>
          <p:spPr>
            <a:xfrm>
              <a:off x="2193085" y="3877387"/>
              <a:ext cx="368753" cy="12158"/>
            </a:xfrm>
            <a:custGeom>
              <a:avLst/>
              <a:gdLst/>
              <a:ahLst/>
              <a:cxnLst/>
              <a:rect l="l" t="t" r="r" b="b"/>
              <a:pathLst>
                <a:path w="11586" h="382" extrusionOk="0">
                  <a:moveTo>
                    <a:pt x="191" y="0"/>
                  </a:moveTo>
                  <a:cubicBezTo>
                    <a:pt x="84" y="0"/>
                    <a:pt x="1" y="84"/>
                    <a:pt x="1" y="191"/>
                  </a:cubicBezTo>
                  <a:cubicBezTo>
                    <a:pt x="1" y="298"/>
                    <a:pt x="84" y="381"/>
                    <a:pt x="191" y="381"/>
                  </a:cubicBezTo>
                  <a:lnTo>
                    <a:pt x="11395" y="381"/>
                  </a:lnTo>
                  <a:cubicBezTo>
                    <a:pt x="11502" y="381"/>
                    <a:pt x="11585" y="298"/>
                    <a:pt x="11585" y="191"/>
                  </a:cubicBezTo>
                  <a:cubicBezTo>
                    <a:pt x="11585" y="84"/>
                    <a:pt x="11502" y="0"/>
                    <a:pt x="113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491;p96">
              <a:extLst>
                <a:ext uri="{FF2B5EF4-FFF2-40B4-BE49-F238E27FC236}">
                  <a16:creationId xmlns:a16="http://schemas.microsoft.com/office/drawing/2014/main" id="{9FB97AB7-04C6-97E6-1D93-67F5C5D59DE9}"/>
                </a:ext>
              </a:extLst>
            </p:cNvPr>
            <p:cNvSpPr/>
            <p:nvPr/>
          </p:nvSpPr>
          <p:spPr>
            <a:xfrm>
              <a:off x="2212404" y="3930062"/>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492;p96">
              <a:extLst>
                <a:ext uri="{FF2B5EF4-FFF2-40B4-BE49-F238E27FC236}">
                  <a16:creationId xmlns:a16="http://schemas.microsoft.com/office/drawing/2014/main" id="{884C7DAE-7947-78B9-9681-5B76FA508510}"/>
                </a:ext>
              </a:extLst>
            </p:cNvPr>
            <p:cNvSpPr/>
            <p:nvPr/>
          </p:nvSpPr>
          <p:spPr>
            <a:xfrm>
              <a:off x="2305245" y="3930062"/>
              <a:ext cx="51974" cy="12158"/>
            </a:xfrm>
            <a:custGeom>
              <a:avLst/>
              <a:gdLst/>
              <a:ahLst/>
              <a:cxnLst/>
              <a:rect l="l" t="t" r="r" b="b"/>
              <a:pathLst>
                <a:path w="1633"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493;p96">
              <a:extLst>
                <a:ext uri="{FF2B5EF4-FFF2-40B4-BE49-F238E27FC236}">
                  <a16:creationId xmlns:a16="http://schemas.microsoft.com/office/drawing/2014/main" id="{2DC8F183-0DDA-B900-BAFE-4EA28A7F471F}"/>
                </a:ext>
              </a:extLst>
            </p:cNvPr>
            <p:cNvSpPr/>
            <p:nvPr/>
          </p:nvSpPr>
          <p:spPr>
            <a:xfrm>
              <a:off x="2489813" y="3930062"/>
              <a:ext cx="52324" cy="12158"/>
            </a:xfrm>
            <a:custGeom>
              <a:avLst/>
              <a:gdLst/>
              <a:ahLst/>
              <a:cxnLst/>
              <a:rect l="l" t="t" r="r" b="b"/>
              <a:pathLst>
                <a:path w="1644" h="382" extrusionOk="0">
                  <a:moveTo>
                    <a:pt x="203" y="0"/>
                  </a:moveTo>
                  <a:cubicBezTo>
                    <a:pt x="95" y="0"/>
                    <a:pt x="0" y="84"/>
                    <a:pt x="0" y="191"/>
                  </a:cubicBezTo>
                  <a:cubicBezTo>
                    <a:pt x="0" y="298"/>
                    <a:pt x="95" y="381"/>
                    <a:pt x="203" y="381"/>
                  </a:cubicBezTo>
                  <a:lnTo>
                    <a:pt x="1441" y="381"/>
                  </a:lnTo>
                  <a:cubicBezTo>
                    <a:pt x="1548" y="381"/>
                    <a:pt x="1643" y="286"/>
                    <a:pt x="1643" y="191"/>
                  </a:cubicBezTo>
                  <a:cubicBezTo>
                    <a:pt x="1643" y="84"/>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494;p96">
              <a:extLst>
                <a:ext uri="{FF2B5EF4-FFF2-40B4-BE49-F238E27FC236}">
                  <a16:creationId xmlns:a16="http://schemas.microsoft.com/office/drawing/2014/main" id="{FF87575C-03F4-B1FA-040F-43C98D12E47A}"/>
                </a:ext>
              </a:extLst>
            </p:cNvPr>
            <p:cNvSpPr/>
            <p:nvPr/>
          </p:nvSpPr>
          <p:spPr>
            <a:xfrm>
              <a:off x="2212404" y="3983118"/>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495;p96">
              <a:extLst>
                <a:ext uri="{FF2B5EF4-FFF2-40B4-BE49-F238E27FC236}">
                  <a16:creationId xmlns:a16="http://schemas.microsoft.com/office/drawing/2014/main" id="{13FD7872-342E-80E2-7231-0C21BFB18865}"/>
                </a:ext>
              </a:extLst>
            </p:cNvPr>
            <p:cNvSpPr/>
            <p:nvPr/>
          </p:nvSpPr>
          <p:spPr>
            <a:xfrm>
              <a:off x="2397736" y="3983118"/>
              <a:ext cx="51942" cy="12158"/>
            </a:xfrm>
            <a:custGeom>
              <a:avLst/>
              <a:gdLst/>
              <a:ahLst/>
              <a:cxnLst/>
              <a:rect l="l" t="t" r="r" b="b"/>
              <a:pathLst>
                <a:path w="1632" h="382" extrusionOk="0">
                  <a:moveTo>
                    <a:pt x="191" y="0"/>
                  </a:moveTo>
                  <a:cubicBezTo>
                    <a:pt x="83" y="0"/>
                    <a:pt x="0" y="84"/>
                    <a:pt x="0" y="191"/>
                  </a:cubicBezTo>
                  <a:cubicBezTo>
                    <a:pt x="0" y="298"/>
                    <a:pt x="83" y="381"/>
                    <a:pt x="191" y="381"/>
                  </a:cubicBezTo>
                  <a:lnTo>
                    <a:pt x="1441" y="381"/>
                  </a:lnTo>
                  <a:cubicBezTo>
                    <a:pt x="1548" y="381"/>
                    <a:pt x="1631" y="286"/>
                    <a:pt x="1631" y="191"/>
                  </a:cubicBezTo>
                  <a:cubicBezTo>
                    <a:pt x="1631" y="84"/>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1496;p96">
              <a:extLst>
                <a:ext uri="{FF2B5EF4-FFF2-40B4-BE49-F238E27FC236}">
                  <a16:creationId xmlns:a16="http://schemas.microsoft.com/office/drawing/2014/main" id="{775930E8-35BF-E2DD-509B-E6CA430929F9}"/>
                </a:ext>
              </a:extLst>
            </p:cNvPr>
            <p:cNvSpPr/>
            <p:nvPr/>
          </p:nvSpPr>
          <p:spPr>
            <a:xfrm>
              <a:off x="2212404" y="4036175"/>
              <a:ext cx="51942" cy="12158"/>
            </a:xfrm>
            <a:custGeom>
              <a:avLst/>
              <a:gdLst/>
              <a:ahLst/>
              <a:cxnLst/>
              <a:rect l="l" t="t" r="r" b="b"/>
              <a:pathLst>
                <a:path w="1632"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11497;p96">
              <a:extLst>
                <a:ext uri="{FF2B5EF4-FFF2-40B4-BE49-F238E27FC236}">
                  <a16:creationId xmlns:a16="http://schemas.microsoft.com/office/drawing/2014/main" id="{3CF1B9B4-A587-29F9-2251-33F323C45A81}"/>
                </a:ext>
              </a:extLst>
            </p:cNvPr>
            <p:cNvSpPr/>
            <p:nvPr/>
          </p:nvSpPr>
          <p:spPr>
            <a:xfrm>
              <a:off x="2305245" y="4036175"/>
              <a:ext cx="51974" cy="12158"/>
            </a:xfrm>
            <a:custGeom>
              <a:avLst/>
              <a:gdLst/>
              <a:ahLst/>
              <a:cxnLst/>
              <a:rect l="l" t="t" r="r" b="b"/>
              <a:pathLst>
                <a:path w="1633"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1498;p96">
              <a:extLst>
                <a:ext uri="{FF2B5EF4-FFF2-40B4-BE49-F238E27FC236}">
                  <a16:creationId xmlns:a16="http://schemas.microsoft.com/office/drawing/2014/main" id="{64311ED1-3179-C276-D473-781484D4DF55}"/>
                </a:ext>
              </a:extLst>
            </p:cNvPr>
            <p:cNvSpPr/>
            <p:nvPr/>
          </p:nvSpPr>
          <p:spPr>
            <a:xfrm>
              <a:off x="2489813" y="4036175"/>
              <a:ext cx="52324" cy="12158"/>
            </a:xfrm>
            <a:custGeom>
              <a:avLst/>
              <a:gdLst/>
              <a:ahLst/>
              <a:cxnLst/>
              <a:rect l="l" t="t" r="r" b="b"/>
              <a:pathLst>
                <a:path w="1644" h="382" extrusionOk="0">
                  <a:moveTo>
                    <a:pt x="203" y="0"/>
                  </a:moveTo>
                  <a:cubicBezTo>
                    <a:pt x="95" y="0"/>
                    <a:pt x="0" y="83"/>
                    <a:pt x="0" y="191"/>
                  </a:cubicBezTo>
                  <a:cubicBezTo>
                    <a:pt x="0" y="298"/>
                    <a:pt x="95" y="381"/>
                    <a:pt x="203" y="381"/>
                  </a:cubicBezTo>
                  <a:lnTo>
                    <a:pt x="1441" y="381"/>
                  </a:lnTo>
                  <a:cubicBezTo>
                    <a:pt x="1548" y="381"/>
                    <a:pt x="1643" y="298"/>
                    <a:pt x="1643" y="191"/>
                  </a:cubicBezTo>
                  <a:cubicBezTo>
                    <a:pt x="1643" y="83"/>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1499;p96">
              <a:extLst>
                <a:ext uri="{FF2B5EF4-FFF2-40B4-BE49-F238E27FC236}">
                  <a16:creationId xmlns:a16="http://schemas.microsoft.com/office/drawing/2014/main" id="{3D5179E5-7BE9-407B-B2C8-0ADC07A942D1}"/>
                </a:ext>
              </a:extLst>
            </p:cNvPr>
            <p:cNvSpPr/>
            <p:nvPr/>
          </p:nvSpPr>
          <p:spPr>
            <a:xfrm>
              <a:off x="2305245" y="4088467"/>
              <a:ext cx="51974" cy="12540"/>
            </a:xfrm>
            <a:custGeom>
              <a:avLst/>
              <a:gdLst/>
              <a:ahLst/>
              <a:cxnLst/>
              <a:rect l="l" t="t" r="r" b="b"/>
              <a:pathLst>
                <a:path w="1633" h="394" extrusionOk="0">
                  <a:moveTo>
                    <a:pt x="191" y="0"/>
                  </a:moveTo>
                  <a:cubicBezTo>
                    <a:pt x="84" y="0"/>
                    <a:pt x="1" y="95"/>
                    <a:pt x="1" y="191"/>
                  </a:cubicBezTo>
                  <a:cubicBezTo>
                    <a:pt x="1" y="298"/>
                    <a:pt x="84" y="393"/>
                    <a:pt x="191" y="393"/>
                  </a:cubicBezTo>
                  <a:lnTo>
                    <a:pt x="1442" y="393"/>
                  </a:lnTo>
                  <a:cubicBezTo>
                    <a:pt x="1549" y="393"/>
                    <a:pt x="1632" y="298"/>
                    <a:pt x="1632" y="191"/>
                  </a:cubicBezTo>
                  <a:cubicBezTo>
                    <a:pt x="1632" y="95"/>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1500;p96">
              <a:extLst>
                <a:ext uri="{FF2B5EF4-FFF2-40B4-BE49-F238E27FC236}">
                  <a16:creationId xmlns:a16="http://schemas.microsoft.com/office/drawing/2014/main" id="{5099CF1F-F633-26BC-6095-543ECB7045F8}"/>
                </a:ext>
              </a:extLst>
            </p:cNvPr>
            <p:cNvSpPr/>
            <p:nvPr/>
          </p:nvSpPr>
          <p:spPr>
            <a:xfrm>
              <a:off x="2397736" y="4088467"/>
              <a:ext cx="51942" cy="12540"/>
            </a:xfrm>
            <a:custGeom>
              <a:avLst/>
              <a:gdLst/>
              <a:ahLst/>
              <a:cxnLst/>
              <a:rect l="l" t="t" r="r" b="b"/>
              <a:pathLst>
                <a:path w="1632" h="394" extrusionOk="0">
                  <a:moveTo>
                    <a:pt x="191" y="0"/>
                  </a:moveTo>
                  <a:cubicBezTo>
                    <a:pt x="83" y="0"/>
                    <a:pt x="0" y="95"/>
                    <a:pt x="0" y="191"/>
                  </a:cubicBezTo>
                  <a:cubicBezTo>
                    <a:pt x="0" y="298"/>
                    <a:pt x="83" y="393"/>
                    <a:pt x="191" y="393"/>
                  </a:cubicBezTo>
                  <a:lnTo>
                    <a:pt x="1441" y="393"/>
                  </a:lnTo>
                  <a:cubicBezTo>
                    <a:pt x="1548" y="393"/>
                    <a:pt x="1631" y="298"/>
                    <a:pt x="1631" y="191"/>
                  </a:cubicBezTo>
                  <a:cubicBezTo>
                    <a:pt x="1631" y="95"/>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11501;p96">
              <a:extLst>
                <a:ext uri="{FF2B5EF4-FFF2-40B4-BE49-F238E27FC236}">
                  <a16:creationId xmlns:a16="http://schemas.microsoft.com/office/drawing/2014/main" id="{C25D4001-118F-B2B0-EF9F-54965D72C5B1}"/>
                </a:ext>
              </a:extLst>
            </p:cNvPr>
            <p:cNvSpPr/>
            <p:nvPr/>
          </p:nvSpPr>
          <p:spPr>
            <a:xfrm>
              <a:off x="2489813" y="4088467"/>
              <a:ext cx="52324" cy="12540"/>
            </a:xfrm>
            <a:custGeom>
              <a:avLst/>
              <a:gdLst/>
              <a:ahLst/>
              <a:cxnLst/>
              <a:rect l="l" t="t" r="r" b="b"/>
              <a:pathLst>
                <a:path w="1644" h="394" extrusionOk="0">
                  <a:moveTo>
                    <a:pt x="203" y="0"/>
                  </a:moveTo>
                  <a:cubicBezTo>
                    <a:pt x="95" y="0"/>
                    <a:pt x="0" y="95"/>
                    <a:pt x="0" y="191"/>
                  </a:cubicBezTo>
                  <a:cubicBezTo>
                    <a:pt x="0" y="298"/>
                    <a:pt x="95" y="393"/>
                    <a:pt x="203" y="393"/>
                  </a:cubicBezTo>
                  <a:lnTo>
                    <a:pt x="1441" y="393"/>
                  </a:lnTo>
                  <a:cubicBezTo>
                    <a:pt x="1548" y="393"/>
                    <a:pt x="1643" y="298"/>
                    <a:pt x="1643" y="191"/>
                  </a:cubicBezTo>
                  <a:cubicBezTo>
                    <a:pt x="1643" y="95"/>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502;p96">
              <a:extLst>
                <a:ext uri="{FF2B5EF4-FFF2-40B4-BE49-F238E27FC236}">
                  <a16:creationId xmlns:a16="http://schemas.microsoft.com/office/drawing/2014/main" id="{315FA3DA-2C50-A78A-83F6-BAD005D21D72}"/>
                </a:ext>
              </a:extLst>
            </p:cNvPr>
            <p:cNvSpPr/>
            <p:nvPr/>
          </p:nvSpPr>
          <p:spPr>
            <a:xfrm>
              <a:off x="2304863" y="3969751"/>
              <a:ext cx="53088" cy="38766"/>
            </a:xfrm>
            <a:custGeom>
              <a:avLst/>
              <a:gdLst/>
              <a:ahLst/>
              <a:cxnLst/>
              <a:rect l="l" t="t" r="r" b="b"/>
              <a:pathLst>
                <a:path w="1668" h="1218" extrusionOk="0">
                  <a:moveTo>
                    <a:pt x="1454" y="1"/>
                  </a:moveTo>
                  <a:cubicBezTo>
                    <a:pt x="1406" y="1"/>
                    <a:pt x="1358" y="21"/>
                    <a:pt x="1323" y="63"/>
                  </a:cubicBezTo>
                  <a:lnTo>
                    <a:pt x="620" y="754"/>
                  </a:lnTo>
                  <a:lnTo>
                    <a:pt x="334" y="480"/>
                  </a:lnTo>
                  <a:cubicBezTo>
                    <a:pt x="299" y="438"/>
                    <a:pt x="251" y="417"/>
                    <a:pt x="203" y="417"/>
                  </a:cubicBezTo>
                  <a:cubicBezTo>
                    <a:pt x="156" y="417"/>
                    <a:pt x="108" y="438"/>
                    <a:pt x="72" y="480"/>
                  </a:cubicBezTo>
                  <a:cubicBezTo>
                    <a:pt x="1" y="551"/>
                    <a:pt x="1" y="670"/>
                    <a:pt x="72" y="742"/>
                  </a:cubicBezTo>
                  <a:lnTo>
                    <a:pt x="489" y="1158"/>
                  </a:lnTo>
                  <a:cubicBezTo>
                    <a:pt x="513" y="1194"/>
                    <a:pt x="572" y="1218"/>
                    <a:pt x="620" y="1218"/>
                  </a:cubicBezTo>
                  <a:cubicBezTo>
                    <a:pt x="668" y="1218"/>
                    <a:pt x="727" y="1206"/>
                    <a:pt x="751" y="1158"/>
                  </a:cubicBezTo>
                  <a:lnTo>
                    <a:pt x="1585" y="325"/>
                  </a:lnTo>
                  <a:cubicBezTo>
                    <a:pt x="1668" y="254"/>
                    <a:pt x="1668" y="134"/>
                    <a:pt x="1585" y="63"/>
                  </a:cubicBezTo>
                  <a:cubicBezTo>
                    <a:pt x="1549" y="21"/>
                    <a:pt x="1501" y="1"/>
                    <a:pt x="14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503;p96">
              <a:extLst>
                <a:ext uri="{FF2B5EF4-FFF2-40B4-BE49-F238E27FC236}">
                  <a16:creationId xmlns:a16="http://schemas.microsoft.com/office/drawing/2014/main" id="{4A7E025D-E5F5-EEDA-583D-052FC10E1BF9}"/>
                </a:ext>
              </a:extLst>
            </p:cNvPr>
            <p:cNvSpPr/>
            <p:nvPr/>
          </p:nvSpPr>
          <p:spPr>
            <a:xfrm>
              <a:off x="2489813" y="3969751"/>
              <a:ext cx="53088" cy="38766"/>
            </a:xfrm>
            <a:custGeom>
              <a:avLst/>
              <a:gdLst/>
              <a:ahLst/>
              <a:cxnLst/>
              <a:rect l="l" t="t" r="r" b="b"/>
              <a:pathLst>
                <a:path w="1668" h="1218" extrusionOk="0">
                  <a:moveTo>
                    <a:pt x="1465" y="1"/>
                  </a:moveTo>
                  <a:cubicBezTo>
                    <a:pt x="1417" y="1"/>
                    <a:pt x="1369" y="21"/>
                    <a:pt x="1334" y="63"/>
                  </a:cubicBezTo>
                  <a:lnTo>
                    <a:pt x="631" y="754"/>
                  </a:lnTo>
                  <a:lnTo>
                    <a:pt x="346" y="480"/>
                  </a:lnTo>
                  <a:cubicBezTo>
                    <a:pt x="310" y="438"/>
                    <a:pt x="262" y="417"/>
                    <a:pt x="215" y="417"/>
                  </a:cubicBezTo>
                  <a:cubicBezTo>
                    <a:pt x="167" y="417"/>
                    <a:pt x="119" y="438"/>
                    <a:pt x="84" y="480"/>
                  </a:cubicBezTo>
                  <a:cubicBezTo>
                    <a:pt x="0" y="551"/>
                    <a:pt x="0" y="670"/>
                    <a:pt x="84" y="742"/>
                  </a:cubicBezTo>
                  <a:lnTo>
                    <a:pt x="500" y="1158"/>
                  </a:lnTo>
                  <a:cubicBezTo>
                    <a:pt x="524" y="1194"/>
                    <a:pt x="584" y="1218"/>
                    <a:pt x="631" y="1218"/>
                  </a:cubicBezTo>
                  <a:cubicBezTo>
                    <a:pt x="667" y="1218"/>
                    <a:pt x="738" y="1206"/>
                    <a:pt x="762" y="1158"/>
                  </a:cubicBezTo>
                  <a:lnTo>
                    <a:pt x="1596" y="325"/>
                  </a:lnTo>
                  <a:cubicBezTo>
                    <a:pt x="1667" y="254"/>
                    <a:pt x="1667" y="134"/>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1504;p96">
              <a:extLst>
                <a:ext uri="{FF2B5EF4-FFF2-40B4-BE49-F238E27FC236}">
                  <a16:creationId xmlns:a16="http://schemas.microsoft.com/office/drawing/2014/main" id="{68E0AA51-E119-C264-D2DA-D7E6F4432629}"/>
                </a:ext>
              </a:extLst>
            </p:cNvPr>
            <p:cNvSpPr/>
            <p:nvPr/>
          </p:nvSpPr>
          <p:spPr>
            <a:xfrm>
              <a:off x="2396972" y="4022807"/>
              <a:ext cx="53088" cy="38766"/>
            </a:xfrm>
            <a:custGeom>
              <a:avLst/>
              <a:gdLst/>
              <a:ahLst/>
              <a:cxnLst/>
              <a:rect l="l" t="t" r="r" b="b"/>
              <a:pathLst>
                <a:path w="1668" h="1218" extrusionOk="0">
                  <a:moveTo>
                    <a:pt x="1465" y="0"/>
                  </a:moveTo>
                  <a:cubicBezTo>
                    <a:pt x="1417" y="0"/>
                    <a:pt x="1369" y="21"/>
                    <a:pt x="1334" y="63"/>
                  </a:cubicBezTo>
                  <a:lnTo>
                    <a:pt x="631" y="753"/>
                  </a:lnTo>
                  <a:lnTo>
                    <a:pt x="345" y="480"/>
                  </a:lnTo>
                  <a:cubicBezTo>
                    <a:pt x="310" y="438"/>
                    <a:pt x="262" y="417"/>
                    <a:pt x="215" y="417"/>
                  </a:cubicBezTo>
                  <a:cubicBezTo>
                    <a:pt x="167" y="417"/>
                    <a:pt x="119" y="438"/>
                    <a:pt x="84" y="480"/>
                  </a:cubicBezTo>
                  <a:cubicBezTo>
                    <a:pt x="0" y="551"/>
                    <a:pt x="0" y="670"/>
                    <a:pt x="84" y="742"/>
                  </a:cubicBezTo>
                  <a:lnTo>
                    <a:pt x="500" y="1158"/>
                  </a:lnTo>
                  <a:cubicBezTo>
                    <a:pt x="536" y="1206"/>
                    <a:pt x="584" y="1218"/>
                    <a:pt x="631" y="1218"/>
                  </a:cubicBezTo>
                  <a:cubicBezTo>
                    <a:pt x="667" y="1218"/>
                    <a:pt x="738" y="1206"/>
                    <a:pt x="762" y="1158"/>
                  </a:cubicBezTo>
                  <a:lnTo>
                    <a:pt x="1596" y="325"/>
                  </a:lnTo>
                  <a:cubicBezTo>
                    <a:pt x="1667" y="253"/>
                    <a:pt x="1667" y="134"/>
                    <a:pt x="1596" y="63"/>
                  </a:cubicBezTo>
                  <a:cubicBezTo>
                    <a:pt x="1560" y="21"/>
                    <a:pt x="1512" y="0"/>
                    <a:pt x="1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505;p96">
              <a:extLst>
                <a:ext uri="{FF2B5EF4-FFF2-40B4-BE49-F238E27FC236}">
                  <a16:creationId xmlns:a16="http://schemas.microsoft.com/office/drawing/2014/main" id="{7A600117-2889-D53A-41B4-DE6E959139F6}"/>
                </a:ext>
              </a:extLst>
            </p:cNvPr>
            <p:cNvSpPr/>
            <p:nvPr/>
          </p:nvSpPr>
          <p:spPr>
            <a:xfrm>
              <a:off x="2212404" y="4075386"/>
              <a:ext cx="53088" cy="38861"/>
            </a:xfrm>
            <a:custGeom>
              <a:avLst/>
              <a:gdLst/>
              <a:ahLst/>
              <a:cxnLst/>
              <a:rect l="l" t="t" r="r" b="b"/>
              <a:pathLst>
                <a:path w="1668" h="1221" extrusionOk="0">
                  <a:moveTo>
                    <a:pt x="1455" y="0"/>
                  </a:moveTo>
                  <a:cubicBezTo>
                    <a:pt x="1406" y="0"/>
                    <a:pt x="1358" y="18"/>
                    <a:pt x="1322" y="54"/>
                  </a:cubicBezTo>
                  <a:lnTo>
                    <a:pt x="620" y="756"/>
                  </a:lnTo>
                  <a:lnTo>
                    <a:pt x="346" y="471"/>
                  </a:lnTo>
                  <a:cubicBezTo>
                    <a:pt x="304" y="435"/>
                    <a:pt x="254" y="417"/>
                    <a:pt x="205" y="417"/>
                  </a:cubicBezTo>
                  <a:cubicBezTo>
                    <a:pt x="156" y="417"/>
                    <a:pt x="108" y="435"/>
                    <a:pt x="72" y="471"/>
                  </a:cubicBezTo>
                  <a:cubicBezTo>
                    <a:pt x="1" y="554"/>
                    <a:pt x="1" y="673"/>
                    <a:pt x="72" y="745"/>
                  </a:cubicBezTo>
                  <a:lnTo>
                    <a:pt x="489" y="1161"/>
                  </a:lnTo>
                  <a:cubicBezTo>
                    <a:pt x="537" y="1197"/>
                    <a:pt x="584" y="1221"/>
                    <a:pt x="620" y="1221"/>
                  </a:cubicBezTo>
                  <a:cubicBezTo>
                    <a:pt x="668" y="1221"/>
                    <a:pt x="727" y="1197"/>
                    <a:pt x="763" y="1161"/>
                  </a:cubicBezTo>
                  <a:lnTo>
                    <a:pt x="1596" y="328"/>
                  </a:lnTo>
                  <a:cubicBezTo>
                    <a:pt x="1668" y="268"/>
                    <a:pt x="1668" y="137"/>
                    <a:pt x="1596" y="54"/>
                  </a:cubicBezTo>
                  <a:cubicBezTo>
                    <a:pt x="1555" y="18"/>
                    <a:pt x="1504" y="0"/>
                    <a:pt x="14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506;p96">
              <a:extLst>
                <a:ext uri="{FF2B5EF4-FFF2-40B4-BE49-F238E27FC236}">
                  <a16:creationId xmlns:a16="http://schemas.microsoft.com/office/drawing/2014/main" id="{2FAEE5AB-EE92-CC86-EA40-25B4DF70B01A}"/>
                </a:ext>
              </a:extLst>
            </p:cNvPr>
            <p:cNvSpPr/>
            <p:nvPr/>
          </p:nvSpPr>
          <p:spPr>
            <a:xfrm>
              <a:off x="2396972" y="3916694"/>
              <a:ext cx="53088" cy="38798"/>
            </a:xfrm>
            <a:custGeom>
              <a:avLst/>
              <a:gdLst/>
              <a:ahLst/>
              <a:cxnLst/>
              <a:rect l="l" t="t" r="r" b="b"/>
              <a:pathLst>
                <a:path w="1668" h="1219" extrusionOk="0">
                  <a:moveTo>
                    <a:pt x="1465" y="1"/>
                  </a:moveTo>
                  <a:cubicBezTo>
                    <a:pt x="1417" y="1"/>
                    <a:pt x="1369" y="21"/>
                    <a:pt x="1334" y="63"/>
                  </a:cubicBezTo>
                  <a:lnTo>
                    <a:pt x="631" y="754"/>
                  </a:lnTo>
                  <a:lnTo>
                    <a:pt x="345" y="480"/>
                  </a:lnTo>
                  <a:cubicBezTo>
                    <a:pt x="310" y="438"/>
                    <a:pt x="262" y="417"/>
                    <a:pt x="215" y="417"/>
                  </a:cubicBezTo>
                  <a:cubicBezTo>
                    <a:pt x="167" y="417"/>
                    <a:pt x="119" y="438"/>
                    <a:pt x="84" y="480"/>
                  </a:cubicBezTo>
                  <a:cubicBezTo>
                    <a:pt x="0" y="551"/>
                    <a:pt x="0" y="670"/>
                    <a:pt x="84" y="742"/>
                  </a:cubicBezTo>
                  <a:lnTo>
                    <a:pt x="500" y="1159"/>
                  </a:lnTo>
                  <a:cubicBezTo>
                    <a:pt x="536" y="1206"/>
                    <a:pt x="584" y="1218"/>
                    <a:pt x="631" y="1218"/>
                  </a:cubicBezTo>
                  <a:cubicBezTo>
                    <a:pt x="667" y="1218"/>
                    <a:pt x="738" y="1206"/>
                    <a:pt x="762" y="1159"/>
                  </a:cubicBezTo>
                  <a:lnTo>
                    <a:pt x="1596" y="325"/>
                  </a:lnTo>
                  <a:cubicBezTo>
                    <a:pt x="1667" y="266"/>
                    <a:pt x="1667" y="135"/>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2" name="Google Shape;11528;p96">
            <a:extLst>
              <a:ext uri="{FF2B5EF4-FFF2-40B4-BE49-F238E27FC236}">
                <a16:creationId xmlns:a16="http://schemas.microsoft.com/office/drawing/2014/main" id="{4360819B-A248-B67C-08B1-FCA549612AC2}"/>
              </a:ext>
            </a:extLst>
          </p:cNvPr>
          <p:cNvGrpSpPr/>
          <p:nvPr/>
        </p:nvGrpSpPr>
        <p:grpSpPr>
          <a:xfrm>
            <a:off x="5604713" y="2770775"/>
            <a:ext cx="1081838" cy="1172126"/>
            <a:chOff x="8006505" y="3390044"/>
            <a:chExt cx="323654" cy="303189"/>
          </a:xfrm>
          <a:solidFill>
            <a:schemeClr val="accent1"/>
          </a:solidFill>
        </p:grpSpPr>
        <p:sp>
          <p:nvSpPr>
            <p:cNvPr id="43" name="Google Shape;11529;p96">
              <a:extLst>
                <a:ext uri="{FF2B5EF4-FFF2-40B4-BE49-F238E27FC236}">
                  <a16:creationId xmlns:a16="http://schemas.microsoft.com/office/drawing/2014/main" id="{09E2B7D3-14B8-541F-4D88-668F1ACBDB8F}"/>
                </a:ext>
              </a:extLst>
            </p:cNvPr>
            <p:cNvSpPr/>
            <p:nvPr/>
          </p:nvSpPr>
          <p:spPr>
            <a:xfrm>
              <a:off x="8006505" y="3390044"/>
              <a:ext cx="323654" cy="303189"/>
            </a:xfrm>
            <a:custGeom>
              <a:avLst/>
              <a:gdLst/>
              <a:ahLst/>
              <a:cxnLst/>
              <a:rect l="l" t="t" r="r" b="b"/>
              <a:pathLst>
                <a:path w="10169" h="9526" extrusionOk="0">
                  <a:moveTo>
                    <a:pt x="5358" y="322"/>
                  </a:moveTo>
                  <a:cubicBezTo>
                    <a:pt x="5704" y="322"/>
                    <a:pt x="5965" y="608"/>
                    <a:pt x="5965" y="930"/>
                  </a:cubicBezTo>
                  <a:lnTo>
                    <a:pt x="5965" y="1311"/>
                  </a:lnTo>
                  <a:cubicBezTo>
                    <a:pt x="5965" y="1584"/>
                    <a:pt x="6192" y="1811"/>
                    <a:pt x="6477" y="1811"/>
                  </a:cubicBezTo>
                  <a:lnTo>
                    <a:pt x="6620" y="1811"/>
                  </a:lnTo>
                  <a:cubicBezTo>
                    <a:pt x="6727" y="1811"/>
                    <a:pt x="6811" y="1906"/>
                    <a:pt x="6811" y="2001"/>
                  </a:cubicBezTo>
                  <a:lnTo>
                    <a:pt x="6811" y="3013"/>
                  </a:lnTo>
                  <a:cubicBezTo>
                    <a:pt x="6811" y="3120"/>
                    <a:pt x="6727" y="3204"/>
                    <a:pt x="6620" y="3204"/>
                  </a:cubicBezTo>
                  <a:lnTo>
                    <a:pt x="3465" y="3204"/>
                  </a:lnTo>
                  <a:cubicBezTo>
                    <a:pt x="3358" y="3204"/>
                    <a:pt x="3275" y="3120"/>
                    <a:pt x="3275" y="3013"/>
                  </a:cubicBezTo>
                  <a:lnTo>
                    <a:pt x="3322" y="2001"/>
                  </a:lnTo>
                  <a:cubicBezTo>
                    <a:pt x="3322" y="1894"/>
                    <a:pt x="3406" y="1811"/>
                    <a:pt x="3513" y="1811"/>
                  </a:cubicBezTo>
                  <a:lnTo>
                    <a:pt x="3656" y="1811"/>
                  </a:lnTo>
                  <a:cubicBezTo>
                    <a:pt x="3941" y="1811"/>
                    <a:pt x="4168" y="1584"/>
                    <a:pt x="4168" y="1311"/>
                  </a:cubicBezTo>
                  <a:lnTo>
                    <a:pt x="4168" y="930"/>
                  </a:lnTo>
                  <a:cubicBezTo>
                    <a:pt x="4168" y="596"/>
                    <a:pt x="4453" y="322"/>
                    <a:pt x="4775" y="322"/>
                  </a:cubicBezTo>
                  <a:close/>
                  <a:moveTo>
                    <a:pt x="9275" y="2239"/>
                  </a:moveTo>
                  <a:cubicBezTo>
                    <a:pt x="9585" y="2239"/>
                    <a:pt x="9847" y="2501"/>
                    <a:pt x="9847" y="2823"/>
                  </a:cubicBezTo>
                  <a:lnTo>
                    <a:pt x="9835" y="8633"/>
                  </a:lnTo>
                  <a:cubicBezTo>
                    <a:pt x="9835" y="8943"/>
                    <a:pt x="9585" y="9204"/>
                    <a:pt x="9252" y="9204"/>
                  </a:cubicBezTo>
                  <a:lnTo>
                    <a:pt x="881" y="9204"/>
                  </a:lnTo>
                  <a:cubicBezTo>
                    <a:pt x="560" y="9204"/>
                    <a:pt x="298" y="8954"/>
                    <a:pt x="298" y="8633"/>
                  </a:cubicBezTo>
                  <a:lnTo>
                    <a:pt x="298" y="2823"/>
                  </a:lnTo>
                  <a:cubicBezTo>
                    <a:pt x="298" y="2513"/>
                    <a:pt x="548" y="2239"/>
                    <a:pt x="881" y="2239"/>
                  </a:cubicBezTo>
                  <a:lnTo>
                    <a:pt x="2977" y="2239"/>
                  </a:lnTo>
                  <a:lnTo>
                    <a:pt x="2977" y="2775"/>
                  </a:lnTo>
                  <a:lnTo>
                    <a:pt x="1001" y="2775"/>
                  </a:lnTo>
                  <a:cubicBezTo>
                    <a:pt x="905" y="2775"/>
                    <a:pt x="834" y="2858"/>
                    <a:pt x="834" y="2942"/>
                  </a:cubicBezTo>
                  <a:lnTo>
                    <a:pt x="834" y="8514"/>
                  </a:lnTo>
                  <a:cubicBezTo>
                    <a:pt x="834" y="8597"/>
                    <a:pt x="905" y="8669"/>
                    <a:pt x="1001" y="8669"/>
                  </a:cubicBezTo>
                  <a:lnTo>
                    <a:pt x="6418" y="8669"/>
                  </a:lnTo>
                  <a:cubicBezTo>
                    <a:pt x="6501" y="8669"/>
                    <a:pt x="6573" y="8597"/>
                    <a:pt x="6573" y="8514"/>
                  </a:cubicBezTo>
                  <a:cubicBezTo>
                    <a:pt x="6573" y="8419"/>
                    <a:pt x="6501" y="8347"/>
                    <a:pt x="6418" y="8347"/>
                  </a:cubicBezTo>
                  <a:lnTo>
                    <a:pt x="1155" y="8347"/>
                  </a:lnTo>
                  <a:lnTo>
                    <a:pt x="1155" y="3108"/>
                  </a:lnTo>
                  <a:lnTo>
                    <a:pt x="2989" y="3108"/>
                  </a:lnTo>
                  <a:cubicBezTo>
                    <a:pt x="3037" y="3347"/>
                    <a:pt x="3239" y="3537"/>
                    <a:pt x="3501" y="3537"/>
                  </a:cubicBezTo>
                  <a:lnTo>
                    <a:pt x="6656" y="3537"/>
                  </a:lnTo>
                  <a:cubicBezTo>
                    <a:pt x="6906" y="3537"/>
                    <a:pt x="7108" y="3359"/>
                    <a:pt x="7156" y="3108"/>
                  </a:cubicBezTo>
                  <a:lnTo>
                    <a:pt x="8990" y="3108"/>
                  </a:lnTo>
                  <a:lnTo>
                    <a:pt x="8990" y="8347"/>
                  </a:lnTo>
                  <a:lnTo>
                    <a:pt x="7216" y="8347"/>
                  </a:lnTo>
                  <a:cubicBezTo>
                    <a:pt x="7132" y="8347"/>
                    <a:pt x="7049" y="8419"/>
                    <a:pt x="7049" y="8514"/>
                  </a:cubicBezTo>
                  <a:cubicBezTo>
                    <a:pt x="7049" y="8597"/>
                    <a:pt x="7132" y="8669"/>
                    <a:pt x="7216" y="8669"/>
                  </a:cubicBezTo>
                  <a:lnTo>
                    <a:pt x="9156" y="8669"/>
                  </a:lnTo>
                  <a:cubicBezTo>
                    <a:pt x="9240" y="8669"/>
                    <a:pt x="9311" y="8597"/>
                    <a:pt x="9311" y="8514"/>
                  </a:cubicBezTo>
                  <a:lnTo>
                    <a:pt x="9311" y="2942"/>
                  </a:lnTo>
                  <a:cubicBezTo>
                    <a:pt x="9311" y="2858"/>
                    <a:pt x="9240" y="2775"/>
                    <a:pt x="9156" y="2775"/>
                  </a:cubicBezTo>
                  <a:lnTo>
                    <a:pt x="7168" y="2775"/>
                  </a:lnTo>
                  <a:lnTo>
                    <a:pt x="7168" y="2239"/>
                  </a:lnTo>
                  <a:close/>
                  <a:moveTo>
                    <a:pt x="4787" y="1"/>
                  </a:moveTo>
                  <a:cubicBezTo>
                    <a:pt x="4275" y="1"/>
                    <a:pt x="3858" y="418"/>
                    <a:pt x="3858" y="930"/>
                  </a:cubicBezTo>
                  <a:lnTo>
                    <a:pt x="3858" y="1311"/>
                  </a:lnTo>
                  <a:cubicBezTo>
                    <a:pt x="3858" y="1406"/>
                    <a:pt x="3763" y="1501"/>
                    <a:pt x="3656" y="1501"/>
                  </a:cubicBezTo>
                  <a:lnTo>
                    <a:pt x="3513" y="1501"/>
                  </a:lnTo>
                  <a:cubicBezTo>
                    <a:pt x="3263" y="1501"/>
                    <a:pt x="3048" y="1680"/>
                    <a:pt x="3001" y="1930"/>
                  </a:cubicBezTo>
                  <a:lnTo>
                    <a:pt x="893" y="1930"/>
                  </a:lnTo>
                  <a:cubicBezTo>
                    <a:pt x="405" y="1930"/>
                    <a:pt x="0" y="2335"/>
                    <a:pt x="0" y="2823"/>
                  </a:cubicBezTo>
                  <a:lnTo>
                    <a:pt x="0" y="8633"/>
                  </a:lnTo>
                  <a:cubicBezTo>
                    <a:pt x="0" y="9121"/>
                    <a:pt x="405" y="9526"/>
                    <a:pt x="893" y="9526"/>
                  </a:cubicBezTo>
                  <a:lnTo>
                    <a:pt x="9263" y="9526"/>
                  </a:lnTo>
                  <a:cubicBezTo>
                    <a:pt x="9764" y="9526"/>
                    <a:pt x="10156" y="9121"/>
                    <a:pt x="10156" y="8633"/>
                  </a:cubicBezTo>
                  <a:lnTo>
                    <a:pt x="10156" y="2823"/>
                  </a:lnTo>
                  <a:cubicBezTo>
                    <a:pt x="10168" y="2335"/>
                    <a:pt x="9764" y="1930"/>
                    <a:pt x="9275" y="1930"/>
                  </a:cubicBezTo>
                  <a:lnTo>
                    <a:pt x="7156" y="1930"/>
                  </a:lnTo>
                  <a:cubicBezTo>
                    <a:pt x="7108" y="1692"/>
                    <a:pt x="6906" y="1501"/>
                    <a:pt x="6656" y="1501"/>
                  </a:cubicBezTo>
                  <a:lnTo>
                    <a:pt x="6501" y="1501"/>
                  </a:lnTo>
                  <a:cubicBezTo>
                    <a:pt x="6394" y="1501"/>
                    <a:pt x="6311" y="1406"/>
                    <a:pt x="6311" y="1311"/>
                  </a:cubicBezTo>
                  <a:lnTo>
                    <a:pt x="6311" y="930"/>
                  </a:lnTo>
                  <a:cubicBezTo>
                    <a:pt x="6311" y="418"/>
                    <a:pt x="5894" y="1"/>
                    <a:pt x="5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1530;p96">
              <a:extLst>
                <a:ext uri="{FF2B5EF4-FFF2-40B4-BE49-F238E27FC236}">
                  <a16:creationId xmlns:a16="http://schemas.microsoft.com/office/drawing/2014/main" id="{C77E2D4E-6984-BFB3-A02D-95C337052DFC}"/>
                </a:ext>
              </a:extLst>
            </p:cNvPr>
            <p:cNvSpPr/>
            <p:nvPr/>
          </p:nvSpPr>
          <p:spPr>
            <a:xfrm>
              <a:off x="8148997" y="3444247"/>
              <a:ext cx="37907" cy="37938"/>
            </a:xfrm>
            <a:custGeom>
              <a:avLst/>
              <a:gdLst/>
              <a:ahLst/>
              <a:cxnLst/>
              <a:rect l="l" t="t" r="r" b="b"/>
              <a:pathLst>
                <a:path w="1191" h="1192" extrusionOk="0">
                  <a:moveTo>
                    <a:pt x="595" y="334"/>
                  </a:moveTo>
                  <a:cubicBezTo>
                    <a:pt x="750" y="334"/>
                    <a:pt x="869" y="453"/>
                    <a:pt x="869" y="596"/>
                  </a:cubicBezTo>
                  <a:cubicBezTo>
                    <a:pt x="869" y="751"/>
                    <a:pt x="750" y="870"/>
                    <a:pt x="595" y="870"/>
                  </a:cubicBezTo>
                  <a:cubicBezTo>
                    <a:pt x="453" y="870"/>
                    <a:pt x="334" y="751"/>
                    <a:pt x="334" y="596"/>
                  </a:cubicBezTo>
                  <a:cubicBezTo>
                    <a:pt x="334" y="453"/>
                    <a:pt x="453" y="334"/>
                    <a:pt x="595" y="334"/>
                  </a:cubicBezTo>
                  <a:close/>
                  <a:moveTo>
                    <a:pt x="595" y="1"/>
                  </a:moveTo>
                  <a:cubicBezTo>
                    <a:pt x="274" y="1"/>
                    <a:pt x="0" y="274"/>
                    <a:pt x="0" y="596"/>
                  </a:cubicBezTo>
                  <a:cubicBezTo>
                    <a:pt x="0" y="929"/>
                    <a:pt x="274" y="1191"/>
                    <a:pt x="595" y="1191"/>
                  </a:cubicBezTo>
                  <a:cubicBezTo>
                    <a:pt x="929" y="1191"/>
                    <a:pt x="1191" y="929"/>
                    <a:pt x="1191" y="596"/>
                  </a:cubicBezTo>
                  <a:cubicBezTo>
                    <a:pt x="1191" y="274"/>
                    <a:pt x="929" y="1"/>
                    <a:pt x="5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 name="Google Shape;11531;p96">
              <a:extLst>
                <a:ext uri="{FF2B5EF4-FFF2-40B4-BE49-F238E27FC236}">
                  <a16:creationId xmlns:a16="http://schemas.microsoft.com/office/drawing/2014/main" id="{50866BB0-EDE5-6E18-DBC0-76E41DDD125A}"/>
                </a:ext>
              </a:extLst>
            </p:cNvPr>
            <p:cNvSpPr/>
            <p:nvPr/>
          </p:nvSpPr>
          <p:spPr>
            <a:xfrm>
              <a:off x="8089861" y="3526871"/>
              <a:ext cx="165630" cy="104617"/>
            </a:xfrm>
            <a:custGeom>
              <a:avLst/>
              <a:gdLst/>
              <a:ahLst/>
              <a:cxnLst/>
              <a:rect l="l" t="t" r="r" b="b"/>
              <a:pathLst>
                <a:path w="5204" h="3287" extrusionOk="0">
                  <a:moveTo>
                    <a:pt x="739" y="2024"/>
                  </a:moveTo>
                  <a:cubicBezTo>
                    <a:pt x="1001" y="2024"/>
                    <a:pt x="1215" y="2250"/>
                    <a:pt x="1215" y="2500"/>
                  </a:cubicBezTo>
                  <a:cubicBezTo>
                    <a:pt x="1239" y="2762"/>
                    <a:pt x="1013" y="2977"/>
                    <a:pt x="739" y="2977"/>
                  </a:cubicBezTo>
                  <a:cubicBezTo>
                    <a:pt x="477" y="2977"/>
                    <a:pt x="263" y="2750"/>
                    <a:pt x="263" y="2500"/>
                  </a:cubicBezTo>
                  <a:cubicBezTo>
                    <a:pt x="263" y="2227"/>
                    <a:pt x="489" y="2024"/>
                    <a:pt x="739" y="2024"/>
                  </a:cubicBezTo>
                  <a:close/>
                  <a:moveTo>
                    <a:pt x="4823" y="0"/>
                  </a:moveTo>
                  <a:cubicBezTo>
                    <a:pt x="4823" y="0"/>
                    <a:pt x="4811" y="0"/>
                    <a:pt x="4811" y="12"/>
                  </a:cubicBezTo>
                  <a:lnTo>
                    <a:pt x="4370" y="226"/>
                  </a:lnTo>
                  <a:cubicBezTo>
                    <a:pt x="4299" y="262"/>
                    <a:pt x="4275" y="357"/>
                    <a:pt x="4299" y="429"/>
                  </a:cubicBezTo>
                  <a:cubicBezTo>
                    <a:pt x="4334" y="481"/>
                    <a:pt x="4388" y="514"/>
                    <a:pt x="4447" y="514"/>
                  </a:cubicBezTo>
                  <a:cubicBezTo>
                    <a:pt x="4469" y="514"/>
                    <a:pt x="4491" y="510"/>
                    <a:pt x="4513" y="500"/>
                  </a:cubicBezTo>
                  <a:lnTo>
                    <a:pt x="4632" y="441"/>
                  </a:lnTo>
                  <a:lnTo>
                    <a:pt x="4632" y="441"/>
                  </a:lnTo>
                  <a:cubicBezTo>
                    <a:pt x="4418" y="1143"/>
                    <a:pt x="4049" y="1667"/>
                    <a:pt x="3537" y="1988"/>
                  </a:cubicBezTo>
                  <a:cubicBezTo>
                    <a:pt x="3037" y="2306"/>
                    <a:pt x="2479" y="2385"/>
                    <a:pt x="2070" y="2385"/>
                  </a:cubicBezTo>
                  <a:cubicBezTo>
                    <a:pt x="1866" y="2385"/>
                    <a:pt x="1699" y="2365"/>
                    <a:pt x="1596" y="2346"/>
                  </a:cubicBezTo>
                  <a:cubicBezTo>
                    <a:pt x="1537" y="1977"/>
                    <a:pt x="1191" y="1679"/>
                    <a:pt x="799" y="1679"/>
                  </a:cubicBezTo>
                  <a:cubicBezTo>
                    <a:pt x="358" y="1679"/>
                    <a:pt x="1" y="2036"/>
                    <a:pt x="1" y="2477"/>
                  </a:cubicBezTo>
                  <a:cubicBezTo>
                    <a:pt x="1" y="2929"/>
                    <a:pt x="358" y="3286"/>
                    <a:pt x="799" y="3286"/>
                  </a:cubicBezTo>
                  <a:cubicBezTo>
                    <a:pt x="1180" y="3286"/>
                    <a:pt x="1501" y="3012"/>
                    <a:pt x="1572" y="2679"/>
                  </a:cubicBezTo>
                  <a:cubicBezTo>
                    <a:pt x="1691" y="2691"/>
                    <a:pt x="1858" y="2703"/>
                    <a:pt x="2049" y="2703"/>
                  </a:cubicBezTo>
                  <a:cubicBezTo>
                    <a:pt x="2501" y="2703"/>
                    <a:pt x="3120" y="2619"/>
                    <a:pt x="3692" y="2262"/>
                  </a:cubicBezTo>
                  <a:cubicBezTo>
                    <a:pt x="4251" y="1905"/>
                    <a:pt x="4656" y="1334"/>
                    <a:pt x="4894" y="595"/>
                  </a:cubicBezTo>
                  <a:lnTo>
                    <a:pt x="4930" y="631"/>
                  </a:lnTo>
                  <a:cubicBezTo>
                    <a:pt x="4954" y="691"/>
                    <a:pt x="5013" y="726"/>
                    <a:pt x="5073" y="726"/>
                  </a:cubicBezTo>
                  <a:cubicBezTo>
                    <a:pt x="5109" y="726"/>
                    <a:pt x="5120" y="726"/>
                    <a:pt x="5144" y="714"/>
                  </a:cubicBezTo>
                  <a:cubicBezTo>
                    <a:pt x="5180" y="679"/>
                    <a:pt x="5204" y="584"/>
                    <a:pt x="5180" y="500"/>
                  </a:cubicBezTo>
                  <a:lnTo>
                    <a:pt x="4966" y="72"/>
                  </a:lnTo>
                  <a:cubicBezTo>
                    <a:pt x="4966" y="72"/>
                    <a:pt x="4966" y="60"/>
                    <a:pt x="4954" y="60"/>
                  </a:cubicBezTo>
                  <a:lnTo>
                    <a:pt x="4930" y="24"/>
                  </a:lnTo>
                  <a:lnTo>
                    <a:pt x="4906" y="12"/>
                  </a:lnTo>
                  <a:cubicBezTo>
                    <a:pt x="4906" y="12"/>
                    <a:pt x="4894" y="12"/>
                    <a:pt x="4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 name="Google Shape;11532;p96">
              <a:extLst>
                <a:ext uri="{FF2B5EF4-FFF2-40B4-BE49-F238E27FC236}">
                  <a16:creationId xmlns:a16="http://schemas.microsoft.com/office/drawing/2014/main" id="{23A2CF23-8F74-58CA-41F3-832F7C127E23}"/>
                </a:ext>
              </a:extLst>
            </p:cNvPr>
            <p:cNvSpPr/>
            <p:nvPr/>
          </p:nvSpPr>
          <p:spPr>
            <a:xfrm>
              <a:off x="8067519" y="3519742"/>
              <a:ext cx="32241" cy="30268"/>
            </a:xfrm>
            <a:custGeom>
              <a:avLst/>
              <a:gdLst/>
              <a:ahLst/>
              <a:cxnLst/>
              <a:rect l="l" t="t" r="r" b="b"/>
              <a:pathLst>
                <a:path w="1013" h="951" extrusionOk="0">
                  <a:moveTo>
                    <a:pt x="173" y="1"/>
                  </a:moveTo>
                  <a:cubicBezTo>
                    <a:pt x="131" y="1"/>
                    <a:pt x="90" y="16"/>
                    <a:pt x="60" y="46"/>
                  </a:cubicBezTo>
                  <a:cubicBezTo>
                    <a:pt x="0" y="105"/>
                    <a:pt x="0" y="212"/>
                    <a:pt x="60" y="272"/>
                  </a:cubicBezTo>
                  <a:lnTo>
                    <a:pt x="274" y="474"/>
                  </a:lnTo>
                  <a:lnTo>
                    <a:pt x="60" y="688"/>
                  </a:lnTo>
                  <a:cubicBezTo>
                    <a:pt x="0" y="748"/>
                    <a:pt x="0" y="843"/>
                    <a:pt x="60" y="903"/>
                  </a:cubicBezTo>
                  <a:cubicBezTo>
                    <a:pt x="96" y="938"/>
                    <a:pt x="131" y="950"/>
                    <a:pt x="179" y="950"/>
                  </a:cubicBezTo>
                  <a:cubicBezTo>
                    <a:pt x="227" y="950"/>
                    <a:pt x="274" y="938"/>
                    <a:pt x="298" y="903"/>
                  </a:cubicBezTo>
                  <a:lnTo>
                    <a:pt x="512" y="700"/>
                  </a:lnTo>
                  <a:lnTo>
                    <a:pt x="715" y="903"/>
                  </a:lnTo>
                  <a:cubicBezTo>
                    <a:pt x="750" y="938"/>
                    <a:pt x="786" y="950"/>
                    <a:pt x="834" y="950"/>
                  </a:cubicBezTo>
                  <a:cubicBezTo>
                    <a:pt x="881" y="950"/>
                    <a:pt x="929" y="938"/>
                    <a:pt x="953" y="903"/>
                  </a:cubicBezTo>
                  <a:cubicBezTo>
                    <a:pt x="1012" y="843"/>
                    <a:pt x="1012" y="748"/>
                    <a:pt x="953" y="688"/>
                  </a:cubicBezTo>
                  <a:lnTo>
                    <a:pt x="715" y="474"/>
                  </a:lnTo>
                  <a:lnTo>
                    <a:pt x="929" y="272"/>
                  </a:lnTo>
                  <a:cubicBezTo>
                    <a:pt x="989" y="212"/>
                    <a:pt x="989" y="105"/>
                    <a:pt x="929" y="46"/>
                  </a:cubicBezTo>
                  <a:cubicBezTo>
                    <a:pt x="899" y="16"/>
                    <a:pt x="858" y="1"/>
                    <a:pt x="816" y="1"/>
                  </a:cubicBezTo>
                  <a:cubicBezTo>
                    <a:pt x="774" y="1"/>
                    <a:pt x="733" y="16"/>
                    <a:pt x="703" y="46"/>
                  </a:cubicBezTo>
                  <a:lnTo>
                    <a:pt x="488" y="248"/>
                  </a:lnTo>
                  <a:lnTo>
                    <a:pt x="286" y="46"/>
                  </a:lnTo>
                  <a:cubicBezTo>
                    <a:pt x="256" y="16"/>
                    <a:pt x="215" y="1"/>
                    <a:pt x="1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1533;p96">
              <a:extLst>
                <a:ext uri="{FF2B5EF4-FFF2-40B4-BE49-F238E27FC236}">
                  <a16:creationId xmlns:a16="http://schemas.microsoft.com/office/drawing/2014/main" id="{0623C8D1-6E09-23AC-D753-DF1822917CE0}"/>
                </a:ext>
              </a:extLst>
            </p:cNvPr>
            <p:cNvSpPr/>
            <p:nvPr/>
          </p:nvSpPr>
          <p:spPr>
            <a:xfrm>
              <a:off x="8244479" y="3601602"/>
              <a:ext cx="32623" cy="30268"/>
            </a:xfrm>
            <a:custGeom>
              <a:avLst/>
              <a:gdLst/>
              <a:ahLst/>
              <a:cxnLst/>
              <a:rect l="l" t="t" r="r" b="b"/>
              <a:pathLst>
                <a:path w="1025" h="951" extrusionOk="0">
                  <a:moveTo>
                    <a:pt x="179" y="1"/>
                  </a:moveTo>
                  <a:cubicBezTo>
                    <a:pt x="140" y="1"/>
                    <a:pt x="102" y="15"/>
                    <a:pt x="72" y="45"/>
                  </a:cubicBezTo>
                  <a:cubicBezTo>
                    <a:pt x="1" y="105"/>
                    <a:pt x="1" y="212"/>
                    <a:pt x="72" y="271"/>
                  </a:cubicBezTo>
                  <a:lnTo>
                    <a:pt x="274" y="474"/>
                  </a:lnTo>
                  <a:lnTo>
                    <a:pt x="72" y="688"/>
                  </a:lnTo>
                  <a:cubicBezTo>
                    <a:pt x="1" y="748"/>
                    <a:pt x="1" y="855"/>
                    <a:pt x="72" y="914"/>
                  </a:cubicBezTo>
                  <a:cubicBezTo>
                    <a:pt x="96" y="938"/>
                    <a:pt x="143" y="950"/>
                    <a:pt x="179" y="950"/>
                  </a:cubicBezTo>
                  <a:cubicBezTo>
                    <a:pt x="227" y="950"/>
                    <a:pt x="274" y="938"/>
                    <a:pt x="298" y="914"/>
                  </a:cubicBezTo>
                  <a:lnTo>
                    <a:pt x="513" y="700"/>
                  </a:lnTo>
                  <a:lnTo>
                    <a:pt x="727" y="914"/>
                  </a:lnTo>
                  <a:cubicBezTo>
                    <a:pt x="751" y="938"/>
                    <a:pt x="798" y="950"/>
                    <a:pt x="846" y="950"/>
                  </a:cubicBezTo>
                  <a:cubicBezTo>
                    <a:pt x="882" y="950"/>
                    <a:pt x="929" y="938"/>
                    <a:pt x="965" y="914"/>
                  </a:cubicBezTo>
                  <a:cubicBezTo>
                    <a:pt x="1024" y="855"/>
                    <a:pt x="1024" y="748"/>
                    <a:pt x="965" y="688"/>
                  </a:cubicBezTo>
                  <a:lnTo>
                    <a:pt x="727" y="474"/>
                  </a:lnTo>
                  <a:lnTo>
                    <a:pt x="929" y="271"/>
                  </a:lnTo>
                  <a:cubicBezTo>
                    <a:pt x="989" y="212"/>
                    <a:pt x="989" y="105"/>
                    <a:pt x="929" y="45"/>
                  </a:cubicBezTo>
                  <a:cubicBezTo>
                    <a:pt x="899" y="15"/>
                    <a:pt x="858" y="1"/>
                    <a:pt x="816" y="1"/>
                  </a:cubicBezTo>
                  <a:cubicBezTo>
                    <a:pt x="774" y="1"/>
                    <a:pt x="733" y="15"/>
                    <a:pt x="703" y="45"/>
                  </a:cubicBezTo>
                  <a:lnTo>
                    <a:pt x="501" y="260"/>
                  </a:lnTo>
                  <a:lnTo>
                    <a:pt x="286" y="45"/>
                  </a:lnTo>
                  <a:cubicBezTo>
                    <a:pt x="257" y="15"/>
                    <a:pt x="218"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534;p96">
              <a:extLst>
                <a:ext uri="{FF2B5EF4-FFF2-40B4-BE49-F238E27FC236}">
                  <a16:creationId xmlns:a16="http://schemas.microsoft.com/office/drawing/2014/main" id="{1112AEC5-89E2-0A39-32F9-E0D09F670C3D}"/>
                </a:ext>
              </a:extLst>
            </p:cNvPr>
            <p:cNvSpPr/>
            <p:nvPr/>
          </p:nvSpPr>
          <p:spPr>
            <a:xfrm>
              <a:off x="8156190" y="3533396"/>
              <a:ext cx="32241" cy="30236"/>
            </a:xfrm>
            <a:custGeom>
              <a:avLst/>
              <a:gdLst/>
              <a:ahLst/>
              <a:cxnLst/>
              <a:rect l="l" t="t" r="r" b="b"/>
              <a:pathLst>
                <a:path w="1013" h="950" extrusionOk="0">
                  <a:moveTo>
                    <a:pt x="167" y="0"/>
                  </a:moveTo>
                  <a:cubicBezTo>
                    <a:pt x="128" y="0"/>
                    <a:pt x="90" y="15"/>
                    <a:pt x="60" y="45"/>
                  </a:cubicBezTo>
                  <a:cubicBezTo>
                    <a:pt x="0" y="105"/>
                    <a:pt x="0" y="212"/>
                    <a:pt x="60" y="271"/>
                  </a:cubicBezTo>
                  <a:lnTo>
                    <a:pt x="262" y="474"/>
                  </a:lnTo>
                  <a:lnTo>
                    <a:pt x="60" y="688"/>
                  </a:lnTo>
                  <a:cubicBezTo>
                    <a:pt x="0" y="748"/>
                    <a:pt x="0" y="855"/>
                    <a:pt x="60" y="914"/>
                  </a:cubicBezTo>
                  <a:cubicBezTo>
                    <a:pt x="84" y="938"/>
                    <a:pt x="131" y="950"/>
                    <a:pt x="179" y="950"/>
                  </a:cubicBezTo>
                  <a:cubicBezTo>
                    <a:pt x="215" y="950"/>
                    <a:pt x="262" y="938"/>
                    <a:pt x="298" y="914"/>
                  </a:cubicBezTo>
                  <a:lnTo>
                    <a:pt x="500" y="700"/>
                  </a:lnTo>
                  <a:lnTo>
                    <a:pt x="715" y="914"/>
                  </a:lnTo>
                  <a:cubicBezTo>
                    <a:pt x="739" y="938"/>
                    <a:pt x="786" y="950"/>
                    <a:pt x="834" y="950"/>
                  </a:cubicBezTo>
                  <a:cubicBezTo>
                    <a:pt x="870" y="950"/>
                    <a:pt x="917" y="938"/>
                    <a:pt x="953" y="914"/>
                  </a:cubicBezTo>
                  <a:cubicBezTo>
                    <a:pt x="1012" y="855"/>
                    <a:pt x="1012" y="748"/>
                    <a:pt x="953" y="688"/>
                  </a:cubicBezTo>
                  <a:lnTo>
                    <a:pt x="715" y="474"/>
                  </a:lnTo>
                  <a:lnTo>
                    <a:pt x="917" y="271"/>
                  </a:lnTo>
                  <a:cubicBezTo>
                    <a:pt x="977" y="212"/>
                    <a:pt x="977" y="105"/>
                    <a:pt x="917" y="45"/>
                  </a:cubicBezTo>
                  <a:cubicBezTo>
                    <a:pt x="887" y="15"/>
                    <a:pt x="849" y="0"/>
                    <a:pt x="810" y="0"/>
                  </a:cubicBezTo>
                  <a:cubicBezTo>
                    <a:pt x="771" y="0"/>
                    <a:pt x="733" y="15"/>
                    <a:pt x="703" y="45"/>
                  </a:cubicBezTo>
                  <a:lnTo>
                    <a:pt x="489" y="259"/>
                  </a:lnTo>
                  <a:lnTo>
                    <a:pt x="274" y="45"/>
                  </a:lnTo>
                  <a:cubicBezTo>
                    <a:pt x="244" y="15"/>
                    <a:pt x="206"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49" name="Graphic 48" descr="Continuous Improvement with solid fill">
            <a:extLst>
              <a:ext uri="{FF2B5EF4-FFF2-40B4-BE49-F238E27FC236}">
                <a16:creationId xmlns:a16="http://schemas.microsoft.com/office/drawing/2014/main" id="{B1C20AC1-F281-C908-93C5-9E6C8203A3F4}"/>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8617031" y="2681636"/>
            <a:ext cx="1227708" cy="1227708"/>
          </a:xfrm>
          <a:prstGeom prst="rect">
            <a:avLst/>
          </a:prstGeom>
        </p:spPr>
      </p:pic>
    </p:spTree>
    <p:extLst>
      <p:ext uri="{BB962C8B-B14F-4D97-AF65-F5344CB8AC3E}">
        <p14:creationId xmlns:p14="http://schemas.microsoft.com/office/powerpoint/2010/main" val="3810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1000"/>
                                        <p:tgtEl>
                                          <p:spTgt spid="18"/>
                                        </p:tgtEl>
                                        <p:attrNameLst>
                                          <p:attrName>ppt_y</p:attrName>
                                        </p:attrNameLst>
                                      </p:cBhvr>
                                      <p:tavLst>
                                        <p:tav tm="0">
                                          <p:val>
                                            <p:strVal val="#ppt_y+#ppt_h*1.125000"/>
                                          </p:val>
                                        </p:tav>
                                        <p:tav tm="100000">
                                          <p:val>
                                            <p:strVal val="#ppt_y"/>
                                          </p:val>
                                        </p:tav>
                                      </p:tavLst>
                                    </p:anim>
                                    <p:animEffect transition="in" filter="wipe(up)">
                                      <p:cBhvr>
                                        <p:cTn id="18" dur="1000"/>
                                        <p:tgtEl>
                                          <p:spTgt spid="18"/>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1000"/>
                                        <p:tgtEl>
                                          <p:spTgt spid="19"/>
                                        </p:tgtEl>
                                        <p:attrNameLst>
                                          <p:attrName>ppt_y</p:attrName>
                                        </p:attrNameLst>
                                      </p:cBhvr>
                                      <p:tavLst>
                                        <p:tav tm="0">
                                          <p:val>
                                            <p:strVal val="#ppt_y+#ppt_h*1.125000"/>
                                          </p:val>
                                        </p:tav>
                                        <p:tav tm="100000">
                                          <p:val>
                                            <p:strVal val="#ppt_y"/>
                                          </p:val>
                                        </p:tav>
                                      </p:tavLst>
                                    </p:anim>
                                    <p:animEffect transition="in" filter="wipe(up)">
                                      <p:cBhvr>
                                        <p:cTn id="22" dur="1000"/>
                                        <p:tgtEl>
                                          <p:spTgt spid="19"/>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p:tgtEl>
                                          <p:spTgt spid="20"/>
                                        </p:tgtEl>
                                        <p:attrNameLst>
                                          <p:attrName>ppt_y</p:attrName>
                                        </p:attrNameLst>
                                      </p:cBhvr>
                                      <p:tavLst>
                                        <p:tav tm="0">
                                          <p:val>
                                            <p:strVal val="#ppt_y+#ppt_h*1.125000"/>
                                          </p:val>
                                        </p:tav>
                                        <p:tav tm="100000">
                                          <p:val>
                                            <p:strVal val="#ppt_y"/>
                                          </p:val>
                                        </p:tav>
                                      </p:tavLst>
                                    </p:anim>
                                    <p:animEffect transition="in" filter="wipe(up)">
                                      <p:cBhvr>
                                        <p:cTn id="26" dur="1000"/>
                                        <p:tgtEl>
                                          <p:spTgt spid="20"/>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p:tgtEl>
                                          <p:spTgt spid="21"/>
                                        </p:tgtEl>
                                        <p:attrNameLst>
                                          <p:attrName>ppt_y</p:attrName>
                                        </p:attrNameLst>
                                      </p:cBhvr>
                                      <p:tavLst>
                                        <p:tav tm="0">
                                          <p:val>
                                            <p:strVal val="#ppt_y+#ppt_h*1.125000"/>
                                          </p:val>
                                        </p:tav>
                                        <p:tav tm="100000">
                                          <p:val>
                                            <p:strVal val="#ppt_y"/>
                                          </p:val>
                                        </p:tav>
                                      </p:tavLst>
                                    </p:anim>
                                    <p:animEffect transition="in" filter="wipe(up)">
                                      <p:cBhvr>
                                        <p:cTn id="3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Strengths and Weaknesses of Agile Approach</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22" name="Text Placeholder 3">
            <a:extLst>
              <a:ext uri="{FF2B5EF4-FFF2-40B4-BE49-F238E27FC236}">
                <a16:creationId xmlns:a16="http://schemas.microsoft.com/office/drawing/2014/main" id="{AE367586-4F17-6B20-13C9-F75E88E60DBD}"/>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Strengths</a:t>
            </a:r>
            <a:endParaRPr lang="ar-SA" dirty="0"/>
          </a:p>
        </p:txBody>
      </p:sp>
      <p:sp>
        <p:nvSpPr>
          <p:cNvPr id="23" name="Rounded Rectangle 22">
            <a:extLst>
              <a:ext uri="{FF2B5EF4-FFF2-40B4-BE49-F238E27FC236}">
                <a16:creationId xmlns:a16="http://schemas.microsoft.com/office/drawing/2014/main" id="{315CB27D-6716-AFFF-A877-7CC135556508}"/>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Simplicity</a:t>
            </a:r>
          </a:p>
        </p:txBody>
      </p:sp>
      <p:sp>
        <p:nvSpPr>
          <p:cNvPr id="24" name="Rounded Rectangle 23">
            <a:extLst>
              <a:ext uri="{FF2B5EF4-FFF2-40B4-BE49-F238E27FC236}">
                <a16:creationId xmlns:a16="http://schemas.microsoft.com/office/drawing/2014/main" id="{935134A3-2C67-7EB6-E708-AE6B55A4146D}"/>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a:t>
            </a:r>
          </a:p>
        </p:txBody>
      </p:sp>
      <p:sp>
        <p:nvSpPr>
          <p:cNvPr id="25" name="Rounded Rectangle 24">
            <a:extLst>
              <a:ext uri="{FF2B5EF4-FFF2-40B4-BE49-F238E27FC236}">
                <a16:creationId xmlns:a16="http://schemas.microsoft.com/office/drawing/2014/main" id="{49232A95-6AB7-70E8-D7EA-455F752571EF}"/>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 delivery and decision making</a:t>
            </a:r>
          </a:p>
        </p:txBody>
      </p:sp>
      <p:sp>
        <p:nvSpPr>
          <p:cNvPr id="26" name="Rounded Rectangle 25">
            <a:extLst>
              <a:ext uri="{FF2B5EF4-FFF2-40B4-BE49-F238E27FC236}">
                <a16:creationId xmlns:a16="http://schemas.microsoft.com/office/drawing/2014/main" id="{7D6D968B-6778-38DE-4588-D78F833783BC}"/>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Focus on Value Adding</a:t>
            </a:r>
          </a:p>
        </p:txBody>
      </p:sp>
      <p:sp>
        <p:nvSpPr>
          <p:cNvPr id="27" name="Text Placeholder 3">
            <a:extLst>
              <a:ext uri="{FF2B5EF4-FFF2-40B4-BE49-F238E27FC236}">
                <a16:creationId xmlns:a16="http://schemas.microsoft.com/office/drawing/2014/main" id="{6B251003-58AB-8885-E74D-2A00E414516C}"/>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Weaknesses</a:t>
            </a:r>
            <a:endParaRPr lang="ar-SA" dirty="0">
              <a:solidFill>
                <a:schemeClr val="tx1"/>
              </a:solidFill>
            </a:endParaRPr>
          </a:p>
        </p:txBody>
      </p:sp>
      <p:sp>
        <p:nvSpPr>
          <p:cNvPr id="28" name="Rounded Rectangle 27">
            <a:extLst>
              <a:ext uri="{FF2B5EF4-FFF2-40B4-BE49-F238E27FC236}">
                <a16:creationId xmlns:a16="http://schemas.microsoft.com/office/drawing/2014/main" id="{0E9BD25C-A0D7-0B68-059A-B3BCD13DFAA5}"/>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Lack of Clarity at beginning</a:t>
            </a:r>
          </a:p>
        </p:txBody>
      </p:sp>
      <p:sp>
        <p:nvSpPr>
          <p:cNvPr id="29" name="Rounded Rectangle 28">
            <a:extLst>
              <a:ext uri="{FF2B5EF4-FFF2-40B4-BE49-F238E27FC236}">
                <a16:creationId xmlns:a16="http://schemas.microsoft.com/office/drawing/2014/main" id="{74054CB7-BB0C-CAAE-28F0-76941BD5D09A}"/>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predictability </a:t>
            </a:r>
          </a:p>
        </p:txBody>
      </p:sp>
      <p:sp>
        <p:nvSpPr>
          <p:cNvPr id="30" name="Rounded Rectangle 29">
            <a:extLst>
              <a:ext uri="{FF2B5EF4-FFF2-40B4-BE49-F238E27FC236}">
                <a16:creationId xmlns:a16="http://schemas.microsoft.com/office/drawing/2014/main" id="{E7A638FA-C72E-112D-32D7-66622618FD40}"/>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motivated and committed team</a:t>
            </a:r>
          </a:p>
        </p:txBody>
      </p:sp>
      <p:sp>
        <p:nvSpPr>
          <p:cNvPr id="31" name="Rounded Rectangle 30">
            <a:extLst>
              <a:ext uri="{FF2B5EF4-FFF2-40B4-BE49-F238E27FC236}">
                <a16:creationId xmlns:a16="http://schemas.microsoft.com/office/drawing/2014/main" id="{93F5FD33-1295-EE88-F7A0-33E805B78857}"/>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Difficulties managing large projects</a:t>
            </a:r>
          </a:p>
        </p:txBody>
      </p:sp>
    </p:spTree>
    <p:custDataLst>
      <p:tags r:id="rId1"/>
    </p:custDataLst>
    <p:extLst>
      <p:ext uri="{BB962C8B-B14F-4D97-AF65-F5344CB8AC3E}">
        <p14:creationId xmlns:p14="http://schemas.microsoft.com/office/powerpoint/2010/main" val="397161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11" name="Diagram 10">
            <a:extLst>
              <a:ext uri="{FF2B5EF4-FFF2-40B4-BE49-F238E27FC236}">
                <a16:creationId xmlns:a16="http://schemas.microsoft.com/office/drawing/2014/main" id="{6C23BA80-B3FD-C205-18C2-61FB4998F03D}"/>
              </a:ext>
            </a:extLst>
          </p:cNvPr>
          <p:cNvGraphicFramePr/>
          <p:nvPr>
            <p:extLst>
              <p:ext uri="{D42A27DB-BD31-4B8C-83A1-F6EECF244321}">
                <p14:modId xmlns:p14="http://schemas.microsoft.com/office/powerpoint/2010/main" val="3167315826"/>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112693" cy="3785652"/>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lvl="0"/>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400" dirty="0">
                <a:solidFill>
                  <a:schemeClr val="tx1"/>
                </a:solidFill>
                <a:latin typeface="Times New Roman" panose="02020603050405020304" pitchFamily="18" charset="0"/>
                <a:ea typeface="Calibri"/>
                <a:cs typeface="Times New Roman" panose="02020603050405020304" pitchFamily="18" charset="0"/>
                <a:sym typeface="Calibri"/>
                <a:hlinkClick r:id="rId3"/>
              </a:rPr>
              <a:t>“Learn Agile Estimating”</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lvl="0"/>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Question: what are the benefits of using Agile estimating techniques?</a:t>
            </a: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6D9E8E3F-9263-6274-82B1-2EAFD37B2BBE}"/>
              </a:ext>
            </a:extLst>
          </p:cNvPr>
          <p:cNvSpPr txBox="1"/>
          <p:nvPr/>
        </p:nvSpPr>
        <p:spPr>
          <a:xfrm>
            <a:off x="5363840" y="3356333"/>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43417C83-2034-5D03-1AF7-D44B7A4C7731}"/>
              </a:ext>
            </a:extLst>
          </p:cNvPr>
          <p:cNvSpPr txBox="1"/>
          <p:nvPr/>
        </p:nvSpPr>
        <p:spPr>
          <a:xfrm>
            <a:off x="5592720" y="3558425"/>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117EE949-C804-D1C8-475C-3764F1D9BB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31496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id="{E69A420E-058F-FEED-3473-39EBCC9D2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585724" cy="4585871"/>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lvl="0"/>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For Next Lecture, Watch the Video </a:t>
            </a:r>
            <a:r>
              <a:rPr lang="en-US" sz="2400" dirty="0">
                <a:solidFill>
                  <a:schemeClr val="tx1"/>
                </a:solidFill>
                <a:latin typeface="Times New Roman" panose="02020603050405020304" pitchFamily="18" charset="0"/>
                <a:ea typeface="Calibri"/>
                <a:cs typeface="Times New Roman" panose="02020603050405020304" pitchFamily="18" charset="0"/>
                <a:sym typeface="Calibri"/>
                <a:hlinkClick r:id="rId3"/>
              </a:rPr>
              <a:t>” Agile Methodologies - XP | Kanban | Lean | Scrum | Crystal | DSDM | ASD”</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40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To study/review the whole course Watch the video:</a:t>
            </a:r>
          </a:p>
          <a:p>
            <a:pPr lvl="0"/>
            <a:r>
              <a:rPr lang="en-US" sz="2400" i="1" u="sng" dirty="0">
                <a:solidFill>
                  <a:srgbClr val="0070C0"/>
                </a:solidFill>
                <a:hlinkClick r:id="rId4"/>
              </a:rPr>
              <a:t>“</a:t>
            </a:r>
            <a:r>
              <a:rPr lang="en-US" sz="2400" i="1" u="sng" dirty="0">
                <a:solidFill>
                  <a:srgbClr val="0070C0"/>
                </a:solidFill>
                <a:hlinkClick r:id="rId5"/>
              </a:rPr>
              <a:t>Agile Management | Google Project Management Certificate”</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4BA6C6A6-20BC-DBFB-1CD3-BC0F86446F34}"/>
              </a:ext>
            </a:extLst>
          </p:cNvPr>
          <p:cNvSpPr txBox="1"/>
          <p:nvPr/>
        </p:nvSpPr>
        <p:spPr>
          <a:xfrm>
            <a:off x="5356472" y="3343589"/>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C5244295-BA6A-1100-E2D0-9240E913FB2A}"/>
              </a:ext>
            </a:extLst>
          </p:cNvPr>
          <p:cNvSpPr txBox="1"/>
          <p:nvPr/>
        </p:nvSpPr>
        <p:spPr>
          <a:xfrm>
            <a:off x="5585352" y="354568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4F61CBE-49A8-4748-6216-1A1D183E926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413864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806CA9-74CB-4BC5-980A-C6B269B605B5}"/>
</file>

<file path=customXml/itemProps2.xml><?xml version="1.0" encoding="utf-8"?>
<ds:datastoreItem xmlns:ds="http://schemas.openxmlformats.org/officeDocument/2006/customXml" ds:itemID="{E2760713-3EBA-40B8-96A5-1AAD52674EC9}"/>
</file>

<file path=customXml/itemProps3.xml><?xml version="1.0" encoding="utf-8"?>
<ds:datastoreItem xmlns:ds="http://schemas.openxmlformats.org/officeDocument/2006/customXml" ds:itemID="{0A513E46-ED9A-47B2-8070-B0F130619CFE}"/>
</file>

<file path=docProps/app.xml><?xml version="1.0" encoding="utf-8"?>
<Properties xmlns="http://schemas.openxmlformats.org/officeDocument/2006/extended-properties" xmlns:vt="http://schemas.openxmlformats.org/officeDocument/2006/docPropsVTypes">
  <TotalTime>5164</TotalTime>
  <Words>2789</Words>
  <Application>Microsoft Macintosh PowerPoint</Application>
  <PresentationFormat>Widescreen</PresentationFormat>
  <Paragraphs>545</Paragraphs>
  <Slides>40</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Century Gothic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Top Agile Scope Management Characteristics (1/2)</vt:lpstr>
      <vt:lpstr>Top Agile Scope Management Characteristics (2/2)</vt:lpstr>
      <vt:lpstr>Who can suggest a new product feature on an agile project?</vt:lpstr>
      <vt:lpstr>PowerPoint Presentation</vt:lpstr>
      <vt:lpstr>Adding a New Requirement to the Backlog</vt:lpstr>
      <vt:lpstr>PowerPoint Presentation</vt:lpstr>
      <vt:lpstr>PowerPoint Presentation</vt:lpstr>
      <vt:lpstr>PowerPoint Presentation</vt:lpstr>
      <vt:lpstr>Factors Impacting Agile Project Duration</vt:lpstr>
      <vt:lpstr>Top Agile Time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 Agile Cost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Strengths and Weaknesses of Agile Approach</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21</cp:revision>
  <dcterms:created xsi:type="dcterms:W3CDTF">2023-04-29T09:08:00Z</dcterms:created>
  <dcterms:modified xsi:type="dcterms:W3CDTF">2024-05-06T23:15:21Z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