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279125" y="2385599"/>
            <a:ext cx="7585373" cy="615553"/>
          </a:xfrm>
          <a:prstGeom prst="rect">
            <a:avLst/>
          </a:prstGeom>
          <a:noFill/>
        </p:spPr>
        <p:txBody>
          <a:bodyPr wrap="square" rtlCol="0">
            <a:spAutoFit/>
          </a:bodyPr>
          <a:lstStyle/>
          <a:p>
            <a:r>
              <a:rPr lang="en-US" sz="3400" b="1" dirty="0">
                <a:solidFill>
                  <a:srgbClr val="00B0F0"/>
                </a:solidFill>
                <a:latin typeface="Times New Roman" panose="02020603050405020304" pitchFamily="18" charset="0"/>
                <a:cs typeface="Times New Roman" panose="02020603050405020304" pitchFamily="18" charset="0"/>
              </a:rPr>
              <a:t>Procurement and 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241391" y="1693957"/>
            <a:ext cx="1156965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811041" y="1050878"/>
            <a:ext cx="153076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180431" y="1747355"/>
            <a:ext cx="11330849"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511280" y="1050878"/>
            <a:ext cx="183053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180431" y="1720631"/>
            <a:ext cx="11342345"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522776" y="1050878"/>
            <a:ext cx="1819034"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386080" y="1209628"/>
            <a:ext cx="11155679"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684000" y="1050878"/>
            <a:ext cx="16578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405103" y="1585434"/>
            <a:ext cx="1116076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653520" y="1050878"/>
            <a:ext cx="168829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386080" y="1421405"/>
            <a:ext cx="11145519" cy="5071281"/>
          </a:xfrm>
        </p:spPr>
        <p:txBody>
          <a:bodyPr>
            <a:noAutofit/>
          </a:bodyPr>
          <a:lstStyle/>
          <a:p>
            <a:pPr algn="just">
              <a:lnSpc>
                <a:spcPct val="90000"/>
              </a:lnSpc>
              <a:buFont typeface="Monotype Sorts" pitchFamily="2" charset="2"/>
              <a:buNone/>
            </a:pPr>
            <a:r>
              <a:rPr lang="en-US" altLang="en-US" b="1" dirty="0">
                <a:solidFill>
                  <a:srgbClr val="00B0F0"/>
                </a:solidFill>
              </a:rPr>
              <a:t>Solicitation (or tendering)</a:t>
            </a:r>
            <a:r>
              <a:rPr lang="en-US" altLang="en-US" dirty="0">
                <a:solidFill>
                  <a:srgbClr val="00B0F0"/>
                </a:solidFill>
              </a:rPr>
              <a:t> </a:t>
            </a:r>
            <a:r>
              <a:rPr lang="en-US" altLang="en-US"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531599" y="1050878"/>
            <a:ext cx="181021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365760" y="1887231"/>
            <a:ext cx="10988040"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0702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427118" y="1050878"/>
            <a:ext cx="19146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447039" y="1755616"/>
            <a:ext cx="10759439"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b="1" dirty="0">
                <a:solidFill>
                  <a:srgbClr val="00B0F0"/>
                </a:solidFill>
              </a:rPr>
              <a:t>contracts</a:t>
            </a:r>
            <a:r>
              <a:rPr lang="en-US" altLang="en-US" sz="2800" dirty="0"/>
              <a:t>: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b="1" dirty="0">
                <a:solidFill>
                  <a:srgbClr val="00B0F0"/>
                </a:solidFill>
              </a:rPr>
              <a:t>contracts</a:t>
            </a:r>
            <a:r>
              <a:rPr lang="en-US" altLang="en-US" sz="2800" dirty="0"/>
              <a:t>: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b="1" dirty="0">
                <a:solidFill>
                  <a:srgbClr val="00B0F0"/>
                </a:solidFill>
              </a:rPr>
              <a:t>contracts</a:t>
            </a:r>
            <a:r>
              <a:rPr lang="en-US" altLang="en-US" sz="2800" dirty="0"/>
              <a:t>: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b="1" dirty="0">
                <a:solidFill>
                  <a:srgbClr val="00B0F0"/>
                </a:solidFill>
              </a:rPr>
              <a:t>contracts</a:t>
            </a:r>
            <a:r>
              <a:rPr lang="en-US" altLang="en-US" sz="2800" dirty="0"/>
              <a:t>: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45344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180432" y="1599561"/>
            <a:ext cx="11564528"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744959" y="1040718"/>
            <a:ext cx="18796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640080" y="1460060"/>
            <a:ext cx="1074928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2226980198"/>
              </p:ext>
            </p:extLst>
          </p:nvPr>
        </p:nvGraphicFramePr>
        <p:xfrm>
          <a:off x="640080" y="1460061"/>
          <a:ext cx="10749280" cy="4832570"/>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640080" y="1460061"/>
                        <a:ext cx="10749280" cy="4832570"/>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55192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311175" y="1311275"/>
            <a:ext cx="11281385"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592560" y="106103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457200" y="1600200"/>
            <a:ext cx="1052576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856169153"/>
              </p:ext>
            </p:extLst>
          </p:nvPr>
        </p:nvGraphicFramePr>
        <p:xfrm>
          <a:off x="792480" y="1615149"/>
          <a:ext cx="1032256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1032256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124334" y="139560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314960" y="1651849"/>
            <a:ext cx="11038839"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490959" y="110730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609600" y="1456659"/>
            <a:ext cx="9594376"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824" y="2349211"/>
            <a:ext cx="1068861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311175" y="1542831"/>
            <a:ext cx="11342345" cy="4648200"/>
          </a:xfrm>
        </p:spPr>
        <p:txBody>
          <a:bodyPr>
            <a:normAutofit lnSpcReduction="10000"/>
          </a:bodyPr>
          <a:lstStyle/>
          <a:p>
            <a:pPr algn="just">
              <a:lnSpc>
                <a:spcPct val="90000"/>
              </a:lnSpc>
              <a:buFont typeface="Monotype Sorts" pitchFamily="2" charset="2"/>
              <a:buNone/>
            </a:pPr>
            <a:r>
              <a:rPr lang="en-US" altLang="en-US" dirty="0"/>
              <a:t>Once buyers receive proposals, they must select a vendor or decide to</a:t>
            </a:r>
          </a:p>
          <a:p>
            <a:pPr algn="just">
              <a:lnSpc>
                <a:spcPct val="90000"/>
              </a:lnSpc>
              <a:buFont typeface="Monotype Sorts" pitchFamily="2" charset="2"/>
              <a:buNone/>
            </a:pPr>
            <a:r>
              <a:rPr lang="en-US" altLang="en-US" dirty="0"/>
              <a:t>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a:t>
            </a:r>
          </a:p>
          <a:p>
            <a:pPr algn="just">
              <a:lnSpc>
                <a:spcPct val="90000"/>
              </a:lnSpc>
              <a:buFont typeface="Monotype Sorts" pitchFamily="2" charset="2"/>
              <a:buNone/>
            </a:pPr>
            <a:r>
              <a:rPr lang="en-US" altLang="en-US" dirty="0"/>
              <a:t>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714480" y="1061038"/>
            <a:ext cx="192197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311176" y="1644431"/>
            <a:ext cx="11047704"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marL="0" indent="0" algn="just">
              <a:lnSpc>
                <a:spcPct val="90000"/>
              </a:lnSpc>
              <a:buNone/>
            </a:pPr>
            <a:endParaRPr lang="en-US" altLang="en-US" dirty="0"/>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endParaRPr lang="en-US" altLang="en-US" dirty="0"/>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460479" y="1155869"/>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850880"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457665" y="62945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637520" cy="4638675"/>
          </a:xfrm>
        </p:spPr>
        <p:txBody>
          <a:bodyPr rtlCol="0">
            <a:noAutofit/>
          </a:bodyPr>
          <a:lstStyle/>
          <a:p>
            <a:pPr marL="457200" indent="-457200">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95105" y="64492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180431" y="1784350"/>
            <a:ext cx="11173369"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546606"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365760" y="1524000"/>
            <a:ext cx="11338560"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704320" y="8476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386080" y="1524000"/>
            <a:ext cx="1113536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521440"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311176" y="1619886"/>
            <a:ext cx="11250904"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562080" y="105854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dirty="0"/>
              <a:t>The following guidelines can help can assist in preparing proposals, contracts and administrative procedures:</a:t>
            </a:r>
          </a:p>
          <a:p>
            <a:pPr lvl="1" algn="just">
              <a:lnSpc>
                <a:spcPct val="90000"/>
              </a:lnSpc>
            </a:pPr>
            <a:r>
              <a:rPr lang="en-US" altLang="en-US" sz="2800" dirty="0"/>
              <a:t>Use </a:t>
            </a:r>
            <a:r>
              <a:rPr lang="en-US" altLang="en-US" sz="2800" b="1" dirty="0">
                <a:solidFill>
                  <a:srgbClr val="00B0F0"/>
                </a:solidFill>
              </a:rPr>
              <a:t>checklists</a:t>
            </a:r>
            <a:r>
              <a:rPr lang="en-US" altLang="en-US" sz="2800" dirty="0"/>
              <a:t> and </a:t>
            </a:r>
            <a:r>
              <a:rPr lang="en-US" altLang="en-US" sz="2800" b="1" dirty="0">
                <a:solidFill>
                  <a:srgbClr val="00B0F0"/>
                </a:solidFill>
              </a:rPr>
              <a:t>templates</a:t>
            </a:r>
            <a:r>
              <a:rPr lang="en-US" altLang="en-US" sz="2800" dirty="0"/>
              <a:t> where appropriate.</a:t>
            </a:r>
          </a:p>
          <a:p>
            <a:pPr lvl="1" algn="just">
              <a:lnSpc>
                <a:spcPct val="90000"/>
              </a:lnSpc>
            </a:pPr>
            <a:r>
              <a:rPr lang="en-US" altLang="en-US" sz="2800" b="1" dirty="0">
                <a:solidFill>
                  <a:srgbClr val="00B0F0"/>
                </a:solidFill>
              </a:rPr>
              <a:t>Evaluate risks </a:t>
            </a:r>
            <a:r>
              <a:rPr lang="en-US" altLang="en-US" sz="2800" dirty="0"/>
              <a:t>by reference to suggested contract provisions where appropriate.</a:t>
            </a:r>
          </a:p>
          <a:p>
            <a:pPr lvl="1" algn="just">
              <a:lnSpc>
                <a:spcPct val="90000"/>
              </a:lnSpc>
            </a:pPr>
            <a:r>
              <a:rPr lang="en-US" altLang="en-US" sz="2800" dirty="0"/>
              <a:t>All major proposals and contracts, and contracts with questionable provisions, should be </a:t>
            </a:r>
            <a:r>
              <a:rPr lang="en-US" altLang="en-US" sz="2800" dirty="0">
                <a:solidFill>
                  <a:schemeClr val="tx2"/>
                </a:solidFill>
              </a:rPr>
              <a:t>reviewed by a </a:t>
            </a:r>
            <a:r>
              <a:rPr lang="en-US" altLang="en-US" sz="2800" b="1" dirty="0">
                <a:solidFill>
                  <a:srgbClr val="00B0F0"/>
                </a:solidFill>
              </a:rPr>
              <a:t>contract law expert</a:t>
            </a:r>
            <a:r>
              <a:rPr lang="en-US" altLang="en-US" sz="2800" dirty="0">
                <a:solidFill>
                  <a:srgbClr val="00B0F0"/>
                </a:solidFill>
              </a:rPr>
              <a:t>.</a:t>
            </a:r>
          </a:p>
          <a:p>
            <a:pPr lvl="1" algn="just">
              <a:lnSpc>
                <a:spcPct val="90000"/>
              </a:lnSpc>
            </a:pPr>
            <a:r>
              <a:rPr lang="en-US" altLang="en-US" sz="2800" b="1" dirty="0">
                <a:solidFill>
                  <a:srgbClr val="00B0F0"/>
                </a:solidFill>
              </a:rPr>
              <a:t>Appropriate pricing</a:t>
            </a:r>
            <a:r>
              <a:rPr lang="en-US" altLang="en-US" sz="2800" dirty="0">
                <a:solidFill>
                  <a:srgbClr val="00B0F0"/>
                </a:solidFill>
              </a:rPr>
              <a:t> </a:t>
            </a:r>
            <a:r>
              <a:rPr lang="en-US" altLang="en-US" sz="2800" dirty="0"/>
              <a:t>and/or </a:t>
            </a:r>
            <a:r>
              <a:rPr lang="en-US" altLang="en-US" sz="2800" b="1" dirty="0">
                <a:solidFill>
                  <a:srgbClr val="00B0F0"/>
                </a:solidFill>
              </a:rPr>
              <a:t>insuring of risk</a:t>
            </a:r>
            <a:r>
              <a:rPr lang="en-US" altLang="en-US" sz="2800" dirty="0">
                <a:solidFill>
                  <a:srgbClr val="00B0F0"/>
                </a:solidFill>
              </a:rPr>
              <a:t> </a:t>
            </a:r>
            <a:r>
              <a:rPr lang="en-US" altLang="en-US" sz="2800" dirty="0"/>
              <a:t>under the contract.</a:t>
            </a:r>
          </a:p>
          <a:p>
            <a:pPr lvl="1" algn="just">
              <a:lnSpc>
                <a:spcPct val="90000"/>
              </a:lnSpc>
            </a:pPr>
            <a:r>
              <a:rPr lang="en-US" altLang="en-US" sz="2800" b="1" dirty="0">
                <a:solidFill>
                  <a:srgbClr val="00B0F0"/>
                </a:solidFill>
              </a:rPr>
              <a:t>Periodic review, improvement</a:t>
            </a:r>
            <a:r>
              <a:rPr lang="en-US" altLang="en-US" sz="2800" dirty="0">
                <a:solidFill>
                  <a:srgbClr val="00B0F0"/>
                </a:solidFill>
              </a:rPr>
              <a:t> </a:t>
            </a:r>
            <a:r>
              <a:rPr lang="en-US" altLang="en-US" sz="2800" dirty="0">
                <a:solidFill>
                  <a:schemeClr val="tx2"/>
                </a:solidFill>
              </a:rPr>
              <a:t>and </a:t>
            </a:r>
            <a:r>
              <a:rPr lang="en-US" altLang="en-US" sz="2800" b="1" dirty="0">
                <a:solidFill>
                  <a:srgbClr val="00B0F0"/>
                </a:solidFill>
              </a:rPr>
              <a:t>updating</a:t>
            </a:r>
            <a:r>
              <a:rPr lang="en-US" altLang="en-US" sz="28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lvl="0" indent="-457200" algn="just">
              <a:buFont typeface="Wingdings" panose="05000000000000000000" pitchFamily="2" charset="2"/>
              <a:buChar char="Ø"/>
              <a:defRPr/>
            </a:pPr>
            <a:r>
              <a:rPr lang="en-US" sz="28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8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8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1A70D86-3D88-4D22-A8DB-6CE41F3423A8}"/>
</file>

<file path=customXml/itemProps2.xml><?xml version="1.0" encoding="utf-8"?>
<ds:datastoreItem xmlns:ds="http://schemas.openxmlformats.org/officeDocument/2006/customXml" ds:itemID="{4EE2CA68-B911-42B4-B94E-028A6DA069B0}"/>
</file>

<file path=customXml/itemProps3.xml><?xml version="1.0" encoding="utf-8"?>
<ds:datastoreItem xmlns:ds="http://schemas.openxmlformats.org/officeDocument/2006/customXml" ds:itemID="{66260E51-AD32-48BE-B80F-EEE06ADB735A}"/>
</file>

<file path=docProps/app.xml><?xml version="1.0" encoding="utf-8"?>
<Properties xmlns="http://schemas.openxmlformats.org/officeDocument/2006/extended-properties" xmlns:vt="http://schemas.openxmlformats.org/officeDocument/2006/docPropsVTypes">
  <TotalTime>6438</TotalTime>
  <Words>2708</Words>
  <Application>Microsoft Office PowerPoint</Application>
  <PresentationFormat>Widescreen</PresentationFormat>
  <Paragraphs>271</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190</cp:revision>
  <dcterms:created xsi:type="dcterms:W3CDTF">2023-04-29T09:08:23Z</dcterms:created>
  <dcterms:modified xsi:type="dcterms:W3CDTF">2025-07-10T13:57:46Z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