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5"/>
  </p:notesMasterIdLst>
  <p:sldIdLst>
    <p:sldId id="480" r:id="rId5"/>
    <p:sldId id="303" r:id="rId6"/>
    <p:sldId id="313" r:id="rId7"/>
    <p:sldId id="481" r:id="rId8"/>
    <p:sldId id="482" r:id="rId9"/>
    <p:sldId id="483" r:id="rId10"/>
    <p:sldId id="484" r:id="rId11"/>
    <p:sldId id="485" r:id="rId12"/>
    <p:sldId id="486" r:id="rId13"/>
    <p:sldId id="487" r:id="rId14"/>
    <p:sldId id="488" r:id="rId15"/>
    <p:sldId id="489" r:id="rId16"/>
    <p:sldId id="490" r:id="rId17"/>
    <p:sldId id="491" r:id="rId18"/>
    <p:sldId id="492" r:id="rId19"/>
    <p:sldId id="493" r:id="rId20"/>
    <p:sldId id="494" r:id="rId21"/>
    <p:sldId id="495" r:id="rId22"/>
    <p:sldId id="496" r:id="rId23"/>
    <p:sldId id="497" r:id="rId24"/>
    <p:sldId id="498" r:id="rId25"/>
    <p:sldId id="499" r:id="rId26"/>
    <p:sldId id="500" r:id="rId27"/>
    <p:sldId id="501" r:id="rId28"/>
    <p:sldId id="503" r:id="rId29"/>
    <p:sldId id="504" r:id="rId30"/>
    <p:sldId id="505" r:id="rId31"/>
    <p:sldId id="506" r:id="rId32"/>
    <p:sldId id="509" r:id="rId33"/>
    <p:sldId id="510" r:id="rId34"/>
    <p:sldId id="511" r:id="rId35"/>
    <p:sldId id="512" r:id="rId36"/>
    <p:sldId id="513" r:id="rId37"/>
    <p:sldId id="514" r:id="rId38"/>
    <p:sldId id="515" r:id="rId39"/>
    <p:sldId id="521" r:id="rId40"/>
    <p:sldId id="516" r:id="rId41"/>
    <p:sldId id="517" r:id="rId42"/>
    <p:sldId id="518" r:id="rId43"/>
    <p:sldId id="519" r:id="rId44"/>
    <p:sldId id="520" r:id="rId45"/>
    <p:sldId id="522" r:id="rId46"/>
    <p:sldId id="523" r:id="rId47"/>
    <p:sldId id="524" r:id="rId48"/>
    <p:sldId id="525" r:id="rId49"/>
    <p:sldId id="526" r:id="rId50"/>
    <p:sldId id="527" r:id="rId51"/>
    <p:sldId id="528" r:id="rId52"/>
    <p:sldId id="529" r:id="rId53"/>
    <p:sldId id="349"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481"/>
            <p14:sldId id="482"/>
            <p14:sldId id="483"/>
            <p14:sldId id="484"/>
            <p14:sldId id="485"/>
            <p14:sldId id="486"/>
            <p14:sldId id="487"/>
            <p14:sldId id="488"/>
            <p14:sldId id="489"/>
            <p14:sldId id="490"/>
            <p14:sldId id="491"/>
            <p14:sldId id="492"/>
            <p14:sldId id="493"/>
            <p14:sldId id="494"/>
            <p14:sldId id="495"/>
            <p14:sldId id="496"/>
            <p14:sldId id="497"/>
            <p14:sldId id="498"/>
            <p14:sldId id="499"/>
            <p14:sldId id="500"/>
            <p14:sldId id="501"/>
            <p14:sldId id="503"/>
            <p14:sldId id="504"/>
            <p14:sldId id="505"/>
            <p14:sldId id="506"/>
            <p14:sldId id="509"/>
            <p14:sldId id="510"/>
            <p14:sldId id="511"/>
            <p14:sldId id="512"/>
            <p14:sldId id="513"/>
            <p14:sldId id="514"/>
            <p14:sldId id="515"/>
            <p14:sldId id="521"/>
            <p14:sldId id="516"/>
            <p14:sldId id="517"/>
            <p14:sldId id="518"/>
            <p14:sldId id="519"/>
            <p14:sldId id="520"/>
            <p14:sldId id="522"/>
            <p14:sldId id="523"/>
            <p14:sldId id="524"/>
            <p14:sldId id="525"/>
            <p14:sldId id="526"/>
            <p14:sldId id="527"/>
            <p14:sldId id="528"/>
            <p14:sldId id="529"/>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86" d="100"/>
          <a:sy n="86" d="100"/>
        </p:scale>
        <p:origin x="444"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7/27/2024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67405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40323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634986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065444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4118822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377291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685630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41046189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2193276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009480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601003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6805838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3042628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5394476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21645757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7848030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3527580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3291384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25531718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19124156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16432180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1748251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10040418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6472142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8138679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9671261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8090039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0465768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22194749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16317740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42255697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27687778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124917747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38791883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6940135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5301125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29149027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13444680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90121578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48156028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303361669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418890098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45479877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236722000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334922196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84390332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363474386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a:p>
        </p:txBody>
      </p:sp>
    </p:spTree>
    <p:extLst>
      <p:ext uri="{BB962C8B-B14F-4D97-AF65-F5344CB8AC3E}">
        <p14:creationId xmlns:p14="http://schemas.microsoft.com/office/powerpoint/2010/main" val="99396683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a:p>
        </p:txBody>
      </p:sp>
    </p:spTree>
    <p:extLst>
      <p:ext uri="{BB962C8B-B14F-4D97-AF65-F5344CB8AC3E}">
        <p14:creationId xmlns:p14="http://schemas.microsoft.com/office/powerpoint/2010/main" val="206762163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49</a:t>
            </a:fld>
            <a:endParaRPr lang="en-US"/>
          </a:p>
        </p:txBody>
      </p:sp>
    </p:spTree>
    <p:extLst>
      <p:ext uri="{BB962C8B-B14F-4D97-AF65-F5344CB8AC3E}">
        <p14:creationId xmlns:p14="http://schemas.microsoft.com/office/powerpoint/2010/main" val="989108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7/27/2024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14.xml"/><Relationship Id="rId5" Type="http://schemas.openxmlformats.org/officeDocument/2006/relationships/image" Target="../media/image6.png"/><Relationship Id="rId4" Type="http://schemas.openxmlformats.org/officeDocument/2006/relationships/hyperlink" Target="https://en.wikipedia.org/wiki/Personal_development"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3.xml"/><Relationship Id="rId1" Type="http://schemas.openxmlformats.org/officeDocument/2006/relationships/slideLayout" Target="../slideLayouts/slideLayout14.xml"/><Relationship Id="rId5" Type="http://schemas.openxmlformats.org/officeDocument/2006/relationships/image" Target="../media/image8.png"/><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4.xml"/><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5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5.xml"/><Relationship Id="rId5" Type="http://schemas.openxmlformats.org/officeDocument/2006/relationships/image" Target="../media/image12.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200343"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a:t>
            </a:r>
          </a:p>
        </p:txBody>
      </p:sp>
      <p:sp>
        <p:nvSpPr>
          <p:cNvPr id="31" name="TextBox 30"/>
          <p:cNvSpPr txBox="1"/>
          <p:nvPr/>
        </p:nvSpPr>
        <p:spPr>
          <a:xfrm>
            <a:off x="1108643" y="2424037"/>
            <a:ext cx="5091699" cy="1200329"/>
          </a:xfrm>
          <a:prstGeom prst="rect">
            <a:avLst/>
          </a:prstGeom>
          <a:noFill/>
        </p:spPr>
        <p:txBody>
          <a:bodyPr wrap="square" rtlCol="0">
            <a:spAutoFit/>
          </a:bodyPr>
          <a:lstStyle/>
          <a:p>
            <a:r>
              <a:rPr lang="en-US" sz="2400" b="1" dirty="0">
                <a:solidFill>
                  <a:srgbClr val="00B0F0"/>
                </a:solidFill>
                <a:latin typeface="Tajawal Medium" panose="00000600000000000000" pitchFamily="2" charset="-78"/>
                <a:cs typeface="Tajawal Medium" panose="00000600000000000000" pitchFamily="2" charset="-78"/>
              </a:rPr>
              <a:t>PMG 671</a:t>
            </a:r>
          </a:p>
          <a:p>
            <a:r>
              <a:rPr lang="en-US" sz="2400" b="1" dirty="0">
                <a:solidFill>
                  <a:srgbClr val="00B0F0"/>
                </a:solidFill>
                <a:latin typeface="Tajawal Medium" panose="00000600000000000000" pitchFamily="2" charset="-78"/>
                <a:cs typeface="Tajawal Medium" panose="00000600000000000000" pitchFamily="2" charset="-78"/>
              </a:rPr>
              <a:t>Leadership&amp; Organizational</a:t>
            </a:r>
          </a:p>
          <a:p>
            <a:r>
              <a:rPr lang="en-US" sz="2400" b="1" dirty="0">
                <a:solidFill>
                  <a:srgbClr val="00B0F0"/>
                </a:solidFill>
                <a:latin typeface="Tajawal Medium" panose="00000600000000000000" pitchFamily="2" charset="-78"/>
                <a:cs typeface="Tajawal Medium" panose="00000600000000000000" pitchFamily="2" charset="-78"/>
              </a:rPr>
              <a:t> Behavior</a:t>
            </a:r>
          </a:p>
        </p:txBody>
      </p:sp>
      <p:sp>
        <p:nvSpPr>
          <p:cNvPr id="34" name="Rectangle: Rounded Corners 33"/>
          <p:cNvSpPr/>
          <p:nvPr/>
        </p:nvSpPr>
        <p:spPr>
          <a:xfrm>
            <a:off x="260183" y="4768459"/>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Dr. </a:t>
            </a:r>
            <a:r>
              <a:rPr lang="en-US" sz="2800" b="1" dirty="0" err="1">
                <a:solidFill>
                  <a:schemeClr val="bg1"/>
                </a:solidFill>
                <a:latin typeface="Times New Roman" panose="02020603050405020304" pitchFamily="18" charset="0"/>
                <a:cs typeface="Times New Roman" panose="02020603050405020304" pitchFamily="18" charset="0"/>
              </a:rPr>
              <a:t>Walid</a:t>
            </a:r>
            <a:r>
              <a:rPr lang="en-US" sz="2800" b="1" dirty="0">
                <a:solidFill>
                  <a:schemeClr val="bg1"/>
                </a:solidFill>
                <a:latin typeface="Times New Roman" panose="02020603050405020304" pitchFamily="18" charset="0"/>
                <a:cs typeface="Times New Roman" panose="02020603050405020304" pitchFamily="18" charset="0"/>
              </a:rPr>
              <a:t> El </a:t>
            </a:r>
            <a:r>
              <a:rPr lang="en-US" sz="2800" b="1" dirty="0" err="1">
                <a:solidFill>
                  <a:schemeClr val="bg1"/>
                </a:solidFill>
                <a:latin typeface="Times New Roman" panose="02020603050405020304" pitchFamily="18" charset="0"/>
                <a:cs typeface="Times New Roman" panose="02020603050405020304" pitchFamily="18" charset="0"/>
              </a:rPr>
              <a:t>Leithy</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xmlns="" id="{178F010B-A838-4C7E-A0BB-9E64CCBACC82}"/>
              </a:ext>
            </a:extLst>
          </p:cNvPr>
          <p:cNvSpPr txBox="1"/>
          <p:nvPr/>
        </p:nvSpPr>
        <p:spPr>
          <a:xfrm>
            <a:off x="933450" y="6019800"/>
            <a:ext cx="1314450" cy="369332"/>
          </a:xfrm>
          <a:prstGeom prst="rect">
            <a:avLst/>
          </a:prstGeom>
          <a:noFill/>
        </p:spPr>
        <p:txBody>
          <a:bodyPr wrap="square" rtlCol="1">
            <a:spAutoFit/>
          </a:bodyPr>
          <a:lstStyle/>
          <a:p>
            <a:r>
              <a:rPr lang="en-US" dirty="0"/>
              <a:t>Chapter 8</a:t>
            </a:r>
            <a:endParaRPr lang="ar-EG"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Chapter 8</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Agenda</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585323"/>
          </a:xfrm>
          <a:prstGeom prst="rect">
            <a:avLst/>
          </a:prstGeom>
          <a:noFill/>
        </p:spPr>
        <p:txBody>
          <a:bodyPr wrap="square" rtlCol="0">
            <a:spAutoFit/>
          </a:bodyPr>
          <a:lstStyle/>
          <a:p>
            <a:r>
              <a:rPr kumimoji="0" lang="en-US" altLang="ar-EG" sz="1800" b="1" i="0" u="none" strike="noStrike" kern="0" cap="none" spc="0" normalizeH="0" baseline="0" noProof="0" dirty="0">
                <a:ln>
                  <a:noFill/>
                </a:ln>
                <a:solidFill>
                  <a:srgbClr val="201E50"/>
                </a:solidFill>
                <a:effectLst/>
                <a:uLnTx/>
                <a:uFillTx/>
                <a:latin typeface="Times New Roman"/>
                <a:ea typeface="+mn-ea"/>
                <a:cs typeface="+mn-cs"/>
              </a:rPr>
              <a:t>This chapter discusses ten qualities that make a leader and influence the leadership process.</a:t>
            </a:r>
          </a:p>
          <a:p>
            <a:r>
              <a:rPr lang="en-US" altLang="ar-EG" b="1" kern="0" dirty="0">
                <a:solidFill>
                  <a:srgbClr val="201E50"/>
                </a:solidFill>
                <a:latin typeface="Times New Roman"/>
              </a:rPr>
              <a:t>The study of followership.</a:t>
            </a:r>
          </a:p>
          <a:p>
            <a:r>
              <a:rPr lang="en-US" b="1" kern="0" dirty="0">
                <a:solidFill>
                  <a:srgbClr val="201E50"/>
                </a:solidFill>
                <a:latin typeface="Times New Roman"/>
              </a:rPr>
              <a:t>Factors Affecting Leadership Process</a:t>
            </a:r>
          </a:p>
          <a:p>
            <a:endParaRPr lang="en-US" altLang="ar-EG" b="1" kern="0" dirty="0">
              <a:solidFill>
                <a:srgbClr val="201E50"/>
              </a:solidFill>
              <a:latin typeface="Times New Roman"/>
            </a:endParaRPr>
          </a:p>
          <a:p>
            <a:endParaRPr lang="en-US" altLang="ar-EG" b="1" kern="0" dirty="0">
              <a:solidFill>
                <a:srgbClr val="201E50"/>
              </a:solidFill>
              <a:latin typeface="Times New Roman"/>
            </a:endParaRPr>
          </a:p>
          <a:p>
            <a:endParaRPr kumimoji="0" lang="en-US" altLang="ar-EG" sz="1800" b="1" i="0" u="none" strike="noStrike" kern="0" cap="none" spc="0" normalizeH="0" baseline="0" noProof="0" dirty="0">
              <a:ln>
                <a:noFill/>
              </a:ln>
              <a:solidFill>
                <a:srgbClr val="201E50"/>
              </a:solidFill>
              <a:effectLst/>
              <a:uLnTx/>
              <a:uFillTx/>
              <a:latin typeface="Times New Roman"/>
              <a:ea typeface="+mn-ea"/>
              <a:cs typeface="+mn-cs"/>
            </a:endParaRPr>
          </a:p>
          <a:p>
            <a:endParaRPr kumimoji="0" lang="en-US" altLang="ar-EG" sz="1800" b="1" i="0" u="none" strike="noStrike" kern="0" cap="none" spc="0" normalizeH="0" baseline="0" noProof="0" dirty="0">
              <a:ln>
                <a:noFill/>
              </a:ln>
              <a:solidFill>
                <a:srgbClr val="201E50"/>
              </a:solidFill>
              <a:effectLst/>
              <a:uLnTx/>
              <a:uFillTx/>
              <a:latin typeface="Times New Roman"/>
              <a:ea typeface="+mn-ea"/>
              <a:cs typeface="+mn-cs"/>
            </a:endParaRPr>
          </a:p>
          <a:p>
            <a:endParaRPr lang="en-US" dirty="0">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Leadership Qualities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551300"/>
            <a:ext cx="8417320" cy="1698927"/>
          </a:xfrm>
          <a:prstGeom prst="rect">
            <a:avLst/>
          </a:prstGeom>
          <a:noFill/>
        </p:spPr>
        <p:txBody>
          <a:bodyPr wrap="square" rtlCol="0">
            <a:spAutoFit/>
          </a:bodyPr>
          <a:lstStyle/>
          <a:p>
            <a:pPr marL="0" marR="0" lvl="1" indent="0" algn="l" defTabSz="914400" eaLnBrk="1" fontAlgn="base" latinLnBrk="0" hangingPunct="1">
              <a:lnSpc>
                <a:spcPct val="100000"/>
              </a:lnSpc>
              <a:spcBef>
                <a:spcPct val="20000"/>
              </a:spcBef>
              <a:spcAft>
                <a:spcPct val="0"/>
              </a:spcAft>
              <a:buClrTx/>
              <a:buSzTx/>
              <a:buFontTx/>
              <a:buChar char="–"/>
              <a:tabLst/>
              <a:defRPr/>
            </a:pPr>
            <a:r>
              <a:rPr kumimoji="0" lang="en-US" altLang="ar-EG" sz="1800" b="0" i="0" u="none" strike="noStrike" kern="0" cap="none" spc="0" normalizeH="0" baseline="0" noProof="0">
                <a:ln>
                  <a:noFill/>
                </a:ln>
                <a:solidFill>
                  <a:srgbClr val="201E50"/>
                </a:solidFill>
                <a:effectLst/>
                <a:uLnTx/>
                <a:uFillTx/>
                <a:latin typeface="Times New Roman" panose="02020603050405020304" pitchFamily="18" charset="0"/>
              </a:rPr>
              <a:t>Vision</a:t>
            </a:r>
          </a:p>
          <a:p>
            <a:pPr marL="0" marR="0" lvl="1" indent="0" algn="l" defTabSz="914400" eaLnBrk="1" fontAlgn="base" latinLnBrk="0" hangingPunct="1">
              <a:lnSpc>
                <a:spcPct val="100000"/>
              </a:lnSpc>
              <a:spcBef>
                <a:spcPct val="20000"/>
              </a:spcBef>
              <a:spcAft>
                <a:spcPct val="0"/>
              </a:spcAft>
              <a:buClrTx/>
              <a:buSzTx/>
              <a:buFontTx/>
              <a:buChar char="–"/>
              <a:tabLst/>
              <a:defRPr/>
            </a:pPr>
            <a:r>
              <a:rPr kumimoji="0" lang="en-US" altLang="ar-EG" sz="1800" b="0" i="0" u="none" strike="noStrike" kern="0" cap="none" spc="0" normalizeH="0" baseline="0" noProof="0">
                <a:ln>
                  <a:noFill/>
                </a:ln>
                <a:solidFill>
                  <a:srgbClr val="201E50"/>
                </a:solidFill>
                <a:effectLst/>
                <a:uLnTx/>
                <a:uFillTx/>
                <a:latin typeface="Times New Roman" panose="02020603050405020304" pitchFamily="18" charset="0"/>
              </a:rPr>
              <a:t> Ability</a:t>
            </a:r>
          </a:p>
          <a:p>
            <a:pPr marL="0" marR="0" lvl="1" indent="0" algn="l" defTabSz="914400" eaLnBrk="1" fontAlgn="base" latinLnBrk="0" hangingPunct="1">
              <a:lnSpc>
                <a:spcPct val="100000"/>
              </a:lnSpc>
              <a:spcBef>
                <a:spcPct val="20000"/>
              </a:spcBef>
              <a:spcAft>
                <a:spcPct val="0"/>
              </a:spcAft>
              <a:buClrTx/>
              <a:buSzTx/>
              <a:buFontTx/>
              <a:buChar char="–"/>
              <a:tabLst/>
              <a:defRPr/>
            </a:pPr>
            <a:r>
              <a:rPr kumimoji="0" lang="en-US" altLang="ar-EG" sz="1800" b="0" i="0" u="none" strike="noStrike" kern="0" cap="none" spc="0" normalizeH="0" baseline="0" noProof="0">
                <a:ln>
                  <a:noFill/>
                </a:ln>
                <a:solidFill>
                  <a:srgbClr val="201E50"/>
                </a:solidFill>
                <a:effectLst/>
                <a:uLnTx/>
                <a:uFillTx/>
                <a:latin typeface="Times New Roman" panose="02020603050405020304" pitchFamily="18" charset="0"/>
              </a:rPr>
              <a:t> Enthusiasm</a:t>
            </a:r>
          </a:p>
          <a:p>
            <a:pPr marL="0" marR="0" lvl="1" indent="0" algn="l" defTabSz="914400" eaLnBrk="1" fontAlgn="base" latinLnBrk="0" hangingPunct="1">
              <a:lnSpc>
                <a:spcPct val="100000"/>
              </a:lnSpc>
              <a:spcBef>
                <a:spcPct val="20000"/>
              </a:spcBef>
              <a:spcAft>
                <a:spcPct val="0"/>
              </a:spcAft>
              <a:buClrTx/>
              <a:buSzTx/>
              <a:buFontTx/>
              <a:buChar char="–"/>
              <a:tabLst/>
              <a:defRPr/>
            </a:pPr>
            <a:r>
              <a:rPr kumimoji="0" lang="en-US" altLang="ar-EG" sz="1800" b="0" i="0" u="none" strike="noStrike" kern="0" cap="none" spc="0" normalizeH="0" baseline="0" noProof="0">
                <a:ln>
                  <a:noFill/>
                </a:ln>
                <a:solidFill>
                  <a:srgbClr val="201E50"/>
                </a:solidFill>
                <a:effectLst/>
                <a:uLnTx/>
                <a:uFillTx/>
                <a:latin typeface="Times New Roman" panose="02020603050405020304" pitchFamily="18" charset="0"/>
              </a:rPr>
              <a:t> Stability</a:t>
            </a:r>
          </a:p>
          <a:p>
            <a:pPr marL="0" marR="0" lvl="1" indent="0" algn="l" defTabSz="914400" eaLnBrk="1" fontAlgn="base" latinLnBrk="0" hangingPunct="1">
              <a:lnSpc>
                <a:spcPct val="100000"/>
              </a:lnSpc>
              <a:spcBef>
                <a:spcPct val="20000"/>
              </a:spcBef>
              <a:spcAft>
                <a:spcPct val="0"/>
              </a:spcAft>
              <a:buClrTx/>
              <a:buSzTx/>
              <a:buFontTx/>
              <a:buChar char="–"/>
              <a:tabLst/>
              <a:defRPr/>
            </a:pPr>
            <a:r>
              <a:rPr kumimoji="0" lang="en-US" altLang="ar-EG" sz="1800" b="0" i="0" u="none" strike="noStrike" kern="0" cap="none" spc="0" normalizeH="0" baseline="0" noProof="0">
                <a:ln>
                  <a:noFill/>
                </a:ln>
                <a:solidFill>
                  <a:srgbClr val="201E50"/>
                </a:solidFill>
                <a:effectLst/>
                <a:uLnTx/>
                <a:uFillTx/>
                <a:latin typeface="Times New Roman" panose="02020603050405020304" pitchFamily="18" charset="0"/>
              </a:rPr>
              <a:t> Concern for Others</a:t>
            </a:r>
            <a:endParaRPr kumimoji="0" lang="en-US" altLang="ar-EG" sz="1800" b="0" i="0" u="none" strike="noStrike" kern="0" cap="none" spc="0" normalizeH="0" baseline="0" noProof="0" dirty="0">
              <a:ln>
                <a:noFill/>
              </a:ln>
              <a:solidFill>
                <a:srgbClr val="201E50"/>
              </a:solidFill>
              <a:effectLst/>
              <a:uLnTx/>
              <a:uFillTx/>
              <a:latin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58714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4671309"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Leadership </a:t>
            </a:r>
            <a:r>
              <a:rPr lang="en-US" sz="2800" b="1">
                <a:solidFill>
                  <a:srgbClr val="00B0F0"/>
                </a:solidFill>
                <a:latin typeface="Times New Roman" panose="02020603050405020304" pitchFamily="18" charset="0"/>
                <a:cs typeface="Times New Roman" panose="02020603050405020304" pitchFamily="18" charset="0"/>
              </a:rPr>
              <a:t>Qualties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234458"/>
          </a:xfrm>
          <a:prstGeom prst="rect">
            <a:avLst/>
          </a:prstGeom>
          <a:noFill/>
        </p:spPr>
        <p:txBody>
          <a:bodyPr wrap="square" rtlCol="0">
            <a:spAutoFit/>
          </a:bodyPr>
          <a:lstStyle/>
          <a:p>
            <a:pPr marL="0" marR="0" lvl="1" indent="0" algn="l" defTabSz="914400" eaLnBrk="1" fontAlgn="base" latinLnBrk="0" hangingPunct="1">
              <a:lnSpc>
                <a:spcPct val="100000"/>
              </a:lnSpc>
              <a:spcBef>
                <a:spcPct val="20000"/>
              </a:spcBef>
              <a:spcAft>
                <a:spcPct val="0"/>
              </a:spcAft>
              <a:buClrTx/>
              <a:buSzTx/>
              <a:buFontTx/>
              <a:buChar char="–"/>
              <a:tabLst/>
              <a:defRPr/>
            </a:pPr>
            <a:r>
              <a:rPr kumimoji="0" lang="en-US" altLang="ar-EG" sz="2400" b="0" i="0" u="none" strike="noStrike" kern="0" cap="none" spc="0" normalizeH="0" baseline="0" noProof="0" dirty="0">
                <a:ln>
                  <a:noFill/>
                </a:ln>
                <a:solidFill>
                  <a:srgbClr val="201E50"/>
                </a:solidFill>
                <a:effectLst/>
                <a:uLnTx/>
                <a:uFillTx/>
                <a:latin typeface="Times New Roman" panose="02020603050405020304" pitchFamily="18" charset="0"/>
              </a:rPr>
              <a:t>Self-Confidence </a:t>
            </a:r>
          </a:p>
          <a:p>
            <a:pPr marL="0" marR="0" lvl="1" indent="0" algn="l" defTabSz="914400" eaLnBrk="1" fontAlgn="base" latinLnBrk="0" hangingPunct="1">
              <a:lnSpc>
                <a:spcPct val="100000"/>
              </a:lnSpc>
              <a:spcBef>
                <a:spcPct val="20000"/>
              </a:spcBef>
              <a:spcAft>
                <a:spcPct val="0"/>
              </a:spcAft>
              <a:buClrTx/>
              <a:buSzTx/>
              <a:buFontTx/>
              <a:buChar char="–"/>
              <a:tabLst/>
              <a:defRPr/>
            </a:pPr>
            <a:r>
              <a:rPr kumimoji="0" lang="en-US" altLang="ar-EG" sz="2400" b="0" i="0" u="none" strike="noStrike" kern="0" cap="none" spc="0" normalizeH="0" baseline="0" noProof="0" dirty="0">
                <a:ln>
                  <a:noFill/>
                </a:ln>
                <a:solidFill>
                  <a:srgbClr val="201E50"/>
                </a:solidFill>
                <a:effectLst/>
                <a:uLnTx/>
                <a:uFillTx/>
                <a:latin typeface="Times New Roman" panose="02020603050405020304" pitchFamily="18" charset="0"/>
              </a:rPr>
              <a:t> Persistence</a:t>
            </a:r>
          </a:p>
          <a:p>
            <a:pPr marL="0" marR="0" lvl="1" indent="0" algn="l" defTabSz="914400" eaLnBrk="1" fontAlgn="base" latinLnBrk="0" hangingPunct="1">
              <a:lnSpc>
                <a:spcPct val="100000"/>
              </a:lnSpc>
              <a:spcBef>
                <a:spcPct val="20000"/>
              </a:spcBef>
              <a:spcAft>
                <a:spcPct val="0"/>
              </a:spcAft>
              <a:buClrTx/>
              <a:buSzTx/>
              <a:buFontTx/>
              <a:buChar char="–"/>
              <a:tabLst/>
              <a:defRPr/>
            </a:pPr>
            <a:r>
              <a:rPr kumimoji="0" lang="en-US" altLang="ar-EG" sz="2400" b="0" i="0" u="none" strike="noStrike" kern="0" cap="none" spc="0" normalizeH="0" baseline="0" noProof="0" dirty="0">
                <a:ln>
                  <a:noFill/>
                </a:ln>
                <a:solidFill>
                  <a:srgbClr val="201E50"/>
                </a:solidFill>
                <a:effectLst/>
                <a:uLnTx/>
                <a:uFillTx/>
                <a:latin typeface="Times New Roman" panose="02020603050405020304" pitchFamily="18" charset="0"/>
              </a:rPr>
              <a:t> Vitality</a:t>
            </a:r>
          </a:p>
          <a:p>
            <a:pPr marL="0" marR="0" lvl="1" indent="0" algn="l" defTabSz="914400" eaLnBrk="1" fontAlgn="base" latinLnBrk="0" hangingPunct="1">
              <a:lnSpc>
                <a:spcPct val="100000"/>
              </a:lnSpc>
              <a:spcBef>
                <a:spcPct val="20000"/>
              </a:spcBef>
              <a:spcAft>
                <a:spcPct val="0"/>
              </a:spcAft>
              <a:buClrTx/>
              <a:buSzTx/>
              <a:buFontTx/>
              <a:buChar char="–"/>
              <a:tabLst/>
              <a:defRPr/>
            </a:pPr>
            <a:r>
              <a:rPr kumimoji="0" lang="en-US" altLang="ar-EG" sz="2400" b="0" i="0" u="none" strike="noStrike" kern="0" cap="none" spc="0" normalizeH="0" baseline="0" noProof="0" dirty="0">
                <a:ln>
                  <a:noFill/>
                </a:ln>
                <a:solidFill>
                  <a:srgbClr val="201E50"/>
                </a:solidFill>
                <a:effectLst/>
                <a:uLnTx/>
                <a:uFillTx/>
                <a:latin typeface="Times New Roman" panose="02020603050405020304" pitchFamily="18" charset="0"/>
              </a:rPr>
              <a:t> Charisma </a:t>
            </a:r>
          </a:p>
          <a:p>
            <a:pPr marL="0" marR="0" lvl="1" indent="0" algn="l" defTabSz="914400" eaLnBrk="1" fontAlgn="base" latinLnBrk="0" hangingPunct="1">
              <a:lnSpc>
                <a:spcPct val="100000"/>
              </a:lnSpc>
              <a:spcBef>
                <a:spcPct val="20000"/>
              </a:spcBef>
              <a:spcAft>
                <a:spcPct val="0"/>
              </a:spcAft>
              <a:buClrTx/>
              <a:buSzTx/>
              <a:buFontTx/>
              <a:buChar char="–"/>
              <a:tabLst/>
              <a:defRPr/>
            </a:pPr>
            <a:r>
              <a:rPr kumimoji="0" lang="en-US" altLang="ar-EG" sz="2400" b="0" i="0" u="none" strike="noStrike" kern="0" cap="none" spc="0" normalizeH="0" baseline="0" noProof="0">
                <a:ln>
                  <a:noFill/>
                </a:ln>
                <a:solidFill>
                  <a:srgbClr val="201E50"/>
                </a:solidFill>
                <a:effectLst/>
                <a:uLnTx/>
                <a:uFillTx/>
                <a:latin typeface="Times New Roman" panose="02020603050405020304" pitchFamily="18" charset="0"/>
              </a:rPr>
              <a:t> Integrity</a:t>
            </a:r>
            <a:endParaRPr lang="en-GB" sz="2400" b="1" dirty="0">
              <a:latin typeface="Comic Sans MS" panose="030F0702030302020204" pitchFamily="66"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48589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4671309"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Vision</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416320"/>
          </a:xfrm>
          <a:prstGeom prst="rect">
            <a:avLst/>
          </a:prstGeom>
          <a:noFill/>
        </p:spPr>
        <p:txBody>
          <a:bodyPr wrap="square" rtlCol="0">
            <a:spAutoFit/>
          </a:bodyPr>
          <a:lstStyle/>
          <a:p>
            <a:pPr eaLnBrk="1" hangingPunct="1">
              <a:lnSpc>
                <a:spcPct val="90000"/>
              </a:lnSpc>
            </a:pPr>
            <a:r>
              <a:rPr lang="en-US" altLang="ar-EG" sz="2400" b="1" dirty="0"/>
              <a:t>A leader requires a strong sense of purpose</a:t>
            </a:r>
          </a:p>
          <a:p>
            <a:pPr lvl="1" eaLnBrk="1" hangingPunct="1">
              <a:lnSpc>
                <a:spcPct val="90000"/>
              </a:lnSpc>
            </a:pPr>
            <a:r>
              <a:rPr lang="en-US" altLang="ar-EG" sz="2400" dirty="0"/>
              <a:t>Recognizes what must be done and does it</a:t>
            </a:r>
          </a:p>
          <a:p>
            <a:pPr lvl="1" eaLnBrk="1" hangingPunct="1">
              <a:lnSpc>
                <a:spcPct val="90000"/>
              </a:lnSpc>
            </a:pPr>
            <a:r>
              <a:rPr lang="en-US" altLang="ar-EG" sz="2400" dirty="0"/>
              <a:t>Inspires others </a:t>
            </a:r>
          </a:p>
          <a:p>
            <a:pPr lvl="1" eaLnBrk="1" hangingPunct="1">
              <a:lnSpc>
                <a:spcPct val="90000"/>
              </a:lnSpc>
            </a:pPr>
            <a:r>
              <a:rPr lang="en-US" altLang="ar-EG" sz="2400" dirty="0"/>
              <a:t>Causes him/her to accept the leadership duties</a:t>
            </a:r>
          </a:p>
          <a:p>
            <a:pPr lvl="1" eaLnBrk="1" hangingPunct="1">
              <a:lnSpc>
                <a:spcPct val="90000"/>
              </a:lnSpc>
              <a:spcAft>
                <a:spcPct val="50000"/>
              </a:spcAft>
            </a:pPr>
            <a:r>
              <a:rPr lang="en-US" altLang="ar-EG" sz="2400" dirty="0"/>
              <a:t>Evokes power </a:t>
            </a:r>
          </a:p>
          <a:p>
            <a:pPr eaLnBrk="1" hangingPunct="1">
              <a:lnSpc>
                <a:spcPct val="90000"/>
              </a:lnSpc>
            </a:pPr>
            <a:r>
              <a:rPr lang="en-US" altLang="ar-EG" sz="2400" b="1" dirty="0"/>
              <a:t>Questions to ask:</a:t>
            </a:r>
          </a:p>
          <a:p>
            <a:pPr lvl="1" eaLnBrk="1" hangingPunct="1">
              <a:lnSpc>
                <a:spcPct val="90000"/>
              </a:lnSpc>
            </a:pPr>
            <a:r>
              <a:rPr lang="en-US" altLang="ar-EG" sz="2400" dirty="0"/>
              <a:t>Do I have a plan?</a:t>
            </a:r>
          </a:p>
          <a:p>
            <a:pPr lvl="1" eaLnBrk="1" hangingPunct="1">
              <a:lnSpc>
                <a:spcPct val="90000"/>
              </a:lnSpc>
            </a:pPr>
            <a:r>
              <a:rPr lang="en-US" altLang="ar-EG" sz="2400" dirty="0"/>
              <a:t>What is the vision for this department or organization?</a:t>
            </a:r>
          </a:p>
          <a:p>
            <a:r>
              <a:rPr lang="en-GB" sz="2400" b="1" dirty="0">
                <a:latin typeface="Comic Sans MS" panose="030F0702030302020204" pitchFamily="66" charset="0"/>
              </a:rPr>
              <a:t>.</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2056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4671309"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Ability</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89127"/>
            <a:ext cx="8417320" cy="3600986"/>
          </a:xfrm>
          <a:prstGeom prst="rect">
            <a:avLst/>
          </a:prstGeom>
          <a:noFill/>
        </p:spPr>
        <p:txBody>
          <a:bodyPr wrap="square" rtlCol="0">
            <a:spAutoFit/>
          </a:bodyPr>
          <a:lstStyle/>
          <a:p>
            <a:pPr eaLnBrk="1" hangingPunct="1">
              <a:lnSpc>
                <a:spcPct val="90000"/>
              </a:lnSpc>
            </a:pPr>
            <a:r>
              <a:rPr lang="en-US" altLang="ar-EG" sz="2400" b="1"/>
              <a:t>Leaders must know the job</a:t>
            </a:r>
          </a:p>
          <a:p>
            <a:pPr lvl="1" eaLnBrk="1" hangingPunct="1">
              <a:lnSpc>
                <a:spcPct val="90000"/>
              </a:lnSpc>
            </a:pPr>
            <a:r>
              <a:rPr lang="en-US" altLang="ar-EG" sz="2400"/>
              <a:t>Employees do not respect, and lose faith in, </a:t>
            </a:r>
            <a:br>
              <a:rPr lang="en-US" altLang="ar-EG" sz="2400"/>
            </a:br>
            <a:r>
              <a:rPr lang="en-US" altLang="ar-EG" sz="2400"/>
              <a:t>leaders who:</a:t>
            </a:r>
          </a:p>
          <a:p>
            <a:pPr lvl="2" eaLnBrk="1" hangingPunct="1">
              <a:lnSpc>
                <a:spcPct val="90000"/>
              </a:lnSpc>
            </a:pPr>
            <a:r>
              <a:rPr lang="en-US" altLang="ar-EG" sz="2400"/>
              <a:t>Fail to understand the job</a:t>
            </a:r>
          </a:p>
          <a:p>
            <a:pPr lvl="2" eaLnBrk="1" hangingPunct="1">
              <a:lnSpc>
                <a:spcPct val="90000"/>
              </a:lnSpc>
              <a:spcAft>
                <a:spcPct val="50000"/>
              </a:spcAft>
            </a:pPr>
            <a:r>
              <a:rPr lang="en-US" altLang="ar-EG" sz="2400"/>
              <a:t>Rely on others when making decisions, giving guidance, or solving problems</a:t>
            </a:r>
          </a:p>
          <a:p>
            <a:pPr eaLnBrk="1" hangingPunct="1">
              <a:lnSpc>
                <a:spcPct val="90000"/>
              </a:lnSpc>
            </a:pPr>
            <a:r>
              <a:rPr lang="en-US" altLang="ar-EG" sz="2400" b="1"/>
              <a:t>Leaders must also:</a:t>
            </a:r>
            <a:r>
              <a:rPr lang="en-US" altLang="ar-EG" sz="2400"/>
              <a:t> </a:t>
            </a:r>
          </a:p>
          <a:p>
            <a:pPr lvl="1" eaLnBrk="1" hangingPunct="1">
              <a:lnSpc>
                <a:spcPct val="90000"/>
              </a:lnSpc>
            </a:pPr>
            <a:r>
              <a:rPr lang="en-US" altLang="ar-EG" sz="2400"/>
              <a:t>Keep job knowledge current</a:t>
            </a:r>
          </a:p>
          <a:p>
            <a:pPr lvl="1" eaLnBrk="1" hangingPunct="1">
              <a:lnSpc>
                <a:spcPct val="90000"/>
              </a:lnSpc>
            </a:pPr>
            <a:r>
              <a:rPr lang="en-US" altLang="ar-EG" sz="2400"/>
              <a:t>Have an ability to understand information, formulate strategies, and make decisions</a:t>
            </a:r>
            <a:endParaRPr lang="en-US" altLang="ar-EG" sz="2400"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648322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4671309"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Ability</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046988"/>
          </a:xfrm>
          <a:prstGeom prst="rect">
            <a:avLst/>
          </a:prstGeom>
          <a:noFill/>
        </p:spPr>
        <p:txBody>
          <a:bodyPr wrap="square" rtlCol="0">
            <a:spAutoFit/>
          </a:bodyPr>
          <a:lstStyle/>
          <a:p>
            <a:pPr eaLnBrk="1" hangingPunct="1"/>
            <a:r>
              <a:rPr lang="en-US" altLang="ar-EG" sz="2400" b="1" dirty="0"/>
              <a:t>Questions to ask:</a:t>
            </a:r>
          </a:p>
          <a:p>
            <a:pPr lvl="1" eaLnBrk="1" hangingPunct="1"/>
            <a:r>
              <a:rPr lang="en-US" altLang="ar-EG" sz="2400" dirty="0"/>
              <a:t>How competent am I?</a:t>
            </a:r>
          </a:p>
          <a:p>
            <a:pPr lvl="1" eaLnBrk="1" hangingPunct="1"/>
            <a:r>
              <a:rPr lang="en-US" altLang="ar-EG" sz="2400" dirty="0"/>
              <a:t>Am I current in my field?</a:t>
            </a:r>
          </a:p>
          <a:p>
            <a:pPr lvl="1" eaLnBrk="1" hangingPunct="1"/>
            <a:r>
              <a:rPr lang="en-US" altLang="ar-EG" sz="2400" dirty="0"/>
              <a:t>Do I set an example? </a:t>
            </a:r>
          </a:p>
          <a:p>
            <a:pPr lvl="1" eaLnBrk="1" hangingPunct="1"/>
            <a:r>
              <a:rPr lang="en-US" altLang="ar-EG" sz="2400" dirty="0"/>
              <a:t>Do I keep job knowledge current?</a:t>
            </a:r>
          </a:p>
          <a:p>
            <a:pPr lvl="1" eaLnBrk="1" hangingPunct="1"/>
            <a:r>
              <a:rPr lang="en-US" altLang="ar-EG" sz="2400" dirty="0"/>
              <a:t>Are my perceptions accurate?</a:t>
            </a:r>
          </a:p>
          <a:p>
            <a:pPr lvl="1" eaLnBrk="1" hangingPunct="1"/>
            <a:r>
              <a:rPr lang="en-US" altLang="ar-EG" sz="2400" dirty="0"/>
              <a:t>Is my memory good?</a:t>
            </a:r>
          </a:p>
          <a:p>
            <a:pPr lvl="1" eaLnBrk="1" hangingPunct="1"/>
            <a:r>
              <a:rPr lang="en-US" altLang="ar-EG" sz="2400" dirty="0"/>
              <a:t>Are my judgments sound?</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92610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594375"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Enthusiasm</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xmlns="" id="{58465B4F-0804-4976-9D7A-AE44F1E8A8D2}"/>
              </a:ext>
            </a:extLst>
          </p:cNvPr>
          <p:cNvSpPr txBox="1"/>
          <p:nvPr/>
        </p:nvSpPr>
        <p:spPr>
          <a:xfrm>
            <a:off x="3048000" y="3848611"/>
            <a:ext cx="6096000" cy="2308324"/>
          </a:xfrm>
          <a:prstGeom prst="rect">
            <a:avLst/>
          </a:prstGeom>
          <a:noFill/>
        </p:spPr>
        <p:txBody>
          <a:bodyPr wrap="square">
            <a:spAutoFit/>
          </a:bodyPr>
          <a:lstStyle/>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r>
              <a:rPr lang="en-GB" sz="1800" b="1" dirty="0">
                <a:solidFill>
                  <a:srgbClr val="0000CC"/>
                </a:solidFill>
                <a:latin typeface="Comic Sans MS" pitchFamily="66" charset="0"/>
              </a:rPr>
              <a:t> </a:t>
            </a:r>
          </a:p>
        </p:txBody>
      </p:sp>
      <p:sp>
        <p:nvSpPr>
          <p:cNvPr id="17" name="TextBox 16">
            <a:extLst>
              <a:ext uri="{FF2B5EF4-FFF2-40B4-BE49-F238E27FC236}">
                <a16:creationId xmlns:a16="http://schemas.microsoft.com/office/drawing/2014/main" xmlns="" id="{A49B1EFE-02DC-48F0-92EB-FEA0064D3126}"/>
              </a:ext>
            </a:extLst>
          </p:cNvPr>
          <p:cNvSpPr txBox="1"/>
          <p:nvPr/>
        </p:nvSpPr>
        <p:spPr>
          <a:xfrm>
            <a:off x="3889651" y="2480245"/>
            <a:ext cx="7600950" cy="3231654"/>
          </a:xfrm>
          <a:prstGeom prst="rect">
            <a:avLst/>
          </a:prstGeom>
          <a:noFill/>
        </p:spPr>
        <p:txBody>
          <a:bodyPr wrap="square">
            <a:spAutoFit/>
          </a:bodyPr>
          <a:lstStyle/>
          <a:p>
            <a:pPr eaLnBrk="1" hangingPunct="1"/>
            <a:r>
              <a:rPr lang="en-US" altLang="ar-EG" sz="2400" b="1" dirty="0"/>
              <a:t>An important trait of a leader:</a:t>
            </a:r>
          </a:p>
          <a:p>
            <a:pPr lvl="1" eaLnBrk="1" hangingPunct="1"/>
            <a:r>
              <a:rPr lang="en-US" altLang="ar-EG" sz="2400" dirty="0"/>
              <a:t>Causes others to become interested and willing to accept the leader’s accomplishments</a:t>
            </a:r>
          </a:p>
          <a:p>
            <a:pPr lvl="1" eaLnBrk="1" hangingPunct="1">
              <a:spcAft>
                <a:spcPct val="50000"/>
              </a:spcAft>
            </a:pPr>
            <a:r>
              <a:rPr lang="en-US" altLang="ar-EG" sz="2400" dirty="0"/>
              <a:t>Leaders can generate enthusiasm in followers</a:t>
            </a:r>
          </a:p>
          <a:p>
            <a:pPr eaLnBrk="1" hangingPunct="1"/>
            <a:r>
              <a:rPr lang="en-US" altLang="ar-EG" sz="2400" b="1" dirty="0"/>
              <a:t>Questions to ask:</a:t>
            </a:r>
          </a:p>
          <a:p>
            <a:pPr lvl="1" eaLnBrk="1" hangingPunct="1"/>
            <a:r>
              <a:rPr lang="en-US" altLang="ar-EG" sz="2400" dirty="0"/>
              <a:t>Do I care about what I am doing, personally and deeply?</a:t>
            </a:r>
          </a:p>
          <a:p>
            <a:pPr lvl="1" eaLnBrk="1" hangingPunct="1"/>
            <a:r>
              <a:rPr lang="en-US" altLang="ar-EG" sz="2400" dirty="0"/>
              <a:t>Do I show enthusiasm to my employees?</a:t>
            </a:r>
          </a:p>
          <a:p>
            <a:pPr lvl="1" eaLnBrk="1" hangingPunct="1"/>
            <a:r>
              <a:rPr lang="en-US" altLang="ar-EG" sz="2400" dirty="0"/>
              <a:t>Does my enthusiasm ignite others to take action?</a:t>
            </a:r>
          </a:p>
        </p:txBody>
      </p:sp>
    </p:spTree>
    <p:extLst>
      <p:ext uri="{BB962C8B-B14F-4D97-AF65-F5344CB8AC3E}">
        <p14:creationId xmlns:p14="http://schemas.microsoft.com/office/powerpoint/2010/main" val="2360788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4671309"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Stability</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9594"/>
            <a:ext cx="8417320" cy="3785652"/>
          </a:xfrm>
          <a:prstGeom prst="rect">
            <a:avLst/>
          </a:prstGeom>
          <a:noFill/>
        </p:spPr>
        <p:txBody>
          <a:bodyPr wrap="square" rtlCol="0">
            <a:spAutoFit/>
          </a:bodyPr>
          <a:lstStyle/>
          <a:p>
            <a:pPr eaLnBrk="1" hangingPunct="1">
              <a:spcAft>
                <a:spcPct val="50000"/>
              </a:spcAft>
            </a:pPr>
            <a:r>
              <a:rPr lang="en-US" altLang="ar-EG" sz="2400" b="1" dirty="0"/>
              <a:t>Leaders must understand their world and how it relates to others</a:t>
            </a:r>
          </a:p>
          <a:p>
            <a:pPr eaLnBrk="1" hangingPunct="1"/>
            <a:r>
              <a:rPr lang="en-US" altLang="ar-EG" sz="2400" b="1" dirty="0"/>
              <a:t>Leaders should not:</a:t>
            </a:r>
          </a:p>
          <a:p>
            <a:pPr lvl="1" eaLnBrk="1" hangingPunct="1"/>
            <a:r>
              <a:rPr lang="en-US" altLang="ar-EG" sz="2400" dirty="0"/>
              <a:t> Bring personal problems to work</a:t>
            </a:r>
          </a:p>
          <a:p>
            <a:pPr lvl="1" eaLnBrk="1" hangingPunct="1">
              <a:spcAft>
                <a:spcPct val="50000"/>
              </a:spcAft>
            </a:pPr>
            <a:r>
              <a:rPr lang="en-US" altLang="ar-EG" sz="2400" dirty="0"/>
              <a:t> Be emotionally unstable</a:t>
            </a:r>
          </a:p>
          <a:p>
            <a:pPr eaLnBrk="1" hangingPunct="1"/>
            <a:r>
              <a:rPr lang="en-US" altLang="ar-EG" sz="2400" b="1" dirty="0"/>
              <a:t>Questions to ask:</a:t>
            </a:r>
          </a:p>
          <a:p>
            <a:pPr lvl="1" eaLnBrk="1" hangingPunct="1"/>
            <a:r>
              <a:rPr lang="en-US" altLang="ar-EG" sz="2400" dirty="0"/>
              <a:t>Do I possess objectivity?</a:t>
            </a:r>
          </a:p>
          <a:p>
            <a:pPr lvl="1" eaLnBrk="1" hangingPunct="1"/>
            <a:r>
              <a:rPr lang="en-US" altLang="ar-EG" sz="2400" dirty="0"/>
              <a:t>Do I convey stability to the employees?</a:t>
            </a:r>
          </a:p>
          <a:p>
            <a:pPr lvl="1" eaLnBrk="1" hangingPunct="1"/>
            <a:r>
              <a:rPr lang="en-US" altLang="ar-EG" sz="2400" dirty="0"/>
              <a:t>Do personal problems interfere with my judgment?</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613834"/>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89986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4671309"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Concern for Others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416320"/>
          </a:xfrm>
          <a:prstGeom prst="rect">
            <a:avLst/>
          </a:prstGeom>
          <a:noFill/>
        </p:spPr>
        <p:txBody>
          <a:bodyPr wrap="square" rtlCol="0">
            <a:spAutoFit/>
          </a:bodyPr>
          <a:lstStyle/>
          <a:p>
            <a:pPr eaLnBrk="1" hangingPunct="1">
              <a:lnSpc>
                <a:spcPct val="90000"/>
              </a:lnSpc>
              <a:spcAft>
                <a:spcPct val="30000"/>
              </a:spcAft>
            </a:pPr>
            <a:r>
              <a:rPr lang="en-US" altLang="ar-EG" sz="2400" b="1" dirty="0"/>
              <a:t>The heart of caring leadership</a:t>
            </a:r>
            <a:endParaRPr lang="en-US" altLang="ar-EG" sz="2400" dirty="0"/>
          </a:p>
          <a:p>
            <a:pPr lvl="1" eaLnBrk="1" hangingPunct="1">
              <a:lnSpc>
                <a:spcPct val="90000"/>
              </a:lnSpc>
            </a:pPr>
            <a:r>
              <a:rPr lang="en-US" altLang="ar-EG" sz="2400" b="1" dirty="0"/>
              <a:t>Leaders must:</a:t>
            </a:r>
          </a:p>
          <a:p>
            <a:pPr lvl="2" eaLnBrk="1" hangingPunct="1">
              <a:lnSpc>
                <a:spcPct val="90000"/>
              </a:lnSpc>
            </a:pPr>
            <a:r>
              <a:rPr lang="en-US" altLang="ar-EG" sz="2400" dirty="0"/>
              <a:t>Never look down on others or treat people as machines</a:t>
            </a:r>
          </a:p>
          <a:p>
            <a:pPr lvl="2" eaLnBrk="1" hangingPunct="1">
              <a:lnSpc>
                <a:spcPct val="90000"/>
              </a:lnSpc>
              <a:spcAft>
                <a:spcPct val="30000"/>
              </a:spcAft>
            </a:pPr>
            <a:r>
              <a:rPr lang="en-US" altLang="ar-EG" sz="2400" dirty="0"/>
              <a:t> Be concerned about others’ welfare </a:t>
            </a:r>
          </a:p>
          <a:p>
            <a:pPr lvl="1" eaLnBrk="1" hangingPunct="1">
              <a:lnSpc>
                <a:spcPct val="90000"/>
              </a:lnSpc>
              <a:spcAft>
                <a:spcPct val="30000"/>
              </a:spcAft>
            </a:pPr>
            <a:r>
              <a:rPr lang="en-US" altLang="ar-EG" sz="2400" b="1" dirty="0"/>
              <a:t>Caring leaders never tear down, downgrade, or diminish others</a:t>
            </a:r>
          </a:p>
          <a:p>
            <a:pPr lvl="1" eaLnBrk="1" hangingPunct="1">
              <a:lnSpc>
                <a:spcPct val="90000"/>
              </a:lnSpc>
            </a:pPr>
            <a:r>
              <a:rPr lang="en-US" altLang="ar-EG" sz="2400" b="1" dirty="0"/>
              <a:t>Leaders should possess humility and selflessness</a:t>
            </a:r>
          </a:p>
          <a:p>
            <a:pPr lvl="2" eaLnBrk="1" hangingPunct="1">
              <a:lnSpc>
                <a:spcPct val="90000"/>
              </a:lnSpc>
            </a:pPr>
            <a:r>
              <a:rPr lang="en-US" altLang="ar-EG" sz="2400" dirty="0"/>
              <a:t>When the interests of others are put first, </a:t>
            </a:r>
            <a:br>
              <a:rPr lang="en-US" altLang="ar-EG" sz="2400" dirty="0"/>
            </a:br>
            <a:r>
              <a:rPr lang="en-US" altLang="ar-EG" sz="2400" dirty="0"/>
              <a:t>loyalty is built</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088883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4671309"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Concern for Others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2750"/>
            <a:ext cx="8417320" cy="3453253"/>
          </a:xfrm>
          <a:prstGeom prst="rect">
            <a:avLst/>
          </a:prstGeom>
          <a:noFill/>
        </p:spPr>
        <p:txBody>
          <a:bodyPr wrap="square" rtlCol="0">
            <a:spAutoFit/>
          </a:bodyPr>
          <a:lstStyle/>
          <a:p>
            <a:pPr marL="342900" marR="0" lvl="0" indent="-3429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Questions to ask:</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Do I care about my employees as people? </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Do I ever demean ( cause people to feel less respected)  people?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Do I lift up my employees?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Do my employees know </a:t>
            </a:r>
            <a:br>
              <a:rPr kumimoji="0" lang="en-US" altLang="ar-EG" sz="2800" b="0" i="0" u="none" strike="noStrike" kern="0" cap="none" spc="0" normalizeH="0" baseline="0" noProof="0" dirty="0">
                <a:ln>
                  <a:noFill/>
                </a:ln>
                <a:solidFill>
                  <a:srgbClr val="201E50"/>
                </a:solidFill>
                <a:effectLst/>
                <a:uLnTx/>
                <a:uFillTx/>
                <a:latin typeface="Times New Roman"/>
              </a:rPr>
            </a:br>
            <a:r>
              <a:rPr kumimoji="0" lang="en-US" altLang="ar-EG" sz="2800" b="0" i="0" u="none" strike="noStrike" kern="0" cap="none" spc="0" normalizeH="0" baseline="0" noProof="0" dirty="0">
                <a:ln>
                  <a:noFill/>
                </a:ln>
                <a:solidFill>
                  <a:srgbClr val="201E50"/>
                </a:solidFill>
                <a:effectLst/>
                <a:uLnTx/>
                <a:uFillTx/>
                <a:latin typeface="Times New Roman"/>
              </a:rPr>
              <a:t>that I value them?</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85521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4671309"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Self Confidence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0820" y="2629036"/>
            <a:ext cx="8417320" cy="3268587"/>
          </a:xfrm>
          <a:prstGeom prst="rect">
            <a:avLst/>
          </a:prstGeom>
          <a:noFill/>
        </p:spPr>
        <p:txBody>
          <a:bodyPr wrap="square" rtlCol="0">
            <a:spAutoFit/>
          </a:bodyPr>
          <a:lstStyle/>
          <a:p>
            <a:pPr eaLnBrk="1" hangingPunct="1">
              <a:lnSpc>
                <a:spcPct val="90000"/>
              </a:lnSpc>
            </a:pPr>
            <a:r>
              <a:rPr lang="en-US" altLang="ar-EG" sz="2400" b="1" dirty="0"/>
              <a:t>Gives the leader inner strength to overcome tasks</a:t>
            </a:r>
          </a:p>
          <a:p>
            <a:pPr lvl="1" eaLnBrk="1" hangingPunct="1">
              <a:lnSpc>
                <a:spcPct val="90000"/>
              </a:lnSpc>
            </a:pPr>
            <a:r>
              <a:rPr lang="en-US" altLang="ar-EG" sz="2400" dirty="0"/>
              <a:t>People question a leader lacking self-confidence</a:t>
            </a:r>
          </a:p>
          <a:p>
            <a:pPr lvl="1" eaLnBrk="1" hangingPunct="1">
              <a:lnSpc>
                <a:spcPct val="90000"/>
              </a:lnSpc>
            </a:pPr>
            <a:r>
              <a:rPr lang="en-US" altLang="ar-EG" sz="2400" dirty="0"/>
              <a:t>Successful leaders stay calm and confident</a:t>
            </a:r>
          </a:p>
          <a:p>
            <a:pPr lvl="1" eaLnBrk="1" hangingPunct="1">
              <a:lnSpc>
                <a:spcPct val="90000"/>
              </a:lnSpc>
              <a:spcAft>
                <a:spcPct val="50000"/>
              </a:spcAft>
            </a:pPr>
            <a:r>
              <a:rPr lang="en-US" altLang="ar-EG" sz="2400" dirty="0"/>
              <a:t>Grace under pressure inspires others </a:t>
            </a:r>
          </a:p>
          <a:p>
            <a:pPr eaLnBrk="1" hangingPunct="1">
              <a:lnSpc>
                <a:spcPct val="90000"/>
              </a:lnSpc>
            </a:pPr>
            <a:r>
              <a:rPr lang="en-US" altLang="ar-EG" sz="2400" b="1" dirty="0"/>
              <a:t>Questions to ask:</a:t>
            </a:r>
          </a:p>
          <a:p>
            <a:pPr lvl="1" eaLnBrk="1" hangingPunct="1">
              <a:lnSpc>
                <a:spcPct val="90000"/>
              </a:lnSpc>
            </a:pPr>
            <a:r>
              <a:rPr lang="en-US" altLang="ar-EG" sz="2400" dirty="0"/>
              <a:t>What is my self-confidence level?</a:t>
            </a:r>
          </a:p>
          <a:p>
            <a:pPr lvl="1" eaLnBrk="1" hangingPunct="1">
              <a:lnSpc>
                <a:spcPct val="90000"/>
              </a:lnSpc>
            </a:pPr>
            <a:r>
              <a:rPr lang="en-US" altLang="ar-EG" sz="2400" dirty="0"/>
              <a:t>Do I show confidence in my actions?</a:t>
            </a:r>
          </a:p>
          <a:p>
            <a:pPr lvl="1" eaLnBrk="1" hangingPunct="1">
              <a:lnSpc>
                <a:spcPct val="90000"/>
              </a:lnSpc>
            </a:pPr>
            <a:r>
              <a:rPr lang="en-US" altLang="ar-EG" sz="2400" dirty="0"/>
              <a:t>Have I done the homework and preparation to build self-confidence?</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17731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4671309" cy="523220"/>
          </a:xfrm>
          <a:prstGeom prst="rect">
            <a:avLst/>
          </a:prstGeom>
          <a:noFill/>
        </p:spPr>
        <p:txBody>
          <a:bodyPr wrap="square" rtlCol="0">
            <a:spAutoFit/>
          </a:bodyPr>
          <a:lstStyle/>
          <a:p>
            <a:r>
              <a:rPr lang="en-US" sz="2800" b="1" dirty="0" err="1">
                <a:solidFill>
                  <a:srgbClr val="00B0F0"/>
                </a:solidFill>
                <a:latin typeface="Times New Roman" panose="02020603050405020304" pitchFamily="18" charset="0"/>
                <a:cs typeface="Times New Roman" panose="02020603050405020304" pitchFamily="18" charset="0"/>
              </a:rPr>
              <a:t>Presistence</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89127"/>
            <a:ext cx="8417320" cy="2862322"/>
          </a:xfrm>
          <a:prstGeom prst="rect">
            <a:avLst/>
          </a:prstGeom>
          <a:noFill/>
        </p:spPr>
        <p:txBody>
          <a:bodyPr wrap="square" rtlCol="0">
            <a:spAutoFit/>
          </a:bodyPr>
          <a:lstStyle/>
          <a:p>
            <a:pPr eaLnBrk="1" hangingPunct="1"/>
            <a:r>
              <a:rPr lang="en-US" altLang="ar-EG" sz="2400" b="1" dirty="0"/>
              <a:t>Drive and determination are:</a:t>
            </a:r>
          </a:p>
          <a:p>
            <a:pPr lvl="1" eaLnBrk="1" hangingPunct="1"/>
            <a:r>
              <a:rPr lang="en-US" altLang="ar-EG" sz="2400" dirty="0"/>
              <a:t>Important for business success </a:t>
            </a:r>
          </a:p>
          <a:p>
            <a:pPr lvl="1" eaLnBrk="1" hangingPunct="1"/>
            <a:r>
              <a:rPr lang="en-US" altLang="ar-EG" sz="2400" dirty="0"/>
              <a:t>Important on the battlefield</a:t>
            </a:r>
            <a:r>
              <a:rPr lang="en-US" altLang="ar-EG" sz="2400" b="1" dirty="0"/>
              <a:t> </a:t>
            </a:r>
            <a:r>
              <a:rPr lang="en-US" altLang="ar-EG" sz="2400" dirty="0"/>
              <a:t> </a:t>
            </a:r>
          </a:p>
          <a:p>
            <a:pPr eaLnBrk="1" hangingPunct="1">
              <a:spcBef>
                <a:spcPct val="50000"/>
              </a:spcBef>
            </a:pPr>
            <a:r>
              <a:rPr lang="en-US" altLang="ar-EG" sz="2400" b="1" dirty="0"/>
              <a:t>Questions to ask:</a:t>
            </a:r>
          </a:p>
          <a:p>
            <a:pPr lvl="1" eaLnBrk="1" hangingPunct="1"/>
            <a:r>
              <a:rPr lang="en-US" altLang="ar-EG" sz="2400" dirty="0"/>
              <a:t>Do I have self-drive and the  </a:t>
            </a:r>
            <a:br>
              <a:rPr lang="en-US" altLang="ar-EG" sz="2400" dirty="0"/>
            </a:br>
            <a:r>
              <a:rPr lang="en-US" altLang="ar-EG" sz="2400" dirty="0"/>
              <a:t>unflagging persistence to overcome adversity ( difficult situations)?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843789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381595"/>
            <a:ext cx="4671309"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Vitality</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268587"/>
          </a:xfrm>
          <a:prstGeom prst="rect">
            <a:avLst/>
          </a:prstGeom>
          <a:noFill/>
        </p:spPr>
        <p:txBody>
          <a:bodyPr wrap="square" rtlCol="0">
            <a:spAutoFit/>
          </a:bodyPr>
          <a:lstStyle/>
          <a:p>
            <a:pPr eaLnBrk="1" hangingPunct="1"/>
            <a:r>
              <a:rPr lang="en-US" altLang="ar-EG" sz="2400" b="1" dirty="0"/>
              <a:t>Leaders need strength and stamina</a:t>
            </a:r>
          </a:p>
          <a:p>
            <a:pPr lvl="1" eaLnBrk="1" hangingPunct="1">
              <a:spcAft>
                <a:spcPct val="30000"/>
              </a:spcAft>
            </a:pPr>
            <a:r>
              <a:rPr lang="en-US" altLang="ar-EG" sz="2400" dirty="0"/>
              <a:t>Effective leaders are electric, vigorous, active, and full of life, regardless of age or disability</a:t>
            </a:r>
          </a:p>
          <a:p>
            <a:pPr eaLnBrk="1" hangingPunct="1">
              <a:spcAft>
                <a:spcPct val="30000"/>
              </a:spcAft>
            </a:pPr>
            <a:r>
              <a:rPr lang="en-US" altLang="ar-EG" sz="2400" b="1" dirty="0"/>
              <a:t>To achieve goals, leaders need </a:t>
            </a:r>
            <a:r>
              <a:rPr lang="en-US" altLang="ar-EG" sz="2400" b="1" i="1" dirty="0"/>
              <a:t>stamina</a:t>
            </a:r>
            <a:r>
              <a:rPr lang="en-US" altLang="ar-EG" sz="2400" b="1" dirty="0"/>
              <a:t>, </a:t>
            </a:r>
            <a:r>
              <a:rPr lang="en-US" altLang="ar-EG" sz="2400" b="1" i="1" dirty="0"/>
              <a:t>energy</a:t>
            </a:r>
            <a:r>
              <a:rPr lang="en-US" altLang="ar-EG" sz="2400" b="1" dirty="0"/>
              <a:t>, </a:t>
            </a:r>
            <a:r>
              <a:rPr lang="en-US" altLang="ar-EG" sz="2400" b="1" i="1" dirty="0"/>
              <a:t>health</a:t>
            </a:r>
            <a:r>
              <a:rPr lang="en-US" altLang="ar-EG" sz="2400" b="1" dirty="0"/>
              <a:t>, and </a:t>
            </a:r>
            <a:r>
              <a:rPr lang="en-US" altLang="ar-EG" sz="2400" b="1" i="1" dirty="0"/>
              <a:t>vigor</a:t>
            </a:r>
          </a:p>
          <a:p>
            <a:pPr eaLnBrk="1" hangingPunct="1"/>
            <a:r>
              <a:rPr lang="en-US" altLang="ar-EG" sz="2400" b="1" dirty="0"/>
              <a:t>Questions to ask:</a:t>
            </a:r>
          </a:p>
          <a:p>
            <a:pPr lvl="1" eaLnBrk="1" hangingPunct="1"/>
            <a:r>
              <a:rPr lang="en-US" altLang="ar-EG" sz="2400" dirty="0"/>
              <a:t>Am I fit for the tasks of leadership?</a:t>
            </a:r>
          </a:p>
          <a:p>
            <a:pPr lvl="1" eaLnBrk="1" hangingPunct="1"/>
            <a:r>
              <a:rPr lang="en-US" altLang="ar-EG" sz="2400" dirty="0"/>
              <a:t>Do I have energy?</a:t>
            </a:r>
          </a:p>
          <a:p>
            <a:pPr lvl="1" eaLnBrk="1" hangingPunct="1"/>
            <a:r>
              <a:rPr lang="en-US" altLang="ar-EG" sz="2400" dirty="0"/>
              <a:t>Am I doing everything I can to keep strong?</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715069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454867"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Charisma</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89127"/>
            <a:ext cx="8417320" cy="2677656"/>
          </a:xfrm>
          <a:prstGeom prst="rect">
            <a:avLst/>
          </a:prstGeom>
          <a:noFill/>
        </p:spPr>
        <p:txBody>
          <a:bodyPr wrap="square" rtlCol="0">
            <a:spAutoFit/>
          </a:bodyPr>
          <a:lstStyle/>
          <a:p>
            <a:pPr eaLnBrk="1" hangingPunct="1"/>
            <a:r>
              <a:rPr lang="en-US" altLang="ar-EG" sz="2400" b="1" dirty="0"/>
              <a:t>A quality that generates others’ interest and creates followers</a:t>
            </a:r>
          </a:p>
          <a:p>
            <a:pPr lvl="1" eaLnBrk="1" hangingPunct="1"/>
            <a:r>
              <a:rPr lang="en-US" altLang="ar-EG" sz="2400" dirty="0"/>
              <a:t>Charismatic leaders show</a:t>
            </a:r>
            <a:r>
              <a:rPr lang="en-US" altLang="ar-EG" sz="2400" b="1" dirty="0"/>
              <a:t> </a:t>
            </a:r>
            <a:r>
              <a:rPr lang="en-US" altLang="ar-EG" sz="2400" i="1" dirty="0"/>
              <a:t>optimism</a:t>
            </a:r>
            <a:r>
              <a:rPr lang="en-US" altLang="ar-EG" sz="2400" dirty="0"/>
              <a:t>, </a:t>
            </a:r>
            <a:r>
              <a:rPr lang="en-US" altLang="ar-EG" sz="2400" i="1" dirty="0"/>
              <a:t>a sense of adventure</a:t>
            </a:r>
            <a:r>
              <a:rPr lang="en-US" altLang="ar-EG" sz="2400" dirty="0"/>
              <a:t>, and </a:t>
            </a:r>
            <a:r>
              <a:rPr lang="en-US" altLang="ar-EG" sz="2400" i="1" dirty="0"/>
              <a:t>commitment</a:t>
            </a:r>
            <a:endParaRPr lang="en-US" altLang="ar-EG" sz="2400" b="1" i="1" dirty="0"/>
          </a:p>
          <a:p>
            <a:pPr lvl="1" eaLnBrk="1" hangingPunct="1"/>
            <a:r>
              <a:rPr lang="en-US" altLang="ar-EG" sz="2400" dirty="0"/>
              <a:t>Results in </a:t>
            </a:r>
            <a:r>
              <a:rPr lang="en-US" altLang="ar-EG" sz="2400" i="1" dirty="0"/>
              <a:t>admiration</a:t>
            </a:r>
            <a:r>
              <a:rPr lang="en-US" altLang="ar-EG" sz="2400" dirty="0"/>
              <a:t>, </a:t>
            </a:r>
            <a:r>
              <a:rPr lang="en-US" altLang="ar-EG" sz="2400" i="1" dirty="0"/>
              <a:t>enthusiasm</a:t>
            </a:r>
            <a:r>
              <a:rPr lang="en-US" altLang="ar-EG" sz="2400" dirty="0"/>
              <a:t>, and </a:t>
            </a:r>
            <a:r>
              <a:rPr lang="en-US" altLang="ar-EG" sz="2400" i="1" dirty="0"/>
              <a:t>loyalty of followers</a:t>
            </a:r>
          </a:p>
          <a:p>
            <a:pPr eaLnBrk="1" hangingPunct="1"/>
            <a:r>
              <a:rPr lang="en-US" altLang="ar-EG" sz="2400" b="1" dirty="0"/>
              <a:t>Questions to ask</a:t>
            </a:r>
            <a:r>
              <a:rPr lang="en-US" altLang="ar-EG" sz="2400" dirty="0"/>
              <a:t>:</a:t>
            </a:r>
          </a:p>
          <a:p>
            <a:pPr lvl="1" eaLnBrk="1" hangingPunct="1"/>
            <a:r>
              <a:rPr lang="en-US" altLang="ar-EG" sz="2400" dirty="0"/>
              <a:t>Do I possess a positive outlook and commitment that promotes follower loyalty?</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1327577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Integrity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268587"/>
          </a:xfrm>
          <a:prstGeom prst="rect">
            <a:avLst/>
          </a:prstGeom>
          <a:noFill/>
        </p:spPr>
        <p:txBody>
          <a:bodyPr wrap="square" rtlCol="0">
            <a:spAutoFit/>
          </a:bodyPr>
          <a:lstStyle/>
          <a:p>
            <a:pPr eaLnBrk="1" hangingPunct="1"/>
            <a:r>
              <a:rPr lang="en-US" altLang="ar-EG" sz="2400" b="1" dirty="0"/>
              <a:t>The most important quality of leadership</a:t>
            </a:r>
            <a:r>
              <a:rPr lang="en-US" altLang="ar-EG" sz="2400" dirty="0"/>
              <a:t> </a:t>
            </a:r>
          </a:p>
          <a:p>
            <a:pPr lvl="1" eaLnBrk="1" hangingPunct="1">
              <a:spcAft>
                <a:spcPct val="30000"/>
              </a:spcAft>
            </a:pPr>
            <a:r>
              <a:rPr lang="en-US" altLang="ar-EG" sz="2400" dirty="0"/>
              <a:t>Honesty, strength of character, and courage</a:t>
            </a:r>
          </a:p>
          <a:p>
            <a:pPr eaLnBrk="1" hangingPunct="1"/>
            <a:r>
              <a:rPr lang="en-US" altLang="ar-EG" sz="2400" b="1" dirty="0"/>
              <a:t>Leads to trust</a:t>
            </a:r>
          </a:p>
          <a:p>
            <a:pPr lvl="1" eaLnBrk="1" hangingPunct="1">
              <a:spcAft>
                <a:spcPct val="30000"/>
              </a:spcAft>
            </a:pPr>
            <a:r>
              <a:rPr lang="en-US" altLang="ar-EG" sz="2400" dirty="0"/>
              <a:t>Trust leads to </a:t>
            </a:r>
            <a:r>
              <a:rPr lang="en-US" altLang="ar-EG" sz="2400" i="1" dirty="0"/>
              <a:t>respect</a:t>
            </a:r>
            <a:r>
              <a:rPr lang="en-US" altLang="ar-EG" sz="2400" dirty="0"/>
              <a:t>, </a:t>
            </a:r>
            <a:r>
              <a:rPr lang="en-US" altLang="ar-EG" sz="2400" i="1" dirty="0"/>
              <a:t>loyalty</a:t>
            </a:r>
            <a:r>
              <a:rPr lang="en-US" altLang="ar-EG" sz="2400" dirty="0"/>
              <a:t>, and </a:t>
            </a:r>
            <a:r>
              <a:rPr lang="en-US" altLang="ar-EG" sz="2400" i="1" dirty="0"/>
              <a:t>action</a:t>
            </a:r>
          </a:p>
          <a:p>
            <a:pPr eaLnBrk="1" hangingPunct="1"/>
            <a:r>
              <a:rPr lang="en-US" altLang="ar-EG" sz="2400" b="1" dirty="0"/>
              <a:t>Questions to ask</a:t>
            </a:r>
            <a:r>
              <a:rPr lang="en-US" altLang="ar-EG" sz="2400" dirty="0"/>
              <a:t>:</a:t>
            </a:r>
          </a:p>
          <a:p>
            <a:pPr lvl="1" eaLnBrk="1" hangingPunct="1"/>
            <a:r>
              <a:rPr lang="en-US" altLang="ar-EG" sz="2400" dirty="0"/>
              <a:t>Do my people trust me? </a:t>
            </a:r>
          </a:p>
          <a:p>
            <a:pPr lvl="1" eaLnBrk="1" hangingPunct="1"/>
            <a:r>
              <a:rPr lang="en-US" altLang="ar-EG" sz="2400" dirty="0"/>
              <a:t>Do they know that I seek the truth and am true to my word? </a:t>
            </a:r>
          </a:p>
          <a:p>
            <a:pPr lvl="1" eaLnBrk="1" hangingPunct="1"/>
            <a:r>
              <a:rPr lang="en-US" altLang="ar-EG" sz="2400" dirty="0"/>
              <a:t>Do they see that I possess strength of character?</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62457"/>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756780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Study of Followership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846659"/>
          </a:xfrm>
          <a:prstGeom prst="rect">
            <a:avLst/>
          </a:prstGeom>
          <a:noFill/>
        </p:spPr>
        <p:txBody>
          <a:bodyPr wrap="square" rtlCol="0">
            <a:spAutoFit/>
          </a:bodyPr>
          <a:lstStyle/>
          <a:p>
            <a:pPr marL="457200" marR="0" lvl="1" indent="0" algn="l"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0" cap="none" spc="0" normalizeH="0" baseline="0" noProof="0" dirty="0">
                <a:ln>
                  <a:noFill/>
                </a:ln>
                <a:solidFill>
                  <a:srgbClr val="201E50"/>
                </a:solidFill>
                <a:effectLst/>
                <a:uLnTx/>
                <a:uFillTx/>
                <a:latin typeface="Times New Roman"/>
              </a:rPr>
              <a:t>The study of followership  is integral to a better understanding of leadership, as the success and failure of groups, organizations, and teams is not only dependent on how well a leader can lead, but also on how well </a:t>
            </a:r>
            <a:r>
              <a:rPr kumimoji="0" lang="en-US" sz="1800" b="0" i="0" u="sng" strike="noStrike" kern="0" cap="none" spc="0" normalizeH="0" baseline="0" noProof="0" dirty="0">
                <a:ln>
                  <a:noFill/>
                </a:ln>
                <a:solidFill>
                  <a:srgbClr val="201E50"/>
                </a:solidFill>
                <a:effectLst/>
                <a:uLnTx/>
                <a:uFillTx/>
                <a:latin typeface="Times New Roman"/>
              </a:rPr>
              <a:t>t</a:t>
            </a:r>
            <a:r>
              <a:rPr kumimoji="0" lang="en-US" sz="1800" b="1" i="0" u="sng" strike="noStrike" kern="0" cap="none" spc="0" normalizeH="0" baseline="0" noProof="0" dirty="0">
                <a:ln>
                  <a:noFill/>
                </a:ln>
                <a:solidFill>
                  <a:srgbClr val="201E50"/>
                </a:solidFill>
                <a:effectLst/>
                <a:uLnTx/>
                <a:uFillTx/>
                <a:latin typeface="Times New Roman"/>
              </a:rPr>
              <a:t>he followers can follow</a:t>
            </a:r>
            <a:r>
              <a:rPr kumimoji="0" lang="en-US" sz="1800" b="0" i="0" u="none" strike="noStrike" kern="0" cap="none" spc="0" normalizeH="0" baseline="0" noProof="0" dirty="0">
                <a:ln>
                  <a:noFill/>
                </a:ln>
                <a:solidFill>
                  <a:srgbClr val="201E50"/>
                </a:solidFill>
                <a:effectLst/>
                <a:uLnTx/>
                <a:uFillTx/>
                <a:latin typeface="Times New Roman"/>
              </a:rPr>
              <a:t>. Specifically, followers play an active role in organization, group, and team successes and failures.</a:t>
            </a:r>
            <a:endParaRPr kumimoji="0" lang="en-US" altLang="ar-EG" sz="1800" b="0" i="0" u="none" strike="noStrike" kern="0" cap="none" spc="0" normalizeH="0" baseline="0" noProof="0" dirty="0">
              <a:ln>
                <a:noFill/>
              </a:ln>
              <a:solidFill>
                <a:srgbClr val="201E50"/>
              </a:solidFill>
              <a:effectLst/>
              <a:uLnTx/>
              <a:uFillTx/>
              <a:latin typeface="Times New Roman"/>
            </a:endParaRPr>
          </a:p>
          <a:p>
            <a:pPr lvl="1" eaLnBrk="1" hangingPunct="1">
              <a:defRPr/>
            </a:pPr>
            <a:endParaRPr lang="en-US" altLang="ar-EG" sz="2400" b="1" dirty="0">
              <a:solidFill>
                <a:srgbClr val="CC6600"/>
              </a:solidFill>
              <a:ea typeface="+mn-ea"/>
              <a:cs typeface="+mn-cs"/>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998689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Characteristics of Good Effective Followers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569660"/>
          </a:xfrm>
          <a:prstGeom prst="rect">
            <a:avLst/>
          </a:prstGeom>
          <a:noFill/>
        </p:spPr>
        <p:txBody>
          <a:bodyPr wrap="square" rtlCol="0">
            <a:spAutoFit/>
          </a:bodyPr>
          <a:lstStyle/>
          <a:p>
            <a:pPr marL="342900" marR="0" lvl="0" indent="-342900" algn="just" defTabSz="914400" rtl="0" eaLnBrk="0" fontAlgn="base" latinLnBrk="0" hangingPunct="0">
              <a:lnSpc>
                <a:spcPct val="100000"/>
              </a:lnSpc>
              <a:spcBef>
                <a:spcPct val="20000"/>
              </a:spcBef>
              <a:spcAft>
                <a:spcPct val="0"/>
              </a:spcAft>
              <a:buClr>
                <a:srgbClr val="FFAA01"/>
              </a:buClr>
              <a:buSzTx/>
              <a:buFontTx/>
              <a:buChar char="•"/>
              <a:tabLst/>
              <a:defRPr/>
            </a:pPr>
            <a:r>
              <a:rPr kumimoji="0" lang="en-US" altLang="en-US" sz="2400" b="1" i="0" u="none" strike="noStrike" kern="0" cap="none" spc="0" normalizeH="0" baseline="0" noProof="0" dirty="0">
                <a:ln>
                  <a:noFill/>
                </a:ln>
                <a:solidFill>
                  <a:srgbClr val="000000"/>
                </a:solidFill>
                <a:effectLst/>
                <a:uLnTx/>
                <a:uFillTx/>
                <a:latin typeface="Times New Roman"/>
                <a:ea typeface="+mn-ea"/>
                <a:cs typeface="+mn-cs"/>
                <a:hlinkClick r:id="rId4" tooltip="Personal development"/>
              </a:rPr>
              <a:t>Self-Management</a:t>
            </a:r>
            <a:r>
              <a:rPr kumimoji="0" lang="en-US" altLang="en-US" sz="2400" b="1" i="0" u="none" strike="noStrike" kern="0" cap="none" spc="0" normalizeH="0" baseline="0" noProof="0" dirty="0">
                <a:ln>
                  <a:noFill/>
                </a:ln>
                <a:solidFill>
                  <a:srgbClr val="000000"/>
                </a:solidFill>
                <a:effectLst/>
                <a:uLnTx/>
                <a:uFillTx/>
                <a:latin typeface="Times New Roman"/>
                <a:ea typeface="+mn-ea"/>
                <a:cs typeface="+mn-cs"/>
              </a:rPr>
              <a:t>:</a:t>
            </a:r>
            <a:r>
              <a:rPr kumimoji="0" lang="en-US" altLang="en-US" sz="2400" b="1" i="0" u="none" strike="noStrike" kern="0" cap="none" spc="0" normalizeH="0" baseline="0" noProof="0" dirty="0">
                <a:ln>
                  <a:noFill/>
                </a:ln>
                <a:solidFill>
                  <a:srgbClr val="201E50"/>
                </a:solidFill>
                <a:effectLst/>
                <a:uLnTx/>
                <a:uFillTx/>
                <a:latin typeface="Times New Roman"/>
                <a:ea typeface="+mn-ea"/>
                <a:cs typeface="+mn-cs"/>
              </a:rPr>
              <a:t> </a:t>
            </a:r>
            <a:r>
              <a:rPr kumimoji="0" lang="en-US" altLang="en-US" sz="2400" b="0" i="0" u="none" strike="noStrike" kern="0" cap="none" spc="0" normalizeH="0" baseline="0" noProof="0" dirty="0">
                <a:ln>
                  <a:noFill/>
                </a:ln>
                <a:solidFill>
                  <a:srgbClr val="201E50"/>
                </a:solidFill>
                <a:effectLst/>
                <a:uLnTx/>
                <a:uFillTx/>
                <a:latin typeface="Times New Roman"/>
                <a:ea typeface="+mn-ea"/>
                <a:cs typeface="+mn-cs"/>
              </a:rPr>
              <a:t>This refers to the ability to think critically, to be in control of one’s actions, and work independently. It is important that followers manage themselves well as leaders are able to delegate tasks to these individuals.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653586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Characteristics of Good Effective Followers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255728"/>
          </a:xfrm>
          <a:prstGeom prst="rect">
            <a:avLst/>
          </a:prstGeom>
          <a:noFill/>
        </p:spPr>
        <p:txBody>
          <a:bodyPr wrap="square" rtlCol="0">
            <a:spAutoFit/>
          </a:bodyPr>
          <a:lstStyle/>
          <a:p>
            <a:pPr marL="342900" marR="0" lvl="0" indent="-342900" algn="just" defTabSz="914400" rtl="0" eaLnBrk="0" fontAlgn="base" latinLnBrk="0" hangingPunct="0">
              <a:lnSpc>
                <a:spcPct val="100000"/>
              </a:lnSpc>
              <a:spcBef>
                <a:spcPct val="20000"/>
              </a:spcBef>
              <a:spcAft>
                <a:spcPct val="0"/>
              </a:spcAft>
              <a:buClr>
                <a:srgbClr val="FFAA01"/>
              </a:buClr>
              <a:buSzTx/>
              <a:buFontTx/>
              <a:buChar char="•"/>
              <a:tabLst/>
              <a:defRPr/>
            </a:pPr>
            <a:r>
              <a:rPr kumimoji="0" lang="en-US" altLang="en-US" sz="1800" b="1" i="0" u="none" strike="noStrike" kern="0" cap="none" spc="0" normalizeH="0" baseline="0" noProof="0" dirty="0">
                <a:ln>
                  <a:noFill/>
                </a:ln>
                <a:solidFill>
                  <a:srgbClr val="201E50"/>
                </a:solidFill>
                <a:effectLst/>
                <a:uLnTx/>
                <a:uFillTx/>
                <a:latin typeface="Times New Roman"/>
                <a:ea typeface="+mn-ea"/>
                <a:cs typeface="+mn-cs"/>
              </a:rPr>
              <a:t>Commitment:</a:t>
            </a:r>
            <a:r>
              <a:rPr kumimoji="0" lang="en-US" altLang="en-US" sz="1800" b="0" i="0" u="none" strike="noStrike" kern="0" cap="none" spc="0" normalizeH="0" baseline="0" noProof="0" dirty="0">
                <a:ln>
                  <a:noFill/>
                </a:ln>
                <a:solidFill>
                  <a:srgbClr val="201E50"/>
                </a:solidFill>
                <a:effectLst/>
                <a:uLnTx/>
                <a:uFillTx/>
                <a:latin typeface="Times New Roman"/>
                <a:ea typeface="+mn-ea"/>
                <a:cs typeface="+mn-cs"/>
              </a:rPr>
              <a:t> This refers to an individual being committed to the goal, vision, or cause of a group, team, or organization. This is an important quality of followers as it help keep one’s (and other member’s) morale and energy levels high.</a:t>
            </a:r>
          </a:p>
          <a:p>
            <a:pPr lvl="2" algn="just" eaLnBrk="1" hangingPunct="1">
              <a:lnSpc>
                <a:spcPct val="90000"/>
              </a:lnSpc>
              <a:defRPr/>
            </a:pPr>
            <a:endParaRPr lang="en-US" altLang="ar-EG" sz="2400" b="1" dirty="0">
              <a:solidFill>
                <a:srgbClr val="CC6600"/>
              </a:solidFill>
              <a:ea typeface="+mn-ea"/>
              <a:cs typeface="+mn-cs"/>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505317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Characteristics of Good Effective Followers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477328"/>
          </a:xfrm>
          <a:prstGeom prst="rect">
            <a:avLst/>
          </a:prstGeom>
          <a:noFill/>
        </p:spPr>
        <p:txBody>
          <a:bodyPr wrap="square" rtlCol="0">
            <a:spAutoFit/>
          </a:bodyPr>
          <a:lstStyle/>
          <a:p>
            <a:pPr marL="342900" marR="0" lvl="0" indent="-342900" algn="just" defTabSz="914400" rtl="0" eaLnBrk="0" fontAlgn="base" latinLnBrk="0" hangingPunct="0">
              <a:lnSpc>
                <a:spcPct val="100000"/>
              </a:lnSpc>
              <a:spcBef>
                <a:spcPct val="20000"/>
              </a:spcBef>
              <a:spcAft>
                <a:spcPct val="0"/>
              </a:spcAft>
              <a:buClr>
                <a:srgbClr val="FFAA01"/>
              </a:buClr>
              <a:buSzTx/>
              <a:buFontTx/>
              <a:buChar char="•"/>
              <a:tabLst/>
              <a:defRPr/>
            </a:pPr>
            <a:r>
              <a:rPr kumimoji="0" lang="en-US" altLang="en-US" sz="1800" b="1" i="0" u="none" strike="noStrike" kern="0" cap="none" spc="0" normalizeH="0" baseline="0" noProof="0" dirty="0">
                <a:ln>
                  <a:noFill/>
                </a:ln>
                <a:solidFill>
                  <a:srgbClr val="201E50"/>
                </a:solidFill>
                <a:effectLst/>
                <a:uLnTx/>
                <a:uFillTx/>
                <a:latin typeface="Times New Roman"/>
                <a:ea typeface="+mn-ea"/>
                <a:cs typeface="+mn-cs"/>
              </a:rPr>
              <a:t>Competence:</a:t>
            </a:r>
            <a:r>
              <a:rPr kumimoji="0" lang="en-US" altLang="en-US" sz="1800" b="0" i="0" u="none" strike="noStrike" kern="0" cap="none" spc="0" normalizeH="0" baseline="0" noProof="0" dirty="0">
                <a:ln>
                  <a:noFill/>
                </a:ln>
                <a:solidFill>
                  <a:srgbClr val="201E50"/>
                </a:solidFill>
                <a:effectLst/>
                <a:uLnTx/>
                <a:uFillTx/>
                <a:latin typeface="Times New Roman"/>
                <a:ea typeface="+mn-ea"/>
                <a:cs typeface="+mn-cs"/>
              </a:rPr>
              <a:t> It is essential that individuals possess the skills and aptitudes necessary to complete the goal or task or the group, team, or organization. Individuals high on this quality often hold skills higher than their average co-worker (or team member). Further, these individuals continue their pursuit of knowledge by upgrading their skills through classes and seminars.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3036672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Characteristics of Good Effective Followers</a:t>
            </a:r>
          </a:p>
          <a:p>
            <a:r>
              <a:rPr lang="en-US" sz="2800" b="1" dirty="0">
                <a:solidFill>
                  <a:srgbClr val="00B0F0"/>
                </a:solidFill>
                <a:latin typeface="Times New Roman" panose="02020603050405020304" pitchFamily="18" charset="0"/>
                <a:cs typeface="Times New Roman" panose="02020603050405020304" pitchFamily="18" charset="0"/>
              </a:rPr>
              <a:t>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923330"/>
          </a:xfrm>
          <a:prstGeom prst="rect">
            <a:avLst/>
          </a:prstGeom>
          <a:noFill/>
        </p:spPr>
        <p:txBody>
          <a:bodyPr wrap="square" rtlCol="0">
            <a:spAutoFit/>
          </a:bodyPr>
          <a:lstStyle/>
          <a:p>
            <a:pPr marL="342900" marR="0" lvl="0" indent="-342900" algn="just" defTabSz="914400" rtl="0" eaLnBrk="0" fontAlgn="base" latinLnBrk="0" hangingPunct="0">
              <a:lnSpc>
                <a:spcPct val="100000"/>
              </a:lnSpc>
              <a:spcBef>
                <a:spcPct val="20000"/>
              </a:spcBef>
              <a:spcAft>
                <a:spcPct val="0"/>
              </a:spcAft>
              <a:buClr>
                <a:srgbClr val="FFAA01"/>
              </a:buClr>
              <a:buSzTx/>
              <a:buFontTx/>
              <a:buChar char="•"/>
              <a:tabLst/>
              <a:defRPr/>
            </a:pPr>
            <a:r>
              <a:rPr kumimoji="0" lang="en-US" altLang="en-US" sz="1800" b="1" i="0" u="none" strike="noStrike" kern="0" cap="none" spc="0" normalizeH="0" baseline="0" noProof="0" dirty="0">
                <a:ln>
                  <a:noFill/>
                </a:ln>
                <a:solidFill>
                  <a:srgbClr val="201E50"/>
                </a:solidFill>
                <a:effectLst/>
                <a:uLnTx/>
                <a:uFillTx/>
                <a:latin typeface="Times New Roman"/>
                <a:ea typeface="+mn-ea"/>
                <a:cs typeface="+mn-cs"/>
              </a:rPr>
              <a:t>Courage:</a:t>
            </a:r>
            <a:r>
              <a:rPr kumimoji="0" lang="en-US" altLang="en-US" sz="1800" b="0" i="0" u="none" strike="noStrike" kern="0" cap="none" spc="0" normalizeH="0" baseline="0" noProof="0" dirty="0">
                <a:ln>
                  <a:noFill/>
                </a:ln>
                <a:solidFill>
                  <a:srgbClr val="201E50"/>
                </a:solidFill>
                <a:effectLst/>
                <a:uLnTx/>
                <a:uFillTx/>
                <a:latin typeface="Times New Roman"/>
                <a:ea typeface="+mn-ea"/>
                <a:cs typeface="+mn-cs"/>
              </a:rPr>
              <a:t> Effective followers hold true to their beliefs and maintain and uphold ethical standards, even in the face of dishonest or corrupt superiors (leaders). These individuals are loyal and honest.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615594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Fellowship Type ( Followers or Non- Followers)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477328"/>
          </a:xfrm>
          <a:prstGeom prst="rect">
            <a:avLst/>
          </a:prstGeom>
          <a:noFill/>
        </p:spPr>
        <p:txBody>
          <a:bodyPr wrap="square" rtlCol="0">
            <a:spAutoFit/>
          </a:bodyPr>
          <a:lstStyle/>
          <a:p>
            <a:pPr marL="342900" marR="0" lvl="0" indent="-342900" algn="just" defTabSz="914400" rtl="0" eaLnBrk="0" fontAlgn="base" latinLnBrk="0" hangingPunct="0">
              <a:lnSpc>
                <a:spcPct val="100000"/>
              </a:lnSpc>
              <a:spcBef>
                <a:spcPct val="20000"/>
              </a:spcBef>
              <a:spcAft>
                <a:spcPct val="0"/>
              </a:spcAft>
              <a:buClr>
                <a:srgbClr val="FFAA01"/>
              </a:buClr>
              <a:buSzTx/>
              <a:buFontTx/>
              <a:buChar char="•"/>
              <a:tabLst/>
              <a:defRPr/>
            </a:pPr>
            <a:r>
              <a:rPr kumimoji="0" lang="en-US" altLang="en-US" sz="1800" b="0" i="0" u="none" strike="noStrike" kern="0" cap="none" spc="0" normalizeH="0" baseline="0" noProof="0" dirty="0">
                <a:ln>
                  <a:noFill/>
                </a:ln>
                <a:solidFill>
                  <a:srgbClr val="201E50"/>
                </a:solidFill>
                <a:effectLst/>
                <a:uLnTx/>
                <a:uFillTx/>
                <a:latin typeface="Times New Roman"/>
                <a:ea typeface="+mn-ea"/>
                <a:cs typeface="+mn-cs"/>
              </a:rPr>
              <a:t>Kelley identified two underlying behavioral dimensions that help identify the difference between </a:t>
            </a:r>
            <a:r>
              <a:rPr kumimoji="0" lang="en-US" altLang="en-US" sz="1800" b="1" i="0" u="sng" strike="noStrike" kern="0" cap="none" spc="0" normalizeH="0" baseline="0" noProof="0" dirty="0">
                <a:ln>
                  <a:noFill/>
                </a:ln>
                <a:solidFill>
                  <a:srgbClr val="201E50"/>
                </a:solidFill>
                <a:effectLst/>
                <a:uLnTx/>
                <a:uFillTx/>
                <a:latin typeface="Times New Roman"/>
                <a:ea typeface="+mn-ea"/>
                <a:cs typeface="+mn-cs"/>
              </a:rPr>
              <a:t>followers and non-followers</a:t>
            </a:r>
            <a:r>
              <a:rPr kumimoji="0" lang="en-US" altLang="en-US" sz="1800" b="0" i="0" u="none" strike="noStrike" kern="0" cap="none" spc="0" normalizeH="0" baseline="0" noProof="0" dirty="0">
                <a:ln>
                  <a:noFill/>
                </a:ln>
                <a:solidFill>
                  <a:srgbClr val="201E50"/>
                </a:solidFill>
                <a:effectLst/>
                <a:uLnTx/>
                <a:uFillTx/>
                <a:latin typeface="Times New Roman"/>
                <a:ea typeface="+mn-ea"/>
                <a:cs typeface="+mn-cs"/>
              </a:rPr>
              <a:t>. The first behavioral dimension is whether or not the individual is an </a:t>
            </a:r>
            <a:r>
              <a:rPr kumimoji="0" lang="en-US" altLang="en-US" sz="1800" b="0" i="0" u="sng" strike="noStrike" kern="0" cap="none" spc="0" normalizeH="0" baseline="0" noProof="0" dirty="0">
                <a:ln>
                  <a:noFill/>
                </a:ln>
                <a:solidFill>
                  <a:srgbClr val="201E50"/>
                </a:solidFill>
                <a:effectLst/>
                <a:uLnTx/>
                <a:uFillTx/>
                <a:latin typeface="Times New Roman"/>
                <a:ea typeface="+mn-ea"/>
                <a:cs typeface="+mn-cs"/>
              </a:rPr>
              <a:t>independent, critical thinker</a:t>
            </a:r>
            <a:r>
              <a:rPr kumimoji="0" lang="en-US" altLang="en-US" sz="1800" b="0" i="0" u="none" strike="noStrike" kern="0" cap="none" spc="0" normalizeH="0" baseline="0" noProof="0" dirty="0">
                <a:ln>
                  <a:noFill/>
                </a:ln>
                <a:solidFill>
                  <a:srgbClr val="201E50"/>
                </a:solidFill>
                <a:effectLst/>
                <a:uLnTx/>
                <a:uFillTx/>
                <a:latin typeface="Times New Roman"/>
                <a:ea typeface="+mn-ea"/>
                <a:cs typeface="+mn-cs"/>
              </a:rPr>
              <a:t>. The second dimension is whether or not the individual is </a:t>
            </a:r>
            <a:r>
              <a:rPr kumimoji="0" lang="en-US" altLang="en-US" sz="1800" b="1" i="0" u="sng" strike="noStrike" kern="0" cap="none" spc="0" normalizeH="0" baseline="0" noProof="0" dirty="0">
                <a:ln>
                  <a:noFill/>
                </a:ln>
                <a:solidFill>
                  <a:srgbClr val="201E50"/>
                </a:solidFill>
                <a:effectLst/>
                <a:uLnTx/>
                <a:uFillTx/>
                <a:latin typeface="Times New Roman"/>
                <a:ea typeface="+mn-ea"/>
                <a:cs typeface="+mn-cs"/>
              </a:rPr>
              <a:t>active or passive</a:t>
            </a:r>
            <a:r>
              <a:rPr kumimoji="0" lang="en-US" altLang="en-US" sz="1800" b="0" i="0" u="none" strike="noStrike" kern="0" cap="none" spc="0" normalizeH="0" baseline="0" noProof="0" dirty="0">
                <a:ln>
                  <a:noFill/>
                </a:ln>
                <a:solidFill>
                  <a:srgbClr val="201E50"/>
                </a:solidFill>
                <a:effectLst/>
                <a:uLnTx/>
                <a:uFillTx/>
                <a:latin typeface="Times New Roman"/>
                <a:ea typeface="+mn-ea"/>
                <a:cs typeface="+mn-cs"/>
              </a:rPr>
              <a:t>. From these dimensions, Kelley has identified five followership patterns, or types of followers: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695923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Fellowship Type ( Followers or Non- Followers)</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292662"/>
          </a:xfrm>
          <a:prstGeom prst="rect">
            <a:avLst/>
          </a:prstGeom>
          <a:noFill/>
        </p:spPr>
        <p:txBody>
          <a:bodyPr wrap="square" rtlCol="0">
            <a:spAutoFit/>
          </a:bodyPr>
          <a:lstStyle/>
          <a:p>
            <a:pPr marL="342900" marR="0" lvl="0" indent="-342900" algn="just" defTabSz="914400" rtl="0" eaLnBrk="0" fontAlgn="base" latinLnBrk="0" hangingPunct="0">
              <a:lnSpc>
                <a:spcPct val="100000"/>
              </a:lnSpc>
              <a:spcBef>
                <a:spcPct val="20000"/>
              </a:spcBef>
              <a:spcAft>
                <a:spcPct val="0"/>
              </a:spcAft>
              <a:buClr>
                <a:srgbClr val="FFAA01"/>
              </a:buClr>
              <a:buSzTx/>
              <a:buFontTx/>
              <a:buChar char="•"/>
              <a:tabLst/>
              <a:defRPr/>
            </a:pPr>
            <a:r>
              <a:rPr kumimoji="0" lang="en-US" altLang="en-US" sz="1800" b="1" i="0" u="none" strike="noStrike" kern="0" cap="none" spc="0" normalizeH="0" baseline="0" noProof="0" dirty="0">
                <a:ln>
                  <a:noFill/>
                </a:ln>
                <a:solidFill>
                  <a:srgbClr val="201E50"/>
                </a:solidFill>
                <a:effectLst/>
                <a:uLnTx/>
                <a:uFillTx/>
                <a:latin typeface="Times New Roman"/>
                <a:ea typeface="+mn-ea"/>
                <a:cs typeface="+mn-cs"/>
              </a:rPr>
              <a:t>The Sheep:</a:t>
            </a:r>
            <a:r>
              <a:rPr kumimoji="0" lang="en-US" altLang="en-US" sz="1800" b="0" i="0" u="none" strike="noStrike" kern="0" cap="none" spc="0" normalizeH="0" baseline="0" noProof="0" dirty="0">
                <a:ln>
                  <a:noFill/>
                </a:ln>
                <a:solidFill>
                  <a:srgbClr val="201E50"/>
                </a:solidFill>
                <a:effectLst/>
                <a:uLnTx/>
                <a:uFillTx/>
                <a:latin typeface="Times New Roman"/>
                <a:ea typeface="+mn-ea"/>
                <a:cs typeface="+mn-cs"/>
              </a:rPr>
              <a:t> These individuals are passive and require external motivation from the leader. These individuals lack commitment and require constant supervision from the leader.</a:t>
            </a:r>
          </a:p>
          <a:p>
            <a:pPr algn="just" eaLnBrk="1" hangingPunct="1"/>
            <a:endParaRPr lang="en-US" altLang="ar-EG" sz="2400"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460104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Fellowship Type ( Followers or Non- Followers)</a:t>
            </a:r>
          </a:p>
          <a:p>
            <a:r>
              <a:rPr lang="en-US" sz="2800" b="1" dirty="0">
                <a:solidFill>
                  <a:srgbClr val="00B0F0"/>
                </a:solidFill>
                <a:latin typeface="Times New Roman" panose="02020603050405020304" pitchFamily="18" charset="0"/>
                <a:cs typeface="Times New Roman" panose="02020603050405020304" pitchFamily="18" charset="0"/>
              </a:rPr>
              <a:t>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938992"/>
          </a:xfrm>
          <a:prstGeom prst="rect">
            <a:avLst/>
          </a:prstGeom>
          <a:noFill/>
        </p:spPr>
        <p:txBody>
          <a:bodyPr wrap="square" rtlCol="0">
            <a:spAutoFit/>
          </a:bodyPr>
          <a:lstStyle/>
          <a:p>
            <a:pPr marL="342900" marR="0" lvl="0" indent="-342900" algn="just" defTabSz="914400" rtl="0" eaLnBrk="0" fontAlgn="base" latinLnBrk="0" hangingPunct="0">
              <a:lnSpc>
                <a:spcPct val="100000"/>
              </a:lnSpc>
              <a:spcBef>
                <a:spcPct val="20000"/>
              </a:spcBef>
              <a:spcAft>
                <a:spcPct val="0"/>
              </a:spcAft>
              <a:buClr>
                <a:srgbClr val="FFAA01"/>
              </a:buClr>
              <a:buSzTx/>
              <a:buFontTx/>
              <a:buChar char="•"/>
              <a:tabLst/>
              <a:defRPr/>
            </a:pPr>
            <a:r>
              <a:rPr kumimoji="0" lang="en-US" altLang="en-US" sz="2400" b="1" i="0" u="none" strike="noStrike" kern="0" cap="none" spc="0" normalizeH="0" baseline="0" noProof="0" dirty="0">
                <a:ln>
                  <a:noFill/>
                </a:ln>
                <a:solidFill>
                  <a:srgbClr val="201E50"/>
                </a:solidFill>
                <a:effectLst/>
                <a:uLnTx/>
                <a:uFillTx/>
                <a:latin typeface="Times New Roman"/>
                <a:ea typeface="+mn-ea"/>
                <a:cs typeface="+mn-cs"/>
              </a:rPr>
              <a:t>The Yes-People:</a:t>
            </a:r>
            <a:r>
              <a:rPr kumimoji="0" lang="en-US" altLang="en-US" sz="2400" b="0" i="0" u="none" strike="noStrike" kern="0" cap="none" spc="0" normalizeH="0" baseline="0" noProof="0" dirty="0">
                <a:ln>
                  <a:noFill/>
                </a:ln>
                <a:solidFill>
                  <a:srgbClr val="201E50"/>
                </a:solidFill>
                <a:effectLst/>
                <a:uLnTx/>
                <a:uFillTx/>
                <a:latin typeface="Times New Roman"/>
                <a:ea typeface="+mn-ea"/>
                <a:cs typeface="+mn-cs"/>
              </a:rPr>
              <a:t> These individuals are committed to the leader and the goal (or task) of the organization (or group/team). These conformist individuals do not question the decisions or actions of the leader. Further, yes-people will defend adamantly their leader when faced with opposition from others.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0480120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Fellowship Type ( Followers or Non- Followers)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588399"/>
            <a:ext cx="8417320" cy="1569660"/>
          </a:xfrm>
          <a:prstGeom prst="rect">
            <a:avLst/>
          </a:prstGeom>
          <a:noFill/>
        </p:spPr>
        <p:txBody>
          <a:bodyPr wrap="square" rtlCol="0">
            <a:spAutoFit/>
          </a:bodyPr>
          <a:lstStyle/>
          <a:p>
            <a:pPr marL="342900" marR="0" lvl="0" indent="-342900" algn="just" defTabSz="914400" rtl="0" eaLnBrk="0" fontAlgn="base" latinLnBrk="0" hangingPunct="0">
              <a:lnSpc>
                <a:spcPct val="100000"/>
              </a:lnSpc>
              <a:spcBef>
                <a:spcPct val="20000"/>
              </a:spcBef>
              <a:spcAft>
                <a:spcPct val="0"/>
              </a:spcAft>
              <a:buClr>
                <a:srgbClr val="FFAA01"/>
              </a:buClr>
              <a:buSzTx/>
              <a:buFontTx/>
              <a:buChar char="•"/>
              <a:tabLst/>
              <a:defRPr/>
            </a:pPr>
            <a:r>
              <a:rPr kumimoji="0" lang="en-US" altLang="en-US" sz="2400" b="1" i="0" u="none" strike="noStrike" kern="0" cap="none" spc="0" normalizeH="0" baseline="0" noProof="0" dirty="0">
                <a:ln>
                  <a:noFill/>
                </a:ln>
                <a:solidFill>
                  <a:srgbClr val="201E50"/>
                </a:solidFill>
                <a:effectLst/>
                <a:uLnTx/>
                <a:uFillTx/>
                <a:latin typeface="Times New Roman"/>
                <a:ea typeface="+mn-ea"/>
                <a:cs typeface="+mn-cs"/>
              </a:rPr>
              <a:t>The Pragmatics:</a:t>
            </a:r>
            <a:r>
              <a:rPr kumimoji="0" lang="en-US" altLang="en-US" sz="2400" b="0" i="0" u="none" strike="noStrike" kern="0" cap="none" spc="0" normalizeH="0" baseline="0" noProof="0" dirty="0">
                <a:ln>
                  <a:noFill/>
                </a:ln>
                <a:solidFill>
                  <a:srgbClr val="201E50"/>
                </a:solidFill>
                <a:effectLst/>
                <a:uLnTx/>
                <a:uFillTx/>
                <a:latin typeface="Times New Roman"/>
                <a:ea typeface="+mn-ea"/>
                <a:cs typeface="+mn-cs"/>
              </a:rPr>
              <a:t> These individuals will not stand behind controversial or unique ideas until the majority of the group has expressed their support. These individuals often remain in the background of the group.</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851686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Fellowship Type ( Followers or Non- Followers)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938992"/>
          </a:xfrm>
          <a:prstGeom prst="rect">
            <a:avLst/>
          </a:prstGeom>
          <a:noFill/>
        </p:spPr>
        <p:txBody>
          <a:bodyPr wrap="square" rtlCol="0">
            <a:spAutoFit/>
          </a:bodyPr>
          <a:lstStyle/>
          <a:p>
            <a:pPr marL="342900" marR="0" lvl="0" indent="-342900" algn="just" defTabSz="914400" rtl="0" eaLnBrk="0" fontAlgn="base" latinLnBrk="0" hangingPunct="0">
              <a:lnSpc>
                <a:spcPct val="100000"/>
              </a:lnSpc>
              <a:spcBef>
                <a:spcPct val="20000"/>
              </a:spcBef>
              <a:spcAft>
                <a:spcPct val="0"/>
              </a:spcAft>
              <a:buClr>
                <a:srgbClr val="FFAA01"/>
              </a:buClr>
              <a:buSzTx/>
              <a:buFontTx/>
              <a:buChar char="•"/>
              <a:tabLst/>
              <a:defRPr/>
            </a:pPr>
            <a:r>
              <a:rPr kumimoji="0" lang="en-US" altLang="en-US" sz="2400" b="1" i="0" u="none" strike="noStrike" kern="0" cap="none" spc="0" normalizeH="0" baseline="0" noProof="0" dirty="0">
                <a:ln>
                  <a:noFill/>
                </a:ln>
                <a:solidFill>
                  <a:srgbClr val="201E50"/>
                </a:solidFill>
                <a:effectLst/>
                <a:uLnTx/>
                <a:uFillTx/>
                <a:latin typeface="Times New Roman"/>
                <a:ea typeface="+mn-ea"/>
                <a:cs typeface="+mn-cs"/>
              </a:rPr>
              <a:t>The Alienated:</a:t>
            </a:r>
            <a:r>
              <a:rPr kumimoji="0" lang="en-US" altLang="en-US" sz="2400" b="0" i="0" u="none" strike="noStrike" kern="0" cap="none" spc="0" normalizeH="0" baseline="0" noProof="0" dirty="0">
                <a:ln>
                  <a:noFill/>
                </a:ln>
                <a:solidFill>
                  <a:srgbClr val="201E50"/>
                </a:solidFill>
                <a:effectLst/>
                <a:uLnTx/>
                <a:uFillTx/>
                <a:latin typeface="Times New Roman"/>
                <a:ea typeface="+mn-ea"/>
                <a:cs typeface="+mn-cs"/>
              </a:rPr>
              <a:t> These individuals are </a:t>
            </a:r>
            <a:r>
              <a:rPr kumimoji="0" lang="en-US" altLang="en-US" sz="2400" b="1" i="0" u="sng" strike="noStrike" kern="0" cap="none" spc="0" normalizeH="0" baseline="0" noProof="0" dirty="0">
                <a:ln>
                  <a:noFill/>
                </a:ln>
                <a:solidFill>
                  <a:srgbClr val="201E50"/>
                </a:solidFill>
                <a:effectLst/>
                <a:uLnTx/>
                <a:uFillTx/>
                <a:latin typeface="Times New Roman"/>
                <a:ea typeface="+mn-ea"/>
                <a:cs typeface="+mn-cs"/>
              </a:rPr>
              <a:t>negative</a:t>
            </a:r>
            <a:r>
              <a:rPr kumimoji="0" lang="en-US" altLang="en-US" sz="2400" b="0" i="0" u="none" strike="noStrike" kern="0" cap="none" spc="0" normalizeH="0" baseline="0" noProof="0" dirty="0">
                <a:ln>
                  <a:noFill/>
                </a:ln>
                <a:solidFill>
                  <a:srgbClr val="201E50"/>
                </a:solidFill>
                <a:effectLst/>
                <a:uLnTx/>
                <a:uFillTx/>
                <a:latin typeface="Times New Roman"/>
                <a:ea typeface="+mn-ea"/>
                <a:cs typeface="+mn-cs"/>
              </a:rPr>
              <a:t> and often attempt to bring the group down by constantly questioning the decisions and actions of the leader. These individuals often view themselves as the rightful leader of the organization and are critical of the leader and fellow group members.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0802876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Fellowship Type ( Followers or Non- Followers)</a:t>
            </a:r>
          </a:p>
          <a:p>
            <a:r>
              <a:rPr lang="en-US" sz="2800" b="1" dirty="0">
                <a:solidFill>
                  <a:srgbClr val="00B0F0"/>
                </a:solidFill>
                <a:latin typeface="Times New Roman" panose="02020603050405020304" pitchFamily="18" charset="0"/>
                <a:cs typeface="Times New Roman" panose="02020603050405020304" pitchFamily="18" charset="0"/>
              </a:rPr>
              <a:t>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938992"/>
          </a:xfrm>
          <a:prstGeom prst="rect">
            <a:avLst/>
          </a:prstGeom>
          <a:noFill/>
        </p:spPr>
        <p:txBody>
          <a:bodyPr wrap="square" rtlCol="0">
            <a:spAutoFit/>
          </a:bodyPr>
          <a:lstStyle/>
          <a:p>
            <a:pPr marL="342900" marR="0" lvl="0" indent="-342900" algn="just" defTabSz="914400" rtl="0" eaLnBrk="0" fontAlgn="base" latinLnBrk="0" hangingPunct="0">
              <a:lnSpc>
                <a:spcPct val="100000"/>
              </a:lnSpc>
              <a:spcBef>
                <a:spcPct val="20000"/>
              </a:spcBef>
              <a:spcAft>
                <a:spcPct val="0"/>
              </a:spcAft>
              <a:buClr>
                <a:srgbClr val="FFAA01"/>
              </a:buClr>
              <a:buSzTx/>
              <a:buFontTx/>
              <a:buChar char="•"/>
              <a:tabLst/>
              <a:defRPr/>
            </a:pPr>
            <a:r>
              <a:rPr kumimoji="0" lang="en-US" altLang="en-US" sz="2400" b="1" i="0" u="none" strike="noStrike" kern="0" cap="none" spc="0" normalizeH="0" baseline="0" noProof="0" dirty="0">
                <a:ln>
                  <a:noFill/>
                </a:ln>
                <a:solidFill>
                  <a:srgbClr val="201E50"/>
                </a:solidFill>
                <a:effectLst/>
                <a:uLnTx/>
                <a:uFillTx/>
                <a:latin typeface="Times New Roman"/>
                <a:ea typeface="+mn-ea"/>
                <a:cs typeface="+mn-cs"/>
              </a:rPr>
              <a:t>The Star Followers:</a:t>
            </a:r>
            <a:r>
              <a:rPr kumimoji="0" lang="en-US" altLang="en-US" sz="2400" b="0" i="0" u="none" strike="noStrike" kern="0" cap="none" spc="0" normalizeH="0" baseline="0" noProof="0" dirty="0">
                <a:ln>
                  <a:noFill/>
                </a:ln>
                <a:solidFill>
                  <a:srgbClr val="201E50"/>
                </a:solidFill>
                <a:effectLst/>
                <a:uLnTx/>
                <a:uFillTx/>
                <a:latin typeface="Times New Roman"/>
                <a:ea typeface="+mn-ea"/>
                <a:cs typeface="+mn-cs"/>
              </a:rPr>
              <a:t> These exemplary individuals are positive, active, and independent thinkers. Star followers will not blindly accept the decisions or actions of a leader until they have evaluated them completely. Furthermore, these types of followers can succeed without the presence of a leader.</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902304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Characteristics of Followers</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231525"/>
            <a:ext cx="8417320" cy="4659737"/>
          </a:xfrm>
          <a:prstGeom prst="rect">
            <a:avLst/>
          </a:prstGeom>
          <a:noFill/>
        </p:spPr>
        <p:txBody>
          <a:bodyPr wrap="square" rtlCol="0">
            <a:spAutoFit/>
          </a:bodyPr>
          <a:lstStyle/>
          <a:p>
            <a:pPr marL="342900" marR="0" lvl="0" indent="-342900" algn="l" defTabSz="914400" rtl="0" eaLnBrk="1" fontAlgn="base" latinLnBrk="0" hangingPunct="1">
              <a:lnSpc>
                <a:spcPct val="100000"/>
              </a:lnSpc>
              <a:spcBef>
                <a:spcPct val="20000"/>
              </a:spcBef>
              <a:spcAft>
                <a:spcPct val="1000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Leadership requires adjustment to followers’ ideas and expectations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rPr>
              <a:t>Past leaders:</a:t>
            </a:r>
          </a:p>
          <a:p>
            <a:pPr marL="1143000" marR="0" lvl="2" indent="-2286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Ruled with authority</a:t>
            </a:r>
          </a:p>
          <a:p>
            <a:pPr marL="1143000" marR="0" lvl="2" indent="-2286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Forced employees to obey</a:t>
            </a:r>
          </a:p>
          <a:p>
            <a:pPr marL="1143000" marR="0" lvl="2" indent="-228600" algn="l" defTabSz="914400" rtl="0" eaLnBrk="1" fontAlgn="base" latinLnBrk="0" hangingPunct="1">
              <a:lnSpc>
                <a:spcPct val="100000"/>
              </a:lnSpc>
              <a:spcBef>
                <a:spcPct val="20000"/>
              </a:spcBef>
              <a:spcAft>
                <a:spcPct val="1000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Fired or punished employees </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rPr>
              <a:t>Defenses developed by employees:</a:t>
            </a:r>
          </a:p>
          <a:p>
            <a:pPr marL="1143000" marR="0" lvl="2" indent="-2286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Organized unions</a:t>
            </a:r>
          </a:p>
          <a:p>
            <a:pPr marL="1143000" marR="0" lvl="2" indent="-2286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Created legislation</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2544417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Characteristics of Followers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994940"/>
          </a:xfrm>
          <a:prstGeom prst="rect">
            <a:avLst/>
          </a:prstGeom>
          <a:noFill/>
        </p:spPr>
        <p:txBody>
          <a:bodyPr wrap="square" rtlCol="0">
            <a:spAutoFit/>
          </a:bodyPr>
          <a:lstStyle/>
          <a:p>
            <a:pPr marL="342900" marR="0" lvl="0" indent="-3429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Effective leaders avoid the power tactics of </a:t>
            </a:r>
            <a:b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b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the past</a:t>
            </a:r>
          </a:p>
          <a:p>
            <a:pPr marL="742950" marR="0" lvl="1" indent="-285750" algn="l" defTabSz="914400" rtl="0" eaLnBrk="1" fontAlgn="base" latinLnBrk="0" hangingPunct="1">
              <a:lnSpc>
                <a:spcPct val="100000"/>
              </a:lnSpc>
              <a:spcBef>
                <a:spcPct val="20000"/>
              </a:spcBef>
              <a:spcAft>
                <a:spcPct val="2000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Threatening employees is counterproductive</a:t>
            </a:r>
          </a:p>
          <a:p>
            <a:pPr marL="342900" marR="0" lvl="0" indent="-3429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Leaders today:</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Motivate employees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Function as facilitators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Believe that trust and respect should be earned</a:t>
            </a:r>
          </a:p>
          <a:p>
            <a:pPr algn="just" eaLnBrk="1" hangingPunct="1">
              <a:defRPr/>
            </a:pPr>
            <a:endParaRPr lang="en-US" altLang="ar-EG" sz="2400" b="1" dirty="0">
              <a:solidFill>
                <a:srgbClr val="CC6600"/>
              </a:solidFill>
              <a:ea typeface="+mn-ea"/>
              <a:cs typeface="+mn-cs"/>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188537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Importance of Trust</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4813625"/>
          </a:xfrm>
          <a:prstGeom prst="rect">
            <a:avLst/>
          </a:prstGeom>
          <a:noFill/>
        </p:spPr>
        <p:txBody>
          <a:bodyPr wrap="square" rtlCol="0">
            <a:spAutoFit/>
          </a:bodyPr>
          <a:lstStyle/>
          <a:p>
            <a:pPr marL="342900" marR="0" lvl="0" indent="-342900" algn="l" defTabSz="914400" rtl="0" eaLnBrk="1" fontAlgn="base" latinLnBrk="0" hangingPunct="1">
              <a:lnSpc>
                <a:spcPct val="90000"/>
              </a:lnSpc>
              <a:spcBef>
                <a:spcPct val="20000"/>
              </a:spcBef>
              <a:spcAft>
                <a:spcPct val="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Stuart Levine and Michael </a:t>
            </a:r>
            <a:r>
              <a:rPr kumimoji="0" lang="en-US" altLang="ar-EG" sz="2800" b="1" i="0" u="none" strike="noStrike" kern="0" cap="none" spc="0" normalizeH="0" baseline="0" noProof="0" dirty="0" err="1">
                <a:ln>
                  <a:noFill/>
                </a:ln>
                <a:solidFill>
                  <a:srgbClr val="201E50"/>
                </a:solidFill>
                <a:effectLst/>
                <a:uLnTx/>
                <a:uFillTx/>
                <a:latin typeface="Times New Roman"/>
                <a:ea typeface="+mn-ea"/>
                <a:cs typeface="+mn-cs"/>
              </a:rPr>
              <a:t>Crom</a:t>
            </a:r>
            <a:r>
              <a:rPr kumimoji="0" lang="en-US" altLang="ar-EG" sz="2800" b="0" i="0" u="none" strike="noStrike" kern="0" cap="none" spc="0" normalizeH="0" baseline="0" noProof="0" dirty="0">
                <a:ln>
                  <a:noFill/>
                </a:ln>
                <a:solidFill>
                  <a:srgbClr val="201E50"/>
                </a:solidFill>
                <a:effectLst/>
                <a:uLnTx/>
                <a:uFillTx/>
                <a:latin typeface="Times New Roman"/>
                <a:ea typeface="+mn-ea"/>
                <a:cs typeface="+mn-cs"/>
              </a:rPr>
              <a:t>	</a:t>
            </a:r>
          </a:p>
          <a:p>
            <a:pPr marL="742950" marR="0" lvl="1" indent="-285750" algn="l" defTabSz="914400" rtl="0" eaLnBrk="1" fontAlgn="base" latinLnBrk="0" hangingPunct="1">
              <a:lnSpc>
                <a:spcPct val="90000"/>
              </a:lnSpc>
              <a:spcBef>
                <a:spcPct val="20000"/>
              </a:spcBef>
              <a:spcAft>
                <a:spcPct val="4000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Wrote about building trust in the workplace</a:t>
            </a:r>
          </a:p>
          <a:p>
            <a:pPr marL="742950" marR="0" lvl="1" indent="-285750" algn="l" defTabSz="914400" rtl="0" eaLnBrk="1" fontAlgn="base" latinLnBrk="0" hangingPunct="1">
              <a:lnSpc>
                <a:spcPct val="90000"/>
              </a:lnSpc>
              <a:spcBef>
                <a:spcPct val="20000"/>
              </a:spcBef>
              <a:spcAft>
                <a:spcPct val="0"/>
              </a:spcAft>
              <a:buClrTx/>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rPr>
              <a:t>Principles of trust for effective leadership:</a:t>
            </a:r>
          </a:p>
          <a:p>
            <a:pPr marL="1143000" marR="0" lvl="2" indent="-228600" algn="l" defTabSz="914400" rtl="0" eaLnBrk="1" fontAlgn="base" latinLnBrk="0" hangingPunct="1">
              <a:lnSpc>
                <a:spcPct val="9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Deal openly with everyone</a:t>
            </a:r>
          </a:p>
          <a:p>
            <a:pPr marL="1143000" marR="0" lvl="2" indent="-228600" algn="l" defTabSz="914400" rtl="0" eaLnBrk="1" fontAlgn="base" latinLnBrk="0" hangingPunct="1">
              <a:lnSpc>
                <a:spcPct val="9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Consider all points of view </a:t>
            </a:r>
          </a:p>
          <a:p>
            <a:pPr marL="1143000" marR="0" lvl="2" indent="-228600" algn="l" defTabSz="914400" rtl="0" eaLnBrk="1" fontAlgn="base" latinLnBrk="0" hangingPunct="1">
              <a:lnSpc>
                <a:spcPct val="9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Keep promises</a:t>
            </a:r>
          </a:p>
          <a:p>
            <a:pPr marL="1143000" marR="0" lvl="2" indent="-228600" algn="l" defTabSz="914400" rtl="0" eaLnBrk="1" fontAlgn="base" latinLnBrk="0" hangingPunct="1">
              <a:lnSpc>
                <a:spcPct val="9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Give responsibility </a:t>
            </a:r>
          </a:p>
          <a:p>
            <a:pPr marL="1143000" marR="0" lvl="2" indent="-228600" algn="l" defTabSz="914400" rtl="0" eaLnBrk="1" fontAlgn="base" latinLnBrk="0" hangingPunct="1">
              <a:lnSpc>
                <a:spcPct val="9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Listen to understand </a:t>
            </a:r>
          </a:p>
          <a:p>
            <a:pPr marL="1143000" marR="0" lvl="2" indent="-228600" algn="l" defTabSz="914400" rtl="0" eaLnBrk="1" fontAlgn="base" latinLnBrk="0" hangingPunct="1">
              <a:lnSpc>
                <a:spcPct val="9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Care about people</a:t>
            </a:r>
          </a:p>
          <a:p>
            <a:pPr algn="just" eaLnBrk="1" hangingPunct="1">
              <a:defRPr/>
            </a:pPr>
            <a:endParaRPr lang="en-US" altLang="ar-EG" sz="2400" b="1" dirty="0">
              <a:solidFill>
                <a:srgbClr val="CC6600"/>
              </a:solidFill>
              <a:ea typeface="+mn-ea"/>
              <a:cs typeface="+mn-cs"/>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2617131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Factors Affecting Leadership Process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4512004"/>
          </a:xfrm>
          <a:prstGeom prst="rect">
            <a:avLst/>
          </a:prstGeom>
          <a:noFill/>
        </p:spPr>
        <p:txBody>
          <a:bodyPr wrap="square" rtlCol="0">
            <a:spAutoFit/>
          </a:bodyPr>
          <a:lstStyle/>
          <a:p>
            <a:pPr marL="0" marR="0" lvl="0" indent="0" algn="l" defTabSz="914400" rtl="0" eaLnBrk="1" fontAlgn="base" latinLnBrk="0" hangingPunct="1">
              <a:lnSpc>
                <a:spcPct val="100000"/>
              </a:lnSpc>
              <a:spcBef>
                <a:spcPct val="20000"/>
              </a:spcBef>
              <a:spcAft>
                <a:spcPct val="0"/>
              </a:spcAft>
              <a:buClr>
                <a:srgbClr val="FFAA01"/>
              </a:buClr>
              <a:buSzTx/>
              <a:buFontTx/>
              <a:buNone/>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Situational factors influence the leadership process:</a:t>
            </a:r>
          </a:p>
          <a:p>
            <a:pPr marL="457200" marR="0" lvl="1" indent="0" algn="l" defTabSz="914400" rtl="0" eaLnBrk="1" fontAlgn="base" latinLnBrk="0" hangingPunct="1">
              <a:lnSpc>
                <a:spcPct val="100000"/>
              </a:lnSpc>
              <a:spcBef>
                <a:spcPct val="20000"/>
              </a:spcBef>
              <a:spcAft>
                <a:spcPct val="0"/>
              </a:spcAft>
              <a:buClrTx/>
              <a:buSzTx/>
              <a:buFontTx/>
              <a:buNone/>
              <a:tabLst/>
              <a:defRPr/>
            </a:pPr>
            <a:r>
              <a:rPr kumimoji="0" lang="en-US" altLang="ar-EG" sz="2800" b="0" i="0" u="none" strike="noStrike" kern="0" cap="none" spc="0" normalizeH="0" baseline="0" noProof="0" dirty="0">
                <a:ln>
                  <a:noFill/>
                </a:ln>
                <a:solidFill>
                  <a:srgbClr val="201E50"/>
                </a:solidFill>
                <a:effectLst/>
                <a:uLnTx/>
                <a:uFillTx/>
                <a:latin typeface="Times New Roman"/>
              </a:rPr>
              <a:t>1- Size of the organization </a:t>
            </a:r>
          </a:p>
          <a:p>
            <a:pPr marL="457200" marR="0" lvl="1" indent="0" algn="l" defTabSz="914400" rtl="0" eaLnBrk="1" fontAlgn="base" latinLnBrk="0" hangingPunct="1">
              <a:lnSpc>
                <a:spcPct val="100000"/>
              </a:lnSpc>
              <a:spcBef>
                <a:spcPct val="20000"/>
              </a:spcBef>
              <a:spcAft>
                <a:spcPct val="0"/>
              </a:spcAft>
              <a:buClrTx/>
              <a:buSzTx/>
              <a:buFontTx/>
              <a:buNone/>
              <a:tabLst/>
              <a:defRPr/>
            </a:pPr>
            <a:r>
              <a:rPr kumimoji="0" lang="en-US" altLang="ar-EG" sz="2800" b="0" i="0" u="none" strike="noStrike" kern="0" cap="none" spc="0" normalizeH="0" baseline="0" noProof="0" dirty="0">
                <a:ln>
                  <a:noFill/>
                </a:ln>
                <a:solidFill>
                  <a:srgbClr val="201E50"/>
                </a:solidFill>
                <a:effectLst/>
                <a:uLnTx/>
                <a:uFillTx/>
                <a:latin typeface="Times New Roman"/>
              </a:rPr>
              <a:t>2- Social and psychological climate</a:t>
            </a:r>
          </a:p>
          <a:p>
            <a:pPr marL="457200" marR="0" lvl="1" indent="0" algn="l" defTabSz="914400" rtl="0" eaLnBrk="1" fontAlgn="base" latinLnBrk="0" hangingPunct="1">
              <a:lnSpc>
                <a:spcPct val="100000"/>
              </a:lnSpc>
              <a:spcBef>
                <a:spcPct val="20000"/>
              </a:spcBef>
              <a:spcAft>
                <a:spcPct val="0"/>
              </a:spcAft>
              <a:buClrTx/>
              <a:buSzTx/>
              <a:buFontTx/>
              <a:buNone/>
              <a:tabLst/>
              <a:defRPr/>
            </a:pPr>
            <a:r>
              <a:rPr kumimoji="0" lang="en-US" altLang="ar-EG" sz="2800" b="0" i="0" u="none" strike="noStrike" kern="0" cap="none" spc="0" normalizeH="0" baseline="0" noProof="0" dirty="0">
                <a:ln>
                  <a:noFill/>
                </a:ln>
                <a:solidFill>
                  <a:srgbClr val="201E50"/>
                </a:solidFill>
                <a:effectLst/>
                <a:uLnTx/>
                <a:uFillTx/>
                <a:latin typeface="Times New Roman"/>
              </a:rPr>
              <a:t>3- Patterns of employment</a:t>
            </a:r>
          </a:p>
          <a:p>
            <a:pPr marL="457200" marR="0" lvl="1" indent="0" algn="l" defTabSz="914400" rtl="0" eaLnBrk="1" fontAlgn="base" latinLnBrk="0" hangingPunct="1">
              <a:lnSpc>
                <a:spcPct val="100000"/>
              </a:lnSpc>
              <a:spcBef>
                <a:spcPct val="20000"/>
              </a:spcBef>
              <a:spcAft>
                <a:spcPct val="0"/>
              </a:spcAft>
              <a:buClrTx/>
              <a:buSzTx/>
              <a:buFontTx/>
              <a:buNone/>
              <a:tabLst/>
              <a:defRPr/>
            </a:pPr>
            <a:r>
              <a:rPr kumimoji="0" lang="en-US" altLang="ar-EG" sz="2800" b="0" i="0" u="none" strike="noStrike" kern="0" cap="none" spc="0" normalizeH="0" baseline="0" noProof="0" dirty="0">
                <a:ln>
                  <a:noFill/>
                </a:ln>
                <a:solidFill>
                  <a:srgbClr val="201E50"/>
                </a:solidFill>
                <a:effectLst/>
                <a:uLnTx/>
                <a:uFillTx/>
                <a:latin typeface="Times New Roman"/>
              </a:rPr>
              <a:t>4- Type, place, and purpose of work performed</a:t>
            </a:r>
          </a:p>
          <a:p>
            <a:pPr marL="457200" marR="0" lvl="1" indent="0" algn="l" defTabSz="914400" rtl="0" eaLnBrk="1" fontAlgn="base" latinLnBrk="0" hangingPunct="1">
              <a:lnSpc>
                <a:spcPct val="100000"/>
              </a:lnSpc>
              <a:spcBef>
                <a:spcPct val="20000"/>
              </a:spcBef>
              <a:spcAft>
                <a:spcPct val="0"/>
              </a:spcAft>
              <a:buClrTx/>
              <a:buSzTx/>
              <a:buFontTx/>
              <a:buNone/>
              <a:tabLst/>
              <a:defRPr/>
            </a:pPr>
            <a:r>
              <a:rPr kumimoji="0" lang="en-US" altLang="ar-EG" sz="2800" b="0" i="0" u="none" strike="noStrike" kern="0" cap="none" spc="0" normalizeH="0" baseline="0" noProof="0" dirty="0">
                <a:ln>
                  <a:noFill/>
                </a:ln>
                <a:solidFill>
                  <a:srgbClr val="201E50"/>
                </a:solidFill>
                <a:effectLst/>
                <a:uLnTx/>
                <a:uFillTx/>
                <a:latin typeface="Times New Roman"/>
              </a:rPr>
              <a:t>5- Organizational Life Cycle</a:t>
            </a:r>
          </a:p>
          <a:p>
            <a:pPr marL="457200" marR="0" lvl="1" indent="0" algn="l" defTabSz="914400" rtl="0" eaLnBrk="1" fontAlgn="base" latinLnBrk="0" hangingPunct="1">
              <a:lnSpc>
                <a:spcPct val="100000"/>
              </a:lnSpc>
              <a:spcBef>
                <a:spcPct val="20000"/>
              </a:spcBef>
              <a:spcAft>
                <a:spcPct val="0"/>
              </a:spcAft>
              <a:buClrTx/>
              <a:buSzTx/>
              <a:buFontTx/>
              <a:buNone/>
              <a:tabLst/>
              <a:defRPr/>
            </a:pPr>
            <a:r>
              <a:rPr kumimoji="0" lang="en-US" altLang="ar-EG" sz="2800" b="0" i="0" u="none" strike="noStrike" kern="0" cap="none" spc="0" normalizeH="0" baseline="0" noProof="0" dirty="0">
                <a:ln>
                  <a:noFill/>
                </a:ln>
                <a:solidFill>
                  <a:srgbClr val="201E50"/>
                </a:solidFill>
                <a:effectLst/>
                <a:uLnTx/>
                <a:uFillTx/>
                <a:latin typeface="Times New Roman"/>
              </a:rPr>
              <a:t>6- Culture of the organization</a:t>
            </a:r>
          </a:p>
          <a:p>
            <a:pPr marL="457200" marR="0" lvl="1" indent="0" algn="l" defTabSz="914400" rtl="0" eaLnBrk="1" fontAlgn="base" latinLnBrk="0" hangingPunct="1">
              <a:lnSpc>
                <a:spcPct val="100000"/>
              </a:lnSpc>
              <a:spcBef>
                <a:spcPct val="20000"/>
              </a:spcBef>
              <a:spcAft>
                <a:spcPct val="0"/>
              </a:spcAft>
              <a:buClrTx/>
              <a:buSzTx/>
              <a:buFontTx/>
              <a:buNone/>
              <a:tabLst/>
              <a:defRPr/>
            </a:pPr>
            <a:r>
              <a:rPr kumimoji="0" lang="en-US" altLang="ar-EG" sz="2800" b="0" i="0" u="none" strike="noStrike" kern="0" cap="none" spc="0" normalizeH="0" baseline="0" noProof="0" dirty="0">
                <a:ln>
                  <a:noFill/>
                </a:ln>
                <a:solidFill>
                  <a:srgbClr val="201E50"/>
                </a:solidFill>
                <a:effectLst/>
                <a:uLnTx/>
                <a:uFillTx/>
                <a:latin typeface="Times New Roman"/>
              </a:rPr>
              <a:t>7- Leader-follower compatibility  </a:t>
            </a:r>
            <a:r>
              <a:rPr kumimoji="0" lang="en-US" altLang="ar-EG" sz="2400" b="0" i="0" u="none" strike="noStrike" kern="0" cap="none" spc="0" normalizeH="0" baseline="0" noProof="0" dirty="0">
                <a:ln>
                  <a:noFill/>
                </a:ln>
                <a:solidFill>
                  <a:srgbClr val="201E50"/>
                </a:solidFill>
                <a:effectLst/>
                <a:uLnTx/>
                <a:uFillTx/>
                <a:latin typeface="Times New Roman"/>
              </a:rPr>
              <a:t>	</a:t>
            </a:r>
          </a:p>
          <a:p>
            <a:pPr algn="just" eaLnBrk="1" hangingPunct="1">
              <a:defRPr/>
            </a:pPr>
            <a:endParaRPr lang="en-US" altLang="ar-EG" sz="2400" b="1" dirty="0">
              <a:solidFill>
                <a:srgbClr val="CC6600"/>
              </a:solidFill>
              <a:ea typeface="+mn-ea"/>
              <a:cs typeface="+mn-cs"/>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453955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Size of the Organization</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5" name="Picture 14">
            <a:extLst>
              <a:ext uri="{FF2B5EF4-FFF2-40B4-BE49-F238E27FC236}">
                <a16:creationId xmlns:a16="http://schemas.microsoft.com/office/drawing/2014/main" xmlns="" id="{BE0EDC02-E210-4C5F-BE3A-39B5DE4AFF32}"/>
              </a:ext>
            </a:extLst>
          </p:cNvPr>
          <p:cNvPicPr>
            <a:picLocks noChangeAspect="1"/>
          </p:cNvPicPr>
          <p:nvPr/>
        </p:nvPicPr>
        <p:blipFill>
          <a:blip r:embed="rId5"/>
          <a:stretch>
            <a:fillRect/>
          </a:stretch>
        </p:blipFill>
        <p:spPr>
          <a:xfrm>
            <a:off x="3150822" y="2797641"/>
            <a:ext cx="9041177" cy="2725285"/>
          </a:xfrm>
          <a:prstGeom prst="rect">
            <a:avLst/>
          </a:prstGeom>
        </p:spPr>
      </p:pic>
    </p:spTree>
    <p:extLst>
      <p:ext uri="{BB962C8B-B14F-4D97-AF65-F5344CB8AC3E}">
        <p14:creationId xmlns:p14="http://schemas.microsoft.com/office/powerpoint/2010/main" val="6802768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Social and Psychological Climate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3" name="Picture 12">
            <a:extLst>
              <a:ext uri="{FF2B5EF4-FFF2-40B4-BE49-F238E27FC236}">
                <a16:creationId xmlns:a16="http://schemas.microsoft.com/office/drawing/2014/main" xmlns="" id="{DF1495B0-A1BF-44D2-B618-EDAE1FEDD092}"/>
              </a:ext>
            </a:extLst>
          </p:cNvPr>
          <p:cNvPicPr>
            <a:picLocks noChangeAspect="1"/>
          </p:cNvPicPr>
          <p:nvPr/>
        </p:nvPicPr>
        <p:blipFill>
          <a:blip r:embed="rId5"/>
          <a:stretch>
            <a:fillRect/>
          </a:stretch>
        </p:blipFill>
        <p:spPr>
          <a:xfrm>
            <a:off x="3295650" y="2953096"/>
            <a:ext cx="8448674" cy="3396059"/>
          </a:xfrm>
          <a:prstGeom prst="rect">
            <a:avLst/>
          </a:prstGeom>
        </p:spPr>
      </p:pic>
    </p:spTree>
    <p:extLst>
      <p:ext uri="{BB962C8B-B14F-4D97-AF65-F5344CB8AC3E}">
        <p14:creationId xmlns:p14="http://schemas.microsoft.com/office/powerpoint/2010/main" val="21257847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Pattern of </a:t>
            </a:r>
            <a:r>
              <a:rPr lang="en-US" sz="2800" b="1" dirty="0" err="1">
                <a:solidFill>
                  <a:srgbClr val="00B0F0"/>
                </a:solidFill>
                <a:latin typeface="Times New Roman" panose="02020603050405020304" pitchFamily="18" charset="0"/>
                <a:cs typeface="Times New Roman" panose="02020603050405020304" pitchFamily="18" charset="0"/>
              </a:rPr>
              <a:t>Emplotment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2787333" y="2678696"/>
            <a:ext cx="7737792" cy="2917722"/>
          </a:xfrm>
          <a:prstGeom prst="rect">
            <a:avLst/>
          </a:prstGeom>
          <a:noFill/>
        </p:spPr>
        <p:txBody>
          <a:bodyPr wrap="square">
            <a:spAutoFit/>
          </a:bodyPr>
          <a:lstStyle/>
          <a:p>
            <a:pPr marL="457200" marR="0" lvl="1" indent="0" algn="just" defTabSz="914400" rtl="0" eaLnBrk="1" fontAlgn="base" latinLnBrk="0" hangingPunct="1">
              <a:lnSpc>
                <a:spcPct val="100000"/>
              </a:lnSpc>
              <a:spcBef>
                <a:spcPct val="20000"/>
              </a:spcBef>
              <a:spcAft>
                <a:spcPct val="0"/>
              </a:spcAft>
              <a:buClrTx/>
              <a:buSzTx/>
              <a:buFontTx/>
              <a:buNone/>
              <a:tabLst/>
              <a:defRPr/>
            </a:pPr>
            <a:r>
              <a:rPr kumimoji="0" lang="en-US" sz="1800" b="0" i="0" u="none" strike="noStrike" kern="0" cap="none" spc="0" normalizeH="0" baseline="0" noProof="0" dirty="0">
                <a:ln>
                  <a:noFill/>
                </a:ln>
                <a:solidFill>
                  <a:srgbClr val="201E50"/>
                </a:solidFill>
                <a:effectLst/>
                <a:uLnTx/>
                <a:uFillTx/>
                <a:latin typeface="Times New Roman"/>
                <a:ea typeface="+mn-ea"/>
                <a:cs typeface="+mn-cs"/>
              </a:rPr>
              <a:t>In today’s organization the pattern of the employees also varies from organization to organization. We</a:t>
            </a:r>
            <a:br>
              <a:rPr kumimoji="0" lang="en-US" sz="1800" b="0" i="0" u="none" strike="noStrike" kern="0" cap="none" spc="0" normalizeH="0" baseline="0" noProof="0" dirty="0">
                <a:ln>
                  <a:noFill/>
                </a:ln>
                <a:solidFill>
                  <a:srgbClr val="201E50"/>
                </a:solidFill>
                <a:effectLst/>
                <a:uLnTx/>
                <a:uFillTx/>
                <a:latin typeface="Times New Roman"/>
                <a:ea typeface="+mn-ea"/>
                <a:cs typeface="+mn-cs"/>
              </a:rPr>
            </a:br>
            <a:r>
              <a:rPr kumimoji="0" lang="en-US" sz="1800" b="0" i="0" u="none" strike="noStrike" kern="0" cap="none" spc="0" normalizeH="0" baseline="0" noProof="0" dirty="0">
                <a:ln>
                  <a:noFill/>
                </a:ln>
                <a:solidFill>
                  <a:srgbClr val="201E50"/>
                </a:solidFill>
                <a:effectLst/>
                <a:uLnTx/>
                <a:uFillTx/>
                <a:latin typeface="Times New Roman"/>
                <a:ea typeface="+mn-ea"/>
                <a:cs typeface="+mn-cs"/>
              </a:rPr>
              <a:t>can now see the permanent or temporary and Short-term or Long-term employees. So it also effects the</a:t>
            </a:r>
            <a:br>
              <a:rPr kumimoji="0" lang="en-US" sz="1800" b="0" i="0" u="none" strike="noStrike" kern="0" cap="none" spc="0" normalizeH="0" baseline="0" noProof="0" dirty="0">
                <a:ln>
                  <a:noFill/>
                </a:ln>
                <a:solidFill>
                  <a:srgbClr val="201E50"/>
                </a:solidFill>
                <a:effectLst/>
                <a:uLnTx/>
                <a:uFillTx/>
                <a:latin typeface="Times New Roman"/>
                <a:ea typeface="+mn-ea"/>
                <a:cs typeface="+mn-cs"/>
              </a:rPr>
            </a:br>
            <a:r>
              <a:rPr kumimoji="0" lang="en-US" sz="1800" b="0" i="0" u="none" strike="noStrike" kern="0" cap="none" spc="0" normalizeH="0" baseline="0" noProof="0" dirty="0">
                <a:ln>
                  <a:noFill/>
                </a:ln>
                <a:solidFill>
                  <a:srgbClr val="201E50"/>
                </a:solidFill>
                <a:effectLst/>
                <a:uLnTx/>
                <a:uFillTx/>
                <a:latin typeface="Times New Roman"/>
                <a:ea typeface="+mn-ea"/>
                <a:cs typeface="+mn-cs"/>
              </a:rPr>
              <a:t>situation of the organization. Today’s people need more job security and organizations are facing more challenges in shape of changing the external environment. So it is another challenge for leadership to create a congenial working environment for satisfaction of</a:t>
            </a:r>
            <a:br>
              <a:rPr kumimoji="0" lang="en-US" sz="1800" b="0" i="0" u="none" strike="noStrike" kern="0" cap="none" spc="0" normalizeH="0" baseline="0" noProof="0" dirty="0">
                <a:ln>
                  <a:noFill/>
                </a:ln>
                <a:solidFill>
                  <a:srgbClr val="201E50"/>
                </a:solidFill>
                <a:effectLst/>
                <a:uLnTx/>
                <a:uFillTx/>
                <a:latin typeface="Times New Roman"/>
                <a:ea typeface="+mn-ea"/>
                <a:cs typeface="+mn-cs"/>
              </a:rPr>
            </a:br>
            <a:r>
              <a:rPr kumimoji="0" lang="en-US" sz="1800" b="0" i="0" u="none" strike="noStrike" kern="0" cap="none" spc="0" normalizeH="0" baseline="0" noProof="0" dirty="0">
                <a:ln>
                  <a:noFill/>
                </a:ln>
                <a:solidFill>
                  <a:srgbClr val="201E50"/>
                </a:solidFill>
                <a:effectLst/>
                <a:uLnTx/>
                <a:uFillTx/>
                <a:latin typeface="Times New Roman"/>
                <a:ea typeface="+mn-ea"/>
                <a:cs typeface="+mn-cs"/>
              </a:rPr>
              <a:t>employees.</a:t>
            </a:r>
            <a:endParaRPr kumimoji="0" lang="en-US" altLang="ar-EG" sz="1800" b="0" i="0" u="none" strike="noStrike" kern="0" cap="none" spc="0" normalizeH="0" baseline="0" noProof="0" dirty="0">
              <a:ln>
                <a:noFill/>
              </a:ln>
              <a:solidFill>
                <a:srgbClr val="201E5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5118358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Type, Place and Purpose of Work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047999" y="2603551"/>
            <a:ext cx="8734425" cy="4647426"/>
          </a:xfrm>
          <a:prstGeom prst="rect">
            <a:avLst/>
          </a:prstGeom>
          <a:noFill/>
        </p:spPr>
        <p:txBody>
          <a:bodyPr wrap="square">
            <a:spAutoFit/>
          </a:bodyPr>
          <a:lstStyle/>
          <a:p>
            <a:pPr marL="342900" marR="0" lvl="0" indent="-3429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The type of work is an important factor</a:t>
            </a:r>
          </a:p>
          <a:p>
            <a:pPr marL="342900" marR="0" lvl="0" indent="-3429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ea typeface="+mn-ea"/>
                <a:cs typeface="+mn-cs"/>
              </a:rPr>
              <a:t> The Work duties should be clear–cut. The routine or</a:t>
            </a:r>
            <a:br>
              <a:rPr kumimoji="0" lang="en-US" altLang="ar-EG" sz="2800" b="0" i="0" u="none" strike="noStrike" kern="0" cap="none" spc="0" normalizeH="0" baseline="0" noProof="0" dirty="0">
                <a:ln>
                  <a:noFill/>
                </a:ln>
                <a:solidFill>
                  <a:srgbClr val="201E50"/>
                </a:solidFill>
                <a:effectLst/>
                <a:uLnTx/>
                <a:uFillTx/>
                <a:latin typeface="Times New Roman"/>
                <a:ea typeface="+mn-ea"/>
                <a:cs typeface="+mn-cs"/>
              </a:rPr>
            </a:br>
            <a:r>
              <a:rPr kumimoji="0" lang="en-US" altLang="ar-EG" sz="2800" b="0" i="0" u="none" strike="noStrike" kern="0" cap="none" spc="0" normalizeH="0" baseline="0" noProof="0" dirty="0">
                <a:ln>
                  <a:noFill/>
                </a:ln>
                <a:solidFill>
                  <a:srgbClr val="201E50"/>
                </a:solidFill>
                <a:effectLst/>
                <a:uLnTx/>
                <a:uFillTx/>
                <a:latin typeface="Times New Roman"/>
                <a:ea typeface="+mn-ea"/>
                <a:cs typeface="+mn-cs"/>
              </a:rPr>
              <a:t>monotonous work could create hostile working environment. Many researcher claims that in today’s</a:t>
            </a:r>
            <a:br>
              <a:rPr kumimoji="0" lang="en-US" altLang="ar-EG" sz="2800" b="0" i="0" u="none" strike="noStrike" kern="0" cap="none" spc="0" normalizeH="0" baseline="0" noProof="0" dirty="0">
                <a:ln>
                  <a:noFill/>
                </a:ln>
                <a:solidFill>
                  <a:srgbClr val="201E50"/>
                </a:solidFill>
                <a:effectLst/>
                <a:uLnTx/>
                <a:uFillTx/>
                <a:latin typeface="Times New Roman"/>
                <a:ea typeface="+mn-ea"/>
                <a:cs typeface="+mn-cs"/>
              </a:rPr>
            </a:br>
            <a:r>
              <a:rPr kumimoji="0" lang="en-US" altLang="ar-EG" sz="2800" b="0" i="0" u="none" strike="noStrike" kern="0" cap="none" spc="0" normalizeH="0" baseline="0" noProof="0" dirty="0">
                <a:ln>
                  <a:noFill/>
                </a:ln>
                <a:solidFill>
                  <a:srgbClr val="201E50"/>
                </a:solidFill>
                <a:effectLst/>
                <a:uLnTx/>
                <a:uFillTx/>
                <a:latin typeface="Times New Roman"/>
                <a:ea typeface="+mn-ea"/>
                <a:cs typeface="+mn-cs"/>
              </a:rPr>
              <a:t>organization work duties loosely defined which always cause de-motivation and stress.</a:t>
            </a:r>
            <a:endParaRPr kumimoji="0" lang="en-US" altLang="ar-EG" sz="2800" b="1" i="0" u="none" strike="noStrike" kern="0" cap="none" spc="0" normalizeH="0" baseline="0" noProof="0" dirty="0">
              <a:ln>
                <a:noFill/>
              </a:ln>
              <a:solidFill>
                <a:srgbClr val="201E50"/>
              </a:solidFill>
              <a:effectLst/>
              <a:uLnTx/>
              <a:uFillTx/>
              <a:latin typeface="Times New Roman"/>
              <a:ea typeface="+mn-ea"/>
              <a:cs typeface="+mn-cs"/>
            </a:endParaRPr>
          </a:p>
          <a:p>
            <a:pPr marL="342900" marR="0" lvl="0" indent="-3429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Context of place and purpose is also a factor</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Where is the setting? </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What is the challenge?</a:t>
            </a:r>
            <a:endParaRPr kumimoji="0" lang="en-US" altLang="en-US" sz="2800" b="0" i="0" u="none" strike="noStrike" kern="0" cap="none" spc="0" normalizeH="0" baseline="0" noProof="0" dirty="0">
              <a:ln>
                <a:noFill/>
              </a:ln>
              <a:solidFill>
                <a:srgbClr val="201E5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8926715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57969"/>
            <a:ext cx="685504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Organizational Life Cycle Stage</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048000" y="2603551"/>
            <a:ext cx="6096000" cy="1532727"/>
          </a:xfrm>
          <a:prstGeom prst="rect">
            <a:avLst/>
          </a:prstGeom>
          <a:noFill/>
        </p:spPr>
        <p:txBody>
          <a:bodyPr wrap="square">
            <a:spAutoFit/>
          </a:bodyPr>
          <a:lstStyle/>
          <a:p>
            <a:pPr marL="0" marR="0" lvl="0" indent="0" algn="just" defTabSz="914400" rtl="0" eaLnBrk="0" fontAlgn="base" latinLnBrk="0" hangingPunct="0">
              <a:lnSpc>
                <a:spcPct val="100000"/>
              </a:lnSpc>
              <a:spcBef>
                <a:spcPct val="20000"/>
              </a:spcBef>
              <a:spcAft>
                <a:spcPct val="0"/>
              </a:spcAft>
              <a:buClr>
                <a:srgbClr val="FFAA01"/>
              </a:buClr>
              <a:buSzTx/>
              <a:buFontTx/>
              <a:buNone/>
              <a:tabLst/>
              <a:defRPr/>
            </a:pPr>
            <a: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t>Every organization has its own life cycle. Which always start from its birth and end with its decline. To</a:t>
            </a:r>
            <a:b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br>
            <a: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t>save from decline, most of the organization introduces new products and new paths etc.</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2031132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Culture of the Organization</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048000" y="2603551"/>
            <a:ext cx="6096000" cy="2696123"/>
          </a:xfrm>
          <a:prstGeom prst="rect">
            <a:avLst/>
          </a:prstGeom>
          <a:noFill/>
        </p:spPr>
        <p:txBody>
          <a:bodyPr wrap="square">
            <a:spAutoFit/>
          </a:bodyPr>
          <a:lstStyle/>
          <a:p>
            <a:pPr marL="0" marR="0" lvl="0" indent="0" algn="just" defTabSz="914400" rtl="0" eaLnBrk="0" fontAlgn="base" latinLnBrk="0" hangingPunct="0">
              <a:lnSpc>
                <a:spcPct val="100000"/>
              </a:lnSpc>
              <a:spcBef>
                <a:spcPct val="20000"/>
              </a:spcBef>
              <a:spcAft>
                <a:spcPct val="0"/>
              </a:spcAft>
              <a:buClr>
                <a:srgbClr val="FFAA01"/>
              </a:buClr>
              <a:buSzTx/>
              <a:buFontTx/>
              <a:buNone/>
              <a:tabLst/>
              <a:defRPr/>
            </a:pPr>
            <a: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t>The system of shared values and beliefs held by organizational members or the system of the shared</a:t>
            </a:r>
            <a:b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br>
            <a: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t>values norms and behavior that held by the top management is called organizational culture. All</a:t>
            </a:r>
            <a:b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br>
            <a: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t>organizations have their own cultures.</a:t>
            </a:r>
          </a:p>
          <a:p>
            <a:pPr marL="0" marR="0" lvl="0" indent="0" algn="l" defTabSz="914400" rtl="0" eaLnBrk="0" fontAlgn="base" latinLnBrk="0" hangingPunct="0">
              <a:lnSpc>
                <a:spcPct val="100000"/>
              </a:lnSpc>
              <a:spcBef>
                <a:spcPct val="20000"/>
              </a:spcBef>
              <a:spcAft>
                <a:spcPct val="0"/>
              </a:spcAft>
              <a:buClr>
                <a:srgbClr val="FFAA01"/>
              </a:buClr>
              <a:buSzTx/>
              <a:buFontTx/>
              <a:buNone/>
              <a:tabLst/>
              <a:defRPr/>
            </a:pPr>
            <a: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t>Culture has an effect on behaviors during Communication, Cooperation, Commitment, Decision Making, Implementation, and Leadership style etc.</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7798353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Leaders- Follower Compatibility</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048000" y="2603551"/>
            <a:ext cx="6096000" cy="2640723"/>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20000"/>
              </a:spcBef>
              <a:spcAft>
                <a:spcPct val="0"/>
              </a:spcAft>
              <a:buClr>
                <a:srgbClr val="FFAA01"/>
              </a:buClr>
              <a:buSzTx/>
              <a:buFontTx/>
              <a:buChar char="•"/>
              <a:tabLst/>
              <a:defRPr/>
            </a:pPr>
            <a: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t>For running an organization successfully there is need of leader-followers interaction. There should be</a:t>
            </a:r>
            <a:b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br>
            <a: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t>Leader-follower compatibility for working together in the organization. Proper communication and</a:t>
            </a:r>
            <a:b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br>
            <a: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t>confidence on each other is very essential for trust and performance.</a:t>
            </a:r>
            <a:b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br>
            <a:r>
              <a:rPr kumimoji="0" lang="en-US" altLang="ar-EG" sz="1800" b="0" i="0" u="none" strike="noStrike" kern="0" cap="none" spc="0" normalizeH="0" baseline="0" noProof="0" dirty="0">
                <a:ln>
                  <a:noFill/>
                </a:ln>
                <a:solidFill>
                  <a:srgbClr val="201E50"/>
                </a:solidFill>
                <a:effectLst/>
                <a:uLnTx/>
                <a:uFillTx/>
                <a:latin typeface="Times New Roman"/>
                <a:ea typeface="+mn-ea"/>
                <a:cs typeface="+mn-cs"/>
              </a:rPr>
              <a:t>This factor affects directly or indirectly the situation and ultimately the leadership process.</a:t>
            </a:r>
            <a:endParaRPr kumimoji="0" lang="ar-EG" altLang="ar-EG" sz="1800" b="0" i="0" u="none" strike="noStrike" kern="0" cap="none" spc="0" normalizeH="0" baseline="0" noProof="0" dirty="0">
              <a:ln>
                <a:noFill/>
              </a:ln>
              <a:solidFill>
                <a:srgbClr val="201E5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40988040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585271" y="1415280"/>
            <a:ext cx="685504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Leadership Effectiveness Today</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048000" y="2603551"/>
            <a:ext cx="6096000" cy="4081117"/>
          </a:xfrm>
          <a:prstGeom prst="rect">
            <a:avLst/>
          </a:prstGeom>
          <a:noFill/>
        </p:spPr>
        <p:txBody>
          <a:bodyPr wrap="square">
            <a:spAutoFit/>
          </a:bodyPr>
          <a:lstStyle/>
          <a:p>
            <a:pPr eaLnBrk="1" hangingPunct="1"/>
            <a:r>
              <a:rPr lang="en-US" altLang="ar-EG" sz="2400" b="1" dirty="0"/>
              <a:t>Leadership is:</a:t>
            </a:r>
          </a:p>
          <a:p>
            <a:pPr lvl="1" eaLnBrk="1" hangingPunct="1"/>
            <a:r>
              <a:rPr lang="en-US" altLang="ar-EG" sz="2400" dirty="0"/>
              <a:t>More art than science</a:t>
            </a:r>
          </a:p>
          <a:p>
            <a:pPr lvl="1" eaLnBrk="1" hangingPunct="1"/>
            <a:r>
              <a:rPr lang="en-US" altLang="ar-EG" sz="2400" dirty="0"/>
              <a:t>More skill than knowledge</a:t>
            </a:r>
          </a:p>
          <a:p>
            <a:pPr lvl="1" eaLnBrk="1" hangingPunct="1"/>
            <a:r>
              <a:rPr lang="en-US" altLang="ar-EG" sz="2400" dirty="0"/>
              <a:t>Difficult</a:t>
            </a:r>
          </a:p>
          <a:p>
            <a:pPr eaLnBrk="1" hangingPunct="1"/>
            <a:r>
              <a:rPr lang="en-US" altLang="ar-EG" sz="2400" b="1" dirty="0"/>
              <a:t>Effective leaders must be:</a:t>
            </a:r>
          </a:p>
          <a:p>
            <a:pPr lvl="1" eaLnBrk="1" hangingPunct="1"/>
            <a:r>
              <a:rPr lang="en-US" altLang="ar-EG" sz="2400" dirty="0"/>
              <a:t>Director and motivator</a:t>
            </a:r>
          </a:p>
          <a:p>
            <a:pPr lvl="1" eaLnBrk="1" hangingPunct="1"/>
            <a:r>
              <a:rPr lang="en-US" altLang="ar-EG" sz="2400" dirty="0"/>
              <a:t>Implementer and innovator</a:t>
            </a:r>
          </a:p>
          <a:p>
            <a:pPr lvl="1" eaLnBrk="1" hangingPunct="1"/>
            <a:r>
              <a:rPr lang="en-US" altLang="ar-EG" sz="2400" dirty="0"/>
              <a:t>Mentor and team builder</a:t>
            </a:r>
          </a:p>
          <a:p>
            <a:pPr lvl="1" eaLnBrk="1" hangingPunct="1"/>
            <a:r>
              <a:rPr lang="en-US" altLang="ar-EG" sz="2400" dirty="0"/>
              <a:t>Expert and moral force </a:t>
            </a:r>
          </a:p>
          <a:p>
            <a:pPr lvl="1" eaLnBrk="1" hangingPunct="1"/>
            <a:r>
              <a:rPr lang="en-US" altLang="ar-EG" sz="2400" dirty="0"/>
              <a:t>Organizer and developer of people</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989989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Vision</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048000" y="2603551"/>
            <a:ext cx="6096000" cy="3748719"/>
          </a:xfrm>
          <a:prstGeom prst="rect">
            <a:avLst/>
          </a:prstGeom>
          <a:noFill/>
        </p:spPr>
        <p:txBody>
          <a:bodyPr wrap="square">
            <a:spAutoFit/>
          </a:bodyPr>
          <a:lstStyle/>
          <a:p>
            <a:pPr eaLnBrk="1" hangingPunct="1"/>
            <a:r>
              <a:rPr lang="en-US" altLang="ar-EG" sz="2400" b="1" dirty="0"/>
              <a:t>Management author Peter Drucker </a:t>
            </a:r>
            <a:r>
              <a:rPr lang="en-US" altLang="ar-EG" sz="2400" dirty="0"/>
              <a:t>once</a:t>
            </a:r>
            <a:r>
              <a:rPr lang="en-US" altLang="ar-EG" sz="2400" b="1" dirty="0"/>
              <a:t> </a:t>
            </a:r>
            <a:r>
              <a:rPr lang="en-US" altLang="ar-EG" sz="2400" dirty="0"/>
              <a:t>said, </a:t>
            </a:r>
            <a:br>
              <a:rPr lang="en-US" altLang="ar-EG" sz="2400" dirty="0"/>
            </a:br>
            <a:r>
              <a:rPr lang="en-US" altLang="ar-EG" sz="2400" dirty="0"/>
              <a:t>“The best way to predict the future is to create it”</a:t>
            </a:r>
          </a:p>
          <a:p>
            <a:pPr eaLnBrk="1" hangingPunct="1"/>
            <a:r>
              <a:rPr lang="en-US" altLang="ar-EG" sz="2400" b="1" dirty="0"/>
              <a:t>The leader wants to make a difference and strives to create a thing that never was before</a:t>
            </a:r>
          </a:p>
          <a:p>
            <a:pPr lvl="1" eaLnBrk="1" hangingPunct="1"/>
            <a:r>
              <a:rPr lang="en-US" altLang="ar-EG" sz="2400" dirty="0"/>
              <a:t>This thing, this difference, constitutes a</a:t>
            </a:r>
            <a:r>
              <a:rPr lang="en-US" altLang="ar-EG" sz="2400" b="1" dirty="0"/>
              <a:t> vision</a:t>
            </a:r>
            <a:r>
              <a:rPr lang="en-US" altLang="ar-EG" sz="2400" dirty="0"/>
              <a:t> </a:t>
            </a:r>
          </a:p>
          <a:p>
            <a:pPr eaLnBrk="1" hangingPunct="1"/>
            <a:r>
              <a:rPr lang="en-US" altLang="ar-EG" sz="2400" b="1" dirty="0"/>
              <a:t>The most important function of a leader:</a:t>
            </a:r>
          </a:p>
          <a:p>
            <a:pPr lvl="1" eaLnBrk="1" hangingPunct="1"/>
            <a:r>
              <a:rPr lang="en-US" altLang="ar-EG" sz="2400" dirty="0"/>
              <a:t>To develop a clear picture of the future.</a:t>
            </a:r>
            <a:endParaRPr lang="en-US" altLang="en-US" sz="1800" dirty="0"/>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5912694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Vision</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048000" y="2603551"/>
            <a:ext cx="8381644" cy="4733604"/>
          </a:xfrm>
          <a:prstGeom prst="rect">
            <a:avLst/>
          </a:prstGeom>
          <a:noFill/>
        </p:spPr>
        <p:txBody>
          <a:bodyPr wrap="square">
            <a:spAutoFit/>
          </a:bodyPr>
          <a:lstStyle/>
          <a:p>
            <a:pPr marL="342900" marR="0" lvl="0" indent="-3429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Leaders must have </a:t>
            </a:r>
            <a:r>
              <a:rPr kumimoji="0" lang="en-US" altLang="ar-EG" sz="2800" b="1" i="1" u="none" strike="noStrike" kern="0" cap="none" spc="0" normalizeH="0" baseline="0" noProof="0" dirty="0">
                <a:ln>
                  <a:noFill/>
                </a:ln>
                <a:solidFill>
                  <a:srgbClr val="201E50"/>
                </a:solidFill>
                <a:effectLst/>
                <a:uLnTx/>
                <a:uFillTx/>
                <a:latin typeface="Times New Roman"/>
                <a:ea typeface="+mn-ea"/>
                <a:cs typeface="+mn-cs"/>
              </a:rPr>
              <a:t>intensity</a:t>
            </a: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 and </a:t>
            </a:r>
            <a:r>
              <a:rPr kumimoji="0" lang="en-US" altLang="ar-EG" sz="2800" b="1" i="1" u="none" strike="noStrike" kern="0" cap="none" spc="0" normalizeH="0" baseline="0" noProof="0" dirty="0">
                <a:ln>
                  <a:noFill/>
                </a:ln>
                <a:solidFill>
                  <a:srgbClr val="201E50"/>
                </a:solidFill>
                <a:effectLst/>
                <a:uLnTx/>
                <a:uFillTx/>
                <a:latin typeface="Times New Roman"/>
                <a:ea typeface="+mn-ea"/>
                <a:cs typeface="+mn-cs"/>
              </a:rPr>
              <a:t>stamina</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CEO of Johnson &amp; Johnson, </a:t>
            </a:r>
            <a:br>
              <a:rPr kumimoji="0" lang="en-US" altLang="ar-EG" sz="2800" b="0" i="0" u="none" strike="noStrike" kern="0" cap="none" spc="0" normalizeH="0" baseline="0" noProof="0" dirty="0">
                <a:ln>
                  <a:noFill/>
                </a:ln>
                <a:solidFill>
                  <a:srgbClr val="201E50"/>
                </a:solidFill>
                <a:effectLst/>
                <a:uLnTx/>
                <a:uFillTx/>
                <a:latin typeface="Times New Roman"/>
              </a:rPr>
            </a:br>
            <a:r>
              <a:rPr kumimoji="0" lang="en-US" altLang="ar-EG" sz="2800" b="0" i="0" u="none" strike="noStrike" kern="0" cap="none" spc="0" normalizeH="0" baseline="0" noProof="0" dirty="0">
                <a:ln>
                  <a:noFill/>
                </a:ln>
                <a:solidFill>
                  <a:srgbClr val="201E50"/>
                </a:solidFill>
                <a:effectLst/>
                <a:uLnTx/>
                <a:uFillTx/>
                <a:latin typeface="Times New Roman"/>
              </a:rPr>
              <a:t>James Burke, spent 40% of</a:t>
            </a:r>
            <a:br>
              <a:rPr kumimoji="0" lang="en-US" altLang="ar-EG" sz="2800" b="0" i="0" u="none" strike="noStrike" kern="0" cap="none" spc="0" normalizeH="0" baseline="0" noProof="0" dirty="0">
                <a:ln>
                  <a:noFill/>
                </a:ln>
                <a:solidFill>
                  <a:srgbClr val="201E50"/>
                </a:solidFill>
                <a:effectLst/>
                <a:uLnTx/>
                <a:uFillTx/>
                <a:latin typeface="Times New Roman"/>
              </a:rPr>
            </a:br>
            <a:r>
              <a:rPr kumimoji="0" lang="en-US" altLang="ar-EG" sz="2800" b="0" i="0" u="none" strike="noStrike" kern="0" cap="none" spc="0" normalizeH="0" baseline="0" noProof="0" dirty="0">
                <a:ln>
                  <a:noFill/>
                </a:ln>
                <a:solidFill>
                  <a:srgbClr val="201E50"/>
                </a:solidFill>
                <a:effectLst/>
                <a:uLnTx/>
                <a:uFillTx/>
                <a:latin typeface="Times New Roman"/>
              </a:rPr>
              <a:t>his time communicating and </a:t>
            </a:r>
            <a:br>
              <a:rPr kumimoji="0" lang="en-US" altLang="ar-EG" sz="2800" b="0" i="0" u="none" strike="noStrike" kern="0" cap="none" spc="0" normalizeH="0" baseline="0" noProof="0" dirty="0">
                <a:ln>
                  <a:noFill/>
                </a:ln>
                <a:solidFill>
                  <a:srgbClr val="201E50"/>
                </a:solidFill>
                <a:effectLst/>
                <a:uLnTx/>
                <a:uFillTx/>
                <a:latin typeface="Times New Roman"/>
              </a:rPr>
            </a:br>
            <a:r>
              <a:rPr kumimoji="0" lang="en-US" altLang="ar-EG" sz="2800" b="0" i="0" u="none" strike="noStrike" kern="0" cap="none" spc="0" normalizeH="0" baseline="0" noProof="0" dirty="0">
                <a:ln>
                  <a:noFill/>
                </a:ln>
                <a:solidFill>
                  <a:srgbClr val="201E50"/>
                </a:solidFill>
                <a:effectLst/>
                <a:uLnTx/>
                <a:uFillTx/>
                <a:latin typeface="Times New Roman"/>
              </a:rPr>
              <a:t>reinforcing his vision </a:t>
            </a:r>
            <a:r>
              <a:rPr kumimoji="0" lang="en-US" altLang="ar-EG" sz="2800" b="1" i="0" u="none" strike="noStrike" kern="0" cap="none" spc="0" normalizeH="0" baseline="0" noProof="0" dirty="0">
                <a:ln>
                  <a:noFill/>
                </a:ln>
                <a:solidFill>
                  <a:srgbClr val="201E50"/>
                </a:solidFill>
                <a:effectLst/>
                <a:uLnTx/>
                <a:uFillTx/>
                <a:latin typeface="Times New Roman"/>
              </a:rPr>
              <a:t> </a:t>
            </a:r>
          </a:p>
          <a:p>
            <a:pPr marL="342900" marR="0" lvl="0" indent="-3429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Leaders: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Have energy and vitality</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Can transmit this energy to others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Have deep passion </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6797866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Why Create a Vision</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048000" y="2603551"/>
            <a:ext cx="9144000" cy="4733604"/>
          </a:xfrm>
          <a:prstGeom prst="rect">
            <a:avLst/>
          </a:prstGeom>
          <a:noFill/>
        </p:spPr>
        <p:txBody>
          <a:bodyPr wrap="square">
            <a:spAutoFit/>
          </a:bodyPr>
          <a:lstStyle/>
          <a:p>
            <a:pPr marL="342900" marR="0" lvl="0" indent="-3429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Peter Drucker</a:t>
            </a:r>
            <a:r>
              <a:rPr kumimoji="0" lang="en-US" altLang="ar-EG" sz="2800" b="0" i="0" u="none" strike="noStrike" kern="0" cap="none" spc="0" normalizeH="0" baseline="0" noProof="0" dirty="0">
                <a:ln>
                  <a:noFill/>
                </a:ln>
                <a:solidFill>
                  <a:srgbClr val="201E50"/>
                </a:solidFill>
                <a:effectLst/>
                <a:uLnTx/>
                <a:uFillTx/>
                <a:latin typeface="Times New Roman"/>
                <a:ea typeface="+mn-ea"/>
                <a:cs typeface="+mn-cs"/>
              </a:rPr>
              <a:t> explains the importance of a vision:</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It makes the organization’s purpose crystal clear</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It provides a single-minded focus point</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A focused, shared vision holds an organization together and enables it to produce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Without purpose and values, organizations lose credibility </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Without credibility, an organization loses its ability to attract the people it needs to perform</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0231616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68117"/>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 Vision as an Ideal</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048000" y="2603551"/>
            <a:ext cx="6096000" cy="4518160"/>
          </a:xfrm>
          <a:prstGeom prst="rect">
            <a:avLst/>
          </a:prstGeom>
          <a:noFill/>
        </p:spPr>
        <p:txBody>
          <a:bodyPr wrap="square">
            <a:spAutoFit/>
          </a:bodyPr>
          <a:lstStyle/>
          <a:p>
            <a:pPr marL="342900" marR="0" lvl="0" indent="-3429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Elements that give life and strength to vision</a:t>
            </a:r>
          </a:p>
          <a:p>
            <a:pPr marL="742950" marR="0" lvl="1" indent="-285750" algn="l" defTabSz="914400" rtl="0" eaLnBrk="1" fontAlgn="base" latinLnBrk="0" hangingPunct="1">
              <a:lnSpc>
                <a:spcPct val="100000"/>
              </a:lnSpc>
              <a:spcBef>
                <a:spcPct val="1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Evokes pictures in the mind</a:t>
            </a:r>
          </a:p>
          <a:p>
            <a:pPr marL="742950" marR="0" lvl="1" indent="-285750" algn="l" defTabSz="914400" rtl="0" eaLnBrk="1" fontAlgn="base" latinLnBrk="0" hangingPunct="1">
              <a:lnSpc>
                <a:spcPct val="100000"/>
              </a:lnSpc>
              <a:spcBef>
                <a:spcPct val="1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Suggests future orientation</a:t>
            </a:r>
          </a:p>
          <a:p>
            <a:pPr marL="742950" marR="0" lvl="1" indent="-285750" algn="l" defTabSz="914400" rtl="0" eaLnBrk="1" fontAlgn="base" latinLnBrk="0" hangingPunct="1">
              <a:lnSpc>
                <a:spcPct val="100000"/>
              </a:lnSpc>
              <a:spcBef>
                <a:spcPct val="1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Implies a standard of </a:t>
            </a:r>
            <a:br>
              <a:rPr kumimoji="0" lang="en-US" altLang="ar-EG" sz="2800" b="0" i="0" u="none" strike="noStrike" kern="0" cap="none" spc="0" normalizeH="0" baseline="0" noProof="0" dirty="0">
                <a:ln>
                  <a:noFill/>
                </a:ln>
                <a:solidFill>
                  <a:srgbClr val="201E50"/>
                </a:solidFill>
                <a:effectLst/>
                <a:uLnTx/>
                <a:uFillTx/>
                <a:latin typeface="Times New Roman"/>
              </a:rPr>
            </a:br>
            <a:r>
              <a:rPr kumimoji="0" lang="en-US" altLang="ar-EG" sz="2800" b="0" i="0" u="none" strike="noStrike" kern="0" cap="none" spc="0" normalizeH="0" baseline="0" noProof="0" dirty="0">
                <a:ln>
                  <a:noFill/>
                </a:ln>
                <a:solidFill>
                  <a:srgbClr val="201E50"/>
                </a:solidFill>
                <a:effectLst/>
                <a:uLnTx/>
                <a:uFillTx/>
                <a:latin typeface="Times New Roman"/>
              </a:rPr>
              <a:t>excellence </a:t>
            </a:r>
          </a:p>
          <a:p>
            <a:pPr marL="742950" marR="0" lvl="1" indent="-285750" algn="l" defTabSz="914400" rtl="0" eaLnBrk="1" fontAlgn="base" latinLnBrk="0" hangingPunct="1">
              <a:lnSpc>
                <a:spcPct val="100000"/>
              </a:lnSpc>
              <a:spcBef>
                <a:spcPct val="1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Has the quality of uniqueness</a:t>
            </a:r>
          </a:p>
          <a:p>
            <a:pPr marL="742950" marR="0" lvl="1" indent="-285750" algn="l" defTabSz="914400" rtl="0" eaLnBrk="1" fontAlgn="base" latinLnBrk="0" hangingPunct="1">
              <a:lnSpc>
                <a:spcPct val="100000"/>
              </a:lnSpc>
              <a:spcBef>
                <a:spcPct val="1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Is an image of what could and should be</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7130019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 Vision as an Ideal</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048000" y="2603551"/>
            <a:ext cx="6096000" cy="3914918"/>
          </a:xfrm>
          <a:prstGeom prst="rect">
            <a:avLst/>
          </a:prstGeom>
          <a:noFill/>
        </p:spPr>
        <p:txBody>
          <a:bodyPr wrap="square">
            <a:spAutoFit/>
          </a:bodyPr>
          <a:lstStyle/>
          <a:p>
            <a:pPr marL="342900" marR="0" lvl="0" indent="-3429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Leaders must ask three questions to test his/her vision:</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Is this the right direction? </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Are these the right goals? </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Is this the right time?</a:t>
            </a:r>
          </a:p>
          <a:p>
            <a:pPr marL="342900" marR="0" lvl="0" indent="-342900" algn="l" defTabSz="914400" rtl="0" eaLnBrk="1" fontAlgn="base" latinLnBrk="0" hangingPunct="1">
              <a:lnSpc>
                <a:spcPct val="100000"/>
              </a:lnSpc>
              <a:spcBef>
                <a:spcPct val="50000"/>
              </a:spcBef>
              <a:spcAft>
                <a:spcPct val="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The vision must be shared and supported</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2531088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Forum Leadership Qualities</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048000" y="2603551"/>
            <a:ext cx="6096000" cy="3958007"/>
          </a:xfrm>
          <a:prstGeom prst="rect">
            <a:avLst/>
          </a:prstGeom>
          <a:noFill/>
        </p:spPr>
        <p:txBody>
          <a:bodyPr wrap="square">
            <a:spAutoFit/>
          </a:bodyPr>
          <a:lstStyle/>
          <a:p>
            <a:pPr marL="742950" marR="0" lvl="1" indent="-285750" algn="l" defTabSz="914400" rtl="0" eaLnBrk="1" fontAlgn="base" latinLnBrk="0" hangingPunct="1">
              <a:lnSpc>
                <a:spcPct val="90000"/>
              </a:lnSpc>
              <a:spcBef>
                <a:spcPct val="20000"/>
              </a:spcBef>
              <a:spcAft>
                <a:spcPct val="0"/>
              </a:spcAft>
              <a:buClrTx/>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rPr>
              <a:t>The vision and strategy must be:</a:t>
            </a:r>
          </a:p>
          <a:p>
            <a:pPr marL="1143000" marR="0" lvl="2" indent="-228600" algn="l" defTabSz="914400" rtl="0" eaLnBrk="1" fontAlgn="base" latinLnBrk="0" hangingPunct="1">
              <a:lnSpc>
                <a:spcPct val="9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Leader-initiated </a:t>
            </a:r>
          </a:p>
          <a:p>
            <a:pPr marL="1143000" marR="0" lvl="2" indent="-228600" algn="l" defTabSz="914400" rtl="0" eaLnBrk="1" fontAlgn="base" latinLnBrk="0" hangingPunct="1">
              <a:lnSpc>
                <a:spcPct val="9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Shared and supported by followers</a:t>
            </a:r>
          </a:p>
          <a:p>
            <a:pPr marL="1143000" marR="0" lvl="2" indent="-228600" algn="l" defTabSz="914400" rtl="0" eaLnBrk="1" fontAlgn="base" latinLnBrk="0" hangingPunct="1">
              <a:lnSpc>
                <a:spcPct val="9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Comprehensive and detailed</a:t>
            </a:r>
          </a:p>
          <a:p>
            <a:pPr marL="1143000" marR="0" lvl="2" indent="-228600" algn="l" defTabSz="914400" rtl="0" eaLnBrk="1" fontAlgn="base" latinLnBrk="0" hangingPunct="1">
              <a:lnSpc>
                <a:spcPct val="9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Worth doing </a:t>
            </a:r>
          </a:p>
          <a:p>
            <a:pPr marL="742950" marR="0" lvl="1" indent="-285750" algn="l" defTabSz="914400" rtl="0" eaLnBrk="1" fontAlgn="base" latinLnBrk="0" hangingPunct="1">
              <a:lnSpc>
                <a:spcPct val="9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Vision must be uplifting and inspiring for others  </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9343165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Visioning Content Principles</a:t>
            </a: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150823" y="2008874"/>
            <a:ext cx="9546002" cy="4992136"/>
          </a:xfrm>
          <a:prstGeom prst="rect">
            <a:avLst/>
          </a:prstGeom>
          <a:noFill/>
        </p:spPr>
        <p:txBody>
          <a:bodyPr wrap="square">
            <a:spAutoFit/>
          </a:bodyPr>
          <a:lstStyle/>
          <a:p>
            <a:pPr marL="342900" marR="0" lvl="0" indent="-3429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Element 1 </a:t>
            </a:r>
            <a:r>
              <a:rPr kumimoji="0" lang="en-US" altLang="ar-EG" sz="2800" b="0" i="0" u="none" strike="noStrike" kern="0" cap="none" spc="0" normalizeH="0" baseline="0" noProof="0" dirty="0">
                <a:ln>
                  <a:noFill/>
                </a:ln>
                <a:solidFill>
                  <a:srgbClr val="201E50"/>
                </a:solidFill>
                <a:effectLst/>
                <a:uLnTx/>
                <a:uFillTx/>
                <a:latin typeface="Times New Roman"/>
                <a:ea typeface="+mn-ea"/>
                <a:cs typeface="+mn-cs"/>
              </a:rPr>
              <a:t> </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 A good vision should provide direction for the organization</a:t>
            </a:r>
          </a:p>
          <a:p>
            <a:pPr marL="342900" marR="0" lvl="0" indent="-342900" algn="l" defTabSz="914400" rtl="0" eaLnBrk="1" fontAlgn="base" latinLnBrk="0" hangingPunct="1">
              <a:lnSpc>
                <a:spcPct val="100000"/>
              </a:lnSpc>
              <a:spcBef>
                <a:spcPct val="50000"/>
              </a:spcBef>
              <a:spcAft>
                <a:spcPct val="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Element 2</a:t>
            </a:r>
            <a:r>
              <a:rPr kumimoji="0" lang="en-US" altLang="ar-EG" sz="2800" b="0" i="0" u="none" strike="noStrike" kern="0" cap="none" spc="0" normalizeH="0" baseline="0" noProof="0" dirty="0">
                <a:ln>
                  <a:noFill/>
                </a:ln>
                <a:solidFill>
                  <a:srgbClr val="201E50"/>
                </a:solidFill>
                <a:effectLst/>
                <a:uLnTx/>
                <a:uFillTx/>
                <a:latin typeface="Times New Roman"/>
                <a:ea typeface="+mn-ea"/>
                <a:cs typeface="+mn-cs"/>
              </a:rPr>
              <a:t> </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 A good vision should involve strategic planning; they give definition to the vision and focus people and resources on objectives</a:t>
            </a:r>
          </a:p>
          <a:p>
            <a:pPr marL="342900" marR="0" lvl="0" indent="-342900" algn="l" defTabSz="914400" rtl="0" eaLnBrk="1" fontAlgn="base" latinLnBrk="0" hangingPunct="1">
              <a:lnSpc>
                <a:spcPct val="100000"/>
              </a:lnSpc>
              <a:spcBef>
                <a:spcPct val="50000"/>
              </a:spcBef>
              <a:spcAft>
                <a:spcPct val="0"/>
              </a:spcAft>
              <a:buClr>
                <a:srgbClr val="FFAA01"/>
              </a:buClr>
              <a:buSzTx/>
              <a:buFontTx/>
              <a:buChar char="•"/>
              <a:tabLst/>
              <a:defRPr/>
            </a:pPr>
            <a:r>
              <a:rPr kumimoji="0" lang="en-US" altLang="ar-EG" sz="2800" b="1" i="0" u="none" strike="noStrike" kern="0" cap="none" spc="0" normalizeH="0" baseline="0" noProof="0" dirty="0">
                <a:ln>
                  <a:noFill/>
                </a:ln>
                <a:solidFill>
                  <a:srgbClr val="201E50"/>
                </a:solidFill>
                <a:effectLst/>
                <a:uLnTx/>
                <a:uFillTx/>
                <a:latin typeface="Times New Roman"/>
                <a:ea typeface="+mn-ea"/>
                <a:cs typeface="+mn-cs"/>
              </a:rPr>
              <a:t>Element 3 </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A good vision should refer to projects and activities that implement strategy</a:t>
            </a:r>
            <a:endParaRPr kumimoji="0" lang="en-US" altLang="ar-EG" sz="2400" b="0" i="0" u="none" strike="noStrike" kern="0" cap="none" spc="0" normalizeH="0" baseline="0" noProof="0" dirty="0">
              <a:ln>
                <a:noFill/>
              </a:ln>
              <a:solidFill>
                <a:srgbClr val="201E50"/>
              </a:solidFill>
              <a:effectLst/>
              <a:uLnTx/>
              <a:uFillTx/>
              <a:latin typeface="Times New Roman"/>
            </a:endParaRP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6514655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Requirements for an Affective Vision</a:t>
            </a: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048000" y="2603551"/>
            <a:ext cx="9040140" cy="4130361"/>
          </a:xfrm>
          <a:prstGeom prst="rect">
            <a:avLst/>
          </a:prstGeom>
          <a:noFill/>
        </p:spPr>
        <p:txBody>
          <a:bodyPr wrap="square">
            <a:spAutoFit/>
          </a:bodyPr>
          <a:lstStyle/>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A vision must be comprehensive and detailed, so that every member of the organization can understand his or her part in the whole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Roles and responsibilities must be understood </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Everyone must know what is expected and the rewards that will accrue when the vision is achieved</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rPr>
              <a:t>A major determinant of vision fulfillment is personal rewards vs. personal efforts </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63520024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Requirements for an Affective Vision</a:t>
            </a: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06803919-5A92-49D1-B297-BFF1460110B5}"/>
              </a:ext>
            </a:extLst>
          </p:cNvPr>
          <p:cNvSpPr txBox="1"/>
          <p:nvPr/>
        </p:nvSpPr>
        <p:spPr>
          <a:xfrm>
            <a:off x="3048000" y="2603551"/>
            <a:ext cx="9040140" cy="3182410"/>
          </a:xfrm>
          <a:prstGeom prst="rect">
            <a:avLst/>
          </a:prstGeom>
          <a:noFill/>
        </p:spPr>
        <p:txBody>
          <a:bodyPr wrap="square">
            <a:spAutoFit/>
          </a:bodyPr>
          <a:lstStyle/>
          <a:p>
            <a:pPr marL="342900" marR="0" lvl="0" indent="-3429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ea typeface="+mn-ea"/>
                <a:cs typeface="+mn-cs"/>
              </a:rPr>
              <a:t>A vision must be uplifting and inspiring </a:t>
            </a:r>
          </a:p>
          <a:p>
            <a:pPr marL="342900" marR="0" lvl="0" indent="-3429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dirty="0">
                <a:ln>
                  <a:noFill/>
                </a:ln>
                <a:solidFill>
                  <a:srgbClr val="201E50"/>
                </a:solidFill>
                <a:effectLst/>
                <a:uLnTx/>
                <a:uFillTx/>
                <a:latin typeface="Times New Roman"/>
                <a:ea typeface="+mn-ea"/>
                <a:cs typeface="+mn-cs"/>
              </a:rPr>
              <a:t>The vision must be meaningful </a:t>
            </a:r>
            <a:br>
              <a:rPr kumimoji="0" lang="en-US" altLang="ar-EG" sz="2800" b="0" i="0" u="none" strike="noStrike" kern="0" cap="none" spc="0" normalizeH="0" baseline="0" noProof="0" dirty="0">
                <a:ln>
                  <a:noFill/>
                </a:ln>
                <a:solidFill>
                  <a:srgbClr val="201E50"/>
                </a:solidFill>
                <a:effectLst/>
                <a:uLnTx/>
                <a:uFillTx/>
                <a:latin typeface="Times New Roman"/>
                <a:ea typeface="+mn-ea"/>
                <a:cs typeface="+mn-cs"/>
              </a:rPr>
            </a:br>
            <a:r>
              <a:rPr kumimoji="0" lang="en-US" altLang="ar-EG" sz="2800" b="0" i="0" u="none" strike="noStrike" kern="0" cap="none" spc="0" normalizeH="0" baseline="0" noProof="0" dirty="0">
                <a:ln>
                  <a:noFill/>
                </a:ln>
                <a:solidFill>
                  <a:srgbClr val="201E50"/>
                </a:solidFill>
                <a:effectLst/>
                <a:uLnTx/>
                <a:uFillTx/>
                <a:latin typeface="Times New Roman"/>
                <a:ea typeface="+mn-ea"/>
                <a:cs typeface="+mn-cs"/>
              </a:rPr>
              <a:t>and important to the members </a:t>
            </a:r>
          </a:p>
          <a:p>
            <a:pPr marL="342900" marR="0" lvl="0" indent="-342900" algn="l" defTabSz="914400" rtl="0" eaLnBrk="1" fontAlgn="base" latinLnBrk="0" hangingPunct="1">
              <a:lnSpc>
                <a:spcPct val="100000"/>
              </a:lnSpc>
              <a:spcBef>
                <a:spcPct val="20000"/>
              </a:spcBef>
              <a:spcAft>
                <a:spcPct val="0"/>
              </a:spcAft>
              <a:buClr>
                <a:srgbClr val="FFAA01"/>
              </a:buClr>
              <a:buSzTx/>
              <a:buFontTx/>
              <a:buChar char="•"/>
              <a:tabLst/>
              <a:defRPr/>
            </a:pPr>
            <a:r>
              <a:rPr kumimoji="0" lang="en-US" altLang="ar-EG" sz="2800" b="0" i="0" u="none" strike="noStrike" kern="0" cap="none" spc="0" normalizeH="0" baseline="0" noProof="0">
                <a:ln>
                  <a:noFill/>
                </a:ln>
                <a:solidFill>
                  <a:srgbClr val="201E50"/>
                </a:solidFill>
                <a:effectLst/>
                <a:uLnTx/>
                <a:uFillTx/>
                <a:latin typeface="Times New Roman"/>
                <a:ea typeface="+mn-ea"/>
                <a:cs typeface="+mn-cs"/>
              </a:rPr>
              <a:t>The members of an organization </a:t>
            </a:r>
            <a:br>
              <a:rPr kumimoji="0" lang="en-US" altLang="ar-EG" sz="2800" b="0" i="0" u="none" strike="noStrike" kern="0" cap="none" spc="0" normalizeH="0" baseline="0" noProof="0">
                <a:ln>
                  <a:noFill/>
                </a:ln>
                <a:solidFill>
                  <a:srgbClr val="201E50"/>
                </a:solidFill>
                <a:effectLst/>
                <a:uLnTx/>
                <a:uFillTx/>
                <a:latin typeface="Times New Roman"/>
                <a:ea typeface="+mn-ea"/>
                <a:cs typeface="+mn-cs"/>
              </a:rPr>
            </a:br>
            <a:r>
              <a:rPr kumimoji="0" lang="en-US" altLang="ar-EG" sz="2800" b="0" i="0" u="none" strike="noStrike" kern="0" cap="none" spc="0" normalizeH="0" baseline="0" noProof="0">
                <a:ln>
                  <a:noFill/>
                </a:ln>
                <a:solidFill>
                  <a:srgbClr val="201E50"/>
                </a:solidFill>
                <a:effectLst/>
                <a:uLnTx/>
                <a:uFillTx/>
                <a:latin typeface="Times New Roman"/>
                <a:ea typeface="+mn-ea"/>
                <a:cs typeface="+mn-cs"/>
              </a:rPr>
              <a:t>must try to achieve the </a:t>
            </a:r>
            <a:br>
              <a:rPr kumimoji="0" lang="en-US" altLang="ar-EG" sz="2800" b="0" i="0" u="none" strike="noStrike" kern="0" cap="none" spc="0" normalizeH="0" baseline="0" noProof="0">
                <a:ln>
                  <a:noFill/>
                </a:ln>
                <a:solidFill>
                  <a:srgbClr val="201E50"/>
                </a:solidFill>
                <a:effectLst/>
                <a:uLnTx/>
                <a:uFillTx/>
                <a:latin typeface="Times New Roman"/>
                <a:ea typeface="+mn-ea"/>
                <a:cs typeface="+mn-cs"/>
              </a:rPr>
            </a:br>
            <a:r>
              <a:rPr kumimoji="0" lang="en-US" altLang="ar-EG" sz="2800" b="0" i="0" u="none" strike="noStrike" kern="0" cap="none" spc="0" normalizeH="0" baseline="0" noProof="0">
                <a:ln>
                  <a:noFill/>
                </a:ln>
                <a:solidFill>
                  <a:srgbClr val="201E50"/>
                </a:solidFill>
                <a:effectLst/>
                <a:uLnTx/>
                <a:uFillTx/>
                <a:latin typeface="Times New Roman"/>
                <a:ea typeface="+mn-ea"/>
                <a:cs typeface="+mn-cs"/>
              </a:rPr>
              <a:t>organization’s fullest potential </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90388336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4B253B1-2949-47EC-A50C-0A533C86D1AD}">
  <ds:schemaRefs>
    <ds:schemaRef ds:uri="http://purl.org/dc/dcmitype/"/>
    <ds:schemaRef ds:uri="http://purl.org/dc/terms/"/>
    <ds:schemaRef ds:uri="http://schemas.openxmlformats.org/package/2006/metadata/core-properties"/>
    <ds:schemaRef ds:uri="http://schemas.microsoft.com/office/2006/documentManagement/types"/>
    <ds:schemaRef ds:uri="49100919-8a76-4266-be0c-7dc583902cb4"/>
    <ds:schemaRef ds:uri="http://schemas.microsoft.com/office/infopath/2007/PartnerControls"/>
    <ds:schemaRef ds:uri="http://schemas.microsoft.com/office/2006/metadata/properties"/>
    <ds:schemaRef ds:uri="d13aca44-ef33-4cf4-9980-7f0b00e6eeb9"/>
    <ds:schemaRef ds:uri="http://www.w3.org/XML/1998/namespace"/>
    <ds:schemaRef ds:uri="http://purl.org/dc/elements/1.1/"/>
  </ds:schemaRefs>
</ds:datastoreItem>
</file>

<file path=customXml/itemProps2.xml><?xml version="1.0" encoding="utf-8"?>
<ds:datastoreItem xmlns:ds="http://schemas.openxmlformats.org/officeDocument/2006/customXml" ds:itemID="{7F7A4DE8-6589-4286-B72D-1B1F00D1CB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070CB0-B68C-4992-8C2C-CAA5E0D552E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171</TotalTime>
  <Words>1618</Words>
  <Application>Microsoft Office PowerPoint</Application>
  <PresentationFormat>Widescreen</PresentationFormat>
  <Paragraphs>466</Paragraphs>
  <Slides>50</Slides>
  <Notes>49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50</vt:i4>
      </vt:variant>
    </vt:vector>
  </HeadingPairs>
  <TitlesOfParts>
    <vt:vector size="59" baseType="lpstr">
      <vt:lpstr>Arial</vt:lpstr>
      <vt:lpstr>Calibri</vt:lpstr>
      <vt:lpstr>Calibri Light</vt:lpstr>
      <vt:lpstr>Comic Sans MS</vt:lpstr>
      <vt:lpstr>Roboto Light</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Microsoft account</cp:lastModifiedBy>
  <cp:revision>64</cp:revision>
  <dcterms:created xsi:type="dcterms:W3CDTF">2023-04-29T09:08:00Z</dcterms:created>
  <dcterms:modified xsi:type="dcterms:W3CDTF">2024-07-27T18:22:32Z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