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57" r:id="rId2"/>
    <p:sldId id="359" r:id="rId3"/>
    <p:sldId id="409" r:id="rId4"/>
    <p:sldId id="360" r:id="rId5"/>
    <p:sldId id="362" r:id="rId6"/>
    <p:sldId id="405" r:id="rId7"/>
    <p:sldId id="262" r:id="rId8"/>
    <p:sldId id="406" r:id="rId9"/>
    <p:sldId id="278" r:id="rId10"/>
    <p:sldId id="273" r:id="rId11"/>
    <p:sldId id="361" r:id="rId12"/>
    <p:sldId id="410" r:id="rId13"/>
    <p:sldId id="411" r:id="rId14"/>
    <p:sldId id="385" r:id="rId15"/>
    <p:sldId id="403" r:id="rId16"/>
    <p:sldId id="404" r:id="rId17"/>
    <p:sldId id="374" r:id="rId18"/>
    <p:sldId id="363" r:id="rId19"/>
    <p:sldId id="364" r:id="rId20"/>
    <p:sldId id="365" r:id="rId21"/>
    <p:sldId id="366" r:id="rId22"/>
    <p:sldId id="381" r:id="rId23"/>
    <p:sldId id="384" r:id="rId24"/>
    <p:sldId id="413" r:id="rId25"/>
    <p:sldId id="367" r:id="rId26"/>
    <p:sldId id="368" r:id="rId27"/>
    <p:sldId id="369" r:id="rId28"/>
    <p:sldId id="414" r:id="rId29"/>
    <p:sldId id="370" r:id="rId30"/>
    <p:sldId id="371" r:id="rId31"/>
    <p:sldId id="372" r:id="rId32"/>
    <p:sldId id="383" r:id="rId33"/>
    <p:sldId id="373" r:id="rId34"/>
    <p:sldId id="415" r:id="rId35"/>
    <p:sldId id="416" r:id="rId36"/>
    <p:sldId id="33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123" autoAdjust="0"/>
    <p:restoredTop sz="82726" autoAdjust="0"/>
  </p:normalViewPr>
  <p:slideViewPr>
    <p:cSldViewPr snapToGrid="0">
      <p:cViewPr varScale="1">
        <p:scale>
          <a:sx n="71" d="100"/>
          <a:sy n="71" d="100"/>
        </p:scale>
        <p:origin x="624" y="48"/>
      </p:cViewPr>
      <p:guideLst/>
    </p:cSldViewPr>
  </p:slideViewPr>
  <p:outlineViewPr>
    <p:cViewPr>
      <p:scale>
        <a:sx n="33" d="100"/>
        <a:sy n="33" d="100"/>
      </p:scale>
      <p:origin x="0" y="-8442"/>
    </p:cViewPr>
  </p:outlineViewPr>
  <p:notesTextViewPr>
    <p:cViewPr>
      <p:scale>
        <a:sx n="1" d="1"/>
        <a:sy n="1" d="1"/>
      </p:scale>
      <p:origin x="0" y="0"/>
    </p:cViewPr>
  </p:notesTextViewPr>
  <p:sorterViewPr>
    <p:cViewPr>
      <p:scale>
        <a:sx n="100" d="100"/>
        <a:sy n="100" d="100"/>
      </p:scale>
      <p:origin x="0" y="-340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A0F51A-6C47-44A9-BB47-2C271FF0D8BD}"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75E0E5-F14B-400A-AE9B-57A2516ACE3F}" type="slidenum">
              <a:rPr lang="en-US" smtClean="0"/>
              <a:t>‹#›</a:t>
            </a:fld>
            <a:endParaRPr lang="en-US"/>
          </a:p>
        </p:txBody>
      </p:sp>
    </p:spTree>
    <p:extLst>
      <p:ext uri="{BB962C8B-B14F-4D97-AF65-F5344CB8AC3E}">
        <p14:creationId xmlns:p14="http://schemas.microsoft.com/office/powerpoint/2010/main" val="1739404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099D51-7851-46BE-8F2F-3A4492BEC346}" type="slidenum">
              <a:rPr lang="en-MY" smtClean="0"/>
              <a:t>2</a:t>
            </a:fld>
            <a:endParaRPr lang="en-MY"/>
          </a:p>
        </p:txBody>
      </p:sp>
    </p:spTree>
    <p:extLst>
      <p:ext uri="{BB962C8B-B14F-4D97-AF65-F5344CB8AC3E}">
        <p14:creationId xmlns:p14="http://schemas.microsoft.com/office/powerpoint/2010/main" val="135521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a:t>
            </a:fld>
            <a:endParaRPr lang="en-US"/>
          </a:p>
        </p:txBody>
      </p:sp>
    </p:spTree>
    <p:extLst>
      <p:ext uri="{BB962C8B-B14F-4D97-AF65-F5344CB8AC3E}">
        <p14:creationId xmlns:p14="http://schemas.microsoft.com/office/powerpoint/2010/main" val="1260338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4</a:t>
            </a:fld>
            <a:endParaRPr lang="en-US"/>
          </a:p>
        </p:txBody>
      </p:sp>
    </p:spTree>
    <p:extLst>
      <p:ext uri="{BB962C8B-B14F-4D97-AF65-F5344CB8AC3E}">
        <p14:creationId xmlns:p14="http://schemas.microsoft.com/office/powerpoint/2010/main" val="2171745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5</a:t>
            </a:fld>
            <a:endParaRPr lang="en-US"/>
          </a:p>
        </p:txBody>
      </p:sp>
    </p:spTree>
    <p:extLst>
      <p:ext uri="{BB962C8B-B14F-4D97-AF65-F5344CB8AC3E}">
        <p14:creationId xmlns:p14="http://schemas.microsoft.com/office/powerpoint/2010/main" val="305642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66A1C79A-4072-4D02-A015-1A0AD53F7543}" type="slidenum">
              <a:rPr lang="en-US" smtClean="0"/>
              <a:t>7</a:t>
            </a:fld>
            <a:endParaRPr lang="en-US" dirty="0"/>
          </a:p>
        </p:txBody>
      </p:sp>
    </p:spTree>
    <p:extLst>
      <p:ext uri="{BB962C8B-B14F-4D97-AF65-F5344CB8AC3E}">
        <p14:creationId xmlns:p14="http://schemas.microsoft.com/office/powerpoint/2010/main" val="2540067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A1C79A-4072-4D02-A015-1A0AD53F7543}" type="slidenum">
              <a:rPr lang="en-US" smtClean="0"/>
              <a:t>8</a:t>
            </a:fld>
            <a:endParaRPr lang="en-US" dirty="0"/>
          </a:p>
        </p:txBody>
      </p:sp>
    </p:spTree>
    <p:extLst>
      <p:ext uri="{BB962C8B-B14F-4D97-AF65-F5344CB8AC3E}">
        <p14:creationId xmlns:p14="http://schemas.microsoft.com/office/powerpoint/2010/main" val="1594882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Fake web page for Phishing</a:t>
            </a:r>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9</a:t>
            </a:fld>
            <a:endParaRPr lang="en-US"/>
          </a:p>
        </p:txBody>
      </p:sp>
    </p:spTree>
    <p:extLst>
      <p:ext uri="{BB962C8B-B14F-4D97-AF65-F5344CB8AC3E}">
        <p14:creationId xmlns:p14="http://schemas.microsoft.com/office/powerpoint/2010/main" val="4245624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66A1C79A-4072-4D02-A015-1A0AD53F7543}" type="slidenum">
              <a:rPr lang="en-US" smtClean="0"/>
              <a:t>10</a:t>
            </a:fld>
            <a:endParaRPr lang="en-US" dirty="0"/>
          </a:p>
        </p:txBody>
      </p:sp>
    </p:spTree>
    <p:extLst>
      <p:ext uri="{BB962C8B-B14F-4D97-AF65-F5344CB8AC3E}">
        <p14:creationId xmlns:p14="http://schemas.microsoft.com/office/powerpoint/2010/main" val="110200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11</a:t>
            </a:fld>
            <a:endParaRPr lang="en-US"/>
          </a:p>
        </p:txBody>
      </p:sp>
    </p:spTree>
    <p:extLst>
      <p:ext uri="{BB962C8B-B14F-4D97-AF65-F5344CB8AC3E}">
        <p14:creationId xmlns:p14="http://schemas.microsoft.com/office/powerpoint/2010/main" val="1830376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12</a:t>
            </a:fld>
            <a:endParaRPr lang="en-US"/>
          </a:p>
        </p:txBody>
      </p:sp>
    </p:spTree>
    <p:extLst>
      <p:ext uri="{BB962C8B-B14F-4D97-AF65-F5344CB8AC3E}">
        <p14:creationId xmlns:p14="http://schemas.microsoft.com/office/powerpoint/2010/main" val="1046372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14</a:t>
            </a:fld>
            <a:endParaRPr lang="en-US"/>
          </a:p>
        </p:txBody>
      </p:sp>
    </p:spTree>
    <p:extLst>
      <p:ext uri="{BB962C8B-B14F-4D97-AF65-F5344CB8AC3E}">
        <p14:creationId xmlns:p14="http://schemas.microsoft.com/office/powerpoint/2010/main" val="3859470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15</a:t>
            </a:fld>
            <a:endParaRPr lang="en-US"/>
          </a:p>
        </p:txBody>
      </p:sp>
    </p:spTree>
    <p:extLst>
      <p:ext uri="{BB962C8B-B14F-4D97-AF65-F5344CB8AC3E}">
        <p14:creationId xmlns:p14="http://schemas.microsoft.com/office/powerpoint/2010/main" val="209485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17</a:t>
            </a:fld>
            <a:endParaRPr lang="en-US"/>
          </a:p>
        </p:txBody>
      </p:sp>
    </p:spTree>
    <p:extLst>
      <p:ext uri="{BB962C8B-B14F-4D97-AF65-F5344CB8AC3E}">
        <p14:creationId xmlns:p14="http://schemas.microsoft.com/office/powerpoint/2010/main" val="1001044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18</a:t>
            </a:fld>
            <a:endParaRPr lang="en-US"/>
          </a:p>
        </p:txBody>
      </p:sp>
    </p:spTree>
    <p:extLst>
      <p:ext uri="{BB962C8B-B14F-4D97-AF65-F5344CB8AC3E}">
        <p14:creationId xmlns:p14="http://schemas.microsoft.com/office/powerpoint/2010/main" val="10635542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19</a:t>
            </a:fld>
            <a:endParaRPr lang="en-US"/>
          </a:p>
        </p:txBody>
      </p:sp>
    </p:spTree>
    <p:extLst>
      <p:ext uri="{BB962C8B-B14F-4D97-AF65-F5344CB8AC3E}">
        <p14:creationId xmlns:p14="http://schemas.microsoft.com/office/powerpoint/2010/main" val="3755366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21</a:t>
            </a:fld>
            <a:endParaRPr lang="en-US"/>
          </a:p>
        </p:txBody>
      </p:sp>
    </p:spTree>
    <p:extLst>
      <p:ext uri="{BB962C8B-B14F-4D97-AF65-F5344CB8AC3E}">
        <p14:creationId xmlns:p14="http://schemas.microsoft.com/office/powerpoint/2010/main" val="677121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25</a:t>
            </a:fld>
            <a:endParaRPr lang="en-US"/>
          </a:p>
        </p:txBody>
      </p:sp>
    </p:spTree>
    <p:extLst>
      <p:ext uri="{BB962C8B-B14F-4D97-AF65-F5344CB8AC3E}">
        <p14:creationId xmlns:p14="http://schemas.microsoft.com/office/powerpoint/2010/main" val="8618913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26</a:t>
            </a:fld>
            <a:endParaRPr lang="en-US"/>
          </a:p>
        </p:txBody>
      </p:sp>
    </p:spTree>
    <p:extLst>
      <p:ext uri="{BB962C8B-B14F-4D97-AF65-F5344CB8AC3E}">
        <p14:creationId xmlns:p14="http://schemas.microsoft.com/office/powerpoint/2010/main" val="1618901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30</a:t>
            </a:fld>
            <a:endParaRPr lang="en-US"/>
          </a:p>
        </p:txBody>
      </p:sp>
    </p:spTree>
    <p:extLst>
      <p:ext uri="{BB962C8B-B14F-4D97-AF65-F5344CB8AC3E}">
        <p14:creationId xmlns:p14="http://schemas.microsoft.com/office/powerpoint/2010/main" val="73822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32</a:t>
            </a:fld>
            <a:endParaRPr lang="en-US"/>
          </a:p>
        </p:txBody>
      </p:sp>
    </p:spTree>
    <p:extLst>
      <p:ext uri="{BB962C8B-B14F-4D97-AF65-F5344CB8AC3E}">
        <p14:creationId xmlns:p14="http://schemas.microsoft.com/office/powerpoint/2010/main" val="38777484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33</a:t>
            </a:fld>
            <a:endParaRPr lang="en-US"/>
          </a:p>
        </p:txBody>
      </p:sp>
    </p:spTree>
    <p:extLst>
      <p:ext uri="{BB962C8B-B14F-4D97-AF65-F5344CB8AC3E}">
        <p14:creationId xmlns:p14="http://schemas.microsoft.com/office/powerpoint/2010/main" val="28138980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75E0E5-F14B-400A-AE9B-57A2516ACE3F}" type="slidenum">
              <a:rPr lang="en-US" smtClean="0"/>
              <a:t>34</a:t>
            </a:fld>
            <a:endParaRPr lang="en-US"/>
          </a:p>
        </p:txBody>
      </p:sp>
    </p:spTree>
    <p:extLst>
      <p:ext uri="{BB962C8B-B14F-4D97-AF65-F5344CB8AC3E}">
        <p14:creationId xmlns:p14="http://schemas.microsoft.com/office/powerpoint/2010/main" val="2412311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36</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F5EF7-490F-31C5-55A0-7195AC9DCD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9C0BDBA-52CC-A1C2-9F76-BE658D3816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7887D3B-3572-4BD2-D097-F1E16E6B79C8}"/>
              </a:ext>
            </a:extLst>
          </p:cNvPr>
          <p:cNvSpPr>
            <a:spLocks noGrp="1"/>
          </p:cNvSpPr>
          <p:nvPr>
            <p:ph type="dt" sz="half" idx="10"/>
          </p:nvPr>
        </p:nvSpPr>
        <p:spPr/>
        <p:txBody>
          <a:bodyPr/>
          <a:lstStyle/>
          <a:p>
            <a:fld id="{1B4C5C2D-8778-4828-B5E3-F1A5F27C0A4D}" type="datetime1">
              <a:rPr lang="en-US" smtClean="0"/>
              <a:t>11/18/2022</a:t>
            </a:fld>
            <a:endParaRPr lang="en-US"/>
          </a:p>
        </p:txBody>
      </p:sp>
      <p:sp>
        <p:nvSpPr>
          <p:cNvPr id="5" name="Footer Placeholder 4">
            <a:extLst>
              <a:ext uri="{FF2B5EF4-FFF2-40B4-BE49-F238E27FC236}">
                <a16:creationId xmlns:a16="http://schemas.microsoft.com/office/drawing/2014/main" id="{0075CC82-C21A-CD96-87A1-C5C3CE2CB8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3EAE12-BF05-941F-2535-B672B3752955}"/>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47428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CB20-1595-ADF2-C86D-7C80175588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C1FB1B-794B-7FA2-7B6A-AC6AD6085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03AEF8-F388-3D60-D876-DDE44B132F1A}"/>
              </a:ext>
            </a:extLst>
          </p:cNvPr>
          <p:cNvSpPr>
            <a:spLocks noGrp="1"/>
          </p:cNvSpPr>
          <p:nvPr>
            <p:ph type="dt" sz="half" idx="10"/>
          </p:nvPr>
        </p:nvSpPr>
        <p:spPr/>
        <p:txBody>
          <a:bodyPr/>
          <a:lstStyle/>
          <a:p>
            <a:fld id="{8280F3C0-18BF-45AD-9D24-ACA773D291FA}" type="datetime1">
              <a:rPr lang="en-US" smtClean="0"/>
              <a:t>11/18/2022</a:t>
            </a:fld>
            <a:endParaRPr lang="en-US"/>
          </a:p>
        </p:txBody>
      </p:sp>
      <p:sp>
        <p:nvSpPr>
          <p:cNvPr id="5" name="Footer Placeholder 4">
            <a:extLst>
              <a:ext uri="{FF2B5EF4-FFF2-40B4-BE49-F238E27FC236}">
                <a16:creationId xmlns:a16="http://schemas.microsoft.com/office/drawing/2014/main" id="{3CCA7E87-B54D-C287-13CA-E574512377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21F7E8-85B9-BE3D-D1FF-9CA96FF74E8C}"/>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727383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725FC-4EBD-FFA9-466F-075B00CC2C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C12AFB8-F3AD-8F5C-6B4A-0DF5F321D3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F09F11-5157-F6A2-0417-58529595BCD7}"/>
              </a:ext>
            </a:extLst>
          </p:cNvPr>
          <p:cNvSpPr>
            <a:spLocks noGrp="1"/>
          </p:cNvSpPr>
          <p:nvPr>
            <p:ph type="dt" sz="half" idx="10"/>
          </p:nvPr>
        </p:nvSpPr>
        <p:spPr/>
        <p:txBody>
          <a:bodyPr/>
          <a:lstStyle/>
          <a:p>
            <a:fld id="{6D582815-4784-463A-926E-95676644F3C7}" type="datetime1">
              <a:rPr lang="en-US" smtClean="0"/>
              <a:t>11/18/2022</a:t>
            </a:fld>
            <a:endParaRPr lang="en-US"/>
          </a:p>
        </p:txBody>
      </p:sp>
      <p:sp>
        <p:nvSpPr>
          <p:cNvPr id="5" name="Footer Placeholder 4">
            <a:extLst>
              <a:ext uri="{FF2B5EF4-FFF2-40B4-BE49-F238E27FC236}">
                <a16:creationId xmlns:a16="http://schemas.microsoft.com/office/drawing/2014/main" id="{1FAF59B0-2383-468C-2822-893A573EE1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527434-F40A-7367-10A4-88FC2730787E}"/>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189503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0640A-5585-E64A-D8F8-E0305044CB4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410A73E-2035-504F-CE6F-83A30253EC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61BFBA-5B11-C431-AACA-E5F5FFE953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9D55DA9-BF25-C549-A57D-64D3F07E0BB2}"/>
              </a:ext>
            </a:extLst>
          </p:cNvPr>
          <p:cNvSpPr>
            <a:spLocks noGrp="1"/>
          </p:cNvSpPr>
          <p:nvPr>
            <p:ph type="dt" sz="half" idx="10"/>
          </p:nvPr>
        </p:nvSpPr>
        <p:spPr/>
        <p:txBody>
          <a:bodyPr/>
          <a:lstStyle/>
          <a:p>
            <a:fld id="{79C59EC1-DEF7-455F-AC11-F77C0F462DA7}" type="datetime1">
              <a:rPr lang="en-US" smtClean="0"/>
              <a:t>11/18/2022</a:t>
            </a:fld>
            <a:endParaRPr lang="en-US"/>
          </a:p>
        </p:txBody>
      </p:sp>
      <p:sp>
        <p:nvSpPr>
          <p:cNvPr id="6" name="Footer Placeholder 5">
            <a:extLst>
              <a:ext uri="{FF2B5EF4-FFF2-40B4-BE49-F238E27FC236}">
                <a16:creationId xmlns:a16="http://schemas.microsoft.com/office/drawing/2014/main" id="{BFE508D9-5C52-3F31-00CB-39BC57A6AF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3B5107-360F-CD28-A60A-6546E7318E72}"/>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4006773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52A6F-036B-4829-88F1-D095621C5F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7CFAED-113B-C392-F447-7CD22C9B35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660C952-0B47-7069-2993-ED9B0CC087B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BFF87B-4E53-846E-5258-3AFE1A327D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6D40EF-3282-9C4D-B37D-89A534150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A89588-646E-A300-D8B9-15946CAFDA87}"/>
              </a:ext>
            </a:extLst>
          </p:cNvPr>
          <p:cNvSpPr>
            <a:spLocks noGrp="1"/>
          </p:cNvSpPr>
          <p:nvPr>
            <p:ph type="dt" sz="half" idx="10"/>
          </p:nvPr>
        </p:nvSpPr>
        <p:spPr/>
        <p:txBody>
          <a:bodyPr/>
          <a:lstStyle/>
          <a:p>
            <a:fld id="{96D688F1-811E-43F6-8107-F1C504827EA1}" type="datetime1">
              <a:rPr lang="en-US" smtClean="0"/>
              <a:t>11/18/2022</a:t>
            </a:fld>
            <a:endParaRPr lang="en-US"/>
          </a:p>
        </p:txBody>
      </p:sp>
      <p:sp>
        <p:nvSpPr>
          <p:cNvPr id="8" name="Footer Placeholder 7">
            <a:extLst>
              <a:ext uri="{FF2B5EF4-FFF2-40B4-BE49-F238E27FC236}">
                <a16:creationId xmlns:a16="http://schemas.microsoft.com/office/drawing/2014/main" id="{9D24B41C-59BA-E56F-CC94-B788805AC14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52F8000-2D02-43EB-3B77-953A348DECC9}"/>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708697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690F8-62AD-22A9-CCE5-0D31F839918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9760275-A506-E13D-ECEF-482CADBE3831}"/>
              </a:ext>
            </a:extLst>
          </p:cNvPr>
          <p:cNvSpPr>
            <a:spLocks noGrp="1"/>
          </p:cNvSpPr>
          <p:nvPr>
            <p:ph type="dt" sz="half" idx="10"/>
          </p:nvPr>
        </p:nvSpPr>
        <p:spPr/>
        <p:txBody>
          <a:bodyPr/>
          <a:lstStyle/>
          <a:p>
            <a:fld id="{C1B0AF05-EA01-430A-9B93-9526E30D2E90}" type="datetime1">
              <a:rPr lang="en-US" smtClean="0"/>
              <a:t>11/18/2022</a:t>
            </a:fld>
            <a:endParaRPr lang="en-US"/>
          </a:p>
        </p:txBody>
      </p:sp>
      <p:sp>
        <p:nvSpPr>
          <p:cNvPr id="4" name="Footer Placeholder 3">
            <a:extLst>
              <a:ext uri="{FF2B5EF4-FFF2-40B4-BE49-F238E27FC236}">
                <a16:creationId xmlns:a16="http://schemas.microsoft.com/office/drawing/2014/main" id="{D8ABBAAF-9720-BD08-6903-7483F717A2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EBD095-8DBD-F6B0-EF93-488F776BFF2D}"/>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82890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9120DD-0002-C854-605F-622427BA50FB}"/>
              </a:ext>
            </a:extLst>
          </p:cNvPr>
          <p:cNvSpPr>
            <a:spLocks noGrp="1"/>
          </p:cNvSpPr>
          <p:nvPr>
            <p:ph type="dt" sz="half" idx="10"/>
          </p:nvPr>
        </p:nvSpPr>
        <p:spPr/>
        <p:txBody>
          <a:bodyPr/>
          <a:lstStyle/>
          <a:p>
            <a:fld id="{EC2849FA-FC40-4644-A9DE-D73F4AFF0252}" type="datetime1">
              <a:rPr lang="en-US" smtClean="0"/>
              <a:t>11/18/2022</a:t>
            </a:fld>
            <a:endParaRPr lang="en-US"/>
          </a:p>
        </p:txBody>
      </p:sp>
      <p:sp>
        <p:nvSpPr>
          <p:cNvPr id="3" name="Footer Placeholder 2">
            <a:extLst>
              <a:ext uri="{FF2B5EF4-FFF2-40B4-BE49-F238E27FC236}">
                <a16:creationId xmlns:a16="http://schemas.microsoft.com/office/drawing/2014/main" id="{4BF10DE6-4E9D-1B39-54EA-A6DEBF3546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525139-BF59-4014-9DC0-258D5AC9E70A}"/>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1061738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2D168-D10B-C414-8075-E0E9646F98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4D2BA03-4A44-ED07-080D-2BD46FDB9E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6871E9-F9B8-DEDD-A8A1-AAADCD599B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C85C1C-2896-02BA-1012-5DBD2FA5E7A0}"/>
              </a:ext>
            </a:extLst>
          </p:cNvPr>
          <p:cNvSpPr>
            <a:spLocks noGrp="1"/>
          </p:cNvSpPr>
          <p:nvPr>
            <p:ph type="dt" sz="half" idx="10"/>
          </p:nvPr>
        </p:nvSpPr>
        <p:spPr/>
        <p:txBody>
          <a:bodyPr/>
          <a:lstStyle/>
          <a:p>
            <a:fld id="{9A102D86-F677-4641-B119-3FE0497354D7}" type="datetime1">
              <a:rPr lang="en-US" smtClean="0"/>
              <a:t>11/18/2022</a:t>
            </a:fld>
            <a:endParaRPr lang="en-US"/>
          </a:p>
        </p:txBody>
      </p:sp>
      <p:sp>
        <p:nvSpPr>
          <p:cNvPr id="6" name="Footer Placeholder 5">
            <a:extLst>
              <a:ext uri="{FF2B5EF4-FFF2-40B4-BE49-F238E27FC236}">
                <a16:creationId xmlns:a16="http://schemas.microsoft.com/office/drawing/2014/main" id="{19E4F8EC-BE4A-EBB0-06D7-273CA23B3D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1C11F-8B04-0BE9-ADC2-CE0482801A7F}"/>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2635469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2BE4C-BACB-51D7-2B81-1BEBC23BA4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1FEA1F-E086-3E52-DE42-E864664A3A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EB30CDD-1E25-13A5-E718-7F1897B888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3102E1-C595-54BB-D8C4-028E95B2B5CB}"/>
              </a:ext>
            </a:extLst>
          </p:cNvPr>
          <p:cNvSpPr>
            <a:spLocks noGrp="1"/>
          </p:cNvSpPr>
          <p:nvPr>
            <p:ph type="dt" sz="half" idx="10"/>
          </p:nvPr>
        </p:nvSpPr>
        <p:spPr/>
        <p:txBody>
          <a:bodyPr/>
          <a:lstStyle/>
          <a:p>
            <a:fld id="{4A8B6AB0-B390-4436-8B3A-7602028C08C0}" type="datetime1">
              <a:rPr lang="en-US" smtClean="0"/>
              <a:t>11/18/2022</a:t>
            </a:fld>
            <a:endParaRPr lang="en-US"/>
          </a:p>
        </p:txBody>
      </p:sp>
      <p:sp>
        <p:nvSpPr>
          <p:cNvPr id="6" name="Footer Placeholder 5">
            <a:extLst>
              <a:ext uri="{FF2B5EF4-FFF2-40B4-BE49-F238E27FC236}">
                <a16:creationId xmlns:a16="http://schemas.microsoft.com/office/drawing/2014/main" id="{B2432888-4515-ED7D-5873-B7CF3E4F96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148DAE-A08A-7A57-F8FB-A89722312353}"/>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273575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67A6C-9076-4C56-D7B6-FF1D7570BE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E408B22-3DC6-2796-B8C3-919532D76B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249193-EF77-4850-1455-7E3CAC22012E}"/>
              </a:ext>
            </a:extLst>
          </p:cNvPr>
          <p:cNvSpPr>
            <a:spLocks noGrp="1"/>
          </p:cNvSpPr>
          <p:nvPr>
            <p:ph type="dt" sz="half" idx="10"/>
          </p:nvPr>
        </p:nvSpPr>
        <p:spPr/>
        <p:txBody>
          <a:bodyPr/>
          <a:lstStyle/>
          <a:p>
            <a:fld id="{E697B7D6-8681-46FE-AD26-1C13C2B921BA}" type="datetime1">
              <a:rPr lang="en-US" smtClean="0"/>
              <a:t>11/18/2022</a:t>
            </a:fld>
            <a:endParaRPr lang="en-US"/>
          </a:p>
        </p:txBody>
      </p:sp>
      <p:sp>
        <p:nvSpPr>
          <p:cNvPr id="5" name="Footer Placeholder 4">
            <a:extLst>
              <a:ext uri="{FF2B5EF4-FFF2-40B4-BE49-F238E27FC236}">
                <a16:creationId xmlns:a16="http://schemas.microsoft.com/office/drawing/2014/main" id="{43B10CE0-FD47-CFB0-ED15-A78ECA9181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D6247D-B95D-DCDF-1AF2-0E1ACC47B703}"/>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49372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3D56492-7102-EF51-E481-682C50AB86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F9EDAB-8174-C32B-4F66-A08F98B89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7C3E94-5FB3-154F-B815-541883538D84}"/>
              </a:ext>
            </a:extLst>
          </p:cNvPr>
          <p:cNvSpPr>
            <a:spLocks noGrp="1"/>
          </p:cNvSpPr>
          <p:nvPr>
            <p:ph type="dt" sz="half" idx="10"/>
          </p:nvPr>
        </p:nvSpPr>
        <p:spPr/>
        <p:txBody>
          <a:bodyPr/>
          <a:lstStyle/>
          <a:p>
            <a:fld id="{A104FA16-C4B3-4015-82AF-AF1C92F812CF}" type="datetime1">
              <a:rPr lang="en-US" smtClean="0"/>
              <a:t>11/18/2022</a:t>
            </a:fld>
            <a:endParaRPr lang="en-US"/>
          </a:p>
        </p:txBody>
      </p:sp>
      <p:sp>
        <p:nvSpPr>
          <p:cNvPr id="5" name="Footer Placeholder 4">
            <a:extLst>
              <a:ext uri="{FF2B5EF4-FFF2-40B4-BE49-F238E27FC236}">
                <a16:creationId xmlns:a16="http://schemas.microsoft.com/office/drawing/2014/main" id="{06AFA214-548F-5406-E265-89E6AC6BBB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B18765-95AE-EF5D-4288-ED477EC199F0}"/>
              </a:ext>
            </a:extLst>
          </p:cNvPr>
          <p:cNvSpPr>
            <a:spLocks noGrp="1"/>
          </p:cNvSpPr>
          <p:nvPr>
            <p:ph type="sldNum" sz="quarter" idx="12"/>
          </p:nvPr>
        </p:nvSpPr>
        <p:spPr/>
        <p:txBody>
          <a:bodyPr/>
          <a:lstStyle/>
          <a:p>
            <a:fld id="{720AAE3E-BBAC-47F7-BC9E-0149C11A20BA}" type="slidenum">
              <a:rPr lang="en-US" smtClean="0"/>
              <a:t>‹#›</a:t>
            </a:fld>
            <a:endParaRPr lang="en-US"/>
          </a:p>
        </p:txBody>
      </p:sp>
    </p:spTree>
    <p:extLst>
      <p:ext uri="{BB962C8B-B14F-4D97-AF65-F5344CB8AC3E}">
        <p14:creationId xmlns:p14="http://schemas.microsoft.com/office/powerpoint/2010/main" val="36886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079E96-F7B3-F63A-0ED1-006281E7E6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0BDD860-6C93-8D36-7775-FD0E09E17D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905AD4-ED05-0FB3-861B-4FA3AA4CFE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9B4D01-28DD-4BBE-9705-89ED54D045B1}" type="datetime1">
              <a:rPr lang="en-US" smtClean="0"/>
              <a:t>11/18/2022</a:t>
            </a:fld>
            <a:endParaRPr lang="en-US"/>
          </a:p>
        </p:txBody>
      </p:sp>
      <p:sp>
        <p:nvSpPr>
          <p:cNvPr id="5" name="Footer Placeholder 4">
            <a:extLst>
              <a:ext uri="{FF2B5EF4-FFF2-40B4-BE49-F238E27FC236}">
                <a16:creationId xmlns:a16="http://schemas.microsoft.com/office/drawing/2014/main" id="{A7F42D90-1EDF-4F27-D2BD-0C86798468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2A841E-4D41-5727-0AB1-100EF7FF4F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AAE3E-BBAC-47F7-BC9E-0149C11A20BA}" type="slidenum">
              <a:rPr lang="en-US" smtClean="0"/>
              <a:t>‹#›</a:t>
            </a:fld>
            <a:endParaRPr lang="en-US"/>
          </a:p>
        </p:txBody>
      </p:sp>
    </p:spTree>
    <p:extLst>
      <p:ext uri="{BB962C8B-B14F-4D97-AF65-F5344CB8AC3E}">
        <p14:creationId xmlns:p14="http://schemas.microsoft.com/office/powerpoint/2010/main" val="8150066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sciencedirect.com/topics/computer-science/phishing-website" TargetMode="External"/><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owasp.org/www-community/attacks/xss/" TargetMode="Externa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6.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hyperlink" Target="https://www.virtualbox.org/wiki/Downloads" TargetMode="External"/><Relationship Id="rId7" Type="http://schemas.openxmlformats.org/officeDocument/2006/relationships/image" Target="../media/image6.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hyperlink" Target="https://sourceforge.net/projects/owaspbwa/files/"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414228" y="4288121"/>
            <a:ext cx="6714451" cy="1972334"/>
          </a:xfrm>
          <a:prstGeom prst="rect">
            <a:avLst/>
          </a:prstGeom>
        </p:spPr>
      </p:pic>
      <p:pic>
        <p:nvPicPr>
          <p:cNvPr id="13" name="Picture 12"/>
          <p:cNvPicPr>
            <a:picLocks noChangeAspect="1"/>
          </p:cNvPicPr>
          <p:nvPr/>
        </p:nvPicPr>
        <p:blipFill>
          <a:blip r:embed="rId6"/>
          <a:stretch>
            <a:fillRect/>
          </a:stretch>
        </p:blipFill>
        <p:spPr>
          <a:xfrm>
            <a:off x="6846320" y="4764827"/>
            <a:ext cx="5882401" cy="1034667"/>
          </a:xfrm>
          <a:prstGeom prst="rect">
            <a:avLst/>
          </a:prstGeom>
        </p:spPr>
      </p:pic>
      <p:sp>
        <p:nvSpPr>
          <p:cNvPr id="14" name="TextBox 13"/>
          <p:cNvSpPr txBox="1"/>
          <p:nvPr/>
        </p:nvSpPr>
        <p:spPr>
          <a:xfrm>
            <a:off x="474133"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783373" y="5020550"/>
            <a:ext cx="3934026"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Web </a:t>
            </a:r>
            <a:r>
              <a:rPr lang="en-US" sz="2800" dirty="0">
                <a:solidFill>
                  <a:schemeClr val="bg1"/>
                </a:solidFill>
                <a:latin typeface="Tajawal Medium" panose="00000600000000000000" pitchFamily="2" charset="-78"/>
                <a:cs typeface="Tajawal Medium" panose="00000600000000000000" pitchFamily="2" charset="-78"/>
              </a:rPr>
              <a:t>Security (part two)</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887C24-C4B2-DE14-4A72-8710178DEC83}"/>
              </a:ext>
            </a:extLst>
          </p:cNvPr>
          <p:cNvPicPr>
            <a:picLocks noChangeAspect="1"/>
          </p:cNvPicPr>
          <p:nvPr/>
        </p:nvPicPr>
        <p:blipFill>
          <a:blip r:embed="rId3"/>
          <a:stretch>
            <a:fillRect/>
          </a:stretch>
        </p:blipFill>
        <p:spPr>
          <a:xfrm>
            <a:off x="0" y="12309"/>
            <a:ext cx="9533101" cy="1610200"/>
          </a:xfrm>
          <a:prstGeom prst="rect">
            <a:avLst/>
          </a:prstGeom>
        </p:spPr>
      </p:pic>
      <p:sp>
        <p:nvSpPr>
          <p:cNvPr id="9" name="TextBox 8">
            <a:extLst>
              <a:ext uri="{FF2B5EF4-FFF2-40B4-BE49-F238E27FC236}">
                <a16:creationId xmlns:a16="http://schemas.microsoft.com/office/drawing/2014/main" id="{481ECE12-EF00-C3CC-B6BF-B7963D3CE867}"/>
              </a:ext>
            </a:extLst>
          </p:cNvPr>
          <p:cNvSpPr txBox="1"/>
          <p:nvPr/>
        </p:nvSpPr>
        <p:spPr>
          <a:xfrm>
            <a:off x="2366896" y="623507"/>
            <a:ext cx="6952593" cy="523220"/>
          </a:xfrm>
          <a:prstGeom prst="rect">
            <a:avLst/>
          </a:prstGeom>
          <a:noFill/>
        </p:spPr>
        <p:txBody>
          <a:bodyPr wrap="square">
            <a:spAutoFit/>
          </a:bodyPr>
          <a:lstStyle/>
          <a:p>
            <a:pPr algn="l"/>
            <a:r>
              <a:rPr lang="en-US" sz="2800" dirty="0">
                <a:solidFill>
                  <a:schemeClr val="bg1"/>
                </a:solidFill>
                <a:cs typeface="Tajawal Medium" panose="00000600000000000000" pitchFamily="2" charset="-78"/>
              </a:rPr>
              <a:t>Learning objectives </a:t>
            </a:r>
          </a:p>
        </p:txBody>
      </p:sp>
      <p:pic>
        <p:nvPicPr>
          <p:cNvPr id="3" name="Picture 2">
            <a:extLst>
              <a:ext uri="{FF2B5EF4-FFF2-40B4-BE49-F238E27FC236}">
                <a16:creationId xmlns:a16="http://schemas.microsoft.com/office/drawing/2014/main" id="{F149CB7D-24DE-E409-A419-246DE72D7F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0C043606-52EA-BE26-8408-AB5D5C594F56}"/>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10" name="TextBox 9">
            <a:extLst>
              <a:ext uri="{FF2B5EF4-FFF2-40B4-BE49-F238E27FC236}">
                <a16:creationId xmlns:a16="http://schemas.microsoft.com/office/drawing/2014/main" id="{C41D12E9-FE7F-64B4-8EA1-A0F1DACAD9C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Slide Number Placeholder 16">
            <a:extLst>
              <a:ext uri="{FF2B5EF4-FFF2-40B4-BE49-F238E27FC236}">
                <a16:creationId xmlns:a16="http://schemas.microsoft.com/office/drawing/2014/main" id="{62B69A6E-8188-ABFD-F82D-B911244A7B70}"/>
              </a:ext>
            </a:extLst>
          </p:cNvPr>
          <p:cNvSpPr>
            <a:spLocks noGrp="1"/>
          </p:cNvSpPr>
          <p:nvPr>
            <p:ph type="sldNum" sz="quarter" idx="12"/>
          </p:nvPr>
        </p:nvSpPr>
        <p:spPr/>
        <p:txBody>
          <a:bodyPr/>
          <a:lstStyle/>
          <a:p>
            <a:fld id="{720AAE3E-BBAC-47F7-BC9E-0149C11A20BA}" type="slidenum">
              <a:rPr lang="en-US" smtClean="0"/>
              <a:t>2</a:t>
            </a:fld>
            <a:endParaRPr lang="en-US"/>
          </a:p>
        </p:txBody>
      </p:sp>
      <p:sp>
        <p:nvSpPr>
          <p:cNvPr id="4" name="Content Placeholder 2">
            <a:extLst>
              <a:ext uri="{FF2B5EF4-FFF2-40B4-BE49-F238E27FC236}">
                <a16:creationId xmlns:a16="http://schemas.microsoft.com/office/drawing/2014/main" id="{7CA08EA7-D375-7F86-D2A7-37B1B3B366BA}"/>
              </a:ext>
            </a:extLst>
          </p:cNvPr>
          <p:cNvSpPr>
            <a:spLocks noGrp="1"/>
          </p:cNvSpPr>
          <p:nvPr>
            <p:ph idx="1"/>
          </p:nvPr>
        </p:nvSpPr>
        <p:spPr>
          <a:xfrm>
            <a:off x="1449412" y="1598848"/>
            <a:ext cx="6716393" cy="4351338"/>
          </a:xfrm>
        </p:spPr>
        <p:txBody>
          <a:bodyPr>
            <a:normAutofit/>
          </a:bodyPr>
          <a:lstStyle/>
          <a:p>
            <a:pPr marL="285750" indent="-285750" algn="just">
              <a:lnSpc>
                <a:spcPct val="200000"/>
              </a:lnSpc>
            </a:pPr>
            <a:r>
              <a:rPr lang="en-MY" sz="1800" strike="sngStrike" dirty="0">
                <a:cs typeface="Tajawal ExtraBold" panose="00000800000000000000" pitchFamily="2" charset="-78"/>
              </a:rPr>
              <a:t>Explain basic web terminology,</a:t>
            </a:r>
          </a:p>
          <a:p>
            <a:pPr marL="285750" indent="-285750" algn="just">
              <a:lnSpc>
                <a:spcPct val="200000"/>
              </a:lnSpc>
            </a:pPr>
            <a:r>
              <a:rPr lang="en-MY" sz="1800" strike="sngStrike" dirty="0">
                <a:cs typeface="Tajawal ExtraBold" panose="00000800000000000000" pitchFamily="2" charset="-78"/>
              </a:rPr>
              <a:t>Understand HTTP and HTTPS protocols,</a:t>
            </a:r>
          </a:p>
          <a:p>
            <a:pPr marL="285750" indent="-285750" algn="just">
              <a:lnSpc>
                <a:spcPct val="200000"/>
              </a:lnSpc>
            </a:pPr>
            <a:r>
              <a:rPr lang="en-MY" sz="1800" dirty="0">
                <a:cs typeface="Tajawal ExtraBold" panose="00000800000000000000" pitchFamily="2" charset="-78"/>
              </a:rPr>
              <a:t>Understand </a:t>
            </a:r>
            <a:r>
              <a:rPr lang="en-US" sz="1800" dirty="0">
                <a:cs typeface="Tajawal Medium" panose="00000600000000000000" pitchFamily="2" charset="-78"/>
              </a:rPr>
              <a:t>web security and web security threats,</a:t>
            </a:r>
            <a:endParaRPr lang="en-MY" sz="1800" dirty="0">
              <a:cs typeface="Tajawal ExtraBold" panose="00000800000000000000" pitchFamily="2" charset="-78"/>
            </a:endParaRPr>
          </a:p>
          <a:p>
            <a:pPr marL="285750" indent="-285750" algn="just">
              <a:lnSpc>
                <a:spcPct val="200000"/>
              </a:lnSpc>
            </a:pPr>
            <a:r>
              <a:rPr lang="en-MY" sz="1800" dirty="0">
                <a:cs typeface="Tajawal ExtraBold" panose="00000800000000000000" pitchFamily="2" charset="-78"/>
              </a:rPr>
              <a:t>Explain </a:t>
            </a:r>
            <a:r>
              <a:rPr lang="en-US" sz="1800" dirty="0">
                <a:cs typeface="Tajawal Medium" panose="00000600000000000000" pitchFamily="2" charset="-78"/>
              </a:rPr>
              <a:t>technologies for Web Security,</a:t>
            </a:r>
          </a:p>
          <a:p>
            <a:pPr marL="285750" indent="-285750" algn="just">
              <a:lnSpc>
                <a:spcPct val="200000"/>
              </a:lnSpc>
            </a:pPr>
            <a:r>
              <a:rPr lang="en-MY" sz="1800" dirty="0">
                <a:cs typeface="Tajawal ExtraBold" panose="00000800000000000000" pitchFamily="2" charset="-78"/>
              </a:rPr>
              <a:t> Understand </a:t>
            </a:r>
            <a:r>
              <a:rPr lang="en-MY" sz="1800" dirty="0">
                <a:cs typeface="Tajawal Medium" panose="00000600000000000000" pitchFamily="2" charset="-78"/>
              </a:rPr>
              <a:t>Open Web Application Security Project (OWASP),</a:t>
            </a:r>
          </a:p>
          <a:p>
            <a:pPr marL="285750" indent="-285750" algn="just">
              <a:lnSpc>
                <a:spcPct val="200000"/>
              </a:lnSpc>
            </a:pPr>
            <a:r>
              <a:rPr lang="en-MY" sz="1800" dirty="0">
                <a:cs typeface="Tajawal Medium" panose="00000600000000000000" pitchFamily="2" charset="-78"/>
              </a:rPr>
              <a:t>Explain attacks on web applications.</a:t>
            </a:r>
            <a:endParaRPr lang="en-MY" sz="1800" dirty="0">
              <a:cs typeface="Tajawal ExtraBold" panose="00000800000000000000" pitchFamily="2" charset="-78"/>
            </a:endParaRPr>
          </a:p>
          <a:p>
            <a:pPr marL="285750" indent="-285750" algn="just">
              <a:lnSpc>
                <a:spcPct val="200000"/>
              </a:lnSpc>
            </a:pPr>
            <a:endParaRPr lang="en-MY" sz="1800" dirty="0">
              <a:cs typeface="Tajawal ExtraBold" panose="00000800000000000000" pitchFamily="2" charset="-78"/>
            </a:endParaRPr>
          </a:p>
        </p:txBody>
      </p:sp>
    </p:spTree>
    <p:extLst>
      <p:ext uri="{BB962C8B-B14F-4D97-AF65-F5344CB8AC3E}">
        <p14:creationId xmlns:p14="http://schemas.microsoft.com/office/powerpoint/2010/main" val="2046031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2398FB-CC0B-D799-6B4D-C1A2C6A6889E}"/>
              </a:ext>
            </a:extLst>
          </p:cNvPr>
          <p:cNvSpPr>
            <a:spLocks noGrp="1"/>
          </p:cNvSpPr>
          <p:nvPr>
            <p:ph idx="1"/>
          </p:nvPr>
        </p:nvSpPr>
        <p:spPr>
          <a:xfrm>
            <a:off x="1014365" y="1802946"/>
            <a:ext cx="9902229" cy="4351338"/>
          </a:xfrm>
        </p:spPr>
        <p:txBody>
          <a:bodyPr>
            <a:noAutofit/>
          </a:bodyPr>
          <a:lstStyle/>
          <a:p>
            <a:pPr>
              <a:lnSpc>
                <a:spcPct val="200000"/>
              </a:lnSpc>
            </a:pPr>
            <a:r>
              <a:rPr lang="en-MY" sz="2000" dirty="0">
                <a:cs typeface="Tajawal ExtraBold" panose="00000800000000000000" pitchFamily="2" charset="-78"/>
              </a:rPr>
              <a:t>Web security refers to the safeguards and procedures that businesses use to guard against risks and cyber criminals who use the web channel. </a:t>
            </a:r>
          </a:p>
          <a:p>
            <a:pPr>
              <a:lnSpc>
                <a:spcPct val="200000"/>
              </a:lnSpc>
            </a:pPr>
            <a:r>
              <a:rPr lang="en-MY" sz="2000" dirty="0">
                <a:cs typeface="Tajawal ExtraBold" panose="00000800000000000000" pitchFamily="2" charset="-78"/>
              </a:rPr>
              <a:t>Web security is essential for ensuring business continuity and reducing risk to users, users' data, and businesses.</a:t>
            </a:r>
          </a:p>
          <a:p>
            <a:pPr>
              <a:lnSpc>
                <a:spcPct val="200000"/>
              </a:lnSpc>
            </a:pPr>
            <a:r>
              <a:rPr lang="en-MY" sz="2000" dirty="0">
                <a:cs typeface="Tajawal ExtraBold" panose="00000800000000000000" pitchFamily="2" charset="-78"/>
              </a:rPr>
              <a:t>Web security threats are vulnerabilities within websites and applications, or attacks launched by malicious actors. </a:t>
            </a:r>
          </a:p>
        </p:txBody>
      </p:sp>
      <p:pic>
        <p:nvPicPr>
          <p:cNvPr id="6" name="Picture 5">
            <a:extLst>
              <a:ext uri="{FF2B5EF4-FFF2-40B4-BE49-F238E27FC236}">
                <a16:creationId xmlns:a16="http://schemas.microsoft.com/office/drawing/2014/main" id="{6DFEF44D-517C-9970-3A7F-AD2E941DD1A4}"/>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493FE665-42C0-0037-25B7-B7E120E347B2}"/>
              </a:ext>
            </a:extLst>
          </p:cNvPr>
          <p:cNvSpPr txBox="1"/>
          <p:nvPr/>
        </p:nvSpPr>
        <p:spPr>
          <a:xfrm>
            <a:off x="2578100" y="639863"/>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Web security </a:t>
            </a:r>
            <a:endParaRPr lang="en-US" sz="2800" dirty="0">
              <a:solidFill>
                <a:schemeClr val="bg1"/>
              </a:solidFill>
              <a:cs typeface="Tajawal Medium" panose="00000600000000000000" pitchFamily="2" charset="-78"/>
            </a:endParaRPr>
          </a:p>
        </p:txBody>
      </p:sp>
      <p:pic>
        <p:nvPicPr>
          <p:cNvPr id="2" name="Picture 1">
            <a:extLst>
              <a:ext uri="{FF2B5EF4-FFF2-40B4-BE49-F238E27FC236}">
                <a16:creationId xmlns:a16="http://schemas.microsoft.com/office/drawing/2014/main" id="{98BBCECC-13E7-271D-C8FF-EF81CD1B1F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81" y="5818968"/>
            <a:ext cx="1222425" cy="1096206"/>
          </a:xfrm>
          <a:prstGeom prst="rect">
            <a:avLst/>
          </a:prstGeom>
        </p:spPr>
      </p:pic>
      <p:pic>
        <p:nvPicPr>
          <p:cNvPr id="7" name="Picture 6">
            <a:extLst>
              <a:ext uri="{FF2B5EF4-FFF2-40B4-BE49-F238E27FC236}">
                <a16:creationId xmlns:a16="http://schemas.microsoft.com/office/drawing/2014/main" id="{D2EE3E27-85CD-F6B7-D552-31B4FBB64D58}"/>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3385D90F-6CFE-6F4C-708D-F4B641C8636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728027B6-523D-C668-7A20-9A2F4C428E29}"/>
              </a:ext>
            </a:extLst>
          </p:cNvPr>
          <p:cNvSpPr>
            <a:spLocks noGrp="1"/>
          </p:cNvSpPr>
          <p:nvPr>
            <p:ph type="sldNum" sz="quarter" idx="12"/>
          </p:nvPr>
        </p:nvSpPr>
        <p:spPr/>
        <p:txBody>
          <a:bodyPr/>
          <a:lstStyle/>
          <a:p>
            <a:fld id="{720AAE3E-BBAC-47F7-BC9E-0149C11A20BA}" type="slidenum">
              <a:rPr lang="en-US" smtClean="0"/>
              <a:t>3</a:t>
            </a:fld>
            <a:endParaRPr lang="en-US"/>
          </a:p>
        </p:txBody>
      </p:sp>
    </p:spTree>
    <p:extLst>
      <p:ext uri="{BB962C8B-B14F-4D97-AF65-F5344CB8AC3E}">
        <p14:creationId xmlns:p14="http://schemas.microsoft.com/office/powerpoint/2010/main" val="552081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2398FB-CC0B-D799-6B4D-C1A2C6A6889E}"/>
              </a:ext>
            </a:extLst>
          </p:cNvPr>
          <p:cNvSpPr>
            <a:spLocks noGrp="1"/>
          </p:cNvSpPr>
          <p:nvPr>
            <p:ph idx="1"/>
          </p:nvPr>
        </p:nvSpPr>
        <p:spPr>
          <a:xfrm>
            <a:off x="997527" y="1610200"/>
            <a:ext cx="9902229" cy="4351338"/>
          </a:xfrm>
        </p:spPr>
        <p:txBody>
          <a:bodyPr>
            <a:noAutofit/>
          </a:bodyPr>
          <a:lstStyle/>
          <a:p>
            <a:pPr>
              <a:lnSpc>
                <a:spcPct val="200000"/>
              </a:lnSpc>
            </a:pPr>
            <a:r>
              <a:rPr lang="en-MY" sz="2000" dirty="0">
                <a:cs typeface="Tajawal ExtraBold" panose="00000800000000000000" pitchFamily="2" charset="-78"/>
              </a:rPr>
              <a:t>Web security threats are designed to breach an organization’s security </a:t>
            </a:r>
            <a:r>
              <a:rPr lang="en-MY" sz="2000" dirty="0" err="1">
                <a:cs typeface="Tajawal ExtraBold" panose="00000800000000000000" pitchFamily="2" charset="-78"/>
              </a:rPr>
              <a:t>defenses</a:t>
            </a:r>
            <a:r>
              <a:rPr lang="en-MY" sz="2000" dirty="0">
                <a:cs typeface="Tajawal ExtraBold" panose="00000800000000000000" pitchFamily="2" charset="-78"/>
              </a:rPr>
              <a:t>, enabling hackers and cyber criminals to control systems, access data, and steal valuable resources.</a:t>
            </a:r>
          </a:p>
          <a:p>
            <a:pPr>
              <a:lnSpc>
                <a:spcPct val="200000"/>
              </a:lnSpc>
            </a:pPr>
            <a:r>
              <a:rPr lang="en-MY" sz="2000" dirty="0">
                <a:cs typeface="Tajawal ExtraBold" panose="00000800000000000000" pitchFamily="2" charset="-78"/>
              </a:rPr>
              <a:t>Web security threats involve malicious people and organizations, as well as the tools they use to leverage the internet to infiltrate your network or devices.</a:t>
            </a:r>
          </a:p>
          <a:p>
            <a:pPr>
              <a:lnSpc>
                <a:spcPct val="200000"/>
              </a:lnSpc>
            </a:pPr>
            <a:r>
              <a:rPr lang="en-MY" sz="2000" dirty="0">
                <a:cs typeface="Tajawal ExtraBold" panose="00000800000000000000" pitchFamily="2" charset="-78"/>
              </a:rPr>
              <a:t> Common web security threats include malware, ransomware, cross-site scripting (XSS), SQL injection, phishing, denial of service, and many others.</a:t>
            </a:r>
            <a:br>
              <a:rPr lang="en-MY" sz="2000" dirty="0">
                <a:cs typeface="Tajawal ExtraBold" panose="00000800000000000000" pitchFamily="2" charset="-78"/>
              </a:rPr>
            </a:br>
            <a:endParaRPr lang="en-US" sz="2000" dirty="0">
              <a:cs typeface="Tajawal ExtraBold" panose="00000800000000000000" pitchFamily="2" charset="-78"/>
            </a:endParaRPr>
          </a:p>
        </p:txBody>
      </p:sp>
      <p:pic>
        <p:nvPicPr>
          <p:cNvPr id="6" name="Picture 5">
            <a:extLst>
              <a:ext uri="{FF2B5EF4-FFF2-40B4-BE49-F238E27FC236}">
                <a16:creationId xmlns:a16="http://schemas.microsoft.com/office/drawing/2014/main" id="{6DFEF44D-517C-9970-3A7F-AD2E941DD1A4}"/>
              </a:ext>
            </a:extLst>
          </p:cNvPr>
          <p:cNvPicPr>
            <a:picLocks noChangeAspect="1"/>
          </p:cNvPicPr>
          <p:nvPr/>
        </p:nvPicPr>
        <p:blipFill>
          <a:blip r:embed="rId3"/>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493FE665-42C0-0037-25B7-B7E120E347B2}"/>
              </a:ext>
            </a:extLst>
          </p:cNvPr>
          <p:cNvSpPr txBox="1"/>
          <p:nvPr/>
        </p:nvSpPr>
        <p:spPr>
          <a:xfrm>
            <a:off x="2578100" y="639863"/>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Web security (cont. ) </a:t>
            </a:r>
            <a:endParaRPr lang="en-US" sz="2800" dirty="0">
              <a:solidFill>
                <a:schemeClr val="bg1"/>
              </a:solidFill>
              <a:cs typeface="Tajawal Medium" panose="00000600000000000000" pitchFamily="2" charset="-78"/>
            </a:endParaRPr>
          </a:p>
        </p:txBody>
      </p:sp>
      <p:pic>
        <p:nvPicPr>
          <p:cNvPr id="2" name="Picture 1">
            <a:extLst>
              <a:ext uri="{FF2B5EF4-FFF2-40B4-BE49-F238E27FC236}">
                <a16:creationId xmlns:a16="http://schemas.microsoft.com/office/drawing/2014/main" id="{98BBCECC-13E7-271D-C8FF-EF81CD1B1F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7" name="Picture 6">
            <a:extLst>
              <a:ext uri="{FF2B5EF4-FFF2-40B4-BE49-F238E27FC236}">
                <a16:creationId xmlns:a16="http://schemas.microsoft.com/office/drawing/2014/main" id="{D2EE3E27-85CD-F6B7-D552-31B4FBB64D58}"/>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3385D90F-6CFE-6F4C-708D-F4B641C8636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728027B6-523D-C668-7A20-9A2F4C428E29}"/>
              </a:ext>
            </a:extLst>
          </p:cNvPr>
          <p:cNvSpPr>
            <a:spLocks noGrp="1"/>
          </p:cNvSpPr>
          <p:nvPr>
            <p:ph type="sldNum" sz="quarter" idx="12"/>
          </p:nvPr>
        </p:nvSpPr>
        <p:spPr/>
        <p:txBody>
          <a:bodyPr/>
          <a:lstStyle/>
          <a:p>
            <a:fld id="{720AAE3E-BBAC-47F7-BC9E-0149C11A20BA}" type="slidenum">
              <a:rPr lang="en-US" smtClean="0"/>
              <a:t>4</a:t>
            </a:fld>
            <a:endParaRPr lang="en-US"/>
          </a:p>
        </p:txBody>
      </p:sp>
    </p:spTree>
    <p:extLst>
      <p:ext uri="{BB962C8B-B14F-4D97-AF65-F5344CB8AC3E}">
        <p14:creationId xmlns:p14="http://schemas.microsoft.com/office/powerpoint/2010/main" val="761581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55CA20D-E2E8-6AFE-CA84-B440D00D8223}"/>
              </a:ext>
            </a:extLst>
          </p:cNvPr>
          <p:cNvSpPr txBox="1"/>
          <p:nvPr/>
        </p:nvSpPr>
        <p:spPr>
          <a:xfrm>
            <a:off x="1496051" y="5480610"/>
            <a:ext cx="8281555" cy="461665"/>
          </a:xfrm>
          <a:prstGeom prst="rect">
            <a:avLst/>
          </a:prstGeom>
          <a:noFill/>
        </p:spPr>
        <p:txBody>
          <a:bodyPr wrap="square">
            <a:spAutoFit/>
          </a:bodyPr>
          <a:lstStyle/>
          <a:p>
            <a:r>
              <a:rPr lang="fr-FR" sz="1200" b="1" i="0" dirty="0">
                <a:solidFill>
                  <a:srgbClr val="0000FF"/>
                </a:solidFill>
                <a:effectLst/>
                <a:latin typeface="Helvetica" panose="020B0604020202020204" pitchFamily="34" charset="0"/>
              </a:rPr>
              <a:t>Source: http://elearningatria.files.wordpress.com/2013/10/ise-viii-information-and-network-security-06is835-notes.pdf</a:t>
            </a:r>
            <a:endParaRPr lang="en-US" sz="1200" b="1" dirty="0"/>
          </a:p>
        </p:txBody>
      </p:sp>
      <p:pic>
        <p:nvPicPr>
          <p:cNvPr id="5" name="Picture 4">
            <a:extLst>
              <a:ext uri="{FF2B5EF4-FFF2-40B4-BE49-F238E27FC236}">
                <a16:creationId xmlns:a16="http://schemas.microsoft.com/office/drawing/2014/main" id="{E303DB3F-AB23-2209-AC37-9955B1D379B8}"/>
              </a:ext>
            </a:extLst>
          </p:cNvPr>
          <p:cNvPicPr>
            <a:picLocks noChangeAspect="1"/>
          </p:cNvPicPr>
          <p:nvPr/>
        </p:nvPicPr>
        <p:blipFill>
          <a:blip r:embed="rId3"/>
          <a:stretch>
            <a:fillRect/>
          </a:stretch>
        </p:blipFill>
        <p:spPr>
          <a:xfrm>
            <a:off x="0" y="-162046"/>
            <a:ext cx="9533101" cy="1610200"/>
          </a:xfrm>
          <a:prstGeom prst="rect">
            <a:avLst/>
          </a:prstGeom>
        </p:spPr>
      </p:pic>
      <p:sp>
        <p:nvSpPr>
          <p:cNvPr id="7" name="TextBox 6">
            <a:extLst>
              <a:ext uri="{FF2B5EF4-FFF2-40B4-BE49-F238E27FC236}">
                <a16:creationId xmlns:a16="http://schemas.microsoft.com/office/drawing/2014/main" id="{23B43AD9-F167-32E8-1F52-F464AFACDA4C}"/>
              </a:ext>
            </a:extLst>
          </p:cNvPr>
          <p:cNvSpPr txBox="1"/>
          <p:nvPr/>
        </p:nvSpPr>
        <p:spPr>
          <a:xfrm>
            <a:off x="2572666" y="459304"/>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Web Security Threats</a:t>
            </a:r>
          </a:p>
        </p:txBody>
      </p:sp>
      <p:pic>
        <p:nvPicPr>
          <p:cNvPr id="9" name="Picture 8">
            <a:extLst>
              <a:ext uri="{FF2B5EF4-FFF2-40B4-BE49-F238E27FC236}">
                <a16:creationId xmlns:a16="http://schemas.microsoft.com/office/drawing/2014/main" id="{FE700008-92BF-1247-96FE-C98E2C8D7E48}"/>
              </a:ext>
            </a:extLst>
          </p:cNvPr>
          <p:cNvPicPr>
            <a:picLocks noChangeAspect="1"/>
          </p:cNvPicPr>
          <p:nvPr/>
        </p:nvPicPr>
        <p:blipFill>
          <a:blip r:embed="rId4"/>
          <a:stretch>
            <a:fillRect/>
          </a:stretch>
        </p:blipFill>
        <p:spPr>
          <a:xfrm>
            <a:off x="2016035" y="6162233"/>
            <a:ext cx="9902229" cy="204838"/>
          </a:xfrm>
          <a:prstGeom prst="rect">
            <a:avLst/>
          </a:prstGeom>
        </p:spPr>
      </p:pic>
      <p:pic>
        <p:nvPicPr>
          <p:cNvPr id="6" name="Picture 5">
            <a:extLst>
              <a:ext uri="{FF2B5EF4-FFF2-40B4-BE49-F238E27FC236}">
                <a16:creationId xmlns:a16="http://schemas.microsoft.com/office/drawing/2014/main" id="{3A632607-4A12-5797-371F-4F418D2C5F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graphicFrame>
        <p:nvGraphicFramePr>
          <p:cNvPr id="11" name="Table 11">
            <a:extLst>
              <a:ext uri="{FF2B5EF4-FFF2-40B4-BE49-F238E27FC236}">
                <a16:creationId xmlns:a16="http://schemas.microsoft.com/office/drawing/2014/main" id="{D6F3DB56-6EAE-AFBC-4347-F2A8B65E5349}"/>
              </a:ext>
            </a:extLst>
          </p:cNvPr>
          <p:cNvGraphicFramePr>
            <a:graphicFrameLocks noGrp="1"/>
          </p:cNvGraphicFramePr>
          <p:nvPr>
            <p:extLst>
              <p:ext uri="{D42A27DB-BD31-4B8C-83A1-F6EECF244321}">
                <p14:modId xmlns:p14="http://schemas.microsoft.com/office/powerpoint/2010/main" val="3809621408"/>
              </p:ext>
            </p:extLst>
          </p:nvPr>
        </p:nvGraphicFramePr>
        <p:xfrm>
          <a:off x="778795" y="1835539"/>
          <a:ext cx="10635069" cy="3257686"/>
        </p:xfrm>
        <a:graphic>
          <a:graphicData uri="http://schemas.openxmlformats.org/drawingml/2006/table">
            <a:tbl>
              <a:tblPr firstRow="1" bandRow="1">
                <a:tableStyleId>{5C22544A-7EE6-4342-B048-85BDC9FD1C3A}</a:tableStyleId>
              </a:tblPr>
              <a:tblGrid>
                <a:gridCol w="1565522">
                  <a:extLst>
                    <a:ext uri="{9D8B030D-6E8A-4147-A177-3AD203B41FA5}">
                      <a16:colId xmlns:a16="http://schemas.microsoft.com/office/drawing/2014/main" val="3369525054"/>
                    </a:ext>
                  </a:extLst>
                </a:gridCol>
                <a:gridCol w="3642849">
                  <a:extLst>
                    <a:ext uri="{9D8B030D-6E8A-4147-A177-3AD203B41FA5}">
                      <a16:colId xmlns:a16="http://schemas.microsoft.com/office/drawing/2014/main" val="1962426102"/>
                    </a:ext>
                  </a:extLst>
                </a:gridCol>
                <a:gridCol w="3068209">
                  <a:extLst>
                    <a:ext uri="{9D8B030D-6E8A-4147-A177-3AD203B41FA5}">
                      <a16:colId xmlns:a16="http://schemas.microsoft.com/office/drawing/2014/main" val="823349517"/>
                    </a:ext>
                  </a:extLst>
                </a:gridCol>
                <a:gridCol w="2358489">
                  <a:extLst>
                    <a:ext uri="{9D8B030D-6E8A-4147-A177-3AD203B41FA5}">
                      <a16:colId xmlns:a16="http://schemas.microsoft.com/office/drawing/2014/main" val="2120126353"/>
                    </a:ext>
                  </a:extLst>
                </a:gridCol>
              </a:tblGrid>
              <a:tr h="359021">
                <a:tc>
                  <a:txBody>
                    <a:bodyPr/>
                    <a:lstStyle/>
                    <a:p>
                      <a:endParaRPr lang="en-US" dirty="0"/>
                    </a:p>
                  </a:txBody>
                  <a:tcPr/>
                </a:tc>
                <a:tc>
                  <a:txBody>
                    <a:bodyPr/>
                    <a:lstStyle/>
                    <a:p>
                      <a:r>
                        <a:rPr lang="en-US" dirty="0"/>
                        <a:t>Threats</a:t>
                      </a:r>
                    </a:p>
                  </a:txBody>
                  <a:tcPr/>
                </a:tc>
                <a:tc>
                  <a:txBody>
                    <a:bodyPr/>
                    <a:lstStyle/>
                    <a:p>
                      <a:r>
                        <a:rPr lang="en-US" dirty="0"/>
                        <a:t>Consequences</a:t>
                      </a:r>
                    </a:p>
                  </a:txBody>
                  <a:tcPr/>
                </a:tc>
                <a:tc>
                  <a:txBody>
                    <a:bodyPr/>
                    <a:lstStyle/>
                    <a:p>
                      <a:r>
                        <a:rPr lang="en-US" dirty="0"/>
                        <a:t>Countermeasures</a:t>
                      </a:r>
                    </a:p>
                  </a:txBody>
                  <a:tcPr/>
                </a:tc>
                <a:extLst>
                  <a:ext uri="{0D108BD9-81ED-4DB2-BD59-A6C34878D82A}">
                    <a16:rowId xmlns:a16="http://schemas.microsoft.com/office/drawing/2014/main" val="2502124560"/>
                  </a:ext>
                </a:extLst>
              </a:tr>
              <a:tr h="1428886">
                <a:tc>
                  <a:txBody>
                    <a:bodyPr/>
                    <a:lstStyle/>
                    <a:p>
                      <a:r>
                        <a:rPr lang="en-US" dirty="0"/>
                        <a:t>Integrity</a:t>
                      </a:r>
                    </a:p>
                  </a:txBody>
                  <a:tcPr/>
                </a:tc>
                <a:tc>
                  <a:txBody>
                    <a:bodyPr/>
                    <a:lstStyle/>
                    <a:p>
                      <a:pPr marL="285750" indent="-285750">
                        <a:buFont typeface="Arial" panose="020B0604020202020204" pitchFamily="34" charset="0"/>
                        <a:buChar char="•"/>
                      </a:pPr>
                      <a:r>
                        <a:rPr lang="en-US" dirty="0"/>
                        <a:t>Modification of user data </a:t>
                      </a:r>
                    </a:p>
                    <a:p>
                      <a:pPr marL="285750" indent="-285750">
                        <a:buFont typeface="Arial" panose="020B0604020202020204" pitchFamily="34" charset="0"/>
                        <a:buChar char="•"/>
                      </a:pPr>
                      <a:r>
                        <a:rPr lang="en-US" dirty="0"/>
                        <a:t>Modification of memory </a:t>
                      </a:r>
                    </a:p>
                    <a:p>
                      <a:pPr marL="285750" indent="-285750">
                        <a:buFont typeface="Arial" panose="020B0604020202020204" pitchFamily="34" charset="0"/>
                        <a:buChar char="•"/>
                      </a:pPr>
                      <a:r>
                        <a:rPr lang="en-US" dirty="0"/>
                        <a:t>Modification of message traffic in transit</a:t>
                      </a:r>
                    </a:p>
                  </a:txBody>
                  <a:tcPr/>
                </a:tc>
                <a:tc>
                  <a:txBody>
                    <a:bodyPr/>
                    <a:lstStyle/>
                    <a:p>
                      <a:pPr marL="285750" indent="-285750">
                        <a:buFont typeface="Arial" panose="020B0604020202020204" pitchFamily="34" charset="0"/>
                        <a:buChar char="•"/>
                      </a:pPr>
                      <a:r>
                        <a:rPr lang="en-US" dirty="0"/>
                        <a:t>Loss of Information</a:t>
                      </a:r>
                    </a:p>
                    <a:p>
                      <a:pPr marL="285750" indent="-285750">
                        <a:buFont typeface="Arial" panose="020B0604020202020204" pitchFamily="34" charset="0"/>
                        <a:buChar char="•"/>
                      </a:pPr>
                      <a:r>
                        <a:rPr lang="en-US" dirty="0"/>
                        <a:t>Compromise of machine </a:t>
                      </a:r>
                    </a:p>
                    <a:p>
                      <a:pPr marL="285750" indent="-285750">
                        <a:buFont typeface="Arial" panose="020B0604020202020204" pitchFamily="34" charset="0"/>
                        <a:buChar char="•"/>
                      </a:pPr>
                      <a:r>
                        <a:rPr lang="en-US" dirty="0"/>
                        <a:t>Vulnerability to all other threats </a:t>
                      </a:r>
                    </a:p>
                  </a:txBody>
                  <a:tcPr/>
                </a:tc>
                <a:tc>
                  <a:txBody>
                    <a:bodyPr/>
                    <a:lstStyle/>
                    <a:p>
                      <a:r>
                        <a:rPr lang="en-US" dirty="0"/>
                        <a:t>Cryptographic checksums</a:t>
                      </a:r>
                    </a:p>
                  </a:txBody>
                  <a:tcPr/>
                </a:tc>
                <a:extLst>
                  <a:ext uri="{0D108BD9-81ED-4DB2-BD59-A6C34878D82A}">
                    <a16:rowId xmlns:a16="http://schemas.microsoft.com/office/drawing/2014/main" val="795940804"/>
                  </a:ext>
                </a:extLst>
              </a:tr>
              <a:tr h="1428886">
                <a:tc>
                  <a:txBody>
                    <a:bodyPr/>
                    <a:lstStyle/>
                    <a:p>
                      <a:r>
                        <a:rPr lang="en-US" dirty="0"/>
                        <a:t>Confidentiality</a:t>
                      </a:r>
                    </a:p>
                  </a:txBody>
                  <a:tcPr/>
                </a:tc>
                <a:tc>
                  <a:txBody>
                    <a:bodyPr/>
                    <a:lstStyle/>
                    <a:p>
                      <a:pPr marL="285750" indent="-285750">
                        <a:buFont typeface="Arial" panose="020B0604020202020204" pitchFamily="34" charset="0"/>
                        <a:buChar char="•"/>
                      </a:pPr>
                      <a:r>
                        <a:rPr lang="en-US" dirty="0"/>
                        <a:t>Eavesdropping on the network</a:t>
                      </a:r>
                    </a:p>
                    <a:p>
                      <a:pPr marL="285750" indent="-285750">
                        <a:buFont typeface="Arial" panose="020B0604020202020204" pitchFamily="34" charset="0"/>
                        <a:buChar char="•"/>
                      </a:pPr>
                      <a:r>
                        <a:rPr lang="en-US" dirty="0"/>
                        <a:t>Theft of data from the client </a:t>
                      </a:r>
                    </a:p>
                    <a:p>
                      <a:pPr marL="285750" indent="-285750">
                        <a:buFont typeface="Arial" panose="020B0604020202020204" pitchFamily="34" charset="0"/>
                        <a:buChar char="•"/>
                      </a:pPr>
                      <a:r>
                        <a:rPr lang="en-US" dirty="0"/>
                        <a:t>Info about network configuration</a:t>
                      </a:r>
                    </a:p>
                    <a:p>
                      <a:pPr marL="285750" indent="-285750">
                        <a:buFont typeface="Arial" panose="020B0604020202020204" pitchFamily="34" charset="0"/>
                        <a:buChar char="•"/>
                      </a:pPr>
                      <a:r>
                        <a:rPr lang="en-US" dirty="0"/>
                        <a:t>Info about which client talks to the server</a:t>
                      </a:r>
                    </a:p>
                  </a:txBody>
                  <a:tcPr/>
                </a:tc>
                <a:tc>
                  <a:txBody>
                    <a:bodyPr/>
                    <a:lstStyle/>
                    <a:p>
                      <a:pPr marL="285750" indent="-285750">
                        <a:buFont typeface="Arial" panose="020B0604020202020204" pitchFamily="34" charset="0"/>
                        <a:buChar char="•"/>
                      </a:pPr>
                      <a:r>
                        <a:rPr lang="en-US" dirty="0"/>
                        <a:t>Loss of information </a:t>
                      </a:r>
                    </a:p>
                    <a:p>
                      <a:pPr marL="285750" indent="-285750">
                        <a:buFont typeface="Arial" panose="020B0604020202020204" pitchFamily="34" charset="0"/>
                        <a:buChar char="•"/>
                      </a:pPr>
                      <a:r>
                        <a:rPr lang="en-US" dirty="0"/>
                        <a:t>Loss of privacy </a:t>
                      </a:r>
                    </a:p>
                  </a:txBody>
                  <a:tcPr/>
                </a:tc>
                <a:tc>
                  <a:txBody>
                    <a:bodyPr/>
                    <a:lstStyle/>
                    <a:p>
                      <a:r>
                        <a:rPr lang="en-US" dirty="0"/>
                        <a:t>Encryption, web proxies</a:t>
                      </a:r>
                    </a:p>
                  </a:txBody>
                  <a:tcPr/>
                </a:tc>
                <a:extLst>
                  <a:ext uri="{0D108BD9-81ED-4DB2-BD59-A6C34878D82A}">
                    <a16:rowId xmlns:a16="http://schemas.microsoft.com/office/drawing/2014/main" val="1788540227"/>
                  </a:ext>
                </a:extLst>
              </a:tr>
            </a:tbl>
          </a:graphicData>
        </a:graphic>
      </p:graphicFrame>
      <p:sp>
        <p:nvSpPr>
          <p:cNvPr id="2" name="TextBox 1">
            <a:extLst>
              <a:ext uri="{FF2B5EF4-FFF2-40B4-BE49-F238E27FC236}">
                <a16:creationId xmlns:a16="http://schemas.microsoft.com/office/drawing/2014/main" id="{BD39F64A-2431-21E7-4029-B082C0AA163B}"/>
              </a:ext>
            </a:extLst>
          </p:cNvPr>
          <p:cNvSpPr txBox="1"/>
          <p:nvPr/>
        </p:nvSpPr>
        <p:spPr>
          <a:xfrm>
            <a:off x="275091" y="166000"/>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Slide Number Placeholder 2">
            <a:extLst>
              <a:ext uri="{FF2B5EF4-FFF2-40B4-BE49-F238E27FC236}">
                <a16:creationId xmlns:a16="http://schemas.microsoft.com/office/drawing/2014/main" id="{8E7B9A2A-34B5-F566-B6A3-E86805563836}"/>
              </a:ext>
            </a:extLst>
          </p:cNvPr>
          <p:cNvSpPr>
            <a:spLocks noGrp="1"/>
          </p:cNvSpPr>
          <p:nvPr>
            <p:ph type="sldNum" sz="quarter" idx="12"/>
          </p:nvPr>
        </p:nvSpPr>
        <p:spPr/>
        <p:txBody>
          <a:bodyPr/>
          <a:lstStyle/>
          <a:p>
            <a:fld id="{720AAE3E-BBAC-47F7-BC9E-0149C11A20BA}" type="slidenum">
              <a:rPr lang="en-US" smtClean="0"/>
              <a:t>5</a:t>
            </a:fld>
            <a:endParaRPr lang="en-US"/>
          </a:p>
        </p:txBody>
      </p:sp>
    </p:spTree>
    <p:extLst>
      <p:ext uri="{BB962C8B-B14F-4D97-AF65-F5344CB8AC3E}">
        <p14:creationId xmlns:p14="http://schemas.microsoft.com/office/powerpoint/2010/main" val="4158218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1ABEF7F-9884-F01B-F0E4-4660A352A660}"/>
              </a:ext>
            </a:extLst>
          </p:cNvPr>
          <p:cNvGraphicFramePr>
            <a:graphicFrameLocks noGrp="1"/>
          </p:cNvGraphicFramePr>
          <p:nvPr>
            <p:extLst>
              <p:ext uri="{D42A27DB-BD31-4B8C-83A1-F6EECF244321}">
                <p14:modId xmlns:p14="http://schemas.microsoft.com/office/powerpoint/2010/main" val="2702952771"/>
              </p:ext>
            </p:extLst>
          </p:nvPr>
        </p:nvGraphicFramePr>
        <p:xfrm>
          <a:off x="795065" y="2057399"/>
          <a:ext cx="10059401" cy="2776268"/>
        </p:xfrm>
        <a:graphic>
          <a:graphicData uri="http://schemas.openxmlformats.org/drawingml/2006/table">
            <a:tbl>
              <a:tblPr firstRow="1" bandRow="1">
                <a:tableStyleId>{5C22544A-7EE6-4342-B048-85BDC9FD1C3A}</a:tableStyleId>
              </a:tblPr>
              <a:tblGrid>
                <a:gridCol w="1661056">
                  <a:extLst>
                    <a:ext uri="{9D8B030D-6E8A-4147-A177-3AD203B41FA5}">
                      <a16:colId xmlns:a16="http://schemas.microsoft.com/office/drawing/2014/main" val="3798955047"/>
                    </a:ext>
                  </a:extLst>
                </a:gridCol>
                <a:gridCol w="3204042">
                  <a:extLst>
                    <a:ext uri="{9D8B030D-6E8A-4147-A177-3AD203B41FA5}">
                      <a16:colId xmlns:a16="http://schemas.microsoft.com/office/drawing/2014/main" val="4296047"/>
                    </a:ext>
                  </a:extLst>
                </a:gridCol>
                <a:gridCol w="2996233">
                  <a:extLst>
                    <a:ext uri="{9D8B030D-6E8A-4147-A177-3AD203B41FA5}">
                      <a16:colId xmlns:a16="http://schemas.microsoft.com/office/drawing/2014/main" val="3574862855"/>
                    </a:ext>
                  </a:extLst>
                </a:gridCol>
                <a:gridCol w="2198070">
                  <a:extLst>
                    <a:ext uri="{9D8B030D-6E8A-4147-A177-3AD203B41FA5}">
                      <a16:colId xmlns:a16="http://schemas.microsoft.com/office/drawing/2014/main" val="311747897"/>
                    </a:ext>
                  </a:extLst>
                </a:gridCol>
              </a:tblGrid>
              <a:tr h="384587">
                <a:tc>
                  <a:txBody>
                    <a:bodyPr/>
                    <a:lstStyle/>
                    <a:p>
                      <a:endParaRPr lang="en-US" dirty="0"/>
                    </a:p>
                  </a:txBody>
                  <a:tcPr/>
                </a:tc>
                <a:tc>
                  <a:txBody>
                    <a:bodyPr/>
                    <a:lstStyle/>
                    <a:p>
                      <a:r>
                        <a:rPr lang="en-US" dirty="0"/>
                        <a:t>Threats</a:t>
                      </a:r>
                    </a:p>
                  </a:txBody>
                  <a:tcPr/>
                </a:tc>
                <a:tc>
                  <a:txBody>
                    <a:bodyPr/>
                    <a:lstStyle/>
                    <a:p>
                      <a:r>
                        <a:rPr lang="en-US" dirty="0"/>
                        <a:t>Consequences</a:t>
                      </a:r>
                    </a:p>
                  </a:txBody>
                  <a:tcPr/>
                </a:tc>
                <a:tc>
                  <a:txBody>
                    <a:bodyPr/>
                    <a:lstStyle/>
                    <a:p>
                      <a:r>
                        <a:rPr lang="en-US" dirty="0"/>
                        <a:t>Countermeasures</a:t>
                      </a:r>
                    </a:p>
                  </a:txBody>
                  <a:tcPr/>
                </a:tc>
                <a:extLst>
                  <a:ext uri="{0D108BD9-81ED-4DB2-BD59-A6C34878D82A}">
                    <a16:rowId xmlns:a16="http://schemas.microsoft.com/office/drawing/2014/main" val="2425949337"/>
                  </a:ext>
                </a:extLst>
              </a:tr>
              <a:tr h="1471804">
                <a:tc>
                  <a:txBody>
                    <a:bodyPr/>
                    <a:lstStyle/>
                    <a:p>
                      <a:r>
                        <a:rPr lang="en-US" dirty="0"/>
                        <a:t>Denial of Service</a:t>
                      </a:r>
                    </a:p>
                  </a:txBody>
                  <a:tcPr/>
                </a:tc>
                <a:tc>
                  <a:txBody>
                    <a:bodyPr/>
                    <a:lstStyle/>
                    <a:p>
                      <a:pPr marL="285750" indent="-285750">
                        <a:buFont typeface="Arial" panose="020B0604020202020204" pitchFamily="34" charset="0"/>
                        <a:buChar char="•"/>
                      </a:pPr>
                      <a:r>
                        <a:rPr lang="en-US" dirty="0"/>
                        <a:t>Flooding machine with fake requests </a:t>
                      </a:r>
                    </a:p>
                    <a:p>
                      <a:pPr marL="285750" indent="-285750">
                        <a:buFont typeface="Arial" panose="020B0604020202020204" pitchFamily="34" charset="0"/>
                        <a:buChar char="•"/>
                      </a:pPr>
                      <a:r>
                        <a:rPr lang="en-US" dirty="0"/>
                        <a:t>Filling up disk or memory </a:t>
                      </a:r>
                    </a:p>
                    <a:p>
                      <a:pPr marL="285750" indent="-285750">
                        <a:buFont typeface="Arial" panose="020B0604020202020204" pitchFamily="34" charset="0"/>
                        <a:buChar char="•"/>
                      </a:pPr>
                      <a:r>
                        <a:rPr lang="en-US" dirty="0"/>
                        <a:t>Isolating machine by DNS attacks</a:t>
                      </a:r>
                    </a:p>
                  </a:txBody>
                  <a:tcPr/>
                </a:tc>
                <a:tc>
                  <a:txBody>
                    <a:bodyPr/>
                    <a:lstStyle/>
                    <a:p>
                      <a:r>
                        <a:rPr lang="en-US" dirty="0"/>
                        <a:t>Prevent users from getting work done</a:t>
                      </a:r>
                    </a:p>
                  </a:txBody>
                  <a:tcPr/>
                </a:tc>
                <a:tc>
                  <a:txBody>
                    <a:bodyPr/>
                    <a:lstStyle/>
                    <a:p>
                      <a:r>
                        <a:rPr lang="en-US" dirty="0"/>
                        <a:t>Difficult to prevent</a:t>
                      </a:r>
                    </a:p>
                  </a:txBody>
                  <a:tcPr/>
                </a:tc>
                <a:extLst>
                  <a:ext uri="{0D108BD9-81ED-4DB2-BD59-A6C34878D82A}">
                    <a16:rowId xmlns:a16="http://schemas.microsoft.com/office/drawing/2014/main" val="4094133614"/>
                  </a:ext>
                </a:extLst>
              </a:tr>
              <a:tr h="919877">
                <a:tc>
                  <a:txBody>
                    <a:bodyPr/>
                    <a:lstStyle/>
                    <a:p>
                      <a:r>
                        <a:rPr lang="en-US" dirty="0"/>
                        <a:t>Authentication</a:t>
                      </a:r>
                    </a:p>
                  </a:txBody>
                  <a:tcPr/>
                </a:tc>
                <a:tc>
                  <a:txBody>
                    <a:bodyPr/>
                    <a:lstStyle/>
                    <a:p>
                      <a:pPr marL="285750" indent="-285750">
                        <a:buFont typeface="Arial" panose="020B0604020202020204" pitchFamily="34" charset="0"/>
                        <a:buChar char="•"/>
                      </a:pPr>
                      <a:r>
                        <a:rPr lang="en-US" dirty="0"/>
                        <a:t>Impersonation of legitimate users</a:t>
                      </a:r>
                    </a:p>
                    <a:p>
                      <a:pPr marL="285750" indent="-285750">
                        <a:buFont typeface="Arial" panose="020B0604020202020204" pitchFamily="34" charset="0"/>
                        <a:buChar char="•"/>
                      </a:pPr>
                      <a:r>
                        <a:rPr lang="en-US" dirty="0"/>
                        <a:t>Data forgery</a:t>
                      </a:r>
                    </a:p>
                  </a:txBody>
                  <a:tcPr/>
                </a:tc>
                <a:tc>
                  <a:txBody>
                    <a:bodyPr/>
                    <a:lstStyle/>
                    <a:p>
                      <a:pPr marL="285750" indent="-285750">
                        <a:buFont typeface="Arial" panose="020B0604020202020204" pitchFamily="34" charset="0"/>
                        <a:buChar char="•"/>
                      </a:pPr>
                      <a:r>
                        <a:rPr lang="en-US" dirty="0"/>
                        <a:t>Misrepresentation of user </a:t>
                      </a:r>
                    </a:p>
                    <a:p>
                      <a:pPr marL="285750" indent="-285750">
                        <a:buFont typeface="Arial" panose="020B0604020202020204" pitchFamily="34" charset="0"/>
                        <a:buChar char="•"/>
                      </a:pPr>
                      <a:r>
                        <a:rPr lang="en-US" dirty="0"/>
                        <a:t>Belief that false information is valid</a:t>
                      </a:r>
                    </a:p>
                  </a:txBody>
                  <a:tcPr/>
                </a:tc>
                <a:tc>
                  <a:txBody>
                    <a:bodyPr/>
                    <a:lstStyle/>
                    <a:p>
                      <a:r>
                        <a:rPr lang="en-US" dirty="0"/>
                        <a:t>Cryptographic techniques</a:t>
                      </a:r>
                    </a:p>
                  </a:txBody>
                  <a:tcPr/>
                </a:tc>
                <a:extLst>
                  <a:ext uri="{0D108BD9-81ED-4DB2-BD59-A6C34878D82A}">
                    <a16:rowId xmlns:a16="http://schemas.microsoft.com/office/drawing/2014/main" val="3194029641"/>
                  </a:ext>
                </a:extLst>
              </a:tr>
            </a:tbl>
          </a:graphicData>
        </a:graphic>
      </p:graphicFrame>
      <p:pic>
        <p:nvPicPr>
          <p:cNvPr id="6" name="Picture 5">
            <a:extLst>
              <a:ext uri="{FF2B5EF4-FFF2-40B4-BE49-F238E27FC236}">
                <a16:creationId xmlns:a16="http://schemas.microsoft.com/office/drawing/2014/main" id="{29906D42-C63A-34BF-F818-FEE2CAA7D45A}"/>
              </a:ext>
            </a:extLst>
          </p:cNvPr>
          <p:cNvPicPr>
            <a:picLocks noChangeAspect="1"/>
          </p:cNvPicPr>
          <p:nvPr/>
        </p:nvPicPr>
        <p:blipFill>
          <a:blip r:embed="rId2"/>
          <a:stretch>
            <a:fillRect/>
          </a:stretch>
        </p:blipFill>
        <p:spPr>
          <a:xfrm>
            <a:off x="0" y="-162046"/>
            <a:ext cx="9533101" cy="1610200"/>
          </a:xfrm>
          <a:prstGeom prst="rect">
            <a:avLst/>
          </a:prstGeom>
        </p:spPr>
      </p:pic>
      <p:pic>
        <p:nvPicPr>
          <p:cNvPr id="7" name="Picture 6">
            <a:extLst>
              <a:ext uri="{FF2B5EF4-FFF2-40B4-BE49-F238E27FC236}">
                <a16:creationId xmlns:a16="http://schemas.microsoft.com/office/drawing/2014/main" id="{4B4E064C-2DDF-E4F9-F7FB-C4840EF75339}"/>
              </a:ext>
            </a:extLst>
          </p:cNvPr>
          <p:cNvPicPr>
            <a:picLocks noChangeAspect="1"/>
          </p:cNvPicPr>
          <p:nvPr/>
        </p:nvPicPr>
        <p:blipFill>
          <a:blip r:embed="rId3"/>
          <a:stretch>
            <a:fillRect/>
          </a:stretch>
        </p:blipFill>
        <p:spPr>
          <a:xfrm>
            <a:off x="2016035" y="6162233"/>
            <a:ext cx="9902229" cy="204838"/>
          </a:xfrm>
          <a:prstGeom prst="rect">
            <a:avLst/>
          </a:prstGeom>
        </p:spPr>
      </p:pic>
      <p:pic>
        <p:nvPicPr>
          <p:cNvPr id="8" name="Picture 7">
            <a:extLst>
              <a:ext uri="{FF2B5EF4-FFF2-40B4-BE49-F238E27FC236}">
                <a16:creationId xmlns:a16="http://schemas.microsoft.com/office/drawing/2014/main" id="{E6E2C8CA-1A23-A129-7249-43DD2AEBE5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sp>
        <p:nvSpPr>
          <p:cNvPr id="10" name="TextBox 9">
            <a:extLst>
              <a:ext uri="{FF2B5EF4-FFF2-40B4-BE49-F238E27FC236}">
                <a16:creationId xmlns:a16="http://schemas.microsoft.com/office/drawing/2014/main" id="{295D9388-72FC-F5D0-296B-942016164DCB}"/>
              </a:ext>
            </a:extLst>
          </p:cNvPr>
          <p:cNvSpPr txBox="1"/>
          <p:nvPr/>
        </p:nvSpPr>
        <p:spPr>
          <a:xfrm>
            <a:off x="2556164" y="490929"/>
            <a:ext cx="6128326" cy="461665"/>
          </a:xfrm>
          <a:prstGeom prst="rect">
            <a:avLst/>
          </a:prstGeom>
          <a:noFill/>
        </p:spPr>
        <p:txBody>
          <a:bodyPr wrap="square">
            <a:spAutoFit/>
          </a:bodyPr>
          <a:lstStyle/>
          <a:p>
            <a:r>
              <a:rPr lang="en-US" sz="2400" dirty="0">
                <a:solidFill>
                  <a:schemeClr val="bg1"/>
                </a:solidFill>
                <a:cs typeface="Tajawal Medium" panose="00000600000000000000" pitchFamily="2" charset="-78"/>
              </a:rPr>
              <a:t>Web Security Threats (cont. )</a:t>
            </a:r>
          </a:p>
        </p:txBody>
      </p:sp>
      <p:sp>
        <p:nvSpPr>
          <p:cNvPr id="11" name="TextBox 10">
            <a:extLst>
              <a:ext uri="{FF2B5EF4-FFF2-40B4-BE49-F238E27FC236}">
                <a16:creationId xmlns:a16="http://schemas.microsoft.com/office/drawing/2014/main" id="{64757E1D-BD7B-4EA1-B174-F06F2E26DC0F}"/>
              </a:ext>
            </a:extLst>
          </p:cNvPr>
          <p:cNvSpPr txBox="1"/>
          <p:nvPr/>
        </p:nvSpPr>
        <p:spPr>
          <a:xfrm>
            <a:off x="303505" y="11976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Slide Number Placeholder 11">
            <a:extLst>
              <a:ext uri="{FF2B5EF4-FFF2-40B4-BE49-F238E27FC236}">
                <a16:creationId xmlns:a16="http://schemas.microsoft.com/office/drawing/2014/main" id="{8BF9252B-AF2C-5106-E0A7-A40D3B54EB9A}"/>
              </a:ext>
            </a:extLst>
          </p:cNvPr>
          <p:cNvSpPr>
            <a:spLocks noGrp="1"/>
          </p:cNvSpPr>
          <p:nvPr>
            <p:ph type="sldNum" sz="quarter" idx="12"/>
          </p:nvPr>
        </p:nvSpPr>
        <p:spPr/>
        <p:txBody>
          <a:bodyPr/>
          <a:lstStyle/>
          <a:p>
            <a:fld id="{720AAE3E-BBAC-47F7-BC9E-0149C11A20BA}" type="slidenum">
              <a:rPr lang="en-US" smtClean="0"/>
              <a:t>6</a:t>
            </a:fld>
            <a:endParaRPr lang="en-US"/>
          </a:p>
        </p:txBody>
      </p:sp>
    </p:spTree>
    <p:extLst>
      <p:ext uri="{BB962C8B-B14F-4D97-AF65-F5344CB8AC3E}">
        <p14:creationId xmlns:p14="http://schemas.microsoft.com/office/powerpoint/2010/main" val="3233280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97B23F-947C-4E92-F72D-B8E58CD113B8}"/>
              </a:ext>
            </a:extLst>
          </p:cNvPr>
          <p:cNvSpPr>
            <a:spLocks noGrp="1"/>
          </p:cNvSpPr>
          <p:nvPr>
            <p:ph type="title"/>
          </p:nvPr>
        </p:nvSpPr>
        <p:spPr/>
        <p:txBody>
          <a:bodyPr/>
          <a:lstStyle/>
          <a:p>
            <a:endParaRPr lang="en-MY"/>
          </a:p>
        </p:txBody>
      </p:sp>
      <p:sp>
        <p:nvSpPr>
          <p:cNvPr id="3" name="Content Placeholder 2"/>
          <p:cNvSpPr>
            <a:spLocks noGrp="1"/>
          </p:cNvSpPr>
          <p:nvPr>
            <p:ph idx="1"/>
          </p:nvPr>
        </p:nvSpPr>
        <p:spPr/>
        <p:txBody>
          <a:bodyPr>
            <a:normAutofit/>
          </a:bodyPr>
          <a:lstStyle/>
          <a:p>
            <a:r>
              <a:rPr lang="en-MY" sz="2200" dirty="0"/>
              <a:t>Phishing is a type of social engineering in which an attacker sends a fake message/email intended to mislead a person into giving them personal information or to install harmful software, such as ransomware, on the victim’s machine</a:t>
            </a:r>
            <a:r>
              <a:rPr lang="en-MY" sz="2200"/>
              <a:t>. </a:t>
            </a:r>
          </a:p>
          <a:p>
            <a:endParaRPr lang="en-US" sz="2200" dirty="0"/>
          </a:p>
          <a:p>
            <a:r>
              <a:rPr lang="en-US" sz="2200" dirty="0"/>
              <a:t>Phishing is typically carried out by e-mail spoofing or instant messaging.</a:t>
            </a:r>
          </a:p>
        </p:txBody>
      </p:sp>
      <p:sp>
        <p:nvSpPr>
          <p:cNvPr id="13" name="Slide Number Placeholder 12">
            <a:extLst>
              <a:ext uri="{FF2B5EF4-FFF2-40B4-BE49-F238E27FC236}">
                <a16:creationId xmlns:a16="http://schemas.microsoft.com/office/drawing/2014/main" id="{A1A7EF53-4F95-40EB-E194-0B488C5B1D2F}"/>
              </a:ext>
            </a:extLst>
          </p:cNvPr>
          <p:cNvSpPr>
            <a:spLocks noGrp="1"/>
          </p:cNvSpPr>
          <p:nvPr>
            <p:ph type="sldNum" sz="quarter" idx="12"/>
          </p:nvPr>
        </p:nvSpPr>
        <p:spPr/>
        <p:txBody>
          <a:bodyPr/>
          <a:lstStyle/>
          <a:p>
            <a:fld id="{720AAE3E-BBAC-47F7-BC9E-0149C11A20BA}" type="slidenum">
              <a:rPr lang="en-US" smtClean="0"/>
              <a:pPr/>
              <a:t>7</a:t>
            </a:fld>
            <a:endParaRPr lang="en-US"/>
          </a:p>
        </p:txBody>
      </p:sp>
      <p:pic>
        <p:nvPicPr>
          <p:cNvPr id="5" name="Picture 4">
            <a:extLst>
              <a:ext uri="{FF2B5EF4-FFF2-40B4-BE49-F238E27FC236}">
                <a16:creationId xmlns:a16="http://schemas.microsoft.com/office/drawing/2014/main" id="{1D45663C-0EFF-568D-6630-7324E3E754F1}"/>
              </a:ext>
            </a:extLst>
          </p:cNvPr>
          <p:cNvPicPr>
            <a:picLocks noChangeAspect="1"/>
          </p:cNvPicPr>
          <p:nvPr/>
        </p:nvPicPr>
        <p:blipFill>
          <a:blip r:embed="rId3"/>
          <a:stretch>
            <a:fillRect/>
          </a:stretch>
        </p:blipFill>
        <p:spPr>
          <a:xfrm>
            <a:off x="0" y="0"/>
            <a:ext cx="9533101" cy="1610200"/>
          </a:xfrm>
          <a:prstGeom prst="rect">
            <a:avLst/>
          </a:prstGeom>
        </p:spPr>
      </p:pic>
      <p:pic>
        <p:nvPicPr>
          <p:cNvPr id="8" name="Picture 7">
            <a:extLst>
              <a:ext uri="{FF2B5EF4-FFF2-40B4-BE49-F238E27FC236}">
                <a16:creationId xmlns:a16="http://schemas.microsoft.com/office/drawing/2014/main" id="{ADD6AB79-A16D-44A5-A64B-6D7723AAA5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580" y="5750355"/>
            <a:ext cx="1222425" cy="1096206"/>
          </a:xfrm>
          <a:prstGeom prst="rect">
            <a:avLst/>
          </a:prstGeom>
        </p:spPr>
      </p:pic>
      <p:pic>
        <p:nvPicPr>
          <p:cNvPr id="9" name="Picture 8">
            <a:extLst>
              <a:ext uri="{FF2B5EF4-FFF2-40B4-BE49-F238E27FC236}">
                <a16:creationId xmlns:a16="http://schemas.microsoft.com/office/drawing/2014/main" id="{DFAB913B-F6DE-82EE-735F-93C51A5D75C4}"/>
              </a:ext>
            </a:extLst>
          </p:cNvPr>
          <p:cNvPicPr>
            <a:picLocks noChangeAspect="1"/>
          </p:cNvPicPr>
          <p:nvPr/>
        </p:nvPicPr>
        <p:blipFill>
          <a:blip r:embed="rId5"/>
          <a:stretch>
            <a:fillRect/>
          </a:stretch>
        </p:blipFill>
        <p:spPr>
          <a:xfrm>
            <a:off x="2428153" y="6208118"/>
            <a:ext cx="9902229" cy="204838"/>
          </a:xfrm>
          <a:prstGeom prst="rect">
            <a:avLst/>
          </a:prstGeom>
        </p:spPr>
      </p:pic>
      <p:sp>
        <p:nvSpPr>
          <p:cNvPr id="10" name="TextBox 9">
            <a:extLst>
              <a:ext uri="{FF2B5EF4-FFF2-40B4-BE49-F238E27FC236}">
                <a16:creationId xmlns:a16="http://schemas.microsoft.com/office/drawing/2014/main" id="{3C3844D4-3DA1-02B4-E41C-1A402121200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A1BE02B-CD61-B762-1FFF-253DCCD0D581}"/>
              </a:ext>
            </a:extLst>
          </p:cNvPr>
          <p:cNvSpPr txBox="1"/>
          <p:nvPr/>
        </p:nvSpPr>
        <p:spPr>
          <a:xfrm>
            <a:off x="2538051" y="624313"/>
            <a:ext cx="6204096" cy="523220"/>
          </a:xfrm>
          <a:prstGeom prst="rect">
            <a:avLst/>
          </a:prstGeom>
          <a:noFill/>
        </p:spPr>
        <p:txBody>
          <a:bodyPr wrap="square">
            <a:spAutoFit/>
          </a:bodyPr>
          <a:lstStyle>
            <a:defPPr>
              <a:defRPr lang="en-US"/>
            </a:defPPr>
            <a:lvl1pPr>
              <a:defRPr sz="2400" b="0" i="0" u="sng">
                <a:solidFill>
                  <a:schemeClr val="bg1"/>
                </a:solidFill>
                <a:effectLst/>
                <a:latin typeface="arial" panose="020B0604020202020204" pitchFamily="34" charset="0"/>
              </a:defRPr>
            </a:lvl1pPr>
          </a:lstStyle>
          <a:p>
            <a:r>
              <a:rPr lang="en-US" sz="2800" u="none" dirty="0">
                <a:latin typeface="+mn-lt"/>
                <a:cs typeface="Tajawal Medium" panose="00000600000000000000" pitchFamily="2" charset="-78"/>
              </a:rPr>
              <a:t>Phishing Website - an overview</a:t>
            </a:r>
            <a:endParaRPr lang="en-US" sz="2800" u="none" dirty="0">
              <a:latin typeface="+mn-lt"/>
              <a:cs typeface="Tajawal Medium" panose="00000600000000000000" pitchFamily="2" charset="-78"/>
              <a:hlinkClick r:id="rId6">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2847437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66B2863-094F-4D6E-AF9E-C777988552DB}"/>
              </a:ext>
            </a:extLst>
          </p:cNvPr>
          <p:cNvSpPr/>
          <p:nvPr/>
        </p:nvSpPr>
        <p:spPr>
          <a:xfrm>
            <a:off x="3830004" y="3339816"/>
            <a:ext cx="749298" cy="959726"/>
          </a:xfrm>
          <a:custGeom>
            <a:avLst/>
            <a:gdLst>
              <a:gd name="connsiteX0" fmla="*/ 89677 w 1139725"/>
              <a:gd name="connsiteY0" fmla="*/ 0 h 1279634"/>
              <a:gd name="connsiteX1" fmla="*/ 499908 w 1139725"/>
              <a:gd name="connsiteY1" fmla="*/ 0 h 1279634"/>
              <a:gd name="connsiteX2" fmla="*/ 1139725 w 1139725"/>
              <a:gd name="connsiteY2" fmla="*/ 639817 h 1279634"/>
              <a:gd name="connsiteX3" fmla="*/ 499908 w 1139725"/>
              <a:gd name="connsiteY3" fmla="*/ 1279634 h 1279634"/>
              <a:gd name="connsiteX4" fmla="*/ 78276 w 1139725"/>
              <a:gd name="connsiteY4" fmla="*/ 1279634 h 1279634"/>
              <a:gd name="connsiteX5" fmla="*/ 51938 w 1139725"/>
              <a:gd name="connsiteY5" fmla="*/ 1177203 h 1279634"/>
              <a:gd name="connsiteX6" fmla="*/ 0 w 1139725"/>
              <a:gd name="connsiteY6" fmla="*/ 661988 h 1279634"/>
              <a:gd name="connsiteX7" fmla="*/ 51938 w 1139725"/>
              <a:gd name="connsiteY7" fmla="*/ 146773 h 1279634"/>
              <a:gd name="connsiteX8" fmla="*/ 89677 w 1139725"/>
              <a:gd name="connsiteY8" fmla="*/ 0 h 127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9725" h="1279634">
                <a:moveTo>
                  <a:pt x="89677" y="0"/>
                </a:moveTo>
                <a:lnTo>
                  <a:pt x="499908" y="0"/>
                </a:lnTo>
                <a:cubicBezTo>
                  <a:pt x="853269" y="0"/>
                  <a:pt x="1139725" y="286456"/>
                  <a:pt x="1139725" y="639817"/>
                </a:cubicBezTo>
                <a:cubicBezTo>
                  <a:pt x="1139725" y="993178"/>
                  <a:pt x="853269" y="1279634"/>
                  <a:pt x="499908" y="1279634"/>
                </a:cubicBezTo>
                <a:lnTo>
                  <a:pt x="78276" y="1279634"/>
                </a:lnTo>
                <a:lnTo>
                  <a:pt x="51938" y="1177203"/>
                </a:lnTo>
                <a:cubicBezTo>
                  <a:pt x="17884" y="1010784"/>
                  <a:pt x="0" y="838475"/>
                  <a:pt x="0" y="661988"/>
                </a:cubicBezTo>
                <a:cubicBezTo>
                  <a:pt x="0" y="485502"/>
                  <a:pt x="17884" y="313192"/>
                  <a:pt x="51938" y="146773"/>
                </a:cubicBezTo>
                <a:lnTo>
                  <a:pt x="89677" y="0"/>
                </a:lnTo>
                <a:close/>
              </a:path>
            </a:pathLst>
          </a:custGeom>
          <a:solidFill>
            <a:srgbClr val="0832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350" b="1" dirty="0"/>
              <a:t>2</a:t>
            </a:r>
          </a:p>
        </p:txBody>
      </p:sp>
      <p:sp>
        <p:nvSpPr>
          <p:cNvPr id="13" name="Freeform: Shape 12">
            <a:extLst>
              <a:ext uri="{FF2B5EF4-FFF2-40B4-BE49-F238E27FC236}">
                <a16:creationId xmlns:a16="http://schemas.microsoft.com/office/drawing/2014/main" id="{EC63473E-F678-4AC5-A97E-7E3531899615}"/>
              </a:ext>
            </a:extLst>
          </p:cNvPr>
          <p:cNvSpPr/>
          <p:nvPr/>
        </p:nvSpPr>
        <p:spPr>
          <a:xfrm>
            <a:off x="6734989" y="3339816"/>
            <a:ext cx="860279" cy="959726"/>
          </a:xfrm>
          <a:custGeom>
            <a:avLst/>
            <a:gdLst>
              <a:gd name="connsiteX0" fmla="*/ 639817 w 1147038"/>
              <a:gd name="connsiteY0" fmla="*/ 0 h 1279634"/>
              <a:gd name="connsiteX1" fmla="*/ 1057361 w 1147038"/>
              <a:gd name="connsiteY1" fmla="*/ 0 h 1279634"/>
              <a:gd name="connsiteX2" fmla="*/ 1095100 w 1147038"/>
              <a:gd name="connsiteY2" fmla="*/ 146773 h 1279634"/>
              <a:gd name="connsiteX3" fmla="*/ 1147038 w 1147038"/>
              <a:gd name="connsiteY3" fmla="*/ 661988 h 1279634"/>
              <a:gd name="connsiteX4" fmla="*/ 1095100 w 1147038"/>
              <a:gd name="connsiteY4" fmla="*/ 1177203 h 1279634"/>
              <a:gd name="connsiteX5" fmla="*/ 1068762 w 1147038"/>
              <a:gd name="connsiteY5" fmla="*/ 1279634 h 1279634"/>
              <a:gd name="connsiteX6" fmla="*/ 639817 w 1147038"/>
              <a:gd name="connsiteY6" fmla="*/ 1279634 h 1279634"/>
              <a:gd name="connsiteX7" fmla="*/ 0 w 1147038"/>
              <a:gd name="connsiteY7" fmla="*/ 639817 h 1279634"/>
              <a:gd name="connsiteX8" fmla="*/ 639817 w 1147038"/>
              <a:gd name="connsiteY8" fmla="*/ 0 h 127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7038" h="1279634">
                <a:moveTo>
                  <a:pt x="639817" y="0"/>
                </a:moveTo>
                <a:lnTo>
                  <a:pt x="1057361" y="0"/>
                </a:lnTo>
                <a:lnTo>
                  <a:pt x="1095100" y="146773"/>
                </a:lnTo>
                <a:cubicBezTo>
                  <a:pt x="1129154" y="313192"/>
                  <a:pt x="1147038" y="485502"/>
                  <a:pt x="1147038" y="661988"/>
                </a:cubicBezTo>
                <a:cubicBezTo>
                  <a:pt x="1147038" y="838475"/>
                  <a:pt x="1129154" y="1010784"/>
                  <a:pt x="1095100" y="1177203"/>
                </a:cubicBezTo>
                <a:lnTo>
                  <a:pt x="1068762" y="1279634"/>
                </a:lnTo>
                <a:lnTo>
                  <a:pt x="639817" y="1279634"/>
                </a:lnTo>
                <a:cubicBezTo>
                  <a:pt x="286456" y="1279634"/>
                  <a:pt x="0" y="993178"/>
                  <a:pt x="0" y="639817"/>
                </a:cubicBezTo>
                <a:cubicBezTo>
                  <a:pt x="0" y="286456"/>
                  <a:pt x="286456" y="0"/>
                  <a:pt x="639817" y="0"/>
                </a:cubicBezTo>
                <a:close/>
              </a:path>
            </a:pathLst>
          </a:custGeom>
          <a:solidFill>
            <a:srgbClr val="C177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350" b="1" dirty="0"/>
              <a:t>5</a:t>
            </a:r>
          </a:p>
        </p:txBody>
      </p:sp>
      <p:sp>
        <p:nvSpPr>
          <p:cNvPr id="14" name="Freeform: Shape 13">
            <a:extLst>
              <a:ext uri="{FF2B5EF4-FFF2-40B4-BE49-F238E27FC236}">
                <a16:creationId xmlns:a16="http://schemas.microsoft.com/office/drawing/2014/main" id="{39260EA0-D4D6-40E3-AA4C-32A4C8BF234D}"/>
              </a:ext>
            </a:extLst>
          </p:cNvPr>
          <p:cNvSpPr/>
          <p:nvPr/>
        </p:nvSpPr>
        <p:spPr>
          <a:xfrm>
            <a:off x="1747098" y="3339816"/>
            <a:ext cx="2155404" cy="959726"/>
          </a:xfrm>
          <a:custGeom>
            <a:avLst/>
            <a:gdLst>
              <a:gd name="connsiteX0" fmla="*/ 639817 w 2873872"/>
              <a:gd name="connsiteY0" fmla="*/ 0 h 1279634"/>
              <a:gd name="connsiteX1" fmla="*/ 2873872 w 2873872"/>
              <a:gd name="connsiteY1" fmla="*/ 0 h 1279634"/>
              <a:gd name="connsiteX2" fmla="*/ 2836133 w 2873872"/>
              <a:gd name="connsiteY2" fmla="*/ 146773 h 1279634"/>
              <a:gd name="connsiteX3" fmla="*/ 2784195 w 2873872"/>
              <a:gd name="connsiteY3" fmla="*/ 661988 h 1279634"/>
              <a:gd name="connsiteX4" fmla="*/ 2836133 w 2873872"/>
              <a:gd name="connsiteY4" fmla="*/ 1177203 h 1279634"/>
              <a:gd name="connsiteX5" fmla="*/ 2862471 w 2873872"/>
              <a:gd name="connsiteY5" fmla="*/ 1279634 h 1279634"/>
              <a:gd name="connsiteX6" fmla="*/ 639817 w 2873872"/>
              <a:gd name="connsiteY6" fmla="*/ 1279634 h 1279634"/>
              <a:gd name="connsiteX7" fmla="*/ 0 w 2873872"/>
              <a:gd name="connsiteY7" fmla="*/ 639817 h 1279634"/>
              <a:gd name="connsiteX8" fmla="*/ 639817 w 2873872"/>
              <a:gd name="connsiteY8" fmla="*/ 0 h 127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3872" h="1279634">
                <a:moveTo>
                  <a:pt x="639817" y="0"/>
                </a:moveTo>
                <a:lnTo>
                  <a:pt x="2873872" y="0"/>
                </a:lnTo>
                <a:lnTo>
                  <a:pt x="2836133" y="146773"/>
                </a:lnTo>
                <a:cubicBezTo>
                  <a:pt x="2802079" y="313192"/>
                  <a:pt x="2784195" y="485502"/>
                  <a:pt x="2784195" y="661988"/>
                </a:cubicBezTo>
                <a:cubicBezTo>
                  <a:pt x="2784195" y="838475"/>
                  <a:pt x="2802079" y="1010784"/>
                  <a:pt x="2836133" y="1177203"/>
                </a:cubicBezTo>
                <a:lnTo>
                  <a:pt x="2862471" y="1279634"/>
                </a:lnTo>
                <a:lnTo>
                  <a:pt x="639817" y="1279634"/>
                </a:lnTo>
                <a:cubicBezTo>
                  <a:pt x="286456" y="1279634"/>
                  <a:pt x="0" y="993178"/>
                  <a:pt x="0" y="639817"/>
                </a:cubicBezTo>
                <a:cubicBezTo>
                  <a:pt x="0" y="286456"/>
                  <a:pt x="286456" y="0"/>
                  <a:pt x="639817" y="0"/>
                </a:cubicBezTo>
                <a:close/>
              </a:path>
            </a:pathLst>
          </a:cu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p>
        </p:txBody>
      </p:sp>
      <p:sp>
        <p:nvSpPr>
          <p:cNvPr id="15" name="Freeform: Shape 14">
            <a:extLst>
              <a:ext uri="{FF2B5EF4-FFF2-40B4-BE49-F238E27FC236}">
                <a16:creationId xmlns:a16="http://schemas.microsoft.com/office/drawing/2014/main" id="{56EB68F4-1F88-484A-942C-9CD5F41600D2}"/>
              </a:ext>
            </a:extLst>
          </p:cNvPr>
          <p:cNvSpPr/>
          <p:nvPr/>
        </p:nvSpPr>
        <p:spPr>
          <a:xfrm>
            <a:off x="7506787" y="3339816"/>
            <a:ext cx="2149919" cy="959726"/>
          </a:xfrm>
          <a:custGeom>
            <a:avLst/>
            <a:gdLst>
              <a:gd name="connsiteX0" fmla="*/ 0 w 2866559"/>
              <a:gd name="connsiteY0" fmla="*/ 0 h 1279634"/>
              <a:gd name="connsiteX1" fmla="*/ 2226742 w 2866559"/>
              <a:gd name="connsiteY1" fmla="*/ 0 h 1279634"/>
              <a:gd name="connsiteX2" fmla="*/ 2866559 w 2866559"/>
              <a:gd name="connsiteY2" fmla="*/ 639817 h 1279634"/>
              <a:gd name="connsiteX3" fmla="*/ 2226742 w 2866559"/>
              <a:gd name="connsiteY3" fmla="*/ 1279634 h 1279634"/>
              <a:gd name="connsiteX4" fmla="*/ 11401 w 2866559"/>
              <a:gd name="connsiteY4" fmla="*/ 1279634 h 1279634"/>
              <a:gd name="connsiteX5" fmla="*/ 37739 w 2866559"/>
              <a:gd name="connsiteY5" fmla="*/ 1177203 h 1279634"/>
              <a:gd name="connsiteX6" fmla="*/ 89677 w 2866559"/>
              <a:gd name="connsiteY6" fmla="*/ 661988 h 1279634"/>
              <a:gd name="connsiteX7" fmla="*/ 37739 w 2866559"/>
              <a:gd name="connsiteY7" fmla="*/ 146773 h 1279634"/>
              <a:gd name="connsiteX8" fmla="*/ 0 w 2866559"/>
              <a:gd name="connsiteY8" fmla="*/ 0 h 127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66559" h="1279634">
                <a:moveTo>
                  <a:pt x="0" y="0"/>
                </a:moveTo>
                <a:lnTo>
                  <a:pt x="2226742" y="0"/>
                </a:lnTo>
                <a:cubicBezTo>
                  <a:pt x="2580103" y="0"/>
                  <a:pt x="2866559" y="286456"/>
                  <a:pt x="2866559" y="639817"/>
                </a:cubicBezTo>
                <a:cubicBezTo>
                  <a:pt x="2866559" y="993178"/>
                  <a:pt x="2580103" y="1279634"/>
                  <a:pt x="2226742" y="1279634"/>
                </a:cubicBezTo>
                <a:lnTo>
                  <a:pt x="11401" y="1279634"/>
                </a:lnTo>
                <a:lnTo>
                  <a:pt x="37739" y="1177203"/>
                </a:lnTo>
                <a:cubicBezTo>
                  <a:pt x="71793" y="1010784"/>
                  <a:pt x="89677" y="838475"/>
                  <a:pt x="89677" y="661988"/>
                </a:cubicBezTo>
                <a:cubicBezTo>
                  <a:pt x="89677" y="485502"/>
                  <a:pt x="71793" y="313192"/>
                  <a:pt x="37739" y="146773"/>
                </a:cubicBezTo>
                <a:lnTo>
                  <a:pt x="0" y="0"/>
                </a:lnTo>
                <a:close/>
              </a:path>
            </a:pathLst>
          </a:cu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p>
        </p:txBody>
      </p:sp>
      <p:sp>
        <p:nvSpPr>
          <p:cNvPr id="16" name="Freeform: Shape 15">
            <a:extLst>
              <a:ext uri="{FF2B5EF4-FFF2-40B4-BE49-F238E27FC236}">
                <a16:creationId xmlns:a16="http://schemas.microsoft.com/office/drawing/2014/main" id="{ADC9D198-6018-4A19-B605-C6701B2610B5}"/>
              </a:ext>
            </a:extLst>
          </p:cNvPr>
          <p:cNvSpPr/>
          <p:nvPr/>
        </p:nvSpPr>
        <p:spPr>
          <a:xfrm>
            <a:off x="4068195" y="1822345"/>
            <a:ext cx="1449032" cy="870497"/>
          </a:xfrm>
          <a:custGeom>
            <a:avLst/>
            <a:gdLst>
              <a:gd name="connsiteX0" fmla="*/ 1555353 w 1849866"/>
              <a:gd name="connsiteY0" fmla="*/ 0 h 1160662"/>
              <a:gd name="connsiteX1" fmla="*/ 1572337 w 1849866"/>
              <a:gd name="connsiteY1" fmla="*/ 9218 h 1160662"/>
              <a:gd name="connsiteX2" fmla="*/ 1849866 w 1849866"/>
              <a:gd name="connsiteY2" fmla="*/ 531188 h 1160662"/>
              <a:gd name="connsiteX3" fmla="*/ 1849865 w 1849866"/>
              <a:gd name="connsiteY3" fmla="*/ 531188 h 1160662"/>
              <a:gd name="connsiteX4" fmla="*/ 1220391 w 1849866"/>
              <a:gd name="connsiteY4" fmla="*/ 1160662 h 1160662"/>
              <a:gd name="connsiteX5" fmla="*/ 0 w 1849866"/>
              <a:gd name="connsiteY5" fmla="*/ 1160661 h 1160662"/>
              <a:gd name="connsiteX6" fmla="*/ 70670 w 1849866"/>
              <a:gd name="connsiteY6" fmla="*/ 1044336 h 1160662"/>
              <a:gd name="connsiteX7" fmla="*/ 1430312 w 1849866"/>
              <a:gd name="connsiteY7" fmla="*/ 32151 h 1160662"/>
              <a:gd name="connsiteX8" fmla="*/ 1555353 w 1849866"/>
              <a:gd name="connsiteY8" fmla="*/ 0 h 116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49866" h="1160662">
                <a:moveTo>
                  <a:pt x="1555353" y="0"/>
                </a:moveTo>
                <a:lnTo>
                  <a:pt x="1572337" y="9218"/>
                </a:lnTo>
                <a:cubicBezTo>
                  <a:pt x="1739778" y="122339"/>
                  <a:pt x="1849866" y="313907"/>
                  <a:pt x="1849866" y="531188"/>
                </a:cubicBezTo>
                <a:lnTo>
                  <a:pt x="1849865" y="531188"/>
                </a:lnTo>
                <a:cubicBezTo>
                  <a:pt x="1849865" y="878837"/>
                  <a:pt x="1568040" y="1160662"/>
                  <a:pt x="1220391" y="1160662"/>
                </a:cubicBezTo>
                <a:lnTo>
                  <a:pt x="0" y="1160661"/>
                </a:lnTo>
                <a:lnTo>
                  <a:pt x="70670" y="1044336"/>
                </a:lnTo>
                <a:cubicBezTo>
                  <a:pt x="392259" y="568320"/>
                  <a:pt x="869960" y="206439"/>
                  <a:pt x="1430312" y="32151"/>
                </a:cubicBezTo>
                <a:lnTo>
                  <a:pt x="1555353" y="0"/>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350" b="1" dirty="0"/>
              <a:t>3</a:t>
            </a:r>
          </a:p>
        </p:txBody>
      </p:sp>
      <p:sp>
        <p:nvSpPr>
          <p:cNvPr id="17" name="Freeform: Shape 16">
            <a:extLst>
              <a:ext uri="{FF2B5EF4-FFF2-40B4-BE49-F238E27FC236}">
                <a16:creationId xmlns:a16="http://schemas.microsoft.com/office/drawing/2014/main" id="{8E009D7D-F9C0-414F-A303-0D2B217328DF}"/>
              </a:ext>
            </a:extLst>
          </p:cNvPr>
          <p:cNvSpPr/>
          <p:nvPr/>
        </p:nvSpPr>
        <p:spPr>
          <a:xfrm>
            <a:off x="5923892" y="1822345"/>
            <a:ext cx="1387399" cy="870496"/>
          </a:xfrm>
          <a:custGeom>
            <a:avLst/>
            <a:gdLst>
              <a:gd name="connsiteX0" fmla="*/ 294512 w 1849865"/>
              <a:gd name="connsiteY0" fmla="*/ 0 h 1160661"/>
              <a:gd name="connsiteX1" fmla="*/ 419553 w 1849865"/>
              <a:gd name="connsiteY1" fmla="*/ 32151 h 1160661"/>
              <a:gd name="connsiteX2" fmla="*/ 1779195 w 1849865"/>
              <a:gd name="connsiteY2" fmla="*/ 1044336 h 1160661"/>
              <a:gd name="connsiteX3" fmla="*/ 1849865 w 1849865"/>
              <a:gd name="connsiteY3" fmla="*/ 1160661 h 1160661"/>
              <a:gd name="connsiteX4" fmla="*/ 629474 w 1849865"/>
              <a:gd name="connsiteY4" fmla="*/ 1160661 h 1160661"/>
              <a:gd name="connsiteX5" fmla="*/ 12789 w 1849865"/>
              <a:gd name="connsiteY5" fmla="*/ 658048 h 1160661"/>
              <a:gd name="connsiteX6" fmla="*/ 0 w 1849865"/>
              <a:gd name="connsiteY6" fmla="*/ 531187 h 1160661"/>
              <a:gd name="connsiteX7" fmla="*/ 12789 w 1849865"/>
              <a:gd name="connsiteY7" fmla="*/ 404327 h 1160661"/>
              <a:gd name="connsiteX8" fmla="*/ 277529 w 1849865"/>
              <a:gd name="connsiteY8" fmla="*/ 9218 h 1160661"/>
              <a:gd name="connsiteX9" fmla="*/ 294512 w 1849865"/>
              <a:gd name="connsiteY9" fmla="*/ 0 h 116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49865" h="1160661">
                <a:moveTo>
                  <a:pt x="294512" y="0"/>
                </a:moveTo>
                <a:lnTo>
                  <a:pt x="419553" y="32151"/>
                </a:lnTo>
                <a:cubicBezTo>
                  <a:pt x="979905" y="206439"/>
                  <a:pt x="1457606" y="568320"/>
                  <a:pt x="1779195" y="1044336"/>
                </a:cubicBezTo>
                <a:lnTo>
                  <a:pt x="1849865" y="1160661"/>
                </a:lnTo>
                <a:lnTo>
                  <a:pt x="629474" y="1160661"/>
                </a:lnTo>
                <a:cubicBezTo>
                  <a:pt x="325281" y="1160661"/>
                  <a:pt x="71485" y="944889"/>
                  <a:pt x="12789" y="658048"/>
                </a:cubicBezTo>
                <a:lnTo>
                  <a:pt x="0" y="531187"/>
                </a:lnTo>
                <a:lnTo>
                  <a:pt x="12789" y="404327"/>
                </a:lnTo>
                <a:cubicBezTo>
                  <a:pt x="46329" y="240418"/>
                  <a:pt x="143576" y="99715"/>
                  <a:pt x="277529" y="9218"/>
                </a:cubicBezTo>
                <a:lnTo>
                  <a:pt x="294512" y="0"/>
                </a:lnTo>
                <a:close/>
              </a:path>
            </a:pathLst>
          </a:custGeom>
          <a:solidFill>
            <a:srgbClr val="FDCD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350" b="1" dirty="0"/>
              <a:t>4</a:t>
            </a:r>
          </a:p>
        </p:txBody>
      </p:sp>
      <p:sp>
        <p:nvSpPr>
          <p:cNvPr id="20" name="Freeform: Shape 19">
            <a:extLst>
              <a:ext uri="{FF2B5EF4-FFF2-40B4-BE49-F238E27FC236}">
                <a16:creationId xmlns:a16="http://schemas.microsoft.com/office/drawing/2014/main" id="{D56E1576-AA20-496E-9F80-D56C704DF5ED}"/>
              </a:ext>
            </a:extLst>
          </p:cNvPr>
          <p:cNvSpPr/>
          <p:nvPr/>
        </p:nvSpPr>
        <p:spPr>
          <a:xfrm>
            <a:off x="2467995" y="1748631"/>
            <a:ext cx="2828348" cy="944210"/>
          </a:xfrm>
          <a:custGeom>
            <a:avLst/>
            <a:gdLst>
              <a:gd name="connsiteX0" fmla="*/ 629474 w 3632030"/>
              <a:gd name="connsiteY0" fmla="*/ 0 h 1258947"/>
              <a:gd name="connsiteX1" fmla="*/ 3297069 w 3632030"/>
              <a:gd name="connsiteY1" fmla="*/ 0 h 1258947"/>
              <a:gd name="connsiteX2" fmla="*/ 3542089 w 3632030"/>
              <a:gd name="connsiteY2" fmla="*/ 49467 h 1258947"/>
              <a:gd name="connsiteX3" fmla="*/ 3632030 w 3632030"/>
              <a:gd name="connsiteY3" fmla="*/ 98286 h 1258947"/>
              <a:gd name="connsiteX4" fmla="*/ 3506989 w 3632030"/>
              <a:gd name="connsiteY4" fmla="*/ 130437 h 1258947"/>
              <a:gd name="connsiteX5" fmla="*/ 2147347 w 3632030"/>
              <a:gd name="connsiteY5" fmla="*/ 1142622 h 1258947"/>
              <a:gd name="connsiteX6" fmla="*/ 2076677 w 3632030"/>
              <a:gd name="connsiteY6" fmla="*/ 1258947 h 1258947"/>
              <a:gd name="connsiteX7" fmla="*/ 629474 w 3632030"/>
              <a:gd name="connsiteY7" fmla="*/ 1258947 h 1258947"/>
              <a:gd name="connsiteX8" fmla="*/ 12789 w 3632030"/>
              <a:gd name="connsiteY8" fmla="*/ 756334 h 1258947"/>
              <a:gd name="connsiteX9" fmla="*/ 0 w 3632030"/>
              <a:gd name="connsiteY9" fmla="*/ 629473 h 1258947"/>
              <a:gd name="connsiteX10" fmla="*/ 12789 w 3632030"/>
              <a:gd name="connsiteY10" fmla="*/ 502613 h 1258947"/>
              <a:gd name="connsiteX11" fmla="*/ 629474 w 3632030"/>
              <a:gd name="connsiteY11" fmla="*/ 0 h 1258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32030" h="1258947">
                <a:moveTo>
                  <a:pt x="629474" y="0"/>
                </a:moveTo>
                <a:lnTo>
                  <a:pt x="3297069" y="0"/>
                </a:lnTo>
                <a:cubicBezTo>
                  <a:pt x="3383981" y="0"/>
                  <a:pt x="3466779" y="17614"/>
                  <a:pt x="3542089" y="49467"/>
                </a:cubicBezTo>
                <a:lnTo>
                  <a:pt x="3632030" y="98286"/>
                </a:lnTo>
                <a:lnTo>
                  <a:pt x="3506989" y="130437"/>
                </a:lnTo>
                <a:cubicBezTo>
                  <a:pt x="2946637" y="304725"/>
                  <a:pt x="2468936" y="666606"/>
                  <a:pt x="2147347" y="1142622"/>
                </a:cubicBezTo>
                <a:lnTo>
                  <a:pt x="2076677" y="1258947"/>
                </a:lnTo>
                <a:lnTo>
                  <a:pt x="629474" y="1258947"/>
                </a:lnTo>
                <a:cubicBezTo>
                  <a:pt x="325281" y="1258947"/>
                  <a:pt x="71485" y="1043175"/>
                  <a:pt x="12789" y="756334"/>
                </a:cubicBezTo>
                <a:lnTo>
                  <a:pt x="0" y="629473"/>
                </a:lnTo>
                <a:lnTo>
                  <a:pt x="12789" y="502613"/>
                </a:lnTo>
                <a:cubicBezTo>
                  <a:pt x="71485" y="215772"/>
                  <a:pt x="325281" y="0"/>
                  <a:pt x="629474" y="0"/>
                </a:cubicBezTo>
                <a:close/>
              </a:path>
            </a:pathLst>
          </a:cu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p>
        </p:txBody>
      </p:sp>
      <p:sp>
        <p:nvSpPr>
          <p:cNvPr id="21" name="Freeform: Shape 20">
            <a:extLst>
              <a:ext uri="{FF2B5EF4-FFF2-40B4-BE49-F238E27FC236}">
                <a16:creationId xmlns:a16="http://schemas.microsoft.com/office/drawing/2014/main" id="{01E70AC3-45B4-41E0-AEF8-5F75882974F6}"/>
              </a:ext>
            </a:extLst>
          </p:cNvPr>
          <p:cNvSpPr/>
          <p:nvPr/>
        </p:nvSpPr>
        <p:spPr>
          <a:xfrm>
            <a:off x="6144776" y="1748630"/>
            <a:ext cx="2724023" cy="944211"/>
          </a:xfrm>
          <a:custGeom>
            <a:avLst/>
            <a:gdLst>
              <a:gd name="connsiteX0" fmla="*/ 334962 w 3632031"/>
              <a:gd name="connsiteY0" fmla="*/ 0 h 1258948"/>
              <a:gd name="connsiteX1" fmla="*/ 3002557 w 3632031"/>
              <a:gd name="connsiteY1" fmla="*/ 0 h 1258948"/>
              <a:gd name="connsiteX2" fmla="*/ 3632031 w 3632031"/>
              <a:gd name="connsiteY2" fmla="*/ 629474 h 1258948"/>
              <a:gd name="connsiteX3" fmla="*/ 3632030 w 3632031"/>
              <a:gd name="connsiteY3" fmla="*/ 629474 h 1258948"/>
              <a:gd name="connsiteX4" fmla="*/ 3002556 w 3632031"/>
              <a:gd name="connsiteY4" fmla="*/ 1258948 h 1258948"/>
              <a:gd name="connsiteX5" fmla="*/ 1555353 w 3632031"/>
              <a:gd name="connsiteY5" fmla="*/ 1258947 h 1258948"/>
              <a:gd name="connsiteX6" fmla="*/ 1484683 w 3632031"/>
              <a:gd name="connsiteY6" fmla="*/ 1142622 h 1258948"/>
              <a:gd name="connsiteX7" fmla="*/ 125041 w 3632031"/>
              <a:gd name="connsiteY7" fmla="*/ 130437 h 1258948"/>
              <a:gd name="connsiteX8" fmla="*/ 0 w 3632031"/>
              <a:gd name="connsiteY8" fmla="*/ 98286 h 1258948"/>
              <a:gd name="connsiteX9" fmla="*/ 89942 w 3632031"/>
              <a:gd name="connsiteY9" fmla="*/ 49467 h 1258948"/>
              <a:gd name="connsiteX10" fmla="*/ 334962 w 3632031"/>
              <a:gd name="connsiteY10" fmla="*/ 0 h 1258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32031" h="1258948">
                <a:moveTo>
                  <a:pt x="334962" y="0"/>
                </a:moveTo>
                <a:lnTo>
                  <a:pt x="3002557" y="0"/>
                </a:lnTo>
                <a:cubicBezTo>
                  <a:pt x="3350206" y="0"/>
                  <a:pt x="3632031" y="281825"/>
                  <a:pt x="3632031" y="629474"/>
                </a:cubicBezTo>
                <a:lnTo>
                  <a:pt x="3632030" y="629474"/>
                </a:lnTo>
                <a:cubicBezTo>
                  <a:pt x="3632030" y="977123"/>
                  <a:pt x="3350205" y="1258948"/>
                  <a:pt x="3002556" y="1258948"/>
                </a:cubicBezTo>
                <a:lnTo>
                  <a:pt x="1555353" y="1258947"/>
                </a:lnTo>
                <a:lnTo>
                  <a:pt x="1484683" y="1142622"/>
                </a:lnTo>
                <a:cubicBezTo>
                  <a:pt x="1163094" y="666606"/>
                  <a:pt x="685393" y="304725"/>
                  <a:pt x="125041" y="130437"/>
                </a:cubicBezTo>
                <a:lnTo>
                  <a:pt x="0" y="98286"/>
                </a:lnTo>
                <a:lnTo>
                  <a:pt x="89942" y="49467"/>
                </a:lnTo>
                <a:cubicBezTo>
                  <a:pt x="165251" y="17614"/>
                  <a:pt x="248050" y="0"/>
                  <a:pt x="334962" y="0"/>
                </a:cubicBezTo>
                <a:close/>
              </a:path>
            </a:pathLst>
          </a:cu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350"/>
          </a:p>
        </p:txBody>
      </p:sp>
      <p:sp>
        <p:nvSpPr>
          <p:cNvPr id="24" name="TextBox 23">
            <a:extLst>
              <a:ext uri="{FF2B5EF4-FFF2-40B4-BE49-F238E27FC236}">
                <a16:creationId xmlns:a16="http://schemas.microsoft.com/office/drawing/2014/main" id="{611D8484-5CBF-44B3-863F-BFB16B52F9C5}"/>
              </a:ext>
            </a:extLst>
          </p:cNvPr>
          <p:cNvSpPr txBox="1"/>
          <p:nvPr/>
        </p:nvSpPr>
        <p:spPr>
          <a:xfrm>
            <a:off x="5296344" y="2880174"/>
            <a:ext cx="985479" cy="923330"/>
          </a:xfrm>
          <a:prstGeom prst="rect">
            <a:avLst/>
          </a:prstGeom>
          <a:noFill/>
        </p:spPr>
        <p:txBody>
          <a:bodyPr wrap="square" rtlCol="0">
            <a:spAutoFit/>
          </a:bodyPr>
          <a:lstStyle/>
          <a:p>
            <a:r>
              <a:rPr lang="en-IN" sz="5400" dirty="0">
                <a:solidFill>
                  <a:schemeClr val="bg1"/>
                </a:solidFill>
                <a:latin typeface="MS UI Gothic" panose="020B0600070205080204" pitchFamily="34" charset="-128"/>
                <a:ea typeface="MS UI Gothic" panose="020B0600070205080204" pitchFamily="34" charset="-128"/>
                <a:sym typeface="MS Outlook" panose="05010100010000000000" pitchFamily="2" charset="2"/>
              </a:rPr>
              <a:t>♛</a:t>
            </a:r>
            <a:endParaRPr lang="en-IN" sz="5400" dirty="0">
              <a:solidFill>
                <a:schemeClr val="bg1"/>
              </a:solidFill>
            </a:endParaRPr>
          </a:p>
        </p:txBody>
      </p:sp>
      <p:sp>
        <p:nvSpPr>
          <p:cNvPr id="31" name="TextBox 30">
            <a:extLst>
              <a:ext uri="{FF2B5EF4-FFF2-40B4-BE49-F238E27FC236}">
                <a16:creationId xmlns:a16="http://schemas.microsoft.com/office/drawing/2014/main" id="{1ACBC89F-7E6D-4E9C-A8BE-2EE8C7018F3F}"/>
              </a:ext>
            </a:extLst>
          </p:cNvPr>
          <p:cNvSpPr txBox="1"/>
          <p:nvPr/>
        </p:nvSpPr>
        <p:spPr>
          <a:xfrm>
            <a:off x="2694784" y="1961740"/>
            <a:ext cx="1632398" cy="553998"/>
          </a:xfrm>
          <a:prstGeom prst="rect">
            <a:avLst/>
          </a:prstGeom>
          <a:noFill/>
        </p:spPr>
        <p:txBody>
          <a:bodyPr wrap="square" rtlCol="0">
            <a:spAutoFit/>
          </a:bodyPr>
          <a:lstStyle/>
          <a:p>
            <a:pPr algn="just"/>
            <a:r>
              <a:rPr lang="en-MY" sz="1000" dirty="0">
                <a:latin typeface="Times New Roman" panose="02020603050405020304" pitchFamily="18" charset="0"/>
                <a:cs typeface="Times New Roman" panose="02020603050405020304" pitchFamily="18" charset="0"/>
              </a:rPr>
              <a:t>Send out thousands of phishing emails with link to fake website</a:t>
            </a:r>
          </a:p>
        </p:txBody>
      </p:sp>
      <p:sp>
        <p:nvSpPr>
          <p:cNvPr id="32" name="TextBox 31">
            <a:extLst>
              <a:ext uri="{FF2B5EF4-FFF2-40B4-BE49-F238E27FC236}">
                <a16:creationId xmlns:a16="http://schemas.microsoft.com/office/drawing/2014/main" id="{7459D4C4-B576-4A8F-89AB-1DFD23B669AC}"/>
              </a:ext>
            </a:extLst>
          </p:cNvPr>
          <p:cNvSpPr txBox="1"/>
          <p:nvPr/>
        </p:nvSpPr>
        <p:spPr>
          <a:xfrm>
            <a:off x="7138754" y="1885959"/>
            <a:ext cx="1632398" cy="707886"/>
          </a:xfrm>
          <a:prstGeom prst="rect">
            <a:avLst/>
          </a:prstGeom>
          <a:noFill/>
        </p:spPr>
        <p:txBody>
          <a:bodyPr wrap="square" rtlCol="0">
            <a:spAutoFit/>
          </a:bodyPr>
          <a:lstStyle/>
          <a:p>
            <a:pPr algn="just"/>
            <a:r>
              <a:rPr lang="en-MY" sz="1000" dirty="0">
                <a:latin typeface="Times New Roman" panose="02020603050405020304" pitchFamily="18" charset="0"/>
                <a:cs typeface="Times New Roman" panose="02020603050405020304" pitchFamily="18" charset="0"/>
              </a:rPr>
              <a:t>Victims click on link in email believing it is legitimate. They enter personal information</a:t>
            </a:r>
          </a:p>
        </p:txBody>
      </p:sp>
      <p:sp>
        <p:nvSpPr>
          <p:cNvPr id="33" name="TextBox 32">
            <a:extLst>
              <a:ext uri="{FF2B5EF4-FFF2-40B4-BE49-F238E27FC236}">
                <a16:creationId xmlns:a16="http://schemas.microsoft.com/office/drawing/2014/main" id="{435DB5CA-69B8-465C-A330-8FF8AAE96B32}"/>
              </a:ext>
            </a:extLst>
          </p:cNvPr>
          <p:cNvSpPr txBox="1"/>
          <p:nvPr/>
        </p:nvSpPr>
        <p:spPr>
          <a:xfrm>
            <a:off x="2254344" y="3713196"/>
            <a:ext cx="1754954" cy="246221"/>
          </a:xfrm>
          <a:prstGeom prst="rect">
            <a:avLst/>
          </a:prstGeom>
          <a:noFill/>
        </p:spPr>
        <p:txBody>
          <a:bodyPr wrap="square" rtlCol="0">
            <a:spAutoFit/>
          </a:bodyPr>
          <a:lstStyle/>
          <a:p>
            <a:pPr algn="ctr"/>
            <a:r>
              <a:rPr lang="en-MY" sz="1000" dirty="0">
                <a:latin typeface="Times New Roman" panose="02020603050405020304" pitchFamily="18" charset="0"/>
                <a:cs typeface="Times New Roman" panose="02020603050405020304" pitchFamily="18" charset="0"/>
              </a:rPr>
              <a:t>Build fake website</a:t>
            </a:r>
          </a:p>
        </p:txBody>
      </p:sp>
      <p:sp>
        <p:nvSpPr>
          <p:cNvPr id="34" name="TextBox 33">
            <a:extLst>
              <a:ext uri="{FF2B5EF4-FFF2-40B4-BE49-F238E27FC236}">
                <a16:creationId xmlns:a16="http://schemas.microsoft.com/office/drawing/2014/main" id="{54AB77C0-F8F9-42C5-B828-9C663F5C4C36}"/>
              </a:ext>
            </a:extLst>
          </p:cNvPr>
          <p:cNvSpPr txBox="1"/>
          <p:nvPr/>
        </p:nvSpPr>
        <p:spPr>
          <a:xfrm>
            <a:off x="7924362" y="3512046"/>
            <a:ext cx="1632398" cy="553998"/>
          </a:xfrm>
          <a:prstGeom prst="rect">
            <a:avLst/>
          </a:prstGeom>
          <a:noFill/>
        </p:spPr>
        <p:txBody>
          <a:bodyPr wrap="square" rtlCol="0">
            <a:spAutoFit/>
          </a:bodyPr>
          <a:lstStyle/>
          <a:p>
            <a:pPr algn="just"/>
            <a:r>
              <a:rPr lang="en-US" sz="1000" b="1" i="0" dirty="0">
                <a:solidFill>
                  <a:srgbClr val="202124"/>
                </a:solidFill>
                <a:effectLst/>
                <a:latin typeface="arial" panose="020B0604020202020204" pitchFamily="34" charset="0"/>
              </a:rPr>
              <a:t>deceiver</a:t>
            </a:r>
            <a:r>
              <a:rPr lang="en-MY" sz="1000" dirty="0">
                <a:latin typeface="Times New Roman" panose="02020603050405020304" pitchFamily="18" charset="0"/>
                <a:cs typeface="Times New Roman" panose="02020603050405020304" pitchFamily="18" charset="0"/>
              </a:rPr>
              <a:t> compile the stolen data and sell it online or use it themselves.</a:t>
            </a:r>
          </a:p>
        </p:txBody>
      </p:sp>
      <p:sp>
        <p:nvSpPr>
          <p:cNvPr id="38" name="Flowchart: Connector 37">
            <a:extLst>
              <a:ext uri="{FF2B5EF4-FFF2-40B4-BE49-F238E27FC236}">
                <a16:creationId xmlns:a16="http://schemas.microsoft.com/office/drawing/2014/main" id="{FD1FD33C-3641-405D-8525-873339AB3D10}"/>
              </a:ext>
            </a:extLst>
          </p:cNvPr>
          <p:cNvSpPr/>
          <p:nvPr/>
        </p:nvSpPr>
        <p:spPr>
          <a:xfrm>
            <a:off x="4835006" y="2948460"/>
            <a:ext cx="1410944" cy="1410944"/>
          </a:xfrm>
          <a:prstGeom prst="flowChartConnector">
            <a:avLst/>
          </a:pr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Phishing</a:t>
            </a:r>
          </a:p>
        </p:txBody>
      </p:sp>
      <p:sp>
        <p:nvSpPr>
          <p:cNvPr id="44" name="Freeform: Shape 43">
            <a:extLst>
              <a:ext uri="{FF2B5EF4-FFF2-40B4-BE49-F238E27FC236}">
                <a16:creationId xmlns:a16="http://schemas.microsoft.com/office/drawing/2014/main" id="{6127581A-6D69-4877-9AAF-940BC4E1E271}"/>
              </a:ext>
            </a:extLst>
          </p:cNvPr>
          <p:cNvSpPr/>
          <p:nvPr/>
        </p:nvSpPr>
        <p:spPr>
          <a:xfrm>
            <a:off x="4508622" y="4915303"/>
            <a:ext cx="2541630" cy="513446"/>
          </a:xfrm>
          <a:custGeom>
            <a:avLst/>
            <a:gdLst>
              <a:gd name="connsiteX0" fmla="*/ 215567 w 2439922"/>
              <a:gd name="connsiteY0" fmla="*/ 0 h 513446"/>
              <a:gd name="connsiteX1" fmla="*/ 2211590 w 2439922"/>
              <a:gd name="connsiteY1" fmla="*/ 0 h 513446"/>
              <a:gd name="connsiteX2" fmla="*/ 2395871 w 2439922"/>
              <a:gd name="connsiteY2" fmla="*/ 38812 h 513446"/>
              <a:gd name="connsiteX3" fmla="*/ 2439922 w 2439922"/>
              <a:gd name="connsiteY3" fmla="*/ 63755 h 513446"/>
              <a:gd name="connsiteX4" fmla="*/ 2415981 w 2439922"/>
              <a:gd name="connsiteY4" fmla="*/ 85513 h 513446"/>
              <a:gd name="connsiteX5" fmla="*/ 1223937 w 2439922"/>
              <a:gd name="connsiteY5" fmla="*/ 513446 h 513446"/>
              <a:gd name="connsiteX6" fmla="*/ 31893 w 2439922"/>
              <a:gd name="connsiteY6" fmla="*/ 85513 h 513446"/>
              <a:gd name="connsiteX7" fmla="*/ 0 w 2439922"/>
              <a:gd name="connsiteY7" fmla="*/ 56527 h 513446"/>
              <a:gd name="connsiteX8" fmla="*/ 31286 w 2439922"/>
              <a:gd name="connsiteY8" fmla="*/ 38812 h 513446"/>
              <a:gd name="connsiteX9" fmla="*/ 215567 w 2439922"/>
              <a:gd name="connsiteY9" fmla="*/ 0 h 51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39922" h="513446">
                <a:moveTo>
                  <a:pt x="215567" y="0"/>
                </a:moveTo>
                <a:lnTo>
                  <a:pt x="2211590" y="0"/>
                </a:lnTo>
                <a:cubicBezTo>
                  <a:pt x="2276955" y="0"/>
                  <a:pt x="2339228" y="13820"/>
                  <a:pt x="2395871" y="38812"/>
                </a:cubicBezTo>
                <a:lnTo>
                  <a:pt x="2439922" y="63755"/>
                </a:lnTo>
                <a:lnTo>
                  <a:pt x="2415981" y="85513"/>
                </a:lnTo>
                <a:cubicBezTo>
                  <a:pt x="2092042" y="352852"/>
                  <a:pt x="1676744" y="513446"/>
                  <a:pt x="1223937" y="513446"/>
                </a:cubicBezTo>
                <a:cubicBezTo>
                  <a:pt x="771130" y="513446"/>
                  <a:pt x="355832" y="352852"/>
                  <a:pt x="31893" y="85513"/>
                </a:cubicBezTo>
                <a:lnTo>
                  <a:pt x="0" y="56527"/>
                </a:lnTo>
                <a:lnTo>
                  <a:pt x="31286" y="38812"/>
                </a:lnTo>
                <a:cubicBezTo>
                  <a:pt x="87929" y="13820"/>
                  <a:pt x="150203" y="0"/>
                  <a:pt x="215567"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b="1" dirty="0"/>
              <a:t>1</a:t>
            </a:r>
          </a:p>
        </p:txBody>
      </p:sp>
      <p:sp>
        <p:nvSpPr>
          <p:cNvPr id="42" name="Freeform: Shape 41">
            <a:extLst>
              <a:ext uri="{FF2B5EF4-FFF2-40B4-BE49-F238E27FC236}">
                <a16:creationId xmlns:a16="http://schemas.microsoft.com/office/drawing/2014/main" id="{3FF6AD42-14BE-46A2-8C23-44EA143FB1A8}"/>
              </a:ext>
            </a:extLst>
          </p:cNvPr>
          <p:cNvSpPr/>
          <p:nvPr/>
        </p:nvSpPr>
        <p:spPr>
          <a:xfrm>
            <a:off x="4293013" y="4931754"/>
            <a:ext cx="2942941" cy="931300"/>
          </a:xfrm>
          <a:custGeom>
            <a:avLst/>
            <a:gdLst>
              <a:gd name="connsiteX0" fmla="*/ 257892 w 2942941"/>
              <a:gd name="connsiteY0" fmla="*/ 0 h 931300"/>
              <a:gd name="connsiteX1" fmla="*/ 289785 w 2942941"/>
              <a:gd name="connsiteY1" fmla="*/ 28986 h 931300"/>
              <a:gd name="connsiteX2" fmla="*/ 1481829 w 2942941"/>
              <a:gd name="connsiteY2" fmla="*/ 456919 h 931300"/>
              <a:gd name="connsiteX3" fmla="*/ 2673873 w 2942941"/>
              <a:gd name="connsiteY3" fmla="*/ 28986 h 931300"/>
              <a:gd name="connsiteX4" fmla="*/ 2697814 w 2942941"/>
              <a:gd name="connsiteY4" fmla="*/ 7228 h 931300"/>
              <a:gd name="connsiteX5" fmla="*/ 2734186 w 2942941"/>
              <a:gd name="connsiteY5" fmla="*/ 27822 h 931300"/>
              <a:gd name="connsiteX6" fmla="*/ 2942941 w 2942941"/>
              <a:gd name="connsiteY6" fmla="*/ 437387 h 931300"/>
              <a:gd name="connsiteX7" fmla="*/ 2469482 w 2942941"/>
              <a:gd name="connsiteY7" fmla="*/ 931300 h 931300"/>
              <a:gd name="connsiteX8" fmla="*/ 473459 w 2942941"/>
              <a:gd name="connsiteY8" fmla="*/ 931300 h 931300"/>
              <a:gd name="connsiteX9" fmla="*/ 0 w 2942941"/>
              <a:gd name="connsiteY9" fmla="*/ 437387 h 931300"/>
              <a:gd name="connsiteX10" fmla="*/ 208755 w 2942941"/>
              <a:gd name="connsiteY10" fmla="*/ 27822 h 931300"/>
              <a:gd name="connsiteX11" fmla="*/ 257892 w 2942941"/>
              <a:gd name="connsiteY11" fmla="*/ 0 h 93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2941" h="931300">
                <a:moveTo>
                  <a:pt x="257892" y="0"/>
                </a:moveTo>
                <a:lnTo>
                  <a:pt x="289785" y="28986"/>
                </a:lnTo>
                <a:cubicBezTo>
                  <a:pt x="613724" y="296325"/>
                  <a:pt x="1029022" y="456919"/>
                  <a:pt x="1481829" y="456919"/>
                </a:cubicBezTo>
                <a:cubicBezTo>
                  <a:pt x="1934636" y="456919"/>
                  <a:pt x="2349934" y="296325"/>
                  <a:pt x="2673873" y="28986"/>
                </a:cubicBezTo>
                <a:lnTo>
                  <a:pt x="2697814" y="7228"/>
                </a:lnTo>
                <a:lnTo>
                  <a:pt x="2734186" y="27822"/>
                </a:lnTo>
                <a:cubicBezTo>
                  <a:pt x="2860128" y="116579"/>
                  <a:pt x="2942941" y="266890"/>
                  <a:pt x="2942941" y="437387"/>
                </a:cubicBezTo>
                <a:cubicBezTo>
                  <a:pt x="2942941" y="710182"/>
                  <a:pt x="2730940" y="931300"/>
                  <a:pt x="2469482" y="931300"/>
                </a:cubicBezTo>
                <a:lnTo>
                  <a:pt x="473459" y="931300"/>
                </a:lnTo>
                <a:cubicBezTo>
                  <a:pt x="212001" y="931300"/>
                  <a:pt x="0" y="710182"/>
                  <a:pt x="0" y="437387"/>
                </a:cubicBezTo>
                <a:cubicBezTo>
                  <a:pt x="0" y="266890"/>
                  <a:pt x="82813" y="116579"/>
                  <a:pt x="208755" y="27822"/>
                </a:cubicBezTo>
                <a:lnTo>
                  <a:pt x="257892" y="0"/>
                </a:lnTo>
                <a:close/>
              </a:path>
            </a:pathLst>
          </a:custGeom>
          <a:gradFill>
            <a:gsLst>
              <a:gs pos="0">
                <a:schemeClr val="accent1">
                  <a:lumMod val="5000"/>
                  <a:lumOff val="95000"/>
                </a:schemeClr>
              </a:gs>
              <a:gs pos="100000">
                <a:schemeClr val="bg1">
                  <a:lumMod val="85000"/>
                </a:schemeClr>
              </a:gs>
            </a:gsLst>
            <a:lin ang="5400000" scaled="1"/>
          </a:gradFill>
          <a:ln>
            <a:noFill/>
          </a:ln>
          <a:effectLst>
            <a:outerShdw blurRad="304800" sx="102000" sy="102000" algn="c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5" name="TextBox 34">
            <a:extLst>
              <a:ext uri="{FF2B5EF4-FFF2-40B4-BE49-F238E27FC236}">
                <a16:creationId xmlns:a16="http://schemas.microsoft.com/office/drawing/2014/main" id="{D4453F21-8AA7-4564-94AF-A34B6558A07E}"/>
              </a:ext>
            </a:extLst>
          </p:cNvPr>
          <p:cNvSpPr txBox="1"/>
          <p:nvPr/>
        </p:nvSpPr>
        <p:spPr>
          <a:xfrm>
            <a:off x="5003268" y="5451552"/>
            <a:ext cx="1632398" cy="246221"/>
          </a:xfrm>
          <a:prstGeom prst="rect">
            <a:avLst/>
          </a:prstGeom>
          <a:noFill/>
        </p:spPr>
        <p:txBody>
          <a:bodyPr wrap="square" rtlCol="0">
            <a:spAutoFit/>
          </a:bodyPr>
          <a:lstStyle/>
          <a:p>
            <a:pPr algn="ctr"/>
            <a:r>
              <a:rPr lang="en-US" sz="1000" b="1" i="0" dirty="0">
                <a:solidFill>
                  <a:srgbClr val="202124"/>
                </a:solidFill>
                <a:effectLst/>
                <a:latin typeface="arial" panose="020B0604020202020204" pitchFamily="34" charset="0"/>
              </a:rPr>
              <a:t>deceiver</a:t>
            </a:r>
            <a:endParaRPr lang="en-MY" sz="1000" dirty="0">
              <a:latin typeface="Times New Roman" panose="02020603050405020304" pitchFamily="18" charset="0"/>
              <a:cs typeface="Times New Roman" panose="02020603050405020304" pitchFamily="18" charset="0"/>
            </a:endParaRPr>
          </a:p>
        </p:txBody>
      </p:sp>
      <p:sp>
        <p:nvSpPr>
          <p:cNvPr id="539" name="Arc 538">
            <a:extLst>
              <a:ext uri="{FF2B5EF4-FFF2-40B4-BE49-F238E27FC236}">
                <a16:creationId xmlns:a16="http://schemas.microsoft.com/office/drawing/2014/main" id="{1053B53A-6A6E-4101-9BF4-05C8DD7D730A}"/>
              </a:ext>
            </a:extLst>
          </p:cNvPr>
          <p:cNvSpPr/>
          <p:nvPr/>
        </p:nvSpPr>
        <p:spPr>
          <a:xfrm rot="3468681">
            <a:off x="7073245" y="4202933"/>
            <a:ext cx="722089" cy="1427990"/>
          </a:xfrm>
          <a:prstGeom prst="arc">
            <a:avLst>
              <a:gd name="adj1" fmla="val 16200000"/>
              <a:gd name="adj2" fmla="val 1728186"/>
            </a:avLst>
          </a:prstGeom>
          <a:ln>
            <a:headEnd type="none" w="med" len="med"/>
            <a:tailEnd type="arrow" w="med"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540" name="Arc 539">
            <a:extLst>
              <a:ext uri="{FF2B5EF4-FFF2-40B4-BE49-F238E27FC236}">
                <a16:creationId xmlns:a16="http://schemas.microsoft.com/office/drawing/2014/main" id="{6E28773A-60FD-40FF-9303-C5AD6F43D0D4}"/>
              </a:ext>
            </a:extLst>
          </p:cNvPr>
          <p:cNvSpPr/>
          <p:nvPr/>
        </p:nvSpPr>
        <p:spPr>
          <a:xfrm rot="9280768">
            <a:off x="3343794" y="3874864"/>
            <a:ext cx="722089" cy="1427990"/>
          </a:xfrm>
          <a:prstGeom prst="arc">
            <a:avLst>
              <a:gd name="adj1" fmla="val 16200000"/>
              <a:gd name="adj2" fmla="val 1728186"/>
            </a:avLst>
          </a:prstGeom>
          <a:ln>
            <a:headEnd type="none" w="med" len="med"/>
            <a:tailEnd type="arrow" w="med"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541" name="Arc 540">
            <a:extLst>
              <a:ext uri="{FF2B5EF4-FFF2-40B4-BE49-F238E27FC236}">
                <a16:creationId xmlns:a16="http://schemas.microsoft.com/office/drawing/2014/main" id="{42B02697-E526-4E54-8555-7D7762D271D6}"/>
              </a:ext>
            </a:extLst>
          </p:cNvPr>
          <p:cNvSpPr/>
          <p:nvPr/>
        </p:nvSpPr>
        <p:spPr>
          <a:xfrm rot="13734912">
            <a:off x="3567288" y="2570673"/>
            <a:ext cx="275099" cy="788586"/>
          </a:xfrm>
          <a:prstGeom prst="arc">
            <a:avLst>
              <a:gd name="adj1" fmla="val 16200000"/>
              <a:gd name="adj2" fmla="val 1728186"/>
            </a:avLst>
          </a:prstGeom>
          <a:ln>
            <a:headEnd type="none" w="med" len="med"/>
            <a:tailEnd type="arrow" w="med"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543" name="Arc 542">
            <a:extLst>
              <a:ext uri="{FF2B5EF4-FFF2-40B4-BE49-F238E27FC236}">
                <a16:creationId xmlns:a16="http://schemas.microsoft.com/office/drawing/2014/main" id="{C00D82FB-EA90-48D0-BF88-8FA5CC445199}"/>
              </a:ext>
            </a:extLst>
          </p:cNvPr>
          <p:cNvSpPr/>
          <p:nvPr/>
        </p:nvSpPr>
        <p:spPr>
          <a:xfrm rot="20084944">
            <a:off x="7738696" y="2817346"/>
            <a:ext cx="152532" cy="788586"/>
          </a:xfrm>
          <a:prstGeom prst="arc">
            <a:avLst>
              <a:gd name="adj1" fmla="val 16200000"/>
              <a:gd name="adj2" fmla="val 1728186"/>
            </a:avLst>
          </a:prstGeom>
          <a:ln>
            <a:headEnd type="none" w="med" len="med"/>
            <a:tailEnd type="arrow" w="med"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544" name="Arc 543">
            <a:extLst>
              <a:ext uri="{FF2B5EF4-FFF2-40B4-BE49-F238E27FC236}">
                <a16:creationId xmlns:a16="http://schemas.microsoft.com/office/drawing/2014/main" id="{9B48C9EC-74BE-4CF8-A7EB-4710E8D672FE}"/>
              </a:ext>
            </a:extLst>
          </p:cNvPr>
          <p:cNvSpPr/>
          <p:nvPr/>
        </p:nvSpPr>
        <p:spPr>
          <a:xfrm rot="16992078">
            <a:off x="5682017" y="1955067"/>
            <a:ext cx="275099" cy="574971"/>
          </a:xfrm>
          <a:prstGeom prst="arc">
            <a:avLst>
              <a:gd name="adj1" fmla="val 16493159"/>
              <a:gd name="adj2" fmla="val 1728186"/>
            </a:avLst>
          </a:prstGeom>
          <a:ln>
            <a:headEnd type="none" w="med" len="med"/>
            <a:tailEnd type="arrow" w="med" len="med"/>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pic>
        <p:nvPicPr>
          <p:cNvPr id="2" name="Picture 1">
            <a:extLst>
              <a:ext uri="{FF2B5EF4-FFF2-40B4-BE49-F238E27FC236}">
                <a16:creationId xmlns:a16="http://schemas.microsoft.com/office/drawing/2014/main" id="{94018262-5766-634D-4E4F-9D452B24C45A}"/>
              </a:ext>
            </a:extLst>
          </p:cNvPr>
          <p:cNvPicPr>
            <a:picLocks noChangeAspect="1"/>
          </p:cNvPicPr>
          <p:nvPr/>
        </p:nvPicPr>
        <p:blipFill>
          <a:blip r:embed="rId3"/>
          <a:stretch>
            <a:fillRect/>
          </a:stretch>
        </p:blipFill>
        <p:spPr>
          <a:xfrm>
            <a:off x="0" y="0"/>
            <a:ext cx="9533101" cy="1610200"/>
          </a:xfrm>
          <a:prstGeom prst="rect">
            <a:avLst/>
          </a:prstGeom>
        </p:spPr>
      </p:pic>
      <p:pic>
        <p:nvPicPr>
          <p:cNvPr id="3" name="Picture 2">
            <a:extLst>
              <a:ext uri="{FF2B5EF4-FFF2-40B4-BE49-F238E27FC236}">
                <a16:creationId xmlns:a16="http://schemas.microsoft.com/office/drawing/2014/main" id="{DAD3D69C-B279-9540-55F3-0770E3D6AC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64853"/>
            <a:ext cx="1222425" cy="1096206"/>
          </a:xfrm>
          <a:prstGeom prst="rect">
            <a:avLst/>
          </a:prstGeom>
        </p:spPr>
      </p:pic>
      <p:pic>
        <p:nvPicPr>
          <p:cNvPr id="4" name="Picture 3">
            <a:extLst>
              <a:ext uri="{FF2B5EF4-FFF2-40B4-BE49-F238E27FC236}">
                <a16:creationId xmlns:a16="http://schemas.microsoft.com/office/drawing/2014/main" id="{5EDC6582-6D1A-0AD5-683C-D4EDF891F843}"/>
              </a:ext>
            </a:extLst>
          </p:cNvPr>
          <p:cNvPicPr>
            <a:picLocks noChangeAspect="1"/>
          </p:cNvPicPr>
          <p:nvPr/>
        </p:nvPicPr>
        <p:blipFill>
          <a:blip r:embed="rId5"/>
          <a:stretch>
            <a:fillRect/>
          </a:stretch>
        </p:blipFill>
        <p:spPr>
          <a:xfrm>
            <a:off x="2428153" y="6208118"/>
            <a:ext cx="9902229" cy="204838"/>
          </a:xfrm>
          <a:prstGeom prst="rect">
            <a:avLst/>
          </a:prstGeom>
        </p:spPr>
      </p:pic>
      <p:sp>
        <p:nvSpPr>
          <p:cNvPr id="5" name="TextBox 4">
            <a:extLst>
              <a:ext uri="{FF2B5EF4-FFF2-40B4-BE49-F238E27FC236}">
                <a16:creationId xmlns:a16="http://schemas.microsoft.com/office/drawing/2014/main" id="{4C647D9A-1314-33D2-991A-3AF34BED4CD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841EE97-EEB4-A8A2-6291-26888A4CD91A}"/>
              </a:ext>
            </a:extLst>
          </p:cNvPr>
          <p:cNvSpPr txBox="1"/>
          <p:nvPr/>
        </p:nvSpPr>
        <p:spPr>
          <a:xfrm>
            <a:off x="2658899" y="592445"/>
            <a:ext cx="620409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Phishing Website  (cont. )</a:t>
            </a:r>
          </a:p>
        </p:txBody>
      </p:sp>
      <p:sp>
        <p:nvSpPr>
          <p:cNvPr id="8" name="Slide Number Placeholder 7">
            <a:extLst>
              <a:ext uri="{FF2B5EF4-FFF2-40B4-BE49-F238E27FC236}">
                <a16:creationId xmlns:a16="http://schemas.microsoft.com/office/drawing/2014/main" id="{CC00E710-7045-777B-A6C1-7E6BA45A4F83}"/>
              </a:ext>
            </a:extLst>
          </p:cNvPr>
          <p:cNvSpPr>
            <a:spLocks noGrp="1"/>
          </p:cNvSpPr>
          <p:nvPr>
            <p:ph type="sldNum" sz="quarter" idx="12"/>
          </p:nvPr>
        </p:nvSpPr>
        <p:spPr/>
        <p:txBody>
          <a:bodyPr/>
          <a:lstStyle/>
          <a:p>
            <a:fld id="{720AAE3E-BBAC-47F7-BC9E-0149C11A20BA}" type="slidenum">
              <a:rPr lang="en-US" smtClean="0"/>
              <a:t>8</a:t>
            </a:fld>
            <a:endParaRPr lang="en-US"/>
          </a:p>
        </p:txBody>
      </p:sp>
    </p:spTree>
    <p:extLst>
      <p:ext uri="{BB962C8B-B14F-4D97-AF65-F5344CB8AC3E}">
        <p14:creationId xmlns:p14="http://schemas.microsoft.com/office/powerpoint/2010/main" val="2644692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noFill/>
        </p:spPr>
        <p:txBody>
          <a:bodyPr>
            <a:normAutofit/>
          </a:bodyPr>
          <a:lstStyle/>
          <a:p>
            <a:pPr>
              <a:lnSpc>
                <a:spcPct val="200000"/>
              </a:lnSpc>
              <a:defRPr/>
            </a:pPr>
            <a:r>
              <a:rPr lang="en-US" altLang="en-US" sz="1800" dirty="0">
                <a:cs typeface="Tajawal ExtraBold" panose="00000800000000000000" pitchFamily="2" charset="-78"/>
              </a:rPr>
              <a:t>A webpage that looks exactly as the original one</a:t>
            </a:r>
          </a:p>
          <a:p>
            <a:pPr>
              <a:lnSpc>
                <a:spcPct val="200000"/>
              </a:lnSpc>
              <a:defRPr/>
            </a:pPr>
            <a:r>
              <a:rPr lang="en-US" altLang="en-US" sz="1800" dirty="0">
                <a:cs typeface="Tajawal ExtraBold" panose="00000800000000000000" pitchFamily="2" charset="-78"/>
              </a:rPr>
              <a:t>To generate the fake webpage, the attacker usually uses a third-party tool to design the fake page or save the original webpage as an HTML file and view the source code</a:t>
            </a:r>
          </a:p>
          <a:p>
            <a:pPr>
              <a:lnSpc>
                <a:spcPct val="200000"/>
              </a:lnSpc>
              <a:defRPr/>
            </a:pPr>
            <a:r>
              <a:rPr lang="en-US" altLang="en-US" sz="1800" dirty="0">
                <a:cs typeface="Tajawal ExtraBold" panose="00000800000000000000" pitchFamily="2" charset="-78"/>
              </a:rPr>
              <a:t>An attacker write server-side (PHP, ASP, etc.) script to  handle the  user request and save the sensitive data  such as credit card details or credentials to a file In the HTML </a:t>
            </a:r>
          </a:p>
          <a:p>
            <a:pPr>
              <a:lnSpc>
                <a:spcPct val="200000"/>
              </a:lnSpc>
              <a:defRPr/>
            </a:pPr>
            <a:r>
              <a:rPr lang="en-US" altLang="en-US" sz="1800" dirty="0">
                <a:cs typeface="Tajawal ExtraBold" panose="00000800000000000000" pitchFamily="2" charset="-78"/>
              </a:rPr>
              <a:t>Send a spoofed email with a link to a spoofed webpage </a:t>
            </a:r>
          </a:p>
          <a:p>
            <a:pPr algn="just">
              <a:lnSpc>
                <a:spcPct val="90000"/>
              </a:lnSpc>
              <a:buFont typeface="Wingdings" panose="05000000000000000000" pitchFamily="2" charset="2"/>
              <a:buChar char="q"/>
            </a:pPr>
            <a:endParaRPr lang="en-US" altLang="en-US" sz="18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B84DE09-D6AE-42C2-7E90-23AAD62DC2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660015"/>
            <a:ext cx="1222425" cy="1096206"/>
          </a:xfrm>
          <a:prstGeom prst="rect">
            <a:avLst/>
          </a:prstGeom>
        </p:spPr>
      </p:pic>
      <p:pic>
        <p:nvPicPr>
          <p:cNvPr id="3" name="Picture 2">
            <a:extLst>
              <a:ext uri="{FF2B5EF4-FFF2-40B4-BE49-F238E27FC236}">
                <a16:creationId xmlns:a16="http://schemas.microsoft.com/office/drawing/2014/main" id="{73F124BF-83E8-D6B5-4F97-BEF149BFDF74}"/>
              </a:ext>
            </a:extLst>
          </p:cNvPr>
          <p:cNvPicPr>
            <a:picLocks noChangeAspect="1"/>
          </p:cNvPicPr>
          <p:nvPr/>
        </p:nvPicPr>
        <p:blipFill>
          <a:blip r:embed="rId4"/>
          <a:stretch>
            <a:fillRect/>
          </a:stretch>
        </p:blipFill>
        <p:spPr>
          <a:xfrm>
            <a:off x="2428153" y="6208118"/>
            <a:ext cx="9902229" cy="204838"/>
          </a:xfrm>
          <a:prstGeom prst="rect">
            <a:avLst/>
          </a:prstGeom>
        </p:spPr>
      </p:pic>
      <p:pic>
        <p:nvPicPr>
          <p:cNvPr id="4" name="Picture 3">
            <a:extLst>
              <a:ext uri="{FF2B5EF4-FFF2-40B4-BE49-F238E27FC236}">
                <a16:creationId xmlns:a16="http://schemas.microsoft.com/office/drawing/2014/main" id="{A77CE596-52BD-E40E-004F-80E2A458C5ED}"/>
              </a:ext>
            </a:extLst>
          </p:cNvPr>
          <p:cNvPicPr>
            <a:picLocks noChangeAspect="1"/>
          </p:cNvPicPr>
          <p:nvPr/>
        </p:nvPicPr>
        <p:blipFill>
          <a:blip r:embed="rId5"/>
          <a:stretch>
            <a:fillRect/>
          </a:stretch>
        </p:blipFill>
        <p:spPr>
          <a:xfrm>
            <a:off x="0" y="0"/>
            <a:ext cx="9533101" cy="1610200"/>
          </a:xfrm>
          <a:prstGeom prst="rect">
            <a:avLst/>
          </a:prstGeom>
        </p:spPr>
      </p:pic>
      <p:sp>
        <p:nvSpPr>
          <p:cNvPr id="5" name="TextBox 4">
            <a:extLst>
              <a:ext uri="{FF2B5EF4-FFF2-40B4-BE49-F238E27FC236}">
                <a16:creationId xmlns:a16="http://schemas.microsoft.com/office/drawing/2014/main" id="{3BB1696B-E7FD-286D-F6AF-43EE7DC2723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E27CBE5-531E-DAB6-75BD-811D39BE9C1F}"/>
              </a:ext>
            </a:extLst>
          </p:cNvPr>
          <p:cNvSpPr txBox="1"/>
          <p:nvPr/>
        </p:nvSpPr>
        <p:spPr>
          <a:xfrm>
            <a:off x="2658899" y="636267"/>
            <a:ext cx="6204096" cy="523220"/>
          </a:xfrm>
          <a:prstGeom prst="rect">
            <a:avLst/>
          </a:prstGeom>
          <a:noFill/>
        </p:spPr>
        <p:txBody>
          <a:bodyPr wrap="square">
            <a:spAutoFit/>
          </a:bodyPr>
          <a:lstStyle/>
          <a:p>
            <a:r>
              <a:rPr lang="en-US" altLang="en-US" sz="2800" dirty="0">
                <a:solidFill>
                  <a:schemeClr val="bg1"/>
                </a:solidFill>
                <a:cs typeface="Tajawal Medium" panose="00000600000000000000" pitchFamily="2" charset="-78"/>
              </a:rPr>
              <a:t>Fake web page for Phishing</a:t>
            </a:r>
            <a:endParaRPr lang="en-US" sz="2800" dirty="0">
              <a:solidFill>
                <a:schemeClr val="bg1"/>
              </a:solidFill>
              <a:cs typeface="Tajawal Medium" panose="00000600000000000000" pitchFamily="2" charset="-78"/>
            </a:endParaRPr>
          </a:p>
        </p:txBody>
      </p:sp>
      <p:sp>
        <p:nvSpPr>
          <p:cNvPr id="8" name="Slide Number Placeholder 7">
            <a:extLst>
              <a:ext uri="{FF2B5EF4-FFF2-40B4-BE49-F238E27FC236}">
                <a16:creationId xmlns:a16="http://schemas.microsoft.com/office/drawing/2014/main" id="{F8FD71E1-780F-F761-A6ED-3669F632D1DA}"/>
              </a:ext>
            </a:extLst>
          </p:cNvPr>
          <p:cNvSpPr>
            <a:spLocks noGrp="1"/>
          </p:cNvSpPr>
          <p:nvPr>
            <p:ph type="sldNum" sz="quarter" idx="12"/>
          </p:nvPr>
        </p:nvSpPr>
        <p:spPr/>
        <p:txBody>
          <a:bodyPr/>
          <a:lstStyle/>
          <a:p>
            <a:fld id="{720AAE3E-BBAC-47F7-BC9E-0149C11A20BA}" type="slidenum">
              <a:rPr lang="en-US" smtClean="0"/>
              <a:t>9</a:t>
            </a:fld>
            <a:endParaRPr lang="en-US"/>
          </a:p>
        </p:txBody>
      </p:sp>
    </p:spTree>
    <p:extLst>
      <p:ext uri="{BB962C8B-B14F-4D97-AF65-F5344CB8AC3E}">
        <p14:creationId xmlns:p14="http://schemas.microsoft.com/office/powerpoint/2010/main" val="653623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881490" y="1610200"/>
            <a:ext cx="7517218" cy="4174384"/>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CEF9617A-7ADC-77C6-D9E7-7589101C0534}"/>
              </a:ext>
            </a:extLst>
          </p:cNvPr>
          <p:cNvPicPr>
            <a:picLocks noChangeAspect="1"/>
          </p:cNvPicPr>
          <p:nvPr/>
        </p:nvPicPr>
        <p:blipFill>
          <a:blip r:embed="rId4"/>
          <a:stretch>
            <a:fillRect/>
          </a:stretch>
        </p:blipFill>
        <p:spPr>
          <a:xfrm>
            <a:off x="0" y="0"/>
            <a:ext cx="9533101" cy="1610200"/>
          </a:xfrm>
          <a:prstGeom prst="rect">
            <a:avLst/>
          </a:prstGeom>
        </p:spPr>
      </p:pic>
      <p:pic>
        <p:nvPicPr>
          <p:cNvPr id="3" name="Picture 2">
            <a:extLst>
              <a:ext uri="{FF2B5EF4-FFF2-40B4-BE49-F238E27FC236}">
                <a16:creationId xmlns:a16="http://schemas.microsoft.com/office/drawing/2014/main" id="{97FAE0A5-B3D4-7CF2-638F-B8EB77E3A1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64853"/>
            <a:ext cx="1222425" cy="1096206"/>
          </a:xfrm>
          <a:prstGeom prst="rect">
            <a:avLst/>
          </a:prstGeom>
        </p:spPr>
      </p:pic>
      <p:pic>
        <p:nvPicPr>
          <p:cNvPr id="4" name="Picture 3">
            <a:extLst>
              <a:ext uri="{FF2B5EF4-FFF2-40B4-BE49-F238E27FC236}">
                <a16:creationId xmlns:a16="http://schemas.microsoft.com/office/drawing/2014/main" id="{DD2BE1CA-E05B-8AC8-840D-6432C5A9BD82}"/>
              </a:ext>
            </a:extLst>
          </p:cNvPr>
          <p:cNvPicPr>
            <a:picLocks noChangeAspect="1"/>
          </p:cNvPicPr>
          <p:nvPr/>
        </p:nvPicPr>
        <p:blipFill>
          <a:blip r:embed="rId6"/>
          <a:stretch>
            <a:fillRect/>
          </a:stretch>
        </p:blipFill>
        <p:spPr>
          <a:xfrm>
            <a:off x="2428153" y="6208118"/>
            <a:ext cx="9902229" cy="204838"/>
          </a:xfrm>
          <a:prstGeom prst="rect">
            <a:avLst/>
          </a:prstGeom>
        </p:spPr>
      </p:pic>
      <p:sp>
        <p:nvSpPr>
          <p:cNvPr id="5" name="TextBox 4">
            <a:extLst>
              <a:ext uri="{FF2B5EF4-FFF2-40B4-BE49-F238E27FC236}">
                <a16:creationId xmlns:a16="http://schemas.microsoft.com/office/drawing/2014/main" id="{A302AAE5-8A77-4E82-3440-3FD9798466B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0B82422-BDC7-F5D5-4E47-F035706F3770}"/>
              </a:ext>
            </a:extLst>
          </p:cNvPr>
          <p:cNvSpPr txBox="1"/>
          <p:nvPr/>
        </p:nvSpPr>
        <p:spPr>
          <a:xfrm>
            <a:off x="2538051" y="606080"/>
            <a:ext cx="6204096" cy="523220"/>
          </a:xfrm>
          <a:prstGeom prst="rect">
            <a:avLst/>
          </a:prstGeom>
          <a:noFill/>
        </p:spPr>
        <p:txBody>
          <a:bodyPr wrap="square">
            <a:spAutoFit/>
          </a:bodyPr>
          <a:lstStyle/>
          <a:p>
            <a:r>
              <a:rPr lang="en-US" altLang="en-US" sz="2800" b="1" dirty="0">
                <a:solidFill>
                  <a:schemeClr val="bg1"/>
                </a:solidFill>
                <a:cs typeface="Tajawal Medium" panose="00000600000000000000" pitchFamily="2" charset="-78"/>
              </a:rPr>
              <a:t>Fake web page for Phishing (cont. )</a:t>
            </a:r>
            <a:endParaRPr lang="en-US" sz="2800" b="1" dirty="0">
              <a:solidFill>
                <a:schemeClr val="bg1"/>
              </a:solidFill>
              <a:cs typeface="Tajawal Medium" panose="00000600000000000000" pitchFamily="2" charset="-78"/>
            </a:endParaRPr>
          </a:p>
        </p:txBody>
      </p:sp>
      <p:sp>
        <p:nvSpPr>
          <p:cNvPr id="9" name="Slide Number Placeholder 8">
            <a:extLst>
              <a:ext uri="{FF2B5EF4-FFF2-40B4-BE49-F238E27FC236}">
                <a16:creationId xmlns:a16="http://schemas.microsoft.com/office/drawing/2014/main" id="{3DAFC185-2B81-1672-A116-F5387AA6DA61}"/>
              </a:ext>
            </a:extLst>
          </p:cNvPr>
          <p:cNvSpPr>
            <a:spLocks noGrp="1"/>
          </p:cNvSpPr>
          <p:nvPr>
            <p:ph type="sldNum" sz="quarter" idx="12"/>
          </p:nvPr>
        </p:nvSpPr>
        <p:spPr/>
        <p:txBody>
          <a:bodyPr/>
          <a:lstStyle/>
          <a:p>
            <a:fld id="{720AAE3E-BBAC-47F7-BC9E-0149C11A20BA}" type="slidenum">
              <a:rPr lang="en-US" smtClean="0"/>
              <a:t>10</a:t>
            </a:fld>
            <a:endParaRPr lang="en-US"/>
          </a:p>
        </p:txBody>
      </p:sp>
    </p:spTree>
    <p:extLst>
      <p:ext uri="{BB962C8B-B14F-4D97-AF65-F5344CB8AC3E}">
        <p14:creationId xmlns:p14="http://schemas.microsoft.com/office/powerpoint/2010/main" val="4282864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23749B-2A9F-2D7A-A472-5ED6D7C145F3}"/>
              </a:ext>
            </a:extLst>
          </p:cNvPr>
          <p:cNvSpPr>
            <a:spLocks noGrp="1"/>
          </p:cNvSpPr>
          <p:nvPr>
            <p:ph idx="1"/>
          </p:nvPr>
        </p:nvSpPr>
        <p:spPr>
          <a:xfrm>
            <a:off x="503610" y="1610200"/>
            <a:ext cx="10745638" cy="5157643"/>
          </a:xfrm>
        </p:spPr>
        <p:txBody>
          <a:bodyPr>
            <a:normAutofit/>
          </a:bodyPr>
          <a:lstStyle/>
          <a:p>
            <a:pPr algn="just">
              <a:lnSpc>
                <a:spcPct val="200000"/>
              </a:lnSpc>
              <a:buFont typeface="Wingdings" panose="05000000000000000000" pitchFamily="2" charset="2"/>
              <a:buChar char="Ø"/>
            </a:pPr>
            <a:r>
              <a:rPr lang="en-MY" sz="1800" b="1" dirty="0">
                <a:cs typeface="Tajawal ExtraBold" panose="00000800000000000000" pitchFamily="2" charset="-78"/>
              </a:rPr>
              <a:t>Web Application Firewalls (WAFs) </a:t>
            </a:r>
          </a:p>
          <a:p>
            <a:pPr algn="just">
              <a:lnSpc>
                <a:spcPct val="200000"/>
              </a:lnSpc>
            </a:pPr>
            <a:r>
              <a:rPr lang="en-MY" sz="1800" dirty="0">
                <a:cs typeface="Tajawal ExtraBold" panose="00000800000000000000" pitchFamily="2" charset="-78"/>
              </a:rPr>
              <a:t>Protect web applications by monitoring and filtering internet traffic that flows between an application and the internet. In this way, a WAF works as a secure web gateway (SWG). </a:t>
            </a:r>
          </a:p>
          <a:p>
            <a:pPr algn="just">
              <a:lnSpc>
                <a:spcPct val="200000"/>
              </a:lnSpc>
            </a:pPr>
            <a:r>
              <a:rPr lang="en-MY" sz="1800" dirty="0">
                <a:cs typeface="Tajawal ExtraBold" panose="00000800000000000000" pitchFamily="2" charset="-78"/>
              </a:rPr>
              <a:t>It provides protection for web applications against attacks, including cross-site scripting, file inclusion, cross-site forgery, Structured Query Language (SQL) injection, and other threats. </a:t>
            </a:r>
          </a:p>
          <a:p>
            <a:pPr algn="just">
              <a:lnSpc>
                <a:spcPct val="200000"/>
              </a:lnSpc>
            </a:pPr>
            <a:r>
              <a:rPr lang="en-MY" sz="1800" dirty="0">
                <a:cs typeface="Tajawal ExtraBold" panose="00000800000000000000" pitchFamily="2" charset="-78"/>
              </a:rPr>
              <a:t>Even though it works against many internet threats, it is not intended to defend against all kinds of threats. </a:t>
            </a:r>
          </a:p>
          <a:p>
            <a:pPr algn="just">
              <a:lnSpc>
                <a:spcPct val="200000"/>
              </a:lnSpc>
            </a:pPr>
            <a:endParaRPr lang="en-US" sz="1000" dirty="0"/>
          </a:p>
        </p:txBody>
      </p:sp>
      <p:pic>
        <p:nvPicPr>
          <p:cNvPr id="6" name="Picture 5">
            <a:extLst>
              <a:ext uri="{FF2B5EF4-FFF2-40B4-BE49-F238E27FC236}">
                <a16:creationId xmlns:a16="http://schemas.microsoft.com/office/drawing/2014/main" id="{71A5EAD2-8229-7B41-4BFB-B9235C07C80B}"/>
              </a:ext>
            </a:extLst>
          </p:cNvPr>
          <p:cNvPicPr>
            <a:picLocks noChangeAspect="1"/>
          </p:cNvPicPr>
          <p:nvPr/>
        </p:nvPicPr>
        <p:blipFill>
          <a:blip r:embed="rId3"/>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ABD87DCC-E45F-AC80-A9DA-518D3D6267DC}"/>
              </a:ext>
            </a:extLst>
          </p:cNvPr>
          <p:cNvSpPr txBox="1"/>
          <p:nvPr/>
        </p:nvSpPr>
        <p:spPr>
          <a:xfrm>
            <a:off x="2565380" y="595445"/>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Technologies for Web Security</a:t>
            </a:r>
          </a:p>
        </p:txBody>
      </p:sp>
      <p:pic>
        <p:nvPicPr>
          <p:cNvPr id="2" name="Picture 1">
            <a:extLst>
              <a:ext uri="{FF2B5EF4-FFF2-40B4-BE49-F238E27FC236}">
                <a16:creationId xmlns:a16="http://schemas.microsoft.com/office/drawing/2014/main" id="{53E1E8E2-4FF6-9894-2F53-265E24450A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97" y="5818968"/>
            <a:ext cx="1222425" cy="1096206"/>
          </a:xfrm>
          <a:prstGeom prst="rect">
            <a:avLst/>
          </a:prstGeom>
        </p:spPr>
      </p:pic>
      <p:pic>
        <p:nvPicPr>
          <p:cNvPr id="9" name="Picture 8">
            <a:extLst>
              <a:ext uri="{FF2B5EF4-FFF2-40B4-BE49-F238E27FC236}">
                <a16:creationId xmlns:a16="http://schemas.microsoft.com/office/drawing/2014/main" id="{3EBDC0E7-C8B2-A375-286C-F596D8637E88}"/>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9C6FE48A-5600-577B-25FE-6699D214CC9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32C38598-B08B-D02D-90F8-9DDBD6EC141C}"/>
              </a:ext>
            </a:extLst>
          </p:cNvPr>
          <p:cNvSpPr>
            <a:spLocks noGrp="1"/>
          </p:cNvSpPr>
          <p:nvPr>
            <p:ph type="sldNum" sz="quarter" idx="12"/>
          </p:nvPr>
        </p:nvSpPr>
        <p:spPr/>
        <p:txBody>
          <a:bodyPr/>
          <a:lstStyle/>
          <a:p>
            <a:fld id="{720AAE3E-BBAC-47F7-BC9E-0149C11A20BA}" type="slidenum">
              <a:rPr lang="en-US" smtClean="0"/>
              <a:t>11</a:t>
            </a:fld>
            <a:endParaRPr lang="en-US"/>
          </a:p>
        </p:txBody>
      </p:sp>
    </p:spTree>
    <p:extLst>
      <p:ext uri="{BB962C8B-B14F-4D97-AF65-F5344CB8AC3E}">
        <p14:creationId xmlns:p14="http://schemas.microsoft.com/office/powerpoint/2010/main" val="2794835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BD921C-04D0-7CE2-C626-AEC64C045A89}"/>
              </a:ext>
            </a:extLst>
          </p:cNvPr>
          <p:cNvSpPr>
            <a:spLocks noGrp="1"/>
          </p:cNvSpPr>
          <p:nvPr>
            <p:ph idx="1"/>
          </p:nvPr>
        </p:nvSpPr>
        <p:spPr>
          <a:xfrm>
            <a:off x="1014365" y="1804317"/>
            <a:ext cx="9533101" cy="4351338"/>
          </a:xfrm>
        </p:spPr>
        <p:txBody>
          <a:bodyPr>
            <a:noAutofit/>
          </a:bodyPr>
          <a:lstStyle/>
          <a:p>
            <a:pPr algn="just">
              <a:lnSpc>
                <a:spcPct val="210000"/>
              </a:lnSpc>
            </a:pPr>
            <a:r>
              <a:rPr lang="en-MY" sz="1800" dirty="0">
                <a:cs typeface="Tajawal ExtraBold" panose="00000800000000000000" pitchFamily="2" charset="-78"/>
              </a:rPr>
              <a:t>WAF protects the application layer and is specifically designed to </a:t>
            </a:r>
            <a:r>
              <a:rPr lang="en-MY" sz="1800" dirty="0" err="1">
                <a:cs typeface="Tajawal ExtraBold" panose="00000800000000000000" pitchFamily="2" charset="-78"/>
              </a:rPr>
              <a:t>analyze</a:t>
            </a:r>
            <a:r>
              <a:rPr lang="en-MY" sz="1800" dirty="0">
                <a:cs typeface="Tajawal ExtraBold" panose="00000800000000000000" pitchFamily="2" charset="-78"/>
              </a:rPr>
              <a:t> each HTTP/S request at the application layer. </a:t>
            </a:r>
          </a:p>
          <a:p>
            <a:pPr algn="just">
              <a:lnSpc>
                <a:spcPct val="210000"/>
              </a:lnSpc>
            </a:pPr>
            <a:r>
              <a:rPr lang="en-MY" sz="1800" dirty="0">
                <a:cs typeface="Tajawal ExtraBold" panose="00000800000000000000" pitchFamily="2" charset="-78"/>
              </a:rPr>
              <a:t>you can think of a WAF as the intermediate between the user and the app itself, </a:t>
            </a:r>
            <a:r>
              <a:rPr lang="en-MY" sz="1800" dirty="0" err="1">
                <a:cs typeface="Tajawal ExtraBold" panose="00000800000000000000" pitchFamily="2" charset="-78"/>
              </a:rPr>
              <a:t>analyzing</a:t>
            </a:r>
            <a:r>
              <a:rPr lang="en-MY" sz="1800" dirty="0">
                <a:cs typeface="Tajawal ExtraBold" panose="00000800000000000000" pitchFamily="2" charset="-78"/>
              </a:rPr>
              <a:t> all communications before they reach the app or the user. </a:t>
            </a:r>
            <a:endParaRPr lang="en-US" sz="1800" dirty="0"/>
          </a:p>
        </p:txBody>
      </p:sp>
      <p:sp>
        <p:nvSpPr>
          <p:cNvPr id="4" name="Slide Number Placeholder 3">
            <a:extLst>
              <a:ext uri="{FF2B5EF4-FFF2-40B4-BE49-F238E27FC236}">
                <a16:creationId xmlns:a16="http://schemas.microsoft.com/office/drawing/2014/main" id="{C426D064-6DB9-6644-387F-9E27B9BAFF86}"/>
              </a:ext>
            </a:extLst>
          </p:cNvPr>
          <p:cNvSpPr>
            <a:spLocks noGrp="1"/>
          </p:cNvSpPr>
          <p:nvPr>
            <p:ph type="sldNum" sz="quarter" idx="12"/>
          </p:nvPr>
        </p:nvSpPr>
        <p:spPr/>
        <p:txBody>
          <a:bodyPr/>
          <a:lstStyle/>
          <a:p>
            <a:fld id="{720AAE3E-BBAC-47F7-BC9E-0149C11A20BA}" type="slidenum">
              <a:rPr lang="en-US" smtClean="0"/>
              <a:t>12</a:t>
            </a:fld>
            <a:endParaRPr lang="en-US"/>
          </a:p>
        </p:txBody>
      </p:sp>
      <p:pic>
        <p:nvPicPr>
          <p:cNvPr id="5" name="Picture 4">
            <a:extLst>
              <a:ext uri="{FF2B5EF4-FFF2-40B4-BE49-F238E27FC236}">
                <a16:creationId xmlns:a16="http://schemas.microsoft.com/office/drawing/2014/main" id="{CD7E1A89-34A5-5238-588C-11C71A08A475}"/>
              </a:ext>
            </a:extLst>
          </p:cNvPr>
          <p:cNvPicPr>
            <a:picLocks noChangeAspect="1"/>
          </p:cNvPicPr>
          <p:nvPr/>
        </p:nvPicPr>
        <p:blipFill>
          <a:blip r:embed="rId3"/>
          <a:stretch>
            <a:fillRect/>
          </a:stretch>
        </p:blipFill>
        <p:spPr>
          <a:xfrm>
            <a:off x="0" y="0"/>
            <a:ext cx="9533101" cy="1610200"/>
          </a:xfrm>
          <a:prstGeom prst="rect">
            <a:avLst/>
          </a:prstGeom>
        </p:spPr>
      </p:pic>
      <p:pic>
        <p:nvPicPr>
          <p:cNvPr id="6" name="Picture 5">
            <a:extLst>
              <a:ext uri="{FF2B5EF4-FFF2-40B4-BE49-F238E27FC236}">
                <a16:creationId xmlns:a16="http://schemas.microsoft.com/office/drawing/2014/main" id="{4499EA99-BA78-9472-59F2-0E2D649498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97" y="5818968"/>
            <a:ext cx="1222425" cy="1096206"/>
          </a:xfrm>
          <a:prstGeom prst="rect">
            <a:avLst/>
          </a:prstGeom>
        </p:spPr>
      </p:pic>
      <p:pic>
        <p:nvPicPr>
          <p:cNvPr id="7" name="Picture 6">
            <a:extLst>
              <a:ext uri="{FF2B5EF4-FFF2-40B4-BE49-F238E27FC236}">
                <a16:creationId xmlns:a16="http://schemas.microsoft.com/office/drawing/2014/main" id="{362297A4-EF90-86E8-7010-0F4D1D4CB1C2}"/>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9" name="TextBox 8">
            <a:extLst>
              <a:ext uri="{FF2B5EF4-FFF2-40B4-BE49-F238E27FC236}">
                <a16:creationId xmlns:a16="http://schemas.microsoft.com/office/drawing/2014/main" id="{4A6B3284-330D-393B-3674-565D723139FC}"/>
              </a:ext>
            </a:extLst>
          </p:cNvPr>
          <p:cNvSpPr txBox="1"/>
          <p:nvPr/>
        </p:nvSpPr>
        <p:spPr>
          <a:xfrm>
            <a:off x="2658899" y="620434"/>
            <a:ext cx="6134986" cy="461665"/>
          </a:xfrm>
          <a:prstGeom prst="rect">
            <a:avLst/>
          </a:prstGeom>
          <a:noFill/>
        </p:spPr>
        <p:txBody>
          <a:bodyPr wrap="square">
            <a:spAutoFit/>
          </a:bodyPr>
          <a:lstStyle/>
          <a:p>
            <a:r>
              <a:rPr lang="en-US" sz="2400" dirty="0">
                <a:solidFill>
                  <a:schemeClr val="bg1"/>
                </a:solidFill>
                <a:cs typeface="Tajawal Medium" panose="00000600000000000000" pitchFamily="2" charset="-78"/>
              </a:rPr>
              <a:t>Technologies for Web Security (Cont.)</a:t>
            </a:r>
          </a:p>
        </p:txBody>
      </p:sp>
      <p:sp>
        <p:nvSpPr>
          <p:cNvPr id="10" name="TextBox 9">
            <a:extLst>
              <a:ext uri="{FF2B5EF4-FFF2-40B4-BE49-F238E27FC236}">
                <a16:creationId xmlns:a16="http://schemas.microsoft.com/office/drawing/2014/main" id="{96FEE1CA-60EB-B79A-2D76-8744ACEED8D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68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02209DC-9621-946E-C7D6-75C3C4499B5B}"/>
              </a:ext>
            </a:extLst>
          </p:cNvPr>
          <p:cNvSpPr>
            <a:spLocks noGrp="1"/>
          </p:cNvSpPr>
          <p:nvPr>
            <p:ph type="sldNum" sz="quarter" idx="12"/>
          </p:nvPr>
        </p:nvSpPr>
        <p:spPr/>
        <p:txBody>
          <a:bodyPr/>
          <a:lstStyle/>
          <a:p>
            <a:fld id="{720AAE3E-BBAC-47F7-BC9E-0149C11A20BA}" type="slidenum">
              <a:rPr lang="en-US" smtClean="0"/>
              <a:t>13</a:t>
            </a:fld>
            <a:endParaRPr lang="en-US"/>
          </a:p>
        </p:txBody>
      </p:sp>
      <p:sp>
        <p:nvSpPr>
          <p:cNvPr id="6" name="TextBox 5">
            <a:extLst>
              <a:ext uri="{FF2B5EF4-FFF2-40B4-BE49-F238E27FC236}">
                <a16:creationId xmlns:a16="http://schemas.microsoft.com/office/drawing/2014/main" id="{0C3636B2-1690-DAE4-36B0-02F15F2B4AEE}"/>
              </a:ext>
            </a:extLst>
          </p:cNvPr>
          <p:cNvSpPr txBox="1"/>
          <p:nvPr/>
        </p:nvSpPr>
        <p:spPr>
          <a:xfrm>
            <a:off x="845152" y="2048240"/>
            <a:ext cx="10093978" cy="3230115"/>
          </a:xfrm>
          <a:prstGeom prst="rect">
            <a:avLst/>
          </a:prstGeom>
          <a:noFill/>
        </p:spPr>
        <p:txBody>
          <a:bodyPr wrap="square">
            <a:spAutoFit/>
          </a:bodyPr>
          <a:lstStyle/>
          <a:p>
            <a:pPr marL="285750" indent="-285750" algn="just">
              <a:lnSpc>
                <a:spcPct val="210000"/>
              </a:lnSpc>
              <a:buFont typeface="Arial" panose="020B0604020202020204" pitchFamily="34" charset="0"/>
              <a:buChar char="•"/>
            </a:pPr>
            <a:r>
              <a:rPr lang="en-MY" sz="2000" dirty="0">
                <a:cs typeface="Tajawal ExtraBold" panose="00000800000000000000" pitchFamily="2" charset="-78"/>
              </a:rPr>
              <a:t>Traditional WAFs ensure that only allowed actions (based on security policy) can be performed. </a:t>
            </a:r>
          </a:p>
          <a:p>
            <a:pPr marL="285750" indent="-285750" algn="just">
              <a:lnSpc>
                <a:spcPct val="210000"/>
              </a:lnSpc>
              <a:buFont typeface="Arial" panose="020B0604020202020204" pitchFamily="34" charset="0"/>
              <a:buChar char="•"/>
            </a:pPr>
            <a:r>
              <a:rPr lang="en-MY" sz="2000" dirty="0">
                <a:cs typeface="Tajawal ExtraBold" panose="00000800000000000000" pitchFamily="2" charset="-78"/>
              </a:rPr>
              <a:t>For many organizations, WAFs are a trusted, first line of </a:t>
            </a:r>
            <a:r>
              <a:rPr lang="en-MY" sz="2000" dirty="0" err="1">
                <a:cs typeface="Tajawal ExtraBold" panose="00000800000000000000" pitchFamily="2" charset="-78"/>
              </a:rPr>
              <a:t>defense</a:t>
            </a:r>
            <a:r>
              <a:rPr lang="en-MY" sz="2000" dirty="0">
                <a:cs typeface="Tajawal ExtraBold" panose="00000800000000000000" pitchFamily="2" charset="-78"/>
              </a:rPr>
              <a:t> for applications, especially to protect against the OWASP Top 10—the foundational list of the most seen application vulnerabilities. </a:t>
            </a:r>
          </a:p>
        </p:txBody>
      </p:sp>
      <p:pic>
        <p:nvPicPr>
          <p:cNvPr id="7" name="Picture 6">
            <a:extLst>
              <a:ext uri="{FF2B5EF4-FFF2-40B4-BE49-F238E27FC236}">
                <a16:creationId xmlns:a16="http://schemas.microsoft.com/office/drawing/2014/main" id="{934EBCB2-DE67-BEE3-DBEA-EF7817D57D5E}"/>
              </a:ext>
            </a:extLst>
          </p:cNvPr>
          <p:cNvPicPr>
            <a:picLocks noChangeAspect="1"/>
          </p:cNvPicPr>
          <p:nvPr/>
        </p:nvPicPr>
        <p:blipFill>
          <a:blip r:embed="rId2"/>
          <a:stretch>
            <a:fillRect/>
          </a:stretch>
        </p:blipFill>
        <p:spPr>
          <a:xfrm>
            <a:off x="0" y="0"/>
            <a:ext cx="9533101" cy="1610200"/>
          </a:xfrm>
          <a:prstGeom prst="rect">
            <a:avLst/>
          </a:prstGeom>
        </p:spPr>
      </p:pic>
      <p:pic>
        <p:nvPicPr>
          <p:cNvPr id="8" name="Picture 7">
            <a:extLst>
              <a:ext uri="{FF2B5EF4-FFF2-40B4-BE49-F238E27FC236}">
                <a16:creationId xmlns:a16="http://schemas.microsoft.com/office/drawing/2014/main" id="{B295D5BA-8802-A0FC-9673-0981E4559F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97" y="5818968"/>
            <a:ext cx="1222425" cy="1096206"/>
          </a:xfrm>
          <a:prstGeom prst="rect">
            <a:avLst/>
          </a:prstGeom>
        </p:spPr>
      </p:pic>
      <p:pic>
        <p:nvPicPr>
          <p:cNvPr id="9" name="Picture 8">
            <a:extLst>
              <a:ext uri="{FF2B5EF4-FFF2-40B4-BE49-F238E27FC236}">
                <a16:creationId xmlns:a16="http://schemas.microsoft.com/office/drawing/2014/main" id="{D7066E1D-61C8-7E67-7DCB-96D5005D0B73}"/>
              </a:ext>
            </a:extLst>
          </p:cNvPr>
          <p:cNvPicPr>
            <a:picLocks noChangeAspect="1"/>
          </p:cNvPicPr>
          <p:nvPr/>
        </p:nvPicPr>
        <p:blipFill>
          <a:blip r:embed="rId4"/>
          <a:stretch>
            <a:fillRect/>
          </a:stretch>
        </p:blipFill>
        <p:spPr>
          <a:xfrm>
            <a:off x="2016035" y="6162233"/>
            <a:ext cx="9902229" cy="204838"/>
          </a:xfrm>
          <a:prstGeom prst="rect">
            <a:avLst/>
          </a:prstGeom>
        </p:spPr>
      </p:pic>
      <p:sp>
        <p:nvSpPr>
          <p:cNvPr id="10" name="TextBox 9">
            <a:extLst>
              <a:ext uri="{FF2B5EF4-FFF2-40B4-BE49-F238E27FC236}">
                <a16:creationId xmlns:a16="http://schemas.microsoft.com/office/drawing/2014/main" id="{D0BD4A23-30ED-AEFC-DADD-8FD70331C117}"/>
              </a:ext>
            </a:extLst>
          </p:cNvPr>
          <p:cNvSpPr txBox="1"/>
          <p:nvPr/>
        </p:nvSpPr>
        <p:spPr>
          <a:xfrm>
            <a:off x="2658899" y="620434"/>
            <a:ext cx="6134986" cy="461665"/>
          </a:xfrm>
          <a:prstGeom prst="rect">
            <a:avLst/>
          </a:prstGeom>
          <a:noFill/>
        </p:spPr>
        <p:txBody>
          <a:bodyPr wrap="square">
            <a:spAutoFit/>
          </a:bodyPr>
          <a:lstStyle/>
          <a:p>
            <a:r>
              <a:rPr lang="en-US" sz="2400" dirty="0">
                <a:solidFill>
                  <a:schemeClr val="bg1"/>
                </a:solidFill>
                <a:cs typeface="Tajawal Medium" panose="00000600000000000000" pitchFamily="2" charset="-78"/>
              </a:rPr>
              <a:t>Technologies for Web Security (Cont.)</a:t>
            </a:r>
          </a:p>
        </p:txBody>
      </p:sp>
      <p:sp>
        <p:nvSpPr>
          <p:cNvPr id="11" name="TextBox 10">
            <a:extLst>
              <a:ext uri="{FF2B5EF4-FFF2-40B4-BE49-F238E27FC236}">
                <a16:creationId xmlns:a16="http://schemas.microsoft.com/office/drawing/2014/main" id="{4FD35379-6760-D704-1A39-EEF8A762DF44}"/>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4149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23749B-2A9F-2D7A-A472-5ED6D7C145F3}"/>
              </a:ext>
            </a:extLst>
          </p:cNvPr>
          <p:cNvSpPr>
            <a:spLocks noGrp="1"/>
          </p:cNvSpPr>
          <p:nvPr>
            <p:ph idx="1"/>
          </p:nvPr>
        </p:nvSpPr>
        <p:spPr>
          <a:xfrm>
            <a:off x="740735" y="1714110"/>
            <a:ext cx="10049164" cy="4113428"/>
          </a:xfrm>
        </p:spPr>
        <p:txBody>
          <a:bodyPr>
            <a:noAutofit/>
          </a:bodyPr>
          <a:lstStyle/>
          <a:p>
            <a:pPr algn="just">
              <a:lnSpc>
                <a:spcPct val="200000"/>
              </a:lnSpc>
              <a:buFont typeface="Wingdings" panose="05000000000000000000" pitchFamily="2" charset="2"/>
              <a:buChar char="Ø"/>
            </a:pPr>
            <a:r>
              <a:rPr lang="en-MY" sz="1800" b="1" dirty="0">
                <a:cs typeface="Tajawal ExtraBold" panose="00000800000000000000" pitchFamily="2" charset="-78"/>
              </a:rPr>
              <a:t>Security or Vulnerability Scanners </a:t>
            </a:r>
          </a:p>
          <a:p>
            <a:pPr marL="573088" algn="just">
              <a:lnSpc>
                <a:spcPct val="200000"/>
              </a:lnSpc>
            </a:pPr>
            <a:r>
              <a:rPr lang="en-MY" sz="1800" dirty="0">
                <a:cs typeface="Tajawal ExtraBold" panose="00000800000000000000" pitchFamily="2" charset="-78"/>
              </a:rPr>
              <a:t> Tools that organizations use to automatically examine their systems, networks, and applications to check for weaknesses in their security. </a:t>
            </a:r>
          </a:p>
          <a:p>
            <a:pPr marL="573088" algn="just">
              <a:lnSpc>
                <a:spcPct val="200000"/>
              </a:lnSpc>
            </a:pPr>
            <a:r>
              <a:rPr lang="en-MY" sz="1800" dirty="0">
                <a:cs typeface="Tajawal ExtraBold" panose="00000800000000000000" pitchFamily="2" charset="-78"/>
              </a:rPr>
              <a:t>Once a vulnerability scanner has finished checking the target system, security teams can use the results to address critical vulnerabilities.</a:t>
            </a:r>
          </a:p>
          <a:p>
            <a:pPr algn="just">
              <a:lnSpc>
                <a:spcPct val="200000"/>
              </a:lnSpc>
            </a:pPr>
            <a:endParaRPr lang="en-MY" sz="1800" dirty="0">
              <a:cs typeface="Tajawal ExtraBold" panose="00000800000000000000" pitchFamily="2" charset="-78"/>
            </a:endParaRPr>
          </a:p>
          <a:p>
            <a:pPr algn="just">
              <a:lnSpc>
                <a:spcPct val="200000"/>
              </a:lnSpc>
            </a:pPr>
            <a:endParaRPr lang="en-US" sz="1800" dirty="0"/>
          </a:p>
        </p:txBody>
      </p:sp>
      <p:pic>
        <p:nvPicPr>
          <p:cNvPr id="6" name="Picture 5">
            <a:extLst>
              <a:ext uri="{FF2B5EF4-FFF2-40B4-BE49-F238E27FC236}">
                <a16:creationId xmlns:a16="http://schemas.microsoft.com/office/drawing/2014/main" id="{71A5EAD2-8229-7B41-4BFB-B9235C07C80B}"/>
              </a:ext>
            </a:extLst>
          </p:cNvPr>
          <p:cNvPicPr>
            <a:picLocks noChangeAspect="1"/>
          </p:cNvPicPr>
          <p:nvPr/>
        </p:nvPicPr>
        <p:blipFill>
          <a:blip r:embed="rId3"/>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ABD87DCC-E45F-AC80-A9DA-518D3D6267DC}"/>
              </a:ext>
            </a:extLst>
          </p:cNvPr>
          <p:cNvSpPr txBox="1"/>
          <p:nvPr/>
        </p:nvSpPr>
        <p:spPr>
          <a:xfrm>
            <a:off x="2565380" y="595445"/>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Technologies for Web Security (Cont.)</a:t>
            </a:r>
          </a:p>
        </p:txBody>
      </p:sp>
      <p:pic>
        <p:nvPicPr>
          <p:cNvPr id="2" name="Picture 1">
            <a:extLst>
              <a:ext uri="{FF2B5EF4-FFF2-40B4-BE49-F238E27FC236}">
                <a16:creationId xmlns:a16="http://schemas.microsoft.com/office/drawing/2014/main" id="{4C79A405-E59F-AE6D-CE42-9F4661916D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9" name="Picture 8">
            <a:extLst>
              <a:ext uri="{FF2B5EF4-FFF2-40B4-BE49-F238E27FC236}">
                <a16:creationId xmlns:a16="http://schemas.microsoft.com/office/drawing/2014/main" id="{53CE7B1E-62EE-B7B8-0C33-3860A263E2D2}"/>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CBE428B9-9973-0B38-8DCD-2311007D54E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4DBDB2B3-A5C2-690E-9388-B86A93FA2A69}"/>
              </a:ext>
            </a:extLst>
          </p:cNvPr>
          <p:cNvSpPr>
            <a:spLocks noGrp="1"/>
          </p:cNvSpPr>
          <p:nvPr>
            <p:ph type="sldNum" sz="quarter" idx="12"/>
          </p:nvPr>
        </p:nvSpPr>
        <p:spPr/>
        <p:txBody>
          <a:bodyPr/>
          <a:lstStyle/>
          <a:p>
            <a:fld id="{720AAE3E-BBAC-47F7-BC9E-0149C11A20BA}" type="slidenum">
              <a:rPr lang="en-US" smtClean="0"/>
              <a:t>14</a:t>
            </a:fld>
            <a:endParaRPr lang="en-US"/>
          </a:p>
        </p:txBody>
      </p:sp>
    </p:spTree>
    <p:extLst>
      <p:ext uri="{BB962C8B-B14F-4D97-AF65-F5344CB8AC3E}">
        <p14:creationId xmlns:p14="http://schemas.microsoft.com/office/powerpoint/2010/main" val="3092069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23749B-2A9F-2D7A-A472-5ED6D7C145F3}"/>
              </a:ext>
            </a:extLst>
          </p:cNvPr>
          <p:cNvSpPr>
            <a:spLocks noGrp="1"/>
          </p:cNvSpPr>
          <p:nvPr>
            <p:ph idx="1"/>
          </p:nvPr>
        </p:nvSpPr>
        <p:spPr>
          <a:xfrm>
            <a:off x="838199" y="1609370"/>
            <a:ext cx="10586952" cy="4113428"/>
          </a:xfrm>
        </p:spPr>
        <p:txBody>
          <a:bodyPr>
            <a:noAutofit/>
          </a:bodyPr>
          <a:lstStyle/>
          <a:p>
            <a:pPr algn="just">
              <a:lnSpc>
                <a:spcPct val="200000"/>
              </a:lnSpc>
              <a:buFont typeface="Wingdings" panose="05000000000000000000" pitchFamily="2" charset="2"/>
              <a:buChar char="Ø"/>
            </a:pPr>
            <a:r>
              <a:rPr lang="en-MY" sz="1800" b="1" dirty="0">
                <a:cs typeface="Tajawal ExtraBold" panose="00000800000000000000" pitchFamily="2" charset="-78"/>
              </a:rPr>
              <a:t>Password-cracking Tools </a:t>
            </a:r>
          </a:p>
          <a:p>
            <a:pPr algn="just">
              <a:lnSpc>
                <a:spcPct val="200000"/>
              </a:lnSpc>
            </a:pPr>
            <a:r>
              <a:rPr lang="en-MY" sz="1800" dirty="0">
                <a:cs typeface="Tajawal ExtraBold" panose="00000800000000000000" pitchFamily="2" charset="-78"/>
              </a:rPr>
              <a:t>Can still gain access to your system even if you have lost or forgotten your password. This helps maintain web security for businesses in a couple of different ways. </a:t>
            </a:r>
          </a:p>
          <a:p>
            <a:pPr algn="just">
              <a:lnSpc>
                <a:spcPct val="200000"/>
              </a:lnSpc>
            </a:pPr>
            <a:r>
              <a:rPr lang="en-MY" sz="1800" dirty="0">
                <a:cs typeface="Tajawal ExtraBold" panose="00000800000000000000" pitchFamily="2" charset="-78"/>
              </a:rPr>
              <a:t>First, if you need to reset your password but cannot remember the original one, a password-cracking tool allows you to gain access. Second, if someone has penetrated your system and changed the password, you can use a password-cracking tool to get back in and change the password to something harder.</a:t>
            </a:r>
          </a:p>
          <a:p>
            <a:pPr algn="just">
              <a:lnSpc>
                <a:spcPct val="200000"/>
              </a:lnSpc>
            </a:pPr>
            <a:endParaRPr lang="en-MY" sz="1800" dirty="0">
              <a:cs typeface="Tajawal ExtraBold" panose="00000800000000000000" pitchFamily="2" charset="-78"/>
            </a:endParaRPr>
          </a:p>
          <a:p>
            <a:pPr algn="just">
              <a:lnSpc>
                <a:spcPct val="200000"/>
              </a:lnSpc>
            </a:pPr>
            <a:endParaRPr lang="en-US" sz="1800" dirty="0"/>
          </a:p>
        </p:txBody>
      </p:sp>
      <p:pic>
        <p:nvPicPr>
          <p:cNvPr id="6" name="Picture 5">
            <a:extLst>
              <a:ext uri="{FF2B5EF4-FFF2-40B4-BE49-F238E27FC236}">
                <a16:creationId xmlns:a16="http://schemas.microsoft.com/office/drawing/2014/main" id="{71A5EAD2-8229-7B41-4BFB-B9235C07C80B}"/>
              </a:ext>
            </a:extLst>
          </p:cNvPr>
          <p:cNvPicPr>
            <a:picLocks noChangeAspect="1"/>
          </p:cNvPicPr>
          <p:nvPr/>
        </p:nvPicPr>
        <p:blipFill>
          <a:blip r:embed="rId3"/>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ABD87DCC-E45F-AC80-A9DA-518D3D6267DC}"/>
              </a:ext>
            </a:extLst>
          </p:cNvPr>
          <p:cNvSpPr txBox="1"/>
          <p:nvPr/>
        </p:nvSpPr>
        <p:spPr>
          <a:xfrm>
            <a:off x="2565380" y="595445"/>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Technologies for Web Security (Cont.)</a:t>
            </a:r>
          </a:p>
        </p:txBody>
      </p:sp>
      <p:pic>
        <p:nvPicPr>
          <p:cNvPr id="2" name="Picture 1">
            <a:extLst>
              <a:ext uri="{FF2B5EF4-FFF2-40B4-BE49-F238E27FC236}">
                <a16:creationId xmlns:a16="http://schemas.microsoft.com/office/drawing/2014/main" id="{4C79A405-E59F-AE6D-CE42-9F4661916D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9" name="Picture 8">
            <a:extLst>
              <a:ext uri="{FF2B5EF4-FFF2-40B4-BE49-F238E27FC236}">
                <a16:creationId xmlns:a16="http://schemas.microsoft.com/office/drawing/2014/main" id="{53CE7B1E-62EE-B7B8-0C33-3860A263E2D2}"/>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1D25476E-5898-4D1B-9BBC-5C412194606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960D8CEB-7EDD-5A7A-9785-516D535B5307}"/>
              </a:ext>
            </a:extLst>
          </p:cNvPr>
          <p:cNvSpPr>
            <a:spLocks noGrp="1"/>
          </p:cNvSpPr>
          <p:nvPr>
            <p:ph type="sldNum" sz="quarter" idx="12"/>
          </p:nvPr>
        </p:nvSpPr>
        <p:spPr/>
        <p:txBody>
          <a:bodyPr/>
          <a:lstStyle/>
          <a:p>
            <a:fld id="{720AAE3E-BBAC-47F7-BC9E-0149C11A20BA}" type="slidenum">
              <a:rPr lang="en-US" smtClean="0"/>
              <a:t>15</a:t>
            </a:fld>
            <a:endParaRPr lang="en-US"/>
          </a:p>
        </p:txBody>
      </p:sp>
    </p:spTree>
    <p:extLst>
      <p:ext uri="{BB962C8B-B14F-4D97-AF65-F5344CB8AC3E}">
        <p14:creationId xmlns:p14="http://schemas.microsoft.com/office/powerpoint/2010/main" val="302089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A3AB13-E742-08EA-BE80-066432728EA7}"/>
              </a:ext>
            </a:extLst>
          </p:cNvPr>
          <p:cNvSpPr>
            <a:spLocks noGrp="1"/>
          </p:cNvSpPr>
          <p:nvPr>
            <p:ph idx="1"/>
          </p:nvPr>
        </p:nvSpPr>
        <p:spPr>
          <a:xfrm>
            <a:off x="838199" y="1751113"/>
            <a:ext cx="9626601" cy="3338124"/>
          </a:xfrm>
        </p:spPr>
        <p:txBody>
          <a:bodyPr>
            <a:normAutofit/>
          </a:bodyPr>
          <a:lstStyle/>
          <a:p>
            <a:pPr algn="just">
              <a:lnSpc>
                <a:spcPct val="200000"/>
              </a:lnSpc>
              <a:buFont typeface="Wingdings" panose="05000000000000000000" pitchFamily="2" charset="2"/>
              <a:buChar char="Ø"/>
            </a:pPr>
            <a:r>
              <a:rPr lang="en-MY" sz="1800" b="1" dirty="0">
                <a:cs typeface="Tajawal ExtraBold" panose="00000800000000000000" pitchFamily="2" charset="-78"/>
              </a:rPr>
              <a:t>White Box Testing Tools </a:t>
            </a:r>
          </a:p>
          <a:p>
            <a:pPr algn="just">
              <a:lnSpc>
                <a:spcPct val="200000"/>
              </a:lnSpc>
            </a:pPr>
            <a:r>
              <a:rPr lang="en-MY" sz="1800" dirty="0">
                <a:cs typeface="Tajawal ExtraBold" panose="00000800000000000000" pitchFamily="2" charset="-78"/>
              </a:rPr>
              <a:t>Test</a:t>
            </a:r>
            <a:r>
              <a:rPr lang="en-MY" sz="1800" b="1" dirty="0">
                <a:cs typeface="Tajawal ExtraBold" panose="00000800000000000000" pitchFamily="2" charset="-78"/>
              </a:rPr>
              <a:t> </a:t>
            </a:r>
            <a:r>
              <a:rPr lang="en-MY" sz="1800" dirty="0">
                <a:cs typeface="Tajawal ExtraBold" panose="00000800000000000000" pitchFamily="2" charset="-78"/>
              </a:rPr>
              <a:t>the design, coding, and internal structure of the software to enhance its design, as well as ensure the smooth flow of data into and out of the application.  </a:t>
            </a:r>
          </a:p>
          <a:p>
            <a:pPr algn="just">
              <a:lnSpc>
                <a:spcPct val="200000"/>
              </a:lnSpc>
            </a:pPr>
            <a:r>
              <a:rPr lang="en-MY" sz="1800" dirty="0">
                <a:cs typeface="Tajawal ExtraBold" panose="00000800000000000000" pitchFamily="2" charset="-78"/>
              </a:rPr>
              <a:t>During white box testing, you can see the code, so it is sometimes also called clear box testing or transparent box testing</a:t>
            </a:r>
          </a:p>
          <a:p>
            <a:pPr algn="just">
              <a:lnSpc>
                <a:spcPct val="200000"/>
              </a:lnSpc>
            </a:pPr>
            <a:endParaRPr lang="en-US" sz="3200" dirty="0"/>
          </a:p>
        </p:txBody>
      </p:sp>
      <p:pic>
        <p:nvPicPr>
          <p:cNvPr id="8" name="Picture 7">
            <a:extLst>
              <a:ext uri="{FF2B5EF4-FFF2-40B4-BE49-F238E27FC236}">
                <a16:creationId xmlns:a16="http://schemas.microsoft.com/office/drawing/2014/main" id="{32AE2410-2CDA-A60E-0F16-13AA6E95FEE1}"/>
              </a:ext>
            </a:extLst>
          </p:cNvPr>
          <p:cNvPicPr>
            <a:picLocks noChangeAspect="1"/>
          </p:cNvPicPr>
          <p:nvPr/>
        </p:nvPicPr>
        <p:blipFill>
          <a:blip r:embed="rId2"/>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0C42104A-A6E8-525C-2555-56ADEBAC57AC}"/>
              </a:ext>
            </a:extLst>
          </p:cNvPr>
          <p:cNvSpPr txBox="1"/>
          <p:nvPr/>
        </p:nvSpPr>
        <p:spPr>
          <a:xfrm>
            <a:off x="2473036" y="613946"/>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Technologies for Web Security (cont.)</a:t>
            </a:r>
          </a:p>
        </p:txBody>
      </p:sp>
      <p:pic>
        <p:nvPicPr>
          <p:cNvPr id="2" name="Picture 1">
            <a:extLst>
              <a:ext uri="{FF2B5EF4-FFF2-40B4-BE49-F238E27FC236}">
                <a16:creationId xmlns:a16="http://schemas.microsoft.com/office/drawing/2014/main" id="{85214AA3-2DD4-02DF-A868-142D88CC28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49775F23-F59F-3764-70F8-0E2B84554CFA}"/>
              </a:ext>
            </a:extLst>
          </p:cNvPr>
          <p:cNvPicPr>
            <a:picLocks noChangeAspect="1"/>
          </p:cNvPicPr>
          <p:nvPr/>
        </p:nvPicPr>
        <p:blipFill>
          <a:blip r:embed="rId4"/>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62560E1F-36FF-55D0-4FFA-E385E965A26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81CE45FB-2EF5-5E27-9784-54F3E221D517}"/>
              </a:ext>
            </a:extLst>
          </p:cNvPr>
          <p:cNvSpPr>
            <a:spLocks noGrp="1"/>
          </p:cNvSpPr>
          <p:nvPr>
            <p:ph type="sldNum" sz="quarter" idx="12"/>
          </p:nvPr>
        </p:nvSpPr>
        <p:spPr/>
        <p:txBody>
          <a:bodyPr/>
          <a:lstStyle/>
          <a:p>
            <a:fld id="{720AAE3E-BBAC-47F7-BC9E-0149C11A20BA}" type="slidenum">
              <a:rPr lang="en-US" smtClean="0"/>
              <a:t>16</a:t>
            </a:fld>
            <a:endParaRPr lang="en-US"/>
          </a:p>
        </p:txBody>
      </p:sp>
    </p:spTree>
    <p:extLst>
      <p:ext uri="{BB962C8B-B14F-4D97-AF65-F5344CB8AC3E}">
        <p14:creationId xmlns:p14="http://schemas.microsoft.com/office/powerpoint/2010/main" val="1734192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A3AB13-E742-08EA-BE80-066432728EA7}"/>
              </a:ext>
            </a:extLst>
          </p:cNvPr>
          <p:cNvSpPr>
            <a:spLocks noGrp="1"/>
          </p:cNvSpPr>
          <p:nvPr>
            <p:ph idx="1"/>
          </p:nvPr>
        </p:nvSpPr>
        <p:spPr>
          <a:xfrm>
            <a:off x="1014365" y="1751112"/>
            <a:ext cx="9533101" cy="4111768"/>
          </a:xfrm>
        </p:spPr>
        <p:txBody>
          <a:bodyPr>
            <a:normAutofit/>
          </a:bodyPr>
          <a:lstStyle/>
          <a:p>
            <a:pPr algn="just">
              <a:lnSpc>
                <a:spcPct val="200000"/>
              </a:lnSpc>
              <a:buFont typeface="Wingdings" panose="05000000000000000000" pitchFamily="2" charset="2"/>
              <a:buChar char="Ø"/>
            </a:pPr>
            <a:r>
              <a:rPr lang="en-MY" sz="1800" b="1" dirty="0">
                <a:cs typeface="Tajawal ExtraBold" panose="00000800000000000000" pitchFamily="2" charset="-78"/>
              </a:rPr>
              <a:t>Black Box Testing Tools</a:t>
            </a:r>
          </a:p>
          <a:p>
            <a:pPr algn="just">
              <a:lnSpc>
                <a:spcPct val="200000"/>
              </a:lnSpc>
            </a:pPr>
            <a:r>
              <a:rPr lang="en-MY" sz="1800" b="1" dirty="0">
                <a:cs typeface="Tajawal ExtraBold" panose="00000800000000000000" pitchFamily="2" charset="-78"/>
              </a:rPr>
              <a:t> </a:t>
            </a:r>
            <a:r>
              <a:rPr lang="en-MY" sz="1800" dirty="0">
                <a:cs typeface="Tajawal ExtraBold" panose="00000800000000000000" pitchFamily="2" charset="-78"/>
              </a:rPr>
              <a:t>Refers to checking a system without any knowledge regarding how it works. The only thing the tester sees is the input they key in and the resulting output. </a:t>
            </a:r>
          </a:p>
          <a:p>
            <a:pPr algn="just">
              <a:lnSpc>
                <a:spcPct val="200000"/>
              </a:lnSpc>
            </a:pPr>
            <a:r>
              <a:rPr lang="en-MY" sz="1800" dirty="0">
                <a:cs typeface="Tajawal ExtraBold" panose="00000800000000000000" pitchFamily="2" charset="-78"/>
              </a:rPr>
              <a:t>Black box testing tools are used to see how the system responds to unexpected actions taken by users. They can help security personnel inspect response times and detect issues in software performance and whether the system is reliable.</a:t>
            </a:r>
          </a:p>
          <a:p>
            <a:pPr algn="just">
              <a:lnSpc>
                <a:spcPct val="200000"/>
              </a:lnSpc>
            </a:pPr>
            <a:endParaRPr lang="en-MY" sz="1800" dirty="0">
              <a:cs typeface="Tajawal ExtraBold" panose="00000800000000000000" pitchFamily="2" charset="-78"/>
            </a:endParaRPr>
          </a:p>
          <a:p>
            <a:pPr algn="just">
              <a:lnSpc>
                <a:spcPct val="200000"/>
              </a:lnSpc>
            </a:pPr>
            <a:endParaRPr lang="en-US" sz="3200" dirty="0"/>
          </a:p>
        </p:txBody>
      </p:sp>
      <p:pic>
        <p:nvPicPr>
          <p:cNvPr id="8" name="Picture 7">
            <a:extLst>
              <a:ext uri="{FF2B5EF4-FFF2-40B4-BE49-F238E27FC236}">
                <a16:creationId xmlns:a16="http://schemas.microsoft.com/office/drawing/2014/main" id="{32AE2410-2CDA-A60E-0F16-13AA6E95FEE1}"/>
              </a:ext>
            </a:extLst>
          </p:cNvPr>
          <p:cNvPicPr>
            <a:picLocks noChangeAspect="1"/>
          </p:cNvPicPr>
          <p:nvPr/>
        </p:nvPicPr>
        <p:blipFill>
          <a:blip r:embed="rId3"/>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0C42104A-A6E8-525C-2555-56ADEBAC57AC}"/>
              </a:ext>
            </a:extLst>
          </p:cNvPr>
          <p:cNvSpPr txBox="1"/>
          <p:nvPr/>
        </p:nvSpPr>
        <p:spPr>
          <a:xfrm>
            <a:off x="2473036" y="613946"/>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Technologies for Web Security (cont.)</a:t>
            </a:r>
          </a:p>
        </p:txBody>
      </p:sp>
      <p:pic>
        <p:nvPicPr>
          <p:cNvPr id="2" name="Picture 1">
            <a:extLst>
              <a:ext uri="{FF2B5EF4-FFF2-40B4-BE49-F238E27FC236}">
                <a16:creationId xmlns:a16="http://schemas.microsoft.com/office/drawing/2014/main" id="{85214AA3-2DD4-02DF-A868-142D88CC28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987" y="5721968"/>
            <a:ext cx="1222425" cy="1096206"/>
          </a:xfrm>
          <a:prstGeom prst="rect">
            <a:avLst/>
          </a:prstGeom>
        </p:spPr>
      </p:pic>
      <p:pic>
        <p:nvPicPr>
          <p:cNvPr id="6" name="Picture 5">
            <a:extLst>
              <a:ext uri="{FF2B5EF4-FFF2-40B4-BE49-F238E27FC236}">
                <a16:creationId xmlns:a16="http://schemas.microsoft.com/office/drawing/2014/main" id="{49775F23-F59F-3764-70F8-0E2B84554CFA}"/>
              </a:ext>
            </a:extLst>
          </p:cNvPr>
          <p:cNvPicPr>
            <a:picLocks noChangeAspect="1"/>
          </p:cNvPicPr>
          <p:nvPr/>
        </p:nvPicPr>
        <p:blipFill>
          <a:blip r:embed="rId5"/>
          <a:stretch>
            <a:fillRect/>
          </a:stretch>
        </p:blipFill>
        <p:spPr>
          <a:xfrm>
            <a:off x="2016035" y="6162233"/>
            <a:ext cx="9902229" cy="204838"/>
          </a:xfrm>
          <a:prstGeom prst="rect">
            <a:avLst/>
          </a:prstGeom>
        </p:spPr>
      </p:pic>
      <p:sp>
        <p:nvSpPr>
          <p:cNvPr id="4" name="TextBox 3">
            <a:extLst>
              <a:ext uri="{FF2B5EF4-FFF2-40B4-BE49-F238E27FC236}">
                <a16:creationId xmlns:a16="http://schemas.microsoft.com/office/drawing/2014/main" id="{B197DC3F-3606-1107-EB90-AF125DB3733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C4F71EF6-14F8-9AA0-9CEF-4D6D2DF34632}"/>
              </a:ext>
            </a:extLst>
          </p:cNvPr>
          <p:cNvSpPr>
            <a:spLocks noGrp="1"/>
          </p:cNvSpPr>
          <p:nvPr>
            <p:ph type="sldNum" sz="quarter" idx="12"/>
          </p:nvPr>
        </p:nvSpPr>
        <p:spPr/>
        <p:txBody>
          <a:bodyPr/>
          <a:lstStyle/>
          <a:p>
            <a:fld id="{720AAE3E-BBAC-47F7-BC9E-0149C11A20BA}" type="slidenum">
              <a:rPr lang="en-US" smtClean="0"/>
              <a:t>17</a:t>
            </a:fld>
            <a:endParaRPr lang="en-US"/>
          </a:p>
        </p:txBody>
      </p:sp>
    </p:spTree>
    <p:extLst>
      <p:ext uri="{BB962C8B-B14F-4D97-AF65-F5344CB8AC3E}">
        <p14:creationId xmlns:p14="http://schemas.microsoft.com/office/powerpoint/2010/main" val="2575454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08BCB-1735-6922-8EF5-A077FA303015}"/>
              </a:ext>
            </a:extLst>
          </p:cNvPr>
          <p:cNvSpPr>
            <a:spLocks noGrp="1"/>
          </p:cNvSpPr>
          <p:nvPr>
            <p:ph type="title"/>
          </p:nvPr>
        </p:nvSpPr>
        <p:spPr>
          <a:xfrm>
            <a:off x="712232" y="2313998"/>
            <a:ext cx="10515600" cy="1325563"/>
          </a:xfrm>
        </p:spPr>
        <p:txBody>
          <a:bodyPr/>
          <a:lstStyle/>
          <a:p>
            <a:r>
              <a:rPr lang="en-MY" b="0" i="0" dirty="0">
                <a:solidFill>
                  <a:srgbClr val="000000"/>
                </a:solidFill>
                <a:effectLst/>
                <a:latin typeface="Inter"/>
              </a:rPr>
              <a:t> </a:t>
            </a:r>
            <a:endParaRPr lang="en-US" dirty="0"/>
          </a:p>
        </p:txBody>
      </p:sp>
      <p:sp>
        <p:nvSpPr>
          <p:cNvPr id="3" name="Content Placeholder 2">
            <a:extLst>
              <a:ext uri="{FF2B5EF4-FFF2-40B4-BE49-F238E27FC236}">
                <a16:creationId xmlns:a16="http://schemas.microsoft.com/office/drawing/2014/main" id="{8D04DC05-B790-285D-1A75-9C89FD3CF909}"/>
              </a:ext>
            </a:extLst>
          </p:cNvPr>
          <p:cNvSpPr>
            <a:spLocks noGrp="1"/>
          </p:cNvSpPr>
          <p:nvPr>
            <p:ph idx="1"/>
          </p:nvPr>
        </p:nvSpPr>
        <p:spPr>
          <a:xfrm>
            <a:off x="964168" y="1868051"/>
            <a:ext cx="10515600" cy="3297764"/>
          </a:xfrm>
        </p:spPr>
        <p:txBody>
          <a:bodyPr>
            <a:normAutofit/>
          </a:bodyPr>
          <a:lstStyle/>
          <a:p>
            <a:pPr algn="just">
              <a:lnSpc>
                <a:spcPct val="200000"/>
              </a:lnSpc>
            </a:pPr>
            <a:r>
              <a:rPr lang="en-MY" sz="1800" dirty="0">
                <a:cs typeface="Tajawal ExtraBold" panose="00000800000000000000" pitchFamily="2" charset="-78"/>
              </a:rPr>
              <a:t>OWASP is an online community that produces freely-available articles, methodologies, documentation, tools, and technologies in the field of web application security.</a:t>
            </a:r>
          </a:p>
          <a:p>
            <a:pPr algn="just">
              <a:lnSpc>
                <a:spcPct val="200000"/>
              </a:lnSpc>
            </a:pPr>
            <a:r>
              <a:rPr lang="en-MY" sz="1800" dirty="0">
                <a:cs typeface="Tajawal ExtraBold" panose="00000800000000000000" pitchFamily="2" charset="-78"/>
              </a:rPr>
              <a:t> OWASP provides free and open resources. It is led by a non-profit called The OWASP Foundation. </a:t>
            </a:r>
          </a:p>
          <a:p>
            <a:pPr algn="just">
              <a:lnSpc>
                <a:spcPct val="200000"/>
              </a:lnSpc>
            </a:pPr>
            <a:r>
              <a:rPr lang="en-MY" sz="1800" dirty="0">
                <a:cs typeface="Tajawal ExtraBold" panose="00000800000000000000" pitchFamily="2" charset="-78"/>
              </a:rPr>
              <a:t>The OWASP Top 10 - 2021 is the published result of recent research based on comprehensive data compiled from over 40 partner organizations.</a:t>
            </a:r>
            <a:endParaRPr lang="en-US" sz="1800" dirty="0">
              <a:cs typeface="Tajawal ExtraBold" panose="00000800000000000000" pitchFamily="2" charset="-78"/>
            </a:endParaRPr>
          </a:p>
        </p:txBody>
      </p:sp>
      <p:pic>
        <p:nvPicPr>
          <p:cNvPr id="4" name="Picture 3">
            <a:extLst>
              <a:ext uri="{FF2B5EF4-FFF2-40B4-BE49-F238E27FC236}">
                <a16:creationId xmlns:a16="http://schemas.microsoft.com/office/drawing/2014/main" id="{2D800DEC-424F-68F1-8FAF-0581425C62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020" y="5664843"/>
            <a:ext cx="1222425" cy="1096206"/>
          </a:xfrm>
          <a:prstGeom prst="rect">
            <a:avLst/>
          </a:prstGeom>
        </p:spPr>
      </p:pic>
      <p:pic>
        <p:nvPicPr>
          <p:cNvPr id="5" name="Picture 4">
            <a:extLst>
              <a:ext uri="{FF2B5EF4-FFF2-40B4-BE49-F238E27FC236}">
                <a16:creationId xmlns:a16="http://schemas.microsoft.com/office/drawing/2014/main" id="{ABC2D293-F96D-96AD-05D4-88C5093C4203}"/>
              </a:ext>
            </a:extLst>
          </p:cNvPr>
          <p:cNvPicPr>
            <a:picLocks noChangeAspect="1"/>
          </p:cNvPicPr>
          <p:nvPr/>
        </p:nvPicPr>
        <p:blipFill>
          <a:blip r:embed="rId4"/>
          <a:stretch>
            <a:fillRect/>
          </a:stretch>
        </p:blipFill>
        <p:spPr>
          <a:xfrm>
            <a:off x="1890068" y="6105108"/>
            <a:ext cx="9902229" cy="204838"/>
          </a:xfrm>
          <a:prstGeom prst="rect">
            <a:avLst/>
          </a:prstGeom>
        </p:spPr>
      </p:pic>
      <p:pic>
        <p:nvPicPr>
          <p:cNvPr id="6" name="Picture 5">
            <a:extLst>
              <a:ext uri="{FF2B5EF4-FFF2-40B4-BE49-F238E27FC236}">
                <a16:creationId xmlns:a16="http://schemas.microsoft.com/office/drawing/2014/main" id="{7D031612-B861-B465-D229-21D0A794A8E5}"/>
              </a:ext>
            </a:extLst>
          </p:cNvPr>
          <p:cNvPicPr>
            <a:picLocks noChangeAspect="1"/>
          </p:cNvPicPr>
          <p:nvPr/>
        </p:nvPicPr>
        <p:blipFill>
          <a:blip r:embed="rId5"/>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2B526A90-9863-9E49-A2FD-F9F5A39705A5}"/>
              </a:ext>
            </a:extLst>
          </p:cNvPr>
          <p:cNvSpPr txBox="1"/>
          <p:nvPr/>
        </p:nvSpPr>
        <p:spPr>
          <a:xfrm>
            <a:off x="2399146" y="373586"/>
            <a:ext cx="6578600" cy="954107"/>
          </a:xfrm>
          <a:prstGeom prst="rect">
            <a:avLst/>
          </a:prstGeom>
          <a:noFill/>
        </p:spPr>
        <p:txBody>
          <a:bodyPr wrap="square">
            <a:spAutoFit/>
          </a:bodyPr>
          <a:lstStyle/>
          <a:p>
            <a:r>
              <a:rPr lang="en-MY" sz="2800" dirty="0">
                <a:solidFill>
                  <a:schemeClr val="bg1"/>
                </a:solidFill>
                <a:cs typeface="Tajawal Medium" panose="00000600000000000000" pitchFamily="2" charset="-78"/>
              </a:rPr>
              <a:t>Open Web Application Security Project (OWASP)</a:t>
            </a:r>
            <a:endParaRPr lang="en-US" sz="2800" dirty="0">
              <a:solidFill>
                <a:schemeClr val="bg1"/>
              </a:solidFill>
              <a:cs typeface="Tajawal Medium" panose="00000600000000000000" pitchFamily="2" charset="-78"/>
            </a:endParaRPr>
          </a:p>
        </p:txBody>
      </p:sp>
      <p:sp>
        <p:nvSpPr>
          <p:cNvPr id="7" name="TextBox 6">
            <a:extLst>
              <a:ext uri="{FF2B5EF4-FFF2-40B4-BE49-F238E27FC236}">
                <a16:creationId xmlns:a16="http://schemas.microsoft.com/office/drawing/2014/main" id="{073B9B94-2407-AC31-9827-E4602FAA6C1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7CD1D1A-D45A-A871-B4BA-46D54BDE92BC}"/>
              </a:ext>
            </a:extLst>
          </p:cNvPr>
          <p:cNvSpPr>
            <a:spLocks noGrp="1"/>
          </p:cNvSpPr>
          <p:nvPr>
            <p:ph type="sldNum" sz="quarter" idx="12"/>
          </p:nvPr>
        </p:nvSpPr>
        <p:spPr/>
        <p:txBody>
          <a:bodyPr/>
          <a:lstStyle/>
          <a:p>
            <a:fld id="{720AAE3E-BBAC-47F7-BC9E-0149C11A20BA}" type="slidenum">
              <a:rPr lang="en-US" smtClean="0"/>
              <a:t>18</a:t>
            </a:fld>
            <a:endParaRPr lang="en-US"/>
          </a:p>
        </p:txBody>
      </p:sp>
    </p:spTree>
    <p:extLst>
      <p:ext uri="{BB962C8B-B14F-4D97-AF65-F5344CB8AC3E}">
        <p14:creationId xmlns:p14="http://schemas.microsoft.com/office/powerpoint/2010/main" val="10967694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2BB69-20E5-80CB-E3D7-E9A09493059F}"/>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920246" y="1862830"/>
            <a:ext cx="10351507" cy="3132339"/>
          </a:xfrm>
          <a:prstGeom prst="rect">
            <a:avLst/>
          </a:prstGeom>
        </p:spPr>
      </p:pic>
      <p:sp>
        <p:nvSpPr>
          <p:cNvPr id="7" name="TextBox 6">
            <a:extLst>
              <a:ext uri="{FF2B5EF4-FFF2-40B4-BE49-F238E27FC236}">
                <a16:creationId xmlns:a16="http://schemas.microsoft.com/office/drawing/2014/main" id="{FAB5226B-26D3-618C-4CE7-4BDF549BBC2D}"/>
              </a:ext>
            </a:extLst>
          </p:cNvPr>
          <p:cNvSpPr txBox="1"/>
          <p:nvPr/>
        </p:nvSpPr>
        <p:spPr>
          <a:xfrm>
            <a:off x="1557315" y="5478440"/>
            <a:ext cx="3560120" cy="369332"/>
          </a:xfrm>
          <a:prstGeom prst="rect">
            <a:avLst/>
          </a:prstGeom>
          <a:noFill/>
        </p:spPr>
        <p:txBody>
          <a:bodyPr wrap="square">
            <a:spAutoFit/>
          </a:bodyPr>
          <a:lstStyle/>
          <a:p>
            <a:r>
              <a:rPr lang="en-US" dirty="0">
                <a:solidFill>
                  <a:srgbClr val="FF0000"/>
                </a:solidFill>
              </a:rPr>
              <a:t>Source: https://owasp.org/Top10/</a:t>
            </a:r>
          </a:p>
        </p:txBody>
      </p:sp>
      <p:pic>
        <p:nvPicPr>
          <p:cNvPr id="3" name="Picture 2">
            <a:extLst>
              <a:ext uri="{FF2B5EF4-FFF2-40B4-BE49-F238E27FC236}">
                <a16:creationId xmlns:a16="http://schemas.microsoft.com/office/drawing/2014/main" id="{7139EC1B-5BF3-257B-0146-13966AB466D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540" y="5847772"/>
            <a:ext cx="1222425" cy="1096206"/>
          </a:xfrm>
          <a:prstGeom prst="rect">
            <a:avLst/>
          </a:prstGeom>
        </p:spPr>
      </p:pic>
      <p:pic>
        <p:nvPicPr>
          <p:cNvPr id="4" name="Picture 3">
            <a:extLst>
              <a:ext uri="{FF2B5EF4-FFF2-40B4-BE49-F238E27FC236}">
                <a16:creationId xmlns:a16="http://schemas.microsoft.com/office/drawing/2014/main" id="{FB25BECE-5E8E-4E46-8C83-79613999DAE1}"/>
              </a:ext>
            </a:extLst>
          </p:cNvPr>
          <p:cNvPicPr>
            <a:picLocks noChangeAspect="1"/>
          </p:cNvPicPr>
          <p:nvPr/>
        </p:nvPicPr>
        <p:blipFill>
          <a:blip r:embed="rId6"/>
          <a:stretch>
            <a:fillRect/>
          </a:stretch>
        </p:blipFill>
        <p:spPr>
          <a:xfrm>
            <a:off x="1983588" y="6288037"/>
            <a:ext cx="9902229" cy="204838"/>
          </a:xfrm>
          <a:prstGeom prst="rect">
            <a:avLst/>
          </a:prstGeom>
        </p:spPr>
      </p:pic>
      <p:pic>
        <p:nvPicPr>
          <p:cNvPr id="6" name="Picture 5">
            <a:extLst>
              <a:ext uri="{FF2B5EF4-FFF2-40B4-BE49-F238E27FC236}">
                <a16:creationId xmlns:a16="http://schemas.microsoft.com/office/drawing/2014/main" id="{C716BBE1-7F1A-0B16-B846-B1C9CC09E895}"/>
              </a:ext>
            </a:extLst>
          </p:cNvPr>
          <p:cNvPicPr>
            <a:picLocks noChangeAspect="1"/>
          </p:cNvPicPr>
          <p:nvPr/>
        </p:nvPicPr>
        <p:blipFill>
          <a:blip r:embed="rId7"/>
          <a:stretch>
            <a:fillRect/>
          </a:stretch>
        </p:blipFill>
        <p:spPr>
          <a:xfrm>
            <a:off x="0" y="-36239"/>
            <a:ext cx="9533101" cy="1610200"/>
          </a:xfrm>
          <a:prstGeom prst="rect">
            <a:avLst/>
          </a:prstGeom>
        </p:spPr>
      </p:pic>
      <p:sp>
        <p:nvSpPr>
          <p:cNvPr id="9" name="TextBox 8">
            <a:extLst>
              <a:ext uri="{FF2B5EF4-FFF2-40B4-BE49-F238E27FC236}">
                <a16:creationId xmlns:a16="http://schemas.microsoft.com/office/drawing/2014/main" id="{C064BFF9-DE93-6D74-2BFB-65BE59A691C5}"/>
              </a:ext>
            </a:extLst>
          </p:cNvPr>
          <p:cNvSpPr txBox="1"/>
          <p:nvPr/>
        </p:nvSpPr>
        <p:spPr>
          <a:xfrm>
            <a:off x="2514600" y="569962"/>
            <a:ext cx="6096000"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OWASP Top 10 - 2021</a:t>
            </a:r>
          </a:p>
        </p:txBody>
      </p:sp>
      <p:sp>
        <p:nvSpPr>
          <p:cNvPr id="2" name="TextBox 1">
            <a:extLst>
              <a:ext uri="{FF2B5EF4-FFF2-40B4-BE49-F238E27FC236}">
                <a16:creationId xmlns:a16="http://schemas.microsoft.com/office/drawing/2014/main" id="{CEA0AFF3-7093-A7E4-D88B-F55A3FCB59A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ADD86B0B-7479-259D-9E15-A07C7599604B}"/>
              </a:ext>
            </a:extLst>
          </p:cNvPr>
          <p:cNvSpPr>
            <a:spLocks noGrp="1"/>
          </p:cNvSpPr>
          <p:nvPr>
            <p:ph type="sldNum" sz="quarter" idx="12"/>
          </p:nvPr>
        </p:nvSpPr>
        <p:spPr/>
        <p:txBody>
          <a:bodyPr/>
          <a:lstStyle/>
          <a:p>
            <a:fld id="{720AAE3E-BBAC-47F7-BC9E-0149C11A20BA}" type="slidenum">
              <a:rPr lang="en-US" smtClean="0"/>
              <a:t>19</a:t>
            </a:fld>
            <a:endParaRPr lang="en-US"/>
          </a:p>
        </p:txBody>
      </p:sp>
    </p:spTree>
    <p:extLst>
      <p:ext uri="{BB962C8B-B14F-4D97-AF65-F5344CB8AC3E}">
        <p14:creationId xmlns:p14="http://schemas.microsoft.com/office/powerpoint/2010/main" val="2183742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507827DD-3939-0912-0E1B-82F5D5025EF3}"/>
              </a:ext>
            </a:extLst>
          </p:cNvPr>
          <p:cNvGraphicFramePr>
            <a:graphicFrameLocks noGrp="1"/>
          </p:cNvGraphicFramePr>
          <p:nvPr>
            <p:extLst>
              <p:ext uri="{D42A27DB-BD31-4B8C-83A1-F6EECF244321}">
                <p14:modId xmlns:p14="http://schemas.microsoft.com/office/powerpoint/2010/main" val="1607854351"/>
              </p:ext>
            </p:extLst>
          </p:nvPr>
        </p:nvGraphicFramePr>
        <p:xfrm>
          <a:off x="2358154" y="2045472"/>
          <a:ext cx="7266330" cy="2931160"/>
        </p:xfrm>
        <a:graphic>
          <a:graphicData uri="http://schemas.openxmlformats.org/drawingml/2006/table">
            <a:tbl>
              <a:tblPr firstRow="1" bandRow="1">
                <a:tableStyleId>{5C22544A-7EE6-4342-B048-85BDC9FD1C3A}</a:tableStyleId>
              </a:tblPr>
              <a:tblGrid>
                <a:gridCol w="3633165">
                  <a:extLst>
                    <a:ext uri="{9D8B030D-6E8A-4147-A177-3AD203B41FA5}">
                      <a16:colId xmlns:a16="http://schemas.microsoft.com/office/drawing/2014/main" val="2832675311"/>
                    </a:ext>
                  </a:extLst>
                </a:gridCol>
                <a:gridCol w="3633165">
                  <a:extLst>
                    <a:ext uri="{9D8B030D-6E8A-4147-A177-3AD203B41FA5}">
                      <a16:colId xmlns:a16="http://schemas.microsoft.com/office/drawing/2014/main" val="2949994279"/>
                    </a:ext>
                  </a:extLst>
                </a:gridCol>
              </a:tblGrid>
              <a:tr h="370840">
                <a:tc>
                  <a:txBody>
                    <a:bodyPr/>
                    <a:lstStyle/>
                    <a:p>
                      <a:r>
                        <a:rPr lang="en-US" sz="1800" b="1" i="0" u="none" kern="1200" dirty="0">
                          <a:solidFill>
                            <a:srgbClr val="FF0000"/>
                          </a:solidFill>
                          <a:effectLst/>
                          <a:latin typeface="+mn-lt"/>
                          <a:ea typeface="+mn-ea"/>
                          <a:cs typeface="+mn-cs"/>
                        </a:rPr>
                        <a:t>Broken Access Control</a:t>
                      </a:r>
                      <a:endParaRPr lang="en-US" u="none" dirty="0">
                        <a:solidFill>
                          <a:srgbClr val="FF0000"/>
                        </a:solidFill>
                      </a:endParaRPr>
                    </a:p>
                  </a:txBody>
                  <a:tcPr/>
                </a:tc>
                <a:tc>
                  <a:txBody>
                    <a:bodyPr/>
                    <a:lstStyle/>
                    <a:p>
                      <a:r>
                        <a:rPr lang="en-US" sz="1800" b="1" i="0" u="none" kern="1200" dirty="0">
                          <a:solidFill>
                            <a:schemeClr val="dk1"/>
                          </a:solidFill>
                          <a:effectLst/>
                          <a:latin typeface="+mn-lt"/>
                          <a:ea typeface="+mn-ea"/>
                          <a:cs typeface="+mn-cs"/>
                        </a:rPr>
                        <a:t>Vulnerable and Outdated Components</a:t>
                      </a:r>
                      <a:r>
                        <a:rPr lang="en-US" sz="1800" b="0" i="0" u="none" kern="1200" dirty="0">
                          <a:solidFill>
                            <a:schemeClr val="dk1"/>
                          </a:solidFill>
                          <a:effectLst/>
                          <a:latin typeface="+mn-lt"/>
                          <a:ea typeface="+mn-ea"/>
                          <a:cs typeface="+mn-cs"/>
                        </a:rPr>
                        <a:t> </a:t>
                      </a:r>
                      <a:endParaRPr lang="en-US" u="none" dirty="0"/>
                    </a:p>
                  </a:txBody>
                  <a:tcPr/>
                </a:tc>
                <a:extLst>
                  <a:ext uri="{0D108BD9-81ED-4DB2-BD59-A6C34878D82A}">
                    <a16:rowId xmlns:a16="http://schemas.microsoft.com/office/drawing/2014/main" val="227715766"/>
                  </a:ext>
                </a:extLst>
              </a:tr>
              <a:tr h="370840">
                <a:tc>
                  <a:txBody>
                    <a:bodyPr/>
                    <a:lstStyle/>
                    <a:p>
                      <a:r>
                        <a:rPr lang="en-US" sz="1800" b="1" i="0" u="none" kern="1200" dirty="0">
                          <a:solidFill>
                            <a:schemeClr val="dk1"/>
                          </a:solidFill>
                          <a:effectLst/>
                          <a:latin typeface="+mn-lt"/>
                          <a:ea typeface="+mn-ea"/>
                          <a:cs typeface="+mn-cs"/>
                        </a:rPr>
                        <a:t>Cryptographic Failures</a:t>
                      </a:r>
                      <a:endParaRPr lang="en-US" u="none" dirty="0"/>
                    </a:p>
                  </a:txBody>
                  <a:tcPr/>
                </a:tc>
                <a:tc>
                  <a:txBody>
                    <a:bodyPr/>
                    <a:lstStyle/>
                    <a:p>
                      <a:r>
                        <a:rPr lang="en-US" sz="1800" b="1" i="0" u="none" kern="1200" dirty="0">
                          <a:solidFill>
                            <a:schemeClr val="dk1"/>
                          </a:solidFill>
                          <a:effectLst/>
                          <a:latin typeface="+mn-lt"/>
                          <a:ea typeface="+mn-ea"/>
                          <a:cs typeface="+mn-cs"/>
                        </a:rPr>
                        <a:t>Identification and Authentication Failures</a:t>
                      </a:r>
                      <a:endParaRPr lang="en-US" u="none" dirty="0"/>
                    </a:p>
                  </a:txBody>
                  <a:tcPr/>
                </a:tc>
                <a:extLst>
                  <a:ext uri="{0D108BD9-81ED-4DB2-BD59-A6C34878D82A}">
                    <a16:rowId xmlns:a16="http://schemas.microsoft.com/office/drawing/2014/main" val="1596308217"/>
                  </a:ext>
                </a:extLst>
              </a:tr>
              <a:tr h="370840">
                <a:tc>
                  <a:txBody>
                    <a:bodyPr/>
                    <a:lstStyle/>
                    <a:p>
                      <a:r>
                        <a:rPr lang="en-US" sz="1800" b="1" i="0" u="none" kern="1200" dirty="0">
                          <a:solidFill>
                            <a:srgbClr val="FF0000"/>
                          </a:solidFill>
                          <a:effectLst/>
                          <a:latin typeface="+mn-lt"/>
                          <a:ea typeface="+mn-ea"/>
                          <a:cs typeface="+mn-cs"/>
                        </a:rPr>
                        <a:t>Injection</a:t>
                      </a:r>
                      <a:endParaRPr lang="en-US" u="none" dirty="0">
                        <a:solidFill>
                          <a:srgbClr val="FF0000"/>
                        </a:solidFill>
                      </a:endParaRPr>
                    </a:p>
                  </a:txBody>
                  <a:tcPr/>
                </a:tc>
                <a:tc>
                  <a:txBody>
                    <a:bodyPr/>
                    <a:lstStyle/>
                    <a:p>
                      <a:r>
                        <a:rPr lang="en-MY" sz="1800" b="1" i="0" u="none" kern="1200" dirty="0">
                          <a:solidFill>
                            <a:schemeClr val="dk1"/>
                          </a:solidFill>
                          <a:effectLst/>
                          <a:latin typeface="+mn-lt"/>
                          <a:ea typeface="+mn-ea"/>
                          <a:cs typeface="+mn-cs"/>
                        </a:rPr>
                        <a:t>Software and Data Integrity Failures</a:t>
                      </a:r>
                      <a:r>
                        <a:rPr lang="en-MY" sz="1800" b="0" i="0" u="none" kern="1200" dirty="0">
                          <a:solidFill>
                            <a:schemeClr val="dk1"/>
                          </a:solidFill>
                          <a:effectLst/>
                          <a:latin typeface="+mn-lt"/>
                          <a:ea typeface="+mn-ea"/>
                          <a:cs typeface="+mn-cs"/>
                        </a:rPr>
                        <a:t> </a:t>
                      </a:r>
                      <a:endParaRPr lang="en-US" u="none" dirty="0"/>
                    </a:p>
                  </a:txBody>
                  <a:tcPr/>
                </a:tc>
                <a:extLst>
                  <a:ext uri="{0D108BD9-81ED-4DB2-BD59-A6C34878D82A}">
                    <a16:rowId xmlns:a16="http://schemas.microsoft.com/office/drawing/2014/main" val="2895429477"/>
                  </a:ext>
                </a:extLst>
              </a:tr>
              <a:tr h="370840">
                <a:tc>
                  <a:txBody>
                    <a:bodyPr/>
                    <a:lstStyle/>
                    <a:p>
                      <a:r>
                        <a:rPr lang="en-US" sz="1800" b="1" i="0" u="none" kern="1200" dirty="0">
                          <a:solidFill>
                            <a:schemeClr val="dk1"/>
                          </a:solidFill>
                          <a:effectLst/>
                          <a:latin typeface="+mn-lt"/>
                          <a:ea typeface="+mn-ea"/>
                          <a:cs typeface="+mn-cs"/>
                        </a:rPr>
                        <a:t>Insecure Design</a:t>
                      </a:r>
                      <a:r>
                        <a:rPr lang="en-US" sz="1800" b="0" i="0" u="none" kern="1200" dirty="0">
                          <a:solidFill>
                            <a:schemeClr val="dk1"/>
                          </a:solidFill>
                          <a:effectLst/>
                          <a:latin typeface="+mn-lt"/>
                          <a:ea typeface="+mn-ea"/>
                          <a:cs typeface="+mn-cs"/>
                        </a:rPr>
                        <a:t> </a:t>
                      </a:r>
                      <a:endParaRPr lang="en-US" u="none" dirty="0"/>
                    </a:p>
                  </a:txBody>
                  <a:tcPr/>
                </a:tc>
                <a:tc>
                  <a:txBody>
                    <a:bodyPr/>
                    <a:lstStyle/>
                    <a:p>
                      <a:r>
                        <a:rPr lang="en-MY" sz="1800" b="1" i="0" u="none" kern="1200" dirty="0">
                          <a:solidFill>
                            <a:schemeClr val="dk1"/>
                          </a:solidFill>
                          <a:effectLst/>
                          <a:latin typeface="+mn-lt"/>
                          <a:ea typeface="+mn-ea"/>
                          <a:cs typeface="+mn-cs"/>
                        </a:rPr>
                        <a:t>Security Logging and Monitoring Failures</a:t>
                      </a:r>
                      <a:r>
                        <a:rPr lang="en-MY" sz="1800" b="0" i="0" u="none" kern="1200" dirty="0">
                          <a:solidFill>
                            <a:schemeClr val="dk1"/>
                          </a:solidFill>
                          <a:effectLst/>
                          <a:latin typeface="+mn-lt"/>
                          <a:ea typeface="+mn-ea"/>
                          <a:cs typeface="+mn-cs"/>
                        </a:rPr>
                        <a:t> </a:t>
                      </a:r>
                      <a:endParaRPr lang="en-US" u="none" dirty="0"/>
                    </a:p>
                  </a:txBody>
                  <a:tcPr/>
                </a:tc>
                <a:extLst>
                  <a:ext uri="{0D108BD9-81ED-4DB2-BD59-A6C34878D82A}">
                    <a16:rowId xmlns:a16="http://schemas.microsoft.com/office/drawing/2014/main" val="1825005273"/>
                  </a:ext>
                </a:extLst>
              </a:tr>
              <a:tr h="370840">
                <a:tc>
                  <a:txBody>
                    <a:bodyPr/>
                    <a:lstStyle/>
                    <a:p>
                      <a:r>
                        <a:rPr lang="en-US" sz="1800" b="1" i="0" u="none" kern="1200" dirty="0">
                          <a:solidFill>
                            <a:schemeClr val="dk1"/>
                          </a:solidFill>
                          <a:effectLst/>
                          <a:latin typeface="+mn-lt"/>
                          <a:ea typeface="+mn-ea"/>
                          <a:cs typeface="+mn-cs"/>
                        </a:rPr>
                        <a:t>Security Misconfiguration</a:t>
                      </a:r>
                      <a:r>
                        <a:rPr lang="en-US" sz="1800" b="0" i="0" u="none" kern="1200" dirty="0">
                          <a:solidFill>
                            <a:schemeClr val="dk1"/>
                          </a:solidFill>
                          <a:effectLst/>
                          <a:latin typeface="+mn-lt"/>
                          <a:ea typeface="+mn-ea"/>
                          <a:cs typeface="+mn-cs"/>
                        </a:rPr>
                        <a:t> </a:t>
                      </a:r>
                      <a:endParaRPr lang="en-US" u="none" dirty="0"/>
                    </a:p>
                  </a:txBody>
                  <a:tcPr/>
                </a:tc>
                <a:tc>
                  <a:txBody>
                    <a:bodyPr/>
                    <a:lstStyle/>
                    <a:p>
                      <a:r>
                        <a:rPr lang="en-US" sz="1800" b="1" i="0" u="none" kern="1200" dirty="0">
                          <a:solidFill>
                            <a:srgbClr val="FF0000"/>
                          </a:solidFill>
                          <a:effectLst/>
                          <a:latin typeface="+mn-lt"/>
                          <a:ea typeface="+mn-ea"/>
                          <a:cs typeface="+mn-cs"/>
                        </a:rPr>
                        <a:t>Server-Side Request Forgery</a:t>
                      </a:r>
                      <a:r>
                        <a:rPr lang="en-US" sz="1800" b="0" i="0" u="none" kern="1200" dirty="0">
                          <a:solidFill>
                            <a:srgbClr val="FF0000"/>
                          </a:solidFill>
                          <a:effectLst/>
                          <a:latin typeface="+mn-lt"/>
                          <a:ea typeface="+mn-ea"/>
                          <a:cs typeface="+mn-cs"/>
                        </a:rPr>
                        <a:t> </a:t>
                      </a:r>
                      <a:endParaRPr lang="en-US" u="none" dirty="0">
                        <a:solidFill>
                          <a:srgbClr val="FF0000"/>
                        </a:solidFill>
                      </a:endParaRPr>
                    </a:p>
                  </a:txBody>
                  <a:tcPr/>
                </a:tc>
                <a:extLst>
                  <a:ext uri="{0D108BD9-81ED-4DB2-BD59-A6C34878D82A}">
                    <a16:rowId xmlns:a16="http://schemas.microsoft.com/office/drawing/2014/main" val="2894914481"/>
                  </a:ext>
                </a:extLst>
              </a:tr>
            </a:tbl>
          </a:graphicData>
        </a:graphic>
      </p:graphicFrame>
      <p:cxnSp>
        <p:nvCxnSpPr>
          <p:cNvPr id="9" name="Straight Arrow Connector 8">
            <a:extLst>
              <a:ext uri="{FF2B5EF4-FFF2-40B4-BE49-F238E27FC236}">
                <a16:creationId xmlns:a16="http://schemas.microsoft.com/office/drawing/2014/main" id="{0195A8D6-0702-A101-B2CF-B4ACE86C55F8}"/>
              </a:ext>
            </a:extLst>
          </p:cNvPr>
          <p:cNvCxnSpPr/>
          <p:nvPr/>
        </p:nvCxnSpPr>
        <p:spPr>
          <a:xfrm flipH="1" flipV="1">
            <a:off x="1721547" y="3285088"/>
            <a:ext cx="740779" cy="6105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9A16341-FC80-F52E-6D12-15561BC92FBD}"/>
              </a:ext>
            </a:extLst>
          </p:cNvPr>
          <p:cNvCxnSpPr>
            <a:cxnSpLocks/>
          </p:cNvCxnSpPr>
          <p:nvPr/>
        </p:nvCxnSpPr>
        <p:spPr>
          <a:xfrm flipH="1">
            <a:off x="1495841" y="3895653"/>
            <a:ext cx="966485" cy="873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1848E2E-81DE-3526-12D5-72811D93D9A4}"/>
              </a:ext>
            </a:extLst>
          </p:cNvPr>
          <p:cNvSpPr txBox="1"/>
          <p:nvPr/>
        </p:nvSpPr>
        <p:spPr>
          <a:xfrm>
            <a:off x="869538" y="2915756"/>
            <a:ext cx="1489510" cy="369332"/>
          </a:xfrm>
          <a:prstGeom prst="rect">
            <a:avLst/>
          </a:prstGeom>
          <a:noFill/>
        </p:spPr>
        <p:txBody>
          <a:bodyPr wrap="none" rtlCol="0">
            <a:spAutoFit/>
          </a:bodyPr>
          <a:lstStyle/>
          <a:p>
            <a:r>
              <a:rPr lang="en-US" b="1" dirty="0"/>
              <a:t>SQL injection </a:t>
            </a:r>
          </a:p>
        </p:txBody>
      </p:sp>
      <p:sp>
        <p:nvSpPr>
          <p:cNvPr id="14" name="TextBox 13">
            <a:extLst>
              <a:ext uri="{FF2B5EF4-FFF2-40B4-BE49-F238E27FC236}">
                <a16:creationId xmlns:a16="http://schemas.microsoft.com/office/drawing/2014/main" id="{57E34229-F5ED-FB3F-1E14-1266C7198310}"/>
              </a:ext>
            </a:extLst>
          </p:cNvPr>
          <p:cNvSpPr txBox="1"/>
          <p:nvPr/>
        </p:nvSpPr>
        <p:spPr>
          <a:xfrm>
            <a:off x="693025" y="4044553"/>
            <a:ext cx="1102488" cy="923330"/>
          </a:xfrm>
          <a:prstGeom prst="rect">
            <a:avLst/>
          </a:prstGeom>
          <a:noFill/>
        </p:spPr>
        <p:txBody>
          <a:bodyPr wrap="square">
            <a:spAutoFit/>
          </a:bodyPr>
          <a:lstStyle/>
          <a:p>
            <a:pPr algn="l"/>
            <a:r>
              <a:rPr lang="en-US" b="1" dirty="0"/>
              <a:t>Cross-site Scripting</a:t>
            </a:r>
            <a:br>
              <a:rPr lang="en-US" b="1" dirty="0"/>
            </a:br>
            <a:r>
              <a:rPr lang="en-US" b="1" dirty="0"/>
              <a:t> (XSS)</a:t>
            </a:r>
            <a:endParaRPr lang="en-US" b="1" dirty="0">
              <a:hlinkClick r:id="rId2">
                <a:extLst>
                  <a:ext uri="{A12FA001-AC4F-418D-AE19-62706E023703}">
                    <ahyp:hlinkClr xmlns:ahyp="http://schemas.microsoft.com/office/drawing/2018/hyperlinkcolor" val="tx"/>
                  </a:ext>
                </a:extLst>
              </a:hlinkClick>
            </a:endParaRPr>
          </a:p>
        </p:txBody>
      </p:sp>
      <p:pic>
        <p:nvPicPr>
          <p:cNvPr id="3" name="Picture 2">
            <a:extLst>
              <a:ext uri="{FF2B5EF4-FFF2-40B4-BE49-F238E27FC236}">
                <a16:creationId xmlns:a16="http://schemas.microsoft.com/office/drawing/2014/main" id="{440B9AA2-2E3D-0C01-A993-CFBC0FE8C0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058" y="5818984"/>
            <a:ext cx="1222425" cy="1096206"/>
          </a:xfrm>
          <a:prstGeom prst="rect">
            <a:avLst/>
          </a:prstGeom>
        </p:spPr>
      </p:pic>
      <p:pic>
        <p:nvPicPr>
          <p:cNvPr id="5" name="Picture 4">
            <a:extLst>
              <a:ext uri="{FF2B5EF4-FFF2-40B4-BE49-F238E27FC236}">
                <a16:creationId xmlns:a16="http://schemas.microsoft.com/office/drawing/2014/main" id="{93821AB9-3C69-D92C-D539-BDFD4C913978}"/>
              </a:ext>
            </a:extLst>
          </p:cNvPr>
          <p:cNvPicPr>
            <a:picLocks noChangeAspect="1"/>
          </p:cNvPicPr>
          <p:nvPr/>
        </p:nvPicPr>
        <p:blipFill>
          <a:blip r:embed="rId4"/>
          <a:stretch>
            <a:fillRect/>
          </a:stretch>
        </p:blipFill>
        <p:spPr>
          <a:xfrm>
            <a:off x="2077106" y="6259249"/>
            <a:ext cx="9902229" cy="204838"/>
          </a:xfrm>
          <a:prstGeom prst="rect">
            <a:avLst/>
          </a:prstGeom>
        </p:spPr>
      </p:pic>
      <p:pic>
        <p:nvPicPr>
          <p:cNvPr id="6" name="Picture 5">
            <a:extLst>
              <a:ext uri="{FF2B5EF4-FFF2-40B4-BE49-F238E27FC236}">
                <a16:creationId xmlns:a16="http://schemas.microsoft.com/office/drawing/2014/main" id="{41E85C9F-90E3-E528-6621-823A0B5A850A}"/>
              </a:ext>
            </a:extLst>
          </p:cNvPr>
          <p:cNvPicPr>
            <a:picLocks noChangeAspect="1"/>
          </p:cNvPicPr>
          <p:nvPr/>
        </p:nvPicPr>
        <p:blipFill>
          <a:blip r:embed="rId5"/>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D8B449F9-49EF-CE54-6FD8-3EAED7EF67CF}"/>
              </a:ext>
            </a:extLst>
          </p:cNvPr>
          <p:cNvSpPr txBox="1"/>
          <p:nvPr/>
        </p:nvSpPr>
        <p:spPr>
          <a:xfrm>
            <a:off x="2462326" y="518710"/>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OWASP Top 10 – 2021 (cont.)</a:t>
            </a:r>
          </a:p>
        </p:txBody>
      </p:sp>
      <p:sp>
        <p:nvSpPr>
          <p:cNvPr id="2" name="TextBox 1">
            <a:extLst>
              <a:ext uri="{FF2B5EF4-FFF2-40B4-BE49-F238E27FC236}">
                <a16:creationId xmlns:a16="http://schemas.microsoft.com/office/drawing/2014/main" id="{A6CE5011-1182-CCA7-4C4C-F3E7E2856A8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9B3D26D3-AF48-6C8F-ED98-49B874D88532}"/>
              </a:ext>
            </a:extLst>
          </p:cNvPr>
          <p:cNvSpPr>
            <a:spLocks noGrp="1"/>
          </p:cNvSpPr>
          <p:nvPr>
            <p:ph type="sldNum" sz="quarter" idx="12"/>
          </p:nvPr>
        </p:nvSpPr>
        <p:spPr/>
        <p:txBody>
          <a:bodyPr/>
          <a:lstStyle/>
          <a:p>
            <a:fld id="{720AAE3E-BBAC-47F7-BC9E-0149C11A20BA}" type="slidenum">
              <a:rPr lang="en-US" smtClean="0"/>
              <a:t>20</a:t>
            </a:fld>
            <a:endParaRPr lang="en-US"/>
          </a:p>
        </p:txBody>
      </p:sp>
    </p:spTree>
    <p:extLst>
      <p:ext uri="{BB962C8B-B14F-4D97-AF65-F5344CB8AC3E}">
        <p14:creationId xmlns:p14="http://schemas.microsoft.com/office/powerpoint/2010/main" val="366636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7AE074-3689-76FA-3FAA-B17AF71242C2}"/>
              </a:ext>
            </a:extLst>
          </p:cNvPr>
          <p:cNvSpPr>
            <a:spLocks noGrp="1"/>
          </p:cNvSpPr>
          <p:nvPr>
            <p:ph idx="1"/>
          </p:nvPr>
        </p:nvSpPr>
        <p:spPr>
          <a:xfrm>
            <a:off x="692727" y="1573961"/>
            <a:ext cx="10515600" cy="4351338"/>
          </a:xfrm>
        </p:spPr>
        <p:txBody>
          <a:bodyPr>
            <a:noAutofit/>
          </a:bodyPr>
          <a:lstStyle/>
          <a:p>
            <a:pPr marL="0" indent="0" algn="just">
              <a:lnSpc>
                <a:spcPct val="200000"/>
              </a:lnSpc>
              <a:buNone/>
            </a:pPr>
            <a:r>
              <a:rPr lang="en-MY" sz="1800" dirty="0">
                <a:cs typeface="Tajawal ExtraBold" panose="00000800000000000000" pitchFamily="2" charset="-78"/>
              </a:rPr>
              <a:t>Access control enforces a policy such that users cannot act outside of their intended permissions. Failures typically lead to unauthorized information disclosure, modification, or destruction of all data or performing a business function outside the user's limits. Common access control vulnerabilities include:</a:t>
            </a:r>
          </a:p>
          <a:p>
            <a:pPr algn="just">
              <a:lnSpc>
                <a:spcPct val="200000"/>
              </a:lnSpc>
            </a:pPr>
            <a:r>
              <a:rPr lang="en-MY" sz="1800" dirty="0">
                <a:cs typeface="Tajawal ExtraBold" panose="00000800000000000000" pitchFamily="2" charset="-78"/>
              </a:rPr>
              <a:t>Violation of the principle of least privilege or denial by default, where access should only be granted for capabilities, roles, or users, but is available to anyone.</a:t>
            </a:r>
          </a:p>
          <a:p>
            <a:pPr algn="just">
              <a:lnSpc>
                <a:spcPct val="200000"/>
              </a:lnSpc>
            </a:pPr>
            <a:r>
              <a:rPr lang="en-MY" sz="1800" dirty="0">
                <a:cs typeface="Tajawal ExtraBold" panose="00000800000000000000" pitchFamily="2" charset="-78"/>
              </a:rPr>
              <a:t>Bypassing access control checks by modifying the URL (parameter tampering or force browsing), internal application state, or the HTML page, or by using an attack tool modifying API requests.</a:t>
            </a:r>
          </a:p>
          <a:p>
            <a:pPr marL="0" indent="0" algn="just">
              <a:lnSpc>
                <a:spcPct val="200000"/>
              </a:lnSpc>
              <a:buNone/>
            </a:pPr>
            <a:br>
              <a:rPr lang="en-MY" sz="1800" b="0" i="0" dirty="0">
                <a:effectLst/>
              </a:rPr>
            </a:br>
            <a:endParaRPr lang="en-US" sz="1800" dirty="0"/>
          </a:p>
        </p:txBody>
      </p:sp>
      <p:pic>
        <p:nvPicPr>
          <p:cNvPr id="4" name="Picture 3">
            <a:extLst>
              <a:ext uri="{FF2B5EF4-FFF2-40B4-BE49-F238E27FC236}">
                <a16:creationId xmlns:a16="http://schemas.microsoft.com/office/drawing/2014/main" id="{43BD50BC-7834-1010-C546-F1BF03EB75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9230" y="5818512"/>
            <a:ext cx="1222425" cy="1096206"/>
          </a:xfrm>
          <a:prstGeom prst="rect">
            <a:avLst/>
          </a:prstGeom>
        </p:spPr>
      </p:pic>
      <p:pic>
        <p:nvPicPr>
          <p:cNvPr id="5" name="Picture 4">
            <a:extLst>
              <a:ext uri="{FF2B5EF4-FFF2-40B4-BE49-F238E27FC236}">
                <a16:creationId xmlns:a16="http://schemas.microsoft.com/office/drawing/2014/main" id="{0A875EA6-C9B0-419E-B0E4-78CD1FE2C680}"/>
              </a:ext>
            </a:extLst>
          </p:cNvPr>
          <p:cNvPicPr>
            <a:picLocks noChangeAspect="1"/>
          </p:cNvPicPr>
          <p:nvPr/>
        </p:nvPicPr>
        <p:blipFill>
          <a:blip r:embed="rId4"/>
          <a:stretch>
            <a:fillRect/>
          </a:stretch>
        </p:blipFill>
        <p:spPr>
          <a:xfrm>
            <a:off x="2108278" y="6258777"/>
            <a:ext cx="9902229" cy="204838"/>
          </a:xfrm>
          <a:prstGeom prst="rect">
            <a:avLst/>
          </a:prstGeom>
        </p:spPr>
      </p:pic>
      <p:pic>
        <p:nvPicPr>
          <p:cNvPr id="6" name="Picture 5">
            <a:extLst>
              <a:ext uri="{FF2B5EF4-FFF2-40B4-BE49-F238E27FC236}">
                <a16:creationId xmlns:a16="http://schemas.microsoft.com/office/drawing/2014/main" id="{4355EF3F-A5B2-5CAA-CB8E-2CAA64E123E3}"/>
              </a:ext>
            </a:extLst>
          </p:cNvPr>
          <p:cNvPicPr>
            <a:picLocks noChangeAspect="1"/>
          </p:cNvPicPr>
          <p:nvPr/>
        </p:nvPicPr>
        <p:blipFill>
          <a:blip r:embed="rId5"/>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079D146D-31AE-B793-DED5-BFE19CEF77F9}"/>
              </a:ext>
            </a:extLst>
          </p:cNvPr>
          <p:cNvSpPr txBox="1"/>
          <p:nvPr/>
        </p:nvSpPr>
        <p:spPr>
          <a:xfrm>
            <a:off x="2546908" y="548815"/>
            <a:ext cx="6165272"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A01:2021 – Broken Access Control</a:t>
            </a:r>
          </a:p>
        </p:txBody>
      </p:sp>
      <p:sp>
        <p:nvSpPr>
          <p:cNvPr id="2" name="TextBox 1">
            <a:extLst>
              <a:ext uri="{FF2B5EF4-FFF2-40B4-BE49-F238E27FC236}">
                <a16:creationId xmlns:a16="http://schemas.microsoft.com/office/drawing/2014/main" id="{596BAD09-6913-F6C8-73B1-D194ACAA6E3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A3E1FEF2-40F0-CDCB-7E25-E80D19D132B3}"/>
              </a:ext>
            </a:extLst>
          </p:cNvPr>
          <p:cNvSpPr>
            <a:spLocks noGrp="1"/>
          </p:cNvSpPr>
          <p:nvPr>
            <p:ph type="sldNum" sz="quarter" idx="12"/>
          </p:nvPr>
        </p:nvSpPr>
        <p:spPr/>
        <p:txBody>
          <a:bodyPr/>
          <a:lstStyle/>
          <a:p>
            <a:fld id="{720AAE3E-BBAC-47F7-BC9E-0149C11A20BA}" type="slidenum">
              <a:rPr lang="en-US" smtClean="0"/>
              <a:t>21</a:t>
            </a:fld>
            <a:endParaRPr lang="en-US"/>
          </a:p>
        </p:txBody>
      </p:sp>
    </p:spTree>
    <p:extLst>
      <p:ext uri="{BB962C8B-B14F-4D97-AF65-F5344CB8AC3E}">
        <p14:creationId xmlns:p14="http://schemas.microsoft.com/office/powerpoint/2010/main" val="1212693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7AE074-3689-76FA-3FAA-B17AF71242C2}"/>
              </a:ext>
            </a:extLst>
          </p:cNvPr>
          <p:cNvSpPr>
            <a:spLocks noGrp="1"/>
          </p:cNvSpPr>
          <p:nvPr>
            <p:ph idx="1"/>
          </p:nvPr>
        </p:nvSpPr>
        <p:spPr>
          <a:xfrm>
            <a:off x="838200" y="2030463"/>
            <a:ext cx="10515600" cy="3296514"/>
          </a:xfrm>
        </p:spPr>
        <p:txBody>
          <a:bodyPr>
            <a:noAutofit/>
          </a:bodyPr>
          <a:lstStyle/>
          <a:p>
            <a:pPr algn="just">
              <a:lnSpc>
                <a:spcPct val="200000"/>
              </a:lnSpc>
            </a:pPr>
            <a:r>
              <a:rPr lang="en-MY" sz="1800" dirty="0">
                <a:cs typeface="Tajawal ExtraBold" panose="00000800000000000000" pitchFamily="2" charset="-78"/>
              </a:rPr>
              <a:t>Many web applications are connected to a database. The database holds all the information the web application wishes to store and use.</a:t>
            </a:r>
          </a:p>
          <a:p>
            <a:pPr algn="just">
              <a:lnSpc>
                <a:spcPct val="200000"/>
              </a:lnSpc>
            </a:pPr>
            <a:r>
              <a:rPr lang="en-MY" sz="1800" dirty="0">
                <a:cs typeface="Tajawal ExtraBold" panose="00000800000000000000" pitchFamily="2" charset="-78"/>
              </a:rPr>
              <a:t>SQL Injection is a technique that allows attackers to manipulate the SQL ("Structured Query Language") of the web application is using. </a:t>
            </a:r>
          </a:p>
          <a:p>
            <a:pPr algn="just">
              <a:lnSpc>
                <a:spcPct val="200000"/>
              </a:lnSpc>
            </a:pPr>
            <a:r>
              <a:rPr lang="en-MY" sz="1800" dirty="0">
                <a:cs typeface="Tajawal ExtraBold" panose="00000800000000000000" pitchFamily="2" charset="-78"/>
              </a:rPr>
              <a:t>This typically happens because of a lack of data sanitization. SQL is used regularly by developers to access database resources. </a:t>
            </a:r>
          </a:p>
          <a:p>
            <a:pPr algn="just">
              <a:lnSpc>
                <a:spcPct val="200000"/>
              </a:lnSpc>
            </a:pPr>
            <a:endParaRPr lang="en-US" sz="1800" dirty="0"/>
          </a:p>
        </p:txBody>
      </p:sp>
      <p:pic>
        <p:nvPicPr>
          <p:cNvPr id="4" name="Picture 3">
            <a:extLst>
              <a:ext uri="{FF2B5EF4-FFF2-40B4-BE49-F238E27FC236}">
                <a16:creationId xmlns:a16="http://schemas.microsoft.com/office/drawing/2014/main" id="{43BD50BC-7834-1010-C546-F1BF03EB75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230" y="5818512"/>
            <a:ext cx="1222425" cy="1096206"/>
          </a:xfrm>
          <a:prstGeom prst="rect">
            <a:avLst/>
          </a:prstGeom>
        </p:spPr>
      </p:pic>
      <p:pic>
        <p:nvPicPr>
          <p:cNvPr id="5" name="Picture 4">
            <a:extLst>
              <a:ext uri="{FF2B5EF4-FFF2-40B4-BE49-F238E27FC236}">
                <a16:creationId xmlns:a16="http://schemas.microsoft.com/office/drawing/2014/main" id="{0A875EA6-C9B0-419E-B0E4-78CD1FE2C680}"/>
              </a:ext>
            </a:extLst>
          </p:cNvPr>
          <p:cNvPicPr>
            <a:picLocks noChangeAspect="1"/>
          </p:cNvPicPr>
          <p:nvPr/>
        </p:nvPicPr>
        <p:blipFill>
          <a:blip r:embed="rId3"/>
          <a:stretch>
            <a:fillRect/>
          </a:stretch>
        </p:blipFill>
        <p:spPr>
          <a:xfrm>
            <a:off x="2108278" y="6258777"/>
            <a:ext cx="9902229" cy="204838"/>
          </a:xfrm>
          <a:prstGeom prst="rect">
            <a:avLst/>
          </a:prstGeom>
        </p:spPr>
      </p:pic>
      <p:pic>
        <p:nvPicPr>
          <p:cNvPr id="6" name="Picture 5">
            <a:extLst>
              <a:ext uri="{FF2B5EF4-FFF2-40B4-BE49-F238E27FC236}">
                <a16:creationId xmlns:a16="http://schemas.microsoft.com/office/drawing/2014/main" id="{4355EF3F-A5B2-5CAA-CB8E-2CAA64E123E3}"/>
              </a:ext>
            </a:extLst>
          </p:cNvPr>
          <p:cNvPicPr>
            <a:picLocks noChangeAspect="1"/>
          </p:cNvPicPr>
          <p:nvPr/>
        </p:nvPicPr>
        <p:blipFill>
          <a:blip r:embed="rId4"/>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079D146D-31AE-B793-DED5-BFE19CEF77F9}"/>
              </a:ext>
            </a:extLst>
          </p:cNvPr>
          <p:cNvSpPr txBox="1"/>
          <p:nvPr/>
        </p:nvSpPr>
        <p:spPr>
          <a:xfrm>
            <a:off x="2557299" y="559206"/>
            <a:ext cx="6165272"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89A65D66-9D4A-2C9C-B623-A3B22D475B3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C8B23FFE-C767-3886-E8A9-6375B2E860BB}"/>
              </a:ext>
            </a:extLst>
          </p:cNvPr>
          <p:cNvSpPr>
            <a:spLocks noGrp="1"/>
          </p:cNvSpPr>
          <p:nvPr>
            <p:ph type="sldNum" sz="quarter" idx="12"/>
          </p:nvPr>
        </p:nvSpPr>
        <p:spPr/>
        <p:txBody>
          <a:bodyPr/>
          <a:lstStyle/>
          <a:p>
            <a:fld id="{720AAE3E-BBAC-47F7-BC9E-0149C11A20BA}" type="slidenum">
              <a:rPr lang="en-US" smtClean="0"/>
              <a:t>22</a:t>
            </a:fld>
            <a:endParaRPr lang="en-US"/>
          </a:p>
        </p:txBody>
      </p:sp>
    </p:spTree>
    <p:extLst>
      <p:ext uri="{BB962C8B-B14F-4D97-AF65-F5344CB8AC3E}">
        <p14:creationId xmlns:p14="http://schemas.microsoft.com/office/powerpoint/2010/main" val="367225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7AE074-3689-76FA-3FAA-B17AF71242C2}"/>
              </a:ext>
            </a:extLst>
          </p:cNvPr>
          <p:cNvSpPr>
            <a:spLocks noGrp="1"/>
          </p:cNvSpPr>
          <p:nvPr>
            <p:ph idx="1"/>
          </p:nvPr>
        </p:nvSpPr>
        <p:spPr>
          <a:xfrm>
            <a:off x="750598" y="1795850"/>
            <a:ext cx="10690804" cy="3764802"/>
          </a:xfrm>
        </p:spPr>
        <p:txBody>
          <a:bodyPr>
            <a:noAutofit/>
          </a:bodyPr>
          <a:lstStyle/>
          <a:p>
            <a:pPr marL="0" indent="0" algn="just">
              <a:lnSpc>
                <a:spcPct val="200000"/>
              </a:lnSpc>
              <a:buNone/>
            </a:pPr>
            <a:r>
              <a:rPr lang="en-MY" sz="1800" dirty="0">
                <a:cs typeface="Tajawal ExtraBold" panose="00000800000000000000" pitchFamily="2" charset="-78"/>
              </a:rPr>
              <a:t>An application is vulnerable to attack when:</a:t>
            </a:r>
          </a:p>
          <a:p>
            <a:pPr algn="just">
              <a:lnSpc>
                <a:spcPct val="200000"/>
              </a:lnSpc>
              <a:buFont typeface="Wingdings" panose="05000000000000000000" pitchFamily="2" charset="2"/>
              <a:buChar char="ü"/>
            </a:pPr>
            <a:r>
              <a:rPr lang="en-MY" sz="1800" dirty="0">
                <a:cs typeface="Tajawal ExtraBold" panose="00000800000000000000" pitchFamily="2" charset="-78"/>
              </a:rPr>
              <a:t>User-supplied data is not validated, filtered, or sanitized by the application.</a:t>
            </a:r>
          </a:p>
          <a:p>
            <a:pPr algn="just">
              <a:lnSpc>
                <a:spcPct val="200000"/>
              </a:lnSpc>
              <a:buFont typeface="Wingdings" panose="05000000000000000000" pitchFamily="2" charset="2"/>
              <a:buChar char="ü"/>
            </a:pPr>
            <a:r>
              <a:rPr lang="en-MY" sz="1800" dirty="0">
                <a:cs typeface="Tajawal ExtraBold" panose="00000800000000000000" pitchFamily="2" charset="-78"/>
              </a:rPr>
              <a:t>Dynamic queries or non-parameterized calls without context-aware escaping are used directly in the interpreter.</a:t>
            </a:r>
          </a:p>
        </p:txBody>
      </p:sp>
      <p:pic>
        <p:nvPicPr>
          <p:cNvPr id="4" name="Picture 3">
            <a:extLst>
              <a:ext uri="{FF2B5EF4-FFF2-40B4-BE49-F238E27FC236}">
                <a16:creationId xmlns:a16="http://schemas.microsoft.com/office/drawing/2014/main" id="{43BD50BC-7834-1010-C546-F1BF03EB75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230" y="5818512"/>
            <a:ext cx="1222425" cy="1096206"/>
          </a:xfrm>
          <a:prstGeom prst="rect">
            <a:avLst/>
          </a:prstGeom>
        </p:spPr>
      </p:pic>
      <p:pic>
        <p:nvPicPr>
          <p:cNvPr id="5" name="Picture 4">
            <a:extLst>
              <a:ext uri="{FF2B5EF4-FFF2-40B4-BE49-F238E27FC236}">
                <a16:creationId xmlns:a16="http://schemas.microsoft.com/office/drawing/2014/main" id="{0A875EA6-C9B0-419E-B0E4-78CD1FE2C680}"/>
              </a:ext>
            </a:extLst>
          </p:cNvPr>
          <p:cNvPicPr>
            <a:picLocks noChangeAspect="1"/>
          </p:cNvPicPr>
          <p:nvPr/>
        </p:nvPicPr>
        <p:blipFill>
          <a:blip r:embed="rId3"/>
          <a:stretch>
            <a:fillRect/>
          </a:stretch>
        </p:blipFill>
        <p:spPr>
          <a:xfrm>
            <a:off x="2108278" y="6258777"/>
            <a:ext cx="9902229" cy="204838"/>
          </a:xfrm>
          <a:prstGeom prst="rect">
            <a:avLst/>
          </a:prstGeom>
        </p:spPr>
      </p:pic>
      <p:pic>
        <p:nvPicPr>
          <p:cNvPr id="6" name="Picture 5">
            <a:extLst>
              <a:ext uri="{FF2B5EF4-FFF2-40B4-BE49-F238E27FC236}">
                <a16:creationId xmlns:a16="http://schemas.microsoft.com/office/drawing/2014/main" id="{4355EF3F-A5B2-5CAA-CB8E-2CAA64E123E3}"/>
              </a:ext>
            </a:extLst>
          </p:cNvPr>
          <p:cNvPicPr>
            <a:picLocks noChangeAspect="1"/>
          </p:cNvPicPr>
          <p:nvPr/>
        </p:nvPicPr>
        <p:blipFill>
          <a:blip r:embed="rId4"/>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079D146D-31AE-B793-DED5-BFE19CEF77F9}"/>
              </a:ext>
            </a:extLst>
          </p:cNvPr>
          <p:cNvSpPr txBox="1"/>
          <p:nvPr/>
        </p:nvSpPr>
        <p:spPr>
          <a:xfrm>
            <a:off x="2494991" y="557831"/>
            <a:ext cx="7038110"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A03:2021 – Injection</a:t>
            </a:r>
          </a:p>
        </p:txBody>
      </p:sp>
      <p:sp>
        <p:nvSpPr>
          <p:cNvPr id="2" name="TextBox 1">
            <a:extLst>
              <a:ext uri="{FF2B5EF4-FFF2-40B4-BE49-F238E27FC236}">
                <a16:creationId xmlns:a16="http://schemas.microsoft.com/office/drawing/2014/main" id="{C1DB5099-F048-6F39-ADC8-28114E3971F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2516F71F-D2BE-A87B-890B-E81731DCBBEF}"/>
              </a:ext>
            </a:extLst>
          </p:cNvPr>
          <p:cNvSpPr>
            <a:spLocks noGrp="1"/>
          </p:cNvSpPr>
          <p:nvPr>
            <p:ph type="sldNum" sz="quarter" idx="12"/>
          </p:nvPr>
        </p:nvSpPr>
        <p:spPr/>
        <p:txBody>
          <a:bodyPr/>
          <a:lstStyle/>
          <a:p>
            <a:fld id="{720AAE3E-BBAC-47F7-BC9E-0149C11A20BA}" type="slidenum">
              <a:rPr lang="en-US" smtClean="0"/>
              <a:t>23</a:t>
            </a:fld>
            <a:endParaRPr lang="en-US"/>
          </a:p>
        </p:txBody>
      </p:sp>
    </p:spTree>
    <p:extLst>
      <p:ext uri="{BB962C8B-B14F-4D97-AF65-F5344CB8AC3E}">
        <p14:creationId xmlns:p14="http://schemas.microsoft.com/office/powerpoint/2010/main" val="358958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BD50BC-7834-1010-C546-F1BF03EB75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230" y="5818512"/>
            <a:ext cx="1222425" cy="1096206"/>
          </a:xfrm>
          <a:prstGeom prst="rect">
            <a:avLst/>
          </a:prstGeom>
        </p:spPr>
      </p:pic>
      <p:pic>
        <p:nvPicPr>
          <p:cNvPr id="5" name="Picture 4">
            <a:extLst>
              <a:ext uri="{FF2B5EF4-FFF2-40B4-BE49-F238E27FC236}">
                <a16:creationId xmlns:a16="http://schemas.microsoft.com/office/drawing/2014/main" id="{0A875EA6-C9B0-419E-B0E4-78CD1FE2C680}"/>
              </a:ext>
            </a:extLst>
          </p:cNvPr>
          <p:cNvPicPr>
            <a:picLocks noChangeAspect="1"/>
          </p:cNvPicPr>
          <p:nvPr/>
        </p:nvPicPr>
        <p:blipFill>
          <a:blip r:embed="rId3"/>
          <a:stretch>
            <a:fillRect/>
          </a:stretch>
        </p:blipFill>
        <p:spPr>
          <a:xfrm>
            <a:off x="2108278" y="6258777"/>
            <a:ext cx="9902229" cy="204838"/>
          </a:xfrm>
          <a:prstGeom prst="rect">
            <a:avLst/>
          </a:prstGeom>
        </p:spPr>
      </p:pic>
      <p:pic>
        <p:nvPicPr>
          <p:cNvPr id="6" name="Picture 5">
            <a:extLst>
              <a:ext uri="{FF2B5EF4-FFF2-40B4-BE49-F238E27FC236}">
                <a16:creationId xmlns:a16="http://schemas.microsoft.com/office/drawing/2014/main" id="{4355EF3F-A5B2-5CAA-CB8E-2CAA64E123E3}"/>
              </a:ext>
            </a:extLst>
          </p:cNvPr>
          <p:cNvPicPr>
            <a:picLocks noChangeAspect="1"/>
          </p:cNvPicPr>
          <p:nvPr/>
        </p:nvPicPr>
        <p:blipFill>
          <a:blip r:embed="rId4"/>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079D146D-31AE-B793-DED5-BFE19CEF77F9}"/>
              </a:ext>
            </a:extLst>
          </p:cNvPr>
          <p:cNvSpPr txBox="1"/>
          <p:nvPr/>
        </p:nvSpPr>
        <p:spPr>
          <a:xfrm>
            <a:off x="2494991" y="557831"/>
            <a:ext cx="7038110"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A03:2021 – Injection (</a:t>
            </a:r>
            <a:r>
              <a:rPr lang="en-MY" sz="2800" dirty="0">
                <a:solidFill>
                  <a:schemeClr val="bg1"/>
                </a:solidFill>
                <a:cs typeface="Tajawal Medium" panose="00000600000000000000" pitchFamily="2" charset="-78"/>
              </a:rPr>
              <a:t>SQL Injection</a:t>
            </a:r>
            <a:r>
              <a:rPr lang="en-US" sz="2800" dirty="0">
                <a:solidFill>
                  <a:schemeClr val="bg1"/>
                </a:solidFill>
                <a:cs typeface="Tajawal Medium" panose="00000600000000000000" pitchFamily="2" charset="-78"/>
              </a:rPr>
              <a:t>)</a:t>
            </a:r>
          </a:p>
        </p:txBody>
      </p:sp>
      <p:sp>
        <p:nvSpPr>
          <p:cNvPr id="2" name="TextBox 1">
            <a:extLst>
              <a:ext uri="{FF2B5EF4-FFF2-40B4-BE49-F238E27FC236}">
                <a16:creationId xmlns:a16="http://schemas.microsoft.com/office/drawing/2014/main" id="{C1DB5099-F048-6F39-ADC8-28114E3971F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2516F71F-D2BE-A87B-890B-E81731DCBBEF}"/>
              </a:ext>
            </a:extLst>
          </p:cNvPr>
          <p:cNvSpPr>
            <a:spLocks noGrp="1"/>
          </p:cNvSpPr>
          <p:nvPr>
            <p:ph type="sldNum" sz="quarter" idx="12"/>
          </p:nvPr>
        </p:nvSpPr>
        <p:spPr/>
        <p:txBody>
          <a:bodyPr/>
          <a:lstStyle/>
          <a:p>
            <a:fld id="{720AAE3E-BBAC-47F7-BC9E-0149C11A20BA}" type="slidenum">
              <a:rPr lang="en-US" smtClean="0"/>
              <a:t>24</a:t>
            </a:fld>
            <a:endParaRPr lang="en-US"/>
          </a:p>
        </p:txBody>
      </p:sp>
      <p:pic>
        <p:nvPicPr>
          <p:cNvPr id="19" name="Picture 18">
            <a:extLst>
              <a:ext uri="{FF2B5EF4-FFF2-40B4-BE49-F238E27FC236}">
                <a16:creationId xmlns:a16="http://schemas.microsoft.com/office/drawing/2014/main" id="{48CBA475-D9C0-B366-B7AD-81F93F0CE703}"/>
              </a:ext>
            </a:extLst>
          </p:cNvPr>
          <p:cNvPicPr>
            <a:picLocks noChangeAspect="1"/>
          </p:cNvPicPr>
          <p:nvPr/>
        </p:nvPicPr>
        <p:blipFill>
          <a:blip r:embed="rId5"/>
          <a:stretch>
            <a:fillRect/>
          </a:stretch>
        </p:blipFill>
        <p:spPr>
          <a:xfrm>
            <a:off x="2957512" y="1857911"/>
            <a:ext cx="6276975" cy="3676650"/>
          </a:xfrm>
          <a:prstGeom prst="rect">
            <a:avLst/>
          </a:prstGeom>
        </p:spPr>
      </p:pic>
      <p:sp>
        <p:nvSpPr>
          <p:cNvPr id="20" name="TextBox 19">
            <a:extLst>
              <a:ext uri="{FF2B5EF4-FFF2-40B4-BE49-F238E27FC236}">
                <a16:creationId xmlns:a16="http://schemas.microsoft.com/office/drawing/2014/main" id="{369FDE3E-AD48-B51F-8977-AFC6A31ED16C}"/>
              </a:ext>
            </a:extLst>
          </p:cNvPr>
          <p:cNvSpPr txBox="1"/>
          <p:nvPr/>
        </p:nvSpPr>
        <p:spPr>
          <a:xfrm>
            <a:off x="3467100" y="2692400"/>
            <a:ext cx="979755" cy="369332"/>
          </a:xfrm>
          <a:prstGeom prst="rect">
            <a:avLst/>
          </a:prstGeom>
          <a:noFill/>
        </p:spPr>
        <p:txBody>
          <a:bodyPr wrap="none" rtlCol="0">
            <a:spAutoFit/>
          </a:bodyPr>
          <a:lstStyle/>
          <a:p>
            <a:r>
              <a:rPr lang="en-US" dirty="0"/>
              <a:t>" or ""="</a:t>
            </a:r>
          </a:p>
        </p:txBody>
      </p:sp>
      <p:sp>
        <p:nvSpPr>
          <p:cNvPr id="23" name="TextBox 22">
            <a:extLst>
              <a:ext uri="{FF2B5EF4-FFF2-40B4-BE49-F238E27FC236}">
                <a16:creationId xmlns:a16="http://schemas.microsoft.com/office/drawing/2014/main" id="{55D204AF-DA72-7264-B6DE-D32C5BA83F66}"/>
              </a:ext>
            </a:extLst>
          </p:cNvPr>
          <p:cNvSpPr txBox="1"/>
          <p:nvPr/>
        </p:nvSpPr>
        <p:spPr>
          <a:xfrm>
            <a:off x="3467100" y="3252624"/>
            <a:ext cx="1018227" cy="568745"/>
          </a:xfrm>
          <a:prstGeom prst="rect">
            <a:avLst/>
          </a:prstGeom>
          <a:noFill/>
        </p:spPr>
        <p:txBody>
          <a:bodyPr wrap="none" rtlCol="0">
            <a:spAutoFit/>
          </a:bodyPr>
          <a:lstStyle/>
          <a:p>
            <a:pPr algn="just">
              <a:lnSpc>
                <a:spcPct val="200000"/>
              </a:lnSpc>
            </a:pPr>
            <a:r>
              <a:rPr lang="en-MY" dirty="0">
                <a:cs typeface="Tajawal ExtraBold" panose="00000800000000000000" pitchFamily="2" charset="-78"/>
              </a:rPr>
              <a:t>" or ""="</a:t>
            </a:r>
            <a:endParaRPr lang="en-MY" sz="1800" dirty="0">
              <a:cs typeface="Tajawal ExtraBold" panose="00000800000000000000" pitchFamily="2" charset="-78"/>
            </a:endParaRPr>
          </a:p>
        </p:txBody>
      </p:sp>
    </p:spTree>
    <p:extLst>
      <p:ext uri="{BB962C8B-B14F-4D97-AF65-F5344CB8AC3E}">
        <p14:creationId xmlns:p14="http://schemas.microsoft.com/office/powerpoint/2010/main" val="232693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D6AEAD-8A2C-C6BB-B4C5-939AEB5A9D95}"/>
              </a:ext>
            </a:extLst>
          </p:cNvPr>
          <p:cNvSpPr>
            <a:spLocks noGrp="1"/>
          </p:cNvSpPr>
          <p:nvPr>
            <p:ph idx="1"/>
          </p:nvPr>
        </p:nvSpPr>
        <p:spPr>
          <a:xfrm>
            <a:off x="838200" y="1801675"/>
            <a:ext cx="9080500" cy="3771798"/>
          </a:xfrm>
        </p:spPr>
        <p:txBody>
          <a:bodyPr>
            <a:normAutofit lnSpcReduction="10000"/>
          </a:bodyPr>
          <a:lstStyle/>
          <a:p>
            <a:pPr algn="just">
              <a:lnSpc>
                <a:spcPct val="200000"/>
              </a:lnSpc>
            </a:pPr>
            <a:r>
              <a:rPr lang="en-MY" sz="1800" dirty="0">
                <a:cs typeface="Tajawal ExtraBold" panose="00000800000000000000" pitchFamily="2" charset="-78"/>
              </a:rPr>
              <a:t>When the input the value  is   " or ""= " </a:t>
            </a:r>
          </a:p>
          <a:p>
            <a:pPr algn="just">
              <a:lnSpc>
                <a:spcPct val="200000"/>
              </a:lnSpc>
            </a:pPr>
            <a:r>
              <a:rPr lang="en-MY" sz="1800" dirty="0">
                <a:cs typeface="Tajawal ExtraBold" panose="00000800000000000000" pitchFamily="2" charset="-78"/>
              </a:rPr>
              <a:t>Because the database interprets the query as always true, the resulting SQL Query returns all entries of the table.  </a:t>
            </a:r>
            <a:r>
              <a:rPr lang="en-MY" sz="1200" b="0" i="0" dirty="0">
                <a:solidFill>
                  <a:srgbClr val="000000"/>
                </a:solidFill>
                <a:effectLst/>
                <a:latin typeface="Verdana" panose="020B0604030504040204" pitchFamily="34" charset="0"/>
              </a:rPr>
              <a:t>The code at the server will create a valid SQL statement like this:</a:t>
            </a:r>
          </a:p>
          <a:p>
            <a:pPr marL="0" indent="0" algn="ctr">
              <a:buNone/>
            </a:pPr>
            <a:br>
              <a:rPr lang="en-MY" sz="1800" dirty="0">
                <a:solidFill>
                  <a:srgbClr val="FF0000"/>
                </a:solidFill>
                <a:cs typeface="Tajawal ExtraBold" panose="00000800000000000000" pitchFamily="2" charset="-78"/>
              </a:rPr>
            </a:br>
            <a:r>
              <a:rPr lang="en-MY" sz="1800" dirty="0">
                <a:solidFill>
                  <a:srgbClr val="FF0000"/>
                </a:solidFill>
                <a:cs typeface="Tajawal ExtraBold" panose="00000800000000000000" pitchFamily="2" charset="-78"/>
              </a:rPr>
              <a:t>select *  from </a:t>
            </a:r>
            <a:r>
              <a:rPr lang="en-MY" sz="1800" dirty="0" err="1">
                <a:solidFill>
                  <a:srgbClr val="FF0000"/>
                </a:solidFill>
                <a:cs typeface="Tajawal ExtraBold" panose="00000800000000000000" pitchFamily="2" charset="-78"/>
              </a:rPr>
              <a:t>userAccountsTable</a:t>
            </a:r>
            <a:r>
              <a:rPr lang="en-MY" sz="1800" dirty="0">
                <a:solidFill>
                  <a:srgbClr val="FF0000"/>
                </a:solidFill>
                <a:cs typeface="Tajawal ExtraBold" panose="00000800000000000000" pitchFamily="2" charset="-78"/>
              </a:rPr>
              <a:t>  where username=''  OR ''=''  and password= ''  or ''=‘’</a:t>
            </a:r>
          </a:p>
          <a:p>
            <a:pPr marL="0" indent="0" algn="ctr">
              <a:buNone/>
            </a:pPr>
            <a:endParaRPr lang="en-MY" sz="1800" dirty="0">
              <a:solidFill>
                <a:srgbClr val="FF0000"/>
              </a:solidFill>
              <a:cs typeface="Tajawal ExtraBold" panose="00000800000000000000" pitchFamily="2" charset="-78"/>
            </a:endParaRPr>
          </a:p>
          <a:p>
            <a:pPr marL="0" indent="0" algn="ctr">
              <a:buNone/>
            </a:pPr>
            <a:endParaRPr lang="en-MY" sz="1800" dirty="0">
              <a:solidFill>
                <a:srgbClr val="FF0000"/>
              </a:solidFill>
              <a:cs typeface="Tajawal ExtraBold" panose="00000800000000000000" pitchFamily="2" charset="-78"/>
            </a:endParaRPr>
          </a:p>
          <a:p>
            <a:r>
              <a:rPr lang="en-MY" sz="1800" dirty="0">
                <a:cs typeface="Tajawal ExtraBold" panose="00000800000000000000" pitchFamily="2" charset="-78"/>
              </a:rPr>
              <a:t>The pseudo-code example that contains a SQL Injection vulnerability is presented in the next slide.</a:t>
            </a:r>
          </a:p>
          <a:p>
            <a:pPr algn="just">
              <a:lnSpc>
                <a:spcPct val="200000"/>
              </a:lnSpc>
            </a:pPr>
            <a:endParaRPr lang="en-US" dirty="0"/>
          </a:p>
        </p:txBody>
      </p:sp>
      <p:pic>
        <p:nvPicPr>
          <p:cNvPr id="4" name="Picture 3">
            <a:extLst>
              <a:ext uri="{FF2B5EF4-FFF2-40B4-BE49-F238E27FC236}">
                <a16:creationId xmlns:a16="http://schemas.microsoft.com/office/drawing/2014/main" id="{B35F38D2-0EFC-CBA0-C192-048FA1824D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494" y="5812305"/>
            <a:ext cx="1222425" cy="1096206"/>
          </a:xfrm>
          <a:prstGeom prst="rect">
            <a:avLst/>
          </a:prstGeom>
        </p:spPr>
      </p:pic>
      <p:pic>
        <p:nvPicPr>
          <p:cNvPr id="5" name="Picture 4">
            <a:extLst>
              <a:ext uri="{FF2B5EF4-FFF2-40B4-BE49-F238E27FC236}">
                <a16:creationId xmlns:a16="http://schemas.microsoft.com/office/drawing/2014/main" id="{845590A3-BCD2-8F0C-85D4-21AB458A23AD}"/>
              </a:ext>
            </a:extLst>
          </p:cNvPr>
          <p:cNvPicPr>
            <a:picLocks noChangeAspect="1"/>
          </p:cNvPicPr>
          <p:nvPr/>
        </p:nvPicPr>
        <p:blipFill>
          <a:blip r:embed="rId4"/>
          <a:stretch>
            <a:fillRect/>
          </a:stretch>
        </p:blipFill>
        <p:spPr>
          <a:xfrm>
            <a:off x="2035542" y="6252570"/>
            <a:ext cx="9902229" cy="204838"/>
          </a:xfrm>
          <a:prstGeom prst="rect">
            <a:avLst/>
          </a:prstGeom>
        </p:spPr>
      </p:pic>
      <p:pic>
        <p:nvPicPr>
          <p:cNvPr id="6" name="Picture 5">
            <a:extLst>
              <a:ext uri="{FF2B5EF4-FFF2-40B4-BE49-F238E27FC236}">
                <a16:creationId xmlns:a16="http://schemas.microsoft.com/office/drawing/2014/main" id="{8CF4F6CE-911F-5600-FA4D-C5FD529482AB}"/>
              </a:ext>
            </a:extLst>
          </p:cNvPr>
          <p:cNvPicPr>
            <a:picLocks noChangeAspect="1"/>
          </p:cNvPicPr>
          <p:nvPr/>
        </p:nvPicPr>
        <p:blipFill>
          <a:blip r:embed="rId5"/>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14E51156-9B23-1E5E-ECDF-56C80892AEA9}"/>
              </a:ext>
            </a:extLst>
          </p:cNvPr>
          <p:cNvSpPr txBox="1"/>
          <p:nvPr/>
        </p:nvSpPr>
        <p:spPr>
          <a:xfrm>
            <a:off x="2627726" y="548815"/>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 (cont. )</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5B3134DF-51FF-A219-D77E-920A9294653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4EBEB688-06F5-A965-7FCD-2C3E8450F5FA}"/>
              </a:ext>
            </a:extLst>
          </p:cNvPr>
          <p:cNvSpPr>
            <a:spLocks noGrp="1"/>
          </p:cNvSpPr>
          <p:nvPr>
            <p:ph type="sldNum" sz="quarter" idx="12"/>
          </p:nvPr>
        </p:nvSpPr>
        <p:spPr/>
        <p:txBody>
          <a:bodyPr/>
          <a:lstStyle/>
          <a:p>
            <a:fld id="{720AAE3E-BBAC-47F7-BC9E-0149C11A20BA}" type="slidenum">
              <a:rPr lang="en-US" smtClean="0"/>
              <a:t>25</a:t>
            </a:fld>
            <a:endParaRPr lang="en-US"/>
          </a:p>
        </p:txBody>
      </p:sp>
    </p:spTree>
    <p:extLst>
      <p:ext uri="{BB962C8B-B14F-4D97-AF65-F5344CB8AC3E}">
        <p14:creationId xmlns:p14="http://schemas.microsoft.com/office/powerpoint/2010/main" val="13980588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73975E-DC2C-3336-A021-368BF6A4602D}"/>
              </a:ext>
            </a:extLst>
          </p:cNvPr>
          <p:cNvSpPr>
            <a:spLocks noGrp="1"/>
          </p:cNvSpPr>
          <p:nvPr>
            <p:ph idx="1"/>
          </p:nvPr>
        </p:nvSpPr>
        <p:spPr>
          <a:xfrm>
            <a:off x="844979" y="2033827"/>
            <a:ext cx="7016322" cy="2411683"/>
          </a:xfrm>
        </p:spPr>
        <p:txBody>
          <a:bodyPr>
            <a:normAutofit lnSpcReduction="10000"/>
          </a:bodyPr>
          <a:lstStyle/>
          <a:p>
            <a:pPr marL="0" indent="0">
              <a:buNone/>
            </a:pPr>
            <a:r>
              <a:rPr lang="en-US" sz="2000" dirty="0">
                <a:solidFill>
                  <a:srgbClr val="0A1F61"/>
                </a:solidFill>
                <a:cs typeface="Tajawal ExtraBold" panose="00000800000000000000" pitchFamily="2" charset="-78"/>
              </a:rPr>
              <a:t>$username = </a:t>
            </a:r>
            <a:r>
              <a:rPr lang="en-US" sz="2000" dirty="0" err="1">
                <a:solidFill>
                  <a:srgbClr val="0A1F61"/>
                </a:solidFill>
                <a:cs typeface="Tajawal ExtraBold" panose="00000800000000000000" pitchFamily="2" charset="-78"/>
              </a:rPr>
              <a:t>getUserName</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$pw = </a:t>
            </a:r>
            <a:r>
              <a:rPr lang="en-US" sz="2000" dirty="0" err="1">
                <a:solidFill>
                  <a:srgbClr val="0A1F61"/>
                </a:solidFill>
                <a:cs typeface="Tajawal ExtraBold" panose="00000800000000000000" pitchFamily="2" charset="-78"/>
              </a:rPr>
              <a:t>getPassword</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$user = </a:t>
            </a:r>
            <a:r>
              <a:rPr lang="en-US" sz="2000" dirty="0" err="1">
                <a:solidFill>
                  <a:srgbClr val="0A1F61"/>
                </a:solidFill>
                <a:cs typeface="Tajawal ExtraBold" panose="00000800000000000000" pitchFamily="2" charset="-78"/>
              </a:rPr>
              <a:t>mysql_query</a:t>
            </a:r>
            <a:r>
              <a:rPr lang="en-US" sz="2000" dirty="0">
                <a:solidFill>
                  <a:srgbClr val="0A1F61"/>
                </a:solidFill>
                <a:cs typeface="Tajawal ExtraBold" panose="00000800000000000000" pitchFamily="2" charset="-78"/>
              </a:rPr>
              <a:t>("SELECT * FROM </a:t>
            </a:r>
            <a:r>
              <a:rPr lang="en-US" sz="2000" dirty="0" err="1">
                <a:solidFill>
                  <a:srgbClr val="0A1F61"/>
                </a:solidFill>
                <a:cs typeface="Tajawal ExtraBold" panose="00000800000000000000" pitchFamily="2" charset="-78"/>
              </a:rPr>
              <a:t>userAccountsTable</a:t>
            </a:r>
            <a:r>
              <a:rPr lang="en-US" sz="2000" dirty="0">
                <a:solidFill>
                  <a:srgbClr val="0A1F61"/>
                </a:solidFill>
                <a:cs typeface="Tajawal ExtraBold" panose="00000800000000000000" pitchFamily="2" charset="-78"/>
              </a:rPr>
              <a:t> WHERE username = $username AND password = $pw");</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if ($user) {</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r>
              <a:rPr lang="en-US" sz="2000" dirty="0" err="1">
                <a:solidFill>
                  <a:srgbClr val="0A1F61"/>
                </a:solidFill>
                <a:cs typeface="Tajawal ExtraBold" panose="00000800000000000000" pitchFamily="2" charset="-78"/>
              </a:rPr>
              <a:t>loggedIn</a:t>
            </a:r>
            <a:r>
              <a:rPr lang="en-US" sz="2000" dirty="0">
                <a:solidFill>
                  <a:srgbClr val="0A1F61"/>
                </a:solidFill>
                <a:cs typeface="Tajawal ExtraBold" panose="00000800000000000000" pitchFamily="2" charset="-78"/>
              </a:rPr>
              <a:t> = True;</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else {</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r>
              <a:rPr lang="en-US" sz="2000" dirty="0" err="1">
                <a:solidFill>
                  <a:srgbClr val="0A1F61"/>
                </a:solidFill>
                <a:cs typeface="Tajawal ExtraBold" panose="00000800000000000000" pitchFamily="2" charset="-78"/>
              </a:rPr>
              <a:t>loggedIn</a:t>
            </a:r>
            <a:r>
              <a:rPr lang="en-US" sz="2000" dirty="0">
                <a:solidFill>
                  <a:srgbClr val="0A1F61"/>
                </a:solidFill>
                <a:cs typeface="Tajawal ExtraBold" panose="00000800000000000000" pitchFamily="2" charset="-78"/>
              </a:rPr>
              <a:t> = False;</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a:t>
            </a:r>
          </a:p>
        </p:txBody>
      </p:sp>
      <p:pic>
        <p:nvPicPr>
          <p:cNvPr id="4" name="Picture 3">
            <a:extLst>
              <a:ext uri="{FF2B5EF4-FFF2-40B4-BE49-F238E27FC236}">
                <a16:creationId xmlns:a16="http://schemas.microsoft.com/office/drawing/2014/main" id="{FD42503D-A713-DFC0-7C70-B47BA6F95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795" y="5736698"/>
            <a:ext cx="1222425" cy="1096206"/>
          </a:xfrm>
          <a:prstGeom prst="rect">
            <a:avLst/>
          </a:prstGeom>
        </p:spPr>
      </p:pic>
      <p:pic>
        <p:nvPicPr>
          <p:cNvPr id="5" name="Picture 4">
            <a:extLst>
              <a:ext uri="{FF2B5EF4-FFF2-40B4-BE49-F238E27FC236}">
                <a16:creationId xmlns:a16="http://schemas.microsoft.com/office/drawing/2014/main" id="{684E957C-B173-17C2-1BAD-9A32D0AD261D}"/>
              </a:ext>
            </a:extLst>
          </p:cNvPr>
          <p:cNvPicPr>
            <a:picLocks noChangeAspect="1"/>
          </p:cNvPicPr>
          <p:nvPr/>
        </p:nvPicPr>
        <p:blipFill>
          <a:blip r:embed="rId4"/>
          <a:stretch>
            <a:fillRect/>
          </a:stretch>
        </p:blipFill>
        <p:spPr>
          <a:xfrm>
            <a:off x="2149843" y="6176963"/>
            <a:ext cx="9902229" cy="204838"/>
          </a:xfrm>
          <a:prstGeom prst="rect">
            <a:avLst/>
          </a:prstGeom>
        </p:spPr>
      </p:pic>
      <p:pic>
        <p:nvPicPr>
          <p:cNvPr id="6" name="Picture 5">
            <a:extLst>
              <a:ext uri="{FF2B5EF4-FFF2-40B4-BE49-F238E27FC236}">
                <a16:creationId xmlns:a16="http://schemas.microsoft.com/office/drawing/2014/main" id="{75A4B9D5-E35F-D3B9-3A77-C635569795F1}"/>
              </a:ext>
            </a:extLst>
          </p:cNvPr>
          <p:cNvPicPr>
            <a:picLocks noChangeAspect="1"/>
          </p:cNvPicPr>
          <p:nvPr/>
        </p:nvPicPr>
        <p:blipFill>
          <a:blip r:embed="rId5"/>
          <a:stretch>
            <a:fillRect/>
          </a:stretch>
        </p:blipFill>
        <p:spPr>
          <a:xfrm>
            <a:off x="0" y="-36239"/>
            <a:ext cx="9533101" cy="1610200"/>
          </a:xfrm>
          <a:prstGeom prst="rect">
            <a:avLst/>
          </a:prstGeom>
        </p:spPr>
      </p:pic>
      <p:sp>
        <p:nvSpPr>
          <p:cNvPr id="7" name="TextBox 6">
            <a:extLst>
              <a:ext uri="{FF2B5EF4-FFF2-40B4-BE49-F238E27FC236}">
                <a16:creationId xmlns:a16="http://schemas.microsoft.com/office/drawing/2014/main" id="{1F1F80CF-71C1-71A7-2536-EA0FC0FE1930}"/>
              </a:ext>
            </a:extLst>
          </p:cNvPr>
          <p:cNvSpPr txBox="1"/>
          <p:nvPr/>
        </p:nvSpPr>
        <p:spPr>
          <a:xfrm>
            <a:off x="2503035" y="569718"/>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 (cont. )</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109480E7-6C47-D913-3641-8D3333C27A6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15C60AD5-4FE5-4FDC-BA31-D85915C53292}"/>
              </a:ext>
            </a:extLst>
          </p:cNvPr>
          <p:cNvSpPr>
            <a:spLocks noGrp="1"/>
          </p:cNvSpPr>
          <p:nvPr>
            <p:ph type="sldNum" sz="quarter" idx="12"/>
          </p:nvPr>
        </p:nvSpPr>
        <p:spPr/>
        <p:txBody>
          <a:bodyPr/>
          <a:lstStyle/>
          <a:p>
            <a:fld id="{720AAE3E-BBAC-47F7-BC9E-0149C11A20BA}" type="slidenum">
              <a:rPr lang="en-US" smtClean="0"/>
              <a:t>26</a:t>
            </a:fld>
            <a:endParaRPr lang="en-US"/>
          </a:p>
        </p:txBody>
      </p:sp>
      <p:graphicFrame>
        <p:nvGraphicFramePr>
          <p:cNvPr id="9" name="Table 9">
            <a:extLst>
              <a:ext uri="{FF2B5EF4-FFF2-40B4-BE49-F238E27FC236}">
                <a16:creationId xmlns:a16="http://schemas.microsoft.com/office/drawing/2014/main" id="{34C6A7DB-7E8F-4708-3CD6-5F949E8F94AE}"/>
              </a:ext>
            </a:extLst>
          </p:cNvPr>
          <p:cNvGraphicFramePr>
            <a:graphicFrameLocks noGrp="1"/>
          </p:cNvGraphicFramePr>
          <p:nvPr>
            <p:extLst>
              <p:ext uri="{D42A27DB-BD31-4B8C-83A1-F6EECF244321}">
                <p14:modId xmlns:p14="http://schemas.microsoft.com/office/powerpoint/2010/main" val="3991745558"/>
              </p:ext>
            </p:extLst>
          </p:nvPr>
        </p:nvGraphicFramePr>
        <p:xfrm>
          <a:off x="3592208" y="4708972"/>
          <a:ext cx="7937500" cy="1112520"/>
        </p:xfrm>
        <a:graphic>
          <a:graphicData uri="http://schemas.openxmlformats.org/drawingml/2006/table">
            <a:tbl>
              <a:tblPr firstRow="1" bandRow="1">
                <a:tableStyleId>{D7AC3CCA-C797-4891-BE02-D94E43425B78}</a:tableStyleId>
              </a:tblPr>
              <a:tblGrid>
                <a:gridCol w="3968750">
                  <a:extLst>
                    <a:ext uri="{9D8B030D-6E8A-4147-A177-3AD203B41FA5}">
                      <a16:colId xmlns:a16="http://schemas.microsoft.com/office/drawing/2014/main" val="3015526601"/>
                    </a:ext>
                  </a:extLst>
                </a:gridCol>
                <a:gridCol w="3968750">
                  <a:extLst>
                    <a:ext uri="{9D8B030D-6E8A-4147-A177-3AD203B41FA5}">
                      <a16:colId xmlns:a16="http://schemas.microsoft.com/office/drawing/2014/main" val="341154519"/>
                    </a:ext>
                  </a:extLst>
                </a:gridCol>
              </a:tblGrid>
              <a:tr h="370840">
                <a:tc>
                  <a:txBody>
                    <a:bodyPr/>
                    <a:lstStyle/>
                    <a:p>
                      <a:pPr algn="ctr"/>
                      <a:r>
                        <a:rPr lang="en-US" dirty="0"/>
                        <a:t>Username</a:t>
                      </a:r>
                    </a:p>
                  </a:txBody>
                  <a:tcPr/>
                </a:tc>
                <a:tc>
                  <a:txBody>
                    <a:bodyPr/>
                    <a:lstStyle/>
                    <a:p>
                      <a:pPr algn="ctr"/>
                      <a:r>
                        <a:rPr lang="en-US" dirty="0"/>
                        <a:t>Password</a:t>
                      </a:r>
                    </a:p>
                  </a:txBody>
                  <a:tcPr/>
                </a:tc>
                <a:extLst>
                  <a:ext uri="{0D108BD9-81ED-4DB2-BD59-A6C34878D82A}">
                    <a16:rowId xmlns:a16="http://schemas.microsoft.com/office/drawing/2014/main" val="475278459"/>
                  </a:ext>
                </a:extLst>
              </a:tr>
              <a:tr h="370840">
                <a:tc>
                  <a:txBody>
                    <a:bodyPr/>
                    <a:lstStyle/>
                    <a:p>
                      <a:pPr algn="ctr"/>
                      <a:r>
                        <a:rPr lang="en-US" dirty="0"/>
                        <a:t>admin</a:t>
                      </a:r>
                    </a:p>
                  </a:txBody>
                  <a:tcPr/>
                </a:tc>
                <a:tc>
                  <a:txBody>
                    <a:bodyPr/>
                    <a:lstStyle/>
                    <a:p>
                      <a:pPr algn="ctr"/>
                      <a:r>
                        <a:rPr lang="en-US" dirty="0"/>
                        <a:t>admin</a:t>
                      </a:r>
                    </a:p>
                  </a:txBody>
                  <a:tcPr/>
                </a:tc>
                <a:extLst>
                  <a:ext uri="{0D108BD9-81ED-4DB2-BD59-A6C34878D82A}">
                    <a16:rowId xmlns:a16="http://schemas.microsoft.com/office/drawing/2014/main" val="3400991329"/>
                  </a:ext>
                </a:extLst>
              </a:tr>
              <a:tr h="370840">
                <a:tc>
                  <a:txBody>
                    <a:bodyPr/>
                    <a:lstStyle/>
                    <a:p>
                      <a:pPr algn="ctr"/>
                      <a:r>
                        <a:rPr lang="en-US" dirty="0"/>
                        <a:t>sys</a:t>
                      </a:r>
                    </a:p>
                  </a:txBody>
                  <a:tcPr/>
                </a:tc>
                <a:tc>
                  <a:txBody>
                    <a:bodyPr/>
                    <a:lstStyle/>
                    <a:p>
                      <a:pPr algn="ctr"/>
                      <a:r>
                        <a:rPr lang="en-US" dirty="0"/>
                        <a:t>password</a:t>
                      </a:r>
                    </a:p>
                  </a:txBody>
                  <a:tcPr/>
                </a:tc>
                <a:extLst>
                  <a:ext uri="{0D108BD9-81ED-4DB2-BD59-A6C34878D82A}">
                    <a16:rowId xmlns:a16="http://schemas.microsoft.com/office/drawing/2014/main" val="3438827816"/>
                  </a:ext>
                </a:extLst>
              </a:tr>
            </a:tbl>
          </a:graphicData>
        </a:graphic>
      </p:graphicFrame>
      <p:sp>
        <p:nvSpPr>
          <p:cNvPr id="10" name="TextBox 9">
            <a:extLst>
              <a:ext uri="{FF2B5EF4-FFF2-40B4-BE49-F238E27FC236}">
                <a16:creationId xmlns:a16="http://schemas.microsoft.com/office/drawing/2014/main" id="{DF02801B-D398-FB34-4B35-28B1D2BFB7B7}"/>
              </a:ext>
            </a:extLst>
          </p:cNvPr>
          <p:cNvSpPr txBox="1"/>
          <p:nvPr/>
        </p:nvSpPr>
        <p:spPr>
          <a:xfrm>
            <a:off x="6597656" y="4329666"/>
            <a:ext cx="1972143" cy="369332"/>
          </a:xfrm>
          <a:prstGeom prst="rect">
            <a:avLst/>
          </a:prstGeom>
          <a:noFill/>
        </p:spPr>
        <p:txBody>
          <a:bodyPr wrap="none" rtlCol="0">
            <a:spAutoFit/>
          </a:bodyPr>
          <a:lstStyle/>
          <a:p>
            <a:r>
              <a:rPr lang="en-US" sz="1800" b="1" dirty="0" err="1">
                <a:solidFill>
                  <a:srgbClr val="0A1F61"/>
                </a:solidFill>
                <a:cs typeface="Tajawal ExtraBold" panose="00000800000000000000" pitchFamily="2" charset="-78"/>
              </a:rPr>
              <a:t>userAccountsTable</a:t>
            </a:r>
            <a:endParaRPr lang="en-US" b="1" dirty="0"/>
          </a:p>
        </p:txBody>
      </p:sp>
      <p:sp>
        <p:nvSpPr>
          <p:cNvPr id="11" name="TextBox 10">
            <a:extLst>
              <a:ext uri="{FF2B5EF4-FFF2-40B4-BE49-F238E27FC236}">
                <a16:creationId xmlns:a16="http://schemas.microsoft.com/office/drawing/2014/main" id="{D565CA1E-4580-227C-AB8B-AB943701F283}"/>
              </a:ext>
            </a:extLst>
          </p:cNvPr>
          <p:cNvSpPr txBox="1"/>
          <p:nvPr/>
        </p:nvSpPr>
        <p:spPr>
          <a:xfrm>
            <a:off x="610572" y="4124129"/>
            <a:ext cx="8311955" cy="369332"/>
          </a:xfrm>
          <a:prstGeom prst="rect">
            <a:avLst/>
          </a:prstGeom>
          <a:noFill/>
        </p:spPr>
        <p:txBody>
          <a:bodyPr wrap="none" rtlCol="0">
            <a:spAutoFit/>
          </a:bodyPr>
          <a:lstStyle/>
          <a:p>
            <a:pPr marL="0" indent="0" algn="ctr">
              <a:buNone/>
            </a:pPr>
            <a:r>
              <a:rPr lang="en-MY" sz="1800" dirty="0">
                <a:solidFill>
                  <a:srgbClr val="FF0000"/>
                </a:solidFill>
                <a:cs typeface="Tajawal ExtraBold" panose="00000800000000000000" pitchFamily="2" charset="-78"/>
              </a:rPr>
              <a:t>select *  from </a:t>
            </a:r>
            <a:r>
              <a:rPr lang="en-MY" sz="1800" dirty="0" err="1">
                <a:solidFill>
                  <a:srgbClr val="FF0000"/>
                </a:solidFill>
                <a:cs typeface="Tajawal ExtraBold" panose="00000800000000000000" pitchFamily="2" charset="-78"/>
              </a:rPr>
              <a:t>userAccountsTable</a:t>
            </a:r>
            <a:r>
              <a:rPr lang="en-MY" sz="1800" dirty="0">
                <a:solidFill>
                  <a:srgbClr val="FF0000"/>
                </a:solidFill>
                <a:cs typeface="Tajawal ExtraBold" panose="00000800000000000000" pitchFamily="2" charset="-78"/>
              </a:rPr>
              <a:t>  where username=''  OR ''=''  and password= ''  or ''='' </a:t>
            </a:r>
          </a:p>
        </p:txBody>
      </p:sp>
      <p:pic>
        <p:nvPicPr>
          <p:cNvPr id="13" name="Picture 12">
            <a:extLst>
              <a:ext uri="{FF2B5EF4-FFF2-40B4-BE49-F238E27FC236}">
                <a16:creationId xmlns:a16="http://schemas.microsoft.com/office/drawing/2014/main" id="{BDF51F6F-1311-1841-9115-04B857FB9D17}"/>
              </a:ext>
            </a:extLst>
          </p:cNvPr>
          <p:cNvPicPr>
            <a:picLocks noChangeAspect="1"/>
          </p:cNvPicPr>
          <p:nvPr/>
        </p:nvPicPr>
        <p:blipFill>
          <a:blip r:embed="rId6"/>
          <a:stretch>
            <a:fillRect/>
          </a:stretch>
        </p:blipFill>
        <p:spPr>
          <a:xfrm>
            <a:off x="8431039" y="1573962"/>
            <a:ext cx="3621034" cy="2120970"/>
          </a:xfrm>
          <a:prstGeom prst="rect">
            <a:avLst/>
          </a:prstGeom>
        </p:spPr>
      </p:pic>
      <p:cxnSp>
        <p:nvCxnSpPr>
          <p:cNvPr id="15" name="Straight Arrow Connector 14">
            <a:extLst>
              <a:ext uri="{FF2B5EF4-FFF2-40B4-BE49-F238E27FC236}">
                <a16:creationId xmlns:a16="http://schemas.microsoft.com/office/drawing/2014/main" id="{9A5A5AB6-84C0-D096-C987-D98DF8AB38F5}"/>
              </a:ext>
            </a:extLst>
          </p:cNvPr>
          <p:cNvCxnSpPr/>
          <p:nvPr/>
        </p:nvCxnSpPr>
        <p:spPr>
          <a:xfrm flipH="1" flipV="1">
            <a:off x="7560958" y="2832356"/>
            <a:ext cx="1849601" cy="3556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1" name="Freeform: Shape 30">
            <a:extLst>
              <a:ext uri="{FF2B5EF4-FFF2-40B4-BE49-F238E27FC236}">
                <a16:creationId xmlns:a16="http://schemas.microsoft.com/office/drawing/2014/main" id="{BAFCE704-4F6B-9B94-4313-7C0FC0128254}"/>
              </a:ext>
            </a:extLst>
          </p:cNvPr>
          <p:cNvSpPr/>
          <p:nvPr/>
        </p:nvSpPr>
        <p:spPr>
          <a:xfrm>
            <a:off x="72981" y="2628900"/>
            <a:ext cx="706803" cy="1733144"/>
          </a:xfrm>
          <a:custGeom>
            <a:avLst/>
            <a:gdLst>
              <a:gd name="connsiteX0" fmla="*/ 706803 w 706803"/>
              <a:gd name="connsiteY0" fmla="*/ 0 h 1372285"/>
              <a:gd name="connsiteX1" fmla="*/ 567103 w 706803"/>
              <a:gd name="connsiteY1" fmla="*/ 38100 h 1372285"/>
              <a:gd name="connsiteX2" fmla="*/ 503603 w 706803"/>
              <a:gd name="connsiteY2" fmla="*/ 63500 h 1372285"/>
              <a:gd name="connsiteX3" fmla="*/ 249603 w 706803"/>
              <a:gd name="connsiteY3" fmla="*/ 127000 h 1372285"/>
              <a:gd name="connsiteX4" fmla="*/ 198803 w 706803"/>
              <a:gd name="connsiteY4" fmla="*/ 165100 h 1372285"/>
              <a:gd name="connsiteX5" fmla="*/ 33703 w 706803"/>
              <a:gd name="connsiteY5" fmla="*/ 406400 h 1372285"/>
              <a:gd name="connsiteX6" fmla="*/ 33703 w 706803"/>
              <a:gd name="connsiteY6" fmla="*/ 825500 h 1372285"/>
              <a:gd name="connsiteX7" fmla="*/ 97203 w 706803"/>
              <a:gd name="connsiteY7" fmla="*/ 977900 h 1372285"/>
              <a:gd name="connsiteX8" fmla="*/ 135303 w 706803"/>
              <a:gd name="connsiteY8" fmla="*/ 1092200 h 1372285"/>
              <a:gd name="connsiteX9" fmla="*/ 224203 w 706803"/>
              <a:gd name="connsiteY9" fmla="*/ 1206500 h 1372285"/>
              <a:gd name="connsiteX10" fmla="*/ 236903 w 706803"/>
              <a:gd name="connsiteY10" fmla="*/ 1244600 h 1372285"/>
              <a:gd name="connsiteX11" fmla="*/ 376603 w 706803"/>
              <a:gd name="connsiteY11" fmla="*/ 1333500 h 1372285"/>
              <a:gd name="connsiteX12" fmla="*/ 490903 w 706803"/>
              <a:gd name="connsiteY12" fmla="*/ 1358900 h 1372285"/>
              <a:gd name="connsiteX13" fmla="*/ 605203 w 706803"/>
              <a:gd name="connsiteY13" fmla="*/ 1371600 h 13722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6803" h="1372285">
                <a:moveTo>
                  <a:pt x="706803" y="0"/>
                </a:moveTo>
                <a:cubicBezTo>
                  <a:pt x="546587" y="64086"/>
                  <a:pt x="748029" y="-11244"/>
                  <a:pt x="567103" y="38100"/>
                </a:cubicBezTo>
                <a:cubicBezTo>
                  <a:pt x="545109" y="44098"/>
                  <a:pt x="525650" y="57698"/>
                  <a:pt x="503603" y="63500"/>
                </a:cubicBezTo>
                <a:cubicBezTo>
                  <a:pt x="157566" y="154562"/>
                  <a:pt x="446055" y="61516"/>
                  <a:pt x="249603" y="127000"/>
                </a:cubicBezTo>
                <a:cubicBezTo>
                  <a:pt x="232670" y="139700"/>
                  <a:pt x="211745" y="148351"/>
                  <a:pt x="198803" y="165100"/>
                </a:cubicBezTo>
                <a:cubicBezTo>
                  <a:pt x="139212" y="242218"/>
                  <a:pt x="33703" y="406400"/>
                  <a:pt x="33703" y="406400"/>
                </a:cubicBezTo>
                <a:cubicBezTo>
                  <a:pt x="-12289" y="590370"/>
                  <a:pt x="-10168" y="535951"/>
                  <a:pt x="33703" y="825500"/>
                </a:cubicBezTo>
                <a:cubicBezTo>
                  <a:pt x="46363" y="909058"/>
                  <a:pt x="72423" y="913471"/>
                  <a:pt x="97203" y="977900"/>
                </a:cubicBezTo>
                <a:cubicBezTo>
                  <a:pt x="111620" y="1015384"/>
                  <a:pt x="119856" y="1055128"/>
                  <a:pt x="135303" y="1092200"/>
                </a:cubicBezTo>
                <a:cubicBezTo>
                  <a:pt x="146238" y="1118444"/>
                  <a:pt x="221993" y="1203848"/>
                  <a:pt x="224203" y="1206500"/>
                </a:cubicBezTo>
                <a:cubicBezTo>
                  <a:pt x="228436" y="1219200"/>
                  <a:pt x="227437" y="1235134"/>
                  <a:pt x="236903" y="1244600"/>
                </a:cubicBezTo>
                <a:cubicBezTo>
                  <a:pt x="284278" y="1291975"/>
                  <a:pt x="318876" y="1319068"/>
                  <a:pt x="376603" y="1333500"/>
                </a:cubicBezTo>
                <a:cubicBezTo>
                  <a:pt x="414467" y="1342966"/>
                  <a:pt x="452873" y="1350124"/>
                  <a:pt x="490903" y="1358900"/>
                </a:cubicBezTo>
                <a:cubicBezTo>
                  <a:pt x="568182" y="1376734"/>
                  <a:pt x="517040" y="1371600"/>
                  <a:pt x="605203" y="1371600"/>
                </a:cubicBezTo>
              </a:path>
            </a:pathLst>
          </a:custGeom>
          <a:ln w="38100">
            <a:headEnd type="none" w="med" len="med"/>
            <a:tailEnd type="arrow" w="med" len="med"/>
          </a:ln>
        </p:spPr>
        <p:style>
          <a:lnRef idx="1">
            <a:schemeClr val="accent5"/>
          </a:lnRef>
          <a:fillRef idx="0">
            <a:schemeClr val="accent5"/>
          </a:fillRef>
          <a:effectRef idx="0">
            <a:schemeClr val="accent5"/>
          </a:effectRef>
          <a:fontRef idx="minor">
            <a:schemeClr val="tx1"/>
          </a:fontRef>
        </p:style>
        <p:txBody>
          <a:bodyPr rtlCol="0" anchor="ctr"/>
          <a:lstStyle/>
          <a:p>
            <a:pPr algn="ctr"/>
            <a:endParaRPr lang="en-US"/>
          </a:p>
        </p:txBody>
      </p:sp>
      <p:sp>
        <p:nvSpPr>
          <p:cNvPr id="32" name="TextBox 31">
            <a:extLst>
              <a:ext uri="{FF2B5EF4-FFF2-40B4-BE49-F238E27FC236}">
                <a16:creationId xmlns:a16="http://schemas.microsoft.com/office/drawing/2014/main" id="{F1247E4A-6BF6-B2F9-EC4D-55295F923246}"/>
              </a:ext>
            </a:extLst>
          </p:cNvPr>
          <p:cNvSpPr txBox="1"/>
          <p:nvPr/>
        </p:nvSpPr>
        <p:spPr>
          <a:xfrm>
            <a:off x="8737600" y="1929432"/>
            <a:ext cx="979755" cy="369332"/>
          </a:xfrm>
          <a:prstGeom prst="rect">
            <a:avLst/>
          </a:prstGeom>
          <a:noFill/>
        </p:spPr>
        <p:txBody>
          <a:bodyPr wrap="none" rtlCol="0">
            <a:spAutoFit/>
          </a:bodyPr>
          <a:lstStyle/>
          <a:p>
            <a:r>
              <a:rPr lang="en-US" dirty="0"/>
              <a:t>" or ""="</a:t>
            </a:r>
          </a:p>
        </p:txBody>
      </p:sp>
      <p:sp>
        <p:nvSpPr>
          <p:cNvPr id="33" name="TextBox 32">
            <a:extLst>
              <a:ext uri="{FF2B5EF4-FFF2-40B4-BE49-F238E27FC236}">
                <a16:creationId xmlns:a16="http://schemas.microsoft.com/office/drawing/2014/main" id="{7618235A-9273-F8C2-D44A-60E5E4F5017D}"/>
              </a:ext>
            </a:extLst>
          </p:cNvPr>
          <p:cNvSpPr txBox="1"/>
          <p:nvPr/>
        </p:nvSpPr>
        <p:spPr>
          <a:xfrm>
            <a:off x="8737600" y="2225761"/>
            <a:ext cx="1018227" cy="568745"/>
          </a:xfrm>
          <a:prstGeom prst="rect">
            <a:avLst/>
          </a:prstGeom>
          <a:noFill/>
        </p:spPr>
        <p:txBody>
          <a:bodyPr wrap="none" rtlCol="0">
            <a:spAutoFit/>
          </a:bodyPr>
          <a:lstStyle/>
          <a:p>
            <a:pPr algn="just">
              <a:lnSpc>
                <a:spcPct val="200000"/>
              </a:lnSpc>
            </a:pPr>
            <a:r>
              <a:rPr lang="en-MY" dirty="0">
                <a:cs typeface="Tajawal ExtraBold" panose="00000800000000000000" pitchFamily="2" charset="-78"/>
              </a:rPr>
              <a:t>" or ""="</a:t>
            </a:r>
            <a:endParaRPr lang="en-MY" sz="1800" dirty="0">
              <a:cs typeface="Tajawal ExtraBold" panose="00000800000000000000" pitchFamily="2" charset="-78"/>
            </a:endParaRPr>
          </a:p>
        </p:txBody>
      </p:sp>
    </p:spTree>
    <p:extLst>
      <p:ext uri="{BB962C8B-B14F-4D97-AF65-F5344CB8AC3E}">
        <p14:creationId xmlns:p14="http://schemas.microsoft.com/office/powerpoint/2010/main" val="269310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P spid="31" grpId="0" animBg="1"/>
      <p:bldP spid="32" grpId="0"/>
      <p:bldP spid="3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ECF56F-55D3-E909-4A11-4192FB000B14}"/>
              </a:ext>
            </a:extLst>
          </p:cNvPr>
          <p:cNvSpPr>
            <a:spLocks noGrp="1"/>
          </p:cNvSpPr>
          <p:nvPr>
            <p:ph idx="1"/>
          </p:nvPr>
        </p:nvSpPr>
        <p:spPr>
          <a:xfrm>
            <a:off x="914400" y="1898361"/>
            <a:ext cx="10363200" cy="2070966"/>
          </a:xfrm>
        </p:spPr>
        <p:txBody>
          <a:bodyPr>
            <a:normAutofit/>
          </a:bodyPr>
          <a:lstStyle/>
          <a:p>
            <a:pPr>
              <a:lnSpc>
                <a:spcPct val="150000"/>
              </a:lnSpc>
            </a:pPr>
            <a:r>
              <a:rPr lang="en-MY" sz="1800" dirty="0">
                <a:cs typeface="Tajawal ExtraBold" panose="00000800000000000000" pitchFamily="2" charset="-78"/>
              </a:rPr>
              <a:t>/</a:t>
            </a:r>
            <a:r>
              <a:rPr lang="en-MY" sz="1800" dirty="0" err="1">
                <a:cs typeface="Tajawal ExtraBold" panose="00000800000000000000" pitchFamily="2" charset="-78"/>
              </a:rPr>
              <a:t>login?username</a:t>
            </a:r>
            <a:r>
              <a:rPr lang="en-MY" sz="1800" dirty="0">
                <a:cs typeface="Tajawal ExtraBold" panose="00000800000000000000" pitchFamily="2" charset="-78"/>
              </a:rPr>
              <a:t>=</a:t>
            </a:r>
            <a:r>
              <a:rPr lang="en-MY" sz="1800" dirty="0" err="1">
                <a:cs typeface="Tajawal ExtraBold" panose="00000800000000000000" pitchFamily="2" charset="-78"/>
              </a:rPr>
              <a:t>admin&amp;password</a:t>
            </a:r>
            <a:r>
              <a:rPr lang="en-MY" sz="1800" dirty="0">
                <a:cs typeface="Tajawal ExtraBold" panose="00000800000000000000" pitchFamily="2" charset="-78"/>
              </a:rPr>
              <a:t>=password' OR '1'=‘1</a:t>
            </a:r>
          </a:p>
          <a:p>
            <a:pPr>
              <a:lnSpc>
                <a:spcPct val="150000"/>
              </a:lnSpc>
            </a:pPr>
            <a:r>
              <a:rPr lang="en-MY" sz="1800" dirty="0">
                <a:cs typeface="Tajawal ExtraBold" panose="00000800000000000000" pitchFamily="2" charset="-78"/>
              </a:rPr>
              <a:t>The password variable is set to contain the SQL characters, causing the resulting SQL string to return a row, even if the password is unknown to us. The resulting SQL query would be:</a:t>
            </a:r>
          </a:p>
          <a:p>
            <a:pPr marL="0" indent="0" algn="ctr">
              <a:lnSpc>
                <a:spcPct val="150000"/>
              </a:lnSpc>
              <a:buNone/>
            </a:pPr>
            <a:r>
              <a:rPr lang="en-MY" sz="1800" dirty="0">
                <a:solidFill>
                  <a:srgbClr val="FF0000"/>
                </a:solidFill>
                <a:cs typeface="Tajawal ExtraBold" panose="00000800000000000000" pitchFamily="2" charset="-78"/>
              </a:rPr>
              <a:t>select *  from </a:t>
            </a:r>
            <a:r>
              <a:rPr lang="en-MY" sz="1800" dirty="0" err="1">
                <a:solidFill>
                  <a:srgbClr val="FF0000"/>
                </a:solidFill>
                <a:cs typeface="Tajawal ExtraBold" panose="00000800000000000000" pitchFamily="2" charset="-78"/>
              </a:rPr>
              <a:t>userAccountsTable</a:t>
            </a:r>
            <a:r>
              <a:rPr lang="en-MY" sz="1800" dirty="0">
                <a:solidFill>
                  <a:srgbClr val="FF0000"/>
                </a:solidFill>
                <a:cs typeface="Tajawal ExtraBold" panose="00000800000000000000" pitchFamily="2" charset="-78"/>
              </a:rPr>
              <a:t>  where username='admin'  and   password='password ' OR 1=1</a:t>
            </a:r>
          </a:p>
          <a:p>
            <a:pPr marL="0" indent="0">
              <a:lnSpc>
                <a:spcPct val="150000"/>
              </a:lnSpc>
              <a:buNone/>
            </a:pPr>
            <a:endParaRPr lang="en-MY" sz="1800" dirty="0">
              <a:cs typeface="Tajawal ExtraBold" panose="00000800000000000000" pitchFamily="2" charset="-78"/>
            </a:endParaRPr>
          </a:p>
          <a:p>
            <a:pPr marL="0" indent="0">
              <a:lnSpc>
                <a:spcPct val="150000"/>
              </a:lnSpc>
              <a:buNone/>
            </a:pPr>
            <a:endParaRPr lang="en-US" sz="1800" dirty="0"/>
          </a:p>
        </p:txBody>
      </p:sp>
      <p:pic>
        <p:nvPicPr>
          <p:cNvPr id="4" name="Picture 3">
            <a:extLst>
              <a:ext uri="{FF2B5EF4-FFF2-40B4-BE49-F238E27FC236}">
                <a16:creationId xmlns:a16="http://schemas.microsoft.com/office/drawing/2014/main" id="{541A6BB2-730B-FC53-983A-A98E508B70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8840" y="5769216"/>
            <a:ext cx="1222425" cy="1096206"/>
          </a:xfrm>
          <a:prstGeom prst="rect">
            <a:avLst/>
          </a:prstGeom>
        </p:spPr>
      </p:pic>
      <p:pic>
        <p:nvPicPr>
          <p:cNvPr id="5" name="Picture 4">
            <a:extLst>
              <a:ext uri="{FF2B5EF4-FFF2-40B4-BE49-F238E27FC236}">
                <a16:creationId xmlns:a16="http://schemas.microsoft.com/office/drawing/2014/main" id="{59316025-D280-FF9E-0BA1-92EDC0350B26}"/>
              </a:ext>
            </a:extLst>
          </p:cNvPr>
          <p:cNvPicPr>
            <a:picLocks noChangeAspect="1"/>
          </p:cNvPicPr>
          <p:nvPr/>
        </p:nvPicPr>
        <p:blipFill>
          <a:blip r:embed="rId3"/>
          <a:stretch>
            <a:fillRect/>
          </a:stretch>
        </p:blipFill>
        <p:spPr>
          <a:xfrm>
            <a:off x="2097888" y="6209481"/>
            <a:ext cx="9902229" cy="204838"/>
          </a:xfrm>
          <a:prstGeom prst="rect">
            <a:avLst/>
          </a:prstGeom>
        </p:spPr>
      </p:pic>
      <p:pic>
        <p:nvPicPr>
          <p:cNvPr id="6" name="Picture 5">
            <a:extLst>
              <a:ext uri="{FF2B5EF4-FFF2-40B4-BE49-F238E27FC236}">
                <a16:creationId xmlns:a16="http://schemas.microsoft.com/office/drawing/2014/main" id="{F341EB41-AB18-64C1-089A-AF0991BC1CD8}"/>
              </a:ext>
            </a:extLst>
          </p:cNvPr>
          <p:cNvPicPr>
            <a:picLocks noChangeAspect="1"/>
          </p:cNvPicPr>
          <p:nvPr/>
        </p:nvPicPr>
        <p:blipFill>
          <a:blip r:embed="rId4"/>
          <a:stretch>
            <a:fillRect/>
          </a:stretch>
        </p:blipFill>
        <p:spPr>
          <a:xfrm>
            <a:off x="0" y="-36239"/>
            <a:ext cx="9533101" cy="1610200"/>
          </a:xfrm>
          <a:prstGeom prst="rect">
            <a:avLst/>
          </a:prstGeom>
        </p:spPr>
      </p:pic>
      <p:sp>
        <p:nvSpPr>
          <p:cNvPr id="7" name="TextBox 6">
            <a:extLst>
              <a:ext uri="{FF2B5EF4-FFF2-40B4-BE49-F238E27FC236}">
                <a16:creationId xmlns:a16="http://schemas.microsoft.com/office/drawing/2014/main" id="{F5E692F5-CE1A-43BE-827C-9EE57092E4F6}"/>
              </a:ext>
            </a:extLst>
          </p:cNvPr>
          <p:cNvSpPr txBox="1"/>
          <p:nvPr/>
        </p:nvSpPr>
        <p:spPr>
          <a:xfrm>
            <a:off x="2523817" y="547847"/>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 (cont. )</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806DEE64-4735-8FA6-27B2-156417632FB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DC09CB0D-44CC-ABA4-2D10-5CB9697E3C0E}"/>
              </a:ext>
            </a:extLst>
          </p:cNvPr>
          <p:cNvSpPr>
            <a:spLocks noGrp="1"/>
          </p:cNvSpPr>
          <p:nvPr>
            <p:ph type="sldNum" sz="quarter" idx="12"/>
          </p:nvPr>
        </p:nvSpPr>
        <p:spPr/>
        <p:txBody>
          <a:bodyPr/>
          <a:lstStyle/>
          <a:p>
            <a:fld id="{720AAE3E-BBAC-47F7-BC9E-0149C11A20BA}" type="slidenum">
              <a:rPr lang="en-US" smtClean="0"/>
              <a:t>27</a:t>
            </a:fld>
            <a:endParaRPr lang="en-US"/>
          </a:p>
        </p:txBody>
      </p:sp>
    </p:spTree>
    <p:extLst>
      <p:ext uri="{BB962C8B-B14F-4D97-AF65-F5344CB8AC3E}">
        <p14:creationId xmlns:p14="http://schemas.microsoft.com/office/powerpoint/2010/main" val="2899859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1A6BB2-730B-FC53-983A-A98E508B70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8840" y="5769216"/>
            <a:ext cx="1222425" cy="1096206"/>
          </a:xfrm>
          <a:prstGeom prst="rect">
            <a:avLst/>
          </a:prstGeom>
        </p:spPr>
      </p:pic>
      <p:pic>
        <p:nvPicPr>
          <p:cNvPr id="5" name="Picture 4">
            <a:extLst>
              <a:ext uri="{FF2B5EF4-FFF2-40B4-BE49-F238E27FC236}">
                <a16:creationId xmlns:a16="http://schemas.microsoft.com/office/drawing/2014/main" id="{59316025-D280-FF9E-0BA1-92EDC0350B26}"/>
              </a:ext>
            </a:extLst>
          </p:cNvPr>
          <p:cNvPicPr>
            <a:picLocks noChangeAspect="1"/>
          </p:cNvPicPr>
          <p:nvPr/>
        </p:nvPicPr>
        <p:blipFill>
          <a:blip r:embed="rId3"/>
          <a:stretch>
            <a:fillRect/>
          </a:stretch>
        </p:blipFill>
        <p:spPr>
          <a:xfrm>
            <a:off x="2097888" y="6209481"/>
            <a:ext cx="9902229" cy="204838"/>
          </a:xfrm>
          <a:prstGeom prst="rect">
            <a:avLst/>
          </a:prstGeom>
        </p:spPr>
      </p:pic>
      <p:pic>
        <p:nvPicPr>
          <p:cNvPr id="6" name="Picture 5">
            <a:extLst>
              <a:ext uri="{FF2B5EF4-FFF2-40B4-BE49-F238E27FC236}">
                <a16:creationId xmlns:a16="http://schemas.microsoft.com/office/drawing/2014/main" id="{F341EB41-AB18-64C1-089A-AF0991BC1CD8}"/>
              </a:ext>
            </a:extLst>
          </p:cNvPr>
          <p:cNvPicPr>
            <a:picLocks noChangeAspect="1"/>
          </p:cNvPicPr>
          <p:nvPr/>
        </p:nvPicPr>
        <p:blipFill>
          <a:blip r:embed="rId4"/>
          <a:stretch>
            <a:fillRect/>
          </a:stretch>
        </p:blipFill>
        <p:spPr>
          <a:xfrm>
            <a:off x="0" y="-36239"/>
            <a:ext cx="9533101" cy="1610200"/>
          </a:xfrm>
          <a:prstGeom prst="rect">
            <a:avLst/>
          </a:prstGeom>
        </p:spPr>
      </p:pic>
      <p:sp>
        <p:nvSpPr>
          <p:cNvPr id="7" name="TextBox 6">
            <a:extLst>
              <a:ext uri="{FF2B5EF4-FFF2-40B4-BE49-F238E27FC236}">
                <a16:creationId xmlns:a16="http://schemas.microsoft.com/office/drawing/2014/main" id="{F5E692F5-CE1A-43BE-827C-9EE57092E4F6}"/>
              </a:ext>
            </a:extLst>
          </p:cNvPr>
          <p:cNvSpPr txBox="1"/>
          <p:nvPr/>
        </p:nvSpPr>
        <p:spPr>
          <a:xfrm>
            <a:off x="2523817" y="547847"/>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 (cont. )</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806DEE64-4735-8FA6-27B2-156417632FB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DC09CB0D-44CC-ABA4-2D10-5CB9697E3C0E}"/>
              </a:ext>
            </a:extLst>
          </p:cNvPr>
          <p:cNvSpPr>
            <a:spLocks noGrp="1"/>
          </p:cNvSpPr>
          <p:nvPr>
            <p:ph type="sldNum" sz="quarter" idx="12"/>
          </p:nvPr>
        </p:nvSpPr>
        <p:spPr/>
        <p:txBody>
          <a:bodyPr/>
          <a:lstStyle/>
          <a:p>
            <a:fld id="{720AAE3E-BBAC-47F7-BC9E-0149C11A20BA}" type="slidenum">
              <a:rPr lang="en-US" smtClean="0"/>
              <a:t>28</a:t>
            </a:fld>
            <a:endParaRPr lang="en-US"/>
          </a:p>
        </p:txBody>
      </p:sp>
      <p:pic>
        <p:nvPicPr>
          <p:cNvPr id="17" name="Picture 16">
            <a:extLst>
              <a:ext uri="{FF2B5EF4-FFF2-40B4-BE49-F238E27FC236}">
                <a16:creationId xmlns:a16="http://schemas.microsoft.com/office/drawing/2014/main" id="{D21DB342-0D9B-F031-1EE9-61049EFDA738}"/>
              </a:ext>
            </a:extLst>
          </p:cNvPr>
          <p:cNvPicPr>
            <a:picLocks noChangeAspect="1"/>
          </p:cNvPicPr>
          <p:nvPr/>
        </p:nvPicPr>
        <p:blipFill>
          <a:blip r:embed="rId5"/>
          <a:stretch>
            <a:fillRect/>
          </a:stretch>
        </p:blipFill>
        <p:spPr>
          <a:xfrm>
            <a:off x="5472112" y="1590675"/>
            <a:ext cx="6276975" cy="3676650"/>
          </a:xfrm>
          <a:prstGeom prst="rect">
            <a:avLst/>
          </a:prstGeom>
        </p:spPr>
      </p:pic>
      <p:sp>
        <p:nvSpPr>
          <p:cNvPr id="18" name="TextBox 17">
            <a:extLst>
              <a:ext uri="{FF2B5EF4-FFF2-40B4-BE49-F238E27FC236}">
                <a16:creationId xmlns:a16="http://schemas.microsoft.com/office/drawing/2014/main" id="{6E00706C-D1D2-58C6-06C6-35BA21190C50}"/>
              </a:ext>
            </a:extLst>
          </p:cNvPr>
          <p:cNvSpPr txBox="1"/>
          <p:nvPr/>
        </p:nvSpPr>
        <p:spPr>
          <a:xfrm>
            <a:off x="5981700" y="2425164"/>
            <a:ext cx="776175" cy="369332"/>
          </a:xfrm>
          <a:prstGeom prst="rect">
            <a:avLst/>
          </a:prstGeom>
          <a:noFill/>
        </p:spPr>
        <p:txBody>
          <a:bodyPr wrap="none" rtlCol="0">
            <a:spAutoFit/>
          </a:bodyPr>
          <a:lstStyle/>
          <a:p>
            <a:r>
              <a:rPr lang="en-US" dirty="0"/>
              <a:t>admin</a:t>
            </a:r>
          </a:p>
        </p:txBody>
      </p:sp>
      <p:sp>
        <p:nvSpPr>
          <p:cNvPr id="19" name="TextBox 18">
            <a:extLst>
              <a:ext uri="{FF2B5EF4-FFF2-40B4-BE49-F238E27FC236}">
                <a16:creationId xmlns:a16="http://schemas.microsoft.com/office/drawing/2014/main" id="{077F1EE0-5FF6-D944-F55E-5375A105EF81}"/>
              </a:ext>
            </a:extLst>
          </p:cNvPr>
          <p:cNvSpPr txBox="1"/>
          <p:nvPr/>
        </p:nvSpPr>
        <p:spPr>
          <a:xfrm>
            <a:off x="6102727" y="2985388"/>
            <a:ext cx="776175" cy="568745"/>
          </a:xfrm>
          <a:prstGeom prst="rect">
            <a:avLst/>
          </a:prstGeom>
          <a:noFill/>
        </p:spPr>
        <p:txBody>
          <a:bodyPr wrap="none" rtlCol="0">
            <a:spAutoFit/>
          </a:bodyPr>
          <a:lstStyle/>
          <a:p>
            <a:pPr algn="just">
              <a:lnSpc>
                <a:spcPct val="200000"/>
              </a:lnSpc>
            </a:pPr>
            <a:r>
              <a:rPr lang="en-MY" sz="1800" dirty="0">
                <a:cs typeface="Tajawal ExtraBold" panose="00000800000000000000" pitchFamily="2" charset="-78"/>
              </a:rPr>
              <a:t>admin</a:t>
            </a:r>
          </a:p>
        </p:txBody>
      </p:sp>
      <p:sp>
        <p:nvSpPr>
          <p:cNvPr id="21" name="TextBox 20">
            <a:extLst>
              <a:ext uri="{FF2B5EF4-FFF2-40B4-BE49-F238E27FC236}">
                <a16:creationId xmlns:a16="http://schemas.microsoft.com/office/drawing/2014/main" id="{2839CE43-5A1B-750C-0FF6-0D337B40264E}"/>
              </a:ext>
            </a:extLst>
          </p:cNvPr>
          <p:cNvSpPr txBox="1"/>
          <p:nvPr/>
        </p:nvSpPr>
        <p:spPr>
          <a:xfrm>
            <a:off x="442913" y="2158047"/>
            <a:ext cx="4586287" cy="646331"/>
          </a:xfrm>
          <a:prstGeom prst="rect">
            <a:avLst/>
          </a:prstGeom>
          <a:noFill/>
        </p:spPr>
        <p:txBody>
          <a:bodyPr wrap="square">
            <a:spAutoFit/>
          </a:bodyPr>
          <a:lstStyle/>
          <a:p>
            <a:r>
              <a:rPr lang="en-US" dirty="0"/>
              <a:t>select *  from </a:t>
            </a:r>
            <a:r>
              <a:rPr lang="en-US" dirty="0" err="1"/>
              <a:t>userAccountsTable</a:t>
            </a:r>
            <a:r>
              <a:rPr lang="en-US" dirty="0"/>
              <a:t>  where username='admin' and password='admin'</a:t>
            </a:r>
          </a:p>
        </p:txBody>
      </p:sp>
      <p:pic>
        <p:nvPicPr>
          <p:cNvPr id="23" name="Picture 22">
            <a:extLst>
              <a:ext uri="{FF2B5EF4-FFF2-40B4-BE49-F238E27FC236}">
                <a16:creationId xmlns:a16="http://schemas.microsoft.com/office/drawing/2014/main" id="{76BFBC60-D986-DC3A-F63D-1B8D278CBE6F}"/>
              </a:ext>
            </a:extLst>
          </p:cNvPr>
          <p:cNvPicPr>
            <a:picLocks noChangeAspect="1"/>
          </p:cNvPicPr>
          <p:nvPr/>
        </p:nvPicPr>
        <p:blipFill>
          <a:blip r:embed="rId6"/>
          <a:stretch>
            <a:fillRect/>
          </a:stretch>
        </p:blipFill>
        <p:spPr>
          <a:xfrm>
            <a:off x="442913" y="3366841"/>
            <a:ext cx="4809571" cy="792129"/>
          </a:xfrm>
          <a:prstGeom prst="rect">
            <a:avLst/>
          </a:prstGeom>
        </p:spPr>
      </p:pic>
    </p:spTree>
    <p:extLst>
      <p:ext uri="{BB962C8B-B14F-4D97-AF65-F5344CB8AC3E}">
        <p14:creationId xmlns:p14="http://schemas.microsoft.com/office/powerpoint/2010/main" val="304150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22D8FC-7772-79FF-3A75-040F409DE6D1}"/>
              </a:ext>
            </a:extLst>
          </p:cNvPr>
          <p:cNvSpPr>
            <a:spLocks noGrp="1"/>
          </p:cNvSpPr>
          <p:nvPr>
            <p:ph idx="1"/>
          </p:nvPr>
        </p:nvSpPr>
        <p:spPr>
          <a:xfrm>
            <a:off x="1013113" y="1782721"/>
            <a:ext cx="10165773" cy="3795857"/>
          </a:xfrm>
        </p:spPr>
        <p:txBody>
          <a:bodyPr>
            <a:normAutofit/>
          </a:bodyPr>
          <a:lstStyle/>
          <a:p>
            <a:pPr marL="0" indent="0">
              <a:lnSpc>
                <a:spcPct val="100000"/>
              </a:lnSpc>
              <a:buNone/>
            </a:pPr>
            <a:r>
              <a:rPr lang="en-US" sz="2000" dirty="0">
                <a:solidFill>
                  <a:srgbClr val="0A1F61"/>
                </a:solidFill>
                <a:cs typeface="Tajawal ExtraBold" panose="00000800000000000000" pitchFamily="2" charset="-78"/>
              </a:rPr>
              <a:t>$username = </a:t>
            </a:r>
            <a:r>
              <a:rPr lang="en-US" sz="2000" dirty="0" err="1">
                <a:solidFill>
                  <a:srgbClr val="0A1F61"/>
                </a:solidFill>
                <a:cs typeface="Tajawal ExtraBold" panose="00000800000000000000" pitchFamily="2" charset="-78"/>
              </a:rPr>
              <a:t>getUserName</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$pw = </a:t>
            </a:r>
            <a:r>
              <a:rPr lang="en-US" sz="2000" dirty="0" err="1">
                <a:solidFill>
                  <a:srgbClr val="0A1F61"/>
                </a:solidFill>
                <a:cs typeface="Tajawal ExtraBold" panose="00000800000000000000" pitchFamily="2" charset="-78"/>
              </a:rPr>
              <a:t>getPassword</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a:t>
            </a:r>
            <a:r>
              <a:rPr lang="en-US" sz="2000" dirty="0" err="1">
                <a:solidFill>
                  <a:srgbClr val="0A1F61"/>
                </a:solidFill>
                <a:cs typeface="Tajawal ExtraBold" panose="00000800000000000000" pitchFamily="2" charset="-78"/>
              </a:rPr>
              <a:t>parameterizedQuery</a:t>
            </a:r>
            <a:r>
              <a:rPr lang="en-US" sz="2000" dirty="0">
                <a:solidFill>
                  <a:srgbClr val="0A1F61"/>
                </a:solidFill>
                <a:cs typeface="Tajawal ExtraBold" panose="00000800000000000000" pitchFamily="2" charset="-78"/>
              </a:rPr>
              <a:t> = </a:t>
            </a:r>
            <a:r>
              <a:rPr lang="en-US" sz="2000" dirty="0" err="1">
                <a:solidFill>
                  <a:srgbClr val="0A1F61"/>
                </a:solidFill>
                <a:cs typeface="Tajawal ExtraBold" panose="00000800000000000000" pitchFamily="2" charset="-78"/>
              </a:rPr>
              <a:t>prepare_query</a:t>
            </a:r>
            <a:r>
              <a:rPr lang="en-US" sz="2000" dirty="0">
                <a:solidFill>
                  <a:srgbClr val="0A1F61"/>
                </a:solidFill>
                <a:cs typeface="Tajawal ExtraBold" panose="00000800000000000000" pitchFamily="2" charset="-78"/>
              </a:rPr>
              <a:t>("SELECT * FROM </a:t>
            </a:r>
            <a:r>
              <a:rPr lang="en-US" sz="2000" dirty="0" err="1">
                <a:solidFill>
                  <a:srgbClr val="0A1F61"/>
                </a:solidFill>
                <a:cs typeface="Tajawal ExtraBold" panose="00000800000000000000" pitchFamily="2" charset="-78"/>
              </a:rPr>
              <a:t>userTable</a:t>
            </a:r>
            <a:r>
              <a:rPr lang="en-US" sz="2000" dirty="0">
                <a:solidFill>
                  <a:srgbClr val="0A1F61"/>
                </a:solidFill>
                <a:cs typeface="Tajawal ExtraBold" panose="00000800000000000000" pitchFamily="2" charset="-78"/>
              </a:rPr>
              <a:t> where username = ? and password = ?");</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a:t>
            </a:r>
            <a:r>
              <a:rPr lang="en-US" sz="2000" dirty="0" err="1">
                <a:solidFill>
                  <a:srgbClr val="0A1F61"/>
                </a:solidFill>
                <a:cs typeface="Tajawal ExtraBold" panose="00000800000000000000" pitchFamily="2" charset="-78"/>
              </a:rPr>
              <a:t>parameterizedQuery.setString</a:t>
            </a:r>
            <a:r>
              <a:rPr lang="en-US" sz="2000" dirty="0">
                <a:solidFill>
                  <a:srgbClr val="0A1F61"/>
                </a:solidFill>
                <a:cs typeface="Tajawal ExtraBold" panose="00000800000000000000" pitchFamily="2" charset="-78"/>
              </a:rPr>
              <a:t>(1, $username)</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a:t>
            </a:r>
            <a:r>
              <a:rPr lang="en-US" sz="2000" dirty="0" err="1">
                <a:solidFill>
                  <a:srgbClr val="0A1F61"/>
                </a:solidFill>
                <a:cs typeface="Tajawal ExtraBold" panose="00000800000000000000" pitchFamily="2" charset="-78"/>
              </a:rPr>
              <a:t>parameterizedQuery.setString</a:t>
            </a:r>
            <a:r>
              <a:rPr lang="en-US" sz="2000" dirty="0">
                <a:solidFill>
                  <a:srgbClr val="0A1F61"/>
                </a:solidFill>
                <a:cs typeface="Tajawal ExtraBold" panose="00000800000000000000" pitchFamily="2" charset="-78"/>
              </a:rPr>
              <a:t>(2, $password)</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$user = </a:t>
            </a:r>
            <a:r>
              <a:rPr lang="en-US" sz="2000" dirty="0" err="1">
                <a:solidFill>
                  <a:srgbClr val="0A1F61"/>
                </a:solidFill>
                <a:cs typeface="Tajawal ExtraBold" panose="00000800000000000000" pitchFamily="2" charset="-78"/>
              </a:rPr>
              <a:t>parameterizedQuery.execute</a:t>
            </a:r>
            <a:r>
              <a:rPr lang="en-US" sz="2000" dirty="0">
                <a:solidFill>
                  <a:srgbClr val="0A1F61"/>
                </a:solidFill>
                <a:cs typeface="Tajawal ExtraBold" panose="00000800000000000000" pitchFamily="2" charset="-78"/>
              </a:rPr>
              <a:t>();</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if ($user) {</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r>
              <a:rPr lang="en-US" sz="2000" dirty="0" err="1">
                <a:solidFill>
                  <a:srgbClr val="0A1F61"/>
                </a:solidFill>
                <a:cs typeface="Tajawal ExtraBold" panose="00000800000000000000" pitchFamily="2" charset="-78"/>
              </a:rPr>
              <a:t>loggedIn</a:t>
            </a:r>
            <a:r>
              <a:rPr lang="en-US" sz="2000" dirty="0">
                <a:solidFill>
                  <a:srgbClr val="0A1F61"/>
                </a:solidFill>
                <a:cs typeface="Tajawal ExtraBold" panose="00000800000000000000" pitchFamily="2" charset="-78"/>
              </a:rPr>
              <a:t> = True;</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else {</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    $</a:t>
            </a:r>
            <a:r>
              <a:rPr lang="en-US" sz="2000" dirty="0" err="1">
                <a:solidFill>
                  <a:srgbClr val="0A1F61"/>
                </a:solidFill>
                <a:cs typeface="Tajawal ExtraBold" panose="00000800000000000000" pitchFamily="2" charset="-78"/>
              </a:rPr>
              <a:t>loggedIn</a:t>
            </a:r>
            <a:r>
              <a:rPr lang="en-US" sz="2000" dirty="0">
                <a:solidFill>
                  <a:srgbClr val="0A1F61"/>
                </a:solidFill>
                <a:cs typeface="Tajawal ExtraBold" panose="00000800000000000000" pitchFamily="2" charset="-78"/>
              </a:rPr>
              <a:t> = False;</a:t>
            </a:r>
            <a:br>
              <a:rPr lang="en-US" sz="2000" dirty="0">
                <a:solidFill>
                  <a:srgbClr val="0A1F61"/>
                </a:solidFill>
                <a:cs typeface="Tajawal ExtraBold" panose="00000800000000000000" pitchFamily="2" charset="-78"/>
              </a:rPr>
            </a:br>
            <a:r>
              <a:rPr lang="en-US" sz="2000" dirty="0">
                <a:solidFill>
                  <a:srgbClr val="0A1F61"/>
                </a:solidFill>
                <a:cs typeface="Tajawal ExtraBold" panose="00000800000000000000" pitchFamily="2" charset="-78"/>
              </a:rPr>
              <a:t>}</a:t>
            </a:r>
          </a:p>
        </p:txBody>
      </p:sp>
      <p:pic>
        <p:nvPicPr>
          <p:cNvPr id="4" name="Picture 3">
            <a:extLst>
              <a:ext uri="{FF2B5EF4-FFF2-40B4-BE49-F238E27FC236}">
                <a16:creationId xmlns:a16="http://schemas.microsoft.com/office/drawing/2014/main" id="{2B4C0548-69A6-2379-9329-9AA26C1E81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622" y="5787339"/>
            <a:ext cx="1222425" cy="1096206"/>
          </a:xfrm>
          <a:prstGeom prst="rect">
            <a:avLst/>
          </a:prstGeom>
        </p:spPr>
      </p:pic>
      <p:pic>
        <p:nvPicPr>
          <p:cNvPr id="5" name="Picture 4">
            <a:extLst>
              <a:ext uri="{FF2B5EF4-FFF2-40B4-BE49-F238E27FC236}">
                <a16:creationId xmlns:a16="http://schemas.microsoft.com/office/drawing/2014/main" id="{9488A5FC-1C07-5251-80D4-7EE083E96C15}"/>
              </a:ext>
            </a:extLst>
          </p:cNvPr>
          <p:cNvPicPr>
            <a:picLocks noChangeAspect="1"/>
          </p:cNvPicPr>
          <p:nvPr/>
        </p:nvPicPr>
        <p:blipFill>
          <a:blip r:embed="rId3"/>
          <a:stretch>
            <a:fillRect/>
          </a:stretch>
        </p:blipFill>
        <p:spPr>
          <a:xfrm>
            <a:off x="2118670" y="6227604"/>
            <a:ext cx="9902229" cy="204838"/>
          </a:xfrm>
          <a:prstGeom prst="rect">
            <a:avLst/>
          </a:prstGeom>
        </p:spPr>
      </p:pic>
      <p:pic>
        <p:nvPicPr>
          <p:cNvPr id="6" name="Picture 5">
            <a:extLst>
              <a:ext uri="{FF2B5EF4-FFF2-40B4-BE49-F238E27FC236}">
                <a16:creationId xmlns:a16="http://schemas.microsoft.com/office/drawing/2014/main" id="{ACB2AB7D-B983-2E6E-FFFE-D9785E65EBE3}"/>
              </a:ext>
            </a:extLst>
          </p:cNvPr>
          <p:cNvPicPr>
            <a:picLocks noChangeAspect="1"/>
          </p:cNvPicPr>
          <p:nvPr/>
        </p:nvPicPr>
        <p:blipFill>
          <a:blip r:embed="rId4"/>
          <a:stretch>
            <a:fillRect/>
          </a:stretch>
        </p:blipFill>
        <p:spPr>
          <a:xfrm>
            <a:off x="0" y="-36239"/>
            <a:ext cx="9533101" cy="1610200"/>
          </a:xfrm>
          <a:prstGeom prst="rect">
            <a:avLst/>
          </a:prstGeom>
        </p:spPr>
      </p:pic>
      <p:sp>
        <p:nvSpPr>
          <p:cNvPr id="7" name="TextBox 6">
            <a:extLst>
              <a:ext uri="{FF2B5EF4-FFF2-40B4-BE49-F238E27FC236}">
                <a16:creationId xmlns:a16="http://schemas.microsoft.com/office/drawing/2014/main" id="{E254394C-92DD-59A6-0DF4-8C548095BE4E}"/>
              </a:ext>
            </a:extLst>
          </p:cNvPr>
          <p:cNvSpPr txBox="1"/>
          <p:nvPr/>
        </p:nvSpPr>
        <p:spPr>
          <a:xfrm>
            <a:off x="2554990" y="559206"/>
            <a:ext cx="6128326"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SQL Injection (cont. )</a:t>
            </a: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B505AB66-41F1-C826-52D3-3473E0CE11F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99258633-9708-8DC5-8C1E-BB3F828D38A3}"/>
              </a:ext>
            </a:extLst>
          </p:cNvPr>
          <p:cNvSpPr>
            <a:spLocks noGrp="1"/>
          </p:cNvSpPr>
          <p:nvPr>
            <p:ph type="sldNum" sz="quarter" idx="12"/>
          </p:nvPr>
        </p:nvSpPr>
        <p:spPr/>
        <p:txBody>
          <a:bodyPr/>
          <a:lstStyle/>
          <a:p>
            <a:fld id="{720AAE3E-BBAC-47F7-BC9E-0149C11A20BA}" type="slidenum">
              <a:rPr lang="en-US" smtClean="0"/>
              <a:t>29</a:t>
            </a:fld>
            <a:endParaRPr lang="en-US"/>
          </a:p>
        </p:txBody>
      </p:sp>
    </p:spTree>
    <p:extLst>
      <p:ext uri="{BB962C8B-B14F-4D97-AF65-F5344CB8AC3E}">
        <p14:creationId xmlns:p14="http://schemas.microsoft.com/office/powerpoint/2010/main" val="14313160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B9C953-ECBD-A78B-5FF7-EEC837704DDE}"/>
              </a:ext>
            </a:extLst>
          </p:cNvPr>
          <p:cNvSpPr>
            <a:spLocks noGrp="1"/>
          </p:cNvSpPr>
          <p:nvPr>
            <p:ph idx="1"/>
          </p:nvPr>
        </p:nvSpPr>
        <p:spPr>
          <a:xfrm>
            <a:off x="483177" y="1679011"/>
            <a:ext cx="10404563" cy="3713871"/>
          </a:xfrm>
        </p:spPr>
        <p:txBody>
          <a:bodyPr>
            <a:normAutofit fontScale="92500" lnSpcReduction="20000"/>
          </a:bodyPr>
          <a:lstStyle/>
          <a:p>
            <a:pPr algn="just">
              <a:lnSpc>
                <a:spcPct val="200000"/>
              </a:lnSpc>
            </a:pPr>
            <a:r>
              <a:rPr lang="en-MY" sz="1800" dirty="0">
                <a:cs typeface="Tajawal ExtraBold" panose="00000800000000000000" pitchFamily="2" charset="-78"/>
              </a:rPr>
              <a:t>XSS uses the server to attack visitors of the server. The attack does not target the server itself, but instead the users.</a:t>
            </a:r>
          </a:p>
          <a:p>
            <a:pPr algn="just">
              <a:lnSpc>
                <a:spcPct val="200000"/>
              </a:lnSpc>
            </a:pPr>
            <a:r>
              <a:rPr lang="en-MY" sz="1800" dirty="0">
                <a:cs typeface="Tajawal ExtraBold" panose="00000800000000000000" pitchFamily="2" charset="-78"/>
              </a:rPr>
              <a:t>The server is simply used to reflect attackers’ values, typically JavaScript, against visitors who then run the attacker's data in their own browser. </a:t>
            </a:r>
          </a:p>
          <a:p>
            <a:pPr algn="just">
              <a:lnSpc>
                <a:spcPct val="200000"/>
              </a:lnSpc>
            </a:pPr>
            <a:r>
              <a:rPr lang="en-MY" sz="1800" dirty="0">
                <a:cs typeface="Tajawal ExtraBold" panose="00000800000000000000" pitchFamily="2" charset="-78"/>
              </a:rPr>
              <a:t>The attacker must craft an input that the server does not clean and sanitize, that way when a visitor clicks a link containing the attacker’s values or visits a resource on the webpage that the attacker has used in their attack, the user runs code that the attacker-supplied.</a:t>
            </a:r>
          </a:p>
          <a:p>
            <a:pPr algn="just">
              <a:lnSpc>
                <a:spcPct val="200000"/>
              </a:lnSpc>
            </a:pPr>
            <a:endParaRPr lang="en-US" sz="1800" dirty="0"/>
          </a:p>
        </p:txBody>
      </p:sp>
      <p:pic>
        <p:nvPicPr>
          <p:cNvPr id="4" name="Picture 3">
            <a:extLst>
              <a:ext uri="{FF2B5EF4-FFF2-40B4-BE49-F238E27FC236}">
                <a16:creationId xmlns:a16="http://schemas.microsoft.com/office/drawing/2014/main" id="{CDF07DAE-D5B6-00D8-D283-7429953A2A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404" y="5736698"/>
            <a:ext cx="1222425" cy="1096206"/>
          </a:xfrm>
          <a:prstGeom prst="rect">
            <a:avLst/>
          </a:prstGeom>
        </p:spPr>
      </p:pic>
      <p:pic>
        <p:nvPicPr>
          <p:cNvPr id="5" name="Picture 4">
            <a:extLst>
              <a:ext uri="{FF2B5EF4-FFF2-40B4-BE49-F238E27FC236}">
                <a16:creationId xmlns:a16="http://schemas.microsoft.com/office/drawing/2014/main" id="{5FCDEBD6-9ABC-554B-42ED-1DD0557F6BB9}"/>
              </a:ext>
            </a:extLst>
          </p:cNvPr>
          <p:cNvPicPr>
            <a:picLocks noChangeAspect="1"/>
          </p:cNvPicPr>
          <p:nvPr/>
        </p:nvPicPr>
        <p:blipFill>
          <a:blip r:embed="rId4"/>
          <a:stretch>
            <a:fillRect/>
          </a:stretch>
        </p:blipFill>
        <p:spPr>
          <a:xfrm>
            <a:off x="2139452" y="6176963"/>
            <a:ext cx="9902229" cy="204838"/>
          </a:xfrm>
          <a:prstGeom prst="rect">
            <a:avLst/>
          </a:prstGeom>
        </p:spPr>
      </p:pic>
      <p:pic>
        <p:nvPicPr>
          <p:cNvPr id="9" name="Picture 8">
            <a:extLst>
              <a:ext uri="{FF2B5EF4-FFF2-40B4-BE49-F238E27FC236}">
                <a16:creationId xmlns:a16="http://schemas.microsoft.com/office/drawing/2014/main" id="{12D93800-9944-53F2-01CD-67BFB16E10E4}"/>
              </a:ext>
            </a:extLst>
          </p:cNvPr>
          <p:cNvPicPr>
            <a:picLocks noChangeAspect="1"/>
          </p:cNvPicPr>
          <p:nvPr/>
        </p:nvPicPr>
        <p:blipFill>
          <a:blip r:embed="rId5"/>
          <a:stretch>
            <a:fillRect/>
          </a:stretch>
        </p:blipFill>
        <p:spPr>
          <a:xfrm>
            <a:off x="0" y="-36239"/>
            <a:ext cx="9533101" cy="1610200"/>
          </a:xfrm>
          <a:prstGeom prst="rect">
            <a:avLst/>
          </a:prstGeom>
        </p:spPr>
      </p:pic>
      <p:sp>
        <p:nvSpPr>
          <p:cNvPr id="11" name="TextBox 10">
            <a:extLst>
              <a:ext uri="{FF2B5EF4-FFF2-40B4-BE49-F238E27FC236}">
                <a16:creationId xmlns:a16="http://schemas.microsoft.com/office/drawing/2014/main" id="{A4D56C31-97CC-413C-4E2B-8A1E239B1C34}"/>
              </a:ext>
            </a:extLst>
          </p:cNvPr>
          <p:cNvSpPr txBox="1"/>
          <p:nvPr/>
        </p:nvSpPr>
        <p:spPr>
          <a:xfrm>
            <a:off x="2491509" y="609707"/>
            <a:ext cx="6128326" cy="954107"/>
          </a:xfrm>
          <a:prstGeom prst="rect">
            <a:avLst/>
          </a:prstGeom>
          <a:noFill/>
        </p:spPr>
        <p:txBody>
          <a:bodyPr wrap="square">
            <a:spAutoFit/>
          </a:bodyPr>
          <a:lstStyle/>
          <a:p>
            <a:r>
              <a:rPr lang="en-US" sz="2800" dirty="0">
                <a:solidFill>
                  <a:schemeClr val="bg1"/>
                </a:solidFill>
                <a:cs typeface="Tajawal Medium" panose="00000600000000000000" pitchFamily="2" charset="-78"/>
              </a:rPr>
              <a:t>Cross-Site Scripting (XSS)</a:t>
            </a:r>
            <a:br>
              <a:rPr lang="en-US" sz="2800" dirty="0">
                <a:solidFill>
                  <a:schemeClr val="bg1"/>
                </a:solidFill>
                <a:cs typeface="Tajawal Medium" panose="00000600000000000000" pitchFamily="2" charset="-78"/>
              </a:rPr>
            </a:br>
            <a:endParaRPr lang="en-US" sz="2800" dirty="0">
              <a:solidFill>
                <a:schemeClr val="bg1"/>
              </a:solidFill>
              <a:cs typeface="Tajawal Medium" panose="00000600000000000000" pitchFamily="2" charset="-78"/>
            </a:endParaRPr>
          </a:p>
        </p:txBody>
      </p:sp>
      <p:sp>
        <p:nvSpPr>
          <p:cNvPr id="2" name="TextBox 1">
            <a:extLst>
              <a:ext uri="{FF2B5EF4-FFF2-40B4-BE49-F238E27FC236}">
                <a16:creationId xmlns:a16="http://schemas.microsoft.com/office/drawing/2014/main" id="{410C98BE-2112-3919-4CD9-1EABA5E8118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Slide Number Placeholder 5">
            <a:extLst>
              <a:ext uri="{FF2B5EF4-FFF2-40B4-BE49-F238E27FC236}">
                <a16:creationId xmlns:a16="http://schemas.microsoft.com/office/drawing/2014/main" id="{69A35E12-145E-9518-BDCC-F287B1EC49EE}"/>
              </a:ext>
            </a:extLst>
          </p:cNvPr>
          <p:cNvSpPr>
            <a:spLocks noGrp="1"/>
          </p:cNvSpPr>
          <p:nvPr>
            <p:ph type="sldNum" sz="quarter" idx="12"/>
          </p:nvPr>
        </p:nvSpPr>
        <p:spPr/>
        <p:txBody>
          <a:bodyPr/>
          <a:lstStyle/>
          <a:p>
            <a:fld id="{720AAE3E-BBAC-47F7-BC9E-0149C11A20BA}" type="slidenum">
              <a:rPr lang="en-US" smtClean="0"/>
              <a:t>30</a:t>
            </a:fld>
            <a:endParaRPr lang="en-US"/>
          </a:p>
        </p:txBody>
      </p:sp>
    </p:spTree>
    <p:extLst>
      <p:ext uri="{BB962C8B-B14F-4D97-AF65-F5344CB8AC3E}">
        <p14:creationId xmlns:p14="http://schemas.microsoft.com/office/powerpoint/2010/main" val="3775422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9BC99E-D3AD-9F09-651A-DEFD1A2BC592}"/>
              </a:ext>
            </a:extLst>
          </p:cNvPr>
          <p:cNvSpPr>
            <a:spLocks noGrp="1"/>
          </p:cNvSpPr>
          <p:nvPr>
            <p:ph idx="1"/>
          </p:nvPr>
        </p:nvSpPr>
        <p:spPr>
          <a:xfrm>
            <a:off x="838200" y="2030463"/>
            <a:ext cx="10515600" cy="3141230"/>
          </a:xfrm>
        </p:spPr>
        <p:txBody>
          <a:bodyPr>
            <a:normAutofit/>
          </a:bodyPr>
          <a:lstStyle/>
          <a:p>
            <a:pPr algn="just">
              <a:lnSpc>
                <a:spcPct val="200000"/>
              </a:lnSpc>
            </a:pPr>
            <a:r>
              <a:rPr lang="en-MY" sz="1800" dirty="0">
                <a:cs typeface="Tajawal ExtraBold" panose="00000800000000000000" pitchFamily="2" charset="-78"/>
              </a:rPr>
              <a:t>Another kind of XSS is called a Stored XSS attack. In Stored XSS attacks, the attacker can save content on the webpage which is reflected every time someone visits the website. </a:t>
            </a:r>
          </a:p>
          <a:p>
            <a:pPr algn="just">
              <a:lnSpc>
                <a:spcPct val="200000"/>
              </a:lnSpc>
            </a:pPr>
            <a:r>
              <a:rPr lang="en-MY" sz="1800" dirty="0">
                <a:cs typeface="Tajawal ExtraBold" panose="00000800000000000000" pitchFamily="2" charset="-78"/>
              </a:rPr>
              <a:t>It does not require someone to click a link necessarily.</a:t>
            </a:r>
          </a:p>
          <a:p>
            <a:pPr algn="just">
              <a:lnSpc>
                <a:spcPct val="200000"/>
              </a:lnSpc>
            </a:pPr>
            <a:endParaRPr lang="en-US" sz="1800" dirty="0"/>
          </a:p>
        </p:txBody>
      </p:sp>
      <p:pic>
        <p:nvPicPr>
          <p:cNvPr id="4" name="Picture 3">
            <a:extLst>
              <a:ext uri="{FF2B5EF4-FFF2-40B4-BE49-F238E27FC236}">
                <a16:creationId xmlns:a16="http://schemas.microsoft.com/office/drawing/2014/main" id="{25DD5FD2-9B1E-A119-C6C1-7B0006BD52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0404" y="5736698"/>
            <a:ext cx="1222425" cy="1096206"/>
          </a:xfrm>
          <a:prstGeom prst="rect">
            <a:avLst/>
          </a:prstGeom>
        </p:spPr>
      </p:pic>
      <p:pic>
        <p:nvPicPr>
          <p:cNvPr id="5" name="Picture 4">
            <a:extLst>
              <a:ext uri="{FF2B5EF4-FFF2-40B4-BE49-F238E27FC236}">
                <a16:creationId xmlns:a16="http://schemas.microsoft.com/office/drawing/2014/main" id="{41D50201-EFA3-717C-F922-794593728DA2}"/>
              </a:ext>
            </a:extLst>
          </p:cNvPr>
          <p:cNvPicPr>
            <a:picLocks noChangeAspect="1"/>
          </p:cNvPicPr>
          <p:nvPr/>
        </p:nvPicPr>
        <p:blipFill>
          <a:blip r:embed="rId3"/>
          <a:stretch>
            <a:fillRect/>
          </a:stretch>
        </p:blipFill>
        <p:spPr>
          <a:xfrm>
            <a:off x="2139452" y="6176963"/>
            <a:ext cx="9902229" cy="204838"/>
          </a:xfrm>
          <a:prstGeom prst="rect">
            <a:avLst/>
          </a:prstGeom>
        </p:spPr>
      </p:pic>
      <p:pic>
        <p:nvPicPr>
          <p:cNvPr id="8" name="Picture 7">
            <a:extLst>
              <a:ext uri="{FF2B5EF4-FFF2-40B4-BE49-F238E27FC236}">
                <a16:creationId xmlns:a16="http://schemas.microsoft.com/office/drawing/2014/main" id="{1A071F2C-136B-F4C3-906E-DAD99FC117C2}"/>
              </a:ext>
            </a:extLst>
          </p:cNvPr>
          <p:cNvPicPr>
            <a:picLocks noChangeAspect="1"/>
          </p:cNvPicPr>
          <p:nvPr/>
        </p:nvPicPr>
        <p:blipFill>
          <a:blip r:embed="rId4"/>
          <a:stretch>
            <a:fillRect/>
          </a:stretch>
        </p:blipFill>
        <p:spPr>
          <a:xfrm>
            <a:off x="0" y="-36239"/>
            <a:ext cx="9533101" cy="1610200"/>
          </a:xfrm>
          <a:prstGeom prst="rect">
            <a:avLst/>
          </a:prstGeom>
        </p:spPr>
      </p:pic>
      <p:sp>
        <p:nvSpPr>
          <p:cNvPr id="10" name="TextBox 9">
            <a:extLst>
              <a:ext uri="{FF2B5EF4-FFF2-40B4-BE49-F238E27FC236}">
                <a16:creationId xmlns:a16="http://schemas.microsoft.com/office/drawing/2014/main" id="{2C052D9C-5A7F-8F12-47AE-3078D16AC2F7}"/>
              </a:ext>
            </a:extLst>
          </p:cNvPr>
          <p:cNvSpPr txBox="1"/>
          <p:nvPr/>
        </p:nvSpPr>
        <p:spPr>
          <a:xfrm>
            <a:off x="2658899" y="507251"/>
            <a:ext cx="6128326" cy="523220"/>
          </a:xfrm>
          <a:prstGeom prst="rect">
            <a:avLst/>
          </a:prstGeom>
          <a:noFill/>
        </p:spPr>
        <p:txBody>
          <a:bodyPr wrap="square">
            <a:spAutoFit/>
          </a:bodyPr>
          <a:lstStyle/>
          <a:p>
            <a:r>
              <a:rPr lang="en-US" sz="2800" dirty="0">
                <a:solidFill>
                  <a:schemeClr val="bg1"/>
                </a:solidFill>
                <a:cs typeface="Tajawal Medium" panose="00000600000000000000" pitchFamily="2" charset="-78"/>
              </a:rPr>
              <a:t>XSS (cont. )</a:t>
            </a:r>
            <a:endParaRPr lang="en-US" sz="2800" dirty="0"/>
          </a:p>
        </p:txBody>
      </p:sp>
      <p:sp>
        <p:nvSpPr>
          <p:cNvPr id="2" name="TextBox 1">
            <a:extLst>
              <a:ext uri="{FF2B5EF4-FFF2-40B4-BE49-F238E27FC236}">
                <a16:creationId xmlns:a16="http://schemas.microsoft.com/office/drawing/2014/main" id="{9204F22E-BECA-9C6A-2A1B-D758CC6EB5F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Slide Number Placeholder 5">
            <a:extLst>
              <a:ext uri="{FF2B5EF4-FFF2-40B4-BE49-F238E27FC236}">
                <a16:creationId xmlns:a16="http://schemas.microsoft.com/office/drawing/2014/main" id="{50CB34CF-D4C2-8BBD-8BE3-D8C1AFC17B5E}"/>
              </a:ext>
            </a:extLst>
          </p:cNvPr>
          <p:cNvSpPr>
            <a:spLocks noGrp="1"/>
          </p:cNvSpPr>
          <p:nvPr>
            <p:ph type="sldNum" sz="quarter" idx="12"/>
          </p:nvPr>
        </p:nvSpPr>
        <p:spPr/>
        <p:txBody>
          <a:bodyPr/>
          <a:lstStyle/>
          <a:p>
            <a:fld id="{720AAE3E-BBAC-47F7-BC9E-0149C11A20BA}" type="slidenum">
              <a:rPr lang="en-US" smtClean="0"/>
              <a:t>31</a:t>
            </a:fld>
            <a:endParaRPr lang="en-US"/>
          </a:p>
        </p:txBody>
      </p:sp>
    </p:spTree>
    <p:extLst>
      <p:ext uri="{BB962C8B-B14F-4D97-AF65-F5344CB8AC3E}">
        <p14:creationId xmlns:p14="http://schemas.microsoft.com/office/powerpoint/2010/main" val="39076708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7AE074-3689-76FA-3FAA-B17AF71242C2}"/>
              </a:ext>
            </a:extLst>
          </p:cNvPr>
          <p:cNvSpPr>
            <a:spLocks noGrp="1"/>
          </p:cNvSpPr>
          <p:nvPr>
            <p:ph idx="1"/>
          </p:nvPr>
        </p:nvSpPr>
        <p:spPr>
          <a:xfrm>
            <a:off x="1199707" y="1463794"/>
            <a:ext cx="10515600" cy="3619211"/>
          </a:xfrm>
        </p:spPr>
        <p:txBody>
          <a:bodyPr>
            <a:noAutofit/>
          </a:bodyPr>
          <a:lstStyle/>
          <a:p>
            <a:pPr algn="just">
              <a:lnSpc>
                <a:spcPct val="200000"/>
              </a:lnSpc>
            </a:pPr>
            <a:r>
              <a:rPr lang="en-MY" sz="1800" dirty="0">
                <a:cs typeface="Tajawal ExtraBold" panose="00000800000000000000" pitchFamily="2" charset="-78"/>
              </a:rPr>
              <a:t>SSRF flaws occur whenever a web application is fetching a remote resource without validating the user-supplied URL. </a:t>
            </a:r>
          </a:p>
          <a:p>
            <a:pPr algn="just">
              <a:lnSpc>
                <a:spcPct val="200000"/>
              </a:lnSpc>
            </a:pPr>
            <a:r>
              <a:rPr lang="en-MY" sz="1800" dirty="0">
                <a:cs typeface="Tajawal ExtraBold" panose="00000800000000000000" pitchFamily="2" charset="-78"/>
              </a:rPr>
              <a:t>It allows an attacker to force the application to send a crafted request to an unexpected destination, even when protected by a firewall, VPN, or another type of network access control list (ACL).</a:t>
            </a:r>
          </a:p>
          <a:p>
            <a:pPr algn="just">
              <a:lnSpc>
                <a:spcPct val="200000"/>
              </a:lnSpc>
            </a:pPr>
            <a:r>
              <a:rPr lang="en-MY" sz="1800" dirty="0">
                <a:cs typeface="Tajawal ExtraBold" panose="00000800000000000000" pitchFamily="2" charset="-78"/>
              </a:rPr>
              <a:t>As modern web applications provide end-users with convenient features, fetching a URL becomes a common scenario. </a:t>
            </a:r>
          </a:p>
          <a:p>
            <a:pPr algn="just">
              <a:lnSpc>
                <a:spcPct val="200000"/>
              </a:lnSpc>
            </a:pPr>
            <a:r>
              <a:rPr lang="en-MY" sz="1800" dirty="0">
                <a:cs typeface="Tajawal ExtraBold" panose="00000800000000000000" pitchFamily="2" charset="-78"/>
              </a:rPr>
              <a:t>As a result, the incidence of SSRF is increasing. Also, the severity of SSRF is becoming higher due to cloud services and the complexity of architectures.</a:t>
            </a:r>
          </a:p>
          <a:p>
            <a:pPr algn="just">
              <a:lnSpc>
                <a:spcPct val="200000"/>
              </a:lnSpc>
            </a:pPr>
            <a:endParaRPr lang="en-MY" sz="1800" dirty="0">
              <a:cs typeface="Tajawal ExtraBold" panose="00000800000000000000" pitchFamily="2" charset="-78"/>
            </a:endParaRPr>
          </a:p>
        </p:txBody>
      </p:sp>
      <p:pic>
        <p:nvPicPr>
          <p:cNvPr id="4" name="Picture 3">
            <a:extLst>
              <a:ext uri="{FF2B5EF4-FFF2-40B4-BE49-F238E27FC236}">
                <a16:creationId xmlns:a16="http://schemas.microsoft.com/office/drawing/2014/main" id="{43BD50BC-7834-1010-C546-F1BF03EB75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433" y="5808247"/>
            <a:ext cx="1222425" cy="1096206"/>
          </a:xfrm>
          <a:prstGeom prst="rect">
            <a:avLst/>
          </a:prstGeom>
        </p:spPr>
      </p:pic>
      <p:pic>
        <p:nvPicPr>
          <p:cNvPr id="5" name="Picture 4">
            <a:extLst>
              <a:ext uri="{FF2B5EF4-FFF2-40B4-BE49-F238E27FC236}">
                <a16:creationId xmlns:a16="http://schemas.microsoft.com/office/drawing/2014/main" id="{0A875EA6-C9B0-419E-B0E4-78CD1FE2C680}"/>
              </a:ext>
            </a:extLst>
          </p:cNvPr>
          <p:cNvPicPr>
            <a:picLocks noChangeAspect="1"/>
          </p:cNvPicPr>
          <p:nvPr/>
        </p:nvPicPr>
        <p:blipFill>
          <a:blip r:embed="rId4"/>
          <a:stretch>
            <a:fillRect/>
          </a:stretch>
        </p:blipFill>
        <p:spPr>
          <a:xfrm>
            <a:off x="2437887" y="6248330"/>
            <a:ext cx="9902229" cy="204838"/>
          </a:xfrm>
          <a:prstGeom prst="rect">
            <a:avLst/>
          </a:prstGeom>
        </p:spPr>
      </p:pic>
      <p:pic>
        <p:nvPicPr>
          <p:cNvPr id="6" name="Picture 5">
            <a:extLst>
              <a:ext uri="{FF2B5EF4-FFF2-40B4-BE49-F238E27FC236}">
                <a16:creationId xmlns:a16="http://schemas.microsoft.com/office/drawing/2014/main" id="{4355EF3F-A5B2-5CAA-CB8E-2CAA64E123E3}"/>
              </a:ext>
            </a:extLst>
          </p:cNvPr>
          <p:cNvPicPr>
            <a:picLocks noChangeAspect="1"/>
          </p:cNvPicPr>
          <p:nvPr/>
        </p:nvPicPr>
        <p:blipFill>
          <a:blip r:embed="rId5"/>
          <a:stretch>
            <a:fillRect/>
          </a:stretch>
        </p:blipFill>
        <p:spPr>
          <a:xfrm>
            <a:off x="0" y="-36239"/>
            <a:ext cx="9533101" cy="1610200"/>
          </a:xfrm>
          <a:prstGeom prst="rect">
            <a:avLst/>
          </a:prstGeom>
        </p:spPr>
      </p:pic>
      <p:sp>
        <p:nvSpPr>
          <p:cNvPr id="8" name="TextBox 7">
            <a:extLst>
              <a:ext uri="{FF2B5EF4-FFF2-40B4-BE49-F238E27FC236}">
                <a16:creationId xmlns:a16="http://schemas.microsoft.com/office/drawing/2014/main" id="{079D146D-31AE-B793-DED5-BFE19CEF77F9}"/>
              </a:ext>
            </a:extLst>
          </p:cNvPr>
          <p:cNvSpPr txBox="1"/>
          <p:nvPr/>
        </p:nvSpPr>
        <p:spPr>
          <a:xfrm>
            <a:off x="2272145" y="507251"/>
            <a:ext cx="7038110" cy="523220"/>
          </a:xfrm>
          <a:prstGeom prst="rect">
            <a:avLst/>
          </a:prstGeom>
          <a:noFill/>
        </p:spPr>
        <p:txBody>
          <a:bodyPr wrap="square">
            <a:spAutoFit/>
          </a:bodyPr>
          <a:lstStyle/>
          <a:p>
            <a:pPr algn="l"/>
            <a:r>
              <a:rPr lang="en-MY" sz="2800" dirty="0">
                <a:solidFill>
                  <a:schemeClr val="bg1"/>
                </a:solidFill>
                <a:cs typeface="Tajawal Medium" panose="00000600000000000000" pitchFamily="2" charset="-78"/>
              </a:rPr>
              <a:t>A10:2021 – Server-Side Request Forgery (SSRF)</a:t>
            </a:r>
          </a:p>
        </p:txBody>
      </p:sp>
      <p:sp>
        <p:nvSpPr>
          <p:cNvPr id="2" name="TextBox 1">
            <a:extLst>
              <a:ext uri="{FF2B5EF4-FFF2-40B4-BE49-F238E27FC236}">
                <a16:creationId xmlns:a16="http://schemas.microsoft.com/office/drawing/2014/main" id="{ECB00CB8-A167-CC6A-8FB7-ED9A722EF81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F96F3C8E-B387-C2E0-8D9F-B378A0DB1B4B}"/>
              </a:ext>
            </a:extLst>
          </p:cNvPr>
          <p:cNvSpPr>
            <a:spLocks noGrp="1"/>
          </p:cNvSpPr>
          <p:nvPr>
            <p:ph type="sldNum" sz="quarter" idx="12"/>
          </p:nvPr>
        </p:nvSpPr>
        <p:spPr/>
        <p:txBody>
          <a:bodyPr/>
          <a:lstStyle/>
          <a:p>
            <a:fld id="{720AAE3E-BBAC-47F7-BC9E-0149C11A20BA}" type="slidenum">
              <a:rPr lang="en-US" smtClean="0"/>
              <a:t>32</a:t>
            </a:fld>
            <a:endParaRPr lang="en-US"/>
          </a:p>
        </p:txBody>
      </p:sp>
    </p:spTree>
    <p:extLst>
      <p:ext uri="{BB962C8B-B14F-4D97-AF65-F5344CB8AC3E}">
        <p14:creationId xmlns:p14="http://schemas.microsoft.com/office/powerpoint/2010/main" val="5589634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5B867B6-CE91-3F64-7266-E6C160C83177}"/>
              </a:ext>
            </a:extLst>
          </p:cNvPr>
          <p:cNvSpPr txBox="1"/>
          <p:nvPr/>
        </p:nvSpPr>
        <p:spPr>
          <a:xfrm>
            <a:off x="796102" y="1482124"/>
            <a:ext cx="10599795" cy="2882456"/>
          </a:xfrm>
          <a:prstGeom prst="rect">
            <a:avLst/>
          </a:prstGeom>
          <a:noFill/>
        </p:spPr>
        <p:txBody>
          <a:bodyPr wrap="square">
            <a:spAutoFit/>
          </a:bodyPr>
          <a:lstStyle/>
          <a:p>
            <a:pPr marL="228600" indent="-228600" algn="just">
              <a:lnSpc>
                <a:spcPct val="200000"/>
              </a:lnSpc>
              <a:spcBef>
                <a:spcPts val="1000"/>
              </a:spcBef>
              <a:buFont typeface="Arial" panose="020B0604020202020204" pitchFamily="34" charset="0"/>
              <a:buChar char="•"/>
            </a:pPr>
            <a:r>
              <a:rPr lang="en-MY" dirty="0">
                <a:cs typeface="Tajawal ExtraBold" panose="00000800000000000000" pitchFamily="2" charset="-78"/>
              </a:rPr>
              <a:t>OWASP Broken Web Applications Project (OWASP</a:t>
            </a:r>
            <a:r>
              <a:rPr lang="en-US" dirty="0">
                <a:cs typeface="Tajawal ExtraBold" panose="00000800000000000000" pitchFamily="2" charset="-78"/>
              </a:rPr>
              <a:t>BWA)</a:t>
            </a:r>
            <a:r>
              <a:rPr lang="en-MY" dirty="0">
                <a:cs typeface="Tajawal ExtraBold" panose="00000800000000000000" pitchFamily="2" charset="-78"/>
              </a:rPr>
              <a:t> provides a collection of purposefully vulnerable applications to safely practice penetration testing. </a:t>
            </a:r>
          </a:p>
          <a:p>
            <a:pPr marL="228600" indent="-228600" algn="just">
              <a:lnSpc>
                <a:spcPct val="200000"/>
              </a:lnSpc>
              <a:spcBef>
                <a:spcPts val="1000"/>
              </a:spcBef>
              <a:buFont typeface="Arial" panose="020B0604020202020204" pitchFamily="34" charset="0"/>
              <a:buChar char="•"/>
            </a:pPr>
            <a:r>
              <a:rPr lang="en-MY" dirty="0">
                <a:cs typeface="Tajawal ExtraBold" panose="00000800000000000000" pitchFamily="2" charset="-78"/>
              </a:rPr>
              <a:t>OWASP</a:t>
            </a:r>
            <a:r>
              <a:rPr lang="en-US" dirty="0">
                <a:cs typeface="Tajawal ExtraBold" panose="00000800000000000000" pitchFamily="2" charset="-78"/>
              </a:rPr>
              <a:t>BWA  can be downloaded from the link below </a:t>
            </a:r>
          </a:p>
          <a:p>
            <a:pPr algn="just">
              <a:lnSpc>
                <a:spcPct val="200000"/>
              </a:lnSpc>
              <a:spcBef>
                <a:spcPts val="1000"/>
              </a:spcBef>
            </a:pPr>
            <a:r>
              <a:rPr lang="en-US" dirty="0">
                <a:cs typeface="Tajawal ExtraBold" panose="00000800000000000000" pitchFamily="2" charset="-78"/>
              </a:rPr>
              <a:t>     https://sourceforge.net/projects/owaspbwa/files/</a:t>
            </a:r>
          </a:p>
          <a:p>
            <a:pPr algn="just">
              <a:lnSpc>
                <a:spcPct val="200000"/>
              </a:lnSpc>
            </a:pPr>
            <a:endParaRPr lang="en-US" sz="1200" dirty="0"/>
          </a:p>
        </p:txBody>
      </p:sp>
      <p:pic>
        <p:nvPicPr>
          <p:cNvPr id="2" name="Picture 1">
            <a:extLst>
              <a:ext uri="{FF2B5EF4-FFF2-40B4-BE49-F238E27FC236}">
                <a16:creationId xmlns:a16="http://schemas.microsoft.com/office/drawing/2014/main" id="{C3E7D6C0-5796-9497-C1EB-1832D999BD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F937703F-3C06-EACC-BE64-53A9CA16CC8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769E011-EE69-E117-AEFB-1730CD146C6A}"/>
              </a:ext>
            </a:extLst>
          </p:cNvPr>
          <p:cNvPicPr>
            <a:picLocks noChangeAspect="1"/>
          </p:cNvPicPr>
          <p:nvPr/>
        </p:nvPicPr>
        <p:blipFill>
          <a:blip r:embed="rId5"/>
          <a:stretch>
            <a:fillRect/>
          </a:stretch>
        </p:blipFill>
        <p:spPr>
          <a:xfrm>
            <a:off x="0" y="-36239"/>
            <a:ext cx="9533101" cy="1610200"/>
          </a:xfrm>
          <a:prstGeom prst="rect">
            <a:avLst/>
          </a:prstGeom>
        </p:spPr>
      </p:pic>
      <p:sp>
        <p:nvSpPr>
          <p:cNvPr id="6" name="TextBox 5">
            <a:extLst>
              <a:ext uri="{FF2B5EF4-FFF2-40B4-BE49-F238E27FC236}">
                <a16:creationId xmlns:a16="http://schemas.microsoft.com/office/drawing/2014/main" id="{64BD47D5-995F-0E9F-571D-0D8A24FB7EE4}"/>
              </a:ext>
            </a:extLst>
          </p:cNvPr>
          <p:cNvSpPr txBox="1"/>
          <p:nvPr/>
        </p:nvSpPr>
        <p:spPr>
          <a:xfrm>
            <a:off x="2440788" y="540398"/>
            <a:ext cx="6202218"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OWASP Broken Web Applications Project </a:t>
            </a:r>
            <a:endParaRPr lang="en-US" sz="2800" dirty="0">
              <a:solidFill>
                <a:schemeClr val="bg1"/>
              </a:solidFill>
              <a:cs typeface="Tajawal Medium" panose="00000600000000000000" pitchFamily="2" charset="-78"/>
            </a:endParaRPr>
          </a:p>
        </p:txBody>
      </p:sp>
      <p:sp>
        <p:nvSpPr>
          <p:cNvPr id="5" name="TextBox 4">
            <a:extLst>
              <a:ext uri="{FF2B5EF4-FFF2-40B4-BE49-F238E27FC236}">
                <a16:creationId xmlns:a16="http://schemas.microsoft.com/office/drawing/2014/main" id="{0B8C09C1-0C3C-6982-81EA-A45C7090744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ABBF0177-B4F2-44CF-8107-2DCDE7E487B6}"/>
              </a:ext>
            </a:extLst>
          </p:cNvPr>
          <p:cNvSpPr>
            <a:spLocks noGrp="1"/>
          </p:cNvSpPr>
          <p:nvPr>
            <p:ph type="sldNum" sz="quarter" idx="12"/>
          </p:nvPr>
        </p:nvSpPr>
        <p:spPr/>
        <p:txBody>
          <a:bodyPr/>
          <a:lstStyle/>
          <a:p>
            <a:fld id="{720AAE3E-BBAC-47F7-BC9E-0149C11A20BA}" type="slidenum">
              <a:rPr lang="en-US" smtClean="0"/>
              <a:t>33</a:t>
            </a:fld>
            <a:endParaRPr lang="en-US"/>
          </a:p>
        </p:txBody>
      </p:sp>
    </p:spTree>
    <p:extLst>
      <p:ext uri="{BB962C8B-B14F-4D97-AF65-F5344CB8AC3E}">
        <p14:creationId xmlns:p14="http://schemas.microsoft.com/office/powerpoint/2010/main" val="27143984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5B867B6-CE91-3F64-7266-E6C160C83177}"/>
              </a:ext>
            </a:extLst>
          </p:cNvPr>
          <p:cNvSpPr txBox="1"/>
          <p:nvPr/>
        </p:nvSpPr>
        <p:spPr>
          <a:xfrm>
            <a:off x="796102" y="1482124"/>
            <a:ext cx="10599795" cy="5187061"/>
          </a:xfrm>
          <a:prstGeom prst="rect">
            <a:avLst/>
          </a:prstGeom>
          <a:noFill/>
        </p:spPr>
        <p:txBody>
          <a:bodyPr wrap="square">
            <a:spAutoFit/>
          </a:bodyPr>
          <a:lstStyle/>
          <a:p>
            <a:pPr algn="just">
              <a:lnSpc>
                <a:spcPct val="200000"/>
              </a:lnSpc>
            </a:pPr>
            <a:endParaRPr lang="en-US" sz="2000" dirty="0"/>
          </a:p>
          <a:p>
            <a:pPr algn="just">
              <a:lnSpc>
                <a:spcPct val="200000"/>
              </a:lnSpc>
            </a:pPr>
            <a:r>
              <a:rPr lang="en-US" sz="2000" b="1" dirty="0"/>
              <a:t>Required Software:</a:t>
            </a:r>
          </a:p>
          <a:p>
            <a:pPr marL="171450" indent="-171450" algn="just">
              <a:lnSpc>
                <a:spcPct val="200000"/>
              </a:lnSpc>
              <a:buFont typeface="Arial" panose="020B0604020202020204" pitchFamily="34" charset="0"/>
              <a:buChar char="•"/>
            </a:pPr>
            <a:r>
              <a:rPr lang="en-US" sz="2000" b="1"/>
              <a:t>Virtual box</a:t>
            </a:r>
            <a:r>
              <a:rPr lang="en-US" sz="2000" b="1" dirty="0"/>
              <a:t>:  </a:t>
            </a:r>
            <a:r>
              <a:rPr lang="en-US" sz="2000" b="1" dirty="0">
                <a:hlinkClick r:id="rId3"/>
              </a:rPr>
              <a:t>https://www.virtualbox.org/wiki/Downloads</a:t>
            </a:r>
            <a:endParaRPr lang="en-US" sz="2000" b="1" dirty="0"/>
          </a:p>
          <a:p>
            <a:pPr marL="228600" indent="-228600" algn="just">
              <a:lnSpc>
                <a:spcPct val="200000"/>
              </a:lnSpc>
              <a:spcBef>
                <a:spcPts val="1000"/>
              </a:spcBef>
              <a:buFont typeface="Arial" panose="020B0604020202020204" pitchFamily="34" charset="0"/>
              <a:buChar char="•"/>
            </a:pPr>
            <a:r>
              <a:rPr lang="en-MY" sz="2000" b="1" dirty="0">
                <a:cs typeface="Tajawal ExtraBold" panose="00000800000000000000" pitchFamily="2" charset="-78"/>
              </a:rPr>
              <a:t>OWASP</a:t>
            </a:r>
            <a:r>
              <a:rPr lang="en-US" sz="2000" b="1" dirty="0">
                <a:cs typeface="Tajawal ExtraBold" panose="00000800000000000000" pitchFamily="2" charset="-78"/>
              </a:rPr>
              <a:t>BWA:    </a:t>
            </a:r>
            <a:r>
              <a:rPr lang="en-US" sz="2000" b="1" dirty="0">
                <a:cs typeface="Tajawal ExtraBold" panose="00000800000000000000" pitchFamily="2" charset="-78"/>
                <a:hlinkClick r:id="rId4"/>
              </a:rPr>
              <a:t>https://sourceforge.net/projects/owaspbwa/files/</a:t>
            </a:r>
            <a:endParaRPr lang="en-US" sz="2000" b="1" dirty="0">
              <a:cs typeface="Tajawal ExtraBold" panose="00000800000000000000" pitchFamily="2" charset="-78"/>
            </a:endParaRPr>
          </a:p>
          <a:p>
            <a:pPr marL="228600" indent="-228600" algn="just">
              <a:lnSpc>
                <a:spcPct val="200000"/>
              </a:lnSpc>
              <a:spcBef>
                <a:spcPts val="1000"/>
              </a:spcBef>
              <a:buFont typeface="Arial" panose="020B0604020202020204" pitchFamily="34" charset="0"/>
              <a:buChar char="•"/>
            </a:pPr>
            <a:endParaRPr lang="en-US" sz="2000" dirty="0">
              <a:cs typeface="Tajawal ExtraBold" panose="00000800000000000000" pitchFamily="2" charset="-78"/>
            </a:endParaRPr>
          </a:p>
          <a:p>
            <a:pPr algn="just">
              <a:lnSpc>
                <a:spcPct val="200000"/>
              </a:lnSpc>
            </a:pPr>
            <a:endParaRPr lang="en-US" sz="2000" dirty="0"/>
          </a:p>
          <a:p>
            <a:pPr algn="just">
              <a:lnSpc>
                <a:spcPct val="200000"/>
              </a:lnSpc>
            </a:pPr>
            <a:endParaRPr lang="en-US" sz="2000" dirty="0"/>
          </a:p>
          <a:p>
            <a:pPr algn="just">
              <a:lnSpc>
                <a:spcPct val="200000"/>
              </a:lnSpc>
            </a:pPr>
            <a:endParaRPr lang="en-US" sz="2000" dirty="0"/>
          </a:p>
        </p:txBody>
      </p:sp>
      <p:pic>
        <p:nvPicPr>
          <p:cNvPr id="2" name="Picture 1">
            <a:extLst>
              <a:ext uri="{FF2B5EF4-FFF2-40B4-BE49-F238E27FC236}">
                <a16:creationId xmlns:a16="http://schemas.microsoft.com/office/drawing/2014/main" id="{C3E7D6C0-5796-9497-C1EB-1832D999BD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F937703F-3C06-EACC-BE64-53A9CA16CC8A}"/>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769E011-EE69-E117-AEFB-1730CD146C6A}"/>
              </a:ext>
            </a:extLst>
          </p:cNvPr>
          <p:cNvPicPr>
            <a:picLocks noChangeAspect="1"/>
          </p:cNvPicPr>
          <p:nvPr/>
        </p:nvPicPr>
        <p:blipFill>
          <a:blip r:embed="rId7"/>
          <a:stretch>
            <a:fillRect/>
          </a:stretch>
        </p:blipFill>
        <p:spPr>
          <a:xfrm>
            <a:off x="0" y="-36239"/>
            <a:ext cx="9533101" cy="1610200"/>
          </a:xfrm>
          <a:prstGeom prst="rect">
            <a:avLst/>
          </a:prstGeom>
        </p:spPr>
      </p:pic>
      <p:sp>
        <p:nvSpPr>
          <p:cNvPr id="6" name="TextBox 5">
            <a:extLst>
              <a:ext uri="{FF2B5EF4-FFF2-40B4-BE49-F238E27FC236}">
                <a16:creationId xmlns:a16="http://schemas.microsoft.com/office/drawing/2014/main" id="{64BD47D5-995F-0E9F-571D-0D8A24FB7EE4}"/>
              </a:ext>
            </a:extLst>
          </p:cNvPr>
          <p:cNvSpPr txBox="1"/>
          <p:nvPr/>
        </p:nvSpPr>
        <p:spPr>
          <a:xfrm>
            <a:off x="2440788" y="540398"/>
            <a:ext cx="6202218" cy="523220"/>
          </a:xfrm>
          <a:prstGeom prst="rect">
            <a:avLst/>
          </a:prstGeom>
          <a:noFill/>
        </p:spPr>
        <p:txBody>
          <a:bodyPr wrap="square">
            <a:spAutoFit/>
          </a:bodyPr>
          <a:lstStyle/>
          <a:p>
            <a:r>
              <a:rPr lang="en-MY" sz="2800" dirty="0">
                <a:solidFill>
                  <a:schemeClr val="bg1"/>
                </a:solidFill>
                <a:cs typeface="Tajawal Medium" panose="00000600000000000000" pitchFamily="2" charset="-78"/>
              </a:rPr>
              <a:t>OWASP</a:t>
            </a:r>
            <a:r>
              <a:rPr lang="en-US" sz="2800" dirty="0">
                <a:solidFill>
                  <a:schemeClr val="bg1"/>
                </a:solidFill>
                <a:cs typeface="Tajawal Medium" panose="00000600000000000000" pitchFamily="2" charset="-78"/>
              </a:rPr>
              <a:t>BWA installation  and demo </a:t>
            </a:r>
          </a:p>
        </p:txBody>
      </p:sp>
      <p:sp>
        <p:nvSpPr>
          <p:cNvPr id="5" name="TextBox 4">
            <a:extLst>
              <a:ext uri="{FF2B5EF4-FFF2-40B4-BE49-F238E27FC236}">
                <a16:creationId xmlns:a16="http://schemas.microsoft.com/office/drawing/2014/main" id="{0B8C09C1-0C3C-6982-81EA-A45C7090744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ABBF0177-B4F2-44CF-8107-2DCDE7E487B6}"/>
              </a:ext>
            </a:extLst>
          </p:cNvPr>
          <p:cNvSpPr>
            <a:spLocks noGrp="1"/>
          </p:cNvSpPr>
          <p:nvPr>
            <p:ph type="sldNum" sz="quarter" idx="12"/>
          </p:nvPr>
        </p:nvSpPr>
        <p:spPr/>
        <p:txBody>
          <a:bodyPr/>
          <a:lstStyle/>
          <a:p>
            <a:fld id="{720AAE3E-BBAC-47F7-BC9E-0149C11A20BA}" type="slidenum">
              <a:rPr lang="en-US" smtClean="0"/>
              <a:t>34</a:t>
            </a:fld>
            <a:endParaRPr lang="en-US"/>
          </a:p>
        </p:txBody>
      </p:sp>
    </p:spTree>
    <p:extLst>
      <p:ext uri="{BB962C8B-B14F-4D97-AF65-F5344CB8AC3E}">
        <p14:creationId xmlns:p14="http://schemas.microsoft.com/office/powerpoint/2010/main" val="303079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2031325"/>
          </a:xfrm>
          <a:prstGeom prst="rect">
            <a:avLst/>
          </a:prstGeom>
          <a:noFill/>
        </p:spPr>
        <p:txBody>
          <a:bodyPr wrap="square">
            <a:spAutoFit/>
          </a:bodyPr>
          <a:lstStyle/>
          <a:p>
            <a:br>
              <a:rPr lang="ar-SA" dirty="0">
                <a:solidFill>
                  <a:srgbClr val="222222"/>
                </a:solidFill>
                <a:latin typeface="Arial" panose="020B0604020202020204" pitchFamily="34" charset="0"/>
              </a:rPr>
            </a:br>
            <a:r>
              <a:rPr lang="en-MY" dirty="0">
                <a:solidFill>
                  <a:srgbClr val="222222"/>
                </a:solidFill>
                <a:latin typeface="Arial" panose="020B0604020202020204" pitchFamily="34" charset="0"/>
              </a:rPr>
              <a:t>Stallings, W. (2006). Cryptography and network security principles and practices 4th edition</a:t>
            </a:r>
            <a:br>
              <a:rPr lang="en-MY" dirty="0">
                <a:solidFill>
                  <a:srgbClr val="222222"/>
                </a:solidFill>
                <a:latin typeface="Arial" panose="020B0604020202020204" pitchFamily="34" charset="0"/>
              </a:rPr>
            </a:br>
            <a:endParaRPr lang="en-MY" dirty="0">
              <a:solidFill>
                <a:srgbClr val="222222"/>
              </a:solidFill>
              <a:latin typeface="Arial" panose="020B0604020202020204" pitchFamily="34" charset="0"/>
            </a:endParaRPr>
          </a:p>
          <a:p>
            <a:r>
              <a:rPr lang="en-US" dirty="0">
                <a:solidFill>
                  <a:srgbClr val="222222"/>
                </a:solidFill>
                <a:latin typeface="Arial" panose="020B0604020202020204" pitchFamily="34" charset="0"/>
              </a:rPr>
              <a:t>https://owasp.org/Top10/</a:t>
            </a:r>
          </a:p>
          <a:p>
            <a:endParaRPr lang="en-MY" dirty="0">
              <a:solidFill>
                <a:srgbClr val="222222"/>
              </a:solidFill>
              <a:latin typeface="Arial" panose="020B0604020202020204" pitchFamily="34" charset="0"/>
            </a:endParaRPr>
          </a:p>
          <a:p>
            <a:endParaRPr lang="en-US" dirty="0"/>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t>35</a:t>
            </a:fld>
            <a:endParaRPr lang="en-US"/>
          </a:p>
        </p:txBody>
      </p:sp>
      <p:pic>
        <p:nvPicPr>
          <p:cNvPr id="4" name="Picture 3">
            <a:extLst>
              <a:ext uri="{FF2B5EF4-FFF2-40B4-BE49-F238E27FC236}">
                <a16:creationId xmlns:a16="http://schemas.microsoft.com/office/drawing/2014/main" id="{F46E54A5-ABD0-79F2-F86B-A72A7B63833A}"/>
              </a:ext>
            </a:extLst>
          </p:cNvPr>
          <p:cNvPicPr>
            <a:picLocks noChangeAspect="1"/>
          </p:cNvPicPr>
          <p:nvPr/>
        </p:nvPicPr>
        <p:blipFill>
          <a:blip r:embed="rId2"/>
          <a:stretch>
            <a:fillRect/>
          </a:stretch>
        </p:blipFill>
        <p:spPr>
          <a:xfrm>
            <a:off x="17815" y="0"/>
            <a:ext cx="9533101" cy="1610200"/>
          </a:xfrm>
          <a:prstGeom prst="rect">
            <a:avLst/>
          </a:prstGeom>
        </p:spPr>
      </p:pic>
      <p:sp>
        <p:nvSpPr>
          <p:cNvPr id="5" name="TextBox 4">
            <a:extLst>
              <a:ext uri="{FF2B5EF4-FFF2-40B4-BE49-F238E27FC236}">
                <a16:creationId xmlns:a16="http://schemas.microsoft.com/office/drawing/2014/main" id="{BDB2E8A4-4AAD-670D-5603-68138FD1E46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chemeClr val="bg1"/>
                </a:solidFill>
              </a:rPr>
              <a:t>References </a:t>
            </a:r>
          </a:p>
        </p:txBody>
      </p:sp>
    </p:spTree>
    <p:extLst>
      <p:ext uri="{BB962C8B-B14F-4D97-AF65-F5344CB8AC3E}">
        <p14:creationId xmlns:p14="http://schemas.microsoft.com/office/powerpoint/2010/main" val="19408711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2" name="Slide Number Placeholder 1">
            <a:extLst>
              <a:ext uri="{FF2B5EF4-FFF2-40B4-BE49-F238E27FC236}">
                <a16:creationId xmlns:a16="http://schemas.microsoft.com/office/drawing/2014/main" id="{F84056B8-9B65-A82A-3673-185EA06B816D}"/>
              </a:ext>
            </a:extLst>
          </p:cNvPr>
          <p:cNvSpPr>
            <a:spLocks noGrp="1"/>
          </p:cNvSpPr>
          <p:nvPr>
            <p:ph type="sldNum" sz="quarter" idx="12"/>
          </p:nvPr>
        </p:nvSpPr>
        <p:spPr/>
        <p:txBody>
          <a:bodyPr/>
          <a:lstStyle/>
          <a:p>
            <a:fld id="{720AAE3E-BBAC-47F7-BC9E-0149C11A20BA}" type="slidenum">
              <a:rPr lang="en-US" smtClean="0"/>
              <a:t>36</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2835</TotalTime>
  <Words>2350</Words>
  <Application>Microsoft Office PowerPoint</Application>
  <PresentationFormat>Widescreen</PresentationFormat>
  <Paragraphs>325</Paragraphs>
  <Slides>36</Slides>
  <Notes>23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36</vt:i4>
      </vt:variant>
    </vt:vector>
  </HeadingPairs>
  <TitlesOfParts>
    <vt:vector size="49" baseType="lpstr">
      <vt:lpstr>MS UI Gothic</vt:lpstr>
      <vt:lpstr>Arial</vt:lpstr>
      <vt:lpstr>Arial</vt:lpstr>
      <vt:lpstr>Calibri</vt:lpstr>
      <vt:lpstr>Calibri Light</vt:lpstr>
      <vt:lpstr>Edwardian Script ITC</vt:lpstr>
      <vt:lpstr>Helvetica</vt:lpstr>
      <vt:lpstr>Inter</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Mohammed F.R. Anbar</dc:creator>
  <cp:lastModifiedBy>Mohammed F.R. Anbar</cp:lastModifiedBy>
  <cp:revision>458</cp:revision>
  <dcterms:created xsi:type="dcterms:W3CDTF">2022-09-16T03:47:21Z</dcterms:created>
  <dcterms:modified xsi:type="dcterms:W3CDTF">2022-11-18T08:32:58Z</dcterms:modified>
</cp:coreProperties>
</file>