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699" r:id="rId2"/>
    <p:sldMasterId id="2147483713" r:id="rId3"/>
  </p:sldMasterIdLst>
  <p:notesMasterIdLst>
    <p:notesMasterId r:id="rId51"/>
  </p:notesMasterIdLst>
  <p:sldIdLst>
    <p:sldId id="478" r:id="rId4"/>
    <p:sldId id="479" r:id="rId5"/>
    <p:sldId id="364" r:id="rId6"/>
    <p:sldId id="480" r:id="rId7"/>
    <p:sldId id="481" r:id="rId8"/>
    <p:sldId id="259" r:id="rId9"/>
    <p:sldId id="365" r:id="rId10"/>
    <p:sldId id="401" r:id="rId11"/>
    <p:sldId id="366" r:id="rId12"/>
    <p:sldId id="484" r:id="rId13"/>
    <p:sldId id="483" r:id="rId14"/>
    <p:sldId id="485" r:id="rId15"/>
    <p:sldId id="486" r:id="rId16"/>
    <p:sldId id="368" r:id="rId17"/>
    <p:sldId id="487" r:id="rId18"/>
    <p:sldId id="370" r:id="rId19"/>
    <p:sldId id="371" r:id="rId20"/>
    <p:sldId id="488" r:id="rId21"/>
    <p:sldId id="397" r:id="rId22"/>
    <p:sldId id="374" r:id="rId23"/>
    <p:sldId id="375" r:id="rId24"/>
    <p:sldId id="376" r:id="rId25"/>
    <p:sldId id="372" r:id="rId26"/>
    <p:sldId id="377" r:id="rId27"/>
    <p:sldId id="402" r:id="rId28"/>
    <p:sldId id="373" r:id="rId29"/>
    <p:sldId id="378" r:id="rId30"/>
    <p:sldId id="379" r:id="rId31"/>
    <p:sldId id="398" r:id="rId32"/>
    <p:sldId id="381" r:id="rId33"/>
    <p:sldId id="489" r:id="rId34"/>
    <p:sldId id="380" r:id="rId35"/>
    <p:sldId id="382" r:id="rId36"/>
    <p:sldId id="384" r:id="rId37"/>
    <p:sldId id="383" r:id="rId38"/>
    <p:sldId id="404" r:id="rId39"/>
    <p:sldId id="390" r:id="rId40"/>
    <p:sldId id="389" r:id="rId41"/>
    <p:sldId id="394" r:id="rId42"/>
    <p:sldId id="385" r:id="rId43"/>
    <p:sldId id="392" r:id="rId44"/>
    <p:sldId id="395" r:id="rId45"/>
    <p:sldId id="391" r:id="rId46"/>
    <p:sldId id="386" r:id="rId47"/>
    <p:sldId id="387" r:id="rId48"/>
    <p:sldId id="405" r:id="rId49"/>
    <p:sldId id="396" r:id="rId5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20" autoAdjust="0"/>
    <p:restoredTop sz="87989" autoAdjust="0"/>
  </p:normalViewPr>
  <p:slideViewPr>
    <p:cSldViewPr snapToGrid="0">
      <p:cViewPr varScale="1">
        <p:scale>
          <a:sx n="56" d="100"/>
          <a:sy n="56" d="100"/>
        </p:scale>
        <p:origin x="69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fld id="{6D67F358-84A9-4AE2-B425-62F1BE809B06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en-US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fld id="{3198DA59-4DC9-4273-A831-555205F6A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287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490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719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197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1239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482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982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Programs are loaded into secondary storage for storage purposes</a:t>
            </a:r>
          </a:p>
          <a:p>
            <a:r>
              <a:rPr lang="en-US" dirty="0"/>
              <a:t>Programs are loaded into your main memory for execution  purposes</a:t>
            </a: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258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3497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4214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5832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4077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3230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704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4361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3529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0573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4028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584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4264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7510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7542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1962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9564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41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 preserve="1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340678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 preserve="1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25063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 preserve="1">
  <p:cSld name="Title and Conten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71DCCEA-6DB3-4735-8846-0CC9F886E97D}" type="datetime1">
              <a:rPr lang="en-US" smtClean="0"/>
              <a:t>6/5/2024</a:t>
            </a:fld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77140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018B3AB1-8756-43DC-8460-1C005B0B62AE}" type="datetime1">
              <a:rPr lang="en-US" smtClean="0"/>
              <a:t>6/5/2024</a:t>
            </a:fld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9888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 preserve="1">
  <p:cSld name="Two Conten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66937A2D-DEA3-4362-97A7-E1754C64FA1B}" type="datetime1">
              <a:rPr lang="en-US" smtClean="0"/>
              <a:t>6/5/2024</a:t>
            </a:fld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66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 preserve="1">
  <p:cSld name="Comparis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DFDB9F5-9A51-432A-8999-434C613884A0}" type="datetime1">
              <a:rPr lang="en-US" smtClean="0"/>
              <a:t>6/5/2024</a:t>
            </a:fld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46853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FBF65D44-35A3-4738-A570-BCB0BBA48487}" type="datetime1">
              <a:rPr lang="en-US" smtClean="0"/>
              <a:t>6/5/2024</a:t>
            </a:fld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57109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299E4956-305A-4255-AA69-A4B61967130C}" type="datetime1">
              <a:rPr lang="en-US" smtClean="0"/>
              <a:t>6/5/2024</a:t>
            </a:fld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849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 preserve="1">
  <p:cSld name="Content with 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41DB7342-F002-412C-B9BB-C347B7ADCB6F}" type="datetime1">
              <a:rPr lang="en-US" smtClean="0"/>
              <a:t>6/5/2024</a:t>
            </a:fld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17460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 preserve="1">
  <p:cSld name="Picture with Caption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9AE0E148-90CF-43CE-903B-DF5CFA08527B}" type="datetime1">
              <a:rPr lang="en-US" smtClean="0"/>
              <a:t>6/5/2024</a:t>
            </a:fld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5592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 preserve="1">
  <p:cSld name="Title and Vertical 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6F9DA9B4-B65E-4447-A5CA-0FF10FF014B2}" type="datetime1">
              <a:rPr lang="en-US" smtClean="0"/>
              <a:t>6/5/2024</a:t>
            </a:fld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39228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 preserve="1">
  <p:cSld name="Vertical Title and 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F37A85E6-9AA7-49E7-A7FF-5A460B19D11A}" type="datetime1">
              <a:rPr lang="en-US" smtClean="0"/>
              <a:t>6/5/2024</a:t>
            </a:fld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290414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6;p1">
            <a:extLst>
              <a:ext uri="{FF2B5EF4-FFF2-40B4-BE49-F238E27FC236}">
                <a16:creationId xmlns:a16="http://schemas.microsoft.com/office/drawing/2014/main" id="{EC2459E3-E4BC-17C3-790E-6F26FE9D7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175" y="2068513"/>
            <a:ext cx="5294313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400" b="1" dirty="0">
                <a:solidFill>
                  <a:srgbClr val="00B0F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  <a:sym typeface="Times New Roman" panose="02020603050405020304" pitchFamily="18" charset="0"/>
              </a:rPr>
              <a:t>Operating Systems</a:t>
            </a:r>
            <a:endParaRPr lang="en-US" altLang="en-US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3" name="Google Shape;105;p1">
            <a:extLst>
              <a:ext uri="{FF2B5EF4-FFF2-40B4-BE49-F238E27FC236}">
                <a16:creationId xmlns:a16="http://schemas.microsoft.com/office/drawing/2014/main" id="{AB1DCB40-1757-0E1B-FDEC-F7BCE6017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" y="3546475"/>
            <a:ext cx="60833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>
                <a:solidFill>
                  <a:srgbClr val="FFFFFF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  <a:sym typeface="Times New Roman" panose="02020603050405020304" pitchFamily="18" charset="0"/>
              </a:rPr>
              <a:t>Prepared by Dr. Alaa Eldeen Ahmed</a:t>
            </a:r>
            <a:endParaRPr lang="en-US" altLang="en-US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4" name="Google Shape;104;p1">
            <a:extLst>
              <a:ext uri="{FF2B5EF4-FFF2-40B4-BE49-F238E27FC236}">
                <a16:creationId xmlns:a16="http://schemas.microsoft.com/office/drawing/2014/main" id="{B0292E1F-7FCB-7F8C-9A4F-540AC334A9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2625" y="0"/>
            <a:ext cx="6389688" cy="5484813"/>
          </a:xfrm>
          <a:prstGeom prst="ellipse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 sz="180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Google Shape;110;p1">
            <a:extLst>
              <a:ext uri="{FF2B5EF4-FFF2-40B4-BE49-F238E27FC236}">
                <a16:creationId xmlns:a16="http://schemas.microsoft.com/office/drawing/2014/main" id="{F55C197E-7483-186A-871F-9E59FBF0EF7F}"/>
              </a:ext>
            </a:extLst>
          </p:cNvPr>
          <p:cNvSpPr/>
          <p:nvPr/>
        </p:nvSpPr>
        <p:spPr>
          <a:xfrm>
            <a:off x="5918050" y="400049"/>
            <a:ext cx="6084176" cy="5362575"/>
          </a:xfrm>
          <a:prstGeom prst="ellipse">
            <a:avLst/>
          </a:prstGeom>
          <a:blipFill rotWithShape="1">
            <a:blip r:embed="rId2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lIns="91425" tIns="45700" rIns="91425" bIns="457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sz="1800" kern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DADD2E99-8F4C-BE80-D29D-45033951B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09938" cy="17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Google Shape;37;p19"/>
          <p:cNvSpPr txBox="1">
            <a:spLocks noGrp="1"/>
          </p:cNvSpPr>
          <p:nvPr>
            <p:ph type="body" idx="1"/>
          </p:nvPr>
        </p:nvSpPr>
        <p:spPr>
          <a:xfrm>
            <a:off x="556539" y="4903510"/>
            <a:ext cx="4695072" cy="747500"/>
          </a:xfrm>
          <a:prstGeom prst="rect">
            <a:avLst/>
          </a:prstGeom>
          <a:solidFill>
            <a:schemeClr val="bg2">
              <a:lumMod val="75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lvl1pPr marL="11430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2000">
                <a:latin typeface="Alexandria" pitchFamily="2" charset="-78"/>
                <a:cs typeface="Alexandria" pitchFamily="2" charset="-78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</p:spTree>
    <p:extLst>
      <p:ext uri="{BB962C8B-B14F-4D97-AF65-F5344CB8AC3E}">
        <p14:creationId xmlns:p14="http://schemas.microsoft.com/office/powerpoint/2010/main" val="7846266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589346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44;p20">
            <a:extLst>
              <a:ext uri="{FF2B5EF4-FFF2-40B4-BE49-F238E27FC236}">
                <a16:creationId xmlns:a16="http://schemas.microsoft.com/office/drawing/2014/main" id="{12326A9B-5800-D7C4-B056-DBBE8796799F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411D0491-5F48-4BD9-A0BC-F2F824A16031}" type="datetime1">
              <a:rPr lang="en-US" smtClean="0"/>
              <a:t>6/5/2024</a:t>
            </a:fld>
            <a:endParaRPr lang="en-US"/>
          </a:p>
        </p:txBody>
      </p:sp>
      <p:sp>
        <p:nvSpPr>
          <p:cNvPr id="3" name="Google Shape;45;p20">
            <a:extLst>
              <a:ext uri="{FF2B5EF4-FFF2-40B4-BE49-F238E27FC236}">
                <a16:creationId xmlns:a16="http://schemas.microsoft.com/office/drawing/2014/main" id="{91CA4E78-A7DB-769A-9DE1-0E3CB101E9DE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46;p20">
            <a:extLst>
              <a:ext uri="{FF2B5EF4-FFF2-40B4-BE49-F238E27FC236}">
                <a16:creationId xmlns:a16="http://schemas.microsoft.com/office/drawing/2014/main" id="{80E1C6BD-9FAB-9C36-E6B0-E72A727C8A12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3950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51;p21">
            <a:extLst>
              <a:ext uri="{FF2B5EF4-FFF2-40B4-BE49-F238E27FC236}">
                <a16:creationId xmlns:a16="http://schemas.microsoft.com/office/drawing/2014/main" id="{4F33F473-3C45-6925-B0C3-25A519B46B82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D7291D53-D2A7-4E48-A516-E38B550FEA12}" type="datetime1">
              <a:rPr lang="en-US" smtClean="0"/>
              <a:t>6/5/2024</a:t>
            </a:fld>
            <a:endParaRPr lang="en-US"/>
          </a:p>
        </p:txBody>
      </p:sp>
      <p:sp>
        <p:nvSpPr>
          <p:cNvPr id="3" name="Google Shape;52;p21">
            <a:extLst>
              <a:ext uri="{FF2B5EF4-FFF2-40B4-BE49-F238E27FC236}">
                <a16:creationId xmlns:a16="http://schemas.microsoft.com/office/drawing/2014/main" id="{3A5D040F-CB78-2DC4-99AE-BA309B8E23A2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53;p21">
            <a:extLst>
              <a:ext uri="{FF2B5EF4-FFF2-40B4-BE49-F238E27FC236}">
                <a16:creationId xmlns:a16="http://schemas.microsoft.com/office/drawing/2014/main" id="{663A7C59-6737-0707-99F7-86C29E2C66EB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174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60;p22">
            <a:extLst>
              <a:ext uri="{FF2B5EF4-FFF2-40B4-BE49-F238E27FC236}">
                <a16:creationId xmlns:a16="http://schemas.microsoft.com/office/drawing/2014/main" id="{93B9F5EE-EDCE-890A-4B3F-BFE5A7C9D664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34D253F0-9C61-472C-BEAC-07B58ABBB299}" type="datetime1">
              <a:rPr lang="en-US" smtClean="0"/>
              <a:t>6/5/2024</a:t>
            </a:fld>
            <a:endParaRPr lang="en-US"/>
          </a:p>
        </p:txBody>
      </p:sp>
      <p:sp>
        <p:nvSpPr>
          <p:cNvPr id="3" name="Google Shape;61;p22">
            <a:extLst>
              <a:ext uri="{FF2B5EF4-FFF2-40B4-BE49-F238E27FC236}">
                <a16:creationId xmlns:a16="http://schemas.microsoft.com/office/drawing/2014/main" id="{FCBFB69F-EBC9-C30B-AA26-012497C3F880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62;p22">
            <a:extLst>
              <a:ext uri="{FF2B5EF4-FFF2-40B4-BE49-F238E27FC236}">
                <a16:creationId xmlns:a16="http://schemas.microsoft.com/office/drawing/2014/main" id="{4F8E6F9E-67EF-F400-4B58-93A484115005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822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2" name="Google Shape;65;p23">
            <a:extLst>
              <a:ext uri="{FF2B5EF4-FFF2-40B4-BE49-F238E27FC236}">
                <a16:creationId xmlns:a16="http://schemas.microsoft.com/office/drawing/2014/main" id="{D0150EEA-5F85-C047-4332-C75B8E5D6CFC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8C7A564E-3AC8-461B-83D1-423917D45823}" type="datetime1">
              <a:rPr lang="en-US" smtClean="0"/>
              <a:t>6/5/2024</a:t>
            </a:fld>
            <a:endParaRPr lang="en-US"/>
          </a:p>
        </p:txBody>
      </p:sp>
      <p:sp>
        <p:nvSpPr>
          <p:cNvPr id="3" name="Google Shape;66;p23">
            <a:extLst>
              <a:ext uri="{FF2B5EF4-FFF2-40B4-BE49-F238E27FC236}">
                <a16:creationId xmlns:a16="http://schemas.microsoft.com/office/drawing/2014/main" id="{A634EEC4-60B3-32E3-511F-B355F1B7ECE3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67;p23">
            <a:extLst>
              <a:ext uri="{FF2B5EF4-FFF2-40B4-BE49-F238E27FC236}">
                <a16:creationId xmlns:a16="http://schemas.microsoft.com/office/drawing/2014/main" id="{E3BDBBF6-F7D2-7EDF-7794-29FCF069E802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5073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76;p25">
            <a:extLst>
              <a:ext uri="{FF2B5EF4-FFF2-40B4-BE49-F238E27FC236}">
                <a16:creationId xmlns:a16="http://schemas.microsoft.com/office/drawing/2014/main" id="{6D1DE259-6817-D671-4B8C-87D2F0083B5E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339FBFAB-D942-45E5-9809-B461118AC74A}" type="datetime1">
              <a:rPr lang="en-US" smtClean="0"/>
              <a:t>6/5/2024</a:t>
            </a:fld>
            <a:endParaRPr lang="en-US"/>
          </a:p>
        </p:txBody>
      </p:sp>
      <p:sp>
        <p:nvSpPr>
          <p:cNvPr id="3" name="Google Shape;77;p25">
            <a:extLst>
              <a:ext uri="{FF2B5EF4-FFF2-40B4-BE49-F238E27FC236}">
                <a16:creationId xmlns:a16="http://schemas.microsoft.com/office/drawing/2014/main" id="{FE1124C9-6BBB-57BF-41DB-709D94097D93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78;p25">
            <a:extLst>
              <a:ext uri="{FF2B5EF4-FFF2-40B4-BE49-F238E27FC236}">
                <a16:creationId xmlns:a16="http://schemas.microsoft.com/office/drawing/2014/main" id="{658850E4-094C-ED09-6F17-69293CEC8FC2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3624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83;p26">
            <a:extLst>
              <a:ext uri="{FF2B5EF4-FFF2-40B4-BE49-F238E27FC236}">
                <a16:creationId xmlns:a16="http://schemas.microsoft.com/office/drawing/2014/main" id="{728FE760-268C-1EF9-05E4-18206933DB06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20DC84C3-7C55-4591-94D9-A7A96E26ED6C}" type="datetime1">
              <a:rPr lang="en-US" smtClean="0"/>
              <a:t>6/5/2024</a:t>
            </a:fld>
            <a:endParaRPr lang="en-US"/>
          </a:p>
        </p:txBody>
      </p:sp>
      <p:sp>
        <p:nvSpPr>
          <p:cNvPr id="3" name="Google Shape;84;p26">
            <a:extLst>
              <a:ext uri="{FF2B5EF4-FFF2-40B4-BE49-F238E27FC236}">
                <a16:creationId xmlns:a16="http://schemas.microsoft.com/office/drawing/2014/main" id="{7D150D8D-BB16-B77F-5248-B68D8AD9E282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85;p26">
            <a:extLst>
              <a:ext uri="{FF2B5EF4-FFF2-40B4-BE49-F238E27FC236}">
                <a16:creationId xmlns:a16="http://schemas.microsoft.com/office/drawing/2014/main" id="{4DE42DFF-D2E8-47C1-8368-6CEEE39658BA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7434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89;p27">
            <a:extLst>
              <a:ext uri="{FF2B5EF4-FFF2-40B4-BE49-F238E27FC236}">
                <a16:creationId xmlns:a16="http://schemas.microsoft.com/office/drawing/2014/main" id="{BA630DA8-FB40-8FAC-4844-EE6245329B70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9F576C5D-105E-4E3C-BE0F-EAF1E344E733}" type="datetime1">
              <a:rPr lang="en-US" smtClean="0"/>
              <a:t>6/5/2024</a:t>
            </a:fld>
            <a:endParaRPr lang="en-US"/>
          </a:p>
        </p:txBody>
      </p:sp>
      <p:sp>
        <p:nvSpPr>
          <p:cNvPr id="3" name="Google Shape;90;p27">
            <a:extLst>
              <a:ext uri="{FF2B5EF4-FFF2-40B4-BE49-F238E27FC236}">
                <a16:creationId xmlns:a16="http://schemas.microsoft.com/office/drawing/2014/main" id="{1CC3CAB3-1D1B-BB87-88D7-70DAB4DD3B1F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91;p27">
            <a:extLst>
              <a:ext uri="{FF2B5EF4-FFF2-40B4-BE49-F238E27FC236}">
                <a16:creationId xmlns:a16="http://schemas.microsoft.com/office/drawing/2014/main" id="{FB42B515-B7ED-9E18-4476-644BDB06922E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0656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95;p28">
            <a:extLst>
              <a:ext uri="{FF2B5EF4-FFF2-40B4-BE49-F238E27FC236}">
                <a16:creationId xmlns:a16="http://schemas.microsoft.com/office/drawing/2014/main" id="{2EF62FF9-31FA-3B29-C409-53AC364CC644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A0E8528E-77B5-49EB-86F5-E0921DACC826}" type="datetime1">
              <a:rPr lang="en-US" smtClean="0"/>
              <a:t>6/5/2024</a:t>
            </a:fld>
            <a:endParaRPr lang="en-US"/>
          </a:p>
        </p:txBody>
      </p:sp>
      <p:sp>
        <p:nvSpPr>
          <p:cNvPr id="3" name="Google Shape;96;p28">
            <a:extLst>
              <a:ext uri="{FF2B5EF4-FFF2-40B4-BE49-F238E27FC236}">
                <a16:creationId xmlns:a16="http://schemas.microsoft.com/office/drawing/2014/main" id="{963379CF-9753-09D1-D5B9-5817E74D096A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97;p28">
            <a:extLst>
              <a:ext uri="{FF2B5EF4-FFF2-40B4-BE49-F238E27FC236}">
                <a16:creationId xmlns:a16="http://schemas.microsoft.com/office/drawing/2014/main" id="{9AD2AD59-B939-6322-C681-A3E06F4EF4D9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6684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 userDrawn="1">
  <p:cSld name="9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06;p1">
            <a:extLst>
              <a:ext uri="{FF2B5EF4-FFF2-40B4-BE49-F238E27FC236}">
                <a16:creationId xmlns:a16="http://schemas.microsoft.com/office/drawing/2014/main" id="{F9398AF5-720E-40A1-7972-D03A55327350}"/>
              </a:ext>
            </a:extLst>
          </p:cNvPr>
          <p:cNvSpPr txBox="1"/>
          <p:nvPr userDrawn="1"/>
        </p:nvSpPr>
        <p:spPr>
          <a:xfrm>
            <a:off x="469749" y="2167250"/>
            <a:ext cx="5140476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Operating Systems</a:t>
            </a:r>
            <a:endParaRPr dirty="0"/>
          </a:p>
        </p:txBody>
      </p:sp>
      <p:sp>
        <p:nvSpPr>
          <p:cNvPr id="5" name="Google Shape;105;p1">
            <a:extLst>
              <a:ext uri="{FF2B5EF4-FFF2-40B4-BE49-F238E27FC236}">
                <a16:creationId xmlns:a16="http://schemas.microsoft.com/office/drawing/2014/main" id="{0B783671-89A0-4274-BC09-FD87ADF2E075}"/>
              </a:ext>
            </a:extLst>
          </p:cNvPr>
          <p:cNvSpPr txBox="1"/>
          <p:nvPr userDrawn="1"/>
        </p:nvSpPr>
        <p:spPr>
          <a:xfrm>
            <a:off x="469749" y="3372372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Dr. Alaa </a:t>
            </a:r>
            <a:r>
              <a:rPr lang="en-US" sz="2400" b="0" i="0" u="none" strike="noStrike" cap="none" dirty="0" err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Eldeen</a:t>
            </a: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Ahmed</a:t>
            </a:r>
            <a:endParaRPr dirty="0"/>
          </a:p>
        </p:txBody>
      </p:sp>
      <p:sp>
        <p:nvSpPr>
          <p:cNvPr id="3" name="Google Shape;104;p1">
            <a:extLst>
              <a:ext uri="{FF2B5EF4-FFF2-40B4-BE49-F238E27FC236}">
                <a16:creationId xmlns:a16="http://schemas.microsoft.com/office/drawing/2014/main" id="{AFAB49FC-1CD0-D50D-7459-B27951D16545}"/>
              </a:ext>
            </a:extLst>
          </p:cNvPr>
          <p:cNvSpPr/>
          <p:nvPr userDrawn="1"/>
        </p:nvSpPr>
        <p:spPr>
          <a:xfrm>
            <a:off x="5763205" y="0"/>
            <a:ext cx="6389522" cy="54843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10;p1">
            <a:extLst>
              <a:ext uri="{FF2B5EF4-FFF2-40B4-BE49-F238E27FC236}">
                <a16:creationId xmlns:a16="http://schemas.microsoft.com/office/drawing/2014/main" id="{949BA86F-55AF-F23F-699D-7CB3B54B7CF2}"/>
              </a:ext>
            </a:extLst>
          </p:cNvPr>
          <p:cNvSpPr/>
          <p:nvPr userDrawn="1"/>
        </p:nvSpPr>
        <p:spPr>
          <a:xfrm>
            <a:off x="5918050" y="400049"/>
            <a:ext cx="6084176" cy="5362575"/>
          </a:xfrm>
          <a:prstGeom prst="ellipse">
            <a:avLst/>
          </a:prstGeom>
          <a:blipFill rotWithShape="1">
            <a:blip r:embed="rId2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3DD2F66F-81AE-40F9-BD10-AE0378C166D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3309145" cy="1731529"/>
          </a:xfrm>
          <a:prstGeom prst="rect">
            <a:avLst/>
          </a:prstGeom>
        </p:spPr>
      </p:pic>
      <p:sp>
        <p:nvSpPr>
          <p:cNvPr id="8" name="مربع نص 7">
            <a:extLst>
              <a:ext uri="{FF2B5EF4-FFF2-40B4-BE49-F238E27FC236}">
                <a16:creationId xmlns:a16="http://schemas.microsoft.com/office/drawing/2014/main" id="{A154B614-158E-C729-976A-1BE5D260F549}"/>
              </a:ext>
            </a:extLst>
          </p:cNvPr>
          <p:cNvSpPr txBox="1"/>
          <p:nvPr userDrawn="1"/>
        </p:nvSpPr>
        <p:spPr>
          <a:xfrm>
            <a:off x="622729" y="5099646"/>
            <a:ext cx="5140476" cy="76940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8059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E0ACE-8092-4086-9A09-C4D8F86FA2DE}" type="datetime1">
              <a:rPr lang="en-US" smtClean="0"/>
              <a:t>6/5/2024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548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 preserve="1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0982755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 preserve="1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09626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 preserve="1">
  <p:cSld name="Title and Conten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37" name="Google Shape;37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75EE80CC-EED9-B3F1-B4CC-8DB6C60369E3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09B56A-F5F8-4A6E-8274-500B71473ECB}" type="datetime1">
              <a:rPr lang="en-US" altLang="en-US" smtClean="0"/>
              <a:t>6/5/2024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FE0868DA-46CE-209E-230E-DB7F67B80F6A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5747B3BF-3A17-E434-691B-9BE426DE8D47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AC03E-F8C1-430A-A3E7-C16BCA90AF9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39679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41247F1D-5427-3B66-B2F6-CC6F84FE9B17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0359E1-33AF-48D3-8F2B-E336A8D88ED2}" type="datetime1">
              <a:rPr lang="en-US" altLang="en-US" smtClean="0"/>
              <a:t>6/5/2024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63E3006C-CA0B-D9DB-D503-AC52CA05AA76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0E343A08-6614-0840-0486-CB227C768FB8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76568C-02FF-415E-8DE4-ECD6A7C4E2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32683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 preserve="1">
  <p:cSld name="Two Conten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11A9F905-B4BF-2B3C-A601-C4AF279CDC41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9631A2-3388-4618-91DF-F74669DF537F}" type="datetime1">
              <a:rPr lang="en-US" altLang="en-US" smtClean="0"/>
              <a:t>6/5/2024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3B750BB0-7BB2-3ACA-4212-31730408ED19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A2E1E929-348D-F5C0-5E4F-BB70AF5A4E55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9B89B4-9AB8-4C1D-965F-5239E6CF700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43201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 preserve="1">
  <p:cSld name="Comparis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EC901F15-C869-973E-3666-E3F07980606A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1E841C-A376-4448-A051-6797A0E0A775}" type="datetime1">
              <a:rPr lang="en-US" altLang="en-US" smtClean="0"/>
              <a:t>6/5/2024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B1AFFFC0-8BA1-4487-9DF1-D426BF0D4CA7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31EA064F-2A3F-AA7E-8B3F-4EB1FAE64142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25E6CE-CA16-4A14-8E5A-7014C08F712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128086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19BC0239-9526-6169-E1C1-ECC0E1A806AC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BEDD46-C6AE-4D9A-A4AD-261D3C087282}" type="datetime1">
              <a:rPr lang="en-US" altLang="en-US" smtClean="0"/>
              <a:t>6/5/2024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D05568CE-8B73-0F2B-D492-29F8B50485CB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71FAED64-DE67-F87D-1E4D-EDC3251C063F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276901-B13B-4DB0-8E2C-6D5CFC164D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6466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9FEE3E34-4E18-3B92-4892-71CBC6462125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80C4A2-DE3A-4C16-945E-DA325E35857C}" type="datetime1">
              <a:rPr lang="en-US" altLang="en-US" smtClean="0"/>
              <a:t>6/5/2024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84B52986-71E5-A3DD-924B-4D18A18813AF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CDC64A21-8A7B-F768-FCA5-C07895801892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2D8C69-555D-4DCD-A418-72D90C528D0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21357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 preserve="1">
  <p:cSld name="Content with 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A213C7F1-679E-4302-E7B0-9F66BD62FBDC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5D526E-26C1-4AF2-95E4-D730376C8845}" type="datetime1">
              <a:rPr lang="en-US" altLang="en-US" smtClean="0"/>
              <a:t>6/5/2024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5A6755B9-8539-7182-46E3-C224355823CA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FED4668A-3D95-8391-9053-D5A24AC17717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142DCC-836C-46F0-BB92-D3399CA31E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19033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 preserve="1">
  <p:cSld name="Picture with Caption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258B69CB-BB69-F928-37B9-23BDB1537DB6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14ED4D-58E2-4929-B819-506849FDF9CF}" type="datetime1">
              <a:rPr lang="en-US" altLang="en-US" smtClean="0"/>
              <a:t>6/5/2024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0D3081DE-E823-AE9B-64BC-78EAC0475442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72DE9907-C465-B9CB-E800-40651AE44D77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5C0A75-9E03-4A44-B98B-4B0421976B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36667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 preserve="1">
  <p:cSld name="Title and Vertical 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4B4DC7A4-17DC-3624-5375-02C32E6C761C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2B8C6-068F-4C93-AFF3-9E59FD5438BC}" type="datetime1">
              <a:rPr lang="en-US" altLang="en-US" smtClean="0"/>
              <a:t>6/5/2024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CE9EB05D-B821-4F6A-7F08-A4922367F50F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43641F13-C4C1-51DC-F8E0-E1A6FF0F57A0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FC75C-9548-438F-A894-A3BF0F7CFEC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153109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 preserve="1">
  <p:cSld name="Vertical Title and 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26D811D2-9C32-3F6F-1ABD-4B0C9D20B5FB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1C958B-5037-4067-B81F-478F8ED1FA27}" type="datetime1">
              <a:rPr lang="en-US" altLang="en-US" smtClean="0"/>
              <a:t>6/5/2024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88DA0A45-036F-1D46-25F9-53C2F041E85B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2B8801F7-88F5-B183-EA20-C5CB89DF69E5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83131-2B9C-436C-B75F-F84F5019AB0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1203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6C5DEDD2-6603-4EE5-8C48-C5C15EF1CE16}" type="datetime1">
              <a:rPr lang="en-US" smtClean="0"/>
              <a:t>6/5/2024</a:t>
            </a:fld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355827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14;p10">
            <a:extLst>
              <a:ext uri="{FF2B5EF4-FFF2-40B4-BE49-F238E27FC236}">
                <a16:creationId xmlns:a16="http://schemas.microsoft.com/office/drawing/2014/main" id="{1BF4B4E0-55E3-EDEE-93D5-48F9216599A1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Font typeface="Arial" panose="020B0604020202020204" pitchFamily="34" charset="0"/>
              <a:buNone/>
              <a:defRPr sz="1200">
                <a:solidFill>
                  <a:srgbClr val="888888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91034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661" r:id="rId11"/>
    <p:sldLayoutId id="2147483726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Google Shape;10;p10">
            <a:extLst>
              <a:ext uri="{FF2B5EF4-FFF2-40B4-BE49-F238E27FC236}">
                <a16:creationId xmlns:a16="http://schemas.microsoft.com/office/drawing/2014/main" id="{E7283492-B589-F75D-003E-EA31984A02DC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altLang="en-US">
              <a:sym typeface="Arial" panose="020B0604020202020204" pitchFamily="34" charset="0"/>
            </a:endParaRPr>
          </a:p>
        </p:txBody>
      </p:sp>
      <p:sp>
        <p:nvSpPr>
          <p:cNvPr id="2051" name="Google Shape;11;p10">
            <a:extLst>
              <a:ext uri="{FF2B5EF4-FFF2-40B4-BE49-F238E27FC236}">
                <a16:creationId xmlns:a16="http://schemas.microsoft.com/office/drawing/2014/main" id="{FB0EE11B-0AC0-49C3-BF3B-C77E7DA45CB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altLang="en-US">
              <a:sym typeface="Arial" panose="020B0604020202020204" pitchFamily="34" charset="0"/>
            </a:endParaRPr>
          </a:p>
        </p:txBody>
      </p:sp>
      <p:sp>
        <p:nvSpPr>
          <p:cNvPr id="2052" name="Google Shape;12;p10">
            <a:extLst>
              <a:ext uri="{FF2B5EF4-FFF2-40B4-BE49-F238E27FC236}">
                <a16:creationId xmlns:a16="http://schemas.microsoft.com/office/drawing/2014/main" id="{F5949FDD-94BF-7E1B-0510-729D044CA943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200">
                <a:solidFill>
                  <a:srgbClr val="888888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fld id="{AD93C1DE-FFEF-4A7F-B102-FB4D1CD54A66}" type="datetime1">
              <a:rPr lang="en-US" altLang="en-US" smtClean="0"/>
              <a:t>6/5/2024</a:t>
            </a:fld>
            <a:endParaRPr lang="en-US" altLang="en-US"/>
          </a:p>
        </p:txBody>
      </p:sp>
      <p:sp>
        <p:nvSpPr>
          <p:cNvPr id="2053" name="Google Shape;13;p10">
            <a:extLst>
              <a:ext uri="{FF2B5EF4-FFF2-40B4-BE49-F238E27FC236}">
                <a16:creationId xmlns:a16="http://schemas.microsoft.com/office/drawing/2014/main" id="{BC6255B0-00A3-8435-462A-86D8319F9F8A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200">
                <a:solidFill>
                  <a:srgbClr val="888888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2054" name="Google Shape;14;p10">
            <a:extLst>
              <a:ext uri="{FF2B5EF4-FFF2-40B4-BE49-F238E27FC236}">
                <a16:creationId xmlns:a16="http://schemas.microsoft.com/office/drawing/2014/main" id="{7B5E173C-1269-D7FF-7110-360F5A8213A6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Font typeface="Arial" panose="020B0604020202020204" pitchFamily="34" charset="0"/>
              <a:buNone/>
              <a:defRPr sz="1200">
                <a:solidFill>
                  <a:srgbClr val="888888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fld id="{82889B3D-1366-4F26-9463-3DBEE36D204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923519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2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3.png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4.png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5.png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6.png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7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9.jpe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0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2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نص 1">
            <a:extLst>
              <a:ext uri="{FF2B5EF4-FFF2-40B4-BE49-F238E27FC236}">
                <a16:creationId xmlns:a16="http://schemas.microsoft.com/office/drawing/2014/main" id="{7C38C609-0C93-9131-8943-5F50D31BB8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Ch1: Introduction</a:t>
            </a:r>
          </a:p>
        </p:txBody>
      </p:sp>
    </p:spTree>
    <p:extLst>
      <p:ext uri="{BB962C8B-B14F-4D97-AF65-F5344CB8AC3E}">
        <p14:creationId xmlns:p14="http://schemas.microsoft.com/office/powerpoint/2010/main" val="1893501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0310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 INTRODUCTION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1887" y="2204822"/>
            <a:ext cx="96662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Objectives: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To provide coverage of basic computer system organization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To provide a grand tour of the major operating systems components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eaLnBrk="1" hangingPunct="1"/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0DE71BE0-7353-5FD7-B6B6-AF244E6D3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815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0310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 INTRODUCTION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53658" y="2190531"/>
            <a:ext cx="96662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Topics: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What is an Operating Systems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Computer-System Organization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Computer-System Architecture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Operating-System Structure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Operating-System Operations</a:t>
            </a:r>
          </a:p>
          <a:p>
            <a:pPr marL="457200" indent="-457200" eaLnBrk="1" hangingPunct="1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eaLnBrk="1" hangingPunct="1"/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E9F1A539-D903-58A0-3BC9-4266A7FD6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49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00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What is an Operating System?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8315" y="1784685"/>
            <a:ext cx="96662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program that acts as an intermediary between a user of a computer and the computer hardware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Operating system goals:</a:t>
            </a:r>
          </a:p>
          <a:p>
            <a:pPr marL="1371600" lvl="2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Execute user programs and make solving user problems easier</a:t>
            </a:r>
          </a:p>
          <a:p>
            <a:pPr marL="1371600" lvl="2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Make the computer system convenient to use</a:t>
            </a:r>
          </a:p>
          <a:p>
            <a:pPr marL="1371600" lvl="2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Use the computer hardware in an efficient manner</a:t>
            </a:r>
          </a:p>
          <a:p>
            <a:pPr eaLnBrk="1" hangingPunct="1"/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8C332A6F-6F21-707D-8A8D-B5948E08A9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806" y="1846924"/>
            <a:ext cx="831019" cy="1025789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3A786281-0769-77DA-05B7-8AEE620DDE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1464" y="3344006"/>
            <a:ext cx="860338" cy="1025789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BF57C9E4-5227-DCC3-D49A-46A6B27256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8429" y="2359818"/>
            <a:ext cx="831019" cy="1025789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2A643DED-C15B-EC24-BB38-58C6256DE22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961248" y="862482"/>
            <a:ext cx="838200" cy="1185658"/>
          </a:xfrm>
          <a:prstGeom prst="rect">
            <a:avLst/>
          </a:prstGeom>
        </p:spPr>
      </p:pic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EABC9CC7-09D8-5F03-E666-FC04EAC3B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72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00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What is an Operating System?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8315" y="1784685"/>
            <a:ext cx="96662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program that acts as an intermediary between a user of a computer and the computer hardware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Operating system goals:</a:t>
            </a:r>
          </a:p>
          <a:p>
            <a:pPr marL="1371600" lvl="2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Execute user programs and make solving user problems easier</a:t>
            </a:r>
          </a:p>
          <a:p>
            <a:pPr marL="1371600" lvl="2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Make the computer system convenient to use</a:t>
            </a:r>
          </a:p>
          <a:p>
            <a:pPr marL="1371600" lvl="2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Use the computer hardware in an efficient manner</a:t>
            </a:r>
          </a:p>
          <a:p>
            <a:pPr eaLnBrk="1" hangingPunct="1"/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8C332A6F-6F21-707D-8A8D-B5948E08A9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806" y="1846924"/>
            <a:ext cx="831019" cy="1025789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3A786281-0769-77DA-05B7-8AEE620DDE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1464" y="3344006"/>
            <a:ext cx="860338" cy="1025789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BF57C9E4-5227-DCC3-D49A-46A6B27256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8429" y="2359818"/>
            <a:ext cx="831019" cy="1025789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2A643DED-C15B-EC24-BB38-58C6256DE22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961248" y="862482"/>
            <a:ext cx="838200" cy="1185658"/>
          </a:xfrm>
          <a:prstGeom prst="rect">
            <a:avLst/>
          </a:prstGeom>
        </p:spPr>
      </p:pic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0BD74697-C6DC-F6DF-E74B-991A95C04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448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00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What is an Operating System?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8315" y="1784685"/>
            <a:ext cx="96662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program that acts as an intermediary between a user of a computer and the computer hardware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Operating system goals:</a:t>
            </a:r>
          </a:p>
          <a:p>
            <a:pPr marL="1371600" lvl="2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Execute user programs and make solving user problems easier</a:t>
            </a:r>
          </a:p>
          <a:p>
            <a:pPr marL="1371600" lvl="2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Make the computer system convenient to use</a:t>
            </a:r>
          </a:p>
          <a:p>
            <a:pPr marL="1371600" lvl="2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Use the computer hardware in an efficient manner</a:t>
            </a:r>
          </a:p>
          <a:p>
            <a:pPr eaLnBrk="1" hangingPunct="1"/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8C332A6F-6F21-707D-8A8D-B5948E08A9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806" y="1846924"/>
            <a:ext cx="831019" cy="1025789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3A786281-0769-77DA-05B7-8AEE620DDE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1464" y="3344006"/>
            <a:ext cx="860338" cy="1025789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BF57C9E4-5227-DCC3-D49A-46A6B27256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8429" y="2359818"/>
            <a:ext cx="831019" cy="1025789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2A643DED-C15B-EC24-BB38-58C6256DE22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961248" y="862482"/>
            <a:ext cx="838200" cy="1185658"/>
          </a:xfrm>
          <a:prstGeom prst="rect">
            <a:avLst/>
          </a:prstGeom>
        </p:spPr>
      </p:pic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DDE8EE72-65D6-7DA0-AE63-5AD0B6261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489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Computer System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3ED3FAE-B4D3-AAE7-4471-373B06671429}"/>
              </a:ext>
            </a:extLst>
          </p:cNvPr>
          <p:cNvSpPr txBox="1">
            <a:spLocks noChangeArrowheads="1"/>
          </p:cNvSpPr>
          <p:nvPr/>
        </p:nvSpPr>
        <p:spPr>
          <a:xfrm>
            <a:off x="1727862" y="1937709"/>
            <a:ext cx="9097175" cy="4830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Computer system can be divided into four components</a:t>
            </a: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Hardware 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– provides basic computing resources</a:t>
            </a:r>
          </a:p>
          <a:p>
            <a:pPr lvl="2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CPU, memory, I/O devices</a:t>
            </a:r>
          </a:p>
          <a:p>
            <a:pPr lvl="2">
              <a:buClr>
                <a:schemeClr val="bg1"/>
              </a:buClr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Operating system</a:t>
            </a:r>
          </a:p>
          <a:p>
            <a:pPr lvl="2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Controls and coordinates use of hardware among various applications and users</a:t>
            </a: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642607DE-9E21-FE2F-018E-2C22A3AEC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5479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489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Computer System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3ED3FAE-B4D3-AAE7-4471-373B06671429}"/>
              </a:ext>
            </a:extLst>
          </p:cNvPr>
          <p:cNvSpPr txBox="1">
            <a:spLocks noChangeArrowheads="1"/>
          </p:cNvSpPr>
          <p:nvPr/>
        </p:nvSpPr>
        <p:spPr>
          <a:xfrm>
            <a:off x="1570825" y="1734321"/>
            <a:ext cx="8933890" cy="4830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Application programs 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– define the ways in which the system resources are used to solve the computing problems of the users</a:t>
            </a:r>
          </a:p>
          <a:p>
            <a:pPr lvl="1">
              <a:buClr>
                <a:schemeClr val="bg1"/>
              </a:buClr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2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Word processors, compilers, web browsers, database systems, video games</a:t>
            </a:r>
          </a:p>
          <a:p>
            <a:pPr lvl="1">
              <a:buClr>
                <a:schemeClr val="bg1"/>
              </a:buClr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Users</a:t>
            </a:r>
          </a:p>
          <a:p>
            <a:pPr lvl="2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People, machines, other computers</a:t>
            </a: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38C508E4-E5EE-3279-4687-29517EEEC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619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8612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8486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Four Components of a Computer System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89DDAEDF-1FAE-06A8-5AF5-7622D3218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580" y="1533526"/>
            <a:ext cx="7543799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عنصر نائب لرقم الشريحة 23">
            <a:extLst>
              <a:ext uri="{FF2B5EF4-FFF2-40B4-BE49-F238E27FC236}">
                <a16:creationId xmlns:a16="http://schemas.microsoft.com/office/drawing/2014/main" id="{6A7B6669-D91B-2513-71E0-FCB8ABE06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515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948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CAC8832-BE98-7F8D-1282-709E45B0A286}"/>
              </a:ext>
            </a:extLst>
          </p:cNvPr>
          <p:cNvSpPr txBox="1">
            <a:spLocks noChangeArrowheads="1"/>
          </p:cNvSpPr>
          <p:nvPr/>
        </p:nvSpPr>
        <p:spPr>
          <a:xfrm>
            <a:off x="1383029" y="1330438"/>
            <a:ext cx="10501265" cy="4721225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b="1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OS is a resource allocator</a:t>
            </a:r>
            <a:r>
              <a:rPr lang="en-US" altLang="en-US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: </a:t>
            </a:r>
            <a:r>
              <a:rPr 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main functions of a resource allocator consist of The following:</a:t>
            </a:r>
            <a:endParaRPr lang="en-US" altLang="en-US" sz="2400" u="sng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endParaRPr lang="en-US" sz="7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514350" indent="-514350" algn="just">
              <a:buClr>
                <a:schemeClr val="bg1"/>
              </a:buClr>
              <a:buFont typeface="+mj-lt"/>
              <a:buAutoNum type="arabicPeriod"/>
            </a:pPr>
            <a:r>
              <a:rPr lang="en-US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Allocation of Resources: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resource allocator is in charge of allocating resources to tasks in a way that optimizes system speed and efficiency, including CPU time, memory, I/O devices, and network bandwidth.</a:t>
            </a:r>
          </a:p>
          <a:p>
            <a:pPr marL="514350" indent="-514350" algn="just">
              <a:buClr>
                <a:schemeClr val="bg1"/>
              </a:buClr>
              <a:buFont typeface="+mj-lt"/>
              <a:buAutoNum type="arabicPeriod"/>
            </a:pPr>
            <a:endParaRPr lang="en-US" sz="2600" b="1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514350" indent="-514350" algn="just">
              <a:buClr>
                <a:schemeClr val="bg1"/>
              </a:buClr>
              <a:buFont typeface="+mj-lt"/>
              <a:buAutoNum type="arabicPeriod"/>
            </a:pPr>
            <a:r>
              <a:rPr lang="en-US" b="1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Management </a:t>
            </a:r>
            <a:r>
              <a:rPr lang="en-US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of Resources:</a:t>
            </a:r>
            <a:r>
              <a:rPr lang="en-US" b="0" i="0" dirty="0">
                <a:solidFill>
                  <a:schemeClr val="accent1"/>
                </a:solidFill>
                <a:effectLst/>
                <a:latin typeface="-apple-system"/>
              </a:rPr>
              <a:t>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It keeps track of the availability of resources in the system and uses preset mechanisms or algorithms to decide how to allocate them among competing programs tasks.</a:t>
            </a:r>
          </a:p>
          <a:p>
            <a:pPr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A1F87ADF-5DC2-2453-A95F-92EE7DB85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8994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948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CAC8832-BE98-7F8D-1282-709E45B0A286}"/>
              </a:ext>
            </a:extLst>
          </p:cNvPr>
          <p:cNvSpPr txBox="1">
            <a:spLocks noChangeArrowheads="1"/>
          </p:cNvSpPr>
          <p:nvPr/>
        </p:nvSpPr>
        <p:spPr>
          <a:xfrm>
            <a:off x="1611314" y="1610200"/>
            <a:ext cx="10253026" cy="4721225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chemeClr val="bg1"/>
              </a:buClr>
              <a:buNone/>
            </a:pPr>
            <a:endParaRPr lang="en-US" sz="20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514350" indent="-514350" algn="just">
              <a:buClr>
                <a:schemeClr val="bg1"/>
              </a:buClr>
              <a:buFont typeface="+mj-lt"/>
              <a:buAutoNum type="arabicPeriod" startAt="3"/>
            </a:pPr>
            <a:r>
              <a:rPr lang="en-US" b="1" i="0" dirty="0">
                <a:solidFill>
                  <a:schemeClr val="accent1"/>
                </a:solidFill>
                <a:effectLst/>
                <a:latin typeface="Alexandria" pitchFamily="2" charset="-78"/>
                <a:cs typeface="Alexandria" pitchFamily="2" charset="-78"/>
              </a:rPr>
              <a:t>Scheduling of Tasks: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 in charge of scheduling activities to run on the available resources as efficiently as possible, taking into consideration several factors such as priority, fairness and deadlines.</a:t>
            </a:r>
          </a:p>
          <a:p>
            <a:pPr marL="514350" indent="-514350" algn="just">
              <a:buClr>
                <a:schemeClr val="bg1"/>
              </a:buClr>
              <a:buFont typeface="+mj-lt"/>
              <a:buAutoNum type="arabicPeriod" startAt="3"/>
            </a:pPr>
            <a:endParaRPr lang="en-US" b="1" dirty="0">
              <a:solidFill>
                <a:schemeClr val="accent1"/>
              </a:solidFill>
              <a:latin typeface="Alexandria" pitchFamily="2" charset="-78"/>
              <a:cs typeface="Alexandria" pitchFamily="2" charset="-78"/>
            </a:endParaRPr>
          </a:p>
          <a:p>
            <a:pPr marL="514350" indent="-514350" algn="just">
              <a:buClr>
                <a:schemeClr val="bg1"/>
              </a:buClr>
              <a:buFont typeface="+mj-lt"/>
              <a:buAutoNum type="arabicPeriod" startAt="3"/>
            </a:pPr>
            <a:r>
              <a:rPr lang="en-US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P</a:t>
            </a:r>
            <a:r>
              <a:rPr lang="en-US" b="1" i="0" dirty="0">
                <a:solidFill>
                  <a:schemeClr val="accent1"/>
                </a:solidFill>
                <a:effectLst/>
                <a:latin typeface="Alexandria" pitchFamily="2" charset="-78"/>
                <a:cs typeface="Alexandria" pitchFamily="2" charset="-78"/>
              </a:rPr>
              <a:t>reventing overuse of Resource Limits</a:t>
            </a:r>
            <a:r>
              <a:rPr lang="en-US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:</a:t>
            </a:r>
            <a:r>
              <a:rPr lang="en-US" b="0" i="0" dirty="0">
                <a:solidFill>
                  <a:schemeClr val="bg1"/>
                </a:solidFill>
                <a:effectLst/>
                <a:latin typeface="-apple-system"/>
              </a:rPr>
              <a:t>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It can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stop programs from using up too many resources by enforcing the resource limits or restriction defined by the operating system </a:t>
            </a:r>
          </a:p>
          <a:p>
            <a:pPr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04CACC71-FE3E-DE17-1F06-67EF3FC29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371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948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CAC8832-BE98-7F8D-1282-709E45B0A286}"/>
              </a:ext>
            </a:extLst>
          </p:cNvPr>
          <p:cNvSpPr txBox="1">
            <a:spLocks noChangeArrowheads="1"/>
          </p:cNvSpPr>
          <p:nvPr/>
        </p:nvSpPr>
        <p:spPr>
          <a:xfrm>
            <a:off x="1611314" y="1610200"/>
            <a:ext cx="9155746" cy="47212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OS is a </a:t>
            </a:r>
            <a:r>
              <a:rPr lang="en-US" altLang="en-US" b="1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control program: </a:t>
            </a:r>
            <a:r>
              <a:rPr 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main functions of a resource control Program includes the following:</a:t>
            </a:r>
          </a:p>
          <a:p>
            <a:pPr>
              <a:buClr>
                <a:schemeClr val="bg1"/>
              </a:buClr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71550" lvl="1" indent="-514350">
              <a:buClr>
                <a:schemeClr val="bg1"/>
              </a:buClr>
              <a:buFont typeface="+mj-lt"/>
              <a:buAutoNum type="arabicPeriod"/>
            </a:pPr>
            <a:r>
              <a:rPr lang="en-US" altLang="en-US" sz="28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Controls execution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of programs to prevent errors and improper use of the computer</a:t>
            </a:r>
          </a:p>
          <a:p>
            <a:pPr marL="971550" lvl="1" indent="-514350">
              <a:buClr>
                <a:schemeClr val="bg1"/>
              </a:buClr>
              <a:buFont typeface="+mj-lt"/>
              <a:buAutoNum type="arabicPeriod"/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71550" lvl="1" indent="-514350">
              <a:buClr>
                <a:schemeClr val="bg1"/>
              </a:buClr>
              <a:buFont typeface="+mj-lt"/>
              <a:buAutoNum type="arabicPeriod"/>
            </a:pPr>
            <a:r>
              <a:rPr lang="en-US" altLang="en-US" sz="28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Controls access to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system resources and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protects the system from unauthorized access of malicious users.</a:t>
            </a: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09AAECB1-ACA8-BCEF-4321-716A15378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2976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948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CAC8832-BE98-7F8D-1282-709E45B0A286}"/>
              </a:ext>
            </a:extLst>
          </p:cNvPr>
          <p:cNvSpPr txBox="1">
            <a:spLocks noChangeArrowheads="1"/>
          </p:cNvSpPr>
          <p:nvPr/>
        </p:nvSpPr>
        <p:spPr>
          <a:xfrm>
            <a:off x="1532725" y="1294718"/>
            <a:ext cx="9280055" cy="47212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71550" lvl="1" indent="-514350">
              <a:buClr>
                <a:schemeClr val="bg1"/>
              </a:buClr>
              <a:buFont typeface="+mj-lt"/>
              <a:buAutoNum type="arabicPeriod" startAt="3"/>
            </a:pPr>
            <a:r>
              <a:rPr lang="en-US" sz="28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Controls the interaction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between software and hardware devices (using Device Drivers)</a:t>
            </a:r>
          </a:p>
          <a:p>
            <a:pPr marL="971550" lvl="1" indent="-514350">
              <a:buClr>
                <a:schemeClr val="bg1"/>
              </a:buClr>
              <a:buFont typeface="+mj-lt"/>
              <a:buAutoNum type="arabicPeriod" startAt="3"/>
            </a:pP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71550" lvl="1" indent="-514350">
              <a:buClr>
                <a:schemeClr val="bg1"/>
              </a:buClr>
              <a:buFont typeface="+mj-lt"/>
              <a:buAutoNum type="arabicPeriod" startAt="3"/>
            </a:pPr>
            <a:r>
              <a:rPr lang="en-US" sz="28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Controls Files manipulation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such as  creation, deletion, and of files and directories on storage devices.</a:t>
            </a:r>
          </a:p>
          <a:p>
            <a:pPr marL="971550" lvl="1" indent="-514350">
              <a:buClr>
                <a:schemeClr val="bg1"/>
              </a:buClr>
              <a:buFont typeface="+mj-lt"/>
              <a:buAutoNum type="arabicPeriod" startAt="3"/>
            </a:pP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71550" lvl="1" indent="-514350">
              <a:buClr>
                <a:schemeClr val="bg1"/>
              </a:buClr>
              <a:buFont typeface="+mj-lt"/>
              <a:buAutoNum type="arabicPeriod" startAt="3"/>
            </a:pPr>
            <a:r>
              <a:rPr lang="en-US" sz="28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Controls the allocation and deallocation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of memory space for programs.</a:t>
            </a: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AB274873-FC2B-E52D-E8BA-ABDA22534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2537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801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 Definition (</a:t>
            </a:r>
            <a:r>
              <a:rPr lang="en-US" sz="2800" dirty="0" err="1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cont</a:t>
            </a:r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1B909D10-E1D9-C4CA-EFFC-EBDDEA44580C}"/>
              </a:ext>
            </a:extLst>
          </p:cNvPr>
          <p:cNvSpPr txBox="1">
            <a:spLocks noChangeArrowheads="1"/>
          </p:cNvSpPr>
          <p:nvPr/>
        </p:nvSpPr>
        <p:spPr>
          <a:xfrm>
            <a:off x="1325880" y="1456416"/>
            <a:ext cx="10492740" cy="46466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chemeClr val="bg1"/>
              </a:buClr>
            </a:pPr>
            <a:r>
              <a:rPr lang="en-US" b="1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more common definition </a:t>
            </a: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is that the operating system is the one program running at all times on the computer and usually called </a:t>
            </a:r>
            <a:r>
              <a:rPr lang="en-US" b="1" u="sng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The kernel</a:t>
            </a: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algn="l"/>
            <a:endParaRPr lang="en-US" sz="15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algn="l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Along with the kernel, there are two other types of programs:</a:t>
            </a:r>
          </a:p>
          <a:p>
            <a:pPr marL="971550" lvl="1" indent="-514350">
              <a:buClr>
                <a:schemeClr val="bg1"/>
              </a:buClr>
              <a:buFont typeface="+mj-lt"/>
              <a:buAutoNum type="arabicPeriod"/>
            </a:pP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System programs, which are associated with the operating system but are not part of the kernel such as  File browsers,</a:t>
            </a:r>
            <a:r>
              <a:rPr lang="en-US" b="0" i="0" dirty="0">
                <a:solidFill>
                  <a:srgbClr val="0C0D0E"/>
                </a:solidFill>
                <a:effectLst/>
                <a:highlight>
                  <a:srgbClr val="FFFFFF"/>
                </a:highlight>
                <a:latin typeface="-apple-system"/>
              </a:rPr>
              <a:t> </a:t>
            </a: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login program., and system services manger.</a:t>
            </a:r>
          </a:p>
          <a:p>
            <a:pPr marL="971550" lvl="1" indent="-514350">
              <a:buClr>
                <a:schemeClr val="bg1"/>
              </a:buClr>
              <a:buFont typeface="+mj-lt"/>
              <a:buAutoNum type="arabicPeriod"/>
            </a:pP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Application programs, which include all programs not associated with the operation of the system such as web browsers, media players and calculators.</a:t>
            </a:r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algn="l"/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3BB4101A-E8A6-6482-73F0-6619367B0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068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414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Computer System Organization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79FB7FD2-30CA-FA26-7BB4-45CE009E5892}"/>
              </a:ext>
            </a:extLst>
          </p:cNvPr>
          <p:cNvSpPr txBox="1">
            <a:spLocks noChangeArrowheads="1"/>
          </p:cNvSpPr>
          <p:nvPr/>
        </p:nvSpPr>
        <p:spPr>
          <a:xfrm>
            <a:off x="300868" y="1597906"/>
            <a:ext cx="11891132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Some basic knowledge of the structure of Computer System is mandatory to understand the work of operating systems. Operation</a:t>
            </a:r>
          </a:p>
          <a:p>
            <a:pPr>
              <a:buClr>
                <a:schemeClr val="bg1"/>
              </a:buClr>
            </a:pPr>
            <a:endParaRPr lang="en-US" altLang="en-US" sz="1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modern general purpose Computer system consists of One or more CPUs, device controllers connect through common bus providing access to shared memory</a:t>
            </a:r>
          </a:p>
          <a:p>
            <a:pPr>
              <a:buClr>
                <a:schemeClr val="bg1"/>
              </a:buClr>
            </a:pPr>
            <a:endParaRPr lang="en-US" altLang="en-US" sz="1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Concurrent execution of CPUs and devices competing for memory cycles (all programs should loaded into memory to execute)</a:t>
            </a:r>
          </a:p>
          <a:p>
            <a:pPr lvl="1"/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70AC65B6-F6A1-74BE-3643-FD0579335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57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414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Computer System Organization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5">
            <a:extLst>
              <a:ext uri="{FF2B5EF4-FFF2-40B4-BE49-F238E27FC236}">
                <a16:creationId xmlns:a16="http://schemas.microsoft.com/office/drawing/2014/main" id="{9CF0FEE8-DD6D-58B5-C57D-F0616213F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366" y="1895095"/>
            <a:ext cx="6737350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A690B62B-79C1-CB4F-2BA8-3B8B27DB701E}"/>
              </a:ext>
            </a:extLst>
          </p:cNvPr>
          <p:cNvSpPr txBox="1"/>
          <p:nvPr/>
        </p:nvSpPr>
        <p:spPr>
          <a:xfrm>
            <a:off x="300867" y="1610200"/>
            <a:ext cx="246606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CPU is the processing unit that is responsible of doing computations and calculations. System may have more than one CPU.</a:t>
            </a:r>
            <a:endParaRPr lang="en-US" sz="2000" dirty="0"/>
          </a:p>
        </p:txBody>
      </p:sp>
      <p:cxnSp>
        <p:nvCxnSpPr>
          <p:cNvPr id="12" name="رابط كسهم مستقيم 11">
            <a:extLst>
              <a:ext uri="{FF2B5EF4-FFF2-40B4-BE49-F238E27FC236}">
                <a16:creationId xmlns:a16="http://schemas.microsoft.com/office/drawing/2014/main" id="{70911D21-188B-E48E-594C-4377275A900E}"/>
              </a:ext>
            </a:extLst>
          </p:cNvPr>
          <p:cNvCxnSpPr/>
          <p:nvPr/>
        </p:nvCxnSpPr>
        <p:spPr>
          <a:xfrm>
            <a:off x="2766934" y="2526030"/>
            <a:ext cx="982106" cy="69723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8F32A4D5-38DF-E236-4AC5-326238C80F38}"/>
              </a:ext>
            </a:extLst>
          </p:cNvPr>
          <p:cNvSpPr txBox="1"/>
          <p:nvPr/>
        </p:nvSpPr>
        <p:spPr>
          <a:xfrm>
            <a:off x="9961798" y="1190831"/>
            <a:ext cx="20282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Controllers are responsible for defining the way of how  these devices work.</a:t>
            </a:r>
          </a:p>
        </p:txBody>
      </p:sp>
      <p:cxnSp>
        <p:nvCxnSpPr>
          <p:cNvPr id="15" name="رابط كسهم مستقيم 14">
            <a:extLst>
              <a:ext uri="{FF2B5EF4-FFF2-40B4-BE49-F238E27FC236}">
                <a16:creationId xmlns:a16="http://schemas.microsoft.com/office/drawing/2014/main" id="{1CA7D6AB-13E5-A0FD-2179-7712F51D13DC}"/>
              </a:ext>
            </a:extLst>
          </p:cNvPr>
          <p:cNvCxnSpPr/>
          <p:nvPr/>
        </p:nvCxnSpPr>
        <p:spPr>
          <a:xfrm flipH="1">
            <a:off x="9326880" y="2822047"/>
            <a:ext cx="1040130" cy="4012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رابط كسهم مستقيم 15">
            <a:extLst>
              <a:ext uri="{FF2B5EF4-FFF2-40B4-BE49-F238E27FC236}">
                <a16:creationId xmlns:a16="http://schemas.microsoft.com/office/drawing/2014/main" id="{138080EC-D454-F172-70C7-30D556F2D7F7}"/>
              </a:ext>
            </a:extLst>
          </p:cNvPr>
          <p:cNvCxnSpPr>
            <a:cxnSpLocks/>
          </p:cNvCxnSpPr>
          <p:nvPr/>
        </p:nvCxnSpPr>
        <p:spPr>
          <a:xfrm flipH="1">
            <a:off x="8229600" y="2822047"/>
            <a:ext cx="2137410" cy="4012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رابط كسهم مستقيم 18">
            <a:extLst>
              <a:ext uri="{FF2B5EF4-FFF2-40B4-BE49-F238E27FC236}">
                <a16:creationId xmlns:a16="http://schemas.microsoft.com/office/drawing/2014/main" id="{508532B3-BD1D-A830-4CA3-54DAB5A9C784}"/>
              </a:ext>
            </a:extLst>
          </p:cNvPr>
          <p:cNvCxnSpPr>
            <a:cxnSpLocks/>
          </p:cNvCxnSpPr>
          <p:nvPr/>
        </p:nvCxnSpPr>
        <p:spPr>
          <a:xfrm flipH="1">
            <a:off x="5583426" y="2887472"/>
            <a:ext cx="4713722" cy="4012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مربع نص 20">
            <a:extLst>
              <a:ext uri="{FF2B5EF4-FFF2-40B4-BE49-F238E27FC236}">
                <a16:creationId xmlns:a16="http://schemas.microsoft.com/office/drawing/2014/main" id="{FF9905A5-1D71-D082-748E-F891C0591392}"/>
              </a:ext>
            </a:extLst>
          </p:cNvPr>
          <p:cNvSpPr txBox="1"/>
          <p:nvPr/>
        </p:nvSpPr>
        <p:spPr>
          <a:xfrm>
            <a:off x="227109" y="4739968"/>
            <a:ext cx="18502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All devices and shared memory are connected Via a common Bus </a:t>
            </a:r>
          </a:p>
        </p:txBody>
      </p:sp>
      <p:cxnSp>
        <p:nvCxnSpPr>
          <p:cNvPr id="22" name="رابط كسهم مستقيم 21">
            <a:extLst>
              <a:ext uri="{FF2B5EF4-FFF2-40B4-BE49-F238E27FC236}">
                <a16:creationId xmlns:a16="http://schemas.microsoft.com/office/drawing/2014/main" id="{9D2A0C87-2084-F131-EF08-4B44D0106A48}"/>
              </a:ext>
            </a:extLst>
          </p:cNvPr>
          <p:cNvCxnSpPr>
            <a:cxnSpLocks/>
          </p:cNvCxnSpPr>
          <p:nvPr/>
        </p:nvCxnSpPr>
        <p:spPr>
          <a:xfrm flipV="1">
            <a:off x="2159324" y="4237637"/>
            <a:ext cx="2035486" cy="80954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4" name="مربع نص 23">
            <a:extLst>
              <a:ext uri="{FF2B5EF4-FFF2-40B4-BE49-F238E27FC236}">
                <a16:creationId xmlns:a16="http://schemas.microsoft.com/office/drawing/2014/main" id="{CF96FA0F-0BED-6CB3-8E87-03B0A9E3318D}"/>
              </a:ext>
            </a:extLst>
          </p:cNvPr>
          <p:cNvSpPr txBox="1"/>
          <p:nvPr/>
        </p:nvSpPr>
        <p:spPr>
          <a:xfrm>
            <a:off x="10115280" y="3394711"/>
            <a:ext cx="21374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All programs should be loaded into main memory to execute. Main memory is finite and has a limited size</a:t>
            </a:r>
          </a:p>
        </p:txBody>
      </p:sp>
      <p:cxnSp>
        <p:nvCxnSpPr>
          <p:cNvPr id="27" name="رابط كسهم مستقيم 26">
            <a:extLst>
              <a:ext uri="{FF2B5EF4-FFF2-40B4-BE49-F238E27FC236}">
                <a16:creationId xmlns:a16="http://schemas.microsoft.com/office/drawing/2014/main" id="{ADE68302-6056-4E13-8C94-4F651C5B0EF1}"/>
              </a:ext>
            </a:extLst>
          </p:cNvPr>
          <p:cNvCxnSpPr>
            <a:cxnSpLocks/>
          </p:cNvCxnSpPr>
          <p:nvPr/>
        </p:nvCxnSpPr>
        <p:spPr>
          <a:xfrm flipH="1">
            <a:off x="6972300" y="4724677"/>
            <a:ext cx="3189667" cy="12979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9" name="عنصر نائب لرقم الشريحة 28">
            <a:extLst>
              <a:ext uri="{FF2B5EF4-FFF2-40B4-BE49-F238E27FC236}">
                <a16:creationId xmlns:a16="http://schemas.microsoft.com/office/drawing/2014/main" id="{59BFDD61-4A93-BA85-A685-AB6595737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2452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628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Computer-System Operation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1D15FFCC-8AE7-75CB-9AC3-FE4429A807F3}"/>
              </a:ext>
            </a:extLst>
          </p:cNvPr>
          <p:cNvSpPr txBox="1">
            <a:spLocks noChangeArrowheads="1"/>
          </p:cNvSpPr>
          <p:nvPr/>
        </p:nvSpPr>
        <p:spPr>
          <a:xfrm>
            <a:off x="1137070" y="805100"/>
            <a:ext cx="10935605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</a:rPr>
              <a:t>All devices are required to share memory to execute correctly, So a memory controller exists to ensure each of these  devices get the proper and right access of memory</a:t>
            </a: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</a:rPr>
              <a:t>I/O devices and the CPU can execute </a:t>
            </a: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concurrently</a:t>
            </a: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</a:rPr>
              <a:t>Each device controller is in charge of a particular device type</a:t>
            </a: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</a:rPr>
              <a:t>Each device controller has a local buffer</a:t>
            </a: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</a:rPr>
              <a:t>CPU moves data from/to main memory to/from local buffers</a:t>
            </a: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</a:rPr>
              <a:t>I/O is from the device to local buffer of controller</a:t>
            </a: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</a:rPr>
              <a:t>Device controller informs CPU that it has finished its operation by causing an </a:t>
            </a:r>
            <a:r>
              <a:rPr lang="en-US" altLang="en-US" i="1" dirty="0">
                <a:solidFill>
                  <a:schemeClr val="accent1"/>
                </a:solidFill>
              </a:rPr>
              <a:t>interrupt</a:t>
            </a: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B2610306-6DB9-6A5B-E70C-F2E1888F5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1346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3938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Important Terms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5308" y="1080251"/>
            <a:ext cx="12072674" cy="4726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en-US" sz="3200" b="1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Bootstrap Program</a:t>
            </a:r>
            <a:endParaRPr lang="en-US" altLang="en-US" sz="3200" u="sng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71550" lvl="1" indent="-514350">
              <a:buClr>
                <a:schemeClr val="bg1"/>
              </a:buClr>
              <a:buFont typeface="+mj-lt"/>
              <a:buAutoNum type="arabicPeriod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71550" lvl="1" indent="-514350">
              <a:buClr>
                <a:schemeClr val="bg1"/>
              </a:buClr>
              <a:buFont typeface="+mj-lt"/>
              <a:buAutoNum type="arabicPeriod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first piece of code that runs when the Computer system starts up, It is stored in ROM.</a:t>
            </a:r>
          </a:p>
          <a:p>
            <a:pPr marL="971550" lvl="1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It performs a series of tasks to initialize the computer system and prepare it for operation such as: loading the rest of operating system by 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locating and Loading kernel into main memory. </a:t>
            </a:r>
            <a:endParaRPr 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1" indent="0">
              <a:buClr>
                <a:schemeClr val="bg1"/>
              </a:buClr>
              <a:buNone/>
            </a:pPr>
            <a:endParaRPr lang="en-US" i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1" indent="0">
              <a:buClr>
                <a:schemeClr val="bg1"/>
              </a:buClr>
              <a:buNone/>
            </a:pPr>
            <a:r>
              <a:rPr lang="en-US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Once the operating system is loaded and became running, </a:t>
            </a:r>
            <a:r>
              <a:rPr lang="en-US" i="1" dirty="0" err="1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iIt</a:t>
            </a:r>
            <a:r>
              <a:rPr lang="en-US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takes over and continues the boot process, loading drivers and other system components as needed.</a:t>
            </a:r>
            <a:br>
              <a:rPr lang="en-US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</a:br>
            <a:br>
              <a:rPr 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</a:b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47DA900A-6808-BAC0-7DE0-EA0D08DB9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2130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52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Some Important Terms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1024660" y="1427555"/>
            <a:ext cx="10515600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en-US" sz="3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Interrupt</a:t>
            </a:r>
            <a:endParaRPr lang="en-US" altLang="en-US" sz="32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occurrence of event is usually signaled by Interrupt from hardware or software.</a:t>
            </a:r>
          </a:p>
          <a:p>
            <a:pPr lvl="1">
              <a:buClr>
                <a:schemeClr val="bg1"/>
              </a:buClr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Hardware may trigger an interrupt at any time by sending a signal to the CPU, usually by the way of system bus.</a:t>
            </a:r>
          </a:p>
          <a:p>
            <a:pPr lvl="1"/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2BED9BFF-1715-F58D-0040-5939CDB85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9917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52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Some Important Terms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300867" y="1846924"/>
            <a:ext cx="11412161" cy="37510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System Call:</a:t>
            </a:r>
          </a:p>
          <a:p>
            <a:pPr lvl="1"/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Software may trigger an interrupt by executing a special operation called System Call.</a:t>
            </a:r>
          </a:p>
          <a:p>
            <a:pPr lvl="1">
              <a:buClr>
                <a:schemeClr val="bg1"/>
              </a:buClr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System call is the programmatic way in which a computer program request a service from the kernel of the operating system</a:t>
            </a:r>
          </a:p>
          <a:p>
            <a:pPr lvl="1"/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1" indent="0">
              <a:buNone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3D318377-634C-3D36-9C14-B650A9ABA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1309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52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Some Important Terms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B6D40F5-41AE-6018-6A13-FAFE2A4027DB}"/>
              </a:ext>
            </a:extLst>
          </p:cNvPr>
          <p:cNvSpPr txBox="1">
            <a:spLocks noChangeArrowheads="1"/>
          </p:cNvSpPr>
          <p:nvPr/>
        </p:nvSpPr>
        <p:spPr>
          <a:xfrm>
            <a:off x="1014365" y="17219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When the CPU is interrupted, it stops what it is doing and immediately transfers execution to fixed location.</a:t>
            </a:r>
          </a:p>
          <a:p>
            <a:pPr lvl="1"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fixed location usually contains the starting address where the service Routines of the interrupt is located.</a:t>
            </a:r>
          </a:p>
          <a:p>
            <a:pPr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Interrupt service Routines executes.</a:t>
            </a:r>
          </a:p>
          <a:p>
            <a:pPr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On completion, the CPU resumes the interrupted computation. </a:t>
            </a:r>
          </a:p>
          <a:p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4684F646-43DD-5212-1D7D-5E4B9BB81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7012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58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Storage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CF801D4-A6A1-96E3-7F36-058BDF0D5ABA}"/>
              </a:ext>
            </a:extLst>
          </p:cNvPr>
          <p:cNvSpPr txBox="1">
            <a:spLocks noChangeArrowheads="1"/>
          </p:cNvSpPr>
          <p:nvPr/>
        </p:nvSpPr>
        <p:spPr>
          <a:xfrm>
            <a:off x="1014365" y="1750244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Main memory: is the only large storage media that the CPU can access directly</a:t>
            </a:r>
          </a:p>
          <a:p>
            <a:pPr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Secondary storage: is an extension of main memory that provides large nonvolatile storage capacity</a:t>
            </a: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41154AEF-9FED-8FD1-06BC-355FD9B88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2895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974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Storage Hierarchy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CC592B3-448A-2134-8002-C43DB2358924}"/>
              </a:ext>
            </a:extLst>
          </p:cNvPr>
          <p:cNvSpPr txBox="1">
            <a:spLocks noChangeArrowheads="1"/>
          </p:cNvSpPr>
          <p:nvPr/>
        </p:nvSpPr>
        <p:spPr>
          <a:xfrm>
            <a:off x="1014365" y="17003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Storage systems organized in hierarchy</a:t>
            </a:r>
          </a:p>
          <a:p>
            <a:pPr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Speed</a:t>
            </a: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Cost</a:t>
            </a: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Volatility </a:t>
            </a:r>
          </a:p>
          <a:p>
            <a:pPr lvl="2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(Volatile: Looses its contents when power is removed)</a:t>
            </a:r>
          </a:p>
          <a:p>
            <a:pPr lvl="2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(Non Volatile: Retains its contents even when power is removed)</a:t>
            </a: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6DA020EA-8B16-9A67-A28D-0306C3EAB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0354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50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Storage Device Hierarchy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0A9CB09F-CE86-0D04-6A96-551853D21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478" y="1325184"/>
            <a:ext cx="5330825" cy="446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رابط كسهم مستقيم 12">
            <a:extLst>
              <a:ext uri="{FF2B5EF4-FFF2-40B4-BE49-F238E27FC236}">
                <a16:creationId xmlns:a16="http://schemas.microsoft.com/office/drawing/2014/main" id="{F485C703-26DD-9684-0133-78282CD19E7D}"/>
              </a:ext>
            </a:extLst>
          </p:cNvPr>
          <p:cNvCxnSpPr/>
          <p:nvPr/>
        </p:nvCxnSpPr>
        <p:spPr>
          <a:xfrm flipV="1">
            <a:off x="3371850" y="1507592"/>
            <a:ext cx="0" cy="121158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رابط مستقيم 14">
            <a:extLst>
              <a:ext uri="{FF2B5EF4-FFF2-40B4-BE49-F238E27FC236}">
                <a16:creationId xmlns:a16="http://schemas.microsoft.com/office/drawing/2014/main" id="{BDD6C4F4-D251-CE62-444F-C91E74D62254}"/>
              </a:ext>
            </a:extLst>
          </p:cNvPr>
          <p:cNvCxnSpPr/>
          <p:nvPr/>
        </p:nvCxnSpPr>
        <p:spPr>
          <a:xfrm flipH="1">
            <a:off x="3760470" y="2754630"/>
            <a:ext cx="154305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مربع نص 15">
            <a:extLst>
              <a:ext uri="{FF2B5EF4-FFF2-40B4-BE49-F238E27FC236}">
                <a16:creationId xmlns:a16="http://schemas.microsoft.com/office/drawing/2014/main" id="{0C71D1E0-15BA-B576-AF36-5A877493D16B}"/>
              </a:ext>
            </a:extLst>
          </p:cNvPr>
          <p:cNvSpPr txBox="1"/>
          <p:nvPr/>
        </p:nvSpPr>
        <p:spPr>
          <a:xfrm>
            <a:off x="791025" y="1675592"/>
            <a:ext cx="19432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Smaller in size</a:t>
            </a:r>
          </a:p>
          <a:p>
            <a:r>
              <a:rPr lang="en-US" sz="2000" dirty="0">
                <a:solidFill>
                  <a:schemeClr val="bg1"/>
                </a:solidFill>
              </a:rPr>
              <a:t>But more costly(price)</a:t>
            </a:r>
          </a:p>
          <a:p>
            <a:r>
              <a:rPr lang="en-US" sz="2000" dirty="0">
                <a:solidFill>
                  <a:schemeClr val="bg1"/>
                </a:solidFill>
              </a:rPr>
              <a:t>Volatile </a:t>
            </a:r>
          </a:p>
          <a:p>
            <a:r>
              <a:rPr lang="en-US" sz="2000" dirty="0">
                <a:solidFill>
                  <a:schemeClr val="bg1"/>
                </a:solidFill>
              </a:rPr>
              <a:t>Faster (smaller Access time)</a:t>
            </a:r>
          </a:p>
        </p:txBody>
      </p:sp>
      <p:cxnSp>
        <p:nvCxnSpPr>
          <p:cNvPr id="18" name="رابط كسهم مستقيم 17">
            <a:extLst>
              <a:ext uri="{FF2B5EF4-FFF2-40B4-BE49-F238E27FC236}">
                <a16:creationId xmlns:a16="http://schemas.microsoft.com/office/drawing/2014/main" id="{09A39846-2443-7307-2682-EC5728199FE3}"/>
              </a:ext>
            </a:extLst>
          </p:cNvPr>
          <p:cNvCxnSpPr/>
          <p:nvPr/>
        </p:nvCxnSpPr>
        <p:spPr>
          <a:xfrm>
            <a:off x="3394710" y="3166110"/>
            <a:ext cx="0" cy="248031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رابط مستقيم 19">
            <a:extLst>
              <a:ext uri="{FF2B5EF4-FFF2-40B4-BE49-F238E27FC236}">
                <a16:creationId xmlns:a16="http://schemas.microsoft.com/office/drawing/2014/main" id="{08A12CB9-A1E4-2E58-44F5-1927BEC1B4D2}"/>
              </a:ext>
            </a:extLst>
          </p:cNvPr>
          <p:cNvCxnSpPr/>
          <p:nvPr/>
        </p:nvCxnSpPr>
        <p:spPr>
          <a:xfrm flipH="1">
            <a:off x="3760470" y="3177540"/>
            <a:ext cx="12573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مربع نص 20">
            <a:extLst>
              <a:ext uri="{FF2B5EF4-FFF2-40B4-BE49-F238E27FC236}">
                <a16:creationId xmlns:a16="http://schemas.microsoft.com/office/drawing/2014/main" id="{9AA7CAB4-8D10-5758-0D33-5935B1C25391}"/>
              </a:ext>
            </a:extLst>
          </p:cNvPr>
          <p:cNvSpPr txBox="1"/>
          <p:nvPr/>
        </p:nvSpPr>
        <p:spPr>
          <a:xfrm>
            <a:off x="914313" y="3835317"/>
            <a:ext cx="19432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Larger in size</a:t>
            </a:r>
          </a:p>
          <a:p>
            <a:r>
              <a:rPr lang="en-US" sz="2000" dirty="0">
                <a:solidFill>
                  <a:schemeClr val="bg1"/>
                </a:solidFill>
              </a:rPr>
              <a:t>But less costly(price)</a:t>
            </a:r>
          </a:p>
          <a:p>
            <a:r>
              <a:rPr lang="en-US" sz="2000" dirty="0">
                <a:solidFill>
                  <a:schemeClr val="bg1"/>
                </a:solidFill>
              </a:rPr>
              <a:t>Non-Volatile </a:t>
            </a:r>
          </a:p>
          <a:p>
            <a:r>
              <a:rPr lang="en-US" sz="2000" dirty="0">
                <a:solidFill>
                  <a:schemeClr val="bg1"/>
                </a:solidFill>
              </a:rPr>
              <a:t>Slower (larger Access Time)</a:t>
            </a:r>
          </a:p>
        </p:txBody>
      </p:sp>
      <p:sp>
        <p:nvSpPr>
          <p:cNvPr id="23" name="مربع نص 22">
            <a:extLst>
              <a:ext uri="{FF2B5EF4-FFF2-40B4-BE49-F238E27FC236}">
                <a16:creationId xmlns:a16="http://schemas.microsoft.com/office/drawing/2014/main" id="{241DC57E-55DF-832E-F09D-F8F565E1AD20}"/>
              </a:ext>
            </a:extLst>
          </p:cNvPr>
          <p:cNvSpPr txBox="1"/>
          <p:nvPr/>
        </p:nvSpPr>
        <p:spPr>
          <a:xfrm>
            <a:off x="1885950" y="6020935"/>
            <a:ext cx="96785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Programs are loaded into secondary storage for storage purposes</a:t>
            </a:r>
          </a:p>
          <a:p>
            <a:r>
              <a:rPr lang="en-US" sz="2400" dirty="0">
                <a:solidFill>
                  <a:schemeClr val="bg1"/>
                </a:solidFill>
              </a:rPr>
              <a:t>Programs are loaded into your main memory for execution  purposes</a:t>
            </a:r>
          </a:p>
        </p:txBody>
      </p:sp>
      <p:sp>
        <p:nvSpPr>
          <p:cNvPr id="24" name="عنصر نائب لرقم الشريحة 23">
            <a:extLst>
              <a:ext uri="{FF2B5EF4-FFF2-40B4-BE49-F238E27FC236}">
                <a16:creationId xmlns:a16="http://schemas.microsoft.com/office/drawing/2014/main" id="{1220E203-FD2D-4DB6-2FB3-7E678F111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3807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621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Storage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CF801D4-A6A1-96E3-7F36-058BDF0D5ABA}"/>
              </a:ext>
            </a:extLst>
          </p:cNvPr>
          <p:cNvSpPr txBox="1">
            <a:spLocks noChangeArrowheads="1"/>
          </p:cNvSpPr>
          <p:nvPr/>
        </p:nvSpPr>
        <p:spPr>
          <a:xfrm>
            <a:off x="1024660" y="1597906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US" dirty="0">
                <a:solidFill>
                  <a:schemeClr val="bg1"/>
                </a:solidFill>
              </a:rPr>
              <a:t>A magnetic disk is a storage device that uses a magnetization process to write, rewrite and access data.</a:t>
            </a:r>
          </a:p>
          <a:p>
            <a:pPr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</a:pPr>
            <a:r>
              <a:rPr lang="en-US" sz="2800" dirty="0">
                <a:solidFill>
                  <a:schemeClr val="bg1"/>
                </a:solidFill>
              </a:rPr>
              <a:t>Electronic Disks: is  data storage device functionally similar to a hard disk drive but using flash memory</a:t>
            </a:r>
          </a:p>
          <a:p>
            <a:pPr>
              <a:buClr>
                <a:schemeClr val="bg1"/>
              </a:buClr>
            </a:pPr>
            <a:endParaRPr 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Cache memory: is a small-sized type of volatile computer memory that provides high-speed data access to a processor and stores frequently used computer programs, applications and data</a:t>
            </a:r>
            <a:r>
              <a:rPr lang="en-US" b="0" i="0" dirty="0">
                <a:solidFill>
                  <a:schemeClr val="bg1"/>
                </a:solidFill>
                <a:effectLst/>
                <a:latin typeface="Verdana" panose="020B0604030504040204" pitchFamily="34" charset="0"/>
              </a:rPr>
              <a:t>.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2052936C-B6BB-1E19-C9F3-2C944DF42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455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182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Basic of Operating Systems (I/O Structure)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CE3D6302-00B5-3376-5057-0FDA7252A5B2}"/>
              </a:ext>
            </a:extLst>
          </p:cNvPr>
          <p:cNvSpPr txBox="1">
            <a:spLocks noChangeArrowheads="1"/>
          </p:cNvSpPr>
          <p:nvPr/>
        </p:nvSpPr>
        <p:spPr>
          <a:xfrm>
            <a:off x="1024660" y="161020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Storage is only one of many types of I/O devices within a computer.</a:t>
            </a:r>
          </a:p>
          <a:p>
            <a:pPr>
              <a:buClr>
                <a:schemeClr val="bg1"/>
              </a:buClr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large portion of operating system code is dedicated to managing I/O, both because of its importance to the reliability and performance of system and because of the varying nature pf the devices.</a:t>
            </a:r>
          </a:p>
          <a:p>
            <a:pPr>
              <a:buClr>
                <a:schemeClr val="bg1"/>
              </a:buClr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general-purpose computer system consists of CPUs and multiple device controllers that are connected through a common bus.</a:t>
            </a: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4F8BAA9B-3CD2-5E12-D2A2-6BE9B3B8E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9713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182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Basic of Operating Systems (I/O Structure)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AF2527D-AFFC-8C1A-EE95-EA5114C07B2C}"/>
              </a:ext>
            </a:extLst>
          </p:cNvPr>
          <p:cNvSpPr txBox="1">
            <a:spLocks noChangeArrowheads="1"/>
          </p:cNvSpPr>
          <p:nvPr/>
        </p:nvSpPr>
        <p:spPr>
          <a:xfrm>
            <a:off x="705211" y="1963172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</a:rPr>
              <a:t>Typically, Operating systems have a device driver for each device controller.</a:t>
            </a:r>
          </a:p>
          <a:p>
            <a:pPr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</a:rPr>
              <a:t>This device driver understands the device controller and presents a uniform interface to the device to the rest of the operating system.</a:t>
            </a:r>
          </a:p>
          <a:p>
            <a:endParaRPr lang="en-US" altLang="en-US" dirty="0">
              <a:solidFill>
                <a:schemeClr val="bg1"/>
              </a:solidFill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748212D9-C96E-F65D-37EF-628B5B970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2757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05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Working of an I/O operation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2D32B46-3AD6-C4B8-38CF-A471D6E90DB5}"/>
              </a:ext>
            </a:extLst>
          </p:cNvPr>
          <p:cNvSpPr txBox="1">
            <a:spLocks noChangeArrowheads="1"/>
          </p:cNvSpPr>
          <p:nvPr/>
        </p:nvSpPr>
        <p:spPr>
          <a:xfrm>
            <a:off x="708661" y="1190831"/>
            <a:ext cx="11169370" cy="453519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To start in I/O operation (read from file for example) ,  the program, sends I/O request to the Operating system (the device driver), which in turn  loads the </a:t>
            </a:r>
            <a:r>
              <a:rPr lang="en-US" altLang="en-US" sz="2400" b="1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appropriate registers </a:t>
            </a: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within the device controller which in turn determine what action to take</a:t>
            </a: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>
              <a:buClr>
                <a:schemeClr val="bg1"/>
              </a:buClr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controller starts the transfer of data from the device to the local buffer.</a:t>
            </a:r>
          </a:p>
          <a:p>
            <a:pPr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Once data transfer is completed, the device controller informs device driver via interrupt that it has finished its operation and the control is returned to the operating system </a:t>
            </a:r>
          </a:p>
          <a:p>
            <a:pPr>
              <a:buClr>
                <a:schemeClr val="bg1"/>
              </a:buClr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عنصر نائب لرقم الشريحة 11">
            <a:extLst>
              <a:ext uri="{FF2B5EF4-FFF2-40B4-BE49-F238E27FC236}">
                <a16:creationId xmlns:a16="http://schemas.microsoft.com/office/drawing/2014/main" id="{B9553D60-2CFD-9E66-92AE-B2354DE9A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6100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05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Working of an I/O operation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A5BB5426-82F5-BBE7-A43E-899E0C55CB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0280" y="72319"/>
            <a:ext cx="8378190" cy="5876925"/>
          </a:xfrm>
          <a:prstGeom prst="rect">
            <a:avLst/>
          </a:prstGeom>
        </p:spPr>
      </p:pic>
      <p:sp>
        <p:nvSpPr>
          <p:cNvPr id="12" name="عنصر نائب لرقم الشريحة 11">
            <a:extLst>
              <a:ext uri="{FF2B5EF4-FFF2-40B4-BE49-F238E27FC236}">
                <a16:creationId xmlns:a16="http://schemas.microsoft.com/office/drawing/2014/main" id="{AEE657BF-9159-64B2-A9DE-1175F9866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7488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182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Basic of Operating Systems (I/O Structure)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0B15E44-7C9F-97ED-064B-A9B0EDEF3A6D}"/>
              </a:ext>
            </a:extLst>
          </p:cNvPr>
          <p:cNvSpPr txBox="1">
            <a:spLocks noChangeArrowheads="1"/>
          </p:cNvSpPr>
          <p:nvPr/>
        </p:nvSpPr>
        <p:spPr>
          <a:xfrm>
            <a:off x="892627" y="1399186"/>
            <a:ext cx="11070588" cy="44414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form presented in the last slide is called interrupt-driven I/O. it is suitable when moving small amounts of data but can produce high overhead when used for bulk of data.</a:t>
            </a:r>
          </a:p>
          <a:p>
            <a:pPr>
              <a:buClr>
                <a:schemeClr val="bg1"/>
              </a:buClr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To solve this problem, Direct Memory Access </a:t>
            </a:r>
            <a:r>
              <a:rPr lang="en-US" altLang="en-US" sz="24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(DMA) </a:t>
            </a: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is used.</a:t>
            </a:r>
          </a:p>
          <a:p>
            <a:pPr>
              <a:buClr>
                <a:schemeClr val="bg1"/>
              </a:buClr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eaLnBrk="1" hangingPunct="1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Device controller  with </a:t>
            </a:r>
            <a:r>
              <a:rPr lang="en-US" altLang="en-US" sz="24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DMA</a:t>
            </a: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capability, transfers blocks of data from buffer storage directly to main memory without CPU intervention</a:t>
            </a:r>
          </a:p>
          <a:p>
            <a:pPr eaLnBrk="1" hangingPunct="1">
              <a:buClr>
                <a:schemeClr val="bg1"/>
              </a:buClr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eaLnBrk="1" hangingPunct="1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Only one interrupt is generated per block, rather than the one interrupt per byte</a:t>
            </a:r>
          </a:p>
          <a:p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3FC37517-CF76-DF25-E653-2D0299D71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0647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05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Working of an I/O operation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صورة 12">
            <a:extLst>
              <a:ext uri="{FF2B5EF4-FFF2-40B4-BE49-F238E27FC236}">
                <a16:creationId xmlns:a16="http://schemas.microsoft.com/office/drawing/2014/main" id="{2E8555B7-009B-C5FE-09C4-222568F82C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236724"/>
            <a:ext cx="8401050" cy="5595389"/>
          </a:xfrm>
          <a:prstGeom prst="rect">
            <a:avLst/>
          </a:prstGeom>
        </p:spPr>
      </p:pic>
      <p:sp>
        <p:nvSpPr>
          <p:cNvPr id="15" name="مربع نص 14">
            <a:extLst>
              <a:ext uri="{FF2B5EF4-FFF2-40B4-BE49-F238E27FC236}">
                <a16:creationId xmlns:a16="http://schemas.microsoft.com/office/drawing/2014/main" id="{847A6602-8983-458C-131A-508D9DBABDA3}"/>
              </a:ext>
            </a:extLst>
          </p:cNvPr>
          <p:cNvSpPr txBox="1"/>
          <p:nvPr/>
        </p:nvSpPr>
        <p:spPr>
          <a:xfrm>
            <a:off x="434340" y="6068837"/>
            <a:ext cx="114985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DMA is Used for high-speed I/O devices that is able to transmit information at close to memory speeds</a:t>
            </a:r>
          </a:p>
        </p:txBody>
      </p:sp>
      <p:sp>
        <p:nvSpPr>
          <p:cNvPr id="16" name="عنصر نائب لرقم الشريحة 15">
            <a:extLst>
              <a:ext uri="{FF2B5EF4-FFF2-40B4-BE49-F238E27FC236}">
                <a16:creationId xmlns:a16="http://schemas.microsoft.com/office/drawing/2014/main" id="{4862D2AD-8F70-9F93-36B9-1BAFCCC39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0820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25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Computer-System Architecture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BECD835-0FAE-6293-5E0C-0E6B49E012F2}"/>
              </a:ext>
            </a:extLst>
          </p:cNvPr>
          <p:cNvSpPr txBox="1">
            <a:spLocks noChangeArrowheads="1"/>
          </p:cNvSpPr>
          <p:nvPr/>
        </p:nvSpPr>
        <p:spPr>
          <a:xfrm>
            <a:off x="1360531" y="1507781"/>
            <a:ext cx="10515600" cy="44414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Types of Computer Systems are based on the number of General-Purpose Processors:</a:t>
            </a:r>
          </a:p>
          <a:p>
            <a:pPr lvl="2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Single Processor Systems</a:t>
            </a:r>
          </a:p>
          <a:p>
            <a:pPr lvl="2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Multi Processor Systems</a:t>
            </a:r>
          </a:p>
          <a:p>
            <a:pPr lvl="2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Clustered Systems</a:t>
            </a:r>
          </a:p>
          <a:p>
            <a:pPr eaLnBrk="1" hangingPunct="1">
              <a:buClr>
                <a:schemeClr val="bg1"/>
              </a:buClr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eaLnBrk="1" hangingPunct="1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Single Processor Systems: one main CPU capable of executing a general-purpose instruction set.</a:t>
            </a:r>
          </a:p>
          <a:p>
            <a:pPr eaLnBrk="1" hangingPunct="1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Other special purpose processors (device controllers) are also present to perform specific task.</a:t>
            </a:r>
          </a:p>
          <a:p>
            <a:pPr marL="0" indent="0" eaLnBrk="1" hangingPunct="1">
              <a:buNone/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73A602AF-02C8-EEAD-1F49-2D4780C5E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0743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25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Computer-System Architecture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037FBA1-D7A3-72BA-B2F1-492FEAE4EF4C}"/>
              </a:ext>
            </a:extLst>
          </p:cNvPr>
          <p:cNvSpPr txBox="1">
            <a:spLocks noChangeArrowheads="1"/>
          </p:cNvSpPr>
          <p:nvPr/>
        </p:nvSpPr>
        <p:spPr>
          <a:xfrm>
            <a:off x="1436731" y="1507781"/>
            <a:ext cx="10515600" cy="44414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Multiprocessors systems growing in use and importance</a:t>
            </a:r>
          </a:p>
          <a:p>
            <a:pPr lvl="1" eaLnBrk="1" hangingPunct="1"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Also known as parallel systems, tightly-coupled systems</a:t>
            </a:r>
          </a:p>
          <a:p>
            <a:pPr lvl="1" eaLnBrk="1" hangingPunct="1"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Advantages include</a:t>
            </a:r>
          </a:p>
          <a:p>
            <a:pPr marL="1200150" lvl="2" indent="-342900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Increased throughput </a:t>
            </a: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(amount of data transferred in unit of time)</a:t>
            </a:r>
          </a:p>
          <a:p>
            <a:pPr marL="1200150" lvl="2" indent="-342900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Economy of scale</a:t>
            </a:r>
          </a:p>
          <a:p>
            <a:pPr marL="1200150" lvl="2" indent="-342900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Increased reliability – graceful degradation or fault tolerance</a:t>
            </a:r>
          </a:p>
          <a:p>
            <a:pPr lvl="1" eaLnBrk="1" hangingPunct="1"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Two types</a:t>
            </a:r>
          </a:p>
          <a:p>
            <a:pPr marL="1200150" lvl="2" indent="-342900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Asymmetric Multiprocessing</a:t>
            </a:r>
          </a:p>
          <a:p>
            <a:pPr marL="1200150" lvl="2" indent="-342900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Symmetric Multiprocessing</a:t>
            </a:r>
          </a:p>
          <a:p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C96CA80B-030F-160C-C46F-B97134F26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297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25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Computer-System Architecture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F4BAEFAE-25BA-C29C-2923-8C77CD3F6A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6458" y="1836403"/>
            <a:ext cx="3655212" cy="3569351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827DF14A-B7C0-0A28-05F7-3F30474F98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00269" y="1836403"/>
            <a:ext cx="4310871" cy="3569351"/>
          </a:xfrm>
          <a:prstGeom prst="rect">
            <a:avLst/>
          </a:prstGeom>
        </p:spPr>
      </p:pic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FEA4346D-7F02-EA49-2BF3-3086ACF62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0465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25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Computer-System Architecture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8DDB8FAB-7C5B-79FB-E508-D2EDE6105157}"/>
              </a:ext>
            </a:extLst>
          </p:cNvPr>
          <p:cNvSpPr txBox="1"/>
          <p:nvPr/>
        </p:nvSpPr>
        <p:spPr>
          <a:xfrm>
            <a:off x="1144885" y="1610200"/>
            <a:ext cx="990222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Clustered Systems:</a:t>
            </a:r>
          </a:p>
          <a:p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Like multiprocessor systems, but multiple systems working together</a:t>
            </a:r>
          </a:p>
          <a:p>
            <a:pPr marL="342900" lvl="1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Usually sharing storage via a </a:t>
            </a:r>
            <a:r>
              <a:rPr lang="en-US" altLang="en-US" sz="24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storage-area network (SAN)</a:t>
            </a:r>
          </a:p>
          <a:p>
            <a:pPr marL="342900" lvl="1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Provides a </a:t>
            </a:r>
            <a:r>
              <a:rPr lang="en-US" altLang="en-US" sz="24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high-availability </a:t>
            </a: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service which survives failures</a:t>
            </a:r>
          </a:p>
          <a:p>
            <a:pPr marL="342900" lvl="2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Asymmetric clustering</a:t>
            </a:r>
            <a:r>
              <a:rPr lang="en-US" altLang="en-US" sz="2400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has one machine in hot-standby mode</a:t>
            </a:r>
          </a:p>
          <a:p>
            <a:pPr marL="342900" lvl="2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Symmetric clustering</a:t>
            </a:r>
            <a:r>
              <a:rPr lang="en-US" altLang="en-US" sz="2400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has multiple nodes running applications, monitoring each other</a:t>
            </a: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B7ED9840-C5C2-4118-F8CE-108BDEBAA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1933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25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Computer-System Architecture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491C4F7C-59AC-B3C0-4449-0D8C56775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397" y="2009963"/>
            <a:ext cx="6085205" cy="31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D6C3EEC4-55EF-4D95-54C7-C957D0EE9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7282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02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Systems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8DDB8FAB-7C5B-79FB-E508-D2EDE6105157}"/>
              </a:ext>
            </a:extLst>
          </p:cNvPr>
          <p:cNvSpPr txBox="1"/>
          <p:nvPr/>
        </p:nvSpPr>
        <p:spPr>
          <a:xfrm>
            <a:off x="1621776" y="1550180"/>
            <a:ext cx="9271557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Operating Systems vary greatly in their makeup internally:</a:t>
            </a: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Multiprogramming    </a:t>
            </a: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Time Sharing (Multitasking)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i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sz="2800" i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356AD7F6-9B22-EF79-D6E9-1E3BDA7A8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9882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02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Systems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CB781FF-908C-0D65-C867-11F4C23DC8A1}"/>
              </a:ext>
            </a:extLst>
          </p:cNvPr>
          <p:cNvSpPr txBox="1">
            <a:spLocks noChangeArrowheads="1"/>
          </p:cNvSpPr>
          <p:nvPr/>
        </p:nvSpPr>
        <p:spPr>
          <a:xfrm>
            <a:off x="628880" y="1636147"/>
            <a:ext cx="11301610" cy="46783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4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Multiprogramming</a:t>
            </a: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needed for efficiency</a:t>
            </a:r>
          </a:p>
          <a:p>
            <a:pPr lvl="1">
              <a:buClr>
                <a:schemeClr val="bg1"/>
              </a:buClr>
            </a:pPr>
            <a:r>
              <a:rPr lang="en-US" altLang="en-US" sz="20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Single user cannot keep CPU and I/O devices busy at all times</a:t>
            </a:r>
          </a:p>
          <a:p>
            <a:pPr lvl="1">
              <a:buClr>
                <a:schemeClr val="bg1"/>
              </a:buClr>
            </a:pPr>
            <a:r>
              <a:rPr lang="en-US" altLang="en-US" sz="20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Multiprogramming organizes jobs (</a:t>
            </a:r>
            <a:r>
              <a:rPr lang="en-US" altLang="en-US" sz="20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code and data</a:t>
            </a:r>
            <a:r>
              <a:rPr lang="en-US" altLang="en-US" sz="20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) so CPU always has one to execute</a:t>
            </a:r>
          </a:p>
          <a:p>
            <a:pPr lvl="1">
              <a:buClr>
                <a:schemeClr val="bg1"/>
              </a:buClr>
            </a:pPr>
            <a:endParaRPr lang="en-US" altLang="en-US" sz="20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0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subset of total jobs in system is kept in memory</a:t>
            </a:r>
          </a:p>
          <a:p>
            <a:pPr lvl="1">
              <a:buClr>
                <a:schemeClr val="bg1"/>
              </a:buClr>
            </a:pPr>
            <a:r>
              <a:rPr lang="en-US" altLang="en-US" sz="20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One job selected and run via </a:t>
            </a:r>
            <a:r>
              <a:rPr lang="en-US" altLang="en-US" sz="20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job scheduling</a:t>
            </a:r>
          </a:p>
          <a:p>
            <a:pPr lvl="1">
              <a:buClr>
                <a:schemeClr val="bg1"/>
              </a:buClr>
            </a:pPr>
            <a:r>
              <a:rPr lang="en-US" altLang="en-US" sz="20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When it has to wait (for I/O for example), OS switches to another job</a:t>
            </a:r>
          </a:p>
          <a:p>
            <a:pPr>
              <a:buClr>
                <a:schemeClr val="bg1"/>
              </a:buClr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400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In</a:t>
            </a: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4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Multiprogramming provide efficient Resources utilization but not good in providing user interaction with the computer system</a:t>
            </a:r>
          </a:p>
          <a:p>
            <a:pPr lvl="1"/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A0BB637C-1914-BFE1-6321-914508002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9536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02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Systems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id="{2B8F2D1F-71B1-34B1-657F-A95397763CD7}"/>
              </a:ext>
            </a:extLst>
          </p:cNvPr>
          <p:cNvSpPr txBox="1"/>
          <p:nvPr/>
        </p:nvSpPr>
        <p:spPr>
          <a:xfrm>
            <a:off x="6503670" y="5572989"/>
            <a:ext cx="4526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accent2"/>
                </a:solidFill>
              </a:rPr>
              <a:t>Memory layout of multiprogramming systems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C5B6B7AD-7BD0-6FE2-0F00-6CCA5189C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379" y="1427555"/>
            <a:ext cx="2743200" cy="422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EE810962-FD79-F563-590B-E9FD154313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0641" y="1827925"/>
            <a:ext cx="3019425" cy="3228975"/>
          </a:xfrm>
          <a:prstGeom prst="rect">
            <a:avLst/>
          </a:prstGeom>
        </p:spPr>
      </p:pic>
      <p:sp>
        <p:nvSpPr>
          <p:cNvPr id="11" name="مربع نص 10">
            <a:extLst>
              <a:ext uri="{FF2B5EF4-FFF2-40B4-BE49-F238E27FC236}">
                <a16:creationId xmlns:a16="http://schemas.microsoft.com/office/drawing/2014/main" id="{BA249820-2386-91C9-BD43-355C2EB6DE5E}"/>
              </a:ext>
            </a:extLst>
          </p:cNvPr>
          <p:cNvSpPr txBox="1"/>
          <p:nvPr/>
        </p:nvSpPr>
        <p:spPr>
          <a:xfrm>
            <a:off x="2082194" y="5388914"/>
            <a:ext cx="10172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Hard Disk</a:t>
            </a:r>
          </a:p>
        </p:txBody>
      </p:sp>
      <p:sp>
        <p:nvSpPr>
          <p:cNvPr id="12" name="مربع نص 20">
            <a:extLst>
              <a:ext uri="{FF2B5EF4-FFF2-40B4-BE49-F238E27FC236}">
                <a16:creationId xmlns:a16="http://schemas.microsoft.com/office/drawing/2014/main" id="{EEDBF712-4802-4860-EDB9-834AB2766B0C}"/>
              </a:ext>
            </a:extLst>
          </p:cNvPr>
          <p:cNvSpPr txBox="1"/>
          <p:nvPr/>
        </p:nvSpPr>
        <p:spPr>
          <a:xfrm>
            <a:off x="9596994" y="3087936"/>
            <a:ext cx="1231265" cy="108585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US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CPU</a:t>
            </a:r>
            <a:endParaRPr lang="en-US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US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عنصر نائب لرقم الشريحة 12">
            <a:extLst>
              <a:ext uri="{FF2B5EF4-FFF2-40B4-BE49-F238E27FC236}">
                <a16:creationId xmlns:a16="http://schemas.microsoft.com/office/drawing/2014/main" id="{4B8F17CF-1FF1-64BC-7C8B-2E91EB201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6774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02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Systems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8DDB8FAB-7C5B-79FB-E508-D2EDE6105157}"/>
              </a:ext>
            </a:extLst>
          </p:cNvPr>
          <p:cNvSpPr txBox="1"/>
          <p:nvPr/>
        </p:nvSpPr>
        <p:spPr>
          <a:xfrm>
            <a:off x="1014365" y="1595021"/>
            <a:ext cx="10629892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Timesharing (multitasking) 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is a logical extension of multiprogramming in which CPU switches jobs so frequently that users can interact with each job while it is running, creating </a:t>
            </a: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interactive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computing</a:t>
            </a: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Response time 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should be &lt; 1 second</a:t>
            </a: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Each user has at least one program executing in memory 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 3" panose="05040102010807070707" pitchFamily="18" charset="2"/>
              </a:rPr>
              <a:t></a:t>
            </a: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 3" panose="05040102010807070707" pitchFamily="18" charset="2"/>
              </a:rPr>
              <a:t>process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  <a:sym typeface="Wingdings 3" panose="05040102010807070707" pitchFamily="18" charset="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  <a:sym typeface="Wingdings 3" panose="05040102010807070707" pitchFamily="18" charset="2"/>
            </a:endParaRPr>
          </a:p>
          <a:p>
            <a:endParaRPr lang="en-US" altLang="en-US" sz="2800" i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sz="2800" i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D1FC8A4A-C89F-D4B5-AF8C-4E0C01B3C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4892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02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Systems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1B1E476B-2573-2AB9-CC22-9C7F56E85005}"/>
              </a:ext>
            </a:extLst>
          </p:cNvPr>
          <p:cNvSpPr txBox="1"/>
          <p:nvPr/>
        </p:nvSpPr>
        <p:spPr>
          <a:xfrm>
            <a:off x="1159472" y="1427555"/>
            <a:ext cx="1062989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 3" panose="05040102010807070707" pitchFamily="18" charset="2"/>
              </a:rPr>
              <a:t>  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 3" panose="05040102010807070707" pitchFamily="18" charset="2"/>
              </a:rPr>
              <a:t>If several jobs ready to run at the same time  </a:t>
            </a: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 3" panose="05040102010807070707" pitchFamily="18" charset="2"/>
              </a:rPr>
              <a:t>CPU scheduling</a:t>
            </a: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  <a:sym typeface="Wingdings 3" panose="05040102010807070707" pitchFamily="18" charset="2"/>
            </a:endParaRP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 3" panose="05040102010807070707" pitchFamily="18" charset="2"/>
              </a:rPr>
              <a:t>If processes don’t fit in memory, </a:t>
            </a: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 3" panose="05040102010807070707" pitchFamily="18" charset="2"/>
              </a:rPr>
              <a:t>swapping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 3" panose="05040102010807070707" pitchFamily="18" charset="2"/>
              </a:rPr>
              <a:t> moves them in and out to run</a:t>
            </a: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  <a:sym typeface="Wingdings 3" panose="05040102010807070707" pitchFamily="18" charset="2"/>
            </a:endParaRP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 3" panose="05040102010807070707" pitchFamily="18" charset="2"/>
              </a:rPr>
              <a:t>Virtual memory 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 3" panose="05040102010807070707" pitchFamily="18" charset="2"/>
              </a:rPr>
              <a:t>allows execution of processes not completely in memory</a:t>
            </a:r>
          </a:p>
          <a:p>
            <a:endParaRPr lang="en-US" altLang="en-US" sz="2800" i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sz="2800" i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9B88E0D2-50D1-5827-8768-9D56ED341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07475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00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Systems Operations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530A103-80FA-7022-2535-E94404E2501A}"/>
              </a:ext>
            </a:extLst>
          </p:cNvPr>
          <p:cNvSpPr txBox="1">
            <a:spLocks noChangeArrowheads="1"/>
          </p:cNvSpPr>
          <p:nvPr/>
        </p:nvSpPr>
        <p:spPr>
          <a:xfrm>
            <a:off x="1024660" y="1604053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Operating systems are considered as an Interrupt driven mostly by hardware</a:t>
            </a:r>
          </a:p>
          <a:p>
            <a:pPr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</a:t>
            </a:r>
            <a:r>
              <a:rPr lang="en-US" altLang="en-US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trap</a:t>
            </a: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is a software-generated interrupt caused either by an error or a user request</a:t>
            </a:r>
          </a:p>
          <a:p>
            <a:pPr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Software error or request creates </a:t>
            </a:r>
            <a:r>
              <a:rPr lang="en-US" altLang="en-US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exception </a:t>
            </a: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or </a:t>
            </a:r>
            <a:r>
              <a:rPr lang="en-US" altLang="en-US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trap</a:t>
            </a: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Division by zero, request for operating system service</a:t>
            </a:r>
          </a:p>
          <a:p>
            <a:endParaRPr lang="en-US" alt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C03DFC79-CF99-6CB7-BF74-21D4BDD9C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329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00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Operating Systems Operations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530A103-80FA-7022-2535-E94404E2501A}"/>
              </a:ext>
            </a:extLst>
          </p:cNvPr>
          <p:cNvSpPr txBox="1">
            <a:spLocks noChangeArrowheads="1"/>
          </p:cNvSpPr>
          <p:nvPr/>
        </p:nvSpPr>
        <p:spPr>
          <a:xfrm>
            <a:off x="1024660" y="1604053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Dual-mode </a:t>
            </a: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operation allows OS to protect itself and other system components</a:t>
            </a:r>
          </a:p>
          <a:p>
            <a:pPr lvl="1">
              <a:buClr>
                <a:schemeClr val="bg1"/>
              </a:buClr>
            </a:pP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User mode 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and </a:t>
            </a: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kernel mode </a:t>
            </a:r>
          </a:p>
          <a:p>
            <a:pPr lvl="1">
              <a:buClr>
                <a:schemeClr val="bg1"/>
              </a:buClr>
            </a:pP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Mode bit 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provided by hardware</a:t>
            </a:r>
          </a:p>
          <a:p>
            <a:pPr lvl="2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Provides ability to distinguish when system is running user code or kernel code</a:t>
            </a:r>
          </a:p>
          <a:p>
            <a:pPr lvl="2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Some instructions designated as </a:t>
            </a:r>
            <a:r>
              <a:rPr lang="en-US" altLang="en-US" sz="28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privileged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, only executable in kernel mode</a:t>
            </a:r>
          </a:p>
          <a:p>
            <a:pPr lvl="2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System call changes mode to kernel, return from call resets it to user</a:t>
            </a:r>
          </a:p>
          <a:p>
            <a:pPr lvl="1"/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15D83D60-88F4-EE11-85D3-224E82A87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62778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266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Transition from User to Kernel Mode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0C2A2CB5-5C82-DD82-238B-0EBB4B287AF6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Timer to prevent infinite loop / process hogging resources</a:t>
            </a: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Set interrupt after specific period</a:t>
            </a: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Operating system decrements counter</a:t>
            </a: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When counter zero generate an interrupt</a:t>
            </a:r>
          </a:p>
          <a:p>
            <a:pPr lvl="1"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Set up before scheduling process to regain control or terminate program that exceeds allotted time</a:t>
            </a: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D2C66898-F9DF-1C2B-8A4F-3D56846F1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5390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063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Transition from User to Kernel Mode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13C7041E-B9BF-A997-2FB5-E4A5FDB4A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" t="30278" r="417" b="30000"/>
          <a:stretch>
            <a:fillRect/>
          </a:stretch>
        </p:blipFill>
        <p:spPr bwMode="auto">
          <a:xfrm>
            <a:off x="1890007" y="2451778"/>
            <a:ext cx="8423275" cy="2655887"/>
          </a:xfrm>
          <a:prstGeom prst="rect">
            <a:avLst/>
          </a:prstGeom>
          <a:noFill/>
          <a:ln w="38100" cmpd="dbl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BC78A277-1C6C-1D0A-31E8-EDB31DBCA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9156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063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Transition from User to Kernel Mode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7AF7D293-5A04-E94D-9C1B-5AD0B36E6F16}"/>
              </a:ext>
            </a:extLst>
          </p:cNvPr>
          <p:cNvSpPr txBox="1">
            <a:spLocks noChangeArrowheads="1"/>
          </p:cNvSpPr>
          <p:nvPr/>
        </p:nvSpPr>
        <p:spPr>
          <a:xfrm>
            <a:off x="1097280" y="2101598"/>
            <a:ext cx="10156722" cy="33041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User’s code issues a system call </a:t>
            </a:r>
          </a:p>
          <a:p>
            <a:pPr>
              <a:lnSpc>
                <a:spcPct val="80000"/>
              </a:lnSpc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Mode is changed to kernel mode</a:t>
            </a:r>
          </a:p>
          <a:p>
            <a:pPr>
              <a:lnSpc>
                <a:spcPct val="80000"/>
              </a:lnSpc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OS first checks that everything (e.g., parameter values) is in order and legal</a:t>
            </a:r>
          </a:p>
          <a:p>
            <a:pPr>
              <a:lnSpc>
                <a:spcPct val="80000"/>
              </a:lnSpc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Then, </a:t>
            </a:r>
            <a:r>
              <a:rPr lang="en-US" altLang="en-US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OS</a:t>
            </a: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executes system call which may contain multiple privileged instructions</a:t>
            </a:r>
          </a:p>
          <a:p>
            <a:pPr>
              <a:lnSpc>
                <a:spcPct val="80000"/>
              </a:lnSpc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mode is set again to user mode</a:t>
            </a: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30BCC6D6-BDAB-0482-6282-7AC4D2348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48582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62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End of Chapter 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0C2A2CB5-5C82-DD82-238B-0EBB4B287AF6}"/>
              </a:ext>
            </a:extLst>
          </p:cNvPr>
          <p:cNvSpPr txBox="1">
            <a:spLocks noChangeArrowheads="1"/>
          </p:cNvSpPr>
          <p:nvPr/>
        </p:nvSpPr>
        <p:spPr>
          <a:xfrm>
            <a:off x="3992880" y="3231619"/>
            <a:ext cx="4671060" cy="10962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en-US" sz="40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End of Chapter 1</a:t>
            </a: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23787CC0-5D52-31B8-AF5D-ADA56967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2273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currency.pptx" id="{1B3BD61A-A8D6-48CC-B7B2-0D83FC0F3159}" vid="{45309F9B-0DA7-45CE-B9EF-F920B8610AD8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y Slide.pptx" id="{09AD600F-F2A7-428B-AE92-89BA59BD852A}" vid="{4DCF2834-827B-4487-9B73-2C22C5BDD3AA}"/>
    </a:ext>
  </a:extLst>
</a:theme>
</file>

<file path=ppt/theme/theme3.xml><?xml version="1.0" encoding="utf-8"?>
<a:theme xmlns:a="http://schemas.openxmlformats.org/drawingml/2006/main" name="1_نسق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y Slide.pptx" id="{09AD600F-F2A7-428B-AE92-89BA59BD852A}" vid="{46DBEAC5-0984-4103-8D1E-1DCE3BC6B7EE}"/>
    </a:ext>
  </a:extLst>
</a:theme>
</file>

<file path=ppt/theme/theme4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MidoceanNew.pot</Template>
  <TotalTime>27289</TotalTime>
  <Words>2428</Words>
  <Application>Microsoft Office PowerPoint</Application>
  <PresentationFormat>شاشة عريضة</PresentationFormat>
  <Paragraphs>441</Paragraphs>
  <Slides>47</Slides>
  <Notes>24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10</vt:i4>
      </vt:variant>
      <vt:variant>
        <vt:lpstr>نسق</vt:lpstr>
      </vt:variant>
      <vt:variant>
        <vt:i4>3</vt:i4>
      </vt:variant>
      <vt:variant>
        <vt:lpstr>عناوين الشرائح</vt:lpstr>
      </vt:variant>
      <vt:variant>
        <vt:i4>47</vt:i4>
      </vt:variant>
    </vt:vector>
  </HeadingPairs>
  <TitlesOfParts>
    <vt:vector size="60" baseType="lpstr">
      <vt:lpstr>Alexandria</vt:lpstr>
      <vt:lpstr>Alexandria Black</vt:lpstr>
      <vt:lpstr>-apple-system</vt:lpstr>
      <vt:lpstr>Aptos</vt:lpstr>
      <vt:lpstr>Arial</vt:lpstr>
      <vt:lpstr>Arial</vt:lpstr>
      <vt:lpstr>Calibri</vt:lpstr>
      <vt:lpstr>Tajawal Medium</vt:lpstr>
      <vt:lpstr>Times New Roman</vt:lpstr>
      <vt:lpstr>Verdana</vt:lpstr>
      <vt:lpstr>Office Theme</vt:lpstr>
      <vt:lpstr>نسق Office</vt:lpstr>
      <vt:lpstr>1_نسق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Alaa Amin</cp:lastModifiedBy>
  <cp:revision>104</cp:revision>
  <dcterms:created xsi:type="dcterms:W3CDTF">2021-08-03T13:03:26Z</dcterms:created>
  <dcterms:modified xsi:type="dcterms:W3CDTF">2024-06-05T13:49:27Z</dcterms:modified>
</cp:coreProperties>
</file>